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47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8" r:id="rId5"/>
    <p:sldMasterId id="2147483699" r:id="rId6"/>
    <p:sldMasterId id="2147483700" r:id="rId7"/>
    <p:sldMasterId id="2147483701" r:id="rId8"/>
    <p:sldMasterId id="2147483702" r:id="rId9"/>
  </p:sldMasterIdLst>
  <p:notesMasterIdLst>
    <p:notesMasterId r:id="rId10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295" r:id="rId50"/>
    <p:sldId id="296" r:id="rId51"/>
    <p:sldId id="297" r:id="rId52"/>
    <p:sldId id="298" r:id="rId53"/>
    <p:sldId id="299" r:id="rId54"/>
    <p:sldId id="300" r:id="rId55"/>
    <p:sldId id="301" r:id="rId56"/>
    <p:sldId id="302" r:id="rId57"/>
  </p:sldIdLst>
  <p:sldSz cy="5143500" cx="9144000"/>
  <p:notesSz cx="6858000" cy="9144000"/>
  <p:embeddedFontLst>
    <p:embeddedFont>
      <p:font typeface="Raleway"/>
      <p:regular r:id="rId58"/>
      <p:bold r:id="rId59"/>
      <p:italic r:id="rId60"/>
      <p:boldItalic r:id="rId61"/>
    </p:embeddedFont>
    <p:embeddedFont>
      <p:font typeface="Roboto Medium"/>
      <p:regular r:id="rId62"/>
      <p:bold r:id="rId63"/>
      <p:italic r:id="rId64"/>
      <p:boldItalic r:id="rId65"/>
    </p:embeddedFont>
    <p:embeddedFont>
      <p:font typeface="Roboto"/>
      <p:regular r:id="rId66"/>
      <p:bold r:id="rId67"/>
      <p:italic r:id="rId68"/>
      <p:boldItalic r:id="rId69"/>
    </p:embeddedFont>
    <p:embeddedFont>
      <p:font typeface="Raleway ExtraBold"/>
      <p:bold r:id="rId70"/>
      <p:boldItalic r:id="rId71"/>
    </p:embeddedFont>
    <p:embeddedFont>
      <p:font typeface="Raleway Light"/>
      <p:regular r:id="rId72"/>
      <p:bold r:id="rId73"/>
      <p:italic r:id="rId74"/>
      <p:boldItalic r:id="rId75"/>
    </p:embeddedFont>
    <p:embeddedFont>
      <p:font typeface="Barlow Thin"/>
      <p:regular r:id="rId76"/>
      <p:bold r:id="rId77"/>
      <p:italic r:id="rId78"/>
      <p:boldItalic r:id="rId79"/>
    </p:embeddedFont>
    <p:embeddedFont>
      <p:font typeface="Barlow Medium"/>
      <p:regular r:id="rId80"/>
      <p:bold r:id="rId81"/>
      <p:italic r:id="rId82"/>
      <p:boldItalic r:id="rId83"/>
    </p:embeddedFont>
    <p:embeddedFont>
      <p:font typeface="Oswald"/>
      <p:regular r:id="rId84"/>
      <p:bold r:id="rId85"/>
    </p:embeddedFont>
    <p:embeddedFont>
      <p:font typeface="Barlow"/>
      <p:regular r:id="rId86"/>
      <p:bold r:id="rId87"/>
      <p:italic r:id="rId88"/>
      <p:boldItalic r:id="rId8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2017329-94F9-4479-8FB5-91532BFD498C}">
  <a:tblStyle styleId="{12017329-94F9-4479-8FB5-91532BFD498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0.xml"/><Relationship Id="rId84" Type="http://schemas.openxmlformats.org/officeDocument/2006/relationships/font" Target="fonts/Oswald-regular.fntdata"/><Relationship Id="rId83" Type="http://schemas.openxmlformats.org/officeDocument/2006/relationships/font" Target="fonts/BarlowMedium-boldItalic.fntdata"/><Relationship Id="rId42" Type="http://schemas.openxmlformats.org/officeDocument/2006/relationships/slide" Target="slides/slide32.xml"/><Relationship Id="rId86" Type="http://schemas.openxmlformats.org/officeDocument/2006/relationships/font" Target="fonts/Barlow-regular.fntdata"/><Relationship Id="rId41" Type="http://schemas.openxmlformats.org/officeDocument/2006/relationships/slide" Target="slides/slide31.xml"/><Relationship Id="rId85" Type="http://schemas.openxmlformats.org/officeDocument/2006/relationships/font" Target="fonts/Oswald-bold.fntdata"/><Relationship Id="rId44" Type="http://schemas.openxmlformats.org/officeDocument/2006/relationships/slide" Target="slides/slide34.xml"/><Relationship Id="rId88" Type="http://schemas.openxmlformats.org/officeDocument/2006/relationships/font" Target="fonts/Barlow-italic.fntdata"/><Relationship Id="rId43" Type="http://schemas.openxmlformats.org/officeDocument/2006/relationships/slide" Target="slides/slide33.xml"/><Relationship Id="rId87" Type="http://schemas.openxmlformats.org/officeDocument/2006/relationships/font" Target="fonts/Barlow-bold.fntdata"/><Relationship Id="rId46" Type="http://schemas.openxmlformats.org/officeDocument/2006/relationships/slide" Target="slides/slide36.xml"/><Relationship Id="rId45" Type="http://schemas.openxmlformats.org/officeDocument/2006/relationships/slide" Target="slides/slide35.xml"/><Relationship Id="rId89" Type="http://schemas.openxmlformats.org/officeDocument/2006/relationships/font" Target="fonts/Barlow-boldItalic.fntdata"/><Relationship Id="rId80" Type="http://schemas.openxmlformats.org/officeDocument/2006/relationships/font" Target="fonts/BarlowMedium-regular.fntdata"/><Relationship Id="rId82" Type="http://schemas.openxmlformats.org/officeDocument/2006/relationships/font" Target="fonts/BarlowMedium-italic.fntdata"/><Relationship Id="rId81" Type="http://schemas.openxmlformats.org/officeDocument/2006/relationships/font" Target="fonts/BarlowMedium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48" Type="http://schemas.openxmlformats.org/officeDocument/2006/relationships/slide" Target="slides/slide38.xml"/><Relationship Id="rId47" Type="http://schemas.openxmlformats.org/officeDocument/2006/relationships/slide" Target="slides/slide37.xml"/><Relationship Id="rId49" Type="http://schemas.openxmlformats.org/officeDocument/2006/relationships/slide" Target="slides/slide39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73" Type="http://schemas.openxmlformats.org/officeDocument/2006/relationships/font" Target="fonts/RalewayLight-bold.fntdata"/><Relationship Id="rId72" Type="http://schemas.openxmlformats.org/officeDocument/2006/relationships/font" Target="fonts/RalewayLight-regular.fntdata"/><Relationship Id="rId31" Type="http://schemas.openxmlformats.org/officeDocument/2006/relationships/slide" Target="slides/slide21.xml"/><Relationship Id="rId75" Type="http://schemas.openxmlformats.org/officeDocument/2006/relationships/font" Target="fonts/RalewayLight-boldItalic.fntdata"/><Relationship Id="rId30" Type="http://schemas.openxmlformats.org/officeDocument/2006/relationships/slide" Target="slides/slide20.xml"/><Relationship Id="rId74" Type="http://schemas.openxmlformats.org/officeDocument/2006/relationships/font" Target="fonts/RalewayLight-italic.fntdata"/><Relationship Id="rId33" Type="http://schemas.openxmlformats.org/officeDocument/2006/relationships/slide" Target="slides/slide23.xml"/><Relationship Id="rId77" Type="http://schemas.openxmlformats.org/officeDocument/2006/relationships/font" Target="fonts/BarlowThin-bold.fntdata"/><Relationship Id="rId32" Type="http://schemas.openxmlformats.org/officeDocument/2006/relationships/slide" Target="slides/slide22.xml"/><Relationship Id="rId76" Type="http://schemas.openxmlformats.org/officeDocument/2006/relationships/font" Target="fonts/BarlowThin-regular.fntdata"/><Relationship Id="rId35" Type="http://schemas.openxmlformats.org/officeDocument/2006/relationships/slide" Target="slides/slide25.xml"/><Relationship Id="rId79" Type="http://schemas.openxmlformats.org/officeDocument/2006/relationships/font" Target="fonts/BarlowThin-boldItalic.fntdata"/><Relationship Id="rId34" Type="http://schemas.openxmlformats.org/officeDocument/2006/relationships/slide" Target="slides/slide24.xml"/><Relationship Id="rId78" Type="http://schemas.openxmlformats.org/officeDocument/2006/relationships/font" Target="fonts/BarlowThin-italic.fntdata"/><Relationship Id="rId71" Type="http://schemas.openxmlformats.org/officeDocument/2006/relationships/font" Target="fonts/RalewayExtraBold-boldItalic.fntdata"/><Relationship Id="rId70" Type="http://schemas.openxmlformats.org/officeDocument/2006/relationships/font" Target="fonts/RalewayExtraBold-bold.fntdata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62" Type="http://schemas.openxmlformats.org/officeDocument/2006/relationships/font" Target="fonts/RobotoMedium-regular.fntdata"/><Relationship Id="rId61" Type="http://schemas.openxmlformats.org/officeDocument/2006/relationships/font" Target="fonts/Raleway-boldItalic.fntdata"/><Relationship Id="rId20" Type="http://schemas.openxmlformats.org/officeDocument/2006/relationships/slide" Target="slides/slide10.xml"/><Relationship Id="rId64" Type="http://schemas.openxmlformats.org/officeDocument/2006/relationships/font" Target="fonts/RobotoMedium-italic.fntdata"/><Relationship Id="rId63" Type="http://schemas.openxmlformats.org/officeDocument/2006/relationships/font" Target="fonts/RobotoMedium-bold.fntdata"/><Relationship Id="rId22" Type="http://schemas.openxmlformats.org/officeDocument/2006/relationships/slide" Target="slides/slide12.xml"/><Relationship Id="rId66" Type="http://schemas.openxmlformats.org/officeDocument/2006/relationships/font" Target="fonts/Roboto-regular.fntdata"/><Relationship Id="rId21" Type="http://schemas.openxmlformats.org/officeDocument/2006/relationships/slide" Target="slides/slide11.xml"/><Relationship Id="rId65" Type="http://schemas.openxmlformats.org/officeDocument/2006/relationships/font" Target="fonts/RobotoMedium-boldItalic.fntdata"/><Relationship Id="rId24" Type="http://schemas.openxmlformats.org/officeDocument/2006/relationships/slide" Target="slides/slide14.xml"/><Relationship Id="rId68" Type="http://schemas.openxmlformats.org/officeDocument/2006/relationships/font" Target="fonts/Roboto-italic.fntdata"/><Relationship Id="rId23" Type="http://schemas.openxmlformats.org/officeDocument/2006/relationships/slide" Target="slides/slide13.xml"/><Relationship Id="rId67" Type="http://schemas.openxmlformats.org/officeDocument/2006/relationships/font" Target="fonts/Roboto-bold.fntdata"/><Relationship Id="rId60" Type="http://schemas.openxmlformats.org/officeDocument/2006/relationships/font" Target="fonts/Raleway-italic.fntdata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69" Type="http://schemas.openxmlformats.org/officeDocument/2006/relationships/font" Target="fonts/Roboto-boldItalic.fntdata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9" Type="http://schemas.openxmlformats.org/officeDocument/2006/relationships/slide" Target="slides/slide19.xml"/><Relationship Id="rId51" Type="http://schemas.openxmlformats.org/officeDocument/2006/relationships/slide" Target="slides/slide41.xml"/><Relationship Id="rId50" Type="http://schemas.openxmlformats.org/officeDocument/2006/relationships/slide" Target="slides/slide40.xml"/><Relationship Id="rId53" Type="http://schemas.openxmlformats.org/officeDocument/2006/relationships/slide" Target="slides/slide43.xml"/><Relationship Id="rId52" Type="http://schemas.openxmlformats.org/officeDocument/2006/relationships/slide" Target="slides/slide42.xml"/><Relationship Id="rId11" Type="http://schemas.openxmlformats.org/officeDocument/2006/relationships/slide" Target="slides/slide1.xml"/><Relationship Id="rId55" Type="http://schemas.openxmlformats.org/officeDocument/2006/relationships/slide" Target="slides/slide45.xml"/><Relationship Id="rId10" Type="http://schemas.openxmlformats.org/officeDocument/2006/relationships/notesMaster" Target="notesMasters/notesMaster1.xml"/><Relationship Id="rId54" Type="http://schemas.openxmlformats.org/officeDocument/2006/relationships/slide" Target="slides/slide44.xml"/><Relationship Id="rId13" Type="http://schemas.openxmlformats.org/officeDocument/2006/relationships/slide" Target="slides/slide3.xml"/><Relationship Id="rId57" Type="http://schemas.openxmlformats.org/officeDocument/2006/relationships/slide" Target="slides/slide47.xml"/><Relationship Id="rId12" Type="http://schemas.openxmlformats.org/officeDocument/2006/relationships/slide" Target="slides/slide2.xml"/><Relationship Id="rId56" Type="http://schemas.openxmlformats.org/officeDocument/2006/relationships/slide" Target="slides/slide46.xml"/><Relationship Id="rId15" Type="http://schemas.openxmlformats.org/officeDocument/2006/relationships/slide" Target="slides/slide5.xml"/><Relationship Id="rId59" Type="http://schemas.openxmlformats.org/officeDocument/2006/relationships/font" Target="fonts/Raleway-bold.fntdata"/><Relationship Id="rId14" Type="http://schemas.openxmlformats.org/officeDocument/2006/relationships/slide" Target="slides/slide4.xml"/><Relationship Id="rId58" Type="http://schemas.openxmlformats.org/officeDocument/2006/relationships/font" Target="fonts/Raleway-regular.fntdata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9" Type="http://schemas.openxmlformats.org/officeDocument/2006/relationships/slide" Target="slides/slide9.xml"/><Relationship Id="rId18" Type="http://schemas.openxmlformats.org/officeDocument/2006/relationships/slide" Target="slides/slide8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172991850f7_0_38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172991850f7_0_3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172991850f7_0_4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1" name="Google Shape;641;g172991850f7_0_4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saw that open research is key, and specifically open access 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g172991850f7_0_4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6" name="Google Shape;646;g172991850f7_0_4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Which is research that is not only free to use, but can be modified/remixed or can be shared with anyone for any purpose 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fbfb0a51f0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fbfb0a51f0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 couple years back in 2015, the library set up an open access program and fund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104ef7eee2b_0_9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104ef7eee2b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15515cb7eed_1_8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9" name="Google Shape;669;g15515cb7eed_1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Why did the Library create one&gt;? Well, We saw that 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1036b3d6d7c_0_98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Google Shape;676;g1036b3d6d7c_0_9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Publishing in journals that meet QNL criteria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e.g . Listing in Directory of Open Access Journals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Authors who have exhausted all other sources of funding for publications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g15515cb7eed_13_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1" name="Google Shape;691;g15515cb7eed_13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This plot shows the growth of requests coming from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With the efforts more than 50% of papers with a Qatar based </a:t>
            </a:r>
            <a:r>
              <a:rPr lang="en-GB"/>
              <a:t>corresponding</a:t>
            </a:r>
            <a:r>
              <a:rPr lang="en-GB"/>
              <a:t> authors are now open acces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15515cb7eed_1_9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3" name="Google Shape;703;g15515cb7eed_1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do this through two means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172991850f7_0_3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3" name="Google Shape;713;g172991850f7_0_3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172991850f7_0_4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172991850f7_0_4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102d29b6ae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102d29b6ae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g172991850f7_0_4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6" name="Google Shape;726;g172991850f7_0_4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g172991850f7_0_5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2" name="Google Shape;732;g172991850f7_0_5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Delays in Communication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Complaints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Confusion between team about updates / changes to workflows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Publishers did not make it easier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Each publisher had a different use case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Besides, there were no defined workflows for assignment of tasks between administrators, which caused an unequal division of work and tensions within the </a:t>
            </a:r>
            <a:r>
              <a:rPr lang="en-GB" sz="1200" strike="sngStrike">
                <a:solidFill>
                  <a:srgbClr val="D13438"/>
                </a:solidFill>
                <a:latin typeface="Calibri"/>
                <a:ea typeface="Calibri"/>
                <a:cs typeface="Calibri"/>
                <a:sym typeface="Calibri"/>
              </a:rPr>
              <a:t>unit</a:t>
            </a:r>
            <a:r>
              <a:rPr lang="en-GB" sz="1200" u="sng">
                <a:solidFill>
                  <a:srgbClr val="D13438"/>
                </a:solidFill>
                <a:latin typeface="Calibri"/>
                <a:ea typeface="Calibri"/>
                <a:cs typeface="Calibri"/>
                <a:sym typeface="Calibri"/>
              </a:rPr>
              <a:t>team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The lack of regular meetings and the dependency to communicate by email caused a lack of efficient </a:t>
            </a:r>
            <a:r>
              <a:rPr lang="en-GB" sz="1200" strike="sngStrike">
                <a:solidFill>
                  <a:srgbClr val="D13438"/>
                </a:solidFill>
                <a:latin typeface="Calibri"/>
                <a:ea typeface="Calibri"/>
                <a:cs typeface="Calibri"/>
                <a:sym typeface="Calibri"/>
              </a:rPr>
              <a:t>communication</a:t>
            </a:r>
            <a:r>
              <a:rPr lang="en-GB" sz="1200" u="sng">
                <a:solidFill>
                  <a:srgbClr val="D13438"/>
                </a:solidFill>
                <a:latin typeface="Calibri"/>
                <a:ea typeface="Calibri"/>
                <a:cs typeface="Calibri"/>
                <a:sym typeface="Calibri"/>
              </a:rPr>
              <a:t>flow of information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Although there were attempts by the </a:t>
            </a:r>
            <a:r>
              <a:rPr lang="en-GB" sz="1200" strike="sngStrike">
                <a:solidFill>
                  <a:srgbClr val="D13438"/>
                </a:solidFill>
                <a:latin typeface="Calibri"/>
                <a:ea typeface="Calibri"/>
                <a:cs typeface="Calibri"/>
                <a:sym typeface="Calibri"/>
              </a:rPr>
              <a:t>QNL 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team to document different publisher workflows on a shared network folder, there was a significant lag between publisher workflow/system updates and the document. This delay in capturing information caused inconsistent workflow application by </a:t>
            </a:r>
            <a:r>
              <a:rPr lang="en-GB" sz="1200" u="sng">
                <a:solidFill>
                  <a:srgbClr val="D13438"/>
                </a:solidFill>
                <a:latin typeface="Calibri"/>
                <a:ea typeface="Calibri"/>
                <a:cs typeface="Calibri"/>
                <a:sym typeface="Calibri"/>
              </a:rPr>
              <a:t>different 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team members and variances in troubleshooting, which, in turn, caused further errors and delays in service delivery</a:t>
            </a:r>
            <a:r>
              <a:rPr lang="en-GB" sz="1200" u="sng">
                <a:solidFill>
                  <a:srgbClr val="D13438"/>
                </a:solidFill>
                <a:latin typeface="Calibri"/>
                <a:ea typeface="Calibri"/>
                <a:cs typeface="Calibri"/>
                <a:sym typeface="Calibri"/>
              </a:rPr>
              <a:t>, leading to increased frustration of some of the authors.</a:t>
            </a:r>
            <a:r>
              <a:rPr lang="en-GB" sz="1200" strike="sngStrike">
                <a:solidFill>
                  <a:srgbClr val="D13438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172991850f7_0_5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8" name="Google Shape;738;g172991850f7_0_5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saw that open research is key, and specifically open access 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172991850f7_0_5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" name="Google Shape;744;g172991850f7_0_5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saw that open research is key, and specifically open access 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g172991850f7_0_5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0" name="Google Shape;750;g172991850f7_0_5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saw that open research is key, and specifically open access 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g172991850f7_0_6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6" name="Google Shape;756;g172991850f7_0_6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saw that open research is key, and specifically open access 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g172991850f7_0_5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2" name="Google Shape;762;g172991850f7_0_5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saw that open research is key, and specifically open access 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g172991850f7_0_9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8" name="Google Shape;768;g172991850f7_0_9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saw that open research is key, and specifically open access 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g172991850f7_0_5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4" name="Google Shape;774;g172991850f7_0_5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saw that open research is key, and specifically open access 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g172991850f7_0_5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0" name="Google Shape;780;g172991850f7_0_5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1542ae6ac46_0_5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1542ae6ac46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g172991850f7_0_5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2" name="Google Shape;792;g172991850f7_0_5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72991850f7_0_6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172991850f7_0_6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g172991850f7_0_6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4" name="Google Shape;804;g172991850f7_0_6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gfbfb0a51f0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0" name="Google Shape;810;gfbfb0a51f0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 yes its great - its being becoming popular but its still not easy and we have some challenges locally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15515cb7eed_0_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15515cb7eed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 far its been an </a:t>
            </a:r>
            <a:r>
              <a:rPr lang="en-GB"/>
              <a:t>initiative</a:t>
            </a:r>
            <a:r>
              <a:rPr lang="en-GB"/>
              <a:t> from QNL and our consortium partners -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are still working on figuring out the best model for cost sharing with institutions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still need to figure out a long term solution for non agreement funding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However</a:t>
            </a:r>
            <a:r>
              <a:rPr lang="en-GB"/>
              <a:t> to have complete open access solution we will need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172991850f7_0_9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6" name="Google Shape;826;g172991850f7_0_9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15515cb7eed_1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15515cb7eed_1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are not doing this alone, instead we doing this as </a:t>
            </a:r>
            <a:r>
              <a:rPr lang="en-GB"/>
              <a:t>national</a:t>
            </a:r>
            <a:r>
              <a:rPr lang="en-GB"/>
              <a:t> </a:t>
            </a:r>
            <a:r>
              <a:rPr lang="en-GB"/>
              <a:t>consortium</a:t>
            </a:r>
            <a:r>
              <a:rPr lang="en-GB"/>
              <a:t> which has </a:t>
            </a:r>
            <a:r>
              <a:rPr lang="en-GB"/>
              <a:t>institutional</a:t>
            </a:r>
            <a:r>
              <a:rPr lang="en-GB"/>
              <a:t> partners in Qatar, such as Qatar University, HBKU, Sidra, HMC and more</a:t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15515cb7eed_12_4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15515cb7eed_12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g172991850f7_0_6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9" name="Google Shape;849;g172991850f7_0_6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 yes its great - its being becoming popular but its still not easy and we have some challenges locally</a:t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172991850f7_0_7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7" name="Google Shape;857;g172991850f7_0_7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1542ae6ac46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1542ae6ac46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Given this context, we asked ourselves a question a couple years ago, how can we maximize the use of Qata’rs research output in the context of our own copyright law</a:t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g172991850f7_0_8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5" name="Google Shape;865;g172991850f7_0_8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g172991850f7_0_8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6" name="Google Shape;876;g172991850f7_0_8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3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g172991850f7_0_8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5" name="Google Shape;885;g172991850f7_0_8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g172991850f7_0_8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5" name="Google Shape;895;g172991850f7_0_8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g172991850f7_0_8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5" name="Google Shape;915;g172991850f7_0_8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g15515cb7eed_12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2" name="Google Shape;932;g15515cb7eed_12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8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g15515cb7eed_1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0" name="Google Shape;940;g15515cb7eed_1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g15515cb7eed_3_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6" name="Google Shape;946;g15515cb7eed_3_31:notes"/>
          <p:cNvSpPr/>
          <p:nvPr>
            <p:ph idx="2" type="sldImg"/>
          </p:nvPr>
        </p:nvSpPr>
        <p:spPr>
          <a:xfrm>
            <a:off x="686153" y="1143000"/>
            <a:ext cx="5485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1542ae6ac46_0_197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1542ae6ac46_0_19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To understand our approach, loets look first out a e-resource licensing typically works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154fbec4d94_0_22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154fbec4d94_0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To mention its out of date - does not explicitly mention digital works, document delivery, interlibrary loan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54fbec4d94_0_12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54fbec4d94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Once the library pays the fee it has </a:t>
            </a:r>
            <a:r>
              <a:rPr lang="en-GB"/>
              <a:t>access</a:t>
            </a:r>
            <a:r>
              <a:rPr lang="en-GB"/>
              <a:t> to all of the publisher’s content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1542ae6ac46_0_207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" name="Google Shape;498;g1542ae6ac46_0_20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Sometimes, Qatar based researched choose to publish with this publisher, and we get access to this Qatar published content in the subscription - seen here in maroon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1542ae6ac46_0_224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Google Shape;576;g1542ae6ac46_0_22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problem you see is when we </a:t>
            </a:r>
            <a:r>
              <a:rPr lang="en-GB"/>
              <a:t>lose</a:t>
            </a:r>
            <a:r>
              <a:rPr lang="en-GB"/>
              <a:t> a subscription we also look access to all of this Qatar based research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Sometimes we have perpetual access as part of the agreement which allows to keep previous publication, but with an inactive subscription we also lose out on new content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ctrTitle"/>
          </p:nvPr>
        </p:nvSpPr>
        <p:spPr>
          <a:xfrm>
            <a:off x="649224" y="1004011"/>
            <a:ext cx="5148072" cy="11603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D579C"/>
              </a:buClr>
              <a:buSzPts val="2400"/>
              <a:buFont typeface="Roboto Medium"/>
              <a:buNone/>
              <a:defRPr b="0" i="0" sz="2400"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649224" y="2345436"/>
            <a:ext cx="5148072" cy="822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595654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D579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1" type="ftr"/>
          </p:nvPr>
        </p:nvSpPr>
        <p:spPr>
          <a:xfrm>
            <a:off x="628650" y="4767263"/>
            <a:ext cx="5486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D579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1" type="ftr"/>
          </p:nvPr>
        </p:nvSpPr>
        <p:spPr>
          <a:xfrm>
            <a:off x="628650" y="4767263"/>
            <a:ext cx="5486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D579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1" type="ftr"/>
          </p:nvPr>
        </p:nvSpPr>
        <p:spPr>
          <a:xfrm>
            <a:off x="628650" y="4767263"/>
            <a:ext cx="5486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7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bg>
      <p:bgPr>
        <a:solidFill>
          <a:srgbClr val="FFB600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9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9"/>
          <p:cNvSpPr txBox="1"/>
          <p:nvPr>
            <p:ph type="ctrTitle"/>
          </p:nvPr>
        </p:nvSpPr>
        <p:spPr>
          <a:xfrm>
            <a:off x="685800" y="32872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bg>
      <p:bgPr>
        <a:solidFill>
          <a:srgbClr val="FFB600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434343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20"/>
          <p:cNvSpPr txBox="1"/>
          <p:nvPr>
            <p:ph type="ctrTitle"/>
          </p:nvPr>
        </p:nvSpPr>
        <p:spPr>
          <a:xfrm>
            <a:off x="685800" y="2726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3" name="Google Shape;83;p20"/>
          <p:cNvSpPr txBox="1"/>
          <p:nvPr>
            <p:ph idx="1" type="subTitle"/>
          </p:nvPr>
        </p:nvSpPr>
        <p:spPr>
          <a:xfrm>
            <a:off x="685800" y="38306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bg>
      <p:bgPr>
        <a:solidFill>
          <a:srgbClr val="FFB600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/>
          <p:nvPr/>
        </p:nvSpPr>
        <p:spPr>
          <a:xfrm flipH="1"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434343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21"/>
          <p:cNvSpPr txBox="1"/>
          <p:nvPr>
            <p:ph idx="1" type="body"/>
          </p:nvPr>
        </p:nvSpPr>
        <p:spPr>
          <a:xfrm>
            <a:off x="1757200" y="2161800"/>
            <a:ext cx="5629800" cy="81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419100" lvl="0" marL="457200" rtl="0" algn="ctr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1pPr>
            <a:lvl2pPr indent="-419100" lvl="1" marL="9144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2pPr>
            <a:lvl3pPr indent="-419100" lvl="2" marL="13716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3pPr>
            <a:lvl4pPr indent="-419100" lvl="3" marL="18288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4pPr>
            <a:lvl5pPr indent="-419100" lvl="4" marL="22860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5pPr>
            <a:lvl6pPr indent="-419100" lvl="5" marL="2743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6pPr>
            <a:lvl7pPr indent="-419100" lvl="6" marL="32004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7pPr>
            <a:lvl8pPr indent="-419100" lvl="7" marL="36576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8pPr>
            <a:lvl9pPr indent="-419100" lvl="8" marL="41148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/>
        </p:nvSpPr>
        <p:spPr>
          <a:xfrm>
            <a:off x="205550" y="75075"/>
            <a:ext cx="7995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b="1" sz="120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8" name="Google Shape;88;p2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2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92" name="Google Shape;92;p22"/>
          <p:cNvSpPr txBox="1"/>
          <p:nvPr>
            <p:ph idx="1" type="body"/>
          </p:nvPr>
        </p:nvSpPr>
        <p:spPr>
          <a:xfrm>
            <a:off x="922000" y="1885951"/>
            <a:ext cx="6866100" cy="236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Clr>
                <a:srgbClr val="FFB600"/>
              </a:buClr>
              <a:buSzPts val="1800"/>
              <a:buChar char="●"/>
              <a:defRPr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Char char="○"/>
              <a:defRPr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93" name="Google Shape;93;p22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rgbClr val="FFB600"/>
                </a:solidFill>
              </a:defRPr>
            </a:lvl1pPr>
            <a:lvl2pPr lvl="1" rtl="0">
              <a:buNone/>
              <a:defRPr>
                <a:solidFill>
                  <a:srgbClr val="FFB600"/>
                </a:solidFill>
              </a:defRPr>
            </a:lvl2pPr>
            <a:lvl3pPr lvl="2" rtl="0">
              <a:buNone/>
              <a:defRPr>
                <a:solidFill>
                  <a:srgbClr val="FFB600"/>
                </a:solidFill>
              </a:defRPr>
            </a:lvl3pPr>
            <a:lvl4pPr lvl="3" rtl="0">
              <a:buNone/>
              <a:defRPr>
                <a:solidFill>
                  <a:srgbClr val="FFB600"/>
                </a:solidFill>
              </a:defRPr>
            </a:lvl4pPr>
            <a:lvl5pPr lvl="4" rtl="0">
              <a:buNone/>
              <a:defRPr>
                <a:solidFill>
                  <a:srgbClr val="FFB600"/>
                </a:solidFill>
              </a:defRPr>
            </a:lvl5pPr>
            <a:lvl6pPr lvl="5" rtl="0">
              <a:buNone/>
              <a:defRPr>
                <a:solidFill>
                  <a:srgbClr val="FFB600"/>
                </a:solidFill>
              </a:defRPr>
            </a:lvl6pPr>
            <a:lvl7pPr lvl="6" rtl="0">
              <a:buNone/>
              <a:defRPr>
                <a:solidFill>
                  <a:srgbClr val="FFB600"/>
                </a:solidFill>
              </a:defRPr>
            </a:lvl7pPr>
            <a:lvl8pPr lvl="7" rtl="0">
              <a:buNone/>
              <a:defRPr>
                <a:solidFill>
                  <a:srgbClr val="FFB600"/>
                </a:solidFill>
              </a:defRPr>
            </a:lvl8pPr>
            <a:lvl9pPr lvl="8" rtl="0">
              <a:buNone/>
              <a:defRPr>
                <a:solidFill>
                  <a:srgbClr val="FFB6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3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23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97" name="Google Shape;97;p23"/>
          <p:cNvSpPr txBox="1"/>
          <p:nvPr>
            <p:ph idx="1" type="body"/>
          </p:nvPr>
        </p:nvSpPr>
        <p:spPr>
          <a:xfrm>
            <a:off x="922000" y="1887378"/>
            <a:ext cx="3543300" cy="30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98" name="Google Shape;98;p23"/>
          <p:cNvSpPr txBox="1"/>
          <p:nvPr>
            <p:ph idx="2" type="body"/>
          </p:nvPr>
        </p:nvSpPr>
        <p:spPr>
          <a:xfrm>
            <a:off x="4678687" y="1887378"/>
            <a:ext cx="3543300" cy="30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99" name="Google Shape;99;p23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4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4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103" name="Google Shape;103;p24"/>
          <p:cNvSpPr txBox="1"/>
          <p:nvPr>
            <p:ph idx="1" type="body"/>
          </p:nvPr>
        </p:nvSpPr>
        <p:spPr>
          <a:xfrm>
            <a:off x="922000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104" name="Google Shape;104;p24"/>
          <p:cNvSpPr txBox="1"/>
          <p:nvPr>
            <p:ph idx="2" type="body"/>
          </p:nvPr>
        </p:nvSpPr>
        <p:spPr>
          <a:xfrm>
            <a:off x="3373778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105" name="Google Shape;105;p24"/>
          <p:cNvSpPr txBox="1"/>
          <p:nvPr>
            <p:ph idx="3" type="body"/>
          </p:nvPr>
        </p:nvSpPr>
        <p:spPr>
          <a:xfrm>
            <a:off x="5825557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106" name="Google Shape;106;p24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5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25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110" name="Google Shape;110;p25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6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6"/>
          <p:cNvSpPr txBox="1"/>
          <p:nvPr>
            <p:ph idx="1" type="body"/>
          </p:nvPr>
        </p:nvSpPr>
        <p:spPr>
          <a:xfrm>
            <a:off x="457200" y="42539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 algn="ctr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/>
        </p:txBody>
      </p:sp>
      <p:sp>
        <p:nvSpPr>
          <p:cNvPr id="114" name="Google Shape;114;p26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7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7" name="Google Shape;117;p27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ed">
  <p:cSld name="BLANK_1">
    <p:bg>
      <p:bgPr>
        <a:solidFill>
          <a:srgbClr val="FFB600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8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0" name="Google Shape;120;p28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0"/>
          <p:cNvSpPr/>
          <p:nvPr/>
        </p:nvSpPr>
        <p:spPr>
          <a:xfrm>
            <a:off x="7872900" y="-75"/>
            <a:ext cx="12711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30"/>
          <p:cNvSpPr/>
          <p:nvPr/>
        </p:nvSpPr>
        <p:spPr>
          <a:xfrm>
            <a:off x="2241225" y="1310875"/>
            <a:ext cx="6509100" cy="25218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30"/>
          <p:cNvSpPr txBox="1"/>
          <p:nvPr>
            <p:ph type="ctrTitle"/>
          </p:nvPr>
        </p:nvSpPr>
        <p:spPr>
          <a:xfrm>
            <a:off x="2710225" y="1310850"/>
            <a:ext cx="5476800" cy="252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1"/>
          <p:cNvSpPr/>
          <p:nvPr/>
        </p:nvSpPr>
        <p:spPr>
          <a:xfrm>
            <a:off x="3047925" y="-75"/>
            <a:ext cx="60960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31"/>
          <p:cNvSpPr/>
          <p:nvPr/>
        </p:nvSpPr>
        <p:spPr>
          <a:xfrm>
            <a:off x="2241225" y="1770000"/>
            <a:ext cx="6509100" cy="16035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31"/>
          <p:cNvSpPr txBox="1"/>
          <p:nvPr>
            <p:ph type="ctrTitle"/>
          </p:nvPr>
        </p:nvSpPr>
        <p:spPr>
          <a:xfrm>
            <a:off x="2935400" y="1846200"/>
            <a:ext cx="5814900" cy="910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3" name="Google Shape;133;p31"/>
          <p:cNvSpPr txBox="1"/>
          <p:nvPr>
            <p:ph idx="1" type="subTitle"/>
          </p:nvPr>
        </p:nvSpPr>
        <p:spPr>
          <a:xfrm>
            <a:off x="2935400" y="2604625"/>
            <a:ext cx="5814900" cy="4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2"/>
          <p:cNvSpPr/>
          <p:nvPr/>
        </p:nvSpPr>
        <p:spPr>
          <a:xfrm>
            <a:off x="3047925" y="-75"/>
            <a:ext cx="60960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32"/>
          <p:cNvSpPr/>
          <p:nvPr/>
        </p:nvSpPr>
        <p:spPr>
          <a:xfrm>
            <a:off x="2645075" y="393425"/>
            <a:ext cx="806700" cy="8067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32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32"/>
          <p:cNvSpPr txBox="1"/>
          <p:nvPr>
            <p:ph idx="1" type="body"/>
          </p:nvPr>
        </p:nvSpPr>
        <p:spPr>
          <a:xfrm>
            <a:off x="3731575" y="393525"/>
            <a:ext cx="4713000" cy="435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600"/>
              <a:buChar char="▪"/>
              <a:defRPr b="1" sz="3600"/>
            </a:lvl1pPr>
            <a:lvl2pPr indent="-4572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▫"/>
              <a:defRPr b="1" sz="3600"/>
            </a:lvl2pPr>
            <a:lvl3pPr indent="-457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▫"/>
              <a:defRPr b="1" sz="3600"/>
            </a:lvl3pPr>
            <a:lvl4pPr indent="-457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▫"/>
              <a:defRPr b="1" sz="3600"/>
            </a:lvl4pPr>
            <a:lvl5pPr indent="-457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○"/>
              <a:defRPr b="1" sz="3600"/>
            </a:lvl5pPr>
            <a:lvl6pPr indent="-457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■"/>
              <a:defRPr b="1" sz="3600"/>
            </a:lvl6pPr>
            <a:lvl7pPr indent="-457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  <a:defRPr b="1" sz="3600"/>
            </a:lvl7pPr>
            <a:lvl8pPr indent="-457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○"/>
              <a:defRPr b="1" sz="3600"/>
            </a:lvl8pPr>
            <a:lvl9pPr indent="-457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■"/>
              <a:defRPr b="1" sz="3600"/>
            </a:lvl9pPr>
          </a:lstStyle>
          <a:p/>
        </p:txBody>
      </p:sp>
      <p:sp>
        <p:nvSpPr>
          <p:cNvPr id="139" name="Google Shape;139;p32"/>
          <p:cNvSpPr txBox="1"/>
          <p:nvPr/>
        </p:nvSpPr>
        <p:spPr>
          <a:xfrm>
            <a:off x="2654717" y="337850"/>
            <a:ext cx="78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200">
                <a:solidFill>
                  <a:srgbClr val="FFFFFF"/>
                </a:solidFill>
              </a:rPr>
              <a:t>“</a:t>
            </a:r>
            <a:endParaRPr b="1" sz="7200">
              <a:solidFill>
                <a:srgbClr val="FFFFFF"/>
              </a:solidFill>
            </a:endParaRPr>
          </a:p>
        </p:txBody>
      </p:sp>
      <p:sp>
        <p:nvSpPr>
          <p:cNvPr id="140" name="Google Shape;140;p32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3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33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33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33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146" name="Google Shape;146;p33"/>
          <p:cNvSpPr txBox="1"/>
          <p:nvPr>
            <p:ph idx="1" type="body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93700" lvl="0" marL="457200" rtl="0">
              <a:spcBef>
                <a:spcPts val="600"/>
              </a:spcBef>
              <a:spcAft>
                <a:spcPts val="0"/>
              </a:spcAft>
              <a:buSzPts val="2600"/>
              <a:buChar char="▪"/>
              <a:defRPr/>
            </a:lvl1pPr>
            <a:lvl2pPr indent="-393700" lvl="1" marL="914400" rtl="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2pPr>
            <a:lvl3pPr indent="-393700" lvl="2" marL="1371600" rtl="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3pPr>
            <a:lvl4pPr indent="-393700" lvl="3" marL="1828800" rtl="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4pPr>
            <a:lvl5pPr indent="-393700" lvl="4" marL="2286000" rtl="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5pPr>
            <a:lvl6pPr indent="-393700" lvl="5" marL="2743200" rtl="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6pPr>
            <a:lvl7pPr indent="-393700" lvl="6" marL="3200400" rtl="0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7pPr>
            <a:lvl8pPr indent="-393700" lvl="7" marL="3657600" rtl="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8pPr>
            <a:lvl9pPr indent="-393700" lvl="8" marL="4114800" rtl="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9pPr>
          </a:lstStyle>
          <a:p/>
        </p:txBody>
      </p:sp>
      <p:sp>
        <p:nvSpPr>
          <p:cNvPr id="147" name="Google Shape;147;p33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8" name="Google Shape;148;p33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 half slide">
  <p:cSld name="TITLE_AND_BODY_1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4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34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34"/>
          <p:cNvSpPr/>
          <p:nvPr/>
        </p:nvSpPr>
        <p:spPr>
          <a:xfrm>
            <a:off x="4178396" y="393525"/>
            <a:ext cx="4572000" cy="8067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34"/>
          <p:cNvSpPr txBox="1"/>
          <p:nvPr>
            <p:ph type="title"/>
          </p:nvPr>
        </p:nvSpPr>
        <p:spPr>
          <a:xfrm>
            <a:off x="4483099" y="393475"/>
            <a:ext cx="3460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54" name="Google Shape;154;p34"/>
          <p:cNvSpPr txBox="1"/>
          <p:nvPr>
            <p:ph idx="1" type="body"/>
          </p:nvPr>
        </p:nvSpPr>
        <p:spPr>
          <a:xfrm>
            <a:off x="4865550" y="1349150"/>
            <a:ext cx="37764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68300" lvl="0" marL="457200" rtl="0">
              <a:spcBef>
                <a:spcPts val="600"/>
              </a:spcBef>
              <a:spcAft>
                <a:spcPts val="0"/>
              </a:spcAft>
              <a:buSzPts val="2200"/>
              <a:buChar char="▪"/>
              <a:defRPr sz="2200"/>
            </a:lvl1pPr>
            <a:lvl2pPr indent="-368300" lvl="1" marL="9144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2pPr>
            <a:lvl3pPr indent="-368300" lvl="2" marL="13716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3pPr>
            <a:lvl4pPr indent="-368300" lvl="3" marL="18288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4pPr>
            <a:lvl5pPr indent="-368300" lvl="4" marL="22860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indent="-368300" lvl="5" marL="27432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indent="-368300" lvl="6" marL="32004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indent="-368300" lvl="7" marL="36576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indent="-368300" lvl="8" marL="41148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/>
        </p:txBody>
      </p:sp>
      <p:sp>
        <p:nvSpPr>
          <p:cNvPr id="155" name="Google Shape;155;p34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6" name="Google Shape;156;p34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5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35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35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35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162" name="Google Shape;162;p35"/>
          <p:cNvSpPr txBox="1"/>
          <p:nvPr>
            <p:ph idx="1" type="body"/>
          </p:nvPr>
        </p:nvSpPr>
        <p:spPr>
          <a:xfrm>
            <a:off x="1576275" y="1367175"/>
            <a:ext cx="3482400" cy="33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68300" lvl="0" marL="457200" rtl="0">
              <a:spcBef>
                <a:spcPts val="600"/>
              </a:spcBef>
              <a:spcAft>
                <a:spcPts val="0"/>
              </a:spcAft>
              <a:buSzPts val="2200"/>
              <a:buChar char="▪"/>
              <a:defRPr sz="2200"/>
            </a:lvl1pPr>
            <a:lvl2pPr indent="-368300" lvl="1" marL="9144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2pPr>
            <a:lvl3pPr indent="-368300" lvl="2" marL="13716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3pPr>
            <a:lvl4pPr indent="-368300" lvl="3" marL="18288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4pPr>
            <a:lvl5pPr indent="-368300" lvl="4" marL="22860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indent="-368300" lvl="5" marL="27432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indent="-368300" lvl="6" marL="32004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indent="-368300" lvl="7" marL="36576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indent="-368300" lvl="8" marL="41148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/>
        </p:txBody>
      </p:sp>
      <p:sp>
        <p:nvSpPr>
          <p:cNvPr id="163" name="Google Shape;163;p35"/>
          <p:cNvSpPr txBox="1"/>
          <p:nvPr>
            <p:ph idx="2" type="body"/>
          </p:nvPr>
        </p:nvSpPr>
        <p:spPr>
          <a:xfrm>
            <a:off x="5268071" y="1367175"/>
            <a:ext cx="3482400" cy="33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68300" lvl="0" marL="457200" rtl="0">
              <a:spcBef>
                <a:spcPts val="600"/>
              </a:spcBef>
              <a:spcAft>
                <a:spcPts val="0"/>
              </a:spcAft>
              <a:buSzPts val="2200"/>
              <a:buChar char="▪"/>
              <a:defRPr sz="2200"/>
            </a:lvl1pPr>
            <a:lvl2pPr indent="-368300" lvl="1" marL="9144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2pPr>
            <a:lvl3pPr indent="-368300" lvl="2" marL="13716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3pPr>
            <a:lvl4pPr indent="-368300" lvl="3" marL="18288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4pPr>
            <a:lvl5pPr indent="-368300" lvl="4" marL="22860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indent="-368300" lvl="5" marL="27432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indent="-368300" lvl="6" marL="32004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indent="-368300" lvl="7" marL="36576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indent="-368300" lvl="8" marL="41148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/>
        </p:txBody>
      </p:sp>
      <p:sp>
        <p:nvSpPr>
          <p:cNvPr id="164" name="Google Shape;164;p35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5" name="Google Shape;165;p35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6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36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36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36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171" name="Google Shape;171;p36"/>
          <p:cNvSpPr txBox="1"/>
          <p:nvPr>
            <p:ph idx="1" type="body"/>
          </p:nvPr>
        </p:nvSpPr>
        <p:spPr>
          <a:xfrm>
            <a:off x="1560175" y="1375225"/>
            <a:ext cx="23175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172" name="Google Shape;172;p36"/>
          <p:cNvSpPr txBox="1"/>
          <p:nvPr>
            <p:ph idx="2" type="body"/>
          </p:nvPr>
        </p:nvSpPr>
        <p:spPr>
          <a:xfrm>
            <a:off x="3996525" y="1375225"/>
            <a:ext cx="23175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173" name="Google Shape;173;p36"/>
          <p:cNvSpPr txBox="1"/>
          <p:nvPr>
            <p:ph idx="3" type="body"/>
          </p:nvPr>
        </p:nvSpPr>
        <p:spPr>
          <a:xfrm>
            <a:off x="6432874" y="1375225"/>
            <a:ext cx="23175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174" name="Google Shape;174;p36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5" name="Google Shape;175;p36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7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7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7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37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181" name="Google Shape;181;p37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2" name="Google Shape;182;p37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8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38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38"/>
          <p:cNvSpPr/>
          <p:nvPr/>
        </p:nvSpPr>
        <p:spPr>
          <a:xfrm>
            <a:off x="877500" y="4356125"/>
            <a:ext cx="74793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38"/>
          <p:cNvSpPr txBox="1"/>
          <p:nvPr>
            <p:ph idx="1" type="body"/>
          </p:nvPr>
        </p:nvSpPr>
        <p:spPr>
          <a:xfrm>
            <a:off x="1182200" y="4356200"/>
            <a:ext cx="7174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</a:lstStyle>
          <a:p/>
        </p:txBody>
      </p:sp>
      <p:sp>
        <p:nvSpPr>
          <p:cNvPr id="188" name="Google Shape;188;p38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9" name="Google Shape;189;p38"/>
          <p:cNvSpPr/>
          <p:nvPr/>
        </p:nvSpPr>
        <p:spPr>
          <a:xfrm>
            <a:off x="7963200" y="4356125"/>
            <a:ext cx="393600" cy="3936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9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39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9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with icon space">
  <p:cSld name="BLANK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0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40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40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8" name="Google Shape;198;p40"/>
          <p:cNvSpPr/>
          <p:nvPr/>
        </p:nvSpPr>
        <p:spPr>
          <a:xfrm>
            <a:off x="867750" y="393425"/>
            <a:ext cx="806700" cy="8067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ull background image">
  <p:cSld name="BLANK_1_1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1"/>
          <p:cNvSpPr/>
          <p:nvPr/>
        </p:nvSpPr>
        <p:spPr>
          <a:xfrm>
            <a:off x="7872900" y="-75"/>
            <a:ext cx="12711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41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41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9" name="Google Shape;209;p4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0" name="Google Shape;210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og indholdsobjekt" type="obj">
  <p:cSld name="OBJECT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3" name="Google Shape;213;p4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4" name="Google Shape;214;p4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5" name="Google Shape;215;p4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6" name="Google Shape;216;p4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19" name="Google Shape;219;p4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20" name="Google Shape;220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23" name="Google Shape;223;p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6" name="Google Shape;226;p4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7" name="Google Shape;227;p4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8" name="Google Shape;228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1" name="Google Shape;231;p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34" name="Google Shape;234;p4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5" name="Google Shape;235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5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38" name="Google Shape;238;p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5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5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42" name="Google Shape;242;p5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243" name="Google Shape;243;p5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4" name="Google Shape;244;p5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5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247" name="Google Shape;247;p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5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50" name="Google Shape;250;p5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1" name="Google Shape;251;p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5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o indholdsobjekter" type="twoObj">
  <p:cSld name="TWO_OBJECTS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5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6" name="Google Shape;256;p55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57" name="Google Shape;257;p55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58" name="Google Shape;258;p5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9" name="Google Shape;259;p5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0" name="Google Shape;260;p5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5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25.xml"/><Relationship Id="rId9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/Relationships>
</file>

<file path=ppt/slideMasters/_rels/slideMaster5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Relationship Id="rId3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6.xml"/><Relationship Id="rId5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D579C"/>
              </a:buClr>
              <a:buSzPts val="2600"/>
              <a:buFont typeface="Roboto Medium"/>
              <a:buNone/>
              <a:defRPr b="0" i="0" sz="2600" u="none" cap="none" strike="noStrike">
                <a:solidFill>
                  <a:srgbClr val="6D579C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92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595654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rgbClr val="595654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595654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595654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0797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250"/>
              <a:buFont typeface="Arial"/>
              <a:buChar char="•"/>
              <a:defRPr b="0" i="0" sz="1250" u="none" cap="none" strike="noStrike">
                <a:solidFill>
                  <a:srgbClr val="595654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016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595654"/>
              </a:buClr>
              <a:buSzPts val="1150"/>
              <a:buFont typeface="Arial"/>
              <a:buChar char="•"/>
              <a:defRPr b="0" i="0" sz="1150" u="none" cap="none" strike="noStrike">
                <a:solidFill>
                  <a:srgbClr val="595654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1" type="ftr"/>
          </p:nvPr>
        </p:nvSpPr>
        <p:spPr>
          <a:xfrm>
            <a:off x="628650" y="4767263"/>
            <a:ext cx="5486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6D579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6D579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6D579C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6D579C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6D579C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6D579C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6D579C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6D579C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6D579C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6D579C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/>
        </p:txBody>
      </p:sp>
      <p:sp>
        <p:nvSpPr>
          <p:cNvPr id="75" name="Google Shape;75;p18"/>
          <p:cNvSpPr txBox="1"/>
          <p:nvPr>
            <p:ph idx="1" type="body"/>
          </p:nvPr>
        </p:nvSpPr>
        <p:spPr>
          <a:xfrm>
            <a:off x="922000" y="1885951"/>
            <a:ext cx="6866100" cy="23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9pPr>
          </a:lstStyle>
          <a:p/>
        </p:txBody>
      </p:sp>
      <p:sp>
        <p:nvSpPr>
          <p:cNvPr id="76" name="Google Shape;76;p18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rt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rt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rt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rt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rt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rt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rt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rt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9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Barlow"/>
              <a:buNone/>
              <a:defRPr b="1" sz="24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Barlow"/>
              <a:buNone/>
              <a:defRPr b="1" sz="24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Barlow"/>
              <a:buNone/>
              <a:defRPr b="1" sz="24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Barlow"/>
              <a:buNone/>
              <a:defRPr b="1" sz="24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Barlow"/>
              <a:buNone/>
              <a:defRPr b="1" sz="24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Barlow"/>
              <a:buNone/>
              <a:defRPr b="1" sz="24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Barlow"/>
              <a:buNone/>
              <a:defRPr b="1" sz="24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Barlow"/>
              <a:buNone/>
              <a:defRPr b="1" sz="24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Barlow"/>
              <a:buNone/>
              <a:defRPr b="1" sz="24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/>
        </p:txBody>
      </p:sp>
      <p:sp>
        <p:nvSpPr>
          <p:cNvPr id="123" name="Google Shape;123;p29"/>
          <p:cNvSpPr txBox="1"/>
          <p:nvPr>
            <p:ph idx="1" type="body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3700" lvl="0" marL="457200" rtl="0">
              <a:spcBef>
                <a:spcPts val="600"/>
              </a:spcBef>
              <a:spcAft>
                <a:spcPts val="0"/>
              </a:spcAft>
              <a:buClr>
                <a:srgbClr val="D9D9D9"/>
              </a:buClr>
              <a:buSzPts val="2600"/>
              <a:buFont typeface="Barlow"/>
              <a:buChar char="▪"/>
              <a:defRPr sz="2600">
                <a:solidFill>
                  <a:srgbClr val="434343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indent="-393700" lvl="1" marL="914400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600"/>
              <a:buFont typeface="Barlow"/>
              <a:buChar char="▫"/>
              <a:defRPr sz="2600">
                <a:solidFill>
                  <a:srgbClr val="434343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indent="-393700" lvl="2" marL="1371600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600"/>
              <a:buFont typeface="Barlow"/>
              <a:buChar char="▫"/>
              <a:defRPr sz="2600">
                <a:solidFill>
                  <a:srgbClr val="434343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indent="-393700" lvl="3" marL="1828800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600"/>
              <a:buFont typeface="Barlow"/>
              <a:buChar char="▫"/>
              <a:defRPr sz="2600">
                <a:solidFill>
                  <a:srgbClr val="434343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indent="-393700" lvl="4" marL="2286000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600"/>
              <a:buFont typeface="Barlow"/>
              <a:buChar char="○"/>
              <a:defRPr sz="2600">
                <a:solidFill>
                  <a:srgbClr val="434343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indent="-393700" lvl="5" marL="2743200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600"/>
              <a:buFont typeface="Barlow"/>
              <a:buChar char="■"/>
              <a:defRPr sz="2600">
                <a:solidFill>
                  <a:srgbClr val="434343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indent="-393700" lvl="6" marL="3200400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600"/>
              <a:buFont typeface="Barlow"/>
              <a:buChar char="●"/>
              <a:defRPr sz="2600">
                <a:solidFill>
                  <a:srgbClr val="434343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indent="-393700" lvl="7" marL="3657600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600"/>
              <a:buFont typeface="Barlow"/>
              <a:buChar char="○"/>
              <a:defRPr sz="2600">
                <a:solidFill>
                  <a:srgbClr val="434343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indent="-393700" lvl="8" marL="4114800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600"/>
              <a:buFont typeface="Barlow"/>
              <a:buChar char="■"/>
              <a:defRPr sz="2600">
                <a:solidFill>
                  <a:srgbClr val="434343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/>
        </p:txBody>
      </p:sp>
      <p:sp>
        <p:nvSpPr>
          <p:cNvPr id="124" name="Google Shape;124;p29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 b="1" sz="12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rtl="0" algn="ctr">
              <a:buNone/>
              <a:defRPr b="1" sz="12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lvl="2" rtl="0" algn="ctr">
              <a:buNone/>
              <a:defRPr b="1" sz="12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lvl="3" rtl="0" algn="ctr">
              <a:buNone/>
              <a:defRPr b="1" sz="12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lvl="4" rtl="0" algn="ctr">
              <a:buNone/>
              <a:defRPr b="1" sz="12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lvl="5" rtl="0" algn="ctr">
              <a:buNone/>
              <a:defRPr b="1" sz="12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lvl="6" rtl="0" algn="ctr">
              <a:buNone/>
              <a:defRPr b="1" sz="12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lvl="7" rtl="0" algn="ctr">
              <a:buNone/>
              <a:defRPr b="1" sz="12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lvl="8" rtl="0" algn="ctr">
              <a:buNone/>
              <a:defRPr b="1" sz="12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5" name="Google Shape;205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6" name="Google Shape;206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9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3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7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0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4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0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8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4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3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3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7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2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5.png"/><Relationship Id="rId4" Type="http://schemas.openxmlformats.org/officeDocument/2006/relationships/image" Target="../media/image22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6.png"/><Relationship Id="rId4" Type="http://schemas.openxmlformats.org/officeDocument/2006/relationships/image" Target="../media/image29.png"/><Relationship Id="rId5" Type="http://schemas.openxmlformats.org/officeDocument/2006/relationships/image" Target="../media/image22.png"/></Relationships>
</file>

<file path=ppt/slides/_rels/slide43.xml.rels><?xml version="1.0" encoding="UTF-8" standalone="yes"?><Relationships xmlns="http://schemas.openxmlformats.org/package/2006/relationships"><Relationship Id="rId11" Type="http://schemas.openxmlformats.org/officeDocument/2006/relationships/hyperlink" Target="https://scoss.org/how-it-works/current-funding-calls" TargetMode="External"/><Relationship Id="rId10" Type="http://schemas.openxmlformats.org/officeDocument/2006/relationships/hyperlink" Target="https://opencitations.net/" TargetMode="External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9" Type="http://schemas.openxmlformats.org/officeDocument/2006/relationships/hyperlink" Target="https://pkp.sfu.ca/" TargetMode="External"/><Relationship Id="rId5" Type="http://schemas.openxmlformats.org/officeDocument/2006/relationships/hyperlink" Target="https://www.doabooks.org/" TargetMode="External"/><Relationship Id="rId6" Type="http://schemas.openxmlformats.org/officeDocument/2006/relationships/hyperlink" Target="http://www.oapen.org/home" TargetMode="External"/><Relationship Id="rId7" Type="http://schemas.openxmlformats.org/officeDocument/2006/relationships/image" Target="../media/image34.png"/><Relationship Id="rId8" Type="http://schemas.openxmlformats.org/officeDocument/2006/relationships/image" Target="../media/image30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2.png"/><Relationship Id="rId4" Type="http://schemas.openxmlformats.org/officeDocument/2006/relationships/image" Target="../media/image38.png"/><Relationship Id="rId5" Type="http://schemas.openxmlformats.org/officeDocument/2006/relationships/image" Target="../media/image36.png"/><Relationship Id="rId6" Type="http://schemas.openxmlformats.org/officeDocument/2006/relationships/image" Target="../media/image41.png"/><Relationship Id="rId7" Type="http://schemas.openxmlformats.org/officeDocument/2006/relationships/image" Target="../media/image39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3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42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7.xml"/><Relationship Id="rId3" Type="http://schemas.openxmlformats.org/officeDocument/2006/relationships/hyperlink" Target="mailto:aalkhaja@qnl.qa" TargetMode="External"/><Relationship Id="rId4" Type="http://schemas.openxmlformats.org/officeDocument/2006/relationships/hyperlink" Target="https://www.qnl.qa/en/open-access-at-qnl/about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56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66" name="Google Shape;266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8500" y="-292925"/>
            <a:ext cx="9583498" cy="6387425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56"/>
          <p:cNvSpPr/>
          <p:nvPr/>
        </p:nvSpPr>
        <p:spPr>
          <a:xfrm>
            <a:off x="943325" y="3879125"/>
            <a:ext cx="7473300" cy="1092300"/>
          </a:xfrm>
          <a:prstGeom prst="rect">
            <a:avLst/>
          </a:prstGeom>
          <a:solidFill>
            <a:srgbClr val="FFB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56"/>
          <p:cNvSpPr txBox="1"/>
          <p:nvPr>
            <p:ph idx="4294967295" type="ctrTitle"/>
          </p:nvPr>
        </p:nvSpPr>
        <p:spPr>
          <a:xfrm>
            <a:off x="883750" y="3754375"/>
            <a:ext cx="7473300" cy="176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lang="en-GB" sz="25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Using Agile Methods to Navigate Complex Publisher Open Access Workflows: </a:t>
            </a:r>
            <a:r>
              <a:rPr b="0" lang="en-GB" sz="2500">
                <a:solidFill>
                  <a:schemeClr val="lt1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The Case of the Qatar National Library Open Access Fund</a:t>
            </a:r>
            <a:endParaRPr sz="3300">
              <a:solidFill>
                <a:schemeClr val="lt1"/>
              </a:solidFill>
            </a:endParaRPr>
          </a:p>
        </p:txBody>
      </p:sp>
      <p:sp>
        <p:nvSpPr>
          <p:cNvPr id="269" name="Google Shape;269;p56"/>
          <p:cNvSpPr txBox="1"/>
          <p:nvPr/>
        </p:nvSpPr>
        <p:spPr>
          <a:xfrm>
            <a:off x="6525000" y="0"/>
            <a:ext cx="30000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Alwaleed Alkhaja</a:t>
            </a:r>
            <a:endParaRPr sz="13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Senior Intellectual Property Librarian </a:t>
            </a:r>
            <a:endParaRPr sz="13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Digital Content and Engagement</a:t>
            </a:r>
            <a:endParaRPr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Google Shape;643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5687" y="-513375"/>
            <a:ext cx="9255374" cy="617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" name="Google Shape;648;p66"/>
          <p:cNvPicPr preferRelativeResize="0"/>
          <p:nvPr/>
        </p:nvPicPr>
        <p:blipFill rotWithShape="1">
          <a:blip r:embed="rId3">
            <a:alphaModFix/>
          </a:blip>
          <a:srcRect b="9371" l="0" r="0" t="0"/>
          <a:stretch/>
        </p:blipFill>
        <p:spPr>
          <a:xfrm>
            <a:off x="0" y="-64600"/>
            <a:ext cx="9144000" cy="5524624"/>
          </a:xfrm>
          <a:prstGeom prst="rect">
            <a:avLst/>
          </a:prstGeom>
          <a:noFill/>
          <a:ln>
            <a:noFill/>
          </a:ln>
        </p:spPr>
      </p:pic>
      <p:sp>
        <p:nvSpPr>
          <p:cNvPr id="649" name="Google Shape;649;p66"/>
          <p:cNvSpPr txBox="1"/>
          <p:nvPr/>
        </p:nvSpPr>
        <p:spPr>
          <a:xfrm>
            <a:off x="2929225" y="1088000"/>
            <a:ext cx="2176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highlight>
                  <a:srgbClr val="FFFF00"/>
                </a:highlight>
                <a:latin typeface="Raleway"/>
                <a:ea typeface="Raleway"/>
                <a:cs typeface="Raleway"/>
                <a:sym typeface="Raleway"/>
              </a:rPr>
              <a:t>Free to use</a:t>
            </a:r>
            <a:endParaRPr b="1" sz="2000">
              <a:highlight>
                <a:srgbClr val="FFFF00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50" name="Google Shape;650;p66"/>
          <p:cNvSpPr txBox="1"/>
          <p:nvPr/>
        </p:nvSpPr>
        <p:spPr>
          <a:xfrm>
            <a:off x="5928950" y="2571750"/>
            <a:ext cx="21762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highlight>
                  <a:srgbClr val="FFFF00"/>
                </a:highlight>
                <a:latin typeface="Raleway"/>
                <a:ea typeface="Raleway"/>
                <a:cs typeface="Raleway"/>
                <a:sym typeface="Raleway"/>
              </a:rPr>
              <a:t>Can be shared with anyone for any purpose</a:t>
            </a:r>
            <a:endParaRPr b="1" sz="2000">
              <a:highlight>
                <a:srgbClr val="FFFF00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51" name="Google Shape;651;p66"/>
          <p:cNvSpPr txBox="1"/>
          <p:nvPr/>
        </p:nvSpPr>
        <p:spPr>
          <a:xfrm>
            <a:off x="1016975" y="2797375"/>
            <a:ext cx="21762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highlight>
                  <a:srgbClr val="FFFF00"/>
                </a:highlight>
                <a:latin typeface="Raleway"/>
                <a:ea typeface="Raleway"/>
                <a:cs typeface="Raleway"/>
                <a:sym typeface="Raleway"/>
              </a:rPr>
              <a:t>Can be </a:t>
            </a:r>
            <a:br>
              <a:rPr b="1" lang="en-GB" sz="2000">
                <a:highlight>
                  <a:srgbClr val="FFFF00"/>
                </a:highlight>
                <a:latin typeface="Raleway"/>
                <a:ea typeface="Raleway"/>
                <a:cs typeface="Raleway"/>
                <a:sym typeface="Raleway"/>
              </a:rPr>
            </a:br>
            <a:r>
              <a:rPr b="1" lang="en-GB" sz="2000">
                <a:highlight>
                  <a:srgbClr val="FFFF00"/>
                </a:highlight>
                <a:latin typeface="Raleway"/>
                <a:ea typeface="Raleway"/>
                <a:cs typeface="Raleway"/>
                <a:sym typeface="Raleway"/>
              </a:rPr>
              <a:t>modified</a:t>
            </a:r>
            <a:endParaRPr b="1" sz="2000">
              <a:highlight>
                <a:srgbClr val="FFFF00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6" name="Google Shape;656;p67"/>
          <p:cNvPicPr preferRelativeResize="0"/>
          <p:nvPr/>
        </p:nvPicPr>
        <p:blipFill rotWithShape="1">
          <a:blip r:embed="rId3">
            <a:alphaModFix/>
          </a:blip>
          <a:srcRect b="1451" l="0" r="0" t="14160"/>
          <a:stretch/>
        </p:blipFill>
        <p:spPr>
          <a:xfrm>
            <a:off x="-28575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57" name="Google Shape;657;p67"/>
          <p:cNvSpPr txBox="1"/>
          <p:nvPr/>
        </p:nvSpPr>
        <p:spPr>
          <a:xfrm>
            <a:off x="0" y="4763525"/>
            <a:ext cx="52251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highlight>
                  <a:srgbClr val="FFFFFF"/>
                </a:highlight>
                <a:latin typeface="Raleway Light"/>
                <a:ea typeface="Raleway Light"/>
                <a:cs typeface="Raleway Light"/>
                <a:sym typeface="Raleway Light"/>
              </a:rPr>
              <a:t>Image courtesy of QNL Press</a:t>
            </a:r>
            <a:endParaRPr>
              <a:highlight>
                <a:srgbClr val="FFFFFF"/>
              </a:highlight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658" name="Google Shape;658;p6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p67"/>
          <p:cNvSpPr txBox="1"/>
          <p:nvPr/>
        </p:nvSpPr>
        <p:spPr>
          <a:xfrm>
            <a:off x="2847350" y="2119250"/>
            <a:ext cx="31743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highlight>
                  <a:srgbClr val="FFFF00"/>
                </a:highlight>
              </a:rPr>
              <a:t>Qatar National Library Open Access Program</a:t>
            </a:r>
            <a:endParaRPr sz="210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68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 of the program</a:t>
            </a:r>
            <a:endParaRPr/>
          </a:p>
        </p:txBody>
      </p:sp>
      <p:sp>
        <p:nvSpPr>
          <p:cNvPr id="665" name="Google Shape;665;p68"/>
          <p:cNvSpPr txBox="1"/>
          <p:nvPr>
            <p:ph idx="1" type="body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600"/>
              </a:spcBef>
              <a:spcAft>
                <a:spcPts val="0"/>
              </a:spcAft>
              <a:buSzPts val="1700"/>
              <a:buChar char="▪"/>
            </a:pPr>
            <a:r>
              <a:rPr lang="en-GB" sz="1700"/>
              <a:t>T</a:t>
            </a:r>
            <a:r>
              <a:rPr lang="en-GB" sz="1700"/>
              <a:t>o cover open access publishing costs for Qatar-based researchers </a:t>
            </a:r>
            <a:endParaRPr sz="17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-336550" lvl="0" marL="457200" rtl="0" algn="l">
              <a:spcBef>
                <a:spcPts val="600"/>
              </a:spcBef>
              <a:spcAft>
                <a:spcPts val="0"/>
              </a:spcAft>
              <a:buSzPts val="1700"/>
              <a:buChar char="▪"/>
            </a:pPr>
            <a:r>
              <a:rPr lang="en-GB" sz="1700"/>
              <a:t>To create and contribute to the permanent archive of Qatar-based research at the QNL. </a:t>
            </a:r>
            <a:endParaRPr sz="17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</p:txBody>
      </p:sp>
      <p:sp>
        <p:nvSpPr>
          <p:cNvPr id="666" name="Google Shape;666;p68"/>
          <p:cNvSpPr/>
          <p:nvPr/>
        </p:nvSpPr>
        <p:spPr>
          <a:xfrm>
            <a:off x="7699075" y="4000500"/>
            <a:ext cx="14448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69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Why have a fund?</a:t>
            </a:r>
            <a:endParaRPr/>
          </a:p>
        </p:txBody>
      </p:sp>
      <p:sp>
        <p:nvSpPr>
          <p:cNvPr id="672" name="Google Shape;672;p69"/>
          <p:cNvSpPr txBox="1"/>
          <p:nvPr>
            <p:ph idx="1" type="body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SzPts val="1600"/>
              <a:buChar char="▪"/>
            </a:pPr>
            <a:r>
              <a:rPr lang="en-GB" sz="1600"/>
              <a:t>Qatar based researchers want their articles to be open access</a:t>
            </a:r>
            <a:endParaRPr sz="16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SzPts val="1600"/>
              <a:buChar char="▪"/>
            </a:pPr>
            <a:r>
              <a:rPr lang="en-GB" sz="1600"/>
              <a:t>The choice of publishing open access is dependent on availability of funds </a:t>
            </a:r>
            <a:endParaRPr sz="16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SzPts val="1600"/>
              <a:buChar char="▪"/>
            </a:pPr>
            <a:r>
              <a:rPr lang="en-GB" sz="1600"/>
              <a:t>There is a lack of institutional support in Qatar for open access</a:t>
            </a:r>
            <a:endParaRPr sz="16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SzPts val="1600"/>
              <a:buChar char="▪"/>
            </a:pPr>
            <a:r>
              <a:rPr lang="en-GB" sz="1600"/>
              <a:t>There is a lack of sufficient funding support from research grant agencies </a:t>
            </a:r>
            <a:endParaRPr sz="16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sp>
        <p:nvSpPr>
          <p:cNvPr id="673" name="Google Shape;673;p69"/>
          <p:cNvSpPr/>
          <p:nvPr/>
        </p:nvSpPr>
        <p:spPr>
          <a:xfrm>
            <a:off x="7699075" y="4000500"/>
            <a:ext cx="14448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8" name="Google Shape;678;p70"/>
          <p:cNvPicPr preferRelativeResize="0"/>
          <p:nvPr/>
        </p:nvPicPr>
        <p:blipFill rotWithShape="1">
          <a:blip r:embed="rId3">
            <a:alphaModFix/>
          </a:blip>
          <a:srcRect b="0" l="4296" r="4296" t="0"/>
          <a:stretch/>
        </p:blipFill>
        <p:spPr>
          <a:xfrm>
            <a:off x="0" y="-191743"/>
            <a:ext cx="9144000" cy="5335242"/>
          </a:xfrm>
          <a:prstGeom prst="rect">
            <a:avLst/>
          </a:prstGeom>
          <a:noFill/>
          <a:ln>
            <a:noFill/>
          </a:ln>
        </p:spPr>
      </p:pic>
      <p:sp>
        <p:nvSpPr>
          <p:cNvPr id="679" name="Google Shape;679;p70"/>
          <p:cNvSpPr txBox="1"/>
          <p:nvPr/>
        </p:nvSpPr>
        <p:spPr>
          <a:xfrm>
            <a:off x="125500" y="4530775"/>
            <a:ext cx="4954500" cy="608100"/>
          </a:xfrm>
          <a:prstGeom prst="rect">
            <a:avLst/>
          </a:prstGeom>
          <a:solidFill>
            <a:srgbClr val="FFB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rgbClr val="FFFFFF"/>
                </a:solidFill>
                <a:latin typeface="Barlow Thin"/>
                <a:ea typeface="Barlow Thin"/>
                <a:cs typeface="Barlow Thin"/>
                <a:sym typeface="Barlow Thin"/>
              </a:rPr>
              <a:t>Eligibility criteria </a:t>
            </a:r>
            <a:endParaRPr sz="3600">
              <a:solidFill>
                <a:srgbClr val="FFFFFF"/>
              </a:solidFill>
              <a:latin typeface="Barlow Thin"/>
              <a:ea typeface="Barlow Thin"/>
              <a:cs typeface="Barlow Thin"/>
              <a:sym typeface="Barlow Thin"/>
            </a:endParaRPr>
          </a:p>
        </p:txBody>
      </p:sp>
      <p:sp>
        <p:nvSpPr>
          <p:cNvPr id="680" name="Google Shape;680;p70"/>
          <p:cNvSpPr txBox="1"/>
          <p:nvPr/>
        </p:nvSpPr>
        <p:spPr>
          <a:xfrm>
            <a:off x="254975" y="3116050"/>
            <a:ext cx="31560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rgbClr val="FFFFFF"/>
                </a:solidFill>
                <a:latin typeface="Barlow Medium"/>
                <a:ea typeface="Barlow Medium"/>
                <a:cs typeface="Barlow Medium"/>
                <a:sym typeface="Barlow Medium"/>
              </a:rPr>
              <a:t>Publishing in journals that meet QNL criteria</a:t>
            </a:r>
            <a:endParaRPr sz="1800">
              <a:solidFill>
                <a:srgbClr val="FFFFFF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rgbClr val="FFFFFF"/>
                </a:solidFill>
                <a:latin typeface="Barlow Medium"/>
                <a:ea typeface="Barlow Medium"/>
                <a:cs typeface="Barlow Medium"/>
                <a:sym typeface="Barlow Medium"/>
              </a:rPr>
              <a:t>e.g . Listing in Directory of Open Access Journals </a:t>
            </a:r>
            <a:endParaRPr sz="1800">
              <a:solidFill>
                <a:srgbClr val="FFFFFF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FFFFFF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681" name="Google Shape;681;p70"/>
          <p:cNvSpPr txBox="1"/>
          <p:nvPr/>
        </p:nvSpPr>
        <p:spPr>
          <a:xfrm>
            <a:off x="5029750" y="366025"/>
            <a:ext cx="26043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Authors who have exhausted all other sources of funding for publications</a:t>
            </a:r>
            <a:endParaRPr sz="1800">
              <a:solidFill>
                <a:schemeClr val="lt1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cxnSp>
        <p:nvCxnSpPr>
          <p:cNvPr id="682" name="Google Shape;682;p70"/>
          <p:cNvCxnSpPr/>
          <p:nvPr/>
        </p:nvCxnSpPr>
        <p:spPr>
          <a:xfrm flipH="1">
            <a:off x="1104525" y="2674600"/>
            <a:ext cx="10800" cy="3963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83" name="Google Shape;683;p70"/>
          <p:cNvCxnSpPr/>
          <p:nvPr/>
        </p:nvCxnSpPr>
        <p:spPr>
          <a:xfrm flipH="1">
            <a:off x="3757350" y="664675"/>
            <a:ext cx="1199100" cy="66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84" name="Google Shape;684;p70"/>
          <p:cNvCxnSpPr/>
          <p:nvPr/>
        </p:nvCxnSpPr>
        <p:spPr>
          <a:xfrm>
            <a:off x="1104500" y="2674625"/>
            <a:ext cx="1180200" cy="108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85" name="Google Shape;685;p70"/>
          <p:cNvCxnSpPr/>
          <p:nvPr/>
        </p:nvCxnSpPr>
        <p:spPr>
          <a:xfrm flipH="1">
            <a:off x="3746550" y="664675"/>
            <a:ext cx="10800" cy="6888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86" name="Google Shape;686;p70"/>
          <p:cNvSpPr txBox="1"/>
          <p:nvPr/>
        </p:nvSpPr>
        <p:spPr>
          <a:xfrm>
            <a:off x="5029750" y="2568700"/>
            <a:ext cx="26043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Corresponding author </a:t>
            </a:r>
            <a:r>
              <a:rPr b="1" lang="en-GB" sz="18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MUST </a:t>
            </a:r>
            <a:r>
              <a:rPr lang="en-GB" sz="18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be affiliated with Qatar-based institution</a:t>
            </a:r>
            <a:endParaRPr sz="1800">
              <a:solidFill>
                <a:schemeClr val="lt1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cxnSp>
        <p:nvCxnSpPr>
          <p:cNvPr id="687" name="Google Shape;687;p70"/>
          <p:cNvCxnSpPr/>
          <p:nvPr/>
        </p:nvCxnSpPr>
        <p:spPr>
          <a:xfrm flipH="1">
            <a:off x="3880900" y="3070900"/>
            <a:ext cx="1199100" cy="66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88" name="Google Shape;688;p70"/>
          <p:cNvCxnSpPr/>
          <p:nvPr/>
        </p:nvCxnSpPr>
        <p:spPr>
          <a:xfrm flipH="1" rot="10800000">
            <a:off x="3880900" y="2793700"/>
            <a:ext cx="6600" cy="2838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71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Approved Requests by the Library</a:t>
            </a:r>
            <a:endParaRPr/>
          </a:p>
        </p:txBody>
      </p:sp>
      <p:sp>
        <p:nvSpPr>
          <p:cNvPr id="694" name="Google Shape;694;p71"/>
          <p:cNvSpPr/>
          <p:nvPr/>
        </p:nvSpPr>
        <p:spPr>
          <a:xfrm>
            <a:off x="7699075" y="4000500"/>
            <a:ext cx="14448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95" name="Google Shape;695;p71" title="Points score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9750" y="1633525"/>
            <a:ext cx="5367075" cy="3318651"/>
          </a:xfrm>
          <a:prstGeom prst="rect">
            <a:avLst/>
          </a:prstGeom>
          <a:noFill/>
          <a:ln>
            <a:noFill/>
          </a:ln>
        </p:spPr>
      </p:pic>
      <p:sp>
        <p:nvSpPr>
          <p:cNvPr id="696" name="Google Shape;696;p71"/>
          <p:cNvSpPr/>
          <p:nvPr/>
        </p:nvSpPr>
        <p:spPr>
          <a:xfrm>
            <a:off x="7068450" y="1393600"/>
            <a:ext cx="1511400" cy="1433400"/>
          </a:xfrm>
          <a:prstGeom prst="ellipse">
            <a:avLst/>
          </a:prstGeom>
          <a:solidFill>
            <a:srgbClr val="8E7CC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600">
                <a:solidFill>
                  <a:schemeClr val="lt1"/>
                </a:solidFill>
              </a:rPr>
              <a:t>1387</a:t>
            </a:r>
            <a:br>
              <a:rPr b="1" lang="en-GB" sz="2600">
                <a:solidFill>
                  <a:schemeClr val="lt1"/>
                </a:solidFill>
              </a:rPr>
            </a:br>
            <a:r>
              <a:rPr b="1" lang="en-GB" sz="1800">
                <a:solidFill>
                  <a:schemeClr val="lt1"/>
                </a:solidFill>
              </a:rPr>
              <a:t>Authors</a:t>
            </a:r>
            <a:endParaRPr sz="100">
              <a:solidFill>
                <a:schemeClr val="lt1"/>
              </a:solidFill>
            </a:endParaRPr>
          </a:p>
        </p:txBody>
      </p:sp>
      <p:sp>
        <p:nvSpPr>
          <p:cNvPr id="697" name="Google Shape;697;p71"/>
          <p:cNvSpPr/>
          <p:nvPr/>
        </p:nvSpPr>
        <p:spPr>
          <a:xfrm>
            <a:off x="7220400" y="3020425"/>
            <a:ext cx="1207500" cy="1145400"/>
          </a:xfrm>
          <a:prstGeom prst="ellipse">
            <a:avLst/>
          </a:prstGeom>
          <a:solidFill>
            <a:srgbClr val="8E7CC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600">
                <a:solidFill>
                  <a:schemeClr val="lt1"/>
                </a:solidFill>
              </a:rPr>
              <a:t>33</a:t>
            </a:r>
            <a:endParaRPr b="1" sz="260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solidFill>
                  <a:schemeClr val="lt1"/>
                </a:solidFill>
              </a:rPr>
              <a:t>Institutions</a:t>
            </a:r>
            <a:endParaRPr b="1" sz="900">
              <a:solidFill>
                <a:schemeClr val="lt1"/>
              </a:solidFill>
            </a:endParaRPr>
          </a:p>
        </p:txBody>
      </p:sp>
      <p:sp>
        <p:nvSpPr>
          <p:cNvPr id="698" name="Google Shape;698;p71"/>
          <p:cNvSpPr txBox="1"/>
          <p:nvPr/>
        </p:nvSpPr>
        <p:spPr>
          <a:xfrm>
            <a:off x="6013250" y="4678625"/>
            <a:ext cx="465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99" name="Google Shape;699;p71"/>
          <p:cNvSpPr txBox="1"/>
          <p:nvPr/>
        </p:nvSpPr>
        <p:spPr>
          <a:xfrm>
            <a:off x="6238175" y="4767375"/>
            <a:ext cx="1934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latin typeface="Barlow"/>
                <a:ea typeface="Barlow"/>
                <a:cs typeface="Barlow"/>
                <a:sym typeface="Barlow"/>
              </a:rPr>
              <a:t>*Until September 15 2022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00" name="Google Shape;700;p71"/>
          <p:cNvSpPr txBox="1"/>
          <p:nvPr/>
        </p:nvSpPr>
        <p:spPr>
          <a:xfrm>
            <a:off x="6569300" y="2683000"/>
            <a:ext cx="345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Barlow"/>
                <a:ea typeface="Barlow"/>
                <a:cs typeface="Barlow"/>
                <a:sym typeface="Barlow"/>
              </a:rPr>
              <a:t>*</a:t>
            </a:r>
            <a:endParaRPr>
              <a:latin typeface="Barlow"/>
              <a:ea typeface="Barlow"/>
              <a:cs typeface="Barlow"/>
              <a:sym typeface="Barlow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72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we process payments?</a:t>
            </a:r>
            <a:endParaRPr/>
          </a:p>
        </p:txBody>
      </p:sp>
      <p:sp>
        <p:nvSpPr>
          <p:cNvPr id="706" name="Google Shape;706;p72"/>
          <p:cNvSpPr/>
          <p:nvPr/>
        </p:nvSpPr>
        <p:spPr>
          <a:xfrm>
            <a:off x="7699075" y="4000500"/>
            <a:ext cx="14448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7" name="Google Shape;707;p72"/>
          <p:cNvSpPr/>
          <p:nvPr/>
        </p:nvSpPr>
        <p:spPr>
          <a:xfrm>
            <a:off x="2945700" y="1508500"/>
            <a:ext cx="1706700" cy="1052100"/>
          </a:xfrm>
          <a:prstGeom prst="rect">
            <a:avLst/>
          </a:prstGeom>
          <a:solidFill>
            <a:srgbClr val="FFA400">
              <a:alpha val="7154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Raleway"/>
                <a:ea typeface="Raleway"/>
                <a:cs typeface="Raleway"/>
                <a:sym typeface="Raleway"/>
              </a:rPr>
              <a:t>Central payment through agreements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708" name="Google Shape;708;p72"/>
          <p:cNvSpPr/>
          <p:nvPr/>
        </p:nvSpPr>
        <p:spPr>
          <a:xfrm>
            <a:off x="5963450" y="1508500"/>
            <a:ext cx="1706700" cy="1052100"/>
          </a:xfrm>
          <a:prstGeom prst="rect">
            <a:avLst/>
          </a:prstGeom>
          <a:solidFill>
            <a:srgbClr val="FFA400">
              <a:alpha val="7154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Payment of individual requests through QF Procurement (OAAF)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709" name="Google Shape;709;p72"/>
          <p:cNvSpPr txBox="1"/>
          <p:nvPr/>
        </p:nvSpPr>
        <p:spPr>
          <a:xfrm>
            <a:off x="2945700" y="2689600"/>
            <a:ext cx="17526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u="sng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Two types of agreements:</a:t>
            </a:r>
            <a:endParaRPr sz="1100" u="sng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Agreements for fully open access publications </a:t>
            </a:r>
            <a:endParaRPr sz="11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Agreements that combine reading and publishing </a:t>
            </a:r>
            <a:endParaRPr sz="11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710" name="Google Shape;710;p72"/>
          <p:cNvSpPr txBox="1"/>
          <p:nvPr/>
        </p:nvSpPr>
        <p:spPr>
          <a:xfrm>
            <a:off x="5940500" y="2689600"/>
            <a:ext cx="17526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u="sng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Two types of payments</a:t>
            </a:r>
            <a:endParaRPr sz="1100" u="sng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 u="sng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 u="sng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Purchase order (PO)</a:t>
            </a:r>
            <a:endParaRPr sz="11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Credit Card Payment </a:t>
            </a:r>
            <a:endParaRPr sz="11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73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Complexities </a:t>
            </a:r>
            <a:endParaRPr/>
          </a:p>
        </p:txBody>
      </p:sp>
      <p:sp>
        <p:nvSpPr>
          <p:cNvPr id="716" name="Google Shape;716;p73"/>
          <p:cNvSpPr txBox="1"/>
          <p:nvPr>
            <p:ph idx="1" type="body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17" name="Google Shape;717;p73" title="Points score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8950" y="1200175"/>
            <a:ext cx="6377406" cy="3943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74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Complexities </a:t>
            </a:r>
            <a:endParaRPr/>
          </a:p>
        </p:txBody>
      </p:sp>
      <p:sp>
        <p:nvSpPr>
          <p:cNvPr id="723" name="Google Shape;723;p74"/>
          <p:cNvSpPr txBox="1"/>
          <p:nvPr>
            <p:ph idx="1" type="body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600"/>
              </a:spcBef>
              <a:spcAft>
                <a:spcPts val="0"/>
              </a:spcAft>
              <a:buSzPts val="2200"/>
              <a:buChar char="▪"/>
            </a:pPr>
            <a:r>
              <a:rPr lang="en-GB" sz="2200"/>
              <a:t>Upto 15 different publisher agreements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GB" sz="2200"/>
              <a:t>More than 50 publishers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GB" sz="2200"/>
              <a:t>Different payment methods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GB" sz="2200"/>
              <a:t>Introduction of taxes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GB" sz="2200"/>
              <a:t>Non-DOAJ journals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GB" sz="2200"/>
              <a:t>Journals vs books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lang="en-GB" sz="2200"/>
              <a:t>Different licences 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▪"/>
            </a:pPr>
            <a:r>
              <a:rPr b="1" lang="en-GB" sz="2200"/>
              <a:t>Different </a:t>
            </a:r>
            <a:r>
              <a:rPr b="1" lang="en-GB" sz="2200" u="sng"/>
              <a:t>workflows</a:t>
            </a:r>
            <a:endParaRPr b="1" sz="2200" u="sng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57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5" name="Google Shape;275;p57"/>
          <p:cNvPicPr preferRelativeResize="0"/>
          <p:nvPr/>
        </p:nvPicPr>
        <p:blipFill rotWithShape="1">
          <a:blip r:embed="rId3">
            <a:alphaModFix/>
          </a:blip>
          <a:srcRect b="7530" l="0" r="0" t="9626"/>
          <a:stretch/>
        </p:blipFill>
        <p:spPr>
          <a:xfrm>
            <a:off x="-172537" y="60000"/>
            <a:ext cx="931652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57"/>
          <p:cNvSpPr txBox="1"/>
          <p:nvPr/>
        </p:nvSpPr>
        <p:spPr>
          <a:xfrm rot="1136534">
            <a:off x="1057932" y="1614456"/>
            <a:ext cx="2560881" cy="7234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highlight>
                  <a:srgbClr val="FFFF00"/>
                </a:highlight>
              </a:rPr>
              <a:t>Which problem(s) are we addressing?</a:t>
            </a:r>
            <a:endParaRPr>
              <a:highlight>
                <a:srgbClr val="FFFF00"/>
              </a:highlight>
            </a:endParaRPr>
          </a:p>
        </p:txBody>
      </p:sp>
      <p:sp>
        <p:nvSpPr>
          <p:cNvPr id="277" name="Google Shape;277;p57"/>
          <p:cNvSpPr txBox="1"/>
          <p:nvPr/>
        </p:nvSpPr>
        <p:spPr>
          <a:xfrm rot="1074131">
            <a:off x="1479733" y="1168950"/>
            <a:ext cx="2560892" cy="50785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highlight>
                  <a:srgbClr val="FFFF00"/>
                </a:highlight>
              </a:rPr>
              <a:t>What are we doing?</a:t>
            </a:r>
            <a:endParaRPr>
              <a:highlight>
                <a:srgbClr val="FFFF00"/>
              </a:highlight>
            </a:endParaRPr>
          </a:p>
        </p:txBody>
      </p:sp>
      <p:sp>
        <p:nvSpPr>
          <p:cNvPr id="278" name="Google Shape;278;p57"/>
          <p:cNvSpPr txBox="1"/>
          <p:nvPr/>
        </p:nvSpPr>
        <p:spPr>
          <a:xfrm rot="-957443">
            <a:off x="3687336" y="1883787"/>
            <a:ext cx="2561088" cy="5079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highlight>
                  <a:srgbClr val="FFFF00"/>
                </a:highlight>
              </a:rPr>
              <a:t>What is still needed?</a:t>
            </a:r>
            <a:endParaRPr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75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Ah…the workflows</a:t>
            </a:r>
            <a:endParaRPr/>
          </a:p>
        </p:txBody>
      </p:sp>
      <p:graphicFrame>
        <p:nvGraphicFramePr>
          <p:cNvPr id="729" name="Google Shape;729;p75"/>
          <p:cNvGraphicFramePr/>
          <p:nvPr/>
        </p:nvGraphicFramePr>
        <p:xfrm>
          <a:off x="1661950" y="1912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{12017329-94F9-4479-8FB5-91532BFD498C}</a:tableStyleId>
              </a:tblPr>
              <a:tblGrid>
                <a:gridCol w="3619500"/>
                <a:gridCol w="36195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Barlow"/>
                          <a:ea typeface="Barlow"/>
                          <a:cs typeface="Barlow"/>
                          <a:sym typeface="Barlow"/>
                        </a:rPr>
                        <a:t>Some publishers</a:t>
                      </a:r>
                      <a:endParaRPr b="1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Barlow"/>
                          <a:ea typeface="Barlow"/>
                          <a:cs typeface="Barlow"/>
                          <a:sym typeface="Barlow"/>
                        </a:rPr>
                        <a:t>others…</a:t>
                      </a:r>
                      <a:endParaRPr b="1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>
                          <a:latin typeface="Barlow"/>
                          <a:ea typeface="Barlow"/>
                          <a:cs typeface="Barlow"/>
                          <a:sym typeface="Barlow"/>
                        </a:rPr>
                        <a:t>Have systems to track requests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Barlow"/>
                          <a:ea typeface="Barlow"/>
                          <a:cs typeface="Barlow"/>
                          <a:sym typeface="Barlow"/>
                        </a:rPr>
                        <a:t>Use email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Barlow"/>
                          <a:ea typeface="Barlow"/>
                          <a:cs typeface="Barlow"/>
                          <a:sym typeface="Barlow"/>
                        </a:rPr>
                        <a:t>Allow to include articles in peer review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Barlow"/>
                          <a:ea typeface="Barlow"/>
                          <a:cs typeface="Barlow"/>
                          <a:sym typeface="Barlow"/>
                        </a:rPr>
                        <a:t>Only allow accepted articles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Barlow"/>
                          <a:ea typeface="Barlow"/>
                          <a:cs typeface="Barlow"/>
                          <a:sym typeface="Barlow"/>
                        </a:rPr>
                        <a:t>Allow license change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Barlow"/>
                          <a:ea typeface="Barlow"/>
                          <a:cs typeface="Barlow"/>
                          <a:sym typeface="Barlow"/>
                        </a:rPr>
                        <a:t>Do not allow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Barlow"/>
                          <a:ea typeface="Barlow"/>
                          <a:cs typeface="Barlow"/>
                          <a:sym typeface="Barlow"/>
                        </a:rPr>
                        <a:t>Allow inclusion after publication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Barlow"/>
                          <a:ea typeface="Barlow"/>
                          <a:cs typeface="Barlow"/>
                          <a:sym typeface="Barlow"/>
                        </a:rPr>
                        <a:t>Only allow before publication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Barlow"/>
                          <a:ea typeface="Barlow"/>
                          <a:cs typeface="Barlow"/>
                          <a:sym typeface="Barlow"/>
                        </a:rPr>
                        <a:t>Are flexible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Barlow"/>
                          <a:ea typeface="Barlow"/>
                          <a:cs typeface="Barlow"/>
                          <a:sym typeface="Barlow"/>
                        </a:rPr>
                        <a:t>Are not flexible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4" name="Google Shape;734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77925"/>
            <a:ext cx="9269023" cy="6177850"/>
          </a:xfrm>
          <a:prstGeom prst="rect">
            <a:avLst/>
          </a:prstGeom>
          <a:noFill/>
          <a:ln>
            <a:noFill/>
          </a:ln>
        </p:spPr>
      </p:pic>
      <p:sp>
        <p:nvSpPr>
          <p:cNvPr id="735" name="Google Shape;735;p76"/>
          <p:cNvSpPr txBox="1"/>
          <p:nvPr/>
        </p:nvSpPr>
        <p:spPr>
          <a:xfrm>
            <a:off x="1009075" y="1737150"/>
            <a:ext cx="31743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highlight>
                  <a:srgbClr val="FFFF00"/>
                </a:highlight>
              </a:rPr>
              <a:t>In 2018: How to run a new service with limited (human) resources? </a:t>
            </a:r>
            <a:endParaRPr sz="210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0" name="Google Shape;740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8400" y="-574284"/>
            <a:ext cx="9144003" cy="6094510"/>
          </a:xfrm>
          <a:prstGeom prst="rect">
            <a:avLst/>
          </a:prstGeom>
          <a:noFill/>
          <a:ln>
            <a:noFill/>
          </a:ln>
        </p:spPr>
      </p:pic>
      <p:sp>
        <p:nvSpPr>
          <p:cNvPr id="741" name="Google Shape;741;p77"/>
          <p:cNvSpPr txBox="1"/>
          <p:nvPr/>
        </p:nvSpPr>
        <p:spPr>
          <a:xfrm rot="-471">
            <a:off x="4361076" y="1811015"/>
            <a:ext cx="21879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300">
                <a:solidFill>
                  <a:schemeClr val="dk1"/>
                </a:solidFill>
                <a:highlight>
                  <a:srgbClr val="FFFF00"/>
                </a:highlight>
              </a:rPr>
              <a:t>Agile</a:t>
            </a:r>
            <a:endParaRPr sz="630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6" name="Google Shape;746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2"/>
            <a:ext cx="8991600" cy="5858602"/>
          </a:xfrm>
          <a:prstGeom prst="rect">
            <a:avLst/>
          </a:prstGeom>
          <a:noFill/>
          <a:ln>
            <a:noFill/>
          </a:ln>
        </p:spPr>
      </p:pic>
      <p:sp>
        <p:nvSpPr>
          <p:cNvPr id="747" name="Google Shape;747;p78"/>
          <p:cNvSpPr txBox="1"/>
          <p:nvPr/>
        </p:nvSpPr>
        <p:spPr>
          <a:xfrm rot="-255">
            <a:off x="0" y="161"/>
            <a:ext cx="4042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dk1"/>
                </a:solidFill>
                <a:highlight>
                  <a:srgbClr val="FFFF00"/>
                </a:highlight>
              </a:rPr>
              <a:t>Kanban Board</a:t>
            </a:r>
            <a:endParaRPr sz="300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2" name="Google Shape;752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962050"/>
            <a:ext cx="9497098" cy="6329850"/>
          </a:xfrm>
          <a:prstGeom prst="rect">
            <a:avLst/>
          </a:prstGeom>
          <a:noFill/>
          <a:ln>
            <a:noFill/>
          </a:ln>
        </p:spPr>
      </p:pic>
      <p:sp>
        <p:nvSpPr>
          <p:cNvPr id="753" name="Google Shape;753;p79"/>
          <p:cNvSpPr txBox="1"/>
          <p:nvPr/>
        </p:nvSpPr>
        <p:spPr>
          <a:xfrm rot="-170">
            <a:off x="0" y="-72529"/>
            <a:ext cx="6056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dk1"/>
                </a:solidFill>
                <a:highlight>
                  <a:srgbClr val="FFFF00"/>
                </a:highlight>
              </a:rPr>
              <a:t>Daily Standup </a:t>
            </a:r>
            <a:endParaRPr sz="3000"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dk1"/>
                </a:solidFill>
                <a:highlight>
                  <a:srgbClr val="FFFF00"/>
                </a:highlight>
              </a:rPr>
              <a:t>Meetings</a:t>
            </a:r>
            <a:endParaRPr sz="300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8" name="Google Shape;758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6250787"/>
          </a:xfrm>
          <a:prstGeom prst="rect">
            <a:avLst/>
          </a:prstGeom>
          <a:noFill/>
          <a:ln>
            <a:noFill/>
          </a:ln>
        </p:spPr>
      </p:pic>
      <p:sp>
        <p:nvSpPr>
          <p:cNvPr id="759" name="Google Shape;759;p80"/>
          <p:cNvSpPr txBox="1"/>
          <p:nvPr/>
        </p:nvSpPr>
        <p:spPr>
          <a:xfrm>
            <a:off x="1144625" y="1001850"/>
            <a:ext cx="3245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dk1"/>
                </a:solidFill>
                <a:highlight>
                  <a:srgbClr val="FFFF00"/>
                </a:highlight>
              </a:rPr>
              <a:t>Immediate Workflow Documentation  updates</a:t>
            </a:r>
            <a:endParaRPr sz="300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4" name="Google Shape;764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83825" y="-2257825"/>
            <a:ext cx="11101973" cy="7401325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p81"/>
          <p:cNvSpPr txBox="1"/>
          <p:nvPr/>
        </p:nvSpPr>
        <p:spPr>
          <a:xfrm>
            <a:off x="130400" y="2781875"/>
            <a:ext cx="32454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dk1"/>
                </a:solidFill>
                <a:highlight>
                  <a:srgbClr val="FFFF00"/>
                </a:highlight>
              </a:rPr>
              <a:t>Quick problem solving </a:t>
            </a:r>
            <a:br>
              <a:rPr lang="en-GB" sz="3000">
                <a:solidFill>
                  <a:schemeClr val="dk1"/>
                </a:solidFill>
                <a:highlight>
                  <a:srgbClr val="FFFF00"/>
                </a:highlight>
              </a:rPr>
            </a:br>
            <a:r>
              <a:rPr lang="en-GB" sz="3000">
                <a:solidFill>
                  <a:schemeClr val="dk1"/>
                </a:solidFill>
                <a:highlight>
                  <a:srgbClr val="FFFF00"/>
                </a:highlight>
              </a:rPr>
              <a:t>(daily cycles)</a:t>
            </a:r>
            <a:endParaRPr sz="300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" name="Google Shape;770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100743"/>
          </a:xfrm>
          <a:prstGeom prst="rect">
            <a:avLst/>
          </a:prstGeom>
          <a:noFill/>
          <a:ln>
            <a:noFill/>
          </a:ln>
        </p:spPr>
      </p:pic>
      <p:sp>
        <p:nvSpPr>
          <p:cNvPr id="771" name="Google Shape;771;p82"/>
          <p:cNvSpPr txBox="1"/>
          <p:nvPr/>
        </p:nvSpPr>
        <p:spPr>
          <a:xfrm>
            <a:off x="130400" y="4225575"/>
            <a:ext cx="3245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dk1"/>
                </a:solidFill>
                <a:highlight>
                  <a:srgbClr val="FFFF00"/>
                </a:highlight>
              </a:rPr>
              <a:t>Sprints</a:t>
            </a:r>
            <a:endParaRPr sz="300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6" name="Google Shape;776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610228"/>
          </a:xfrm>
          <a:prstGeom prst="rect">
            <a:avLst/>
          </a:prstGeom>
          <a:noFill/>
          <a:ln>
            <a:noFill/>
          </a:ln>
        </p:spPr>
      </p:pic>
      <p:sp>
        <p:nvSpPr>
          <p:cNvPr id="777" name="Google Shape;777;p83"/>
          <p:cNvSpPr txBox="1"/>
          <p:nvPr/>
        </p:nvSpPr>
        <p:spPr>
          <a:xfrm>
            <a:off x="130400" y="3767100"/>
            <a:ext cx="3245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dk1"/>
                </a:solidFill>
                <a:highlight>
                  <a:srgbClr val="FFFF00"/>
                </a:highlight>
              </a:rPr>
              <a:t>Building a team</a:t>
            </a:r>
            <a:endParaRPr sz="300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84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Example of Outcome: Addressing Bottlenecks</a:t>
            </a:r>
            <a:endParaRPr/>
          </a:p>
        </p:txBody>
      </p:sp>
      <p:pic>
        <p:nvPicPr>
          <p:cNvPr id="783" name="Google Shape;783;p84"/>
          <p:cNvPicPr preferRelativeResize="0"/>
          <p:nvPr/>
        </p:nvPicPr>
        <p:blipFill rotWithShape="1">
          <a:blip r:embed="rId3">
            <a:alphaModFix/>
          </a:blip>
          <a:srcRect b="5744" l="0" r="0" t="5744"/>
          <a:stretch/>
        </p:blipFill>
        <p:spPr>
          <a:xfrm>
            <a:off x="3228025" y="1205350"/>
            <a:ext cx="3031726" cy="4090549"/>
          </a:xfrm>
          <a:prstGeom prst="rect">
            <a:avLst/>
          </a:prstGeom>
          <a:noFill/>
          <a:ln>
            <a:noFill/>
          </a:ln>
        </p:spPr>
      </p:pic>
      <p:sp>
        <p:nvSpPr>
          <p:cNvPr id="784" name="Google Shape;784;p84"/>
          <p:cNvSpPr txBox="1"/>
          <p:nvPr/>
        </p:nvSpPr>
        <p:spPr>
          <a:xfrm>
            <a:off x="3436000" y="2214125"/>
            <a:ext cx="1827000" cy="6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  <a:highlight>
                  <a:srgbClr val="FFFF00"/>
                </a:highlight>
              </a:rPr>
              <a:t>To do</a:t>
            </a:r>
            <a:endParaRPr/>
          </a:p>
        </p:txBody>
      </p:sp>
      <p:sp>
        <p:nvSpPr>
          <p:cNvPr id="785" name="Google Shape;785;p84"/>
          <p:cNvSpPr txBox="1"/>
          <p:nvPr/>
        </p:nvSpPr>
        <p:spPr>
          <a:xfrm>
            <a:off x="4758175" y="1205350"/>
            <a:ext cx="1827000" cy="6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  <a:highlight>
                  <a:srgbClr val="FFFF00"/>
                </a:highlight>
              </a:rPr>
              <a:t>Backlog</a:t>
            </a:r>
            <a:endParaRPr/>
          </a:p>
        </p:txBody>
      </p:sp>
      <p:sp>
        <p:nvSpPr>
          <p:cNvPr id="786" name="Google Shape;786;p84"/>
          <p:cNvSpPr txBox="1"/>
          <p:nvPr/>
        </p:nvSpPr>
        <p:spPr>
          <a:xfrm>
            <a:off x="4045600" y="3280925"/>
            <a:ext cx="1827000" cy="6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  <a:highlight>
                  <a:srgbClr val="FFFF00"/>
                </a:highlight>
              </a:rPr>
              <a:t>In progress</a:t>
            </a:r>
            <a:endParaRPr/>
          </a:p>
        </p:txBody>
      </p:sp>
      <p:sp>
        <p:nvSpPr>
          <p:cNvPr id="787" name="Google Shape;787;p84"/>
          <p:cNvSpPr/>
          <p:nvPr/>
        </p:nvSpPr>
        <p:spPr>
          <a:xfrm>
            <a:off x="4147700" y="4258550"/>
            <a:ext cx="1371600" cy="171300"/>
          </a:xfrm>
          <a:prstGeom prst="roundRect">
            <a:avLst>
              <a:gd fmla="val 16667" name="adj"/>
            </a:avLst>
          </a:prstGeom>
          <a:solidFill>
            <a:srgbClr val="EA9999"/>
          </a:solidFill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Awaiting Reply</a:t>
            </a:r>
            <a:endParaRPr sz="1200"/>
          </a:p>
        </p:txBody>
      </p:sp>
      <p:pic>
        <p:nvPicPr>
          <p:cNvPr id="788" name="Google Shape;788;p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56425" y="3509650"/>
            <a:ext cx="1371600" cy="13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789" name="Google Shape;789;p84"/>
          <p:cNvSpPr txBox="1"/>
          <p:nvPr/>
        </p:nvSpPr>
        <p:spPr>
          <a:xfrm>
            <a:off x="3843775" y="4762000"/>
            <a:ext cx="1827000" cy="6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rgbClr val="000000"/>
                </a:solidFill>
                <a:highlight>
                  <a:srgbClr val="FFFF00"/>
                </a:highlight>
              </a:rPr>
              <a:t>Resolved</a:t>
            </a:r>
            <a:endParaRPr b="1" sz="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58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Qatar National Library</a:t>
            </a:r>
            <a:endParaRPr/>
          </a:p>
        </p:txBody>
      </p:sp>
      <p:sp>
        <p:nvSpPr>
          <p:cNvPr id="284" name="Google Shape;284;p58"/>
          <p:cNvSpPr txBox="1"/>
          <p:nvPr>
            <p:ph idx="1" type="body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▪"/>
            </a:pPr>
            <a:r>
              <a:rPr lang="en-GB" sz="1800"/>
              <a:t>A mission to "preserve the nation's and region's heritage and enable the people of Qatar to positively influence society by creating an exceptional environment for learning and discovery" </a:t>
            </a:r>
            <a:br>
              <a:rPr lang="en-GB" sz="1800"/>
            </a:br>
            <a:r>
              <a:rPr lang="en-GB" sz="1800"/>
              <a:t>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-GB" sz="1800"/>
              <a:t>Serves multiple functions from a heritage library, research library, and public library serving various segments of Qatari society.</a:t>
            </a:r>
            <a:endParaRPr sz="18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</p:txBody>
      </p:sp>
      <p:sp>
        <p:nvSpPr>
          <p:cNvPr id="285" name="Google Shape;285;p58"/>
          <p:cNvSpPr/>
          <p:nvPr/>
        </p:nvSpPr>
        <p:spPr>
          <a:xfrm>
            <a:off x="7699075" y="4000500"/>
            <a:ext cx="14448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85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Example of Outcome: Addressing Bottlenecks</a:t>
            </a:r>
            <a:endParaRPr/>
          </a:p>
        </p:txBody>
      </p:sp>
      <p:pic>
        <p:nvPicPr>
          <p:cNvPr id="795" name="Google Shape;795;p85"/>
          <p:cNvPicPr preferRelativeResize="0"/>
          <p:nvPr/>
        </p:nvPicPr>
        <p:blipFill rotWithShape="1">
          <a:blip r:embed="rId3">
            <a:alphaModFix/>
          </a:blip>
          <a:srcRect b="0" l="0" r="0" t="32409"/>
          <a:stretch/>
        </p:blipFill>
        <p:spPr>
          <a:xfrm>
            <a:off x="2005475" y="1825600"/>
            <a:ext cx="6437051" cy="2763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86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Example of Outcome: Addressing Bottlenecks</a:t>
            </a:r>
            <a:endParaRPr/>
          </a:p>
        </p:txBody>
      </p:sp>
      <p:pic>
        <p:nvPicPr>
          <p:cNvPr id="801" name="Google Shape;801;p86"/>
          <p:cNvPicPr preferRelativeResize="0"/>
          <p:nvPr/>
        </p:nvPicPr>
        <p:blipFill rotWithShape="1">
          <a:blip r:embed="rId3">
            <a:alphaModFix/>
          </a:blip>
          <a:srcRect b="0" l="0" r="57444" t="30881"/>
          <a:stretch/>
        </p:blipFill>
        <p:spPr>
          <a:xfrm>
            <a:off x="3460225" y="1366050"/>
            <a:ext cx="2933424" cy="350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87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Example of Outcome: Addressing Bottlenecks</a:t>
            </a:r>
            <a:endParaRPr/>
          </a:p>
        </p:txBody>
      </p:sp>
      <p:pic>
        <p:nvPicPr>
          <p:cNvPr id="807" name="Google Shape;807;p87"/>
          <p:cNvPicPr preferRelativeResize="0"/>
          <p:nvPr/>
        </p:nvPicPr>
        <p:blipFill rotWithShape="1">
          <a:blip r:embed="rId3">
            <a:alphaModFix/>
          </a:blip>
          <a:srcRect b="0" l="0" r="0" t="21954"/>
          <a:stretch/>
        </p:blipFill>
        <p:spPr>
          <a:xfrm>
            <a:off x="1355150" y="1946675"/>
            <a:ext cx="7360225" cy="193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8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3" name="Google Shape;813;p8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14" name="Google Shape;814;p88"/>
          <p:cNvPicPr preferRelativeResize="0"/>
          <p:nvPr/>
        </p:nvPicPr>
        <p:blipFill rotWithShape="1">
          <a:blip r:embed="rId3">
            <a:alphaModFix/>
          </a:blip>
          <a:srcRect b="0" l="0" r="0" t="13352"/>
          <a:stretch/>
        </p:blipFill>
        <p:spPr>
          <a:xfrm>
            <a:off x="-31375" y="50"/>
            <a:ext cx="92067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15" name="Google Shape;815;p88"/>
          <p:cNvSpPr txBox="1"/>
          <p:nvPr/>
        </p:nvSpPr>
        <p:spPr>
          <a:xfrm>
            <a:off x="171450" y="508175"/>
            <a:ext cx="38379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>
                <a:solidFill>
                  <a:schemeClr val="dk1"/>
                </a:solidFill>
                <a:highlight>
                  <a:srgbClr val="FFFF00"/>
                </a:highlight>
              </a:rPr>
              <a:t>Some challenges ….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89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we still need</a:t>
            </a:r>
            <a:endParaRPr/>
          </a:p>
        </p:txBody>
      </p:sp>
      <p:sp>
        <p:nvSpPr>
          <p:cNvPr id="821" name="Google Shape;821;p89"/>
          <p:cNvSpPr txBox="1"/>
          <p:nvPr>
            <p:ph idx="1" type="body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SzPts val="1600"/>
              <a:buChar char="▪"/>
            </a:pPr>
            <a:r>
              <a:rPr lang="en-GB" sz="1600"/>
              <a:t>Community sharing of workflows and best practices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▪"/>
            </a:pPr>
            <a:r>
              <a:rPr lang="en-GB" sz="1600"/>
              <a:t>Consensus between publishers on workflows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▪"/>
            </a:pPr>
            <a:r>
              <a:rPr lang="en-GB" sz="1600"/>
              <a:t>Alternative communication systems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▪"/>
            </a:pPr>
            <a:r>
              <a:rPr lang="en-GB" sz="1600"/>
              <a:t>Easier payment options </a:t>
            </a:r>
            <a:endParaRPr sz="16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-GB" sz="1600"/>
              <a:t>More </a:t>
            </a:r>
            <a:r>
              <a:rPr b="1" lang="en-GB" sz="1600"/>
              <a:t>Flexibility</a:t>
            </a:r>
            <a:r>
              <a:rPr b="1" lang="en-GB" sz="1600"/>
              <a:t> </a:t>
            </a:r>
            <a:br>
              <a:rPr lang="en-GB" sz="1600"/>
            </a:br>
            <a:endParaRPr sz="16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sp>
        <p:nvSpPr>
          <p:cNvPr id="822" name="Google Shape;822;p89"/>
          <p:cNvSpPr/>
          <p:nvPr/>
        </p:nvSpPr>
        <p:spPr>
          <a:xfrm>
            <a:off x="6476900" y="3790550"/>
            <a:ext cx="14448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3" name="Google Shape;823;p89"/>
          <p:cNvSpPr/>
          <p:nvPr/>
        </p:nvSpPr>
        <p:spPr>
          <a:xfrm>
            <a:off x="8367550" y="4105475"/>
            <a:ext cx="7764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9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9" name="Google Shape;829;p9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30" name="Google Shape;830;p90"/>
          <p:cNvPicPr preferRelativeResize="0"/>
          <p:nvPr/>
        </p:nvPicPr>
        <p:blipFill rotWithShape="1">
          <a:blip r:embed="rId3">
            <a:alphaModFix/>
          </a:blip>
          <a:srcRect b="18929" l="0" r="0" t="0"/>
          <a:stretch/>
        </p:blipFill>
        <p:spPr>
          <a:xfrm>
            <a:off x="0" y="0"/>
            <a:ext cx="9519099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31" name="Google Shape;831;p90"/>
          <p:cNvSpPr txBox="1"/>
          <p:nvPr/>
        </p:nvSpPr>
        <p:spPr>
          <a:xfrm>
            <a:off x="2665300" y="666475"/>
            <a:ext cx="35070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>
                <a:highlight>
                  <a:srgbClr val="FFFF00"/>
                </a:highlight>
              </a:rPr>
              <a:t>To be open - we need multiple solutions </a:t>
            </a:r>
            <a:endParaRPr sz="270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9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37" name="Google Shape;837;p91"/>
          <p:cNvPicPr preferRelativeResize="0"/>
          <p:nvPr/>
        </p:nvPicPr>
        <p:blipFill rotWithShape="1">
          <a:blip r:embed="rId3">
            <a:alphaModFix/>
          </a:blip>
          <a:srcRect b="4725" l="0" r="0" t="0"/>
          <a:stretch/>
        </p:blipFill>
        <p:spPr>
          <a:xfrm>
            <a:off x="-337850" y="-1092225"/>
            <a:ext cx="9819699" cy="6235726"/>
          </a:xfrm>
          <a:prstGeom prst="rect">
            <a:avLst/>
          </a:prstGeom>
          <a:noFill/>
          <a:ln>
            <a:noFill/>
          </a:ln>
        </p:spPr>
      </p:pic>
      <p:sp>
        <p:nvSpPr>
          <p:cNvPr id="838" name="Google Shape;838;p91"/>
          <p:cNvSpPr txBox="1"/>
          <p:nvPr/>
        </p:nvSpPr>
        <p:spPr>
          <a:xfrm>
            <a:off x="4991725" y="3558825"/>
            <a:ext cx="31743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highlight>
                  <a:srgbClr val="FFFF00"/>
                </a:highlight>
              </a:rPr>
              <a:t>We are doing this as a consortium </a:t>
            </a:r>
            <a:endParaRPr sz="210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92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QNL Consortium </a:t>
            </a:r>
            <a:endParaRPr/>
          </a:p>
        </p:txBody>
      </p:sp>
      <p:sp>
        <p:nvSpPr>
          <p:cNvPr id="844" name="Google Shape;844;p92"/>
          <p:cNvSpPr/>
          <p:nvPr/>
        </p:nvSpPr>
        <p:spPr>
          <a:xfrm>
            <a:off x="6476900" y="3790550"/>
            <a:ext cx="14448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45" name="Google Shape;845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4675" y="1616725"/>
            <a:ext cx="6948050" cy="2870150"/>
          </a:xfrm>
          <a:prstGeom prst="rect">
            <a:avLst/>
          </a:prstGeom>
          <a:noFill/>
          <a:ln>
            <a:noFill/>
          </a:ln>
        </p:spPr>
      </p:pic>
      <p:sp>
        <p:nvSpPr>
          <p:cNvPr id="846" name="Google Shape;846;p92"/>
          <p:cNvSpPr/>
          <p:nvPr/>
        </p:nvSpPr>
        <p:spPr>
          <a:xfrm>
            <a:off x="8367550" y="4105475"/>
            <a:ext cx="7764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9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2" name="Google Shape;852;p9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53" name="Google Shape;853;p93"/>
          <p:cNvPicPr preferRelativeResize="0"/>
          <p:nvPr/>
        </p:nvPicPr>
        <p:blipFill rotWithShape="1">
          <a:blip r:embed="rId3">
            <a:alphaModFix/>
          </a:blip>
          <a:srcRect b="31497" l="0" r="0" t="29721"/>
          <a:stretch/>
        </p:blipFill>
        <p:spPr>
          <a:xfrm>
            <a:off x="-115900" y="-236800"/>
            <a:ext cx="9259901" cy="5380301"/>
          </a:xfrm>
          <a:prstGeom prst="rect">
            <a:avLst/>
          </a:prstGeom>
          <a:noFill/>
          <a:ln>
            <a:noFill/>
          </a:ln>
        </p:spPr>
      </p:pic>
      <p:sp>
        <p:nvSpPr>
          <p:cNvPr id="854" name="Google Shape;854;p93"/>
          <p:cNvSpPr txBox="1"/>
          <p:nvPr/>
        </p:nvSpPr>
        <p:spPr>
          <a:xfrm>
            <a:off x="171450" y="508175"/>
            <a:ext cx="6174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highlight>
                  <a:srgbClr val="FFFF00"/>
                </a:highlight>
              </a:rPr>
              <a:t>We are launching </a:t>
            </a:r>
            <a:endParaRPr sz="2400"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highlight>
                  <a:srgbClr val="FFFF00"/>
                </a:highlight>
              </a:rPr>
              <a:t>Manara - Qatar Research Repository</a:t>
            </a:r>
            <a:endParaRPr sz="21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94"/>
          <p:cNvSpPr txBox="1"/>
          <p:nvPr/>
        </p:nvSpPr>
        <p:spPr>
          <a:xfrm>
            <a:off x="1725525" y="2110075"/>
            <a:ext cx="6669000" cy="71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i="0" lang="en-GB" sz="2050" u="none" cap="none" strike="noStrike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SCOSS</a:t>
            </a:r>
            <a:r>
              <a:rPr b="0" i="0" lang="en-GB" sz="2050" u="none" cap="none" strike="noStrike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: Global Sustainability Coalition for Open Science Services</a:t>
            </a:r>
            <a:r>
              <a:rPr b="0" i="0" lang="en-GB" sz="3200" u="none" cap="none" strike="noStrike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 b="0" i="0" sz="3200" u="none" cap="none" strike="noStrike">
              <a:solidFill>
                <a:srgbClr val="22222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"/>
              <a:buFont typeface="Arial"/>
              <a:buNone/>
            </a:pPr>
            <a:r>
              <a:t/>
            </a:r>
            <a:endParaRPr b="0" i="0" sz="100" u="none" cap="none" strike="noStrik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860" name="Google Shape;860;p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095500"/>
            <a:ext cx="914400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1" name="Google Shape;861;p94"/>
          <p:cNvSpPr/>
          <p:nvPr/>
        </p:nvSpPr>
        <p:spPr>
          <a:xfrm>
            <a:off x="0" y="0"/>
            <a:ext cx="9144000" cy="2095500"/>
          </a:xfrm>
          <a:prstGeom prst="rect">
            <a:avLst/>
          </a:prstGeom>
          <a:solidFill>
            <a:srgbClr val="B3C6E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2" name="Google Shape;862;p94"/>
          <p:cNvSpPr txBox="1"/>
          <p:nvPr/>
        </p:nvSpPr>
        <p:spPr>
          <a:xfrm>
            <a:off x="445975" y="368250"/>
            <a:ext cx="6221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GB" sz="3600" u="none" cap="none" strike="noStrike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SCOSS</a:t>
            </a:r>
            <a:r>
              <a:rPr b="0" i="0" lang="en-GB" sz="3600" u="none" cap="none" strike="noStrike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: Global Sustainability Coalition for Open Science Services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9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59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2" name="Google Shape;292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358375"/>
            <a:ext cx="9144000" cy="60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59"/>
          <p:cNvSpPr txBox="1"/>
          <p:nvPr/>
        </p:nvSpPr>
        <p:spPr>
          <a:xfrm>
            <a:off x="2881025" y="3466450"/>
            <a:ext cx="31743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highlight>
                  <a:srgbClr val="FFFF00"/>
                </a:highlight>
              </a:rPr>
              <a:t>How can we maximize the use of Qatar’s research outputs?</a:t>
            </a:r>
            <a:endParaRPr sz="210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95"/>
          <p:cNvSpPr txBox="1"/>
          <p:nvPr/>
        </p:nvSpPr>
        <p:spPr>
          <a:xfrm>
            <a:off x="6208650" y="2454825"/>
            <a:ext cx="2870700" cy="16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GB" sz="1500" u="none" cap="none" strike="noStrike">
                <a:solidFill>
                  <a:schemeClr val="dk2"/>
                </a:solidFill>
                <a:highlight>
                  <a:schemeClr val="lt1"/>
                </a:highlight>
                <a:latin typeface="Oswald"/>
                <a:ea typeface="Oswald"/>
                <a:cs typeface="Oswald"/>
                <a:sym typeface="Oswald"/>
              </a:rPr>
              <a:t>Officially formed in early 2017, SCOSS’s purpose is to provide a new co-ordinated cost-sharing framework that will ultimately enable the broader OA and OS community to support the non-commercial services on which it depends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8" name="Google Shape;868;p95"/>
          <p:cNvSpPr/>
          <p:nvPr/>
        </p:nvSpPr>
        <p:spPr>
          <a:xfrm>
            <a:off x="0" y="0"/>
            <a:ext cx="3027900" cy="5143500"/>
          </a:xfrm>
          <a:prstGeom prst="rect">
            <a:avLst/>
          </a:prstGeom>
          <a:solidFill>
            <a:srgbClr val="B3C6E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9" name="Google Shape;869;p95"/>
          <p:cNvSpPr txBox="1"/>
          <p:nvPr>
            <p:ph type="title"/>
          </p:nvPr>
        </p:nvSpPr>
        <p:spPr>
          <a:xfrm>
            <a:off x="256225" y="2074650"/>
            <a:ext cx="31440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50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Global Sustainability </a:t>
            </a:r>
            <a:endParaRPr sz="2050">
              <a:solidFill>
                <a:srgbClr val="22222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50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Coalition </a:t>
            </a:r>
            <a:endParaRPr sz="2050">
              <a:solidFill>
                <a:srgbClr val="22222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13"/>
              <a:buFont typeface="Arial"/>
              <a:buNone/>
            </a:pPr>
            <a:r>
              <a:rPr lang="en-GB" sz="2050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for Open Science Services</a:t>
            </a:r>
            <a:endParaRPr sz="2050">
              <a:solidFill>
                <a:srgbClr val="22222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313"/>
              <a:buFont typeface="Arial"/>
              <a:buNone/>
            </a:pPr>
            <a:r>
              <a:rPr lang="en-GB" sz="2050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(SCOSS)</a:t>
            </a:r>
            <a:endParaRPr sz="2050">
              <a:solidFill>
                <a:srgbClr val="22222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descr="SCOSS support DOAB and OAPEN | Directory of Open Access Books" id="870" name="Google Shape;870;p95"/>
          <p:cNvPicPr preferRelativeResize="0"/>
          <p:nvPr/>
        </p:nvPicPr>
        <p:blipFill rotWithShape="1">
          <a:blip r:embed="rId3">
            <a:alphaModFix/>
          </a:blip>
          <a:srcRect b="15362" l="0" r="0" t="18020"/>
          <a:stretch/>
        </p:blipFill>
        <p:spPr>
          <a:xfrm>
            <a:off x="8067911" y="4590578"/>
            <a:ext cx="920275" cy="362921"/>
          </a:xfrm>
          <a:prstGeom prst="rect">
            <a:avLst/>
          </a:prstGeom>
          <a:noFill/>
          <a:ln>
            <a:noFill/>
          </a:ln>
        </p:spPr>
      </p:pic>
      <p:sp>
        <p:nvSpPr>
          <p:cNvPr id="871" name="Google Shape;871;p95"/>
          <p:cNvSpPr txBox="1"/>
          <p:nvPr/>
        </p:nvSpPr>
        <p:spPr>
          <a:xfrm>
            <a:off x="3085950" y="1415550"/>
            <a:ext cx="3000000" cy="31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GB" sz="14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Challenge:</a:t>
            </a:r>
            <a:r>
              <a:rPr b="1" i="0" lang="en-GB" sz="1400" u="none" cap="none" strike="noStrik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>
              <a:solidFill>
                <a:srgbClr val="4472C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-GB" sz="1400" u="none" cap="none" strike="noStrik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Many open infrastructures were created using short</a:t>
            </a:r>
            <a:r>
              <a:rPr lang="en-GB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-term project money and are no longer sustainable. OA &amp;OS infrastructure has grown in number and usage. </a:t>
            </a:r>
            <a:endParaRPr>
              <a:solidFill>
                <a:schemeClr val="dk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chemeClr val="dk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Funding for operations neglected.</a:t>
            </a:r>
            <a:endParaRPr b="0" i="0" sz="1400" u="none" cap="none" strike="noStrike">
              <a:solidFill>
                <a:schemeClr val="dk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br>
              <a:rPr b="0" i="0" lang="en-GB" sz="1400" u="none" cap="none" strike="noStrik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b="0" i="0" lang="en-GB" sz="1400" u="none" cap="none" strike="noStrik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We want an equitable and inclusive research culture.</a:t>
            </a:r>
            <a:endParaRPr b="0" i="0" sz="1400" u="none" cap="none" strike="noStrike">
              <a:solidFill>
                <a:schemeClr val="dk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GB" sz="14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Risk: </a:t>
            </a:r>
            <a:r>
              <a:rPr b="0" i="0" lang="en-GB" sz="1400" u="none" cap="none" strike="noStrik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Services risk stagnation, downsizing or pay walling </a:t>
            </a:r>
            <a:endParaRPr b="0" i="0" sz="1400" u="none" cap="none" strike="noStrik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872" name="Google Shape;872;p95"/>
          <p:cNvSpPr txBox="1"/>
          <p:nvPr/>
        </p:nvSpPr>
        <p:spPr>
          <a:xfrm>
            <a:off x="6144000" y="1415550"/>
            <a:ext cx="3000000" cy="8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-GB" sz="17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Aim: </a:t>
            </a:r>
            <a:r>
              <a:rPr b="0" i="0" lang="en-GB" sz="17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Helping sustain the infrastructure to support the implementation of OS</a:t>
            </a:r>
            <a:r>
              <a:rPr b="0" i="0" lang="en-GB" sz="16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3" name="Google Shape;873;p95"/>
          <p:cNvCxnSpPr/>
          <p:nvPr/>
        </p:nvCxnSpPr>
        <p:spPr>
          <a:xfrm>
            <a:off x="6048463" y="1112950"/>
            <a:ext cx="0" cy="3363300"/>
          </a:xfrm>
          <a:prstGeom prst="straightConnector1">
            <a:avLst/>
          </a:prstGeom>
          <a:noFill/>
          <a:ln cap="flat" cmpd="sng" w="9525">
            <a:solidFill>
              <a:srgbClr val="42BFE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96"/>
          <p:cNvSpPr/>
          <p:nvPr/>
        </p:nvSpPr>
        <p:spPr>
          <a:xfrm>
            <a:off x="0" y="0"/>
            <a:ext cx="3027900" cy="5143500"/>
          </a:xfrm>
          <a:prstGeom prst="rect">
            <a:avLst/>
          </a:prstGeom>
          <a:solidFill>
            <a:srgbClr val="B3C6E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9" name="Google Shape;879;p96"/>
          <p:cNvSpPr txBox="1"/>
          <p:nvPr>
            <p:ph type="title"/>
          </p:nvPr>
        </p:nvSpPr>
        <p:spPr>
          <a:xfrm>
            <a:off x="416700" y="2074650"/>
            <a:ext cx="2651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7500"/>
              <a:buFont typeface="Arial"/>
              <a:buNone/>
            </a:pPr>
            <a:r>
              <a:rPr lang="en-GB" sz="4000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SCOSS</a:t>
            </a:r>
            <a:endParaRPr sz="4000">
              <a:solidFill>
                <a:srgbClr val="22222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7500"/>
              <a:buFont typeface="Arial"/>
              <a:buNone/>
            </a:pPr>
            <a:r>
              <a:t/>
            </a:r>
            <a:endParaRPr sz="4000">
              <a:solidFill>
                <a:srgbClr val="22222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7500"/>
              <a:buFont typeface="Arial"/>
              <a:buNone/>
            </a:pPr>
            <a:r>
              <a:rPr lang="en-GB" sz="4000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Who we are and what do we do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880" name="Google Shape;880;p96"/>
          <p:cNvSpPr txBox="1"/>
          <p:nvPr>
            <p:ph idx="1" type="body"/>
          </p:nvPr>
        </p:nvSpPr>
        <p:spPr>
          <a:xfrm>
            <a:off x="3572700" y="350775"/>
            <a:ext cx="55713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</a:pPr>
            <a:r>
              <a:rPr b="1"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Community-led and governed</a:t>
            </a:r>
            <a:br>
              <a:rPr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b="1"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A consolidated voice </a:t>
            </a:r>
            <a:r>
              <a:rPr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that </a:t>
            </a:r>
            <a:r>
              <a:rPr b="1"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vets OS not for profit infra </a:t>
            </a:r>
            <a:r>
              <a:rPr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before recommending it for funding to help </a:t>
            </a:r>
            <a:r>
              <a:rPr b="1"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infra</a:t>
            </a:r>
            <a:r>
              <a:rPr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 on </a:t>
            </a:r>
            <a:r>
              <a:rPr b="1"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unstable footing</a:t>
            </a:r>
            <a:endParaRPr b="1" sz="17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700"/>
              <a:buFont typeface="Oswald"/>
              <a:buChar char="-"/>
            </a:pPr>
            <a:r>
              <a:rPr b="1"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Assess funding needs</a:t>
            </a:r>
            <a:endParaRPr b="1" sz="17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-"/>
            </a:pPr>
            <a:r>
              <a:rPr b="1"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Alert funding needs </a:t>
            </a:r>
            <a:r>
              <a:rPr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to the community</a:t>
            </a:r>
            <a:endParaRPr sz="17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-"/>
            </a:pPr>
            <a:r>
              <a:rPr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Provide </a:t>
            </a:r>
            <a:r>
              <a:rPr b="1"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more transparency on costs</a:t>
            </a:r>
            <a:endParaRPr b="1" sz="17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-"/>
            </a:pPr>
            <a:r>
              <a:rPr b="1"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Increases efficiency </a:t>
            </a:r>
            <a:r>
              <a:rPr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for investors</a:t>
            </a:r>
            <a:endParaRPr sz="17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-"/>
            </a:pPr>
            <a:r>
              <a:rPr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! Strongly encourage </a:t>
            </a:r>
            <a:r>
              <a:rPr b="1" lang="en-GB" sz="17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good governance !</a:t>
            </a:r>
            <a:endParaRPr b="1" sz="17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</a:pPr>
            <a:r>
              <a:rPr b="1" i="1" lang="en-GB" sz="170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              Not</a:t>
            </a:r>
            <a:r>
              <a:rPr i="1" lang="en-GB" sz="170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 a </a:t>
            </a:r>
            <a:r>
              <a:rPr b="1" i="1" lang="en-GB" sz="170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subscription</a:t>
            </a:r>
            <a:r>
              <a:rPr i="1" lang="en-GB" sz="170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 or </a:t>
            </a:r>
            <a:r>
              <a:rPr b="1" i="1" lang="en-GB" sz="170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payment agency </a:t>
            </a:r>
            <a:endParaRPr b="1" i="1" sz="1700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200"/>
          </a:p>
        </p:txBody>
      </p:sp>
      <p:pic>
        <p:nvPicPr>
          <p:cNvPr id="881" name="Google Shape;881;p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41100" y="3164774"/>
            <a:ext cx="3698752" cy="17887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OSS support DOAB and OAPEN | Directory of Open Access Books" id="882" name="Google Shape;882;p96"/>
          <p:cNvPicPr preferRelativeResize="0"/>
          <p:nvPr/>
        </p:nvPicPr>
        <p:blipFill rotWithShape="1">
          <a:blip r:embed="rId4">
            <a:alphaModFix/>
          </a:blip>
          <a:srcRect b="15362" l="0" r="0" t="18020"/>
          <a:stretch/>
        </p:blipFill>
        <p:spPr>
          <a:xfrm>
            <a:off x="8067911" y="4590578"/>
            <a:ext cx="920275" cy="362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p97"/>
          <p:cNvSpPr/>
          <p:nvPr/>
        </p:nvSpPr>
        <p:spPr>
          <a:xfrm>
            <a:off x="0" y="0"/>
            <a:ext cx="3027900" cy="5143500"/>
          </a:xfrm>
          <a:prstGeom prst="rect">
            <a:avLst/>
          </a:prstGeom>
          <a:solidFill>
            <a:srgbClr val="B3C6E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8" name="Google Shape;888;p97"/>
          <p:cNvSpPr txBox="1"/>
          <p:nvPr>
            <p:ph type="title"/>
          </p:nvPr>
        </p:nvSpPr>
        <p:spPr>
          <a:xfrm>
            <a:off x="416700" y="2074650"/>
            <a:ext cx="2651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4000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Pilot cycle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889" name="Google Shape;889;p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35000" y="1881150"/>
            <a:ext cx="2923501" cy="863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0" name="Google Shape;890;p9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82851" y="1395273"/>
            <a:ext cx="1834775" cy="18347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OSS support DOAB and OAPEN | Directory of Open Access Books" id="891" name="Google Shape;891;p97"/>
          <p:cNvPicPr preferRelativeResize="0"/>
          <p:nvPr/>
        </p:nvPicPr>
        <p:blipFill rotWithShape="1">
          <a:blip r:embed="rId5">
            <a:alphaModFix/>
          </a:blip>
          <a:srcRect b="15362" l="0" r="0" t="18020"/>
          <a:stretch/>
        </p:blipFill>
        <p:spPr>
          <a:xfrm>
            <a:off x="8067911" y="4590578"/>
            <a:ext cx="920275" cy="36292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92" name="Google Shape;892;p97"/>
          <p:cNvCxnSpPr/>
          <p:nvPr/>
        </p:nvCxnSpPr>
        <p:spPr>
          <a:xfrm>
            <a:off x="3148225" y="3068850"/>
            <a:ext cx="5496000" cy="0"/>
          </a:xfrm>
          <a:prstGeom prst="straightConnector1">
            <a:avLst/>
          </a:prstGeom>
          <a:noFill/>
          <a:ln cap="flat" cmpd="sng" w="9525">
            <a:solidFill>
              <a:srgbClr val="42BFE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98"/>
          <p:cNvSpPr/>
          <p:nvPr/>
        </p:nvSpPr>
        <p:spPr>
          <a:xfrm>
            <a:off x="0" y="0"/>
            <a:ext cx="3027900" cy="5143500"/>
          </a:xfrm>
          <a:prstGeom prst="rect">
            <a:avLst/>
          </a:prstGeom>
          <a:solidFill>
            <a:srgbClr val="B3C6E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" name="Google Shape;898;p98"/>
          <p:cNvSpPr txBox="1"/>
          <p:nvPr>
            <p:ph type="title"/>
          </p:nvPr>
        </p:nvSpPr>
        <p:spPr>
          <a:xfrm>
            <a:off x="416700" y="2074650"/>
            <a:ext cx="2651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38888"/>
              <a:buNone/>
            </a:pPr>
            <a:r>
              <a:rPr lang="en-GB" sz="4000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2nd funding cycle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899" name="Google Shape;899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24351" y="805176"/>
            <a:ext cx="1247647" cy="40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0" name="Google Shape;900;p9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42822" y="738452"/>
            <a:ext cx="839600" cy="543275"/>
          </a:xfrm>
          <a:prstGeom prst="rect">
            <a:avLst/>
          </a:prstGeom>
          <a:noFill/>
          <a:ln>
            <a:noFill/>
          </a:ln>
        </p:spPr>
      </p:pic>
      <p:sp>
        <p:nvSpPr>
          <p:cNvPr id="901" name="Google Shape;901;p98"/>
          <p:cNvSpPr txBox="1"/>
          <p:nvPr/>
        </p:nvSpPr>
        <p:spPr>
          <a:xfrm>
            <a:off x="3115937" y="1281746"/>
            <a:ext cx="25161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sng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https://doabooks.org</a:t>
            </a:r>
            <a:r>
              <a:rPr b="0" i="0" lang="en-GB" sz="1400" u="none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</a:rPr>
              <a:t>	</a:t>
            </a:r>
            <a:endParaRPr b="0" i="0" sz="1400" u="none" cap="none" strike="noStrike">
              <a:solidFill>
                <a:srgbClr val="003789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02" name="Google Shape;902;p98"/>
          <p:cNvSpPr txBox="1"/>
          <p:nvPr/>
        </p:nvSpPr>
        <p:spPr>
          <a:xfrm>
            <a:off x="5087850" y="1281738"/>
            <a:ext cx="2351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sng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https://oapen.org</a:t>
            </a:r>
            <a:r>
              <a:rPr b="0" i="0" lang="en-GB" sz="1400" u="none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 b="0" i="0" sz="1100" u="none" cap="none" strike="noStrike">
              <a:solidFill>
                <a:srgbClr val="003789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03" name="Google Shape;903;p98"/>
          <p:cNvSpPr txBox="1"/>
          <p:nvPr/>
        </p:nvSpPr>
        <p:spPr>
          <a:xfrm>
            <a:off x="4701300" y="805175"/>
            <a:ext cx="2184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n-GB" sz="17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&amp;</a:t>
            </a:r>
            <a:endParaRPr b="0" i="0" sz="1900" u="none" cap="none" strike="noStrik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904" name="Google Shape;904;p9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324358" y="1899876"/>
            <a:ext cx="948349" cy="948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05" name="Google Shape;905;p9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324362" y="3289480"/>
            <a:ext cx="948333" cy="846535"/>
          </a:xfrm>
          <a:prstGeom prst="rect">
            <a:avLst/>
          </a:prstGeom>
          <a:noFill/>
          <a:ln>
            <a:noFill/>
          </a:ln>
        </p:spPr>
      </p:pic>
      <p:sp>
        <p:nvSpPr>
          <p:cNvPr id="906" name="Google Shape;906;p98"/>
          <p:cNvSpPr txBox="1"/>
          <p:nvPr/>
        </p:nvSpPr>
        <p:spPr>
          <a:xfrm>
            <a:off x="5049124" y="3574300"/>
            <a:ext cx="1629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sng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https://pkp.sfu.ca/</a:t>
            </a:r>
            <a:endParaRPr b="0" i="0" sz="1400" u="none" cap="none" strike="noStrike">
              <a:solidFill>
                <a:srgbClr val="003789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07" name="Google Shape;907;p98"/>
          <p:cNvSpPr txBox="1"/>
          <p:nvPr/>
        </p:nvSpPr>
        <p:spPr>
          <a:xfrm>
            <a:off x="5049125" y="2360188"/>
            <a:ext cx="208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sng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https://opencitations.net/</a:t>
            </a:r>
            <a:endParaRPr b="0" i="0" sz="1400" u="none" cap="none" strike="noStrike">
              <a:solidFill>
                <a:srgbClr val="003789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08" name="Google Shape;908;p98"/>
          <p:cNvSpPr txBox="1"/>
          <p:nvPr/>
        </p:nvSpPr>
        <p:spPr>
          <a:xfrm>
            <a:off x="3148225" y="4577275"/>
            <a:ext cx="5145600" cy="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-GB" sz="1300" u="sng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https://scoss.org/how-it-works/current-funding-calls</a:t>
            </a:r>
            <a:r>
              <a:rPr b="0" i="0" lang="en-GB" sz="1300" u="none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 b="0" i="0" sz="1300" u="none" cap="none" strike="noStrike">
              <a:solidFill>
                <a:srgbClr val="003789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descr="SCOSS support DOAB and OAPEN | Directory of Open Access Books" id="909" name="Google Shape;909;p98"/>
          <p:cNvPicPr preferRelativeResize="0"/>
          <p:nvPr/>
        </p:nvPicPr>
        <p:blipFill rotWithShape="1">
          <a:blip r:embed="rId12">
            <a:alphaModFix/>
          </a:blip>
          <a:srcRect b="15362" l="0" r="0" t="18020"/>
          <a:stretch/>
        </p:blipFill>
        <p:spPr>
          <a:xfrm>
            <a:off x="8067911" y="4590578"/>
            <a:ext cx="920275" cy="362921"/>
          </a:xfrm>
          <a:prstGeom prst="rect">
            <a:avLst/>
          </a:prstGeom>
          <a:noFill/>
          <a:ln>
            <a:noFill/>
          </a:ln>
        </p:spPr>
      </p:pic>
      <p:sp>
        <p:nvSpPr>
          <p:cNvPr id="910" name="Google Shape;910;p98"/>
          <p:cNvSpPr txBox="1"/>
          <p:nvPr/>
        </p:nvSpPr>
        <p:spPr>
          <a:xfrm>
            <a:off x="3148225" y="4301275"/>
            <a:ext cx="3745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911" name="Google Shape;911;p98"/>
          <p:cNvCxnSpPr/>
          <p:nvPr/>
        </p:nvCxnSpPr>
        <p:spPr>
          <a:xfrm>
            <a:off x="3483275" y="1679713"/>
            <a:ext cx="5250900" cy="9300"/>
          </a:xfrm>
          <a:prstGeom prst="straightConnector1">
            <a:avLst/>
          </a:prstGeom>
          <a:noFill/>
          <a:ln cap="flat" cmpd="sng" w="9525">
            <a:solidFill>
              <a:srgbClr val="42BFE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12" name="Google Shape;912;p98"/>
          <p:cNvCxnSpPr/>
          <p:nvPr/>
        </p:nvCxnSpPr>
        <p:spPr>
          <a:xfrm>
            <a:off x="3483275" y="3101038"/>
            <a:ext cx="5250900" cy="9300"/>
          </a:xfrm>
          <a:prstGeom prst="straightConnector1">
            <a:avLst/>
          </a:prstGeom>
          <a:noFill/>
          <a:ln cap="flat" cmpd="sng" w="9525">
            <a:solidFill>
              <a:srgbClr val="42BFE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99"/>
          <p:cNvSpPr/>
          <p:nvPr/>
        </p:nvSpPr>
        <p:spPr>
          <a:xfrm>
            <a:off x="0" y="0"/>
            <a:ext cx="3027900" cy="5143500"/>
          </a:xfrm>
          <a:prstGeom prst="rect">
            <a:avLst/>
          </a:prstGeom>
          <a:solidFill>
            <a:srgbClr val="B3C6E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8" name="Google Shape;918;p99"/>
          <p:cNvSpPr txBox="1"/>
          <p:nvPr>
            <p:ph type="title"/>
          </p:nvPr>
        </p:nvSpPr>
        <p:spPr>
          <a:xfrm>
            <a:off x="265425" y="2074650"/>
            <a:ext cx="2651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38889"/>
              <a:buNone/>
            </a:pPr>
            <a:r>
              <a:rPr lang="en-GB" sz="4000">
                <a:solidFill>
                  <a:srgbClr val="222222"/>
                </a:solidFill>
                <a:latin typeface="Oswald"/>
                <a:ea typeface="Oswald"/>
                <a:cs typeface="Oswald"/>
                <a:sym typeface="Oswald"/>
              </a:rPr>
              <a:t>3rd funding cycle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19" name="Google Shape;919;p99"/>
          <p:cNvSpPr txBox="1"/>
          <p:nvPr/>
        </p:nvSpPr>
        <p:spPr>
          <a:xfrm>
            <a:off x="6328950" y="4072725"/>
            <a:ext cx="2220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</a:rPr>
              <a:t>https://duraspace.org/dspace/</a:t>
            </a:r>
            <a:endParaRPr b="0" i="0" sz="1400" u="none" cap="none" strike="noStrike">
              <a:solidFill>
                <a:srgbClr val="003789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20" name="Google Shape;920;p99"/>
          <p:cNvSpPr txBox="1"/>
          <p:nvPr/>
        </p:nvSpPr>
        <p:spPr>
          <a:xfrm>
            <a:off x="6328953" y="962113"/>
            <a:ext cx="1516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</a:rPr>
              <a:t>https://arXiv.org</a:t>
            </a:r>
            <a:endParaRPr b="0" i="0" sz="1400" u="none" cap="none" strike="noStrike">
              <a:solidFill>
                <a:srgbClr val="003789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descr="SCOSS support DOAB and OAPEN | Directory of Open Access Books" id="921" name="Google Shape;921;p99"/>
          <p:cNvPicPr preferRelativeResize="0"/>
          <p:nvPr/>
        </p:nvPicPr>
        <p:blipFill rotWithShape="1">
          <a:blip r:embed="rId3">
            <a:alphaModFix/>
          </a:blip>
          <a:srcRect b="15367" l="0" r="0" t="18018"/>
          <a:stretch/>
        </p:blipFill>
        <p:spPr>
          <a:xfrm>
            <a:off x="8067911" y="4590578"/>
            <a:ext cx="920275" cy="362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" name="Google Shape;922;p9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18025" y="3689063"/>
            <a:ext cx="1247625" cy="901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3" name="Google Shape;923;p9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69900" y="697113"/>
            <a:ext cx="1791075" cy="806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24" name="Google Shape;924;p9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69900" y="2129696"/>
            <a:ext cx="2220073" cy="559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5" name="Google Shape;925;p9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565133" y="2012348"/>
            <a:ext cx="1646764" cy="6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926" name="Google Shape;926;p99"/>
          <p:cNvSpPr txBox="1"/>
          <p:nvPr/>
        </p:nvSpPr>
        <p:spPr>
          <a:xfrm>
            <a:off x="3569900" y="2742413"/>
            <a:ext cx="2351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</a:rPr>
              <a:t>https://www.redalyc.org</a:t>
            </a:r>
            <a:endParaRPr b="0" i="0" sz="1100" u="none" cap="none" strike="noStrike">
              <a:solidFill>
                <a:srgbClr val="003789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27" name="Google Shape;927;p99"/>
          <p:cNvSpPr txBox="1"/>
          <p:nvPr/>
        </p:nvSpPr>
        <p:spPr>
          <a:xfrm>
            <a:off x="6328950" y="2742425"/>
            <a:ext cx="1791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</a:rPr>
              <a:t>https://www.</a:t>
            </a:r>
            <a:r>
              <a:rPr lang="en-GB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</a:rPr>
              <a:t>amelica</a:t>
            </a:r>
            <a:r>
              <a:rPr b="0" i="0" lang="en-GB" sz="1400" u="none" cap="none" strike="noStrike">
                <a:solidFill>
                  <a:srgbClr val="003789"/>
                </a:solidFill>
                <a:latin typeface="Oswald"/>
                <a:ea typeface="Oswald"/>
                <a:cs typeface="Oswald"/>
                <a:sym typeface="Oswald"/>
              </a:rPr>
              <a:t>.org</a:t>
            </a:r>
            <a:endParaRPr b="0" i="0" sz="1100" u="none" cap="none" strike="noStrike">
              <a:solidFill>
                <a:srgbClr val="003789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928" name="Google Shape;928;p99"/>
          <p:cNvCxnSpPr/>
          <p:nvPr/>
        </p:nvCxnSpPr>
        <p:spPr>
          <a:xfrm>
            <a:off x="3483275" y="1679713"/>
            <a:ext cx="5250900" cy="9300"/>
          </a:xfrm>
          <a:prstGeom prst="straightConnector1">
            <a:avLst/>
          </a:prstGeom>
          <a:noFill/>
          <a:ln cap="flat" cmpd="sng" w="9525">
            <a:solidFill>
              <a:srgbClr val="42BFE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9" name="Google Shape;929;p99"/>
          <p:cNvCxnSpPr/>
          <p:nvPr/>
        </p:nvCxnSpPr>
        <p:spPr>
          <a:xfrm>
            <a:off x="3483275" y="3452388"/>
            <a:ext cx="5250900" cy="9300"/>
          </a:xfrm>
          <a:prstGeom prst="straightConnector1">
            <a:avLst/>
          </a:prstGeom>
          <a:noFill/>
          <a:ln cap="flat" cmpd="sng" w="9525">
            <a:solidFill>
              <a:srgbClr val="42BFE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0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5" name="Google Shape;935;p10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36" name="Google Shape;936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5300" y="-35725"/>
            <a:ext cx="9274598" cy="5271551"/>
          </a:xfrm>
          <a:prstGeom prst="rect">
            <a:avLst/>
          </a:prstGeom>
          <a:noFill/>
          <a:ln>
            <a:noFill/>
          </a:ln>
        </p:spPr>
      </p:pic>
      <p:sp>
        <p:nvSpPr>
          <p:cNvPr id="937" name="Google Shape;937;p100"/>
          <p:cNvSpPr txBox="1"/>
          <p:nvPr/>
        </p:nvSpPr>
        <p:spPr>
          <a:xfrm>
            <a:off x="2757850" y="2035425"/>
            <a:ext cx="3174300" cy="13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highlight>
                  <a:srgbClr val="FFFF00"/>
                </a:highlight>
              </a:rPr>
              <a:t>What if all of us can have access to all research content?</a:t>
            </a:r>
            <a:endParaRPr sz="210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10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43" name="Google Shape;943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70933" y="-76200"/>
            <a:ext cx="9414932" cy="529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102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D579C"/>
              </a:buClr>
              <a:buSzPts val="2600"/>
              <a:buFont typeface="Roboto Medium"/>
              <a:buNone/>
            </a:pPr>
            <a:r>
              <a:rPr lang="en-GB"/>
              <a:t>Thank You</a:t>
            </a:r>
            <a:endParaRPr/>
          </a:p>
        </p:txBody>
      </p:sp>
      <p:sp>
        <p:nvSpPr>
          <p:cNvPr id="949" name="Google Shape;949;p102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654"/>
              </a:buClr>
              <a:buSzPts val="1900"/>
              <a:buNone/>
            </a:pPr>
            <a:r>
              <a:rPr lang="en-GB"/>
              <a:t>Alwaleed Alkhaja	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654"/>
              </a:buClr>
              <a:buSzPts val="19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595654"/>
              </a:buClr>
              <a:buSzPts val="1900"/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aalkhaja@qnl.qa</a:t>
            </a:r>
            <a:r>
              <a:rPr lang="en-GB"/>
              <a:t>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595654"/>
              </a:buClr>
              <a:buSzPts val="1900"/>
              <a:buNone/>
            </a:pPr>
            <a:r>
              <a:rPr lang="en-GB" u="sng">
                <a:solidFill>
                  <a:schemeClr val="hlink"/>
                </a:solidFill>
                <a:hlinkClick r:id="rId4"/>
              </a:rPr>
              <a:t>https://www.qnl.qa/en/open-access-at-qnl/about</a:t>
            </a:r>
            <a:r>
              <a:rPr lang="en-GB"/>
              <a:t> </a:t>
            </a:r>
            <a:endParaRPr/>
          </a:p>
        </p:txBody>
      </p:sp>
      <p:sp>
        <p:nvSpPr>
          <p:cNvPr id="950" name="Google Shape;950;p10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60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/>
              <a:t>The</a:t>
            </a:r>
            <a:r>
              <a:rPr lang="en-GB"/>
              <a:t> potential</a:t>
            </a:r>
            <a:r>
              <a:rPr b="0" lang="en-GB"/>
              <a:t> problem with e-resource subscriptions </a:t>
            </a:r>
            <a:endParaRPr b="0"/>
          </a:p>
        </p:txBody>
      </p:sp>
      <p:sp>
        <p:nvSpPr>
          <p:cNvPr id="299" name="Google Shape;299;p60"/>
          <p:cNvSpPr/>
          <p:nvPr/>
        </p:nvSpPr>
        <p:spPr>
          <a:xfrm>
            <a:off x="1280683" y="1200171"/>
            <a:ext cx="1903500" cy="33750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sz="1200" u="none" cap="none" strike="noStrike">
                <a:latin typeface="Raleway"/>
                <a:ea typeface="Raleway"/>
                <a:cs typeface="Raleway"/>
                <a:sym typeface="Raleway"/>
              </a:rPr>
              <a:t>Publisher/Vendor’s Content (Journals, Books, etc)</a:t>
            </a:r>
            <a:endParaRPr i="0" sz="1200" u="none" cap="none" strike="noStrike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00" name="Google Shape;300;p60"/>
          <p:cNvSpPr/>
          <p:nvPr/>
        </p:nvSpPr>
        <p:spPr>
          <a:xfrm>
            <a:off x="1717101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60"/>
          <p:cNvSpPr/>
          <p:nvPr/>
        </p:nvSpPr>
        <p:spPr>
          <a:xfrm>
            <a:off x="1962677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60"/>
          <p:cNvSpPr/>
          <p:nvPr/>
        </p:nvSpPr>
        <p:spPr>
          <a:xfrm>
            <a:off x="2259506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60"/>
          <p:cNvSpPr/>
          <p:nvPr/>
        </p:nvSpPr>
        <p:spPr>
          <a:xfrm>
            <a:off x="2513044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60"/>
          <p:cNvSpPr/>
          <p:nvPr/>
        </p:nvSpPr>
        <p:spPr>
          <a:xfrm>
            <a:off x="2758620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60"/>
          <p:cNvSpPr/>
          <p:nvPr/>
        </p:nvSpPr>
        <p:spPr>
          <a:xfrm>
            <a:off x="1717101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60"/>
          <p:cNvSpPr/>
          <p:nvPr/>
        </p:nvSpPr>
        <p:spPr>
          <a:xfrm>
            <a:off x="1962677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60"/>
          <p:cNvSpPr/>
          <p:nvPr/>
        </p:nvSpPr>
        <p:spPr>
          <a:xfrm>
            <a:off x="2259506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60"/>
          <p:cNvSpPr/>
          <p:nvPr/>
        </p:nvSpPr>
        <p:spPr>
          <a:xfrm>
            <a:off x="2513044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60"/>
          <p:cNvSpPr/>
          <p:nvPr/>
        </p:nvSpPr>
        <p:spPr>
          <a:xfrm>
            <a:off x="2758620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60"/>
          <p:cNvSpPr/>
          <p:nvPr/>
        </p:nvSpPr>
        <p:spPr>
          <a:xfrm>
            <a:off x="1717101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60"/>
          <p:cNvSpPr/>
          <p:nvPr/>
        </p:nvSpPr>
        <p:spPr>
          <a:xfrm>
            <a:off x="1962677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60"/>
          <p:cNvSpPr/>
          <p:nvPr/>
        </p:nvSpPr>
        <p:spPr>
          <a:xfrm>
            <a:off x="2259506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60"/>
          <p:cNvSpPr/>
          <p:nvPr/>
        </p:nvSpPr>
        <p:spPr>
          <a:xfrm>
            <a:off x="2513044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60"/>
          <p:cNvSpPr/>
          <p:nvPr/>
        </p:nvSpPr>
        <p:spPr>
          <a:xfrm>
            <a:off x="2758620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60"/>
          <p:cNvSpPr/>
          <p:nvPr/>
        </p:nvSpPr>
        <p:spPr>
          <a:xfrm>
            <a:off x="1717101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60"/>
          <p:cNvSpPr/>
          <p:nvPr/>
        </p:nvSpPr>
        <p:spPr>
          <a:xfrm>
            <a:off x="1962677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60"/>
          <p:cNvSpPr/>
          <p:nvPr/>
        </p:nvSpPr>
        <p:spPr>
          <a:xfrm>
            <a:off x="2259506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60"/>
          <p:cNvSpPr/>
          <p:nvPr/>
        </p:nvSpPr>
        <p:spPr>
          <a:xfrm>
            <a:off x="2513044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60"/>
          <p:cNvSpPr/>
          <p:nvPr/>
        </p:nvSpPr>
        <p:spPr>
          <a:xfrm>
            <a:off x="2758620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60"/>
          <p:cNvSpPr/>
          <p:nvPr/>
        </p:nvSpPr>
        <p:spPr>
          <a:xfrm>
            <a:off x="1742888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60"/>
          <p:cNvSpPr/>
          <p:nvPr/>
        </p:nvSpPr>
        <p:spPr>
          <a:xfrm>
            <a:off x="1988464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60"/>
          <p:cNvSpPr/>
          <p:nvPr/>
        </p:nvSpPr>
        <p:spPr>
          <a:xfrm>
            <a:off x="2285293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60"/>
          <p:cNvSpPr/>
          <p:nvPr/>
        </p:nvSpPr>
        <p:spPr>
          <a:xfrm>
            <a:off x="2538831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60"/>
          <p:cNvSpPr/>
          <p:nvPr/>
        </p:nvSpPr>
        <p:spPr>
          <a:xfrm>
            <a:off x="2784407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60"/>
          <p:cNvSpPr/>
          <p:nvPr/>
        </p:nvSpPr>
        <p:spPr>
          <a:xfrm>
            <a:off x="1742888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60"/>
          <p:cNvSpPr/>
          <p:nvPr/>
        </p:nvSpPr>
        <p:spPr>
          <a:xfrm>
            <a:off x="1988464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60"/>
          <p:cNvSpPr/>
          <p:nvPr/>
        </p:nvSpPr>
        <p:spPr>
          <a:xfrm>
            <a:off x="2285293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60"/>
          <p:cNvSpPr/>
          <p:nvPr/>
        </p:nvSpPr>
        <p:spPr>
          <a:xfrm>
            <a:off x="2538831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60"/>
          <p:cNvSpPr/>
          <p:nvPr/>
        </p:nvSpPr>
        <p:spPr>
          <a:xfrm>
            <a:off x="2784407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60"/>
          <p:cNvSpPr/>
          <p:nvPr/>
        </p:nvSpPr>
        <p:spPr>
          <a:xfrm>
            <a:off x="1737341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60"/>
          <p:cNvSpPr/>
          <p:nvPr/>
        </p:nvSpPr>
        <p:spPr>
          <a:xfrm>
            <a:off x="1982917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60"/>
          <p:cNvSpPr/>
          <p:nvPr/>
        </p:nvSpPr>
        <p:spPr>
          <a:xfrm>
            <a:off x="2279746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60"/>
          <p:cNvSpPr/>
          <p:nvPr/>
        </p:nvSpPr>
        <p:spPr>
          <a:xfrm>
            <a:off x="2533284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60"/>
          <p:cNvSpPr/>
          <p:nvPr/>
        </p:nvSpPr>
        <p:spPr>
          <a:xfrm>
            <a:off x="2778860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60"/>
          <p:cNvSpPr/>
          <p:nvPr/>
        </p:nvSpPr>
        <p:spPr>
          <a:xfrm>
            <a:off x="1737341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60"/>
          <p:cNvSpPr/>
          <p:nvPr/>
        </p:nvSpPr>
        <p:spPr>
          <a:xfrm>
            <a:off x="1982917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60"/>
          <p:cNvSpPr/>
          <p:nvPr/>
        </p:nvSpPr>
        <p:spPr>
          <a:xfrm>
            <a:off x="2279746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60"/>
          <p:cNvSpPr/>
          <p:nvPr/>
        </p:nvSpPr>
        <p:spPr>
          <a:xfrm>
            <a:off x="2533284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60"/>
          <p:cNvSpPr/>
          <p:nvPr/>
        </p:nvSpPr>
        <p:spPr>
          <a:xfrm>
            <a:off x="2778860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60"/>
          <p:cNvSpPr/>
          <p:nvPr/>
        </p:nvSpPr>
        <p:spPr>
          <a:xfrm>
            <a:off x="1575807" y="48000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60"/>
          <p:cNvSpPr txBox="1"/>
          <p:nvPr/>
        </p:nvSpPr>
        <p:spPr>
          <a:xfrm>
            <a:off x="1726250" y="4710500"/>
            <a:ext cx="1622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Content behind subscription wall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61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/>
              <a:t>The</a:t>
            </a:r>
            <a:r>
              <a:rPr lang="en-GB"/>
              <a:t> potential</a:t>
            </a:r>
            <a:r>
              <a:rPr b="0" lang="en-GB"/>
              <a:t> problem with e-resource subscriptions </a:t>
            </a:r>
            <a:endParaRPr b="0"/>
          </a:p>
        </p:txBody>
      </p:sp>
      <p:sp>
        <p:nvSpPr>
          <p:cNvPr id="347" name="Google Shape;347;p61"/>
          <p:cNvSpPr/>
          <p:nvPr/>
        </p:nvSpPr>
        <p:spPr>
          <a:xfrm>
            <a:off x="1280683" y="1200171"/>
            <a:ext cx="1903500" cy="33750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sz="1200" u="none" cap="none" strike="noStrike">
                <a:latin typeface="Raleway"/>
                <a:ea typeface="Raleway"/>
                <a:cs typeface="Raleway"/>
                <a:sym typeface="Raleway"/>
              </a:rPr>
              <a:t>Publisher/Vendor’s Content (Journals, Books, etc)</a:t>
            </a:r>
            <a:endParaRPr i="0" sz="1200" u="none" cap="none" strike="noStrike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48" name="Google Shape;348;p61"/>
          <p:cNvSpPr txBox="1"/>
          <p:nvPr/>
        </p:nvSpPr>
        <p:spPr>
          <a:xfrm>
            <a:off x="3736824" y="2472400"/>
            <a:ext cx="1339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Library pays annual fee to have access to content 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49" name="Google Shape;349;p61"/>
          <p:cNvSpPr/>
          <p:nvPr/>
        </p:nvSpPr>
        <p:spPr>
          <a:xfrm>
            <a:off x="1717101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61"/>
          <p:cNvSpPr/>
          <p:nvPr/>
        </p:nvSpPr>
        <p:spPr>
          <a:xfrm>
            <a:off x="1962677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61"/>
          <p:cNvSpPr/>
          <p:nvPr/>
        </p:nvSpPr>
        <p:spPr>
          <a:xfrm>
            <a:off x="2259506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61"/>
          <p:cNvSpPr/>
          <p:nvPr/>
        </p:nvSpPr>
        <p:spPr>
          <a:xfrm>
            <a:off x="2513044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61"/>
          <p:cNvSpPr/>
          <p:nvPr/>
        </p:nvSpPr>
        <p:spPr>
          <a:xfrm>
            <a:off x="2758620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61"/>
          <p:cNvSpPr/>
          <p:nvPr/>
        </p:nvSpPr>
        <p:spPr>
          <a:xfrm>
            <a:off x="1717101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61"/>
          <p:cNvSpPr/>
          <p:nvPr/>
        </p:nvSpPr>
        <p:spPr>
          <a:xfrm>
            <a:off x="1962677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61"/>
          <p:cNvSpPr/>
          <p:nvPr/>
        </p:nvSpPr>
        <p:spPr>
          <a:xfrm>
            <a:off x="2259506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61"/>
          <p:cNvSpPr/>
          <p:nvPr/>
        </p:nvSpPr>
        <p:spPr>
          <a:xfrm>
            <a:off x="2513044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61"/>
          <p:cNvSpPr/>
          <p:nvPr/>
        </p:nvSpPr>
        <p:spPr>
          <a:xfrm>
            <a:off x="2758620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61"/>
          <p:cNvSpPr/>
          <p:nvPr/>
        </p:nvSpPr>
        <p:spPr>
          <a:xfrm>
            <a:off x="1717101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61"/>
          <p:cNvSpPr/>
          <p:nvPr/>
        </p:nvSpPr>
        <p:spPr>
          <a:xfrm>
            <a:off x="1962677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61"/>
          <p:cNvSpPr/>
          <p:nvPr/>
        </p:nvSpPr>
        <p:spPr>
          <a:xfrm>
            <a:off x="2259506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61"/>
          <p:cNvSpPr/>
          <p:nvPr/>
        </p:nvSpPr>
        <p:spPr>
          <a:xfrm>
            <a:off x="2513044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61"/>
          <p:cNvSpPr/>
          <p:nvPr/>
        </p:nvSpPr>
        <p:spPr>
          <a:xfrm>
            <a:off x="2758620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61"/>
          <p:cNvSpPr/>
          <p:nvPr/>
        </p:nvSpPr>
        <p:spPr>
          <a:xfrm>
            <a:off x="1717101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61"/>
          <p:cNvSpPr/>
          <p:nvPr/>
        </p:nvSpPr>
        <p:spPr>
          <a:xfrm>
            <a:off x="1962677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61"/>
          <p:cNvSpPr/>
          <p:nvPr/>
        </p:nvSpPr>
        <p:spPr>
          <a:xfrm>
            <a:off x="2259506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61"/>
          <p:cNvSpPr/>
          <p:nvPr/>
        </p:nvSpPr>
        <p:spPr>
          <a:xfrm>
            <a:off x="2513044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61"/>
          <p:cNvSpPr/>
          <p:nvPr/>
        </p:nvSpPr>
        <p:spPr>
          <a:xfrm>
            <a:off x="2758620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61"/>
          <p:cNvSpPr/>
          <p:nvPr/>
        </p:nvSpPr>
        <p:spPr>
          <a:xfrm>
            <a:off x="1742888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61"/>
          <p:cNvSpPr/>
          <p:nvPr/>
        </p:nvSpPr>
        <p:spPr>
          <a:xfrm>
            <a:off x="1988464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61"/>
          <p:cNvSpPr/>
          <p:nvPr/>
        </p:nvSpPr>
        <p:spPr>
          <a:xfrm>
            <a:off x="2285293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61"/>
          <p:cNvSpPr/>
          <p:nvPr/>
        </p:nvSpPr>
        <p:spPr>
          <a:xfrm>
            <a:off x="2538831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61"/>
          <p:cNvSpPr/>
          <p:nvPr/>
        </p:nvSpPr>
        <p:spPr>
          <a:xfrm>
            <a:off x="2784407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61"/>
          <p:cNvSpPr/>
          <p:nvPr/>
        </p:nvSpPr>
        <p:spPr>
          <a:xfrm>
            <a:off x="1742888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61"/>
          <p:cNvSpPr/>
          <p:nvPr/>
        </p:nvSpPr>
        <p:spPr>
          <a:xfrm>
            <a:off x="1988464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61"/>
          <p:cNvSpPr/>
          <p:nvPr/>
        </p:nvSpPr>
        <p:spPr>
          <a:xfrm>
            <a:off x="2285293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61"/>
          <p:cNvSpPr/>
          <p:nvPr/>
        </p:nvSpPr>
        <p:spPr>
          <a:xfrm>
            <a:off x="2538831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61"/>
          <p:cNvSpPr/>
          <p:nvPr/>
        </p:nvSpPr>
        <p:spPr>
          <a:xfrm>
            <a:off x="2784407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61"/>
          <p:cNvSpPr/>
          <p:nvPr/>
        </p:nvSpPr>
        <p:spPr>
          <a:xfrm>
            <a:off x="1737341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61"/>
          <p:cNvSpPr/>
          <p:nvPr/>
        </p:nvSpPr>
        <p:spPr>
          <a:xfrm>
            <a:off x="1982917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61"/>
          <p:cNvSpPr/>
          <p:nvPr/>
        </p:nvSpPr>
        <p:spPr>
          <a:xfrm>
            <a:off x="2279746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61"/>
          <p:cNvSpPr/>
          <p:nvPr/>
        </p:nvSpPr>
        <p:spPr>
          <a:xfrm>
            <a:off x="2533284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61"/>
          <p:cNvSpPr/>
          <p:nvPr/>
        </p:nvSpPr>
        <p:spPr>
          <a:xfrm>
            <a:off x="2778860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61"/>
          <p:cNvSpPr/>
          <p:nvPr/>
        </p:nvSpPr>
        <p:spPr>
          <a:xfrm>
            <a:off x="1737341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5" name="Google Shape;385;p61"/>
          <p:cNvSpPr/>
          <p:nvPr/>
        </p:nvSpPr>
        <p:spPr>
          <a:xfrm>
            <a:off x="1982917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61"/>
          <p:cNvSpPr/>
          <p:nvPr/>
        </p:nvSpPr>
        <p:spPr>
          <a:xfrm>
            <a:off x="2279746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61"/>
          <p:cNvSpPr/>
          <p:nvPr/>
        </p:nvSpPr>
        <p:spPr>
          <a:xfrm>
            <a:off x="2533284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61"/>
          <p:cNvSpPr/>
          <p:nvPr/>
        </p:nvSpPr>
        <p:spPr>
          <a:xfrm>
            <a:off x="2778860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9" name="Google Shape;389;p61"/>
          <p:cNvCxnSpPr/>
          <p:nvPr/>
        </p:nvCxnSpPr>
        <p:spPr>
          <a:xfrm>
            <a:off x="3239463" y="2887680"/>
            <a:ext cx="531900" cy="0"/>
          </a:xfrm>
          <a:prstGeom prst="straightConnector1">
            <a:avLst/>
          </a:prstGeom>
          <a:noFill/>
          <a:ln cap="flat" cmpd="sng" w="9525">
            <a:solidFill>
              <a:srgbClr val="41414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90" name="Google Shape;390;p61"/>
          <p:cNvCxnSpPr/>
          <p:nvPr/>
        </p:nvCxnSpPr>
        <p:spPr>
          <a:xfrm>
            <a:off x="4880077" y="2934088"/>
            <a:ext cx="531900" cy="0"/>
          </a:xfrm>
          <a:prstGeom prst="straightConnector1">
            <a:avLst/>
          </a:prstGeom>
          <a:noFill/>
          <a:ln cap="flat" cmpd="sng" w="9525">
            <a:solidFill>
              <a:srgbClr val="41414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91" name="Google Shape;391;p61"/>
          <p:cNvSpPr/>
          <p:nvPr/>
        </p:nvSpPr>
        <p:spPr>
          <a:xfrm>
            <a:off x="1575807" y="48000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61"/>
          <p:cNvSpPr txBox="1"/>
          <p:nvPr/>
        </p:nvSpPr>
        <p:spPr>
          <a:xfrm>
            <a:off x="1726250" y="4710500"/>
            <a:ext cx="1622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Content behind subscription wall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2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/>
              <a:t>The</a:t>
            </a:r>
            <a:r>
              <a:rPr lang="en-GB"/>
              <a:t> potential</a:t>
            </a:r>
            <a:r>
              <a:rPr b="0" lang="en-GB"/>
              <a:t> problem with e-resource subscriptions </a:t>
            </a:r>
            <a:endParaRPr b="0"/>
          </a:p>
        </p:txBody>
      </p:sp>
      <p:sp>
        <p:nvSpPr>
          <p:cNvPr id="398" name="Google Shape;398;p62"/>
          <p:cNvSpPr/>
          <p:nvPr/>
        </p:nvSpPr>
        <p:spPr>
          <a:xfrm>
            <a:off x="7699200" y="4045225"/>
            <a:ext cx="14448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62"/>
          <p:cNvSpPr/>
          <p:nvPr/>
        </p:nvSpPr>
        <p:spPr>
          <a:xfrm>
            <a:off x="1280683" y="1200171"/>
            <a:ext cx="1903500" cy="33750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sz="1200" u="none" cap="none" strike="noStrike">
                <a:latin typeface="Raleway"/>
                <a:ea typeface="Raleway"/>
                <a:cs typeface="Raleway"/>
                <a:sym typeface="Raleway"/>
              </a:rPr>
              <a:t>Publisher/Vendor’s Content (Journals, Books, etc)</a:t>
            </a:r>
            <a:endParaRPr i="0" sz="1200" u="none" cap="none" strike="noStrike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00" name="Google Shape;400;p62"/>
          <p:cNvSpPr txBox="1"/>
          <p:nvPr/>
        </p:nvSpPr>
        <p:spPr>
          <a:xfrm>
            <a:off x="3736824" y="2472400"/>
            <a:ext cx="1339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Library pays annual fee to have access to content 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01" name="Google Shape;401;p62"/>
          <p:cNvSpPr/>
          <p:nvPr/>
        </p:nvSpPr>
        <p:spPr>
          <a:xfrm>
            <a:off x="1717101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62"/>
          <p:cNvSpPr/>
          <p:nvPr/>
        </p:nvSpPr>
        <p:spPr>
          <a:xfrm>
            <a:off x="1962677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62"/>
          <p:cNvSpPr/>
          <p:nvPr/>
        </p:nvSpPr>
        <p:spPr>
          <a:xfrm>
            <a:off x="2259506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62"/>
          <p:cNvSpPr/>
          <p:nvPr/>
        </p:nvSpPr>
        <p:spPr>
          <a:xfrm>
            <a:off x="2513044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62"/>
          <p:cNvSpPr/>
          <p:nvPr/>
        </p:nvSpPr>
        <p:spPr>
          <a:xfrm>
            <a:off x="2758620" y="1338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62"/>
          <p:cNvSpPr/>
          <p:nvPr/>
        </p:nvSpPr>
        <p:spPr>
          <a:xfrm>
            <a:off x="1717101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62"/>
          <p:cNvSpPr/>
          <p:nvPr/>
        </p:nvSpPr>
        <p:spPr>
          <a:xfrm>
            <a:off x="1962677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62"/>
          <p:cNvSpPr/>
          <p:nvPr/>
        </p:nvSpPr>
        <p:spPr>
          <a:xfrm>
            <a:off x="2259506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62"/>
          <p:cNvSpPr/>
          <p:nvPr/>
        </p:nvSpPr>
        <p:spPr>
          <a:xfrm>
            <a:off x="2513044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62"/>
          <p:cNvSpPr/>
          <p:nvPr/>
        </p:nvSpPr>
        <p:spPr>
          <a:xfrm>
            <a:off x="2758620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62"/>
          <p:cNvSpPr/>
          <p:nvPr/>
        </p:nvSpPr>
        <p:spPr>
          <a:xfrm>
            <a:off x="1717101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62"/>
          <p:cNvSpPr/>
          <p:nvPr/>
        </p:nvSpPr>
        <p:spPr>
          <a:xfrm>
            <a:off x="1962677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62"/>
          <p:cNvSpPr/>
          <p:nvPr/>
        </p:nvSpPr>
        <p:spPr>
          <a:xfrm>
            <a:off x="2259506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62"/>
          <p:cNvSpPr/>
          <p:nvPr/>
        </p:nvSpPr>
        <p:spPr>
          <a:xfrm>
            <a:off x="2513044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62"/>
          <p:cNvSpPr/>
          <p:nvPr/>
        </p:nvSpPr>
        <p:spPr>
          <a:xfrm>
            <a:off x="2758620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62"/>
          <p:cNvSpPr/>
          <p:nvPr/>
        </p:nvSpPr>
        <p:spPr>
          <a:xfrm>
            <a:off x="1717101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62"/>
          <p:cNvSpPr/>
          <p:nvPr/>
        </p:nvSpPr>
        <p:spPr>
          <a:xfrm>
            <a:off x="1962677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62"/>
          <p:cNvSpPr/>
          <p:nvPr/>
        </p:nvSpPr>
        <p:spPr>
          <a:xfrm>
            <a:off x="2259506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62"/>
          <p:cNvSpPr/>
          <p:nvPr/>
        </p:nvSpPr>
        <p:spPr>
          <a:xfrm>
            <a:off x="2513044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62"/>
          <p:cNvSpPr/>
          <p:nvPr/>
        </p:nvSpPr>
        <p:spPr>
          <a:xfrm>
            <a:off x="2758620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62"/>
          <p:cNvSpPr/>
          <p:nvPr/>
        </p:nvSpPr>
        <p:spPr>
          <a:xfrm>
            <a:off x="1742888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62"/>
          <p:cNvSpPr/>
          <p:nvPr/>
        </p:nvSpPr>
        <p:spPr>
          <a:xfrm>
            <a:off x="1988464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62"/>
          <p:cNvSpPr/>
          <p:nvPr/>
        </p:nvSpPr>
        <p:spPr>
          <a:xfrm>
            <a:off x="2285293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62"/>
          <p:cNvSpPr/>
          <p:nvPr/>
        </p:nvSpPr>
        <p:spPr>
          <a:xfrm>
            <a:off x="2538831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62"/>
          <p:cNvSpPr/>
          <p:nvPr/>
        </p:nvSpPr>
        <p:spPr>
          <a:xfrm>
            <a:off x="2784407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62"/>
          <p:cNvSpPr/>
          <p:nvPr/>
        </p:nvSpPr>
        <p:spPr>
          <a:xfrm>
            <a:off x="1742888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62"/>
          <p:cNvSpPr/>
          <p:nvPr/>
        </p:nvSpPr>
        <p:spPr>
          <a:xfrm>
            <a:off x="1988464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62"/>
          <p:cNvSpPr/>
          <p:nvPr/>
        </p:nvSpPr>
        <p:spPr>
          <a:xfrm>
            <a:off x="2285293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62"/>
          <p:cNvSpPr/>
          <p:nvPr/>
        </p:nvSpPr>
        <p:spPr>
          <a:xfrm>
            <a:off x="2538831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62"/>
          <p:cNvSpPr/>
          <p:nvPr/>
        </p:nvSpPr>
        <p:spPr>
          <a:xfrm>
            <a:off x="2784407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62"/>
          <p:cNvSpPr/>
          <p:nvPr/>
        </p:nvSpPr>
        <p:spPr>
          <a:xfrm>
            <a:off x="1737341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62"/>
          <p:cNvSpPr/>
          <p:nvPr/>
        </p:nvSpPr>
        <p:spPr>
          <a:xfrm>
            <a:off x="1982917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62"/>
          <p:cNvSpPr/>
          <p:nvPr/>
        </p:nvSpPr>
        <p:spPr>
          <a:xfrm>
            <a:off x="2279746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62"/>
          <p:cNvSpPr/>
          <p:nvPr/>
        </p:nvSpPr>
        <p:spPr>
          <a:xfrm>
            <a:off x="2533284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62"/>
          <p:cNvSpPr/>
          <p:nvPr/>
        </p:nvSpPr>
        <p:spPr>
          <a:xfrm>
            <a:off x="2778860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62"/>
          <p:cNvSpPr/>
          <p:nvPr/>
        </p:nvSpPr>
        <p:spPr>
          <a:xfrm>
            <a:off x="1737341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62"/>
          <p:cNvSpPr/>
          <p:nvPr/>
        </p:nvSpPr>
        <p:spPr>
          <a:xfrm>
            <a:off x="1982917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62"/>
          <p:cNvSpPr/>
          <p:nvPr/>
        </p:nvSpPr>
        <p:spPr>
          <a:xfrm>
            <a:off x="2279746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62"/>
          <p:cNvSpPr/>
          <p:nvPr/>
        </p:nvSpPr>
        <p:spPr>
          <a:xfrm>
            <a:off x="2533284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62"/>
          <p:cNvSpPr/>
          <p:nvPr/>
        </p:nvSpPr>
        <p:spPr>
          <a:xfrm>
            <a:off x="2778860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62"/>
          <p:cNvSpPr/>
          <p:nvPr/>
        </p:nvSpPr>
        <p:spPr>
          <a:xfrm>
            <a:off x="5513830" y="1200165"/>
            <a:ext cx="1903500" cy="33750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sz="1200" u="none" cap="none" strike="noStrike">
                <a:latin typeface="Raleway"/>
                <a:ea typeface="Raleway"/>
                <a:cs typeface="Raleway"/>
                <a:sym typeface="Raleway"/>
              </a:rPr>
              <a:t>Publisher/Vendor’s Content (Journals, Books, etc)</a:t>
            </a:r>
            <a:endParaRPr i="0" sz="1200" u="none" cap="none" strike="noStrike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42" name="Google Shape;442;p62"/>
          <p:cNvSpPr/>
          <p:nvPr/>
        </p:nvSpPr>
        <p:spPr>
          <a:xfrm>
            <a:off x="5696710" y="133840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62"/>
          <p:cNvSpPr/>
          <p:nvPr/>
        </p:nvSpPr>
        <p:spPr>
          <a:xfrm>
            <a:off x="5950248" y="133840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62"/>
          <p:cNvSpPr/>
          <p:nvPr/>
        </p:nvSpPr>
        <p:spPr>
          <a:xfrm>
            <a:off x="6195824" y="133840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5" name="Google Shape;445;p62"/>
          <p:cNvSpPr/>
          <p:nvPr/>
        </p:nvSpPr>
        <p:spPr>
          <a:xfrm>
            <a:off x="6492653" y="133840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" name="Google Shape;446;p62"/>
          <p:cNvSpPr/>
          <p:nvPr/>
        </p:nvSpPr>
        <p:spPr>
          <a:xfrm>
            <a:off x="6746191" y="133840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62"/>
          <p:cNvSpPr/>
          <p:nvPr/>
        </p:nvSpPr>
        <p:spPr>
          <a:xfrm>
            <a:off x="6991767" y="133840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62"/>
          <p:cNvSpPr/>
          <p:nvPr/>
        </p:nvSpPr>
        <p:spPr>
          <a:xfrm>
            <a:off x="5696710" y="1576402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62"/>
          <p:cNvSpPr/>
          <p:nvPr/>
        </p:nvSpPr>
        <p:spPr>
          <a:xfrm>
            <a:off x="5950248" y="1576402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62"/>
          <p:cNvSpPr/>
          <p:nvPr/>
        </p:nvSpPr>
        <p:spPr>
          <a:xfrm>
            <a:off x="6195824" y="1576402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62"/>
          <p:cNvSpPr/>
          <p:nvPr/>
        </p:nvSpPr>
        <p:spPr>
          <a:xfrm>
            <a:off x="6492653" y="1576402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62"/>
          <p:cNvSpPr/>
          <p:nvPr/>
        </p:nvSpPr>
        <p:spPr>
          <a:xfrm>
            <a:off x="6746191" y="1576402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62"/>
          <p:cNvSpPr/>
          <p:nvPr/>
        </p:nvSpPr>
        <p:spPr>
          <a:xfrm>
            <a:off x="6991767" y="1576402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p62"/>
          <p:cNvSpPr/>
          <p:nvPr/>
        </p:nvSpPr>
        <p:spPr>
          <a:xfrm>
            <a:off x="5696710" y="1875745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62"/>
          <p:cNvSpPr/>
          <p:nvPr/>
        </p:nvSpPr>
        <p:spPr>
          <a:xfrm>
            <a:off x="5950248" y="1875745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62"/>
          <p:cNvSpPr/>
          <p:nvPr/>
        </p:nvSpPr>
        <p:spPr>
          <a:xfrm>
            <a:off x="6195824" y="1875745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p62"/>
          <p:cNvSpPr/>
          <p:nvPr/>
        </p:nvSpPr>
        <p:spPr>
          <a:xfrm>
            <a:off x="6492653" y="1875745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62"/>
          <p:cNvSpPr/>
          <p:nvPr/>
        </p:nvSpPr>
        <p:spPr>
          <a:xfrm>
            <a:off x="6746191" y="1875745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62"/>
          <p:cNvSpPr/>
          <p:nvPr/>
        </p:nvSpPr>
        <p:spPr>
          <a:xfrm>
            <a:off x="6991767" y="1875745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62"/>
          <p:cNvSpPr/>
          <p:nvPr/>
        </p:nvSpPr>
        <p:spPr>
          <a:xfrm>
            <a:off x="5696710" y="2175088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62"/>
          <p:cNvSpPr/>
          <p:nvPr/>
        </p:nvSpPr>
        <p:spPr>
          <a:xfrm>
            <a:off x="5950248" y="2175088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2" name="Google Shape;462;p62"/>
          <p:cNvSpPr/>
          <p:nvPr/>
        </p:nvSpPr>
        <p:spPr>
          <a:xfrm>
            <a:off x="6195824" y="2175088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62"/>
          <p:cNvSpPr/>
          <p:nvPr/>
        </p:nvSpPr>
        <p:spPr>
          <a:xfrm>
            <a:off x="6492653" y="2175088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62"/>
          <p:cNvSpPr/>
          <p:nvPr/>
        </p:nvSpPr>
        <p:spPr>
          <a:xfrm>
            <a:off x="6746191" y="2175088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62"/>
          <p:cNvSpPr/>
          <p:nvPr/>
        </p:nvSpPr>
        <p:spPr>
          <a:xfrm>
            <a:off x="6991767" y="2175088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62"/>
          <p:cNvSpPr/>
          <p:nvPr/>
        </p:nvSpPr>
        <p:spPr>
          <a:xfrm>
            <a:off x="5722497" y="337511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62"/>
          <p:cNvSpPr/>
          <p:nvPr/>
        </p:nvSpPr>
        <p:spPr>
          <a:xfrm>
            <a:off x="5976035" y="337511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62"/>
          <p:cNvSpPr/>
          <p:nvPr/>
        </p:nvSpPr>
        <p:spPr>
          <a:xfrm>
            <a:off x="6221611" y="337511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62"/>
          <p:cNvSpPr/>
          <p:nvPr/>
        </p:nvSpPr>
        <p:spPr>
          <a:xfrm>
            <a:off x="6518440" y="337511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62"/>
          <p:cNvSpPr/>
          <p:nvPr/>
        </p:nvSpPr>
        <p:spPr>
          <a:xfrm>
            <a:off x="6771978" y="337511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62"/>
          <p:cNvSpPr/>
          <p:nvPr/>
        </p:nvSpPr>
        <p:spPr>
          <a:xfrm>
            <a:off x="7017554" y="337511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62"/>
          <p:cNvSpPr/>
          <p:nvPr/>
        </p:nvSpPr>
        <p:spPr>
          <a:xfrm>
            <a:off x="5722497" y="364336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62"/>
          <p:cNvSpPr/>
          <p:nvPr/>
        </p:nvSpPr>
        <p:spPr>
          <a:xfrm>
            <a:off x="5976035" y="364336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62"/>
          <p:cNvSpPr/>
          <p:nvPr/>
        </p:nvSpPr>
        <p:spPr>
          <a:xfrm>
            <a:off x="6221611" y="364336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62"/>
          <p:cNvSpPr/>
          <p:nvPr/>
        </p:nvSpPr>
        <p:spPr>
          <a:xfrm>
            <a:off x="6518440" y="364336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62"/>
          <p:cNvSpPr/>
          <p:nvPr/>
        </p:nvSpPr>
        <p:spPr>
          <a:xfrm>
            <a:off x="6771978" y="364336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62"/>
          <p:cNvSpPr/>
          <p:nvPr/>
        </p:nvSpPr>
        <p:spPr>
          <a:xfrm>
            <a:off x="7017554" y="364336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62"/>
          <p:cNvSpPr/>
          <p:nvPr/>
        </p:nvSpPr>
        <p:spPr>
          <a:xfrm>
            <a:off x="5716950" y="3895523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62"/>
          <p:cNvSpPr/>
          <p:nvPr/>
        </p:nvSpPr>
        <p:spPr>
          <a:xfrm>
            <a:off x="5970488" y="3895523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62"/>
          <p:cNvSpPr/>
          <p:nvPr/>
        </p:nvSpPr>
        <p:spPr>
          <a:xfrm>
            <a:off x="6216064" y="3895523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62"/>
          <p:cNvSpPr/>
          <p:nvPr/>
        </p:nvSpPr>
        <p:spPr>
          <a:xfrm>
            <a:off x="6512893" y="3895523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62"/>
          <p:cNvSpPr/>
          <p:nvPr/>
        </p:nvSpPr>
        <p:spPr>
          <a:xfrm>
            <a:off x="6766431" y="3895523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62"/>
          <p:cNvSpPr/>
          <p:nvPr/>
        </p:nvSpPr>
        <p:spPr>
          <a:xfrm>
            <a:off x="7012007" y="3895523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62"/>
          <p:cNvSpPr/>
          <p:nvPr/>
        </p:nvSpPr>
        <p:spPr>
          <a:xfrm>
            <a:off x="5716950" y="416378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62"/>
          <p:cNvSpPr/>
          <p:nvPr/>
        </p:nvSpPr>
        <p:spPr>
          <a:xfrm>
            <a:off x="5970488" y="416378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62"/>
          <p:cNvSpPr/>
          <p:nvPr/>
        </p:nvSpPr>
        <p:spPr>
          <a:xfrm>
            <a:off x="6216064" y="416378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62"/>
          <p:cNvSpPr/>
          <p:nvPr/>
        </p:nvSpPr>
        <p:spPr>
          <a:xfrm>
            <a:off x="6512893" y="416378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62"/>
          <p:cNvSpPr/>
          <p:nvPr/>
        </p:nvSpPr>
        <p:spPr>
          <a:xfrm>
            <a:off x="6766431" y="416378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62"/>
          <p:cNvSpPr/>
          <p:nvPr/>
        </p:nvSpPr>
        <p:spPr>
          <a:xfrm>
            <a:off x="7012007" y="416378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90" name="Google Shape;490;p62"/>
          <p:cNvCxnSpPr/>
          <p:nvPr/>
        </p:nvCxnSpPr>
        <p:spPr>
          <a:xfrm>
            <a:off x="3239463" y="2887680"/>
            <a:ext cx="531900" cy="0"/>
          </a:xfrm>
          <a:prstGeom prst="straightConnector1">
            <a:avLst/>
          </a:prstGeom>
          <a:noFill/>
          <a:ln cap="flat" cmpd="sng" w="9525">
            <a:solidFill>
              <a:srgbClr val="41414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91" name="Google Shape;491;p62"/>
          <p:cNvCxnSpPr/>
          <p:nvPr/>
        </p:nvCxnSpPr>
        <p:spPr>
          <a:xfrm>
            <a:off x="4880077" y="2934088"/>
            <a:ext cx="531900" cy="0"/>
          </a:xfrm>
          <a:prstGeom prst="straightConnector1">
            <a:avLst/>
          </a:prstGeom>
          <a:noFill/>
          <a:ln cap="flat" cmpd="sng" w="9525">
            <a:solidFill>
              <a:srgbClr val="41414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92" name="Google Shape;492;p62"/>
          <p:cNvSpPr/>
          <p:nvPr/>
        </p:nvSpPr>
        <p:spPr>
          <a:xfrm>
            <a:off x="1575807" y="48000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p62"/>
          <p:cNvSpPr txBox="1"/>
          <p:nvPr/>
        </p:nvSpPr>
        <p:spPr>
          <a:xfrm>
            <a:off x="1726250" y="4710500"/>
            <a:ext cx="1622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Content behind subscription wall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4" name="Google Shape;494;p62"/>
          <p:cNvSpPr/>
          <p:nvPr/>
        </p:nvSpPr>
        <p:spPr>
          <a:xfrm>
            <a:off x="5655507" y="4773691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62"/>
          <p:cNvSpPr txBox="1"/>
          <p:nvPr/>
        </p:nvSpPr>
        <p:spPr>
          <a:xfrm>
            <a:off x="5805950" y="4684175"/>
            <a:ext cx="1622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Content accessible with subscription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63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lang="en-GB" sz="2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Some of this content is published by </a:t>
            </a:r>
            <a:br>
              <a:rPr b="0" lang="en-GB" sz="2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0" lang="en-GB" sz="2200">
                <a:solidFill>
                  <a:schemeClr val="lt1"/>
                </a:solidFill>
                <a:highlight>
                  <a:srgbClr val="85200C"/>
                </a:highlight>
                <a:latin typeface="Raleway"/>
                <a:ea typeface="Raleway"/>
                <a:cs typeface="Raleway"/>
                <a:sym typeface="Raleway"/>
              </a:rPr>
              <a:t>Qatar</a:t>
            </a:r>
            <a:r>
              <a:rPr b="0" lang="en-GB" sz="2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-based </a:t>
            </a:r>
            <a:r>
              <a:rPr lang="en-GB" sz="2200">
                <a:solidFill>
                  <a:schemeClr val="lt1"/>
                </a:solidFill>
              </a:rPr>
              <a:t>researchers</a:t>
            </a:r>
            <a:endParaRPr/>
          </a:p>
        </p:txBody>
      </p:sp>
      <p:sp>
        <p:nvSpPr>
          <p:cNvPr id="501" name="Google Shape;501;p63"/>
          <p:cNvSpPr/>
          <p:nvPr/>
        </p:nvSpPr>
        <p:spPr>
          <a:xfrm>
            <a:off x="1276033" y="1200171"/>
            <a:ext cx="1903500" cy="33750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sz="1200" u="none" cap="none" strike="noStrike">
                <a:latin typeface="Raleway"/>
                <a:ea typeface="Raleway"/>
                <a:cs typeface="Raleway"/>
                <a:sym typeface="Raleway"/>
              </a:rPr>
              <a:t>Publisher/Vendor’s Content (Journals, Books, etc)</a:t>
            </a:r>
            <a:endParaRPr i="0" sz="1200" u="none" cap="none" strike="noStrike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02" name="Google Shape;502;p63"/>
          <p:cNvSpPr txBox="1"/>
          <p:nvPr/>
        </p:nvSpPr>
        <p:spPr>
          <a:xfrm>
            <a:off x="3750949" y="2753825"/>
            <a:ext cx="1339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subscription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03" name="Google Shape;503;p63"/>
          <p:cNvSpPr/>
          <p:nvPr/>
        </p:nvSpPr>
        <p:spPr>
          <a:xfrm>
            <a:off x="1712451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63"/>
          <p:cNvSpPr/>
          <p:nvPr/>
        </p:nvSpPr>
        <p:spPr>
          <a:xfrm>
            <a:off x="1958027" y="1576408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63"/>
          <p:cNvSpPr/>
          <p:nvPr/>
        </p:nvSpPr>
        <p:spPr>
          <a:xfrm>
            <a:off x="2254856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63"/>
          <p:cNvSpPr/>
          <p:nvPr/>
        </p:nvSpPr>
        <p:spPr>
          <a:xfrm>
            <a:off x="2508394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63"/>
          <p:cNvSpPr/>
          <p:nvPr/>
        </p:nvSpPr>
        <p:spPr>
          <a:xfrm>
            <a:off x="2753970" y="1576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63"/>
          <p:cNvSpPr/>
          <p:nvPr/>
        </p:nvSpPr>
        <p:spPr>
          <a:xfrm>
            <a:off x="1712451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63"/>
          <p:cNvSpPr/>
          <p:nvPr/>
        </p:nvSpPr>
        <p:spPr>
          <a:xfrm>
            <a:off x="1958027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63"/>
          <p:cNvSpPr/>
          <p:nvPr/>
        </p:nvSpPr>
        <p:spPr>
          <a:xfrm>
            <a:off x="2254856" y="1875751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63"/>
          <p:cNvSpPr/>
          <p:nvPr/>
        </p:nvSpPr>
        <p:spPr>
          <a:xfrm>
            <a:off x="2508394" y="1875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63"/>
          <p:cNvSpPr/>
          <p:nvPr/>
        </p:nvSpPr>
        <p:spPr>
          <a:xfrm>
            <a:off x="2753970" y="1875751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63"/>
          <p:cNvSpPr/>
          <p:nvPr/>
        </p:nvSpPr>
        <p:spPr>
          <a:xfrm>
            <a:off x="1712451" y="2175094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4" name="Google Shape;514;p63"/>
          <p:cNvSpPr/>
          <p:nvPr/>
        </p:nvSpPr>
        <p:spPr>
          <a:xfrm>
            <a:off x="1958027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63"/>
          <p:cNvSpPr/>
          <p:nvPr/>
        </p:nvSpPr>
        <p:spPr>
          <a:xfrm>
            <a:off x="2254856" y="2175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63"/>
          <p:cNvSpPr/>
          <p:nvPr/>
        </p:nvSpPr>
        <p:spPr>
          <a:xfrm>
            <a:off x="2508394" y="2175094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63"/>
          <p:cNvSpPr/>
          <p:nvPr/>
        </p:nvSpPr>
        <p:spPr>
          <a:xfrm>
            <a:off x="2753970" y="2175094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63"/>
          <p:cNvSpPr/>
          <p:nvPr/>
        </p:nvSpPr>
        <p:spPr>
          <a:xfrm>
            <a:off x="1738238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p63"/>
          <p:cNvSpPr/>
          <p:nvPr/>
        </p:nvSpPr>
        <p:spPr>
          <a:xfrm>
            <a:off x="1983814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63"/>
          <p:cNvSpPr/>
          <p:nvPr/>
        </p:nvSpPr>
        <p:spPr>
          <a:xfrm>
            <a:off x="2280643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63"/>
          <p:cNvSpPr/>
          <p:nvPr/>
        </p:nvSpPr>
        <p:spPr>
          <a:xfrm>
            <a:off x="2534181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63"/>
          <p:cNvSpPr/>
          <p:nvPr/>
        </p:nvSpPr>
        <p:spPr>
          <a:xfrm>
            <a:off x="2779757" y="3375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63"/>
          <p:cNvSpPr/>
          <p:nvPr/>
        </p:nvSpPr>
        <p:spPr>
          <a:xfrm>
            <a:off x="1738238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63"/>
          <p:cNvSpPr/>
          <p:nvPr/>
        </p:nvSpPr>
        <p:spPr>
          <a:xfrm>
            <a:off x="1983814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" name="Google Shape;525;p63"/>
          <p:cNvSpPr/>
          <p:nvPr/>
        </p:nvSpPr>
        <p:spPr>
          <a:xfrm>
            <a:off x="2280643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63"/>
          <p:cNvSpPr/>
          <p:nvPr/>
        </p:nvSpPr>
        <p:spPr>
          <a:xfrm>
            <a:off x="2534181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p63"/>
          <p:cNvSpPr/>
          <p:nvPr/>
        </p:nvSpPr>
        <p:spPr>
          <a:xfrm>
            <a:off x="2779757" y="3643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p63"/>
          <p:cNvSpPr/>
          <p:nvPr/>
        </p:nvSpPr>
        <p:spPr>
          <a:xfrm>
            <a:off x="1732691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63"/>
          <p:cNvSpPr/>
          <p:nvPr/>
        </p:nvSpPr>
        <p:spPr>
          <a:xfrm>
            <a:off x="1978267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63"/>
          <p:cNvSpPr/>
          <p:nvPr/>
        </p:nvSpPr>
        <p:spPr>
          <a:xfrm>
            <a:off x="2275096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p63"/>
          <p:cNvSpPr/>
          <p:nvPr/>
        </p:nvSpPr>
        <p:spPr>
          <a:xfrm>
            <a:off x="2528634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p63"/>
          <p:cNvSpPr/>
          <p:nvPr/>
        </p:nvSpPr>
        <p:spPr>
          <a:xfrm>
            <a:off x="2774210" y="3895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63"/>
          <p:cNvSpPr/>
          <p:nvPr/>
        </p:nvSpPr>
        <p:spPr>
          <a:xfrm>
            <a:off x="1732691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4" name="Google Shape;534;p63"/>
          <p:cNvSpPr/>
          <p:nvPr/>
        </p:nvSpPr>
        <p:spPr>
          <a:xfrm>
            <a:off x="1978267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5" name="Google Shape;535;p63"/>
          <p:cNvSpPr/>
          <p:nvPr/>
        </p:nvSpPr>
        <p:spPr>
          <a:xfrm>
            <a:off x="2275096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p63"/>
          <p:cNvSpPr/>
          <p:nvPr/>
        </p:nvSpPr>
        <p:spPr>
          <a:xfrm>
            <a:off x="2528634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7" name="Google Shape;537;p63"/>
          <p:cNvSpPr/>
          <p:nvPr/>
        </p:nvSpPr>
        <p:spPr>
          <a:xfrm>
            <a:off x="2774210" y="4163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p63"/>
          <p:cNvSpPr/>
          <p:nvPr/>
        </p:nvSpPr>
        <p:spPr>
          <a:xfrm>
            <a:off x="5509180" y="1200165"/>
            <a:ext cx="1903500" cy="33750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sz="1200" u="none" cap="none" strike="noStrike">
                <a:latin typeface="Raleway"/>
                <a:ea typeface="Raleway"/>
                <a:cs typeface="Raleway"/>
                <a:sym typeface="Raleway"/>
              </a:rPr>
              <a:t>Publisher/Vendor’s Content (Journals, Books, etc)</a:t>
            </a:r>
            <a:endParaRPr i="0" sz="1200" u="none" cap="none" strike="noStrike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39" name="Google Shape;539;p63"/>
          <p:cNvSpPr/>
          <p:nvPr/>
        </p:nvSpPr>
        <p:spPr>
          <a:xfrm>
            <a:off x="5692060" y="1576402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63"/>
          <p:cNvSpPr/>
          <p:nvPr/>
        </p:nvSpPr>
        <p:spPr>
          <a:xfrm>
            <a:off x="5945598" y="1576402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63"/>
          <p:cNvSpPr/>
          <p:nvPr/>
        </p:nvSpPr>
        <p:spPr>
          <a:xfrm>
            <a:off x="6191174" y="1576402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63"/>
          <p:cNvSpPr/>
          <p:nvPr/>
        </p:nvSpPr>
        <p:spPr>
          <a:xfrm>
            <a:off x="6488003" y="1576402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63"/>
          <p:cNvSpPr/>
          <p:nvPr/>
        </p:nvSpPr>
        <p:spPr>
          <a:xfrm>
            <a:off x="5692060" y="1875745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63"/>
          <p:cNvSpPr/>
          <p:nvPr/>
        </p:nvSpPr>
        <p:spPr>
          <a:xfrm>
            <a:off x="5945598" y="1875745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p63"/>
          <p:cNvSpPr/>
          <p:nvPr/>
        </p:nvSpPr>
        <p:spPr>
          <a:xfrm>
            <a:off x="6191174" y="1875745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63"/>
          <p:cNvSpPr/>
          <p:nvPr/>
        </p:nvSpPr>
        <p:spPr>
          <a:xfrm>
            <a:off x="6488003" y="1875745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63"/>
          <p:cNvSpPr/>
          <p:nvPr/>
        </p:nvSpPr>
        <p:spPr>
          <a:xfrm>
            <a:off x="5692060" y="2175088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63"/>
          <p:cNvSpPr/>
          <p:nvPr/>
        </p:nvSpPr>
        <p:spPr>
          <a:xfrm>
            <a:off x="5945598" y="2175088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63"/>
          <p:cNvSpPr/>
          <p:nvPr/>
        </p:nvSpPr>
        <p:spPr>
          <a:xfrm>
            <a:off x="6191174" y="2175088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63"/>
          <p:cNvSpPr/>
          <p:nvPr/>
        </p:nvSpPr>
        <p:spPr>
          <a:xfrm>
            <a:off x="6488003" y="2175088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63"/>
          <p:cNvSpPr/>
          <p:nvPr/>
        </p:nvSpPr>
        <p:spPr>
          <a:xfrm>
            <a:off x="5717847" y="337511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63"/>
          <p:cNvSpPr/>
          <p:nvPr/>
        </p:nvSpPr>
        <p:spPr>
          <a:xfrm>
            <a:off x="5971385" y="337511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63"/>
          <p:cNvSpPr/>
          <p:nvPr/>
        </p:nvSpPr>
        <p:spPr>
          <a:xfrm>
            <a:off x="6216961" y="337511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63"/>
          <p:cNvSpPr/>
          <p:nvPr/>
        </p:nvSpPr>
        <p:spPr>
          <a:xfrm>
            <a:off x="6513790" y="337511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5" name="Google Shape;555;p63"/>
          <p:cNvSpPr/>
          <p:nvPr/>
        </p:nvSpPr>
        <p:spPr>
          <a:xfrm>
            <a:off x="5717847" y="364336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p63"/>
          <p:cNvSpPr/>
          <p:nvPr/>
        </p:nvSpPr>
        <p:spPr>
          <a:xfrm>
            <a:off x="5971385" y="364336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p63"/>
          <p:cNvSpPr/>
          <p:nvPr/>
        </p:nvSpPr>
        <p:spPr>
          <a:xfrm>
            <a:off x="6216961" y="364336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63"/>
          <p:cNvSpPr/>
          <p:nvPr/>
        </p:nvSpPr>
        <p:spPr>
          <a:xfrm>
            <a:off x="6513790" y="3643367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63"/>
          <p:cNvSpPr/>
          <p:nvPr/>
        </p:nvSpPr>
        <p:spPr>
          <a:xfrm>
            <a:off x="5712300" y="3895523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63"/>
          <p:cNvSpPr/>
          <p:nvPr/>
        </p:nvSpPr>
        <p:spPr>
          <a:xfrm>
            <a:off x="5965838" y="3895523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1" name="Google Shape;561;p63"/>
          <p:cNvSpPr/>
          <p:nvPr/>
        </p:nvSpPr>
        <p:spPr>
          <a:xfrm>
            <a:off x="6211414" y="3895523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63"/>
          <p:cNvSpPr/>
          <p:nvPr/>
        </p:nvSpPr>
        <p:spPr>
          <a:xfrm>
            <a:off x="6508243" y="3895523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63"/>
          <p:cNvSpPr/>
          <p:nvPr/>
        </p:nvSpPr>
        <p:spPr>
          <a:xfrm>
            <a:off x="5712300" y="416378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63"/>
          <p:cNvSpPr/>
          <p:nvPr/>
        </p:nvSpPr>
        <p:spPr>
          <a:xfrm>
            <a:off x="5965838" y="416378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63"/>
          <p:cNvSpPr/>
          <p:nvPr/>
        </p:nvSpPr>
        <p:spPr>
          <a:xfrm>
            <a:off x="6211414" y="416378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63"/>
          <p:cNvSpPr/>
          <p:nvPr/>
        </p:nvSpPr>
        <p:spPr>
          <a:xfrm>
            <a:off x="6508243" y="4163780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7" name="Google Shape;567;p63"/>
          <p:cNvCxnSpPr/>
          <p:nvPr/>
        </p:nvCxnSpPr>
        <p:spPr>
          <a:xfrm>
            <a:off x="3234813" y="2887680"/>
            <a:ext cx="531900" cy="0"/>
          </a:xfrm>
          <a:prstGeom prst="straightConnector1">
            <a:avLst/>
          </a:prstGeom>
          <a:noFill/>
          <a:ln cap="flat" cmpd="sng" w="9525">
            <a:solidFill>
              <a:srgbClr val="41414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68" name="Google Shape;568;p63"/>
          <p:cNvCxnSpPr/>
          <p:nvPr/>
        </p:nvCxnSpPr>
        <p:spPr>
          <a:xfrm>
            <a:off x="4875427" y="2934088"/>
            <a:ext cx="531900" cy="0"/>
          </a:xfrm>
          <a:prstGeom prst="straightConnector1">
            <a:avLst/>
          </a:prstGeom>
          <a:noFill/>
          <a:ln cap="flat" cmpd="sng" w="9525">
            <a:solidFill>
              <a:srgbClr val="41414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69" name="Google Shape;569;p63"/>
          <p:cNvSpPr txBox="1"/>
          <p:nvPr/>
        </p:nvSpPr>
        <p:spPr>
          <a:xfrm>
            <a:off x="1721600" y="4710500"/>
            <a:ext cx="1622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Content behind subscription wall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70" name="Google Shape;570;p63"/>
          <p:cNvSpPr/>
          <p:nvPr/>
        </p:nvSpPr>
        <p:spPr>
          <a:xfrm>
            <a:off x="5650857" y="4773691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63"/>
          <p:cNvSpPr txBox="1"/>
          <p:nvPr/>
        </p:nvSpPr>
        <p:spPr>
          <a:xfrm>
            <a:off x="5801300" y="4684175"/>
            <a:ext cx="1622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Content accessible with subscription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72" name="Google Shape;572;p63"/>
          <p:cNvSpPr txBox="1"/>
          <p:nvPr/>
        </p:nvSpPr>
        <p:spPr>
          <a:xfrm>
            <a:off x="2998875" y="4666175"/>
            <a:ext cx="1787100" cy="4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lt1"/>
                </a:solidFill>
                <a:highlight>
                  <a:srgbClr val="A61C00"/>
                </a:highlight>
                <a:latin typeface="Raleway"/>
                <a:ea typeface="Raleway"/>
                <a:cs typeface="Raleway"/>
                <a:sym typeface="Raleway"/>
              </a:rPr>
              <a:t>Qatar</a:t>
            </a: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published content  behind subscription wall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highlight>
                <a:srgbClr val="A61C00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73" name="Google Shape;573;p63"/>
          <p:cNvSpPr/>
          <p:nvPr/>
        </p:nvSpPr>
        <p:spPr>
          <a:xfrm>
            <a:off x="7699200" y="4045225"/>
            <a:ext cx="14448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64"/>
          <p:cNvSpPr txBox="1"/>
          <p:nvPr>
            <p:ph type="title"/>
          </p:nvPr>
        </p:nvSpPr>
        <p:spPr>
          <a:xfrm>
            <a:off x="1182200" y="3172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2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Some of this content is published by </a:t>
            </a:r>
            <a:br>
              <a:rPr b="0" lang="en-GB" sz="2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0" lang="en-GB" sz="2200">
                <a:solidFill>
                  <a:schemeClr val="lt1"/>
                </a:solidFill>
                <a:highlight>
                  <a:srgbClr val="85200C"/>
                </a:highlight>
                <a:latin typeface="Raleway"/>
                <a:ea typeface="Raleway"/>
                <a:cs typeface="Raleway"/>
                <a:sym typeface="Raleway"/>
              </a:rPr>
              <a:t>Qatar</a:t>
            </a:r>
            <a:r>
              <a:rPr b="0" lang="en-GB" sz="2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-based </a:t>
            </a:r>
            <a:r>
              <a:rPr lang="en-GB" sz="2200">
                <a:solidFill>
                  <a:schemeClr val="lt1"/>
                </a:solidFill>
              </a:rPr>
              <a:t>researchers</a:t>
            </a:r>
            <a:endParaRPr sz="2200"/>
          </a:p>
        </p:txBody>
      </p:sp>
      <p:sp>
        <p:nvSpPr>
          <p:cNvPr id="579" name="Google Shape;579;p64"/>
          <p:cNvSpPr txBox="1"/>
          <p:nvPr/>
        </p:nvSpPr>
        <p:spPr>
          <a:xfrm>
            <a:off x="3715324" y="2454400"/>
            <a:ext cx="1339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EA9999"/>
                </a:highlight>
                <a:latin typeface="Raleway"/>
                <a:ea typeface="Raleway"/>
                <a:cs typeface="Raleway"/>
                <a:sym typeface="Raleway"/>
              </a:rPr>
              <a:t>Inactive</a:t>
            </a:r>
            <a:r>
              <a:rPr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Subscription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80" name="Google Shape;580;p64"/>
          <p:cNvSpPr/>
          <p:nvPr/>
        </p:nvSpPr>
        <p:spPr>
          <a:xfrm>
            <a:off x="5492330" y="1182165"/>
            <a:ext cx="1903500" cy="33750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Loss of access 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Sometimes, Library has access to perpetual content acquired in agreement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581" name="Google Shape;581;p64"/>
          <p:cNvCxnSpPr/>
          <p:nvPr/>
        </p:nvCxnSpPr>
        <p:spPr>
          <a:xfrm>
            <a:off x="4858577" y="2916088"/>
            <a:ext cx="531900" cy="0"/>
          </a:xfrm>
          <a:prstGeom prst="straightConnector1">
            <a:avLst/>
          </a:prstGeom>
          <a:noFill/>
          <a:ln cap="flat" cmpd="sng" w="9525">
            <a:solidFill>
              <a:srgbClr val="41414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82" name="Google Shape;582;p64"/>
          <p:cNvSpPr txBox="1"/>
          <p:nvPr/>
        </p:nvSpPr>
        <p:spPr>
          <a:xfrm>
            <a:off x="3459475" y="3173625"/>
            <a:ext cx="17607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Library dependent on subscription to content + loss of  access to Qatar published content</a:t>
            </a:r>
            <a:endParaRPr b="1" sz="11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83" name="Google Shape;583;p64"/>
          <p:cNvSpPr/>
          <p:nvPr/>
        </p:nvSpPr>
        <p:spPr>
          <a:xfrm>
            <a:off x="1259183" y="1182171"/>
            <a:ext cx="1903500" cy="33750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sz="1200" u="none" cap="none" strike="noStrike">
                <a:latin typeface="Raleway"/>
                <a:ea typeface="Raleway"/>
                <a:cs typeface="Raleway"/>
                <a:sym typeface="Raleway"/>
              </a:rPr>
              <a:t>Publisher/Vendor’s Content (Journals, Books, etc)</a:t>
            </a:r>
            <a:endParaRPr i="0" sz="1200" u="none" cap="none" strike="noStrike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84" name="Google Shape;584;p64"/>
          <p:cNvSpPr/>
          <p:nvPr/>
        </p:nvSpPr>
        <p:spPr>
          <a:xfrm>
            <a:off x="1442063" y="1320413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64"/>
          <p:cNvSpPr/>
          <p:nvPr/>
        </p:nvSpPr>
        <p:spPr>
          <a:xfrm>
            <a:off x="1695601" y="1320413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64"/>
          <p:cNvSpPr/>
          <p:nvPr/>
        </p:nvSpPr>
        <p:spPr>
          <a:xfrm>
            <a:off x="1941177" y="1320413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7" name="Google Shape;587;p64"/>
          <p:cNvSpPr/>
          <p:nvPr/>
        </p:nvSpPr>
        <p:spPr>
          <a:xfrm>
            <a:off x="2238006" y="1320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64"/>
          <p:cNvSpPr/>
          <p:nvPr/>
        </p:nvSpPr>
        <p:spPr>
          <a:xfrm>
            <a:off x="2491544" y="1320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p64"/>
          <p:cNvSpPr/>
          <p:nvPr/>
        </p:nvSpPr>
        <p:spPr>
          <a:xfrm>
            <a:off x="2737120" y="132041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p64"/>
          <p:cNvSpPr/>
          <p:nvPr/>
        </p:nvSpPr>
        <p:spPr>
          <a:xfrm>
            <a:off x="1442063" y="1558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p64"/>
          <p:cNvSpPr/>
          <p:nvPr/>
        </p:nvSpPr>
        <p:spPr>
          <a:xfrm>
            <a:off x="1695601" y="1558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64"/>
          <p:cNvSpPr/>
          <p:nvPr/>
        </p:nvSpPr>
        <p:spPr>
          <a:xfrm>
            <a:off x="1941177" y="1558408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" name="Google Shape;593;p64"/>
          <p:cNvSpPr/>
          <p:nvPr/>
        </p:nvSpPr>
        <p:spPr>
          <a:xfrm>
            <a:off x="2238006" y="1558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p64"/>
          <p:cNvSpPr/>
          <p:nvPr/>
        </p:nvSpPr>
        <p:spPr>
          <a:xfrm>
            <a:off x="2491544" y="1558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p64"/>
          <p:cNvSpPr/>
          <p:nvPr/>
        </p:nvSpPr>
        <p:spPr>
          <a:xfrm>
            <a:off x="2737120" y="1558408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64"/>
          <p:cNvSpPr/>
          <p:nvPr/>
        </p:nvSpPr>
        <p:spPr>
          <a:xfrm>
            <a:off x="1442063" y="1857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p64"/>
          <p:cNvSpPr/>
          <p:nvPr/>
        </p:nvSpPr>
        <p:spPr>
          <a:xfrm>
            <a:off x="1695601" y="1857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64"/>
          <p:cNvSpPr/>
          <p:nvPr/>
        </p:nvSpPr>
        <p:spPr>
          <a:xfrm>
            <a:off x="1941177" y="1857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9" name="Google Shape;599;p64"/>
          <p:cNvSpPr/>
          <p:nvPr/>
        </p:nvSpPr>
        <p:spPr>
          <a:xfrm>
            <a:off x="2238006" y="1857751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64"/>
          <p:cNvSpPr/>
          <p:nvPr/>
        </p:nvSpPr>
        <p:spPr>
          <a:xfrm>
            <a:off x="2491544" y="1857751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p64"/>
          <p:cNvSpPr/>
          <p:nvPr/>
        </p:nvSpPr>
        <p:spPr>
          <a:xfrm>
            <a:off x="2737120" y="1857751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2" name="Google Shape;602;p64"/>
          <p:cNvSpPr/>
          <p:nvPr/>
        </p:nvSpPr>
        <p:spPr>
          <a:xfrm>
            <a:off x="1442063" y="2157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3" name="Google Shape;603;p64"/>
          <p:cNvSpPr/>
          <p:nvPr/>
        </p:nvSpPr>
        <p:spPr>
          <a:xfrm>
            <a:off x="1695601" y="2157094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4" name="Google Shape;604;p64"/>
          <p:cNvSpPr/>
          <p:nvPr/>
        </p:nvSpPr>
        <p:spPr>
          <a:xfrm>
            <a:off x="1941177" y="2157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p64"/>
          <p:cNvSpPr/>
          <p:nvPr/>
        </p:nvSpPr>
        <p:spPr>
          <a:xfrm>
            <a:off x="2238006" y="2157094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p64"/>
          <p:cNvSpPr/>
          <p:nvPr/>
        </p:nvSpPr>
        <p:spPr>
          <a:xfrm>
            <a:off x="2491544" y="2157094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7" name="Google Shape;607;p64"/>
          <p:cNvSpPr/>
          <p:nvPr/>
        </p:nvSpPr>
        <p:spPr>
          <a:xfrm>
            <a:off x="2737120" y="2157094"/>
            <a:ext cx="141300" cy="149700"/>
          </a:xfrm>
          <a:prstGeom prst="ellipse">
            <a:avLst/>
          </a:prstGeom>
          <a:solidFill>
            <a:srgbClr val="85200C"/>
          </a:solidFill>
          <a:ln cap="flat" cmpd="sng" w="25400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8" name="Google Shape;608;p64"/>
          <p:cNvSpPr/>
          <p:nvPr/>
        </p:nvSpPr>
        <p:spPr>
          <a:xfrm>
            <a:off x="1467850" y="3357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9" name="Google Shape;609;p64"/>
          <p:cNvSpPr/>
          <p:nvPr/>
        </p:nvSpPr>
        <p:spPr>
          <a:xfrm>
            <a:off x="1721388" y="3357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0" name="Google Shape;610;p64"/>
          <p:cNvSpPr/>
          <p:nvPr/>
        </p:nvSpPr>
        <p:spPr>
          <a:xfrm>
            <a:off x="1966964" y="3357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1" name="Google Shape;611;p64"/>
          <p:cNvSpPr/>
          <p:nvPr/>
        </p:nvSpPr>
        <p:spPr>
          <a:xfrm>
            <a:off x="2263793" y="3357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p64"/>
          <p:cNvSpPr/>
          <p:nvPr/>
        </p:nvSpPr>
        <p:spPr>
          <a:xfrm>
            <a:off x="2517331" y="3357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64"/>
          <p:cNvSpPr/>
          <p:nvPr/>
        </p:nvSpPr>
        <p:spPr>
          <a:xfrm>
            <a:off x="2762907" y="33571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4" name="Google Shape;614;p64"/>
          <p:cNvSpPr/>
          <p:nvPr/>
        </p:nvSpPr>
        <p:spPr>
          <a:xfrm>
            <a:off x="1467850" y="3625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5" name="Google Shape;615;p64"/>
          <p:cNvSpPr/>
          <p:nvPr/>
        </p:nvSpPr>
        <p:spPr>
          <a:xfrm>
            <a:off x="1721388" y="3625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6" name="Google Shape;616;p64"/>
          <p:cNvSpPr/>
          <p:nvPr/>
        </p:nvSpPr>
        <p:spPr>
          <a:xfrm>
            <a:off x="1966964" y="3625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7" name="Google Shape;617;p64"/>
          <p:cNvSpPr/>
          <p:nvPr/>
        </p:nvSpPr>
        <p:spPr>
          <a:xfrm>
            <a:off x="2263793" y="3625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8" name="Google Shape;618;p64"/>
          <p:cNvSpPr/>
          <p:nvPr/>
        </p:nvSpPr>
        <p:spPr>
          <a:xfrm>
            <a:off x="2517331" y="3625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" name="Google Shape;619;p64"/>
          <p:cNvSpPr/>
          <p:nvPr/>
        </p:nvSpPr>
        <p:spPr>
          <a:xfrm>
            <a:off x="2762907" y="3625373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" name="Google Shape;620;p64"/>
          <p:cNvSpPr/>
          <p:nvPr/>
        </p:nvSpPr>
        <p:spPr>
          <a:xfrm>
            <a:off x="1462303" y="3877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1" name="Google Shape;621;p64"/>
          <p:cNvSpPr/>
          <p:nvPr/>
        </p:nvSpPr>
        <p:spPr>
          <a:xfrm>
            <a:off x="1715841" y="3877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" name="Google Shape;622;p64"/>
          <p:cNvSpPr/>
          <p:nvPr/>
        </p:nvSpPr>
        <p:spPr>
          <a:xfrm>
            <a:off x="1961417" y="3877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3" name="Google Shape;623;p64"/>
          <p:cNvSpPr/>
          <p:nvPr/>
        </p:nvSpPr>
        <p:spPr>
          <a:xfrm>
            <a:off x="2258246" y="3877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Google Shape;624;p64"/>
          <p:cNvSpPr/>
          <p:nvPr/>
        </p:nvSpPr>
        <p:spPr>
          <a:xfrm>
            <a:off x="2511784" y="3877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" name="Google Shape;625;p64"/>
          <p:cNvSpPr/>
          <p:nvPr/>
        </p:nvSpPr>
        <p:spPr>
          <a:xfrm>
            <a:off x="2757360" y="3877529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64"/>
          <p:cNvSpPr/>
          <p:nvPr/>
        </p:nvSpPr>
        <p:spPr>
          <a:xfrm>
            <a:off x="1462303" y="4145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64"/>
          <p:cNvSpPr/>
          <p:nvPr/>
        </p:nvSpPr>
        <p:spPr>
          <a:xfrm>
            <a:off x="1715841" y="4145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64"/>
          <p:cNvSpPr/>
          <p:nvPr/>
        </p:nvSpPr>
        <p:spPr>
          <a:xfrm>
            <a:off x="1961417" y="4145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64"/>
          <p:cNvSpPr/>
          <p:nvPr/>
        </p:nvSpPr>
        <p:spPr>
          <a:xfrm>
            <a:off x="2258246" y="4145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64"/>
          <p:cNvSpPr/>
          <p:nvPr/>
        </p:nvSpPr>
        <p:spPr>
          <a:xfrm>
            <a:off x="2511784" y="4145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64"/>
          <p:cNvSpPr/>
          <p:nvPr/>
        </p:nvSpPr>
        <p:spPr>
          <a:xfrm>
            <a:off x="2757360" y="414578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32" name="Google Shape;632;p64"/>
          <p:cNvCxnSpPr/>
          <p:nvPr/>
        </p:nvCxnSpPr>
        <p:spPr>
          <a:xfrm>
            <a:off x="3217963" y="2869680"/>
            <a:ext cx="531900" cy="0"/>
          </a:xfrm>
          <a:prstGeom prst="straightConnector1">
            <a:avLst/>
          </a:prstGeom>
          <a:noFill/>
          <a:ln cap="flat" cmpd="sng" w="9525">
            <a:solidFill>
              <a:srgbClr val="41414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33" name="Google Shape;633;p64"/>
          <p:cNvSpPr/>
          <p:nvPr/>
        </p:nvSpPr>
        <p:spPr>
          <a:xfrm>
            <a:off x="1554307" y="4782016"/>
            <a:ext cx="141300" cy="149700"/>
          </a:xfrm>
          <a:prstGeom prst="ellipse">
            <a:avLst/>
          </a:prstGeom>
          <a:solidFill>
            <a:srgbClr val="434343"/>
          </a:solidFill>
          <a:ln cap="flat" cmpd="sng" w="25400">
            <a:solidFill>
              <a:srgbClr val="3030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64"/>
          <p:cNvSpPr txBox="1"/>
          <p:nvPr/>
        </p:nvSpPr>
        <p:spPr>
          <a:xfrm>
            <a:off x="1704750" y="4692500"/>
            <a:ext cx="1622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Content behind subscription wall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35" name="Google Shape;635;p64"/>
          <p:cNvSpPr/>
          <p:nvPr/>
        </p:nvSpPr>
        <p:spPr>
          <a:xfrm>
            <a:off x="5634007" y="4755691"/>
            <a:ext cx="141300" cy="149700"/>
          </a:xfrm>
          <a:prstGeom prst="ellipse">
            <a:avLst/>
          </a:prstGeom>
          <a:solidFill>
            <a:srgbClr val="6AA84F"/>
          </a:solidFill>
          <a:ln cap="flat" cmpd="sng" w="254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Google Shape;636;p64"/>
          <p:cNvSpPr txBox="1"/>
          <p:nvPr/>
        </p:nvSpPr>
        <p:spPr>
          <a:xfrm>
            <a:off x="5784450" y="4666175"/>
            <a:ext cx="1622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Content accessible with subscription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37" name="Google Shape;637;p64"/>
          <p:cNvSpPr txBox="1"/>
          <p:nvPr/>
        </p:nvSpPr>
        <p:spPr>
          <a:xfrm>
            <a:off x="2998875" y="4666175"/>
            <a:ext cx="1787100" cy="4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lt1"/>
                </a:solidFill>
                <a:highlight>
                  <a:srgbClr val="A61C00"/>
                </a:highlight>
                <a:latin typeface="Raleway"/>
                <a:ea typeface="Raleway"/>
                <a:cs typeface="Raleway"/>
                <a:sym typeface="Raleway"/>
              </a:rPr>
              <a:t>Qatar</a:t>
            </a: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published content  behind subscription wall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highlight>
                <a:srgbClr val="A61C00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38" name="Google Shape;638;p64"/>
          <p:cNvSpPr/>
          <p:nvPr/>
        </p:nvSpPr>
        <p:spPr>
          <a:xfrm>
            <a:off x="7699200" y="4045225"/>
            <a:ext cx="1444800" cy="85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asset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livi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