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6858000" cx="12192000"/>
  <p:notesSz cx="6858000" cy="9144000"/>
  <p:embeddedFontLst>
    <p:embeddedFont>
      <p:font typeface="Roboto"/>
      <p:regular r:id="rId57"/>
      <p:bold r:id="rId58"/>
      <p:italic r:id="rId59"/>
      <p:boldItalic r:id="rId60"/>
    </p:embeddedFont>
    <p:embeddedFont>
      <p:font typeface="Amatic SC"/>
      <p:regular r:id="rId61"/>
      <p:bold r:id="rId6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3" roundtripDataSignature="AMtx7miZsjrT572mVuNJ7ZvkKP4skq7N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34" Type="http://schemas.openxmlformats.org/officeDocument/2006/relationships/slide" Target="slides/slide29.xml"/><Relationship Id="rId63" Type="http://customschemas.google.com/relationships/presentationmetadata" Target="metadata"/><Relationship Id="rId21" Type="http://schemas.openxmlformats.org/officeDocument/2006/relationships/slide" Target="slides/slide16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presProps" Target="presProps.xml"/><Relationship Id="rId29" Type="http://schemas.openxmlformats.org/officeDocument/2006/relationships/slide" Target="slides/slide24.xml"/><Relationship Id="rId16" Type="http://schemas.openxmlformats.org/officeDocument/2006/relationships/slide" Target="slides/slide11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24" Type="http://schemas.openxmlformats.org/officeDocument/2006/relationships/slide" Target="slides/slide19.xml"/><Relationship Id="rId53" Type="http://schemas.openxmlformats.org/officeDocument/2006/relationships/slide" Target="slides/slide48.xml"/><Relationship Id="rId11" Type="http://schemas.openxmlformats.org/officeDocument/2006/relationships/slide" Target="slides/slide6.xml"/><Relationship Id="rId58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61" Type="http://schemas.openxmlformats.org/officeDocument/2006/relationships/font" Target="fonts/AmaticSC-regular.fntdata"/><Relationship Id="rId19" Type="http://schemas.openxmlformats.org/officeDocument/2006/relationships/slide" Target="slides/slide14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56" Type="http://schemas.openxmlformats.org/officeDocument/2006/relationships/slide" Target="slides/slide51.xml"/><Relationship Id="rId14" Type="http://schemas.openxmlformats.org/officeDocument/2006/relationships/slide" Target="slides/slide9.xml"/><Relationship Id="rId64" Type="http://schemas.openxmlformats.org/officeDocument/2006/relationships/customXml" Target="../customXml/item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1.xml"/><Relationship Id="rId46" Type="http://schemas.openxmlformats.org/officeDocument/2006/relationships/slide" Target="slides/slide41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5" Type="http://schemas.openxmlformats.org/officeDocument/2006/relationships/slide" Target="slides/slide20.xml"/><Relationship Id="rId12" Type="http://schemas.openxmlformats.org/officeDocument/2006/relationships/slide" Target="slides/slide7.xml"/><Relationship Id="rId59" Type="http://schemas.openxmlformats.org/officeDocument/2006/relationships/font" Target="fonts/Roboto-italic.fntdata"/><Relationship Id="rId17" Type="http://schemas.openxmlformats.org/officeDocument/2006/relationships/slide" Target="slides/slide12.xml"/><Relationship Id="rId41" Type="http://schemas.openxmlformats.org/officeDocument/2006/relationships/slide" Target="slides/slide36.xml"/><Relationship Id="rId62" Type="http://schemas.openxmlformats.org/officeDocument/2006/relationships/font" Target="fonts/AmaticSC-bold.fntdata"/><Relationship Id="rId20" Type="http://schemas.openxmlformats.org/officeDocument/2006/relationships/slide" Target="slides/slide15.xml"/><Relationship Id="rId54" Type="http://schemas.openxmlformats.org/officeDocument/2006/relationships/slide" Target="slides/slide49.xml"/><Relationship Id="rId1" Type="http://schemas.openxmlformats.org/officeDocument/2006/relationships/theme" Target="theme/theme3.xml"/><Relationship Id="rId6" Type="http://schemas.openxmlformats.org/officeDocument/2006/relationships/slide" Target="slides/slide1.xml"/><Relationship Id="rId49" Type="http://schemas.openxmlformats.org/officeDocument/2006/relationships/slide" Target="slides/slide44.xml"/><Relationship Id="rId36" Type="http://schemas.openxmlformats.org/officeDocument/2006/relationships/slide" Target="slides/slide3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57" Type="http://schemas.openxmlformats.org/officeDocument/2006/relationships/font" Target="fonts/Roboto-regular.fntdata"/><Relationship Id="rId15" Type="http://schemas.openxmlformats.org/officeDocument/2006/relationships/slide" Target="slides/slide10.xml"/><Relationship Id="rId44" Type="http://schemas.openxmlformats.org/officeDocument/2006/relationships/slide" Target="slides/slide39.xml"/><Relationship Id="rId31" Type="http://schemas.openxmlformats.org/officeDocument/2006/relationships/slide" Target="slides/slide26.xml"/><Relationship Id="rId60" Type="http://schemas.openxmlformats.org/officeDocument/2006/relationships/font" Target="fonts/Roboto-boldItalic.fntdata"/><Relationship Id="rId52" Type="http://schemas.openxmlformats.org/officeDocument/2006/relationships/slide" Target="slides/slide47.xml"/><Relationship Id="rId10" Type="http://schemas.openxmlformats.org/officeDocument/2006/relationships/slide" Target="slides/slide5.xml"/><Relationship Id="rId65" Type="http://schemas.openxmlformats.org/officeDocument/2006/relationships/customXml" Target="../customXml/item2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39" Type="http://schemas.openxmlformats.org/officeDocument/2006/relationships/slide" Target="slides/slide34.xml"/><Relationship Id="rId13" Type="http://schemas.openxmlformats.org/officeDocument/2006/relationships/slide" Target="slides/slide8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es/vectors/cofre-del-tesoro-caja-tesoro-cofre-575386/" TargetMode="External"/><Relationship Id="rId3" Type="http://schemas.openxmlformats.org/officeDocument/2006/relationships/hyperlink" Target="https://pixabay.com/es/photos/clave-barba-hoja-llave-de-la-puerta-2706188/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es/photos/oro-tesoro-rico-dorado-monetario-207585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growtraffic.com/blog/2015/01/6-examples-clickbait-learn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2048a2f1e3_1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1" name="Google Shape;151;g12048a2f1e3_1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312b5c3312_5_20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chest from: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https://pixabay.com/es/vectors/cofre-del-tesoro-caja-tesoro-cofre-575386/</a:t>
            </a:r>
            <a:endParaRPr>
              <a:solidFill>
                <a:schemeClr val="accen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key  from: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https://pixabay.com/es/photos/clave-barba-hoja-llave-de-la-puerta-2706188/</a:t>
            </a:r>
            <a:r>
              <a:rPr lang="en-US">
                <a:solidFill>
                  <a:schemeClr val="accent2"/>
                </a:solidFill>
              </a:rPr>
              <a:t>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19" name="Google Shape;219;g1312b5c3312_5_20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1312b5c3312_5_2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>
                <a:solidFill>
                  <a:schemeClr val="accent2"/>
                </a:solidFill>
              </a:rPr>
              <a:t>Image coins from;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https://pixabay.com/es/photos/oro-tesoro-rico-dorado-monetario-207585/</a:t>
            </a:r>
            <a:r>
              <a:rPr lang="en-US">
                <a:solidFill>
                  <a:schemeClr val="accent2"/>
                </a:solidFill>
              </a:rPr>
              <a:t> 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27" name="Google Shape;227;g1312b5c3312_5_2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49536960cc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g149536960cc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5" name="Google Shape;235;g149536960cc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312b5c3312_5_2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1312b5c3312_5_2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41" name="Google Shape;241;g1312b5c3312_5_2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5bb17dbdfa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15bb17dbdf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312b5c3312_5_3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g1312b5c3312_5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f3c6044989_3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gf3c6044989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11447816651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6" name="Google Shape;286;g11447816651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312b5c3312_5_3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4" name="Google Shape;294;g1312b5c3312_5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1312b5c3312_5_3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6" name="Google Shape;306;g1312b5c3312_5_3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307" name="Google Shape;307;g1312b5c3312_5_3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3b37fa814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g13b37fa814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160" name="Google Shape;160;g13b37fa814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3b37fa8146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6" name="Google Shape;316;g13b37fa814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11ef23afca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g11ef23afca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1ef23afcaa_0_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g11ef23afcaa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11ef23afcaa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g11ef23afca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11ef23afcaa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8" name="Google Shape;348;g11ef23afcaa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321cda9318_1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1" name="Google Shape;361;g1321cda9318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3b37fa8146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7" name="Google Shape;367;g13b37fa814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48adf7ae8e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g148adf7ae8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11959aca7b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1" name="Google Shape;381;g11959aca7b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1312b5c3312_5_4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g1312b5c3312_5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312b5c3312_5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g1312b5c3312_5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highlight>
                <a:schemeClr val="accent4"/>
              </a:highlight>
            </a:endParaRPr>
          </a:p>
        </p:txBody>
      </p:sp>
      <p:sp>
        <p:nvSpPr>
          <p:cNvPr id="168" name="Google Shape;168;g1312b5c3312_5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13cb16c149f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0" name="Google Shape;410;g13cb16c149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11e672e1a6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7" name="Google Shape;417;g11e672e1a6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3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1312b5c3312_5_5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5" name="Google Shape;425;g1312b5c3312_5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1312b5c3312_5_5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1" name="Google Shape;431;g1312b5c3312_5_5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1312b5c3312_5_5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g1312b5c3312_5_5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7" name="Google Shape;447;g1312b5c3312_5_5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18854d3f8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6" name="Google Shape;456;g118854d3f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1312b5c3312_5_6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4" name="Google Shape;464;g1312b5c3312_5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118854d3f82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2" name="Google Shape;472;g118854d3f82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148adf7ae8e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3" name="Google Shape;483;g148adf7ae8e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118854d3f82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1" name="Google Shape;491;g118854d3f8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>
                <a:solidFill>
                  <a:schemeClr val="dk1"/>
                </a:solidFill>
              </a:rPr>
              <a:t>Without social media, you can’t think of generating traffic to your website. And without generating effective clickbait you can’t allure your audience.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>
                <a:solidFill>
                  <a:schemeClr val="dk1"/>
                </a:solidFill>
              </a:rPr>
              <a:t>Source: </a:t>
            </a:r>
            <a:r>
              <a:rPr lang="en-US" sz="1400" u="sng">
                <a:solidFill>
                  <a:schemeClr val="hlink"/>
                </a:solidFill>
                <a:hlinkClick r:id="rId2"/>
              </a:rPr>
              <a:t>https://growtraffic.com/blog/2015/01/6-examples-clickbait-learn</a:t>
            </a:r>
            <a:r>
              <a:rPr lang="en-US" sz="1400">
                <a:solidFill>
                  <a:schemeClr val="dk1"/>
                </a:solidFill>
              </a:rPr>
              <a:t> </a:t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312b5c3312_5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g1312b5c3312_5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118854d3f82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g118854d3f82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48adf7ae8e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7" name="Google Shape;507;g148adf7ae8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11e4276b328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8" name="Google Shape;518;g11e4276b32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f3c6044989_3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7" name="Google Shape;527;gf3c6044989_3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11e4276b32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9" name="Google Shape;539;g11e4276b32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148adf7ae8e_0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8" name="Google Shape;548;g148adf7ae8e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1312b5c3312_5_7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g1312b5c3312_5_7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148adf7ae8e_0_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8" name="Google Shape;568;g148adf7ae8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1312b5c3312_5_7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2" name="Google Shape;582;g1312b5c3312_5_7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1312b5c3312_5_8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g1312b5c3312_5_8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312b5c3312_5_1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1312b5c3312_5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50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13c89c1dd0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4" name="Google Shape;604;g13c89c1dd0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148adf7ae8e_0_9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148adf7ae8e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1fa433899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g11fa433899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312b5c3312_5_1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1"/>
                </a:solidFill>
              </a:rPr>
              <a:t>https://www.youtube.com/watch?v=7CrOp7cftV4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199" name="Google Shape;199;g1312b5c3312_5_1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312b5c3312_5_19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2"/>
                </a:solidFill>
              </a:rPr>
              <a:t>Image from:https://pixabay.com/es/photos/mapa-del-tesoro-isla-mapa-3964944/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05" name="Google Shape;205;g1312b5c3312_5_1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312b5c3312_5_2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chemeClr val="accent2"/>
                </a:solidFill>
              </a:rPr>
              <a:t>Image from: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212" name="Google Shape;212;g1312b5c3312_5_2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Relationship Id="rId4" Type="http://schemas.openxmlformats.org/officeDocument/2006/relationships/hyperlink" Target="http://www.fns-cloud.eu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g12048a2f1e3_1_105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g12048a2f1e3_1_105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1pPr>
            <a:lvl2pPr lvl="1" algn="ctr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descr="A close up of a sign&#10;&#10;Description automatically generated" id="15" name="Google Shape;15;g12048a2f1e3_1_10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88717" y="377826"/>
            <a:ext cx="5575299" cy="139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2048a2f1e3_1_164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g12048a2f1e3_1_164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g12048a2f1e3_1_164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75" name="Google Shape;75;g12048a2f1e3_1_164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76" name="Google Shape;76;g12048a2f1e3_1_164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77" name="Google Shape;77;g12048a2f1e3_1_16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" name="Google Shape;78;g12048a2f1e3_1_164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2048a2f1e3_1_17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g12048a2f1e3_1_172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2" name="Google Shape;82;g12048a2f1e3_1_172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83" name="Google Shape;83;g12048a2f1e3_1_172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84" name="Google Shape;84;g12048a2f1e3_1_17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" name="Google Shape;85;g12048a2f1e3_1_172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2048a2f1e3_1_179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g12048a2f1e3_1_179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89" name="Google Shape;89;g12048a2f1e3_1_179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90" name="Google Shape;90;g12048a2f1e3_1_17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91" name="Google Shape;91;g12048a2f1e3_1_17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2" name="Google Shape;92;g12048a2f1e3_1_179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13aac440d7_5_5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g113aac440d7_5_50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00" name="Google Shape;100;g113aac440d7_5_50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101" name="Google Shape;101;g113aac440d7_5_5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02" name="Google Shape;102;g113aac440d7_5_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" name="Google Shape;103;g113aac440d7_5_50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13aac440d7_5_4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13aac440d7_5_9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08" name="Google Shape;108;g113aac440d7_5_9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09" name="Google Shape;109;g113aac440d7_5_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13aac440d7_5_13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12" name="Google Shape;112;g113aac440d7_5_1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13aac440d7_5_1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5" name="Google Shape;115;g113aac440d7_5_1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16" name="Google Shape;116;g113aac440d7_5_1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13aac440d7_5_2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9" name="Google Shape;119;g113aac440d7_5_20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0" name="Google Shape;120;g113aac440d7_5_20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1" name="Google Shape;121;g113aac440d7_5_2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13aac440d7_5_2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24" name="Google Shape;124;g113aac440d7_5_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12048a2f1e3_1_10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g12048a2f1e3_1_10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b="0"/>
            </a:lvl1pPr>
            <a:lvl2pPr indent="-355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/>
            </a:lvl2pPr>
            <a:lvl3pPr indent="-3429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1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9" name="Google Shape;19;g12048a2f1e3_1_109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20" name="Google Shape;20;g12048a2f1e3_1_109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21" name="Google Shape;21;g12048a2f1e3_1_10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Google Shape;22;g12048a2f1e3_1_109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13aac440d7_5_28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27" name="Google Shape;127;g113aac440d7_5_28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28" name="Google Shape;128;g113aac440d7_5_2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13aac440d7_5_32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31" name="Google Shape;131;g113aac440d7_5_3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13aac440d7_5_35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g113aac440d7_5_35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35" name="Google Shape;135;g113aac440d7_5_35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6" name="Google Shape;136;g113aac440d7_5_35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7" name="Google Shape;137;g113aac440d7_5_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13aac440d7_5_41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40" name="Google Shape;140;g113aac440d7_5_4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13aac440d7_5_44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43" name="Google Shape;143;g113aac440d7_5_44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44" name="Google Shape;144;g113aac440d7_5_4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13aac440d7_5_57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7" name="Google Shape;147;g113aac440d7_5_57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g113aac440d7_5_57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Anpassad layout">
  <p:cSld name="10_Anpassad layou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g12048a2f1e3_1_116"/>
          <p:cNvSpPr txBox="1"/>
          <p:nvPr>
            <p:ph idx="1" type="body"/>
          </p:nvPr>
        </p:nvSpPr>
        <p:spPr>
          <a:xfrm>
            <a:off x="349320" y="1825625"/>
            <a:ext cx="5640600" cy="34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g12048a2f1e3_1_116"/>
          <p:cNvSpPr/>
          <p:nvPr>
            <p:ph idx="2" type="pic"/>
          </p:nvPr>
        </p:nvSpPr>
        <p:spPr>
          <a:xfrm>
            <a:off x="6174769" y="1825625"/>
            <a:ext cx="5651400" cy="3486000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g12048a2f1e3_1_116"/>
          <p:cNvSpPr txBox="1"/>
          <p:nvPr>
            <p:ph type="title"/>
          </p:nvPr>
        </p:nvSpPr>
        <p:spPr>
          <a:xfrm>
            <a:off x="349321" y="365125"/>
            <a:ext cx="11476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g12048a2f1e3_1_120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g12048a2f1e3_1_120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8B8B8B"/>
              </a:buClr>
              <a:buSzPts val="2400"/>
              <a:buNone/>
              <a:defRPr sz="2400">
                <a:solidFill>
                  <a:srgbClr val="8B8B8B"/>
                </a:solidFill>
              </a:defRPr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2000"/>
              <a:buNone/>
              <a:defRPr sz="2000">
                <a:solidFill>
                  <a:srgbClr val="8B8B8B"/>
                </a:solidFill>
              </a:defRPr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1800"/>
              <a:buNone/>
              <a:defRPr sz="1800">
                <a:solidFill>
                  <a:srgbClr val="8B8B8B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B8B8B"/>
              </a:buClr>
              <a:buSzPts val="1600"/>
              <a:buNone/>
              <a:defRPr sz="1600">
                <a:solidFill>
                  <a:srgbClr val="8B8B8B"/>
                </a:solidFill>
              </a:defRPr>
            </a:lvl9pPr>
          </a:lstStyle>
          <a:p/>
        </p:txBody>
      </p:sp>
      <p:grpSp>
        <p:nvGrpSpPr>
          <p:cNvPr id="30" name="Google Shape;30;g12048a2f1e3_1_120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31" name="Google Shape;31;g12048a2f1e3_1_120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32" name="Google Shape;32;g12048a2f1e3_1_1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Google Shape;33;g12048a2f1e3_1_120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g12048a2f1e3_1_12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g12048a2f1e3_1_127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g12048a2f1e3_1_127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b="0"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b="0"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38" name="Google Shape;38;g12048a2f1e3_1_127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39" name="Google Shape;39;g12048a2f1e3_1_12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40" name="Google Shape;40;g12048a2f1e3_1_1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41;g12048a2f1e3_1_127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2048a2f1e3_1_135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g12048a2f1e3_1_135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g12048a2f1e3_1_135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g12048a2f1e3_1_135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g12048a2f1e3_1_135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48" name="Google Shape;48;g12048a2f1e3_1_135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49" name="Google Shape;49;g12048a2f1e3_1_13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0" name="Google Shape;50;g12048a2f1e3_1_13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" name="Google Shape;51;g12048a2f1e3_1_135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2048a2f1e3_1_14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4" name="Google Shape;54;g12048a2f1e3_1_145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55" name="Google Shape;55;g12048a2f1e3_1_145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56" name="Google Shape;56;g12048a2f1e3_1_14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" name="Google Shape;57;g12048a2f1e3_1_145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oogle Shape;59;g12048a2f1e3_1_151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60" name="Google Shape;60;g12048a2f1e3_1_151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61" name="Google Shape;61;g12048a2f1e3_1_15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" name="Google Shape;62;g12048a2f1e3_1_151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2048a2f1e3_1_156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g12048a2f1e3_1_156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6" name="Google Shape;66;g12048a2f1e3_1_156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67" name="Google Shape;67;g12048a2f1e3_1_156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68" name="Google Shape;68;g12048a2f1e3_1_15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69" name="Google Shape;69;g12048a2f1e3_1_15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Google Shape;70;g12048a2f1e3_1_156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1.png"/><Relationship Id="rId2" Type="http://schemas.openxmlformats.org/officeDocument/2006/relationships/image" Target="../media/image3.jpg"/><Relationship Id="rId3" Type="http://schemas.openxmlformats.org/officeDocument/2006/relationships/hyperlink" Target="http://www.fns-cloud.eu/" TargetMode="External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6" Type="http://schemas.openxmlformats.org/officeDocument/2006/relationships/theme" Target="../theme/theme3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12048a2f1e3_1_9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12048a2f1e3_1_98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8" name="Google Shape;8;g12048a2f1e3_1_98"/>
          <p:cNvGrpSpPr/>
          <p:nvPr/>
        </p:nvGrpSpPr>
        <p:grpSpPr>
          <a:xfrm>
            <a:off x="1350818" y="6310542"/>
            <a:ext cx="9490484" cy="364666"/>
            <a:chOff x="1524001" y="6161744"/>
            <a:chExt cx="9490484" cy="364666"/>
          </a:xfrm>
        </p:grpSpPr>
        <p:pic>
          <p:nvPicPr>
            <p:cNvPr descr="A close up of a sign&#10;&#10;Description automatically generated" id="9" name="Google Shape;9;g12048a2f1e3_1_98"/>
            <p:cNvPicPr preferRelativeResize="0"/>
            <p:nvPr/>
          </p:nvPicPr>
          <p:blipFill rotWithShape="1">
            <a:blip r:embed="rId1">
              <a:alphaModFix/>
            </a:blip>
            <a:srcRect b="0" l="0" r="0" t="0"/>
            <a:stretch/>
          </p:blipFill>
          <p:spPr>
            <a:xfrm>
              <a:off x="1524001" y="6166410"/>
              <a:ext cx="1436728" cy="3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sign&#10;&#10;Description automatically generated" id="10" name="Google Shape;10;g12048a2f1e3_1_98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3110838" y="6166410"/>
              <a:ext cx="541837" cy="359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11;g12048a2f1e3_1_98"/>
            <p:cNvSpPr txBox="1"/>
            <p:nvPr/>
          </p:nvSpPr>
          <p:spPr>
            <a:xfrm>
              <a:off x="3802785" y="6161744"/>
              <a:ext cx="7211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850"/>
                <a:buFont typeface="Calibri"/>
                <a:buNone/>
              </a:pPr>
              <a:r>
                <a:rPr b="0" i="0" lang="en-US" sz="850" u="none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Food Nutrition Security Cloud (FNS-Cloud) has received funding from the European Union’s Horizon 2020 Research and Innovation programme (H2020-EU.3.2.2.3. – A sustainable and competitive agri-food industry) under Grant Agreement No. 863059 – </a:t>
              </a:r>
              <a:r>
                <a:rPr b="0" i="0" lang="en-US" sz="850" u="sng" cap="none" strike="noStrik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  <a:hlinkClick r:id="rId3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www.fns-cloud.eu</a:t>
              </a:r>
              <a:endParaRPr b="0" i="0" sz="85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13aac440d7_5_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g113aac440d7_5_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b="0" i="0" sz="19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g113aac440d7_5_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ilsi.eu/" TargetMode="External"/><Relationship Id="rId4" Type="http://schemas.openxmlformats.org/officeDocument/2006/relationships/image" Target="../media/image2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20" Type="http://schemas.openxmlformats.org/officeDocument/2006/relationships/image" Target="../media/image23.png"/><Relationship Id="rId22" Type="http://schemas.openxmlformats.org/officeDocument/2006/relationships/image" Target="../media/image26.png"/><Relationship Id="rId21" Type="http://schemas.openxmlformats.org/officeDocument/2006/relationships/hyperlink" Target="https://eosc-portal.eu/" TargetMode="External"/><Relationship Id="rId24" Type="http://schemas.openxmlformats.org/officeDocument/2006/relationships/image" Target="../media/image24.png"/><Relationship Id="rId23" Type="http://schemas.openxmlformats.org/officeDocument/2006/relationships/hyperlink" Target="https://eosc-portal.eu/" TargetMode="Externa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hyperlink" Target="https://eosc-portal.eu/" TargetMode="External"/><Relationship Id="rId26" Type="http://schemas.openxmlformats.org/officeDocument/2006/relationships/image" Target="../media/image29.png"/><Relationship Id="rId25" Type="http://schemas.openxmlformats.org/officeDocument/2006/relationships/hyperlink" Target="https://eosc-portal.eu/" TargetMode="External"/><Relationship Id="rId28" Type="http://schemas.openxmlformats.org/officeDocument/2006/relationships/image" Target="../media/image30.png"/><Relationship Id="rId27" Type="http://schemas.openxmlformats.org/officeDocument/2006/relationships/hyperlink" Target="https://eosc-portal.eu/" TargetMode="External"/><Relationship Id="rId5" Type="http://schemas.openxmlformats.org/officeDocument/2006/relationships/hyperlink" Target="https://eosc-portal.eu/" TargetMode="External"/><Relationship Id="rId6" Type="http://schemas.openxmlformats.org/officeDocument/2006/relationships/image" Target="../media/image21.png"/><Relationship Id="rId29" Type="http://schemas.openxmlformats.org/officeDocument/2006/relationships/image" Target="../media/image25.png"/><Relationship Id="rId7" Type="http://schemas.openxmlformats.org/officeDocument/2006/relationships/hyperlink" Target="https://eosc-portal.eu/" TargetMode="External"/><Relationship Id="rId8" Type="http://schemas.openxmlformats.org/officeDocument/2006/relationships/image" Target="../media/image10.png"/><Relationship Id="rId30" Type="http://schemas.openxmlformats.org/officeDocument/2006/relationships/image" Target="../media/image31.png"/><Relationship Id="rId11" Type="http://schemas.openxmlformats.org/officeDocument/2006/relationships/hyperlink" Target="https://eosc-portal.eu/" TargetMode="External"/><Relationship Id="rId10" Type="http://schemas.openxmlformats.org/officeDocument/2006/relationships/image" Target="../media/image17.png"/><Relationship Id="rId13" Type="http://schemas.openxmlformats.org/officeDocument/2006/relationships/hyperlink" Target="https://eosc-portal.eu/" TargetMode="External"/><Relationship Id="rId12" Type="http://schemas.openxmlformats.org/officeDocument/2006/relationships/image" Target="../media/image8.png"/><Relationship Id="rId15" Type="http://schemas.openxmlformats.org/officeDocument/2006/relationships/hyperlink" Target="https://eosc-portal.eu/" TargetMode="External"/><Relationship Id="rId14" Type="http://schemas.openxmlformats.org/officeDocument/2006/relationships/image" Target="../media/image16.png"/><Relationship Id="rId17" Type="http://schemas.openxmlformats.org/officeDocument/2006/relationships/hyperlink" Target="https://eosc-portal.eu/" TargetMode="External"/><Relationship Id="rId16" Type="http://schemas.openxmlformats.org/officeDocument/2006/relationships/image" Target="../media/image11.png"/><Relationship Id="rId19" Type="http://schemas.openxmlformats.org/officeDocument/2006/relationships/hyperlink" Target="https://eosc-portal.eu/" TargetMode="External"/><Relationship Id="rId18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20" Type="http://schemas.openxmlformats.org/officeDocument/2006/relationships/image" Target="../media/image32.png"/><Relationship Id="rId22" Type="http://schemas.openxmlformats.org/officeDocument/2006/relationships/image" Target="../media/image38.png"/><Relationship Id="rId21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hyperlink" Target="https://zenodo.org/" TargetMode="External"/><Relationship Id="rId9" Type="http://schemas.openxmlformats.org/officeDocument/2006/relationships/hyperlink" Target="https://www.iochem-bd.org/" TargetMode="External"/><Relationship Id="rId5" Type="http://schemas.openxmlformats.org/officeDocument/2006/relationships/hyperlink" Target="http://figshare.com/" TargetMode="External"/><Relationship Id="rId6" Type="http://schemas.openxmlformats.org/officeDocument/2006/relationships/hyperlink" Target="http://datadryad.org/" TargetMode="External"/><Relationship Id="rId7" Type="http://schemas.openxmlformats.org/officeDocument/2006/relationships/hyperlink" Target="http://osf.io/" TargetMode="External"/><Relationship Id="rId8" Type="http://schemas.openxmlformats.org/officeDocument/2006/relationships/hyperlink" Target="http://www.ccdc.cam.ac.uk/products/csd/" TargetMode="External"/><Relationship Id="rId11" Type="http://schemas.openxmlformats.org/officeDocument/2006/relationships/hyperlink" Target="http://www.ncbi.nlm.nih.gov/genbank/" TargetMode="External"/><Relationship Id="rId10" Type="http://schemas.openxmlformats.org/officeDocument/2006/relationships/hyperlink" Target="http://pubchem.ncbi.nlm.nih.gov/" TargetMode="External"/><Relationship Id="rId13" Type="http://schemas.openxmlformats.org/officeDocument/2006/relationships/hyperlink" Target="http://www.ebi.ac.uk/metagenomics" TargetMode="External"/><Relationship Id="rId12" Type="http://schemas.openxmlformats.org/officeDocument/2006/relationships/hyperlink" Target="http://www.ncbi.nlm.nih.gov/sra" TargetMode="External"/><Relationship Id="rId15" Type="http://schemas.openxmlformats.org/officeDocument/2006/relationships/hyperlink" Target="https://www.ncbi.nlm.nih.gov/gap/" TargetMode="External"/><Relationship Id="rId14" Type="http://schemas.openxmlformats.org/officeDocument/2006/relationships/hyperlink" Target="http://www.pdb.org/pdb/home/home.do" TargetMode="External"/><Relationship Id="rId17" Type="http://schemas.openxmlformats.org/officeDocument/2006/relationships/hyperlink" Target="https://www.openicpsr.org/" TargetMode="External"/><Relationship Id="rId16" Type="http://schemas.openxmlformats.org/officeDocument/2006/relationships/hyperlink" Target="http://www.ebi.ac.uk/arrayexpress/" TargetMode="External"/><Relationship Id="rId19" Type="http://schemas.openxmlformats.org/officeDocument/2006/relationships/hyperlink" Target="https://www.nature.com/sdata/policies/repositories" TargetMode="External"/><Relationship Id="rId18" Type="http://schemas.openxmlformats.org/officeDocument/2006/relationships/hyperlink" Target="https://qdr.syr.edu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s://libguides.graduateinstitute.ch/rdm/repositories" TargetMode="External"/><Relationship Id="rId5" Type="http://schemas.openxmlformats.org/officeDocument/2006/relationships/image" Target="../media/image3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eosc-portal.eu/" TargetMode="External"/><Relationship Id="rId4" Type="http://schemas.openxmlformats.org/officeDocument/2006/relationships/image" Target="../media/image40.png"/><Relationship Id="rId5" Type="http://schemas.openxmlformats.org/officeDocument/2006/relationships/image" Target="../media/image18.png"/><Relationship Id="rId6" Type="http://schemas.openxmlformats.org/officeDocument/2006/relationships/image" Target="../media/image35.png"/><Relationship Id="rId7" Type="http://schemas.openxmlformats.org/officeDocument/2006/relationships/image" Target="../media/image39.png"/><Relationship Id="rId8" Type="http://schemas.openxmlformats.org/officeDocument/2006/relationships/image" Target="../media/image5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3.png"/><Relationship Id="rId4" Type="http://schemas.openxmlformats.org/officeDocument/2006/relationships/image" Target="../media/image4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3.png"/><Relationship Id="rId4" Type="http://schemas.openxmlformats.org/officeDocument/2006/relationships/image" Target="../media/image45.jpg"/><Relationship Id="rId5" Type="http://schemas.openxmlformats.org/officeDocument/2006/relationships/image" Target="../media/image44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3.png"/><Relationship Id="rId4" Type="http://schemas.openxmlformats.org/officeDocument/2006/relationships/image" Target="../media/image44.jpg"/><Relationship Id="rId5" Type="http://schemas.openxmlformats.org/officeDocument/2006/relationships/image" Target="../media/image49.jpg"/><Relationship Id="rId6" Type="http://schemas.openxmlformats.org/officeDocument/2006/relationships/image" Target="../media/image45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4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4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6.png"/><Relationship Id="rId4" Type="http://schemas.openxmlformats.org/officeDocument/2006/relationships/image" Target="../media/image5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7.jpg"/><Relationship Id="rId4" Type="http://schemas.openxmlformats.org/officeDocument/2006/relationships/image" Target="../media/image55.png"/><Relationship Id="rId5" Type="http://schemas.openxmlformats.org/officeDocument/2006/relationships/image" Target="../media/image6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0.png"/><Relationship Id="rId4" Type="http://schemas.openxmlformats.org/officeDocument/2006/relationships/image" Target="../media/image6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9.png"/><Relationship Id="rId4" Type="http://schemas.openxmlformats.org/officeDocument/2006/relationships/image" Target="../media/image58.png"/><Relationship Id="rId9" Type="http://schemas.openxmlformats.org/officeDocument/2006/relationships/image" Target="../media/image66.png"/><Relationship Id="rId5" Type="http://schemas.openxmlformats.org/officeDocument/2006/relationships/image" Target="../media/image70.jpg"/><Relationship Id="rId6" Type="http://schemas.openxmlformats.org/officeDocument/2006/relationships/image" Target="../media/image63.png"/><Relationship Id="rId7" Type="http://schemas.openxmlformats.org/officeDocument/2006/relationships/image" Target="../media/image65.png"/><Relationship Id="rId8" Type="http://schemas.openxmlformats.org/officeDocument/2006/relationships/image" Target="../media/image68.png"/><Relationship Id="rId10" Type="http://schemas.openxmlformats.org/officeDocument/2006/relationships/image" Target="../media/image6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2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s://www.researchgate.net/" TargetMode="External"/><Relationship Id="rId4" Type="http://schemas.openxmlformats.org/officeDocument/2006/relationships/hyperlink" Target="https://www.effost.org/members/young+effost+group/default.aspx" TargetMode="External"/><Relationship Id="rId9" Type="http://schemas.openxmlformats.org/officeDocument/2006/relationships/image" Target="../media/image71.png"/><Relationship Id="rId5" Type="http://schemas.openxmlformats.org/officeDocument/2006/relationships/hyperlink" Target="https://ilsi.eu/membership-2/early-career-scientist-programme/" TargetMode="External"/><Relationship Id="rId6" Type="http://schemas.openxmlformats.org/officeDocument/2006/relationships/hyperlink" Target="https://www.foodprotection.org/get-involved/professional-development-groups/" TargetMode="External"/><Relationship Id="rId7" Type="http://schemas.openxmlformats.org/officeDocument/2006/relationships/hyperlink" Target="https://www.nutritionsociety.org/" TargetMode="External"/><Relationship Id="rId8" Type="http://schemas.openxmlformats.org/officeDocument/2006/relationships/image" Target="../media/image69.png"/><Relationship Id="rId10" Type="http://schemas.openxmlformats.org/officeDocument/2006/relationships/image" Target="../media/image7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s://blogs.lse.ac.uk/impactofsocialsciences/2019/04/01/20-ways-to-increase-your-research-impact-you-wont-believe-number-6/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7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6.png"/><Relationship Id="rId4" Type="http://schemas.openxmlformats.org/officeDocument/2006/relationships/hyperlink" Target="https://www.timeshighereducation.com/campus/get-your-research-out-there-7-strategies-highimpact-science-communication" TargetMode="Externa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01.png"/><Relationship Id="rId4" Type="http://schemas.openxmlformats.org/officeDocument/2006/relationships/hyperlink" Target="https://theconversation.com/how-to-make-your-diet-more-sustainable-healthy-or-cheap-without-giving-up-nutrients-170522" TargetMode="External"/><Relationship Id="rId5" Type="http://schemas.openxmlformats.org/officeDocument/2006/relationships/image" Target="../media/image79.png"/><Relationship Id="rId6" Type="http://schemas.openxmlformats.org/officeDocument/2006/relationships/hyperlink" Target="https://gastropod.com/" TargetMode="External"/><Relationship Id="rId7" Type="http://schemas.openxmlformats.org/officeDocument/2006/relationships/hyperlink" Target="https://gastropod.com/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82.png"/><Relationship Id="rId4" Type="http://schemas.openxmlformats.org/officeDocument/2006/relationships/image" Target="../media/image7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5.png"/><Relationship Id="rId4" Type="http://schemas.openxmlformats.org/officeDocument/2006/relationships/image" Target="../media/image8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8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6.xml"/><Relationship Id="rId3" Type="http://schemas.openxmlformats.org/officeDocument/2006/relationships/hyperlink" Target="https://www.altmetric.com/products/altmetric-badges/" TargetMode="External"/><Relationship Id="rId4" Type="http://schemas.openxmlformats.org/officeDocument/2006/relationships/image" Target="../media/image58.png"/><Relationship Id="rId5" Type="http://schemas.openxmlformats.org/officeDocument/2006/relationships/image" Target="../media/image8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93.png"/><Relationship Id="rId4" Type="http://schemas.openxmlformats.org/officeDocument/2006/relationships/image" Target="../media/image91.png"/><Relationship Id="rId5" Type="http://schemas.openxmlformats.org/officeDocument/2006/relationships/image" Target="../media/image89.png"/><Relationship Id="rId6" Type="http://schemas.openxmlformats.org/officeDocument/2006/relationships/hyperlink" Target="https://youtu.be/M6XawJ7-880" TargetMode="External"/><Relationship Id="rId7" Type="http://schemas.openxmlformats.org/officeDocument/2006/relationships/hyperlink" Target="https://youtu.be/M6XawJ7-880" TargetMode="External"/><Relationship Id="rId8" Type="http://schemas.openxmlformats.org/officeDocument/2006/relationships/image" Target="../media/image9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9.png"/><Relationship Id="rId4" Type="http://schemas.openxmlformats.org/officeDocument/2006/relationships/image" Target="../media/image86.png"/><Relationship Id="rId5" Type="http://schemas.openxmlformats.org/officeDocument/2006/relationships/image" Target="../media/image76.png"/><Relationship Id="rId6" Type="http://schemas.openxmlformats.org/officeDocument/2006/relationships/image" Target="../media/image8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9.xml"/><Relationship Id="rId3" Type="http://schemas.openxmlformats.org/officeDocument/2006/relationships/hyperlink" Target="http://www.fns-cloud.eu" TargetMode="External"/><Relationship Id="rId4" Type="http://schemas.openxmlformats.org/officeDocument/2006/relationships/hyperlink" Target="https://www.linkedin.com/showcase/fns-cloud" TargetMode="External"/><Relationship Id="rId9" Type="http://schemas.openxmlformats.org/officeDocument/2006/relationships/image" Target="../media/image99.png"/><Relationship Id="rId5" Type="http://schemas.openxmlformats.org/officeDocument/2006/relationships/image" Target="../media/image92.png"/><Relationship Id="rId6" Type="http://schemas.openxmlformats.org/officeDocument/2006/relationships/hyperlink" Target="https://twitter.com/FNSCloudEU" TargetMode="External"/><Relationship Id="rId7" Type="http://schemas.openxmlformats.org/officeDocument/2006/relationships/image" Target="../media/image96.png"/><Relationship Id="rId8" Type="http://schemas.openxmlformats.org/officeDocument/2006/relationships/hyperlink" Target="https://www.instagram.com/fnscloudeu2019/" TargetMode="External"/><Relationship Id="rId11" Type="http://schemas.openxmlformats.org/officeDocument/2006/relationships/image" Target="../media/image102.png"/><Relationship Id="rId10" Type="http://schemas.openxmlformats.org/officeDocument/2006/relationships/hyperlink" Target="https://www.facebook.com/FNSCloudEU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s://zenodo.org/" TargetMode="External"/><Relationship Id="rId4" Type="http://schemas.openxmlformats.org/officeDocument/2006/relationships/hyperlink" Target="https://github.com/" TargetMode="External"/><Relationship Id="rId9" Type="http://schemas.openxmlformats.org/officeDocument/2006/relationships/hyperlink" Target="https://theconversation.com/au" TargetMode="External"/><Relationship Id="rId5" Type="http://schemas.openxmlformats.org/officeDocument/2006/relationships/hyperlink" Target="https://orcid.org/" TargetMode="External"/><Relationship Id="rId6" Type="http://schemas.openxmlformats.org/officeDocument/2006/relationships/hyperlink" Target="https://creativecommons.org/about/cclicenses/" TargetMode="External"/><Relationship Id="rId7" Type="http://schemas.openxmlformats.org/officeDocument/2006/relationships/hyperlink" Target="http://ufal.github.io/public-license-selector/" TargetMode="External"/><Relationship Id="rId8" Type="http://schemas.openxmlformats.org/officeDocument/2006/relationships/hyperlink" Target="https://www.youtube.com/watch?v=S1qK_TA52e4" TargetMode="External"/><Relationship Id="rId11" Type="http://schemas.openxmlformats.org/officeDocument/2006/relationships/hyperlink" Target="https://www.altmetric.com/products/altmetric-badges/" TargetMode="External"/><Relationship Id="rId10" Type="http://schemas.openxmlformats.org/officeDocument/2006/relationships/hyperlink" Target="https://gastropod.com/" TargetMode="External"/><Relationship Id="rId13" Type="http://schemas.openxmlformats.org/officeDocument/2006/relationships/hyperlink" Target="https://www.fns-cloud.eu/" TargetMode="External"/><Relationship Id="rId12" Type="http://schemas.openxmlformats.org/officeDocument/2006/relationships/hyperlink" Target="https://eosc-portal.eu/" TargetMode="Externa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1.xml"/><Relationship Id="rId3" Type="http://schemas.openxmlformats.org/officeDocument/2006/relationships/hyperlink" Target="https://doi.org/10.5281/zenodo.6826257" TargetMode="External"/><Relationship Id="rId4" Type="http://schemas.openxmlformats.org/officeDocument/2006/relationships/image" Target="../media/image98.png"/><Relationship Id="rId5" Type="http://schemas.openxmlformats.org/officeDocument/2006/relationships/image" Target="../media/image97.png"/><Relationship Id="rId6" Type="http://schemas.openxmlformats.org/officeDocument/2006/relationships/hyperlink" Target="https://creativecommons.org/licenses/by/4.0/" TargetMode="External"/><Relationship Id="rId7" Type="http://schemas.openxmlformats.org/officeDocument/2006/relationships/image" Target="../media/image9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rive.google.com/file/d/1bNdIIU4Mp01MsQa474XfguOX2XdLNxRl/view" TargetMode="External"/><Relationship Id="rId4" Type="http://schemas.openxmlformats.org/officeDocument/2006/relationships/image" Target="../media/image28.png"/><Relationship Id="rId5" Type="http://schemas.openxmlformats.org/officeDocument/2006/relationships/hyperlink" Target="https://www.youtube.com/watch?v=OJlrbvV_5hM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2048a2f1e3_1_93"/>
          <p:cNvSpPr txBox="1"/>
          <p:nvPr>
            <p:ph type="ctrTitle"/>
          </p:nvPr>
        </p:nvSpPr>
        <p:spPr>
          <a:xfrm>
            <a:off x="1524000" y="2319019"/>
            <a:ext cx="9144000" cy="127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/>
              <a:t>Upload your scientific work</a:t>
            </a:r>
            <a:br>
              <a:rPr lang="en-US"/>
            </a:br>
            <a:r>
              <a:rPr lang="en-US"/>
              <a:t>to an </a:t>
            </a:r>
            <a:r>
              <a:rPr lang="en-US">
                <a:solidFill>
                  <a:schemeClr val="accent2"/>
                </a:solidFill>
              </a:rPr>
              <a:t>open </a:t>
            </a:r>
            <a:r>
              <a:rPr lang="en-US"/>
              <a:t>repository</a:t>
            </a:r>
            <a:endParaRPr/>
          </a:p>
        </p:txBody>
      </p:sp>
      <p:sp>
        <p:nvSpPr>
          <p:cNvPr id="154" name="Google Shape;154;g12048a2f1e3_1_93"/>
          <p:cNvSpPr txBox="1"/>
          <p:nvPr>
            <p:ph idx="1" type="subTitle"/>
          </p:nvPr>
        </p:nvSpPr>
        <p:spPr>
          <a:xfrm>
            <a:off x="1609125" y="3997800"/>
            <a:ext cx="9144000" cy="21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Emilie Weynants, ILSI Europe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Katherine Flynn, ISEKI-Food Association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Luis Mayor, ISEKI-Food Association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lang="en-US" sz="1800"/>
              <a:t>Edward Sliwinski, EFFoST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rPr b="1" lang="en-US" sz="1800">
                <a:solidFill>
                  <a:schemeClr val="accent1"/>
                </a:solidFill>
              </a:rPr>
              <a:t>28 September 2022</a:t>
            </a:r>
            <a:r>
              <a:rPr lang="en-US" sz="1800"/>
              <a:t> - 14:00-16:00 CEST</a:t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18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  <a:p>
            <a:pPr indent="0" lvl="0" marL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</a:pPr>
            <a:r>
              <a:t/>
            </a:r>
            <a:endParaRPr sz="900"/>
          </a:p>
        </p:txBody>
      </p:sp>
      <p:pic>
        <p:nvPicPr>
          <p:cNvPr id="155" name="Google Shape;155;g12048a2f1e3_1_9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90675" y="374648"/>
            <a:ext cx="2945172" cy="15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g12048a2f1e3_1_93"/>
          <p:cNvSpPr txBox="1"/>
          <p:nvPr/>
        </p:nvSpPr>
        <p:spPr>
          <a:xfrm>
            <a:off x="7118025" y="943200"/>
            <a:ext cx="1800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Hosted by: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312b5c3312_5_207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22" name="Google Shape;222;g1312b5c3312_5_207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" name="Google Shape;223;g1312b5c3312_5_2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8362" y="2170200"/>
            <a:ext cx="5660501" cy="303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1312b5c3312_5_2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978235">
            <a:off x="7120278" y="4360796"/>
            <a:ext cx="3159949" cy="1245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312b5c3312_5_214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30" name="Google Shape;230;g1312b5c3312_5_214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1" name="Google Shape;231;g1312b5c3312_5_2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2025" y="1484575"/>
            <a:ext cx="6813000" cy="454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g149536960cc_0_1"/>
          <p:cNvPicPr preferRelativeResize="0"/>
          <p:nvPr/>
        </p:nvPicPr>
        <p:blipFill rotWithShape="1">
          <a:blip r:embed="rId3">
            <a:alphaModFix/>
          </a:blip>
          <a:srcRect b="0" l="7863" r="10389" t="0"/>
          <a:stretch/>
        </p:blipFill>
        <p:spPr>
          <a:xfrm>
            <a:off x="-39475" y="0"/>
            <a:ext cx="12231474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g1312b5c3312_5_276"/>
          <p:cNvPicPr preferRelativeResize="0"/>
          <p:nvPr/>
        </p:nvPicPr>
        <p:blipFill rotWithShape="1">
          <a:blip r:embed="rId3">
            <a:alphaModFix/>
          </a:blip>
          <a:srcRect b="0" l="7863" r="10389" t="0"/>
          <a:stretch/>
        </p:blipFill>
        <p:spPr>
          <a:xfrm>
            <a:off x="-39475" y="0"/>
            <a:ext cx="12231474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g1312b5c3312_5_276"/>
          <p:cNvPicPr preferRelativeResize="0"/>
          <p:nvPr/>
        </p:nvPicPr>
        <p:blipFill rotWithShape="1">
          <a:blip r:embed="rId4">
            <a:alphaModFix/>
          </a:blip>
          <a:srcRect b="-18976" l="-2627" r="-3744" t="-22007"/>
          <a:stretch/>
        </p:blipFill>
        <p:spPr>
          <a:xfrm>
            <a:off x="7683375" y="1634213"/>
            <a:ext cx="4049250" cy="134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g1312b5c3312_5_276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92238" y="596688"/>
            <a:ext cx="2875150" cy="7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g1312b5c3312_5_276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276138" y="733914"/>
            <a:ext cx="14859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g1312b5c3312_5_276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530160" y="5477818"/>
            <a:ext cx="1231150" cy="1178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1312b5c3312_5_276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547475" y="331064"/>
            <a:ext cx="1343025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g1312b5c3312_5_276">
            <a:hlinkClick r:id="rId13"/>
          </p:cNvPr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9561925" y="3105676"/>
            <a:ext cx="1193779" cy="8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g1312b5c3312_5_276">
            <a:hlinkClick r:id="rId15"/>
          </p:cNvPr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2949738" y="5266813"/>
            <a:ext cx="142875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g1312b5c3312_5_276">
            <a:hlinkClick r:id="rId17"/>
          </p:cNvPr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9021350" y="1024614"/>
            <a:ext cx="1266825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g1312b5c3312_5_276">
            <a:hlinkClick r:id="rId19"/>
          </p:cNvPr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10149613" y="4402101"/>
            <a:ext cx="1242059" cy="8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1312b5c3312_5_276">
            <a:hlinkClick r:id="rId21"/>
          </p:cNvPr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23138" y="6046901"/>
            <a:ext cx="13525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1312b5c3312_5_276">
            <a:hlinkClick r:id="rId23"/>
          </p:cNvPr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5381625" y="297726"/>
            <a:ext cx="1428750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g1312b5c3312_5_276">
            <a:hlinkClick r:id="rId25"/>
          </p:cNvPr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10440401" y="5573263"/>
            <a:ext cx="1390650" cy="1173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g1312b5c3312_5_276">
            <a:hlinkClick r:id="rId27"/>
          </p:cNvPr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>
            <a:off x="8033825" y="6113788"/>
            <a:ext cx="139065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1312b5c3312_5_276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>
            <a:off x="8492900" y="5243013"/>
            <a:ext cx="1390650" cy="5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1312b5c3312_5_276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4887013" y="5326776"/>
            <a:ext cx="1390650" cy="59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5bb17dbdfa_0_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15bb17dbdfa_0_6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5" name="Google Shape;265;g15bb17dbdfa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256"/>
            <a:ext cx="12192002" cy="6837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312b5c3312_5_301"/>
          <p:cNvSpPr txBox="1"/>
          <p:nvPr>
            <p:ph idx="4294967295" type="title"/>
          </p:nvPr>
        </p:nvSpPr>
        <p:spPr>
          <a:xfrm>
            <a:off x="838200" y="196455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5900">
                <a:solidFill>
                  <a:schemeClr val="lt1"/>
                </a:solidFill>
              </a:rPr>
              <a:t>Can you name </a:t>
            </a:r>
            <a:endParaRPr sz="59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US" sz="5900">
                <a:solidFill>
                  <a:schemeClr val="lt1"/>
                </a:solidFill>
              </a:rPr>
              <a:t>an open science repository?</a:t>
            </a:r>
            <a:endParaRPr sz="5900">
              <a:solidFill>
                <a:schemeClr val="lt1"/>
              </a:solidFill>
            </a:endParaRPr>
          </a:p>
        </p:txBody>
      </p:sp>
      <p:sp>
        <p:nvSpPr>
          <p:cNvPr id="271" name="Google Shape;271;g1312b5c3312_5_301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#2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gf3c6044989_3_0"/>
          <p:cNvPicPr preferRelativeResize="0"/>
          <p:nvPr/>
        </p:nvPicPr>
        <p:blipFill rotWithShape="1">
          <a:blip r:embed="rId3">
            <a:alphaModFix/>
          </a:blip>
          <a:srcRect b="0" l="30895" r="31243" t="0"/>
          <a:stretch/>
        </p:blipFill>
        <p:spPr>
          <a:xfrm>
            <a:off x="322600" y="4081975"/>
            <a:ext cx="884575" cy="1558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f3c6044989_3_0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Some examples of open repositories</a:t>
            </a:r>
            <a:endParaRPr/>
          </a:p>
        </p:txBody>
      </p:sp>
      <p:sp>
        <p:nvSpPr>
          <p:cNvPr id="278" name="Google Shape;278;gf3c6044989_3_0"/>
          <p:cNvSpPr txBox="1"/>
          <p:nvPr/>
        </p:nvSpPr>
        <p:spPr>
          <a:xfrm>
            <a:off x="940800" y="1690700"/>
            <a:ext cx="4707600" cy="39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GENERAL DATA REPOSITORIES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Zenodo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Figshare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Dryad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 Science Framework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23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23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CHEMISTRY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Cambridge Structural Database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ioChem-BD Computational Chemistry Datasets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NCBI PubChem Substance</a:t>
            </a:r>
            <a:endParaRPr b="0" i="0" sz="2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gf3c6044989_3_0"/>
          <p:cNvSpPr txBox="1"/>
          <p:nvPr/>
        </p:nvSpPr>
        <p:spPr>
          <a:xfrm>
            <a:off x="5390650" y="1690700"/>
            <a:ext cx="6678300" cy="39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2300" u="none" cap="none" strike="noStrike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BIOLOGICAL AND LIFE SCIENCES</a:t>
            </a:r>
            <a:endParaRPr b="0" i="0" sz="21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GenBank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NCBI Sequence Read Archive (SRA)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MGnify </a:t>
            </a:r>
            <a:r>
              <a:rPr b="0" i="0" lang="en-US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(Microbiome data)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Protein DataBank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Database of Genotypes and Phenotypes (dbGaP)</a:t>
            </a:r>
            <a:endParaRPr b="0" i="0" sz="2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b="0" i="0" lang="en-US" sz="2300" u="none" cap="none" strike="noStrike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ArrayExpress</a:t>
            </a:r>
            <a:endParaRPr sz="23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2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 SCIENCES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 ICPSR</a:t>
            </a:r>
            <a:endParaRPr sz="2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460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Qualitative Data Repository</a:t>
            </a:r>
            <a:endParaRPr sz="23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gf3c6044989_3_0"/>
          <p:cNvSpPr txBox="1"/>
          <p:nvPr/>
        </p:nvSpPr>
        <p:spPr>
          <a:xfrm>
            <a:off x="5390649" y="5869400"/>
            <a:ext cx="40305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Source: Scientific Data, </a:t>
            </a:r>
            <a:r>
              <a:rPr b="0" i="0" lang="en-US" sz="1100" u="sng" cap="none" strike="noStrike">
                <a:solidFill>
                  <a:srgbClr val="2954D1"/>
                </a:solidFill>
                <a:latin typeface="Arial"/>
                <a:ea typeface="Arial"/>
                <a:cs typeface="Arial"/>
                <a:sym typeface="Arial"/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Recommended Data Repositories</a:t>
            </a:r>
            <a:r>
              <a:rPr b="0" i="0" lang="en-US" sz="1100" u="none" cap="none" strike="noStrik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gf3c6044989_3_0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41950" y="2221800"/>
            <a:ext cx="1045875" cy="10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gf3c6044989_3_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9192550" y="4530725"/>
            <a:ext cx="1234950" cy="123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gf3c6044989_3_0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9697075" y="1690700"/>
            <a:ext cx="19050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1447816651_1_7"/>
          <p:cNvSpPr txBox="1"/>
          <p:nvPr>
            <p:ph idx="1" type="body"/>
          </p:nvPr>
        </p:nvSpPr>
        <p:spPr>
          <a:xfrm>
            <a:off x="838200" y="1728350"/>
            <a:ext cx="10515600" cy="4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A Swiss-European non-commercial platform with a large user base.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reated by CERN (Geneva) and stored in its data center.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 u="sng">
                <a:solidFill>
                  <a:schemeClr val="hlink"/>
                </a:solidFill>
                <a:highlight>
                  <a:schemeClr val="lt1"/>
                </a:highlight>
                <a:hlinkClick r:id="rId3"/>
              </a:rPr>
              <a:t>https://zenodo.org/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Free 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(donations welcome).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50 GB per dataset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, multiple datasets allowed. Higher-size datasets possible upon request.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Choice of </a:t>
            </a: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a</a:t>
            </a: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ccess parameters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(Open, Embargoed, Restricted, Closed)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Choice of </a:t>
            </a: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l</a:t>
            </a: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icences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(Creative Commons 4.0 or custom licence)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Services: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DOI, Versioning, OrcID, GitHub synchronization, OpenAIRE indexation, Grant referencing.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  <a:p>
            <a:pPr indent="-33972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750"/>
              <a:buFont typeface="Roboto"/>
              <a:buChar char="●"/>
            </a:pPr>
            <a:r>
              <a:rPr b="1" lang="en-US" sz="1800">
                <a:solidFill>
                  <a:srgbClr val="333333"/>
                </a:solidFill>
                <a:highlight>
                  <a:schemeClr val="lt1"/>
                </a:highlight>
              </a:rPr>
              <a:t>Durability:</a:t>
            </a:r>
            <a:r>
              <a:rPr lang="en-US" sz="1800">
                <a:solidFill>
                  <a:srgbClr val="333333"/>
                </a:solidFill>
                <a:highlight>
                  <a:schemeClr val="lt1"/>
                </a:highlight>
              </a:rPr>
              <a:t> CERN guarantees 20 years of data conservation. In the event of closure, they will migrate the data to another suitable repository.</a:t>
            </a:r>
            <a:endParaRPr sz="1800">
              <a:solidFill>
                <a:srgbClr val="333333"/>
              </a:solidFill>
              <a:highlight>
                <a:schemeClr val="lt1"/>
              </a:highlight>
            </a:endParaRPr>
          </a:p>
        </p:txBody>
      </p:sp>
      <p:sp>
        <p:nvSpPr>
          <p:cNvPr id="289" name="Google Shape;289;g11447816651_1_7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What is Zenodo    ? </a:t>
            </a:r>
            <a:r>
              <a:rPr lang="en-US"/>
              <a:t>Why use it?</a:t>
            </a:r>
            <a:endParaRPr sz="1800"/>
          </a:p>
        </p:txBody>
      </p:sp>
      <p:sp>
        <p:nvSpPr>
          <p:cNvPr id="290" name="Google Shape;290;g11447816651_1_7"/>
          <p:cNvSpPr txBox="1"/>
          <p:nvPr/>
        </p:nvSpPr>
        <p:spPr>
          <a:xfrm>
            <a:off x="838200" y="5845275"/>
            <a:ext cx="10413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/>
              <a:t>Source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Graduate Institute Geneva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https://libguides.graduateinstitute.ch/rdm/repositories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g11447816651_1_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27825" y="409813"/>
            <a:ext cx="2024525" cy="113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1312b5c3312_5_362"/>
          <p:cNvSpPr txBox="1"/>
          <p:nvPr>
            <p:ph idx="1" type="body"/>
          </p:nvPr>
        </p:nvSpPr>
        <p:spPr>
          <a:xfrm>
            <a:off x="0" y="1552050"/>
            <a:ext cx="12192000" cy="20817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2800">
                <a:solidFill>
                  <a:schemeClr val="lt1"/>
                </a:solidFill>
              </a:rPr>
              <a:t>If you were to tweet about what you</a:t>
            </a:r>
            <a:br>
              <a:rPr b="1" lang="en-US" sz="2800">
                <a:solidFill>
                  <a:schemeClr val="lt1"/>
                </a:solidFill>
              </a:rPr>
            </a:br>
            <a:r>
              <a:rPr b="1" lang="en-US" sz="2800">
                <a:solidFill>
                  <a:schemeClr val="lt1"/>
                </a:solidFill>
              </a:rPr>
              <a:t>have just learned in this section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chemeClr val="lt1"/>
                </a:solidFill>
              </a:rPr>
              <a:t>what would you write?</a:t>
            </a:r>
            <a:endParaRPr b="1" sz="3600">
              <a:solidFill>
                <a:schemeClr val="lt1"/>
              </a:solidFill>
            </a:endParaRPr>
          </a:p>
        </p:txBody>
      </p:sp>
      <p:sp>
        <p:nvSpPr>
          <p:cNvPr id="297" name="Google Shape;297;g1312b5c3312_5_362"/>
          <p:cNvSpPr txBox="1"/>
          <p:nvPr>
            <p:ph type="title"/>
          </p:nvPr>
        </p:nvSpPr>
        <p:spPr>
          <a:xfrm>
            <a:off x="419550" y="389075"/>
            <a:ext cx="1135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What have you learned that you would teach others?</a:t>
            </a:r>
            <a:endParaRPr sz="3600"/>
          </a:p>
        </p:txBody>
      </p:sp>
      <p:pic>
        <p:nvPicPr>
          <p:cNvPr id="298" name="Google Shape;298;g1312b5c3312_5_36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42246" l="28079" r="41960" t="30460"/>
          <a:stretch/>
        </p:blipFill>
        <p:spPr>
          <a:xfrm>
            <a:off x="3309225" y="3919138"/>
            <a:ext cx="2402626" cy="1940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g1312b5c3312_5_3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2" y="4059100"/>
            <a:ext cx="3413026" cy="208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g1312b5c3312_5_3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820450" y="4197999"/>
            <a:ext cx="2952002" cy="1180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g1312b5c3312_5_3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53724" y="1963962"/>
            <a:ext cx="1257851" cy="1257876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g1312b5c3312_5_362"/>
          <p:cNvSpPr txBox="1"/>
          <p:nvPr/>
        </p:nvSpPr>
        <p:spPr>
          <a:xfrm>
            <a:off x="226325" y="20410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#3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3" name="Google Shape;303;g1312b5c3312_5_36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054450" y="4777775"/>
            <a:ext cx="2423400" cy="1363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312b5c3312_5_371"/>
          <p:cNvSpPr/>
          <p:nvPr/>
        </p:nvSpPr>
        <p:spPr>
          <a:xfrm>
            <a:off x="639800" y="30633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1312b5c3312_5_37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311" name="Google Shape;311;g1312b5c3312_5_371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The basics of making your scientific work Open and FAIR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Upload your scientific work to an open repository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chemeClr val="lt1"/>
                </a:solidFill>
              </a:rPr>
              <a:t>and teach your team to do the same</a:t>
            </a:r>
            <a:endParaRPr i="1" sz="2500">
              <a:solidFill>
                <a:schemeClr val="lt1"/>
              </a:solidFill>
            </a:endParaRPr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312" name="Google Shape;312;g1312b5c3312_5_3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0888" y="196531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g1312b5c3312_5_3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3b37fa8146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63" name="Google Shape;163;g13b37fa8146_0_0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-"/>
            </a:pPr>
            <a:r>
              <a:rPr lang="en-US" sz="2500">
                <a:solidFill>
                  <a:srgbClr val="000000"/>
                </a:solidFill>
              </a:rPr>
              <a:t>The basics of making your scientific work Open and FAIR</a:t>
            </a:r>
            <a:endParaRPr sz="2500">
              <a:solidFill>
                <a:srgbClr val="000000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rgbClr val="000000"/>
                </a:solidFill>
              </a:rPr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64" name="Google Shape;164;g13b37fa8146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13b37fa8146_0_1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g11ef23afca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g11ef23afcaa_0_0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g11ef23afcaa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g11ef23afcaa_0_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11ef23afcaa_0_47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11ef23afcaa_0_47"/>
          <p:cNvSpPr txBox="1"/>
          <p:nvPr/>
        </p:nvSpPr>
        <p:spPr>
          <a:xfrm>
            <a:off x="2852725" y="4475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Publicly accessible and licensed under public domain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3" name="Google Shape;333;g11ef23afcaa_0_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3737" y="2488488"/>
            <a:ext cx="1916737" cy="16622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019"/>
              </a:srgbClr>
            </a:outerShdw>
          </a:effectLst>
        </p:spPr>
      </p:pic>
      <p:sp>
        <p:nvSpPr>
          <p:cNvPr id="334" name="Google Shape;334;g11ef23afcaa_0_4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11ef23afcaa_0_35"/>
          <p:cNvSpPr txBox="1"/>
          <p:nvPr>
            <p:ph type="title"/>
          </p:nvPr>
        </p:nvSpPr>
        <p:spPr>
          <a:xfrm>
            <a:off x="6381575" y="4399525"/>
            <a:ext cx="2576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ts val="4400"/>
              <a:buNone/>
            </a:pPr>
            <a:r>
              <a:rPr lang="en-US" sz="1600"/>
              <a:t>Remain accessible, even when the data are no longer available</a:t>
            </a:r>
            <a:endParaRPr sz="1600"/>
          </a:p>
        </p:txBody>
      </p:sp>
      <p:pic>
        <p:nvPicPr>
          <p:cNvPr id="340" name="Google Shape;340;g11ef23afcaa_0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11ef23afcaa_0_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34875" y="2372127"/>
            <a:ext cx="1869800" cy="189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g11ef23afcaa_0_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83737" y="2488488"/>
            <a:ext cx="1916737" cy="16622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019"/>
              </a:srgbClr>
            </a:outerShdw>
          </a:effectLst>
        </p:spPr>
      </p:pic>
      <p:sp>
        <p:nvSpPr>
          <p:cNvPr id="343" name="Google Shape;343;g11ef23afcaa_0_3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  <p:sp>
        <p:nvSpPr>
          <p:cNvPr id="344" name="Google Shape;344;g11ef23afcaa_0_35"/>
          <p:cNvSpPr txBox="1"/>
          <p:nvPr/>
        </p:nvSpPr>
        <p:spPr>
          <a:xfrm>
            <a:off x="2852725" y="4475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Publicly accessible and licensed under public domain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g11ef23afcaa_0_35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11ef23afcaa_0_23"/>
          <p:cNvSpPr txBox="1"/>
          <p:nvPr>
            <p:ph type="title"/>
          </p:nvPr>
        </p:nvSpPr>
        <p:spPr>
          <a:xfrm>
            <a:off x="6381575" y="4399525"/>
            <a:ext cx="2576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SzPts val="4400"/>
              <a:buNone/>
            </a:pPr>
            <a:r>
              <a:rPr lang="en-US" sz="1600"/>
              <a:t>Remain accessible, even when the data are no longer available</a:t>
            </a:r>
            <a:endParaRPr sz="1600"/>
          </a:p>
        </p:txBody>
      </p:sp>
      <p:sp>
        <p:nvSpPr>
          <p:cNvPr id="351" name="Google Shape;351;g11ef23afcaa_0_23"/>
          <p:cNvSpPr txBox="1"/>
          <p:nvPr/>
        </p:nvSpPr>
        <p:spPr>
          <a:xfrm>
            <a:off x="8865525" y="4553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Created manually or by automated information processing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" name="Google Shape;352;g11ef23afcaa_0_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600" y="2448525"/>
            <a:ext cx="1742150" cy="174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g11ef23afcaa_0_23"/>
          <p:cNvSpPr txBox="1"/>
          <p:nvPr/>
        </p:nvSpPr>
        <p:spPr>
          <a:xfrm>
            <a:off x="486425" y="4551925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about the data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g11ef23afcaa_0_23"/>
          <p:cNvSpPr txBox="1"/>
          <p:nvPr/>
        </p:nvSpPr>
        <p:spPr>
          <a:xfrm>
            <a:off x="2852725" y="4475725"/>
            <a:ext cx="3000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Publicly accessible and licensed under public domain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5" name="Google Shape;355;g11ef23afcaa_0_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3737" y="2488488"/>
            <a:ext cx="1916737" cy="16622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019"/>
              </a:srgbClr>
            </a:outerShdw>
          </a:effectLst>
        </p:spPr>
      </p:pic>
      <p:pic>
        <p:nvPicPr>
          <p:cNvPr id="356" name="Google Shape;356;g11ef23afcaa_0_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72637" y="2609988"/>
            <a:ext cx="2138225" cy="1419225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g11ef23afcaa_0_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Metadata</a:t>
            </a:r>
            <a:endParaRPr/>
          </a:p>
        </p:txBody>
      </p:sp>
      <p:pic>
        <p:nvPicPr>
          <p:cNvPr id="358" name="Google Shape;358;g11ef23afcaa_0_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34875" y="2372127"/>
            <a:ext cx="1869800" cy="189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1321cda9318_1_25"/>
          <p:cNvSpPr txBox="1"/>
          <p:nvPr>
            <p:ph type="title"/>
          </p:nvPr>
        </p:nvSpPr>
        <p:spPr>
          <a:xfrm>
            <a:off x="919375" y="1439975"/>
            <a:ext cx="10485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Data:</a:t>
            </a:r>
            <a:endParaRPr b="1" sz="700"/>
          </a:p>
        </p:txBody>
      </p:sp>
      <p:pic>
        <p:nvPicPr>
          <p:cNvPr id="364" name="Google Shape;364;g1321cda9318_1_25"/>
          <p:cNvPicPr preferRelativeResize="0"/>
          <p:nvPr/>
        </p:nvPicPr>
        <p:blipFill rotWithShape="1">
          <a:blip r:embed="rId3">
            <a:alphaModFix/>
          </a:blip>
          <a:srcRect b="11330" l="14957" r="6892" t="18673"/>
          <a:stretch/>
        </p:blipFill>
        <p:spPr>
          <a:xfrm>
            <a:off x="2376875" y="1927837"/>
            <a:ext cx="3193211" cy="381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13b37fa8146_0_29"/>
          <p:cNvSpPr txBox="1"/>
          <p:nvPr>
            <p:ph type="title"/>
          </p:nvPr>
        </p:nvSpPr>
        <p:spPr>
          <a:xfrm>
            <a:off x="919375" y="1439975"/>
            <a:ext cx="10485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Data:</a:t>
            </a:r>
            <a:endParaRPr b="1" sz="700"/>
          </a:p>
        </p:txBody>
      </p:sp>
      <p:sp>
        <p:nvSpPr>
          <p:cNvPr id="370" name="Google Shape;370;g13b37fa8146_0_29"/>
          <p:cNvSpPr txBox="1"/>
          <p:nvPr>
            <p:ph type="title"/>
          </p:nvPr>
        </p:nvSpPr>
        <p:spPr>
          <a:xfrm>
            <a:off x="6464775" y="1664800"/>
            <a:ext cx="5803200" cy="416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2600"/>
              <a:t>Metadata:</a:t>
            </a:r>
            <a:endParaRPr b="1" sz="26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Type of data: picture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Namefile: beautifulgato.jpg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Author: Alba Gil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Date: 20.07.2021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Location: Brussels BE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Licence: CCO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Cat’s name: Gato 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Camera: Olympus XL127</a:t>
            </a:r>
            <a:endParaRPr sz="2400"/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/>
              <a:t>Keywords: cat, tree, green apple</a:t>
            </a:r>
            <a:endParaRPr sz="2400"/>
          </a:p>
        </p:txBody>
      </p:sp>
      <p:pic>
        <p:nvPicPr>
          <p:cNvPr id="371" name="Google Shape;371;g13b37fa8146_0_29"/>
          <p:cNvPicPr preferRelativeResize="0"/>
          <p:nvPr/>
        </p:nvPicPr>
        <p:blipFill rotWithShape="1">
          <a:blip r:embed="rId3">
            <a:alphaModFix/>
          </a:blip>
          <a:srcRect b="11330" l="14957" r="6892" t="18673"/>
          <a:stretch/>
        </p:blipFill>
        <p:spPr>
          <a:xfrm>
            <a:off x="2376875" y="1927837"/>
            <a:ext cx="3193211" cy="3813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148adf7ae8e_1_0"/>
          <p:cNvSpPr txBox="1"/>
          <p:nvPr>
            <p:ph type="title"/>
          </p:nvPr>
        </p:nvSpPr>
        <p:spPr>
          <a:xfrm>
            <a:off x="940800" y="313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What has been uploaded to Zenodo ?</a:t>
            </a:r>
            <a:endParaRPr sz="1800"/>
          </a:p>
        </p:txBody>
      </p:sp>
      <p:pic>
        <p:nvPicPr>
          <p:cNvPr id="377" name="Google Shape;377;g148adf7ae8e_1_0"/>
          <p:cNvPicPr preferRelativeResize="0"/>
          <p:nvPr/>
        </p:nvPicPr>
        <p:blipFill rotWithShape="1">
          <a:blip r:embed="rId3">
            <a:alphaModFix/>
          </a:blip>
          <a:srcRect b="4160" l="0" r="2391" t="4197"/>
          <a:stretch/>
        </p:blipFill>
        <p:spPr>
          <a:xfrm>
            <a:off x="940800" y="1508425"/>
            <a:ext cx="6629325" cy="212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g148adf7ae8e_1_0"/>
          <p:cNvPicPr preferRelativeResize="0"/>
          <p:nvPr/>
        </p:nvPicPr>
        <p:blipFill rotWithShape="1">
          <a:blip r:embed="rId4">
            <a:alphaModFix/>
          </a:blip>
          <a:srcRect b="6850" l="1619" r="2004" t="5775"/>
          <a:stretch/>
        </p:blipFill>
        <p:spPr>
          <a:xfrm>
            <a:off x="1034700" y="3827150"/>
            <a:ext cx="6685026" cy="212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11959aca7b2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Types of Metadata</a:t>
            </a:r>
            <a:endParaRPr/>
          </a:p>
        </p:txBody>
      </p:sp>
      <p:sp>
        <p:nvSpPr>
          <p:cNvPr id="384" name="Google Shape;384;g11959aca7b2_0_0"/>
          <p:cNvSpPr txBox="1"/>
          <p:nvPr/>
        </p:nvSpPr>
        <p:spPr>
          <a:xfrm>
            <a:off x="5395675" y="1746275"/>
            <a:ext cx="4443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Administrative metadata</a:t>
            </a:r>
            <a:r>
              <a:rPr b="0" i="0" lang="en-US" sz="20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chemeClr val="dk1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g11959aca7b2_0_0"/>
          <p:cNvPicPr preferRelativeResize="0"/>
          <p:nvPr/>
        </p:nvPicPr>
        <p:blipFill rotWithShape="1">
          <a:blip r:embed="rId3">
            <a:alphaModFix/>
          </a:blip>
          <a:srcRect b="-3308" l="-10230" r="10230" t="3309"/>
          <a:stretch/>
        </p:blipFill>
        <p:spPr>
          <a:xfrm>
            <a:off x="1232800" y="1661800"/>
            <a:ext cx="3196324" cy="4315601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g11959aca7b2_0_0"/>
          <p:cNvSpPr txBox="1"/>
          <p:nvPr/>
        </p:nvSpPr>
        <p:spPr>
          <a:xfrm>
            <a:off x="5883925" y="2293125"/>
            <a:ext cx="3309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Descriptive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g11959aca7b2_0_0"/>
          <p:cNvSpPr txBox="1"/>
          <p:nvPr/>
        </p:nvSpPr>
        <p:spPr>
          <a:xfrm>
            <a:off x="5883925" y="2898800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Legal metadata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g11959aca7b2_0_0"/>
          <p:cNvSpPr txBox="1"/>
          <p:nvPr/>
        </p:nvSpPr>
        <p:spPr>
          <a:xfrm>
            <a:off x="5424225" y="3540450"/>
            <a:ext cx="3672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Structural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g11959aca7b2_0_0"/>
          <p:cNvSpPr txBox="1"/>
          <p:nvPr/>
        </p:nvSpPr>
        <p:spPr>
          <a:xfrm>
            <a:off x="5448025" y="4127525"/>
            <a:ext cx="4029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8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Preservation metadata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g11959aca7b2_0_0"/>
          <p:cNvSpPr txBox="1"/>
          <p:nvPr/>
        </p:nvSpPr>
        <p:spPr>
          <a:xfrm>
            <a:off x="5440825" y="4714600"/>
            <a:ext cx="4200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Provenance metadata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g11959aca7b2_0_0"/>
          <p:cNvSpPr txBox="1"/>
          <p:nvPr/>
        </p:nvSpPr>
        <p:spPr>
          <a:xfrm>
            <a:off x="5424225" y="530167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marR="0" rtl="0" algn="l">
              <a:lnSpc>
                <a:spcPct val="182272"/>
              </a:lnSpc>
              <a:spcBef>
                <a:spcPts val="800"/>
              </a:spcBef>
              <a:spcAft>
                <a:spcPts val="200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metadata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2" name="Google Shape;392;g11959aca7b2_0_0"/>
          <p:cNvCxnSpPr/>
          <p:nvPr/>
        </p:nvCxnSpPr>
        <p:spPr>
          <a:xfrm>
            <a:off x="5557850" y="1790700"/>
            <a:ext cx="71400" cy="4057800"/>
          </a:xfrm>
          <a:prstGeom prst="straightConnector1">
            <a:avLst/>
          </a:prstGeom>
          <a:noFill/>
          <a:ln cap="flat" cmpd="sng" w="76200">
            <a:solidFill>
              <a:srgbClr val="0067C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1312b5c3312_5_436"/>
          <p:cNvSpPr txBox="1"/>
          <p:nvPr>
            <p:ph idx="4294967295" type="title"/>
          </p:nvPr>
        </p:nvSpPr>
        <p:spPr>
          <a:xfrm>
            <a:off x="838200" y="11380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By group, list the metadata you consider important </a:t>
            </a:r>
            <a:r>
              <a:rPr lang="en-US" sz="4110" u="sng">
                <a:solidFill>
                  <a:schemeClr val="lt1"/>
                </a:solidFill>
              </a:rPr>
              <a:t>to find</a:t>
            </a:r>
            <a:r>
              <a:rPr lang="en-US" sz="4110">
                <a:solidFill>
                  <a:schemeClr val="lt1"/>
                </a:solidFill>
              </a:rPr>
              <a:t> the following items: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398" name="Google Shape;398;g1312b5c3312_5_43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#4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g1312b5c3312_5_436"/>
          <p:cNvSpPr/>
          <p:nvPr/>
        </p:nvSpPr>
        <p:spPr>
          <a:xfrm>
            <a:off x="1474100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g1312b5c3312_5_436"/>
          <p:cNvSpPr/>
          <p:nvPr/>
        </p:nvSpPr>
        <p:spPr>
          <a:xfrm>
            <a:off x="8134575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g1312b5c3312_5_436"/>
          <p:cNvSpPr/>
          <p:nvPr/>
        </p:nvSpPr>
        <p:spPr>
          <a:xfrm>
            <a:off x="4772250" y="2731600"/>
            <a:ext cx="2647500" cy="26358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2" name="Google Shape;402;g1312b5c3312_5_4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1900" y="3332200"/>
            <a:ext cx="2151900" cy="143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g1312b5c3312_5_436"/>
          <p:cNvPicPr preferRelativeResize="0"/>
          <p:nvPr/>
        </p:nvPicPr>
        <p:blipFill rotWithShape="1">
          <a:blip r:embed="rId4">
            <a:alphaModFix/>
          </a:blip>
          <a:srcRect b="0" l="8987" r="9974" t="0"/>
          <a:stretch/>
        </p:blipFill>
        <p:spPr>
          <a:xfrm>
            <a:off x="5056071" y="3267625"/>
            <a:ext cx="2079850" cy="156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g1312b5c3312_5_4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18397" y="3507805"/>
            <a:ext cx="2079850" cy="1083394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g1312b5c3312_5_436"/>
          <p:cNvSpPr txBox="1"/>
          <p:nvPr/>
        </p:nvSpPr>
        <p:spPr>
          <a:xfrm>
            <a:off x="4911288" y="5469600"/>
            <a:ext cx="2369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diagram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(Room 2)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g1312b5c3312_5_436"/>
          <p:cNvSpPr txBox="1"/>
          <p:nvPr/>
        </p:nvSpPr>
        <p:spPr>
          <a:xfrm>
            <a:off x="1316750" y="5469600"/>
            <a:ext cx="29622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method of analysis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(Room 1)</a:t>
            </a:r>
            <a:endParaRPr b="0" i="1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g1312b5c3312_5_436"/>
          <p:cNvSpPr txBox="1"/>
          <p:nvPr/>
        </p:nvSpPr>
        <p:spPr>
          <a:xfrm>
            <a:off x="8332425" y="5469600"/>
            <a:ext cx="2251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LinkedIn post</a:t>
            </a:r>
            <a:b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(Room 3)</a:t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312b5c3312_5_0"/>
          <p:cNvSpPr/>
          <p:nvPr/>
        </p:nvSpPr>
        <p:spPr>
          <a:xfrm>
            <a:off x="639800" y="17679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1312b5c3312_5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72" name="Google Shape;172;g1312b5c3312_5_0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The basics of making your scientific work Open and FAIR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chemeClr val="lt1"/>
                </a:solidFill>
              </a:rPr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sz="2500"/>
              <a:t>Publicize, advertise, and raise awareness about your scientific work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173" name="Google Shape;173;g1312b5c3312_5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90888" y="36511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1312b5c3312_5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13cb16c149f_0_2"/>
          <p:cNvSpPr txBox="1"/>
          <p:nvPr/>
        </p:nvSpPr>
        <p:spPr>
          <a:xfrm>
            <a:off x="1246375" y="1321025"/>
            <a:ext cx="4090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0050" lvl="0" marL="457200" marR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➔"/>
            </a:pP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Keep the title concise 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g13cb16c149f_0_2"/>
          <p:cNvSpPr txBox="1"/>
          <p:nvPr>
            <p:ph type="title"/>
          </p:nvPr>
        </p:nvSpPr>
        <p:spPr>
          <a:xfrm>
            <a:off x="1118350" y="185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Best Practices to Write Metadata</a:t>
            </a:r>
            <a:endParaRPr/>
          </a:p>
        </p:txBody>
      </p:sp>
      <p:pic>
        <p:nvPicPr>
          <p:cNvPr id="414" name="Google Shape;414;g13cb16c149f_0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472" y="1921325"/>
            <a:ext cx="10152276" cy="21389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11e672e1a6e_0_0"/>
          <p:cNvSpPr txBox="1"/>
          <p:nvPr/>
        </p:nvSpPr>
        <p:spPr>
          <a:xfrm>
            <a:off x="1246375" y="1321025"/>
            <a:ext cx="10387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00050" lvl="0" marL="457200" marR="0" rtl="0" algn="l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Char char="➔"/>
            </a:pP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Keep the title concise …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while including relevant keywords</a:t>
            </a:r>
            <a:r>
              <a:rPr b="1" i="0" lang="en-US" sz="27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g11e672e1a6e_0_0"/>
          <p:cNvSpPr txBox="1"/>
          <p:nvPr>
            <p:ph type="title"/>
          </p:nvPr>
        </p:nvSpPr>
        <p:spPr>
          <a:xfrm>
            <a:off x="1118350" y="1858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Best Practices to Write Metadata</a:t>
            </a:r>
            <a:endParaRPr/>
          </a:p>
        </p:txBody>
      </p:sp>
      <p:pic>
        <p:nvPicPr>
          <p:cNvPr id="421" name="Google Shape;421;g11e672e1a6e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472" y="1921325"/>
            <a:ext cx="10152276" cy="2138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g11e672e1a6e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200" y="3839718"/>
            <a:ext cx="10387500" cy="2433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1312b5c3312_5_506"/>
          <p:cNvSpPr txBox="1"/>
          <p:nvPr>
            <p:ph idx="4294967295" type="title"/>
          </p:nvPr>
        </p:nvSpPr>
        <p:spPr>
          <a:xfrm>
            <a:off x="838200" y="14428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Upload your piece of work to Zenodo</a:t>
            </a:r>
            <a:endParaRPr sz="411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5410">
                <a:solidFill>
                  <a:schemeClr val="lt1"/>
                </a:solidFill>
              </a:rPr>
              <a:t>Step by step</a:t>
            </a:r>
            <a:endParaRPr sz="5410">
              <a:solidFill>
                <a:schemeClr val="lt1"/>
              </a:solidFill>
            </a:endParaRPr>
          </a:p>
        </p:txBody>
      </p:sp>
      <p:sp>
        <p:nvSpPr>
          <p:cNvPr id="428" name="Google Shape;428;g1312b5c3312_5_506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#5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1312b5c3312_5_567"/>
          <p:cNvSpPr txBox="1"/>
          <p:nvPr>
            <p:ph idx="1" type="body"/>
          </p:nvPr>
        </p:nvSpPr>
        <p:spPr>
          <a:xfrm>
            <a:off x="0" y="1552050"/>
            <a:ext cx="12192000" cy="20817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2800">
                <a:solidFill>
                  <a:schemeClr val="lt1"/>
                </a:solidFill>
              </a:rPr>
              <a:t>If you were to tweet about what you</a:t>
            </a:r>
            <a:br>
              <a:rPr b="1" lang="en-US" sz="2800">
                <a:solidFill>
                  <a:schemeClr val="lt1"/>
                </a:solidFill>
              </a:rPr>
            </a:br>
            <a:r>
              <a:rPr b="1" lang="en-US" sz="2800">
                <a:solidFill>
                  <a:schemeClr val="lt1"/>
                </a:solidFill>
              </a:rPr>
              <a:t>have just learned in this section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chemeClr val="lt1"/>
                </a:solidFill>
              </a:rPr>
              <a:t>what would you write?</a:t>
            </a:r>
            <a:endParaRPr b="1" sz="3600">
              <a:solidFill>
                <a:schemeClr val="lt1"/>
              </a:solidFill>
            </a:endParaRPr>
          </a:p>
        </p:txBody>
      </p:sp>
      <p:sp>
        <p:nvSpPr>
          <p:cNvPr id="434" name="Google Shape;434;g1312b5c3312_5_567"/>
          <p:cNvSpPr txBox="1"/>
          <p:nvPr>
            <p:ph type="title"/>
          </p:nvPr>
        </p:nvSpPr>
        <p:spPr>
          <a:xfrm>
            <a:off x="419550" y="389075"/>
            <a:ext cx="1135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What have you learned that you would teach others?</a:t>
            </a:r>
            <a:endParaRPr sz="3600"/>
          </a:p>
        </p:txBody>
      </p:sp>
      <p:pic>
        <p:nvPicPr>
          <p:cNvPr id="435" name="Google Shape;435;g1312b5c3312_5_5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3724" y="1963962"/>
            <a:ext cx="1257851" cy="1257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g1312b5c3312_5_5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0685" y="3374238"/>
            <a:ext cx="2732426" cy="2732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g1312b5c3312_5_567"/>
          <p:cNvPicPr preferRelativeResize="0"/>
          <p:nvPr/>
        </p:nvPicPr>
        <p:blipFill rotWithShape="1">
          <a:blip r:embed="rId5">
            <a:alphaModFix/>
          </a:blip>
          <a:srcRect b="0" l="0" r="0" t="7526"/>
          <a:stretch/>
        </p:blipFill>
        <p:spPr>
          <a:xfrm>
            <a:off x="9362025" y="3221850"/>
            <a:ext cx="2337200" cy="289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g1312b5c3312_5_56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50900" y="5552300"/>
            <a:ext cx="1357400" cy="4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g1312b5c3312_5_567"/>
          <p:cNvPicPr preferRelativeResize="0"/>
          <p:nvPr/>
        </p:nvPicPr>
        <p:blipFill rotWithShape="1">
          <a:blip r:embed="rId7">
            <a:alphaModFix/>
          </a:blip>
          <a:srcRect b="0" l="0" r="36556" t="0"/>
          <a:stretch/>
        </p:blipFill>
        <p:spPr>
          <a:xfrm>
            <a:off x="3317375" y="4077627"/>
            <a:ext cx="4047709" cy="1474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g1312b5c3312_5_56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550888" y="4294700"/>
            <a:ext cx="1357400" cy="478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g1312b5c3312_5_56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550900" y="4923500"/>
            <a:ext cx="1357400" cy="47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g1312b5c3312_5_56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550902" y="3723813"/>
            <a:ext cx="1357400" cy="420262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g1312b5c3312_5_567"/>
          <p:cNvSpPr txBox="1"/>
          <p:nvPr/>
        </p:nvSpPr>
        <p:spPr>
          <a:xfrm>
            <a:off x="517700" y="2780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#6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1312b5c3312_5_576"/>
          <p:cNvSpPr/>
          <p:nvPr/>
        </p:nvSpPr>
        <p:spPr>
          <a:xfrm>
            <a:off x="639800" y="4358775"/>
            <a:ext cx="10379700" cy="13257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g1312b5c3312_5_57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451" name="Google Shape;451;g1312b5c3312_5_576"/>
          <p:cNvSpPr txBox="1"/>
          <p:nvPr>
            <p:ph idx="1" type="body"/>
          </p:nvPr>
        </p:nvSpPr>
        <p:spPr>
          <a:xfrm>
            <a:off x="639800" y="1940100"/>
            <a:ext cx="10167900" cy="3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The basics of making your scientific work Open and FAIR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this to your team</a:t>
            </a:r>
            <a:r>
              <a:rPr lang="en-US" sz="2500"/>
              <a:t> </a:t>
            </a:r>
            <a:endParaRPr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/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-"/>
            </a:pPr>
            <a:r>
              <a:rPr lang="en-US" sz="2500"/>
              <a:t>Upload your scientific work to an open repository</a:t>
            </a:r>
            <a:endParaRPr sz="2500"/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/>
              <a:t>and teach your team to do the same</a:t>
            </a:r>
            <a:endParaRPr i="1" sz="2500"/>
          </a:p>
          <a:p>
            <a:pPr indent="0" lvl="0" marL="9144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  <a:p>
            <a:pPr indent="-375475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-"/>
            </a:pPr>
            <a:r>
              <a:rPr lang="en-US" sz="2500">
                <a:solidFill>
                  <a:schemeClr val="lt1"/>
                </a:solidFill>
              </a:rPr>
              <a:t>Publicize, advertise, and raise awareness about your scientific work</a:t>
            </a:r>
            <a:endParaRPr sz="25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-US" sz="2500">
                <a:solidFill>
                  <a:schemeClr val="lt1"/>
                </a:solidFill>
              </a:rPr>
              <a:t>and teach your team to do the same</a:t>
            </a:r>
            <a:endParaRPr i="1" sz="2500">
              <a:solidFill>
                <a:schemeClr val="lt1"/>
              </a:solidFill>
            </a:endParaRPr>
          </a:p>
          <a:p>
            <a:pPr indent="-228600" lvl="0" marL="45720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pic>
        <p:nvPicPr>
          <p:cNvPr id="452" name="Google Shape;452;g1312b5c3312_5_5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61213" y="2800563"/>
            <a:ext cx="1934266" cy="188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g1312b5c3312_5_5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61975" y="-39525"/>
            <a:ext cx="2134975" cy="21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118854d3f82_0_0"/>
          <p:cNvSpPr/>
          <p:nvPr/>
        </p:nvSpPr>
        <p:spPr>
          <a:xfrm>
            <a:off x="759675" y="4319075"/>
            <a:ext cx="4977000" cy="12888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g118854d3f82_0_0"/>
          <p:cNvSpPr txBox="1"/>
          <p:nvPr>
            <p:ph idx="1" type="body"/>
          </p:nvPr>
        </p:nvSpPr>
        <p:spPr>
          <a:xfrm>
            <a:off x="933150" y="1569475"/>
            <a:ext cx="108162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Register for ORCiD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P</a:t>
            </a:r>
            <a:r>
              <a:rPr lang="en-US" sz="2800">
                <a:solidFill>
                  <a:schemeClr val="dk1"/>
                </a:solidFill>
              </a:rPr>
              <a:t>ublish in high-impact journals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Present at scientific conferences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2800">
                <a:solidFill>
                  <a:schemeClr val="dk1"/>
                </a:solidFill>
              </a:rPr>
              <a:t>Make your work Open Access</a:t>
            </a:r>
            <a:br>
              <a:rPr lang="en-US" sz="2800">
                <a:solidFill>
                  <a:schemeClr val="dk1"/>
                </a:solidFill>
              </a:rPr>
            </a:br>
            <a:r>
              <a:rPr lang="en-US" sz="1900">
                <a:solidFill>
                  <a:schemeClr val="dk1"/>
                </a:solidFill>
              </a:rPr>
              <a:t>(upload </a:t>
            </a:r>
            <a:r>
              <a:rPr lang="en-US" sz="1900">
                <a:solidFill>
                  <a:schemeClr val="dk1"/>
                </a:solidFill>
              </a:rPr>
              <a:t>your data, abstracts, preprints…)</a:t>
            </a:r>
            <a:endParaRPr sz="28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>
                <a:solidFill>
                  <a:schemeClr val="lt1"/>
                </a:solidFill>
              </a:rPr>
              <a:t>Promote your work </a:t>
            </a:r>
            <a:endParaRPr sz="2800">
              <a:solidFill>
                <a:schemeClr val="lt1"/>
              </a:solidFill>
            </a:endParaRPr>
          </a:p>
          <a:p>
            <a:pPr indent="-4064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</a:pPr>
            <a:r>
              <a:rPr lang="en-US" sz="2800">
                <a:solidFill>
                  <a:schemeClr val="lt1"/>
                </a:solidFill>
              </a:rPr>
              <a:t>Monitor your impact</a:t>
            </a:r>
            <a:endParaRPr/>
          </a:p>
        </p:txBody>
      </p:sp>
      <p:pic>
        <p:nvPicPr>
          <p:cNvPr id="460" name="Google Shape;460;g118854d3f82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45375" y="1640000"/>
            <a:ext cx="3646624" cy="2734974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g118854d3f82_0_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How to maximize the impact of your research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1312b5c3312_5_641"/>
          <p:cNvSpPr txBox="1"/>
          <p:nvPr>
            <p:ph idx="4294967295" type="title"/>
          </p:nvPr>
        </p:nvSpPr>
        <p:spPr>
          <a:xfrm>
            <a:off x="838200" y="11885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Put together a strategy</a:t>
            </a:r>
            <a:br>
              <a:rPr lang="en-US" sz="4110">
                <a:solidFill>
                  <a:schemeClr val="lt1"/>
                </a:solidFill>
              </a:rPr>
            </a:br>
            <a:r>
              <a:rPr lang="en-US" sz="4110">
                <a:solidFill>
                  <a:schemeClr val="lt1"/>
                </a:solidFill>
              </a:rPr>
              <a:t>to promote your work: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467" name="Google Shape;467;g1312b5c3312_5_641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#7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8" name="Google Shape;468;g1312b5c3312_5_6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255125"/>
            <a:ext cx="3346800" cy="22312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g1312b5c3312_5_641"/>
          <p:cNvSpPr txBox="1"/>
          <p:nvPr>
            <p:ph idx="4294967295" type="body"/>
          </p:nvPr>
        </p:nvSpPr>
        <p:spPr>
          <a:xfrm>
            <a:off x="3499200" y="3591025"/>
            <a:ext cx="8553300" cy="14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7465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AutoNum type="arabicPeriod"/>
            </a:pPr>
            <a:r>
              <a:rPr lang="en-US" sz="2300">
                <a:solidFill>
                  <a:schemeClr val="lt1"/>
                </a:solidFill>
              </a:rPr>
              <a:t>What is your </a:t>
            </a:r>
            <a:r>
              <a:rPr lang="en-US" sz="2300" u="sng">
                <a:solidFill>
                  <a:schemeClr val="lt1"/>
                </a:solidFill>
              </a:rPr>
              <a:t>goal</a:t>
            </a:r>
            <a:r>
              <a:rPr lang="en-US" sz="2300">
                <a:solidFill>
                  <a:schemeClr val="lt1"/>
                </a:solidFill>
              </a:rPr>
              <a:t>? </a:t>
            </a:r>
            <a:endParaRPr sz="2300">
              <a:solidFill>
                <a:schemeClr val="lt1"/>
              </a:solidFill>
            </a:endParaRPr>
          </a:p>
          <a:p>
            <a:pPr indent="-37465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AutoNum type="arabicPeriod"/>
            </a:pPr>
            <a:r>
              <a:rPr lang="en-US" sz="2300">
                <a:solidFill>
                  <a:schemeClr val="lt1"/>
                </a:solidFill>
              </a:rPr>
              <a:t>Who do you want to reach? Who is your </a:t>
            </a:r>
            <a:r>
              <a:rPr lang="en-US" sz="2300" u="sng">
                <a:solidFill>
                  <a:schemeClr val="lt1"/>
                </a:solidFill>
              </a:rPr>
              <a:t>target audience</a:t>
            </a:r>
            <a:r>
              <a:rPr lang="en-US" sz="2300">
                <a:solidFill>
                  <a:schemeClr val="lt1"/>
                </a:solidFill>
              </a:rPr>
              <a:t>? </a:t>
            </a:r>
            <a:endParaRPr sz="2300">
              <a:solidFill>
                <a:schemeClr val="lt1"/>
              </a:solidFill>
            </a:endParaRPr>
          </a:p>
          <a:p>
            <a:pPr indent="-37465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AutoNum type="arabicPeriod"/>
            </a:pPr>
            <a:r>
              <a:rPr lang="en-US" sz="2300">
                <a:solidFill>
                  <a:schemeClr val="lt1"/>
                </a:solidFill>
              </a:rPr>
              <a:t>Which </a:t>
            </a:r>
            <a:r>
              <a:rPr lang="en-US" sz="2300" u="sng">
                <a:solidFill>
                  <a:schemeClr val="lt1"/>
                </a:solidFill>
              </a:rPr>
              <a:t>channels</a:t>
            </a:r>
            <a:r>
              <a:rPr lang="en-US" sz="2300">
                <a:solidFill>
                  <a:schemeClr val="lt1"/>
                </a:solidFill>
              </a:rPr>
              <a:t> are most suitable to promote your work?</a:t>
            </a:r>
            <a:endParaRPr sz="23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118854d3f82_0_40"/>
          <p:cNvSpPr/>
          <p:nvPr/>
        </p:nvSpPr>
        <p:spPr>
          <a:xfrm>
            <a:off x="690600" y="1536400"/>
            <a:ext cx="4977000" cy="6345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g118854d3f82_0_40"/>
          <p:cNvSpPr txBox="1"/>
          <p:nvPr>
            <p:ph idx="1" type="body"/>
          </p:nvPr>
        </p:nvSpPr>
        <p:spPr>
          <a:xfrm>
            <a:off x="838200" y="1598500"/>
            <a:ext cx="10608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rabicPeriod"/>
            </a:pPr>
            <a:r>
              <a:rPr lang="en-US" sz="2490">
                <a:solidFill>
                  <a:schemeClr val="lt1"/>
                </a:solidFill>
              </a:rPr>
              <a:t>Connect with other scientists</a:t>
            </a:r>
            <a:endParaRPr sz="2490">
              <a:solidFill>
                <a:schemeClr val="lt1"/>
              </a:solidFill>
            </a:endParaRPr>
          </a:p>
          <a:p>
            <a:pPr indent="-386715" lvl="1" marL="914400" rtl="0" algn="l"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Community of Practice</a:t>
            </a:r>
            <a:br>
              <a:rPr lang="en-US" sz="24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(e.g.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Research Gate</a:t>
            </a:r>
            <a:r>
              <a:rPr lang="en-US" sz="1800">
                <a:solidFill>
                  <a:schemeClr val="dk1"/>
                </a:solidFill>
              </a:rPr>
              <a:t>)</a:t>
            </a:r>
            <a:endParaRPr sz="1800">
              <a:solidFill>
                <a:schemeClr val="dk1"/>
              </a:solidFill>
            </a:endParaRPr>
          </a:p>
          <a:p>
            <a:pPr indent="-386715" lvl="1" marL="914400" rtl="0" algn="l"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Expert groups in organisations</a:t>
            </a:r>
            <a:br>
              <a:rPr lang="en-US" sz="24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(e.g. </a:t>
            </a:r>
            <a:r>
              <a:rPr lang="en-US" sz="1800" u="sng">
                <a:solidFill>
                  <a:schemeClr val="hlink"/>
                </a:solidFill>
                <a:hlinkClick r:id="rId4"/>
              </a:rPr>
              <a:t>Young EFFoST</a:t>
            </a:r>
            <a:r>
              <a:rPr lang="en-US" sz="1800">
                <a:solidFill>
                  <a:schemeClr val="dk1"/>
                </a:solidFill>
              </a:rPr>
              <a:t>, </a:t>
            </a:r>
            <a:r>
              <a:rPr lang="en-US" sz="1800" u="sng">
                <a:solidFill>
                  <a:schemeClr val="hlink"/>
                </a:solidFill>
                <a:hlinkClick r:id="rId5"/>
              </a:rPr>
              <a:t>ILSI Europe Expert Groups</a:t>
            </a:r>
            <a:r>
              <a:rPr lang="en-US" sz="1800">
                <a:solidFill>
                  <a:schemeClr val="dk1"/>
                </a:solidFill>
              </a:rPr>
              <a:t>,</a:t>
            </a:r>
            <a:br>
              <a:rPr lang="en-US" sz="1800">
                <a:solidFill>
                  <a:schemeClr val="dk1"/>
                </a:solidFill>
              </a:rPr>
            </a:br>
            <a:r>
              <a:rPr lang="en-US" sz="1800" u="sng">
                <a:solidFill>
                  <a:schemeClr val="hlink"/>
                </a:solidFill>
                <a:hlinkClick r:id="rId6"/>
              </a:rPr>
              <a:t>IAFP Professional Development Groups</a:t>
            </a:r>
            <a:r>
              <a:rPr lang="en-US" sz="1800">
                <a:solidFill>
                  <a:schemeClr val="dk1"/>
                </a:solidFill>
              </a:rPr>
              <a:t>, </a:t>
            </a:r>
            <a:r>
              <a:rPr lang="en-US" sz="1800" u="sng">
                <a:solidFill>
                  <a:schemeClr val="hlink"/>
                </a:solidFill>
                <a:hlinkClick r:id="rId7"/>
              </a:rPr>
              <a:t>The Nutrition Society</a:t>
            </a:r>
            <a:r>
              <a:rPr lang="en-US" sz="1800">
                <a:solidFill>
                  <a:schemeClr val="dk1"/>
                </a:solidFill>
              </a:rPr>
              <a:t>…)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476" name="Google Shape;476;g118854d3f82_0_4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/>
              <a:t>P</a:t>
            </a:r>
            <a:r>
              <a:rPr lang="en-US"/>
              <a:t>romote your work</a:t>
            </a:r>
            <a:endParaRPr/>
          </a:p>
        </p:txBody>
      </p:sp>
      <p:grpSp>
        <p:nvGrpSpPr>
          <p:cNvPr id="477" name="Google Shape;477;g118854d3f82_0_40"/>
          <p:cNvGrpSpPr/>
          <p:nvPr/>
        </p:nvGrpSpPr>
        <p:grpSpPr>
          <a:xfrm>
            <a:off x="7659025" y="590875"/>
            <a:ext cx="4532976" cy="2286075"/>
            <a:chOff x="7659025" y="1141300"/>
            <a:chExt cx="4532976" cy="2286075"/>
          </a:xfrm>
        </p:grpSpPr>
        <p:pic>
          <p:nvPicPr>
            <p:cNvPr id="478" name="Google Shape;478;g118854d3f82_0_40"/>
            <p:cNvPicPr preferRelativeResize="0"/>
            <p:nvPr/>
          </p:nvPicPr>
          <p:blipFill rotWithShape="1">
            <a:blip r:embed="rId8">
              <a:alphaModFix/>
            </a:blip>
            <a:srcRect b="0" l="0" r="1652" t="0"/>
            <a:stretch/>
          </p:blipFill>
          <p:spPr>
            <a:xfrm>
              <a:off x="7659025" y="2069525"/>
              <a:ext cx="4532975" cy="1357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9" name="Google Shape;479;g118854d3f82_0_40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9302693" y="1141300"/>
              <a:ext cx="2889308" cy="9282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80" name="Google Shape;480;g118854d3f82_0_4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908925" y="3206975"/>
            <a:ext cx="2626651" cy="2931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148adf7ae8e_0_11"/>
          <p:cNvSpPr/>
          <p:nvPr/>
        </p:nvSpPr>
        <p:spPr>
          <a:xfrm>
            <a:off x="690600" y="3289000"/>
            <a:ext cx="4977000" cy="6345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g148adf7ae8e_0_11"/>
          <p:cNvSpPr txBox="1"/>
          <p:nvPr>
            <p:ph idx="1" type="body"/>
          </p:nvPr>
        </p:nvSpPr>
        <p:spPr>
          <a:xfrm>
            <a:off x="838200" y="1598500"/>
            <a:ext cx="10608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90"/>
              <a:buAutoNum type="arabicPeriod"/>
            </a:pPr>
            <a:r>
              <a:rPr lang="en-US" sz="2490">
                <a:solidFill>
                  <a:schemeClr val="dk1"/>
                </a:solidFill>
              </a:rPr>
              <a:t>Connect with other scientists</a:t>
            </a:r>
            <a:endParaRPr sz="2490">
              <a:solidFill>
                <a:schemeClr val="dk1"/>
              </a:solidFill>
            </a:endParaRPr>
          </a:p>
          <a:p>
            <a:pPr indent="-386715" lvl="1" marL="914400" rtl="0" algn="l"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Community of Practice</a:t>
            </a:r>
            <a:endParaRPr sz="1800">
              <a:solidFill>
                <a:schemeClr val="dk1"/>
              </a:solidFill>
            </a:endParaRPr>
          </a:p>
          <a:p>
            <a:pPr indent="-386715" lvl="1" marL="914400" rtl="0" algn="l">
              <a:spcBef>
                <a:spcPts val="0"/>
              </a:spcBef>
              <a:spcAft>
                <a:spcPts val="0"/>
              </a:spcAft>
              <a:buSzPts val="24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Expert groups in organisations</a:t>
            </a:r>
            <a:br>
              <a:rPr lang="en-US" sz="2490">
                <a:solidFill>
                  <a:schemeClr val="dk1"/>
                </a:solidFill>
              </a:rPr>
            </a:br>
            <a:endParaRPr sz="2490">
              <a:solidFill>
                <a:schemeClr val="dk1"/>
              </a:solidFill>
            </a:endParaRPr>
          </a:p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rabicPeriod"/>
            </a:pPr>
            <a:r>
              <a:rPr lang="en-US" sz="2490">
                <a:solidFill>
                  <a:schemeClr val="lt1"/>
                </a:solidFill>
              </a:rPr>
              <a:t>Target the general public</a:t>
            </a:r>
            <a:endParaRPr sz="2490">
              <a:solidFill>
                <a:schemeClr val="lt1"/>
              </a:solidFill>
            </a:endParaRPr>
          </a:p>
          <a:p>
            <a:pPr indent="-374015" lvl="1" marL="9144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Design a media strategy (with the media agency in your institute)</a:t>
            </a:r>
            <a:endParaRPr sz="2290">
              <a:solidFill>
                <a:schemeClr val="dk1"/>
              </a:solidFill>
            </a:endParaRPr>
          </a:p>
          <a:p>
            <a:pPr indent="-374015" lvl="1" marL="9144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Use the principles of </a:t>
            </a:r>
            <a:r>
              <a:rPr b="1" lang="en-US" sz="2290">
                <a:solidFill>
                  <a:schemeClr val="dk1"/>
                </a:solidFill>
              </a:rPr>
              <a:t>clickbait </a:t>
            </a:r>
            <a:r>
              <a:rPr lang="en-US" sz="2290">
                <a:solidFill>
                  <a:schemeClr val="dk1"/>
                </a:solidFill>
              </a:rPr>
              <a:t>to l</a:t>
            </a:r>
            <a:r>
              <a:rPr lang="en-US" sz="2290">
                <a:solidFill>
                  <a:schemeClr val="dk1"/>
                </a:solidFill>
              </a:rPr>
              <a:t>ure curious readers into exploring your latest research:</a:t>
            </a:r>
            <a:endParaRPr sz="2290">
              <a:solidFill>
                <a:schemeClr val="dk1"/>
              </a:solidFill>
            </a:endParaRPr>
          </a:p>
          <a:p>
            <a:pPr indent="-374014" lvl="2" marL="13716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romanLcPeriod"/>
            </a:pPr>
            <a:r>
              <a:rPr lang="en-US" sz="2290">
                <a:solidFill>
                  <a:schemeClr val="dk1"/>
                </a:solidFill>
              </a:rPr>
              <a:t>An enticing title, </a:t>
            </a:r>
            <a:endParaRPr sz="2290">
              <a:solidFill>
                <a:schemeClr val="dk1"/>
              </a:solidFill>
            </a:endParaRPr>
          </a:p>
          <a:p>
            <a:pPr indent="-374014" lvl="2" marL="137160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290"/>
              <a:buAutoNum type="romanLcPeriod"/>
            </a:pPr>
            <a:r>
              <a:rPr lang="en-US" sz="2290">
                <a:solidFill>
                  <a:schemeClr val="dk1"/>
                </a:solidFill>
              </a:rPr>
              <a:t>A visually appealing picture</a:t>
            </a:r>
            <a:endParaRPr sz="2290">
              <a:solidFill>
                <a:schemeClr val="dk1"/>
              </a:solidFill>
            </a:endParaRPr>
          </a:p>
        </p:txBody>
      </p:sp>
      <p:sp>
        <p:nvSpPr>
          <p:cNvPr id="487" name="Google Shape;487;g148adf7ae8e_0_1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</a:t>
            </a:r>
            <a:endParaRPr/>
          </a:p>
        </p:txBody>
      </p:sp>
      <p:sp>
        <p:nvSpPr>
          <p:cNvPr id="488" name="Google Shape;488;g148adf7ae8e_0_11"/>
          <p:cNvSpPr txBox="1"/>
          <p:nvPr/>
        </p:nvSpPr>
        <p:spPr>
          <a:xfrm>
            <a:off x="1841950" y="5852975"/>
            <a:ext cx="9892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https://blogs.lse.ac.uk/impactofsocialsciences/2019/04/01/20-ways-to-increase-your-research-impact-you-wont-believe-number-6/</a:t>
            </a: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Google Shape;493;g118854d3f82_0_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4825" y="1902725"/>
            <a:ext cx="3607174" cy="2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g118854d3f82_0_51"/>
          <p:cNvSpPr txBox="1"/>
          <p:nvPr>
            <p:ph type="title"/>
          </p:nvPr>
        </p:nvSpPr>
        <p:spPr>
          <a:xfrm>
            <a:off x="292875" y="1590175"/>
            <a:ext cx="7161000" cy="23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b="1" lang="en-US" sz="2450">
                <a:highlight>
                  <a:schemeClr val="lt1"/>
                </a:highlight>
              </a:rPr>
              <a:t>a. An enticing and eye catching title </a:t>
            </a:r>
            <a:r>
              <a:rPr lang="en-US" sz="2450"/>
              <a:t>that promises more than the research can possibly deliver.</a:t>
            </a:r>
            <a:endParaRPr sz="2450"/>
          </a:p>
        </p:txBody>
      </p:sp>
      <p:sp>
        <p:nvSpPr>
          <p:cNvPr id="495" name="Google Shape;495;g118854d3f82_0_51"/>
          <p:cNvSpPr txBox="1"/>
          <p:nvPr/>
        </p:nvSpPr>
        <p:spPr>
          <a:xfrm>
            <a:off x="811950" y="3652600"/>
            <a:ext cx="105681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Examples: </a:t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Scientists confirm discovery of ‘Hottest rock on earth’, 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These six foods may become more popular as the planet warms, 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Newly-discovered signaling molecule stimulates hair multiplication and growth. 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g118854d3f82_0_5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 - </a:t>
            </a:r>
            <a:r>
              <a:rPr i="1" lang="en-US"/>
              <a:t>C</a:t>
            </a:r>
            <a:r>
              <a:rPr i="1" lang="en-US"/>
              <a:t>lickbait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312b5c3312_5_65"/>
          <p:cNvSpPr txBox="1"/>
          <p:nvPr>
            <p:ph idx="4294967295" type="title"/>
          </p:nvPr>
        </p:nvSpPr>
        <p:spPr>
          <a:xfrm>
            <a:off x="838200" y="196455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5714"/>
              <a:buNone/>
            </a:pPr>
            <a:r>
              <a:rPr lang="en-US" sz="3500">
                <a:solidFill>
                  <a:schemeClr val="lt1"/>
                </a:solidFill>
              </a:rPr>
              <a:t>By group, discuss w</a:t>
            </a:r>
            <a:r>
              <a:rPr lang="en-US" sz="3500">
                <a:solidFill>
                  <a:schemeClr val="lt1"/>
                </a:solidFill>
              </a:rPr>
              <a:t>hat comes to mind when you hear </a:t>
            </a:r>
            <a:endParaRPr sz="35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39784"/>
              <a:buNone/>
            </a:pPr>
            <a:r>
              <a:rPr lang="en-US" sz="9300">
                <a:solidFill>
                  <a:schemeClr val="lt1"/>
                </a:solidFill>
              </a:rPr>
              <a:t>“Open Science”</a:t>
            </a:r>
            <a:endParaRPr sz="9300">
              <a:solidFill>
                <a:schemeClr val="lt1"/>
              </a:solidFill>
            </a:endParaRPr>
          </a:p>
        </p:txBody>
      </p:sp>
      <p:sp>
        <p:nvSpPr>
          <p:cNvPr id="180" name="Google Shape;180;g1312b5c3312_5_65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#1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118854d3f82_0_70"/>
          <p:cNvSpPr txBox="1"/>
          <p:nvPr>
            <p:ph type="title"/>
          </p:nvPr>
        </p:nvSpPr>
        <p:spPr>
          <a:xfrm>
            <a:off x="292875" y="1590175"/>
            <a:ext cx="6227700" cy="42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4400"/>
              <a:buNone/>
            </a:pPr>
            <a:r>
              <a:rPr b="1" lang="en-US" sz="2450">
                <a:highlight>
                  <a:schemeClr val="lt1"/>
                </a:highlight>
              </a:rPr>
              <a:t>b. A visually appealing image </a:t>
            </a:r>
            <a:r>
              <a:rPr lang="en-US" sz="2450"/>
              <a:t>to entice the curious reader to visit the research.</a:t>
            </a:r>
            <a:endParaRPr sz="2450"/>
          </a:p>
        </p:txBody>
      </p:sp>
      <p:pic>
        <p:nvPicPr>
          <p:cNvPr id="502" name="Google Shape;502;g118854d3f82_0_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20575" y="1425168"/>
            <a:ext cx="5671426" cy="4412157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g118854d3f82_0_70"/>
          <p:cNvSpPr txBox="1"/>
          <p:nvPr/>
        </p:nvSpPr>
        <p:spPr>
          <a:xfrm>
            <a:off x="811950" y="3652600"/>
            <a:ext cx="5424300" cy="24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Example: </a:t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nice but boring head shot of Christina Zdenek (left), compared with an exciting prop shot (by N Hamilton) with a large coastal taipan (right).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</a:t>
            </a:r>
            <a:r>
              <a:rPr lang="en-US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https://www.timeshighereducation.com/campus/get-your-research-out-there-7-strategies-highimpact-science-communication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g118854d3f82_0_70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 - </a:t>
            </a:r>
            <a:r>
              <a:rPr i="1" lang="en-US"/>
              <a:t>Clickbait</a:t>
            </a:r>
            <a:endParaRPr i="1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148adf7ae8e_0_26"/>
          <p:cNvSpPr/>
          <p:nvPr/>
        </p:nvSpPr>
        <p:spPr>
          <a:xfrm>
            <a:off x="710325" y="2510025"/>
            <a:ext cx="7114800" cy="5193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g148adf7ae8e_0_26"/>
          <p:cNvSpPr txBox="1"/>
          <p:nvPr>
            <p:ph idx="1" type="body"/>
          </p:nvPr>
        </p:nvSpPr>
        <p:spPr>
          <a:xfrm>
            <a:off x="838200" y="1598500"/>
            <a:ext cx="106083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90"/>
              <a:buAutoNum type="arabicPeriod"/>
            </a:pPr>
            <a:r>
              <a:rPr lang="en-US" sz="2490">
                <a:solidFill>
                  <a:schemeClr val="dk1"/>
                </a:solidFill>
              </a:rPr>
              <a:t>Connect with other scientists</a:t>
            </a:r>
            <a:endParaRPr sz="2490">
              <a:solidFill>
                <a:schemeClr val="dk1"/>
              </a:solidFill>
            </a:endParaRPr>
          </a:p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90"/>
              <a:buAutoNum type="arabicPeriod"/>
            </a:pPr>
            <a:r>
              <a:rPr lang="en-US" sz="2490">
                <a:solidFill>
                  <a:schemeClr val="dk1"/>
                </a:solidFill>
              </a:rPr>
              <a:t>Target the general public</a:t>
            </a:r>
            <a:endParaRPr sz="2490">
              <a:solidFill>
                <a:schemeClr val="dk1"/>
              </a:solidFill>
            </a:endParaRPr>
          </a:p>
          <a:p>
            <a:pPr indent="-3867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90"/>
              <a:buAutoNum type="arabicPeriod"/>
            </a:pPr>
            <a:r>
              <a:rPr lang="en-US" sz="2490">
                <a:solidFill>
                  <a:schemeClr val="lt1"/>
                </a:solidFill>
              </a:rPr>
              <a:t>Try </a:t>
            </a:r>
            <a:r>
              <a:rPr lang="en-US" sz="2490">
                <a:solidFill>
                  <a:schemeClr val="lt1"/>
                </a:solidFill>
              </a:rPr>
              <a:t>to reach a wide audience in mass media</a:t>
            </a:r>
            <a:endParaRPr sz="2490">
              <a:solidFill>
                <a:schemeClr val="lt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Write non-scientific articles for mainstream media outlets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e.g. The Conversation, Discover Magazine, Popular Science Magazine… </a:t>
            </a:r>
            <a:endParaRPr sz="1800">
              <a:solidFill>
                <a:schemeClr val="dk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Produce podcasts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e.g. The Science show, Science(ish), Gastropod…</a:t>
            </a:r>
            <a:endParaRPr sz="1800">
              <a:solidFill>
                <a:schemeClr val="dk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Prepare and share video abstracts</a:t>
            </a:r>
            <a:endParaRPr sz="2290">
              <a:solidFill>
                <a:schemeClr val="dk1"/>
              </a:solidFill>
            </a:endParaRPr>
          </a:p>
          <a:p>
            <a:pPr indent="-374015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2290"/>
              <a:buAutoNum type="alphaLcPeriod"/>
            </a:pPr>
            <a:r>
              <a:rPr lang="en-US" sz="2290">
                <a:solidFill>
                  <a:schemeClr val="dk1"/>
                </a:solidFill>
              </a:rPr>
              <a:t>Write blogs and news items on social media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1800">
                <a:solidFill>
                  <a:schemeClr val="dk1"/>
                </a:solidFill>
              </a:rPr>
              <a:t>e.g. LinkedIn, Facebook, Instagram, TikTok, Twitter…</a:t>
            </a:r>
            <a:endParaRPr sz="2290">
              <a:solidFill>
                <a:schemeClr val="dk1"/>
              </a:solidFill>
            </a:endParaRPr>
          </a:p>
        </p:txBody>
      </p:sp>
      <p:sp>
        <p:nvSpPr>
          <p:cNvPr id="511" name="Google Shape;511;g148adf7ae8e_0_26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Promote your work</a:t>
            </a:r>
            <a:endParaRPr/>
          </a:p>
        </p:txBody>
      </p:sp>
      <p:pic>
        <p:nvPicPr>
          <p:cNvPr id="512" name="Google Shape;512;g148adf7ae8e_0_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11300" y="2657100"/>
            <a:ext cx="2780701" cy="1789099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g148adf7ae8e_0_26"/>
          <p:cNvSpPr txBox="1"/>
          <p:nvPr/>
        </p:nvSpPr>
        <p:spPr>
          <a:xfrm>
            <a:off x="9312100" y="2270125"/>
            <a:ext cx="2780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The Conversation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4" name="Google Shape;514;g148adf7ae8e_0_26"/>
          <p:cNvPicPr preferRelativeResize="0"/>
          <p:nvPr/>
        </p:nvPicPr>
        <p:blipFill rotWithShape="1">
          <a:blip r:embed="rId5">
            <a:alphaModFix/>
          </a:blip>
          <a:srcRect b="54373" l="32731" r="23683" t="2647"/>
          <a:stretch/>
        </p:blipFill>
        <p:spPr>
          <a:xfrm>
            <a:off x="9411300" y="4921350"/>
            <a:ext cx="2780699" cy="1232771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g148adf7ae8e_0_26"/>
          <p:cNvSpPr txBox="1"/>
          <p:nvPr/>
        </p:nvSpPr>
        <p:spPr>
          <a:xfrm>
            <a:off x="9312100" y="4551350"/>
            <a:ext cx="277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2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Gastrop</a:t>
            </a:r>
            <a:r>
              <a:rPr lang="en-US" sz="1200" u="sng">
                <a:solidFill>
                  <a:schemeClr val="hlink"/>
                </a:solidFill>
                <a:hlinkClick r:id="rId7"/>
              </a:rPr>
              <a:t>od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g11e4276b328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375" y="1400000"/>
            <a:ext cx="4658400" cy="46069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100000" dist="47625">
              <a:schemeClr val="dk2">
                <a:alpha val="85880"/>
              </a:schemeClr>
            </a:outerShdw>
          </a:effectLst>
        </p:spPr>
      </p:pic>
      <p:sp>
        <p:nvSpPr>
          <p:cNvPr id="521" name="Google Shape;521;g11e4276b328_0_7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i="1" lang="en-US"/>
              <a:t>Example - LinkedIn</a:t>
            </a:r>
            <a:endParaRPr i="1"/>
          </a:p>
        </p:txBody>
      </p:sp>
      <p:grpSp>
        <p:nvGrpSpPr>
          <p:cNvPr id="522" name="Google Shape;522;g11e4276b328_0_7"/>
          <p:cNvGrpSpPr/>
          <p:nvPr/>
        </p:nvGrpSpPr>
        <p:grpSpPr>
          <a:xfrm>
            <a:off x="6250500" y="1396801"/>
            <a:ext cx="4658400" cy="4381523"/>
            <a:chOff x="6250500" y="1625401"/>
            <a:chExt cx="4658400" cy="4381523"/>
          </a:xfrm>
        </p:grpSpPr>
        <p:pic>
          <p:nvPicPr>
            <p:cNvPr id="523" name="Google Shape;523;g11e4276b328_0_7"/>
            <p:cNvPicPr preferRelativeResize="0"/>
            <p:nvPr/>
          </p:nvPicPr>
          <p:blipFill rotWithShape="1">
            <a:blip r:embed="rId4">
              <a:alphaModFix/>
            </a:blip>
            <a:srcRect b="0" l="0" r="16943" t="57623"/>
            <a:stretch/>
          </p:blipFill>
          <p:spPr>
            <a:xfrm>
              <a:off x="6250500" y="3407500"/>
              <a:ext cx="4658400" cy="25994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4" name="Google Shape;524;g11e4276b328_0_7"/>
            <p:cNvPicPr preferRelativeResize="0"/>
            <p:nvPr/>
          </p:nvPicPr>
          <p:blipFill rotWithShape="1">
            <a:blip r:embed="rId4">
              <a:alphaModFix/>
            </a:blip>
            <a:srcRect b="71114" l="0" r="16943" t="0"/>
            <a:stretch/>
          </p:blipFill>
          <p:spPr>
            <a:xfrm>
              <a:off x="6250500" y="1625401"/>
              <a:ext cx="4658400" cy="17718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f3c6044989_3_72"/>
          <p:cNvSpPr/>
          <p:nvPr/>
        </p:nvSpPr>
        <p:spPr>
          <a:xfrm>
            <a:off x="838200" y="570025"/>
            <a:ext cx="10817100" cy="915900"/>
          </a:xfrm>
          <a:prstGeom prst="roundRect">
            <a:avLst>
              <a:gd fmla="val 16667" name="adj"/>
            </a:avLst>
          </a:prstGeom>
          <a:solidFill>
            <a:srgbClr val="00A19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f3c6044989_3_72"/>
          <p:cNvSpPr txBox="1"/>
          <p:nvPr/>
        </p:nvSpPr>
        <p:spPr>
          <a:xfrm>
            <a:off x="4213475" y="2255400"/>
            <a:ext cx="74418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…conduct research? </a:t>
            </a:r>
            <a:r>
              <a:rPr lang="en-US" sz="2400">
                <a:solidFill>
                  <a:schemeClr val="accent5"/>
                </a:solidFill>
              </a:rPr>
              <a:t>Y</a:t>
            </a:r>
            <a:r>
              <a:rPr lang="en-US" sz="2400">
                <a:solidFill>
                  <a:schemeClr val="accent5"/>
                </a:solidFill>
              </a:rPr>
              <a:t>EARS</a:t>
            </a:r>
            <a:endParaRPr sz="24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…write a research paper?  </a:t>
            </a:r>
            <a:r>
              <a:rPr lang="en-US" sz="2400">
                <a:solidFill>
                  <a:schemeClr val="accent5"/>
                </a:solidFill>
              </a:rPr>
              <a:t>MONTHS</a:t>
            </a:r>
            <a:endParaRPr sz="2400">
              <a:solidFill>
                <a:schemeClr val="accent5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…get your research published? </a:t>
            </a:r>
            <a:r>
              <a:rPr lang="en-US" sz="2400">
                <a:solidFill>
                  <a:schemeClr val="accent5"/>
                </a:solidFill>
              </a:rPr>
              <a:t>MONTHS</a:t>
            </a:r>
            <a:endParaRPr sz="2400">
              <a:solidFill>
                <a:schemeClr val="accent5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…w</a:t>
            </a:r>
            <a:r>
              <a:rPr lang="en-US" sz="2400"/>
              <a:t>rite a</a:t>
            </a:r>
            <a:r>
              <a:rPr i="0" lang="en-US" sz="2400" u="none" cap="none" strike="noStrike">
                <a:solidFill>
                  <a:srgbClr val="000000"/>
                </a:solidFill>
              </a:rPr>
              <a:t> blog post?</a:t>
            </a:r>
            <a:endParaRPr i="0" sz="2400" u="none" cap="none" strike="noStrike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…p</a:t>
            </a:r>
            <a:r>
              <a:rPr lang="en-US" sz="2400"/>
              <a:t>ost </a:t>
            </a:r>
            <a:r>
              <a:rPr i="0" lang="en-US" sz="2400" u="none" cap="none" strike="noStrike">
                <a:solidFill>
                  <a:srgbClr val="000000"/>
                </a:solidFill>
              </a:rPr>
              <a:t>a Tweet?</a:t>
            </a:r>
            <a:endParaRPr i="0" sz="2400" u="none" cap="none" strike="noStrike">
              <a:solidFill>
                <a:srgbClr val="00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…p</a:t>
            </a:r>
            <a:r>
              <a:rPr lang="en-US" sz="2400">
                <a:solidFill>
                  <a:schemeClr val="dk1"/>
                </a:solidFill>
              </a:rPr>
              <a:t>repare </a:t>
            </a:r>
            <a:r>
              <a:rPr i="0" lang="en-US" sz="2400" u="none" cap="none" strike="noStrike">
                <a:solidFill>
                  <a:schemeClr val="dk1"/>
                </a:solidFill>
              </a:rPr>
              <a:t>a </a:t>
            </a:r>
            <a:r>
              <a:rPr lang="en-US" sz="2400">
                <a:solidFill>
                  <a:schemeClr val="dk1"/>
                </a:solidFill>
              </a:rPr>
              <a:t>s</a:t>
            </a:r>
            <a:r>
              <a:rPr i="0" lang="en-US" sz="2400" u="none" cap="none" strike="noStrike">
                <a:solidFill>
                  <a:schemeClr val="dk1"/>
                </a:solidFill>
              </a:rPr>
              <a:t>lideshow?</a:t>
            </a:r>
            <a:endParaRPr i="0" sz="2400" u="none" cap="none" strike="noStrike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…m</a:t>
            </a:r>
            <a:r>
              <a:rPr lang="en-US" sz="2400">
                <a:solidFill>
                  <a:schemeClr val="dk1"/>
                </a:solidFill>
              </a:rPr>
              <a:t>ake </a:t>
            </a:r>
            <a:r>
              <a:rPr i="0" lang="en-US" sz="2400" u="none" cap="none" strike="noStrike">
                <a:solidFill>
                  <a:schemeClr val="dk1"/>
                </a:solidFill>
              </a:rPr>
              <a:t>a video?</a:t>
            </a:r>
            <a:endParaRPr i="0" sz="2400" u="none" cap="none" strike="noStrike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…m</a:t>
            </a:r>
            <a:r>
              <a:rPr lang="en-US" sz="2400">
                <a:solidFill>
                  <a:schemeClr val="dk1"/>
                </a:solidFill>
              </a:rPr>
              <a:t>ave </a:t>
            </a:r>
            <a:r>
              <a:rPr i="0" lang="en-US" sz="2400" u="none" cap="none" strike="noStrike">
                <a:solidFill>
                  <a:schemeClr val="dk1"/>
                </a:solidFill>
              </a:rPr>
              <a:t>a discussion?</a:t>
            </a:r>
            <a:endParaRPr i="0" sz="2400" u="none" cap="none" strike="noStrike">
              <a:solidFill>
                <a:schemeClr val="dk1"/>
              </a:solidFill>
            </a:endParaRPr>
          </a:p>
        </p:txBody>
      </p:sp>
      <p:sp>
        <p:nvSpPr>
          <p:cNvPr id="531" name="Google Shape;531;gf3c6044989_3_72"/>
          <p:cNvSpPr txBox="1"/>
          <p:nvPr/>
        </p:nvSpPr>
        <p:spPr>
          <a:xfrm>
            <a:off x="1798350" y="766375"/>
            <a:ext cx="9171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QUICK POLL: Which promotion method would you most like to use?</a:t>
            </a:r>
            <a:endParaRPr b="0" i="0" sz="2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2" name="Google Shape;532;gf3c6044989_3_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2376625"/>
            <a:ext cx="3282349" cy="3338725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gf3c6044989_3_72"/>
          <p:cNvSpPr txBox="1"/>
          <p:nvPr/>
        </p:nvSpPr>
        <p:spPr>
          <a:xfrm>
            <a:off x="8203825" y="4154375"/>
            <a:ext cx="2668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accent5"/>
                </a:solidFill>
              </a:rPr>
              <a:t>A minute?</a:t>
            </a:r>
            <a:br>
              <a:rPr lang="en-US" sz="2400">
                <a:solidFill>
                  <a:schemeClr val="accent5"/>
                </a:solidFill>
              </a:rPr>
            </a:br>
            <a:r>
              <a:rPr lang="en-US" sz="2400">
                <a:solidFill>
                  <a:schemeClr val="accent5"/>
                </a:solidFill>
              </a:rPr>
              <a:t>An hour?</a:t>
            </a:r>
            <a:br>
              <a:rPr lang="en-US" sz="2400">
                <a:solidFill>
                  <a:schemeClr val="accent5"/>
                </a:solidFill>
              </a:rPr>
            </a:br>
            <a:r>
              <a:rPr lang="en-US" sz="2400">
                <a:solidFill>
                  <a:schemeClr val="accent5"/>
                </a:solidFill>
              </a:rPr>
              <a:t>A day?</a:t>
            </a:r>
            <a:endParaRPr i="0" sz="2400" u="none" cap="none" strike="noStrike">
              <a:solidFill>
                <a:schemeClr val="accent5"/>
              </a:solidFill>
            </a:endParaRPr>
          </a:p>
        </p:txBody>
      </p:sp>
      <p:sp>
        <p:nvSpPr>
          <p:cNvPr id="534" name="Google Shape;534;gf3c6044989_3_72"/>
          <p:cNvSpPr txBox="1"/>
          <p:nvPr/>
        </p:nvSpPr>
        <p:spPr>
          <a:xfrm>
            <a:off x="7706625" y="3423600"/>
            <a:ext cx="1308900" cy="27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600">
                <a:solidFill>
                  <a:schemeClr val="accent5"/>
                </a:solidFill>
                <a:latin typeface="Amatic SC"/>
                <a:ea typeface="Amatic SC"/>
                <a:cs typeface="Amatic SC"/>
                <a:sym typeface="Amatic SC"/>
              </a:rPr>
              <a:t>}</a:t>
            </a:r>
            <a:endParaRPr i="0" sz="16600" u="none" cap="none" strike="noStrike">
              <a:solidFill>
                <a:schemeClr val="accent5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535" name="Google Shape;535;gf3c6044989_3_72"/>
          <p:cNvSpPr txBox="1"/>
          <p:nvPr/>
        </p:nvSpPr>
        <p:spPr>
          <a:xfrm>
            <a:off x="838200" y="1822525"/>
            <a:ext cx="266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2"/>
                </a:solidFill>
              </a:rPr>
              <a:t>Just think…</a:t>
            </a:r>
            <a:endParaRPr i="0" sz="2400" u="none" cap="none" strike="noStrike">
              <a:solidFill>
                <a:schemeClr val="dk2"/>
              </a:solidFill>
            </a:endParaRPr>
          </a:p>
        </p:txBody>
      </p:sp>
      <p:sp>
        <p:nvSpPr>
          <p:cNvPr id="536" name="Google Shape;536;gf3c6044989_3_72"/>
          <p:cNvSpPr txBox="1"/>
          <p:nvPr/>
        </p:nvSpPr>
        <p:spPr>
          <a:xfrm>
            <a:off x="8986775" y="5389850"/>
            <a:ext cx="2668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2"/>
                </a:solidFill>
              </a:rPr>
              <a:t>…it’s up to you!</a:t>
            </a:r>
            <a:endParaRPr i="0" sz="2400" u="none" cap="none" strike="noStrike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" name="Google Shape;541;g11e4276b328_0_1"/>
          <p:cNvPicPr preferRelativeResize="0"/>
          <p:nvPr/>
        </p:nvPicPr>
        <p:blipFill rotWithShape="1">
          <a:blip r:embed="rId3">
            <a:alphaModFix/>
          </a:blip>
          <a:srcRect b="34169" l="6946" r="30976" t="29391"/>
          <a:stretch/>
        </p:blipFill>
        <p:spPr>
          <a:xfrm>
            <a:off x="937400" y="4033250"/>
            <a:ext cx="7138925" cy="18380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42" name="Google Shape;542;g11e4276b328_0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18616" y="0"/>
            <a:ext cx="397338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g11e4276b328_0_1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44" name="Google Shape;544;g11e4276b328_0_1"/>
          <p:cNvSpPr txBox="1"/>
          <p:nvPr>
            <p:ph idx="1" type="body"/>
          </p:nvPr>
        </p:nvSpPr>
        <p:spPr>
          <a:xfrm>
            <a:off x="838200" y="1598500"/>
            <a:ext cx="10608300" cy="25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90">
                <a:solidFill>
                  <a:schemeClr val="accent5"/>
                </a:solidFill>
              </a:rPr>
              <a:t>Traditional metrics:</a:t>
            </a:r>
            <a:r>
              <a:rPr lang="en-US" sz="2490">
                <a:solidFill>
                  <a:schemeClr val="dk1"/>
                </a:solidFill>
              </a:rPr>
              <a:t> </a:t>
            </a:r>
            <a:r>
              <a:rPr b="1" lang="en-US" sz="2490">
                <a:solidFill>
                  <a:schemeClr val="dk1"/>
                </a:solidFill>
              </a:rPr>
              <a:t>number of citations</a:t>
            </a:r>
            <a:endParaRPr b="1" sz="2490">
              <a:solidFill>
                <a:schemeClr val="dk1"/>
              </a:solidFill>
            </a:endParaRPr>
          </a:p>
          <a:p>
            <a:pPr indent="-3740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90"/>
              <a:buChar char="●"/>
            </a:pPr>
            <a:r>
              <a:rPr i="1" lang="en-US" sz="2290">
                <a:solidFill>
                  <a:schemeClr val="dk1"/>
                </a:solidFill>
              </a:rPr>
              <a:t>Tools</a:t>
            </a:r>
            <a:r>
              <a:rPr lang="en-US" sz="2290">
                <a:solidFill>
                  <a:schemeClr val="dk1"/>
                </a:solidFill>
              </a:rPr>
              <a:t>: Web of Science, Scopus, Google Scholar…</a:t>
            </a:r>
            <a:endParaRPr sz="2290">
              <a:solidFill>
                <a:schemeClr val="dk1"/>
              </a:solidFill>
            </a:endParaRPr>
          </a:p>
          <a:p>
            <a:pPr indent="-3740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90"/>
              <a:buChar char="●"/>
            </a:pPr>
            <a:r>
              <a:rPr i="1" lang="en-US" sz="2290">
                <a:solidFill>
                  <a:schemeClr val="dk1"/>
                </a:solidFill>
              </a:rPr>
              <a:t>Advantages</a:t>
            </a:r>
            <a:r>
              <a:rPr lang="en-US" sz="2290">
                <a:solidFill>
                  <a:schemeClr val="dk1"/>
                </a:solidFill>
              </a:rPr>
              <a:t>: objective, quantitative, rigorous.</a:t>
            </a:r>
            <a:endParaRPr sz="2290">
              <a:solidFill>
                <a:schemeClr val="dk1"/>
              </a:solidFill>
            </a:endParaRPr>
          </a:p>
          <a:p>
            <a:pPr indent="-37401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90"/>
              <a:buChar char="●"/>
            </a:pPr>
            <a:r>
              <a:rPr i="1" lang="en-US" sz="2290">
                <a:solidFill>
                  <a:schemeClr val="dk1"/>
                </a:solidFill>
              </a:rPr>
              <a:t>Drawbacks</a:t>
            </a:r>
            <a:r>
              <a:rPr lang="en-US" sz="2290">
                <a:solidFill>
                  <a:schemeClr val="dk1"/>
                </a:solidFill>
              </a:rPr>
              <a:t>: assessment time (years), only articles</a:t>
            </a:r>
            <a:br>
              <a:rPr lang="en-US" sz="2290">
                <a:solidFill>
                  <a:schemeClr val="dk1"/>
                </a:solidFill>
              </a:rPr>
            </a:br>
            <a:r>
              <a:rPr lang="en-US" sz="2290">
                <a:solidFill>
                  <a:schemeClr val="dk1"/>
                </a:solidFill>
              </a:rPr>
              <a:t>and books, do not give the “whole picture”.</a:t>
            </a:r>
            <a:endParaRPr sz="2290">
              <a:solidFill>
                <a:schemeClr val="dk1"/>
              </a:solidFill>
            </a:endParaRPr>
          </a:p>
        </p:txBody>
      </p:sp>
      <p:sp>
        <p:nvSpPr>
          <p:cNvPr id="545" name="Google Shape;545;g11e4276b328_0_1"/>
          <p:cNvSpPr/>
          <p:nvPr/>
        </p:nvSpPr>
        <p:spPr>
          <a:xfrm rot="-1050511">
            <a:off x="965063" y="4785718"/>
            <a:ext cx="404856" cy="246597"/>
          </a:xfrm>
          <a:prstGeom prst="ellipse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148adf7ae8e_0_78"/>
          <p:cNvSpPr/>
          <p:nvPr/>
        </p:nvSpPr>
        <p:spPr>
          <a:xfrm>
            <a:off x="8869950" y="365125"/>
            <a:ext cx="2881200" cy="1406100"/>
          </a:xfrm>
          <a:prstGeom prst="wedgeRectCallout">
            <a:avLst>
              <a:gd fmla="val -57705" name="adj1"/>
              <a:gd fmla="val 80937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1" name="Google Shape;551;g148adf7ae8e_0_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3575" y="3924775"/>
            <a:ext cx="2733100" cy="2188650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g148adf7ae8e_0_78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53" name="Google Shape;553;g148adf7ae8e_0_78"/>
          <p:cNvSpPr txBox="1"/>
          <p:nvPr>
            <p:ph idx="1" type="body"/>
          </p:nvPr>
        </p:nvSpPr>
        <p:spPr>
          <a:xfrm>
            <a:off x="838200" y="1598500"/>
            <a:ext cx="7796100" cy="25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50">
                <a:solidFill>
                  <a:schemeClr val="accent5"/>
                </a:solidFill>
              </a:rPr>
              <a:t>Alternative metrics:</a:t>
            </a:r>
            <a:r>
              <a:rPr lang="en-US" sz="2450">
                <a:solidFill>
                  <a:schemeClr val="dk1"/>
                </a:solidFill>
              </a:rPr>
              <a:t> </a:t>
            </a:r>
            <a:r>
              <a:rPr b="1" lang="en-US" sz="2450">
                <a:solidFill>
                  <a:schemeClr val="dk1"/>
                </a:solidFill>
              </a:rPr>
              <a:t>Qualitative and quantitative data </a:t>
            </a:r>
            <a:r>
              <a:rPr lang="en-US" sz="2450">
                <a:solidFill>
                  <a:schemeClr val="dk1"/>
                </a:solidFill>
              </a:rPr>
              <a:t>complementary to traditional, citation-based metrics</a:t>
            </a:r>
            <a:endParaRPr sz="2450">
              <a:solidFill>
                <a:schemeClr val="dk1"/>
              </a:solidFill>
            </a:endParaRPr>
          </a:p>
        </p:txBody>
      </p:sp>
      <p:pic>
        <p:nvPicPr>
          <p:cNvPr id="554" name="Google Shape;554;g148adf7ae8e_0_7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200" y="2907375"/>
            <a:ext cx="3269450" cy="112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g148adf7ae8e_0_78"/>
          <p:cNvPicPr preferRelativeResize="0"/>
          <p:nvPr/>
        </p:nvPicPr>
        <p:blipFill rotWithShape="1">
          <a:blip r:embed="rId5">
            <a:alphaModFix/>
          </a:blip>
          <a:srcRect b="23262" l="25080" r="45806" t="39423"/>
          <a:stretch/>
        </p:blipFill>
        <p:spPr>
          <a:xfrm>
            <a:off x="5158200" y="3765850"/>
            <a:ext cx="3476093" cy="2506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g148adf7ae8e_0_78"/>
          <p:cNvSpPr txBox="1"/>
          <p:nvPr/>
        </p:nvSpPr>
        <p:spPr>
          <a:xfrm>
            <a:off x="8944050" y="453013"/>
            <a:ext cx="2733000" cy="11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i="1" lang="en-US" sz="1900">
                <a:solidFill>
                  <a:schemeClr val="accent5"/>
                </a:solidFill>
              </a:rPr>
              <a:t>Alternative metrics tell us </a:t>
            </a:r>
            <a:r>
              <a:rPr b="1" i="1" lang="en-US" sz="1900">
                <a:solidFill>
                  <a:schemeClr val="accent5"/>
                </a:solidFill>
              </a:rPr>
              <a:t>how others interact</a:t>
            </a:r>
            <a:r>
              <a:rPr i="1" lang="en-US" sz="1900">
                <a:solidFill>
                  <a:schemeClr val="accent5"/>
                </a:solidFill>
              </a:rPr>
              <a:t> with our scientific work</a:t>
            </a:r>
            <a:endParaRPr i="1" sz="19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A19A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1312b5c3312_5_705"/>
          <p:cNvSpPr txBox="1"/>
          <p:nvPr>
            <p:ph idx="4294967295" type="title"/>
          </p:nvPr>
        </p:nvSpPr>
        <p:spPr>
          <a:xfrm>
            <a:off x="838200" y="1442800"/>
            <a:ext cx="10515600" cy="26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110">
                <a:solidFill>
                  <a:schemeClr val="lt1"/>
                </a:solidFill>
              </a:rPr>
              <a:t>Check alternative metrics of a paper</a:t>
            </a:r>
            <a:br>
              <a:rPr lang="en-US" sz="4110">
                <a:solidFill>
                  <a:schemeClr val="lt1"/>
                </a:solidFill>
              </a:rPr>
            </a:br>
            <a:r>
              <a:rPr lang="en-US" sz="4110">
                <a:solidFill>
                  <a:schemeClr val="lt1"/>
                </a:solidFill>
              </a:rPr>
              <a:t>with the Altmetric Badges tool</a:t>
            </a:r>
            <a:endParaRPr sz="411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200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https://www.altmetric.com/products/altmetric-badges/</a:t>
            </a:r>
            <a:r>
              <a:rPr lang="en-US" sz="2200">
                <a:solidFill>
                  <a:schemeClr val="lt1"/>
                </a:solidFill>
              </a:rPr>
              <a:t> </a:t>
            </a:r>
            <a:r>
              <a:rPr lang="en-US" sz="4110">
                <a:solidFill>
                  <a:schemeClr val="lt1"/>
                </a:solidFill>
              </a:rPr>
              <a:t> </a:t>
            </a:r>
            <a:endParaRPr sz="4110">
              <a:solidFill>
                <a:schemeClr val="lt1"/>
              </a:solidFill>
            </a:endParaRPr>
          </a:p>
        </p:txBody>
      </p:sp>
      <p:sp>
        <p:nvSpPr>
          <p:cNvPr id="562" name="Google Shape;562;g1312b5c3312_5_705"/>
          <p:cNvSpPr txBox="1"/>
          <p:nvPr/>
        </p:nvSpPr>
        <p:spPr>
          <a:xfrm>
            <a:off x="517700" y="5066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#8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g1312b5c3312_5_705"/>
          <p:cNvSpPr txBox="1"/>
          <p:nvPr>
            <p:ph idx="4294967295" type="body"/>
          </p:nvPr>
        </p:nvSpPr>
        <p:spPr>
          <a:xfrm>
            <a:off x="517700" y="3945150"/>
            <a:ext cx="10920900" cy="24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200">
                <a:solidFill>
                  <a:schemeClr val="lt1"/>
                </a:solidFill>
              </a:rPr>
              <a:t>&gt; Test the tool with one of your paper or a paper that you know (DOI required)</a:t>
            </a:r>
            <a:endParaRPr sz="22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sz="2200">
                <a:solidFill>
                  <a:schemeClr val="lt1"/>
                </a:solidFill>
              </a:rPr>
              <a:t>&gt; Check the results</a:t>
            </a:r>
            <a:br>
              <a:rPr lang="en-US" sz="2200">
                <a:solidFill>
                  <a:schemeClr val="lt1"/>
                </a:solidFill>
              </a:rPr>
            </a:br>
            <a:r>
              <a:rPr lang="en-US" sz="2200">
                <a:solidFill>
                  <a:schemeClr val="lt1"/>
                </a:solidFill>
              </a:rPr>
              <a:t>&gt; Tell us your thoughts on the tool, what is your first impression?</a:t>
            </a:r>
            <a:br>
              <a:rPr lang="en-US" sz="2200">
                <a:solidFill>
                  <a:schemeClr val="lt1"/>
                </a:solidFill>
              </a:rPr>
            </a:br>
            <a:endParaRPr sz="2200">
              <a:solidFill>
                <a:schemeClr val="lt1"/>
              </a:solidFill>
            </a:endParaRPr>
          </a:p>
        </p:txBody>
      </p:sp>
      <p:pic>
        <p:nvPicPr>
          <p:cNvPr id="564" name="Google Shape;564;g1312b5c3312_5_7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34406" y="3646594"/>
            <a:ext cx="1238548" cy="1238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g1312b5c3312_5_7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56676" y="2625550"/>
            <a:ext cx="1238550" cy="123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148adf7ae8e_0_64"/>
          <p:cNvSpPr txBox="1"/>
          <p:nvPr>
            <p:ph type="title"/>
          </p:nvPr>
        </p:nvSpPr>
        <p:spPr>
          <a:xfrm>
            <a:off x="838200" y="365125"/>
            <a:ext cx="11254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Monitor your impact</a:t>
            </a:r>
            <a:endParaRPr/>
          </a:p>
        </p:txBody>
      </p:sp>
      <p:sp>
        <p:nvSpPr>
          <p:cNvPr id="571" name="Google Shape;571;g148adf7ae8e_0_64"/>
          <p:cNvSpPr txBox="1"/>
          <p:nvPr>
            <p:ph idx="1" type="body"/>
          </p:nvPr>
        </p:nvSpPr>
        <p:spPr>
          <a:xfrm>
            <a:off x="838200" y="1598500"/>
            <a:ext cx="7796100" cy="25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50">
                <a:solidFill>
                  <a:schemeClr val="accent5"/>
                </a:solidFill>
              </a:rPr>
              <a:t>Altmetric badges</a:t>
            </a:r>
            <a:endParaRPr sz="2450">
              <a:solidFill>
                <a:schemeClr val="dk1"/>
              </a:solidFill>
            </a:endParaRPr>
          </a:p>
        </p:txBody>
      </p:sp>
      <p:pic>
        <p:nvPicPr>
          <p:cNvPr id="572" name="Google Shape;572;g148adf7ae8e_0_64"/>
          <p:cNvPicPr preferRelativeResize="0"/>
          <p:nvPr/>
        </p:nvPicPr>
        <p:blipFill rotWithShape="1">
          <a:blip r:embed="rId3">
            <a:alphaModFix/>
          </a:blip>
          <a:srcRect b="14449" l="48233" r="12150" t="45122"/>
          <a:stretch/>
        </p:blipFill>
        <p:spPr>
          <a:xfrm>
            <a:off x="703450" y="3559450"/>
            <a:ext cx="4105354" cy="2712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g148adf7ae8e_0_64"/>
          <p:cNvPicPr preferRelativeResize="0"/>
          <p:nvPr/>
        </p:nvPicPr>
        <p:blipFill rotWithShape="1">
          <a:blip r:embed="rId4">
            <a:alphaModFix/>
          </a:blip>
          <a:srcRect b="14386" l="0" r="47840" t="58913"/>
          <a:stretch/>
        </p:blipFill>
        <p:spPr>
          <a:xfrm>
            <a:off x="396675" y="2045338"/>
            <a:ext cx="5072251" cy="14604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4" name="Google Shape;574;g148adf7ae8e_0_64"/>
          <p:cNvGrpSpPr/>
          <p:nvPr/>
        </p:nvGrpSpPr>
        <p:grpSpPr>
          <a:xfrm>
            <a:off x="5794368" y="425538"/>
            <a:ext cx="4537611" cy="3543250"/>
            <a:chOff x="5718168" y="196938"/>
            <a:chExt cx="4537611" cy="3543250"/>
          </a:xfrm>
        </p:grpSpPr>
        <p:pic>
          <p:nvPicPr>
            <p:cNvPr id="575" name="Google Shape;575;g148adf7ae8e_0_64"/>
            <p:cNvPicPr preferRelativeResize="0"/>
            <p:nvPr/>
          </p:nvPicPr>
          <p:blipFill rotWithShape="1">
            <a:blip r:embed="rId5">
              <a:alphaModFix/>
            </a:blip>
            <a:srcRect b="8080" l="3280" r="40165" t="17442"/>
            <a:stretch/>
          </p:blipFill>
          <p:spPr>
            <a:xfrm>
              <a:off x="5718168" y="196938"/>
              <a:ext cx="4537611" cy="354325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</p:pic>
        <p:sp>
          <p:nvSpPr>
            <p:cNvPr id="576" name="Google Shape;576;g148adf7ae8e_0_64"/>
            <p:cNvSpPr/>
            <p:nvPr/>
          </p:nvSpPr>
          <p:spPr>
            <a:xfrm>
              <a:off x="7120711" y="2469635"/>
              <a:ext cx="701546" cy="267334"/>
            </a:xfrm>
            <a:prstGeom prst="ellipse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7" name="Google Shape;577;g148adf7ae8e_0_64"/>
          <p:cNvSpPr txBox="1"/>
          <p:nvPr/>
        </p:nvSpPr>
        <p:spPr>
          <a:xfrm>
            <a:off x="5794375" y="5698875"/>
            <a:ext cx="5580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US" sz="21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Video</a:t>
            </a:r>
            <a:r>
              <a:rPr lang="en-US" sz="2100" u="sng">
                <a:solidFill>
                  <a:schemeClr val="hlink"/>
                </a:solidFill>
                <a:hlinkClick r:id="rId7"/>
              </a:rPr>
              <a:t>: A beginner’s guide to Altmetrics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8" name="Google Shape;578;g148adf7ae8e_0_6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30225" y="3124738"/>
            <a:ext cx="4661775" cy="24617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579" name="Google Shape;579;g148adf7ae8e_0_64"/>
          <p:cNvSpPr/>
          <p:nvPr/>
        </p:nvSpPr>
        <p:spPr>
          <a:xfrm>
            <a:off x="11258700" y="5170950"/>
            <a:ext cx="933300" cy="4155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1312b5c3312_5_769"/>
          <p:cNvSpPr txBox="1"/>
          <p:nvPr>
            <p:ph idx="1" type="body"/>
          </p:nvPr>
        </p:nvSpPr>
        <p:spPr>
          <a:xfrm>
            <a:off x="0" y="1552050"/>
            <a:ext cx="12192000" cy="20817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2800">
                <a:solidFill>
                  <a:schemeClr val="lt1"/>
                </a:solidFill>
              </a:rPr>
              <a:t>If you were to tweet about what you</a:t>
            </a:r>
            <a:br>
              <a:rPr b="1" lang="en-US" sz="2800">
                <a:solidFill>
                  <a:schemeClr val="lt1"/>
                </a:solidFill>
              </a:rPr>
            </a:br>
            <a:r>
              <a:rPr b="1" lang="en-US" sz="2800">
                <a:solidFill>
                  <a:schemeClr val="lt1"/>
                </a:solidFill>
              </a:rPr>
              <a:t>have just learned in this section</a:t>
            </a:r>
            <a:endParaRPr b="1" sz="28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b="1" lang="en-US" sz="3600">
                <a:solidFill>
                  <a:schemeClr val="lt1"/>
                </a:solidFill>
              </a:rPr>
              <a:t>what would you write?</a:t>
            </a:r>
            <a:endParaRPr b="1" sz="3600">
              <a:solidFill>
                <a:schemeClr val="lt1"/>
              </a:solidFill>
            </a:endParaRPr>
          </a:p>
        </p:txBody>
      </p:sp>
      <p:sp>
        <p:nvSpPr>
          <p:cNvPr id="585" name="Google Shape;585;g1312b5c3312_5_769"/>
          <p:cNvSpPr txBox="1"/>
          <p:nvPr>
            <p:ph type="title"/>
          </p:nvPr>
        </p:nvSpPr>
        <p:spPr>
          <a:xfrm>
            <a:off x="419550" y="389075"/>
            <a:ext cx="113529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600"/>
              <a:t>What have you learned that you would teach others?</a:t>
            </a:r>
            <a:endParaRPr sz="3600"/>
          </a:p>
        </p:txBody>
      </p:sp>
      <p:pic>
        <p:nvPicPr>
          <p:cNvPr id="586" name="Google Shape;586;g1312b5c3312_5_7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3724" y="1963962"/>
            <a:ext cx="1257851" cy="1257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g1312b5c3312_5_7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10350" y="4079775"/>
            <a:ext cx="3744425" cy="12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g1312b5c3312_5_769"/>
          <p:cNvPicPr preferRelativeResize="0"/>
          <p:nvPr/>
        </p:nvPicPr>
        <p:blipFill rotWithShape="1">
          <a:blip r:embed="rId5">
            <a:alphaModFix/>
          </a:blip>
          <a:srcRect b="26334" l="48804" r="0" t="0"/>
          <a:stretch/>
        </p:blipFill>
        <p:spPr>
          <a:xfrm>
            <a:off x="694388" y="3366513"/>
            <a:ext cx="2111626" cy="236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g1312b5c3312_5_76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889728" y="3160349"/>
            <a:ext cx="2985751" cy="29527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66675">
              <a:srgbClr val="0645AD">
                <a:alpha val="86666"/>
              </a:srgbClr>
            </a:outerShdw>
          </a:effectLst>
        </p:spPr>
      </p:pic>
      <p:sp>
        <p:nvSpPr>
          <p:cNvPr id="590" name="Google Shape;590;g1312b5c3312_5_769"/>
          <p:cNvSpPr txBox="1"/>
          <p:nvPr/>
        </p:nvSpPr>
        <p:spPr>
          <a:xfrm>
            <a:off x="517700" y="278050"/>
            <a:ext cx="24234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Activity #9</a:t>
            </a:r>
            <a:r>
              <a:rPr b="1" i="0" lang="en-US" sz="2100" u="none" cap="none" strike="noStrike">
                <a:solidFill>
                  <a:schemeClr val="dk2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r>
              <a:rPr b="1" i="0" lang="en-US" sz="2100" u="none" cap="none" strike="noStrike">
                <a:solidFill>
                  <a:schemeClr val="lt1"/>
                </a:solidFill>
                <a:highlight>
                  <a:schemeClr val="dk2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2100" u="none" cap="none" strike="noStrike">
              <a:solidFill>
                <a:schemeClr val="lt1"/>
              </a:solidFill>
              <a:highlight>
                <a:schemeClr val="dk2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1312b5c3312_5_834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85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en-US" sz="4400" u="none" cap="none" strike="noStrike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Thank you! </a:t>
            </a:r>
            <a:endParaRPr b="0" i="0" sz="4400" u="none" cap="none" strike="noStrike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0" i="0" lang="en-US" sz="4400" u="none" cap="none" strike="noStrike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¡Gracias! Merci! Благодаря! Dankuwel! ευχαριστώ!</a:t>
            </a:r>
            <a:endParaRPr b="0" i="0" sz="4400" u="none" cap="none" strike="noStrike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g1312b5c3312_5_834"/>
          <p:cNvSpPr txBox="1"/>
          <p:nvPr/>
        </p:nvSpPr>
        <p:spPr>
          <a:xfrm>
            <a:off x="1080150" y="1958250"/>
            <a:ext cx="10031700" cy="2101800"/>
          </a:xfrm>
          <a:prstGeom prst="rect">
            <a:avLst/>
          </a:prstGeom>
          <a:noFill/>
          <a:ln cap="flat" cmpd="sng" w="76200">
            <a:solidFill>
              <a:srgbClr val="00A1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7620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For more information on FNS-Cloud, visit</a:t>
            </a:r>
            <a:r>
              <a:rPr lang="en-US" sz="2400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24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www.fns-cloud.eu</a:t>
            </a:r>
            <a:endParaRPr sz="2400">
              <a:solidFill>
                <a:srgbClr val="2B2B2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2B2B2B"/>
                </a:solidFill>
                <a:latin typeface="Calibri"/>
                <a:ea typeface="Calibri"/>
                <a:cs typeface="Calibri"/>
                <a:sym typeface="Calibri"/>
              </a:rPr>
              <a:t>And follow us on     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LinkedIn Twitter Facebook Insta 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g1312b5c3312_5_834"/>
          <p:cNvSpPr txBox="1"/>
          <p:nvPr/>
        </p:nvSpPr>
        <p:spPr>
          <a:xfrm>
            <a:off x="1080150" y="4260250"/>
            <a:ext cx="10031700" cy="2402100"/>
          </a:xfrm>
          <a:prstGeom prst="rect">
            <a:avLst/>
          </a:prstGeom>
          <a:solidFill>
            <a:srgbClr val="00A19A"/>
          </a:solidFill>
          <a:ln cap="flat" cmpd="sng" w="76200">
            <a:solidFill>
              <a:srgbClr val="00A19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76200" marR="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Would you like a certificate for attending this workshop?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marR="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PLEASE FILL OUT OUR 3-MINUTE EVALUATION </a:t>
            </a:r>
            <a:endParaRPr b="0" i="0" sz="2400" u="none" cap="none" strike="noStrike">
              <a:solidFill>
                <a:srgbClr val="FF0000"/>
              </a:solidFill>
              <a:highlight>
                <a:schemeClr val="accent6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76200" marR="0" rtl="0" algn="ctr">
              <a:lnSpc>
                <a:spcPct val="11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Link available in the chat (you will also receive it by email)</a:t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8" name="Google Shape;598;g1312b5c3312_5_83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5650" y="3092925"/>
            <a:ext cx="1392973" cy="78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g1312b5c3312_5_83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57123" y="3092923"/>
            <a:ext cx="783550" cy="78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g1312b5c3312_5_83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96032" y="3069550"/>
            <a:ext cx="874700" cy="83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01" name="Google Shape;601;g1312b5c3312_5_834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326075" y="3092925"/>
            <a:ext cx="783549" cy="78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312b5c3312_5_126"/>
          <p:cNvSpPr txBox="1"/>
          <p:nvPr>
            <p:ph type="title"/>
          </p:nvPr>
        </p:nvSpPr>
        <p:spPr>
          <a:xfrm>
            <a:off x="953875" y="3050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What is Open Science?</a:t>
            </a:r>
            <a:endParaRPr/>
          </a:p>
        </p:txBody>
      </p:sp>
      <p:sp>
        <p:nvSpPr>
          <p:cNvPr id="186" name="Google Shape;186;g1312b5c3312_5_126"/>
          <p:cNvSpPr txBox="1"/>
          <p:nvPr>
            <p:ph idx="1" type="body"/>
          </p:nvPr>
        </p:nvSpPr>
        <p:spPr>
          <a:xfrm>
            <a:off x="3470275" y="1745950"/>
            <a:ext cx="7999200" cy="14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new approach to the scientific process based on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cooperative work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 ways of diffusing knowledge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by using digital technologies and new collaborative tools. (European Commission, 2016b:33)</a:t>
            </a:r>
            <a:endParaRPr sz="2200"/>
          </a:p>
        </p:txBody>
      </p:sp>
      <p:pic>
        <p:nvPicPr>
          <p:cNvPr id="187" name="Google Shape;187;g1312b5c3312_5_1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3875" y="1746000"/>
            <a:ext cx="2098778" cy="1455198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1312b5c3312_5_126"/>
          <p:cNvSpPr txBox="1"/>
          <p:nvPr>
            <p:ph idx="1" type="body"/>
          </p:nvPr>
        </p:nvSpPr>
        <p:spPr>
          <a:xfrm>
            <a:off x="7018500" y="3729900"/>
            <a:ext cx="4451100" cy="21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Challenges of Open Science: 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Funding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Publication fees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Attribution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rabicPeriod"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Misuse of data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g1312b5c3312_5_126"/>
          <p:cNvSpPr txBox="1"/>
          <p:nvPr>
            <p:ph idx="1" type="body"/>
          </p:nvPr>
        </p:nvSpPr>
        <p:spPr>
          <a:xfrm>
            <a:off x="838200" y="3729900"/>
            <a:ext cx="6029100" cy="2196900"/>
          </a:xfrm>
          <a:prstGeom prst="rect">
            <a:avLst/>
          </a:prstGeom>
          <a:solidFill>
            <a:srgbClr val="00A19A"/>
          </a:solidFill>
          <a:ln>
            <a:noFill/>
          </a:ln>
        </p:spPr>
        <p:txBody>
          <a:bodyPr anchorCtr="0" anchor="t" bIns="91425" lIns="182875" spcFirstLastPara="1" rIns="91425" wrap="square" tIns="13715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b="1" lang="en-US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Bear in mind </a:t>
            </a:r>
            <a:endParaRPr b="1" sz="2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Open science is not fundamentally different from traditional science. It just means the research process is more transparent and collaborative.</a:t>
            </a:r>
            <a:endParaRPr sz="2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1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3c89c1dd01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Useful links</a:t>
            </a:r>
            <a:endParaRPr/>
          </a:p>
        </p:txBody>
      </p:sp>
      <p:sp>
        <p:nvSpPr>
          <p:cNvPr id="607" name="Google Shape;607;g13c89c1dd01_0_0"/>
          <p:cNvSpPr txBox="1"/>
          <p:nvPr>
            <p:ph idx="1" type="body"/>
          </p:nvPr>
        </p:nvSpPr>
        <p:spPr>
          <a:xfrm>
            <a:off x="838200" y="1569475"/>
            <a:ext cx="10911300" cy="43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Zenodo: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https://zenodo.org/</a:t>
            </a:r>
            <a:endParaRPr sz="1800"/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GitHub: </a:t>
            </a:r>
            <a:r>
              <a:rPr lang="en-US" sz="1800" u="sng">
                <a:solidFill>
                  <a:schemeClr val="hlink"/>
                </a:solidFill>
                <a:hlinkClick r:id="rId4"/>
              </a:rPr>
              <a:t>https://github.com/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ORCID: </a:t>
            </a:r>
            <a:r>
              <a:rPr lang="en-US" sz="1800" u="sng">
                <a:solidFill>
                  <a:schemeClr val="hlink"/>
                </a:solidFill>
                <a:hlinkClick r:id="rId5"/>
              </a:rPr>
              <a:t>https://orcid.org/</a:t>
            </a:r>
            <a:endParaRPr sz="1800" u="sng">
              <a:solidFill>
                <a:schemeClr val="dk1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C</a:t>
            </a:r>
            <a:r>
              <a:rPr lang="en-US" sz="1800"/>
              <a:t>reative Commons (CC): </a:t>
            </a:r>
            <a:r>
              <a:rPr lang="en-US" sz="1800" u="sng">
                <a:solidFill>
                  <a:schemeClr val="hlink"/>
                </a:solidFill>
                <a:hlinkClick r:id="rId6"/>
              </a:rPr>
              <a:t>https://creativecommons.org/about/cclicenses/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CC license selector tool: </a:t>
            </a:r>
            <a:r>
              <a:rPr lang="en-US" sz="1800" u="sng">
                <a:solidFill>
                  <a:schemeClr val="hlink"/>
                </a:solidFill>
                <a:hlinkClick r:id="rId7"/>
              </a:rPr>
              <a:t>http://ufal.github.io/public-license-selector/</a:t>
            </a:r>
            <a:endParaRPr sz="1800" u="sng">
              <a:solidFill>
                <a:schemeClr val="hlink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Zenodo t</a:t>
            </a:r>
            <a:r>
              <a:rPr lang="en-US" sz="1800"/>
              <a:t>utorial (upload, edition, versioning): </a:t>
            </a:r>
            <a:r>
              <a:rPr lang="en-US" sz="1800" u="sng">
                <a:solidFill>
                  <a:schemeClr val="hlink"/>
                </a:solidFill>
                <a:hlinkClick r:id="rId8"/>
              </a:rPr>
              <a:t>https://www.youtube.com/watch?v=S1qK_TA52e4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The Conversation: </a:t>
            </a:r>
            <a:r>
              <a:rPr lang="en-US" sz="1800" u="sng">
                <a:solidFill>
                  <a:schemeClr val="hlink"/>
                </a:solidFill>
                <a:hlinkClick r:id="rId9"/>
              </a:rPr>
              <a:t>https://theconversation.com/au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Gastropod podcasts: </a:t>
            </a:r>
            <a:r>
              <a:rPr lang="en-US" sz="1800" u="sng">
                <a:solidFill>
                  <a:schemeClr val="hlink"/>
                </a:solidFill>
                <a:hlinkClick r:id="rId10"/>
              </a:rPr>
              <a:t>https://gastropod.com/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Altmetrics: </a:t>
            </a:r>
            <a:r>
              <a:rPr lang="en-US" sz="1800" u="sng">
                <a:solidFill>
                  <a:schemeClr val="hlink"/>
                </a:solidFill>
                <a:hlinkClick r:id="rId11"/>
              </a:rPr>
              <a:t>https://www.altmetric.com/products/altmetric-badges/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EOSC Portal: </a:t>
            </a:r>
            <a:r>
              <a:rPr lang="en-US" sz="1800" u="sng">
                <a:solidFill>
                  <a:schemeClr val="hlink"/>
                </a:solidFill>
                <a:hlinkClick r:id="rId12"/>
              </a:rPr>
              <a:t>https://eosc-portal.eu/</a:t>
            </a:r>
            <a:r>
              <a:rPr lang="en-US" sz="1800"/>
              <a:t> 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FNS-Cloud website: </a:t>
            </a:r>
            <a:r>
              <a:rPr lang="en-US" sz="1800" u="sng">
                <a:solidFill>
                  <a:schemeClr val="hlink"/>
                </a:solidFill>
                <a:hlinkClick r:id="rId13"/>
              </a:rPr>
              <a:t>https://www.fns-cloud.eu/</a:t>
            </a:r>
            <a:r>
              <a:rPr lang="en-US" sz="1800"/>
              <a:t> </a:t>
            </a:r>
            <a:endParaRPr sz="18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148adf7ae8e_0_96"/>
          <p:cNvSpPr txBox="1"/>
          <p:nvPr>
            <p:ph idx="1" type="body"/>
          </p:nvPr>
        </p:nvSpPr>
        <p:spPr>
          <a:xfrm>
            <a:off x="2362200" y="2863575"/>
            <a:ext cx="6565500" cy="430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400"/>
              <a:t>This workshop was </a:t>
            </a:r>
            <a:r>
              <a:rPr lang="en-US" sz="1400"/>
              <a:t>developed</a:t>
            </a:r>
            <a:r>
              <a:rPr lang="en-US" sz="1400"/>
              <a:t> in 2022 by ISEKI Food Association, ILSI Europe, EFFoST, and EuroFIR in the frame of the Horizon 2020 project FNS-Cloud.</a:t>
            </a:r>
            <a:endParaRPr sz="1400"/>
          </a:p>
        </p:txBody>
      </p:sp>
      <p:pic>
        <p:nvPicPr>
          <p:cNvPr id="613" name="Google Shape;613;g148adf7ae8e_0_96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6625" y="3612950"/>
            <a:ext cx="1771650" cy="1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" name="Google Shape;614;g148adf7ae8e_0_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396" y="1295396"/>
            <a:ext cx="5934199" cy="149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g148adf7ae8e_0_96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66623" y="4002875"/>
            <a:ext cx="1771650" cy="619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1fa433899a_0_0"/>
          <p:cNvSpPr txBox="1"/>
          <p:nvPr>
            <p:ph type="title"/>
          </p:nvPr>
        </p:nvSpPr>
        <p:spPr>
          <a:xfrm>
            <a:off x="953875" y="305050"/>
            <a:ext cx="109182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The importance of Open Science: </a:t>
            </a:r>
            <a:r>
              <a:rPr i="1" lang="en-US" sz="3100"/>
              <a:t>Sally’s Phd Journey</a:t>
            </a:r>
            <a:endParaRPr i="1" sz="3100"/>
          </a:p>
        </p:txBody>
      </p:sp>
      <p:pic>
        <p:nvPicPr>
          <p:cNvPr id="195" name="Google Shape;195;g11fa433899a_0_0" title="Sally PhD Journey 1st Part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52066" y="1825625"/>
            <a:ext cx="5487875" cy="411592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11fa433899a_0_0"/>
          <p:cNvSpPr txBox="1"/>
          <p:nvPr/>
        </p:nvSpPr>
        <p:spPr>
          <a:xfrm>
            <a:off x="4420350" y="5941550"/>
            <a:ext cx="4495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5"/>
              </a:rPr>
              <a:t>https://www.youtube.com/watch?v=OJlrbvV_5hM</a:t>
            </a:r>
            <a:endParaRPr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312b5c3312_5_190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</a:t>
            </a:r>
            <a:r>
              <a:rPr lang="en-US">
                <a:solidFill>
                  <a:srgbClr val="00A19A"/>
                </a:solidFill>
              </a:rPr>
              <a:t>FAIR</a:t>
            </a:r>
            <a:r>
              <a:rPr lang="en-US"/>
              <a:t>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02" name="Google Shape;202;g1312b5c3312_5_190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312b5c3312_5_195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08" name="Google Shape;208;g1312b5c3312_5_195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g1312b5c3312_5_1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32025" y="1484575"/>
            <a:ext cx="6813174" cy="45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312b5c3312_5_201"/>
          <p:cNvSpPr txBox="1"/>
          <p:nvPr>
            <p:ph type="title"/>
          </p:nvPr>
        </p:nvSpPr>
        <p:spPr>
          <a:xfrm>
            <a:off x="1170600" y="21395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Open data should also be FAIR </a:t>
            </a:r>
            <a:endParaRPr>
              <a:highlight>
                <a:schemeClr val="accent6"/>
              </a:highlight>
            </a:endParaRPr>
          </a:p>
        </p:txBody>
      </p:sp>
      <p:sp>
        <p:nvSpPr>
          <p:cNvPr id="215" name="Google Shape;215;g1312b5c3312_5_201"/>
          <p:cNvSpPr txBox="1"/>
          <p:nvPr/>
        </p:nvSpPr>
        <p:spPr>
          <a:xfrm>
            <a:off x="1170600" y="1949463"/>
            <a:ext cx="2383800" cy="3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Findable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00A19A"/>
                </a:solidFill>
                <a:latin typeface="Calibri"/>
                <a:ea typeface="Calibri"/>
                <a:cs typeface="Calibri"/>
                <a:sym typeface="Calibri"/>
              </a:rPr>
              <a:t>Accessible</a:t>
            </a:r>
            <a:endParaRPr b="1" i="0" sz="2900" u="none" cap="none" strike="noStrike">
              <a:solidFill>
                <a:srgbClr val="00A19A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Interoperable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B7B7B7"/>
                </a:solidFill>
                <a:latin typeface="Calibri"/>
                <a:ea typeface="Calibri"/>
                <a:cs typeface="Calibri"/>
                <a:sym typeface="Calibri"/>
              </a:rPr>
              <a:t>Reusable</a:t>
            </a:r>
            <a:endParaRPr b="1" i="0" sz="2900" u="none" cap="none" strike="noStrike">
              <a:solidFill>
                <a:srgbClr val="B7B7B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g1312b5c3312_5_201"/>
          <p:cNvPicPr preferRelativeResize="0"/>
          <p:nvPr/>
        </p:nvPicPr>
        <p:blipFill rotWithShape="1">
          <a:blip r:embed="rId3">
            <a:alphaModFix/>
          </a:blip>
          <a:srcRect b="11150" l="0" r="0" t="0"/>
          <a:stretch/>
        </p:blipFill>
        <p:spPr>
          <a:xfrm>
            <a:off x="4332025" y="1484575"/>
            <a:ext cx="6813175" cy="45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FNS-Cloud 1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009C8F"/>
      </a:accent1>
      <a:accent2>
        <a:srgbClr val="00908A"/>
      </a:accent2>
      <a:accent3>
        <a:srgbClr val="00807B"/>
      </a:accent3>
      <a:accent4>
        <a:srgbClr val="00706B"/>
      </a:accent4>
      <a:accent5>
        <a:srgbClr val="00605C"/>
      </a:accent5>
      <a:accent6>
        <a:srgbClr val="00504D"/>
      </a:accent6>
      <a:hlink>
        <a:srgbClr val="1F2837"/>
      </a:hlink>
      <a:folHlink>
        <a:srgbClr val="EC6D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7AB968767C314B82FAF78681C8A1AA" ma:contentTypeVersion="16" ma:contentTypeDescription="Create a new document." ma:contentTypeScope="" ma:versionID="cf0ce657cd21cbae9b6d955a28f1c34a">
  <xsd:schema xmlns:xsd="http://www.w3.org/2001/XMLSchema" xmlns:xs="http://www.w3.org/2001/XMLSchema" xmlns:p="http://schemas.microsoft.com/office/2006/metadata/properties" xmlns:ns2="7c74faba-489e-4897-8e33-a6e781d18a25" xmlns:ns3="c02451c8-eb24-437d-9c72-422492d11475" targetNamespace="http://schemas.microsoft.com/office/2006/metadata/properties" ma:root="true" ma:fieldsID="e91865e74a5fdba54fffc901ca4fee66" ns2:_="" ns3:_="">
    <xsd:import namespace="7c74faba-489e-4897-8e33-a6e781d18a25"/>
    <xsd:import namespace="c02451c8-eb24-437d-9c72-422492d1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74faba-489e-4897-8e33-a6e781d18a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0dd081-b498-4ab9-b7b7-a5b8f53b39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2451c8-eb24-437d-9c72-422492d1147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7aa2965-23c9-4fee-985a-91c1d242e0bb}" ma:internalName="TaxCatchAll" ma:showField="CatchAllData" ma:web="c02451c8-eb24-437d-9c72-422492d114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864ABBF-BD2B-4758-ABFD-DF86D39642AE}"/>
</file>

<file path=customXml/itemProps2.xml><?xml version="1.0" encoding="utf-8"?>
<ds:datastoreItem xmlns:ds="http://schemas.openxmlformats.org/officeDocument/2006/customXml" ds:itemID="{F3F976BD-6C5C-4533-87DE-C1D25ED5F92F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2021-12-20T12:13:09Z</dcterms:created>
  <dc:creator>Ciolacu Luminita</dc:creator>
</cp:coreProperties>
</file>