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</p:sldIdLst>
  <p:sldSz cy="6858000" cx="12192000"/>
  <p:notesSz cx="6858000" cy="9144000"/>
  <p:embeddedFontLst>
    <p:embeddedFont>
      <p:font typeface="Roboto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7" roundtripDataSignature="AMtx7mjVUOLId6k6mHQ58EYF27WiS+ox9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font" Target="fonts/Roboto-bold.fntdata"/><Relationship Id="rId63" Type="http://schemas.openxmlformats.org/officeDocument/2006/relationships/font" Target="fonts/Roboto-regular.fntdata"/><Relationship Id="rId22" Type="http://schemas.openxmlformats.org/officeDocument/2006/relationships/slide" Target="slides/slide16.xml"/><Relationship Id="rId66" Type="http://schemas.openxmlformats.org/officeDocument/2006/relationships/font" Target="fonts/Roboto-boldItalic.fntdata"/><Relationship Id="rId21" Type="http://schemas.openxmlformats.org/officeDocument/2006/relationships/slide" Target="slides/slide15.xml"/><Relationship Id="rId65" Type="http://schemas.openxmlformats.org/officeDocument/2006/relationships/font" Target="fonts/Roboto-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7" Type="http://customschemas.google.com/relationships/presentationmetadata" Target="metadata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vectors/cofre-del-tesoro-caja-tesoro-cofre-575386/" TargetMode="External"/><Relationship Id="rId3" Type="http://schemas.openxmlformats.org/officeDocument/2006/relationships/hyperlink" Target="https://pixabay.com/es/photos/clave-barba-hoja-llave-de-la-puerta-2706188/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photos/oro-tesoro-rico-dorado-monetario-207585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rowtraffic.com/blog/2015/01/6-examples-clickbait-learn" TargetMode="Externa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i.org/10.1111/j.1461-0248.2011.01736.x" TargetMode="Externa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2048a2f1e3_1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7" name="Google Shape;207;g12048a2f1e3_1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312b5c3312_5_2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chest from: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https://pixabay.com/es/vectors/cofre-del-tesoro-caja-tesoro-cofre-575386/</a:t>
            </a:r>
            <a:endParaRPr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key  from: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https://pixabay.com/es/photos/clave-barba-hoja-llave-de-la-puerta-2706188/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72" name="Google Shape;272;g1312b5c3312_5_2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312b5c3312_5_2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coins from;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https://pixabay.com/es/photos/oro-tesoro-rico-dorado-monetario-207585/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80" name="Google Shape;280;g1312b5c3312_5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312b5c3312_5_2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7" name="Google Shape;287;g1312b5c3312_5_2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88" name="Google Shape;288;g1312b5c3312_5_2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312b5c3312_5_2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" name="Google Shape;293;g1312b5c3312_5_2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FNS Mission and Vision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dk1"/>
                </a:solidFill>
              </a:rPr>
              <a:t>VISION: to reduce and overcome research fragmentation in Food Nutrition Security data, tools, services.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dk1"/>
                </a:solidFill>
              </a:rPr>
              <a:t>MISSION: to harmonize Use Cases (existing data) and Field Labs (new data) into Demonstrators that address research questions.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dk1"/>
                </a:solidFill>
              </a:rPr>
              <a:t>Also, bring together ICT/data scientists, rolling out knowledge, experience and expertise.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94" name="Google Shape;294;g1312b5c3312_5_2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312b5c3312_5_3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1312b5c3312_5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f3c6044989_3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gf3c6044989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1447816651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g1144781665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f3c6044989_3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gf3c6044989_3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18a676eaa8_0_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118a676eaa8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1312b5c3312_5_3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1312b5c3312_5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3b37fa814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g13b37fa814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214" name="Google Shape;214;g13b37fa814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1312b5c3312_5_3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5" name="Google Shape;365;g1312b5c3312_5_3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366" name="Google Shape;366;g1312b5c3312_5_3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3b37fa8146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5" name="Google Shape;375;g13b37fa814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1ef23afca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g11ef23afc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11ef23afcaa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7" name="Google Shape;387;g11ef23afcaa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11ef23afcaa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6" name="Google Shape;396;g11ef23afca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11ef23afcaa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11ef23afcaa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1321cda9318_1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g1321cda9318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13b37fa8146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g13b37fa814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11959aca7b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3" name="Google Shape;433;g11959aca7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1312b5c3312_5_4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1312b5c3312_5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1312b5c3312_5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g1312b5c3312_5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222" name="Google Shape;222;g1312b5c3312_5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13cb16c149f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g13cb16c149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1e672e1a6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9" name="Google Shape;469;g11e672e1a6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1312b5c3312_5_5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1312b5c3312_5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1312b5c3312_5_5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1312b5c3312_5_5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1312b5c3312_5_5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8" name="Google Shape;498;g1312b5c3312_5_5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9" name="Google Shape;499;g1312b5c3312_5_5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18854d3f8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8" name="Google Shape;508;g118854d3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1312b5c3312_5_6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1312b5c3312_5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118854d3f82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g118854d3f8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11062b1d018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2" name="Google Shape;532;g11062b1d01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1dbad05f5f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8" name="Google Shape;538;g11dbad05f5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312b5c3312_5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312b5c3312_5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118854d3f82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g118854d3f82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118854d3f82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2" name="Google Shape;552;g118854d3f8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solidFill>
                  <a:schemeClr val="dk1"/>
                </a:solidFill>
              </a:rPr>
              <a:t>Without social media, you can’t think of generating traffic to your website. And without generating effective clickbait you can’t allure your audience.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dk1"/>
                </a:solidFill>
              </a:rPr>
              <a:t>Source: </a:t>
            </a:r>
            <a:r>
              <a:rPr lang="en-US" sz="1400" u="sng">
                <a:solidFill>
                  <a:schemeClr val="hlink"/>
                </a:solidFill>
                <a:hlinkClick r:id="rId2"/>
              </a:rPr>
              <a:t>https://growtraffic.com/blog/2015/01/6-examples-clickbait-learn</a:t>
            </a:r>
            <a:r>
              <a:rPr lang="en-US" sz="1400">
                <a:solidFill>
                  <a:schemeClr val="dk1"/>
                </a:solidFill>
              </a:rPr>
              <a:t> 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118854d3f82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g118854d3f82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118854d3f82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g118854d3f82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118854d3f82_0_8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2" name="Google Shape;572;g118854d3f82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11dbad05f5f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9" name="Google Shape;579;g11dbad05f5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11e4276b32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6" name="Google Shape;586;g11e4276b32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f3c6044989_3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gf3c6044989_3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11e4276b32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1" name="Google Shape;601;g11e4276b32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1168c1a481a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9" name="Google Shape;609;g1168c1a481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312b5c3312_5_1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1312b5c3312_5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5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1312b5c3312_5_7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8" name="Google Shape;618;g1312b5c3312_5_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Stephen hawking’s article is added by default. Other article that can be used to test altmetrics, about climate change: </a:t>
            </a:r>
            <a:r>
              <a:rPr lang="en-US" sz="13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https://doi.org/10.1111/j.1461-0248.2011.01736.x</a:t>
            </a:r>
            <a:r>
              <a:rPr lang="en-US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11eab42cbb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7" name="Google Shape;627;g11eab42cbb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117ccdb15ce_1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5" name="Google Shape;635;g117ccdb15ce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1233761c0d9_0_1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7" name="Google Shape;647;g1233761c0d9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1312b5c3312_5_7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1312b5c3312_5_7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1312b5c3312_5_8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1312b5c3312_5_8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13c89c1dd0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13c89c1dd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1fa433899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g11fa43389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312b5c3312_5_1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1"/>
                </a:solidFill>
              </a:rPr>
              <a:t>https://www.youtube.com/watch?v=7CrOp7cftV4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52" name="Google Shape;252;g1312b5c3312_5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312b5c3312_5_1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</a:t>
            </a:r>
            <a:r>
              <a:rPr lang="en-US">
                <a:solidFill>
                  <a:schemeClr val="accent2"/>
                </a:solidFill>
              </a:rPr>
              <a:t>mage from:https://pixabay.com/es/photos/mapa-del-tesoro-isla-mapa-3964944/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58" name="Google Shape;258;g1312b5c3312_5_1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1312b5c3312_5_2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Image from: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65" name="Google Shape;265;g1312b5c3312_5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jpg"/><Relationship Id="rId4" Type="http://schemas.openxmlformats.org/officeDocument/2006/relationships/hyperlink" Target="http://www.fns-cloud.eu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g12048a2f1e3_1_105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g12048a2f1e3_1_105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1pPr>
            <a:lvl2pPr lvl="1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A close up of a sign&#10;&#10;Description automatically generated" id="15" name="Google Shape;15;g12048a2f1e3_1_10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88717" y="377826"/>
            <a:ext cx="5575299" cy="13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2048a2f1e3_1_164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g12048a2f1e3_1_164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g12048a2f1e3_1_164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75" name="Google Shape;75;g12048a2f1e3_1_164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76" name="Google Shape;76;g12048a2f1e3_1_16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77" name="Google Shape;77;g12048a2f1e3_1_16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Google Shape;78;g12048a2f1e3_1_164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2048a2f1e3_1_17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g12048a2f1e3_1_172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2" name="Google Shape;82;g12048a2f1e3_1_172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83" name="Google Shape;83;g12048a2f1e3_1_17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84" name="Google Shape;84;g12048a2f1e3_1_17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" name="Google Shape;85;g12048a2f1e3_1_172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2048a2f1e3_1_179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g12048a2f1e3_1_179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9" name="Google Shape;89;g12048a2f1e3_1_17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0" name="Google Shape;90;g12048a2f1e3_1_17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91" name="Google Shape;91;g12048a2f1e3_1_17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2" name="Google Shape;92;g12048a2f1e3_1_17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3aac440d7_5_5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g113aac440d7_5_5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00" name="Google Shape;100;g113aac440d7_5_5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101" name="Google Shape;101;g113aac440d7_5_5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2" name="Google Shape;102;g113aac440d7_5_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g113aac440d7_5_5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3aac440d7_5_9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06" name="Google Shape;106;g113aac440d7_5_9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07" name="Google Shape;107;g113aac440d7_5_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13aac440d7_5_1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0" name="Google Shape;110;g113aac440d7_5_1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13aac440d7_5_1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3" name="Google Shape;113;g113aac440d7_5_1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14" name="Google Shape;114;g113aac440d7_5_1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13aac440d7_5_2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7" name="Google Shape;117;g113aac440d7_5_20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18" name="Google Shape;118;g113aac440d7_5_20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19" name="Google Shape;119;g113aac440d7_5_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13aac440d7_5_2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22" name="Google Shape;122;g113aac440d7_5_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13aac440d7_5_28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25" name="Google Shape;125;g113aac440d7_5_28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6" name="Google Shape;126;g113aac440d7_5_2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12048a2f1e3_1_10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g12048a2f1e3_1_10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9" name="Google Shape;19;g12048a2f1e3_1_10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20" name="Google Shape;20;g12048a2f1e3_1_10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21" name="Google Shape;21;g12048a2f1e3_1_10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Google Shape;22;g12048a2f1e3_1_10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13aac440d7_5_3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29" name="Google Shape;129;g113aac440d7_5_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13aac440d7_5_35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113aac440d7_5_35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33" name="Google Shape;133;g113aac440d7_5_35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4" name="Google Shape;134;g113aac440d7_5_35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5" name="Google Shape;135;g113aac440d7_5_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13aac440d7_5_41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38" name="Google Shape;138;g113aac440d7_5_4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13aac440d7_5_44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41" name="Google Shape;141;g113aac440d7_5_44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42" name="Google Shape;142;g113aac440d7_5_4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3aac440d7_5_4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13aac440d7_5_57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Google Shape;147;g113aac440d7_5_57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g113aac440d7_5_57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1233761c0d9_0_25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g1233761c0d9_0_25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56" name="Google Shape;156;g1233761c0d9_0_251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157" name="Google Shape;157;g1233761c0d9_0_251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58" name="Google Shape;158;g1233761c0d9_0_2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9" name="Google Shape;159;g1233761c0d9_0_251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233761c0d9_0_210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62" name="Google Shape;162;g1233761c0d9_0_210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3" name="Google Shape;163;g1233761c0d9_0_2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233761c0d9_0_214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6" name="Google Shape;166;g1233761c0d9_0_21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233761c0d9_0_21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69" name="Google Shape;169;g1233761c0d9_0_21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70" name="Google Shape;170;g1233761c0d9_0_21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12048a2f1e3_1_116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g12048a2f1e3_1_116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g12048a2f1e3_1_116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233761c0d9_0_22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73" name="Google Shape;173;g1233761c0d9_0_221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74" name="Google Shape;174;g1233761c0d9_0_221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75" name="Google Shape;175;g1233761c0d9_0_22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233761c0d9_0_22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78" name="Google Shape;178;g1233761c0d9_0_22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233761c0d9_0_229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81" name="Google Shape;181;g1233761c0d9_0_229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82" name="Google Shape;182;g1233761c0d9_0_22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1233761c0d9_0_233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85" name="Google Shape;185;g1233761c0d9_0_23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233761c0d9_0_236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1233761c0d9_0_236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89" name="Google Shape;189;g1233761c0d9_0_236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0" name="Google Shape;190;g1233761c0d9_0_236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1" name="Google Shape;191;g1233761c0d9_0_23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233761c0d9_0_242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94" name="Google Shape;194;g1233761c0d9_0_24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233761c0d9_0_245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97" name="Google Shape;197;g1233761c0d9_0_245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8" name="Google Shape;198;g1233761c0d9_0_24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233761c0d9_0_24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233761c0d9_0_258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3" name="Google Shape;203;g1233761c0d9_0_258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04" name="Google Shape;204;g1233761c0d9_0_258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12048a2f1e3_1_120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g12048a2f1e3_1_120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8B8B8B"/>
              </a:buClr>
              <a:buSzPts val="2400"/>
              <a:buNone/>
              <a:defRPr sz="2400">
                <a:solidFill>
                  <a:srgbClr val="8B8B8B"/>
                </a:solidFill>
              </a:defRPr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2000"/>
              <a:buNone/>
              <a:defRPr sz="2000">
                <a:solidFill>
                  <a:srgbClr val="8B8B8B"/>
                </a:solidFill>
              </a:defRPr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 sz="1800">
                <a:solidFill>
                  <a:srgbClr val="8B8B8B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9pPr>
          </a:lstStyle>
          <a:p/>
        </p:txBody>
      </p:sp>
      <p:grpSp>
        <p:nvGrpSpPr>
          <p:cNvPr id="30" name="Google Shape;30;g12048a2f1e3_1_12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1" name="Google Shape;31;g12048a2f1e3_1_12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32" name="Google Shape;32;g12048a2f1e3_1_1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Google Shape;33;g12048a2f1e3_1_12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12048a2f1e3_1_1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g12048a2f1e3_1_127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g12048a2f1e3_1_127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38" name="Google Shape;38;g12048a2f1e3_1_127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9" name="Google Shape;39;g12048a2f1e3_1_12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40" name="Google Shape;40;g12048a2f1e3_1_1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41;g12048a2f1e3_1_127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2048a2f1e3_1_135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g12048a2f1e3_1_135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g12048a2f1e3_1_135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g12048a2f1e3_1_135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g12048a2f1e3_1_135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48" name="Google Shape;48;g12048a2f1e3_1_13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49" name="Google Shape;49;g12048a2f1e3_1_13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0" name="Google Shape;50;g12048a2f1e3_1_13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Google Shape;51;g12048a2f1e3_1_13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2048a2f1e3_1_14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4" name="Google Shape;54;g12048a2f1e3_1_14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55" name="Google Shape;55;g12048a2f1e3_1_14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6" name="Google Shape;56;g12048a2f1e3_1_1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Google Shape;57;g12048a2f1e3_1_14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g12048a2f1e3_1_151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0" name="Google Shape;60;g12048a2f1e3_1_151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1" name="Google Shape;61;g12048a2f1e3_1_1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Google Shape;62;g12048a2f1e3_1_151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2048a2f1e3_1_156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g12048a2f1e3_1_156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g12048a2f1e3_1_156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67" name="Google Shape;67;g12048a2f1e3_1_156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8" name="Google Shape;68;g12048a2f1e3_1_15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9" name="Google Shape;69;g12048a2f1e3_1_1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g12048a2f1e3_1_156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4.png"/><Relationship Id="rId2" Type="http://schemas.openxmlformats.org/officeDocument/2006/relationships/image" Target="../media/image1.jpg"/><Relationship Id="rId3" Type="http://schemas.openxmlformats.org/officeDocument/2006/relationships/hyperlink" Target="http://www.fns-cloud.eu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6" Type="http://schemas.openxmlformats.org/officeDocument/2006/relationships/theme" Target="../theme/theme4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2048a2f1e3_1_9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12048a2f1e3_1_9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8" name="Google Shape;8;g12048a2f1e3_1_98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" name="Google Shape;9;g12048a2f1e3_1_98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" name="Google Shape;10;g12048a2f1e3_1_9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11;g12048a2f1e3_1_98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13aac440d7_5_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g113aac440d7_5_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g113aac440d7_5_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233761c0d9_0_20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g1233761c0d9_0_20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g1233761c0d9_0_20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eosc-portal.eu/" TargetMode="External"/><Relationship Id="rId4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20" Type="http://schemas.openxmlformats.org/officeDocument/2006/relationships/hyperlink" Target="https://eosc-portal.eu/" TargetMode="External"/><Relationship Id="rId22" Type="http://schemas.openxmlformats.org/officeDocument/2006/relationships/hyperlink" Target="https://eosc-portal.eu/" TargetMode="External"/><Relationship Id="rId21" Type="http://schemas.openxmlformats.org/officeDocument/2006/relationships/image" Target="../media/image32.png"/><Relationship Id="rId24" Type="http://schemas.openxmlformats.org/officeDocument/2006/relationships/hyperlink" Target="https://eosc-portal.eu/" TargetMode="External"/><Relationship Id="rId23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eosc-portal.eu/" TargetMode="External"/><Relationship Id="rId4" Type="http://schemas.openxmlformats.org/officeDocument/2006/relationships/image" Target="../media/image23.png"/><Relationship Id="rId9" Type="http://schemas.openxmlformats.org/officeDocument/2006/relationships/image" Target="../media/image18.png"/><Relationship Id="rId26" Type="http://schemas.openxmlformats.org/officeDocument/2006/relationships/hyperlink" Target="https://eosc-portal.eu/" TargetMode="External"/><Relationship Id="rId25" Type="http://schemas.openxmlformats.org/officeDocument/2006/relationships/image" Target="../media/image36.png"/><Relationship Id="rId28" Type="http://schemas.openxmlformats.org/officeDocument/2006/relationships/hyperlink" Target="https://eosc-portal.eu/" TargetMode="External"/><Relationship Id="rId27" Type="http://schemas.openxmlformats.org/officeDocument/2006/relationships/image" Target="../media/image27.png"/><Relationship Id="rId5" Type="http://schemas.openxmlformats.org/officeDocument/2006/relationships/image" Target="../media/image10.png"/><Relationship Id="rId6" Type="http://schemas.openxmlformats.org/officeDocument/2006/relationships/hyperlink" Target="https://eosc-portal.eu/" TargetMode="External"/><Relationship Id="rId29" Type="http://schemas.openxmlformats.org/officeDocument/2006/relationships/image" Target="../media/image28.png"/><Relationship Id="rId7" Type="http://schemas.openxmlformats.org/officeDocument/2006/relationships/image" Target="../media/image20.png"/><Relationship Id="rId8" Type="http://schemas.openxmlformats.org/officeDocument/2006/relationships/hyperlink" Target="https://eosc-portal.eu/" TargetMode="External"/><Relationship Id="rId31" Type="http://schemas.openxmlformats.org/officeDocument/2006/relationships/image" Target="../media/image31.png"/><Relationship Id="rId30" Type="http://schemas.openxmlformats.org/officeDocument/2006/relationships/image" Target="../media/image35.png"/><Relationship Id="rId11" Type="http://schemas.openxmlformats.org/officeDocument/2006/relationships/image" Target="../media/image25.png"/><Relationship Id="rId10" Type="http://schemas.openxmlformats.org/officeDocument/2006/relationships/hyperlink" Target="https://eosc-portal.eu/" TargetMode="External"/><Relationship Id="rId13" Type="http://schemas.openxmlformats.org/officeDocument/2006/relationships/image" Target="../media/image29.png"/><Relationship Id="rId12" Type="http://schemas.openxmlformats.org/officeDocument/2006/relationships/hyperlink" Target="https://eosc-portal.eu/" TargetMode="External"/><Relationship Id="rId15" Type="http://schemas.openxmlformats.org/officeDocument/2006/relationships/image" Target="../media/image41.png"/><Relationship Id="rId14" Type="http://schemas.openxmlformats.org/officeDocument/2006/relationships/hyperlink" Target="https://eosc-portal.eu/" TargetMode="External"/><Relationship Id="rId17" Type="http://schemas.openxmlformats.org/officeDocument/2006/relationships/image" Target="../media/image24.png"/><Relationship Id="rId16" Type="http://schemas.openxmlformats.org/officeDocument/2006/relationships/hyperlink" Target="https://eosc-portal.eu/" TargetMode="External"/><Relationship Id="rId19" Type="http://schemas.openxmlformats.org/officeDocument/2006/relationships/image" Target="../media/image26.png"/><Relationship Id="rId18" Type="http://schemas.openxmlformats.org/officeDocument/2006/relationships/hyperlink" Target="https://eosc-portal.eu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20" Type="http://schemas.openxmlformats.org/officeDocument/2006/relationships/image" Target="../media/image34.png"/><Relationship Id="rId21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://figshare.com/" TargetMode="External"/><Relationship Id="rId9" Type="http://schemas.openxmlformats.org/officeDocument/2006/relationships/hyperlink" Target="http://www.ncbi.nlm.nih.gov/genbank/" TargetMode="External"/><Relationship Id="rId5" Type="http://schemas.openxmlformats.org/officeDocument/2006/relationships/hyperlink" Target="http://datadryad.org/" TargetMode="External"/><Relationship Id="rId6" Type="http://schemas.openxmlformats.org/officeDocument/2006/relationships/hyperlink" Target="http://osf.io/" TargetMode="External"/><Relationship Id="rId7" Type="http://schemas.openxmlformats.org/officeDocument/2006/relationships/hyperlink" Target="https://www.openicpsr.org/" TargetMode="External"/><Relationship Id="rId8" Type="http://schemas.openxmlformats.org/officeDocument/2006/relationships/hyperlink" Target="https://qdr.syr.edu/" TargetMode="External"/><Relationship Id="rId11" Type="http://schemas.openxmlformats.org/officeDocument/2006/relationships/hyperlink" Target="http://www.ebi.ac.uk/metagenomics" TargetMode="External"/><Relationship Id="rId10" Type="http://schemas.openxmlformats.org/officeDocument/2006/relationships/hyperlink" Target="http://www.ncbi.nlm.nih.gov/sra" TargetMode="External"/><Relationship Id="rId13" Type="http://schemas.openxmlformats.org/officeDocument/2006/relationships/hyperlink" Target="https://www.ncbi.nlm.nih.gov/gap/" TargetMode="External"/><Relationship Id="rId12" Type="http://schemas.openxmlformats.org/officeDocument/2006/relationships/hyperlink" Target="http://www.pdb.org/pdb/home/home.do" TargetMode="External"/><Relationship Id="rId15" Type="http://schemas.openxmlformats.org/officeDocument/2006/relationships/hyperlink" Target="http://www.ccdc.cam.ac.uk/products/csd/" TargetMode="External"/><Relationship Id="rId14" Type="http://schemas.openxmlformats.org/officeDocument/2006/relationships/hyperlink" Target="http://www.ebi.ac.uk/arrayexpress/" TargetMode="External"/><Relationship Id="rId17" Type="http://schemas.openxmlformats.org/officeDocument/2006/relationships/hyperlink" Target="http://pubchem.ncbi.nlm.nih.gov/" TargetMode="External"/><Relationship Id="rId16" Type="http://schemas.openxmlformats.org/officeDocument/2006/relationships/hyperlink" Target="https://www.iochem-bd.org/" TargetMode="External"/><Relationship Id="rId19" Type="http://schemas.openxmlformats.org/officeDocument/2006/relationships/image" Target="../media/image37.jpg"/><Relationship Id="rId18" Type="http://schemas.openxmlformats.org/officeDocument/2006/relationships/hyperlink" Target="https://www.nature.com/sdata/policies/repositories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libguides.graduateinstitute.ch/rdm/repositories" TargetMode="External"/><Relationship Id="rId5" Type="http://schemas.openxmlformats.org/officeDocument/2006/relationships/image" Target="../media/image3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eosc-portal.eu/" TargetMode="External"/><Relationship Id="rId4" Type="http://schemas.openxmlformats.org/officeDocument/2006/relationships/image" Target="../media/image23.png"/><Relationship Id="rId5" Type="http://schemas.openxmlformats.org/officeDocument/2006/relationships/image" Target="../media/image12.png"/><Relationship Id="rId6" Type="http://schemas.openxmlformats.org/officeDocument/2006/relationships/image" Target="../media/image42.png"/><Relationship Id="rId7" Type="http://schemas.openxmlformats.org/officeDocument/2006/relationships/image" Target="../media/image44.png"/><Relationship Id="rId8" Type="http://schemas.openxmlformats.org/officeDocument/2006/relationships/image" Target="../media/image4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7.png"/><Relationship Id="rId4" Type="http://schemas.openxmlformats.org/officeDocument/2006/relationships/image" Target="../media/image4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7.png"/><Relationship Id="rId4" Type="http://schemas.openxmlformats.org/officeDocument/2006/relationships/image" Target="../media/image49.jpg"/><Relationship Id="rId5" Type="http://schemas.openxmlformats.org/officeDocument/2006/relationships/image" Target="../media/image4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7.png"/><Relationship Id="rId4" Type="http://schemas.openxmlformats.org/officeDocument/2006/relationships/image" Target="../media/image45.jpg"/><Relationship Id="rId5" Type="http://schemas.openxmlformats.org/officeDocument/2006/relationships/image" Target="../media/image51.jpg"/><Relationship Id="rId6" Type="http://schemas.openxmlformats.org/officeDocument/2006/relationships/image" Target="../media/image49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2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2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7.jpg"/><Relationship Id="rId4" Type="http://schemas.openxmlformats.org/officeDocument/2006/relationships/image" Target="../media/image58.png"/><Relationship Id="rId5" Type="http://schemas.openxmlformats.org/officeDocument/2006/relationships/image" Target="../media/image5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5.png"/><Relationship Id="rId4" Type="http://schemas.openxmlformats.org/officeDocument/2006/relationships/image" Target="../media/image6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png"/><Relationship Id="rId4" Type="http://schemas.openxmlformats.org/officeDocument/2006/relationships/image" Target="../media/image94.png"/><Relationship Id="rId9" Type="http://schemas.openxmlformats.org/officeDocument/2006/relationships/image" Target="../media/image63.png"/><Relationship Id="rId5" Type="http://schemas.openxmlformats.org/officeDocument/2006/relationships/image" Target="../media/image62.jpg"/><Relationship Id="rId6" Type="http://schemas.openxmlformats.org/officeDocument/2006/relationships/image" Target="../media/image59.png"/><Relationship Id="rId7" Type="http://schemas.openxmlformats.org/officeDocument/2006/relationships/image" Target="../media/image61.png"/><Relationship Id="rId8" Type="http://schemas.openxmlformats.org/officeDocument/2006/relationships/image" Target="../media/image65.png"/><Relationship Id="rId10" Type="http://schemas.openxmlformats.org/officeDocument/2006/relationships/image" Target="../media/image6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8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4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0.png"/><Relationship Id="rId4" Type="http://schemas.openxmlformats.org/officeDocument/2006/relationships/hyperlink" Target="https://www.timeshighereducation.com/campus/get-your-research-out-there-7-strategies-highimpact-science-communication" TargetMode="Externa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4.png"/><Relationship Id="rId4" Type="http://schemas.openxmlformats.org/officeDocument/2006/relationships/hyperlink" Target="https://theconversation.com/how-to-make-your-diet-more-sustainable-healthy-or-cheap-without-giving-up-nutrients-170522" TargetMode="Externa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5.xml"/><Relationship Id="rId3" Type="http://schemas.openxmlformats.org/officeDocument/2006/relationships/hyperlink" Target="https://gastropod.com/" TargetMode="External"/><Relationship Id="rId4" Type="http://schemas.openxmlformats.org/officeDocument/2006/relationships/image" Target="../media/image7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87.png"/><Relationship Id="rId4" Type="http://schemas.openxmlformats.org/officeDocument/2006/relationships/image" Target="../media/image7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76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74.png"/><Relationship Id="rId4" Type="http://schemas.openxmlformats.org/officeDocument/2006/relationships/image" Target="../media/image7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77.png"/><Relationship Id="rId4" Type="http://schemas.openxmlformats.org/officeDocument/2006/relationships/image" Target="../media/image83.png"/><Relationship Id="rId5" Type="http://schemas.openxmlformats.org/officeDocument/2006/relationships/image" Target="../media/image7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www.altmetric.com/products/altmetric-badges/" TargetMode="External"/><Relationship Id="rId4" Type="http://schemas.openxmlformats.org/officeDocument/2006/relationships/image" Target="../media/image94.png"/><Relationship Id="rId5" Type="http://schemas.openxmlformats.org/officeDocument/2006/relationships/image" Target="../media/image90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2.png"/><Relationship Id="rId4" Type="http://schemas.openxmlformats.org/officeDocument/2006/relationships/image" Target="../media/image93.png"/><Relationship Id="rId5" Type="http://schemas.openxmlformats.org/officeDocument/2006/relationships/hyperlink" Target="https://youtu.be/M6XawJ7-880" TargetMode="Externa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6.png"/><Relationship Id="rId4" Type="http://schemas.openxmlformats.org/officeDocument/2006/relationships/image" Target="../media/image85.png"/><Relationship Id="rId5" Type="http://schemas.openxmlformats.org/officeDocument/2006/relationships/image" Target="../media/image89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4.png"/><Relationship Id="rId4" Type="http://schemas.openxmlformats.org/officeDocument/2006/relationships/image" Target="../media/image77.png"/><Relationship Id="rId5" Type="http://schemas.openxmlformats.org/officeDocument/2006/relationships/image" Target="../media/image70.png"/><Relationship Id="rId6" Type="http://schemas.openxmlformats.org/officeDocument/2006/relationships/image" Target="../media/image87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5.xml"/><Relationship Id="rId3" Type="http://schemas.openxmlformats.org/officeDocument/2006/relationships/hyperlink" Target="http://www.fns-cloud.eu" TargetMode="Externa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6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github.com/" TargetMode="External"/><Relationship Id="rId9" Type="http://schemas.openxmlformats.org/officeDocument/2006/relationships/hyperlink" Target="https://theconversation.com/au" TargetMode="External"/><Relationship Id="rId5" Type="http://schemas.openxmlformats.org/officeDocument/2006/relationships/hyperlink" Target="https://orcid.org/" TargetMode="External"/><Relationship Id="rId6" Type="http://schemas.openxmlformats.org/officeDocument/2006/relationships/hyperlink" Target="https://creativecommons.org/about/cclicenses/" TargetMode="External"/><Relationship Id="rId7" Type="http://schemas.openxmlformats.org/officeDocument/2006/relationships/hyperlink" Target="http://ufal.github.io/public-license-selector/" TargetMode="External"/><Relationship Id="rId8" Type="http://schemas.openxmlformats.org/officeDocument/2006/relationships/hyperlink" Target="https://www.youtube.com/watch?v=S1qK_TA52e4" TargetMode="External"/><Relationship Id="rId11" Type="http://schemas.openxmlformats.org/officeDocument/2006/relationships/hyperlink" Target="https://www.altmetric.com/products/altmetric-badges/" TargetMode="External"/><Relationship Id="rId10" Type="http://schemas.openxmlformats.org/officeDocument/2006/relationships/hyperlink" Target="https://gastropod.com/" TargetMode="External"/><Relationship Id="rId13" Type="http://schemas.openxmlformats.org/officeDocument/2006/relationships/hyperlink" Target="https://www.fns-cloud.eu/" TargetMode="External"/><Relationship Id="rId12" Type="http://schemas.openxmlformats.org/officeDocument/2006/relationships/hyperlink" Target="https://ec.europa.eu/info/research-and-innovation/strategy/strategy-2020-2024/our-digital-future/open-science/european-open-science-cloud-eosc_en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rive.google.com/file/d/1bNdIIU4Mp01MsQa474XfguOX2XdLNxRl/view" TargetMode="External"/><Relationship Id="rId4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2048a2f1e3_1_93"/>
          <p:cNvSpPr txBox="1"/>
          <p:nvPr>
            <p:ph type="ctrTitle"/>
          </p:nvPr>
        </p:nvSpPr>
        <p:spPr>
          <a:xfrm>
            <a:off x="1524000" y="2319019"/>
            <a:ext cx="9144000" cy="127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Uploading your scientific work to an open repository</a:t>
            </a:r>
            <a:endParaRPr/>
          </a:p>
        </p:txBody>
      </p:sp>
      <p:sp>
        <p:nvSpPr>
          <p:cNvPr id="210" name="Google Shape;210;g12048a2f1e3_1_93"/>
          <p:cNvSpPr txBox="1"/>
          <p:nvPr>
            <p:ph idx="1" type="subTitle"/>
          </p:nvPr>
        </p:nvSpPr>
        <p:spPr>
          <a:xfrm>
            <a:off x="1609125" y="3729724"/>
            <a:ext cx="9144000" cy="24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Katherine Flynn, ISEKI-Food Association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Luis Mayor, ISEKI-Food Association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Edward Sliwinski, EFFoST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Emilie Weynants, ILSI Europe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312b5c3312_5_207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75" name="Google Shape;275;g1312b5c3312_5_207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sz="2900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g1312b5c3312_5_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8362" y="2170200"/>
            <a:ext cx="5660501" cy="303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g1312b5c3312_5_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78235">
            <a:off x="7120278" y="4360796"/>
            <a:ext cx="3159949" cy="1245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312b5c3312_5_214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83" name="Google Shape;283;g1312b5c3312_5_214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sz="2900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4" name="Google Shape;284;g1312b5c3312_5_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2025" y="1484575"/>
            <a:ext cx="6813000" cy="454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g1312b5c3312_5_27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40840" l="25193" r="23495" t="2659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g1312b5c3312_5_28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40840" l="25193" r="23495" t="2659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1312b5c3312_5_281"/>
          <p:cNvPicPr preferRelativeResize="0"/>
          <p:nvPr/>
        </p:nvPicPr>
        <p:blipFill rotWithShape="1">
          <a:blip r:embed="rId5">
            <a:alphaModFix/>
          </a:blip>
          <a:srcRect b="-18976" l="-2627" r="-3744" t="-22007"/>
          <a:stretch/>
        </p:blipFill>
        <p:spPr>
          <a:xfrm>
            <a:off x="6980275" y="2758050"/>
            <a:ext cx="4049250" cy="134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1312b5c3312_5_281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57463" y="544425"/>
            <a:ext cx="2875150" cy="7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1312b5c3312_5_281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599263" y="496801"/>
            <a:ext cx="14859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1312b5c3312_5_281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678160" y="4451593"/>
            <a:ext cx="1231150" cy="117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1312b5c3312_5_281">
            <a:hlinkClick r:id="rId12"/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8475025" y="1711076"/>
            <a:ext cx="134302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g1312b5c3312_5_281">
            <a:hlinkClick r:id="rId14"/>
          </p:cNvPr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0538850" y="1796801"/>
            <a:ext cx="119377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g1312b5c3312_5_281">
            <a:hlinkClick r:id="rId16"/>
          </p:cNvPr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151338" y="5434563"/>
            <a:ext cx="14287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1312b5c3312_5_281">
            <a:hlinkClick r:id="rId18"/>
          </p:cNvPr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911350" y="1796801"/>
            <a:ext cx="1266825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g1312b5c3312_5_281">
            <a:hlinkClick r:id="rId20"/>
          </p:cNvPr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0490563" y="4099938"/>
            <a:ext cx="124205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g1312b5c3312_5_281">
            <a:hlinkClick r:id="rId22"/>
          </p:cNvPr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852038" y="5119351"/>
            <a:ext cx="13525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g1312b5c3312_5_281">
            <a:hlinkClick r:id="rId24"/>
          </p:cNvPr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4654800" y="544413"/>
            <a:ext cx="142875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g1312b5c3312_5_281">
            <a:hlinkClick r:id="rId26"/>
          </p:cNvPr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8237663" y="5119338"/>
            <a:ext cx="1390650" cy="117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g1312b5c3312_5_281">
            <a:hlinkClick r:id="rId28"/>
          </p:cNvPr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10007350" y="5374400"/>
            <a:ext cx="13906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g1312b5c3312_5_281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746825" y="544413"/>
            <a:ext cx="139065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g1312b5c3312_5_281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2745738" y="544426"/>
            <a:ext cx="1390650" cy="59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1312b5c3312_5_301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900">
                <a:solidFill>
                  <a:schemeClr val="lt1"/>
                </a:solidFill>
              </a:rPr>
              <a:t>Can you name </a:t>
            </a:r>
            <a:endParaRPr sz="59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>
                <a:solidFill>
                  <a:schemeClr val="lt1"/>
                </a:solidFill>
              </a:rPr>
              <a:t>an open science repository?</a:t>
            </a:r>
            <a:endParaRPr sz="5900">
              <a:solidFill>
                <a:schemeClr val="lt1"/>
              </a:solidFill>
            </a:endParaRPr>
          </a:p>
        </p:txBody>
      </p:sp>
      <p:sp>
        <p:nvSpPr>
          <p:cNvPr id="317" name="Google Shape;317;g1312b5c3312_5_30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#2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f3c6044989_3_0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Some examples of open repositories</a:t>
            </a:r>
            <a:endParaRPr/>
          </a:p>
        </p:txBody>
      </p:sp>
      <p:sp>
        <p:nvSpPr>
          <p:cNvPr id="323" name="Google Shape;323;gf3c6044989_3_0"/>
          <p:cNvSpPr txBox="1"/>
          <p:nvPr/>
        </p:nvSpPr>
        <p:spPr>
          <a:xfrm>
            <a:off x="555025" y="1690700"/>
            <a:ext cx="50934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DATA REPOSITORIES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Zenodo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Figshare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Dryad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 Science Framework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SCIENCES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 ICPSR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Qualitative Data Repository</a:t>
            </a:r>
            <a:endParaRPr b="0" i="0" sz="2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f3c6044989_3_0"/>
          <p:cNvSpPr txBox="1"/>
          <p:nvPr/>
        </p:nvSpPr>
        <p:spPr>
          <a:xfrm>
            <a:off x="5812575" y="1690703"/>
            <a:ext cx="6256500" cy="43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BIOLOGICAL AND LIFE SCIENCES</a:t>
            </a:r>
            <a:endParaRPr b="0" i="0" sz="2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GenBank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Sequence Read Archive (SRA)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MGnify </a:t>
            </a:r>
            <a:r>
              <a:rPr b="0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(Microbiome data)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Protein DataBank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Database of Genotypes and Phenotypes (dbGaP)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ArrayExpress</a:t>
            </a:r>
            <a:endParaRPr b="0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CHEMISTRY</a:t>
            </a:r>
            <a:endParaRPr b="0" i="0" sz="2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Cambridge Structural Database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ioChem-BD Computational Chemistry Datasets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PubChem Substance</a:t>
            </a:r>
            <a:endParaRPr b="0" i="0" sz="2300" u="none" cap="none" strike="noStrike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gf3c6044989_3_0"/>
          <p:cNvSpPr txBox="1"/>
          <p:nvPr/>
        </p:nvSpPr>
        <p:spPr>
          <a:xfrm>
            <a:off x="555017" y="5643832"/>
            <a:ext cx="29865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Source: Scientific Data,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sng" cap="none" strike="noStrike">
                <a:solidFill>
                  <a:srgbClr val="2954D1"/>
                </a:solidFill>
                <a:latin typeface="Arial"/>
                <a:ea typeface="Arial"/>
                <a:cs typeface="Arial"/>
                <a:sym typeface="Arial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Recommended Data Repositories</a:t>
            </a: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6" name="Google Shape;326;gf3c6044989_3_0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9940600" y="1267450"/>
            <a:ext cx="2276599" cy="1138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f3c6044989_3_0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0332338" y="3918225"/>
            <a:ext cx="1188301" cy="118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gf3c6044989_3_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3228225" y="3659221"/>
            <a:ext cx="1188301" cy="1188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11447816651_1_7"/>
          <p:cNvSpPr txBox="1"/>
          <p:nvPr>
            <p:ph idx="1" type="body"/>
          </p:nvPr>
        </p:nvSpPr>
        <p:spPr>
          <a:xfrm>
            <a:off x="838200" y="1575950"/>
            <a:ext cx="10515600" cy="4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Website: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</a:t>
            </a:r>
            <a:r>
              <a:rPr lang="en-US" sz="1800">
                <a:solidFill>
                  <a:srgbClr val="2954D1"/>
                </a:solidFill>
                <a:highlight>
                  <a:schemeClr val="lt1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https://zenodo.org/</a:t>
            </a:r>
            <a:endParaRPr sz="1800">
              <a:solidFill>
                <a:srgbClr val="2954D1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Owner: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created by CERN (Geneva) and stored in its data center. A Swiss-European non-commercial platform with a large user base.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Price: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Free (donations welcome).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Volume: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50 GB per dataset, multiple datasets allowed. Higher-size datasets possible upon request (limited to ~100 GB).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Access parameters: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Open, Embargoed, Restricted, Closed.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Licence parameters: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Creative Commons 4.0 (CC By, CC By-SA, CC By-ND, CC By-NC, CC By-NC-ND), or custom licence if you choose "restricted access".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Services: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DOI, Versioning, OrcID, GitHub synchronization, OpenAIRE indexation, Grant referencing (SNSF not included yet).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Durability: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CERN guarantees 20 years of data conservation. In the event of closure, they will migrate the data to another suitable repository.</a:t>
            </a:r>
            <a:endParaRPr sz="3100"/>
          </a:p>
        </p:txBody>
      </p:sp>
      <p:sp>
        <p:nvSpPr>
          <p:cNvPr id="334" name="Google Shape;334;g11447816651_1_7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What is Zenodo    ? </a:t>
            </a:r>
            <a:r>
              <a:rPr b="1" lang="en-US"/>
              <a:t>Why use it?</a:t>
            </a:r>
            <a:endParaRPr sz="1800"/>
          </a:p>
        </p:txBody>
      </p:sp>
      <p:sp>
        <p:nvSpPr>
          <p:cNvPr id="335" name="Google Shape;335;g11447816651_1_7"/>
          <p:cNvSpPr txBox="1"/>
          <p:nvPr/>
        </p:nvSpPr>
        <p:spPr>
          <a:xfrm>
            <a:off x="992100" y="5845275"/>
            <a:ext cx="10413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from: The Graduate Institute Geneva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https://libguides.graduateinstitute.ch/rdm/repositories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6" name="Google Shape;336;g11447816651_1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27825" y="409813"/>
            <a:ext cx="2024525" cy="11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f3c6044989_3_7"/>
          <p:cNvSpPr txBox="1"/>
          <p:nvPr>
            <p:ph idx="1" type="body"/>
          </p:nvPr>
        </p:nvSpPr>
        <p:spPr>
          <a:xfrm>
            <a:off x="838200" y="1101000"/>
            <a:ext cx="10984200" cy="51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Safe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your research is stored safely for the future in CERN’s Data Centre for as long as CERN exists.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Trusted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built and operated by CERN and OpenAIRE to ensure that everyone can join in Open Science.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Citeable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every upload is assigned a Digital Object Identifier (DOI), to make them citable and trackable.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No waiting time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Uploads are available online as soon as you hit publish, and the DOI is registered within seconds.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Open or closed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Share e.g. anonymized clinical trial data with only medical professionals via restricted access mode.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Versioning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Easily update your dataset with our versioning feature.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GitHub integration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Easily preserve your GitHub repository in Zenodo.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Usage statistics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rgbClr val="333333"/>
                </a:solidFill>
                <a:latin typeface="Roboto"/>
                <a:ea typeface="Roboto"/>
                <a:cs typeface="Roboto"/>
                <a:sym typeface="Roboto"/>
              </a:rPr>
              <a:t>All uploads display standards compliant usage statistics</a:t>
            </a:r>
            <a:endParaRPr sz="1750">
              <a:solidFill>
                <a:srgbClr val="33333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3100"/>
          </a:p>
        </p:txBody>
      </p:sp>
      <p:sp>
        <p:nvSpPr>
          <p:cNvPr id="342" name="Google Shape;342;gf3c6044989_3_7"/>
          <p:cNvSpPr txBox="1"/>
          <p:nvPr>
            <p:ph type="title"/>
          </p:nvPr>
        </p:nvSpPr>
        <p:spPr>
          <a:xfrm>
            <a:off x="838200" y="785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Why use Zenodo     according to Zenodo! </a:t>
            </a:r>
            <a:endParaRPr sz="1800"/>
          </a:p>
        </p:txBody>
      </p:sp>
      <p:pic>
        <p:nvPicPr>
          <p:cNvPr id="343" name="Google Shape;343;gf3c6044989_3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9275" y="174488"/>
            <a:ext cx="2024525" cy="11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118a676eaa8_0_48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What has been uploaded to Zenodo ?</a:t>
            </a:r>
            <a:endParaRPr sz="1800"/>
          </a:p>
        </p:txBody>
      </p:sp>
      <p:pic>
        <p:nvPicPr>
          <p:cNvPr id="349" name="Google Shape;349;g118a676eaa8_0_48"/>
          <p:cNvPicPr preferRelativeResize="0"/>
          <p:nvPr/>
        </p:nvPicPr>
        <p:blipFill rotWithShape="1">
          <a:blip r:embed="rId3">
            <a:alphaModFix/>
          </a:blip>
          <a:srcRect b="4160" l="0" r="2391" t="4197"/>
          <a:stretch/>
        </p:blipFill>
        <p:spPr>
          <a:xfrm>
            <a:off x="940800" y="1508425"/>
            <a:ext cx="6629325" cy="212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118a676eaa8_0_48"/>
          <p:cNvPicPr preferRelativeResize="0"/>
          <p:nvPr/>
        </p:nvPicPr>
        <p:blipFill rotWithShape="1">
          <a:blip r:embed="rId4">
            <a:alphaModFix/>
          </a:blip>
          <a:srcRect b="6849" l="1619" r="2002" t="5774"/>
          <a:stretch/>
        </p:blipFill>
        <p:spPr>
          <a:xfrm>
            <a:off x="1034700" y="3827150"/>
            <a:ext cx="6685026" cy="212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1312b5c3312_5_362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356" name="Google Shape;356;g1312b5c3312_5_362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357" name="Google Shape;357;g1312b5c3312_5_36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42246" l="28080" r="41960" t="30461"/>
          <a:stretch/>
        </p:blipFill>
        <p:spPr>
          <a:xfrm>
            <a:off x="3309225" y="3919138"/>
            <a:ext cx="2402626" cy="1940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g1312b5c3312_5_3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2" y="4059100"/>
            <a:ext cx="3413026" cy="208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g1312b5c3312_5_3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20450" y="4197999"/>
            <a:ext cx="2952002" cy="118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g1312b5c3312_5_3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g1312b5c3312_5_362"/>
          <p:cNvSpPr txBox="1"/>
          <p:nvPr/>
        </p:nvSpPr>
        <p:spPr>
          <a:xfrm>
            <a:off x="226325" y="20410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#3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  <p:pic>
        <p:nvPicPr>
          <p:cNvPr id="362" name="Google Shape;362;g1312b5c3312_5_36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54450" y="4777775"/>
            <a:ext cx="2423400" cy="1363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3b37fa8146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217" name="Google Shape;217;g13b37fa8146_0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 sz="2500">
                <a:solidFill>
                  <a:srgbClr val="000000"/>
                </a:solidFill>
              </a:rPr>
              <a:t>The basics of making your scientific work Open and FAIR</a:t>
            </a:r>
            <a:endParaRPr sz="2500">
              <a:solidFill>
                <a:srgbClr val="000000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>
                <a:solidFill>
                  <a:srgbClr val="000000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218" name="Google Shape;218;g13b37fa8146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312b5c3312_5_371"/>
          <p:cNvSpPr/>
          <p:nvPr/>
        </p:nvSpPr>
        <p:spPr>
          <a:xfrm>
            <a:off x="639800" y="30633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g1312b5c3312_5_37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370" name="Google Shape;370;g1312b5c3312_5_371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Upload your scientific work to an open repository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371" name="Google Shape;371;g1312b5c3312_5_3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19653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g1312b5c3312_5_3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3b37fa8146_0_1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g11ef23afca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g11ef23afcaa_0_0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g11ef23afcaa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g11ef23afcaa_0_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g11ef23afcaa_0_47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g11ef23afcaa_0_47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g11ef23afcaa_0_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sp>
        <p:nvSpPr>
          <p:cNvPr id="393" name="Google Shape;393;g11ef23afcaa_0_4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11ef23afcaa_0_35"/>
          <p:cNvSpPr txBox="1"/>
          <p:nvPr>
            <p:ph type="title"/>
          </p:nvPr>
        </p:nvSpPr>
        <p:spPr>
          <a:xfrm>
            <a:off x="6381575" y="4399525"/>
            <a:ext cx="2576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ts val="4400"/>
              <a:buNone/>
            </a:pPr>
            <a:r>
              <a:rPr lang="en-US" sz="1600"/>
              <a:t>Remain accessible, even when the data are no longer available</a:t>
            </a:r>
            <a:endParaRPr sz="1600"/>
          </a:p>
        </p:txBody>
      </p:sp>
      <p:pic>
        <p:nvPicPr>
          <p:cNvPr id="399" name="Google Shape;399;g11ef23afcaa_0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g11ef23afcaa_0_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34875" y="2372127"/>
            <a:ext cx="1869800" cy="189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g11ef23afcaa_0_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sp>
        <p:nvSpPr>
          <p:cNvPr id="402" name="Google Shape;402;g11ef23afcaa_0_3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  <p:sp>
        <p:nvSpPr>
          <p:cNvPr id="403" name="Google Shape;403;g11ef23afcaa_0_35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g11ef23afcaa_0_35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11ef23afcaa_0_23"/>
          <p:cNvSpPr txBox="1"/>
          <p:nvPr>
            <p:ph type="title"/>
          </p:nvPr>
        </p:nvSpPr>
        <p:spPr>
          <a:xfrm>
            <a:off x="6381575" y="4399525"/>
            <a:ext cx="2576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ts val="4400"/>
              <a:buNone/>
            </a:pPr>
            <a:r>
              <a:rPr lang="en-US" sz="1600"/>
              <a:t>Remain accessible, even when the data are no longer available</a:t>
            </a:r>
            <a:endParaRPr sz="1600"/>
          </a:p>
        </p:txBody>
      </p:sp>
      <p:sp>
        <p:nvSpPr>
          <p:cNvPr id="410" name="Google Shape;410;g11ef23afcaa_0_23"/>
          <p:cNvSpPr txBox="1"/>
          <p:nvPr/>
        </p:nvSpPr>
        <p:spPr>
          <a:xfrm>
            <a:off x="8865525" y="4553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Created manually or by automated information processing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1" name="Google Shape;411;g11ef23afcaa_0_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g11ef23afcaa_0_23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g11ef23afcaa_0_23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4" name="Google Shape;414;g11ef23afcaa_0_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</p:pic>
      <p:pic>
        <p:nvPicPr>
          <p:cNvPr id="415" name="Google Shape;415;g11ef23afcaa_0_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72637" y="2609988"/>
            <a:ext cx="2138225" cy="14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g11ef23afcaa_0_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  <p:pic>
        <p:nvPicPr>
          <p:cNvPr id="417" name="Google Shape;417;g11ef23afcaa_0_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34875" y="2372127"/>
            <a:ext cx="1869800" cy="189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1321cda9318_1_25"/>
          <p:cNvSpPr txBox="1"/>
          <p:nvPr>
            <p:ph type="title"/>
          </p:nvPr>
        </p:nvSpPr>
        <p:spPr>
          <a:xfrm>
            <a:off x="919375" y="1439975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pic>
        <p:nvPicPr>
          <p:cNvPr id="423" name="Google Shape;423;g1321cda9318_1_25"/>
          <p:cNvPicPr preferRelativeResize="0"/>
          <p:nvPr/>
        </p:nvPicPr>
        <p:blipFill rotWithShape="1">
          <a:blip r:embed="rId3">
            <a:alphaModFix/>
          </a:blip>
          <a:srcRect b="11331" l="14957" r="6892" t="18674"/>
          <a:stretch/>
        </p:blipFill>
        <p:spPr>
          <a:xfrm>
            <a:off x="2376875" y="1927837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13b37fa8146_0_29"/>
          <p:cNvSpPr txBox="1"/>
          <p:nvPr>
            <p:ph type="title"/>
          </p:nvPr>
        </p:nvSpPr>
        <p:spPr>
          <a:xfrm>
            <a:off x="919375" y="1439975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sp>
        <p:nvSpPr>
          <p:cNvPr id="429" name="Google Shape;429;g13b37fa8146_0_29"/>
          <p:cNvSpPr txBox="1"/>
          <p:nvPr>
            <p:ph type="title"/>
          </p:nvPr>
        </p:nvSpPr>
        <p:spPr>
          <a:xfrm>
            <a:off x="6464775" y="1664800"/>
            <a:ext cx="5803200" cy="416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Metadata:</a:t>
            </a:r>
            <a:endParaRPr b="1" sz="26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Type of data: picture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Namefile: beautifulgato.jpg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Author: Alba Gil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Date: 20.07.2021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Location: Brussels BE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Licence: CCO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Cat’s name: Gato 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Camera: Olympus XL127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Keywords: cat, tree, green apple</a:t>
            </a:r>
            <a:endParaRPr sz="2400"/>
          </a:p>
        </p:txBody>
      </p:sp>
      <p:pic>
        <p:nvPicPr>
          <p:cNvPr id="430" name="Google Shape;430;g13b37fa8146_0_29"/>
          <p:cNvPicPr preferRelativeResize="0"/>
          <p:nvPr/>
        </p:nvPicPr>
        <p:blipFill rotWithShape="1">
          <a:blip r:embed="rId3">
            <a:alphaModFix/>
          </a:blip>
          <a:srcRect b="11331" l="14957" r="6892" t="18674"/>
          <a:stretch/>
        </p:blipFill>
        <p:spPr>
          <a:xfrm>
            <a:off x="2376875" y="1927837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1959aca7b2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Types of Metadata</a:t>
            </a:r>
            <a:endParaRPr/>
          </a:p>
        </p:txBody>
      </p:sp>
      <p:sp>
        <p:nvSpPr>
          <p:cNvPr id="436" name="Google Shape;436;g11959aca7b2_0_0"/>
          <p:cNvSpPr txBox="1"/>
          <p:nvPr/>
        </p:nvSpPr>
        <p:spPr>
          <a:xfrm>
            <a:off x="5395675" y="1746275"/>
            <a:ext cx="4443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Administrative metadata</a:t>
            </a:r>
            <a:r>
              <a:rPr b="0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7" name="Google Shape;437;g11959aca7b2_0_0"/>
          <p:cNvPicPr preferRelativeResize="0"/>
          <p:nvPr/>
        </p:nvPicPr>
        <p:blipFill rotWithShape="1">
          <a:blip r:embed="rId3">
            <a:alphaModFix/>
          </a:blip>
          <a:srcRect b="-3309" l="-10230" r="10230" t="3309"/>
          <a:stretch/>
        </p:blipFill>
        <p:spPr>
          <a:xfrm>
            <a:off x="1232800" y="1661800"/>
            <a:ext cx="3196324" cy="4315601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g11959aca7b2_0_0"/>
          <p:cNvSpPr txBox="1"/>
          <p:nvPr/>
        </p:nvSpPr>
        <p:spPr>
          <a:xfrm>
            <a:off x="5883925" y="2293125"/>
            <a:ext cx="3309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Descriptive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g11959aca7b2_0_0"/>
          <p:cNvSpPr txBox="1"/>
          <p:nvPr/>
        </p:nvSpPr>
        <p:spPr>
          <a:xfrm>
            <a:off x="5883925" y="2898800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Legal metadata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g11959aca7b2_0_0"/>
          <p:cNvSpPr txBox="1"/>
          <p:nvPr/>
        </p:nvSpPr>
        <p:spPr>
          <a:xfrm>
            <a:off x="5424225" y="3540450"/>
            <a:ext cx="3672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Structural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g11959aca7b2_0_0"/>
          <p:cNvSpPr txBox="1"/>
          <p:nvPr/>
        </p:nvSpPr>
        <p:spPr>
          <a:xfrm>
            <a:off x="5448025" y="4127525"/>
            <a:ext cx="402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Preservation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g11959aca7b2_0_0"/>
          <p:cNvSpPr txBox="1"/>
          <p:nvPr/>
        </p:nvSpPr>
        <p:spPr>
          <a:xfrm>
            <a:off x="5440825" y="4714600"/>
            <a:ext cx="4200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Provenance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g11959aca7b2_0_0"/>
          <p:cNvSpPr txBox="1"/>
          <p:nvPr/>
        </p:nvSpPr>
        <p:spPr>
          <a:xfrm>
            <a:off x="5424225" y="53016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44" name="Google Shape;444;g11959aca7b2_0_0"/>
          <p:cNvCxnSpPr/>
          <p:nvPr/>
        </p:nvCxnSpPr>
        <p:spPr>
          <a:xfrm>
            <a:off x="5557850" y="1790700"/>
            <a:ext cx="71400" cy="4057800"/>
          </a:xfrm>
          <a:prstGeom prst="straightConnector1">
            <a:avLst/>
          </a:prstGeom>
          <a:noFill/>
          <a:ln cap="flat" cmpd="sng" w="76200">
            <a:solidFill>
              <a:srgbClr val="0067C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312b5c3312_5_436"/>
          <p:cNvSpPr txBox="1"/>
          <p:nvPr>
            <p:ph idx="4294967295" type="title"/>
          </p:nvPr>
        </p:nvSpPr>
        <p:spPr>
          <a:xfrm>
            <a:off x="838200" y="113800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By group, list the metadata you consider important for finding the following items: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450" name="Google Shape;450;g1312b5c3312_5_43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#4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  <p:sp>
        <p:nvSpPr>
          <p:cNvPr id="451" name="Google Shape;451;g1312b5c3312_5_436"/>
          <p:cNvSpPr/>
          <p:nvPr/>
        </p:nvSpPr>
        <p:spPr>
          <a:xfrm>
            <a:off x="147410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1312b5c3312_5_436"/>
          <p:cNvSpPr/>
          <p:nvPr/>
        </p:nvSpPr>
        <p:spPr>
          <a:xfrm>
            <a:off x="8134575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1312b5c3312_5_436"/>
          <p:cNvSpPr/>
          <p:nvPr/>
        </p:nvSpPr>
        <p:spPr>
          <a:xfrm>
            <a:off x="477225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4" name="Google Shape;454;g1312b5c3312_5_4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1900" y="3332200"/>
            <a:ext cx="2151900" cy="143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g1312b5c3312_5_436"/>
          <p:cNvPicPr preferRelativeResize="0"/>
          <p:nvPr/>
        </p:nvPicPr>
        <p:blipFill rotWithShape="1">
          <a:blip r:embed="rId4">
            <a:alphaModFix/>
          </a:blip>
          <a:srcRect b="0" l="8987" r="9975" t="0"/>
          <a:stretch/>
        </p:blipFill>
        <p:spPr>
          <a:xfrm>
            <a:off x="5056071" y="3267625"/>
            <a:ext cx="2079850" cy="156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g1312b5c3312_5_4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18397" y="3507805"/>
            <a:ext cx="2079850" cy="1083394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g1312b5c3312_5_436"/>
          <p:cNvSpPr txBox="1"/>
          <p:nvPr/>
        </p:nvSpPr>
        <p:spPr>
          <a:xfrm>
            <a:off x="4911288" y="5469600"/>
            <a:ext cx="2369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A diagram</a:t>
            </a:r>
            <a:br>
              <a:rPr lang="en-US" sz="2000">
                <a:solidFill>
                  <a:schemeClr val="lt1"/>
                </a:solidFill>
              </a:rPr>
            </a:br>
            <a:r>
              <a:rPr i="1" lang="en-US" sz="2000">
                <a:solidFill>
                  <a:schemeClr val="lt1"/>
                </a:solidFill>
              </a:rPr>
              <a:t>(Room 2)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458" name="Google Shape;458;g1312b5c3312_5_436"/>
          <p:cNvSpPr txBox="1"/>
          <p:nvPr/>
        </p:nvSpPr>
        <p:spPr>
          <a:xfrm>
            <a:off x="1316750" y="5469600"/>
            <a:ext cx="2962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A method of analysis</a:t>
            </a:r>
            <a:br>
              <a:rPr lang="en-US" sz="2000">
                <a:solidFill>
                  <a:schemeClr val="lt1"/>
                </a:solidFill>
              </a:rPr>
            </a:br>
            <a:r>
              <a:rPr i="1" lang="en-US" sz="2000">
                <a:solidFill>
                  <a:schemeClr val="lt1"/>
                </a:solidFill>
              </a:rPr>
              <a:t>(Room 1)</a:t>
            </a:r>
            <a:endParaRPr i="1" sz="2000">
              <a:solidFill>
                <a:schemeClr val="lt1"/>
              </a:solidFill>
            </a:endParaRPr>
          </a:p>
        </p:txBody>
      </p:sp>
      <p:sp>
        <p:nvSpPr>
          <p:cNvPr id="459" name="Google Shape;459;g1312b5c3312_5_436"/>
          <p:cNvSpPr txBox="1"/>
          <p:nvPr/>
        </p:nvSpPr>
        <p:spPr>
          <a:xfrm>
            <a:off x="8332425" y="5469600"/>
            <a:ext cx="2251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A LinkedIn post</a:t>
            </a:r>
            <a:br>
              <a:rPr lang="en-US" sz="2000">
                <a:solidFill>
                  <a:schemeClr val="lt1"/>
                </a:solidFill>
              </a:rPr>
            </a:br>
            <a:r>
              <a:rPr i="1" lang="en-US" sz="2000">
                <a:solidFill>
                  <a:schemeClr val="lt1"/>
                </a:solidFill>
              </a:rPr>
              <a:t>(Room 3)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312b5c3312_5_0"/>
          <p:cNvSpPr/>
          <p:nvPr/>
        </p:nvSpPr>
        <p:spPr>
          <a:xfrm>
            <a:off x="639800" y="17679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g1312b5c3312_5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226" name="Google Shape;226;g1312b5c3312_5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The basics of making your scientific work Open and FAIR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>
                <a:solidFill>
                  <a:schemeClr val="lt1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227" name="Google Shape;227;g1312b5c3312_5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3651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1312b5c3312_5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13cb16c149f_0_2"/>
          <p:cNvSpPr txBox="1"/>
          <p:nvPr/>
        </p:nvSpPr>
        <p:spPr>
          <a:xfrm>
            <a:off x="1246375" y="1321025"/>
            <a:ext cx="4090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</a:t>
            </a:r>
            <a:r>
              <a:rPr b="1" lang="en-US" sz="27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the title 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concise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g13cb16c149f_0_2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466" name="Google Shape;466;g13cb16c149f_0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11e672e1a6e_0_0"/>
          <p:cNvSpPr txBox="1"/>
          <p:nvPr/>
        </p:nvSpPr>
        <p:spPr>
          <a:xfrm>
            <a:off x="1246375" y="1321025"/>
            <a:ext cx="10387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</a:t>
            </a:r>
            <a:r>
              <a:rPr b="1" lang="en-US" sz="27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the title 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concise </a:t>
            </a:r>
            <a:r>
              <a:rPr b="1" lang="en-US" sz="27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b="1" lang="en-US" sz="27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while including relevant keywords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g11e672e1a6e_0_0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473" name="Google Shape;473;g11e672e1a6e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g11e672e1a6e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3839718"/>
            <a:ext cx="10387500" cy="2433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1312b5c3312_5_506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Upload your piece of work to Zenodo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5410">
                <a:solidFill>
                  <a:schemeClr val="lt1"/>
                </a:solidFill>
              </a:rPr>
              <a:t>Step by step</a:t>
            </a:r>
            <a:endParaRPr sz="5410">
              <a:solidFill>
                <a:schemeClr val="lt1"/>
              </a:solidFill>
            </a:endParaRPr>
          </a:p>
        </p:txBody>
      </p:sp>
      <p:sp>
        <p:nvSpPr>
          <p:cNvPr id="480" name="Google Shape;480;g1312b5c3312_5_50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#5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1312b5c3312_5_567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486" name="Google Shape;486;g1312b5c3312_5_567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487" name="Google Shape;487;g1312b5c3312_5_5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g1312b5c3312_5_5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685" y="3374238"/>
            <a:ext cx="2732426" cy="2732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g1312b5c3312_5_567"/>
          <p:cNvPicPr preferRelativeResize="0"/>
          <p:nvPr/>
        </p:nvPicPr>
        <p:blipFill rotWithShape="1">
          <a:blip r:embed="rId5">
            <a:alphaModFix/>
          </a:blip>
          <a:srcRect b="0" l="0" r="0" t="7527"/>
          <a:stretch/>
        </p:blipFill>
        <p:spPr>
          <a:xfrm>
            <a:off x="9362025" y="3221850"/>
            <a:ext cx="2337200" cy="289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g1312b5c3312_5_5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50900" y="5552300"/>
            <a:ext cx="1357400" cy="4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g1312b5c3312_5_567"/>
          <p:cNvPicPr preferRelativeResize="0"/>
          <p:nvPr/>
        </p:nvPicPr>
        <p:blipFill rotWithShape="1">
          <a:blip r:embed="rId7">
            <a:alphaModFix/>
          </a:blip>
          <a:srcRect b="0" l="0" r="36556" t="0"/>
          <a:stretch/>
        </p:blipFill>
        <p:spPr>
          <a:xfrm>
            <a:off x="3317375" y="4077627"/>
            <a:ext cx="4047709" cy="147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1312b5c3312_5_5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50888" y="4294700"/>
            <a:ext cx="1357400" cy="478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g1312b5c3312_5_5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550900" y="4923500"/>
            <a:ext cx="1357400" cy="4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g1312b5c3312_5_56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50902" y="3723813"/>
            <a:ext cx="1357400" cy="420262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g1312b5c3312_5_567"/>
          <p:cNvSpPr txBox="1"/>
          <p:nvPr/>
        </p:nvSpPr>
        <p:spPr>
          <a:xfrm>
            <a:off x="517700" y="2780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#6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1312b5c3312_5_576"/>
          <p:cNvSpPr/>
          <p:nvPr/>
        </p:nvSpPr>
        <p:spPr>
          <a:xfrm>
            <a:off x="639800" y="43587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g1312b5c3312_5_57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503" name="Google Shape;503;g1312b5c3312_5_576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Publicize, advertise, and raise awareness about your scientific work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504" name="Google Shape;504;g1312b5c3312_5_5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61213" y="280056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g1312b5c3312_5_5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118854d3f82_0_0"/>
          <p:cNvSpPr/>
          <p:nvPr/>
        </p:nvSpPr>
        <p:spPr>
          <a:xfrm>
            <a:off x="607275" y="3480875"/>
            <a:ext cx="4977000" cy="12888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g118854d3f82_0_0"/>
          <p:cNvSpPr txBox="1"/>
          <p:nvPr>
            <p:ph idx="1" type="body"/>
          </p:nvPr>
        </p:nvSpPr>
        <p:spPr>
          <a:xfrm>
            <a:off x="933150" y="1569475"/>
            <a:ext cx="108162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Register for ORCiD,  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Consider </a:t>
            </a:r>
            <a:r>
              <a:rPr lang="en-US" sz="2800">
                <a:solidFill>
                  <a:schemeClr val="dk1"/>
                </a:solidFill>
              </a:rPr>
              <a:t>W</a:t>
            </a:r>
            <a:r>
              <a:rPr lang="en-US" sz="2800">
                <a:solidFill>
                  <a:schemeClr val="dk1"/>
                </a:solidFill>
              </a:rPr>
              <a:t>here </a:t>
            </a:r>
            <a:r>
              <a:rPr lang="en-US" sz="2800">
                <a:solidFill>
                  <a:schemeClr val="dk1"/>
                </a:solidFill>
              </a:rPr>
              <a:t>Y</a:t>
            </a:r>
            <a:r>
              <a:rPr lang="en-US" sz="2800">
                <a:solidFill>
                  <a:schemeClr val="dk1"/>
                </a:solidFill>
              </a:rPr>
              <a:t>ou're </a:t>
            </a:r>
            <a:r>
              <a:rPr lang="en-US" sz="2800">
                <a:solidFill>
                  <a:schemeClr val="dk1"/>
                </a:solidFill>
              </a:rPr>
              <a:t>P</a:t>
            </a:r>
            <a:r>
              <a:rPr lang="en-US" sz="2800">
                <a:solidFill>
                  <a:schemeClr val="dk1"/>
                </a:solidFill>
              </a:rPr>
              <a:t>ublishing, 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Make </a:t>
            </a:r>
            <a:r>
              <a:rPr lang="en-US" sz="2800">
                <a:solidFill>
                  <a:schemeClr val="dk1"/>
                </a:solidFill>
              </a:rPr>
              <a:t>Y</a:t>
            </a:r>
            <a:r>
              <a:rPr lang="en-US" sz="2800">
                <a:solidFill>
                  <a:schemeClr val="dk1"/>
                </a:solidFill>
              </a:rPr>
              <a:t>our </a:t>
            </a:r>
            <a:r>
              <a:rPr lang="en-US" sz="2800">
                <a:solidFill>
                  <a:schemeClr val="dk1"/>
                </a:solidFill>
              </a:rPr>
              <a:t>W</a:t>
            </a:r>
            <a:r>
              <a:rPr lang="en-US" sz="2800">
                <a:solidFill>
                  <a:schemeClr val="dk1"/>
                </a:solidFill>
              </a:rPr>
              <a:t>ork Open Access, 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US" sz="2800">
                <a:solidFill>
                  <a:schemeClr val="lt1"/>
                </a:solidFill>
              </a:rPr>
              <a:t>Promote Your Work, </a:t>
            </a:r>
            <a:endParaRPr sz="2800">
              <a:solidFill>
                <a:schemeClr val="lt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AutoNum type="arabicPeriod"/>
            </a:pPr>
            <a:r>
              <a:rPr lang="en-US" sz="2800">
                <a:solidFill>
                  <a:schemeClr val="lt1"/>
                </a:solidFill>
              </a:rPr>
              <a:t>Monitor Your Impact.</a:t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512" name="Google Shape;512;g118854d3f82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9200" y="1569475"/>
            <a:ext cx="4612800" cy="345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g118854d3f82_0_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maximize the impact of your research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1312b5c3312_5_641"/>
          <p:cNvSpPr txBox="1"/>
          <p:nvPr>
            <p:ph idx="4294967295" type="title"/>
          </p:nvPr>
        </p:nvSpPr>
        <p:spPr>
          <a:xfrm>
            <a:off x="838200" y="118850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Put together a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strategy</a:t>
            </a:r>
            <a:r>
              <a:rPr lang="en-US" sz="4110">
                <a:solidFill>
                  <a:schemeClr val="lt1"/>
                </a:solidFill>
              </a:rPr>
              <a:t> to promote your work: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519" name="Google Shape;519;g1312b5c3312_5_64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#7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  <p:pic>
        <p:nvPicPr>
          <p:cNvPr id="520" name="Google Shape;520;g1312b5c3312_5_6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255125"/>
            <a:ext cx="3346800" cy="2231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g1312b5c3312_5_641"/>
          <p:cNvSpPr txBox="1"/>
          <p:nvPr>
            <p:ph idx="4294967295" type="body"/>
          </p:nvPr>
        </p:nvSpPr>
        <p:spPr>
          <a:xfrm>
            <a:off x="4088150" y="3667225"/>
            <a:ext cx="7935600" cy="1407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</a:rPr>
              <a:t>Which </a:t>
            </a:r>
            <a:r>
              <a:rPr lang="en-US" sz="3000" u="sng">
                <a:solidFill>
                  <a:schemeClr val="lt1"/>
                </a:solidFill>
              </a:rPr>
              <a:t>channels</a:t>
            </a:r>
            <a:r>
              <a:rPr lang="en-US" sz="3000">
                <a:solidFill>
                  <a:schemeClr val="lt1"/>
                </a:solidFill>
              </a:rPr>
              <a:t> are most suitable for the promotion of your work?</a:t>
            </a:r>
            <a:endParaRPr sz="3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118854d3f82_0_40"/>
          <p:cNvSpPr/>
          <p:nvPr/>
        </p:nvSpPr>
        <p:spPr>
          <a:xfrm>
            <a:off x="607300" y="4073325"/>
            <a:ext cx="5747100" cy="16146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g118854d3f82_0_40"/>
          <p:cNvSpPr txBox="1"/>
          <p:nvPr>
            <p:ph idx="1" type="body"/>
          </p:nvPr>
        </p:nvSpPr>
        <p:spPr>
          <a:xfrm>
            <a:off x="838200" y="1598500"/>
            <a:ext cx="81015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90"/>
              <a:buAutoNum type="arabicPeriod"/>
            </a:pPr>
            <a:r>
              <a:rPr lang="en-US" sz="2490">
                <a:solidFill>
                  <a:schemeClr val="dk1"/>
                </a:solidFill>
              </a:rPr>
              <a:t>Publish in High-Impact Journals, </a:t>
            </a:r>
            <a:endParaRPr sz="2490">
              <a:solidFill>
                <a:schemeClr val="dk1"/>
              </a:solidFill>
            </a:endParaRPr>
          </a:p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90"/>
              <a:buAutoNum type="arabicPeriod"/>
            </a:pPr>
            <a:r>
              <a:rPr lang="en-US" sz="2490">
                <a:solidFill>
                  <a:schemeClr val="dk1"/>
                </a:solidFill>
              </a:rPr>
              <a:t>Make Your Work Open Access And Thus Upload: </a:t>
            </a:r>
            <a:endParaRPr sz="2490">
              <a:solidFill>
                <a:schemeClr val="dk1"/>
              </a:solidFill>
            </a:endParaRPr>
          </a:p>
          <a:p>
            <a:pPr indent="-3867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490">
                <a:solidFill>
                  <a:schemeClr val="dk1"/>
                </a:solidFill>
              </a:rPr>
              <a:t>your data, </a:t>
            </a:r>
            <a:endParaRPr sz="2490">
              <a:solidFill>
                <a:schemeClr val="dk1"/>
              </a:solidFill>
            </a:endParaRPr>
          </a:p>
          <a:p>
            <a:pPr indent="-3867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490">
                <a:solidFill>
                  <a:schemeClr val="dk1"/>
                </a:solidFill>
              </a:rPr>
              <a:t>your abstracts, </a:t>
            </a:r>
            <a:endParaRPr sz="2490">
              <a:solidFill>
                <a:schemeClr val="dk1"/>
              </a:solidFill>
            </a:endParaRPr>
          </a:p>
          <a:p>
            <a:pPr indent="-3867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490">
                <a:solidFill>
                  <a:schemeClr val="dk1"/>
                </a:solidFill>
              </a:rPr>
              <a:t>your pre-prints, </a:t>
            </a:r>
            <a:endParaRPr sz="2490">
              <a:solidFill>
                <a:schemeClr val="dk1"/>
              </a:solidFill>
            </a:endParaRPr>
          </a:p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Connect With Other Scientists in </a:t>
            </a:r>
            <a:endParaRPr sz="2490">
              <a:solidFill>
                <a:schemeClr val="lt1"/>
              </a:solidFill>
            </a:endParaRPr>
          </a:p>
          <a:p>
            <a:pPr indent="-3867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lphaLcPeriod"/>
            </a:pPr>
            <a:r>
              <a:rPr lang="en-US" sz="2490">
                <a:solidFill>
                  <a:schemeClr val="lt1"/>
                </a:solidFill>
              </a:rPr>
              <a:t>CoP like ResearchGate, </a:t>
            </a:r>
            <a:endParaRPr sz="2490">
              <a:solidFill>
                <a:schemeClr val="lt1"/>
              </a:solidFill>
            </a:endParaRPr>
          </a:p>
          <a:p>
            <a:pPr indent="-3867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lphaLcPeriod"/>
            </a:pPr>
            <a:r>
              <a:rPr lang="en-US" sz="2490">
                <a:solidFill>
                  <a:schemeClr val="lt1"/>
                </a:solidFill>
              </a:rPr>
              <a:t>Expert groups in societies.</a:t>
            </a:r>
            <a:endParaRPr sz="1657">
              <a:solidFill>
                <a:schemeClr val="lt1"/>
              </a:solidFill>
            </a:endParaRPr>
          </a:p>
        </p:txBody>
      </p:sp>
      <p:sp>
        <p:nvSpPr>
          <p:cNvPr id="528" name="Google Shape;528;g118854d3f82_0_40"/>
          <p:cNvSpPr txBox="1"/>
          <p:nvPr>
            <p:ph type="title"/>
          </p:nvPr>
        </p:nvSpPr>
        <p:spPr>
          <a:xfrm>
            <a:off x="838200" y="272800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promote your work</a:t>
            </a:r>
            <a:endParaRPr/>
          </a:p>
        </p:txBody>
      </p:sp>
      <p:pic>
        <p:nvPicPr>
          <p:cNvPr id="529" name="Google Shape;529;g118854d3f82_0_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65425" y="2819525"/>
            <a:ext cx="3826575" cy="286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11062b1d018_1_0"/>
          <p:cNvSpPr txBox="1"/>
          <p:nvPr>
            <p:ph type="title"/>
          </p:nvPr>
        </p:nvSpPr>
        <p:spPr>
          <a:xfrm>
            <a:off x="894650" y="2466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Connect with other scientists - Research Gate</a:t>
            </a:r>
            <a:endParaRPr/>
          </a:p>
        </p:txBody>
      </p:sp>
      <p:pic>
        <p:nvPicPr>
          <p:cNvPr id="535" name="Google Shape;535;g11062b1d018_1_0"/>
          <p:cNvPicPr preferRelativeResize="0"/>
          <p:nvPr/>
        </p:nvPicPr>
        <p:blipFill rotWithShape="1">
          <a:blip r:embed="rId3">
            <a:alphaModFix/>
          </a:blip>
          <a:srcRect b="6248" l="0" r="0" t="13956"/>
          <a:stretch/>
        </p:blipFill>
        <p:spPr>
          <a:xfrm>
            <a:off x="0" y="1385900"/>
            <a:ext cx="12192000" cy="5472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Google Shape;540;g11dbad05f5f_0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9576" y="1385887"/>
            <a:ext cx="4010924" cy="4475975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g11dbad05f5f_0_15"/>
          <p:cNvSpPr txBox="1"/>
          <p:nvPr>
            <p:ph idx="1" type="body"/>
          </p:nvPr>
        </p:nvSpPr>
        <p:spPr>
          <a:xfrm>
            <a:off x="894650" y="1717213"/>
            <a:ext cx="6980700" cy="38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2500">
                <a:solidFill>
                  <a:schemeClr val="dk1"/>
                </a:solidFill>
              </a:rPr>
              <a:t>Participate in expert groups in societies: 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SzPts val="2500"/>
              <a:buAutoNum type="alphaLcPeriod"/>
            </a:pPr>
            <a:r>
              <a:rPr lang="en-US" sz="2500">
                <a:solidFill>
                  <a:schemeClr val="dk1"/>
                </a:solidFill>
              </a:rPr>
              <a:t>Young EFFoST, 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-US" sz="2500">
                <a:solidFill>
                  <a:schemeClr val="dk1"/>
                </a:solidFill>
              </a:rPr>
              <a:t>IAFP: PDGs (Professional Development Groups), 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-US" sz="2500">
                <a:solidFill>
                  <a:schemeClr val="dk1"/>
                </a:solidFill>
              </a:rPr>
              <a:t>ILSI Expert Groups, 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-US" sz="2500">
                <a:solidFill>
                  <a:schemeClr val="dk1"/>
                </a:solidFill>
              </a:rPr>
              <a:t>Nutrition Society: several committees, 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500"/>
              <a:buAutoNum type="alphaLcPeriod"/>
            </a:pPr>
            <a:r>
              <a:rPr lang="en-US" sz="2500">
                <a:solidFill>
                  <a:schemeClr val="dk1"/>
                </a:solidFill>
              </a:rPr>
              <a:t>Etc. 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542" name="Google Shape;542;g11dbad05f5f_0_15"/>
          <p:cNvSpPr txBox="1"/>
          <p:nvPr>
            <p:ph type="title"/>
          </p:nvPr>
        </p:nvSpPr>
        <p:spPr>
          <a:xfrm>
            <a:off x="894650" y="2466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Connect with other scientists - Expert groups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312b5c3312_5_65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chemeClr val="lt1"/>
                </a:solidFill>
              </a:rPr>
              <a:t>What comes to mind when you hear </a:t>
            </a:r>
            <a:endParaRPr sz="350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300">
                <a:solidFill>
                  <a:schemeClr val="lt1"/>
                </a:solidFill>
              </a:rPr>
              <a:t>“Open Science”</a:t>
            </a:r>
            <a:endParaRPr sz="9300">
              <a:solidFill>
                <a:schemeClr val="lt1"/>
              </a:solidFill>
            </a:endParaRPr>
          </a:p>
        </p:txBody>
      </p:sp>
      <p:sp>
        <p:nvSpPr>
          <p:cNvPr id="234" name="Google Shape;234;g1312b5c3312_5_6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#1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118854d3f82_0_46"/>
          <p:cNvSpPr txBox="1"/>
          <p:nvPr>
            <p:ph idx="1" type="body"/>
          </p:nvPr>
        </p:nvSpPr>
        <p:spPr>
          <a:xfrm>
            <a:off x="876000" y="1513050"/>
            <a:ext cx="10440000" cy="41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en-US" sz="2961">
                <a:solidFill>
                  <a:schemeClr val="dk1"/>
                </a:solidFill>
              </a:rPr>
              <a:t>Targeting the general public, </a:t>
            </a:r>
            <a:endParaRPr sz="2961">
              <a:solidFill>
                <a:schemeClr val="dk1"/>
              </a:solidFill>
            </a:endParaRPr>
          </a:p>
          <a:p>
            <a:pPr indent="-402907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745"/>
              <a:buAutoNum type="arabicPeriod"/>
            </a:pPr>
            <a:r>
              <a:rPr lang="en-US" sz="2745">
                <a:solidFill>
                  <a:schemeClr val="dk1"/>
                </a:solidFill>
              </a:rPr>
              <a:t>Design a media strategy, (work with the media agency in your institute)</a:t>
            </a:r>
            <a:endParaRPr sz="2745">
              <a:solidFill>
                <a:schemeClr val="dk1"/>
              </a:solidFill>
            </a:endParaRPr>
          </a:p>
          <a:p>
            <a:pPr indent="-402907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45"/>
              <a:buAutoNum type="arabicPeriod"/>
            </a:pPr>
            <a:r>
              <a:rPr lang="en-US" sz="2745">
                <a:solidFill>
                  <a:schemeClr val="dk1"/>
                </a:solidFill>
              </a:rPr>
              <a:t>Lure curious readers to explore your latest research by using the principles of </a:t>
            </a:r>
            <a:r>
              <a:rPr b="1" lang="en-US" sz="2745">
                <a:solidFill>
                  <a:schemeClr val="dk1"/>
                </a:solidFill>
                <a:highlight>
                  <a:schemeClr val="lt1"/>
                </a:highlight>
              </a:rPr>
              <a:t>clickbait</a:t>
            </a:r>
            <a:r>
              <a:rPr lang="en-US" sz="2745">
                <a:solidFill>
                  <a:schemeClr val="dk1"/>
                </a:solidFill>
              </a:rPr>
              <a:t>: </a:t>
            </a:r>
            <a:endParaRPr sz="2745">
              <a:solidFill>
                <a:schemeClr val="dk1"/>
              </a:solidFill>
            </a:endParaRPr>
          </a:p>
          <a:p>
            <a:pPr indent="-402907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745"/>
              <a:buAutoNum type="alphaLcPeriod"/>
            </a:pPr>
            <a:r>
              <a:rPr lang="en-US" sz="2745">
                <a:solidFill>
                  <a:schemeClr val="dk1"/>
                </a:solidFill>
              </a:rPr>
              <a:t>An enticing title, </a:t>
            </a:r>
            <a:endParaRPr sz="2745">
              <a:solidFill>
                <a:schemeClr val="dk1"/>
              </a:solidFill>
            </a:endParaRPr>
          </a:p>
          <a:p>
            <a:pPr indent="-377507" lvl="1" marL="9144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345"/>
              <a:buAutoNum type="alphaLcPeriod"/>
            </a:pPr>
            <a:r>
              <a:rPr lang="en-US" sz="2745">
                <a:solidFill>
                  <a:srgbClr val="434343"/>
                </a:solidFill>
              </a:rPr>
              <a:t>A visually appealing picture, </a:t>
            </a:r>
            <a:endParaRPr sz="2745">
              <a:solidFill>
                <a:srgbClr val="434343"/>
              </a:solidFill>
            </a:endParaRPr>
          </a:p>
        </p:txBody>
      </p:sp>
      <p:sp>
        <p:nvSpPr>
          <p:cNvPr id="548" name="Google Shape;548;g118854d3f82_0_46"/>
          <p:cNvSpPr txBox="1"/>
          <p:nvPr/>
        </p:nvSpPr>
        <p:spPr>
          <a:xfrm>
            <a:off x="571500" y="5776775"/>
            <a:ext cx="11074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https://blogs.lse.ac.uk/impactofsocialsciences/2019/04/01/20-ways-to-increase-your-research-impact-you-wont-believe-number-6/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g118854d3f82_0_46"/>
          <p:cNvSpPr txBox="1"/>
          <p:nvPr>
            <p:ph type="title"/>
          </p:nvPr>
        </p:nvSpPr>
        <p:spPr>
          <a:xfrm>
            <a:off x="876000" y="187350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promote your work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4" name="Google Shape;554;g118854d3f82_0_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26658" y="876925"/>
            <a:ext cx="4465343" cy="3148075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g118854d3f82_0_51"/>
          <p:cNvSpPr txBox="1"/>
          <p:nvPr>
            <p:ph type="title"/>
          </p:nvPr>
        </p:nvSpPr>
        <p:spPr>
          <a:xfrm>
            <a:off x="292875" y="751975"/>
            <a:ext cx="7161000" cy="23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3000">
                <a:highlight>
                  <a:schemeClr val="lt1"/>
                </a:highlight>
              </a:rPr>
              <a:t>a</a:t>
            </a:r>
            <a:r>
              <a:rPr b="1" lang="en-US" sz="3000">
                <a:highlight>
                  <a:schemeClr val="lt1"/>
                </a:highlight>
              </a:rPr>
              <a:t>. </a:t>
            </a:r>
            <a:r>
              <a:rPr b="1" lang="en-US" sz="3000">
                <a:highlight>
                  <a:schemeClr val="lt1"/>
                </a:highlight>
              </a:rPr>
              <a:t>An enticing and eye catching title </a:t>
            </a:r>
            <a:r>
              <a:rPr lang="en-US" sz="3000"/>
              <a:t>that promises more than the research can possibly deliver.</a:t>
            </a:r>
            <a:endParaRPr sz="3000"/>
          </a:p>
        </p:txBody>
      </p:sp>
      <p:sp>
        <p:nvSpPr>
          <p:cNvPr id="556" name="Google Shape;556;g118854d3f82_0_51"/>
          <p:cNvSpPr txBox="1"/>
          <p:nvPr/>
        </p:nvSpPr>
        <p:spPr>
          <a:xfrm>
            <a:off x="811950" y="3957400"/>
            <a:ext cx="105681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 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Scientists confirm discovery of ‘Hottest rock on earth’,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These six foods may become more popular as the planet warms,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Newly-discovered signaling molecule stimulates hair multiplication and growth.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18854d3f82_0_70"/>
          <p:cNvSpPr txBox="1"/>
          <p:nvPr>
            <p:ph type="title"/>
          </p:nvPr>
        </p:nvSpPr>
        <p:spPr>
          <a:xfrm>
            <a:off x="292875" y="751975"/>
            <a:ext cx="6227700" cy="4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3000">
                <a:highlight>
                  <a:schemeClr val="lt1"/>
                </a:highlight>
              </a:rPr>
              <a:t>b</a:t>
            </a:r>
            <a:r>
              <a:rPr b="1" lang="en-US" sz="3000">
                <a:highlight>
                  <a:schemeClr val="lt1"/>
                </a:highlight>
              </a:rPr>
              <a:t>. A visually appealing image </a:t>
            </a:r>
            <a:r>
              <a:rPr lang="en-US" sz="3000"/>
              <a:t>to entice the curious reader to visit the research.</a:t>
            </a:r>
            <a:endParaRPr sz="3000"/>
          </a:p>
        </p:txBody>
      </p:sp>
      <p:pic>
        <p:nvPicPr>
          <p:cNvPr id="562" name="Google Shape;562;g118854d3f82_0_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0575" y="-10032"/>
            <a:ext cx="5671426" cy="4412157"/>
          </a:xfrm>
          <a:prstGeom prst="rect">
            <a:avLst/>
          </a:prstGeom>
          <a:noFill/>
          <a:ln>
            <a:noFill/>
          </a:ln>
        </p:spPr>
      </p:pic>
      <p:sp>
        <p:nvSpPr>
          <p:cNvPr id="563" name="Google Shape;563;g118854d3f82_0_70"/>
          <p:cNvSpPr txBox="1"/>
          <p:nvPr/>
        </p:nvSpPr>
        <p:spPr>
          <a:xfrm>
            <a:off x="6520538" y="4486875"/>
            <a:ext cx="56715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nice but boring head shot of Christina Zdenek (left), compared with an exciting prop shot (by N Hamilton) with a large coastal taipan (right).</a:t>
            </a:r>
            <a:br>
              <a:rPr lang="en-US" sz="2100"/>
            </a:br>
            <a:r>
              <a:rPr lang="en-US">
                <a:solidFill>
                  <a:schemeClr val="dk1"/>
                </a:solidFill>
              </a:rPr>
              <a:t>Source: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https://www.timeshighereducation.com/campus/get-your-research-out-there-7-strategies-highimpact-science-communication</a:t>
            </a:r>
            <a:r>
              <a:rPr lang="en-US">
                <a:solidFill>
                  <a:schemeClr val="dk1"/>
                </a:solidFill>
              </a:rPr>
              <a:t> 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118854d3f82_0_65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b="1" lang="en-US" sz="2972">
                <a:solidFill>
                  <a:schemeClr val="dk1"/>
                </a:solidFill>
              </a:rPr>
              <a:t>By trying to reach a wide audience </a:t>
            </a:r>
            <a:r>
              <a:rPr b="1" lang="en-US" sz="2972">
                <a:solidFill>
                  <a:schemeClr val="dk1"/>
                </a:solidFill>
              </a:rPr>
              <a:t>in mass media: </a:t>
            </a:r>
            <a:endParaRPr b="1" sz="2972">
              <a:solidFill>
                <a:schemeClr val="dk1"/>
              </a:solidFill>
            </a:endParaRPr>
          </a:p>
          <a:p>
            <a:pPr indent="-393065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AutoNum type="arabicPeriod"/>
            </a:pPr>
            <a:r>
              <a:rPr lang="en-US" sz="2590">
                <a:solidFill>
                  <a:schemeClr val="dk1"/>
                </a:solidFill>
              </a:rPr>
              <a:t>Write non-scientific articles for mainstream media outlets, like</a:t>
            </a:r>
            <a:endParaRPr sz="259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n-US" sz="2080">
                <a:solidFill>
                  <a:schemeClr val="dk1"/>
                </a:solidFill>
              </a:rPr>
              <a:t>The Conversation, Discover Magazine, Popular Science Magazine, </a:t>
            </a:r>
            <a:endParaRPr sz="2080">
              <a:solidFill>
                <a:schemeClr val="dk1"/>
              </a:solidFill>
            </a:endParaRPr>
          </a:p>
          <a:p>
            <a:pPr indent="-393065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AutoNum type="arabicPeriod" startAt="2"/>
            </a:pPr>
            <a:r>
              <a:rPr lang="en-US" sz="2590">
                <a:solidFill>
                  <a:schemeClr val="dk1"/>
                </a:solidFill>
              </a:rPr>
              <a:t>Produce podcasts to publish your newsworthy research, like </a:t>
            </a:r>
            <a:endParaRPr sz="259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n-US" sz="2080">
                <a:solidFill>
                  <a:schemeClr val="dk1"/>
                </a:solidFill>
              </a:rPr>
              <a:t>The Science show, Science(ish), Gastropod, </a:t>
            </a:r>
            <a:endParaRPr sz="2080">
              <a:solidFill>
                <a:schemeClr val="dk1"/>
              </a:solidFill>
            </a:endParaRPr>
          </a:p>
          <a:p>
            <a:pPr indent="-393065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AutoNum type="arabicPeriod" startAt="3"/>
            </a:pPr>
            <a:r>
              <a:rPr lang="en-US" sz="2590">
                <a:solidFill>
                  <a:schemeClr val="dk1"/>
                </a:solidFill>
              </a:rPr>
              <a:t>Write blogs and news items on social media like:</a:t>
            </a:r>
            <a:endParaRPr sz="2590">
              <a:solidFill>
                <a:schemeClr val="dk1"/>
              </a:solidFill>
            </a:endParaRPr>
          </a:p>
          <a:p>
            <a:pPr indent="0" lvl="0" marL="9144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n-US" sz="2080">
                <a:solidFill>
                  <a:schemeClr val="dk1"/>
                </a:solidFill>
              </a:rPr>
              <a:t>Linkedin, Facebook, Instagram, TikTok, Twitter,</a:t>
            </a:r>
            <a:endParaRPr sz="228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935"/>
              <a:buNone/>
            </a:pPr>
            <a:r>
              <a:rPr lang="en-US" sz="2280">
                <a:solidFill>
                  <a:schemeClr val="dk1"/>
                </a:solidFill>
              </a:rPr>
              <a:t>4.   </a:t>
            </a:r>
            <a:r>
              <a:rPr lang="en-US" sz="2780">
                <a:solidFill>
                  <a:schemeClr val="dk1"/>
                </a:solidFill>
              </a:rPr>
              <a:t>Prepare</a:t>
            </a:r>
            <a:r>
              <a:rPr lang="en-US" sz="2780">
                <a:solidFill>
                  <a:schemeClr val="dk1"/>
                </a:solidFill>
              </a:rPr>
              <a:t> video abstracts</a:t>
            </a:r>
            <a:endParaRPr sz="2780">
              <a:solidFill>
                <a:schemeClr val="dk1"/>
              </a:solidFill>
            </a:endParaRPr>
          </a:p>
        </p:txBody>
      </p:sp>
      <p:sp>
        <p:nvSpPr>
          <p:cNvPr id="569" name="Google Shape;569;g118854d3f82_0_65"/>
          <p:cNvSpPr txBox="1"/>
          <p:nvPr>
            <p:ph type="title"/>
          </p:nvPr>
        </p:nvSpPr>
        <p:spPr>
          <a:xfrm>
            <a:off x="838200" y="24377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</a:t>
            </a:r>
            <a:r>
              <a:rPr lang="en-US"/>
              <a:t>promote</a:t>
            </a:r>
            <a:r>
              <a:rPr lang="en-US"/>
              <a:t> your work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Google Shape;574;g118854d3f82_0_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57288" y="1473912"/>
            <a:ext cx="6077424" cy="3910176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g118854d3f82_0_80"/>
          <p:cNvSpPr txBox="1"/>
          <p:nvPr/>
        </p:nvSpPr>
        <p:spPr>
          <a:xfrm>
            <a:off x="838200" y="5668675"/>
            <a:ext cx="1051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https://theconversation.com/how-to-make-your-diet-more-sustainable-healthy-or-cheap-without-giving-up-nutrients-170522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g118854d3f82_0_8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Example - The Conversation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11dbad05f5f_0_21"/>
          <p:cNvSpPr txBox="1"/>
          <p:nvPr/>
        </p:nvSpPr>
        <p:spPr>
          <a:xfrm>
            <a:off x="3897275" y="5729425"/>
            <a:ext cx="277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b="0" i="0" lang="en-US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https://gastropod.com/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2" name="Google Shape;582;g11dbad05f5f_0_21"/>
          <p:cNvPicPr preferRelativeResize="0"/>
          <p:nvPr/>
        </p:nvPicPr>
        <p:blipFill rotWithShape="1">
          <a:blip r:embed="rId4">
            <a:alphaModFix/>
          </a:blip>
          <a:srcRect b="1671" l="0" r="0" t="0"/>
          <a:stretch/>
        </p:blipFill>
        <p:spPr>
          <a:xfrm>
            <a:off x="940750" y="1583325"/>
            <a:ext cx="9032899" cy="3993126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g11dbad05f5f_0_2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Example - Gastropod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Google Shape;588;g11e4276b328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375" y="1400000"/>
            <a:ext cx="4658400" cy="46069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100000" dist="47625">
              <a:schemeClr val="dk2">
                <a:alpha val="86270"/>
              </a:schemeClr>
            </a:outerShdw>
          </a:effectLst>
        </p:spPr>
      </p:pic>
      <p:sp>
        <p:nvSpPr>
          <p:cNvPr id="589" name="Google Shape;589;g11e4276b328_0_7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Example - LinkedIn</a:t>
            </a:r>
            <a:endParaRPr/>
          </a:p>
        </p:txBody>
      </p:sp>
      <p:pic>
        <p:nvPicPr>
          <p:cNvPr id="590" name="Google Shape;590;g11e4276b328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1975" y="1512263"/>
            <a:ext cx="4658400" cy="438240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Google Shape;595;gf3c6044989_3_72"/>
          <p:cNvPicPr preferRelativeResize="0"/>
          <p:nvPr/>
        </p:nvPicPr>
        <p:blipFill rotWithShape="1">
          <a:blip r:embed="rId3">
            <a:alphaModFix/>
          </a:blip>
          <a:srcRect b="26889" l="3829" r="42154" t="25445"/>
          <a:stretch/>
        </p:blipFill>
        <p:spPr>
          <a:xfrm>
            <a:off x="838200" y="1731550"/>
            <a:ext cx="6587323" cy="3394899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gf3c6044989_3_72"/>
          <p:cNvSpPr txBox="1"/>
          <p:nvPr/>
        </p:nvSpPr>
        <p:spPr>
          <a:xfrm>
            <a:off x="7793175" y="1874400"/>
            <a:ext cx="4183800" cy="31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long does it take to publish:</a:t>
            </a:r>
            <a:endParaRPr b="1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b="1" lang="en-US" sz="1900"/>
              <a:t>A blog post?</a:t>
            </a:r>
            <a:endParaRPr b="1" sz="1900"/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b="1" i="0" lang="en-US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Tweet?</a:t>
            </a:r>
            <a:endParaRPr b="1" sz="1900"/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Slideshow?</a:t>
            </a:r>
            <a:endParaRPr b="1" sz="1900">
              <a:solidFill>
                <a:schemeClr val="dk1"/>
              </a:solidFill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video?</a:t>
            </a:r>
            <a:endParaRPr b="1" sz="1900">
              <a:solidFill>
                <a:schemeClr val="dk1"/>
              </a:solidFill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discussion?</a:t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</a:t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minute? An hour? A day?</a:t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IT’S UP TO YOU!</a:t>
            </a:r>
            <a:endParaRPr b="1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gf3c6044989_3_72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JUST THINK….</a:t>
            </a:r>
            <a:endParaRPr/>
          </a:p>
        </p:txBody>
      </p:sp>
      <p:sp>
        <p:nvSpPr>
          <p:cNvPr id="598" name="Google Shape;598;gf3c6044989_3_72"/>
          <p:cNvSpPr txBox="1"/>
          <p:nvPr/>
        </p:nvSpPr>
        <p:spPr>
          <a:xfrm>
            <a:off x="2051100" y="5362200"/>
            <a:ext cx="823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/>
              <a:t>POLL: </a:t>
            </a:r>
            <a:r>
              <a:rPr lang="en-US" sz="2200"/>
              <a:t>Which promotion method are you most likely to use?</a:t>
            </a:r>
            <a:endParaRPr sz="2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3" name="Google Shape;603;g11e4276b328_0_1"/>
          <p:cNvPicPr preferRelativeResize="0"/>
          <p:nvPr/>
        </p:nvPicPr>
        <p:blipFill rotWithShape="1">
          <a:blip r:embed="rId3">
            <a:alphaModFix/>
          </a:blip>
          <a:srcRect b="41169" l="6944" r="30980" t="29392"/>
          <a:stretch/>
        </p:blipFill>
        <p:spPr>
          <a:xfrm>
            <a:off x="247875" y="4560975"/>
            <a:ext cx="8262648" cy="1718650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g11e4276b328_0_1"/>
          <p:cNvSpPr txBox="1"/>
          <p:nvPr>
            <p:ph type="title"/>
          </p:nvPr>
        </p:nvSpPr>
        <p:spPr>
          <a:xfrm>
            <a:off x="401488" y="1532175"/>
            <a:ext cx="8517300" cy="29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US" sz="2420"/>
              <a:t>Number of citations</a:t>
            </a:r>
            <a:endParaRPr b="1" sz="2420"/>
          </a:p>
          <a:p>
            <a:pPr indent="-382269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20"/>
              <a:buChar char="○"/>
            </a:pPr>
            <a:r>
              <a:rPr b="1" lang="en-US" sz="2420"/>
              <a:t>Tools:</a:t>
            </a:r>
            <a:r>
              <a:rPr lang="en-US" sz="2420"/>
              <a:t> Web of Science, Scopus, Google Scholar…</a:t>
            </a:r>
            <a:endParaRPr sz="2420"/>
          </a:p>
          <a:p>
            <a:pPr indent="-382269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20"/>
              <a:buChar char="○"/>
            </a:pPr>
            <a:r>
              <a:rPr b="1" lang="en-US" sz="2420"/>
              <a:t>Advantages:</a:t>
            </a:r>
            <a:r>
              <a:rPr lang="en-US" sz="2420"/>
              <a:t> objective, quantitative, rigorous</a:t>
            </a:r>
            <a:endParaRPr sz="2420"/>
          </a:p>
          <a:p>
            <a:pPr indent="-382269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20"/>
              <a:buChar char="○"/>
            </a:pPr>
            <a:r>
              <a:rPr b="1" lang="en-US" sz="2420"/>
              <a:t>Drawbacks:</a:t>
            </a:r>
            <a:r>
              <a:rPr lang="en-US" sz="2420"/>
              <a:t> assessment time (years), only articles and books, do not give the “whole picture”</a:t>
            </a:r>
            <a:endParaRPr sz="2420"/>
          </a:p>
        </p:txBody>
      </p:sp>
      <p:pic>
        <p:nvPicPr>
          <p:cNvPr id="605" name="Google Shape;605;g11e4276b328_0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28425" y="0"/>
            <a:ext cx="3663575" cy="6323277"/>
          </a:xfrm>
          <a:prstGeom prst="rect">
            <a:avLst/>
          </a:prstGeom>
          <a:noFill/>
          <a:ln>
            <a:noFill/>
          </a:ln>
        </p:spPr>
      </p:pic>
      <p:sp>
        <p:nvSpPr>
          <p:cNvPr id="606" name="Google Shape;606;g11e4276b328_0_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Assess impact: traditional metrics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g1168c1a481a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9050" y="4388850"/>
            <a:ext cx="3744425" cy="12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g1168c1a481a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79050" y="2142475"/>
            <a:ext cx="2733100" cy="2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g1168c1a481a_0_11"/>
          <p:cNvSpPr txBox="1"/>
          <p:nvPr/>
        </p:nvSpPr>
        <p:spPr>
          <a:xfrm>
            <a:off x="663675" y="1390625"/>
            <a:ext cx="98136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Qualitative and quantitative data complementary </a:t>
            </a:r>
            <a:r>
              <a:rPr i="0" lang="en-US" sz="2300" u="none" cap="none" strike="noStrike">
                <a:solidFill>
                  <a:srgbClr val="000000"/>
                </a:solidFill>
              </a:rPr>
              <a:t>t</a:t>
            </a:r>
            <a:r>
              <a:rPr lang="en-US" sz="2300"/>
              <a:t>o</a:t>
            </a:r>
            <a:r>
              <a:rPr i="0" lang="en-US" sz="2300" u="none" cap="none" strike="noStrike">
                <a:solidFill>
                  <a:srgbClr val="000000"/>
                </a:solidFill>
              </a:rPr>
              <a:t> traditional, citation-based metrics</a:t>
            </a:r>
            <a:endParaRPr i="0" sz="2300" u="none" cap="none" strike="noStrike">
              <a:solidFill>
                <a:srgbClr val="000000"/>
              </a:solidFill>
            </a:endParaRPr>
          </a:p>
        </p:txBody>
      </p:sp>
      <p:pic>
        <p:nvPicPr>
          <p:cNvPr id="614" name="Google Shape;614;g1168c1a481a_0_11"/>
          <p:cNvPicPr preferRelativeResize="0"/>
          <p:nvPr/>
        </p:nvPicPr>
        <p:blipFill rotWithShape="1">
          <a:blip r:embed="rId5">
            <a:alphaModFix/>
          </a:blip>
          <a:srcRect b="23262" l="25081" r="45806" t="39423"/>
          <a:stretch/>
        </p:blipFill>
        <p:spPr>
          <a:xfrm>
            <a:off x="1249475" y="2324525"/>
            <a:ext cx="5206699" cy="3754401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g1168c1a481a_0_1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Assess impact: alternative metrics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312b5c3312_5_126"/>
          <p:cNvSpPr txBox="1"/>
          <p:nvPr>
            <p:ph type="title"/>
          </p:nvPr>
        </p:nvSpPr>
        <p:spPr>
          <a:xfrm>
            <a:off x="953875" y="305050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Open Science?</a:t>
            </a:r>
            <a:endParaRPr/>
          </a:p>
        </p:txBody>
      </p:sp>
      <p:sp>
        <p:nvSpPr>
          <p:cNvPr id="240" name="Google Shape;240;g1312b5c3312_5_126"/>
          <p:cNvSpPr txBox="1"/>
          <p:nvPr>
            <p:ph idx="1" type="body"/>
          </p:nvPr>
        </p:nvSpPr>
        <p:spPr>
          <a:xfrm>
            <a:off x="3470275" y="1745950"/>
            <a:ext cx="7999200" cy="1455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new approach to the scientific process based on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cooperative work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ways of diffusing knowledge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using digital technologies and new collaborative tools. (European Commission, 2016b:33)</a:t>
            </a:r>
            <a:endParaRPr sz="2200"/>
          </a:p>
        </p:txBody>
      </p:sp>
      <p:pic>
        <p:nvPicPr>
          <p:cNvPr id="241" name="Google Shape;241;g1312b5c3312_5_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3875" y="1746000"/>
            <a:ext cx="2098778" cy="145519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1312b5c3312_5_126"/>
          <p:cNvSpPr txBox="1"/>
          <p:nvPr>
            <p:ph idx="1" type="body"/>
          </p:nvPr>
        </p:nvSpPr>
        <p:spPr>
          <a:xfrm>
            <a:off x="7018500" y="3729900"/>
            <a:ext cx="4451100" cy="2127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Challenges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 Open Science: 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Funding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Publication fees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Attribution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Misuse of data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1312b5c3312_5_126"/>
          <p:cNvSpPr txBox="1"/>
          <p:nvPr>
            <p:ph idx="1" type="body"/>
          </p:nvPr>
        </p:nvSpPr>
        <p:spPr>
          <a:xfrm>
            <a:off x="838200" y="3729900"/>
            <a:ext cx="6029100" cy="21969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t" bIns="91425" lIns="182875" spcFirstLastPara="1" rIns="91425" wrap="square" tIns="13715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Bear in mind </a:t>
            </a:r>
            <a:endParaRPr b="1"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Open science is not fundamentally different from traditional science. It just means the research process is more transparent and collaborative.</a:t>
            </a:r>
            <a:endParaRPr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1312b5c3312_5_705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Check alternative metrics of a paper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with the Altmetric Badges tool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2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https://www.altmetric.com/products/altmetric-badges/</a:t>
            </a:r>
            <a:r>
              <a:rPr lang="en-US" sz="2200">
                <a:solidFill>
                  <a:schemeClr val="lt1"/>
                </a:solidFill>
              </a:rPr>
              <a:t> </a:t>
            </a:r>
            <a:r>
              <a:rPr lang="en-US" sz="4110">
                <a:solidFill>
                  <a:schemeClr val="lt1"/>
                </a:solidFill>
              </a:rPr>
              <a:t> 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621" name="Google Shape;621;g1312b5c3312_5_70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#8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  <p:sp>
        <p:nvSpPr>
          <p:cNvPr id="622" name="Google Shape;622;g1312b5c3312_5_705"/>
          <p:cNvSpPr txBox="1"/>
          <p:nvPr>
            <p:ph idx="4294967295" type="body"/>
          </p:nvPr>
        </p:nvSpPr>
        <p:spPr>
          <a:xfrm>
            <a:off x="517700" y="3945150"/>
            <a:ext cx="10920900" cy="24576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</a:rPr>
              <a:t>&gt; Test the tool with one of your paper or a paper that you know (DOI required)</a:t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</a:rPr>
              <a:t>&gt; Check the results</a:t>
            </a:r>
            <a:br>
              <a:rPr lang="en-US" sz="2200">
                <a:solidFill>
                  <a:schemeClr val="lt1"/>
                </a:solidFill>
              </a:rPr>
            </a:br>
            <a:r>
              <a:rPr lang="en-US" sz="2200">
                <a:solidFill>
                  <a:schemeClr val="lt1"/>
                </a:solidFill>
              </a:rPr>
              <a:t>&gt; Tell us your </a:t>
            </a:r>
            <a:r>
              <a:rPr lang="en-US" sz="2200">
                <a:solidFill>
                  <a:schemeClr val="lt1"/>
                </a:solidFill>
              </a:rPr>
              <a:t>thoughts</a:t>
            </a:r>
            <a:r>
              <a:rPr lang="en-US" sz="2200">
                <a:solidFill>
                  <a:schemeClr val="lt1"/>
                </a:solidFill>
              </a:rPr>
              <a:t> on the tool, what is your first impression?</a:t>
            </a:r>
            <a:br>
              <a:rPr lang="en-US" sz="2200">
                <a:solidFill>
                  <a:schemeClr val="lt1"/>
                </a:solidFill>
              </a:rPr>
            </a:br>
            <a:endParaRPr sz="2200">
              <a:solidFill>
                <a:schemeClr val="lt1"/>
              </a:solidFill>
            </a:endParaRPr>
          </a:p>
        </p:txBody>
      </p:sp>
      <p:pic>
        <p:nvPicPr>
          <p:cNvPr id="623" name="Google Shape;623;g1312b5c3312_5_7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4406" y="3646594"/>
            <a:ext cx="1238548" cy="12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g1312b5c3312_5_7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56676" y="2625550"/>
            <a:ext cx="1238550" cy="123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11eab42cbbb_0_0"/>
          <p:cNvSpPr txBox="1"/>
          <p:nvPr>
            <p:ph type="title"/>
          </p:nvPr>
        </p:nvSpPr>
        <p:spPr>
          <a:xfrm>
            <a:off x="838200" y="1357950"/>
            <a:ext cx="10515600" cy="100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3200" u="sng"/>
              <a:t>Altmetrics badges</a:t>
            </a:r>
            <a:endParaRPr sz="2550"/>
          </a:p>
        </p:txBody>
      </p:sp>
      <p:pic>
        <p:nvPicPr>
          <p:cNvPr id="630" name="Google Shape;630;g11eab42cbbb_0_0"/>
          <p:cNvPicPr preferRelativeResize="0"/>
          <p:nvPr/>
        </p:nvPicPr>
        <p:blipFill rotWithShape="1">
          <a:blip r:embed="rId3">
            <a:alphaModFix/>
          </a:blip>
          <a:srcRect b="14451" l="48233" r="12151" t="45121"/>
          <a:stretch/>
        </p:blipFill>
        <p:spPr>
          <a:xfrm>
            <a:off x="4928425" y="1428200"/>
            <a:ext cx="7051248" cy="465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g11eab42cbbb_0_0"/>
          <p:cNvPicPr preferRelativeResize="0"/>
          <p:nvPr/>
        </p:nvPicPr>
        <p:blipFill rotWithShape="1">
          <a:blip r:embed="rId4">
            <a:alphaModFix/>
          </a:blip>
          <a:srcRect b="11569" l="0" r="47840" t="36430"/>
          <a:stretch/>
        </p:blipFill>
        <p:spPr>
          <a:xfrm>
            <a:off x="488000" y="2510700"/>
            <a:ext cx="4215350" cy="2363799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g11eab42cbbb_0_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Assess impact: alternative metrics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117ccdb15ce_1_3"/>
          <p:cNvSpPr txBox="1"/>
          <p:nvPr/>
        </p:nvSpPr>
        <p:spPr>
          <a:xfrm>
            <a:off x="639750" y="1462800"/>
            <a:ext cx="55422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Tell us </a:t>
            </a:r>
            <a:r>
              <a:rPr b="1" i="0" lang="en-US" sz="24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how others interact</a:t>
            </a:r>
            <a:r>
              <a:rPr b="0" i="0" lang="en-US" sz="24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with our scientific work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8" name="Google Shape;638;g117ccdb15ce_1_3"/>
          <p:cNvGrpSpPr/>
          <p:nvPr/>
        </p:nvGrpSpPr>
        <p:grpSpPr>
          <a:xfrm>
            <a:off x="6942118" y="1584788"/>
            <a:ext cx="4537611" cy="3543250"/>
            <a:chOff x="6920900" y="1523025"/>
            <a:chExt cx="4342627" cy="3216750"/>
          </a:xfrm>
        </p:grpSpPr>
        <p:pic>
          <p:nvPicPr>
            <p:cNvPr id="639" name="Google Shape;639;g117ccdb15ce_1_3"/>
            <p:cNvPicPr preferRelativeResize="0"/>
            <p:nvPr/>
          </p:nvPicPr>
          <p:blipFill rotWithShape="1">
            <a:blip r:embed="rId3">
              <a:alphaModFix/>
            </a:blip>
            <a:srcRect b="8079" l="3279" r="40167" t="17442"/>
            <a:stretch/>
          </p:blipFill>
          <p:spPr>
            <a:xfrm>
              <a:off x="6920900" y="1523025"/>
              <a:ext cx="4342627" cy="3216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0" name="Google Shape;640;g117ccdb15ce_1_3"/>
            <p:cNvSpPr/>
            <p:nvPr/>
          </p:nvSpPr>
          <p:spPr>
            <a:xfrm>
              <a:off x="8263175" y="3586300"/>
              <a:ext cx="671400" cy="242700"/>
            </a:xfrm>
            <a:prstGeom prst="ellipse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641" name="Google Shape;641;g117ccdb15ce_1_3"/>
          <p:cNvPicPr preferRelativeResize="0"/>
          <p:nvPr/>
        </p:nvPicPr>
        <p:blipFill rotWithShape="1">
          <a:blip r:embed="rId4">
            <a:alphaModFix/>
          </a:blip>
          <a:srcRect b="9624" l="3183" r="-2056" t="13381"/>
          <a:stretch/>
        </p:blipFill>
        <p:spPr>
          <a:xfrm>
            <a:off x="838200" y="2566875"/>
            <a:ext cx="5929426" cy="2985125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g117ccdb15ce_1_3"/>
          <p:cNvSpPr/>
          <p:nvPr/>
        </p:nvSpPr>
        <p:spPr>
          <a:xfrm>
            <a:off x="4620950" y="3510350"/>
            <a:ext cx="735900" cy="2634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g117ccdb15ce_1_3"/>
          <p:cNvSpPr txBox="1"/>
          <p:nvPr/>
        </p:nvSpPr>
        <p:spPr>
          <a:xfrm>
            <a:off x="8553525" y="5444450"/>
            <a:ext cx="2926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15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https://youtu.be/M6XawJ7-880</a:t>
            </a:r>
            <a:r>
              <a:rPr b="0" i="0" lang="en-US" sz="1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g117ccdb15ce_1_3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Assess impact: alternative metrics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1233761c0d9_0_198"/>
          <p:cNvSpPr txBox="1"/>
          <p:nvPr>
            <p:ph type="title"/>
          </p:nvPr>
        </p:nvSpPr>
        <p:spPr>
          <a:xfrm>
            <a:off x="563700" y="1690825"/>
            <a:ext cx="6269700" cy="469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52777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77455"/>
              <a:buNone/>
            </a:pPr>
            <a:r>
              <a:rPr lang="en-US" sz="2755"/>
              <a:t>Useful for…</a:t>
            </a:r>
            <a:endParaRPr sz="275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40476"/>
              <a:buNone/>
            </a:pPr>
            <a:r>
              <a:t/>
            </a:r>
            <a:endParaRPr b="1" sz="2033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84486"/>
              <a:buNone/>
            </a:pPr>
            <a:r>
              <a:rPr b="1" lang="en-US" sz="2650"/>
              <a:t>- Grant applications</a:t>
            </a:r>
            <a:endParaRPr b="1" sz="265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92627"/>
              <a:buNone/>
            </a:pPr>
            <a:r>
              <a:t/>
            </a:r>
            <a:endParaRPr b="1" sz="2538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92627"/>
              <a:buFont typeface="Arial"/>
              <a:buNone/>
            </a:pPr>
            <a:r>
              <a:rPr i="1" lang="en-US" sz="2538">
                <a:solidFill>
                  <a:schemeClr val="lt1"/>
                </a:solidFill>
                <a:highlight>
                  <a:schemeClr val="accent5"/>
                </a:highlight>
              </a:rPr>
              <a:t>Thanks Altmetric for giving me something concrete to report in the “most important contributions” section of my grant application!</a:t>
            </a:r>
            <a:endParaRPr i="1" sz="2538">
              <a:solidFill>
                <a:schemeClr val="lt1"/>
              </a:solidFill>
              <a:highlight>
                <a:schemeClr val="accent5"/>
              </a:highlight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92627"/>
              <a:buFont typeface="Arial"/>
              <a:buNone/>
            </a:pPr>
            <a:r>
              <a:rPr lang="en-US" sz="2538"/>
              <a:t>— Alexis Carere, Genetic Counselor &amp; Post-doctoral Fellow in Epidemiology</a:t>
            </a:r>
            <a:endParaRPr sz="2538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21718"/>
              <a:buFont typeface="Arial"/>
              <a:buNone/>
            </a:pPr>
            <a:r>
              <a:t/>
            </a:r>
            <a:endParaRPr sz="2205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84486"/>
              <a:buNone/>
            </a:pPr>
            <a:r>
              <a:rPr lang="en-US" sz="2650"/>
              <a:t>- Identify most </a:t>
            </a:r>
            <a:r>
              <a:rPr b="1" lang="en-US" sz="2650"/>
              <a:t>effective channels</a:t>
            </a:r>
            <a:endParaRPr sz="265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84486"/>
              <a:buFont typeface="Arial"/>
              <a:buNone/>
            </a:pPr>
            <a:r>
              <a:t/>
            </a:r>
            <a:endParaRPr sz="2650"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84486"/>
              <a:buNone/>
            </a:pPr>
            <a:r>
              <a:rPr lang="en-US" sz="2650"/>
              <a:t>- Seek out </a:t>
            </a:r>
            <a:r>
              <a:rPr b="1" lang="en-US" sz="2650"/>
              <a:t>collaborations</a:t>
            </a:r>
            <a:endParaRPr b="1" sz="265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52777"/>
              <a:buNone/>
            </a:pPr>
            <a:r>
              <a:t/>
            </a:r>
            <a:endParaRPr sz="3200" u="sng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52777"/>
              <a:buNone/>
            </a:pPr>
            <a:r>
              <a:t/>
            </a:r>
            <a:endParaRPr sz="3200"/>
          </a:p>
        </p:txBody>
      </p:sp>
      <p:pic>
        <p:nvPicPr>
          <p:cNvPr id="650" name="Google Shape;650;g1233761c0d9_0_1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18125" y="4285552"/>
            <a:ext cx="505350" cy="50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g1233761c0d9_0_1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36574" y="4201099"/>
            <a:ext cx="589775" cy="589775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g1233761c0d9_0_198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Assess impact: alternative metrics</a:t>
            </a:r>
            <a:endParaRPr/>
          </a:p>
        </p:txBody>
      </p:sp>
      <p:pic>
        <p:nvPicPr>
          <p:cNvPr id="653" name="Google Shape;653;g1233761c0d9_0_19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40075" y="2083076"/>
            <a:ext cx="4692300" cy="312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1312b5c3312_5_769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659" name="Google Shape;659;g1312b5c3312_5_769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660" name="Google Shape;660;g1312b5c3312_5_7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1312b5c3312_5_7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0350" y="4079775"/>
            <a:ext cx="3744425" cy="12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g1312b5c3312_5_769"/>
          <p:cNvPicPr preferRelativeResize="0"/>
          <p:nvPr/>
        </p:nvPicPr>
        <p:blipFill rotWithShape="1">
          <a:blip r:embed="rId5">
            <a:alphaModFix/>
          </a:blip>
          <a:srcRect b="26335" l="48804" r="0" t="0"/>
          <a:stretch/>
        </p:blipFill>
        <p:spPr>
          <a:xfrm>
            <a:off x="694388" y="3366513"/>
            <a:ext cx="2111626" cy="236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g1312b5c3312_5_7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89728" y="3160349"/>
            <a:ext cx="2985751" cy="29527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66675">
              <a:srgbClr val="0645AD">
                <a:alpha val="87000"/>
              </a:srgbClr>
            </a:outerShdw>
          </a:effectLst>
        </p:spPr>
      </p:pic>
      <p:sp>
        <p:nvSpPr>
          <p:cNvPr id="664" name="Google Shape;664;g1312b5c3312_5_769"/>
          <p:cNvSpPr txBox="1"/>
          <p:nvPr/>
        </p:nvSpPr>
        <p:spPr>
          <a:xfrm>
            <a:off x="517700" y="2780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Activity #9</a:t>
            </a:r>
            <a:r>
              <a:rPr b="1" lang="en-US" sz="2100">
                <a:solidFill>
                  <a:schemeClr val="dk2"/>
                </a:solidFill>
                <a:highlight>
                  <a:schemeClr val="dk2"/>
                </a:highlight>
              </a:rPr>
              <a:t>.</a:t>
            </a:r>
            <a:r>
              <a:rPr b="1" lang="en-US" sz="2100">
                <a:solidFill>
                  <a:schemeClr val="lt1"/>
                </a:solidFill>
                <a:highlight>
                  <a:schemeClr val="dk2"/>
                </a:highlight>
              </a:rPr>
              <a:t> </a:t>
            </a:r>
            <a:endParaRPr b="1" sz="2100">
              <a:solidFill>
                <a:schemeClr val="lt1"/>
              </a:solidFill>
              <a:highlight>
                <a:schemeClr val="dk2"/>
              </a:highlight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1312b5c3312_5_834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Thank you! </a:t>
            </a:r>
            <a:endParaRPr sz="4400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¡Gracias! Merci! Благодаря! Dankuwel! ευχαριστώ!</a:t>
            </a:r>
            <a:endParaRPr sz="4400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g1312b5c3312_5_834"/>
          <p:cNvSpPr txBox="1"/>
          <p:nvPr/>
        </p:nvSpPr>
        <p:spPr>
          <a:xfrm>
            <a:off x="1080150" y="1958250"/>
            <a:ext cx="10031700" cy="2101800"/>
          </a:xfrm>
          <a:prstGeom prst="rect">
            <a:avLst/>
          </a:prstGeom>
          <a:noFill/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7620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For more information on FNS-Cloud, visit:</a:t>
            </a:r>
            <a:endParaRPr sz="2400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573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www.fns-cloud.eu</a:t>
            </a:r>
            <a:endParaRPr sz="2400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g1312b5c3312_5_834"/>
          <p:cNvSpPr txBox="1"/>
          <p:nvPr/>
        </p:nvSpPr>
        <p:spPr>
          <a:xfrm>
            <a:off x="1080150" y="4260250"/>
            <a:ext cx="10031700" cy="2402100"/>
          </a:xfrm>
          <a:prstGeom prst="rect">
            <a:avLst/>
          </a:prstGeom>
          <a:solidFill>
            <a:srgbClr val="00A19A"/>
          </a:solidFill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7620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Would you like a certificate for attending this workshop?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PLEASE FILL OUT OUR 3-MINUTE EVALUATION </a:t>
            </a:r>
            <a:endParaRPr sz="2400">
              <a:solidFill>
                <a:srgbClr val="FF0000"/>
              </a:solidFill>
              <a:highlight>
                <a:schemeClr val="accent6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Link available in the chat (you will also receive it by email)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13c89c1dd01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Useful links</a:t>
            </a:r>
            <a:endParaRPr/>
          </a:p>
        </p:txBody>
      </p:sp>
      <p:sp>
        <p:nvSpPr>
          <p:cNvPr id="677" name="Google Shape;677;g13c89c1dd01_0_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Zenodo: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https://zenodo.org/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GitHub</a:t>
            </a:r>
            <a:r>
              <a:rPr lang="en-US" sz="1800"/>
              <a:t>: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https://github.com/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ORCID</a:t>
            </a:r>
            <a:r>
              <a:rPr lang="en-US" sz="1800"/>
              <a:t>: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https://orcid.org/</a:t>
            </a:r>
            <a:endParaRPr sz="1800" u="sng">
              <a:solidFill>
                <a:schemeClr val="dk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C</a:t>
            </a:r>
            <a:r>
              <a:rPr lang="en-US" sz="1800"/>
              <a:t>reative Commons (CC): </a:t>
            </a:r>
            <a:r>
              <a:rPr lang="en-US" sz="1800" u="sng">
                <a:solidFill>
                  <a:schemeClr val="hlink"/>
                </a:solidFill>
                <a:hlinkClick r:id="rId6"/>
              </a:rPr>
              <a:t>https://creativecommons.org/about/cclicenses/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CC license selector tool</a:t>
            </a:r>
            <a:r>
              <a:rPr lang="en-US" sz="1800"/>
              <a:t>: 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http://ufal.github.io/public-license-selector/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Tutorial (upload, </a:t>
            </a:r>
            <a:r>
              <a:rPr lang="en-US" sz="1800"/>
              <a:t>metadata</a:t>
            </a:r>
            <a:r>
              <a:rPr lang="en-US" sz="1800"/>
              <a:t> edition, versions)</a:t>
            </a:r>
            <a:r>
              <a:rPr lang="en-US" sz="1800"/>
              <a:t>: </a:t>
            </a:r>
            <a:r>
              <a:rPr lang="en-US" sz="1800" u="sng">
                <a:solidFill>
                  <a:schemeClr val="hlink"/>
                </a:solidFill>
                <a:hlinkClick r:id="rId8"/>
              </a:rPr>
              <a:t>https://www.youtube.com/watch?v=S1qK_TA52e4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 Conversation: </a:t>
            </a:r>
            <a:r>
              <a:rPr lang="en-US" sz="1800" u="sng">
                <a:solidFill>
                  <a:schemeClr val="hlink"/>
                </a:solidFill>
                <a:hlinkClick r:id="rId9"/>
              </a:rPr>
              <a:t>https://theconversation.com/au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Gastropod podcasts: </a:t>
            </a:r>
            <a:r>
              <a:rPr lang="en-US" sz="1800" u="sng">
                <a:solidFill>
                  <a:schemeClr val="hlink"/>
                </a:solidFill>
                <a:hlinkClick r:id="rId10"/>
              </a:rPr>
              <a:t>https://gastropod.com/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Altmetrics: </a:t>
            </a:r>
            <a:r>
              <a:rPr lang="en-US" sz="1800" u="sng">
                <a:solidFill>
                  <a:schemeClr val="hlink"/>
                </a:solidFill>
                <a:hlinkClick r:id="rId11"/>
              </a:rPr>
              <a:t>https://www.altmetric.com/products/altmetric-badges/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EOSC: </a:t>
            </a:r>
            <a:r>
              <a:rPr lang="en-US" sz="1800" u="sng">
                <a:solidFill>
                  <a:schemeClr val="accent5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https://ec.europa.eu/info/research-and-innovation/strategy/strategy-2020-2024/our-digital-future/open-science/european-open-science-cloud-eosc_en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FNS-Cloud: </a:t>
            </a:r>
            <a:r>
              <a:rPr lang="en-US" sz="1800" u="sng">
                <a:solidFill>
                  <a:schemeClr val="hlink"/>
                </a:solidFill>
                <a:hlinkClick r:id="rId13"/>
              </a:rPr>
              <a:t>https://www.fns-cloud.eu/</a:t>
            </a:r>
            <a:r>
              <a:rPr lang="en-US" sz="1800"/>
              <a:t> 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1fa433899a_0_0"/>
          <p:cNvSpPr txBox="1"/>
          <p:nvPr>
            <p:ph type="title"/>
          </p:nvPr>
        </p:nvSpPr>
        <p:spPr>
          <a:xfrm>
            <a:off x="953875" y="305050"/>
            <a:ext cx="10918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Importance of Open Science - Sally’s Phd Journey</a:t>
            </a:r>
            <a:endParaRPr/>
          </a:p>
        </p:txBody>
      </p:sp>
      <p:pic>
        <p:nvPicPr>
          <p:cNvPr id="249" name="Google Shape;249;g11fa433899a_0_0" title="Sally PhD Journey 1st Part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52066" y="1825625"/>
            <a:ext cx="5487875" cy="411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1312b5c3312_5_190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</a:t>
            </a:r>
            <a:r>
              <a:rPr lang="en-US">
                <a:solidFill>
                  <a:srgbClr val="00A19A"/>
                </a:solidFill>
              </a:rPr>
              <a:t>FAIR</a:t>
            </a:r>
            <a:r>
              <a:rPr lang="en-US"/>
              <a:t>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55" name="Google Shape;255;g1312b5c3312_5_190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ccessible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nteroperable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eusable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312b5c3312_5_195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61" name="Google Shape;261;g1312b5c3312_5_195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g1312b5c3312_5_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2025" y="1484575"/>
            <a:ext cx="6813174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312b5c3312_5_201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68" name="Google Shape;268;g1312b5c3312_5_201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sz="2900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lang="en-US" sz="2900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sz="2900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9" name="Google Shape;269;g1312b5c3312_5_201"/>
          <p:cNvPicPr preferRelativeResize="0"/>
          <p:nvPr/>
        </p:nvPicPr>
        <p:blipFill rotWithShape="1">
          <a:blip r:embed="rId3">
            <a:alphaModFix/>
          </a:blip>
          <a:srcRect b="11150" l="0" r="0" t="0"/>
          <a:stretch/>
        </p:blipFill>
        <p:spPr>
          <a:xfrm>
            <a:off x="4332025" y="1484575"/>
            <a:ext cx="6813175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FNS-Cloud 1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009C8F"/>
      </a:accent1>
      <a:accent2>
        <a:srgbClr val="00908A"/>
      </a:accent2>
      <a:accent3>
        <a:srgbClr val="00807B"/>
      </a:accent3>
      <a:accent4>
        <a:srgbClr val="00706B"/>
      </a:accent4>
      <a:accent5>
        <a:srgbClr val="00605C"/>
      </a:accent5>
      <a:accent6>
        <a:srgbClr val="00504D"/>
      </a:accent6>
      <a:hlink>
        <a:srgbClr val="1F2837"/>
      </a:hlink>
      <a:folHlink>
        <a:srgbClr val="EC6D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2021-12-20T12:13:09Z</dcterms:created>
  <dc:creator>Ciolacu Luminita</dc:creator>
</cp:coreProperties>
</file>