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</p:sldIdLst>
  <p:sldSz cy="6858000" cx="12192000"/>
  <p:notesSz cx="6858000" cy="9144000"/>
  <p:embeddedFontLst>
    <p:embeddedFont>
      <p:font typeface="Roboto"/>
      <p:regular r:id="rId63"/>
      <p:bold r:id="rId64"/>
      <p:italic r:id="rId65"/>
      <p:boldItalic r:id="rId66"/>
    </p:embeddedFont>
    <p:embeddedFont>
      <p:font typeface="Amatic SC"/>
      <p:regular r:id="rId67"/>
      <p:bold r:id="rId6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69" roundtripDataSignature="AMtx7mgAZDdWmg4uqfk7e4IsSioykBxRL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schemas.openxmlformats.org/officeDocument/2006/relationships/font" Target="fonts/Roboto-bold.fntdata"/><Relationship Id="rId63" Type="http://schemas.openxmlformats.org/officeDocument/2006/relationships/font" Target="fonts/Roboto-regular.fntdata"/><Relationship Id="rId22" Type="http://schemas.openxmlformats.org/officeDocument/2006/relationships/slide" Target="slides/slide17.xml"/><Relationship Id="rId66" Type="http://schemas.openxmlformats.org/officeDocument/2006/relationships/font" Target="fonts/Roboto-boldItalic.fntdata"/><Relationship Id="rId21" Type="http://schemas.openxmlformats.org/officeDocument/2006/relationships/slide" Target="slides/slide16.xml"/><Relationship Id="rId65" Type="http://schemas.openxmlformats.org/officeDocument/2006/relationships/font" Target="fonts/Roboto-italic.fntdata"/><Relationship Id="rId24" Type="http://schemas.openxmlformats.org/officeDocument/2006/relationships/slide" Target="slides/slide19.xml"/><Relationship Id="rId68" Type="http://schemas.openxmlformats.org/officeDocument/2006/relationships/font" Target="fonts/AmaticSC-bold.fntdata"/><Relationship Id="rId23" Type="http://schemas.openxmlformats.org/officeDocument/2006/relationships/slide" Target="slides/slide18.xml"/><Relationship Id="rId67" Type="http://schemas.openxmlformats.org/officeDocument/2006/relationships/font" Target="fonts/AmaticSC-regular.fntdata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customschemas.google.com/relationships/presentationmetadata" Target="meta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es/photos/oro-tesoro-rico-dorado-monetario-207585/" TargetMode="Externa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growtraffic.com/blog/2015/01/6-examples-clickbait-learn" TargetMode="Externa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es/vectors/cofre-del-tesoro-caja-tesoro-cofre-575386/" TargetMode="External"/><Relationship Id="rId3" Type="http://schemas.openxmlformats.org/officeDocument/2006/relationships/hyperlink" Target="https://pixabay.com/es/photos/clave-barba-hoja-llave-de-la-puerta-2706188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2048a2f1e3_1_9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ES</a:t>
            </a:r>
            <a:endParaRPr/>
          </a:p>
        </p:txBody>
      </p:sp>
      <p:sp>
        <p:nvSpPr>
          <p:cNvPr id="151" name="Google Shape;151;g12048a2f1e3_1_9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1312b5c3312_5_2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>
                <a:solidFill>
                  <a:schemeClr val="accent2"/>
                </a:solidFill>
              </a:rPr>
              <a:t>Image coins from;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https://pixabay.com/es/photos/oro-tesoro-rico-dorado-monetario-207585/</a:t>
            </a:r>
            <a:r>
              <a:rPr lang="en-US">
                <a:solidFill>
                  <a:schemeClr val="accent2"/>
                </a:solidFill>
              </a:rPr>
              <a:t> </a:t>
            </a:r>
            <a:endParaRPr>
              <a:solidFill>
                <a:schemeClr val="accent2"/>
              </a:solidFill>
            </a:endParaRPr>
          </a:p>
        </p:txBody>
      </p:sp>
      <p:sp>
        <p:nvSpPr>
          <p:cNvPr id="220" name="Google Shape;220;g1312b5c3312_5_2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149536960cc_0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7" name="Google Shape;227;g149536960cc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28" name="Google Shape;228;g149536960cc_0_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1312b5c3312_5_27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3" name="Google Shape;233;g1312b5c3312_5_27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34" name="Google Shape;234;g1312b5c3312_5_27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14ebfeeeaf6_0_6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14ebfeeeaf6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1312b5c3312_5_30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1" name="Google Shape;261;g1312b5c3312_5_3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f3c6044989_3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7" name="Google Shape;267;gf3c6044989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11447816651_1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9" name="Google Shape;279;g11447816651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1312b5c3312_5_36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7" name="Google Shape;287;g1312b5c3312_5_3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1312b5c3312_5_37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9" name="Google Shape;299;g1312b5c3312_5_37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highlight>
                <a:schemeClr val="accent4"/>
              </a:highlight>
            </a:endParaRPr>
          </a:p>
        </p:txBody>
      </p:sp>
      <p:sp>
        <p:nvSpPr>
          <p:cNvPr id="300" name="Google Shape;300;g1312b5c3312_5_37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13b37fa8146_0_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9" name="Google Shape;309;g13b37fa8146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13b37fa8146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9" name="Google Shape;159;g13b37fa8146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highlight>
                <a:schemeClr val="accent4"/>
              </a:highlight>
            </a:endParaRPr>
          </a:p>
        </p:txBody>
      </p:sp>
      <p:sp>
        <p:nvSpPr>
          <p:cNvPr id="160" name="Google Shape;160;g13b37fa8146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16b8ed745ec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5" name="Google Shape;315;g16b8ed745ec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148adf7ae8e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2" name="Google Shape;322;g148adf7ae8e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11959aca7b2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9" name="Google Shape;329;g11959aca7b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312b5c3312_5_4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3" name="Google Shape;343;g1312b5c3312_5_4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13cb16c149f_0_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8" name="Google Shape;358;g13cb16c149f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11e672e1a6e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5" name="Google Shape;365;g11e672e1a6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1312b5c3312_5_50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3" name="Google Shape;373;g1312b5c3312_5_5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164eab29379_0_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9" name="Google Shape;379;g164eab29379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1312b5c3312_5_57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6" name="Google Shape;396;g1312b5c3312_5_57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97" name="Google Shape;397;g1312b5c3312_5_57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118854d3f82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6" name="Google Shape;406;g118854d3f8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1312b5c3312_5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7" name="Google Shape;167;g1312b5c3312_5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highlight>
                <a:schemeClr val="accent4"/>
              </a:highlight>
            </a:endParaRPr>
          </a:p>
        </p:txBody>
      </p:sp>
      <p:sp>
        <p:nvSpPr>
          <p:cNvPr id="168" name="Google Shape;168;g1312b5c3312_5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1312b5c3312_5_64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4" name="Google Shape;414;g1312b5c3312_5_6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118854d3f82_0_4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2" name="Google Shape;422;g118854d3f82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148adf7ae8e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3" name="Google Shape;433;g148adf7ae8e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71721d6094_0_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5" name="Google Shape;445;g171721d6094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400">
                <a:solidFill>
                  <a:schemeClr val="dk1"/>
                </a:solidFill>
              </a:rPr>
              <a:t>Without social media, you can’t think of generating traffic to your website. And without generating effective clickbait you can’t allure your audience.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>
                <a:solidFill>
                  <a:schemeClr val="dk1"/>
                </a:solidFill>
              </a:rPr>
              <a:t>Source: </a:t>
            </a:r>
            <a:r>
              <a:rPr lang="en-US" sz="1400" u="sng">
                <a:solidFill>
                  <a:schemeClr val="hlink"/>
                </a:solidFill>
                <a:hlinkClick r:id="rId2"/>
              </a:rPr>
              <a:t>https://growtraffic.com/blog/2015/01/6-examples-clickbait-learn</a:t>
            </a:r>
            <a:r>
              <a:rPr lang="en-US" sz="1400">
                <a:solidFill>
                  <a:schemeClr val="dk1"/>
                </a:solidFill>
              </a:rPr>
              <a:t> </a:t>
            </a:r>
            <a:endParaRPr sz="14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171721d6094_0_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3" name="Google Shape;453;g171721d6094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g118854d3f82_0_5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0" name="Google Shape;460;g118854d3f82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118854d3f82_0_7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8" name="Google Shape;468;g118854d3f82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175a8c5b512_0_1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7" name="Google Shape;477;g175a8c5b512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148adf7ae8e_0_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6" name="Google Shape;486;g148adf7ae8e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175a8c5b512_0_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6" name="Google Shape;496;g175a8c5b512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312b5c3312_5_6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7" name="Google Shape;177;g1312b5c3312_5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175a8c5b512_0_3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2" name="Google Shape;502;g175a8c5b512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g11e4276b328_0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8" name="Google Shape;508;g11e4276b328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175a8c5b512_0_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4" name="Google Shape;514;g175a8c5b512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175a8c5b512_0_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4" name="Google Shape;524;g175a8c5b512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175a8c5b512_0_9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5" name="Google Shape;535;g175a8c5b512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11e4276b328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9" name="Google Shape;549;g11e4276b32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176a441c88b_0_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5" name="Google Shape;555;g176a441c88b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g176a441c88b_0_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2" name="Google Shape;562;g176a441c88b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g176a441c88b_0_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9" name="Google Shape;569;g176a441c88b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g176a441c88b_0_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7" name="Google Shape;577;g176a441c88b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14ebfeeeaf6_0_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3" name="Google Shape;183;g14ebfeeeaf6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50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176a441c88b_0_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7" name="Google Shape;587;g176a441c88b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g1312b5c3312_5_70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8" name="Google Shape;598;g1312b5c3312_5_7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g148adf7ae8e_0_6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7" name="Google Shape;607;g148adf7ae8e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g164eab29379_0_2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0" name="Google Shape;620;g164eab29379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g17019b4db37_1_6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2" name="Google Shape;632;g17019b4db37_1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g1312b5c3312_5_8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9" name="Google Shape;639;g1312b5c3312_5_8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13c89c1dd01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1" name="Google Shape;651;g13c89c1dd0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g148adf7ae8e_0_9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7" name="Google Shape;657;g148adf7ae8e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1312b5c3312_5_19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chemeClr val="accent1"/>
                </a:solidFill>
              </a:rPr>
              <a:t>https://www.youtube.com/watch?v=7CrOp7cftV4</a:t>
            </a:r>
            <a:endParaRPr>
              <a:solidFill>
                <a:schemeClr val="accent2"/>
              </a:solidFill>
            </a:endParaRPr>
          </a:p>
        </p:txBody>
      </p:sp>
      <p:sp>
        <p:nvSpPr>
          <p:cNvPr id="192" name="Google Shape;192;g1312b5c3312_5_19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1312b5c3312_5_19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chemeClr val="accent2"/>
                </a:solidFill>
              </a:rPr>
              <a:t>Image from:https://pixabay.com/es/photos/mapa-del-tesoro-isla-mapa-3964944/</a:t>
            </a:r>
            <a:endParaRPr>
              <a:solidFill>
                <a:schemeClr val="accent2"/>
              </a:solidFill>
            </a:endParaRPr>
          </a:p>
        </p:txBody>
      </p:sp>
      <p:sp>
        <p:nvSpPr>
          <p:cNvPr id="198" name="Google Shape;198;g1312b5c3312_5_19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1312b5c3312_5_20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chemeClr val="accent2"/>
                </a:solidFill>
              </a:rPr>
              <a:t>Image from:</a:t>
            </a:r>
            <a:endParaRPr>
              <a:solidFill>
                <a:schemeClr val="accent2"/>
              </a:solidFill>
            </a:endParaRPr>
          </a:p>
        </p:txBody>
      </p:sp>
      <p:sp>
        <p:nvSpPr>
          <p:cNvPr id="205" name="Google Shape;205;g1312b5c3312_5_2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1312b5c3312_5_20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>
                <a:solidFill>
                  <a:schemeClr val="accent2"/>
                </a:solidFill>
              </a:rPr>
              <a:t>Image chest from: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https://pixabay.com/es/vectors/cofre-del-tesoro-caja-tesoro-cofre-575386/</a:t>
            </a:r>
            <a:endParaRPr>
              <a:solidFill>
                <a:schemeClr val="accent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>
                <a:solidFill>
                  <a:schemeClr val="accent2"/>
                </a:solidFill>
              </a:rPr>
              <a:t>Image key  from: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https://pixabay.com/es/photos/clave-barba-hoja-llave-de-la-puerta-2706188/</a:t>
            </a:r>
            <a:r>
              <a:rPr lang="en-US">
                <a:solidFill>
                  <a:schemeClr val="accent2"/>
                </a:solidFill>
              </a:rPr>
              <a:t> </a:t>
            </a:r>
            <a:endParaRPr>
              <a:solidFill>
                <a:schemeClr val="accent2"/>
              </a:solidFill>
            </a:endParaRPr>
          </a:p>
        </p:txBody>
      </p:sp>
      <p:sp>
        <p:nvSpPr>
          <p:cNvPr id="212" name="Google Shape;212;g1312b5c3312_5_20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g12048a2f1e3_1_105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g12048a2f1e3_1_105"/>
          <p:cNvSpPr txBox="1"/>
          <p:nvPr>
            <p:ph idx="1" type="subTitle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1pPr>
            <a:lvl2pPr lvl="1" algn="ctr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descr="A close up of a sign&#10;&#10;Description automatically generated" id="15" name="Google Shape;15;g12048a2f1e3_1_10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88717" y="377826"/>
            <a:ext cx="5575299" cy="139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2048a2f1e3_1_164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g12048a2f1e3_1_164"/>
          <p:cNvSpPr/>
          <p:nvPr>
            <p:ph idx="2" type="pic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g12048a2f1e3_1_164"/>
          <p:cNvSpPr txBox="1"/>
          <p:nvPr>
            <p:ph idx="1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75" name="Google Shape;75;g12048a2f1e3_1_164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76" name="Google Shape;76;g12048a2f1e3_1_164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77" name="Google Shape;77;g12048a2f1e3_1_16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8" name="Google Shape;78;g12048a2f1e3_1_164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12048a2f1e3_1_172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g12048a2f1e3_1_172"/>
          <p:cNvSpPr txBox="1"/>
          <p:nvPr>
            <p:ph idx="1" type="body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82" name="Google Shape;82;g12048a2f1e3_1_172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83" name="Google Shape;83;g12048a2f1e3_1_172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84" name="Google Shape;84;g12048a2f1e3_1_17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5" name="Google Shape;85;g12048a2f1e3_1_172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2048a2f1e3_1_179"/>
          <p:cNvSpPr txBox="1"/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g12048a2f1e3_1_179"/>
          <p:cNvSpPr txBox="1"/>
          <p:nvPr>
            <p:ph idx="1" type="body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89" name="Google Shape;89;g12048a2f1e3_1_179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90" name="Google Shape;90;g12048a2f1e3_1_179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91" name="Google Shape;91;g12048a2f1e3_1_17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2" name="Google Shape;92;g12048a2f1e3_1_179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13aac440d7_5_5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g113aac440d7_5_50"/>
          <p:cNvSpPr txBox="1"/>
          <p:nvPr>
            <p:ph idx="1" type="body"/>
          </p:nvPr>
        </p:nvSpPr>
        <p:spPr>
          <a:xfrm>
            <a:off x="838200" y="1569475"/>
            <a:ext cx="10911300" cy="43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  <a:defRPr b="0"/>
            </a:lvl1pPr>
            <a:lvl2pPr indent="-355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0"/>
            </a:lvl2pPr>
            <a:lvl3pPr indent="-3429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1"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1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100" name="Google Shape;100;g113aac440d7_5_50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101" name="Google Shape;101;g113aac440d7_5_50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102" name="Google Shape;102;g113aac440d7_5_5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3" name="Google Shape;103;g113aac440d7_5_50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113aac440d7_5_48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13aac440d7_5_9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/>
        </p:txBody>
      </p:sp>
      <p:sp>
        <p:nvSpPr>
          <p:cNvPr id="108" name="Google Shape;108;g113aac440d7_5_9"/>
          <p:cNvSpPr txBox="1"/>
          <p:nvPr>
            <p:ph idx="1" type="subTitle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109" name="Google Shape;109;g113aac440d7_5_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13aac440d7_5_13"/>
          <p:cNvSpPr txBox="1"/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12" name="Google Shape;112;g113aac440d7_5_13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13aac440d7_5_1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15" name="Google Shape;115;g113aac440d7_5_16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16" name="Google Shape;116;g113aac440d7_5_1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13aac440d7_5_20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19" name="Google Shape;119;g113aac440d7_5_20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20" name="Google Shape;120;g113aac440d7_5_20"/>
          <p:cNvSpPr txBox="1"/>
          <p:nvPr>
            <p:ph idx="2" type="body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21" name="Google Shape;121;g113aac440d7_5_2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113aac440d7_5_25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24" name="Google Shape;124;g113aac440d7_5_2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g12048a2f1e3_1_109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g12048a2f1e3_1_109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b="0"/>
            </a:lvl1pPr>
            <a:lvl2pPr indent="-355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0"/>
            </a:lvl2pPr>
            <a:lvl3pPr indent="-3429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1"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1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19" name="Google Shape;19;g12048a2f1e3_1_109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20" name="Google Shape;20;g12048a2f1e3_1_109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21" name="Google Shape;21;g12048a2f1e3_1_10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" name="Google Shape;22;g12048a2f1e3_1_109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13aac440d7_5_28"/>
          <p:cNvSpPr txBox="1"/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127" name="Google Shape;127;g113aac440d7_5_28"/>
          <p:cNvSpPr txBox="1"/>
          <p:nvPr>
            <p:ph idx="1" type="body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28" name="Google Shape;128;g113aac440d7_5_28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113aac440d7_5_32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131" name="Google Shape;131;g113aac440d7_5_3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113aac440d7_5_35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g113aac440d7_5_35"/>
          <p:cNvSpPr txBox="1"/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135" name="Google Shape;135;g113aac440d7_5_35"/>
          <p:cNvSpPr txBox="1"/>
          <p:nvPr>
            <p:ph idx="1" type="subTitle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36" name="Google Shape;136;g113aac440d7_5_35"/>
          <p:cNvSpPr txBox="1"/>
          <p:nvPr>
            <p:ph idx="2" type="body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3810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37" name="Google Shape;137;g113aac440d7_5_3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113aac440d7_5_41"/>
          <p:cNvSpPr txBox="1"/>
          <p:nvPr>
            <p:ph idx="1" type="body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/>
        </p:txBody>
      </p:sp>
      <p:sp>
        <p:nvSpPr>
          <p:cNvPr id="140" name="Google Shape;140;g113aac440d7_5_4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113aac440d7_5_44"/>
          <p:cNvSpPr txBox="1"/>
          <p:nvPr>
            <p:ph hasCustomPrompt="1" type="title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43" name="Google Shape;143;g113aac440d7_5_44"/>
          <p:cNvSpPr txBox="1"/>
          <p:nvPr>
            <p:ph idx="1" type="body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44" name="Google Shape;144;g113aac440d7_5_44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Anpassad layout">
  <p:cSld name="10_Anpassad layout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13aac440d7_5_57"/>
          <p:cNvSpPr txBox="1"/>
          <p:nvPr>
            <p:ph idx="1" type="body"/>
          </p:nvPr>
        </p:nvSpPr>
        <p:spPr>
          <a:xfrm>
            <a:off x="349320" y="1825625"/>
            <a:ext cx="5640600" cy="34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7" name="Google Shape;147;g113aac440d7_5_57"/>
          <p:cNvSpPr/>
          <p:nvPr>
            <p:ph idx="2" type="pic"/>
          </p:nvPr>
        </p:nvSpPr>
        <p:spPr>
          <a:xfrm>
            <a:off x="6174769" y="1825625"/>
            <a:ext cx="5651400" cy="3486000"/>
          </a:xfrm>
          <a:prstGeom prst="rect">
            <a:avLst/>
          </a:prstGeom>
          <a:noFill/>
          <a:ln>
            <a:noFill/>
          </a:ln>
        </p:spPr>
      </p:sp>
      <p:sp>
        <p:nvSpPr>
          <p:cNvPr id="148" name="Google Shape;148;g113aac440d7_5_57"/>
          <p:cNvSpPr txBox="1"/>
          <p:nvPr>
            <p:ph type="title"/>
          </p:nvPr>
        </p:nvSpPr>
        <p:spPr>
          <a:xfrm>
            <a:off x="349321" y="365125"/>
            <a:ext cx="11476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Anpassad layout">
  <p:cSld name="10_Anpassad layou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g12048a2f1e3_1_116"/>
          <p:cNvSpPr txBox="1"/>
          <p:nvPr>
            <p:ph idx="1" type="body"/>
          </p:nvPr>
        </p:nvSpPr>
        <p:spPr>
          <a:xfrm>
            <a:off x="349320" y="1825625"/>
            <a:ext cx="5640600" cy="34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" name="Google Shape;25;g12048a2f1e3_1_116"/>
          <p:cNvSpPr/>
          <p:nvPr>
            <p:ph idx="2" type="pic"/>
          </p:nvPr>
        </p:nvSpPr>
        <p:spPr>
          <a:xfrm>
            <a:off x="6174769" y="1825625"/>
            <a:ext cx="5651400" cy="3486000"/>
          </a:xfrm>
          <a:prstGeom prst="rect">
            <a:avLst/>
          </a:prstGeom>
          <a:noFill/>
          <a:ln>
            <a:noFill/>
          </a:ln>
        </p:spPr>
      </p:sp>
      <p:sp>
        <p:nvSpPr>
          <p:cNvPr id="26" name="Google Shape;26;g12048a2f1e3_1_116"/>
          <p:cNvSpPr txBox="1"/>
          <p:nvPr>
            <p:ph type="title"/>
          </p:nvPr>
        </p:nvSpPr>
        <p:spPr>
          <a:xfrm>
            <a:off x="349321" y="365125"/>
            <a:ext cx="11476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g12048a2f1e3_1_120"/>
          <p:cNvSpPr txBox="1"/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g12048a2f1e3_1_120"/>
          <p:cNvSpPr txBox="1"/>
          <p:nvPr>
            <p:ph idx="1" type="body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rgbClr val="8B8B8B"/>
              </a:buClr>
              <a:buSzPts val="2400"/>
              <a:buNone/>
              <a:defRPr sz="2400">
                <a:solidFill>
                  <a:srgbClr val="8B8B8B"/>
                </a:solidFill>
              </a:defRPr>
            </a:lvl1pPr>
            <a:lvl2pPr indent="-228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rgbClr val="8B8B8B"/>
              </a:buClr>
              <a:buSzPts val="2000"/>
              <a:buNone/>
              <a:defRPr sz="2000">
                <a:solidFill>
                  <a:srgbClr val="8B8B8B"/>
                </a:solidFill>
              </a:defRPr>
            </a:lvl2pPr>
            <a:lvl3pPr indent="-2286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 sz="1800">
                <a:solidFill>
                  <a:srgbClr val="8B8B8B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B8B8B"/>
              </a:buClr>
              <a:buSzPts val="1600"/>
              <a:buNone/>
              <a:defRPr sz="1600">
                <a:solidFill>
                  <a:srgbClr val="8B8B8B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B8B"/>
              </a:buClr>
              <a:buSzPts val="1600"/>
              <a:buNone/>
              <a:defRPr sz="1600">
                <a:solidFill>
                  <a:srgbClr val="8B8B8B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B8B"/>
              </a:buClr>
              <a:buSzPts val="1600"/>
              <a:buNone/>
              <a:defRPr sz="1600">
                <a:solidFill>
                  <a:srgbClr val="8B8B8B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B8B"/>
              </a:buClr>
              <a:buSzPts val="1600"/>
              <a:buNone/>
              <a:defRPr sz="1600">
                <a:solidFill>
                  <a:srgbClr val="8B8B8B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B8B"/>
              </a:buClr>
              <a:buSzPts val="1600"/>
              <a:buNone/>
              <a:defRPr sz="1600">
                <a:solidFill>
                  <a:srgbClr val="8B8B8B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B8B"/>
              </a:buClr>
              <a:buSzPts val="1600"/>
              <a:buNone/>
              <a:defRPr sz="1600">
                <a:solidFill>
                  <a:srgbClr val="8B8B8B"/>
                </a:solidFill>
              </a:defRPr>
            </a:lvl9pPr>
          </a:lstStyle>
          <a:p/>
        </p:txBody>
      </p:sp>
      <p:grpSp>
        <p:nvGrpSpPr>
          <p:cNvPr id="30" name="Google Shape;30;g12048a2f1e3_1_120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31" name="Google Shape;31;g12048a2f1e3_1_120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32" name="Google Shape;32;g12048a2f1e3_1_12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" name="Google Shape;33;g12048a2f1e3_1_120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g12048a2f1e3_1_127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g12048a2f1e3_1_127"/>
          <p:cNvSpPr txBox="1"/>
          <p:nvPr>
            <p:ph idx="1" type="body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g12048a2f1e3_1_127"/>
          <p:cNvSpPr txBox="1"/>
          <p:nvPr>
            <p:ph idx="2" type="body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0" sz="2000"/>
            </a:lvl1pPr>
            <a:lvl2pPr indent="-3429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sz="1800"/>
            </a:lvl2pPr>
            <a:lvl3pPr indent="-3302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b="0" sz="1600"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38" name="Google Shape;38;g12048a2f1e3_1_127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39" name="Google Shape;39;g12048a2f1e3_1_127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40" name="Google Shape;40;g12048a2f1e3_1_12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1" name="Google Shape;41;g12048a2f1e3_1_127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12048a2f1e3_1_135"/>
          <p:cNvSpPr txBox="1"/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g12048a2f1e3_1_135"/>
          <p:cNvSpPr txBox="1"/>
          <p:nvPr>
            <p:ph idx="1" type="body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1pPr>
            <a:lvl2pPr indent="-228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g12048a2f1e3_1_135"/>
          <p:cNvSpPr txBox="1"/>
          <p:nvPr>
            <p:ph idx="2" type="body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g12048a2f1e3_1_135"/>
          <p:cNvSpPr txBox="1"/>
          <p:nvPr>
            <p:ph idx="3" type="body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1pPr>
            <a:lvl2pPr indent="-228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g12048a2f1e3_1_135"/>
          <p:cNvSpPr txBox="1"/>
          <p:nvPr>
            <p:ph idx="4" type="body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48" name="Google Shape;48;g12048a2f1e3_1_135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49" name="Google Shape;49;g12048a2f1e3_1_135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50" name="Google Shape;50;g12048a2f1e3_1_13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" name="Google Shape;51;g12048a2f1e3_1_135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12048a2f1e3_1_14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54" name="Google Shape;54;g12048a2f1e3_1_145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55" name="Google Shape;55;g12048a2f1e3_1_145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56" name="Google Shape;56;g12048a2f1e3_1_14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7" name="Google Shape;57;g12048a2f1e3_1_145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oogle Shape;59;g12048a2f1e3_1_151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60" name="Google Shape;60;g12048a2f1e3_1_151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61" name="Google Shape;61;g12048a2f1e3_1_15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2" name="Google Shape;62;g12048a2f1e3_1_151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2048a2f1e3_1_156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g12048a2f1e3_1_156"/>
          <p:cNvSpPr txBox="1"/>
          <p:nvPr>
            <p:ph idx="1" type="body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6" name="Google Shape;66;g12048a2f1e3_1_156"/>
          <p:cNvSpPr txBox="1"/>
          <p:nvPr>
            <p:ph idx="2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67" name="Google Shape;67;g12048a2f1e3_1_156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68" name="Google Shape;68;g12048a2f1e3_1_156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69" name="Google Shape;69;g12048a2f1e3_1_15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0" name="Google Shape;70;g12048a2f1e3_1_156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8.xml"/><Relationship Id="rId10" Type="http://schemas.openxmlformats.org/officeDocument/2006/relationships/slideLayout" Target="../slideLayouts/slideLayout7.xml"/><Relationship Id="rId13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9.xml"/><Relationship Id="rId1" Type="http://schemas.openxmlformats.org/officeDocument/2006/relationships/image" Target="../media/image3.png"/><Relationship Id="rId2" Type="http://schemas.openxmlformats.org/officeDocument/2006/relationships/image" Target="../media/image1.jpg"/><Relationship Id="rId3" Type="http://schemas.openxmlformats.org/officeDocument/2006/relationships/hyperlink" Target="http://www.fns-cloud.eu/" TargetMode="External"/><Relationship Id="rId4" Type="http://schemas.openxmlformats.org/officeDocument/2006/relationships/slideLayout" Target="../slideLayouts/slideLayout1.xml"/><Relationship Id="rId9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1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12048a2f1e3_1_98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1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g12048a2f1e3_1_98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marR="0" rtl="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grpSp>
        <p:nvGrpSpPr>
          <p:cNvPr id="8" name="Google Shape;8;g12048a2f1e3_1_98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9" name="Google Shape;9;g12048a2f1e3_1_98"/>
            <p:cNvPicPr preferRelativeResize="0"/>
            <p:nvPr/>
          </p:nvPicPr>
          <p:blipFill rotWithShape="1">
            <a:blip r:embed="rId1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10" name="Google Shape;10;g12048a2f1e3_1_98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Google Shape;11;g12048a2f1e3_1_98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3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113aac440d7_5_5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5" name="Google Shape;95;g113aac440d7_5_5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●"/>
              <a:defRPr b="0" i="0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g113aac440d7_5_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6.png"/></Relationships>
</file>

<file path=ppt/slides/_rels/slide12.xml.rels><?xml version="1.0" encoding="UTF-8" standalone="yes"?><Relationships xmlns="http://schemas.openxmlformats.org/package/2006/relationships"><Relationship Id="rId20" Type="http://schemas.openxmlformats.org/officeDocument/2006/relationships/image" Target="../media/image24.png"/><Relationship Id="rId22" Type="http://schemas.openxmlformats.org/officeDocument/2006/relationships/image" Target="../media/image22.png"/><Relationship Id="rId21" Type="http://schemas.openxmlformats.org/officeDocument/2006/relationships/hyperlink" Target="https://eosc-portal.eu/" TargetMode="External"/><Relationship Id="rId24" Type="http://schemas.openxmlformats.org/officeDocument/2006/relationships/image" Target="../media/image27.png"/><Relationship Id="rId23" Type="http://schemas.openxmlformats.org/officeDocument/2006/relationships/hyperlink" Target="https://eosc-portal.eu/" TargetMode="External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6.png"/><Relationship Id="rId4" Type="http://schemas.openxmlformats.org/officeDocument/2006/relationships/image" Target="../media/image12.png"/><Relationship Id="rId9" Type="http://schemas.openxmlformats.org/officeDocument/2006/relationships/hyperlink" Target="https://eosc-portal.eu/" TargetMode="External"/><Relationship Id="rId26" Type="http://schemas.openxmlformats.org/officeDocument/2006/relationships/image" Target="../media/image35.png"/><Relationship Id="rId25" Type="http://schemas.openxmlformats.org/officeDocument/2006/relationships/hyperlink" Target="https://eosc-portal.eu/" TargetMode="External"/><Relationship Id="rId28" Type="http://schemas.openxmlformats.org/officeDocument/2006/relationships/image" Target="../media/image33.png"/><Relationship Id="rId27" Type="http://schemas.openxmlformats.org/officeDocument/2006/relationships/hyperlink" Target="https://eosc-portal.eu/" TargetMode="External"/><Relationship Id="rId5" Type="http://schemas.openxmlformats.org/officeDocument/2006/relationships/hyperlink" Target="https://eosc-portal.eu/" TargetMode="External"/><Relationship Id="rId6" Type="http://schemas.openxmlformats.org/officeDocument/2006/relationships/image" Target="../media/image15.png"/><Relationship Id="rId29" Type="http://schemas.openxmlformats.org/officeDocument/2006/relationships/image" Target="../media/image28.png"/><Relationship Id="rId7" Type="http://schemas.openxmlformats.org/officeDocument/2006/relationships/hyperlink" Target="https://eosc-portal.eu/" TargetMode="External"/><Relationship Id="rId8" Type="http://schemas.openxmlformats.org/officeDocument/2006/relationships/image" Target="../media/image20.png"/><Relationship Id="rId30" Type="http://schemas.openxmlformats.org/officeDocument/2006/relationships/image" Target="../media/image39.png"/><Relationship Id="rId11" Type="http://schemas.openxmlformats.org/officeDocument/2006/relationships/hyperlink" Target="https://eosc-portal.eu/" TargetMode="External"/><Relationship Id="rId10" Type="http://schemas.openxmlformats.org/officeDocument/2006/relationships/image" Target="../media/image10.png"/><Relationship Id="rId13" Type="http://schemas.openxmlformats.org/officeDocument/2006/relationships/hyperlink" Target="https://eosc-portal.eu/" TargetMode="External"/><Relationship Id="rId12" Type="http://schemas.openxmlformats.org/officeDocument/2006/relationships/image" Target="../media/image13.png"/><Relationship Id="rId15" Type="http://schemas.openxmlformats.org/officeDocument/2006/relationships/hyperlink" Target="https://eosc-portal.eu/" TargetMode="External"/><Relationship Id="rId14" Type="http://schemas.openxmlformats.org/officeDocument/2006/relationships/image" Target="../media/image14.png"/><Relationship Id="rId17" Type="http://schemas.openxmlformats.org/officeDocument/2006/relationships/hyperlink" Target="https://eosc-portal.eu/" TargetMode="External"/><Relationship Id="rId16" Type="http://schemas.openxmlformats.org/officeDocument/2006/relationships/image" Target="../media/image9.png"/><Relationship Id="rId19" Type="http://schemas.openxmlformats.org/officeDocument/2006/relationships/hyperlink" Target="https://eosc-portal.eu/" TargetMode="External"/><Relationship Id="rId18" Type="http://schemas.openxmlformats.org/officeDocument/2006/relationships/image" Target="../media/image2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20" Type="http://schemas.openxmlformats.org/officeDocument/2006/relationships/image" Target="../media/image30.png"/><Relationship Id="rId22" Type="http://schemas.openxmlformats.org/officeDocument/2006/relationships/image" Target="../media/image32.png"/><Relationship Id="rId21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2.png"/><Relationship Id="rId4" Type="http://schemas.openxmlformats.org/officeDocument/2006/relationships/hyperlink" Target="https://zenodo.org/" TargetMode="External"/><Relationship Id="rId9" Type="http://schemas.openxmlformats.org/officeDocument/2006/relationships/hyperlink" Target="https://www.iochem-bd.org/" TargetMode="External"/><Relationship Id="rId5" Type="http://schemas.openxmlformats.org/officeDocument/2006/relationships/hyperlink" Target="http://figshare.com/" TargetMode="External"/><Relationship Id="rId6" Type="http://schemas.openxmlformats.org/officeDocument/2006/relationships/hyperlink" Target="http://datadryad.org/" TargetMode="External"/><Relationship Id="rId7" Type="http://schemas.openxmlformats.org/officeDocument/2006/relationships/hyperlink" Target="http://osf.io/" TargetMode="External"/><Relationship Id="rId8" Type="http://schemas.openxmlformats.org/officeDocument/2006/relationships/hyperlink" Target="http://www.ccdc.cam.ac.uk/products/csd/" TargetMode="External"/><Relationship Id="rId11" Type="http://schemas.openxmlformats.org/officeDocument/2006/relationships/hyperlink" Target="http://www.ncbi.nlm.nih.gov/genbank/" TargetMode="External"/><Relationship Id="rId10" Type="http://schemas.openxmlformats.org/officeDocument/2006/relationships/hyperlink" Target="http://pubchem.ncbi.nlm.nih.gov/" TargetMode="External"/><Relationship Id="rId13" Type="http://schemas.openxmlformats.org/officeDocument/2006/relationships/hyperlink" Target="http://www.ebi.ac.uk/metagenomics" TargetMode="External"/><Relationship Id="rId12" Type="http://schemas.openxmlformats.org/officeDocument/2006/relationships/hyperlink" Target="http://www.ncbi.nlm.nih.gov/sra" TargetMode="External"/><Relationship Id="rId15" Type="http://schemas.openxmlformats.org/officeDocument/2006/relationships/hyperlink" Target="https://www.ncbi.nlm.nih.gov/gap/" TargetMode="External"/><Relationship Id="rId14" Type="http://schemas.openxmlformats.org/officeDocument/2006/relationships/hyperlink" Target="http://www.pdb.org/pdb/home/home.do" TargetMode="External"/><Relationship Id="rId17" Type="http://schemas.openxmlformats.org/officeDocument/2006/relationships/hyperlink" Target="https://www.openicpsr.org/" TargetMode="External"/><Relationship Id="rId16" Type="http://schemas.openxmlformats.org/officeDocument/2006/relationships/hyperlink" Target="http://www.ebi.ac.uk/arrayexpress/" TargetMode="External"/><Relationship Id="rId19" Type="http://schemas.openxmlformats.org/officeDocument/2006/relationships/hyperlink" Target="https://www.nature.com/sdata/policies/repositories" TargetMode="External"/><Relationship Id="rId18" Type="http://schemas.openxmlformats.org/officeDocument/2006/relationships/hyperlink" Target="https://qdr.syr.edu/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zenodo.org/" TargetMode="External"/><Relationship Id="rId4" Type="http://schemas.openxmlformats.org/officeDocument/2006/relationships/hyperlink" Target="https://libguides.graduateinstitute.ch/rdm/repositories" TargetMode="External"/><Relationship Id="rId5" Type="http://schemas.openxmlformats.org/officeDocument/2006/relationships/image" Target="../media/image3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png"/><Relationship Id="rId4" Type="http://schemas.openxmlformats.org/officeDocument/2006/relationships/image" Target="../media/image31.png"/><Relationship Id="rId5" Type="http://schemas.openxmlformats.org/officeDocument/2006/relationships/image" Target="../media/image3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1.png"/><Relationship Id="rId4" Type="http://schemas.openxmlformats.org/officeDocument/2006/relationships/image" Target="../media/image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0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0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1.png"/><Relationship Id="rId4" Type="http://schemas.openxmlformats.org/officeDocument/2006/relationships/image" Target="../media/image48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0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2.png"/><Relationship Id="rId4" Type="http://schemas.openxmlformats.org/officeDocument/2006/relationships/image" Target="../media/image58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7.png"/><Relationship Id="rId4" Type="http://schemas.openxmlformats.org/officeDocument/2006/relationships/image" Target="../media/image56.png"/><Relationship Id="rId9" Type="http://schemas.openxmlformats.org/officeDocument/2006/relationships/image" Target="../media/image59.png"/><Relationship Id="rId5" Type="http://schemas.openxmlformats.org/officeDocument/2006/relationships/image" Target="../media/image51.png"/><Relationship Id="rId6" Type="http://schemas.openxmlformats.org/officeDocument/2006/relationships/image" Target="../media/image49.png"/><Relationship Id="rId7" Type="http://schemas.openxmlformats.org/officeDocument/2006/relationships/image" Target="../media/image62.png"/><Relationship Id="rId8" Type="http://schemas.openxmlformats.org/officeDocument/2006/relationships/image" Target="../media/image54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1.png"/><Relationship Id="rId4" Type="http://schemas.openxmlformats.org/officeDocument/2006/relationships/image" Target="../media/image5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6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1.png"/><Relationship Id="rId4" Type="http://schemas.openxmlformats.org/officeDocument/2006/relationships/image" Target="../media/image5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64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1.xml"/><Relationship Id="rId3" Type="http://schemas.openxmlformats.org/officeDocument/2006/relationships/hyperlink" Target="https://www.researchgate.net/" TargetMode="External"/><Relationship Id="rId4" Type="http://schemas.openxmlformats.org/officeDocument/2006/relationships/hyperlink" Target="https://www.effost.org/members/young+effost+group/default.aspx" TargetMode="External"/><Relationship Id="rId9" Type="http://schemas.openxmlformats.org/officeDocument/2006/relationships/image" Target="../media/image63.png"/><Relationship Id="rId5" Type="http://schemas.openxmlformats.org/officeDocument/2006/relationships/hyperlink" Target="https://ilsi.eu/membership-2/early-career-scientist-programme/" TargetMode="External"/><Relationship Id="rId6" Type="http://schemas.openxmlformats.org/officeDocument/2006/relationships/hyperlink" Target="https://www.foodprotection.org/get-involved/professional-development-groups/" TargetMode="External"/><Relationship Id="rId7" Type="http://schemas.openxmlformats.org/officeDocument/2006/relationships/hyperlink" Target="https://www.nutritionsociety.org/" TargetMode="External"/><Relationship Id="rId8" Type="http://schemas.openxmlformats.org/officeDocument/2006/relationships/image" Target="../media/image55.png"/><Relationship Id="rId10" Type="http://schemas.openxmlformats.org/officeDocument/2006/relationships/image" Target="../media/image69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2.xml"/><Relationship Id="rId3" Type="http://schemas.openxmlformats.org/officeDocument/2006/relationships/hyperlink" Target="https://blogs.lse.ac.uk/impactofsocialsciences/2019/04/01/20-ways-to-increase-your-research-impact-you-wont-believe-number-6/" TargetMode="External"/><Relationship Id="rId4" Type="http://schemas.openxmlformats.org/officeDocument/2006/relationships/image" Target="../media/image61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67.jpg"/><Relationship Id="rId4" Type="http://schemas.openxmlformats.org/officeDocument/2006/relationships/image" Target="../media/image74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72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77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70.png"/><Relationship Id="rId4" Type="http://schemas.openxmlformats.org/officeDocument/2006/relationships/hyperlink" Target="https://www.timeshighereducation.com/campus/get-your-research-out-there-7-strategies-highimpact-science-communication" TargetMode="Externa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70.png"/><Relationship Id="rId4" Type="http://schemas.openxmlformats.org/officeDocument/2006/relationships/hyperlink" Target="https://www.timeshighereducation.com/campus/get-your-research-out-there-7-strategies-highimpact-science-communication" TargetMode="Externa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94.png"/><Relationship Id="rId4" Type="http://schemas.openxmlformats.org/officeDocument/2006/relationships/hyperlink" Target="https://theconversation.com/how-to-make-your-diet-more-sustainable-healthy-or-cheap-without-giving-up-nutrients-170522" TargetMode="External"/><Relationship Id="rId5" Type="http://schemas.openxmlformats.org/officeDocument/2006/relationships/image" Target="../media/image76.png"/><Relationship Id="rId6" Type="http://schemas.openxmlformats.org/officeDocument/2006/relationships/hyperlink" Target="https://gastropod.com/" TargetMode="Externa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9.xml"/><Relationship Id="rId3" Type="http://schemas.openxmlformats.org/officeDocument/2006/relationships/hyperlink" Target="https://theconversation.com/how-to-make-your-diet-more-sustainable-healthy-or-cheap-without-giving-up-nutrients-170522" TargetMode="External"/><Relationship Id="rId4" Type="http://schemas.openxmlformats.org/officeDocument/2006/relationships/image" Target="../media/image9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0.xml"/><Relationship Id="rId3" Type="http://schemas.openxmlformats.org/officeDocument/2006/relationships/hyperlink" Target="https://gastropod.com/" TargetMode="External"/><Relationship Id="rId4" Type="http://schemas.openxmlformats.org/officeDocument/2006/relationships/image" Target="../media/image76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85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84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82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82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79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79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75.png"/><Relationship Id="rId4" Type="http://schemas.openxmlformats.org/officeDocument/2006/relationships/image" Target="../media/image7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80.png"/><Relationship Id="rId4" Type="http://schemas.openxmlformats.org/officeDocument/2006/relationships/image" Target="../media/image75.png"/><Relationship Id="rId5" Type="http://schemas.openxmlformats.org/officeDocument/2006/relationships/image" Target="../media/image71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1.xml"/><Relationship Id="rId3" Type="http://schemas.openxmlformats.org/officeDocument/2006/relationships/hyperlink" Target="https://www.altmetric.com/products/altmetric-badges/" TargetMode="External"/><Relationship Id="rId4" Type="http://schemas.openxmlformats.org/officeDocument/2006/relationships/image" Target="../media/image57.png"/><Relationship Id="rId5" Type="http://schemas.openxmlformats.org/officeDocument/2006/relationships/image" Target="../media/image90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97.png"/><Relationship Id="rId4" Type="http://schemas.openxmlformats.org/officeDocument/2006/relationships/image" Target="../media/image100.png"/><Relationship Id="rId5" Type="http://schemas.openxmlformats.org/officeDocument/2006/relationships/image" Target="../media/image99.png"/><Relationship Id="rId6" Type="http://schemas.openxmlformats.org/officeDocument/2006/relationships/image" Target="../media/image95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85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4.xml"/><Relationship Id="rId3" Type="http://schemas.openxmlformats.org/officeDocument/2006/relationships/hyperlink" Target="http://drive.google.com/file/d/1bNdIIU4Mp01MsQa474XfguOX2XdLNxRl/view" TargetMode="External"/><Relationship Id="rId4" Type="http://schemas.openxmlformats.org/officeDocument/2006/relationships/image" Target="../media/image87.png"/><Relationship Id="rId5" Type="http://schemas.openxmlformats.org/officeDocument/2006/relationships/hyperlink" Target="https://www.youtube.com/watch?v=OJlrbvV_5hM" TargetMode="Externa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5.xml"/><Relationship Id="rId3" Type="http://schemas.openxmlformats.org/officeDocument/2006/relationships/hyperlink" Target="https://www.linkedin.com/showcase/fns-cloud" TargetMode="External"/><Relationship Id="rId4" Type="http://schemas.openxmlformats.org/officeDocument/2006/relationships/image" Target="../media/image91.png"/><Relationship Id="rId9" Type="http://schemas.openxmlformats.org/officeDocument/2006/relationships/hyperlink" Target="https://www.facebook.com/FNSCloudEU" TargetMode="External"/><Relationship Id="rId5" Type="http://schemas.openxmlformats.org/officeDocument/2006/relationships/hyperlink" Target="https://twitter.com/FNSCloudEU" TargetMode="External"/><Relationship Id="rId6" Type="http://schemas.openxmlformats.org/officeDocument/2006/relationships/image" Target="../media/image93.png"/><Relationship Id="rId7" Type="http://schemas.openxmlformats.org/officeDocument/2006/relationships/hyperlink" Target="https://www.instagram.com/fnscloudeu2019/" TargetMode="External"/><Relationship Id="rId8" Type="http://schemas.openxmlformats.org/officeDocument/2006/relationships/image" Target="../media/image92.png"/><Relationship Id="rId10" Type="http://schemas.openxmlformats.org/officeDocument/2006/relationships/image" Target="../media/image98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6.xml"/><Relationship Id="rId3" Type="http://schemas.openxmlformats.org/officeDocument/2006/relationships/hyperlink" Target="https://zenodo.org/" TargetMode="External"/><Relationship Id="rId4" Type="http://schemas.openxmlformats.org/officeDocument/2006/relationships/hyperlink" Target="https://github.com/" TargetMode="External"/><Relationship Id="rId9" Type="http://schemas.openxmlformats.org/officeDocument/2006/relationships/hyperlink" Target="https://www.youtube.com/watch?v=OJlrbvV_5hM" TargetMode="External"/><Relationship Id="rId5" Type="http://schemas.openxmlformats.org/officeDocument/2006/relationships/hyperlink" Target="https://orcid.org/" TargetMode="External"/><Relationship Id="rId6" Type="http://schemas.openxmlformats.org/officeDocument/2006/relationships/hyperlink" Target="https://creativecommons.org/about/cclicenses/" TargetMode="External"/><Relationship Id="rId7" Type="http://schemas.openxmlformats.org/officeDocument/2006/relationships/hyperlink" Target="http://ufal.github.io/public-license-selector/" TargetMode="External"/><Relationship Id="rId8" Type="http://schemas.openxmlformats.org/officeDocument/2006/relationships/hyperlink" Target="https://www.youtube.com/watch?v=S1qK_TA52e4" TargetMode="External"/><Relationship Id="rId11" Type="http://schemas.openxmlformats.org/officeDocument/2006/relationships/hyperlink" Target="https://gastropod.com/" TargetMode="External"/><Relationship Id="rId10" Type="http://schemas.openxmlformats.org/officeDocument/2006/relationships/hyperlink" Target="https://theconversation.com/au" TargetMode="External"/><Relationship Id="rId13" Type="http://schemas.openxmlformats.org/officeDocument/2006/relationships/hyperlink" Target="https://eosc-portal.eu/" TargetMode="External"/><Relationship Id="rId12" Type="http://schemas.openxmlformats.org/officeDocument/2006/relationships/hyperlink" Target="https://www.altmetric.com/products/altmetric-badges/" TargetMode="External"/><Relationship Id="rId14" Type="http://schemas.openxmlformats.org/officeDocument/2006/relationships/hyperlink" Target="https://www.fns-cloud.eu/" TargetMode="Externa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7.xml"/><Relationship Id="rId3" Type="http://schemas.openxmlformats.org/officeDocument/2006/relationships/hyperlink" Target="https://doi.org/10.5281/zenodo.6826257" TargetMode="External"/><Relationship Id="rId4" Type="http://schemas.openxmlformats.org/officeDocument/2006/relationships/image" Target="../media/image101.png"/><Relationship Id="rId5" Type="http://schemas.openxmlformats.org/officeDocument/2006/relationships/image" Target="../media/image103.png"/><Relationship Id="rId6" Type="http://schemas.openxmlformats.org/officeDocument/2006/relationships/hyperlink" Target="https://creativecommons.org/licenses/by/4.0/" TargetMode="External"/><Relationship Id="rId7" Type="http://schemas.openxmlformats.org/officeDocument/2006/relationships/image" Target="../media/image10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12048a2f1e3_1_93"/>
          <p:cNvSpPr txBox="1"/>
          <p:nvPr>
            <p:ph type="ctrTitle"/>
          </p:nvPr>
        </p:nvSpPr>
        <p:spPr>
          <a:xfrm>
            <a:off x="1524000" y="2319019"/>
            <a:ext cx="9144000" cy="1271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/>
              <a:t>Upload your scientific work</a:t>
            </a:r>
            <a:br>
              <a:rPr lang="en-US"/>
            </a:br>
            <a:r>
              <a:rPr lang="en-US"/>
              <a:t>to an </a:t>
            </a:r>
            <a:r>
              <a:rPr lang="en-US">
                <a:solidFill>
                  <a:schemeClr val="accent2"/>
                </a:solidFill>
              </a:rPr>
              <a:t>open </a:t>
            </a:r>
            <a:r>
              <a:rPr lang="en-US"/>
              <a:t>repository</a:t>
            </a:r>
            <a:endParaRPr/>
          </a:p>
        </p:txBody>
      </p:sp>
      <p:sp>
        <p:nvSpPr>
          <p:cNvPr id="154" name="Google Shape;154;g12048a2f1e3_1_93"/>
          <p:cNvSpPr txBox="1"/>
          <p:nvPr>
            <p:ph idx="1" type="subTitle"/>
          </p:nvPr>
        </p:nvSpPr>
        <p:spPr>
          <a:xfrm>
            <a:off x="1609125" y="3997800"/>
            <a:ext cx="9144000" cy="214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lang="en-US" sz="1800"/>
              <a:t>Edward Sliwinski, EFFoST</a:t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lang="en-US" sz="1800"/>
              <a:t>Emilie Weynants, ILSI Europe</a:t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lang="en-US" sz="1800"/>
              <a:t>Katherine Flynn, ISEKI-Food Association</a:t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t/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t/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b="1" lang="en-US" sz="1800">
                <a:solidFill>
                  <a:schemeClr val="accent1"/>
                </a:solidFill>
              </a:rPr>
              <a:t>7 November</a:t>
            </a:r>
            <a:r>
              <a:rPr b="1" lang="en-US" sz="1800">
                <a:solidFill>
                  <a:schemeClr val="accent1"/>
                </a:solidFill>
              </a:rPr>
              <a:t> 2022</a:t>
            </a:r>
            <a:r>
              <a:rPr lang="en-US" sz="1800"/>
              <a:t> - 14:00-16:00 UCT</a:t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t/>
            </a:r>
            <a:endParaRPr sz="9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t/>
            </a:r>
            <a:endParaRPr sz="900"/>
          </a:p>
        </p:txBody>
      </p:sp>
      <p:pic>
        <p:nvPicPr>
          <p:cNvPr id="155" name="Google Shape;155;g12048a2f1e3_1_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09100" y="532075"/>
            <a:ext cx="3298100" cy="1123275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g12048a2f1e3_1_93"/>
          <p:cNvSpPr txBox="1"/>
          <p:nvPr/>
        </p:nvSpPr>
        <p:spPr>
          <a:xfrm>
            <a:off x="6546275" y="389750"/>
            <a:ext cx="505200" cy="13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700">
                <a:solidFill>
                  <a:srgbClr val="EF772D"/>
                </a:solidFill>
                <a:latin typeface="Calibri"/>
                <a:ea typeface="Calibri"/>
                <a:cs typeface="Calibri"/>
                <a:sym typeface="Calibri"/>
              </a:rPr>
              <a:t>@</a:t>
            </a:r>
            <a:endParaRPr b="1" sz="7700">
              <a:solidFill>
                <a:srgbClr val="EF77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1312b5c3312_5_214"/>
          <p:cNvSpPr txBox="1"/>
          <p:nvPr>
            <p:ph type="title"/>
          </p:nvPr>
        </p:nvSpPr>
        <p:spPr>
          <a:xfrm>
            <a:off x="1170600" y="2139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Open data should also be FAIR </a:t>
            </a:r>
            <a:endParaRPr>
              <a:highlight>
                <a:schemeClr val="accent6"/>
              </a:highlight>
            </a:endParaRPr>
          </a:p>
        </p:txBody>
      </p:sp>
      <p:sp>
        <p:nvSpPr>
          <p:cNvPr id="223" name="Google Shape;223;g1312b5c3312_5_214"/>
          <p:cNvSpPr txBox="1"/>
          <p:nvPr/>
        </p:nvSpPr>
        <p:spPr>
          <a:xfrm>
            <a:off x="1170600" y="1949463"/>
            <a:ext cx="2383800" cy="3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Findable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Accessible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Interoperable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Reusable</a:t>
            </a:r>
            <a:endParaRPr b="1" i="0" sz="2900" u="none" cap="none" strike="noStrike">
              <a:solidFill>
                <a:srgbClr val="00A19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4" name="Google Shape;224;g1312b5c3312_5_2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32025" y="1484575"/>
            <a:ext cx="6813000" cy="4542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g149536960cc_0_1"/>
          <p:cNvPicPr preferRelativeResize="0"/>
          <p:nvPr/>
        </p:nvPicPr>
        <p:blipFill rotWithShape="1">
          <a:blip r:embed="rId3">
            <a:alphaModFix/>
          </a:blip>
          <a:srcRect b="0" l="7862" r="10389" t="0"/>
          <a:stretch/>
        </p:blipFill>
        <p:spPr>
          <a:xfrm>
            <a:off x="-39475" y="0"/>
            <a:ext cx="12231474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g1312b5c3312_5_276"/>
          <p:cNvPicPr preferRelativeResize="0"/>
          <p:nvPr/>
        </p:nvPicPr>
        <p:blipFill rotWithShape="1">
          <a:blip r:embed="rId3">
            <a:alphaModFix/>
          </a:blip>
          <a:srcRect b="0" l="7862" r="10389" t="0"/>
          <a:stretch/>
        </p:blipFill>
        <p:spPr>
          <a:xfrm>
            <a:off x="-39475" y="0"/>
            <a:ext cx="12231474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g1312b5c3312_5_276"/>
          <p:cNvPicPr preferRelativeResize="0"/>
          <p:nvPr/>
        </p:nvPicPr>
        <p:blipFill rotWithShape="1">
          <a:blip r:embed="rId4">
            <a:alphaModFix/>
          </a:blip>
          <a:srcRect b="-18974" l="-2627" r="-3743" t="-22007"/>
          <a:stretch/>
        </p:blipFill>
        <p:spPr>
          <a:xfrm>
            <a:off x="7683375" y="1634213"/>
            <a:ext cx="4049250" cy="134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g1312b5c3312_5_276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792238" y="596688"/>
            <a:ext cx="2875150" cy="743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g1312b5c3312_5_276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276138" y="733914"/>
            <a:ext cx="1485900" cy="68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g1312b5c3312_5_276">
            <a:hlinkClick r:id="rId9"/>
          </p:cNvPr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530160" y="5477818"/>
            <a:ext cx="1231150" cy="1178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g1312b5c3312_5_276">
            <a:hlinkClick r:id="rId11"/>
          </p:cNvPr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0547475" y="331064"/>
            <a:ext cx="1343025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g1312b5c3312_5_276">
            <a:hlinkClick r:id="rId13"/>
          </p:cNvPr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9561925" y="3105676"/>
            <a:ext cx="1193779" cy="864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g1312b5c3312_5_276">
            <a:hlinkClick r:id="rId15"/>
          </p:cNvPr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2949738" y="5266813"/>
            <a:ext cx="1428750" cy="542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g1312b5c3312_5_276">
            <a:hlinkClick r:id="rId17"/>
          </p:cNvPr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9021350" y="1024614"/>
            <a:ext cx="1266825" cy="60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g1312b5c3312_5_276">
            <a:hlinkClick r:id="rId19"/>
          </p:cNvPr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10149613" y="4402101"/>
            <a:ext cx="1242059" cy="864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g1312b5c3312_5_276">
            <a:hlinkClick r:id="rId21"/>
          </p:cNvPr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4023138" y="6046901"/>
            <a:ext cx="1352550" cy="47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g1312b5c3312_5_276">
            <a:hlinkClick r:id="rId23"/>
          </p:cNvPr>
          <p:cNvPicPr preferRelativeResize="0"/>
          <p:nvPr/>
        </p:nvPicPr>
        <p:blipFill rotWithShape="1">
          <a:blip r:embed="rId24">
            <a:alphaModFix/>
          </a:blip>
          <a:srcRect b="0" l="0" r="0" t="0"/>
          <a:stretch/>
        </p:blipFill>
        <p:spPr>
          <a:xfrm>
            <a:off x="5381625" y="297726"/>
            <a:ext cx="1428750" cy="84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g1312b5c3312_5_276">
            <a:hlinkClick r:id="rId25"/>
          </p:cNvPr>
          <p:cNvPicPr preferRelativeResize="0"/>
          <p:nvPr/>
        </p:nvPicPr>
        <p:blipFill rotWithShape="1">
          <a:blip r:embed="rId26">
            <a:alphaModFix/>
          </a:blip>
          <a:srcRect b="0" l="0" r="0" t="0"/>
          <a:stretch/>
        </p:blipFill>
        <p:spPr>
          <a:xfrm>
            <a:off x="10440401" y="5573263"/>
            <a:ext cx="1390650" cy="1173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g1312b5c3312_5_276">
            <a:hlinkClick r:id="rId27"/>
          </p:cNvPr>
          <p:cNvPicPr preferRelativeResize="0"/>
          <p:nvPr/>
        </p:nvPicPr>
        <p:blipFill rotWithShape="1">
          <a:blip r:embed="rId28">
            <a:alphaModFix/>
          </a:blip>
          <a:srcRect b="0" l="0" r="0" t="0"/>
          <a:stretch/>
        </p:blipFill>
        <p:spPr>
          <a:xfrm>
            <a:off x="8033825" y="6113788"/>
            <a:ext cx="1390650" cy="542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g1312b5c3312_5_276"/>
          <p:cNvPicPr preferRelativeResize="0"/>
          <p:nvPr/>
        </p:nvPicPr>
        <p:blipFill rotWithShape="1">
          <a:blip r:embed="rId29">
            <a:alphaModFix/>
          </a:blip>
          <a:srcRect b="0" l="0" r="0" t="0"/>
          <a:stretch/>
        </p:blipFill>
        <p:spPr>
          <a:xfrm>
            <a:off x="8492900" y="5243013"/>
            <a:ext cx="1390650" cy="59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g1312b5c3312_5_276"/>
          <p:cNvPicPr preferRelativeResize="0"/>
          <p:nvPr/>
        </p:nvPicPr>
        <p:blipFill rotWithShape="1">
          <a:blip r:embed="rId30">
            <a:alphaModFix/>
          </a:blip>
          <a:srcRect b="0" l="0" r="0" t="0"/>
          <a:stretch/>
        </p:blipFill>
        <p:spPr>
          <a:xfrm>
            <a:off x="4887013" y="5326776"/>
            <a:ext cx="1390650" cy="59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14ebfeeeaf6_0_66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g14ebfeeeaf6_0_66"/>
          <p:cNvSpPr txBox="1"/>
          <p:nvPr>
            <p:ph idx="1" type="body"/>
          </p:nvPr>
        </p:nvSpPr>
        <p:spPr>
          <a:xfrm>
            <a:off x="838200" y="1569475"/>
            <a:ext cx="10911300" cy="4303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8" name="Google Shape;258;g14ebfeeeaf6_0_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0256"/>
            <a:ext cx="12192002" cy="68374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1312b5c3312_5_301"/>
          <p:cNvSpPr txBox="1"/>
          <p:nvPr>
            <p:ph idx="4294967295" type="title"/>
          </p:nvPr>
        </p:nvSpPr>
        <p:spPr>
          <a:xfrm>
            <a:off x="838200" y="1964550"/>
            <a:ext cx="10515600" cy="26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900">
                <a:solidFill>
                  <a:schemeClr val="lt1"/>
                </a:solidFill>
              </a:rPr>
              <a:t>Can you name </a:t>
            </a:r>
            <a:endParaRPr sz="5900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-US" sz="5900">
                <a:solidFill>
                  <a:schemeClr val="lt1"/>
                </a:solidFill>
              </a:rPr>
              <a:t>an open science repository?</a:t>
            </a:r>
            <a:endParaRPr sz="5900">
              <a:solidFill>
                <a:schemeClr val="lt1"/>
              </a:solidFill>
            </a:endParaRPr>
          </a:p>
        </p:txBody>
      </p:sp>
      <p:sp>
        <p:nvSpPr>
          <p:cNvPr id="264" name="Google Shape;264;g1312b5c3312_5_301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Activity #2</a:t>
            </a:r>
            <a:r>
              <a:rPr b="1" i="0" lang="en-US" sz="2100" u="none" cap="none" strike="noStrike">
                <a:solidFill>
                  <a:schemeClr val="dk2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2100" u="none" cap="none" strike="noStrike">
              <a:solidFill>
                <a:schemeClr val="lt1"/>
              </a:solidFill>
              <a:highlight>
                <a:schemeClr val="dk2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gf3c6044989_3_0"/>
          <p:cNvPicPr preferRelativeResize="0"/>
          <p:nvPr/>
        </p:nvPicPr>
        <p:blipFill rotWithShape="1">
          <a:blip r:embed="rId3">
            <a:alphaModFix/>
          </a:blip>
          <a:srcRect b="0" l="30895" r="31243" t="0"/>
          <a:stretch/>
        </p:blipFill>
        <p:spPr>
          <a:xfrm>
            <a:off x="322600" y="4081975"/>
            <a:ext cx="884575" cy="1558825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gf3c6044989_3_0"/>
          <p:cNvSpPr txBox="1"/>
          <p:nvPr>
            <p:ph type="title"/>
          </p:nvPr>
        </p:nvSpPr>
        <p:spPr>
          <a:xfrm>
            <a:off x="940800" y="3138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Some examples of open repositories</a:t>
            </a:r>
            <a:endParaRPr/>
          </a:p>
        </p:txBody>
      </p:sp>
      <p:sp>
        <p:nvSpPr>
          <p:cNvPr id="271" name="Google Shape;271;gf3c6044989_3_0"/>
          <p:cNvSpPr txBox="1"/>
          <p:nvPr/>
        </p:nvSpPr>
        <p:spPr>
          <a:xfrm>
            <a:off x="940800" y="1690700"/>
            <a:ext cx="4707600" cy="39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2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GENERAL DATA REPOSITORIES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Zenodo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Figshare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Dryad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Open Science Framework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2300" u="none" cap="none" strike="noStrike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CHEMISTRY</a:t>
            </a:r>
            <a:endParaRPr b="0" i="0" sz="2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Cambridge Structural Database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ioChem-BD Computational Chemistry Datasets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NCBI PubChem Substance</a:t>
            </a:r>
            <a:endParaRPr b="0" i="0" sz="2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gf3c6044989_3_0"/>
          <p:cNvSpPr txBox="1"/>
          <p:nvPr/>
        </p:nvSpPr>
        <p:spPr>
          <a:xfrm>
            <a:off x="5390650" y="1690700"/>
            <a:ext cx="6678300" cy="39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2300" u="none" cap="none" strike="noStrike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BIOLOGICAL AND LIFE SCIENCES</a:t>
            </a:r>
            <a:endParaRPr b="0" i="0" sz="21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GenBank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NCBI Sequence Read Archive (SRA)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MGnify </a:t>
            </a:r>
            <a:r>
              <a:rPr b="0" i="0" lang="en-US" sz="2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(Microbiome data)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Protein DataBank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Database of Genotypes and Phenotypes (dbGaP)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ArrayExpress</a:t>
            </a:r>
            <a:endParaRPr b="0" i="0" sz="2300" u="none" cap="none" strike="noStrike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t/>
            </a:r>
            <a:endParaRPr b="0" i="0" sz="2300" u="none" cap="none" strike="noStrike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2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SOCIAL SCIENCES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Open ICPSR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Qualitative Data Repository</a:t>
            </a:r>
            <a:endParaRPr b="0" i="0" sz="2300" u="none" cap="none" strike="noStrike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gf3c6044989_3_0"/>
          <p:cNvSpPr txBox="1"/>
          <p:nvPr/>
        </p:nvSpPr>
        <p:spPr>
          <a:xfrm>
            <a:off x="5390649" y="5869400"/>
            <a:ext cx="40305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Source: Scientific Data, </a:t>
            </a:r>
            <a:r>
              <a:rPr b="0" i="0" lang="en-US" sz="1100" u="sng" cap="none" strike="noStrike">
                <a:solidFill>
                  <a:srgbClr val="2954D1"/>
                </a:solidFill>
                <a:latin typeface="Arial"/>
                <a:ea typeface="Arial"/>
                <a:cs typeface="Arial"/>
                <a:sym typeface="Arial"/>
                <a:hlinkClick r:id="rId1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Recommended Data Repositories</a:t>
            </a:r>
            <a:r>
              <a:rPr b="0" i="0" lang="en-US" sz="1100" u="none" cap="none" strike="noStrik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4" name="Google Shape;274;gf3c6044989_3_0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241950" y="2221800"/>
            <a:ext cx="1045875" cy="104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gf3c6044989_3_0"/>
          <p:cNvPicPr preferRelativeResize="0"/>
          <p:nvPr/>
        </p:nvPicPr>
        <p:blipFill rotWithShape="1">
          <a:blip r:embed="rId21">
            <a:alphaModFix/>
          </a:blip>
          <a:srcRect b="0" l="0" r="0" t="0"/>
          <a:stretch/>
        </p:blipFill>
        <p:spPr>
          <a:xfrm>
            <a:off x="9192550" y="4530725"/>
            <a:ext cx="1234950" cy="123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gf3c6044989_3_0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9697075" y="1690700"/>
            <a:ext cx="1905000" cy="19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11447816651_1_7"/>
          <p:cNvSpPr txBox="1"/>
          <p:nvPr>
            <p:ph idx="1" type="body"/>
          </p:nvPr>
        </p:nvSpPr>
        <p:spPr>
          <a:xfrm>
            <a:off x="838200" y="1728350"/>
            <a:ext cx="10515600" cy="45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A Swiss-European non-commercial platform with a large user base.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Created by CERN (Geneva) and stored in its data center.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 u="sng">
                <a:solidFill>
                  <a:schemeClr val="hlink"/>
                </a:solidFill>
                <a:highlight>
                  <a:schemeClr val="lt1"/>
                </a:highlight>
                <a:hlinkClick r:id="rId3"/>
              </a:rPr>
              <a:t>https://zenodo.org/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Free 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(donations welcome).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50 GB per dataset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, multiple datasets allowed. Higher-size datasets possible upon request.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Choice of </a:t>
            </a: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access parameters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 (Open, Embargoed, Restricted, Closed)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Choice of </a:t>
            </a: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licences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 (Creative Commons 4.0 or custom licence)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Services: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 DOI, Versioning, OrcID, GitHub synchronization, OpenAIRE indexation, Grant referencing.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Durability: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 CERN guarantees 20 years of data conservation. In the event of closure, they will migrate the data to another suitable repository.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</p:txBody>
      </p:sp>
      <p:sp>
        <p:nvSpPr>
          <p:cNvPr id="282" name="Google Shape;282;g11447816651_1_7"/>
          <p:cNvSpPr txBox="1"/>
          <p:nvPr>
            <p:ph type="title"/>
          </p:nvPr>
        </p:nvSpPr>
        <p:spPr>
          <a:xfrm>
            <a:off x="940800" y="3138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What is Zenodo    ? Why use it?</a:t>
            </a:r>
            <a:endParaRPr sz="1800"/>
          </a:p>
        </p:txBody>
      </p:sp>
      <p:sp>
        <p:nvSpPr>
          <p:cNvPr id="283" name="Google Shape;283;g11447816651_1_7"/>
          <p:cNvSpPr txBox="1"/>
          <p:nvPr/>
        </p:nvSpPr>
        <p:spPr>
          <a:xfrm>
            <a:off x="838200" y="5845275"/>
            <a:ext cx="10413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The Graduate Institute Geneva </a:t>
            </a:r>
            <a:r>
              <a:rPr b="0" i="0" lang="en-US" sz="12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https://libguides.graduateinstitute.ch/rdm/repositories</a:t>
            </a: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4" name="Google Shape;284;g11447816651_1_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27825" y="409813"/>
            <a:ext cx="2024525" cy="1133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1312b5c3312_5_362"/>
          <p:cNvSpPr/>
          <p:nvPr/>
        </p:nvSpPr>
        <p:spPr>
          <a:xfrm rot="10800000">
            <a:off x="502663" y="2337525"/>
            <a:ext cx="3295800" cy="2920800"/>
          </a:xfrm>
          <a:prstGeom prst="snip1Rect">
            <a:avLst>
              <a:gd fmla="val 16667" name="adj"/>
            </a:avLst>
          </a:prstGeom>
          <a:solidFill>
            <a:schemeClr val="lt2"/>
          </a:solidFill>
          <a:ln>
            <a:noFill/>
          </a:ln>
          <a:effectLst>
            <a:outerShdw blurRad="57150" rotWithShape="0" algn="bl" dir="5400000" dist="152400">
              <a:srgbClr val="000000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g1312b5c3312_5_362"/>
          <p:cNvSpPr/>
          <p:nvPr/>
        </p:nvSpPr>
        <p:spPr>
          <a:xfrm rot="10800000">
            <a:off x="4487288" y="2944950"/>
            <a:ext cx="3295800" cy="2920800"/>
          </a:xfrm>
          <a:prstGeom prst="snip1Rect">
            <a:avLst>
              <a:gd fmla="val 16667" name="adj"/>
            </a:avLst>
          </a:prstGeom>
          <a:solidFill>
            <a:schemeClr val="lt2"/>
          </a:solidFill>
          <a:ln>
            <a:noFill/>
          </a:ln>
          <a:effectLst>
            <a:outerShdw blurRad="57150" rotWithShape="0" algn="bl" dir="5400000" dist="152400">
              <a:srgbClr val="000000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g1312b5c3312_5_362"/>
          <p:cNvSpPr/>
          <p:nvPr/>
        </p:nvSpPr>
        <p:spPr>
          <a:xfrm rot="10800000">
            <a:off x="8318400" y="2085350"/>
            <a:ext cx="3295800" cy="2920800"/>
          </a:xfrm>
          <a:prstGeom prst="snip1Rect">
            <a:avLst>
              <a:gd fmla="val 16667" name="adj"/>
            </a:avLst>
          </a:prstGeom>
          <a:solidFill>
            <a:schemeClr val="lt2"/>
          </a:solidFill>
          <a:ln>
            <a:noFill/>
          </a:ln>
          <a:effectLst>
            <a:outerShdw blurRad="57150" rotWithShape="0" algn="bl" dir="5400000" dist="152400">
              <a:srgbClr val="000000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2" name="Google Shape;292;g1312b5c3312_5_3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4038" y="3027112"/>
            <a:ext cx="3413026" cy="208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g1312b5c3312_5_36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14550" y="2919574"/>
            <a:ext cx="2952002" cy="1180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g1312b5c3312_5_36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10088" y="3643000"/>
            <a:ext cx="2423400" cy="1363154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g1312b5c3312_5_362"/>
          <p:cNvSpPr txBox="1"/>
          <p:nvPr/>
        </p:nvSpPr>
        <p:spPr>
          <a:xfrm>
            <a:off x="325625" y="1223575"/>
            <a:ext cx="114468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What have you learned that you would teach others?</a:t>
            </a:r>
            <a:endParaRPr b="1" i="0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g1312b5c3312_5_362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Activity #3</a:t>
            </a:r>
            <a:r>
              <a:rPr b="1" i="0" lang="en-US" sz="2100" u="none" cap="none" strike="noStrike">
                <a:solidFill>
                  <a:schemeClr val="dk2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2100" u="none" cap="none" strike="noStrike">
              <a:solidFill>
                <a:schemeClr val="lt1"/>
              </a:solidFill>
              <a:highlight>
                <a:schemeClr val="dk2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312b5c3312_5_371"/>
          <p:cNvSpPr/>
          <p:nvPr/>
        </p:nvSpPr>
        <p:spPr>
          <a:xfrm>
            <a:off x="639800" y="3063375"/>
            <a:ext cx="10379700" cy="1325700"/>
          </a:xfrm>
          <a:prstGeom prst="roundRect">
            <a:avLst>
              <a:gd fmla="val 16667" name="adj"/>
            </a:avLst>
          </a:prstGeom>
          <a:solidFill>
            <a:srgbClr val="00A19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g1312b5c3312_5_37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304" name="Google Shape;304;g1312b5c3312_5_371"/>
          <p:cNvSpPr txBox="1"/>
          <p:nvPr>
            <p:ph idx="1" type="body"/>
          </p:nvPr>
        </p:nvSpPr>
        <p:spPr>
          <a:xfrm>
            <a:off x="639800" y="1940100"/>
            <a:ext cx="10167900" cy="39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-"/>
            </a:pPr>
            <a:r>
              <a:rPr lang="en-US" sz="2500"/>
              <a:t>The basics of making your scientific work Open and FAIR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/>
              <a:t>and teach this to your team</a:t>
            </a:r>
            <a:r>
              <a:rPr lang="en-US" sz="2500"/>
              <a:t> </a:t>
            </a:r>
            <a:endParaRPr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Char char="-"/>
            </a:pPr>
            <a:r>
              <a:rPr lang="en-US" sz="2500">
                <a:solidFill>
                  <a:schemeClr val="lt1"/>
                </a:solidFill>
              </a:rPr>
              <a:t>Upload your scientific work to an open repository</a:t>
            </a:r>
            <a:endParaRPr sz="2500">
              <a:solidFill>
                <a:schemeClr val="lt1"/>
              </a:solidFill>
            </a:endParaRPr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>
                <a:solidFill>
                  <a:schemeClr val="lt1"/>
                </a:solidFill>
              </a:rPr>
              <a:t>and teach your team to do the same</a:t>
            </a:r>
            <a:endParaRPr i="1" sz="2500">
              <a:solidFill>
                <a:schemeClr val="lt1"/>
              </a:solidFill>
            </a:endParaRPr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 sz="2500"/>
              <a:t>Publicize, advertise, and raise awareness about your scientific work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/>
              <a:t>and teach your team to do the same</a:t>
            </a:r>
            <a:endParaRPr i="1" sz="2500"/>
          </a:p>
          <a:p>
            <a:pPr indent="-228600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305" name="Google Shape;305;g1312b5c3312_5_3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90888" y="1965313"/>
            <a:ext cx="1934266" cy="188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g1312b5c3312_5_37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61975" y="-39525"/>
            <a:ext cx="2134975" cy="21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13b37fa8146_0_29"/>
          <p:cNvSpPr txBox="1"/>
          <p:nvPr>
            <p:ph type="title"/>
          </p:nvPr>
        </p:nvSpPr>
        <p:spPr>
          <a:xfrm>
            <a:off x="1061475" y="405400"/>
            <a:ext cx="1048500" cy="125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-US" sz="2600"/>
              <a:t>Data:</a:t>
            </a:r>
            <a:endParaRPr b="1" sz="700"/>
          </a:p>
        </p:txBody>
      </p:sp>
      <p:pic>
        <p:nvPicPr>
          <p:cNvPr id="312" name="Google Shape;312;g13b37fa8146_0_29"/>
          <p:cNvPicPr preferRelativeResize="0"/>
          <p:nvPr/>
        </p:nvPicPr>
        <p:blipFill rotWithShape="1">
          <a:blip r:embed="rId3">
            <a:alphaModFix/>
          </a:blip>
          <a:srcRect b="11329" l="14957" r="6892" t="18673"/>
          <a:stretch/>
        </p:blipFill>
        <p:spPr>
          <a:xfrm>
            <a:off x="1061475" y="1582475"/>
            <a:ext cx="3193211" cy="3813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13b37fa8146_0_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163" name="Google Shape;163;g13b37fa8146_0_0"/>
          <p:cNvSpPr txBox="1"/>
          <p:nvPr>
            <p:ph idx="1" type="body"/>
          </p:nvPr>
        </p:nvSpPr>
        <p:spPr>
          <a:xfrm>
            <a:off x="639800" y="1940100"/>
            <a:ext cx="10167900" cy="39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-"/>
            </a:pPr>
            <a:r>
              <a:rPr lang="en-US" sz="2500">
                <a:solidFill>
                  <a:srgbClr val="000000"/>
                </a:solidFill>
              </a:rPr>
              <a:t>The basics of making your scientific work Open and FAIR</a:t>
            </a:r>
            <a:endParaRPr sz="2500">
              <a:solidFill>
                <a:srgbClr val="000000"/>
              </a:solidFill>
            </a:endParaRPr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>
                <a:solidFill>
                  <a:srgbClr val="000000"/>
                </a:solidFill>
              </a:rPr>
              <a:t>and teach this to your team</a:t>
            </a:r>
            <a:r>
              <a:rPr lang="en-US" sz="2500"/>
              <a:t> </a:t>
            </a:r>
            <a:endParaRPr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 sz="2500"/>
              <a:t>Upload your scientific work to an open repository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/>
              <a:t>and teach your team to do the same</a:t>
            </a:r>
            <a:endParaRPr i="1"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 sz="2500"/>
              <a:t>Publicize, advertise, and raise awareness about your scientific work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/>
              <a:t>and teach your team to do the same</a:t>
            </a:r>
            <a:endParaRPr i="1" sz="2500"/>
          </a:p>
          <a:p>
            <a:pPr indent="-228600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164" name="Google Shape;164;g13b37fa8146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61975" y="-39525"/>
            <a:ext cx="2134975" cy="21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16b8ed745ec_0_1"/>
          <p:cNvSpPr txBox="1"/>
          <p:nvPr>
            <p:ph type="title"/>
          </p:nvPr>
        </p:nvSpPr>
        <p:spPr>
          <a:xfrm>
            <a:off x="1061475" y="405400"/>
            <a:ext cx="1048500" cy="125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-US" sz="2600"/>
              <a:t>Data:</a:t>
            </a:r>
            <a:endParaRPr b="1" sz="700"/>
          </a:p>
        </p:txBody>
      </p:sp>
      <p:sp>
        <p:nvSpPr>
          <p:cNvPr id="318" name="Google Shape;318;g16b8ed745ec_0_1"/>
          <p:cNvSpPr txBox="1"/>
          <p:nvPr>
            <p:ph type="title"/>
          </p:nvPr>
        </p:nvSpPr>
        <p:spPr>
          <a:xfrm>
            <a:off x="5257800" y="588500"/>
            <a:ext cx="5900700" cy="416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-US" sz="2600"/>
              <a:t>Metadata:</a:t>
            </a:r>
            <a:endParaRPr b="1" sz="26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Type of data: picture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Name file: beautifulgato.jpg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Author: Alba Gil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Date: 20.07.2021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Location: Brussels, Belgium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Cat’s name: Gato 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Camera: Olympus XL127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Keywords: cat, tree, green apple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Licence: CCO</a:t>
            </a:r>
            <a:endParaRPr sz="2400"/>
          </a:p>
        </p:txBody>
      </p:sp>
      <p:pic>
        <p:nvPicPr>
          <p:cNvPr id="319" name="Google Shape;319;g16b8ed745ec_0_1"/>
          <p:cNvPicPr preferRelativeResize="0"/>
          <p:nvPr/>
        </p:nvPicPr>
        <p:blipFill rotWithShape="1">
          <a:blip r:embed="rId3">
            <a:alphaModFix/>
          </a:blip>
          <a:srcRect b="11325" l="14957" r="6892" t="18675"/>
          <a:stretch/>
        </p:blipFill>
        <p:spPr>
          <a:xfrm>
            <a:off x="1061475" y="1582475"/>
            <a:ext cx="3193211" cy="3813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148adf7ae8e_1_0"/>
          <p:cNvSpPr txBox="1"/>
          <p:nvPr>
            <p:ph type="title"/>
          </p:nvPr>
        </p:nvSpPr>
        <p:spPr>
          <a:xfrm>
            <a:off x="940800" y="3138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What has been uploaded to Zenodo ?</a:t>
            </a:r>
            <a:endParaRPr sz="1800"/>
          </a:p>
        </p:txBody>
      </p:sp>
      <p:pic>
        <p:nvPicPr>
          <p:cNvPr id="325" name="Google Shape;325;g148adf7ae8e_1_0"/>
          <p:cNvPicPr preferRelativeResize="0"/>
          <p:nvPr/>
        </p:nvPicPr>
        <p:blipFill rotWithShape="1">
          <a:blip r:embed="rId3">
            <a:alphaModFix/>
          </a:blip>
          <a:srcRect b="4160" l="0" r="2391" t="4197"/>
          <a:stretch/>
        </p:blipFill>
        <p:spPr>
          <a:xfrm>
            <a:off x="940800" y="1508425"/>
            <a:ext cx="6629325" cy="2122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g148adf7ae8e_1_0"/>
          <p:cNvPicPr preferRelativeResize="0"/>
          <p:nvPr/>
        </p:nvPicPr>
        <p:blipFill rotWithShape="1">
          <a:blip r:embed="rId4">
            <a:alphaModFix/>
          </a:blip>
          <a:srcRect b="6849" l="1619" r="2002" t="5774"/>
          <a:stretch/>
        </p:blipFill>
        <p:spPr>
          <a:xfrm>
            <a:off x="1034700" y="3827150"/>
            <a:ext cx="6685026" cy="212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11959aca7b2_0_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Types of Metadata</a:t>
            </a:r>
            <a:endParaRPr/>
          </a:p>
        </p:txBody>
      </p:sp>
      <p:sp>
        <p:nvSpPr>
          <p:cNvPr id="332" name="Google Shape;332;g11959aca7b2_0_0"/>
          <p:cNvSpPr txBox="1"/>
          <p:nvPr/>
        </p:nvSpPr>
        <p:spPr>
          <a:xfrm>
            <a:off x="5395675" y="1746275"/>
            <a:ext cx="4443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82272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Administrative metadata</a:t>
            </a:r>
            <a:r>
              <a:rPr b="0" i="0" lang="en-US" sz="20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2000" u="none" cap="none" strike="noStrike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3" name="Google Shape;333;g11959aca7b2_0_0"/>
          <p:cNvPicPr preferRelativeResize="0"/>
          <p:nvPr/>
        </p:nvPicPr>
        <p:blipFill rotWithShape="1">
          <a:blip r:embed="rId3">
            <a:alphaModFix/>
          </a:blip>
          <a:srcRect b="-3308" l="-10230" r="10230" t="3309"/>
          <a:stretch/>
        </p:blipFill>
        <p:spPr>
          <a:xfrm>
            <a:off x="1232800" y="1661800"/>
            <a:ext cx="3196324" cy="4315601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g11959aca7b2_0_0"/>
          <p:cNvSpPr txBox="1"/>
          <p:nvPr/>
        </p:nvSpPr>
        <p:spPr>
          <a:xfrm>
            <a:off x="5883925" y="2293125"/>
            <a:ext cx="33096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82272"/>
              </a:lnSpc>
              <a:spcBef>
                <a:spcPts val="800"/>
              </a:spcBef>
              <a:spcAft>
                <a:spcPts val="20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Descriptive metadata</a:t>
            </a: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g11959aca7b2_0_0"/>
          <p:cNvSpPr txBox="1"/>
          <p:nvPr/>
        </p:nvSpPr>
        <p:spPr>
          <a:xfrm>
            <a:off x="5883925" y="2898800"/>
            <a:ext cx="3000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82272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Legal metadata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Google Shape;336;g11959aca7b2_0_0"/>
          <p:cNvSpPr txBox="1"/>
          <p:nvPr/>
        </p:nvSpPr>
        <p:spPr>
          <a:xfrm>
            <a:off x="5424225" y="3540450"/>
            <a:ext cx="3672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82272"/>
              </a:lnSpc>
              <a:spcBef>
                <a:spcPts val="800"/>
              </a:spcBef>
              <a:spcAft>
                <a:spcPts val="20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Structural metadata</a:t>
            </a: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" name="Google Shape;337;g11959aca7b2_0_0"/>
          <p:cNvSpPr txBox="1"/>
          <p:nvPr/>
        </p:nvSpPr>
        <p:spPr>
          <a:xfrm>
            <a:off x="5448025" y="4127525"/>
            <a:ext cx="4029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82272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Preservation metadata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g11959aca7b2_0_0"/>
          <p:cNvSpPr txBox="1"/>
          <p:nvPr/>
        </p:nvSpPr>
        <p:spPr>
          <a:xfrm>
            <a:off x="5440825" y="4714600"/>
            <a:ext cx="42006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82272"/>
              </a:lnSpc>
              <a:spcBef>
                <a:spcPts val="800"/>
              </a:spcBef>
              <a:spcAft>
                <a:spcPts val="20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Provenance metadata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" name="Google Shape;339;g11959aca7b2_0_0"/>
          <p:cNvSpPr txBox="1"/>
          <p:nvPr/>
        </p:nvSpPr>
        <p:spPr>
          <a:xfrm>
            <a:off x="5424225" y="5301675"/>
            <a:ext cx="3000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82272"/>
              </a:lnSpc>
              <a:spcBef>
                <a:spcPts val="800"/>
              </a:spcBef>
              <a:spcAft>
                <a:spcPts val="20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metadata</a:t>
            </a: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0" name="Google Shape;340;g11959aca7b2_0_0"/>
          <p:cNvCxnSpPr/>
          <p:nvPr/>
        </p:nvCxnSpPr>
        <p:spPr>
          <a:xfrm>
            <a:off x="5557850" y="1790700"/>
            <a:ext cx="71400" cy="4057800"/>
          </a:xfrm>
          <a:prstGeom prst="straightConnector1">
            <a:avLst/>
          </a:prstGeom>
          <a:noFill/>
          <a:ln cap="flat" cmpd="sng" w="76200">
            <a:solidFill>
              <a:srgbClr val="0067C5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1312b5c3312_5_436"/>
          <p:cNvSpPr txBox="1"/>
          <p:nvPr>
            <p:ph idx="4294967295" type="title"/>
          </p:nvPr>
        </p:nvSpPr>
        <p:spPr>
          <a:xfrm>
            <a:off x="838200" y="1138000"/>
            <a:ext cx="10104900" cy="19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110">
                <a:solidFill>
                  <a:schemeClr val="lt1"/>
                </a:solidFill>
              </a:rPr>
              <a:t>List the metadata you consider important </a:t>
            </a:r>
            <a:r>
              <a:rPr lang="en-US" sz="4110" u="sng">
                <a:solidFill>
                  <a:schemeClr val="lt1"/>
                </a:solidFill>
              </a:rPr>
              <a:t>to find</a:t>
            </a:r>
            <a:r>
              <a:rPr lang="en-US" sz="4110">
                <a:solidFill>
                  <a:schemeClr val="lt1"/>
                </a:solidFill>
              </a:rPr>
              <a:t> the following items:</a:t>
            </a:r>
            <a:endParaRPr sz="4110">
              <a:solidFill>
                <a:schemeClr val="lt1"/>
              </a:solidFill>
            </a:endParaRPr>
          </a:p>
        </p:txBody>
      </p:sp>
      <p:sp>
        <p:nvSpPr>
          <p:cNvPr id="346" name="Google Shape;346;g1312b5c3312_5_436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Activity #4</a:t>
            </a:r>
            <a:r>
              <a:rPr b="1" i="0" lang="en-US" sz="2100" u="none" cap="none" strike="noStrike">
                <a:solidFill>
                  <a:schemeClr val="dk2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2100" u="none" cap="none" strike="noStrike">
              <a:solidFill>
                <a:schemeClr val="lt1"/>
              </a:solidFill>
              <a:highlight>
                <a:schemeClr val="dk2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g1312b5c3312_5_436"/>
          <p:cNvSpPr/>
          <p:nvPr/>
        </p:nvSpPr>
        <p:spPr>
          <a:xfrm>
            <a:off x="1474100" y="2731600"/>
            <a:ext cx="2647500" cy="2635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g1312b5c3312_5_436"/>
          <p:cNvSpPr/>
          <p:nvPr/>
        </p:nvSpPr>
        <p:spPr>
          <a:xfrm>
            <a:off x="8134575" y="2731600"/>
            <a:ext cx="2647500" cy="2635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Google Shape;349;g1312b5c3312_5_436"/>
          <p:cNvSpPr/>
          <p:nvPr/>
        </p:nvSpPr>
        <p:spPr>
          <a:xfrm>
            <a:off x="4772250" y="2731600"/>
            <a:ext cx="2647500" cy="2635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0" name="Google Shape;350;g1312b5c3312_5_436"/>
          <p:cNvPicPr preferRelativeResize="0"/>
          <p:nvPr/>
        </p:nvPicPr>
        <p:blipFill rotWithShape="1">
          <a:blip r:embed="rId3">
            <a:alphaModFix/>
          </a:blip>
          <a:srcRect b="0" l="8987" r="9974" t="0"/>
          <a:stretch/>
        </p:blipFill>
        <p:spPr>
          <a:xfrm>
            <a:off x="5056071" y="3267625"/>
            <a:ext cx="2079850" cy="156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Google Shape;351;g1312b5c3312_5_4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18397" y="3507805"/>
            <a:ext cx="2079850" cy="1083394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g1312b5c3312_5_436"/>
          <p:cNvSpPr txBox="1"/>
          <p:nvPr/>
        </p:nvSpPr>
        <p:spPr>
          <a:xfrm>
            <a:off x="4911288" y="5469600"/>
            <a:ext cx="2369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diagram</a:t>
            </a:r>
            <a:br>
              <a:rPr b="0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1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i="1" lang="en-US" sz="2000">
                <a:solidFill>
                  <a:schemeClr val="lt1"/>
                </a:solidFill>
              </a:rPr>
              <a:t>Group</a:t>
            </a:r>
            <a:r>
              <a:rPr b="0" i="1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2)</a:t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3" name="Google Shape;353;g1312b5c3312_5_436"/>
          <p:cNvSpPr txBox="1"/>
          <p:nvPr/>
        </p:nvSpPr>
        <p:spPr>
          <a:xfrm>
            <a:off x="1316750" y="5469600"/>
            <a:ext cx="33591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lt1"/>
                </a:solidFill>
              </a:rPr>
              <a:t>A conference presentation</a:t>
            </a:r>
            <a:br>
              <a:rPr b="0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1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i="1" lang="en-US" sz="2000">
                <a:solidFill>
                  <a:schemeClr val="lt1"/>
                </a:solidFill>
              </a:rPr>
              <a:t>Group</a:t>
            </a:r>
            <a:r>
              <a:rPr b="0" i="1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1)</a:t>
            </a:r>
            <a:endParaRPr b="0" i="1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g1312b5c3312_5_436"/>
          <p:cNvSpPr txBox="1"/>
          <p:nvPr/>
        </p:nvSpPr>
        <p:spPr>
          <a:xfrm>
            <a:off x="8332425" y="5469600"/>
            <a:ext cx="2251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LinkedIn post</a:t>
            </a:r>
            <a:br>
              <a:rPr b="0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1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i="1" lang="en-US" sz="2000">
                <a:solidFill>
                  <a:schemeClr val="lt1"/>
                </a:solidFill>
              </a:rPr>
              <a:t>Group</a:t>
            </a:r>
            <a:r>
              <a:rPr b="0" i="1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3)</a:t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5" name="Google Shape;355;g1312b5c3312_5_436"/>
          <p:cNvPicPr preferRelativeResize="0"/>
          <p:nvPr/>
        </p:nvPicPr>
        <p:blipFill rotWithShape="1">
          <a:blip r:embed="rId5">
            <a:alphaModFix/>
          </a:blip>
          <a:srcRect b="10152" l="18470" r="36068" t="0"/>
          <a:stretch/>
        </p:blipFill>
        <p:spPr>
          <a:xfrm>
            <a:off x="1891013" y="3158238"/>
            <a:ext cx="1813675" cy="1782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13cb16c149f_0_2"/>
          <p:cNvSpPr txBox="1"/>
          <p:nvPr/>
        </p:nvSpPr>
        <p:spPr>
          <a:xfrm>
            <a:off x="1246375" y="1321025"/>
            <a:ext cx="40902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00050" lvl="0" marL="457200" marR="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Char char="➔"/>
            </a:pPr>
            <a:r>
              <a:rPr b="1" i="0" lang="en-US" sz="27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Keep the title concise </a:t>
            </a:r>
            <a:endParaRPr b="0" i="0" sz="2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g13cb16c149f_0_2"/>
          <p:cNvSpPr txBox="1"/>
          <p:nvPr>
            <p:ph type="title"/>
          </p:nvPr>
        </p:nvSpPr>
        <p:spPr>
          <a:xfrm>
            <a:off x="1118350" y="1858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Best Practices to Write Metadata</a:t>
            </a:r>
            <a:endParaRPr/>
          </a:p>
        </p:txBody>
      </p:sp>
      <p:pic>
        <p:nvPicPr>
          <p:cNvPr id="362" name="Google Shape;362;g13cb16c149f_0_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1472" y="1921325"/>
            <a:ext cx="10152276" cy="21389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11e672e1a6e_0_0"/>
          <p:cNvSpPr txBox="1"/>
          <p:nvPr/>
        </p:nvSpPr>
        <p:spPr>
          <a:xfrm>
            <a:off x="1246375" y="1321025"/>
            <a:ext cx="103875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00050" lvl="0" marL="457200" marR="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Char char="➔"/>
            </a:pPr>
            <a:r>
              <a:rPr b="1" i="0" lang="en-US" sz="27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Keep the title concise …</a:t>
            </a:r>
            <a:r>
              <a:rPr b="1" i="0" lang="en-US" sz="27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while including relevant keywords</a:t>
            </a:r>
            <a:r>
              <a:rPr b="1" i="0" lang="en-US" sz="27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2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g11e672e1a6e_0_0"/>
          <p:cNvSpPr txBox="1"/>
          <p:nvPr>
            <p:ph type="title"/>
          </p:nvPr>
        </p:nvSpPr>
        <p:spPr>
          <a:xfrm>
            <a:off x="1118350" y="1858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Best Practices to Write Metadata</a:t>
            </a:r>
            <a:endParaRPr/>
          </a:p>
        </p:txBody>
      </p:sp>
      <p:pic>
        <p:nvPicPr>
          <p:cNvPr id="369" name="Google Shape;369;g11e672e1a6e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1472" y="1921325"/>
            <a:ext cx="10152276" cy="2138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g11e672e1a6e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200" y="3839718"/>
            <a:ext cx="10387500" cy="2433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1312b5c3312_5_506"/>
          <p:cNvSpPr txBox="1"/>
          <p:nvPr>
            <p:ph idx="4294967295" type="title"/>
          </p:nvPr>
        </p:nvSpPr>
        <p:spPr>
          <a:xfrm>
            <a:off x="838200" y="1442800"/>
            <a:ext cx="10515600" cy="26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110">
                <a:solidFill>
                  <a:schemeClr val="lt1"/>
                </a:solidFill>
              </a:rPr>
              <a:t>Upload your piece of work to Zenodo</a:t>
            </a:r>
            <a:endParaRPr sz="4110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5410">
                <a:solidFill>
                  <a:schemeClr val="lt1"/>
                </a:solidFill>
              </a:rPr>
              <a:t>Step by step</a:t>
            </a:r>
            <a:endParaRPr sz="5410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5410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410">
                <a:solidFill>
                  <a:schemeClr val="lt1"/>
                </a:solidFill>
              </a:rPr>
              <a:t>Step 1: go to zenodo.org</a:t>
            </a:r>
            <a:endParaRPr sz="4410">
              <a:solidFill>
                <a:schemeClr val="lt1"/>
              </a:solidFill>
            </a:endParaRPr>
          </a:p>
        </p:txBody>
      </p:sp>
      <p:sp>
        <p:nvSpPr>
          <p:cNvPr id="376" name="Google Shape;376;g1312b5c3312_5_506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Activity #5</a:t>
            </a:r>
            <a:r>
              <a:rPr b="1" i="0" lang="en-US" sz="2100" u="none" cap="none" strike="noStrike">
                <a:solidFill>
                  <a:schemeClr val="dk2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2100" u="none" cap="none" strike="noStrike">
              <a:solidFill>
                <a:schemeClr val="lt1"/>
              </a:solidFill>
              <a:highlight>
                <a:schemeClr val="dk2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164eab29379_0_6"/>
          <p:cNvSpPr/>
          <p:nvPr/>
        </p:nvSpPr>
        <p:spPr>
          <a:xfrm rot="10800000">
            <a:off x="463225" y="2054875"/>
            <a:ext cx="2911500" cy="2852400"/>
          </a:xfrm>
          <a:prstGeom prst="snip1Rect">
            <a:avLst>
              <a:gd fmla="val 16667" name="adj"/>
            </a:avLst>
          </a:prstGeom>
          <a:solidFill>
            <a:schemeClr val="lt2"/>
          </a:solidFill>
          <a:ln>
            <a:noFill/>
          </a:ln>
          <a:effectLst>
            <a:outerShdw blurRad="57150" rotWithShape="0" algn="bl" dir="6600000" dist="161925">
              <a:srgbClr val="000000">
                <a:alpha val="53725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g164eab29379_0_6"/>
          <p:cNvSpPr/>
          <p:nvPr/>
        </p:nvSpPr>
        <p:spPr>
          <a:xfrm rot="10800000">
            <a:off x="9590740" y="1892629"/>
            <a:ext cx="2055000" cy="2508300"/>
          </a:xfrm>
          <a:prstGeom prst="snip1Rect">
            <a:avLst>
              <a:gd fmla="val 16667" name="adj"/>
            </a:avLst>
          </a:prstGeom>
          <a:solidFill>
            <a:schemeClr val="lt2"/>
          </a:solidFill>
          <a:ln>
            <a:noFill/>
          </a:ln>
          <a:effectLst>
            <a:outerShdw blurRad="57150" rotWithShape="0" algn="bl" dir="5400000" dist="114300">
              <a:srgbClr val="000000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3" name="Google Shape;383;g164eab29379_0_6"/>
          <p:cNvSpPr/>
          <p:nvPr/>
        </p:nvSpPr>
        <p:spPr>
          <a:xfrm rot="10800000">
            <a:off x="3923786" y="2763027"/>
            <a:ext cx="2413800" cy="2586000"/>
          </a:xfrm>
          <a:prstGeom prst="snip1Rect">
            <a:avLst>
              <a:gd fmla="val 16667" name="adj"/>
            </a:avLst>
          </a:prstGeom>
          <a:solidFill>
            <a:schemeClr val="lt2"/>
          </a:solidFill>
          <a:ln>
            <a:noFill/>
          </a:ln>
          <a:effectLst>
            <a:outerShdw blurRad="57150" rotWithShape="0" algn="bl" dir="5400000" dist="114300">
              <a:srgbClr val="000000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g164eab29379_0_6"/>
          <p:cNvSpPr txBox="1"/>
          <p:nvPr/>
        </p:nvSpPr>
        <p:spPr>
          <a:xfrm>
            <a:off x="325625" y="1223575"/>
            <a:ext cx="114468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What have you learned that you would teach others?</a:t>
            </a:r>
            <a:endParaRPr b="1" i="0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5" name="Google Shape;385;g164eab29379_0_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2045" y="2330019"/>
            <a:ext cx="2413839" cy="23020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g164eab29379_0_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996547" y="3665662"/>
            <a:ext cx="1254937" cy="410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g164eab29379_0_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996536" y="2585659"/>
            <a:ext cx="1254937" cy="4106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g164eab29379_0_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996547" y="3125661"/>
            <a:ext cx="1254937" cy="410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g164eab29379_0_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996549" y="2095392"/>
            <a:ext cx="1254937" cy="360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Google Shape;390;g164eab29379_0_6"/>
          <p:cNvPicPr preferRelativeResize="0"/>
          <p:nvPr/>
        </p:nvPicPr>
        <p:blipFill rotWithShape="1">
          <a:blip r:embed="rId8">
            <a:alphaModFix/>
          </a:blip>
          <a:srcRect b="0" l="0" r="0" t="7526"/>
          <a:stretch/>
        </p:blipFill>
        <p:spPr>
          <a:xfrm>
            <a:off x="4244348" y="2947642"/>
            <a:ext cx="1862232" cy="2120504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g164eab29379_0_6"/>
          <p:cNvSpPr/>
          <p:nvPr/>
        </p:nvSpPr>
        <p:spPr>
          <a:xfrm rot="10800000">
            <a:off x="6635426" y="4558975"/>
            <a:ext cx="3597300" cy="1631400"/>
          </a:xfrm>
          <a:prstGeom prst="snip1Rect">
            <a:avLst>
              <a:gd fmla="val 16667" name="adj"/>
            </a:avLst>
          </a:prstGeom>
          <a:solidFill>
            <a:schemeClr val="lt2"/>
          </a:solidFill>
          <a:ln>
            <a:noFill/>
          </a:ln>
          <a:effectLst>
            <a:outerShdw blurRad="57150" rotWithShape="0" algn="bl" dir="5400000" dist="114300">
              <a:srgbClr val="000000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2" name="Google Shape;392;g164eab29379_0_6"/>
          <p:cNvPicPr preferRelativeResize="0"/>
          <p:nvPr/>
        </p:nvPicPr>
        <p:blipFill rotWithShape="1">
          <a:blip r:embed="rId9">
            <a:alphaModFix/>
          </a:blip>
          <a:srcRect b="0" l="0" r="36556" t="0"/>
          <a:stretch/>
        </p:blipFill>
        <p:spPr>
          <a:xfrm>
            <a:off x="6837129" y="4811601"/>
            <a:ext cx="3193898" cy="1009874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g164eab29379_0_6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Activity #6</a:t>
            </a:r>
            <a:r>
              <a:rPr b="1" i="0" lang="en-US" sz="2100" u="none" cap="none" strike="noStrike">
                <a:solidFill>
                  <a:schemeClr val="dk2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2100" u="none" cap="none" strike="noStrike">
              <a:solidFill>
                <a:schemeClr val="lt1"/>
              </a:solidFill>
              <a:highlight>
                <a:schemeClr val="dk2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1312b5c3312_5_576"/>
          <p:cNvSpPr/>
          <p:nvPr/>
        </p:nvSpPr>
        <p:spPr>
          <a:xfrm>
            <a:off x="639800" y="4358775"/>
            <a:ext cx="10379700" cy="1325700"/>
          </a:xfrm>
          <a:prstGeom prst="roundRect">
            <a:avLst>
              <a:gd fmla="val 16667" name="adj"/>
            </a:avLst>
          </a:prstGeom>
          <a:solidFill>
            <a:srgbClr val="00A19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0" name="Google Shape;400;g1312b5c3312_5_576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401" name="Google Shape;401;g1312b5c3312_5_576"/>
          <p:cNvSpPr txBox="1"/>
          <p:nvPr>
            <p:ph idx="1" type="body"/>
          </p:nvPr>
        </p:nvSpPr>
        <p:spPr>
          <a:xfrm>
            <a:off x="639800" y="1940100"/>
            <a:ext cx="10167900" cy="39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-"/>
            </a:pPr>
            <a:r>
              <a:rPr lang="en-US" sz="2500"/>
              <a:t>The basics of making your scientific work Open and FAIR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/>
              <a:t>and teach this to your team</a:t>
            </a:r>
            <a:r>
              <a:rPr lang="en-US" sz="2500"/>
              <a:t> </a:t>
            </a:r>
            <a:endParaRPr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-"/>
            </a:pPr>
            <a:r>
              <a:rPr lang="en-US" sz="2500"/>
              <a:t>Upload your scientific work to an open repository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/>
              <a:t>and teach your team to do the same</a:t>
            </a:r>
            <a:endParaRPr i="1"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500">
              <a:solidFill>
                <a:schemeClr val="lt1"/>
              </a:solidFill>
            </a:endParaRPr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Char char="-"/>
            </a:pPr>
            <a:r>
              <a:rPr lang="en-US" sz="2500">
                <a:solidFill>
                  <a:schemeClr val="lt1"/>
                </a:solidFill>
              </a:rPr>
              <a:t>Publicize, advertise, and raise awareness about your scientific work</a:t>
            </a:r>
            <a:endParaRPr sz="2500">
              <a:solidFill>
                <a:schemeClr val="lt1"/>
              </a:solidFill>
            </a:endParaRPr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>
                <a:solidFill>
                  <a:schemeClr val="lt1"/>
                </a:solidFill>
              </a:rPr>
              <a:t>and teach your team to do the same</a:t>
            </a:r>
            <a:endParaRPr i="1" sz="2500">
              <a:solidFill>
                <a:schemeClr val="lt1"/>
              </a:solidFill>
            </a:endParaRPr>
          </a:p>
          <a:p>
            <a:pPr indent="-228600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402" name="Google Shape;402;g1312b5c3312_5_5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61213" y="2800563"/>
            <a:ext cx="1934266" cy="188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g1312b5c3312_5_57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61975" y="-39525"/>
            <a:ext cx="2134975" cy="21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118854d3f82_0_0"/>
          <p:cNvSpPr/>
          <p:nvPr/>
        </p:nvSpPr>
        <p:spPr>
          <a:xfrm>
            <a:off x="838200" y="4484325"/>
            <a:ext cx="4977000" cy="1288800"/>
          </a:xfrm>
          <a:prstGeom prst="roundRect">
            <a:avLst>
              <a:gd fmla="val 16667" name="adj"/>
            </a:avLst>
          </a:prstGeom>
          <a:solidFill>
            <a:srgbClr val="00A19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g118854d3f82_0_0"/>
          <p:cNvSpPr txBox="1"/>
          <p:nvPr>
            <p:ph idx="1" type="body"/>
          </p:nvPr>
        </p:nvSpPr>
        <p:spPr>
          <a:xfrm>
            <a:off x="1057350" y="1690825"/>
            <a:ext cx="10816200" cy="43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2800">
                <a:solidFill>
                  <a:schemeClr val="dk1"/>
                </a:solidFill>
              </a:rPr>
              <a:t>Publish in high-impact journals</a:t>
            </a:r>
            <a:endParaRPr sz="2800">
              <a:solidFill>
                <a:schemeClr val="dk1"/>
              </a:solidFill>
            </a:endParaRPr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2800">
                <a:solidFill>
                  <a:schemeClr val="dk1"/>
                </a:solidFill>
              </a:rPr>
              <a:t>Present at scientific conferences</a:t>
            </a:r>
            <a:endParaRPr sz="2800">
              <a:solidFill>
                <a:schemeClr val="dk1"/>
              </a:solidFill>
            </a:endParaRPr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2800">
                <a:solidFill>
                  <a:schemeClr val="dk1"/>
                </a:solidFill>
              </a:rPr>
              <a:t>Register for ORCiD</a:t>
            </a:r>
            <a:endParaRPr sz="2800">
              <a:solidFill>
                <a:schemeClr val="dk1"/>
              </a:solidFill>
            </a:endParaRPr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2800">
                <a:solidFill>
                  <a:schemeClr val="dk1"/>
                </a:solidFill>
              </a:rPr>
              <a:t>Make your work Open Access</a:t>
            </a:r>
            <a:br>
              <a:rPr lang="en-US" sz="2800">
                <a:solidFill>
                  <a:schemeClr val="dk1"/>
                </a:solidFill>
              </a:rPr>
            </a:br>
            <a:r>
              <a:rPr lang="en-US" sz="1900">
                <a:solidFill>
                  <a:schemeClr val="dk1"/>
                </a:solidFill>
              </a:rPr>
              <a:t>(upload your data, abstracts, preprints…)</a:t>
            </a:r>
            <a:endParaRPr sz="2800">
              <a:solidFill>
                <a:schemeClr val="dk1"/>
              </a:solidFill>
            </a:endParaRPr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</a:pPr>
            <a:r>
              <a:rPr lang="en-US" sz="2800">
                <a:solidFill>
                  <a:schemeClr val="lt1"/>
                </a:solidFill>
              </a:rPr>
              <a:t>Promote your work </a:t>
            </a:r>
            <a:endParaRPr sz="2800">
              <a:solidFill>
                <a:schemeClr val="lt1"/>
              </a:solidFill>
            </a:endParaRPr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</a:pPr>
            <a:r>
              <a:rPr lang="en-US" sz="2800">
                <a:solidFill>
                  <a:schemeClr val="lt1"/>
                </a:solidFill>
              </a:rPr>
              <a:t>Monitor your impact</a:t>
            </a:r>
            <a:endParaRPr/>
          </a:p>
        </p:txBody>
      </p:sp>
      <p:pic>
        <p:nvPicPr>
          <p:cNvPr id="410" name="Google Shape;410;g118854d3f82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45375" y="1640000"/>
            <a:ext cx="3646624" cy="2734974"/>
          </a:xfrm>
          <a:prstGeom prst="rect">
            <a:avLst/>
          </a:prstGeom>
          <a:noFill/>
          <a:ln>
            <a:noFill/>
          </a:ln>
        </p:spPr>
      </p:pic>
      <p:sp>
        <p:nvSpPr>
          <p:cNvPr id="411" name="Google Shape;411;g118854d3f82_0_0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How to maximize the impact of your research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1312b5c3312_5_0"/>
          <p:cNvSpPr/>
          <p:nvPr/>
        </p:nvSpPr>
        <p:spPr>
          <a:xfrm>
            <a:off x="639800" y="1767975"/>
            <a:ext cx="10379700" cy="1325700"/>
          </a:xfrm>
          <a:prstGeom prst="roundRect">
            <a:avLst>
              <a:gd fmla="val 16667" name="adj"/>
            </a:avLst>
          </a:prstGeom>
          <a:solidFill>
            <a:srgbClr val="00A19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g1312b5c3312_5_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172" name="Google Shape;172;g1312b5c3312_5_0"/>
          <p:cNvSpPr txBox="1"/>
          <p:nvPr>
            <p:ph idx="1" type="body"/>
          </p:nvPr>
        </p:nvSpPr>
        <p:spPr>
          <a:xfrm>
            <a:off x="639800" y="1940100"/>
            <a:ext cx="10167900" cy="39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Char char="-"/>
            </a:pPr>
            <a:r>
              <a:rPr lang="en-US" sz="2500">
                <a:solidFill>
                  <a:schemeClr val="lt1"/>
                </a:solidFill>
              </a:rPr>
              <a:t>The basics of making your scientific work Open and FAIR</a:t>
            </a:r>
            <a:endParaRPr sz="2500">
              <a:solidFill>
                <a:schemeClr val="lt1"/>
              </a:solidFill>
            </a:endParaRPr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>
                <a:solidFill>
                  <a:schemeClr val="lt1"/>
                </a:solidFill>
              </a:rPr>
              <a:t>and teach this to your team</a:t>
            </a:r>
            <a:r>
              <a:rPr lang="en-US" sz="2500"/>
              <a:t> </a:t>
            </a:r>
            <a:endParaRPr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 sz="2500"/>
              <a:t>Upload your scientific work to an open repository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/>
              <a:t>and teach your team to do the same</a:t>
            </a:r>
            <a:endParaRPr i="1"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 sz="2500"/>
              <a:t>Publicize, advertise, and raise awareness about your scientific work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/>
              <a:t>and teach your team to do the same</a:t>
            </a:r>
            <a:endParaRPr i="1" sz="2500"/>
          </a:p>
          <a:p>
            <a:pPr indent="-228600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173" name="Google Shape;173;g1312b5c3312_5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90888" y="365113"/>
            <a:ext cx="1934266" cy="188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g1312b5c3312_5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61975" y="-39525"/>
            <a:ext cx="2134975" cy="21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1312b5c3312_5_641"/>
          <p:cNvSpPr txBox="1"/>
          <p:nvPr>
            <p:ph idx="4294967295" type="title"/>
          </p:nvPr>
        </p:nvSpPr>
        <p:spPr>
          <a:xfrm>
            <a:off x="838200" y="1188500"/>
            <a:ext cx="10515600" cy="26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110">
                <a:solidFill>
                  <a:schemeClr val="lt1"/>
                </a:solidFill>
              </a:rPr>
              <a:t>Put together a strategy</a:t>
            </a:r>
            <a:br>
              <a:rPr lang="en-US" sz="4110">
                <a:solidFill>
                  <a:schemeClr val="lt1"/>
                </a:solidFill>
              </a:rPr>
            </a:br>
            <a:r>
              <a:rPr lang="en-US" sz="4110">
                <a:solidFill>
                  <a:schemeClr val="lt1"/>
                </a:solidFill>
              </a:rPr>
              <a:t>to promote your work:</a:t>
            </a:r>
            <a:endParaRPr sz="4110">
              <a:solidFill>
                <a:schemeClr val="lt1"/>
              </a:solidFill>
            </a:endParaRPr>
          </a:p>
        </p:txBody>
      </p:sp>
      <p:sp>
        <p:nvSpPr>
          <p:cNvPr id="417" name="Google Shape;417;g1312b5c3312_5_641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Activity #7</a:t>
            </a:r>
            <a:r>
              <a:rPr b="1" i="0" lang="en-US" sz="2100" u="none" cap="none" strike="noStrike">
                <a:solidFill>
                  <a:schemeClr val="dk2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2100" u="none" cap="none" strike="noStrike">
              <a:solidFill>
                <a:schemeClr val="lt1"/>
              </a:solidFill>
              <a:highlight>
                <a:schemeClr val="dk2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8" name="Google Shape;418;g1312b5c3312_5_6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3255125"/>
            <a:ext cx="3346800" cy="2231200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g1312b5c3312_5_641"/>
          <p:cNvSpPr txBox="1"/>
          <p:nvPr>
            <p:ph idx="4294967295" type="body"/>
          </p:nvPr>
        </p:nvSpPr>
        <p:spPr>
          <a:xfrm>
            <a:off x="3499200" y="3591025"/>
            <a:ext cx="8553300" cy="14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37465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AutoNum type="arabicPeriod"/>
            </a:pPr>
            <a:r>
              <a:rPr lang="en-US" sz="2300">
                <a:solidFill>
                  <a:schemeClr val="lt1"/>
                </a:solidFill>
              </a:rPr>
              <a:t>What is your </a:t>
            </a:r>
            <a:r>
              <a:rPr lang="en-US" sz="2300" u="sng">
                <a:solidFill>
                  <a:schemeClr val="lt1"/>
                </a:solidFill>
              </a:rPr>
              <a:t>goal</a:t>
            </a:r>
            <a:r>
              <a:rPr lang="en-US" sz="2300">
                <a:solidFill>
                  <a:schemeClr val="lt1"/>
                </a:solidFill>
              </a:rPr>
              <a:t>? </a:t>
            </a:r>
            <a:endParaRPr sz="2300">
              <a:solidFill>
                <a:schemeClr val="lt1"/>
              </a:solidFill>
            </a:endParaRPr>
          </a:p>
          <a:p>
            <a:pPr indent="-37465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AutoNum type="arabicPeriod"/>
            </a:pPr>
            <a:r>
              <a:rPr lang="en-US" sz="2300">
                <a:solidFill>
                  <a:schemeClr val="lt1"/>
                </a:solidFill>
              </a:rPr>
              <a:t>Who do you want to reach? Who is your </a:t>
            </a:r>
            <a:r>
              <a:rPr lang="en-US" sz="2300" u="sng">
                <a:solidFill>
                  <a:schemeClr val="lt1"/>
                </a:solidFill>
              </a:rPr>
              <a:t>target audience</a:t>
            </a:r>
            <a:r>
              <a:rPr lang="en-US" sz="2300">
                <a:solidFill>
                  <a:schemeClr val="lt1"/>
                </a:solidFill>
              </a:rPr>
              <a:t>? </a:t>
            </a:r>
            <a:endParaRPr sz="2300">
              <a:solidFill>
                <a:schemeClr val="lt1"/>
              </a:solidFill>
            </a:endParaRPr>
          </a:p>
          <a:p>
            <a:pPr indent="-37465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AutoNum type="arabicPeriod"/>
            </a:pPr>
            <a:r>
              <a:rPr lang="en-US" sz="2300">
                <a:solidFill>
                  <a:schemeClr val="lt1"/>
                </a:solidFill>
              </a:rPr>
              <a:t>Which </a:t>
            </a:r>
            <a:r>
              <a:rPr lang="en-US" sz="2300" u="sng">
                <a:solidFill>
                  <a:schemeClr val="lt1"/>
                </a:solidFill>
              </a:rPr>
              <a:t>channels</a:t>
            </a:r>
            <a:r>
              <a:rPr lang="en-US" sz="2300">
                <a:solidFill>
                  <a:schemeClr val="lt1"/>
                </a:solidFill>
              </a:rPr>
              <a:t> are most suitable to promote your work?</a:t>
            </a:r>
            <a:endParaRPr sz="23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118854d3f82_0_40"/>
          <p:cNvSpPr/>
          <p:nvPr/>
        </p:nvSpPr>
        <p:spPr>
          <a:xfrm>
            <a:off x="690600" y="1536400"/>
            <a:ext cx="4977000" cy="634500"/>
          </a:xfrm>
          <a:prstGeom prst="roundRect">
            <a:avLst>
              <a:gd fmla="val 16667" name="adj"/>
            </a:avLst>
          </a:prstGeom>
          <a:solidFill>
            <a:srgbClr val="00A19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5" name="Google Shape;425;g118854d3f82_0_40"/>
          <p:cNvSpPr txBox="1"/>
          <p:nvPr>
            <p:ph idx="1" type="body"/>
          </p:nvPr>
        </p:nvSpPr>
        <p:spPr>
          <a:xfrm>
            <a:off x="838200" y="1598500"/>
            <a:ext cx="106083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671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90"/>
              <a:buAutoNum type="arabicPeriod"/>
            </a:pPr>
            <a:r>
              <a:rPr lang="en-US" sz="2490">
                <a:solidFill>
                  <a:schemeClr val="lt1"/>
                </a:solidFill>
              </a:rPr>
              <a:t>Connect with other scientists</a:t>
            </a:r>
            <a:endParaRPr sz="2490">
              <a:solidFill>
                <a:schemeClr val="lt1"/>
              </a:solidFill>
            </a:endParaRPr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290">
              <a:solidFill>
                <a:schemeClr val="dk1"/>
              </a:solidFill>
            </a:endParaRPr>
          </a:p>
          <a:p>
            <a:pPr indent="-386715" lvl="1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90"/>
              <a:buAutoNum type="alphaLcPeriod"/>
            </a:pPr>
            <a:r>
              <a:rPr lang="en-US" sz="2290">
                <a:solidFill>
                  <a:schemeClr val="dk1"/>
                </a:solidFill>
              </a:rPr>
              <a:t>Community of Practice</a:t>
            </a:r>
            <a:br>
              <a:rPr lang="en-US" sz="2490">
                <a:solidFill>
                  <a:schemeClr val="dk1"/>
                </a:solidFill>
              </a:rPr>
            </a:br>
            <a:r>
              <a:rPr lang="en-US" sz="1800">
                <a:solidFill>
                  <a:schemeClr val="dk1"/>
                </a:solidFill>
              </a:rPr>
              <a:t>(e.g. </a:t>
            </a:r>
            <a:r>
              <a:rPr lang="en-US" sz="1800" u="sng">
                <a:solidFill>
                  <a:schemeClr val="hlink"/>
                </a:solidFill>
                <a:hlinkClick r:id="rId3"/>
              </a:rPr>
              <a:t>Research Gate</a:t>
            </a:r>
            <a:r>
              <a:rPr lang="en-US" sz="1800">
                <a:solidFill>
                  <a:schemeClr val="dk1"/>
                </a:solidFill>
              </a:rPr>
              <a:t>)</a:t>
            </a:r>
            <a:endParaRPr sz="1800">
              <a:solidFill>
                <a:schemeClr val="dk1"/>
              </a:solidFill>
            </a:endParaRPr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290">
              <a:solidFill>
                <a:schemeClr val="dk1"/>
              </a:solidFill>
            </a:endParaRPr>
          </a:p>
          <a:p>
            <a:pPr indent="-386715" lvl="1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90"/>
              <a:buAutoNum type="alphaLcPeriod"/>
            </a:pPr>
            <a:r>
              <a:rPr lang="en-US" sz="2290">
                <a:solidFill>
                  <a:schemeClr val="dk1"/>
                </a:solidFill>
              </a:rPr>
              <a:t>Expert groups in organisations</a:t>
            </a:r>
            <a:br>
              <a:rPr lang="en-US" sz="2490">
                <a:solidFill>
                  <a:schemeClr val="dk1"/>
                </a:solidFill>
              </a:rPr>
            </a:br>
            <a:r>
              <a:rPr lang="en-US" sz="1800">
                <a:solidFill>
                  <a:schemeClr val="dk1"/>
                </a:solidFill>
              </a:rPr>
              <a:t>(e.g. </a:t>
            </a:r>
            <a:r>
              <a:rPr lang="en-US" sz="1800" u="sng">
                <a:solidFill>
                  <a:schemeClr val="hlink"/>
                </a:solidFill>
                <a:hlinkClick r:id="rId4"/>
              </a:rPr>
              <a:t>Young EFFoST</a:t>
            </a:r>
            <a:r>
              <a:rPr lang="en-US" sz="1800">
                <a:solidFill>
                  <a:schemeClr val="dk1"/>
                </a:solidFill>
              </a:rPr>
              <a:t>, </a:t>
            </a:r>
            <a:r>
              <a:rPr lang="en-US" sz="1800" u="sng">
                <a:solidFill>
                  <a:schemeClr val="hlink"/>
                </a:solidFill>
                <a:hlinkClick r:id="rId5"/>
              </a:rPr>
              <a:t>ILSI Europe Expert Groups</a:t>
            </a:r>
            <a:r>
              <a:rPr lang="en-US" sz="1800">
                <a:solidFill>
                  <a:schemeClr val="dk1"/>
                </a:solidFill>
              </a:rPr>
              <a:t>,</a:t>
            </a:r>
            <a:br>
              <a:rPr lang="en-US" sz="1800">
                <a:solidFill>
                  <a:schemeClr val="dk1"/>
                </a:solidFill>
              </a:rPr>
            </a:br>
            <a:r>
              <a:rPr lang="en-US" sz="1800" u="sng">
                <a:solidFill>
                  <a:schemeClr val="hlink"/>
                </a:solidFill>
                <a:hlinkClick r:id="rId6"/>
              </a:rPr>
              <a:t>IAFP Professional Development Groups</a:t>
            </a:r>
            <a:r>
              <a:rPr lang="en-US" sz="1800">
                <a:solidFill>
                  <a:schemeClr val="dk1"/>
                </a:solidFill>
              </a:rPr>
              <a:t>, </a:t>
            </a:r>
            <a:r>
              <a:rPr lang="en-US" sz="1800" u="sng">
                <a:solidFill>
                  <a:schemeClr val="hlink"/>
                </a:solidFill>
                <a:hlinkClick r:id="rId7"/>
              </a:rPr>
              <a:t>The Nutrition Society</a:t>
            </a:r>
            <a:r>
              <a:rPr lang="en-US" sz="1800">
                <a:solidFill>
                  <a:schemeClr val="dk1"/>
                </a:solidFill>
              </a:rPr>
              <a:t>…)</a:t>
            </a:r>
            <a:endParaRPr sz="1600">
              <a:solidFill>
                <a:schemeClr val="dk1"/>
              </a:solidFill>
            </a:endParaRPr>
          </a:p>
        </p:txBody>
      </p:sp>
      <p:sp>
        <p:nvSpPr>
          <p:cNvPr id="426" name="Google Shape;426;g118854d3f82_0_40"/>
          <p:cNvSpPr txBox="1"/>
          <p:nvPr>
            <p:ph type="title"/>
          </p:nvPr>
        </p:nvSpPr>
        <p:spPr>
          <a:xfrm>
            <a:off x="838200" y="365125"/>
            <a:ext cx="6118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/>
              <a:t>Promote your work</a:t>
            </a:r>
            <a:endParaRPr/>
          </a:p>
        </p:txBody>
      </p:sp>
      <p:grpSp>
        <p:nvGrpSpPr>
          <p:cNvPr id="427" name="Google Shape;427;g118854d3f82_0_40"/>
          <p:cNvGrpSpPr/>
          <p:nvPr/>
        </p:nvGrpSpPr>
        <p:grpSpPr>
          <a:xfrm>
            <a:off x="7215026" y="231312"/>
            <a:ext cx="4977208" cy="2645675"/>
            <a:chOff x="7659025" y="1141300"/>
            <a:chExt cx="4532976" cy="2286075"/>
          </a:xfrm>
        </p:grpSpPr>
        <p:pic>
          <p:nvPicPr>
            <p:cNvPr id="428" name="Google Shape;428;g118854d3f82_0_40"/>
            <p:cNvPicPr preferRelativeResize="0"/>
            <p:nvPr/>
          </p:nvPicPr>
          <p:blipFill rotWithShape="1">
            <a:blip r:embed="rId8">
              <a:alphaModFix/>
            </a:blip>
            <a:srcRect b="0" l="0" r="1652" t="0"/>
            <a:stretch/>
          </p:blipFill>
          <p:spPr>
            <a:xfrm>
              <a:off x="7659025" y="2069525"/>
              <a:ext cx="4532975" cy="13578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9" name="Google Shape;429;g118854d3f82_0_40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9302693" y="1141300"/>
              <a:ext cx="2889308" cy="92822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30" name="Google Shape;430;g118854d3f82_0_4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678301" y="2893100"/>
            <a:ext cx="3046975" cy="340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148adf7ae8e_0_11"/>
          <p:cNvSpPr/>
          <p:nvPr/>
        </p:nvSpPr>
        <p:spPr>
          <a:xfrm>
            <a:off x="690600" y="1462225"/>
            <a:ext cx="4417200" cy="634500"/>
          </a:xfrm>
          <a:prstGeom prst="roundRect">
            <a:avLst>
              <a:gd fmla="val 16667" name="adj"/>
            </a:avLst>
          </a:prstGeom>
          <a:solidFill>
            <a:srgbClr val="00A19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6" name="Google Shape;436;g148adf7ae8e_0_11"/>
          <p:cNvSpPr txBox="1"/>
          <p:nvPr>
            <p:ph idx="1" type="body"/>
          </p:nvPr>
        </p:nvSpPr>
        <p:spPr>
          <a:xfrm>
            <a:off x="838200" y="1538425"/>
            <a:ext cx="57342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2490">
                <a:solidFill>
                  <a:schemeClr val="lt1"/>
                </a:solidFill>
              </a:rPr>
              <a:t>2.	Target the general public</a:t>
            </a:r>
            <a:br>
              <a:rPr lang="en-US" sz="2490">
                <a:solidFill>
                  <a:schemeClr val="lt1"/>
                </a:solidFill>
              </a:rPr>
            </a:br>
            <a:endParaRPr sz="2490">
              <a:solidFill>
                <a:schemeClr val="lt1"/>
              </a:solidFill>
            </a:endParaRPr>
          </a:p>
          <a:p>
            <a:pPr indent="-374015" lvl="1" marL="91440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290"/>
              <a:buAutoNum type="alphaLcPeriod"/>
            </a:pPr>
            <a:r>
              <a:rPr lang="en-US" sz="2290">
                <a:solidFill>
                  <a:schemeClr val="dk1"/>
                </a:solidFill>
              </a:rPr>
              <a:t>Design a media strategy (media agency in your institute?)</a:t>
            </a:r>
            <a:endParaRPr sz="2290">
              <a:solidFill>
                <a:schemeClr val="dk1"/>
              </a:solidFill>
            </a:endParaRPr>
          </a:p>
          <a:p>
            <a:pPr indent="0" lvl="0" marL="91440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290">
              <a:solidFill>
                <a:schemeClr val="dk1"/>
              </a:solidFill>
            </a:endParaRPr>
          </a:p>
          <a:p>
            <a:pPr indent="-374015" lvl="1" marL="91440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290"/>
              <a:buAutoNum type="alphaLcPeriod"/>
            </a:pPr>
            <a:r>
              <a:rPr lang="en-US" sz="2290">
                <a:solidFill>
                  <a:schemeClr val="dk1"/>
                </a:solidFill>
              </a:rPr>
              <a:t>Use </a:t>
            </a:r>
            <a:r>
              <a:rPr b="1" lang="en-US" sz="2290">
                <a:solidFill>
                  <a:schemeClr val="dk1"/>
                </a:solidFill>
              </a:rPr>
              <a:t>clickbait </a:t>
            </a:r>
            <a:r>
              <a:rPr lang="en-US" sz="2290">
                <a:solidFill>
                  <a:schemeClr val="dk1"/>
                </a:solidFill>
              </a:rPr>
              <a:t>to lure curious readers into exploring your latest research:</a:t>
            </a:r>
            <a:endParaRPr sz="2290">
              <a:solidFill>
                <a:schemeClr val="dk1"/>
              </a:solidFill>
            </a:endParaRPr>
          </a:p>
          <a:p>
            <a:pPr indent="-374014" lvl="2" marL="137160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290"/>
              <a:buAutoNum type="romanLcPeriod"/>
            </a:pPr>
            <a:r>
              <a:rPr lang="en-US" sz="2290">
                <a:solidFill>
                  <a:schemeClr val="dk1"/>
                </a:solidFill>
              </a:rPr>
              <a:t>An enticing title</a:t>
            </a:r>
            <a:endParaRPr sz="2290">
              <a:solidFill>
                <a:schemeClr val="dk1"/>
              </a:solidFill>
            </a:endParaRPr>
          </a:p>
          <a:p>
            <a:pPr indent="-374014" lvl="2" marL="137160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290"/>
              <a:buAutoNum type="romanLcPeriod"/>
            </a:pPr>
            <a:r>
              <a:rPr lang="en-US" sz="2290">
                <a:solidFill>
                  <a:schemeClr val="dk1"/>
                </a:solidFill>
              </a:rPr>
              <a:t>An appealing picture</a:t>
            </a:r>
            <a:endParaRPr sz="2290">
              <a:solidFill>
                <a:schemeClr val="dk1"/>
              </a:solidFill>
            </a:endParaRPr>
          </a:p>
        </p:txBody>
      </p:sp>
      <p:sp>
        <p:nvSpPr>
          <p:cNvPr id="437" name="Google Shape;437;g148adf7ae8e_0_11"/>
          <p:cNvSpPr txBox="1"/>
          <p:nvPr>
            <p:ph type="title"/>
          </p:nvPr>
        </p:nvSpPr>
        <p:spPr>
          <a:xfrm>
            <a:off x="838200" y="365125"/>
            <a:ext cx="11254500" cy="89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Promote your work</a:t>
            </a:r>
            <a:endParaRPr/>
          </a:p>
        </p:txBody>
      </p:sp>
      <p:sp>
        <p:nvSpPr>
          <p:cNvPr id="438" name="Google Shape;438;g148adf7ae8e_0_11"/>
          <p:cNvSpPr txBox="1"/>
          <p:nvPr/>
        </p:nvSpPr>
        <p:spPr>
          <a:xfrm>
            <a:off x="1841950" y="5852975"/>
            <a:ext cx="9892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</a:t>
            </a:r>
            <a:r>
              <a:rPr b="0" i="0" lang="en-US" sz="12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https://blogs.lse.ac.uk/impactofsocialsciences/2019/04/01/20-ways-to-increase-your-research-impact-you-wont-believe-number-6/</a:t>
            </a: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9" name="Google Shape;439;g148adf7ae8e_0_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802939" y="-180375"/>
            <a:ext cx="3582560" cy="377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Google Shape;440;g148adf7ae8e_0_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45489" y="-180375"/>
            <a:ext cx="3582560" cy="377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" name="Google Shape;441;g148adf7ae8e_0_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802939" y="2022425"/>
            <a:ext cx="3582560" cy="377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" name="Google Shape;442;g148adf7ae8e_0_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45489" y="2022425"/>
            <a:ext cx="3582560" cy="377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171721d6094_0_2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Promote your work - </a:t>
            </a:r>
            <a:r>
              <a:rPr i="1" lang="en-US"/>
              <a:t>Clickbait</a:t>
            </a:r>
            <a:endParaRPr i="1"/>
          </a:p>
        </p:txBody>
      </p:sp>
      <p:pic>
        <p:nvPicPr>
          <p:cNvPr id="448" name="Google Shape;448;g171721d6094_0_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8650" y="1493425"/>
            <a:ext cx="4818050" cy="4433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g171721d6094_0_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16050" y="1590175"/>
            <a:ext cx="4818050" cy="4433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g171721d6094_0_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32700" y="1979237"/>
            <a:ext cx="2139375" cy="213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171721d6094_0_9"/>
          <p:cNvSpPr txBox="1"/>
          <p:nvPr>
            <p:ph type="title"/>
          </p:nvPr>
        </p:nvSpPr>
        <p:spPr>
          <a:xfrm>
            <a:off x="292875" y="1590175"/>
            <a:ext cx="3550200" cy="42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4400"/>
              <a:buNone/>
            </a:pPr>
            <a:r>
              <a:rPr b="1" lang="en-US" sz="2450">
                <a:highlight>
                  <a:schemeClr val="lt1"/>
                </a:highlight>
              </a:rPr>
              <a:t>Long, thorough and boring</a:t>
            </a:r>
            <a:endParaRPr b="1" sz="2450">
              <a:highlight>
                <a:schemeClr val="lt1"/>
              </a:highlight>
            </a:endParaRPr>
          </a:p>
          <a:p>
            <a:pPr indent="0" lvl="0" marL="4572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4400"/>
              <a:buNone/>
            </a:pPr>
            <a:r>
              <a:rPr lang="en-US" sz="2450"/>
              <a:t>that </a:t>
            </a:r>
            <a:r>
              <a:rPr lang="en-US" sz="2450"/>
              <a:t>tells the truth, the whole truth and nothing but the truth</a:t>
            </a:r>
            <a:endParaRPr sz="2450"/>
          </a:p>
        </p:txBody>
      </p:sp>
      <p:sp>
        <p:nvSpPr>
          <p:cNvPr id="456" name="Google Shape;456;g171721d6094_0_9"/>
          <p:cNvSpPr txBox="1"/>
          <p:nvPr>
            <p:ph type="title"/>
          </p:nvPr>
        </p:nvSpPr>
        <p:spPr>
          <a:xfrm>
            <a:off x="581025" y="422275"/>
            <a:ext cx="32622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i="1" lang="en-US"/>
              <a:t>Research title</a:t>
            </a:r>
            <a:endParaRPr i="1"/>
          </a:p>
        </p:txBody>
      </p:sp>
      <p:pic>
        <p:nvPicPr>
          <p:cNvPr id="457" name="Google Shape;457;g171721d6094_0_9"/>
          <p:cNvPicPr preferRelativeResize="0"/>
          <p:nvPr/>
        </p:nvPicPr>
        <p:blipFill rotWithShape="1">
          <a:blip r:embed="rId3">
            <a:alphaModFix/>
          </a:blip>
          <a:srcRect b="5423" l="26766" r="26876" t="22242"/>
          <a:stretch/>
        </p:blipFill>
        <p:spPr>
          <a:xfrm>
            <a:off x="4743450" y="177025"/>
            <a:ext cx="6304573" cy="5925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118854d3f82_0_51"/>
          <p:cNvSpPr txBox="1"/>
          <p:nvPr>
            <p:ph type="title"/>
          </p:nvPr>
        </p:nvSpPr>
        <p:spPr>
          <a:xfrm>
            <a:off x="259825" y="1618650"/>
            <a:ext cx="2962500" cy="44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4400"/>
              <a:buNone/>
            </a:pPr>
            <a:r>
              <a:rPr b="1" lang="en-US" sz="2450">
                <a:highlight>
                  <a:schemeClr val="lt1"/>
                </a:highlight>
              </a:rPr>
              <a:t>E</a:t>
            </a:r>
            <a:r>
              <a:rPr b="1" lang="en-US" sz="2450">
                <a:highlight>
                  <a:schemeClr val="lt1"/>
                </a:highlight>
              </a:rPr>
              <a:t>nticing and eye catching </a:t>
            </a:r>
            <a:endParaRPr b="1" sz="2450">
              <a:highlight>
                <a:schemeClr val="lt1"/>
              </a:highlight>
            </a:endParaRPr>
          </a:p>
          <a:p>
            <a:pPr indent="0" lvl="0" marL="4572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4400"/>
              <a:buNone/>
            </a:pPr>
            <a:r>
              <a:rPr lang="en-US" sz="2450"/>
              <a:t>that </a:t>
            </a:r>
            <a:r>
              <a:rPr lang="en-US" sz="2450"/>
              <a:t>promises more than the research can deliver.</a:t>
            </a:r>
            <a:endParaRPr sz="2450"/>
          </a:p>
        </p:txBody>
      </p:sp>
      <p:sp>
        <p:nvSpPr>
          <p:cNvPr id="463" name="Google Shape;463;g118854d3f82_0_51"/>
          <p:cNvSpPr txBox="1"/>
          <p:nvPr>
            <p:ph type="title"/>
          </p:nvPr>
        </p:nvSpPr>
        <p:spPr>
          <a:xfrm>
            <a:off x="544950" y="416875"/>
            <a:ext cx="39600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i="1" lang="en-US"/>
              <a:t>Clickbait Title</a:t>
            </a:r>
            <a:endParaRPr i="1"/>
          </a:p>
        </p:txBody>
      </p:sp>
      <p:pic>
        <p:nvPicPr>
          <p:cNvPr id="464" name="Google Shape;464;g118854d3f82_0_51"/>
          <p:cNvPicPr preferRelativeResize="0"/>
          <p:nvPr/>
        </p:nvPicPr>
        <p:blipFill rotWithShape="1">
          <a:blip r:embed="rId3">
            <a:alphaModFix/>
          </a:blip>
          <a:srcRect b="6308" l="10116" r="10164" t="16183"/>
          <a:stretch/>
        </p:blipFill>
        <p:spPr>
          <a:xfrm>
            <a:off x="4380475" y="625225"/>
            <a:ext cx="8203249" cy="5246224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g118854d3f82_0_51"/>
          <p:cNvSpPr/>
          <p:nvPr/>
        </p:nvSpPr>
        <p:spPr>
          <a:xfrm>
            <a:off x="10050525" y="1666125"/>
            <a:ext cx="2533200" cy="4205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118854d3f82_0_70"/>
          <p:cNvSpPr txBox="1"/>
          <p:nvPr>
            <p:ph type="title"/>
          </p:nvPr>
        </p:nvSpPr>
        <p:spPr>
          <a:xfrm>
            <a:off x="292875" y="1590175"/>
            <a:ext cx="4243200" cy="423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4400"/>
              <a:buNone/>
            </a:pPr>
            <a:r>
              <a:rPr b="1" lang="en-US" sz="2450">
                <a:highlight>
                  <a:schemeClr val="lt1"/>
                </a:highlight>
              </a:rPr>
              <a:t>An appealing image</a:t>
            </a:r>
            <a:endParaRPr b="1" sz="2450">
              <a:highlight>
                <a:schemeClr val="lt1"/>
              </a:highlight>
            </a:endParaRPr>
          </a:p>
          <a:p>
            <a:pPr indent="0" lvl="0" marL="4572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4400"/>
              <a:buNone/>
            </a:pPr>
            <a:r>
              <a:rPr lang="en-US" sz="2450"/>
              <a:t>but not exceptional</a:t>
            </a:r>
            <a:endParaRPr sz="2450"/>
          </a:p>
        </p:txBody>
      </p:sp>
      <p:pic>
        <p:nvPicPr>
          <p:cNvPr id="471" name="Google Shape;471;g118854d3f82_0_70"/>
          <p:cNvPicPr preferRelativeResize="0"/>
          <p:nvPr/>
        </p:nvPicPr>
        <p:blipFill rotWithShape="1">
          <a:blip r:embed="rId3">
            <a:alphaModFix/>
          </a:blip>
          <a:srcRect b="0" l="0" r="53658" t="0"/>
          <a:stretch/>
        </p:blipFill>
        <p:spPr>
          <a:xfrm>
            <a:off x="6875180" y="0"/>
            <a:ext cx="3714420" cy="6235725"/>
          </a:xfrm>
          <a:prstGeom prst="rect">
            <a:avLst/>
          </a:prstGeom>
          <a:noFill/>
          <a:ln>
            <a:noFill/>
          </a:ln>
        </p:spPr>
      </p:pic>
      <p:sp>
        <p:nvSpPr>
          <p:cNvPr id="472" name="Google Shape;472;g118854d3f82_0_70"/>
          <p:cNvSpPr txBox="1"/>
          <p:nvPr/>
        </p:nvSpPr>
        <p:spPr>
          <a:xfrm>
            <a:off x="10698350" y="2585475"/>
            <a:ext cx="1493700" cy="20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Source: </a:t>
            </a:r>
            <a:r>
              <a:rPr b="0" i="0" lang="en-US" sz="12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https://www.timeshighereducation.com/campus/get-your-research-out-there-7-strategies-highimpact-science-communication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g118854d3f82_0_70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i="1" lang="en-US"/>
              <a:t>Professional Photo</a:t>
            </a:r>
            <a:endParaRPr i="1"/>
          </a:p>
        </p:txBody>
      </p:sp>
      <p:sp>
        <p:nvSpPr>
          <p:cNvPr id="474" name="Google Shape;474;g118854d3f82_0_70"/>
          <p:cNvSpPr txBox="1"/>
          <p:nvPr/>
        </p:nvSpPr>
        <p:spPr>
          <a:xfrm>
            <a:off x="8735488" y="5743125"/>
            <a:ext cx="3000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Christina Zdenek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Google Shape;479;g175a8c5b512_0_13"/>
          <p:cNvPicPr preferRelativeResize="0"/>
          <p:nvPr/>
        </p:nvPicPr>
        <p:blipFill rotWithShape="1">
          <a:blip r:embed="rId3">
            <a:alphaModFix/>
          </a:blip>
          <a:srcRect b="0" l="46842" r="0" t="0"/>
          <a:stretch/>
        </p:blipFill>
        <p:spPr>
          <a:xfrm>
            <a:off x="6101375" y="0"/>
            <a:ext cx="4326325" cy="6331550"/>
          </a:xfrm>
          <a:prstGeom prst="rect">
            <a:avLst/>
          </a:prstGeom>
          <a:noFill/>
          <a:ln>
            <a:noFill/>
          </a:ln>
        </p:spPr>
      </p:pic>
      <p:sp>
        <p:nvSpPr>
          <p:cNvPr id="480" name="Google Shape;480;g175a8c5b512_0_13"/>
          <p:cNvSpPr txBox="1"/>
          <p:nvPr/>
        </p:nvSpPr>
        <p:spPr>
          <a:xfrm>
            <a:off x="10600025" y="2172875"/>
            <a:ext cx="1592100" cy="185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Source: </a:t>
            </a:r>
            <a:r>
              <a:rPr b="0" i="0" lang="en-US" sz="12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https://www.timeshighereducation.com/campus/get-your-research-out-there-7-strategies-highimpact-science-communication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1" name="Google Shape;481;g175a8c5b512_0_13"/>
          <p:cNvSpPr txBox="1"/>
          <p:nvPr/>
        </p:nvSpPr>
        <p:spPr>
          <a:xfrm>
            <a:off x="7707200" y="5484950"/>
            <a:ext cx="2551500" cy="8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Christina Zdenek with a large coastal taipan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2" name="Google Shape;482;g175a8c5b512_0_13"/>
          <p:cNvSpPr txBox="1"/>
          <p:nvPr>
            <p:ph type="title"/>
          </p:nvPr>
        </p:nvSpPr>
        <p:spPr>
          <a:xfrm>
            <a:off x="292875" y="1590175"/>
            <a:ext cx="4254000" cy="423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4400"/>
              <a:buNone/>
            </a:pPr>
            <a:r>
              <a:rPr b="1" lang="en-US" sz="2450">
                <a:highlight>
                  <a:schemeClr val="lt1"/>
                </a:highlight>
              </a:rPr>
              <a:t>An appealing image</a:t>
            </a:r>
            <a:endParaRPr b="1" sz="2450">
              <a:highlight>
                <a:schemeClr val="lt1"/>
              </a:highlight>
            </a:endParaRPr>
          </a:p>
          <a:p>
            <a:pPr indent="0" lvl="0" marL="4572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4400"/>
              <a:buNone/>
            </a:pPr>
            <a:r>
              <a:rPr lang="en-US" sz="2450"/>
              <a:t>that </a:t>
            </a:r>
            <a:r>
              <a:rPr lang="en-US" sz="2450"/>
              <a:t>entice the curious reader to visit the research.</a:t>
            </a:r>
            <a:endParaRPr sz="2450"/>
          </a:p>
        </p:txBody>
      </p:sp>
      <p:sp>
        <p:nvSpPr>
          <p:cNvPr id="483" name="Google Shape;483;g175a8c5b512_0_13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i="1" lang="en-US"/>
              <a:t>Clickbait Photo</a:t>
            </a:r>
            <a:endParaRPr i="1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148adf7ae8e_0_26"/>
          <p:cNvSpPr txBox="1"/>
          <p:nvPr>
            <p:ph idx="1" type="body"/>
          </p:nvPr>
        </p:nvSpPr>
        <p:spPr>
          <a:xfrm>
            <a:off x="838200" y="1598500"/>
            <a:ext cx="106083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671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90"/>
              <a:buAutoNum type="arabicPeriod"/>
            </a:pPr>
            <a:r>
              <a:rPr lang="en-US" sz="2490">
                <a:solidFill>
                  <a:schemeClr val="lt1"/>
                </a:solidFill>
              </a:rPr>
              <a:t>Try to reach a wide audience in mass media</a:t>
            </a:r>
            <a:endParaRPr sz="2490">
              <a:solidFill>
                <a:schemeClr val="lt1"/>
              </a:solidFill>
            </a:endParaRPr>
          </a:p>
          <a:p>
            <a:pPr indent="-37401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90"/>
              <a:buAutoNum type="alphaLcPeriod"/>
            </a:pPr>
            <a:r>
              <a:rPr lang="en-US" sz="2290">
                <a:solidFill>
                  <a:schemeClr val="dk1"/>
                </a:solidFill>
              </a:rPr>
              <a:t>Non-scientific articles for mainstream media</a:t>
            </a:r>
            <a:br>
              <a:rPr lang="en-US" sz="2290">
                <a:solidFill>
                  <a:schemeClr val="dk1"/>
                </a:solidFill>
              </a:rPr>
            </a:br>
            <a:r>
              <a:rPr lang="en-US" sz="1800">
                <a:solidFill>
                  <a:schemeClr val="dk1"/>
                </a:solidFill>
              </a:rPr>
              <a:t>e.g. The Conversation, Discover Magazine, Popular Science Magazine… </a:t>
            </a:r>
            <a:endParaRPr sz="1800">
              <a:solidFill>
                <a:schemeClr val="dk1"/>
              </a:solidFill>
            </a:endParaRPr>
          </a:p>
          <a:p>
            <a:pPr indent="-37401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90"/>
              <a:buAutoNum type="alphaLcPeriod"/>
            </a:pPr>
            <a:r>
              <a:rPr lang="en-US" sz="2290">
                <a:solidFill>
                  <a:schemeClr val="dk1"/>
                </a:solidFill>
              </a:rPr>
              <a:t>Podcasts</a:t>
            </a:r>
            <a:br>
              <a:rPr lang="en-US" sz="2290">
                <a:solidFill>
                  <a:schemeClr val="dk1"/>
                </a:solidFill>
              </a:rPr>
            </a:br>
            <a:r>
              <a:rPr lang="en-US" sz="1800">
                <a:solidFill>
                  <a:schemeClr val="dk1"/>
                </a:solidFill>
              </a:rPr>
              <a:t>e.g. The Science show, Science(ish), Gastropod…</a:t>
            </a:r>
            <a:endParaRPr sz="1800">
              <a:solidFill>
                <a:schemeClr val="dk1"/>
              </a:solidFill>
            </a:endParaRPr>
          </a:p>
          <a:p>
            <a:pPr indent="-37401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90"/>
              <a:buAutoNum type="alphaLcPeriod"/>
            </a:pPr>
            <a:r>
              <a:rPr lang="en-US" sz="2290">
                <a:solidFill>
                  <a:schemeClr val="dk1"/>
                </a:solidFill>
              </a:rPr>
              <a:t>Video abstracts</a:t>
            </a:r>
            <a:endParaRPr sz="2290">
              <a:solidFill>
                <a:schemeClr val="dk1"/>
              </a:solidFill>
            </a:endParaRPr>
          </a:p>
          <a:p>
            <a:pPr indent="-37401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90"/>
              <a:buAutoNum type="alphaLcPeriod"/>
            </a:pPr>
            <a:r>
              <a:rPr lang="en-US" sz="2290">
                <a:solidFill>
                  <a:schemeClr val="dk1"/>
                </a:solidFill>
              </a:rPr>
              <a:t>Blogs and news items on social media</a:t>
            </a:r>
            <a:br>
              <a:rPr lang="en-US" sz="2290">
                <a:solidFill>
                  <a:schemeClr val="dk1"/>
                </a:solidFill>
              </a:rPr>
            </a:br>
            <a:r>
              <a:rPr lang="en-US" sz="1800">
                <a:solidFill>
                  <a:schemeClr val="dk1"/>
                </a:solidFill>
              </a:rPr>
              <a:t>e.g. LinkedIn, Facebook, Instagram, TikTok, Twitter…</a:t>
            </a:r>
            <a:endParaRPr sz="2290">
              <a:solidFill>
                <a:schemeClr val="dk1"/>
              </a:solidFill>
            </a:endParaRPr>
          </a:p>
        </p:txBody>
      </p:sp>
      <p:sp>
        <p:nvSpPr>
          <p:cNvPr id="489" name="Google Shape;489;g148adf7ae8e_0_26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Promote your work to the general public</a:t>
            </a:r>
            <a:endParaRPr/>
          </a:p>
        </p:txBody>
      </p:sp>
      <p:pic>
        <p:nvPicPr>
          <p:cNvPr id="490" name="Google Shape;490;g148adf7ae8e_0_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411300" y="2657100"/>
            <a:ext cx="2780701" cy="1789099"/>
          </a:xfrm>
          <a:prstGeom prst="rect">
            <a:avLst/>
          </a:prstGeom>
          <a:noFill/>
          <a:ln>
            <a:noFill/>
          </a:ln>
        </p:spPr>
      </p:pic>
      <p:sp>
        <p:nvSpPr>
          <p:cNvPr id="491" name="Google Shape;491;g148adf7ae8e_0_26"/>
          <p:cNvSpPr txBox="1"/>
          <p:nvPr/>
        </p:nvSpPr>
        <p:spPr>
          <a:xfrm>
            <a:off x="9312100" y="2270125"/>
            <a:ext cx="2780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2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The Conversation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2" name="Google Shape;492;g148adf7ae8e_0_26"/>
          <p:cNvPicPr preferRelativeResize="0"/>
          <p:nvPr/>
        </p:nvPicPr>
        <p:blipFill rotWithShape="1">
          <a:blip r:embed="rId5">
            <a:alphaModFix/>
          </a:blip>
          <a:srcRect b="54373" l="32730" r="23682" t="2647"/>
          <a:stretch/>
        </p:blipFill>
        <p:spPr>
          <a:xfrm>
            <a:off x="9411300" y="4921350"/>
            <a:ext cx="2780699" cy="1232771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g148adf7ae8e_0_26"/>
          <p:cNvSpPr txBox="1"/>
          <p:nvPr/>
        </p:nvSpPr>
        <p:spPr>
          <a:xfrm>
            <a:off x="9312100" y="4551350"/>
            <a:ext cx="277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2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Gastropod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175a8c5b512_0_26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i="1" lang="en-US" u="sng">
                <a:solidFill>
                  <a:schemeClr val="accent5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The Conversation</a:t>
            </a:r>
            <a:endParaRPr i="1"/>
          </a:p>
        </p:txBody>
      </p:sp>
      <p:pic>
        <p:nvPicPr>
          <p:cNvPr id="499" name="Google Shape;499;g175a8c5b512_0_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67525" y="1292300"/>
            <a:ext cx="7669001" cy="4934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1312b5c3312_5_65"/>
          <p:cNvSpPr txBox="1"/>
          <p:nvPr>
            <p:ph idx="4294967295" type="title"/>
          </p:nvPr>
        </p:nvSpPr>
        <p:spPr>
          <a:xfrm>
            <a:off x="838200" y="1964550"/>
            <a:ext cx="10515600" cy="26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5714"/>
              <a:buNone/>
            </a:pPr>
            <a:r>
              <a:rPr lang="en-US" sz="3500">
                <a:solidFill>
                  <a:schemeClr val="lt1"/>
                </a:solidFill>
              </a:rPr>
              <a:t>By group, discuss what comes to mind when you hear </a:t>
            </a:r>
            <a:endParaRPr sz="3500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39784"/>
              <a:buNone/>
            </a:pPr>
            <a:r>
              <a:rPr lang="en-US" sz="9300">
                <a:solidFill>
                  <a:schemeClr val="lt1"/>
                </a:solidFill>
              </a:rPr>
              <a:t>“Open Science”</a:t>
            </a:r>
            <a:endParaRPr sz="9300">
              <a:solidFill>
                <a:schemeClr val="lt1"/>
              </a:solidFill>
            </a:endParaRPr>
          </a:p>
        </p:txBody>
      </p:sp>
      <p:sp>
        <p:nvSpPr>
          <p:cNvPr id="180" name="Google Shape;180;g1312b5c3312_5_65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Activity #1</a:t>
            </a:r>
            <a:r>
              <a:rPr b="1" i="0" lang="en-US" sz="2100" u="none" cap="none" strike="noStrike">
                <a:solidFill>
                  <a:schemeClr val="dk2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2100" u="none" cap="none" strike="noStrike">
              <a:solidFill>
                <a:schemeClr val="lt1"/>
              </a:solidFill>
              <a:highlight>
                <a:schemeClr val="dk2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175a8c5b512_0_35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i="1" lang="en-US" u="sng">
                <a:solidFill>
                  <a:schemeClr val="hlink"/>
                </a:solidFill>
                <a:hlinkClick r:id="rId3"/>
              </a:rPr>
              <a:t>Gastropod</a:t>
            </a:r>
            <a:endParaRPr i="1"/>
          </a:p>
        </p:txBody>
      </p:sp>
      <p:pic>
        <p:nvPicPr>
          <p:cNvPr id="505" name="Google Shape;505;g175a8c5b512_0_35"/>
          <p:cNvPicPr preferRelativeResize="0"/>
          <p:nvPr/>
        </p:nvPicPr>
        <p:blipFill rotWithShape="1">
          <a:blip r:embed="rId4">
            <a:alphaModFix/>
          </a:blip>
          <a:srcRect b="54373" l="32733" r="23680" t="2647"/>
          <a:stretch/>
        </p:blipFill>
        <p:spPr>
          <a:xfrm>
            <a:off x="932529" y="1337462"/>
            <a:ext cx="10832626" cy="4802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0" name="Google Shape;510;g11e4276b328_0_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80225" y="81075"/>
            <a:ext cx="7275500" cy="66958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100000" dist="47625">
              <a:schemeClr val="dk2">
                <a:alpha val="85098"/>
              </a:schemeClr>
            </a:outerShdw>
          </a:effectLst>
        </p:spPr>
      </p:pic>
      <p:sp>
        <p:nvSpPr>
          <p:cNvPr id="511" name="Google Shape;511;g11e4276b328_0_7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i="1" lang="en-US"/>
              <a:t>LinkedIn</a:t>
            </a:r>
            <a:endParaRPr i="1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175a8c5b512_0_44"/>
          <p:cNvSpPr txBox="1"/>
          <p:nvPr/>
        </p:nvSpPr>
        <p:spPr>
          <a:xfrm>
            <a:off x="8203825" y="4154375"/>
            <a:ext cx="2668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minute?</a:t>
            </a:r>
            <a:b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An hour?</a:t>
            </a:r>
            <a:b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day?</a:t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7" name="Google Shape;517;g175a8c5b512_0_44"/>
          <p:cNvSpPr txBox="1"/>
          <p:nvPr/>
        </p:nvSpPr>
        <p:spPr>
          <a:xfrm>
            <a:off x="7706625" y="3423600"/>
            <a:ext cx="1308900" cy="273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600"/>
              <a:buFont typeface="Arial"/>
              <a:buNone/>
            </a:pPr>
            <a:r>
              <a:rPr b="0" i="0" lang="en-US" sz="16600" u="none" cap="none" strike="noStrike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rPr>
              <a:t>}</a:t>
            </a:r>
            <a:endParaRPr b="0" i="0" sz="16600" u="none" cap="none" strike="noStrike">
              <a:solidFill>
                <a:schemeClr val="lt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518" name="Google Shape;518;g175a8c5b512_0_44"/>
          <p:cNvSpPr txBox="1"/>
          <p:nvPr/>
        </p:nvSpPr>
        <p:spPr>
          <a:xfrm>
            <a:off x="8986775" y="5389850"/>
            <a:ext cx="2668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…it’s up to you!</a:t>
            </a:r>
            <a:endParaRPr b="1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9" name="Google Shape;519;g175a8c5b512_0_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4975" y="1777150"/>
            <a:ext cx="5135725" cy="4056425"/>
          </a:xfrm>
          <a:prstGeom prst="rect">
            <a:avLst/>
          </a:prstGeom>
          <a:noFill/>
          <a:ln>
            <a:noFill/>
          </a:ln>
        </p:spPr>
      </p:pic>
      <p:sp>
        <p:nvSpPr>
          <p:cNvPr id="520" name="Google Shape;520;g175a8c5b512_0_44"/>
          <p:cNvSpPr txBox="1"/>
          <p:nvPr>
            <p:ph type="title"/>
          </p:nvPr>
        </p:nvSpPr>
        <p:spPr>
          <a:xfrm>
            <a:off x="838200" y="365125"/>
            <a:ext cx="21072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Busy?</a:t>
            </a:r>
            <a:endParaRPr i="1"/>
          </a:p>
        </p:txBody>
      </p:sp>
      <p:pic>
        <p:nvPicPr>
          <p:cNvPr id="521" name="Google Shape;521;g175a8c5b512_0_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96175" y="1690825"/>
            <a:ext cx="5135725" cy="4056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175a8c5b512_0_74"/>
          <p:cNvSpPr txBox="1"/>
          <p:nvPr/>
        </p:nvSpPr>
        <p:spPr>
          <a:xfrm>
            <a:off x="4760950" y="1483488"/>
            <a:ext cx="5461800" cy="47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…conduct research? 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…write a research paper?  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…get your research published?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…write a blog post?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…post a Tweet?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…prepare a slideshow?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…make a video?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…mave a discussion?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7" name="Google Shape;527;g175a8c5b512_0_7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6250" y="1632287"/>
            <a:ext cx="4454700" cy="4531218"/>
          </a:xfrm>
          <a:prstGeom prst="rect">
            <a:avLst/>
          </a:prstGeom>
          <a:noFill/>
          <a:ln>
            <a:noFill/>
          </a:ln>
        </p:spPr>
      </p:pic>
      <p:sp>
        <p:nvSpPr>
          <p:cNvPr id="528" name="Google Shape;528;g175a8c5b512_0_74"/>
          <p:cNvSpPr txBox="1"/>
          <p:nvPr/>
        </p:nvSpPr>
        <p:spPr>
          <a:xfrm>
            <a:off x="8203825" y="4154375"/>
            <a:ext cx="2668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minute?</a:t>
            </a:r>
            <a:b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An hour?</a:t>
            </a:r>
            <a:b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day?</a:t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Google Shape;529;g175a8c5b512_0_74"/>
          <p:cNvSpPr txBox="1"/>
          <p:nvPr/>
        </p:nvSpPr>
        <p:spPr>
          <a:xfrm>
            <a:off x="7706625" y="3423600"/>
            <a:ext cx="1308900" cy="273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600"/>
              <a:buFont typeface="Arial"/>
              <a:buNone/>
            </a:pPr>
            <a:r>
              <a:rPr b="0" i="0" lang="en-US" sz="16600" u="none" cap="none" strike="noStrike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rPr>
              <a:t>}</a:t>
            </a:r>
            <a:endParaRPr b="0" i="0" sz="16600" u="none" cap="none" strike="noStrike">
              <a:solidFill>
                <a:schemeClr val="lt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530" name="Google Shape;530;g175a8c5b512_0_74"/>
          <p:cNvSpPr txBox="1"/>
          <p:nvPr/>
        </p:nvSpPr>
        <p:spPr>
          <a:xfrm>
            <a:off x="8986775" y="5389850"/>
            <a:ext cx="2668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…it’s up to you!</a:t>
            </a:r>
            <a:endParaRPr b="1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1" name="Google Shape;531;g175a8c5b512_0_74"/>
          <p:cNvSpPr txBox="1"/>
          <p:nvPr/>
        </p:nvSpPr>
        <p:spPr>
          <a:xfrm>
            <a:off x="8986775" y="5389850"/>
            <a:ext cx="2668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2" name="Google Shape;532;g175a8c5b512_0_74"/>
          <p:cNvSpPr txBox="1"/>
          <p:nvPr>
            <p:ph type="title"/>
          </p:nvPr>
        </p:nvSpPr>
        <p:spPr>
          <a:xfrm>
            <a:off x="838200" y="365125"/>
            <a:ext cx="4454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/>
              <a:t>…it’s up to you!</a:t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175a8c5b512_0_91"/>
          <p:cNvSpPr txBox="1"/>
          <p:nvPr/>
        </p:nvSpPr>
        <p:spPr>
          <a:xfrm>
            <a:off x="8203825" y="4154375"/>
            <a:ext cx="2668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minute?</a:t>
            </a:r>
            <a:b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An hour?</a:t>
            </a:r>
            <a:b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day?</a:t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8" name="Google Shape;538;g175a8c5b512_0_91"/>
          <p:cNvSpPr txBox="1"/>
          <p:nvPr/>
        </p:nvSpPr>
        <p:spPr>
          <a:xfrm>
            <a:off x="7706625" y="3423600"/>
            <a:ext cx="1308900" cy="273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600"/>
              <a:buFont typeface="Arial"/>
              <a:buNone/>
            </a:pPr>
            <a:r>
              <a:rPr b="0" i="0" lang="en-US" sz="16600" u="none" cap="none" strike="noStrike">
                <a:solidFill>
                  <a:schemeClr val="lt1"/>
                </a:solidFill>
                <a:latin typeface="Amatic SC"/>
                <a:ea typeface="Amatic SC"/>
                <a:cs typeface="Amatic SC"/>
                <a:sym typeface="Amatic SC"/>
              </a:rPr>
              <a:t>}</a:t>
            </a:r>
            <a:endParaRPr b="0" i="0" sz="16600" u="none" cap="none" strike="noStrike">
              <a:solidFill>
                <a:schemeClr val="lt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539" name="Google Shape;539;g175a8c5b512_0_91"/>
          <p:cNvSpPr txBox="1"/>
          <p:nvPr/>
        </p:nvSpPr>
        <p:spPr>
          <a:xfrm>
            <a:off x="8986775" y="5389850"/>
            <a:ext cx="2668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…it’s up to you!</a:t>
            </a:r>
            <a:endParaRPr b="1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g175a8c5b512_0_91"/>
          <p:cNvSpPr txBox="1"/>
          <p:nvPr/>
        </p:nvSpPr>
        <p:spPr>
          <a:xfrm>
            <a:off x="8912950" y="3652200"/>
            <a:ext cx="1308900" cy="273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600"/>
              <a:buFont typeface="Arial"/>
              <a:buNone/>
            </a:pPr>
            <a:r>
              <a:rPr b="0" i="0" lang="en-US" sz="16600" u="none" cap="none" strike="noStrik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}</a:t>
            </a:r>
            <a:endParaRPr b="0" i="0" sz="16600" u="none" cap="none" strike="noStrike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541" name="Google Shape;541;g175a8c5b512_0_91"/>
          <p:cNvSpPr txBox="1"/>
          <p:nvPr/>
        </p:nvSpPr>
        <p:spPr>
          <a:xfrm>
            <a:off x="9683550" y="4282425"/>
            <a:ext cx="1780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minute?</a:t>
            </a:r>
            <a:b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 hour?</a:t>
            </a:r>
            <a:b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day?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2" name="Google Shape;542;g175a8c5b512_0_91"/>
          <p:cNvSpPr txBox="1"/>
          <p:nvPr>
            <p:ph type="title"/>
          </p:nvPr>
        </p:nvSpPr>
        <p:spPr>
          <a:xfrm>
            <a:off x="838200" y="365125"/>
            <a:ext cx="4454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/>
              <a:t>…it’s up to you!</a:t>
            </a:r>
            <a:endParaRPr/>
          </a:p>
        </p:txBody>
      </p:sp>
      <p:sp>
        <p:nvSpPr>
          <p:cNvPr id="543" name="Google Shape;543;g175a8c5b512_0_91"/>
          <p:cNvSpPr txBox="1"/>
          <p:nvPr/>
        </p:nvSpPr>
        <p:spPr>
          <a:xfrm>
            <a:off x="9563425" y="797525"/>
            <a:ext cx="1308900" cy="273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600"/>
              <a:buFont typeface="Arial"/>
              <a:buNone/>
            </a:pPr>
            <a:r>
              <a:rPr b="0" i="0" lang="en-US" sz="16600" u="none" cap="none" strike="noStrik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}</a:t>
            </a:r>
            <a:endParaRPr b="0" i="0" sz="16600" u="none" cap="none" strike="noStrike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544" name="Google Shape;544;g175a8c5b512_0_91"/>
          <p:cNvSpPr txBox="1"/>
          <p:nvPr/>
        </p:nvSpPr>
        <p:spPr>
          <a:xfrm>
            <a:off x="10210000" y="1450875"/>
            <a:ext cx="1780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month?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year?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decade?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45" name="Google Shape;545;g175a8c5b512_0_9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6250" y="1632287"/>
            <a:ext cx="4454700" cy="4531218"/>
          </a:xfrm>
          <a:prstGeom prst="rect">
            <a:avLst/>
          </a:prstGeom>
          <a:noFill/>
          <a:ln>
            <a:noFill/>
          </a:ln>
        </p:spPr>
      </p:pic>
      <p:sp>
        <p:nvSpPr>
          <p:cNvPr id="546" name="Google Shape;546;g175a8c5b512_0_91"/>
          <p:cNvSpPr txBox="1"/>
          <p:nvPr/>
        </p:nvSpPr>
        <p:spPr>
          <a:xfrm>
            <a:off x="4760950" y="1483500"/>
            <a:ext cx="5156100" cy="47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…conduct research? 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…write a research paper?  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…get your research published?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…write a blog post?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…post a Tweet?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…prepare a slideshow?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…make a video?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…mave a discussion?</a:t>
            </a:r>
            <a:endParaRPr b="0" i="0" sz="2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g11e4276b328_0_1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Monitor your impact</a:t>
            </a:r>
            <a:endParaRPr/>
          </a:p>
        </p:txBody>
      </p:sp>
      <p:sp>
        <p:nvSpPr>
          <p:cNvPr id="552" name="Google Shape;552;g11e4276b328_0_1"/>
          <p:cNvSpPr txBox="1"/>
          <p:nvPr>
            <p:ph idx="1" type="body"/>
          </p:nvPr>
        </p:nvSpPr>
        <p:spPr>
          <a:xfrm>
            <a:off x="838200" y="1598500"/>
            <a:ext cx="5067300" cy="451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90">
                <a:solidFill>
                  <a:schemeClr val="accent5"/>
                </a:solidFill>
              </a:rPr>
              <a:t>Traditional:</a:t>
            </a:r>
            <a:r>
              <a:rPr lang="en-US" sz="2490">
                <a:solidFill>
                  <a:schemeClr val="dk1"/>
                </a:solidFill>
              </a:rPr>
              <a:t> </a:t>
            </a:r>
            <a:r>
              <a:rPr b="1" lang="en-US" sz="2490">
                <a:solidFill>
                  <a:schemeClr val="dk1"/>
                </a:solidFill>
              </a:rPr>
              <a:t>number of citations</a:t>
            </a:r>
            <a:endParaRPr b="1" sz="2490">
              <a:solidFill>
                <a:schemeClr val="dk1"/>
              </a:solidFill>
            </a:endParaRPr>
          </a:p>
          <a:p>
            <a:pPr indent="0" lvl="0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29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7" name="Google Shape;557;g176a441c88b_0_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22500" y="0"/>
            <a:ext cx="52695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8" name="Google Shape;558;g176a441c88b_0_9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Monitor your impact</a:t>
            </a:r>
            <a:endParaRPr/>
          </a:p>
        </p:txBody>
      </p:sp>
      <p:sp>
        <p:nvSpPr>
          <p:cNvPr id="559" name="Google Shape;559;g176a441c88b_0_9"/>
          <p:cNvSpPr txBox="1"/>
          <p:nvPr>
            <p:ph idx="1" type="body"/>
          </p:nvPr>
        </p:nvSpPr>
        <p:spPr>
          <a:xfrm>
            <a:off x="838200" y="1598500"/>
            <a:ext cx="5067300" cy="451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90">
                <a:solidFill>
                  <a:schemeClr val="accent5"/>
                </a:solidFill>
              </a:rPr>
              <a:t>Traditional:</a:t>
            </a:r>
            <a:r>
              <a:rPr lang="en-US" sz="2490">
                <a:solidFill>
                  <a:schemeClr val="dk1"/>
                </a:solidFill>
              </a:rPr>
              <a:t> </a:t>
            </a:r>
            <a:r>
              <a:rPr b="1" lang="en-US" sz="2490">
                <a:solidFill>
                  <a:schemeClr val="dk1"/>
                </a:solidFill>
              </a:rPr>
              <a:t>number of citations</a:t>
            </a:r>
            <a:endParaRPr b="1" sz="249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49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29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g176a441c88b_0_2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Monitor your impact</a:t>
            </a:r>
            <a:endParaRPr/>
          </a:p>
        </p:txBody>
      </p:sp>
      <p:sp>
        <p:nvSpPr>
          <p:cNvPr id="565" name="Google Shape;565;g176a441c88b_0_2"/>
          <p:cNvSpPr txBox="1"/>
          <p:nvPr>
            <p:ph idx="1" type="body"/>
          </p:nvPr>
        </p:nvSpPr>
        <p:spPr>
          <a:xfrm>
            <a:off x="838200" y="1598500"/>
            <a:ext cx="5987700" cy="451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300">
                <a:solidFill>
                  <a:schemeClr val="accent5"/>
                </a:solidFill>
              </a:rPr>
              <a:t>Traditional:</a:t>
            </a:r>
            <a:r>
              <a:rPr lang="en-US" sz="2300">
                <a:solidFill>
                  <a:schemeClr val="dk1"/>
                </a:solidFill>
              </a:rPr>
              <a:t> </a:t>
            </a:r>
            <a:r>
              <a:rPr b="1" lang="en-US" sz="2300">
                <a:solidFill>
                  <a:schemeClr val="dk1"/>
                </a:solidFill>
              </a:rPr>
              <a:t>number of citations</a:t>
            </a:r>
            <a:endParaRPr b="1" sz="23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100">
              <a:solidFill>
                <a:schemeClr val="dk1"/>
              </a:solidFill>
            </a:endParaRPr>
          </a:p>
          <a:p>
            <a:pPr indent="-36196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Char char="●"/>
            </a:pPr>
            <a:r>
              <a:rPr lang="en-US" sz="2100">
                <a:solidFill>
                  <a:schemeClr val="dk1"/>
                </a:solidFill>
              </a:rPr>
              <a:t>Web of Science, Scopus, Google Scholar…</a:t>
            </a:r>
            <a:endParaRPr sz="21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595"/>
              <a:buNone/>
            </a:pPr>
            <a:r>
              <a:t/>
            </a:r>
            <a:endParaRPr sz="2100">
              <a:solidFill>
                <a:schemeClr val="dk1"/>
              </a:solidFill>
            </a:endParaRPr>
          </a:p>
          <a:p>
            <a:pPr indent="-36196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Char char="●"/>
            </a:pPr>
            <a:r>
              <a:rPr i="1" lang="en-US" sz="2100">
                <a:solidFill>
                  <a:schemeClr val="dk1"/>
                </a:solidFill>
              </a:rPr>
              <a:t>Advantages</a:t>
            </a:r>
            <a:r>
              <a:rPr lang="en-US" sz="2100">
                <a:solidFill>
                  <a:schemeClr val="dk1"/>
                </a:solidFill>
              </a:rPr>
              <a:t>: </a:t>
            </a:r>
            <a:endParaRPr sz="2100">
              <a:solidFill>
                <a:schemeClr val="dk1"/>
              </a:solidFill>
            </a:endParaRPr>
          </a:p>
          <a:p>
            <a:pPr indent="-36196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</a:pPr>
            <a:r>
              <a:rPr lang="en-US" sz="2100">
                <a:solidFill>
                  <a:schemeClr val="dk1"/>
                </a:solidFill>
              </a:rPr>
              <a:t>objective, rigorous.</a:t>
            </a:r>
            <a:endParaRPr sz="2100">
              <a:solidFill>
                <a:schemeClr val="dk1"/>
              </a:solidFill>
            </a:endParaRPr>
          </a:p>
          <a:p>
            <a:pPr indent="0" lvl="0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595"/>
              <a:buNone/>
            </a:pPr>
            <a:r>
              <a:t/>
            </a:r>
            <a:endParaRPr sz="2100">
              <a:solidFill>
                <a:schemeClr val="dk1"/>
              </a:solidFill>
            </a:endParaRPr>
          </a:p>
          <a:p>
            <a:pPr indent="-36196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Char char="●"/>
            </a:pPr>
            <a:r>
              <a:rPr i="1" lang="en-US" sz="2100">
                <a:solidFill>
                  <a:schemeClr val="dk1"/>
                </a:solidFill>
              </a:rPr>
              <a:t>Drawbacks</a:t>
            </a:r>
            <a:r>
              <a:rPr lang="en-US" sz="2100">
                <a:solidFill>
                  <a:schemeClr val="dk1"/>
                </a:solidFill>
              </a:rPr>
              <a:t>:</a:t>
            </a:r>
            <a:endParaRPr sz="2100">
              <a:solidFill>
                <a:schemeClr val="dk1"/>
              </a:solidFill>
            </a:endParaRPr>
          </a:p>
          <a:p>
            <a:pPr indent="-36196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</a:pPr>
            <a:r>
              <a:rPr lang="en-US" sz="2100">
                <a:solidFill>
                  <a:schemeClr val="dk1"/>
                </a:solidFill>
              </a:rPr>
              <a:t>assessment time (years), only articles and books, not the “whole picture”.</a:t>
            </a:r>
            <a:endParaRPr sz="2100">
              <a:solidFill>
                <a:schemeClr val="dk1"/>
              </a:solidFill>
            </a:endParaRPr>
          </a:p>
        </p:txBody>
      </p:sp>
      <p:pic>
        <p:nvPicPr>
          <p:cNvPr id="566" name="Google Shape;566;g176a441c88b_0_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22500" y="0"/>
            <a:ext cx="5269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g176a441c88b_0_26"/>
          <p:cNvSpPr/>
          <p:nvPr/>
        </p:nvSpPr>
        <p:spPr>
          <a:xfrm>
            <a:off x="8101025" y="365125"/>
            <a:ext cx="3650100" cy="1856100"/>
          </a:xfrm>
          <a:prstGeom prst="wedgeRectCallout">
            <a:avLst>
              <a:gd fmla="val -57705" name="adj1"/>
              <a:gd fmla="val 80937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g176a441c88b_0_26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Monitor your impact</a:t>
            </a:r>
            <a:endParaRPr/>
          </a:p>
        </p:txBody>
      </p:sp>
      <p:sp>
        <p:nvSpPr>
          <p:cNvPr id="573" name="Google Shape;573;g176a441c88b_0_26"/>
          <p:cNvSpPr txBox="1"/>
          <p:nvPr>
            <p:ph idx="1" type="body"/>
          </p:nvPr>
        </p:nvSpPr>
        <p:spPr>
          <a:xfrm>
            <a:off x="838200" y="1598500"/>
            <a:ext cx="6305100" cy="62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2300">
                <a:solidFill>
                  <a:schemeClr val="accent5"/>
                </a:solidFill>
              </a:rPr>
              <a:t>Alternative:</a:t>
            </a:r>
            <a:r>
              <a:rPr lang="en-US" sz="2300">
                <a:solidFill>
                  <a:schemeClr val="dk1"/>
                </a:solidFill>
              </a:rPr>
              <a:t> </a:t>
            </a:r>
            <a:r>
              <a:rPr b="1" lang="en-US" sz="2300">
                <a:solidFill>
                  <a:schemeClr val="dk1"/>
                </a:solidFill>
              </a:rPr>
              <a:t>Varied quantitative measures</a:t>
            </a:r>
            <a:endParaRPr sz="2300">
              <a:solidFill>
                <a:schemeClr val="dk1"/>
              </a:solidFill>
            </a:endParaRPr>
          </a:p>
        </p:txBody>
      </p:sp>
      <p:sp>
        <p:nvSpPr>
          <p:cNvPr id="574" name="Google Shape;574;g176a441c88b_0_26"/>
          <p:cNvSpPr txBox="1"/>
          <p:nvPr/>
        </p:nvSpPr>
        <p:spPr>
          <a:xfrm>
            <a:off x="8200950" y="453025"/>
            <a:ext cx="3476100" cy="14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1" lang="en-US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Alternative metrics tell us </a:t>
            </a:r>
            <a:r>
              <a:rPr b="1" i="1" lang="en-US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how others interact</a:t>
            </a:r>
            <a:r>
              <a:rPr b="0" i="1" lang="en-US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with our scientific work</a:t>
            </a:r>
            <a:endParaRPr b="0" i="1" sz="2400" u="none" cap="none" strike="noStrik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g176a441c88b_0_16"/>
          <p:cNvSpPr/>
          <p:nvPr/>
        </p:nvSpPr>
        <p:spPr>
          <a:xfrm>
            <a:off x="8101025" y="365125"/>
            <a:ext cx="3650100" cy="1856100"/>
          </a:xfrm>
          <a:prstGeom prst="wedgeRectCallout">
            <a:avLst>
              <a:gd fmla="val -57705" name="adj1"/>
              <a:gd fmla="val 80937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0" name="Google Shape;580;g176a441c88b_0_16"/>
          <p:cNvPicPr preferRelativeResize="0"/>
          <p:nvPr/>
        </p:nvPicPr>
        <p:blipFill rotWithShape="1">
          <a:blip r:embed="rId3">
            <a:alphaModFix/>
          </a:blip>
          <a:srcRect b="22486" l="0" r="0" t="0"/>
          <a:stretch/>
        </p:blipFill>
        <p:spPr>
          <a:xfrm>
            <a:off x="838200" y="3448025"/>
            <a:ext cx="4149425" cy="2575600"/>
          </a:xfrm>
          <a:prstGeom prst="rect">
            <a:avLst/>
          </a:prstGeom>
          <a:noFill/>
          <a:ln>
            <a:noFill/>
          </a:ln>
        </p:spPr>
      </p:pic>
      <p:sp>
        <p:nvSpPr>
          <p:cNvPr id="581" name="Google Shape;581;g176a441c88b_0_16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Monitor your impact</a:t>
            </a:r>
            <a:endParaRPr/>
          </a:p>
        </p:txBody>
      </p:sp>
      <p:sp>
        <p:nvSpPr>
          <p:cNvPr id="582" name="Google Shape;582;g176a441c88b_0_16"/>
          <p:cNvSpPr txBox="1"/>
          <p:nvPr>
            <p:ph idx="1" type="body"/>
          </p:nvPr>
        </p:nvSpPr>
        <p:spPr>
          <a:xfrm>
            <a:off x="838200" y="1598500"/>
            <a:ext cx="6305100" cy="62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2300">
                <a:solidFill>
                  <a:schemeClr val="accent5"/>
                </a:solidFill>
              </a:rPr>
              <a:t>Alternative:</a:t>
            </a:r>
            <a:r>
              <a:rPr lang="en-US" sz="2300">
                <a:solidFill>
                  <a:schemeClr val="dk1"/>
                </a:solidFill>
              </a:rPr>
              <a:t> </a:t>
            </a:r>
            <a:r>
              <a:rPr b="1" lang="en-US" sz="2300">
                <a:solidFill>
                  <a:schemeClr val="dk1"/>
                </a:solidFill>
              </a:rPr>
              <a:t>Varied quantitative measures</a:t>
            </a:r>
            <a:endParaRPr sz="2300">
              <a:solidFill>
                <a:schemeClr val="dk1"/>
              </a:solidFill>
            </a:endParaRPr>
          </a:p>
        </p:txBody>
      </p:sp>
      <p:pic>
        <p:nvPicPr>
          <p:cNvPr id="583" name="Google Shape;583;g176a441c88b_0_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8200" y="2308450"/>
            <a:ext cx="4944875" cy="1704225"/>
          </a:xfrm>
          <a:prstGeom prst="rect">
            <a:avLst/>
          </a:prstGeom>
          <a:noFill/>
          <a:ln>
            <a:noFill/>
          </a:ln>
        </p:spPr>
      </p:pic>
      <p:sp>
        <p:nvSpPr>
          <p:cNvPr id="584" name="Google Shape;584;g176a441c88b_0_16"/>
          <p:cNvSpPr txBox="1"/>
          <p:nvPr/>
        </p:nvSpPr>
        <p:spPr>
          <a:xfrm>
            <a:off x="8200950" y="453025"/>
            <a:ext cx="3476100" cy="14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1" lang="en-US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Alternative metrics tell us </a:t>
            </a:r>
            <a:r>
              <a:rPr b="1" i="1" lang="en-US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how others interact</a:t>
            </a:r>
            <a:r>
              <a:rPr b="0" i="1" lang="en-US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with our scientific work</a:t>
            </a:r>
            <a:endParaRPr b="0" i="1" sz="2400" u="none" cap="none" strike="noStrik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14ebfeeeaf6_0_2"/>
          <p:cNvSpPr txBox="1"/>
          <p:nvPr>
            <p:ph type="title"/>
          </p:nvPr>
        </p:nvSpPr>
        <p:spPr>
          <a:xfrm>
            <a:off x="953875" y="3050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What is Open Science?</a:t>
            </a:r>
            <a:endParaRPr/>
          </a:p>
        </p:txBody>
      </p:sp>
      <p:sp>
        <p:nvSpPr>
          <p:cNvPr id="186" name="Google Shape;186;g14ebfeeeaf6_0_2"/>
          <p:cNvSpPr txBox="1"/>
          <p:nvPr>
            <p:ph idx="1" type="body"/>
          </p:nvPr>
        </p:nvSpPr>
        <p:spPr>
          <a:xfrm>
            <a:off x="3470275" y="1745950"/>
            <a:ext cx="7999200" cy="14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new approach to the scientific process based on </a:t>
            </a:r>
            <a:r>
              <a:rPr b="1"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cooperative work</a:t>
            </a: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b="1"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new ways of diffusing knowledge</a:t>
            </a: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by using digital technologies and new collaborative tools. (European Commission, 2016b:33)</a:t>
            </a:r>
            <a:endParaRPr sz="2200"/>
          </a:p>
        </p:txBody>
      </p:sp>
      <p:pic>
        <p:nvPicPr>
          <p:cNvPr id="187" name="Google Shape;187;g14ebfeeeaf6_0_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3875" y="1746000"/>
            <a:ext cx="2098775" cy="145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g14ebfeeeaf6_0_2"/>
          <p:cNvSpPr txBox="1"/>
          <p:nvPr>
            <p:ph idx="1" type="body"/>
          </p:nvPr>
        </p:nvSpPr>
        <p:spPr>
          <a:xfrm>
            <a:off x="7018500" y="3729900"/>
            <a:ext cx="4451100" cy="212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b="1"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Challenges of Open Science: </a:t>
            </a:r>
            <a:endParaRPr b="1"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Funding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Publication fees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Attribution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Misuse of data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g14ebfeeeaf6_0_2"/>
          <p:cNvSpPr txBox="1"/>
          <p:nvPr>
            <p:ph idx="1" type="body"/>
          </p:nvPr>
        </p:nvSpPr>
        <p:spPr>
          <a:xfrm>
            <a:off x="838200" y="3729900"/>
            <a:ext cx="6029100" cy="21969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txBody>
          <a:bodyPr anchorCtr="0" anchor="t" bIns="91425" lIns="182875" spcFirstLastPara="1" rIns="91425" wrap="square" tIns="137150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b="1" lang="en-US" sz="2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Bear in mind </a:t>
            </a:r>
            <a:endParaRPr b="1" sz="2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US" sz="2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Open science is not fundamentally different from traditional science. It just means the research process is more transparent and collaborative.</a:t>
            </a:r>
            <a:endParaRPr sz="2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1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g176a441c88b_0_36"/>
          <p:cNvSpPr/>
          <p:nvPr/>
        </p:nvSpPr>
        <p:spPr>
          <a:xfrm>
            <a:off x="8101025" y="365125"/>
            <a:ext cx="3650100" cy="1856100"/>
          </a:xfrm>
          <a:prstGeom prst="wedgeRectCallout">
            <a:avLst>
              <a:gd fmla="val -57705" name="adj1"/>
              <a:gd fmla="val 80937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0" name="Google Shape;590;g176a441c88b_0_36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Monitor your impact</a:t>
            </a:r>
            <a:endParaRPr/>
          </a:p>
        </p:txBody>
      </p:sp>
      <p:sp>
        <p:nvSpPr>
          <p:cNvPr id="591" name="Google Shape;591;g176a441c88b_0_36"/>
          <p:cNvSpPr txBox="1"/>
          <p:nvPr>
            <p:ph idx="1" type="body"/>
          </p:nvPr>
        </p:nvSpPr>
        <p:spPr>
          <a:xfrm>
            <a:off x="838200" y="1598500"/>
            <a:ext cx="6305100" cy="62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2300">
                <a:solidFill>
                  <a:schemeClr val="accent5"/>
                </a:solidFill>
              </a:rPr>
              <a:t>Alternative:</a:t>
            </a:r>
            <a:r>
              <a:rPr lang="en-US" sz="2300">
                <a:solidFill>
                  <a:schemeClr val="dk1"/>
                </a:solidFill>
              </a:rPr>
              <a:t> </a:t>
            </a:r>
            <a:r>
              <a:rPr b="1" lang="en-US" sz="2300">
                <a:solidFill>
                  <a:schemeClr val="dk1"/>
                </a:solidFill>
              </a:rPr>
              <a:t>Varied quantitative measures</a:t>
            </a:r>
            <a:endParaRPr sz="2300">
              <a:solidFill>
                <a:schemeClr val="dk1"/>
              </a:solidFill>
            </a:endParaRPr>
          </a:p>
        </p:txBody>
      </p:sp>
      <p:sp>
        <p:nvSpPr>
          <p:cNvPr id="592" name="Google Shape;592;g176a441c88b_0_36"/>
          <p:cNvSpPr txBox="1"/>
          <p:nvPr/>
        </p:nvSpPr>
        <p:spPr>
          <a:xfrm>
            <a:off x="8200950" y="453025"/>
            <a:ext cx="3476100" cy="14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1" lang="en-US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Alternative metrics tell us </a:t>
            </a:r>
            <a:r>
              <a:rPr b="1" i="1" lang="en-US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how others interact</a:t>
            </a:r>
            <a:r>
              <a:rPr b="0" i="1" lang="en-US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with our scientific work</a:t>
            </a:r>
            <a:endParaRPr b="0" i="1" sz="2400" u="none" cap="none" strike="noStrik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93" name="Google Shape;593;g176a441c88b_0_36"/>
          <p:cNvPicPr preferRelativeResize="0"/>
          <p:nvPr/>
        </p:nvPicPr>
        <p:blipFill rotWithShape="1">
          <a:blip r:embed="rId3">
            <a:alphaModFix/>
          </a:blip>
          <a:srcRect b="23262" l="25080" r="45806" t="39423"/>
          <a:stretch/>
        </p:blipFill>
        <p:spPr>
          <a:xfrm>
            <a:off x="6155875" y="2221225"/>
            <a:ext cx="5936827" cy="4122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Google Shape;594;g176a441c88b_0_36"/>
          <p:cNvPicPr preferRelativeResize="0"/>
          <p:nvPr/>
        </p:nvPicPr>
        <p:blipFill rotWithShape="1">
          <a:blip r:embed="rId4">
            <a:alphaModFix/>
          </a:blip>
          <a:srcRect b="22486" l="0" r="0" t="0"/>
          <a:stretch/>
        </p:blipFill>
        <p:spPr>
          <a:xfrm>
            <a:off x="838200" y="3448025"/>
            <a:ext cx="4149425" cy="257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Google Shape;595;g176a441c88b_0_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38200" y="2308450"/>
            <a:ext cx="4944875" cy="1704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g1312b5c3312_5_705"/>
          <p:cNvSpPr txBox="1"/>
          <p:nvPr>
            <p:ph idx="4294967295" type="title"/>
          </p:nvPr>
        </p:nvSpPr>
        <p:spPr>
          <a:xfrm>
            <a:off x="838200" y="1442800"/>
            <a:ext cx="10515600" cy="26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110">
                <a:solidFill>
                  <a:schemeClr val="lt1"/>
                </a:solidFill>
              </a:rPr>
              <a:t>Check alternative metrics of a paper</a:t>
            </a:r>
            <a:br>
              <a:rPr lang="en-US" sz="4110">
                <a:solidFill>
                  <a:schemeClr val="lt1"/>
                </a:solidFill>
              </a:rPr>
            </a:br>
            <a:r>
              <a:rPr lang="en-US" sz="4110">
                <a:solidFill>
                  <a:schemeClr val="lt1"/>
                </a:solidFill>
              </a:rPr>
              <a:t>with the Altmetric Badges tool</a:t>
            </a:r>
            <a:endParaRPr sz="4110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2200" u="sng">
                <a:solidFill>
                  <a:schemeClr val="l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https://www.altmetric.com/products/altmetric-badges/</a:t>
            </a:r>
            <a:r>
              <a:rPr lang="en-US" sz="2200">
                <a:solidFill>
                  <a:schemeClr val="lt1"/>
                </a:solidFill>
              </a:rPr>
              <a:t> </a:t>
            </a:r>
            <a:r>
              <a:rPr lang="en-US" sz="4110">
                <a:solidFill>
                  <a:schemeClr val="lt1"/>
                </a:solidFill>
              </a:rPr>
              <a:t> </a:t>
            </a:r>
            <a:endParaRPr sz="4110">
              <a:solidFill>
                <a:schemeClr val="lt1"/>
              </a:solidFill>
            </a:endParaRPr>
          </a:p>
        </p:txBody>
      </p:sp>
      <p:sp>
        <p:nvSpPr>
          <p:cNvPr id="601" name="Google Shape;601;g1312b5c3312_5_705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Activity #</a:t>
            </a:r>
            <a:r>
              <a:rPr b="1" lang="en-US" sz="2100">
                <a:solidFill>
                  <a:schemeClr val="lt1"/>
                </a:solidFill>
                <a:highlight>
                  <a:schemeClr val="dk2"/>
                </a:highlight>
              </a:rPr>
              <a:t>8</a:t>
            </a:r>
            <a:r>
              <a:rPr b="1" i="0" lang="en-US" sz="2100" u="none" cap="none" strike="noStrike">
                <a:solidFill>
                  <a:schemeClr val="dk2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2100" u="none" cap="none" strike="noStrike">
              <a:solidFill>
                <a:schemeClr val="lt1"/>
              </a:solidFill>
              <a:highlight>
                <a:schemeClr val="dk2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2" name="Google Shape;602;g1312b5c3312_5_705"/>
          <p:cNvSpPr txBox="1"/>
          <p:nvPr>
            <p:ph idx="4294967295" type="body"/>
          </p:nvPr>
        </p:nvSpPr>
        <p:spPr>
          <a:xfrm>
            <a:off x="2022875" y="4474450"/>
            <a:ext cx="9415800" cy="19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 lnSpcReduction="20000"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2200">
                <a:solidFill>
                  <a:schemeClr val="lt1"/>
                </a:solidFill>
              </a:rPr>
              <a:t>&gt; Paste the </a:t>
            </a:r>
            <a:r>
              <a:rPr lang="en-US" sz="2200" u="sng">
                <a:solidFill>
                  <a:schemeClr val="lt1"/>
                </a:solidFill>
              </a:rPr>
              <a:t>doi</a:t>
            </a:r>
            <a:r>
              <a:rPr lang="en-US" sz="2200">
                <a:solidFill>
                  <a:schemeClr val="lt1"/>
                </a:solidFill>
              </a:rPr>
              <a:t> of one of your papers</a:t>
            </a:r>
            <a:endParaRPr sz="22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2200">
                <a:solidFill>
                  <a:schemeClr val="lt1"/>
                </a:solidFill>
              </a:rPr>
              <a:t>&gt; Check the results</a:t>
            </a:r>
            <a:br>
              <a:rPr lang="en-US" sz="2200">
                <a:solidFill>
                  <a:schemeClr val="lt1"/>
                </a:solidFill>
              </a:rPr>
            </a:br>
            <a:r>
              <a:rPr lang="en-US" sz="2200">
                <a:solidFill>
                  <a:schemeClr val="lt1"/>
                </a:solidFill>
              </a:rPr>
              <a:t>&gt; Tell us your thoughts on the tool: what is your first impression?</a:t>
            </a:r>
            <a:br>
              <a:rPr lang="en-US" sz="2200">
                <a:solidFill>
                  <a:schemeClr val="lt1"/>
                </a:solidFill>
              </a:rPr>
            </a:br>
            <a:endParaRPr sz="2200">
              <a:solidFill>
                <a:schemeClr val="lt1"/>
              </a:solidFill>
            </a:endParaRPr>
          </a:p>
        </p:txBody>
      </p:sp>
      <p:pic>
        <p:nvPicPr>
          <p:cNvPr id="603" name="Google Shape;603;g1312b5c3312_5_70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1931" y="4613644"/>
            <a:ext cx="1238548" cy="1238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4" name="Google Shape;604;g1312b5c3312_5_70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56676" y="2625550"/>
            <a:ext cx="1238550" cy="1238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148adf7ae8e_0_64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Monitor your impact</a:t>
            </a:r>
            <a:endParaRPr/>
          </a:p>
        </p:txBody>
      </p:sp>
      <p:sp>
        <p:nvSpPr>
          <p:cNvPr id="610" name="Google Shape;610;g148adf7ae8e_0_64"/>
          <p:cNvSpPr txBox="1"/>
          <p:nvPr>
            <p:ph idx="1" type="body"/>
          </p:nvPr>
        </p:nvSpPr>
        <p:spPr>
          <a:xfrm>
            <a:off x="838200" y="1598500"/>
            <a:ext cx="7796100" cy="25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2450">
                <a:solidFill>
                  <a:schemeClr val="accent5"/>
                </a:solidFill>
              </a:rPr>
              <a:t>Altmetric badges</a:t>
            </a:r>
            <a:endParaRPr sz="2450">
              <a:solidFill>
                <a:schemeClr val="dk1"/>
              </a:solidFill>
            </a:endParaRPr>
          </a:p>
        </p:txBody>
      </p:sp>
      <p:pic>
        <p:nvPicPr>
          <p:cNvPr id="611" name="Google Shape;611;g148adf7ae8e_0_64"/>
          <p:cNvPicPr preferRelativeResize="0"/>
          <p:nvPr/>
        </p:nvPicPr>
        <p:blipFill rotWithShape="1">
          <a:blip r:embed="rId3">
            <a:alphaModFix/>
          </a:blip>
          <a:srcRect b="14449" l="48233" r="12150" t="45121"/>
          <a:stretch/>
        </p:blipFill>
        <p:spPr>
          <a:xfrm>
            <a:off x="703450" y="3559450"/>
            <a:ext cx="4105354" cy="2712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" name="Google Shape;612;g148adf7ae8e_0_64"/>
          <p:cNvPicPr preferRelativeResize="0"/>
          <p:nvPr/>
        </p:nvPicPr>
        <p:blipFill rotWithShape="1">
          <a:blip r:embed="rId4">
            <a:alphaModFix/>
          </a:blip>
          <a:srcRect b="14384" l="0" r="47840" t="58913"/>
          <a:stretch/>
        </p:blipFill>
        <p:spPr>
          <a:xfrm>
            <a:off x="396675" y="2045338"/>
            <a:ext cx="5072251" cy="14604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3" name="Google Shape;613;g148adf7ae8e_0_64"/>
          <p:cNvGrpSpPr/>
          <p:nvPr/>
        </p:nvGrpSpPr>
        <p:grpSpPr>
          <a:xfrm>
            <a:off x="5794368" y="425538"/>
            <a:ext cx="4537611" cy="3543250"/>
            <a:chOff x="5718168" y="196938"/>
            <a:chExt cx="4537611" cy="3543250"/>
          </a:xfrm>
        </p:grpSpPr>
        <p:pic>
          <p:nvPicPr>
            <p:cNvPr id="614" name="Google Shape;614;g148adf7ae8e_0_64"/>
            <p:cNvPicPr preferRelativeResize="0"/>
            <p:nvPr/>
          </p:nvPicPr>
          <p:blipFill rotWithShape="1">
            <a:blip r:embed="rId5">
              <a:alphaModFix/>
            </a:blip>
            <a:srcRect b="8079" l="3280" r="40165" t="17442"/>
            <a:stretch/>
          </p:blipFill>
          <p:spPr>
            <a:xfrm>
              <a:off x="5718168" y="196938"/>
              <a:ext cx="4537611" cy="354325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49411"/>
                </a:srgbClr>
              </a:outerShdw>
            </a:effectLst>
          </p:spPr>
        </p:pic>
        <p:sp>
          <p:nvSpPr>
            <p:cNvPr id="615" name="Google Shape;615;g148adf7ae8e_0_64"/>
            <p:cNvSpPr/>
            <p:nvPr/>
          </p:nvSpPr>
          <p:spPr>
            <a:xfrm>
              <a:off x="7120711" y="2469635"/>
              <a:ext cx="701546" cy="267334"/>
            </a:xfrm>
            <a:prstGeom prst="ellipse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4941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616" name="Google Shape;616;g148adf7ae8e_0_6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530225" y="3124738"/>
            <a:ext cx="4661775" cy="24617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</p:pic>
      <p:sp>
        <p:nvSpPr>
          <p:cNvPr id="617" name="Google Shape;617;g148adf7ae8e_0_64"/>
          <p:cNvSpPr/>
          <p:nvPr/>
        </p:nvSpPr>
        <p:spPr>
          <a:xfrm>
            <a:off x="11258700" y="5170950"/>
            <a:ext cx="933300" cy="415500"/>
          </a:xfrm>
          <a:prstGeom prst="ellipse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g164eab29379_0_28"/>
          <p:cNvSpPr/>
          <p:nvPr/>
        </p:nvSpPr>
        <p:spPr>
          <a:xfrm rot="10800000">
            <a:off x="463225" y="2054875"/>
            <a:ext cx="2911500" cy="2852400"/>
          </a:xfrm>
          <a:prstGeom prst="snip1Rect">
            <a:avLst>
              <a:gd fmla="val 16667" name="adj"/>
            </a:avLst>
          </a:prstGeom>
          <a:solidFill>
            <a:schemeClr val="lt2"/>
          </a:solidFill>
          <a:ln>
            <a:noFill/>
          </a:ln>
          <a:effectLst>
            <a:outerShdw blurRad="57150" rotWithShape="0" algn="bl" dir="6600000" dist="161925">
              <a:srgbClr val="000000">
                <a:alpha val="53725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3" name="Google Shape;623;g164eab29379_0_28"/>
          <p:cNvSpPr/>
          <p:nvPr/>
        </p:nvSpPr>
        <p:spPr>
          <a:xfrm rot="10800000">
            <a:off x="8259325" y="1892650"/>
            <a:ext cx="3621300" cy="3702300"/>
          </a:xfrm>
          <a:prstGeom prst="snip1Rect">
            <a:avLst>
              <a:gd fmla="val 16667" name="adj"/>
            </a:avLst>
          </a:prstGeom>
          <a:solidFill>
            <a:schemeClr val="lt2"/>
          </a:solidFill>
          <a:ln>
            <a:noFill/>
          </a:ln>
          <a:effectLst>
            <a:outerShdw blurRad="57150" rotWithShape="0" algn="bl" dir="5400000" dist="114300">
              <a:srgbClr val="000000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4" name="Google Shape;624;g164eab29379_0_28"/>
          <p:cNvSpPr txBox="1"/>
          <p:nvPr/>
        </p:nvSpPr>
        <p:spPr>
          <a:xfrm>
            <a:off x="325625" y="1223575"/>
            <a:ext cx="114468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What have you learned that you would teach others?</a:t>
            </a:r>
            <a:endParaRPr b="1" i="0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5" name="Google Shape;625;g164eab29379_0_28"/>
          <p:cNvSpPr/>
          <p:nvPr/>
        </p:nvSpPr>
        <p:spPr>
          <a:xfrm rot="10800000">
            <a:off x="3704900" y="3603075"/>
            <a:ext cx="4189200" cy="2202900"/>
          </a:xfrm>
          <a:prstGeom prst="snip1Rect">
            <a:avLst>
              <a:gd fmla="val 16667" name="adj"/>
            </a:avLst>
          </a:prstGeom>
          <a:solidFill>
            <a:schemeClr val="lt1"/>
          </a:solidFill>
          <a:ln>
            <a:noFill/>
          </a:ln>
          <a:effectLst>
            <a:outerShdw blurRad="57150" rotWithShape="0" algn="bl" dir="5400000" dist="114300">
              <a:srgbClr val="000000">
                <a:alpha val="49803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" name="Google Shape;626;g164eab29379_0_28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Activity #</a:t>
            </a:r>
            <a:r>
              <a:rPr b="1" lang="en-US" sz="2100">
                <a:solidFill>
                  <a:schemeClr val="lt1"/>
                </a:solidFill>
                <a:highlight>
                  <a:schemeClr val="dk2"/>
                </a:highlight>
              </a:rPr>
              <a:t>9</a:t>
            </a:r>
            <a:r>
              <a:rPr b="1" i="0" lang="en-US" sz="2100" u="none" cap="none" strike="noStrike">
                <a:solidFill>
                  <a:schemeClr val="dk2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2100" u="none" cap="none" strike="noStrike">
              <a:solidFill>
                <a:schemeClr val="lt1"/>
              </a:solidFill>
              <a:highlight>
                <a:schemeClr val="dk2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7" name="Google Shape;627;g164eab29379_0_28"/>
          <p:cNvPicPr preferRelativeResize="0"/>
          <p:nvPr/>
        </p:nvPicPr>
        <p:blipFill rotWithShape="1">
          <a:blip r:embed="rId3">
            <a:alphaModFix/>
          </a:blip>
          <a:srcRect b="26334" l="48804" r="0" t="0"/>
          <a:stretch/>
        </p:blipFill>
        <p:spPr>
          <a:xfrm>
            <a:off x="863150" y="2263888"/>
            <a:ext cx="2111626" cy="236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" name="Google Shape;628;g164eab29379_0_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04825" y="4059275"/>
            <a:ext cx="3744425" cy="129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" name="Google Shape;629;g164eab29379_0_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673553" y="2211924"/>
            <a:ext cx="2985751" cy="295275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66675">
              <a:srgbClr val="0645AD">
                <a:alpha val="85882"/>
              </a:srgbClr>
            </a:outerShdw>
          </a:effec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g17019b4db37_1_62"/>
          <p:cNvSpPr txBox="1"/>
          <p:nvPr>
            <p:ph type="title"/>
          </p:nvPr>
        </p:nvSpPr>
        <p:spPr>
          <a:xfrm>
            <a:off x="953875" y="305050"/>
            <a:ext cx="109182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The importance of Open Science: </a:t>
            </a:r>
            <a:r>
              <a:rPr i="1" lang="en-US" sz="3100"/>
              <a:t>Sally’s Phd Journey</a:t>
            </a:r>
            <a:endParaRPr i="1" sz="3100"/>
          </a:p>
        </p:txBody>
      </p:sp>
      <p:pic>
        <p:nvPicPr>
          <p:cNvPr id="635" name="Google Shape;635;g17019b4db37_1_62" title="Sally PhD Journey 1st Part.mp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52054" y="1630750"/>
            <a:ext cx="5487875" cy="4115925"/>
          </a:xfrm>
          <a:prstGeom prst="rect">
            <a:avLst/>
          </a:prstGeom>
          <a:noFill/>
          <a:ln>
            <a:noFill/>
          </a:ln>
        </p:spPr>
      </p:pic>
      <p:sp>
        <p:nvSpPr>
          <p:cNvPr id="636" name="Google Shape;636;g17019b4db37_1_62"/>
          <p:cNvSpPr txBox="1"/>
          <p:nvPr/>
        </p:nvSpPr>
        <p:spPr>
          <a:xfrm>
            <a:off x="4420350" y="5941550"/>
            <a:ext cx="4495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https://www.youtube.com/watch?v=OJlrbvV_5hM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g1312b5c3312_5_834"/>
          <p:cNvSpPr txBox="1"/>
          <p:nvPr/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850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b="0" i="0" lang="en-US" sz="4400" u="none" cap="none" strike="noStrike">
                <a:solidFill>
                  <a:srgbClr val="2B2B2B"/>
                </a:solidFill>
                <a:latin typeface="Calibri"/>
                <a:ea typeface="Calibri"/>
                <a:cs typeface="Calibri"/>
                <a:sym typeface="Calibri"/>
              </a:rPr>
              <a:t>Thank you! </a:t>
            </a:r>
            <a:endParaRPr b="0" i="0" sz="4400" u="none" cap="none" strike="noStrike">
              <a:solidFill>
                <a:srgbClr val="2B2B2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b="0" i="0" lang="en-US" sz="4400" u="none" cap="none" strike="noStrike">
                <a:solidFill>
                  <a:srgbClr val="2B2B2B"/>
                </a:solidFill>
                <a:latin typeface="Calibri"/>
                <a:ea typeface="Calibri"/>
                <a:cs typeface="Calibri"/>
                <a:sym typeface="Calibri"/>
              </a:rPr>
              <a:t>¡Gracias! Merci! Благодаря! Dankuwel! ευχαριστώ!</a:t>
            </a:r>
            <a:endParaRPr b="0" i="0" sz="4400" u="none" cap="none" strike="noStrike">
              <a:solidFill>
                <a:srgbClr val="2B2B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2" name="Google Shape;642;g1312b5c3312_5_834"/>
          <p:cNvSpPr txBox="1"/>
          <p:nvPr/>
        </p:nvSpPr>
        <p:spPr>
          <a:xfrm>
            <a:off x="1080150" y="5050750"/>
            <a:ext cx="10031700" cy="990600"/>
          </a:xfrm>
          <a:prstGeom prst="rect">
            <a:avLst/>
          </a:prstGeom>
          <a:noFill/>
          <a:ln cap="flat" cmpd="sng" w="76200">
            <a:solidFill>
              <a:srgbClr val="00A19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2B2B2B"/>
                </a:solidFill>
                <a:latin typeface="Calibri"/>
                <a:ea typeface="Calibri"/>
                <a:cs typeface="Calibri"/>
                <a:sym typeface="Calibri"/>
              </a:rPr>
              <a:t>             And follow FNS-Cloud on     </a:t>
            </a:r>
            <a:r>
              <a:rPr b="0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LinkedIn Twitter Facebook Insta                </a:t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3" name="Google Shape;643;g1312b5c3312_5_834"/>
          <p:cNvSpPr txBox="1"/>
          <p:nvPr/>
        </p:nvSpPr>
        <p:spPr>
          <a:xfrm>
            <a:off x="3769425" y="1930750"/>
            <a:ext cx="7342500" cy="2639700"/>
          </a:xfrm>
          <a:prstGeom prst="rect">
            <a:avLst/>
          </a:prstGeom>
          <a:solidFill>
            <a:srgbClr val="00A19A"/>
          </a:solidFill>
          <a:ln cap="flat" cmpd="sng" w="76200">
            <a:solidFill>
              <a:srgbClr val="00A19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Would you like a certificate for attending this workshop?</a:t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76200" marR="0" rtl="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PLEASE FILL OUT OUR 3-MINUTE EVALUATION SURVEY</a:t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44" name="Google Shape;644;g1312b5c3312_5_83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45650" y="5150325"/>
            <a:ext cx="1392973" cy="78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" name="Google Shape;645;g1312b5c3312_5_834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357123" y="5150323"/>
            <a:ext cx="783550" cy="78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6" name="Google Shape;646;g1312b5c3312_5_834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296032" y="5126950"/>
            <a:ext cx="874700" cy="830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7" name="Google Shape;647;g1312b5c3312_5_834">
            <a:hlinkClick r:id="rId9"/>
          </p:cNvPr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326075" y="5150325"/>
            <a:ext cx="783549" cy="783549"/>
          </a:xfrm>
          <a:prstGeom prst="rect">
            <a:avLst/>
          </a:prstGeom>
          <a:noFill/>
          <a:ln>
            <a:noFill/>
          </a:ln>
        </p:spPr>
      </p:pic>
      <p:sp>
        <p:nvSpPr>
          <p:cNvPr id="648" name="Google Shape;648;g1312b5c3312_5_834"/>
          <p:cNvSpPr txBox="1"/>
          <p:nvPr/>
        </p:nvSpPr>
        <p:spPr>
          <a:xfrm>
            <a:off x="1386650" y="2655050"/>
            <a:ext cx="1392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highlight>
                  <a:schemeClr val="accent6"/>
                </a:highlight>
              </a:rPr>
              <a:t>QR CODE</a:t>
            </a:r>
            <a:endParaRPr>
              <a:highlight>
                <a:schemeClr val="accent6"/>
              </a:highlight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13c89c1dd01_0_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Useful links</a:t>
            </a:r>
            <a:endParaRPr/>
          </a:p>
        </p:txBody>
      </p:sp>
      <p:sp>
        <p:nvSpPr>
          <p:cNvPr id="654" name="Google Shape;654;g13c89c1dd01_0_0"/>
          <p:cNvSpPr txBox="1"/>
          <p:nvPr>
            <p:ph idx="1" type="body"/>
          </p:nvPr>
        </p:nvSpPr>
        <p:spPr>
          <a:xfrm>
            <a:off x="838200" y="1569475"/>
            <a:ext cx="10911300" cy="43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Zenodo: </a:t>
            </a:r>
            <a:r>
              <a:rPr lang="en-US" sz="1800" u="sng">
                <a:solidFill>
                  <a:schemeClr val="hlink"/>
                </a:solidFill>
                <a:hlinkClick r:id="rId3"/>
              </a:rPr>
              <a:t>https://zenodo.org/</a:t>
            </a:r>
            <a:endParaRPr sz="1800"/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GitHub: </a:t>
            </a:r>
            <a:r>
              <a:rPr lang="en-US" sz="1800" u="sng">
                <a:solidFill>
                  <a:schemeClr val="hlink"/>
                </a:solidFill>
                <a:hlinkClick r:id="rId4"/>
              </a:rPr>
              <a:t>https://github.com/</a:t>
            </a:r>
            <a:endParaRPr sz="1800" u="sng">
              <a:solidFill>
                <a:schemeClr val="hlink"/>
              </a:solidFill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ORCID: </a:t>
            </a:r>
            <a:r>
              <a:rPr lang="en-US" sz="1800" u="sng">
                <a:solidFill>
                  <a:schemeClr val="hlink"/>
                </a:solidFill>
                <a:hlinkClick r:id="rId5"/>
              </a:rPr>
              <a:t>https://orcid.org/</a:t>
            </a:r>
            <a:endParaRPr sz="1800" u="sng">
              <a:solidFill>
                <a:schemeClr val="dk1"/>
              </a:solidFill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C</a:t>
            </a:r>
            <a:r>
              <a:rPr lang="en-US" sz="1800"/>
              <a:t>reative Commons (CC): </a:t>
            </a:r>
            <a:r>
              <a:rPr lang="en-US" sz="1800" u="sng">
                <a:solidFill>
                  <a:schemeClr val="hlink"/>
                </a:solidFill>
                <a:hlinkClick r:id="rId6"/>
              </a:rPr>
              <a:t>https://creativecommons.org/about/cclicenses/</a:t>
            </a:r>
            <a:endParaRPr sz="1800" u="sng">
              <a:solidFill>
                <a:schemeClr val="hlink"/>
              </a:solidFill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CC license selector tool: </a:t>
            </a:r>
            <a:r>
              <a:rPr lang="en-US" sz="1800" u="sng">
                <a:solidFill>
                  <a:schemeClr val="hlink"/>
                </a:solidFill>
                <a:hlinkClick r:id="rId7"/>
              </a:rPr>
              <a:t>http://ufal.github.io/public-license-selector/</a:t>
            </a:r>
            <a:endParaRPr sz="1800" u="sng">
              <a:solidFill>
                <a:schemeClr val="hlink"/>
              </a:solidFill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Zenodo tutorial (upload, edition, versioning): </a:t>
            </a:r>
            <a:r>
              <a:rPr lang="en-US" sz="1800" u="sng">
                <a:solidFill>
                  <a:schemeClr val="hlink"/>
                </a:solidFill>
                <a:hlinkClick r:id="rId8"/>
              </a:rPr>
              <a:t>https://www.youtube.com/watch?v=S1qK_TA52e4</a:t>
            </a:r>
            <a:endParaRPr sz="1800"/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Sally’s PhD journey as an open researcher: </a:t>
            </a:r>
            <a:r>
              <a:rPr lang="en-US" sz="1800" u="sng">
                <a:solidFill>
                  <a:schemeClr val="hlink"/>
                </a:solidFill>
                <a:hlinkClick r:id="rId9"/>
              </a:rPr>
              <a:t>https://www.youtube.com/watch?v=OJlrbvV_5hM</a:t>
            </a:r>
            <a:r>
              <a:rPr lang="en-US" sz="1800"/>
              <a:t> 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The Conversation: </a:t>
            </a:r>
            <a:r>
              <a:rPr lang="en-US" sz="1800" u="sng">
                <a:solidFill>
                  <a:schemeClr val="hlink"/>
                </a:solidFill>
                <a:hlinkClick r:id="rId10"/>
              </a:rPr>
              <a:t>https://theconversation.com/au</a:t>
            </a:r>
            <a:r>
              <a:rPr lang="en-US" sz="1800"/>
              <a:t> 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Gastropod podcasts: </a:t>
            </a:r>
            <a:r>
              <a:rPr lang="en-US" sz="1800" u="sng">
                <a:solidFill>
                  <a:schemeClr val="hlink"/>
                </a:solidFill>
                <a:hlinkClick r:id="rId11"/>
              </a:rPr>
              <a:t>https://gastropod.com/</a:t>
            </a:r>
            <a:r>
              <a:rPr lang="en-US" sz="1800"/>
              <a:t> 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Altmetrics: </a:t>
            </a:r>
            <a:r>
              <a:rPr lang="en-US" sz="1800" u="sng">
                <a:solidFill>
                  <a:schemeClr val="hlink"/>
                </a:solidFill>
                <a:hlinkClick r:id="rId12"/>
              </a:rPr>
              <a:t>https://www.altmetric.com/products/altmetric-badges/</a:t>
            </a:r>
            <a:r>
              <a:rPr lang="en-US" sz="1800"/>
              <a:t> 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EOSC Portal: </a:t>
            </a:r>
            <a:r>
              <a:rPr lang="en-US" sz="1800" u="sng">
                <a:solidFill>
                  <a:schemeClr val="hlink"/>
                </a:solidFill>
                <a:hlinkClick r:id="rId13"/>
              </a:rPr>
              <a:t>https://eosc-portal.eu/</a:t>
            </a:r>
            <a:r>
              <a:rPr lang="en-US" sz="1800"/>
              <a:t> 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FNS-Cloud website: </a:t>
            </a:r>
            <a:r>
              <a:rPr lang="en-US" sz="1800" u="sng">
                <a:solidFill>
                  <a:schemeClr val="hlink"/>
                </a:solidFill>
                <a:hlinkClick r:id="rId14"/>
              </a:rPr>
              <a:t>https://www.fns-cloud.eu/</a:t>
            </a:r>
            <a:r>
              <a:rPr lang="en-US" sz="1800"/>
              <a:t> </a:t>
            </a:r>
            <a:endParaRPr sz="180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g148adf7ae8e_0_96"/>
          <p:cNvSpPr txBox="1"/>
          <p:nvPr>
            <p:ph idx="1" type="body"/>
          </p:nvPr>
        </p:nvSpPr>
        <p:spPr>
          <a:xfrm>
            <a:off x="2362200" y="2863575"/>
            <a:ext cx="6565500" cy="43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US" sz="1400"/>
              <a:t>This workshop was developed in 2022 by ISEKI Food Association, ILSI Europe, EFFoST, and EuroFIR in the frame of the Horizon 2020 project FNS-Cloud.</a:t>
            </a:r>
            <a:endParaRPr sz="1400"/>
          </a:p>
        </p:txBody>
      </p:sp>
      <p:pic>
        <p:nvPicPr>
          <p:cNvPr id="660" name="Google Shape;660;g148adf7ae8e_0_96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66625" y="3612950"/>
            <a:ext cx="1771650" cy="19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" name="Google Shape;661;g148adf7ae8e_0_9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2396" y="1295396"/>
            <a:ext cx="5934199" cy="1491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" name="Google Shape;662;g148adf7ae8e_0_96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466623" y="4002875"/>
            <a:ext cx="1771650" cy="6198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1312b5c3312_5_190"/>
          <p:cNvSpPr txBox="1"/>
          <p:nvPr>
            <p:ph type="title"/>
          </p:nvPr>
        </p:nvSpPr>
        <p:spPr>
          <a:xfrm>
            <a:off x="1170600" y="2139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Open data should also be </a:t>
            </a:r>
            <a:r>
              <a:rPr lang="en-US">
                <a:solidFill>
                  <a:srgbClr val="00A19A"/>
                </a:solidFill>
              </a:rPr>
              <a:t>FAIR</a:t>
            </a:r>
            <a:r>
              <a:rPr lang="en-US"/>
              <a:t> </a:t>
            </a:r>
            <a:endParaRPr>
              <a:highlight>
                <a:schemeClr val="accent6"/>
              </a:highlight>
            </a:endParaRPr>
          </a:p>
        </p:txBody>
      </p:sp>
      <p:sp>
        <p:nvSpPr>
          <p:cNvPr id="195" name="Google Shape;195;g1312b5c3312_5_190"/>
          <p:cNvSpPr txBox="1"/>
          <p:nvPr/>
        </p:nvSpPr>
        <p:spPr>
          <a:xfrm>
            <a:off x="1170600" y="1949463"/>
            <a:ext cx="2383800" cy="3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F</a:t>
            </a: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indable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ccessible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nteroperable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R</a:t>
            </a: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eusable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1312b5c3312_5_195"/>
          <p:cNvSpPr txBox="1"/>
          <p:nvPr>
            <p:ph type="title"/>
          </p:nvPr>
        </p:nvSpPr>
        <p:spPr>
          <a:xfrm>
            <a:off x="1170600" y="2139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Open data should also be FAIR </a:t>
            </a:r>
            <a:endParaRPr>
              <a:highlight>
                <a:schemeClr val="accent6"/>
              </a:highlight>
            </a:endParaRPr>
          </a:p>
        </p:txBody>
      </p:sp>
      <p:sp>
        <p:nvSpPr>
          <p:cNvPr id="201" name="Google Shape;201;g1312b5c3312_5_195"/>
          <p:cNvSpPr txBox="1"/>
          <p:nvPr/>
        </p:nvSpPr>
        <p:spPr>
          <a:xfrm>
            <a:off x="1170600" y="1949463"/>
            <a:ext cx="2383800" cy="3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Findable</a:t>
            </a:r>
            <a:endParaRPr b="1" i="0" sz="2900" u="none" cap="none" strike="noStrike">
              <a:solidFill>
                <a:srgbClr val="00A19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Accessible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Interoperable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Reusable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2" name="Google Shape;202;g1312b5c3312_5_1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32025" y="1484575"/>
            <a:ext cx="6813174" cy="454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1312b5c3312_5_201"/>
          <p:cNvSpPr txBox="1"/>
          <p:nvPr>
            <p:ph type="title"/>
          </p:nvPr>
        </p:nvSpPr>
        <p:spPr>
          <a:xfrm>
            <a:off x="1170600" y="2139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Open data should also be FAIR </a:t>
            </a:r>
            <a:endParaRPr>
              <a:highlight>
                <a:schemeClr val="accent6"/>
              </a:highlight>
            </a:endParaRPr>
          </a:p>
        </p:txBody>
      </p:sp>
      <p:sp>
        <p:nvSpPr>
          <p:cNvPr id="208" name="Google Shape;208;g1312b5c3312_5_201"/>
          <p:cNvSpPr txBox="1"/>
          <p:nvPr/>
        </p:nvSpPr>
        <p:spPr>
          <a:xfrm>
            <a:off x="1170600" y="1949463"/>
            <a:ext cx="2383800" cy="3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Findable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Accessible</a:t>
            </a:r>
            <a:endParaRPr b="1" i="0" sz="2900" u="none" cap="none" strike="noStrike">
              <a:solidFill>
                <a:srgbClr val="00A19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Interoperable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Reusable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9" name="Google Shape;209;g1312b5c3312_5_201"/>
          <p:cNvPicPr preferRelativeResize="0"/>
          <p:nvPr/>
        </p:nvPicPr>
        <p:blipFill rotWithShape="1">
          <a:blip r:embed="rId3">
            <a:alphaModFix/>
          </a:blip>
          <a:srcRect b="11150" l="0" r="0" t="0"/>
          <a:stretch/>
        </p:blipFill>
        <p:spPr>
          <a:xfrm>
            <a:off x="4332025" y="1484575"/>
            <a:ext cx="6813175" cy="454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1312b5c3312_5_207"/>
          <p:cNvSpPr txBox="1"/>
          <p:nvPr>
            <p:ph type="title"/>
          </p:nvPr>
        </p:nvSpPr>
        <p:spPr>
          <a:xfrm>
            <a:off x="1170600" y="2139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Open data should also be FAIR </a:t>
            </a:r>
            <a:endParaRPr>
              <a:highlight>
                <a:schemeClr val="accent6"/>
              </a:highlight>
            </a:endParaRPr>
          </a:p>
        </p:txBody>
      </p:sp>
      <p:sp>
        <p:nvSpPr>
          <p:cNvPr id="215" name="Google Shape;215;g1312b5c3312_5_207"/>
          <p:cNvSpPr txBox="1"/>
          <p:nvPr/>
        </p:nvSpPr>
        <p:spPr>
          <a:xfrm>
            <a:off x="1170600" y="1949463"/>
            <a:ext cx="2383800" cy="3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Findable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Accessible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Interoperable</a:t>
            </a:r>
            <a:endParaRPr b="1" i="0" sz="2900" u="none" cap="none" strike="noStrike">
              <a:solidFill>
                <a:srgbClr val="00A19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Reusable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6" name="Google Shape;216;g1312b5c3312_5_20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08362" y="2170200"/>
            <a:ext cx="5660501" cy="303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g1312b5c3312_5_20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978235">
            <a:off x="7120278" y="4360796"/>
            <a:ext cx="3159949" cy="12456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FNS-Cloud 1">
      <a:dk1>
        <a:srgbClr val="2B2B2B"/>
      </a:dk1>
      <a:lt1>
        <a:srgbClr val="FFFFFF"/>
      </a:lt1>
      <a:dk2>
        <a:srgbClr val="2B2B2B"/>
      </a:dk2>
      <a:lt2>
        <a:srgbClr val="FFFFFF"/>
      </a:lt2>
      <a:accent1>
        <a:srgbClr val="009C8F"/>
      </a:accent1>
      <a:accent2>
        <a:srgbClr val="00908A"/>
      </a:accent2>
      <a:accent3>
        <a:srgbClr val="00807B"/>
      </a:accent3>
      <a:accent4>
        <a:srgbClr val="00706B"/>
      </a:accent4>
      <a:accent5>
        <a:srgbClr val="00605C"/>
      </a:accent5>
      <a:accent6>
        <a:srgbClr val="00504D"/>
      </a:accent6>
      <a:hlink>
        <a:srgbClr val="1F2837"/>
      </a:hlink>
      <a:folHlink>
        <a:srgbClr val="EC6D6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2021-12-20T12:13:09Z</dcterms:created>
  <dc:creator>Ciolacu Luminita</dc:creator>
</cp:coreProperties>
</file>