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7340263" cy="9753600"/>
  <p:notesSz cx="6858000" cy="9144000"/>
  <p:embeddedFontLst>
    <p:embeddedFont>
      <p:font typeface="Tahoma" panose="020B0604030504040204" pitchFamily="34" charset="0"/>
      <p:regular r:id="rId12"/>
      <p:bold r:id="rId13"/>
    </p:embeddedFont>
    <p:embeddedFont>
      <p:font typeface="Helvetica Neue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kFL3Toj6dE0v/dfOU3/61/L09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7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" name="Google Shape;7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4cb4e76e6b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g14cb4e76e6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1" name="Google Shape;15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4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Tahoma"/>
              <a:buNone/>
              <a:defRPr sz="8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0;p14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C2E9"/>
              </a:buClr>
              <a:buSzPts val="4140"/>
              <a:buFont typeface="Tahoma"/>
              <a:buNone/>
              <a:defRPr sz="4140">
                <a:solidFill>
                  <a:srgbClr val="94C2E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11" name="Google Shape;11;p14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" name="Google Shape;12;p14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3" name="Google Shape;13;p14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4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4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99897" y="626969"/>
            <a:ext cx="2914650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71980" y="8212130"/>
            <a:ext cx="417023" cy="33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oogle Shape;20;p14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21" name="Google Shape;21;p1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1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(standard)">
  <p:cSld name="Content (standard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716508" cy="4998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8394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4pPr>
            <a:lvl5pPr marL="2286000" lvl="4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/>
          <p:nvPr/>
        </p:nvSpPr>
        <p:spPr>
          <a:xfrm>
            <a:off x="-1" y="885495"/>
            <a:ext cx="595950" cy="997079"/>
          </a:xfrm>
          <a:prstGeom prst="rect">
            <a:avLst/>
          </a:prstGeom>
          <a:solidFill>
            <a:srgbClr val="6A6C77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Helvetica Neue"/>
              <a:buNone/>
            </a:pPr>
            <a:endParaRPr sz="22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6" name="Google Shape;26;p15"/>
          <p:cNvCxnSpPr/>
          <p:nvPr/>
        </p:nvCxnSpPr>
        <p:spPr>
          <a:xfrm>
            <a:off x="1714974" y="9119886"/>
            <a:ext cx="13910316" cy="1"/>
          </a:xfrm>
          <a:prstGeom prst="straightConnector1">
            <a:avLst/>
          </a:prstGeom>
          <a:noFill/>
          <a:ln w="25400" cap="flat" cmpd="sng">
            <a:solidFill>
              <a:srgbClr val="98C5E8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15979978" y="8957733"/>
            <a:ext cx="606477" cy="32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  <a:defRPr sz="5800"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9pPr>
          </a:lstStyle>
          <a:p>
            <a:endParaRPr/>
          </a:p>
        </p:txBody>
      </p:sp>
      <p:pic>
        <p:nvPicPr>
          <p:cNvPr id="29" name="Google Shape;2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980" y="9191482"/>
            <a:ext cx="1511602" cy="41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">
  <p:cSld name="Thank You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oogle Shape;31;p18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32" name="Google Shape;32;p18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3" name="Google Shape;33;p18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8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2000" b="0" i="0" u="none" strike="noStrike" cap="non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2546428" y="3467100"/>
            <a:ext cx="12700388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600"/>
              <a:buFont typeface="Tahoma"/>
              <a:buNone/>
              <a:defRPr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None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6705804" y="5346700"/>
            <a:ext cx="854031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37" name="Google Shape;37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79217" y="8212130"/>
            <a:ext cx="417023" cy="33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76566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" name="Google Shape;39;p18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40" name="Google Shape;40;p1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Google Shape;41;p1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2" name="Google Shape;42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499897" y="626969"/>
            <a:ext cx="2914650" cy="78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(Alternate)">
  <p:cSld name="Title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8000"/>
              <a:buFont typeface="Tahoma"/>
              <a:buNone/>
              <a:defRPr sz="8000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4140"/>
              <a:buFont typeface="Tahoma"/>
              <a:buNone/>
              <a:defRPr sz="4140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46" name="Google Shape;46;p19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47" name="Google Shape;47;p19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8" name="Google Shape;48;p19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9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9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93"/>
              </a:buClr>
              <a:buSzPts val="2900"/>
              <a:buFont typeface="Tahoma"/>
              <a:buNone/>
              <a:defRPr sz="2000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93"/>
              </a:buClr>
              <a:buSzPts val="2900"/>
              <a:buFont typeface="Tahoma"/>
              <a:buNone/>
              <a:defRPr sz="2000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52" name="Google Shape;5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5665" y="8058696"/>
            <a:ext cx="757121" cy="75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70437" y="647225"/>
            <a:ext cx="2844110" cy="779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" name="Google Shape;55;p19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56" name="Google Shape;56;p1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" name="Google Shape;57;p1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(Alternate)">
  <p:cSld name="Thank You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/>
          <p:nvPr/>
        </p:nvSpPr>
        <p:spPr>
          <a:xfrm>
            <a:off x="2899879" y="8143856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20"/>
          <p:cNvSpPr txBox="1"/>
          <p:nvPr/>
        </p:nvSpPr>
        <p:spPr>
          <a:xfrm>
            <a:off x="5798202" y="8129518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2000" b="0" i="0" u="none" strike="noStrike" cap="none">
              <a:solidFill>
                <a:srgbClr val="6A6C7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1" name="Google Shape;61;p20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1446" y="8222847"/>
            <a:ext cx="312486" cy="2523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20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6A6C77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63" name="Google Shape;63;p20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B7D2EB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2546428" y="3467100"/>
            <a:ext cx="12700388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1600"/>
              <a:buFont typeface="Tahoma"/>
              <a:buNone/>
              <a:defRPr sz="8000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None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body" idx="2"/>
          </p:nvPr>
        </p:nvSpPr>
        <p:spPr>
          <a:xfrm>
            <a:off x="6705804" y="5346700"/>
            <a:ext cx="854031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900"/>
              <a:buFont typeface="Tahoma"/>
              <a:buNone/>
              <a:defRPr sz="2000" i="1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66" name="Google Shape;66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0245" y="7986661"/>
            <a:ext cx="757121" cy="7571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" name="Google Shape;67;p20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68" name="Google Shape;68;p2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p2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0" name="Google Shape;70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570437" y="647225"/>
            <a:ext cx="2844110" cy="77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1270039" y="254000"/>
            <a:ext cx="14800185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52324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kdataservice.ac.u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kri.org/councils/esrc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kdataservice.ac.uk/app/uploads/licenceform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kdataservice.ac.uk/app/uploads/cd137-enduserlicence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kdataservice.ac.uk/app/uploads/cd142-licencecompliancepolicy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kdataservice.ac.uk/help/secure-lab/what-is-the-five-safes-framework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4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None/>
            </a:pPr>
            <a:r>
              <a:rPr lang="no-NO"/>
              <a:t>Train the Trainer Workshop: How to Ensure Researchers Share Their FAIR Data: Practical Tips and Tools</a:t>
            </a:r>
            <a:endParaRPr/>
          </a:p>
        </p:txBody>
      </p:sp>
      <p:sp>
        <p:nvSpPr>
          <p:cNvPr id="76" name="Google Shape;76;p1"/>
          <p:cNvSpPr txBox="1">
            <a:spLocks noGrp="1"/>
          </p:cNvSpPr>
          <p:nvPr>
            <p:ph type="body" idx="2"/>
          </p:nvPr>
        </p:nvSpPr>
        <p:spPr>
          <a:xfrm>
            <a:off x="2394859" y="5016501"/>
            <a:ext cx="11966599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C2E9"/>
              </a:buClr>
              <a:buSzPts val="4100"/>
              <a:buFont typeface="Tahoma"/>
              <a:buNone/>
            </a:pPr>
            <a:r>
              <a:rPr lang="no-NO"/>
              <a:t>Licence Framework @ CESSDA Archives</a:t>
            </a:r>
            <a:endParaRPr/>
          </a:p>
        </p:txBody>
      </p:sp>
      <p:sp>
        <p:nvSpPr>
          <p:cNvPr id="77" name="Google Shape;77;p1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r>
              <a:rPr lang="no-NO"/>
              <a:t>Cristina Magder / UK Data Service</a:t>
            </a:r>
            <a:endParaRPr/>
          </a:p>
        </p:txBody>
      </p:sp>
      <p:sp>
        <p:nvSpPr>
          <p:cNvPr id="78" name="Google Shape;78;p1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r>
              <a:rPr lang="no-NO"/>
              <a:t>27 October 2022</a:t>
            </a:r>
            <a:endParaRPr/>
          </a:p>
        </p:txBody>
      </p:sp>
      <p:sp>
        <p:nvSpPr>
          <p:cNvPr id="79" name="Google Shape;79;p1"/>
          <p:cNvSpPr txBox="1"/>
          <p:nvPr/>
        </p:nvSpPr>
        <p:spPr>
          <a:xfrm>
            <a:off x="2790265" y="911710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endParaRPr sz="2400" b="0" i="0" u="none" strike="noStrike" cap="none">
              <a:solidFill>
                <a:srgbClr val="393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0" name="Google Shape;80;p1"/>
          <p:cNvSpPr txBox="1"/>
          <p:nvPr/>
        </p:nvSpPr>
        <p:spPr>
          <a:xfrm>
            <a:off x="2581836" y="8937438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98431" y="8963217"/>
            <a:ext cx="3607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600" dirty="0" smtClean="0">
                <a:solidFill>
                  <a:schemeClr val="accent6"/>
                </a:solidFill>
              </a:rPr>
              <a:t>DOI: 10.5281/zenodo.7296982</a:t>
            </a:r>
            <a:endParaRPr lang="sl-SI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r>
              <a:rPr lang="no-NO" sz="4000" u="sng">
                <a:solidFill>
                  <a:schemeClr val="hlink"/>
                </a:solidFill>
                <a:hlinkClick r:id="rId3"/>
              </a:rPr>
              <a:t>UK's largest collection</a:t>
            </a:r>
            <a:r>
              <a:rPr lang="no-NO" sz="4000"/>
              <a:t> of UK and international social sciences and population data</a:t>
            </a:r>
            <a:endParaRPr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endParaRPr sz="4000"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r>
              <a:rPr lang="no-NO" sz="4000"/>
              <a:t>funded by </a:t>
            </a:r>
            <a:r>
              <a:rPr lang="no-NO" sz="4000" u="sng">
                <a:solidFill>
                  <a:schemeClr val="hlink"/>
                </a:solidFill>
                <a:hlinkClick r:id="rId4"/>
              </a:rPr>
              <a:t>the Economic and Social Research Council </a:t>
            </a:r>
            <a:r>
              <a:rPr lang="no-NO" sz="4000"/>
              <a:t>(ESRC)</a:t>
            </a:r>
            <a:endParaRPr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endParaRPr sz="4000"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r>
              <a:rPr lang="no-NO" sz="4000"/>
              <a:t>provide users with access, support, guidance and training to facilitate high quality social and economic research and education</a:t>
            </a:r>
            <a:endParaRPr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endParaRPr sz="4000"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r>
              <a:rPr lang="no-NO" sz="4000"/>
              <a:t>support the development of best practices for data preservation and sharing standards participants </a:t>
            </a:r>
            <a:endParaRPr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endParaRPr sz="4000"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r>
              <a:rPr lang="no-NO" sz="4000"/>
              <a:t>UK Data Archive, the lead partner of the UK Data Service, a centre of excellence in acquiring, curating and providing access to the largest collection of social science and population data for over 50 years</a:t>
            </a:r>
            <a:endParaRPr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endParaRPr sz="4000"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endParaRPr sz="4000"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92909"/>
              <a:buNone/>
            </a:pPr>
            <a:endParaRPr sz="4000"/>
          </a:p>
        </p:txBody>
      </p:sp>
      <p:sp>
        <p:nvSpPr>
          <p:cNvPr id="87" name="Google Shape;87;p21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no-NO"/>
              <a:t>UK Data Service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44"/>
              <a:buNone/>
            </a:pPr>
            <a:r>
              <a:rPr lang="no-NO" sz="4000"/>
              <a:t>Open when possible, closed when necessary </a:t>
            </a:r>
            <a:endParaRPr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44"/>
              <a:buNone/>
            </a:pPr>
            <a:endParaRPr sz="4000"/>
          </a:p>
          <a:p>
            <a:pPr marL="98806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44"/>
              <a:buNone/>
            </a:pPr>
            <a:r>
              <a:rPr lang="no-NO"/>
              <a:t>We provide access to data via a three-tier licence/access framework:</a:t>
            </a:r>
            <a:endParaRPr/>
          </a:p>
          <a:p>
            <a:pPr marL="457200" lvl="0" indent="-358394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44"/>
              <a:buChar char="•"/>
            </a:pPr>
            <a:r>
              <a:rPr lang="no-NO"/>
              <a:t>Open</a:t>
            </a:r>
            <a:endParaRPr/>
          </a:p>
          <a:p>
            <a:pPr marL="457200" lvl="0" indent="-358394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44"/>
              <a:buChar char="•"/>
            </a:pPr>
            <a:r>
              <a:rPr lang="no-NO"/>
              <a:t>Safeguarded</a:t>
            </a:r>
            <a:endParaRPr/>
          </a:p>
          <a:p>
            <a:pPr marL="457200" lvl="0" indent="-358394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44"/>
              <a:buChar char="•"/>
            </a:pPr>
            <a:r>
              <a:rPr lang="no-NO"/>
              <a:t>Controlled</a:t>
            </a:r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no-NO"/>
              <a:t>Accessing Data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r>
              <a:rPr lang="no-NO" sz="3600"/>
              <a:t>At the UK Data Service, data are classified according to their level of detail, sensitivity and confidentiality.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endParaRPr sz="3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r>
              <a:rPr lang="no-NO" sz="3600"/>
              <a:t>All data depositors must sign a non-exclusive </a:t>
            </a:r>
            <a:r>
              <a:rPr lang="no-NO" sz="3600" u="sng">
                <a:solidFill>
                  <a:schemeClr val="hlink"/>
                </a:solidFill>
                <a:hlinkClick r:id="rId3"/>
              </a:rPr>
              <a:t>deposit licence agreement</a:t>
            </a:r>
            <a:r>
              <a:rPr lang="no-NO" sz="3600"/>
              <a:t> to have their data available via the UKDS.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endParaRPr sz="3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r>
              <a:rPr lang="no-NO" sz="3600"/>
              <a:t>The Agreement sets the responsibilities for both the data depositor and the UKDS.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endParaRPr sz="3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r>
              <a:rPr lang="no-NO" sz="3600"/>
              <a:t>The Collections Development and Data Curation teams work together to negotiate appropriate access levels for data.</a:t>
            </a:r>
            <a:endParaRPr sz="3600"/>
          </a:p>
        </p:txBody>
      </p:sp>
      <p:sp>
        <p:nvSpPr>
          <p:cNvPr id="99" name="Google Shape;99;p23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no-NO"/>
              <a:t>UKDS Deposit Licence Agreement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4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r>
              <a:rPr lang="no-NO" sz="3600"/>
              <a:t>All UKDS registered users must agree to the </a:t>
            </a:r>
            <a:r>
              <a:rPr lang="no-NO" sz="3600" u="sng">
                <a:solidFill>
                  <a:schemeClr val="hlink"/>
                </a:solidFill>
                <a:hlinkClick r:id="rId3"/>
              </a:rPr>
              <a:t>End User Licence Agreement. </a:t>
            </a:r>
            <a:endParaRPr sz="3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endParaRPr sz="3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r>
              <a:rPr lang="no-NO" sz="3600"/>
              <a:t>The Agreement sets the responsibilities for both the registered user and the UKDS.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endParaRPr sz="3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r>
              <a:rPr lang="no-NO" sz="3600"/>
              <a:t>The conditions of use require researchers to act responsibly and ethically with the data.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endParaRPr sz="3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628"/>
              <a:buFont typeface="Tahoma"/>
              <a:buNone/>
            </a:pPr>
            <a:r>
              <a:rPr lang="no-NO" sz="3600"/>
              <a:t>In case of a breach the </a:t>
            </a:r>
            <a:r>
              <a:rPr lang="no-NO" sz="3600" u="sng">
                <a:solidFill>
                  <a:schemeClr val="hlink"/>
                </a:solidFill>
                <a:hlinkClick r:id="rId4"/>
              </a:rPr>
              <a:t>UKDS Licence Compliance Policy </a:t>
            </a:r>
            <a:r>
              <a:rPr lang="no-NO" sz="3600"/>
              <a:t>is followed.</a:t>
            </a:r>
            <a:endParaRPr/>
          </a:p>
        </p:txBody>
      </p:sp>
      <p:sp>
        <p:nvSpPr>
          <p:cNvPr id="105" name="Google Shape;105;p24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no-NO"/>
              <a:t>UKDS End User Licence Agreement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5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no-NO"/>
              <a:t>UKDS Three Tier Licence Framework</a:t>
            </a:r>
            <a:endParaRPr/>
          </a:p>
        </p:txBody>
      </p:sp>
      <p:grpSp>
        <p:nvGrpSpPr>
          <p:cNvPr id="111" name="Google Shape;111;p25"/>
          <p:cNvGrpSpPr/>
          <p:nvPr/>
        </p:nvGrpSpPr>
        <p:grpSpPr>
          <a:xfrm>
            <a:off x="1179574" y="2066380"/>
            <a:ext cx="13202779" cy="6922230"/>
            <a:chOff x="270793" y="1721"/>
            <a:chExt cx="13202779" cy="6922230"/>
          </a:xfrm>
        </p:grpSpPr>
        <p:sp>
          <p:nvSpPr>
            <p:cNvPr id="112" name="Google Shape;112;p25"/>
            <p:cNvSpPr/>
            <p:nvPr/>
          </p:nvSpPr>
          <p:spPr>
            <a:xfrm rot="5400000">
              <a:off x="8013368" y="-3135814"/>
              <a:ext cx="2320605" cy="859567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DE5D0">
                <a:alpha val="89803"/>
              </a:srgbClr>
            </a:solidFill>
            <a:ln w="25400" cap="flat" cmpd="sng">
              <a:solidFill>
                <a:srgbClr val="DDE5D0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5"/>
            <p:cNvSpPr txBox="1"/>
            <p:nvPr/>
          </p:nvSpPr>
          <p:spPr>
            <a:xfrm>
              <a:off x="4875834" y="115003"/>
              <a:ext cx="8482392" cy="2094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285750" marR="0" lvl="1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Char char="•"/>
              </a:pPr>
              <a:r>
                <a:rPr lang="no-NO" sz="2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No real disclosure risk – truly anonymous data or consent to share data as collected is in place. Under open licences; almost no restrictions on reuse</a:t>
              </a:r>
              <a:endPara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5"/>
            <p:cNvSpPr/>
            <p:nvPr/>
          </p:nvSpPr>
          <p:spPr>
            <a:xfrm>
              <a:off x="285817" y="255406"/>
              <a:ext cx="4698767" cy="1866550"/>
            </a:xfrm>
            <a:prstGeom prst="roundRect">
              <a:avLst>
                <a:gd name="adj" fmla="val 16667"/>
              </a:avLst>
            </a:prstGeom>
            <a:solidFill>
              <a:srgbClr val="9BBB59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5"/>
            <p:cNvSpPr txBox="1"/>
            <p:nvPr/>
          </p:nvSpPr>
          <p:spPr>
            <a:xfrm>
              <a:off x="376934" y="346523"/>
              <a:ext cx="4516533" cy="16843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1925" tIns="100950" rIns="201925" bIns="100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300"/>
                <a:buFont typeface="Arial"/>
                <a:buNone/>
              </a:pPr>
              <a:r>
                <a:rPr lang="no-NO" sz="53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Open</a:t>
              </a:r>
              <a:endParaRPr sz="5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5"/>
            <p:cNvSpPr/>
            <p:nvPr/>
          </p:nvSpPr>
          <p:spPr>
            <a:xfrm rot="5400000">
              <a:off x="8175025" y="-887257"/>
              <a:ext cx="1991984" cy="860510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0E1DF">
                <a:alpha val="89803"/>
              </a:srgbClr>
            </a:solidFill>
            <a:ln w="25400" cap="flat" cmpd="sng">
              <a:solidFill>
                <a:srgbClr val="D0E1DF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5"/>
            <p:cNvSpPr txBox="1"/>
            <p:nvPr/>
          </p:nvSpPr>
          <p:spPr>
            <a:xfrm>
              <a:off x="4868463" y="2516546"/>
              <a:ext cx="8507868" cy="17975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285750" marR="0" lvl="1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Char char="•"/>
              </a:pPr>
              <a:r>
                <a:rPr lang="no-NO" sz="2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Zero to low real disclosure risk – effectively anonymised data. Requires authentication and authorisation e.g. registered user and End User Licence Agreement, special conditions might apply</a:t>
              </a:r>
              <a:endPara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5"/>
            <p:cNvSpPr/>
            <p:nvPr/>
          </p:nvSpPr>
          <p:spPr>
            <a:xfrm>
              <a:off x="270793" y="2509573"/>
              <a:ext cx="4689333" cy="1787533"/>
            </a:xfrm>
            <a:prstGeom prst="roundRect">
              <a:avLst>
                <a:gd name="adj" fmla="val 16667"/>
              </a:avLst>
            </a:prstGeom>
            <a:solidFill>
              <a:srgbClr val="5DAEA5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5"/>
            <p:cNvSpPr txBox="1"/>
            <p:nvPr/>
          </p:nvSpPr>
          <p:spPr>
            <a:xfrm>
              <a:off x="358053" y="2596833"/>
              <a:ext cx="4514813" cy="16130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1925" tIns="100950" rIns="201925" bIns="100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300"/>
                <a:buFont typeface="Arial"/>
                <a:buNone/>
              </a:pPr>
              <a:r>
                <a:rPr lang="no-NO" sz="53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Safeguarded</a:t>
              </a:r>
              <a:endParaRPr sz="5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5"/>
            <p:cNvSpPr/>
            <p:nvPr/>
          </p:nvSpPr>
          <p:spPr>
            <a:xfrm rot="5400000">
              <a:off x="8041860" y="1506412"/>
              <a:ext cx="2317844" cy="8517234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6D0DE">
                <a:alpha val="89803"/>
              </a:srgbClr>
            </a:solidFill>
            <a:ln w="25400" cap="flat" cmpd="sng">
              <a:solidFill>
                <a:srgbClr val="D6D0DE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5"/>
            <p:cNvSpPr txBox="1"/>
            <p:nvPr/>
          </p:nvSpPr>
          <p:spPr>
            <a:xfrm>
              <a:off x="4942165" y="4719255"/>
              <a:ext cx="8404086" cy="20915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285750" marR="0" lvl="1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Char char="•"/>
              </a:pPr>
              <a:r>
                <a:rPr lang="no-NO" sz="2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Real disclosure risk – de-identified data (personal data) and/or highly sensitive. Requires project approval, user vetting and training; access via a safe setting; output checking</a:t>
              </a:r>
              <a:endPara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5"/>
            <p:cNvSpPr/>
            <p:nvPr/>
          </p:nvSpPr>
          <p:spPr>
            <a:xfrm>
              <a:off x="296037" y="4776703"/>
              <a:ext cx="4658526" cy="1894948"/>
            </a:xfrm>
            <a:prstGeom prst="roundRect">
              <a:avLst>
                <a:gd name="adj" fmla="val 16667"/>
              </a:avLst>
            </a:prstGeom>
            <a:solidFill>
              <a:srgbClr val="7F63A1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5"/>
            <p:cNvSpPr txBox="1"/>
            <p:nvPr/>
          </p:nvSpPr>
          <p:spPr>
            <a:xfrm>
              <a:off x="388541" y="4869207"/>
              <a:ext cx="4473518" cy="17099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1925" tIns="100950" rIns="201925" bIns="100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300"/>
                <a:buFont typeface="Arial"/>
                <a:buNone/>
              </a:pPr>
              <a:r>
                <a:rPr lang="no-NO" sz="53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Controlled</a:t>
              </a:r>
              <a:endParaRPr sz="5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no-NO"/>
              <a:t>UKDS Three Tier Access Framework</a:t>
            </a:r>
            <a:endParaRPr/>
          </a:p>
        </p:txBody>
      </p:sp>
      <p:grpSp>
        <p:nvGrpSpPr>
          <p:cNvPr id="129" name="Google Shape;129;p26"/>
          <p:cNvGrpSpPr/>
          <p:nvPr/>
        </p:nvGrpSpPr>
        <p:grpSpPr>
          <a:xfrm>
            <a:off x="1069531" y="2117926"/>
            <a:ext cx="11002940" cy="6726959"/>
            <a:chOff x="0" y="66031"/>
            <a:chExt cx="11002940" cy="6726959"/>
          </a:xfrm>
        </p:grpSpPr>
        <p:sp>
          <p:nvSpPr>
            <p:cNvPr id="130" name="Google Shape;130;p26"/>
            <p:cNvSpPr/>
            <p:nvPr/>
          </p:nvSpPr>
          <p:spPr>
            <a:xfrm>
              <a:off x="0" y="538351"/>
              <a:ext cx="11002940" cy="1335600"/>
            </a:xfrm>
            <a:prstGeom prst="rect">
              <a:avLst/>
            </a:prstGeom>
            <a:solidFill>
              <a:srgbClr val="A3C9E7">
                <a:alpha val="89803"/>
              </a:srgbClr>
            </a:solidFill>
            <a:ln w="25400" cap="flat" cmpd="sng">
              <a:solidFill>
                <a:srgbClr val="4645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6"/>
            <p:cNvSpPr txBox="1"/>
            <p:nvPr/>
          </p:nvSpPr>
          <p:spPr>
            <a:xfrm>
              <a:off x="0" y="538351"/>
              <a:ext cx="11002940" cy="1335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53950" tIns="666475" rIns="853950" bIns="227575" anchor="t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Char char="•"/>
              </a:pPr>
              <a:r>
                <a:rPr lang="no-NO" sz="3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Registration not required</a:t>
              </a:r>
              <a:endPara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26"/>
            <p:cNvSpPr/>
            <p:nvPr/>
          </p:nvSpPr>
          <p:spPr>
            <a:xfrm>
              <a:off x="550147" y="66031"/>
              <a:ext cx="7702058" cy="944640"/>
            </a:xfrm>
            <a:prstGeom prst="roundRect">
              <a:avLst>
                <a:gd name="adj" fmla="val 16667"/>
              </a:avLst>
            </a:prstGeom>
            <a:solidFill>
              <a:srgbClr val="46454D"/>
            </a:solidFill>
            <a:ln w="25400" cap="flat" cmpd="sng">
              <a:solidFill>
                <a:srgbClr val="A3C9E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6"/>
            <p:cNvSpPr txBox="1"/>
            <p:nvPr/>
          </p:nvSpPr>
          <p:spPr>
            <a:xfrm>
              <a:off x="596261" y="112145"/>
              <a:ext cx="7609830" cy="85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1100" tIns="0" rIns="2911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no-NO" sz="32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Open Access</a:t>
              </a:r>
              <a:endPara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6"/>
            <p:cNvSpPr/>
            <p:nvPr/>
          </p:nvSpPr>
          <p:spPr>
            <a:xfrm>
              <a:off x="0" y="2519070"/>
              <a:ext cx="11002940" cy="1814400"/>
            </a:xfrm>
            <a:prstGeom prst="rect">
              <a:avLst/>
            </a:prstGeom>
            <a:solidFill>
              <a:srgbClr val="A3C9E7">
                <a:alpha val="89803"/>
              </a:srgbClr>
            </a:solidFill>
            <a:ln w="25400" cap="flat" cmpd="sng">
              <a:solidFill>
                <a:srgbClr val="7070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6"/>
            <p:cNvSpPr txBox="1"/>
            <p:nvPr/>
          </p:nvSpPr>
          <p:spPr>
            <a:xfrm>
              <a:off x="0" y="2519070"/>
              <a:ext cx="11002940" cy="18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53950" tIns="666475" rIns="853950" bIns="227575" anchor="t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Char char="•"/>
              </a:pPr>
              <a:r>
                <a:rPr lang="no-NO" sz="3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Registration required</a:t>
              </a:r>
              <a:endPara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1" indent="-285750" algn="l" rtl="0">
                <a:lnSpc>
                  <a:spcPct val="90000"/>
                </a:lnSpc>
                <a:spcBef>
                  <a:spcPts val="48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Char char="•"/>
              </a:pPr>
              <a:r>
                <a:rPr lang="no-NO" sz="3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Special conditions might apply</a:t>
              </a:r>
              <a:endPara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6"/>
            <p:cNvSpPr/>
            <p:nvPr/>
          </p:nvSpPr>
          <p:spPr>
            <a:xfrm>
              <a:off x="550147" y="2046750"/>
              <a:ext cx="7702058" cy="944640"/>
            </a:xfrm>
            <a:prstGeom prst="roundRect">
              <a:avLst>
                <a:gd name="adj" fmla="val 16667"/>
              </a:avLst>
            </a:prstGeom>
            <a:solidFill>
              <a:srgbClr val="707078"/>
            </a:solidFill>
            <a:ln w="25400" cap="flat" cmpd="sng">
              <a:solidFill>
                <a:srgbClr val="A3C9E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6"/>
            <p:cNvSpPr txBox="1"/>
            <p:nvPr/>
          </p:nvSpPr>
          <p:spPr>
            <a:xfrm>
              <a:off x="596261" y="2092864"/>
              <a:ext cx="7609830" cy="85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1100" tIns="0" rIns="2911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no-NO" sz="32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Safeguarded Access</a:t>
              </a:r>
              <a:endPara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6"/>
            <p:cNvSpPr/>
            <p:nvPr/>
          </p:nvSpPr>
          <p:spPr>
            <a:xfrm>
              <a:off x="0" y="4978590"/>
              <a:ext cx="11002940" cy="1814400"/>
            </a:xfrm>
            <a:prstGeom prst="rect">
              <a:avLst/>
            </a:prstGeom>
            <a:solidFill>
              <a:srgbClr val="A3C9E7">
                <a:alpha val="89803"/>
              </a:srgbClr>
            </a:solidFill>
            <a:ln w="25400" cap="flat" cmpd="sng">
              <a:solidFill>
                <a:srgbClr val="A0A0A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6"/>
            <p:cNvSpPr txBox="1"/>
            <p:nvPr/>
          </p:nvSpPr>
          <p:spPr>
            <a:xfrm>
              <a:off x="0" y="4978590"/>
              <a:ext cx="11002940" cy="18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53950" tIns="666475" rIns="853950" bIns="227575" anchor="t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Char char="•"/>
              </a:pPr>
              <a:r>
                <a:rPr lang="no-NO" sz="3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Registration required</a:t>
              </a:r>
              <a:endPara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1" indent="-285750" algn="l" rtl="0">
                <a:lnSpc>
                  <a:spcPct val="90000"/>
                </a:lnSpc>
                <a:spcBef>
                  <a:spcPts val="48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Char char="•"/>
              </a:pPr>
              <a:r>
                <a:rPr lang="no-NO" sz="3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Access available via the </a:t>
              </a:r>
              <a:r>
                <a:rPr lang="no-NO" sz="3200" b="0" i="0" u="sng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hlinkClick r:id="rId3">
                    <a:extLst>
                      <a:ext uri="{A12FA001-AC4F-418D-AE19-62706E023703}">
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</a:ext>
                    </a:extLst>
                  </a:hlinkClick>
                </a:rPr>
                <a:t>Five Safes Framework</a:t>
              </a:r>
              <a:endPara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6"/>
            <p:cNvSpPr/>
            <p:nvPr/>
          </p:nvSpPr>
          <p:spPr>
            <a:xfrm>
              <a:off x="550147" y="4506271"/>
              <a:ext cx="7702058" cy="944640"/>
            </a:xfrm>
            <a:prstGeom prst="roundRect">
              <a:avLst>
                <a:gd name="adj" fmla="val 16667"/>
              </a:avLst>
            </a:prstGeom>
            <a:solidFill>
              <a:srgbClr val="A0A0A1"/>
            </a:solidFill>
            <a:ln w="25400" cap="flat" cmpd="sng">
              <a:solidFill>
                <a:srgbClr val="A3C9E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6"/>
            <p:cNvSpPr txBox="1"/>
            <p:nvPr/>
          </p:nvSpPr>
          <p:spPr>
            <a:xfrm>
              <a:off x="596261" y="4552385"/>
              <a:ext cx="7609830" cy="85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91100" tIns="0" rIns="2911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no-NO" sz="32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Controlled Access</a:t>
              </a:r>
              <a:endPara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4cb4e76e6b_0_0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0" cy="9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no-NO"/>
              <a:t>Five Safes Framework</a:t>
            </a:r>
            <a:endParaRPr/>
          </a:p>
        </p:txBody>
      </p:sp>
      <p:sp>
        <p:nvSpPr>
          <p:cNvPr id="147" name="Google Shape;147;g14cb4e76e6b_0_0"/>
          <p:cNvSpPr txBox="1"/>
          <p:nvPr/>
        </p:nvSpPr>
        <p:spPr>
          <a:xfrm>
            <a:off x="5582050" y="2570764"/>
            <a:ext cx="10165950" cy="6119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-NO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 data</a:t>
            </a:r>
            <a:r>
              <a:rPr lang="no-NO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treated and de-identified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-NO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 projects</a:t>
            </a:r>
            <a:r>
              <a:rPr lang="no-NO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approved by data owners/Research Accreditation Panel and must demonstrate public good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-NO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 people</a:t>
            </a:r>
            <a:r>
              <a:rPr lang="no-NO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complete the Safe Researcher Training and gain Accredited Researcher status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-NO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 settings</a:t>
            </a:r>
            <a:r>
              <a:rPr lang="no-NO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environment prevents unauthorised access i.e. UKDS SecureLab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-NO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 outputs</a:t>
            </a:r>
            <a:r>
              <a:rPr lang="no-NO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screened and approved to ensure no disclosive information leaves the Safe Settings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8" name="Google Shape;148;g14cb4e76e6b_0_0" descr="What is the Five Safes framework? — UK Data Servi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9332" y="2438400"/>
            <a:ext cx="4876800" cy="48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"/>
          <p:cNvSpPr txBox="1"/>
          <p:nvPr/>
        </p:nvSpPr>
        <p:spPr>
          <a:xfrm>
            <a:off x="2394860" y="9032789"/>
            <a:ext cx="5842688" cy="370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 fontScale="92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None/>
            </a:pPr>
            <a:r>
              <a:rPr lang="no-NO"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Licence: CC-BY 4.0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2"/>
          <p:cNvSpPr txBox="1"/>
          <p:nvPr/>
        </p:nvSpPr>
        <p:spPr>
          <a:xfrm>
            <a:off x="2394860" y="4013947"/>
            <a:ext cx="13002983" cy="450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56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20"/>
              <a:buFont typeface="Tahoma"/>
              <a:buNone/>
            </a:pPr>
            <a:r>
              <a:rPr lang="no-NO"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Thank You!</a:t>
            </a:r>
            <a:endParaRPr sz="48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CESSDA">
      <a:dk1>
        <a:srgbClr val="4E4D56"/>
      </a:dk1>
      <a:lt1>
        <a:srgbClr val="A4C9E8"/>
      </a:lt1>
      <a:dk2>
        <a:srgbClr val="454545"/>
      </a:dk2>
      <a:lt2>
        <a:srgbClr val="E6E6E6"/>
      </a:lt2>
      <a:accent1>
        <a:srgbClr val="75B7E8"/>
      </a:accent1>
      <a:accent2>
        <a:srgbClr val="4E4D5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A8FDB"/>
      </a:hlink>
      <a:folHlink>
        <a:srgbClr val="9291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</Words>
  <Application>Microsoft Office PowerPoint</Application>
  <PresentationFormat>Custom</PresentationFormat>
  <Paragraphs>63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Tahoma</vt:lpstr>
      <vt:lpstr>Helvetica Neue</vt:lpstr>
      <vt:lpstr>Arial</vt:lpstr>
      <vt:lpstr>White</vt:lpstr>
      <vt:lpstr>PowerPoint Presentation</vt:lpstr>
      <vt:lpstr>UK Data Service</vt:lpstr>
      <vt:lpstr>Accessing Data</vt:lpstr>
      <vt:lpstr>UKDS Deposit Licence Agreement</vt:lpstr>
      <vt:lpstr>UKDS End User Licence Agreement</vt:lpstr>
      <vt:lpstr>UKDS Three Tier Licence Framework</vt:lpstr>
      <vt:lpstr>UKDS Three Tier Access Framework</vt:lpstr>
      <vt:lpstr>Five Safes Framework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Smith</dc:creator>
  <cp:lastModifiedBy>Vipavc, Irena</cp:lastModifiedBy>
  <cp:revision>1</cp:revision>
  <dcterms:created xsi:type="dcterms:W3CDTF">2019-12-04T12:40:52Z</dcterms:created>
  <dcterms:modified xsi:type="dcterms:W3CDTF">2022-11-06T21:51:13Z</dcterms:modified>
</cp:coreProperties>
</file>