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7340263" cy="9753600"/>
  <p:notesSz cx="6858000" cy="9144000"/>
  <p:embeddedFontLst>
    <p:embeddedFont>
      <p:font typeface="Tahoma" panose="020B0604030504040204" pitchFamily="34" charset="0"/>
      <p:regular r:id="rId7"/>
      <p:bold r:id="rId8"/>
    </p:embeddedFont>
    <p:embeddedFont>
      <p:font typeface="Helvetica Neue" panose="020B060402020202020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hHGLNMwU6oO4n9gjnh/YMVwKYL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7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6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Tahoma"/>
              <a:buNone/>
              <a:defRPr sz="8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C2E9"/>
              </a:buClr>
              <a:buSzPts val="4140"/>
              <a:buFont typeface="Tahoma"/>
              <a:buNone/>
              <a:defRPr sz="4140">
                <a:solidFill>
                  <a:srgbClr val="94C2E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11" name="Google Shape;11;p6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" name="Google Shape;12;p6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3" name="Google Shape;13;p6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14" name="Google Shape;14;p6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99897" y="626969"/>
            <a:ext cx="2914650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71980" y="8212130"/>
            <a:ext cx="417023" cy="336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61053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oogle Shape;20;p6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21" name="Google Shape;21;p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2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(standard)">
  <p:cSld name="Content (standard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716508" cy="4998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8394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4pPr>
            <a:lvl5pPr marL="2286000" lvl="4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/>
          <p:nvPr/>
        </p:nvSpPr>
        <p:spPr>
          <a:xfrm>
            <a:off x="-1" y="885495"/>
            <a:ext cx="595950" cy="997079"/>
          </a:xfrm>
          <a:prstGeom prst="rect">
            <a:avLst/>
          </a:prstGeom>
          <a:solidFill>
            <a:srgbClr val="6A6C77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Helvetica Neue"/>
              <a:buNone/>
            </a:pPr>
            <a:endParaRPr sz="2200" b="1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6" name="Google Shape;26;p7"/>
          <p:cNvCxnSpPr/>
          <p:nvPr/>
        </p:nvCxnSpPr>
        <p:spPr>
          <a:xfrm>
            <a:off x="1714974" y="9119886"/>
            <a:ext cx="13910316" cy="1"/>
          </a:xfrm>
          <a:prstGeom prst="straightConnector1">
            <a:avLst/>
          </a:prstGeom>
          <a:noFill/>
          <a:ln w="25400" cap="flat" cmpd="sng">
            <a:solidFill>
              <a:srgbClr val="98C5E8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27" name="Google Shape;27;p7"/>
          <p:cNvSpPr txBox="1">
            <a:spLocks noGrp="1"/>
          </p:cNvSpPr>
          <p:nvPr>
            <p:ph type="sldNum" idx="12"/>
          </p:nvPr>
        </p:nvSpPr>
        <p:spPr>
          <a:xfrm>
            <a:off x="15979978" y="8957733"/>
            <a:ext cx="606477" cy="32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  <a:defRPr sz="5800"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9pPr>
          </a:lstStyle>
          <a:p>
            <a:endParaRPr/>
          </a:p>
        </p:txBody>
      </p:sp>
      <p:pic>
        <p:nvPicPr>
          <p:cNvPr id="29" name="Google Shape;2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980" y="9191482"/>
            <a:ext cx="1511602" cy="41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(Alternate)">
  <p:cSld name="Title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8000"/>
              <a:buFont typeface="Tahoma"/>
              <a:buNone/>
              <a:defRPr sz="8000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4140"/>
              <a:buFont typeface="Tahoma"/>
              <a:buNone/>
              <a:defRPr sz="4140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33" name="Google Shape;33;p8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34" name="Google Shape;34;p8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5" name="Google Shape;35;p8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36" name="Google Shape;36;p8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93"/>
              </a:buClr>
              <a:buSzPts val="2900"/>
              <a:buFont typeface="Tahoma"/>
              <a:buNone/>
              <a:defRPr sz="2000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93"/>
              </a:buClr>
              <a:buSzPts val="2900"/>
              <a:buFont typeface="Tahoma"/>
              <a:buNone/>
              <a:defRPr sz="2000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39" name="Google Shape;3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1053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5665" y="8058696"/>
            <a:ext cx="757121" cy="75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570437" y="647225"/>
            <a:ext cx="2844110" cy="7792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" name="Google Shape;42;p8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43" name="Google Shape;43;p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Google Shape;44;p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(Alternate)">
  <p:cSld name="Thank You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/>
        </p:nvSpPr>
        <p:spPr>
          <a:xfrm>
            <a:off x="2899879" y="8143856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47" name="Google Shape;47;p9"/>
          <p:cNvSpPr txBox="1"/>
          <p:nvPr/>
        </p:nvSpPr>
        <p:spPr>
          <a:xfrm>
            <a:off x="5798202" y="8129518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2000" b="0" i="0" u="none" strike="noStrike" cap="none">
              <a:solidFill>
                <a:srgbClr val="6A6C7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8" name="Google Shape;48;p9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1446" y="8222847"/>
            <a:ext cx="312486" cy="2523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" name="Google Shape;49;p9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6A6C77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50" name="Google Shape;50;p9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B7D2EB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2546428" y="3467100"/>
            <a:ext cx="12700388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1600"/>
              <a:buFont typeface="Tahoma"/>
              <a:buNone/>
              <a:defRPr sz="8000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None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6705804" y="5346700"/>
            <a:ext cx="8540310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900"/>
              <a:buFont typeface="Tahoma"/>
              <a:buNone/>
              <a:defRPr sz="2000" i="1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53" name="Google Shape;5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0245" y="7986661"/>
            <a:ext cx="757121" cy="7571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Google Shape;54;p9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55" name="Google Shape;55;p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p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7" name="Google Shape;57;p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570437" y="647225"/>
            <a:ext cx="2844110" cy="77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1270039" y="254000"/>
            <a:ext cx="14800185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1192213" y="2597150"/>
            <a:ext cx="14955837" cy="618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52324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2.jp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jp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4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None/>
            </a:pPr>
            <a:r>
              <a:rPr lang="en-GB"/>
              <a:t>Train the Trainer Workshop: How to Ensure Researchers Share Their FAIR Data: Practical Tips and Tools</a:t>
            </a:r>
            <a:endParaRPr/>
          </a:p>
        </p:txBody>
      </p:sp>
      <p:sp>
        <p:nvSpPr>
          <p:cNvPr id="63" name="Google Shape;63;p1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1062861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C2E9"/>
              </a:buClr>
              <a:buSzPts val="4100"/>
              <a:buFont typeface="Tahoma"/>
              <a:buNone/>
            </a:pPr>
            <a:r>
              <a:rPr lang="en-GB"/>
              <a:t>Licence frameworks @CESSDA archives</a:t>
            </a:r>
            <a:endParaRPr/>
          </a:p>
        </p:txBody>
      </p:sp>
      <p:sp>
        <p:nvSpPr>
          <p:cNvPr id="64" name="Google Shape;64;p1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7896604" cy="810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r>
              <a:rPr lang="en-GB"/>
              <a:t>Oliver Watteler / GESIS – Leibniz Institute for the Scoial Sciences</a:t>
            </a:r>
            <a:endParaRPr/>
          </a:p>
        </p:txBody>
      </p:sp>
      <p:sp>
        <p:nvSpPr>
          <p:cNvPr id="65" name="Google Shape;65;p1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r>
              <a:rPr lang="en-GB"/>
              <a:t>27 October 2022</a:t>
            </a: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2790265" y="911710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endParaRPr sz="2400" b="0" i="0" u="none" strike="noStrike" cap="none">
              <a:solidFill>
                <a:srgbClr val="393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8431" y="8963217"/>
            <a:ext cx="36074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600" dirty="0" smtClean="0">
                <a:solidFill>
                  <a:schemeClr val="accent6"/>
                </a:solidFill>
              </a:rPr>
              <a:t>DOI: 10.5281/zenodo.7296982</a:t>
            </a:r>
            <a:endParaRPr lang="sl-SI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"/>
          <p:cNvSpPr txBox="1">
            <a:spLocks noGrp="1"/>
          </p:cNvSpPr>
          <p:nvPr>
            <p:ph type="body" idx="1"/>
          </p:nvPr>
        </p:nvSpPr>
        <p:spPr>
          <a:xfrm>
            <a:off x="908781" y="2241583"/>
            <a:ext cx="14489062" cy="589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584200" lvl="0" indent="-584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/>
              <a:t>Social science research data infrastructure</a:t>
            </a: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 sz="2800"/>
              <a:t>Covers the entire life-cycle of empirical research (similar to ICPSR (USA) or FORS (CH)</a:t>
            </a: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 sz="2800"/>
              <a:t>Is data collecting and data providing institution</a:t>
            </a: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 sz="2800"/>
              <a:t>Offers a broad spectrum of research-based services for empirical social research</a:t>
            </a: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/>
              <a:t>“Archive”: Dept. Data Services for the Social Sciences (first founded in 1960)</a:t>
            </a:r>
            <a:endParaRPr/>
          </a:p>
          <a:p>
            <a:pPr marL="584200" lvl="0" indent="-454406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None/>
            </a:pPr>
            <a:endParaRPr sz="2800"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/>
              <a:t>Offers access to ~6,500 ‘studies’; mostly survey data</a:t>
            </a: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/>
              <a:t>Access via download off-site</a:t>
            </a: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/>
              <a:t>Secure data access on-site (Secure Data Center)</a:t>
            </a: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/>
              <a:t>Data Services: </a:t>
            </a:r>
            <a:endParaRPr/>
          </a:p>
          <a:p>
            <a:pPr marL="889000" lvl="1" indent="-288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</a:pPr>
            <a:r>
              <a:rPr lang="en-GB"/>
              <a:t>Archiving BASIC / PLUS / PREMIUM </a:t>
            </a:r>
            <a:endParaRPr/>
          </a:p>
          <a:p>
            <a:pPr marL="889000" lvl="1" indent="-288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</a:pPr>
            <a:r>
              <a:rPr lang="en-GB"/>
              <a:t>Research Data Management Training</a:t>
            </a:r>
            <a:endParaRPr/>
          </a:p>
          <a:p>
            <a:pPr marL="584200" lvl="0" indent="-454406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None/>
            </a:pPr>
            <a:endParaRPr/>
          </a:p>
          <a:p>
            <a:pPr marL="584200" lvl="0" indent="-454406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Arial"/>
              <a:buNone/>
            </a:pPr>
            <a:endParaRPr/>
          </a:p>
          <a:p>
            <a:pPr marL="584200" lvl="0" indent="-454406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Arial"/>
              <a:buNone/>
            </a:pPr>
            <a:endParaRPr/>
          </a:p>
          <a:p>
            <a:pPr marL="584200" lvl="0" indent="-454406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Arial"/>
              <a:buNone/>
            </a:pP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en-GB"/>
              <a:t>Introduction to GESIS</a:t>
            </a:r>
            <a:endParaRPr/>
          </a:p>
        </p:txBody>
      </p:sp>
      <p:pic>
        <p:nvPicPr>
          <p:cNvPr id="74" name="Google Shape;74;p2" descr="http://intranet.gesis.intra/pr/Vorlagen/Logos/GESIS_Logo_institut_e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12923" y="7801345"/>
            <a:ext cx="4677536" cy="857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"/>
          <p:cNvSpPr txBox="1">
            <a:spLocks noGrp="1"/>
          </p:cNvSpPr>
          <p:nvPr>
            <p:ph type="title"/>
          </p:nvPr>
        </p:nvSpPr>
        <p:spPr>
          <a:xfrm>
            <a:off x="908780" y="885495"/>
            <a:ext cx="15066325" cy="1326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en-GB"/>
              <a:t>Licence Framework</a:t>
            </a: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523813" y="2309590"/>
            <a:ext cx="4872979" cy="5390958"/>
            <a:chOff x="523813" y="2309590"/>
            <a:chExt cx="4872979" cy="5390958"/>
          </a:xfrm>
        </p:grpSpPr>
        <p:sp>
          <p:nvSpPr>
            <p:cNvPr id="81" name="Google Shape;81;p3"/>
            <p:cNvSpPr/>
            <p:nvPr/>
          </p:nvSpPr>
          <p:spPr>
            <a:xfrm rot="10800000" flipH="1">
              <a:off x="1214046" y="3051722"/>
              <a:ext cx="2160000" cy="216000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Helvetica Neue"/>
                <a:buNone/>
              </a:pPr>
              <a:endParaRPr sz="22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1229795" y="5211722"/>
              <a:ext cx="2160000" cy="216000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Helvetica Neue"/>
                <a:buNone/>
              </a:pPr>
              <a:endParaRPr sz="22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pic>
          <p:nvPicPr>
            <p:cNvPr id="83" name="Google Shape;83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23813" y="6223416"/>
              <a:ext cx="1805072" cy="14434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" name="Google Shape;84;p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15248" y="2309590"/>
              <a:ext cx="1538547" cy="18904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Google Shape;85;p3" descr="Druckerabdeckung offen Silhouette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827763" y="3962400"/>
              <a:ext cx="2569029" cy="25690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6" name="Google Shape;86;p3"/>
            <p:cNvSpPr txBox="1"/>
            <p:nvPr/>
          </p:nvSpPr>
          <p:spPr>
            <a:xfrm>
              <a:off x="715247" y="2433824"/>
              <a:ext cx="4452803" cy="5168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50800" tIns="50800" rIns="50800" bIns="50800" anchor="t" anchorCtr="0">
              <a:normAutofit fontScale="70000" lnSpcReduction="20000"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93939"/>
                </a:buClr>
                <a:buSzPts val="2800"/>
                <a:buFont typeface="Tahoma"/>
                <a:buNone/>
              </a:pPr>
              <a:r>
                <a:rPr lang="en-GB" sz="2800" b="0" i="0" u="none" strike="noStrike" cap="none">
                  <a:solidFill>
                    <a:srgbClr val="393939"/>
                  </a:solidFill>
                  <a:latin typeface="Tahoma"/>
                  <a:ea typeface="Tahoma"/>
                  <a:cs typeface="Tahoma"/>
                  <a:sym typeface="Tahoma"/>
                </a:rPr>
                <a:t>Archiving PLUS / PREMIUM (for cost)</a:t>
              </a:r>
              <a:endParaRPr/>
            </a:p>
          </p:txBody>
        </p:sp>
        <p:sp>
          <p:nvSpPr>
            <p:cNvPr id="87" name="Google Shape;87;p3"/>
            <p:cNvSpPr txBox="1"/>
            <p:nvPr/>
          </p:nvSpPr>
          <p:spPr>
            <a:xfrm>
              <a:off x="618640" y="7183666"/>
              <a:ext cx="4452803" cy="5168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50800" tIns="50800" rIns="50800" bIns="50800" anchor="t" anchorCtr="0">
              <a:normAutofit fontScale="77500" lnSpcReduction="20000"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93939"/>
                </a:buClr>
                <a:buSzPts val="2800"/>
                <a:buFont typeface="Tahoma"/>
                <a:buNone/>
              </a:pPr>
              <a:r>
                <a:rPr lang="en-GB" sz="2800" b="0" i="0" u="none" strike="noStrike" cap="none">
                  <a:solidFill>
                    <a:srgbClr val="393939"/>
                  </a:solidFill>
                  <a:latin typeface="Tahoma"/>
                  <a:ea typeface="Tahoma"/>
                  <a:cs typeface="Tahoma"/>
                  <a:sym typeface="Tahoma"/>
                </a:rPr>
                <a:t>Archiving BASIC (free of charge)</a:t>
              </a:r>
              <a:endParaRPr/>
            </a:p>
          </p:txBody>
        </p:sp>
      </p:grpSp>
      <p:grpSp>
        <p:nvGrpSpPr>
          <p:cNvPr id="88" name="Google Shape;88;p3"/>
          <p:cNvGrpSpPr/>
          <p:nvPr/>
        </p:nvGrpSpPr>
        <p:grpSpPr>
          <a:xfrm>
            <a:off x="5276654" y="2686494"/>
            <a:ext cx="4736918" cy="5237886"/>
            <a:chOff x="5276654" y="2686494"/>
            <a:chExt cx="4736918" cy="5237886"/>
          </a:xfrm>
        </p:grpSpPr>
        <p:pic>
          <p:nvPicPr>
            <p:cNvPr id="89" name="Google Shape;89;p3" descr="Bank Silhouette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276654" y="2686494"/>
              <a:ext cx="4736918" cy="47369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" name="Google Shape;90;p3" descr="http://intranet.gesis.intra/pr/Vorlagen/Logos/GESIS_Logo_institut_en.jpg"/>
            <p:cNvPicPr preferRelativeResize="0"/>
            <p:nvPr/>
          </p:nvPicPr>
          <p:blipFill rotWithShape="1">
            <a:blip r:embed="rId7">
              <a:alphaModFix/>
            </a:blip>
            <a:srcRect r="50450"/>
            <a:stretch/>
          </p:blipFill>
          <p:spPr>
            <a:xfrm>
              <a:off x="6508670" y="7066832"/>
              <a:ext cx="2317694" cy="85754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1" name="Google Shape;91;p3"/>
          <p:cNvGrpSpPr/>
          <p:nvPr/>
        </p:nvGrpSpPr>
        <p:grpSpPr>
          <a:xfrm>
            <a:off x="9175151" y="1900901"/>
            <a:ext cx="7704163" cy="6844886"/>
            <a:chOff x="9175151" y="1900901"/>
            <a:chExt cx="7704163" cy="6844886"/>
          </a:xfrm>
        </p:grpSpPr>
        <p:pic>
          <p:nvPicPr>
            <p:cNvPr id="92" name="Google Shape;92;p3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3546234" y="3578883"/>
              <a:ext cx="3333080" cy="32656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p3" descr="Aus der Cloud herunterladen mit einfarbiger Füllung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1419989" y="1900901"/>
              <a:ext cx="1944216" cy="194421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4" name="Google Shape;94;p3"/>
            <p:cNvGrpSpPr/>
            <p:nvPr/>
          </p:nvGrpSpPr>
          <p:grpSpPr>
            <a:xfrm>
              <a:off x="11511003" y="4046453"/>
              <a:ext cx="1944216" cy="2824895"/>
              <a:chOff x="3284513" y="2052085"/>
              <a:chExt cx="1944216" cy="2824895"/>
            </a:xfrm>
          </p:grpSpPr>
          <p:sp>
            <p:nvSpPr>
              <p:cNvPr id="95" name="Google Shape;95;p3"/>
              <p:cNvSpPr/>
              <p:nvPr/>
            </p:nvSpPr>
            <p:spPr>
              <a:xfrm>
                <a:off x="3859344" y="3944837"/>
                <a:ext cx="783431" cy="932143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000000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Helvetica Neue"/>
                  <a:buNone/>
                </a:pPr>
                <a:endParaRPr sz="2400" b="1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pic>
            <p:nvPicPr>
              <p:cNvPr id="96" name="Google Shape;96;p3" descr="Aus der Cloud herunterladen mit einfarbiger Füllung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3284513" y="2052085"/>
                <a:ext cx="1944216" cy="1944216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97" name="Google Shape;97;p3"/>
              <p:cNvGrpSpPr/>
              <p:nvPr/>
            </p:nvGrpSpPr>
            <p:grpSpPr>
              <a:xfrm>
                <a:off x="3326987" y="2578611"/>
                <a:ext cx="1827268" cy="1827268"/>
                <a:chOff x="3401461" y="4405260"/>
                <a:chExt cx="1827268" cy="1827268"/>
              </a:xfrm>
            </p:grpSpPr>
            <p:sp>
              <p:nvSpPr>
                <p:cNvPr id="98" name="Google Shape;98;p3"/>
                <p:cNvSpPr/>
                <p:nvPr/>
              </p:nvSpPr>
              <p:spPr>
                <a:xfrm>
                  <a:off x="3779912" y="4645488"/>
                  <a:ext cx="1008112" cy="136815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>
                  <a:solidFill>
                    <a:srgbClr val="5585A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Helvetica Neue"/>
                    <a:buNone/>
                  </a:pPr>
                  <a:endParaRPr sz="2400" b="1" i="0" u="none" strike="noStrike" cap="none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  <p:pic>
              <p:nvPicPr>
                <p:cNvPr id="99" name="Google Shape;99;p3" descr="Vertrag mit einfarbiger Füllung"/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/>
                <a:stretch/>
              </p:blipFill>
              <p:spPr>
                <a:xfrm>
                  <a:off x="3401461" y="4405260"/>
                  <a:ext cx="1827268" cy="182726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grpSp>
          <p:nvGrpSpPr>
            <p:cNvPr id="100" name="Google Shape;100;p3"/>
            <p:cNvGrpSpPr/>
            <p:nvPr/>
          </p:nvGrpSpPr>
          <p:grpSpPr>
            <a:xfrm>
              <a:off x="11419989" y="7371722"/>
              <a:ext cx="2462811" cy="1374065"/>
              <a:chOff x="5725146" y="2679229"/>
              <a:chExt cx="2979025" cy="1589532"/>
            </a:xfrm>
          </p:grpSpPr>
          <p:pic>
            <p:nvPicPr>
              <p:cNvPr id="101" name="Google Shape;101;p3" descr="Ein Bild, das Text enthält.&#10;&#10;Automatisch generierte Beschreibung"/>
              <p:cNvPicPr preferRelativeResize="0"/>
              <p:nvPr/>
            </p:nvPicPr>
            <p:blipFill rotWithShape="1">
              <a:blip r:embed="rId11">
                <a:alphaModFix/>
              </a:blip>
              <a:srcRect l="15122"/>
              <a:stretch/>
            </p:blipFill>
            <p:spPr>
              <a:xfrm>
                <a:off x="5725146" y="2679229"/>
                <a:ext cx="2979025" cy="158953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2" name="Google Shape;102;p3" descr="Sperren mit einfarbiger Füllung"/>
              <p:cNvPicPr preferRelativeResize="0"/>
              <p:nvPr/>
            </p:nvPicPr>
            <p:blipFill rotWithShape="1">
              <a:blip r:embed="rId12">
                <a:alphaModFix/>
              </a:blip>
              <a:srcRect/>
              <a:stretch/>
            </p:blipFill>
            <p:spPr>
              <a:xfrm>
                <a:off x="6757458" y="3081901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03" name="Google Shape;103;p3"/>
            <p:cNvSpPr/>
            <p:nvPr/>
          </p:nvSpPr>
          <p:spPr>
            <a:xfrm rot="1964748">
              <a:off x="9444514" y="6769247"/>
              <a:ext cx="1953577" cy="112001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Helvetica Neue"/>
                <a:buNone/>
              </a:pPr>
              <a:endParaRPr sz="22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9541198" y="4898893"/>
              <a:ext cx="1953577" cy="112001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Helvetica Neue"/>
                <a:buNone/>
              </a:pPr>
              <a:endParaRPr sz="22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5" name="Google Shape;105;p3"/>
            <p:cNvSpPr/>
            <p:nvPr/>
          </p:nvSpPr>
          <p:spPr>
            <a:xfrm rot="-1517888">
              <a:off x="9320781" y="3050197"/>
              <a:ext cx="1953577" cy="112001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Helvetica Neue"/>
                <a:buNone/>
              </a:pPr>
              <a:endParaRPr sz="22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6" name="Google Shape;106;p3"/>
            <p:cNvSpPr txBox="1"/>
            <p:nvPr/>
          </p:nvSpPr>
          <p:spPr>
            <a:xfrm>
              <a:off x="13759196" y="4874456"/>
              <a:ext cx="2987220" cy="516882"/>
            </a:xfrm>
            <a:prstGeom prst="rect">
              <a:avLst/>
            </a:prstGeom>
            <a:solidFill>
              <a:srgbClr val="EBF3FA"/>
            </a:solidFill>
            <a:ln>
              <a:noFill/>
            </a:ln>
          </p:spPr>
          <p:txBody>
            <a:bodyPr spcFirstLastPara="1" wrap="square" lIns="50800" tIns="50800" rIns="50800" bIns="50800" anchor="t" anchorCtr="0">
              <a:normAutofit lnSpcReduction="10000"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93939"/>
                </a:buClr>
                <a:buSzPts val="2800"/>
                <a:buFont typeface="Tahoma"/>
                <a:buNone/>
              </a:pPr>
              <a:r>
                <a:rPr lang="en-GB" sz="2800" b="0" i="0" u="none" strike="noStrike" cap="none">
                  <a:solidFill>
                    <a:srgbClr val="393939"/>
                  </a:solidFill>
                  <a:latin typeface="Tahoma"/>
                  <a:ea typeface="Tahoma"/>
                  <a:cs typeface="Tahoma"/>
                  <a:sym typeface="Tahoma"/>
                </a:rPr>
                <a:t>Usage regulations</a:t>
              </a:r>
              <a:endParaRPr sz="2800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107" name="Google Shape;107;p3"/>
          <p:cNvSpPr/>
          <p:nvPr/>
        </p:nvSpPr>
        <p:spPr>
          <a:xfrm>
            <a:off x="4967681" y="4937274"/>
            <a:ext cx="1049811" cy="112001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Helvetica Neue"/>
              <a:buNone/>
            </a:pPr>
            <a:endParaRPr sz="2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8" name="Google Shape;108;p3"/>
          <p:cNvSpPr txBox="1"/>
          <p:nvPr/>
        </p:nvSpPr>
        <p:spPr>
          <a:xfrm>
            <a:off x="10973501" y="992627"/>
            <a:ext cx="2987220" cy="791881"/>
          </a:xfrm>
          <a:prstGeom prst="rect">
            <a:avLst/>
          </a:prstGeom>
          <a:solidFill>
            <a:srgbClr val="EBF3FA"/>
          </a:solidFill>
          <a:ln>
            <a:noFill/>
          </a:ln>
        </p:spPr>
        <p:txBody>
          <a:bodyPr spcFirstLastPara="1" wrap="square" lIns="50800" tIns="50800" rIns="50800" bIns="50800" anchor="t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3939"/>
              </a:buClr>
              <a:buSzPct val="100000"/>
              <a:buFont typeface="Tahoma"/>
              <a:buNone/>
            </a:pPr>
            <a:r>
              <a:rPr lang="en-GB" sz="2800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Different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3939"/>
              </a:buClr>
              <a:buSzPct val="100000"/>
              <a:buFont typeface="Tahoma"/>
              <a:buNone/>
            </a:pPr>
            <a:r>
              <a:rPr lang="en-GB" sz="2800" b="0" i="0" u="none" strike="noStrike" cap="none">
                <a:solidFill>
                  <a:srgbClr val="393939"/>
                </a:solidFill>
                <a:latin typeface="Tahoma"/>
                <a:ea typeface="Tahoma"/>
                <a:cs typeface="Tahoma"/>
                <a:sym typeface="Tahoma"/>
              </a:rPr>
              <a:t>access classes</a:t>
            </a:r>
            <a:endParaRPr sz="2800" b="0" i="0" u="none" strike="noStrike" cap="none">
              <a:solidFill>
                <a:srgbClr val="393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489062" cy="563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84200" lvl="0" indent="-584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17"/>
              </a:buClr>
              <a:buSzPts val="2044"/>
              <a:buFont typeface="Tahoma"/>
              <a:buChar char="•"/>
            </a:pPr>
            <a:r>
              <a:rPr lang="en-GB">
                <a:solidFill>
                  <a:srgbClr val="E98017"/>
                </a:solidFill>
              </a:rPr>
              <a:t>Current setup of data ingest at GESIS too complex</a:t>
            </a:r>
            <a:endParaRPr/>
          </a:p>
          <a:p>
            <a:pPr marL="584200" lvl="0" indent="-454406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None/>
            </a:pP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/>
              <a:t>Setting up a “one door” (= single ingest point) for studies</a:t>
            </a:r>
            <a:endParaRPr/>
          </a:p>
          <a:p>
            <a:pPr marL="889000" lvl="1" indent="-288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Noto Sans Symbols"/>
              <a:buChar char="⮚"/>
            </a:pPr>
            <a:r>
              <a:rPr lang="en-GB"/>
              <a:t>Harmonize licenses for data deposition</a:t>
            </a: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/>
              <a:t>Planning an online portal for demanding access restricted studies</a:t>
            </a:r>
            <a:endParaRPr/>
          </a:p>
          <a:p>
            <a:pPr marL="889000" lvl="1" indent="-288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Noto Sans Symbols"/>
              <a:buChar char="⮚"/>
            </a:pPr>
            <a:r>
              <a:rPr lang="en-GB"/>
              <a:t>Harmonize licenses for data access</a:t>
            </a:r>
            <a:endParaRPr/>
          </a:p>
          <a:p>
            <a:pPr marL="889000" lvl="1" indent="-288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Noto Sans Symbols"/>
              <a:buChar char="⮚"/>
            </a:pPr>
            <a:r>
              <a:rPr lang="en-GB"/>
              <a:t>Remodel access classes</a:t>
            </a:r>
            <a:endParaRPr/>
          </a:p>
          <a:p>
            <a:pPr marL="601000" lvl="1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None/>
            </a:pPr>
            <a:endParaRPr/>
          </a:p>
          <a:p>
            <a:pPr marL="584200" lvl="0" indent="-584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</a:pPr>
            <a:r>
              <a:rPr lang="en-GB"/>
              <a:t>Opening Secure Data Center for remote access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None/>
            </a:pPr>
            <a:endParaRPr/>
          </a:p>
        </p:txBody>
      </p:sp>
      <p:sp>
        <p:nvSpPr>
          <p:cNvPr id="114" name="Google Shape;114;p4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en-GB"/>
              <a:t>Lessons Learnt and Next Steps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CESSDA">
      <a:dk1>
        <a:srgbClr val="4E4D56"/>
      </a:dk1>
      <a:lt1>
        <a:srgbClr val="A4C9E8"/>
      </a:lt1>
      <a:dk2>
        <a:srgbClr val="454545"/>
      </a:dk2>
      <a:lt2>
        <a:srgbClr val="E6E6E6"/>
      </a:lt2>
      <a:accent1>
        <a:srgbClr val="75B7E8"/>
      </a:accent1>
      <a:accent2>
        <a:srgbClr val="4E4D5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A8FDB"/>
      </a:hlink>
      <a:folHlink>
        <a:srgbClr val="9291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Office PowerPoint</Application>
  <PresentationFormat>Custom</PresentationFormat>
  <Paragraphs>36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Tahoma</vt:lpstr>
      <vt:lpstr>Helvetica Neue</vt:lpstr>
      <vt:lpstr>Noto Sans Symbols</vt:lpstr>
      <vt:lpstr>Arial</vt:lpstr>
      <vt:lpstr>White</vt:lpstr>
      <vt:lpstr>PowerPoint Presentation</vt:lpstr>
      <vt:lpstr>Introduction to GESIS</vt:lpstr>
      <vt:lpstr>Licence Framework</vt:lpstr>
      <vt:lpstr>Lessons Learnt and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Smith</dc:creator>
  <cp:lastModifiedBy>Vipavc, Irena</cp:lastModifiedBy>
  <cp:revision>1</cp:revision>
  <dcterms:created xsi:type="dcterms:W3CDTF">2019-12-04T12:40:52Z</dcterms:created>
  <dcterms:modified xsi:type="dcterms:W3CDTF">2022-11-06T21:50:59Z</dcterms:modified>
</cp:coreProperties>
</file>