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7340263" cy="9753600"/>
  <p:notesSz cx="6858000" cy="9144000"/>
  <p:embeddedFontLst>
    <p:embeddedFont>
      <p:font typeface="Tahoma" panose="020B0604030504040204" pitchFamily="34" charset="0"/>
      <p:regular r:id="rId9"/>
      <p:bold r:id="rId10"/>
    </p:embeddedFont>
    <p:embeddedFont>
      <p:font typeface="Helvetica Neue" panose="020B0604020202020204" charset="0"/>
      <p:regular r:id="rId11"/>
      <p:bold r:id="rId12"/>
      <p:italic r:id="rId13"/>
      <p:boldItalic r:id="rId1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7" roundtripDataSignature="AMtx7mjg37ZJk/lRGxtSsurFh7/z1YTsL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3" d="100"/>
          <a:sy n="43" d="100"/>
        </p:scale>
        <p:origin x="79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customschemas.google.com/relationships/presentationmetadata" Target="metadata"/><Relationship Id="rId2" Type="http://schemas.openxmlformats.org/officeDocument/2006/relationships/slide" Target="slides/slide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0" Type="http://schemas.openxmlformats.org/officeDocument/2006/relationships/font" Target="fonts/font2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marR="0" lvl="6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marR="0" lvl="7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marR="0" lvl="8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177cc85abee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177cc85abee_0_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77cc85abee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177cc85abee_0_1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6"/>
          <p:cNvSpPr txBox="1">
            <a:spLocks noGrp="1"/>
          </p:cNvSpPr>
          <p:nvPr>
            <p:ph type="body" idx="1"/>
          </p:nvPr>
        </p:nvSpPr>
        <p:spPr>
          <a:xfrm>
            <a:off x="2461053" y="3232680"/>
            <a:ext cx="13953494" cy="1402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0"/>
              <a:buFont typeface="Tahoma"/>
              <a:buNone/>
              <a:defRPr sz="80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10" name="Google Shape;10;p6"/>
          <p:cNvSpPr txBox="1">
            <a:spLocks noGrp="1"/>
          </p:cNvSpPr>
          <p:nvPr>
            <p:ph type="body" idx="2"/>
          </p:nvPr>
        </p:nvSpPr>
        <p:spPr>
          <a:xfrm>
            <a:off x="2394860" y="5016501"/>
            <a:ext cx="6517946" cy="8101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4C2E9"/>
              </a:buClr>
              <a:buSzPts val="4140"/>
              <a:buFont typeface="Tahoma"/>
              <a:buNone/>
              <a:defRPr sz="4140">
                <a:solidFill>
                  <a:srgbClr val="94C2E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cxnSp>
        <p:nvCxnSpPr>
          <p:cNvPr id="11" name="Google Shape;11;p6"/>
          <p:cNvCxnSpPr/>
          <p:nvPr/>
        </p:nvCxnSpPr>
        <p:spPr>
          <a:xfrm>
            <a:off x="2546956" y="4682067"/>
            <a:ext cx="12699160" cy="1"/>
          </a:xfrm>
          <a:prstGeom prst="straightConnector1">
            <a:avLst/>
          </a:prstGeom>
          <a:noFill/>
          <a:ln w="25400" cap="flat" cmpd="sng">
            <a:solidFill>
              <a:srgbClr val="FFFFFF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12" name="Google Shape;12;p6"/>
          <p:cNvCxnSpPr/>
          <p:nvPr/>
        </p:nvCxnSpPr>
        <p:spPr>
          <a:xfrm>
            <a:off x="2546956" y="4682067"/>
            <a:ext cx="2068305" cy="1"/>
          </a:xfrm>
          <a:prstGeom prst="straightConnector1">
            <a:avLst/>
          </a:prstGeom>
          <a:noFill/>
          <a:ln w="88900" cap="flat" cmpd="sng">
            <a:solidFill>
              <a:srgbClr val="94C2E9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13" name="Google Shape;13;p6"/>
          <p:cNvSpPr txBox="1"/>
          <p:nvPr/>
        </p:nvSpPr>
        <p:spPr>
          <a:xfrm>
            <a:off x="2946216" y="8189517"/>
            <a:ext cx="1213473" cy="410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Tahoma"/>
              <a:buNone/>
            </a:pPr>
            <a:r>
              <a:rPr lang="en-GB" sz="2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cessda.eu</a:t>
            </a:r>
            <a:endParaRPr/>
          </a:p>
        </p:txBody>
      </p:sp>
      <p:sp>
        <p:nvSpPr>
          <p:cNvPr id="14" name="Google Shape;14;p6"/>
          <p:cNvSpPr txBox="1"/>
          <p:nvPr/>
        </p:nvSpPr>
        <p:spPr>
          <a:xfrm>
            <a:off x="5845801" y="8175179"/>
            <a:ext cx="1917192" cy="410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Tahoma"/>
              <a:buNone/>
            </a:pPr>
            <a:r>
              <a:rPr lang="en-GB" sz="2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@CESSDA_Data</a:t>
            </a:r>
            <a:endParaRPr/>
          </a:p>
        </p:txBody>
      </p:sp>
      <p:sp>
        <p:nvSpPr>
          <p:cNvPr id="15" name="Google Shape;15;p6"/>
          <p:cNvSpPr txBox="1">
            <a:spLocks noGrp="1"/>
          </p:cNvSpPr>
          <p:nvPr>
            <p:ph type="body" idx="3"/>
          </p:nvPr>
        </p:nvSpPr>
        <p:spPr>
          <a:xfrm>
            <a:off x="2394025" y="5981700"/>
            <a:ext cx="5429415" cy="5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Tahoma"/>
              <a:buNone/>
              <a:defRPr sz="2000" i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16" name="Google Shape;16;p6"/>
          <p:cNvSpPr txBox="1">
            <a:spLocks noGrp="1"/>
          </p:cNvSpPr>
          <p:nvPr>
            <p:ph type="body" idx="4"/>
          </p:nvPr>
        </p:nvSpPr>
        <p:spPr>
          <a:xfrm>
            <a:off x="2410958" y="6908800"/>
            <a:ext cx="5429415" cy="5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Tahoma"/>
              <a:buNone/>
              <a:defRPr sz="2000" i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pic>
        <p:nvPicPr>
          <p:cNvPr id="17" name="Google Shape;17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499897" y="626969"/>
            <a:ext cx="2914650" cy="781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71980" y="8212130"/>
            <a:ext cx="417023" cy="3364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461053" y="8261351"/>
            <a:ext cx="247650" cy="2667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" name="Google Shape;20;p6"/>
          <p:cNvGrpSpPr/>
          <p:nvPr/>
        </p:nvGrpSpPr>
        <p:grpSpPr>
          <a:xfrm>
            <a:off x="1241530" y="8869744"/>
            <a:ext cx="1068804" cy="490158"/>
            <a:chOff x="1241530" y="8869744"/>
            <a:chExt cx="1068804" cy="490158"/>
          </a:xfrm>
        </p:grpSpPr>
        <p:pic>
          <p:nvPicPr>
            <p:cNvPr id="21" name="Google Shape;21;p6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820176" y="8869744"/>
              <a:ext cx="490158" cy="4901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Google Shape;22;p6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241530" y="8869744"/>
              <a:ext cx="490158" cy="49015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(standard)">
  <p:cSld name="Content (standard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7"/>
          <p:cNvSpPr txBox="1">
            <a:spLocks noGrp="1"/>
          </p:cNvSpPr>
          <p:nvPr>
            <p:ph type="body" idx="1"/>
          </p:nvPr>
        </p:nvSpPr>
        <p:spPr>
          <a:xfrm>
            <a:off x="908781" y="2496211"/>
            <a:ext cx="14716508" cy="49989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8394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044"/>
              <a:buFont typeface="Tahoma"/>
              <a:buChar char="•"/>
              <a:defRPr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175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Tahoma"/>
              <a:buChar char="•"/>
              <a:defRPr>
                <a:latin typeface="Tahoma"/>
                <a:ea typeface="Tahoma"/>
                <a:cs typeface="Tahoma"/>
                <a:sym typeface="Tahoma"/>
              </a:defRPr>
            </a:lvl2pPr>
            <a:lvl3pPr marL="1371600" lvl="2" indent="-3175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Tahoma"/>
              <a:buChar char="•"/>
              <a:defRPr>
                <a:latin typeface="Tahoma"/>
                <a:ea typeface="Tahoma"/>
                <a:cs typeface="Tahoma"/>
                <a:sym typeface="Tahoma"/>
              </a:defRPr>
            </a:lvl3pPr>
            <a:lvl4pPr marL="1828800" lvl="3" indent="-3175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Tahoma"/>
              <a:buChar char="•"/>
              <a:defRPr>
                <a:latin typeface="Tahoma"/>
                <a:ea typeface="Tahoma"/>
                <a:cs typeface="Tahoma"/>
                <a:sym typeface="Tahoma"/>
              </a:defRPr>
            </a:lvl4pPr>
            <a:lvl5pPr marL="2286000" lvl="4" indent="-3175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Tahoma"/>
              <a:buChar char="•"/>
              <a:defRPr>
                <a:latin typeface="Tahoma"/>
                <a:ea typeface="Tahoma"/>
                <a:cs typeface="Tahoma"/>
                <a:sym typeface="Tahoma"/>
              </a:defRPr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7"/>
          <p:cNvSpPr/>
          <p:nvPr/>
        </p:nvSpPr>
        <p:spPr>
          <a:xfrm>
            <a:off x="-1" y="885495"/>
            <a:ext cx="595950" cy="997079"/>
          </a:xfrm>
          <a:prstGeom prst="rect">
            <a:avLst/>
          </a:prstGeom>
          <a:solidFill>
            <a:srgbClr val="6A6C77"/>
          </a:solidFill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Helvetica Neue"/>
              <a:buNone/>
            </a:pPr>
            <a:endParaRPr sz="2200" b="1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26" name="Google Shape;26;p7"/>
          <p:cNvCxnSpPr/>
          <p:nvPr/>
        </p:nvCxnSpPr>
        <p:spPr>
          <a:xfrm>
            <a:off x="1714974" y="9119886"/>
            <a:ext cx="13910316" cy="1"/>
          </a:xfrm>
          <a:prstGeom prst="straightConnector1">
            <a:avLst/>
          </a:prstGeom>
          <a:noFill/>
          <a:ln w="25400" cap="flat" cmpd="sng">
            <a:solidFill>
              <a:srgbClr val="98C5E8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27" name="Google Shape;27;p7"/>
          <p:cNvSpPr txBox="1">
            <a:spLocks noGrp="1"/>
          </p:cNvSpPr>
          <p:nvPr>
            <p:ph type="sldNum" idx="12"/>
          </p:nvPr>
        </p:nvSpPr>
        <p:spPr>
          <a:xfrm>
            <a:off x="15979978" y="8957733"/>
            <a:ext cx="606477" cy="3243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8" name="Google Shape;28;p7"/>
          <p:cNvSpPr txBox="1">
            <a:spLocks noGrp="1"/>
          </p:cNvSpPr>
          <p:nvPr>
            <p:ph type="title"/>
          </p:nvPr>
        </p:nvSpPr>
        <p:spPr>
          <a:xfrm>
            <a:off x="908781" y="885495"/>
            <a:ext cx="14716508" cy="997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5800"/>
              <a:buFont typeface="Tahoma"/>
              <a:buNone/>
              <a:defRPr sz="5800">
                <a:latin typeface="Tahoma"/>
                <a:ea typeface="Tahoma"/>
                <a:cs typeface="Tahoma"/>
                <a:sym typeface="Tahom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9pPr>
          </a:lstStyle>
          <a:p>
            <a:endParaRPr/>
          </a:p>
        </p:txBody>
      </p:sp>
      <p:pic>
        <p:nvPicPr>
          <p:cNvPr id="29" name="Google Shape;29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980" y="9191482"/>
            <a:ext cx="1511602" cy="414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(Alternate)">
  <p:cSld name="Title (Alternate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8"/>
          <p:cNvSpPr txBox="1">
            <a:spLocks noGrp="1"/>
          </p:cNvSpPr>
          <p:nvPr>
            <p:ph type="body" idx="1"/>
          </p:nvPr>
        </p:nvSpPr>
        <p:spPr>
          <a:xfrm>
            <a:off x="2461053" y="3232680"/>
            <a:ext cx="13953494" cy="1402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93"/>
              </a:buClr>
              <a:buSzPts val="8000"/>
              <a:buFont typeface="Tahoma"/>
              <a:buNone/>
              <a:defRPr sz="8000">
                <a:solidFill>
                  <a:srgbClr val="888893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8"/>
          <p:cNvSpPr txBox="1">
            <a:spLocks noGrp="1"/>
          </p:cNvSpPr>
          <p:nvPr>
            <p:ph type="body" idx="2"/>
          </p:nvPr>
        </p:nvSpPr>
        <p:spPr>
          <a:xfrm>
            <a:off x="2394860" y="5016501"/>
            <a:ext cx="6517946" cy="8101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93"/>
              </a:buClr>
              <a:buSzPts val="4140"/>
              <a:buFont typeface="Tahoma"/>
              <a:buNone/>
              <a:defRPr sz="4140">
                <a:solidFill>
                  <a:srgbClr val="888893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cxnSp>
        <p:nvCxnSpPr>
          <p:cNvPr id="33" name="Google Shape;33;p8"/>
          <p:cNvCxnSpPr/>
          <p:nvPr/>
        </p:nvCxnSpPr>
        <p:spPr>
          <a:xfrm>
            <a:off x="2546956" y="4682067"/>
            <a:ext cx="12699160" cy="1"/>
          </a:xfrm>
          <a:prstGeom prst="straightConnector1">
            <a:avLst/>
          </a:prstGeom>
          <a:noFill/>
          <a:ln w="25400" cap="flat" cmpd="sng">
            <a:solidFill>
              <a:srgbClr val="FFFFFF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34" name="Google Shape;34;p8"/>
          <p:cNvCxnSpPr/>
          <p:nvPr/>
        </p:nvCxnSpPr>
        <p:spPr>
          <a:xfrm>
            <a:off x="2546956" y="4682067"/>
            <a:ext cx="2068305" cy="1"/>
          </a:xfrm>
          <a:prstGeom prst="straightConnector1">
            <a:avLst/>
          </a:prstGeom>
          <a:noFill/>
          <a:ln w="88900" cap="flat" cmpd="sng">
            <a:solidFill>
              <a:srgbClr val="94C2E9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35" name="Google Shape;35;p8"/>
          <p:cNvSpPr txBox="1"/>
          <p:nvPr/>
        </p:nvSpPr>
        <p:spPr>
          <a:xfrm>
            <a:off x="2946216" y="8189517"/>
            <a:ext cx="1213473" cy="410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93"/>
              </a:buClr>
              <a:buSzPts val="2000"/>
              <a:buFont typeface="Tahoma"/>
              <a:buNone/>
            </a:pPr>
            <a:r>
              <a:rPr lang="en-GB" sz="2000" b="0" i="0" u="none" strike="noStrike" cap="none">
                <a:solidFill>
                  <a:srgbClr val="888893"/>
                </a:solidFill>
                <a:latin typeface="Tahoma"/>
                <a:ea typeface="Tahoma"/>
                <a:cs typeface="Tahoma"/>
                <a:sym typeface="Tahoma"/>
              </a:rPr>
              <a:t>cessda.eu</a:t>
            </a:r>
            <a:endParaRPr/>
          </a:p>
        </p:txBody>
      </p:sp>
      <p:sp>
        <p:nvSpPr>
          <p:cNvPr id="36" name="Google Shape;36;p8"/>
          <p:cNvSpPr txBox="1"/>
          <p:nvPr/>
        </p:nvSpPr>
        <p:spPr>
          <a:xfrm>
            <a:off x="5845801" y="8175179"/>
            <a:ext cx="1917192" cy="410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93"/>
              </a:buClr>
              <a:buSzPts val="2000"/>
              <a:buFont typeface="Tahoma"/>
              <a:buNone/>
            </a:pPr>
            <a:r>
              <a:rPr lang="en-GB" sz="2000" b="0" i="0" u="none" strike="noStrike" cap="none">
                <a:solidFill>
                  <a:srgbClr val="888893"/>
                </a:solidFill>
                <a:latin typeface="Tahoma"/>
                <a:ea typeface="Tahoma"/>
                <a:cs typeface="Tahoma"/>
                <a:sym typeface="Tahoma"/>
              </a:rPr>
              <a:t>@CESSDA_Data</a:t>
            </a:r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body" idx="3"/>
          </p:nvPr>
        </p:nvSpPr>
        <p:spPr>
          <a:xfrm>
            <a:off x="2394025" y="5981700"/>
            <a:ext cx="5429415" cy="5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888893"/>
              </a:buClr>
              <a:buSzPts val="2900"/>
              <a:buFont typeface="Tahoma"/>
              <a:buNone/>
              <a:defRPr sz="2000" i="1">
                <a:solidFill>
                  <a:srgbClr val="888893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body" idx="4"/>
          </p:nvPr>
        </p:nvSpPr>
        <p:spPr>
          <a:xfrm>
            <a:off x="2410958" y="6908800"/>
            <a:ext cx="5429415" cy="5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888893"/>
              </a:buClr>
              <a:buSzPts val="2900"/>
              <a:buFont typeface="Tahoma"/>
              <a:buNone/>
              <a:defRPr sz="2000" i="1">
                <a:solidFill>
                  <a:srgbClr val="888893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pic>
        <p:nvPicPr>
          <p:cNvPr id="39" name="Google Shape;39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61053" y="8261351"/>
            <a:ext cx="24765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Google Shape;40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25665" y="8058696"/>
            <a:ext cx="757121" cy="757121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Google Shape;41;p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3570437" y="647225"/>
            <a:ext cx="2844110" cy="77927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2" name="Google Shape;42;p8"/>
          <p:cNvGrpSpPr/>
          <p:nvPr/>
        </p:nvGrpSpPr>
        <p:grpSpPr>
          <a:xfrm>
            <a:off x="1241530" y="8869744"/>
            <a:ext cx="1068804" cy="490158"/>
            <a:chOff x="1241530" y="8869744"/>
            <a:chExt cx="1068804" cy="490158"/>
          </a:xfrm>
        </p:grpSpPr>
        <p:pic>
          <p:nvPicPr>
            <p:cNvPr id="43" name="Google Shape;43;p8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820176" y="8869744"/>
              <a:ext cx="490158" cy="4901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4" name="Google Shape;44;p8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241530" y="8869744"/>
              <a:ext cx="490158" cy="49015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 You (Alternate)">
  <p:cSld name="Thank You (Alternate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 txBox="1"/>
          <p:nvPr/>
        </p:nvSpPr>
        <p:spPr>
          <a:xfrm>
            <a:off x="2899879" y="8143856"/>
            <a:ext cx="1213473" cy="410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2000"/>
              <a:buFont typeface="Tahoma"/>
              <a:buNone/>
            </a:pPr>
            <a:r>
              <a:rPr lang="en-GB" sz="2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rPr>
              <a:t>cessda.eu</a:t>
            </a:r>
            <a:endParaRPr/>
          </a:p>
        </p:txBody>
      </p:sp>
      <p:sp>
        <p:nvSpPr>
          <p:cNvPr id="47" name="Google Shape;47;p9"/>
          <p:cNvSpPr txBox="1"/>
          <p:nvPr/>
        </p:nvSpPr>
        <p:spPr>
          <a:xfrm>
            <a:off x="5798202" y="8129518"/>
            <a:ext cx="1917192" cy="410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2000"/>
              <a:buFont typeface="Tahoma"/>
              <a:buNone/>
            </a:pPr>
            <a:r>
              <a:rPr lang="en-GB" sz="2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rPr>
              <a:t>@CESSDA_Data</a:t>
            </a:r>
            <a:endParaRPr sz="2000" b="0" i="0" u="none" strike="noStrike" cap="none">
              <a:solidFill>
                <a:srgbClr val="6A6C7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48" name="Google Shape;48;p9" descr="Imag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41446" y="8222847"/>
            <a:ext cx="312486" cy="25238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9" name="Google Shape;49;p9"/>
          <p:cNvCxnSpPr/>
          <p:nvPr/>
        </p:nvCxnSpPr>
        <p:spPr>
          <a:xfrm>
            <a:off x="2546956" y="4682067"/>
            <a:ext cx="12699160" cy="1"/>
          </a:xfrm>
          <a:prstGeom prst="straightConnector1">
            <a:avLst/>
          </a:prstGeom>
          <a:noFill/>
          <a:ln w="25400" cap="flat" cmpd="sng">
            <a:solidFill>
              <a:srgbClr val="6A6C77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50" name="Google Shape;50;p9"/>
          <p:cNvCxnSpPr/>
          <p:nvPr/>
        </p:nvCxnSpPr>
        <p:spPr>
          <a:xfrm>
            <a:off x="2546956" y="4682067"/>
            <a:ext cx="2068305" cy="1"/>
          </a:xfrm>
          <a:prstGeom prst="straightConnector1">
            <a:avLst/>
          </a:prstGeom>
          <a:noFill/>
          <a:ln w="88900" cap="flat" cmpd="sng">
            <a:solidFill>
              <a:srgbClr val="B7D2EB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51" name="Google Shape;51;p9"/>
          <p:cNvSpPr txBox="1">
            <a:spLocks noGrp="1"/>
          </p:cNvSpPr>
          <p:nvPr>
            <p:ph type="body" idx="1"/>
          </p:nvPr>
        </p:nvSpPr>
        <p:spPr>
          <a:xfrm>
            <a:off x="2546428" y="3467100"/>
            <a:ext cx="12700388" cy="1214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11600"/>
              <a:buFont typeface="Tahoma"/>
              <a:buNone/>
              <a:defRPr sz="8000">
                <a:latin typeface="Tahoma"/>
                <a:ea typeface="Tahoma"/>
                <a:cs typeface="Tahoma"/>
                <a:sym typeface="Tahoma"/>
              </a:defRPr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4060"/>
              <a:buFont typeface="Tahoma"/>
              <a:buNone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body" idx="2"/>
          </p:nvPr>
        </p:nvSpPr>
        <p:spPr>
          <a:xfrm>
            <a:off x="6705804" y="5346700"/>
            <a:ext cx="8540310" cy="8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900"/>
              <a:buFont typeface="Tahoma"/>
              <a:buNone/>
              <a:defRPr sz="2000" i="1"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pic>
        <p:nvPicPr>
          <p:cNvPr id="53" name="Google Shape;53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60245" y="7986661"/>
            <a:ext cx="757121" cy="75712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4" name="Google Shape;54;p9"/>
          <p:cNvGrpSpPr/>
          <p:nvPr/>
        </p:nvGrpSpPr>
        <p:grpSpPr>
          <a:xfrm>
            <a:off x="1241530" y="8869744"/>
            <a:ext cx="1068804" cy="490158"/>
            <a:chOff x="1241530" y="8869744"/>
            <a:chExt cx="1068804" cy="490158"/>
          </a:xfrm>
        </p:grpSpPr>
        <p:pic>
          <p:nvPicPr>
            <p:cNvPr id="55" name="Google Shape;55;p9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820176" y="8869744"/>
              <a:ext cx="490158" cy="4901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6" name="Google Shape;56;p9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241530" y="8869744"/>
              <a:ext cx="490158" cy="490158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57" name="Google Shape;57;p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3570437" y="647225"/>
            <a:ext cx="2844110" cy="779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6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>
            <a:spLocks noGrp="1"/>
          </p:cNvSpPr>
          <p:nvPr>
            <p:ph type="title"/>
          </p:nvPr>
        </p:nvSpPr>
        <p:spPr>
          <a:xfrm>
            <a:off x="1270039" y="254000"/>
            <a:ext cx="14800185" cy="21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7" name="Google Shape;7;p5"/>
          <p:cNvSpPr txBox="1">
            <a:spLocks noGrp="1"/>
          </p:cNvSpPr>
          <p:nvPr>
            <p:ph type="body" idx="1"/>
          </p:nvPr>
        </p:nvSpPr>
        <p:spPr>
          <a:xfrm>
            <a:off x="1192213" y="2597150"/>
            <a:ext cx="14955837" cy="6188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8641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4060"/>
              <a:buFont typeface="Tahoma"/>
              <a:buChar char="•"/>
              <a:defRPr sz="28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48641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4060"/>
              <a:buFont typeface="Tahoma"/>
              <a:buChar char="•"/>
              <a:defRPr sz="28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1371600" marR="0" lvl="2" indent="-48641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4060"/>
              <a:buFont typeface="Tahoma"/>
              <a:buChar char="•"/>
              <a:defRPr sz="28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828800" marR="0" lvl="3" indent="-48641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4060"/>
              <a:buFont typeface="Tahoma"/>
              <a:buChar char="•"/>
              <a:defRPr sz="28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2286000" marR="0" lvl="4" indent="-48641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4060"/>
              <a:buFont typeface="Tahoma"/>
              <a:buChar char="•"/>
              <a:defRPr sz="28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743200" marR="0" lvl="5" indent="-523239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4640"/>
              <a:buFont typeface="Tahoma"/>
              <a:buChar char="•"/>
              <a:defRPr sz="32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3200400" marR="0" lvl="6" indent="-523239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4640"/>
              <a:buFont typeface="Tahoma"/>
              <a:buChar char="•"/>
              <a:defRPr sz="32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657600" marR="0" lvl="7" indent="-523239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4640"/>
              <a:buFont typeface="Tahoma"/>
              <a:buChar char="•"/>
              <a:defRPr sz="32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4114800" marR="0" lvl="8" indent="-52324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4640"/>
              <a:buFont typeface="Tahoma"/>
              <a:buChar char="•"/>
              <a:defRPr sz="32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rossda.hr/general-terms-and-conditions-for-data-use/?lang=en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"/>
          <p:cNvSpPr txBox="1">
            <a:spLocks noGrp="1"/>
          </p:cNvSpPr>
          <p:nvPr>
            <p:ph type="body" idx="1"/>
          </p:nvPr>
        </p:nvSpPr>
        <p:spPr>
          <a:xfrm>
            <a:off x="2461053" y="3232680"/>
            <a:ext cx="13953494" cy="1402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47500" lnSpcReduction="2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Tahoma"/>
              <a:buNone/>
            </a:pPr>
            <a:r>
              <a:rPr lang="en-GB"/>
              <a:t>Train the Trainer Workshop: How to Ensure Researchers Share Their FAIR Data: Practical Tips and Tools</a:t>
            </a:r>
            <a:endParaRPr/>
          </a:p>
        </p:txBody>
      </p:sp>
      <p:sp>
        <p:nvSpPr>
          <p:cNvPr id="63" name="Google Shape;63;p1"/>
          <p:cNvSpPr txBox="1">
            <a:spLocks noGrp="1"/>
          </p:cNvSpPr>
          <p:nvPr>
            <p:ph type="body" idx="2"/>
          </p:nvPr>
        </p:nvSpPr>
        <p:spPr>
          <a:xfrm>
            <a:off x="2394860" y="5016501"/>
            <a:ext cx="10628616" cy="8101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4C2E9"/>
              </a:buClr>
              <a:buSzPts val="4100"/>
              <a:buFont typeface="Tahoma"/>
              <a:buNone/>
            </a:pPr>
            <a:r>
              <a:rPr lang="en-GB"/>
              <a:t>Licence frameworks @CESSDA archives</a:t>
            </a:r>
            <a:endParaRPr/>
          </a:p>
        </p:txBody>
      </p:sp>
      <p:sp>
        <p:nvSpPr>
          <p:cNvPr id="64" name="Google Shape;64;p1"/>
          <p:cNvSpPr txBox="1">
            <a:spLocks noGrp="1"/>
          </p:cNvSpPr>
          <p:nvPr>
            <p:ph type="body" idx="3"/>
          </p:nvPr>
        </p:nvSpPr>
        <p:spPr>
          <a:xfrm>
            <a:off x="2394025" y="5981700"/>
            <a:ext cx="5429415" cy="5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Tahoma"/>
              <a:buNone/>
            </a:pPr>
            <a:r>
              <a:rPr lang="en-GB"/>
              <a:t>Marijana Glavica / CROSSDA</a:t>
            </a:r>
            <a:endParaRPr/>
          </a:p>
        </p:txBody>
      </p:sp>
      <p:sp>
        <p:nvSpPr>
          <p:cNvPr id="65" name="Google Shape;65;p1"/>
          <p:cNvSpPr txBox="1">
            <a:spLocks noGrp="1"/>
          </p:cNvSpPr>
          <p:nvPr>
            <p:ph type="body" idx="4"/>
          </p:nvPr>
        </p:nvSpPr>
        <p:spPr>
          <a:xfrm>
            <a:off x="2410958" y="6908800"/>
            <a:ext cx="5429415" cy="5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Tahoma"/>
              <a:buNone/>
            </a:pPr>
            <a:r>
              <a:rPr lang="en-GB"/>
              <a:t>27 October 2022</a:t>
            </a:r>
            <a:endParaRPr/>
          </a:p>
        </p:txBody>
      </p:sp>
      <p:sp>
        <p:nvSpPr>
          <p:cNvPr id="66" name="Google Shape;66;p1"/>
          <p:cNvSpPr txBox="1"/>
          <p:nvPr/>
        </p:nvSpPr>
        <p:spPr>
          <a:xfrm>
            <a:off x="2790265" y="9117106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None/>
            </a:pPr>
            <a:endParaRPr sz="2400" b="0" i="0" u="none" strike="noStrike" cap="none">
              <a:solidFill>
                <a:srgbClr val="393939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98431" y="8963217"/>
            <a:ext cx="36074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1600" dirty="0" smtClean="0">
                <a:solidFill>
                  <a:schemeClr val="accent6"/>
                </a:solidFill>
              </a:rPr>
              <a:t>DOI: 10.5281/zenodo.7296982</a:t>
            </a:r>
            <a:endParaRPr lang="sl-SI" sz="16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"/>
          <p:cNvSpPr txBox="1">
            <a:spLocks noGrp="1"/>
          </p:cNvSpPr>
          <p:nvPr>
            <p:ph type="body" idx="1"/>
          </p:nvPr>
        </p:nvSpPr>
        <p:spPr>
          <a:xfrm>
            <a:off x="908781" y="2496211"/>
            <a:ext cx="14489062" cy="56354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5839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44"/>
              <a:buChar char="•"/>
            </a:pPr>
            <a:r>
              <a:rPr lang="en-GB"/>
              <a:t>Croatia become a member of CESSDA ERIC in 2019</a:t>
            </a:r>
            <a:endParaRPr/>
          </a:p>
          <a:p>
            <a:pPr marL="914400" lvl="1" indent="-3175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Faculty of Humanities and Social Sciences, University of Zagreb (FFZG) was appointed by the Ministry of Science and Education to serve as a national coordinating institution for CESSDA ERIC</a:t>
            </a:r>
            <a:endParaRPr/>
          </a:p>
          <a:p>
            <a:pPr marL="457200" lvl="0" indent="-358394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044"/>
              <a:buChar char="•"/>
            </a:pPr>
            <a:r>
              <a:rPr lang="en-GB"/>
              <a:t>CROSSDA was established in 2020 as a separate organisational unit </a:t>
            </a:r>
            <a:br>
              <a:rPr lang="en-GB"/>
            </a:br>
            <a:r>
              <a:rPr lang="en-GB"/>
              <a:t>at FFZG to serve as a Service Provider for CESSDA</a:t>
            </a:r>
            <a:endParaRPr/>
          </a:p>
          <a:p>
            <a:pPr marL="457200" lvl="0" indent="-358394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044"/>
              <a:buChar char="•"/>
            </a:pPr>
            <a:r>
              <a:rPr lang="en-GB"/>
              <a:t>Dataverse is used as for data publishing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73" name="Google Shape;73;p2"/>
          <p:cNvSpPr txBox="1">
            <a:spLocks noGrp="1"/>
          </p:cNvSpPr>
          <p:nvPr>
            <p:ph type="title"/>
          </p:nvPr>
        </p:nvSpPr>
        <p:spPr>
          <a:xfrm>
            <a:off x="908781" y="885495"/>
            <a:ext cx="14716508" cy="997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ct val="100000"/>
              <a:buFont typeface="Tahoma"/>
              <a:buNone/>
            </a:pPr>
            <a:r>
              <a:rPr lang="en-GB"/>
              <a:t>Croatian Social Science Data Archive (CROSSDA)</a:t>
            </a:r>
            <a:endParaRPr/>
          </a:p>
        </p:txBody>
      </p:sp>
      <p:pic>
        <p:nvPicPr>
          <p:cNvPr id="74" name="Google Shape;74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66350" y="5046175"/>
            <a:ext cx="3531500" cy="33902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"/>
          <p:cNvSpPr txBox="1">
            <a:spLocks noGrp="1"/>
          </p:cNvSpPr>
          <p:nvPr>
            <p:ph type="body" idx="1"/>
          </p:nvPr>
        </p:nvSpPr>
        <p:spPr>
          <a:xfrm>
            <a:off x="908781" y="2496211"/>
            <a:ext cx="14489062" cy="56354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2044"/>
              <a:buFont typeface="Tahoma"/>
              <a:buNone/>
            </a:pPr>
            <a:r>
              <a:rPr lang="en-GB" b="1"/>
              <a:t>A. Freely available data (Open Access)</a:t>
            </a:r>
            <a:endParaRPr/>
          </a:p>
          <a:p>
            <a:pPr marL="457200" lvl="0" indent="-35839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44"/>
              <a:buChar char="•"/>
            </a:pPr>
            <a:r>
              <a:rPr lang="en-GB"/>
              <a:t>data is available under the terms of the Creative Commons Attribution 4.0 International license (CC BY 4.0)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/>
              <a:t>no registration is required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2044"/>
              <a:buFont typeface="Tahoma"/>
              <a:buNone/>
            </a:pPr>
            <a:r>
              <a:rPr lang="en-GB" b="1"/>
              <a:t>B. Data available only for specific purposes</a:t>
            </a:r>
            <a:endParaRPr b="1"/>
          </a:p>
          <a:p>
            <a:pPr marL="457200" marR="0" lvl="0" indent="-35839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44"/>
              <a:buChar char="•"/>
            </a:pPr>
            <a:r>
              <a:rPr lang="en-GB"/>
              <a:t>for scientific use only</a:t>
            </a:r>
            <a:endParaRPr/>
          </a:p>
          <a:p>
            <a:pPr marL="457200" marR="0" lvl="0" indent="-35839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44"/>
              <a:buChar char="•"/>
            </a:pPr>
            <a:r>
              <a:rPr lang="en-GB"/>
              <a:t>for scientific use and teaching purposes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/>
              <a:t>registration and accepting </a:t>
            </a:r>
            <a:r>
              <a:rPr lang="en-GB" u="sng">
                <a:solidFill>
                  <a:schemeClr val="hlink"/>
                </a:solidFill>
                <a:hlinkClick r:id="rId3"/>
              </a:rPr>
              <a:t>General Terms and Conditions for Data Use</a:t>
            </a:r>
            <a:r>
              <a:rPr lang="en-GB"/>
              <a:t> is required</a:t>
            </a:r>
            <a:endParaRPr/>
          </a:p>
        </p:txBody>
      </p:sp>
      <p:sp>
        <p:nvSpPr>
          <p:cNvPr id="80" name="Google Shape;80;p3"/>
          <p:cNvSpPr txBox="1">
            <a:spLocks noGrp="1"/>
          </p:cNvSpPr>
          <p:nvPr>
            <p:ph type="title"/>
          </p:nvPr>
        </p:nvSpPr>
        <p:spPr>
          <a:xfrm>
            <a:off x="908780" y="885495"/>
            <a:ext cx="15066325" cy="13265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5800"/>
              <a:buFont typeface="Tahoma"/>
              <a:buNone/>
            </a:pPr>
            <a:r>
              <a:rPr lang="en-GB"/>
              <a:t>Licence Framework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77cc85abee_0_11"/>
          <p:cNvSpPr txBox="1">
            <a:spLocks noGrp="1"/>
          </p:cNvSpPr>
          <p:nvPr>
            <p:ph type="body" idx="1"/>
          </p:nvPr>
        </p:nvSpPr>
        <p:spPr>
          <a:xfrm>
            <a:off x="908781" y="2496211"/>
            <a:ext cx="14716500" cy="4998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58394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044"/>
              <a:buChar char="•"/>
            </a:pPr>
            <a:r>
              <a:rPr lang="en-GB"/>
              <a:t>preparation and implementation of scientific research (projects, scientific papers, conference presentations, doctoral dissertations)</a:t>
            </a:r>
            <a:endParaRPr/>
          </a:p>
          <a:p>
            <a:pPr marL="457200" lvl="0" indent="-358394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044"/>
              <a:buChar char="•"/>
            </a:pPr>
            <a:r>
              <a:rPr lang="en-GB"/>
              <a:t>postgraduate specialist theses</a:t>
            </a:r>
            <a:endParaRPr/>
          </a:p>
          <a:p>
            <a:pPr marL="457200" lvl="0" indent="-358394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044"/>
              <a:buChar char="•"/>
            </a:pPr>
            <a:r>
              <a:rPr lang="en-GB"/>
              <a:t>theses at the level of graduate studies</a:t>
            </a:r>
            <a:endParaRPr/>
          </a:p>
          <a:p>
            <a:pPr marL="457200" lvl="0" indent="-358394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SzPts val="2044"/>
              <a:buChar char="•"/>
            </a:pPr>
            <a:r>
              <a:rPr lang="en-GB"/>
              <a:t>checking the results presented in the scientific work (reviewers or other researchers)</a:t>
            </a:r>
            <a:endParaRPr/>
          </a:p>
        </p:txBody>
      </p:sp>
      <p:sp>
        <p:nvSpPr>
          <p:cNvPr id="86" name="Google Shape;86;g177cc85abee_0_11"/>
          <p:cNvSpPr txBox="1">
            <a:spLocks noGrp="1"/>
          </p:cNvSpPr>
          <p:nvPr>
            <p:ph type="title"/>
          </p:nvPr>
        </p:nvSpPr>
        <p:spPr>
          <a:xfrm>
            <a:off x="908781" y="885495"/>
            <a:ext cx="14716500" cy="997200"/>
          </a:xfrm>
          <a:prstGeom prst="rect">
            <a:avLst/>
          </a:prstGeom>
        </p:spPr>
        <p:txBody>
          <a:bodyPr spcFirstLastPara="1" wrap="square" lIns="50800" tIns="50800" rIns="50800" bIns="508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Scientific purpose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77cc85abee_0_17"/>
          <p:cNvSpPr txBox="1">
            <a:spLocks noGrp="1"/>
          </p:cNvSpPr>
          <p:nvPr>
            <p:ph type="body" idx="1"/>
          </p:nvPr>
        </p:nvSpPr>
        <p:spPr>
          <a:xfrm>
            <a:off x="908781" y="2496211"/>
            <a:ext cx="14716500" cy="4998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58394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044"/>
              <a:buChar char="•"/>
            </a:pPr>
            <a:r>
              <a:rPr lang="en-GB"/>
              <a:t>Croatia is a small country; representative samples can have about 1000 participants</a:t>
            </a:r>
            <a:endParaRPr/>
          </a:p>
          <a:p>
            <a:pPr marL="457200" lvl="0" indent="-358394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044"/>
              <a:buChar char="•"/>
            </a:pPr>
            <a:r>
              <a:rPr lang="en-GB"/>
              <a:t>We can not be sure that undergraduate and graduate students fully acquired ethical norms</a:t>
            </a:r>
            <a:endParaRPr/>
          </a:p>
          <a:p>
            <a:pPr marL="457200" lvl="0" indent="-358394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SzPts val="2044"/>
              <a:buChar char="•"/>
            </a:pPr>
            <a:r>
              <a:rPr lang="en-GB"/>
              <a:t>If research is conducted on students - they could know each other - re-identification is possible not only by combining demographic variables, but also by knowing some answers</a:t>
            </a:r>
            <a:endParaRPr/>
          </a:p>
        </p:txBody>
      </p:sp>
      <p:sp>
        <p:nvSpPr>
          <p:cNvPr id="92" name="Google Shape;92;g177cc85abee_0_17"/>
          <p:cNvSpPr txBox="1">
            <a:spLocks noGrp="1"/>
          </p:cNvSpPr>
          <p:nvPr>
            <p:ph type="title"/>
          </p:nvPr>
        </p:nvSpPr>
        <p:spPr>
          <a:xfrm>
            <a:off x="908781" y="885495"/>
            <a:ext cx="14716500" cy="997200"/>
          </a:xfrm>
          <a:prstGeom prst="rect">
            <a:avLst/>
          </a:prstGeom>
        </p:spPr>
        <p:txBody>
          <a:bodyPr spcFirstLastPara="1" wrap="square" lIns="50800" tIns="50800" rIns="50800" bIns="50800" anchor="ctr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Why scientific use and teaching are separated?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4"/>
          <p:cNvSpPr txBox="1">
            <a:spLocks noGrp="1"/>
          </p:cNvSpPr>
          <p:nvPr>
            <p:ph type="body" idx="1"/>
          </p:nvPr>
        </p:nvSpPr>
        <p:spPr>
          <a:xfrm>
            <a:off x="908781" y="2496211"/>
            <a:ext cx="14489062" cy="56354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58394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44"/>
              <a:buChar char="•"/>
            </a:pPr>
            <a:r>
              <a:rPr lang="en-GB"/>
              <a:t>monitoring usage statistics is hard for Open Access data</a:t>
            </a:r>
            <a:endParaRPr/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no information about the purpose of data use</a:t>
            </a:r>
            <a:endParaRPr/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no information about who is using data (researchers, students, journalist, ... )</a:t>
            </a:r>
            <a:endParaRPr/>
          </a:p>
          <a:p>
            <a:pPr marL="457200" lvl="0" indent="-358394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44"/>
              <a:buChar char="•"/>
            </a:pPr>
            <a:r>
              <a:rPr lang="en-GB"/>
              <a:t>implementation of a "guestbook" is possible in Dataverse</a:t>
            </a:r>
            <a:endParaRPr/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it can be optional for Open Access data </a:t>
            </a:r>
            <a:endParaRPr/>
          </a:p>
        </p:txBody>
      </p:sp>
      <p:sp>
        <p:nvSpPr>
          <p:cNvPr id="98" name="Google Shape;98;p4"/>
          <p:cNvSpPr txBox="1">
            <a:spLocks noGrp="1"/>
          </p:cNvSpPr>
          <p:nvPr>
            <p:ph type="title"/>
          </p:nvPr>
        </p:nvSpPr>
        <p:spPr>
          <a:xfrm>
            <a:off x="908781" y="885495"/>
            <a:ext cx="14716508" cy="997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5800"/>
              <a:buFont typeface="Tahoma"/>
              <a:buNone/>
            </a:pPr>
            <a:r>
              <a:rPr lang="en-GB"/>
              <a:t>Lessons Learnt/Next Steps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hite">
  <a:themeElements>
    <a:clrScheme name="CESSDA">
      <a:dk1>
        <a:srgbClr val="4E4D56"/>
      </a:dk1>
      <a:lt1>
        <a:srgbClr val="A4C9E8"/>
      </a:lt1>
      <a:dk2>
        <a:srgbClr val="454545"/>
      </a:dk2>
      <a:lt2>
        <a:srgbClr val="E6E6E6"/>
      </a:lt2>
      <a:accent1>
        <a:srgbClr val="75B7E8"/>
      </a:accent1>
      <a:accent2>
        <a:srgbClr val="4E4D56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2A8FDB"/>
      </a:hlink>
      <a:folHlink>
        <a:srgbClr val="92919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336</Words>
  <Application>Microsoft Office PowerPoint</Application>
  <PresentationFormat>Custom</PresentationFormat>
  <Paragraphs>34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Tahoma</vt:lpstr>
      <vt:lpstr>Helvetica Neue</vt:lpstr>
      <vt:lpstr>Arial</vt:lpstr>
      <vt:lpstr>White</vt:lpstr>
      <vt:lpstr>PowerPoint Presentation</vt:lpstr>
      <vt:lpstr>Croatian Social Science Data Archive (CROSSDA)</vt:lpstr>
      <vt:lpstr>Licence Framework</vt:lpstr>
      <vt:lpstr>Scientific purpose</vt:lpstr>
      <vt:lpstr>Why scientific use and teaching are separated?</vt:lpstr>
      <vt:lpstr>Lessons Learnt/Next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Eleanor Smith</dc:creator>
  <cp:lastModifiedBy>Vipavc, Irena</cp:lastModifiedBy>
  <cp:revision>2</cp:revision>
  <dcterms:created xsi:type="dcterms:W3CDTF">2019-12-04T12:40:52Z</dcterms:created>
  <dcterms:modified xsi:type="dcterms:W3CDTF">2022-11-06T21:50:37Z</dcterms:modified>
</cp:coreProperties>
</file>