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embeddedFontLst>
    <p:embeddedFont>
      <p:font typeface="Tahoma" panose="020B0604030504040204" pitchFamily="34" charset="0"/>
      <p:regular r:id="rId10"/>
      <p:bold r:id="rId11"/>
    </p:embeddedFont>
    <p:embeddedFont>
      <p:font typeface="Helvetica Neue" panose="020B060402020202020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PgSnEmXT1DuVju12VYxUkIRvc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1730375" y="2272978"/>
            <a:ext cx="9810751" cy="986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25"/>
              <a:buFont typeface="Tahoma"/>
              <a:buNone/>
              <a:defRPr sz="5625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body" idx="2"/>
          </p:nvPr>
        </p:nvSpPr>
        <p:spPr>
          <a:xfrm>
            <a:off x="1683834" y="3527228"/>
            <a:ext cx="4582791" cy="56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B7E8"/>
              </a:buClr>
              <a:buSzPts val="2911"/>
              <a:buFont typeface="Tahoma"/>
              <a:buNone/>
              <a:defRPr sz="2911">
                <a:solidFill>
                  <a:srgbClr val="75B7E8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8"/>
          <p:cNvCxnSpPr/>
          <p:nvPr/>
        </p:nvCxnSpPr>
        <p:spPr>
          <a:xfrm>
            <a:off x="1790774" y="3292079"/>
            <a:ext cx="8928824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8"/>
          <p:cNvCxnSpPr/>
          <p:nvPr/>
        </p:nvCxnSpPr>
        <p:spPr>
          <a:xfrm>
            <a:off x="1790774" y="3292079"/>
            <a:ext cx="1454233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8"/>
          <p:cNvSpPr txBox="1"/>
          <p:nvPr/>
        </p:nvSpPr>
        <p:spPr>
          <a:xfrm>
            <a:off x="2071495" y="5758288"/>
            <a:ext cx="854399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14" name="Google Shape;14;p8"/>
          <p:cNvSpPr txBox="1"/>
          <p:nvPr/>
        </p:nvSpPr>
        <p:spPr>
          <a:xfrm>
            <a:off x="4110203" y="5748206"/>
            <a:ext cx="1344470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body" idx="3"/>
          </p:nvPr>
        </p:nvSpPr>
        <p:spPr>
          <a:xfrm>
            <a:off x="1683248" y="4205883"/>
            <a:ext cx="3817441" cy="36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lt1"/>
              </a:buClr>
              <a:buSzPts val="2039"/>
              <a:buFont typeface="Tahoma"/>
              <a:buNone/>
              <a:defRPr sz="1406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body" idx="4"/>
          </p:nvPr>
        </p:nvSpPr>
        <p:spPr>
          <a:xfrm>
            <a:off x="1695153" y="4857750"/>
            <a:ext cx="3817441" cy="36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lt1"/>
              </a:buClr>
              <a:buSzPts val="2039"/>
              <a:buFont typeface="Tahoma"/>
              <a:buNone/>
              <a:defRPr sz="1406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91825" y="440837"/>
            <a:ext cx="2049301" cy="549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6748" y="5774154"/>
            <a:ext cx="293210" cy="236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30375" y="5808763"/>
            <a:ext cx="174124" cy="187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5F06"/>
              </a:buClr>
              <a:buSzPts val="2800"/>
              <a:buFont typeface="Tahoma"/>
              <a:buNone/>
              <a:defRPr>
                <a:solidFill>
                  <a:srgbClr val="B45F06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body" idx="1"/>
          </p:nvPr>
        </p:nvSpPr>
        <p:spPr>
          <a:xfrm>
            <a:off x="415601" y="1536634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●"/>
              <a:defRPr sz="1867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●"/>
              <a:defRPr sz="16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●"/>
              <a:defRPr sz="16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2"/>
          </p:nvPr>
        </p:nvSpPr>
        <p:spPr>
          <a:xfrm>
            <a:off x="6443200" y="1536634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●"/>
              <a:defRPr sz="1867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●"/>
              <a:defRPr sz="1600"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●"/>
              <a:defRPr sz="1600"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○"/>
              <a:defRPr sz="1600"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200"/>
              <a:buFont typeface="Tahoma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sldNum" idx="12"/>
          </p:nvPr>
        </p:nvSpPr>
        <p:spPr>
          <a:xfrm>
            <a:off x="11296610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Alternate)">
  <p:cSld name="Title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body" idx="1"/>
          </p:nvPr>
        </p:nvSpPr>
        <p:spPr>
          <a:xfrm>
            <a:off x="1730375" y="2272978"/>
            <a:ext cx="9810751" cy="986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5625"/>
              <a:buFont typeface="Tahoma"/>
              <a:buNone/>
              <a:defRPr sz="5625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2"/>
          </p:nvPr>
        </p:nvSpPr>
        <p:spPr>
          <a:xfrm>
            <a:off x="1683834" y="3527228"/>
            <a:ext cx="4582791" cy="56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911"/>
              <a:buFont typeface="Tahoma"/>
              <a:buNone/>
              <a:defRPr sz="291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28" name="Google Shape;28;p10"/>
          <p:cNvCxnSpPr/>
          <p:nvPr/>
        </p:nvCxnSpPr>
        <p:spPr>
          <a:xfrm>
            <a:off x="1790774" y="3292079"/>
            <a:ext cx="8928824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>
            <a:off x="1790774" y="3292079"/>
            <a:ext cx="1454233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0" name="Google Shape;30;p10"/>
          <p:cNvSpPr txBox="1"/>
          <p:nvPr/>
        </p:nvSpPr>
        <p:spPr>
          <a:xfrm>
            <a:off x="2071495" y="5758288"/>
            <a:ext cx="854399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31" name="Google Shape;31;p10"/>
          <p:cNvSpPr txBox="1"/>
          <p:nvPr/>
        </p:nvSpPr>
        <p:spPr>
          <a:xfrm>
            <a:off x="4110203" y="5748206"/>
            <a:ext cx="1344470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3"/>
          </p:nvPr>
        </p:nvSpPr>
        <p:spPr>
          <a:xfrm>
            <a:off x="1683248" y="4205883"/>
            <a:ext cx="3817441" cy="36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888893"/>
              </a:buClr>
              <a:buSzPts val="2039"/>
              <a:buFont typeface="Tahoma"/>
              <a:buNone/>
              <a:defRPr sz="1406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body" idx="4"/>
          </p:nvPr>
        </p:nvSpPr>
        <p:spPr>
          <a:xfrm>
            <a:off x="1695153" y="4857750"/>
            <a:ext cx="3817441" cy="36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888893"/>
              </a:buClr>
              <a:buSzPts val="2039"/>
              <a:buFont typeface="Tahoma"/>
              <a:buNone/>
              <a:defRPr sz="1406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34" name="Google Shape;3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0375" y="5808763"/>
            <a:ext cx="174124" cy="187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03874" y="5666271"/>
            <a:ext cx="532334" cy="53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41422" y="455080"/>
            <a:ext cx="1999704" cy="547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(Alternate)">
  <p:cSld name="Thank You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/>
        </p:nvSpPr>
        <p:spPr>
          <a:xfrm>
            <a:off x="2038915" y="5726182"/>
            <a:ext cx="854399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39" name="Google Shape;39;p11"/>
          <p:cNvSpPr txBox="1"/>
          <p:nvPr/>
        </p:nvSpPr>
        <p:spPr>
          <a:xfrm>
            <a:off x="4076736" y="5716101"/>
            <a:ext cx="1344470" cy="28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6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pic>
        <p:nvPicPr>
          <p:cNvPr id="40" name="Google Shape;40;p11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6589" y="5781689"/>
            <a:ext cx="219710" cy="1774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11"/>
          <p:cNvCxnSpPr/>
          <p:nvPr/>
        </p:nvCxnSpPr>
        <p:spPr>
          <a:xfrm>
            <a:off x="1790774" y="3292079"/>
            <a:ext cx="8928824" cy="1"/>
          </a:xfrm>
          <a:prstGeom prst="straightConnector1">
            <a:avLst/>
          </a:prstGeom>
          <a:noFill/>
          <a:ln w="25400" cap="flat" cmpd="sng">
            <a:solidFill>
              <a:srgbClr val="6A6C77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42" name="Google Shape;42;p11"/>
          <p:cNvCxnSpPr/>
          <p:nvPr/>
        </p:nvCxnSpPr>
        <p:spPr>
          <a:xfrm>
            <a:off x="1790774" y="3292079"/>
            <a:ext cx="1454233" cy="1"/>
          </a:xfrm>
          <a:prstGeom prst="straightConnector1">
            <a:avLst/>
          </a:prstGeom>
          <a:noFill/>
          <a:ln w="88900" cap="flat" cmpd="sng">
            <a:solidFill>
              <a:srgbClr val="B7D2EB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1790402" y="2437805"/>
            <a:ext cx="8929688" cy="853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8156"/>
              <a:buFont typeface="Tahoma"/>
              <a:buNone/>
              <a:defRPr sz="5625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4714874" y="3759399"/>
            <a:ext cx="6004722" cy="562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039"/>
              <a:buFont typeface="Tahoma"/>
              <a:buNone/>
              <a:defRPr sz="1406" i="1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28187" y="5615621"/>
            <a:ext cx="532334" cy="53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41422" y="455080"/>
            <a:ext cx="1999704" cy="547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62" cy="151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>
            <a:off x="838249" y="1826122"/>
            <a:ext cx="10515502" cy="4350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1pPr>
            <a:lvl2pPr marL="914400" lvl="1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62" cy="151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625"/>
              <a:buFont typeface="Tahoma"/>
              <a:buNone/>
              <a:defRPr sz="5625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49" y="1826122"/>
            <a:ext cx="10515502" cy="4350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9895" algn="l" rtl="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Char char="•"/>
              <a:defRPr sz="1969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09895" algn="l" rtl="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Char char="•"/>
              <a:defRPr sz="1969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09895" algn="l" rtl="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Char char="•"/>
              <a:defRPr sz="1969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09895" algn="l" rtl="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Char char="•"/>
              <a:defRPr sz="1969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09895" algn="l" rtl="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rgbClr val="6A6C76"/>
              </a:buClr>
              <a:buSzPts val="2855"/>
              <a:buFont typeface="Tahoma"/>
              <a:buChar char="•"/>
              <a:defRPr sz="1969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3263"/>
              <a:buFont typeface="Tahoma"/>
              <a:buChar char="•"/>
              <a:defRPr sz="225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3263"/>
              <a:buFont typeface="Tahoma"/>
              <a:buChar char="•"/>
              <a:defRPr sz="225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3263"/>
              <a:buFont typeface="Tahoma"/>
              <a:buChar char="•"/>
              <a:defRPr sz="225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435768" algn="l" rtl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>
                <a:srgbClr val="6A6C76"/>
              </a:buClr>
              <a:buSzPts val="3263"/>
              <a:buFont typeface="Tahoma"/>
              <a:buChar char="•"/>
              <a:defRPr sz="225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"/>
          <p:cNvSpPr txBox="1">
            <a:spLocks noGrp="1"/>
          </p:cNvSpPr>
          <p:nvPr>
            <p:ph type="body" idx="1"/>
          </p:nvPr>
        </p:nvSpPr>
        <p:spPr>
          <a:xfrm>
            <a:off x="1730375" y="2272978"/>
            <a:ext cx="9810751" cy="986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62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9555"/>
              <a:buFont typeface="Tahoma"/>
              <a:buNone/>
            </a:pPr>
            <a:r>
              <a:rPr lang="en-US"/>
              <a:t>Licensing Models for Research Data @ AUSSDA </a:t>
            </a:r>
            <a:endParaRPr/>
          </a:p>
        </p:txBody>
      </p:sp>
      <p:sp>
        <p:nvSpPr>
          <p:cNvPr id="133" name="Google Shape;133;p1"/>
          <p:cNvSpPr txBox="1">
            <a:spLocks noGrp="1"/>
          </p:cNvSpPr>
          <p:nvPr>
            <p:ph type="body" idx="2"/>
          </p:nvPr>
        </p:nvSpPr>
        <p:spPr>
          <a:xfrm>
            <a:off x="1683834" y="3527228"/>
            <a:ext cx="4582791" cy="56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B7E8"/>
              </a:buClr>
              <a:buSzPct val="99622"/>
              <a:buFont typeface="Tahoma"/>
              <a:buNone/>
            </a:pPr>
            <a:r>
              <a:rPr lang="en-US"/>
              <a:t>Open Access and Scientific Use</a:t>
            </a:r>
            <a:endParaRPr/>
          </a:p>
        </p:txBody>
      </p:sp>
      <p:sp>
        <p:nvSpPr>
          <p:cNvPr id="134" name="Google Shape;134;p1"/>
          <p:cNvSpPr txBox="1">
            <a:spLocks noGrp="1"/>
          </p:cNvSpPr>
          <p:nvPr>
            <p:ph type="body" idx="3"/>
          </p:nvPr>
        </p:nvSpPr>
        <p:spPr>
          <a:xfrm>
            <a:off x="1683248" y="4205859"/>
            <a:ext cx="8899740" cy="366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30"/>
              <a:buFont typeface="Tahoma"/>
              <a:buNone/>
            </a:pPr>
            <a:r>
              <a:rPr lang="en-US" i="0"/>
              <a:t>Dimitri Prandner, MA PhD</a:t>
            </a:r>
            <a:br>
              <a:rPr lang="en-US" i="0"/>
            </a:br>
            <a:r>
              <a:rPr lang="en-US" i="0"/>
              <a:t>Senior Scientist at Faculty of Social Sciences, Economics &amp; Business of the Johannes Kepler University </a:t>
            </a:r>
            <a:endParaRPr/>
          </a:p>
        </p:txBody>
      </p:sp>
      <p:sp>
        <p:nvSpPr>
          <p:cNvPr id="135" name="Google Shape;135;p1"/>
          <p:cNvSpPr txBox="1">
            <a:spLocks noGrp="1"/>
          </p:cNvSpPr>
          <p:nvPr>
            <p:ph type="body" idx="4"/>
          </p:nvPr>
        </p:nvSpPr>
        <p:spPr>
          <a:xfrm>
            <a:off x="1695154" y="4857706"/>
            <a:ext cx="10268710" cy="56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30"/>
              <a:buFont typeface="Tahoma"/>
              <a:buNone/>
            </a:pPr>
            <a:r>
              <a:rPr lang="en-US" i="0"/>
              <a:t>Date: Oct. / 27 / 2022 </a:t>
            </a:r>
            <a:br>
              <a:rPr lang="en-US" i="0"/>
            </a:br>
            <a:r>
              <a:rPr lang="en-US" i="0"/>
              <a:t>Event: How to Ensure Researchers Share Their FAIR Data: Practical Tips and Tools  </a:t>
            </a:r>
            <a:endParaRPr i="0"/>
          </a:p>
        </p:txBody>
      </p:sp>
      <p:sp>
        <p:nvSpPr>
          <p:cNvPr id="7" name="Rectangle 6"/>
          <p:cNvSpPr/>
          <p:nvPr/>
        </p:nvSpPr>
        <p:spPr>
          <a:xfrm>
            <a:off x="1730375" y="6170334"/>
            <a:ext cx="360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accent6"/>
                </a:solidFill>
              </a:rPr>
              <a:t>DOI: 10.5281/zenodo.7296982</a:t>
            </a:r>
            <a:endParaRPr lang="sl-SI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484485" y="800106"/>
            <a:ext cx="11360800" cy="763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308"/>
              <a:buFont typeface="Tahoma"/>
              <a:buNone/>
            </a:pPr>
            <a:r>
              <a:rPr lang="en-US"/>
              <a:t>Guideline within AUSSDA: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As open as possible, </a:t>
            </a:r>
            <a:br>
              <a:rPr lang="en-US"/>
            </a:br>
            <a:r>
              <a:rPr lang="en-US"/>
              <a:t>as secure as necessary!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>
                <a:solidFill>
                  <a:schemeClr val="lt1"/>
                </a:solidFill>
              </a:rPr>
              <a:t>🡪 Societal responsibility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"/>
          <p:cNvSpPr txBox="1">
            <a:spLocks noGrp="1"/>
          </p:cNvSpPr>
          <p:nvPr>
            <p:ph type="title"/>
          </p:nvPr>
        </p:nvSpPr>
        <p:spPr>
          <a:xfrm>
            <a:off x="360109" y="593452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ahoma"/>
              <a:buNone/>
            </a:pPr>
            <a:r>
              <a:rPr lang="en-US" sz="4640"/>
              <a:t>Open Access | OA</a:t>
            </a:r>
            <a:endParaRPr/>
          </a:p>
        </p:txBody>
      </p:sp>
      <p:sp>
        <p:nvSpPr>
          <p:cNvPr id="147" name="Google Shape;147;p3"/>
          <p:cNvSpPr txBox="1">
            <a:spLocks noGrp="1"/>
          </p:cNvSpPr>
          <p:nvPr>
            <p:ph type="body" idx="1"/>
          </p:nvPr>
        </p:nvSpPr>
        <p:spPr>
          <a:xfrm>
            <a:off x="360109" y="2085297"/>
            <a:ext cx="5333200" cy="378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Research data is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Documentation is (typically)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are meant to be used by students and educators (</a:t>
            </a:r>
            <a:r>
              <a:rPr lang="en-US" sz="1828">
                <a:solidFill>
                  <a:srgbClr val="FF0000"/>
                </a:solidFill>
              </a:rPr>
              <a:t>outside of tertiary education</a:t>
            </a:r>
            <a:r>
              <a:rPr lang="en-US" sz="1828"/>
              <a:t>), policymakers, the interested public outside academia.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typically do not include sensitive data.</a:t>
            </a:r>
            <a:endParaRPr/>
          </a:p>
          <a:p>
            <a:pPr marL="18625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are reduced, to meet GDPR demands and fulfill ethical consideration</a:t>
            </a:r>
            <a:r>
              <a:rPr lang="en-US"/>
              <a:t>.</a:t>
            </a:r>
            <a:endParaRPr/>
          </a:p>
        </p:txBody>
      </p:sp>
      <p:sp>
        <p:nvSpPr>
          <p:cNvPr id="148" name="Google Shape;148;p3"/>
          <p:cNvSpPr txBox="1">
            <a:spLocks noGrp="1"/>
          </p:cNvSpPr>
          <p:nvPr>
            <p:ph type="body" idx="2"/>
          </p:nvPr>
        </p:nvSpPr>
        <p:spPr>
          <a:xfrm>
            <a:off x="6443200" y="2081376"/>
            <a:ext cx="5333199" cy="379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Research data is restricted, and academic credentials need to be provided for access (</a:t>
            </a:r>
            <a:r>
              <a:rPr lang="en-US" sz="2109">
                <a:solidFill>
                  <a:srgbClr val="FF0000"/>
                </a:solidFill>
              </a:rPr>
              <a:t>Account based</a:t>
            </a:r>
            <a:r>
              <a:rPr lang="en-US" sz="2109"/>
              <a:t>).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/>
            </a:r>
            <a:br>
              <a:rPr lang="en-US" sz="2109"/>
            </a:br>
            <a:r>
              <a:rPr lang="en-US" sz="2109"/>
              <a:t>Restrictions for </a:t>
            </a:r>
            <a:r>
              <a:rPr lang="en-US" sz="2109">
                <a:solidFill>
                  <a:srgbClr val="FF0000"/>
                </a:solidFill>
              </a:rPr>
              <a:t>manually controlled access </a:t>
            </a:r>
            <a:r>
              <a:rPr lang="en-US" sz="2109"/>
              <a:t>can be put in place in special cases, when sensitive data is included.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Documentation is typically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Datasets are meant to be used for academic research (scientific purpose) as well as higher education and learning.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5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Datasets are GDPR compliant but take special regulations for scientific work into account.</a:t>
            </a:r>
            <a:endParaRPr/>
          </a:p>
        </p:txBody>
      </p:sp>
      <p:sp>
        <p:nvSpPr>
          <p:cNvPr id="149" name="Google Shape;149;p3"/>
          <p:cNvSpPr txBox="1"/>
          <p:nvPr/>
        </p:nvSpPr>
        <p:spPr>
          <a:xfrm>
            <a:off x="6443200" y="593453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4275" tIns="64275" rIns="64275" bIns="64275" anchor="ctr" anchorCtr="0">
            <a:normAutofit fontScale="82500"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D56"/>
              </a:buClr>
              <a:buSzPct val="60336"/>
              <a:buFont typeface="Tahoma"/>
              <a:buNone/>
            </a:pPr>
            <a:r>
              <a:rPr lang="en-US" sz="5625" b="0" i="0" u="none" strike="noStrike" cap="none">
                <a:solidFill>
                  <a:srgbClr val="4E4D56"/>
                </a:solidFill>
                <a:latin typeface="Tahoma"/>
                <a:ea typeface="Tahoma"/>
                <a:cs typeface="Tahoma"/>
                <a:sym typeface="Tahoma"/>
              </a:rPr>
              <a:t>Scientific Use | SUF</a:t>
            </a:r>
            <a:endParaRPr/>
          </a:p>
        </p:txBody>
      </p:sp>
      <p:cxnSp>
        <p:nvCxnSpPr>
          <p:cNvPr id="150" name="Google Shape;150;p3"/>
          <p:cNvCxnSpPr/>
          <p:nvPr/>
        </p:nvCxnSpPr>
        <p:spPr>
          <a:xfrm>
            <a:off x="415601" y="5872471"/>
            <a:ext cx="11360799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51" name="Google Shape;151;p3"/>
          <p:cNvSpPr txBox="1"/>
          <p:nvPr/>
        </p:nvSpPr>
        <p:spPr>
          <a:xfrm>
            <a:off x="415603" y="5872471"/>
            <a:ext cx="11360798" cy="77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75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Embargo </a:t>
            </a:r>
            <a:endParaRPr/>
          </a:p>
        </p:txBody>
      </p:sp>
      <p:sp>
        <p:nvSpPr>
          <p:cNvPr id="152" name="Google Shape;152;p3"/>
          <p:cNvSpPr txBox="1"/>
          <p:nvPr/>
        </p:nvSpPr>
        <p:spPr>
          <a:xfrm>
            <a:off x="360109" y="1543160"/>
            <a:ext cx="11416292" cy="395365"/>
          </a:xfrm>
          <a:prstGeom prst="rect">
            <a:avLst/>
          </a:prstGeom>
          <a:solidFill>
            <a:srgbClr val="E1F0F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69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Metadata is licensed via CC 0</a:t>
            </a:r>
            <a:endParaRPr/>
          </a:p>
        </p:txBody>
      </p:sp>
      <p:cxnSp>
        <p:nvCxnSpPr>
          <p:cNvPr id="153" name="Google Shape;153;p3"/>
          <p:cNvCxnSpPr/>
          <p:nvPr/>
        </p:nvCxnSpPr>
        <p:spPr>
          <a:xfrm>
            <a:off x="415600" y="6643409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54" name="Google Shape;154;p3"/>
          <p:cNvCxnSpPr/>
          <p:nvPr/>
        </p:nvCxnSpPr>
        <p:spPr>
          <a:xfrm>
            <a:off x="360109" y="1469451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"/>
          <p:cNvSpPr txBox="1">
            <a:spLocks noGrp="1"/>
          </p:cNvSpPr>
          <p:nvPr>
            <p:ph type="title"/>
          </p:nvPr>
        </p:nvSpPr>
        <p:spPr>
          <a:xfrm>
            <a:off x="360109" y="593452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ahoma"/>
              <a:buNone/>
            </a:pPr>
            <a:r>
              <a:rPr lang="en-US" sz="4640"/>
              <a:t>Open Access | OA</a:t>
            </a:r>
            <a:endParaRPr/>
          </a:p>
        </p:txBody>
      </p:sp>
      <p:cxnSp>
        <p:nvCxnSpPr>
          <p:cNvPr id="160" name="Google Shape;160;p4"/>
          <p:cNvCxnSpPr/>
          <p:nvPr/>
        </p:nvCxnSpPr>
        <p:spPr>
          <a:xfrm>
            <a:off x="415601" y="5872471"/>
            <a:ext cx="11360799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61" name="Google Shape;161;p4"/>
          <p:cNvCxnSpPr/>
          <p:nvPr/>
        </p:nvCxnSpPr>
        <p:spPr>
          <a:xfrm>
            <a:off x="360109" y="1469451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162" name="Google Shape;16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7984" y="1707937"/>
            <a:ext cx="4457449" cy="392604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4"/>
          <p:cNvSpPr/>
          <p:nvPr/>
        </p:nvSpPr>
        <p:spPr>
          <a:xfrm rot="10800000">
            <a:off x="5608905" y="1724299"/>
            <a:ext cx="834295" cy="3958318"/>
          </a:xfrm>
          <a:prstGeom prst="lef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64275" tIns="32125" rIns="64275" bIns="321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66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4" name="Google Shape;164;p4"/>
          <p:cNvSpPr txBox="1"/>
          <p:nvPr/>
        </p:nvSpPr>
        <p:spPr>
          <a:xfrm>
            <a:off x="6653876" y="3132233"/>
            <a:ext cx="3048777" cy="114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rmAutofit fontScale="850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Reduced dataset, </a:t>
            </a:r>
            <a:b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some variables are not included, </a:t>
            </a:r>
            <a:b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others are recoded into broad categories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87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“Click to download”</a:t>
            </a:r>
            <a:endParaRPr/>
          </a:p>
        </p:txBody>
      </p:sp>
      <p:sp>
        <p:nvSpPr>
          <p:cNvPr id="165" name="Google Shape;165;p4"/>
          <p:cNvSpPr/>
          <p:nvPr/>
        </p:nvSpPr>
        <p:spPr>
          <a:xfrm>
            <a:off x="4148902" y="3832247"/>
            <a:ext cx="1179453" cy="436217"/>
          </a:xfrm>
          <a:prstGeom prst="ellipse">
            <a:avLst/>
          </a:prstGeom>
          <a:solidFill>
            <a:srgbClr val="75B7E8">
              <a:alpha val="34117"/>
            </a:srgbClr>
          </a:solidFill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7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6" name="Google Shape;166;p4"/>
          <p:cNvSpPr/>
          <p:nvPr/>
        </p:nvSpPr>
        <p:spPr>
          <a:xfrm>
            <a:off x="3956951" y="2324546"/>
            <a:ext cx="661419" cy="436217"/>
          </a:xfrm>
          <a:prstGeom prst="ellipse">
            <a:avLst/>
          </a:prstGeom>
          <a:solidFill>
            <a:srgbClr val="75B7E8">
              <a:alpha val="34117"/>
            </a:srgbClr>
          </a:solidFill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7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"/>
          <p:cNvSpPr txBox="1"/>
          <p:nvPr/>
        </p:nvSpPr>
        <p:spPr>
          <a:xfrm>
            <a:off x="6443200" y="593453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4275" tIns="64275" rIns="64275" bIns="64275" anchor="ctr" anchorCtr="0">
            <a:normAutofit fontScale="82500"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D56"/>
              </a:buClr>
              <a:buSzPct val="60336"/>
              <a:buFont typeface="Tahoma"/>
              <a:buNone/>
            </a:pPr>
            <a:r>
              <a:rPr lang="en-US" sz="5625" b="0" i="0" u="none" strike="noStrike" cap="none">
                <a:solidFill>
                  <a:srgbClr val="4E4D56"/>
                </a:solidFill>
                <a:latin typeface="Tahoma"/>
                <a:ea typeface="Tahoma"/>
                <a:cs typeface="Tahoma"/>
                <a:sym typeface="Tahoma"/>
              </a:rPr>
              <a:t>Scientific Use | SUF</a:t>
            </a:r>
            <a:endParaRPr/>
          </a:p>
        </p:txBody>
      </p:sp>
      <p:cxnSp>
        <p:nvCxnSpPr>
          <p:cNvPr id="172" name="Google Shape;172;p5"/>
          <p:cNvCxnSpPr/>
          <p:nvPr/>
        </p:nvCxnSpPr>
        <p:spPr>
          <a:xfrm>
            <a:off x="415601" y="5872471"/>
            <a:ext cx="11360799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73" name="Google Shape;173;p5"/>
          <p:cNvCxnSpPr/>
          <p:nvPr/>
        </p:nvCxnSpPr>
        <p:spPr>
          <a:xfrm>
            <a:off x="360109" y="1469451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174" name="Google Shape;17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90457" y="1635590"/>
            <a:ext cx="4438685" cy="3958318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5"/>
          <p:cNvSpPr/>
          <p:nvPr/>
        </p:nvSpPr>
        <p:spPr>
          <a:xfrm>
            <a:off x="5608905" y="1635590"/>
            <a:ext cx="834295" cy="3958318"/>
          </a:xfrm>
          <a:prstGeom prst="lef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64275" tIns="32125" rIns="64275" bIns="321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66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6" name="Google Shape;176;p5"/>
          <p:cNvSpPr txBox="1"/>
          <p:nvPr/>
        </p:nvSpPr>
        <p:spPr>
          <a:xfrm>
            <a:off x="2438257" y="3041246"/>
            <a:ext cx="3048777" cy="114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t" anchorCtr="0">
            <a:normAutofit fontScale="62500" lnSpcReduction="200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Nearly full dataset, all variables are included.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687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However, some information is slightly recoded </a:t>
            </a:r>
            <a:b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to ensure protection of participants </a:t>
            </a:r>
            <a:b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1687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(e.g.: specific combination of job &amp; sociodemographics)</a:t>
            </a:r>
            <a:endParaRPr/>
          </a:p>
        </p:txBody>
      </p:sp>
      <p:sp>
        <p:nvSpPr>
          <p:cNvPr id="177" name="Google Shape;177;p5"/>
          <p:cNvSpPr/>
          <p:nvPr/>
        </p:nvSpPr>
        <p:spPr>
          <a:xfrm>
            <a:off x="9842657" y="3923960"/>
            <a:ext cx="1179453" cy="436217"/>
          </a:xfrm>
          <a:prstGeom prst="ellipse">
            <a:avLst/>
          </a:prstGeom>
          <a:solidFill>
            <a:srgbClr val="75B7E8">
              <a:alpha val="34117"/>
            </a:srgbClr>
          </a:solidFill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7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8" name="Google Shape;178;p5"/>
          <p:cNvSpPr/>
          <p:nvPr/>
        </p:nvSpPr>
        <p:spPr>
          <a:xfrm>
            <a:off x="9981416" y="2497823"/>
            <a:ext cx="661419" cy="436217"/>
          </a:xfrm>
          <a:prstGeom prst="ellipse">
            <a:avLst/>
          </a:prstGeom>
          <a:solidFill>
            <a:srgbClr val="75B7E8">
              <a:alpha val="34117"/>
            </a:srgbClr>
          </a:solidFill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7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"/>
          <p:cNvSpPr txBox="1">
            <a:spLocks noGrp="1"/>
          </p:cNvSpPr>
          <p:nvPr>
            <p:ph type="title"/>
          </p:nvPr>
        </p:nvSpPr>
        <p:spPr>
          <a:xfrm>
            <a:off x="360109" y="593452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ahoma"/>
              <a:buNone/>
            </a:pPr>
            <a:r>
              <a:rPr lang="en-US" sz="4640"/>
              <a:t>Open Access | OA</a:t>
            </a:r>
            <a:endParaRPr/>
          </a:p>
        </p:txBody>
      </p:sp>
      <p:sp>
        <p:nvSpPr>
          <p:cNvPr id="184" name="Google Shape;184;p6"/>
          <p:cNvSpPr txBox="1">
            <a:spLocks noGrp="1"/>
          </p:cNvSpPr>
          <p:nvPr>
            <p:ph type="body" idx="1"/>
          </p:nvPr>
        </p:nvSpPr>
        <p:spPr>
          <a:xfrm>
            <a:off x="360109" y="2085297"/>
            <a:ext cx="5333200" cy="378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Research data is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Documentation is (typically)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are meant to be used by students and educators (</a:t>
            </a:r>
            <a:r>
              <a:rPr lang="en-US" sz="1828">
                <a:solidFill>
                  <a:srgbClr val="FF0000"/>
                </a:solidFill>
              </a:rPr>
              <a:t>outside of tertiary education</a:t>
            </a:r>
            <a:r>
              <a:rPr lang="en-US" sz="1828"/>
              <a:t>), policymakers, the interested public outside academia.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 sz="1828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typically do not include sensitive data.</a:t>
            </a:r>
            <a:endParaRPr/>
          </a:p>
          <a:p>
            <a:pPr marL="18625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r>
              <a:rPr lang="en-US" sz="1828"/>
              <a:t>Datasets are reduced, to meet GDPR demands and fulfill ethical consideration.</a:t>
            </a:r>
            <a:endParaRPr/>
          </a:p>
        </p:txBody>
      </p:sp>
      <p:sp>
        <p:nvSpPr>
          <p:cNvPr id="185" name="Google Shape;185;p6"/>
          <p:cNvSpPr txBox="1">
            <a:spLocks noGrp="1"/>
          </p:cNvSpPr>
          <p:nvPr>
            <p:ph type="body" idx="2"/>
          </p:nvPr>
        </p:nvSpPr>
        <p:spPr>
          <a:xfrm>
            <a:off x="6443200" y="2081376"/>
            <a:ext cx="5333199" cy="379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Research data is restricted, and academic credentials need to be provided for access (</a:t>
            </a:r>
            <a:r>
              <a:rPr lang="en-US" sz="2109">
                <a:solidFill>
                  <a:srgbClr val="FF0000"/>
                </a:solidFill>
              </a:rPr>
              <a:t>Account based</a:t>
            </a:r>
            <a:r>
              <a:rPr lang="en-US" sz="2109"/>
              <a:t>).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/>
            </a:r>
            <a:br>
              <a:rPr lang="en-US" sz="2109"/>
            </a:br>
            <a:r>
              <a:rPr lang="en-US" sz="2109"/>
              <a:t>Restrictions for </a:t>
            </a:r>
            <a:r>
              <a:rPr lang="en-US" sz="2109">
                <a:solidFill>
                  <a:srgbClr val="FF0000"/>
                </a:solidFill>
              </a:rPr>
              <a:t>manually controlled access </a:t>
            </a:r>
            <a:r>
              <a:rPr lang="en-US" sz="2109"/>
              <a:t>can be put in place in special cases, when sensitive data is included.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Documentation is typically licensed via CC BY.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Datasets are meant to be used for academic research (scientific purpose) as well as higher education and learning.</a:t>
            </a:r>
            <a:endParaRPr/>
          </a:p>
          <a:p>
            <a:pPr marL="18626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endParaRPr sz="2109"/>
          </a:p>
          <a:p>
            <a:pPr marL="18625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ct val="78096"/>
              <a:buFont typeface="Tahoma"/>
              <a:buNone/>
            </a:pPr>
            <a:r>
              <a:rPr lang="en-US" sz="2109"/>
              <a:t>Datasets are GDPR compliant but take special regulations for scientific work into account.</a:t>
            </a:r>
            <a:endParaRPr/>
          </a:p>
        </p:txBody>
      </p:sp>
      <p:sp>
        <p:nvSpPr>
          <p:cNvPr id="186" name="Google Shape;186;p6"/>
          <p:cNvSpPr txBox="1"/>
          <p:nvPr/>
        </p:nvSpPr>
        <p:spPr>
          <a:xfrm>
            <a:off x="6443200" y="593453"/>
            <a:ext cx="5333200" cy="7635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4275" tIns="64275" rIns="64275" bIns="64275" anchor="ctr" anchorCtr="0">
            <a:normAutofit fontScale="82500"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4D56"/>
              </a:buClr>
              <a:buSzPct val="60336"/>
              <a:buFont typeface="Tahoma"/>
              <a:buNone/>
            </a:pPr>
            <a:r>
              <a:rPr lang="en-US" sz="5625" b="0" i="0" u="none" strike="noStrike" cap="none">
                <a:solidFill>
                  <a:srgbClr val="4E4D56"/>
                </a:solidFill>
                <a:latin typeface="Tahoma"/>
                <a:ea typeface="Tahoma"/>
                <a:cs typeface="Tahoma"/>
                <a:sym typeface="Tahoma"/>
              </a:rPr>
              <a:t>Scientific Use | SUF</a:t>
            </a:r>
            <a:endParaRPr/>
          </a:p>
        </p:txBody>
      </p:sp>
      <p:cxnSp>
        <p:nvCxnSpPr>
          <p:cNvPr id="187" name="Google Shape;187;p6"/>
          <p:cNvCxnSpPr/>
          <p:nvPr/>
        </p:nvCxnSpPr>
        <p:spPr>
          <a:xfrm>
            <a:off x="415601" y="5872471"/>
            <a:ext cx="11360799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88" name="Google Shape;188;p6"/>
          <p:cNvSpPr txBox="1"/>
          <p:nvPr/>
        </p:nvSpPr>
        <p:spPr>
          <a:xfrm>
            <a:off x="415603" y="5872471"/>
            <a:ext cx="11360798" cy="77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75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Embargo </a:t>
            </a:r>
            <a:endParaRPr/>
          </a:p>
        </p:txBody>
      </p:sp>
      <p:sp>
        <p:nvSpPr>
          <p:cNvPr id="189" name="Google Shape;189;p6"/>
          <p:cNvSpPr txBox="1"/>
          <p:nvPr/>
        </p:nvSpPr>
        <p:spPr>
          <a:xfrm>
            <a:off x="360109" y="1543160"/>
            <a:ext cx="11416292" cy="395365"/>
          </a:xfrm>
          <a:prstGeom prst="rect">
            <a:avLst/>
          </a:prstGeom>
          <a:solidFill>
            <a:srgbClr val="E1F0F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69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Metadata is licensed via CC 0</a:t>
            </a:r>
            <a:endParaRPr/>
          </a:p>
        </p:txBody>
      </p:sp>
      <p:cxnSp>
        <p:nvCxnSpPr>
          <p:cNvPr id="190" name="Google Shape;190;p6"/>
          <p:cNvCxnSpPr/>
          <p:nvPr/>
        </p:nvCxnSpPr>
        <p:spPr>
          <a:xfrm>
            <a:off x="415600" y="6643409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91" name="Google Shape;191;p6"/>
          <p:cNvCxnSpPr/>
          <p:nvPr/>
        </p:nvCxnSpPr>
        <p:spPr>
          <a:xfrm>
            <a:off x="360109" y="1469451"/>
            <a:ext cx="1141629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Widescreen</PresentationFormat>
  <Paragraphs>54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Tahoma</vt:lpstr>
      <vt:lpstr>Helvetica Neue</vt:lpstr>
      <vt:lpstr>Calibri</vt:lpstr>
      <vt:lpstr>Arial</vt:lpstr>
      <vt:lpstr>White</vt:lpstr>
      <vt:lpstr>Office Theme</vt:lpstr>
      <vt:lpstr>PowerPoint Presentation</vt:lpstr>
      <vt:lpstr>Guideline within AUSSDA:  As open as possible,  as secure as necessary!  🡪 Societal responsibility </vt:lpstr>
      <vt:lpstr>Open Access | OA</vt:lpstr>
      <vt:lpstr>Open Access | OA</vt:lpstr>
      <vt:lpstr>PowerPoint Presentation</vt:lpstr>
      <vt:lpstr>Open Access | OA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Cristina Magder</dc:creator>
  <cp:lastModifiedBy>Vipavc, Irena</cp:lastModifiedBy>
  <cp:revision>1</cp:revision>
  <dcterms:created xsi:type="dcterms:W3CDTF">2022-10-26T12:14:57Z</dcterms:created>
  <dcterms:modified xsi:type="dcterms:W3CDTF">2022-11-06T21:50:25Z</dcterms:modified>
</cp:coreProperties>
</file>