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7"/>
  </p:notesMasterIdLst>
  <p:sldIdLst>
    <p:sldId id="256" r:id="rId2"/>
    <p:sldId id="257" r:id="rId3"/>
    <p:sldId id="258" r:id="rId4"/>
    <p:sldId id="259" r:id="rId5"/>
    <p:sldId id="260" r:id="rId6"/>
  </p:sldIdLst>
  <p:sldSz cx="17340263" cy="9753600"/>
  <p:notesSz cx="6858000" cy="9144000"/>
  <p:embeddedFontLst>
    <p:embeddedFont>
      <p:font typeface="Tahoma" panose="020B0604030504040204" pitchFamily="34" charset="0"/>
      <p:regular r:id="rId8"/>
      <p:bold r:id="rId9"/>
    </p:embeddedFont>
    <p:embeddedFont>
      <p:font typeface="Helvetica Neue" panose="020B0604020202020204" charset="0"/>
      <p:regular r:id="rId10"/>
      <p:bold r:id="rId11"/>
      <p:italic r:id="rId12"/>
      <p:boldItalic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gaqzV9f8oNEK0RUFe2DI63c1kBC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C1E8E06-E41B-4189-A97A-48C85A0A675F}">
  <a:tblStyle styleId="{1C1E8E06-E41B-4189-A97A-48C85A0A675F}"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8E9"/>
          </a:solidFill>
        </a:fill>
      </a:tcStyle>
    </a:wholeTbl>
    <a:band1H>
      <a:tcTxStyle/>
      <a:tcStyle>
        <a:tcBdr/>
        <a:fill>
          <a:solidFill>
            <a:srgbClr val="CFCFD0"/>
          </a:solidFill>
        </a:fill>
      </a:tcStyle>
    </a:band1H>
    <a:band2H>
      <a:tcTxStyle/>
      <a:tcStyle>
        <a:tcBdr/>
      </a:tcStyle>
    </a:band2H>
    <a:band1V>
      <a:tcTxStyle/>
      <a:tcStyle>
        <a:tcBdr/>
        <a:fill>
          <a:solidFill>
            <a:srgbClr val="CFCFD0"/>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3" d="100"/>
          <a:sy n="43" d="100"/>
        </p:scale>
        <p:origin x="796"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notesMaster" Target="notesMasters/notesMaster1.xml"/><Relationship Id="rId12" Type="http://schemas.openxmlformats.org/officeDocument/2006/relationships/font" Target="fonts/font5.fntdata"/><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5" Type="http://schemas.openxmlformats.org/officeDocument/2006/relationships/slide" Target="slides/slide4.xml"/><Relationship Id="rId10" Type="http://schemas.openxmlformats.org/officeDocument/2006/relationships/font" Target="fonts/font3.fntdata"/><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1pPr>
            <a:lvl2pPr marL="914400" marR="0" lvl="1"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2pPr>
            <a:lvl3pPr marL="1371600" marR="0" lvl="2"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3pPr>
            <a:lvl4pPr marL="1828800" marR="0" lvl="3"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4pPr>
            <a:lvl5pPr marL="2286000" marR="0" lvl="4"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5pPr>
            <a:lvl6pPr marL="2743200" marR="0" lvl="5"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6pPr>
            <a:lvl7pPr marL="3200400" marR="0" lvl="6"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7pPr>
            <a:lvl8pPr marL="3657600" marR="0" lvl="7"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8pPr>
            <a:lvl9pPr marL="4114800" marR="0" lvl="8"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p>
        </p:txBody>
      </p:sp>
      <p:sp>
        <p:nvSpPr>
          <p:cNvPr id="60" name="Google Shape;6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en-GB"/>
              <a:t>Trainers on Open Science and FAIR must be prepared to teach on licencing data. Making researchers understand why licencing data is of help to them ensures that more and more researchers will use responsible repositories for making their data available.</a:t>
            </a:r>
            <a:endParaRPr/>
          </a:p>
        </p:txBody>
      </p:sp>
      <p:sp>
        <p:nvSpPr>
          <p:cNvPr id="71" name="Google Shape;7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en-GB"/>
              <a:t>A nice and easy example to use for Open Licences is the Creative Commons example. The table is sourced from the DMG and visually illustrated the variations between different Creative Commons licences. As a comparison the Open Database Commons framework can be used.</a:t>
            </a:r>
            <a:endParaRPr/>
          </a:p>
        </p:txBody>
      </p:sp>
      <p:sp>
        <p:nvSpPr>
          <p:cNvPr id="94" name="Google Shape;9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en-GB"/>
              <a:t>It is important for trainers to explain how the disclosure risk and sensitivity of the data have a direct impact on the appropriate licence. For example if there is a residual risk of disclosure data cannot be made available under Open Licences and this is why responsible repositories, besides Open Licences, use bespoke licence frameworks.</a:t>
            </a:r>
            <a:endParaRPr/>
          </a:p>
        </p:txBody>
      </p:sp>
      <p:sp>
        <p:nvSpPr>
          <p:cNvPr id="101" name="Google Shape;10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1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en-GB"/>
              <a:t>The event organisers invited representatives from the four different archives to showcase the licence frameworks they use. The examples can be used during training sessions to demonstrate the common ground all archives operate on.</a:t>
            </a:r>
            <a:endParaRPr/>
          </a:p>
        </p:txBody>
      </p:sp>
      <p:sp>
        <p:nvSpPr>
          <p:cNvPr id="107" name="Google Shape;10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7"/>
          <p:cNvSpPr txBox="1">
            <a:spLocks noGrp="1"/>
          </p:cNvSpPr>
          <p:nvPr>
            <p:ph type="body" idx="1"/>
          </p:nvPr>
        </p:nvSpPr>
        <p:spPr>
          <a:xfrm>
            <a:off x="2461053" y="3232680"/>
            <a:ext cx="13953494" cy="1402821"/>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Clr>
                <a:srgbClr val="FFFFFF"/>
              </a:buClr>
              <a:buSzPts val="8000"/>
              <a:buFont typeface="Tahoma"/>
              <a:buNone/>
              <a:defRPr sz="8000">
                <a:solidFill>
                  <a:srgbClr val="FFFFFF"/>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10" name="Google Shape;10;p7"/>
          <p:cNvSpPr txBox="1">
            <a:spLocks noGrp="1"/>
          </p:cNvSpPr>
          <p:nvPr>
            <p:ph type="body" idx="2"/>
          </p:nvPr>
        </p:nvSpPr>
        <p:spPr>
          <a:xfrm>
            <a:off x="2394860" y="5016501"/>
            <a:ext cx="6517946" cy="81015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0"/>
              </a:spcBef>
              <a:spcAft>
                <a:spcPts val="0"/>
              </a:spcAft>
              <a:buClr>
                <a:srgbClr val="94C2E9"/>
              </a:buClr>
              <a:buSzPts val="4140"/>
              <a:buFont typeface="Tahoma"/>
              <a:buNone/>
              <a:defRPr sz="4140">
                <a:solidFill>
                  <a:srgbClr val="94C2E9"/>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cxnSp>
        <p:nvCxnSpPr>
          <p:cNvPr id="11" name="Google Shape;11;p7"/>
          <p:cNvCxnSpPr/>
          <p:nvPr/>
        </p:nvCxnSpPr>
        <p:spPr>
          <a:xfrm>
            <a:off x="2546956" y="4682067"/>
            <a:ext cx="12699160" cy="1"/>
          </a:xfrm>
          <a:prstGeom prst="straightConnector1">
            <a:avLst/>
          </a:prstGeom>
          <a:noFill/>
          <a:ln w="25400" cap="flat" cmpd="sng">
            <a:solidFill>
              <a:srgbClr val="FFFFFF"/>
            </a:solidFill>
            <a:prstDash val="solid"/>
            <a:miter lim="400000"/>
            <a:headEnd type="none" w="sm" len="sm"/>
            <a:tailEnd type="none" w="sm" len="sm"/>
          </a:ln>
        </p:spPr>
      </p:cxnSp>
      <p:cxnSp>
        <p:nvCxnSpPr>
          <p:cNvPr id="12" name="Google Shape;12;p7"/>
          <p:cNvCxnSpPr/>
          <p:nvPr/>
        </p:nvCxnSpPr>
        <p:spPr>
          <a:xfrm>
            <a:off x="2546956" y="4682067"/>
            <a:ext cx="2068305" cy="1"/>
          </a:xfrm>
          <a:prstGeom prst="straightConnector1">
            <a:avLst/>
          </a:prstGeom>
          <a:noFill/>
          <a:ln w="88900" cap="flat" cmpd="sng">
            <a:solidFill>
              <a:srgbClr val="94C2E9"/>
            </a:solidFill>
            <a:prstDash val="solid"/>
            <a:miter lim="400000"/>
            <a:headEnd type="none" w="sm" len="sm"/>
            <a:tailEnd type="none" w="sm" len="sm"/>
          </a:ln>
        </p:spPr>
      </p:cxnSp>
      <p:sp>
        <p:nvSpPr>
          <p:cNvPr id="13" name="Google Shape;13;p7"/>
          <p:cNvSpPr txBox="1"/>
          <p:nvPr/>
        </p:nvSpPr>
        <p:spPr>
          <a:xfrm>
            <a:off x="2946216" y="8189517"/>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000"/>
              <a:buFont typeface="Tahoma"/>
              <a:buNone/>
            </a:pPr>
            <a:r>
              <a:rPr lang="en-GB" sz="2000" b="0" i="0" u="none" strike="noStrike" cap="none">
                <a:solidFill>
                  <a:srgbClr val="FFFFFF"/>
                </a:solidFill>
                <a:latin typeface="Tahoma"/>
                <a:ea typeface="Tahoma"/>
                <a:cs typeface="Tahoma"/>
                <a:sym typeface="Tahoma"/>
              </a:rPr>
              <a:t>cessda.eu</a:t>
            </a:r>
            <a:endParaRPr sz="1400" b="0" i="0" u="none" strike="noStrike" cap="none">
              <a:solidFill>
                <a:srgbClr val="000000"/>
              </a:solidFill>
              <a:latin typeface="Arial"/>
              <a:ea typeface="Arial"/>
              <a:cs typeface="Arial"/>
              <a:sym typeface="Arial"/>
            </a:endParaRPr>
          </a:p>
        </p:txBody>
      </p:sp>
      <p:sp>
        <p:nvSpPr>
          <p:cNvPr id="14" name="Google Shape;14;p7"/>
          <p:cNvSpPr txBox="1"/>
          <p:nvPr/>
        </p:nvSpPr>
        <p:spPr>
          <a:xfrm>
            <a:off x="5845801" y="8175179"/>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000"/>
              <a:buFont typeface="Tahoma"/>
              <a:buNone/>
            </a:pPr>
            <a:r>
              <a:rPr lang="en-GB" sz="2000" b="0" i="0" u="none" strike="noStrike" cap="none">
                <a:solidFill>
                  <a:srgbClr val="FFFFFF"/>
                </a:solidFill>
                <a:latin typeface="Tahoma"/>
                <a:ea typeface="Tahoma"/>
                <a:cs typeface="Tahoma"/>
                <a:sym typeface="Tahoma"/>
              </a:rPr>
              <a:t>@CESSDA_Data</a:t>
            </a:r>
            <a:endParaRPr sz="1400" b="0" i="0" u="none" strike="noStrike" cap="none">
              <a:solidFill>
                <a:srgbClr val="000000"/>
              </a:solidFill>
              <a:latin typeface="Arial"/>
              <a:ea typeface="Arial"/>
              <a:cs typeface="Arial"/>
              <a:sym typeface="Arial"/>
            </a:endParaRPr>
          </a:p>
        </p:txBody>
      </p:sp>
      <p:sp>
        <p:nvSpPr>
          <p:cNvPr id="15" name="Google Shape;15;p7"/>
          <p:cNvSpPr txBox="1">
            <a:spLocks noGrp="1"/>
          </p:cNvSpPr>
          <p:nvPr>
            <p:ph type="body" idx="3"/>
          </p:nvPr>
        </p:nvSpPr>
        <p:spPr>
          <a:xfrm>
            <a:off x="2394025" y="59817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chemeClr val="lt1"/>
              </a:buClr>
              <a:buSzPts val="2900"/>
              <a:buFont typeface="Tahoma"/>
              <a:buNone/>
              <a:defRPr sz="2000" i="1">
                <a:solidFill>
                  <a:schemeClr val="lt1"/>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16" name="Google Shape;16;p7"/>
          <p:cNvSpPr txBox="1">
            <a:spLocks noGrp="1"/>
          </p:cNvSpPr>
          <p:nvPr>
            <p:ph type="body" idx="4"/>
          </p:nvPr>
        </p:nvSpPr>
        <p:spPr>
          <a:xfrm>
            <a:off x="2410958" y="69088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chemeClr val="lt1"/>
              </a:buClr>
              <a:buSzPts val="2900"/>
              <a:buFont typeface="Tahoma"/>
              <a:buNone/>
              <a:defRPr sz="2000" i="1">
                <a:solidFill>
                  <a:schemeClr val="lt1"/>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pic>
        <p:nvPicPr>
          <p:cNvPr id="17" name="Google Shape;17;p7"/>
          <p:cNvPicPr preferRelativeResize="0"/>
          <p:nvPr/>
        </p:nvPicPr>
        <p:blipFill rotWithShape="1">
          <a:blip r:embed="rId3">
            <a:alphaModFix/>
          </a:blip>
          <a:srcRect/>
          <a:stretch/>
        </p:blipFill>
        <p:spPr>
          <a:xfrm>
            <a:off x="13499897" y="626969"/>
            <a:ext cx="2914650" cy="781050"/>
          </a:xfrm>
          <a:prstGeom prst="rect">
            <a:avLst/>
          </a:prstGeom>
          <a:noFill/>
          <a:ln>
            <a:noFill/>
          </a:ln>
        </p:spPr>
      </p:pic>
      <p:pic>
        <p:nvPicPr>
          <p:cNvPr id="18" name="Google Shape;18;p7"/>
          <p:cNvPicPr preferRelativeResize="0"/>
          <p:nvPr/>
        </p:nvPicPr>
        <p:blipFill rotWithShape="1">
          <a:blip r:embed="rId4">
            <a:alphaModFix/>
          </a:blip>
          <a:srcRect/>
          <a:stretch/>
        </p:blipFill>
        <p:spPr>
          <a:xfrm>
            <a:off x="5271980" y="8212130"/>
            <a:ext cx="417023" cy="336466"/>
          </a:xfrm>
          <a:prstGeom prst="rect">
            <a:avLst/>
          </a:prstGeom>
          <a:noFill/>
          <a:ln>
            <a:noFill/>
          </a:ln>
        </p:spPr>
      </p:pic>
      <p:pic>
        <p:nvPicPr>
          <p:cNvPr id="19" name="Google Shape;19;p7"/>
          <p:cNvPicPr preferRelativeResize="0"/>
          <p:nvPr/>
        </p:nvPicPr>
        <p:blipFill rotWithShape="1">
          <a:blip r:embed="rId5">
            <a:alphaModFix/>
          </a:blip>
          <a:srcRect/>
          <a:stretch/>
        </p:blipFill>
        <p:spPr>
          <a:xfrm>
            <a:off x="2461053" y="8261351"/>
            <a:ext cx="247650" cy="266700"/>
          </a:xfrm>
          <a:prstGeom prst="rect">
            <a:avLst/>
          </a:prstGeom>
          <a:noFill/>
          <a:ln>
            <a:noFill/>
          </a:ln>
        </p:spPr>
      </p:pic>
      <p:grpSp>
        <p:nvGrpSpPr>
          <p:cNvPr id="20" name="Google Shape;20;p7"/>
          <p:cNvGrpSpPr/>
          <p:nvPr/>
        </p:nvGrpSpPr>
        <p:grpSpPr>
          <a:xfrm>
            <a:off x="1241530" y="8869744"/>
            <a:ext cx="1068804" cy="490158"/>
            <a:chOff x="1241530" y="8869744"/>
            <a:chExt cx="1068804" cy="490158"/>
          </a:xfrm>
        </p:grpSpPr>
        <p:pic>
          <p:nvPicPr>
            <p:cNvPr id="21" name="Google Shape;21;p7"/>
            <p:cNvPicPr preferRelativeResize="0"/>
            <p:nvPr/>
          </p:nvPicPr>
          <p:blipFill rotWithShape="1">
            <a:blip r:embed="rId6">
              <a:alphaModFix/>
            </a:blip>
            <a:srcRect/>
            <a:stretch/>
          </p:blipFill>
          <p:spPr>
            <a:xfrm>
              <a:off x="1820176" y="8869744"/>
              <a:ext cx="490158" cy="490158"/>
            </a:xfrm>
            <a:prstGeom prst="rect">
              <a:avLst/>
            </a:prstGeom>
            <a:noFill/>
            <a:ln>
              <a:noFill/>
            </a:ln>
          </p:spPr>
        </p:pic>
        <p:pic>
          <p:nvPicPr>
            <p:cNvPr id="22" name="Google Shape;22;p7"/>
            <p:cNvPicPr preferRelativeResize="0"/>
            <p:nvPr/>
          </p:nvPicPr>
          <p:blipFill rotWithShape="1">
            <a:blip r:embed="rId7">
              <a:alphaModFix/>
            </a:blip>
            <a:srcRect/>
            <a:stretch/>
          </p:blipFill>
          <p:spPr>
            <a:xfrm>
              <a:off x="1241530" y="8869744"/>
              <a:ext cx="490158" cy="490158"/>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standard)">
  <p:cSld name="Content (standard)">
    <p:bg>
      <p:bgPr>
        <a:blipFill>
          <a:blip r:embed="rId2">
            <a:alphaModFix/>
          </a:blip>
          <a:stretch>
            <a:fillRect/>
          </a:stretch>
        </a:blipFill>
        <a:effectLst/>
      </p:bgPr>
    </p:bg>
    <p:spTree>
      <p:nvGrpSpPr>
        <p:cNvPr id="1" name="Shape 23"/>
        <p:cNvGrpSpPr/>
        <p:nvPr/>
      </p:nvGrpSpPr>
      <p:grpSpPr>
        <a:xfrm>
          <a:off x="0" y="0"/>
          <a:ext cx="0" cy="0"/>
          <a:chOff x="0" y="0"/>
          <a:chExt cx="0" cy="0"/>
        </a:xfrm>
      </p:grpSpPr>
      <p:sp>
        <p:nvSpPr>
          <p:cNvPr id="24" name="Google Shape;24;p8"/>
          <p:cNvSpPr txBox="1">
            <a:spLocks noGrp="1"/>
          </p:cNvSpPr>
          <p:nvPr>
            <p:ph type="body" idx="1"/>
          </p:nvPr>
        </p:nvSpPr>
        <p:spPr>
          <a:xfrm>
            <a:off x="908781" y="2496211"/>
            <a:ext cx="14716508" cy="4998906"/>
          </a:xfrm>
          <a:prstGeom prst="rect">
            <a:avLst/>
          </a:prstGeom>
          <a:noFill/>
          <a:ln>
            <a:noFill/>
          </a:ln>
        </p:spPr>
        <p:txBody>
          <a:bodyPr spcFirstLastPara="1" wrap="square" lIns="91425" tIns="45700" rIns="91425" bIns="45700" anchor="t" anchorCtr="0">
            <a:normAutofit/>
          </a:bodyPr>
          <a:lstStyle>
            <a:lvl1pPr marL="457200" lvl="0" indent="-358394" algn="l">
              <a:lnSpc>
                <a:spcPct val="100000"/>
              </a:lnSpc>
              <a:spcBef>
                <a:spcPts val="600"/>
              </a:spcBef>
              <a:spcAft>
                <a:spcPts val="0"/>
              </a:spcAft>
              <a:buClr>
                <a:srgbClr val="6A6C76"/>
              </a:buClr>
              <a:buSzPts val="2044"/>
              <a:buFont typeface="Tahoma"/>
              <a:buChar char="•"/>
              <a:defRPr>
                <a:latin typeface="Tahoma"/>
                <a:ea typeface="Tahoma"/>
                <a:cs typeface="Tahoma"/>
                <a:sym typeface="Tahoma"/>
              </a:defRPr>
            </a:lvl1pPr>
            <a:lvl2pPr marL="914400" lvl="1" indent="-317500" algn="l">
              <a:lnSpc>
                <a:spcPct val="100000"/>
              </a:lnSpc>
              <a:spcBef>
                <a:spcPts val="600"/>
              </a:spcBef>
              <a:spcAft>
                <a:spcPts val="0"/>
              </a:spcAft>
              <a:buClr>
                <a:srgbClr val="6A6C76"/>
              </a:buClr>
              <a:buSzPts val="1400"/>
              <a:buFont typeface="Tahoma"/>
              <a:buChar char="•"/>
              <a:defRPr>
                <a:latin typeface="Tahoma"/>
                <a:ea typeface="Tahoma"/>
                <a:cs typeface="Tahoma"/>
                <a:sym typeface="Tahoma"/>
              </a:defRPr>
            </a:lvl2pPr>
            <a:lvl3pPr marL="1371600" lvl="2" indent="-317500" algn="l">
              <a:lnSpc>
                <a:spcPct val="100000"/>
              </a:lnSpc>
              <a:spcBef>
                <a:spcPts val="600"/>
              </a:spcBef>
              <a:spcAft>
                <a:spcPts val="0"/>
              </a:spcAft>
              <a:buClr>
                <a:srgbClr val="6A6C76"/>
              </a:buClr>
              <a:buSzPts val="1400"/>
              <a:buFont typeface="Tahoma"/>
              <a:buChar char="•"/>
              <a:defRPr>
                <a:latin typeface="Tahoma"/>
                <a:ea typeface="Tahoma"/>
                <a:cs typeface="Tahoma"/>
                <a:sym typeface="Tahoma"/>
              </a:defRPr>
            </a:lvl3pPr>
            <a:lvl4pPr marL="1828800" lvl="3" indent="-317500" algn="l">
              <a:lnSpc>
                <a:spcPct val="100000"/>
              </a:lnSpc>
              <a:spcBef>
                <a:spcPts val="600"/>
              </a:spcBef>
              <a:spcAft>
                <a:spcPts val="0"/>
              </a:spcAft>
              <a:buClr>
                <a:srgbClr val="6A6C76"/>
              </a:buClr>
              <a:buSzPts val="1400"/>
              <a:buFont typeface="Tahoma"/>
              <a:buChar char="•"/>
              <a:defRPr>
                <a:latin typeface="Tahoma"/>
                <a:ea typeface="Tahoma"/>
                <a:cs typeface="Tahoma"/>
                <a:sym typeface="Tahoma"/>
              </a:defRPr>
            </a:lvl4pPr>
            <a:lvl5pPr marL="2286000" lvl="4" indent="-317500" algn="l">
              <a:lnSpc>
                <a:spcPct val="100000"/>
              </a:lnSpc>
              <a:spcBef>
                <a:spcPts val="600"/>
              </a:spcBef>
              <a:spcAft>
                <a:spcPts val="0"/>
              </a:spcAft>
              <a:buClr>
                <a:srgbClr val="6A6C76"/>
              </a:buClr>
              <a:buSzPts val="1400"/>
              <a:buFont typeface="Tahoma"/>
              <a:buChar char="•"/>
              <a:defRPr>
                <a:latin typeface="Tahoma"/>
                <a:ea typeface="Tahoma"/>
                <a:cs typeface="Tahoma"/>
                <a:sym typeface="Tahoma"/>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25" name="Google Shape;25;p8"/>
          <p:cNvSpPr/>
          <p:nvPr/>
        </p:nvSpPr>
        <p:spPr>
          <a:xfrm>
            <a:off x="-1" y="885495"/>
            <a:ext cx="595950" cy="997079"/>
          </a:xfrm>
          <a:prstGeom prst="rect">
            <a:avLst/>
          </a:prstGeom>
          <a:solidFill>
            <a:srgbClr val="6A6C77"/>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FFFFFF"/>
              </a:buClr>
              <a:buSzPts val="2200"/>
              <a:buFont typeface="Helvetica Neue"/>
              <a:buNone/>
            </a:pPr>
            <a:endParaRPr sz="2200" b="1" i="0" u="none" strike="noStrike" cap="none">
              <a:solidFill>
                <a:srgbClr val="000000"/>
              </a:solidFill>
              <a:latin typeface="Helvetica Neue"/>
              <a:ea typeface="Helvetica Neue"/>
              <a:cs typeface="Helvetica Neue"/>
              <a:sym typeface="Helvetica Neue"/>
            </a:endParaRPr>
          </a:p>
        </p:txBody>
      </p:sp>
      <p:cxnSp>
        <p:nvCxnSpPr>
          <p:cNvPr id="26" name="Google Shape;26;p8"/>
          <p:cNvCxnSpPr/>
          <p:nvPr/>
        </p:nvCxnSpPr>
        <p:spPr>
          <a:xfrm>
            <a:off x="1714974" y="9119886"/>
            <a:ext cx="13910316" cy="1"/>
          </a:xfrm>
          <a:prstGeom prst="straightConnector1">
            <a:avLst/>
          </a:prstGeom>
          <a:noFill/>
          <a:ln w="25400" cap="flat" cmpd="sng">
            <a:solidFill>
              <a:srgbClr val="98C5E8"/>
            </a:solidFill>
            <a:prstDash val="solid"/>
            <a:miter lim="400000"/>
            <a:headEnd type="none" w="sm" len="sm"/>
            <a:tailEnd type="none" w="sm" len="sm"/>
          </a:ln>
        </p:spPr>
      </p:cxnSp>
      <p:sp>
        <p:nvSpPr>
          <p:cNvPr id="27" name="Google Shape;27;p8"/>
          <p:cNvSpPr txBox="1">
            <a:spLocks noGrp="1"/>
          </p:cNvSpPr>
          <p:nvPr>
            <p:ph type="sldNum" idx="12"/>
          </p:nvPr>
        </p:nvSpPr>
        <p:spPr>
          <a:xfrm>
            <a:off x="15979978" y="8957733"/>
            <a:ext cx="606477" cy="324306"/>
          </a:xfrm>
          <a:prstGeom prst="rect">
            <a:avLst/>
          </a:prstGeom>
          <a:noFill/>
          <a:ln>
            <a:noFill/>
          </a:ln>
        </p:spPr>
        <p:txBody>
          <a:bodyPr spcFirstLastPara="1" wrap="square" lIns="91425" tIns="45700" rIns="91425" bIns="45700" anchor="t" anchorCtr="0">
            <a:noAutofit/>
          </a:bodyPr>
          <a:lstStyle>
            <a:lvl1pPr marL="0" marR="0" lvl="0"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1pPr>
            <a:lvl2pPr marL="0" marR="0" lvl="1"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2pPr>
            <a:lvl3pPr marL="0" marR="0" lvl="2"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3pPr>
            <a:lvl4pPr marL="0" marR="0" lvl="3"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4pPr>
            <a:lvl5pPr marL="0" marR="0" lvl="4"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5pPr>
            <a:lvl6pPr marL="0" marR="0" lvl="5"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6pPr>
            <a:lvl7pPr marL="0" marR="0" lvl="6"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7pPr>
            <a:lvl8pPr marL="0" marR="0" lvl="7"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8pPr>
            <a:lvl9pPr marL="0" marR="0" lvl="8" indent="0" algn="ctr" rtl="0">
              <a:lnSpc>
                <a:spcPct val="100000"/>
              </a:lnSpc>
              <a:spcBef>
                <a:spcPts val="0"/>
              </a:spcBef>
              <a:spcAft>
                <a:spcPts val="0"/>
              </a:spcAft>
              <a:buClr>
                <a:srgbClr val="98C5E8"/>
              </a:buClr>
              <a:buSzPts val="1200"/>
              <a:buFont typeface="Helvetica Neue"/>
              <a:buNone/>
              <a:defRPr sz="1200" b="1" i="0" u="none" strike="noStrike" cap="none">
                <a:solidFill>
                  <a:srgbClr val="98C5E8"/>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GB"/>
              <a:t>‹#›</a:t>
            </a:fld>
            <a:endParaRPr/>
          </a:p>
        </p:txBody>
      </p:sp>
      <p:sp>
        <p:nvSpPr>
          <p:cNvPr id="28" name="Google Shape;28;p8"/>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6A6C77"/>
              </a:buClr>
              <a:buSzPts val="5800"/>
              <a:buFont typeface="Tahoma"/>
              <a:buNone/>
              <a:defRPr sz="5800">
                <a:latin typeface="Tahoma"/>
                <a:ea typeface="Tahoma"/>
                <a:cs typeface="Tahoma"/>
                <a:sym typeface="Tahoma"/>
              </a:defRPr>
            </a:lvl1pPr>
            <a:lvl2pPr lvl="1" algn="l">
              <a:lnSpc>
                <a:spcPct val="100000"/>
              </a:lnSpc>
              <a:spcBef>
                <a:spcPts val="0"/>
              </a:spcBef>
              <a:spcAft>
                <a:spcPts val="0"/>
              </a:spcAft>
              <a:buClr>
                <a:srgbClr val="6A6C77"/>
              </a:buClr>
              <a:buSzPts val="1800"/>
              <a:buNone/>
              <a:defRPr/>
            </a:lvl2pPr>
            <a:lvl3pPr lvl="2" algn="l">
              <a:lnSpc>
                <a:spcPct val="100000"/>
              </a:lnSpc>
              <a:spcBef>
                <a:spcPts val="0"/>
              </a:spcBef>
              <a:spcAft>
                <a:spcPts val="0"/>
              </a:spcAft>
              <a:buClr>
                <a:srgbClr val="6A6C77"/>
              </a:buClr>
              <a:buSzPts val="1800"/>
              <a:buNone/>
              <a:defRPr/>
            </a:lvl3pPr>
            <a:lvl4pPr lvl="3" algn="l">
              <a:lnSpc>
                <a:spcPct val="100000"/>
              </a:lnSpc>
              <a:spcBef>
                <a:spcPts val="0"/>
              </a:spcBef>
              <a:spcAft>
                <a:spcPts val="0"/>
              </a:spcAft>
              <a:buClr>
                <a:srgbClr val="6A6C77"/>
              </a:buClr>
              <a:buSzPts val="1800"/>
              <a:buNone/>
              <a:defRPr/>
            </a:lvl4pPr>
            <a:lvl5pPr lvl="4" algn="l">
              <a:lnSpc>
                <a:spcPct val="100000"/>
              </a:lnSpc>
              <a:spcBef>
                <a:spcPts val="0"/>
              </a:spcBef>
              <a:spcAft>
                <a:spcPts val="0"/>
              </a:spcAft>
              <a:buClr>
                <a:srgbClr val="6A6C77"/>
              </a:buClr>
              <a:buSzPts val="1800"/>
              <a:buNone/>
              <a:defRPr/>
            </a:lvl5pPr>
            <a:lvl6pPr lvl="5" algn="l">
              <a:lnSpc>
                <a:spcPct val="100000"/>
              </a:lnSpc>
              <a:spcBef>
                <a:spcPts val="0"/>
              </a:spcBef>
              <a:spcAft>
                <a:spcPts val="0"/>
              </a:spcAft>
              <a:buClr>
                <a:srgbClr val="6A6C77"/>
              </a:buClr>
              <a:buSzPts val="1800"/>
              <a:buNone/>
              <a:defRPr/>
            </a:lvl6pPr>
            <a:lvl7pPr lvl="6" algn="l">
              <a:lnSpc>
                <a:spcPct val="100000"/>
              </a:lnSpc>
              <a:spcBef>
                <a:spcPts val="0"/>
              </a:spcBef>
              <a:spcAft>
                <a:spcPts val="0"/>
              </a:spcAft>
              <a:buClr>
                <a:srgbClr val="6A6C77"/>
              </a:buClr>
              <a:buSzPts val="1800"/>
              <a:buNone/>
              <a:defRPr/>
            </a:lvl7pPr>
            <a:lvl8pPr lvl="7" algn="l">
              <a:lnSpc>
                <a:spcPct val="100000"/>
              </a:lnSpc>
              <a:spcBef>
                <a:spcPts val="0"/>
              </a:spcBef>
              <a:spcAft>
                <a:spcPts val="0"/>
              </a:spcAft>
              <a:buClr>
                <a:srgbClr val="6A6C77"/>
              </a:buClr>
              <a:buSzPts val="1800"/>
              <a:buNone/>
              <a:defRPr/>
            </a:lvl8pPr>
            <a:lvl9pPr lvl="8" algn="l">
              <a:lnSpc>
                <a:spcPct val="100000"/>
              </a:lnSpc>
              <a:spcBef>
                <a:spcPts val="0"/>
              </a:spcBef>
              <a:spcAft>
                <a:spcPts val="0"/>
              </a:spcAft>
              <a:buClr>
                <a:srgbClr val="6A6C77"/>
              </a:buClr>
              <a:buSzPts val="1800"/>
              <a:buNone/>
              <a:defRPr/>
            </a:lvl9pPr>
          </a:lstStyle>
          <a:p>
            <a:endParaRPr/>
          </a:p>
        </p:txBody>
      </p:sp>
      <p:pic>
        <p:nvPicPr>
          <p:cNvPr id="29" name="Google Shape;29;p8"/>
          <p:cNvPicPr preferRelativeResize="0"/>
          <p:nvPr/>
        </p:nvPicPr>
        <p:blipFill rotWithShape="1">
          <a:blip r:embed="rId3">
            <a:alphaModFix/>
          </a:blip>
          <a:srcRect/>
          <a:stretch/>
        </p:blipFill>
        <p:spPr>
          <a:xfrm>
            <a:off x="152980" y="9191482"/>
            <a:ext cx="1511602" cy="41417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lternate)">
  <p:cSld name="Title (Alternate)">
    <p:bg>
      <p:bgPr>
        <a:blipFill>
          <a:blip r:embed="rId2">
            <a:alphaModFix/>
          </a:blip>
          <a:stretch>
            <a:fillRect/>
          </a:stretch>
        </a:blipFill>
        <a:effectLst/>
      </p:bgPr>
    </p:bg>
    <p:spTree>
      <p:nvGrpSpPr>
        <p:cNvPr id="1" name="Shape 30"/>
        <p:cNvGrpSpPr/>
        <p:nvPr/>
      </p:nvGrpSpPr>
      <p:grpSpPr>
        <a:xfrm>
          <a:off x="0" y="0"/>
          <a:ext cx="0" cy="0"/>
          <a:chOff x="0" y="0"/>
          <a:chExt cx="0" cy="0"/>
        </a:xfrm>
      </p:grpSpPr>
      <p:sp>
        <p:nvSpPr>
          <p:cNvPr id="31" name="Google Shape;31;p10"/>
          <p:cNvSpPr txBox="1">
            <a:spLocks noGrp="1"/>
          </p:cNvSpPr>
          <p:nvPr>
            <p:ph type="body" idx="1"/>
          </p:nvPr>
        </p:nvSpPr>
        <p:spPr>
          <a:xfrm>
            <a:off x="2461053" y="3232680"/>
            <a:ext cx="13953494" cy="1402821"/>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Clr>
                <a:srgbClr val="888893"/>
              </a:buClr>
              <a:buSzPts val="8000"/>
              <a:buFont typeface="Tahoma"/>
              <a:buNone/>
              <a:defRPr sz="8000">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32" name="Google Shape;32;p10"/>
          <p:cNvSpPr txBox="1">
            <a:spLocks noGrp="1"/>
          </p:cNvSpPr>
          <p:nvPr>
            <p:ph type="body" idx="2"/>
          </p:nvPr>
        </p:nvSpPr>
        <p:spPr>
          <a:xfrm>
            <a:off x="2394860" y="5016501"/>
            <a:ext cx="6517946" cy="81015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0"/>
              </a:spcBef>
              <a:spcAft>
                <a:spcPts val="0"/>
              </a:spcAft>
              <a:buClr>
                <a:srgbClr val="888893"/>
              </a:buClr>
              <a:buSzPts val="4140"/>
              <a:buFont typeface="Tahoma"/>
              <a:buNone/>
              <a:defRPr sz="4140">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cxnSp>
        <p:nvCxnSpPr>
          <p:cNvPr id="33" name="Google Shape;33;p10"/>
          <p:cNvCxnSpPr/>
          <p:nvPr/>
        </p:nvCxnSpPr>
        <p:spPr>
          <a:xfrm>
            <a:off x="2546956" y="4682067"/>
            <a:ext cx="12699160" cy="1"/>
          </a:xfrm>
          <a:prstGeom prst="straightConnector1">
            <a:avLst/>
          </a:prstGeom>
          <a:noFill/>
          <a:ln w="25400" cap="flat" cmpd="sng">
            <a:solidFill>
              <a:srgbClr val="FFFFFF"/>
            </a:solidFill>
            <a:prstDash val="solid"/>
            <a:miter lim="400000"/>
            <a:headEnd type="none" w="sm" len="sm"/>
            <a:tailEnd type="none" w="sm" len="sm"/>
          </a:ln>
        </p:spPr>
      </p:cxnSp>
      <p:cxnSp>
        <p:nvCxnSpPr>
          <p:cNvPr id="34" name="Google Shape;34;p10"/>
          <p:cNvCxnSpPr/>
          <p:nvPr/>
        </p:nvCxnSpPr>
        <p:spPr>
          <a:xfrm>
            <a:off x="2546956" y="4682067"/>
            <a:ext cx="2068305" cy="1"/>
          </a:xfrm>
          <a:prstGeom prst="straightConnector1">
            <a:avLst/>
          </a:prstGeom>
          <a:noFill/>
          <a:ln w="88900" cap="flat" cmpd="sng">
            <a:solidFill>
              <a:srgbClr val="94C2E9"/>
            </a:solidFill>
            <a:prstDash val="solid"/>
            <a:miter lim="400000"/>
            <a:headEnd type="none" w="sm" len="sm"/>
            <a:tailEnd type="none" w="sm" len="sm"/>
          </a:ln>
        </p:spPr>
      </p:cxnSp>
      <p:sp>
        <p:nvSpPr>
          <p:cNvPr id="35" name="Google Shape;35;p10"/>
          <p:cNvSpPr txBox="1"/>
          <p:nvPr/>
        </p:nvSpPr>
        <p:spPr>
          <a:xfrm>
            <a:off x="2946216" y="8189517"/>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888893"/>
              </a:buClr>
              <a:buSzPts val="2000"/>
              <a:buFont typeface="Tahoma"/>
              <a:buNone/>
            </a:pPr>
            <a:r>
              <a:rPr lang="en-GB" sz="2000" b="0" i="0" u="none" strike="noStrike" cap="none">
                <a:solidFill>
                  <a:srgbClr val="888893"/>
                </a:solidFill>
                <a:latin typeface="Tahoma"/>
                <a:ea typeface="Tahoma"/>
                <a:cs typeface="Tahoma"/>
                <a:sym typeface="Tahoma"/>
              </a:rPr>
              <a:t>cessda.eu</a:t>
            </a:r>
            <a:endParaRPr sz="1400" b="0" i="0" u="none" strike="noStrike" cap="none">
              <a:solidFill>
                <a:srgbClr val="000000"/>
              </a:solidFill>
              <a:latin typeface="Arial"/>
              <a:ea typeface="Arial"/>
              <a:cs typeface="Arial"/>
              <a:sym typeface="Arial"/>
            </a:endParaRPr>
          </a:p>
        </p:txBody>
      </p:sp>
      <p:sp>
        <p:nvSpPr>
          <p:cNvPr id="36" name="Google Shape;36;p10"/>
          <p:cNvSpPr txBox="1"/>
          <p:nvPr/>
        </p:nvSpPr>
        <p:spPr>
          <a:xfrm>
            <a:off x="5845801" y="8175179"/>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888893"/>
              </a:buClr>
              <a:buSzPts val="2000"/>
              <a:buFont typeface="Tahoma"/>
              <a:buNone/>
            </a:pPr>
            <a:r>
              <a:rPr lang="en-GB" sz="2000" b="0" i="0" u="none" strike="noStrike" cap="none">
                <a:solidFill>
                  <a:srgbClr val="888893"/>
                </a:solidFill>
                <a:latin typeface="Tahoma"/>
                <a:ea typeface="Tahoma"/>
                <a:cs typeface="Tahoma"/>
                <a:sym typeface="Tahoma"/>
              </a:rPr>
              <a:t>@CESSDA_Data</a:t>
            </a:r>
            <a:endParaRPr sz="1400" b="0" i="0" u="none" strike="noStrike" cap="none">
              <a:solidFill>
                <a:srgbClr val="000000"/>
              </a:solidFill>
              <a:latin typeface="Arial"/>
              <a:ea typeface="Arial"/>
              <a:cs typeface="Arial"/>
              <a:sym typeface="Arial"/>
            </a:endParaRPr>
          </a:p>
        </p:txBody>
      </p:sp>
      <p:sp>
        <p:nvSpPr>
          <p:cNvPr id="37" name="Google Shape;37;p10"/>
          <p:cNvSpPr txBox="1">
            <a:spLocks noGrp="1"/>
          </p:cNvSpPr>
          <p:nvPr>
            <p:ph type="body" idx="3"/>
          </p:nvPr>
        </p:nvSpPr>
        <p:spPr>
          <a:xfrm>
            <a:off x="2394025" y="59817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rgbClr val="888893"/>
              </a:buClr>
              <a:buSzPts val="2900"/>
              <a:buFont typeface="Tahoma"/>
              <a:buNone/>
              <a:defRPr sz="2000" i="1">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38" name="Google Shape;38;p10"/>
          <p:cNvSpPr txBox="1">
            <a:spLocks noGrp="1"/>
          </p:cNvSpPr>
          <p:nvPr>
            <p:ph type="body" idx="4"/>
          </p:nvPr>
        </p:nvSpPr>
        <p:spPr>
          <a:xfrm>
            <a:off x="2410958" y="6908800"/>
            <a:ext cx="5429415" cy="5207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rgbClr val="888893"/>
              </a:buClr>
              <a:buSzPts val="2900"/>
              <a:buFont typeface="Tahoma"/>
              <a:buNone/>
              <a:defRPr sz="2000" i="1">
                <a:solidFill>
                  <a:srgbClr val="888893"/>
                </a:solidFill>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pic>
        <p:nvPicPr>
          <p:cNvPr id="39" name="Google Shape;39;p10"/>
          <p:cNvPicPr preferRelativeResize="0"/>
          <p:nvPr/>
        </p:nvPicPr>
        <p:blipFill rotWithShape="1">
          <a:blip r:embed="rId3">
            <a:alphaModFix/>
          </a:blip>
          <a:srcRect/>
          <a:stretch/>
        </p:blipFill>
        <p:spPr>
          <a:xfrm>
            <a:off x="2461053" y="8261351"/>
            <a:ext cx="247650" cy="266700"/>
          </a:xfrm>
          <a:prstGeom prst="rect">
            <a:avLst/>
          </a:prstGeom>
          <a:noFill/>
          <a:ln>
            <a:noFill/>
          </a:ln>
        </p:spPr>
      </p:pic>
      <p:pic>
        <p:nvPicPr>
          <p:cNvPr id="40" name="Google Shape;40;p10"/>
          <p:cNvPicPr preferRelativeResize="0"/>
          <p:nvPr/>
        </p:nvPicPr>
        <p:blipFill rotWithShape="1">
          <a:blip r:embed="rId4">
            <a:alphaModFix/>
          </a:blip>
          <a:srcRect/>
          <a:stretch/>
        </p:blipFill>
        <p:spPr>
          <a:xfrm>
            <a:off x="5125665" y="8058696"/>
            <a:ext cx="757121" cy="757121"/>
          </a:xfrm>
          <a:prstGeom prst="rect">
            <a:avLst/>
          </a:prstGeom>
          <a:noFill/>
          <a:ln>
            <a:noFill/>
          </a:ln>
        </p:spPr>
      </p:pic>
      <p:pic>
        <p:nvPicPr>
          <p:cNvPr id="41" name="Google Shape;41;p10"/>
          <p:cNvPicPr preferRelativeResize="0"/>
          <p:nvPr/>
        </p:nvPicPr>
        <p:blipFill rotWithShape="1">
          <a:blip r:embed="rId5">
            <a:alphaModFix/>
          </a:blip>
          <a:srcRect/>
          <a:stretch/>
        </p:blipFill>
        <p:spPr>
          <a:xfrm>
            <a:off x="13570437" y="647225"/>
            <a:ext cx="2844110" cy="779276"/>
          </a:xfrm>
          <a:prstGeom prst="rect">
            <a:avLst/>
          </a:prstGeom>
          <a:noFill/>
          <a:ln>
            <a:noFill/>
          </a:ln>
        </p:spPr>
      </p:pic>
      <p:grpSp>
        <p:nvGrpSpPr>
          <p:cNvPr id="42" name="Google Shape;42;p10"/>
          <p:cNvGrpSpPr/>
          <p:nvPr/>
        </p:nvGrpSpPr>
        <p:grpSpPr>
          <a:xfrm>
            <a:off x="1241530" y="8869744"/>
            <a:ext cx="1068804" cy="490158"/>
            <a:chOff x="1241530" y="8869744"/>
            <a:chExt cx="1068804" cy="490158"/>
          </a:xfrm>
        </p:grpSpPr>
        <p:pic>
          <p:nvPicPr>
            <p:cNvPr id="43" name="Google Shape;43;p10"/>
            <p:cNvPicPr preferRelativeResize="0"/>
            <p:nvPr/>
          </p:nvPicPr>
          <p:blipFill rotWithShape="1">
            <a:blip r:embed="rId6">
              <a:alphaModFix/>
            </a:blip>
            <a:srcRect/>
            <a:stretch/>
          </p:blipFill>
          <p:spPr>
            <a:xfrm>
              <a:off x="1820176" y="8869744"/>
              <a:ext cx="490158" cy="490158"/>
            </a:xfrm>
            <a:prstGeom prst="rect">
              <a:avLst/>
            </a:prstGeom>
            <a:noFill/>
            <a:ln>
              <a:noFill/>
            </a:ln>
          </p:spPr>
        </p:pic>
        <p:pic>
          <p:nvPicPr>
            <p:cNvPr id="44" name="Google Shape;44;p10"/>
            <p:cNvPicPr preferRelativeResize="0"/>
            <p:nvPr/>
          </p:nvPicPr>
          <p:blipFill rotWithShape="1">
            <a:blip r:embed="rId7">
              <a:alphaModFix/>
            </a:blip>
            <a:srcRect/>
            <a:stretch/>
          </p:blipFill>
          <p:spPr>
            <a:xfrm>
              <a:off x="1241530" y="8869744"/>
              <a:ext cx="490158" cy="490158"/>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hank You (Alternate)">
  <p:cSld name="Thank You (Alternate)">
    <p:bg>
      <p:bgPr>
        <a:blipFill>
          <a:blip r:embed="rId2">
            <a:alphaModFix/>
          </a:blip>
          <a:stretch>
            <a:fillRect/>
          </a:stretch>
        </a:blipFill>
        <a:effectLst/>
      </p:bgPr>
    </p:bg>
    <p:spTree>
      <p:nvGrpSpPr>
        <p:cNvPr id="1" name="Shape 45"/>
        <p:cNvGrpSpPr/>
        <p:nvPr/>
      </p:nvGrpSpPr>
      <p:grpSpPr>
        <a:xfrm>
          <a:off x="0" y="0"/>
          <a:ext cx="0" cy="0"/>
          <a:chOff x="0" y="0"/>
          <a:chExt cx="0" cy="0"/>
        </a:xfrm>
      </p:grpSpPr>
      <p:sp>
        <p:nvSpPr>
          <p:cNvPr id="46" name="Google Shape;46;p11"/>
          <p:cNvSpPr txBox="1"/>
          <p:nvPr/>
        </p:nvSpPr>
        <p:spPr>
          <a:xfrm>
            <a:off x="2899879" y="8143856"/>
            <a:ext cx="1213473"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6A6C77"/>
              </a:buClr>
              <a:buSzPts val="2000"/>
              <a:buFont typeface="Tahoma"/>
              <a:buNone/>
            </a:pPr>
            <a:r>
              <a:rPr lang="en-GB" sz="2000" b="0" i="0" u="none" strike="noStrike" cap="none">
                <a:solidFill>
                  <a:srgbClr val="6A6C77"/>
                </a:solidFill>
                <a:latin typeface="Tahoma"/>
                <a:ea typeface="Tahoma"/>
                <a:cs typeface="Tahoma"/>
                <a:sym typeface="Tahoma"/>
              </a:rPr>
              <a:t>cessda.eu</a:t>
            </a:r>
            <a:endParaRPr sz="1400" b="0" i="0" u="none" strike="noStrike" cap="none">
              <a:solidFill>
                <a:srgbClr val="000000"/>
              </a:solidFill>
              <a:latin typeface="Arial"/>
              <a:ea typeface="Arial"/>
              <a:cs typeface="Arial"/>
              <a:sym typeface="Arial"/>
            </a:endParaRPr>
          </a:p>
        </p:txBody>
      </p:sp>
      <p:sp>
        <p:nvSpPr>
          <p:cNvPr id="47" name="Google Shape;47;p11"/>
          <p:cNvSpPr txBox="1"/>
          <p:nvPr/>
        </p:nvSpPr>
        <p:spPr>
          <a:xfrm>
            <a:off x="5798202" y="8129518"/>
            <a:ext cx="1917192" cy="410369"/>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6A6C77"/>
              </a:buClr>
              <a:buSzPts val="2000"/>
              <a:buFont typeface="Tahoma"/>
              <a:buNone/>
            </a:pPr>
            <a:r>
              <a:rPr lang="en-GB" sz="2000" b="0" i="0" u="none" strike="noStrike" cap="none">
                <a:solidFill>
                  <a:srgbClr val="6A6C77"/>
                </a:solidFill>
                <a:latin typeface="Tahoma"/>
                <a:ea typeface="Tahoma"/>
                <a:cs typeface="Tahoma"/>
                <a:sym typeface="Tahoma"/>
              </a:rPr>
              <a:t>@CESSDA_Data</a:t>
            </a:r>
            <a:endParaRPr sz="2000" b="0" i="0" u="none" strike="noStrike" cap="none">
              <a:solidFill>
                <a:srgbClr val="6A6C77"/>
              </a:solidFill>
              <a:latin typeface="Tahoma"/>
              <a:ea typeface="Tahoma"/>
              <a:cs typeface="Tahoma"/>
              <a:sym typeface="Tahoma"/>
            </a:endParaRPr>
          </a:p>
        </p:txBody>
      </p:sp>
      <p:pic>
        <p:nvPicPr>
          <p:cNvPr id="48" name="Google Shape;48;p11" descr="Image"/>
          <p:cNvPicPr preferRelativeResize="0"/>
          <p:nvPr/>
        </p:nvPicPr>
        <p:blipFill rotWithShape="1">
          <a:blip r:embed="rId3">
            <a:alphaModFix/>
          </a:blip>
          <a:srcRect/>
          <a:stretch/>
        </p:blipFill>
        <p:spPr>
          <a:xfrm>
            <a:off x="2441446" y="8222847"/>
            <a:ext cx="312486" cy="252384"/>
          </a:xfrm>
          <a:prstGeom prst="rect">
            <a:avLst/>
          </a:prstGeom>
          <a:noFill/>
          <a:ln>
            <a:noFill/>
          </a:ln>
        </p:spPr>
      </p:pic>
      <p:cxnSp>
        <p:nvCxnSpPr>
          <p:cNvPr id="49" name="Google Shape;49;p11"/>
          <p:cNvCxnSpPr/>
          <p:nvPr/>
        </p:nvCxnSpPr>
        <p:spPr>
          <a:xfrm>
            <a:off x="2546956" y="4682067"/>
            <a:ext cx="12699160" cy="1"/>
          </a:xfrm>
          <a:prstGeom prst="straightConnector1">
            <a:avLst/>
          </a:prstGeom>
          <a:noFill/>
          <a:ln w="25400" cap="flat" cmpd="sng">
            <a:solidFill>
              <a:srgbClr val="6A6C77"/>
            </a:solidFill>
            <a:prstDash val="solid"/>
            <a:miter lim="400000"/>
            <a:headEnd type="none" w="sm" len="sm"/>
            <a:tailEnd type="none" w="sm" len="sm"/>
          </a:ln>
        </p:spPr>
      </p:cxnSp>
      <p:cxnSp>
        <p:nvCxnSpPr>
          <p:cNvPr id="50" name="Google Shape;50;p11"/>
          <p:cNvCxnSpPr/>
          <p:nvPr/>
        </p:nvCxnSpPr>
        <p:spPr>
          <a:xfrm>
            <a:off x="2546956" y="4682067"/>
            <a:ext cx="2068305" cy="1"/>
          </a:xfrm>
          <a:prstGeom prst="straightConnector1">
            <a:avLst/>
          </a:prstGeom>
          <a:noFill/>
          <a:ln w="88900" cap="flat" cmpd="sng">
            <a:solidFill>
              <a:srgbClr val="B7D2EB"/>
            </a:solidFill>
            <a:prstDash val="solid"/>
            <a:miter lim="400000"/>
            <a:headEnd type="none" w="sm" len="sm"/>
            <a:tailEnd type="none" w="sm" len="sm"/>
          </a:ln>
        </p:spPr>
      </p:cxnSp>
      <p:sp>
        <p:nvSpPr>
          <p:cNvPr id="51" name="Google Shape;51;p11"/>
          <p:cNvSpPr txBox="1">
            <a:spLocks noGrp="1"/>
          </p:cNvSpPr>
          <p:nvPr>
            <p:ph type="body" idx="1"/>
          </p:nvPr>
        </p:nvSpPr>
        <p:spPr>
          <a:xfrm>
            <a:off x="2546428" y="3467100"/>
            <a:ext cx="12700388" cy="121443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600"/>
              </a:spcBef>
              <a:spcAft>
                <a:spcPts val="0"/>
              </a:spcAft>
              <a:buClr>
                <a:srgbClr val="6A6C76"/>
              </a:buClr>
              <a:buSzPts val="11600"/>
              <a:buFont typeface="Tahoma"/>
              <a:buNone/>
              <a:defRPr sz="8000">
                <a:latin typeface="Tahoma"/>
                <a:ea typeface="Tahoma"/>
                <a:cs typeface="Tahoma"/>
                <a:sym typeface="Tahoma"/>
              </a:defRPr>
            </a:lvl1pPr>
            <a:lvl2pPr marL="914400" lvl="1" indent="-228600" algn="l">
              <a:lnSpc>
                <a:spcPct val="100000"/>
              </a:lnSpc>
              <a:spcBef>
                <a:spcPts val="600"/>
              </a:spcBef>
              <a:spcAft>
                <a:spcPts val="0"/>
              </a:spcAft>
              <a:buClr>
                <a:srgbClr val="6A6C76"/>
              </a:buClr>
              <a:buSzPts val="4060"/>
              <a:buFont typeface="Tahoma"/>
              <a:buNone/>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sp>
        <p:nvSpPr>
          <p:cNvPr id="52" name="Google Shape;52;p11"/>
          <p:cNvSpPr txBox="1">
            <a:spLocks noGrp="1"/>
          </p:cNvSpPr>
          <p:nvPr>
            <p:ph type="body" idx="2"/>
          </p:nvPr>
        </p:nvSpPr>
        <p:spPr>
          <a:xfrm>
            <a:off x="6705804" y="5346700"/>
            <a:ext cx="8540310" cy="8001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00"/>
              </a:spcBef>
              <a:spcAft>
                <a:spcPts val="0"/>
              </a:spcAft>
              <a:buClr>
                <a:srgbClr val="6A6C76"/>
              </a:buClr>
              <a:buSzPts val="2900"/>
              <a:buFont typeface="Tahoma"/>
              <a:buNone/>
              <a:defRPr sz="2000" i="1">
                <a:latin typeface="Tahoma"/>
                <a:ea typeface="Tahoma"/>
                <a:cs typeface="Tahoma"/>
                <a:sym typeface="Tahoma"/>
              </a:defRPr>
            </a:lvl1pPr>
            <a:lvl2pPr marL="914400" lvl="1" indent="-394335" algn="l">
              <a:lnSpc>
                <a:spcPct val="100000"/>
              </a:lnSpc>
              <a:spcBef>
                <a:spcPts val="600"/>
              </a:spcBef>
              <a:spcAft>
                <a:spcPts val="0"/>
              </a:spcAft>
              <a:buClr>
                <a:srgbClr val="6A6C76"/>
              </a:buClr>
              <a:buSzPts val="2610"/>
              <a:buChar char="•"/>
              <a:defRPr/>
            </a:lvl2pPr>
            <a:lvl3pPr marL="1371600" lvl="2" indent="-394335" algn="l">
              <a:lnSpc>
                <a:spcPct val="100000"/>
              </a:lnSpc>
              <a:spcBef>
                <a:spcPts val="600"/>
              </a:spcBef>
              <a:spcAft>
                <a:spcPts val="0"/>
              </a:spcAft>
              <a:buClr>
                <a:srgbClr val="6A6C76"/>
              </a:buClr>
              <a:buSzPts val="2610"/>
              <a:buChar char="•"/>
              <a:defRPr/>
            </a:lvl3pPr>
            <a:lvl4pPr marL="1828800" lvl="3" indent="-394335" algn="l">
              <a:lnSpc>
                <a:spcPct val="100000"/>
              </a:lnSpc>
              <a:spcBef>
                <a:spcPts val="600"/>
              </a:spcBef>
              <a:spcAft>
                <a:spcPts val="0"/>
              </a:spcAft>
              <a:buClr>
                <a:srgbClr val="6A6C76"/>
              </a:buClr>
              <a:buSzPts val="2610"/>
              <a:buChar char="•"/>
              <a:defRPr/>
            </a:lvl4pPr>
            <a:lvl5pPr marL="2286000" lvl="4" indent="-394335" algn="l">
              <a:lnSpc>
                <a:spcPct val="100000"/>
              </a:lnSpc>
              <a:spcBef>
                <a:spcPts val="600"/>
              </a:spcBef>
              <a:spcAft>
                <a:spcPts val="0"/>
              </a:spcAft>
              <a:buClr>
                <a:srgbClr val="6A6C76"/>
              </a:buClr>
              <a:buSzPts val="2610"/>
              <a:buChar char="•"/>
              <a:defRPr/>
            </a:lvl5pPr>
            <a:lvl6pPr marL="2743200" lvl="5" indent="-394335" algn="l">
              <a:lnSpc>
                <a:spcPct val="100000"/>
              </a:lnSpc>
              <a:spcBef>
                <a:spcPts val="4200"/>
              </a:spcBef>
              <a:spcAft>
                <a:spcPts val="0"/>
              </a:spcAft>
              <a:buClr>
                <a:srgbClr val="6A6C76"/>
              </a:buClr>
              <a:buSzPts val="2610"/>
              <a:buChar char="•"/>
              <a:defRPr/>
            </a:lvl6pPr>
            <a:lvl7pPr marL="3200400" lvl="6" indent="-394335" algn="l">
              <a:lnSpc>
                <a:spcPct val="100000"/>
              </a:lnSpc>
              <a:spcBef>
                <a:spcPts val="4200"/>
              </a:spcBef>
              <a:spcAft>
                <a:spcPts val="0"/>
              </a:spcAft>
              <a:buClr>
                <a:srgbClr val="6A6C76"/>
              </a:buClr>
              <a:buSzPts val="2610"/>
              <a:buChar char="•"/>
              <a:defRPr/>
            </a:lvl7pPr>
            <a:lvl8pPr marL="3657600" lvl="7" indent="-394334" algn="l">
              <a:lnSpc>
                <a:spcPct val="100000"/>
              </a:lnSpc>
              <a:spcBef>
                <a:spcPts val="4200"/>
              </a:spcBef>
              <a:spcAft>
                <a:spcPts val="0"/>
              </a:spcAft>
              <a:buClr>
                <a:srgbClr val="6A6C76"/>
              </a:buClr>
              <a:buSzPts val="2610"/>
              <a:buChar char="•"/>
              <a:defRPr/>
            </a:lvl8pPr>
            <a:lvl9pPr marL="4114800" lvl="8" indent="-394334" algn="l">
              <a:lnSpc>
                <a:spcPct val="100000"/>
              </a:lnSpc>
              <a:spcBef>
                <a:spcPts val="4200"/>
              </a:spcBef>
              <a:spcAft>
                <a:spcPts val="0"/>
              </a:spcAft>
              <a:buClr>
                <a:srgbClr val="6A6C76"/>
              </a:buClr>
              <a:buSzPts val="2610"/>
              <a:buChar char="•"/>
              <a:defRPr/>
            </a:lvl9pPr>
          </a:lstStyle>
          <a:p>
            <a:endParaRPr/>
          </a:p>
        </p:txBody>
      </p:sp>
      <p:pic>
        <p:nvPicPr>
          <p:cNvPr id="53" name="Google Shape;53;p11"/>
          <p:cNvPicPr preferRelativeResize="0"/>
          <p:nvPr/>
        </p:nvPicPr>
        <p:blipFill rotWithShape="1">
          <a:blip r:embed="rId4">
            <a:alphaModFix/>
          </a:blip>
          <a:srcRect/>
          <a:stretch/>
        </p:blipFill>
        <p:spPr>
          <a:xfrm>
            <a:off x="5160245" y="7986661"/>
            <a:ext cx="757121" cy="757121"/>
          </a:xfrm>
          <a:prstGeom prst="rect">
            <a:avLst/>
          </a:prstGeom>
          <a:noFill/>
          <a:ln>
            <a:noFill/>
          </a:ln>
        </p:spPr>
      </p:pic>
      <p:grpSp>
        <p:nvGrpSpPr>
          <p:cNvPr id="54" name="Google Shape;54;p11"/>
          <p:cNvGrpSpPr/>
          <p:nvPr/>
        </p:nvGrpSpPr>
        <p:grpSpPr>
          <a:xfrm>
            <a:off x="1241530" y="8869744"/>
            <a:ext cx="1068804" cy="490158"/>
            <a:chOff x="1241530" y="8869744"/>
            <a:chExt cx="1068804" cy="490158"/>
          </a:xfrm>
        </p:grpSpPr>
        <p:pic>
          <p:nvPicPr>
            <p:cNvPr id="55" name="Google Shape;55;p11"/>
            <p:cNvPicPr preferRelativeResize="0"/>
            <p:nvPr/>
          </p:nvPicPr>
          <p:blipFill rotWithShape="1">
            <a:blip r:embed="rId5">
              <a:alphaModFix/>
            </a:blip>
            <a:srcRect/>
            <a:stretch/>
          </p:blipFill>
          <p:spPr>
            <a:xfrm>
              <a:off x="1820176" y="8869744"/>
              <a:ext cx="490158" cy="490158"/>
            </a:xfrm>
            <a:prstGeom prst="rect">
              <a:avLst/>
            </a:prstGeom>
            <a:noFill/>
            <a:ln>
              <a:noFill/>
            </a:ln>
          </p:spPr>
        </p:pic>
        <p:pic>
          <p:nvPicPr>
            <p:cNvPr id="56" name="Google Shape;56;p11"/>
            <p:cNvPicPr preferRelativeResize="0"/>
            <p:nvPr/>
          </p:nvPicPr>
          <p:blipFill rotWithShape="1">
            <a:blip r:embed="rId6">
              <a:alphaModFix/>
            </a:blip>
            <a:srcRect/>
            <a:stretch/>
          </p:blipFill>
          <p:spPr>
            <a:xfrm>
              <a:off x="1241530" y="8869744"/>
              <a:ext cx="490158" cy="490158"/>
            </a:xfrm>
            <a:prstGeom prst="rect">
              <a:avLst/>
            </a:prstGeom>
            <a:noFill/>
            <a:ln>
              <a:noFill/>
            </a:ln>
          </p:spPr>
        </p:pic>
      </p:grpSp>
      <p:pic>
        <p:nvPicPr>
          <p:cNvPr id="57" name="Google Shape;57;p11"/>
          <p:cNvPicPr preferRelativeResize="0"/>
          <p:nvPr/>
        </p:nvPicPr>
        <p:blipFill rotWithShape="1">
          <a:blip r:embed="rId7">
            <a:alphaModFix/>
          </a:blip>
          <a:srcRect/>
          <a:stretch/>
        </p:blipFill>
        <p:spPr>
          <a:xfrm>
            <a:off x="13570437" y="647225"/>
            <a:ext cx="2844110" cy="77927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6"/>
          <p:cNvSpPr txBox="1">
            <a:spLocks noGrp="1"/>
          </p:cNvSpPr>
          <p:nvPr>
            <p:ph type="title"/>
          </p:nvPr>
        </p:nvSpPr>
        <p:spPr>
          <a:xfrm>
            <a:off x="1270039" y="254000"/>
            <a:ext cx="14800185" cy="2159000"/>
          </a:xfrm>
          <a:prstGeom prst="rect">
            <a:avLst/>
          </a:prstGeom>
          <a:noFill/>
          <a:ln>
            <a:noFill/>
          </a:ln>
        </p:spPr>
        <p:txBody>
          <a:bodyPr spcFirstLastPara="1" wrap="square" lIns="50800" tIns="50800" rIns="50800" bIns="50800" anchor="ctr" anchorCtr="0">
            <a:normAutofit/>
          </a:bodyPr>
          <a:lstStyle>
            <a:lvl1pPr marR="0" lvl="0"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1pPr>
            <a:lvl2pPr marR="0" lvl="1"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2pPr>
            <a:lvl3pPr marR="0" lvl="2"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3pPr>
            <a:lvl4pPr marR="0" lvl="3"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4pPr>
            <a:lvl5pPr marR="0" lvl="4"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5pPr>
            <a:lvl6pPr marR="0" lvl="5"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6pPr>
            <a:lvl7pPr marR="0" lvl="6"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7pPr>
            <a:lvl8pPr marR="0" lvl="7"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8pPr>
            <a:lvl9pPr marR="0" lvl="8" algn="l" rtl="0">
              <a:lnSpc>
                <a:spcPct val="100000"/>
              </a:lnSpc>
              <a:spcBef>
                <a:spcPts val="0"/>
              </a:spcBef>
              <a:spcAft>
                <a:spcPts val="0"/>
              </a:spcAft>
              <a:buClr>
                <a:srgbClr val="6A6C77"/>
              </a:buClr>
              <a:buSzPts val="8000"/>
              <a:buFont typeface="Tahoma"/>
              <a:buNone/>
              <a:defRPr sz="8000" b="0" i="0" u="none" strike="noStrike" cap="none">
                <a:solidFill>
                  <a:srgbClr val="6A6C77"/>
                </a:solidFill>
                <a:latin typeface="Tahoma"/>
                <a:ea typeface="Tahoma"/>
                <a:cs typeface="Tahoma"/>
                <a:sym typeface="Tahoma"/>
              </a:defRPr>
            </a:lvl9pPr>
          </a:lstStyle>
          <a:p>
            <a:endParaRPr/>
          </a:p>
        </p:txBody>
      </p:sp>
      <p:sp>
        <p:nvSpPr>
          <p:cNvPr id="7" name="Google Shape;7;p6"/>
          <p:cNvSpPr txBox="1">
            <a:spLocks noGrp="1"/>
          </p:cNvSpPr>
          <p:nvPr>
            <p:ph type="body" idx="1"/>
          </p:nvPr>
        </p:nvSpPr>
        <p:spPr>
          <a:xfrm>
            <a:off x="1192213" y="2597150"/>
            <a:ext cx="14955837" cy="6188075"/>
          </a:xfrm>
          <a:prstGeom prst="rect">
            <a:avLst/>
          </a:prstGeom>
          <a:noFill/>
          <a:ln>
            <a:noFill/>
          </a:ln>
        </p:spPr>
        <p:txBody>
          <a:bodyPr spcFirstLastPara="1" wrap="square" lIns="91425" tIns="45700" rIns="91425" bIns="45700" anchor="t" anchorCtr="0">
            <a:normAutofit/>
          </a:bodyPr>
          <a:lstStyle>
            <a:lvl1pPr marL="457200" marR="0" lvl="0"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1pPr>
            <a:lvl2pPr marL="914400" marR="0" lvl="1"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2pPr>
            <a:lvl3pPr marL="1371600" marR="0" lvl="2"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3pPr>
            <a:lvl4pPr marL="1828800" marR="0" lvl="3"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4pPr>
            <a:lvl5pPr marL="2286000" marR="0" lvl="4" indent="-486410" algn="l" rtl="0">
              <a:lnSpc>
                <a:spcPct val="100000"/>
              </a:lnSpc>
              <a:spcBef>
                <a:spcPts val="600"/>
              </a:spcBef>
              <a:spcAft>
                <a:spcPts val="0"/>
              </a:spcAft>
              <a:buClr>
                <a:srgbClr val="6A6C76"/>
              </a:buClr>
              <a:buSzPts val="4060"/>
              <a:buFont typeface="Tahoma"/>
              <a:buChar char="•"/>
              <a:defRPr sz="2800" b="0" i="0" u="none" strike="noStrike" cap="none">
                <a:solidFill>
                  <a:srgbClr val="6A6C76"/>
                </a:solidFill>
                <a:latin typeface="Tahoma"/>
                <a:ea typeface="Tahoma"/>
                <a:cs typeface="Tahoma"/>
                <a:sym typeface="Tahoma"/>
              </a:defRPr>
            </a:lvl5pPr>
            <a:lvl6pPr marL="2743200" marR="0" lvl="5" indent="-523239"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6pPr>
            <a:lvl7pPr marL="3200400" marR="0" lvl="6" indent="-523239"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7pPr>
            <a:lvl8pPr marL="3657600" marR="0" lvl="7" indent="-523239"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8pPr>
            <a:lvl9pPr marL="4114800" marR="0" lvl="8" indent="-523240" algn="l" rtl="0">
              <a:lnSpc>
                <a:spcPct val="100000"/>
              </a:lnSpc>
              <a:spcBef>
                <a:spcPts val="4200"/>
              </a:spcBef>
              <a:spcAft>
                <a:spcPts val="0"/>
              </a:spcAft>
              <a:buClr>
                <a:srgbClr val="6A6C76"/>
              </a:buClr>
              <a:buSzPts val="4640"/>
              <a:buFont typeface="Tahoma"/>
              <a:buChar char="•"/>
              <a:defRPr sz="3200" b="0" i="0" u="none" strike="noStrike" cap="none">
                <a:solidFill>
                  <a:srgbClr val="6A6C76"/>
                </a:solidFill>
                <a:latin typeface="Tahoma"/>
                <a:ea typeface="Tahoma"/>
                <a:cs typeface="Tahoma"/>
                <a:sym typeface="Tahoma"/>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about:blank" TargetMode="External"/><Relationship Id="rId3" Type="http://schemas.openxmlformats.org/officeDocument/2006/relationships/hyperlink" Target="https://www.cessda.eu/Training/Training-Resources/Library/Data-Management-Expert-Guide/6.-Archive-Publish/Publishing-with-CESSDA-archives/Licensing-your-data" TargetMode="External"/><Relationship Id="rId7" Type="http://schemas.openxmlformats.org/officeDocument/2006/relationships/hyperlink" Target="https://creativecommons.org/licenses/by-nc/4.0/"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creativecommons.org/licenses/by-sa/4.0/" TargetMode="External"/><Relationship Id="rId5" Type="http://schemas.openxmlformats.org/officeDocument/2006/relationships/hyperlink" Target="https://creativecommons.org/licenses/by/4.0/" TargetMode="External"/><Relationship Id="rId10" Type="http://schemas.openxmlformats.org/officeDocument/2006/relationships/hyperlink" Target="https://creativecommons.org/licenses/by-nc-nd/4.0/" TargetMode="External"/><Relationship Id="rId4" Type="http://schemas.openxmlformats.org/officeDocument/2006/relationships/hyperlink" Target="https://creativecommons.org/publicdomain/zero/1.0/" TargetMode="External"/><Relationship Id="rId9" Type="http://schemas.openxmlformats.org/officeDocument/2006/relationships/hyperlink" Target="https://creativecommons.org/licenses/by-nd/4.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
          <p:cNvSpPr txBox="1">
            <a:spLocks noGrp="1"/>
          </p:cNvSpPr>
          <p:nvPr>
            <p:ph type="body" idx="1"/>
          </p:nvPr>
        </p:nvSpPr>
        <p:spPr>
          <a:xfrm>
            <a:off x="2461053" y="3232680"/>
            <a:ext cx="13953494" cy="1402821"/>
          </a:xfrm>
          <a:prstGeom prst="rect">
            <a:avLst/>
          </a:prstGeom>
          <a:noFill/>
          <a:ln>
            <a:noFill/>
          </a:ln>
        </p:spPr>
        <p:txBody>
          <a:bodyPr spcFirstLastPara="1" wrap="square" lIns="91425" tIns="45700" rIns="91425" bIns="45700" anchor="b" anchorCtr="0">
            <a:normAutofit fontScale="47500" lnSpcReduction="20000"/>
          </a:bodyPr>
          <a:lstStyle/>
          <a:p>
            <a:pPr marL="0" lvl="0" indent="0" algn="l" rtl="0">
              <a:lnSpc>
                <a:spcPct val="100000"/>
              </a:lnSpc>
              <a:spcBef>
                <a:spcPts val="0"/>
              </a:spcBef>
              <a:spcAft>
                <a:spcPts val="0"/>
              </a:spcAft>
              <a:buClr>
                <a:srgbClr val="FFFFFF"/>
              </a:buClr>
              <a:buSzPct val="100000"/>
              <a:buFont typeface="Tahoma"/>
              <a:buNone/>
            </a:pPr>
            <a:r>
              <a:rPr lang="en-GB"/>
              <a:t>Train the Trainer Workshop: How to Ensure Researchers Share Their FAIR Data: Practical Tips and Tools</a:t>
            </a:r>
            <a:endParaRPr/>
          </a:p>
        </p:txBody>
      </p:sp>
      <p:sp>
        <p:nvSpPr>
          <p:cNvPr id="63" name="Google Shape;63;p1"/>
          <p:cNvSpPr txBox="1">
            <a:spLocks noGrp="1"/>
          </p:cNvSpPr>
          <p:nvPr>
            <p:ph type="body" idx="2"/>
          </p:nvPr>
        </p:nvSpPr>
        <p:spPr>
          <a:xfrm>
            <a:off x="2394859" y="5016501"/>
            <a:ext cx="10693611" cy="810155"/>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94C2E9"/>
              </a:buClr>
              <a:buSzPts val="4100"/>
              <a:buFont typeface="Tahoma"/>
              <a:buNone/>
            </a:pPr>
            <a:r>
              <a:rPr lang="en-GB"/>
              <a:t>Licence frameworks @CESSDA archives </a:t>
            </a:r>
            <a:endParaRPr/>
          </a:p>
        </p:txBody>
      </p:sp>
      <p:sp>
        <p:nvSpPr>
          <p:cNvPr id="64" name="Google Shape;64;p1"/>
          <p:cNvSpPr txBox="1">
            <a:spLocks noGrp="1"/>
          </p:cNvSpPr>
          <p:nvPr>
            <p:ph type="body" idx="3"/>
          </p:nvPr>
        </p:nvSpPr>
        <p:spPr>
          <a:xfrm>
            <a:off x="2394025" y="5981700"/>
            <a:ext cx="5429415" cy="5207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lt1"/>
              </a:buClr>
              <a:buSzPts val="2900"/>
              <a:buFont typeface="Tahoma"/>
              <a:buNone/>
            </a:pPr>
            <a:r>
              <a:rPr lang="en-GB"/>
              <a:t>Cristina Magder / UK Data Service</a:t>
            </a:r>
            <a:endParaRPr/>
          </a:p>
        </p:txBody>
      </p:sp>
      <p:sp>
        <p:nvSpPr>
          <p:cNvPr id="65" name="Google Shape;65;p1"/>
          <p:cNvSpPr txBox="1">
            <a:spLocks noGrp="1"/>
          </p:cNvSpPr>
          <p:nvPr>
            <p:ph type="body" idx="4"/>
          </p:nvPr>
        </p:nvSpPr>
        <p:spPr>
          <a:xfrm>
            <a:off x="2410958" y="6908800"/>
            <a:ext cx="5429415" cy="5207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lt1"/>
              </a:buClr>
              <a:buSzPts val="2900"/>
              <a:buFont typeface="Tahoma"/>
              <a:buNone/>
            </a:pPr>
            <a:r>
              <a:rPr lang="en-GB"/>
              <a:t>27 October 2022</a:t>
            </a:r>
            <a:endParaRPr/>
          </a:p>
        </p:txBody>
      </p:sp>
      <p:sp>
        <p:nvSpPr>
          <p:cNvPr id="66" name="Google Shape;66;p1"/>
          <p:cNvSpPr txBox="1"/>
          <p:nvPr/>
        </p:nvSpPr>
        <p:spPr>
          <a:xfrm>
            <a:off x="2790265" y="9117106"/>
            <a:ext cx="914400" cy="914400"/>
          </a:xfrm>
          <a:prstGeom prst="rect">
            <a:avLst/>
          </a:prstGeom>
          <a:noFill/>
          <a:ln>
            <a:noFill/>
          </a:ln>
        </p:spPr>
        <p:txBody>
          <a:bodyPr spcFirstLastPara="1" wrap="square" lIns="50800" tIns="50800" rIns="50800" bIns="50800" anchor="t" anchorCtr="0">
            <a:normAutofit/>
          </a:bodyPr>
          <a:lstStyle/>
          <a:p>
            <a:pPr marL="0" marR="0" lvl="0" indent="0" algn="l" rtl="0">
              <a:lnSpc>
                <a:spcPct val="100000"/>
              </a:lnSpc>
              <a:spcBef>
                <a:spcPts val="0"/>
              </a:spcBef>
              <a:spcAft>
                <a:spcPts val="0"/>
              </a:spcAft>
              <a:buClr>
                <a:srgbClr val="000000"/>
              </a:buClr>
              <a:buSzPts val="2400"/>
              <a:buFont typeface="Helvetica Neue"/>
              <a:buNone/>
            </a:pPr>
            <a:endParaRPr sz="2400" b="0" i="0" u="none" strike="noStrike" cap="none">
              <a:solidFill>
                <a:srgbClr val="393939"/>
              </a:solidFill>
              <a:latin typeface="Tahoma"/>
              <a:ea typeface="Tahoma"/>
              <a:cs typeface="Tahoma"/>
              <a:sym typeface="Tahoma"/>
            </a:endParaRPr>
          </a:p>
        </p:txBody>
      </p:sp>
      <p:sp>
        <p:nvSpPr>
          <p:cNvPr id="9" name="Rectangle 8"/>
          <p:cNvSpPr/>
          <p:nvPr/>
        </p:nvSpPr>
        <p:spPr>
          <a:xfrm>
            <a:off x="2598431" y="8963217"/>
            <a:ext cx="3607497" cy="338554"/>
          </a:xfrm>
          <a:prstGeom prst="rect">
            <a:avLst/>
          </a:prstGeom>
        </p:spPr>
        <p:txBody>
          <a:bodyPr wrap="square">
            <a:spAutoFit/>
          </a:bodyPr>
          <a:lstStyle/>
          <a:p>
            <a:r>
              <a:rPr lang="sl-SI" sz="1600" dirty="0" smtClean="0">
                <a:solidFill>
                  <a:schemeClr val="accent6"/>
                </a:solidFill>
              </a:rPr>
              <a:t>DOI: 10.5281/zenodo.7296982</a:t>
            </a:r>
            <a:endParaRPr lang="sl-SI" sz="1600" dirty="0">
              <a:solidFill>
                <a:schemeClr val="accent6"/>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2"/>
          <p:cNvSpPr txBox="1">
            <a:spLocks noGrp="1"/>
          </p:cNvSpPr>
          <p:nvPr>
            <p:ph type="body" idx="1"/>
          </p:nvPr>
        </p:nvSpPr>
        <p:spPr>
          <a:xfrm>
            <a:off x="908781" y="2496211"/>
            <a:ext cx="14489062" cy="5635418"/>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600"/>
              </a:spcBef>
              <a:spcAft>
                <a:spcPts val="0"/>
              </a:spcAft>
              <a:buClr>
                <a:srgbClr val="6A6C76"/>
              </a:buClr>
              <a:buSzPts val="2044"/>
              <a:buFont typeface="Tahoma"/>
              <a:buNone/>
            </a:pPr>
            <a:r>
              <a:rPr lang="en-GB"/>
              <a:t>Always emphasise the role and importance of licences during training:</a:t>
            </a:r>
            <a:endParaRPr/>
          </a:p>
          <a:p>
            <a:pPr marL="0" lvl="0" indent="0" algn="l" rtl="0">
              <a:lnSpc>
                <a:spcPct val="150000"/>
              </a:lnSpc>
              <a:spcBef>
                <a:spcPts val="600"/>
              </a:spcBef>
              <a:spcAft>
                <a:spcPts val="0"/>
              </a:spcAft>
              <a:buClr>
                <a:srgbClr val="6A6C76"/>
              </a:buClr>
              <a:buSzPts val="2044"/>
              <a:buFont typeface="Tahoma"/>
              <a:buNone/>
            </a:pPr>
            <a:endParaRPr/>
          </a:p>
        </p:txBody>
      </p:sp>
      <p:sp>
        <p:nvSpPr>
          <p:cNvPr id="74" name="Google Shape;74;p2"/>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fontScale="90000"/>
          </a:bodyPr>
          <a:lstStyle/>
          <a:p>
            <a:pPr marL="0" lvl="0" indent="0" algn="l" rtl="0">
              <a:lnSpc>
                <a:spcPct val="100000"/>
              </a:lnSpc>
              <a:spcBef>
                <a:spcPts val="0"/>
              </a:spcBef>
              <a:spcAft>
                <a:spcPts val="0"/>
              </a:spcAft>
              <a:buClr>
                <a:srgbClr val="6A6C77"/>
              </a:buClr>
              <a:buSzPct val="111111"/>
              <a:buFont typeface="Tahoma"/>
              <a:buNone/>
            </a:pPr>
            <a:r>
              <a:rPr lang="en-GB"/>
              <a:t>Encouraging Researchers to Licence Their Data</a:t>
            </a:r>
            <a:endParaRPr/>
          </a:p>
        </p:txBody>
      </p:sp>
      <p:grpSp>
        <p:nvGrpSpPr>
          <p:cNvPr id="75" name="Google Shape;75;p2"/>
          <p:cNvGrpSpPr/>
          <p:nvPr/>
        </p:nvGrpSpPr>
        <p:grpSpPr>
          <a:xfrm>
            <a:off x="7072762" y="3371057"/>
            <a:ext cx="7150972" cy="5358462"/>
            <a:chOff x="226484" y="672"/>
            <a:chExt cx="7150972" cy="5358462"/>
          </a:xfrm>
        </p:grpSpPr>
        <p:sp>
          <p:nvSpPr>
            <p:cNvPr id="76" name="Google Shape;76;p2"/>
            <p:cNvSpPr/>
            <p:nvPr/>
          </p:nvSpPr>
          <p:spPr>
            <a:xfrm rot="5400000">
              <a:off x="3250948" y="129787"/>
              <a:ext cx="1986381" cy="1728151"/>
            </a:xfrm>
            <a:prstGeom prst="hexagon">
              <a:avLst>
                <a:gd name="adj" fmla="val 25000"/>
                <a:gd name="vf" fmla="val 115470"/>
              </a:avLst>
            </a:prstGeom>
            <a:gradFill>
              <a:gsLst>
                <a:gs pos="0">
                  <a:srgbClr val="9FE1FF"/>
                </a:gs>
                <a:gs pos="35000">
                  <a:srgbClr val="B9E7FF"/>
                </a:gs>
                <a:gs pos="100000">
                  <a:srgbClr val="E1F6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txBox="1"/>
            <p:nvPr/>
          </p:nvSpPr>
          <p:spPr>
            <a:xfrm>
              <a:off x="3649366" y="310216"/>
              <a:ext cx="1189545" cy="1367293"/>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SzPts val="2400"/>
                <a:buFont typeface="Arial"/>
                <a:buNone/>
              </a:pPr>
              <a:r>
                <a:rPr lang="en-GB" sz="2400" b="0" i="0" u="none" strike="noStrike" cap="none">
                  <a:solidFill>
                    <a:schemeClr val="dk1"/>
                  </a:solidFill>
                  <a:latin typeface="Arial"/>
                  <a:ea typeface="Arial"/>
                  <a:cs typeface="Arial"/>
                  <a:sym typeface="Arial"/>
                </a:rPr>
                <a:t>Access</a:t>
              </a:r>
              <a:endParaRPr sz="2400" b="0" i="0" u="none" strike="noStrike" cap="none">
                <a:solidFill>
                  <a:schemeClr val="dk1"/>
                </a:solidFill>
                <a:latin typeface="Arial"/>
                <a:ea typeface="Arial"/>
                <a:cs typeface="Arial"/>
                <a:sym typeface="Arial"/>
              </a:endParaRPr>
            </a:p>
          </p:txBody>
        </p:sp>
        <p:sp>
          <p:nvSpPr>
            <p:cNvPr id="78" name="Google Shape;78;p2"/>
            <p:cNvSpPr/>
            <p:nvPr/>
          </p:nvSpPr>
          <p:spPr>
            <a:xfrm>
              <a:off x="5160655" y="397948"/>
              <a:ext cx="2216801" cy="119182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txBox="1"/>
            <p:nvPr/>
          </p:nvSpPr>
          <p:spPr>
            <a:xfrm>
              <a:off x="5160655" y="397948"/>
              <a:ext cx="2216801" cy="1191828"/>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rgbClr val="000000"/>
                </a:buClr>
                <a:buSzPts val="2400"/>
                <a:buFont typeface="Arial"/>
                <a:buNone/>
              </a:pPr>
              <a:endParaRPr sz="2400" b="0" i="0" u="none" strike="noStrike" cap="none">
                <a:solidFill>
                  <a:srgbClr val="000000"/>
                </a:solidFill>
                <a:latin typeface="Arial"/>
                <a:ea typeface="Arial"/>
                <a:cs typeface="Arial"/>
                <a:sym typeface="Arial"/>
              </a:endParaRPr>
            </a:p>
          </p:txBody>
        </p:sp>
        <p:sp>
          <p:nvSpPr>
            <p:cNvPr id="80" name="Google Shape;80;p2"/>
            <p:cNvSpPr/>
            <p:nvPr/>
          </p:nvSpPr>
          <p:spPr>
            <a:xfrm rot="5400000">
              <a:off x="1384544" y="129787"/>
              <a:ext cx="1986381" cy="1728151"/>
            </a:xfrm>
            <a:prstGeom prst="hexagon">
              <a:avLst>
                <a:gd name="adj" fmla="val 25000"/>
                <a:gd name="vf" fmla="val 115470"/>
              </a:avLst>
            </a:prstGeom>
            <a:gradFill>
              <a:gsLst>
                <a:gs pos="0">
                  <a:srgbClr val="9FE1FF"/>
                </a:gs>
                <a:gs pos="35000">
                  <a:srgbClr val="B9E7FF"/>
                </a:gs>
                <a:gs pos="100000">
                  <a:srgbClr val="E1F6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txBox="1"/>
            <p:nvPr/>
          </p:nvSpPr>
          <p:spPr>
            <a:xfrm>
              <a:off x="1782962" y="310216"/>
              <a:ext cx="1189545" cy="136729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dk1"/>
                </a:solidFill>
                <a:latin typeface="Arial"/>
                <a:ea typeface="Arial"/>
                <a:cs typeface="Arial"/>
                <a:sym typeface="Arial"/>
              </a:endParaRPr>
            </a:p>
          </p:txBody>
        </p:sp>
        <p:sp>
          <p:nvSpPr>
            <p:cNvPr id="82" name="Google Shape;82;p2"/>
            <p:cNvSpPr/>
            <p:nvPr/>
          </p:nvSpPr>
          <p:spPr>
            <a:xfrm rot="5400000">
              <a:off x="2314171" y="1815827"/>
              <a:ext cx="1986381" cy="1728151"/>
            </a:xfrm>
            <a:prstGeom prst="hexagon">
              <a:avLst>
                <a:gd name="adj" fmla="val 25000"/>
                <a:gd name="vf" fmla="val 115470"/>
              </a:avLst>
            </a:prstGeom>
            <a:gradFill>
              <a:gsLst>
                <a:gs pos="0">
                  <a:srgbClr val="9FE1FF"/>
                </a:gs>
                <a:gs pos="35000">
                  <a:srgbClr val="B9E7FF"/>
                </a:gs>
                <a:gs pos="100000">
                  <a:srgbClr val="E1F6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txBox="1"/>
            <p:nvPr/>
          </p:nvSpPr>
          <p:spPr>
            <a:xfrm>
              <a:off x="2712589" y="1996256"/>
              <a:ext cx="1189545" cy="1367293"/>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SzPts val="2400"/>
                <a:buFont typeface="Arial"/>
                <a:buNone/>
              </a:pPr>
              <a:r>
                <a:rPr lang="en-GB" sz="2400" b="0" i="0" u="none" strike="noStrike" cap="none">
                  <a:solidFill>
                    <a:schemeClr val="dk1"/>
                  </a:solidFill>
                  <a:latin typeface="Arial"/>
                  <a:ea typeface="Arial"/>
                  <a:cs typeface="Arial"/>
                  <a:sym typeface="Arial"/>
                </a:rPr>
                <a:t>Use</a:t>
              </a:r>
              <a:endParaRPr sz="2400" b="0" i="0" u="none" strike="noStrike" cap="none">
                <a:solidFill>
                  <a:schemeClr val="dk1"/>
                </a:solidFill>
                <a:latin typeface="Arial"/>
                <a:ea typeface="Arial"/>
                <a:cs typeface="Arial"/>
                <a:sym typeface="Arial"/>
              </a:endParaRPr>
            </a:p>
          </p:txBody>
        </p:sp>
        <p:sp>
          <p:nvSpPr>
            <p:cNvPr id="84" name="Google Shape;84;p2"/>
            <p:cNvSpPr/>
            <p:nvPr/>
          </p:nvSpPr>
          <p:spPr>
            <a:xfrm>
              <a:off x="226484" y="2083989"/>
              <a:ext cx="2145291" cy="119182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rot="5400000">
              <a:off x="4180575" y="1815827"/>
              <a:ext cx="1986381" cy="1728151"/>
            </a:xfrm>
            <a:prstGeom prst="hexagon">
              <a:avLst>
                <a:gd name="adj" fmla="val 25000"/>
                <a:gd name="vf" fmla="val 115470"/>
              </a:avLst>
            </a:prstGeom>
            <a:gradFill>
              <a:gsLst>
                <a:gs pos="0">
                  <a:srgbClr val="9FE1FF"/>
                </a:gs>
                <a:gs pos="35000">
                  <a:srgbClr val="B9E7FF"/>
                </a:gs>
                <a:gs pos="100000">
                  <a:srgbClr val="E1F6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txBox="1"/>
            <p:nvPr/>
          </p:nvSpPr>
          <p:spPr>
            <a:xfrm>
              <a:off x="4578993" y="1996256"/>
              <a:ext cx="1189545" cy="136729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dk1"/>
                </a:solidFill>
                <a:latin typeface="Arial"/>
                <a:ea typeface="Arial"/>
                <a:cs typeface="Arial"/>
                <a:sym typeface="Arial"/>
              </a:endParaRPr>
            </a:p>
          </p:txBody>
        </p:sp>
        <p:sp>
          <p:nvSpPr>
            <p:cNvPr id="87" name="Google Shape;87;p2"/>
            <p:cNvSpPr/>
            <p:nvPr/>
          </p:nvSpPr>
          <p:spPr>
            <a:xfrm rot="5400000">
              <a:off x="3250948" y="3501868"/>
              <a:ext cx="1986381" cy="1728151"/>
            </a:xfrm>
            <a:prstGeom prst="hexagon">
              <a:avLst>
                <a:gd name="adj" fmla="val 25000"/>
                <a:gd name="vf" fmla="val 115470"/>
              </a:avLst>
            </a:prstGeom>
            <a:gradFill>
              <a:gsLst>
                <a:gs pos="0">
                  <a:srgbClr val="9FE1FF"/>
                </a:gs>
                <a:gs pos="35000">
                  <a:srgbClr val="B9E7FF"/>
                </a:gs>
                <a:gs pos="100000">
                  <a:srgbClr val="E1F6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txBox="1"/>
            <p:nvPr/>
          </p:nvSpPr>
          <p:spPr>
            <a:xfrm>
              <a:off x="3649366" y="3682297"/>
              <a:ext cx="1189545" cy="1367293"/>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SzPts val="2400"/>
                <a:buFont typeface="Arial"/>
                <a:buNone/>
              </a:pPr>
              <a:r>
                <a:rPr lang="en-GB" sz="2400" b="0" i="0" u="none" strike="noStrike" cap="none">
                  <a:solidFill>
                    <a:schemeClr val="dk1"/>
                  </a:solidFill>
                  <a:latin typeface="Arial"/>
                  <a:ea typeface="Arial"/>
                  <a:cs typeface="Arial"/>
                  <a:sym typeface="Arial"/>
                </a:rPr>
                <a:t>Share</a:t>
              </a:r>
              <a:endParaRPr sz="2400" b="0" i="0" u="none" strike="noStrike" cap="none">
                <a:solidFill>
                  <a:schemeClr val="dk1"/>
                </a:solidFill>
                <a:latin typeface="Arial"/>
                <a:ea typeface="Arial"/>
                <a:cs typeface="Arial"/>
                <a:sym typeface="Arial"/>
              </a:endParaRPr>
            </a:p>
          </p:txBody>
        </p:sp>
        <p:sp>
          <p:nvSpPr>
            <p:cNvPr id="89" name="Google Shape;89;p2"/>
            <p:cNvSpPr/>
            <p:nvPr/>
          </p:nvSpPr>
          <p:spPr>
            <a:xfrm>
              <a:off x="5160655" y="3770029"/>
              <a:ext cx="2216801" cy="119182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rot="5400000">
              <a:off x="1384544" y="3501868"/>
              <a:ext cx="1986381" cy="1728151"/>
            </a:xfrm>
            <a:prstGeom prst="hexagon">
              <a:avLst>
                <a:gd name="adj" fmla="val 25000"/>
                <a:gd name="vf" fmla="val 115470"/>
              </a:avLst>
            </a:prstGeom>
            <a:gradFill>
              <a:gsLst>
                <a:gs pos="0">
                  <a:srgbClr val="9FE1FF"/>
                </a:gs>
                <a:gs pos="35000">
                  <a:srgbClr val="B9E7FF"/>
                </a:gs>
                <a:gs pos="100000">
                  <a:srgbClr val="E1F6FF"/>
                </a:gs>
              </a:gsLst>
              <a:lin ang="16200000" scaled="0"/>
            </a:gradFill>
            <a:ln>
              <a:noFill/>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txBox="1"/>
            <p:nvPr/>
          </p:nvSpPr>
          <p:spPr>
            <a:xfrm>
              <a:off x="1782962" y="3682297"/>
              <a:ext cx="1189545" cy="136729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dk1"/>
                </a:solidFill>
                <a:latin typeface="Arial"/>
                <a:ea typeface="Arial"/>
                <a:cs typeface="Arial"/>
                <a:sym typeface="Aria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3"/>
          <p:cNvSpPr txBox="1">
            <a:spLocks noGrp="1"/>
          </p:cNvSpPr>
          <p:nvPr>
            <p:ph type="title"/>
          </p:nvPr>
        </p:nvSpPr>
        <p:spPr>
          <a:xfrm>
            <a:off x="908780" y="885495"/>
            <a:ext cx="15066325" cy="1326546"/>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en-GB"/>
              <a:t>Open Licences Example: Creative Commons</a:t>
            </a:r>
            <a:endParaRPr/>
          </a:p>
        </p:txBody>
      </p:sp>
      <p:sp>
        <p:nvSpPr>
          <p:cNvPr id="97" name="Google Shape;97;p3"/>
          <p:cNvSpPr txBox="1">
            <a:spLocks noGrp="1"/>
          </p:cNvSpPr>
          <p:nvPr>
            <p:ph type="body" idx="1"/>
          </p:nvPr>
        </p:nvSpPr>
        <p:spPr>
          <a:xfrm>
            <a:off x="908780" y="8008471"/>
            <a:ext cx="14716508" cy="909046"/>
          </a:xfrm>
          <a:prstGeom prst="rect">
            <a:avLst/>
          </a:prstGeom>
          <a:noFill/>
          <a:ln>
            <a:noFill/>
          </a:ln>
        </p:spPr>
        <p:txBody>
          <a:bodyPr spcFirstLastPara="1" wrap="square" lIns="91425" tIns="45700" rIns="91425" bIns="45700" anchor="t" anchorCtr="0">
            <a:normAutofit/>
          </a:bodyPr>
          <a:lstStyle/>
          <a:p>
            <a:pPr marL="98806" lvl="0" indent="0" algn="l" rtl="0">
              <a:lnSpc>
                <a:spcPct val="100000"/>
              </a:lnSpc>
              <a:spcBef>
                <a:spcPts val="600"/>
              </a:spcBef>
              <a:spcAft>
                <a:spcPts val="0"/>
              </a:spcAft>
              <a:buSzPts val="2044"/>
              <a:buNone/>
            </a:pPr>
            <a:r>
              <a:rPr lang="en-GB"/>
              <a:t>Source - </a:t>
            </a:r>
            <a:r>
              <a:rPr lang="en-GB" u="sng">
                <a:solidFill>
                  <a:schemeClr val="hlink"/>
                </a:solidFill>
                <a:hlinkClick r:id="rId3"/>
              </a:rPr>
              <a:t>CESSDA DMEG: Licensing your data</a:t>
            </a:r>
            <a:r>
              <a:rPr lang="en-GB"/>
              <a:t>, inspired by Foter, 2015</a:t>
            </a:r>
            <a:endParaRPr/>
          </a:p>
        </p:txBody>
      </p:sp>
      <p:graphicFrame>
        <p:nvGraphicFramePr>
          <p:cNvPr id="98" name="Google Shape;98;p3"/>
          <p:cNvGraphicFramePr/>
          <p:nvPr/>
        </p:nvGraphicFramePr>
        <p:xfrm>
          <a:off x="1012430" y="2212041"/>
          <a:ext cx="3000000" cy="3000000"/>
        </p:xfrm>
        <a:graphic>
          <a:graphicData uri="http://schemas.openxmlformats.org/drawingml/2006/table">
            <a:tbl>
              <a:tblPr firstRow="1" bandRow="1">
                <a:noFill/>
                <a:tableStyleId>{1C1E8E06-E41B-4189-A97A-48C85A0A675F}</a:tableStyleId>
              </a:tblPr>
              <a:tblGrid>
                <a:gridCol w="2556750">
                  <a:extLst>
                    <a:ext uri="{9D8B030D-6E8A-4147-A177-3AD203B41FA5}">
                      <a16:colId xmlns:a16="http://schemas.microsoft.com/office/drawing/2014/main" val="20000"/>
                    </a:ext>
                  </a:extLst>
                </a:gridCol>
                <a:gridCol w="1653500">
                  <a:extLst>
                    <a:ext uri="{9D8B030D-6E8A-4147-A177-3AD203B41FA5}">
                      <a16:colId xmlns:a16="http://schemas.microsoft.com/office/drawing/2014/main" val="20001"/>
                    </a:ext>
                  </a:extLst>
                </a:gridCol>
                <a:gridCol w="2930450">
                  <a:extLst>
                    <a:ext uri="{9D8B030D-6E8A-4147-A177-3AD203B41FA5}">
                      <a16:colId xmlns:a16="http://schemas.microsoft.com/office/drawing/2014/main" val="20002"/>
                    </a:ext>
                  </a:extLst>
                </a:gridCol>
                <a:gridCol w="2380225">
                  <a:extLst>
                    <a:ext uri="{9D8B030D-6E8A-4147-A177-3AD203B41FA5}">
                      <a16:colId xmlns:a16="http://schemas.microsoft.com/office/drawing/2014/main" val="20003"/>
                    </a:ext>
                  </a:extLst>
                </a:gridCol>
                <a:gridCol w="2380225">
                  <a:extLst>
                    <a:ext uri="{9D8B030D-6E8A-4147-A177-3AD203B41FA5}">
                      <a16:colId xmlns:a16="http://schemas.microsoft.com/office/drawing/2014/main" val="20004"/>
                    </a:ext>
                  </a:extLst>
                </a:gridCol>
                <a:gridCol w="2380225">
                  <a:extLst>
                    <a:ext uri="{9D8B030D-6E8A-4147-A177-3AD203B41FA5}">
                      <a16:colId xmlns:a16="http://schemas.microsoft.com/office/drawing/2014/main" val="20005"/>
                    </a:ext>
                  </a:extLst>
                </a:gridCol>
              </a:tblGrid>
              <a:tr h="944700">
                <a:tc>
                  <a:txBody>
                    <a:bodyPr/>
                    <a:lstStyle/>
                    <a:p>
                      <a:pPr marL="0" marR="0" lvl="0" indent="0" algn="l" rtl="0">
                        <a:lnSpc>
                          <a:spcPct val="100000"/>
                        </a:lnSpc>
                        <a:spcBef>
                          <a:spcPts val="0"/>
                        </a:spcBef>
                        <a:spcAft>
                          <a:spcPts val="0"/>
                        </a:spcAft>
                        <a:buNone/>
                      </a:pPr>
                      <a:r>
                        <a:rPr lang="en-GB" sz="1400" u="none" strike="noStrike" cap="none"/>
                        <a:t>Licence</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GB" sz="1400" u="none" strike="noStrike" cap="none"/>
                        <a:t>Use and Share</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GB" sz="1400" u="none" strike="noStrike" cap="none"/>
                        <a:t>Attribute the work (copyright)</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GB" sz="1400" u="none" strike="noStrike" cap="none"/>
                        <a:t>Use commercially </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GB" sz="1400" u="none" strike="noStrike" cap="none"/>
                        <a:t>Adapt/create derivatives</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GB" sz="1400" u="none" strike="noStrike" cap="none"/>
                        <a:t>Change licence</a:t>
                      </a:r>
                      <a:endParaRPr sz="1400" u="none" strike="noStrike" cap="none"/>
                    </a:p>
                  </a:txBody>
                  <a:tcPr marL="91450" marR="91450" marT="45725" marB="45725"/>
                </a:tc>
                <a:extLst>
                  <a:ext uri="{0D108BD9-81ED-4DB2-BD59-A6C34878D82A}">
                    <a16:rowId xmlns:a16="http://schemas.microsoft.com/office/drawing/2014/main" val="10000"/>
                  </a:ext>
                </a:extLst>
              </a:tr>
              <a:tr h="664925">
                <a:tc>
                  <a:txBody>
                    <a:bodyPr/>
                    <a:lstStyle/>
                    <a:p>
                      <a:pPr marL="0" marR="0" lvl="0" indent="0" algn="l" rtl="0">
                        <a:lnSpc>
                          <a:spcPct val="100000"/>
                        </a:lnSpc>
                        <a:spcBef>
                          <a:spcPts val="0"/>
                        </a:spcBef>
                        <a:spcAft>
                          <a:spcPts val="0"/>
                        </a:spcAft>
                        <a:buNone/>
                      </a:pPr>
                      <a:r>
                        <a:rPr lang="en-GB" sz="1400" u="sng" strike="noStrike" cap="none">
                          <a:solidFill>
                            <a:schemeClr val="hlink"/>
                          </a:solidFill>
                          <a:hlinkClick r:id="rId4"/>
                        </a:rPr>
                        <a:t>CC0</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solidFill>
                            <a:schemeClr val="dk1"/>
                          </a:solidFill>
                        </a:rPr>
                        <a:t>✔</a:t>
                      </a:r>
                      <a:endParaRPr/>
                    </a:p>
                  </a:txBody>
                  <a:tcPr marL="38100" marR="38100" marT="30475" marB="30475" anchor="ctr"/>
                </a:tc>
                <a:tc>
                  <a:txBody>
                    <a:bodyPr/>
                    <a:lstStyle/>
                    <a:p>
                      <a:pPr marL="0" marR="0" lvl="0" indent="0" algn="ctr" rtl="0">
                        <a:lnSpc>
                          <a:spcPct val="100000"/>
                        </a:lnSpc>
                        <a:spcBef>
                          <a:spcPts val="0"/>
                        </a:spcBef>
                        <a:spcAft>
                          <a:spcPts val="0"/>
                        </a:spcAft>
                        <a:buNone/>
                      </a:pPr>
                      <a:r>
                        <a:rPr lang="en-GB" sz="1800" b="1" u="none" strike="noStrike" cap="none">
                          <a:solidFill>
                            <a:schemeClr val="dk1"/>
                          </a:solidFill>
                        </a:rPr>
                        <a:t>x</a:t>
                      </a:r>
                      <a:endParaRPr sz="18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a:p>
                  </a:txBody>
                  <a:tcPr marL="38100" marR="38100" marT="30475" marB="30475" anchor="ctr"/>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extLst>
                  <a:ext uri="{0D108BD9-81ED-4DB2-BD59-A6C34878D82A}">
                    <a16:rowId xmlns:a16="http://schemas.microsoft.com/office/drawing/2014/main" val="10001"/>
                  </a:ext>
                </a:extLst>
              </a:tr>
              <a:tr h="664925">
                <a:tc>
                  <a:txBody>
                    <a:bodyPr/>
                    <a:lstStyle/>
                    <a:p>
                      <a:pPr marL="0" marR="0" lvl="0" indent="0" algn="l" rtl="0">
                        <a:lnSpc>
                          <a:spcPct val="100000"/>
                        </a:lnSpc>
                        <a:spcBef>
                          <a:spcPts val="0"/>
                        </a:spcBef>
                        <a:spcAft>
                          <a:spcPts val="0"/>
                        </a:spcAft>
                        <a:buNone/>
                      </a:pPr>
                      <a:r>
                        <a:rPr lang="en-GB" sz="1400" u="sng" strike="noStrike" cap="none">
                          <a:solidFill>
                            <a:schemeClr val="hlink"/>
                          </a:solidFill>
                          <a:hlinkClick r:id="rId5"/>
                        </a:rPr>
                        <a:t>CC BY</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extLst>
                  <a:ext uri="{0D108BD9-81ED-4DB2-BD59-A6C34878D82A}">
                    <a16:rowId xmlns:a16="http://schemas.microsoft.com/office/drawing/2014/main" val="10002"/>
                  </a:ext>
                </a:extLst>
              </a:tr>
              <a:tr h="664925">
                <a:tc>
                  <a:txBody>
                    <a:bodyPr/>
                    <a:lstStyle/>
                    <a:p>
                      <a:pPr marL="0" marR="0" lvl="0" indent="0" algn="l" rtl="0">
                        <a:lnSpc>
                          <a:spcPct val="100000"/>
                        </a:lnSpc>
                        <a:spcBef>
                          <a:spcPts val="0"/>
                        </a:spcBef>
                        <a:spcAft>
                          <a:spcPts val="0"/>
                        </a:spcAft>
                        <a:buNone/>
                      </a:pPr>
                      <a:r>
                        <a:rPr lang="en-GB" sz="1400" u="sng" strike="noStrike" cap="none">
                          <a:solidFill>
                            <a:schemeClr val="hlink"/>
                          </a:solidFill>
                          <a:hlinkClick r:id="rId6"/>
                        </a:rPr>
                        <a:t>CC BY-SA</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800" b="1" u="none" strike="noStrike" cap="none">
                          <a:solidFill>
                            <a:schemeClr val="dk1"/>
                          </a:solidFill>
                        </a:rPr>
                        <a:t>x</a:t>
                      </a:r>
                      <a:endParaRPr sz="1800" b="1" u="none" strike="noStrike" cap="none"/>
                    </a:p>
                  </a:txBody>
                  <a:tcPr marL="91450" marR="91450" marT="45725" marB="45725"/>
                </a:tc>
                <a:extLst>
                  <a:ext uri="{0D108BD9-81ED-4DB2-BD59-A6C34878D82A}">
                    <a16:rowId xmlns:a16="http://schemas.microsoft.com/office/drawing/2014/main" val="10003"/>
                  </a:ext>
                </a:extLst>
              </a:tr>
              <a:tr h="664925">
                <a:tc>
                  <a:txBody>
                    <a:bodyPr/>
                    <a:lstStyle/>
                    <a:p>
                      <a:pPr marL="0" marR="0" lvl="0" indent="0" algn="l" rtl="0">
                        <a:lnSpc>
                          <a:spcPct val="100000"/>
                        </a:lnSpc>
                        <a:spcBef>
                          <a:spcPts val="0"/>
                        </a:spcBef>
                        <a:spcAft>
                          <a:spcPts val="0"/>
                        </a:spcAft>
                        <a:buNone/>
                      </a:pPr>
                      <a:r>
                        <a:rPr lang="en-GB" sz="1400" u="sng" strike="noStrike" cap="none">
                          <a:solidFill>
                            <a:schemeClr val="hlink"/>
                          </a:solidFill>
                          <a:hlinkClick r:id="rId7"/>
                        </a:rPr>
                        <a:t>CC BY-NC</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X</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GB" sz="1800" b="1" u="none" strike="noStrike" cap="none"/>
                        <a:t>✔</a:t>
                      </a:r>
                      <a:endParaRPr sz="18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extLst>
                  <a:ext uri="{0D108BD9-81ED-4DB2-BD59-A6C34878D82A}">
                    <a16:rowId xmlns:a16="http://schemas.microsoft.com/office/drawing/2014/main" val="10004"/>
                  </a:ext>
                </a:extLst>
              </a:tr>
              <a:tr h="664925">
                <a:tc>
                  <a:txBody>
                    <a:bodyPr/>
                    <a:lstStyle/>
                    <a:p>
                      <a:pPr marL="0" marR="0" lvl="0" indent="0" algn="l" rtl="0">
                        <a:lnSpc>
                          <a:spcPct val="100000"/>
                        </a:lnSpc>
                        <a:spcBef>
                          <a:spcPts val="0"/>
                        </a:spcBef>
                        <a:spcAft>
                          <a:spcPts val="0"/>
                        </a:spcAft>
                        <a:buNone/>
                      </a:pPr>
                      <a:r>
                        <a:rPr lang="en-GB" sz="1400" u="sng" strike="noStrike" cap="none">
                          <a:solidFill>
                            <a:schemeClr val="hlink"/>
                          </a:solidFill>
                          <a:hlinkClick r:id="rId8"/>
                        </a:rPr>
                        <a:t>CC BY-NC-SA</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800" b="1" u="none" strike="noStrike" cap="none">
                          <a:solidFill>
                            <a:schemeClr val="dk1"/>
                          </a:solidFill>
                        </a:rPr>
                        <a:t>x</a:t>
                      </a:r>
                      <a:endParaRPr sz="18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800" b="1" u="none" strike="noStrike" cap="none">
                          <a:solidFill>
                            <a:schemeClr val="dk1"/>
                          </a:solidFill>
                        </a:rPr>
                        <a:t>x</a:t>
                      </a:r>
                      <a:endParaRPr sz="1800" b="1" u="none" strike="noStrike" cap="none"/>
                    </a:p>
                  </a:txBody>
                  <a:tcPr marL="91450" marR="91450" marT="45725" marB="45725"/>
                </a:tc>
                <a:extLst>
                  <a:ext uri="{0D108BD9-81ED-4DB2-BD59-A6C34878D82A}">
                    <a16:rowId xmlns:a16="http://schemas.microsoft.com/office/drawing/2014/main" val="10005"/>
                  </a:ext>
                </a:extLst>
              </a:tr>
              <a:tr h="664925">
                <a:tc>
                  <a:txBody>
                    <a:bodyPr/>
                    <a:lstStyle/>
                    <a:p>
                      <a:pPr marL="0" marR="0" lvl="0" indent="0" algn="l" rtl="0">
                        <a:lnSpc>
                          <a:spcPct val="100000"/>
                        </a:lnSpc>
                        <a:spcBef>
                          <a:spcPts val="0"/>
                        </a:spcBef>
                        <a:spcAft>
                          <a:spcPts val="0"/>
                        </a:spcAft>
                        <a:buNone/>
                      </a:pPr>
                      <a:r>
                        <a:rPr lang="en-GB" sz="1400" u="sng" strike="noStrike" cap="none">
                          <a:solidFill>
                            <a:schemeClr val="hlink"/>
                          </a:solidFill>
                          <a:hlinkClick r:id="rId9"/>
                        </a:rPr>
                        <a:t>CC BY-ND</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800" b="1" u="none" strike="noStrike" cap="none">
                          <a:solidFill>
                            <a:schemeClr val="dk1"/>
                          </a:solidFill>
                        </a:rPr>
                        <a:t>x</a:t>
                      </a:r>
                      <a:endParaRPr sz="18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extLst>
                  <a:ext uri="{0D108BD9-81ED-4DB2-BD59-A6C34878D82A}">
                    <a16:rowId xmlns:a16="http://schemas.microsoft.com/office/drawing/2014/main" val="10006"/>
                  </a:ext>
                </a:extLst>
              </a:tr>
              <a:tr h="664925">
                <a:tc>
                  <a:txBody>
                    <a:bodyPr/>
                    <a:lstStyle/>
                    <a:p>
                      <a:pPr marL="0" marR="0" lvl="0" indent="0" algn="l" rtl="0">
                        <a:lnSpc>
                          <a:spcPct val="100000"/>
                        </a:lnSpc>
                        <a:spcBef>
                          <a:spcPts val="0"/>
                        </a:spcBef>
                        <a:spcAft>
                          <a:spcPts val="0"/>
                        </a:spcAft>
                        <a:buNone/>
                      </a:pPr>
                      <a:r>
                        <a:rPr lang="en-GB" sz="1400" u="sng" strike="noStrike" cap="none">
                          <a:solidFill>
                            <a:schemeClr val="hlink"/>
                          </a:solidFill>
                          <a:hlinkClick r:id="rId10"/>
                        </a:rPr>
                        <a:t>CC BY-NC-ND</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400" b="1" u="none" strike="noStrike" cap="none"/>
                        <a:t>✔</a:t>
                      </a:r>
                      <a:endParaRPr sz="14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800" b="1" u="none" strike="noStrike" cap="none">
                          <a:solidFill>
                            <a:schemeClr val="dk1"/>
                          </a:solidFill>
                        </a:rPr>
                        <a:t>x</a:t>
                      </a:r>
                      <a:endParaRPr sz="18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en-GB" sz="1800" b="1" u="none" strike="noStrike" cap="none">
                          <a:solidFill>
                            <a:schemeClr val="dk1"/>
                          </a:solidFill>
                        </a:rPr>
                        <a:t>x</a:t>
                      </a:r>
                      <a:endParaRPr sz="1800" b="1"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GB" sz="1400" b="1" u="none" strike="noStrike" cap="none"/>
                        <a:t>✔</a:t>
                      </a:r>
                      <a:endParaRPr sz="1400" b="1" u="none" strike="noStrike" cap="none"/>
                    </a:p>
                  </a:txBody>
                  <a:tcPr marL="91450" marR="91450" marT="45725" marB="45725"/>
                </a:tc>
                <a:extLst>
                  <a:ext uri="{0D108BD9-81ED-4DB2-BD59-A6C34878D82A}">
                    <a16:rowId xmlns:a16="http://schemas.microsoft.com/office/drawing/2014/main" val="10007"/>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4"/>
          <p:cNvSpPr txBox="1">
            <a:spLocks noGrp="1"/>
          </p:cNvSpPr>
          <p:nvPr>
            <p:ph type="body" idx="1"/>
          </p:nvPr>
        </p:nvSpPr>
        <p:spPr>
          <a:xfrm>
            <a:off x="908781" y="2496211"/>
            <a:ext cx="14489062" cy="5635418"/>
          </a:xfrm>
          <a:prstGeom prst="rect">
            <a:avLst/>
          </a:prstGeom>
          <a:noFill/>
          <a:ln>
            <a:noFill/>
          </a:ln>
        </p:spPr>
        <p:txBody>
          <a:bodyPr spcFirstLastPara="1" wrap="square" lIns="91425" tIns="45700" rIns="91425" bIns="45700" anchor="t" anchorCtr="0">
            <a:normAutofit/>
          </a:bodyPr>
          <a:lstStyle/>
          <a:p>
            <a:pPr marL="457200" lvl="0" indent="-457200" algn="l" rtl="0">
              <a:lnSpc>
                <a:spcPct val="150000"/>
              </a:lnSpc>
              <a:spcBef>
                <a:spcPts val="600"/>
              </a:spcBef>
              <a:spcAft>
                <a:spcPts val="0"/>
              </a:spcAft>
              <a:buSzPts val="2044"/>
              <a:buChar char="•"/>
            </a:pPr>
            <a:r>
              <a:rPr lang="en-GB" sz="3200"/>
              <a:t>Social sciences microdata risk assessment is a key factor in choosing the right licence.</a:t>
            </a:r>
            <a:endParaRPr/>
          </a:p>
          <a:p>
            <a:pPr marL="457200" lvl="0" indent="-457200" algn="l" rtl="0">
              <a:lnSpc>
                <a:spcPct val="150000"/>
              </a:lnSpc>
              <a:spcBef>
                <a:spcPts val="600"/>
              </a:spcBef>
              <a:spcAft>
                <a:spcPts val="0"/>
              </a:spcAft>
              <a:buSzPts val="2044"/>
              <a:buChar char="•"/>
            </a:pPr>
            <a:r>
              <a:rPr lang="en-GB" sz="3200"/>
              <a:t>Introduce researchers to the concept of bespoke licences and access frameworks (used by data archives, national and institutional repositories to support further data access).</a:t>
            </a:r>
            <a:endParaRPr/>
          </a:p>
          <a:p>
            <a:pPr marL="457200" lvl="0" indent="-457200" algn="l" rtl="0">
              <a:lnSpc>
                <a:spcPct val="150000"/>
              </a:lnSpc>
              <a:spcBef>
                <a:spcPts val="600"/>
              </a:spcBef>
              <a:spcAft>
                <a:spcPts val="0"/>
              </a:spcAft>
              <a:buSzPts val="2044"/>
              <a:buChar char="•"/>
            </a:pPr>
            <a:r>
              <a:rPr lang="en-GB" sz="3200"/>
              <a:t>Whenever possible provide concrete examples such as the ones covered shortly.</a:t>
            </a:r>
            <a:endParaRPr sz="3200"/>
          </a:p>
        </p:txBody>
      </p:sp>
      <p:sp>
        <p:nvSpPr>
          <p:cNvPr id="104" name="Google Shape;104;p4"/>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en-GB"/>
              <a:t>Risk Evaluation and Data Licence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2"/>
          <p:cNvSpPr txBox="1">
            <a:spLocks noGrp="1"/>
          </p:cNvSpPr>
          <p:nvPr>
            <p:ph type="body" idx="1"/>
          </p:nvPr>
        </p:nvSpPr>
        <p:spPr>
          <a:xfrm>
            <a:off x="908781" y="2496211"/>
            <a:ext cx="14489062" cy="5635418"/>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600"/>
              </a:spcBef>
              <a:spcAft>
                <a:spcPts val="0"/>
              </a:spcAft>
              <a:buSzPts val="2044"/>
              <a:buNone/>
            </a:pPr>
            <a:r>
              <a:rPr lang="en-GB" sz="3200"/>
              <a:t>Presentation will follow shortly from:</a:t>
            </a:r>
            <a:endParaRPr/>
          </a:p>
          <a:p>
            <a:pPr marL="457200" lvl="0" indent="-457200" algn="l" rtl="0">
              <a:lnSpc>
                <a:spcPct val="150000"/>
              </a:lnSpc>
              <a:spcBef>
                <a:spcPts val="600"/>
              </a:spcBef>
              <a:spcAft>
                <a:spcPts val="0"/>
              </a:spcAft>
              <a:buSzPts val="2044"/>
              <a:buChar char="•"/>
            </a:pPr>
            <a:r>
              <a:rPr lang="en-GB" sz="3200"/>
              <a:t>AUSSDA</a:t>
            </a:r>
            <a:endParaRPr/>
          </a:p>
          <a:p>
            <a:pPr marL="457200" lvl="0" indent="-457200" algn="l" rtl="0">
              <a:lnSpc>
                <a:spcPct val="150000"/>
              </a:lnSpc>
              <a:spcBef>
                <a:spcPts val="600"/>
              </a:spcBef>
              <a:spcAft>
                <a:spcPts val="0"/>
              </a:spcAft>
              <a:buSzPts val="2044"/>
              <a:buChar char="•"/>
            </a:pPr>
            <a:r>
              <a:rPr lang="en-GB" sz="3200"/>
              <a:t>CROSSDA</a:t>
            </a:r>
            <a:endParaRPr/>
          </a:p>
          <a:p>
            <a:pPr marL="457200" lvl="0" indent="-457200" algn="l" rtl="0">
              <a:lnSpc>
                <a:spcPct val="150000"/>
              </a:lnSpc>
              <a:spcBef>
                <a:spcPts val="600"/>
              </a:spcBef>
              <a:spcAft>
                <a:spcPts val="0"/>
              </a:spcAft>
              <a:buSzPts val="2044"/>
              <a:buChar char="•"/>
            </a:pPr>
            <a:r>
              <a:rPr lang="en-GB" sz="3200"/>
              <a:t>GESSIS</a:t>
            </a:r>
            <a:endParaRPr/>
          </a:p>
          <a:p>
            <a:pPr marL="457200" lvl="0" indent="-457200" algn="l" rtl="0">
              <a:lnSpc>
                <a:spcPct val="150000"/>
              </a:lnSpc>
              <a:spcBef>
                <a:spcPts val="600"/>
              </a:spcBef>
              <a:spcAft>
                <a:spcPts val="0"/>
              </a:spcAft>
              <a:buSzPts val="2044"/>
              <a:buChar char="•"/>
            </a:pPr>
            <a:r>
              <a:rPr lang="en-GB" sz="3200"/>
              <a:t>UKDS</a:t>
            </a:r>
            <a:endParaRPr/>
          </a:p>
          <a:p>
            <a:pPr marL="0" lvl="0" indent="0" algn="l" rtl="0">
              <a:lnSpc>
                <a:spcPct val="150000"/>
              </a:lnSpc>
              <a:spcBef>
                <a:spcPts val="600"/>
              </a:spcBef>
              <a:spcAft>
                <a:spcPts val="0"/>
              </a:spcAft>
              <a:buSzPts val="2044"/>
              <a:buNone/>
            </a:pPr>
            <a:endParaRPr sz="3200"/>
          </a:p>
        </p:txBody>
      </p:sp>
      <p:sp>
        <p:nvSpPr>
          <p:cNvPr id="110" name="Google Shape;110;p12"/>
          <p:cNvSpPr txBox="1">
            <a:spLocks noGrp="1"/>
          </p:cNvSpPr>
          <p:nvPr>
            <p:ph type="title"/>
          </p:nvPr>
        </p:nvSpPr>
        <p:spPr>
          <a:xfrm>
            <a:off x="908781" y="885495"/>
            <a:ext cx="14716508" cy="997079"/>
          </a:xfrm>
          <a:prstGeom prst="rect">
            <a:avLst/>
          </a:prstGeom>
          <a:noFill/>
          <a:ln>
            <a:noFill/>
          </a:ln>
        </p:spPr>
        <p:txBody>
          <a:bodyPr spcFirstLastPara="1" wrap="square" lIns="50800" tIns="50800" rIns="50800" bIns="50800" anchor="ctr" anchorCtr="0">
            <a:normAutofit/>
          </a:bodyPr>
          <a:lstStyle/>
          <a:p>
            <a:pPr marL="0" lvl="0" indent="0" algn="l" rtl="0">
              <a:lnSpc>
                <a:spcPct val="100000"/>
              </a:lnSpc>
              <a:spcBef>
                <a:spcPts val="0"/>
              </a:spcBef>
              <a:spcAft>
                <a:spcPts val="0"/>
              </a:spcAft>
              <a:buClr>
                <a:srgbClr val="6A6C77"/>
              </a:buClr>
              <a:buSzPts val="5800"/>
              <a:buFont typeface="Tahoma"/>
              <a:buNone/>
            </a:pPr>
            <a:r>
              <a:rPr lang="en-GB"/>
              <a:t>Licence Frameworks @CESSDA Archives</a:t>
            </a:r>
            <a:endParaRPr/>
          </a:p>
        </p:txBody>
      </p:sp>
    </p:spTree>
  </p:cSld>
  <p:clrMapOvr>
    <a:masterClrMapping/>
  </p:clrMapOvr>
</p:sld>
</file>

<file path=ppt/theme/theme1.xml><?xml version="1.0" encoding="utf-8"?>
<a:theme xmlns:a="http://schemas.openxmlformats.org/drawingml/2006/main" name="White">
  <a:themeElements>
    <a:clrScheme name="CESSDA">
      <a:dk1>
        <a:srgbClr val="4E4D56"/>
      </a:dk1>
      <a:lt1>
        <a:srgbClr val="A4C9E8"/>
      </a:lt1>
      <a:dk2>
        <a:srgbClr val="454545"/>
      </a:dk2>
      <a:lt2>
        <a:srgbClr val="E6E6E6"/>
      </a:lt2>
      <a:accent1>
        <a:srgbClr val="75B7E8"/>
      </a:accent1>
      <a:accent2>
        <a:srgbClr val="4E4D56"/>
      </a:accent2>
      <a:accent3>
        <a:srgbClr val="FFFFFF"/>
      </a:accent3>
      <a:accent4>
        <a:srgbClr val="FFFFFF"/>
      </a:accent4>
      <a:accent5>
        <a:srgbClr val="FFFFFF"/>
      </a:accent5>
      <a:accent6>
        <a:srgbClr val="FFFFFF"/>
      </a:accent6>
      <a:hlink>
        <a:srgbClr val="2A8FDB"/>
      </a:hlink>
      <a:folHlink>
        <a:srgbClr val="92919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396</Words>
  <Application>Microsoft Office PowerPoint</Application>
  <PresentationFormat>Custom</PresentationFormat>
  <Paragraphs>74</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Tahoma</vt:lpstr>
      <vt:lpstr>Helvetica Neue</vt:lpstr>
      <vt:lpstr>Arial</vt:lpstr>
      <vt:lpstr>White</vt:lpstr>
      <vt:lpstr>PowerPoint Presentation</vt:lpstr>
      <vt:lpstr>Encouraging Researchers to Licence Their Data</vt:lpstr>
      <vt:lpstr>Open Licences Example: Creative Commons</vt:lpstr>
      <vt:lpstr>Risk Evaluation and Data Licence</vt:lpstr>
      <vt:lpstr>Licence Frameworks @CESSDA Archives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Eleanor Smith</dc:creator>
  <cp:lastModifiedBy>Vipavc, Irena</cp:lastModifiedBy>
  <cp:revision>1</cp:revision>
  <dcterms:created xsi:type="dcterms:W3CDTF">2019-12-04T12:40:52Z</dcterms:created>
  <dcterms:modified xsi:type="dcterms:W3CDTF">2022-11-06T21:50:09Z</dcterms:modified>
</cp:coreProperties>
</file>