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7340263" cy="9753600"/>
  <p:notesSz cx="6858000" cy="9144000"/>
  <p:embeddedFontLst>
    <p:embeddedFont>
      <p:font typeface="Tahoma" panose="020B0604030504040204" pitchFamily="34" charset="0"/>
      <p:regular r:id="rId17"/>
      <p:bold r:id="rId18"/>
    </p:embeddedFont>
    <p:embeddedFont>
      <p:font typeface="Helvetica Neue" panose="020B0604020202020204"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5" roundtripDataSignature="AMtx7minclTg+2lnMvlo2vFp1WTWzZ6PH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3" d="100"/>
          <a:sy n="43" d="100"/>
        </p:scale>
        <p:origin x="796"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customschemas.google.com/relationships/presentationmetadata" Target="meta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1pPr>
            <a:lvl2pPr marL="914400" marR="0" lvl="1"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2pPr>
            <a:lvl3pPr marL="1371600" marR="0" lvl="2"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3pPr>
            <a:lvl4pPr marL="1828800" marR="0" lvl="3"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4pPr>
            <a:lvl5pPr marL="2286000" marR="0" lvl="4"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5pPr>
            <a:lvl6pPr marL="2743200" marR="0" lvl="5"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6pPr>
            <a:lvl7pPr marL="3200400" marR="0" lvl="6"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7pPr>
            <a:lvl8pPr marL="3657600" marR="0" lvl="7"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8pPr>
            <a:lvl9pPr marL="4114800" marR="0" lvl="8"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p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endParaRPr/>
          </a:p>
        </p:txBody>
      </p:sp>
      <p:sp>
        <p:nvSpPr>
          <p:cNvPr id="73" name="Google Shape;7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2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400"/>
              <a:buNone/>
            </a:pPr>
            <a:r>
              <a:rPr lang="no-NO">
                <a:solidFill>
                  <a:schemeClr val="dk1"/>
                </a:solidFill>
              </a:rPr>
              <a:t>Example of quantitative anonymisation exercise</a:t>
            </a:r>
            <a:endParaRPr/>
          </a:p>
        </p:txBody>
      </p:sp>
      <p:sp>
        <p:nvSpPr>
          <p:cNvPr id="133" name="Google Shape;133;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r>
              <a:rPr lang="no-NO"/>
              <a:t>Trainers should carefully consider introducing semi-automated tools for anonymisation of quantitative data. If a tool is used in an institution and in depth knowledge of using the tool is available trainers should consider demos and exercises with the audience.</a:t>
            </a:r>
            <a:endParaRPr/>
          </a:p>
        </p:txBody>
      </p:sp>
      <p:sp>
        <p:nvSpPr>
          <p:cNvPr id="140" name="Google Shape;140;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r>
              <a:rPr lang="no-NO"/>
              <a:t>Example of quantitative anonymisation freeware.</a:t>
            </a:r>
            <a:endParaRPr/>
          </a:p>
        </p:txBody>
      </p:sp>
      <p:sp>
        <p:nvSpPr>
          <p:cNvPr id="146" name="Google Shape;146;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2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r>
              <a:rPr lang="no-NO"/>
              <a:t>The main aim of the presentation was to reinforce considerations when it comes to anonymisation training including setting up the session and objectives, taking into account time depending on the audience and types of exercises used. </a:t>
            </a:r>
            <a:endParaRPr/>
          </a:p>
        </p:txBody>
      </p:sp>
      <p:sp>
        <p:nvSpPr>
          <p:cNvPr id="153" name="Google Shape;153;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endParaRPr/>
          </a:p>
        </p:txBody>
      </p:sp>
      <p:sp>
        <p:nvSpPr>
          <p:cNvPr id="159" name="Google Shape;159;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21: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no-NO"/>
              <a:t>Especially with the implementation of GDPR more and more focus is given to anonymisation. Anonymisation can be a hard to cover topic, with many implications. It is advisable that trainers always carefully consider setting up anonymisation training and taking into account the 5 key elements presented in the slide. </a:t>
            </a:r>
            <a:endParaRPr/>
          </a:p>
        </p:txBody>
      </p:sp>
      <p:sp>
        <p:nvSpPr>
          <p:cNvPr id="84" name="Google Shape;84;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22: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no-NO"/>
              <a:t>Trainers should always consider i) who is the training for and are they going to ask for a minimum level of understanding ii) is the session covering different types of data (and making this clear in the promotion of the event) iii) how long will the session last, with key considerations on exercises and providing sufficient time for questions from the audience</a:t>
            </a:r>
            <a:endParaRPr/>
          </a:p>
        </p:txBody>
      </p:sp>
      <p:sp>
        <p:nvSpPr>
          <p:cNvPr id="90" name="Google Shape;90;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23: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no-NO"/>
              <a:t>Example of objectives.</a:t>
            </a:r>
            <a:endParaRPr/>
          </a:p>
        </p:txBody>
      </p:sp>
      <p:sp>
        <p:nvSpPr>
          <p:cNvPr id="96" name="Google Shape;96;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24: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no-NO"/>
              <a:t>Trainers should consider first introducing the context of the problem i.e. why is anonymisation needed. Including information about GDPR and domestic legislation, ideally with clear examples, helps attendees better understand the importance of anonymisation from a legal perspective.</a:t>
            </a:r>
            <a:endParaRPr/>
          </a:p>
        </p:txBody>
      </p:sp>
      <p:sp>
        <p:nvSpPr>
          <p:cNvPr id="102" name="Google Shape;102;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14cb4e76e6b_0_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r>
              <a:rPr lang="no-NO"/>
              <a:t>Examples of legal considerations.</a:t>
            </a:r>
            <a:endParaRPr/>
          </a:p>
        </p:txBody>
      </p:sp>
      <p:sp>
        <p:nvSpPr>
          <p:cNvPr id="108" name="Google Shape;108;g14cb4e76e6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r>
              <a:rPr lang="no-NO"/>
              <a:t>Trainers should keep in mind that introducing key concepts differs from one type of audience to another. If for example the training is for early career researchers providing in depth definitions and multiple examples is a must. If however the session is for more experienced researchers a more brief overview of key concepts can be provided. However key concepts should be included in all sessions.</a:t>
            </a:r>
            <a:endParaRPr/>
          </a:p>
        </p:txBody>
      </p:sp>
      <p:sp>
        <p:nvSpPr>
          <p:cNvPr id="114" name="Google Shape;11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r>
              <a:rPr lang="no-NO"/>
              <a:t>Using the DMEG to provide attendees with i) anonymisation methods ii) expert tips iii) case studies and iv) anonymisation in practice</a:t>
            </a:r>
            <a:endParaRPr/>
          </a:p>
        </p:txBody>
      </p:sp>
      <p:sp>
        <p:nvSpPr>
          <p:cNvPr id="120" name="Google Shape;120;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25: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r>
              <a:rPr lang="no-NO"/>
              <a:t>Example of qualitative anonymisation exercise</a:t>
            </a:r>
            <a:endParaRPr/>
          </a:p>
        </p:txBody>
      </p:sp>
      <p:sp>
        <p:nvSpPr>
          <p:cNvPr id="126" name="Google Shape;126;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p:cSld name="Title">
    <p:bg>
      <p:bgPr>
        <a:blipFill>
          <a:blip r:embed="rId2">
            <a:alphaModFix/>
          </a:blip>
          <a:stretch>
            <a:fillRect/>
          </a:stretch>
        </a:blipFill>
        <a:effectLst/>
      </p:bgPr>
    </p:bg>
    <p:spTree>
      <p:nvGrpSpPr>
        <p:cNvPr id="1" name="Shape 8"/>
        <p:cNvGrpSpPr/>
        <p:nvPr/>
      </p:nvGrpSpPr>
      <p:grpSpPr>
        <a:xfrm>
          <a:off x="0" y="0"/>
          <a:ext cx="0" cy="0"/>
          <a:chOff x="0" y="0"/>
          <a:chExt cx="0" cy="0"/>
        </a:xfrm>
      </p:grpSpPr>
      <p:sp>
        <p:nvSpPr>
          <p:cNvPr id="9" name="Google Shape;9;p14"/>
          <p:cNvSpPr txBox="1">
            <a:spLocks noGrp="1"/>
          </p:cNvSpPr>
          <p:nvPr>
            <p:ph type="body" idx="1"/>
          </p:nvPr>
        </p:nvSpPr>
        <p:spPr>
          <a:xfrm>
            <a:off x="2461053" y="3232680"/>
            <a:ext cx="13953494" cy="1402821"/>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Clr>
                <a:srgbClr val="FFFFFF"/>
              </a:buClr>
              <a:buSzPts val="8000"/>
              <a:buFont typeface="Tahoma"/>
              <a:buNone/>
              <a:defRPr sz="8000">
                <a:solidFill>
                  <a:srgbClr val="FFFFFF"/>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10" name="Google Shape;10;p14"/>
          <p:cNvSpPr txBox="1">
            <a:spLocks noGrp="1"/>
          </p:cNvSpPr>
          <p:nvPr>
            <p:ph type="body" idx="2"/>
          </p:nvPr>
        </p:nvSpPr>
        <p:spPr>
          <a:xfrm>
            <a:off x="2394860" y="5016501"/>
            <a:ext cx="6517946" cy="81015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0"/>
              </a:spcBef>
              <a:spcAft>
                <a:spcPts val="0"/>
              </a:spcAft>
              <a:buClr>
                <a:srgbClr val="94C2E9"/>
              </a:buClr>
              <a:buSzPts val="4140"/>
              <a:buFont typeface="Tahoma"/>
              <a:buNone/>
              <a:defRPr sz="4140">
                <a:solidFill>
                  <a:srgbClr val="94C2E9"/>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cxnSp>
        <p:nvCxnSpPr>
          <p:cNvPr id="11" name="Google Shape;11;p14"/>
          <p:cNvCxnSpPr/>
          <p:nvPr/>
        </p:nvCxnSpPr>
        <p:spPr>
          <a:xfrm>
            <a:off x="2546956" y="4682067"/>
            <a:ext cx="12699160" cy="1"/>
          </a:xfrm>
          <a:prstGeom prst="straightConnector1">
            <a:avLst/>
          </a:prstGeom>
          <a:noFill/>
          <a:ln w="25400" cap="flat" cmpd="sng">
            <a:solidFill>
              <a:srgbClr val="FFFFFF"/>
            </a:solidFill>
            <a:prstDash val="solid"/>
            <a:miter lim="400000"/>
            <a:headEnd type="none" w="sm" len="sm"/>
            <a:tailEnd type="none" w="sm" len="sm"/>
          </a:ln>
        </p:spPr>
      </p:cxnSp>
      <p:cxnSp>
        <p:nvCxnSpPr>
          <p:cNvPr id="12" name="Google Shape;12;p14"/>
          <p:cNvCxnSpPr/>
          <p:nvPr/>
        </p:nvCxnSpPr>
        <p:spPr>
          <a:xfrm>
            <a:off x="2546956" y="4682067"/>
            <a:ext cx="2068305" cy="1"/>
          </a:xfrm>
          <a:prstGeom prst="straightConnector1">
            <a:avLst/>
          </a:prstGeom>
          <a:noFill/>
          <a:ln w="88900" cap="flat" cmpd="sng">
            <a:solidFill>
              <a:srgbClr val="94C2E9"/>
            </a:solidFill>
            <a:prstDash val="solid"/>
            <a:miter lim="400000"/>
            <a:headEnd type="none" w="sm" len="sm"/>
            <a:tailEnd type="none" w="sm" len="sm"/>
          </a:ln>
        </p:spPr>
      </p:cxnSp>
      <p:sp>
        <p:nvSpPr>
          <p:cNvPr id="13" name="Google Shape;13;p14"/>
          <p:cNvSpPr txBox="1"/>
          <p:nvPr/>
        </p:nvSpPr>
        <p:spPr>
          <a:xfrm>
            <a:off x="2946216" y="8189517"/>
            <a:ext cx="1213473"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000"/>
              <a:buFont typeface="Tahoma"/>
              <a:buNone/>
            </a:pPr>
            <a:r>
              <a:rPr lang="no-NO" sz="2000" b="0" i="0" u="none" strike="noStrike" cap="none">
                <a:solidFill>
                  <a:srgbClr val="FFFFFF"/>
                </a:solidFill>
                <a:latin typeface="Tahoma"/>
                <a:ea typeface="Tahoma"/>
                <a:cs typeface="Tahoma"/>
                <a:sym typeface="Tahoma"/>
              </a:rPr>
              <a:t>cessda.eu</a:t>
            </a:r>
            <a:endParaRPr sz="1400" b="0" i="0" u="none" strike="noStrike" cap="none">
              <a:solidFill>
                <a:srgbClr val="000000"/>
              </a:solidFill>
              <a:latin typeface="Arial"/>
              <a:ea typeface="Arial"/>
              <a:cs typeface="Arial"/>
              <a:sym typeface="Arial"/>
            </a:endParaRPr>
          </a:p>
        </p:txBody>
      </p:sp>
      <p:sp>
        <p:nvSpPr>
          <p:cNvPr id="14" name="Google Shape;14;p14"/>
          <p:cNvSpPr txBox="1"/>
          <p:nvPr/>
        </p:nvSpPr>
        <p:spPr>
          <a:xfrm>
            <a:off x="5845801" y="8175179"/>
            <a:ext cx="1917192"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000"/>
              <a:buFont typeface="Tahoma"/>
              <a:buNone/>
            </a:pPr>
            <a:r>
              <a:rPr lang="no-NO" sz="2000" b="0" i="0" u="none" strike="noStrike" cap="none">
                <a:solidFill>
                  <a:srgbClr val="FFFFFF"/>
                </a:solidFill>
                <a:latin typeface="Tahoma"/>
                <a:ea typeface="Tahoma"/>
                <a:cs typeface="Tahoma"/>
                <a:sym typeface="Tahoma"/>
              </a:rPr>
              <a:t>@CESSDA_Data</a:t>
            </a:r>
            <a:endParaRPr sz="1400" b="0" i="0" u="none" strike="noStrike" cap="none">
              <a:solidFill>
                <a:srgbClr val="000000"/>
              </a:solidFill>
              <a:latin typeface="Arial"/>
              <a:ea typeface="Arial"/>
              <a:cs typeface="Arial"/>
              <a:sym typeface="Arial"/>
            </a:endParaRPr>
          </a:p>
        </p:txBody>
      </p:sp>
      <p:sp>
        <p:nvSpPr>
          <p:cNvPr id="15" name="Google Shape;15;p14"/>
          <p:cNvSpPr txBox="1">
            <a:spLocks noGrp="1"/>
          </p:cNvSpPr>
          <p:nvPr>
            <p:ph type="body" idx="3"/>
          </p:nvPr>
        </p:nvSpPr>
        <p:spPr>
          <a:xfrm>
            <a:off x="2394025" y="5981700"/>
            <a:ext cx="5429415" cy="5207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00"/>
              </a:spcBef>
              <a:spcAft>
                <a:spcPts val="0"/>
              </a:spcAft>
              <a:buClr>
                <a:schemeClr val="lt1"/>
              </a:buClr>
              <a:buSzPts val="2900"/>
              <a:buFont typeface="Tahoma"/>
              <a:buNone/>
              <a:defRPr sz="2000" i="1">
                <a:solidFill>
                  <a:schemeClr val="lt1"/>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16" name="Google Shape;16;p14"/>
          <p:cNvSpPr txBox="1">
            <a:spLocks noGrp="1"/>
          </p:cNvSpPr>
          <p:nvPr>
            <p:ph type="body" idx="4"/>
          </p:nvPr>
        </p:nvSpPr>
        <p:spPr>
          <a:xfrm>
            <a:off x="2410958" y="6908800"/>
            <a:ext cx="5429415" cy="5207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00"/>
              </a:spcBef>
              <a:spcAft>
                <a:spcPts val="0"/>
              </a:spcAft>
              <a:buClr>
                <a:schemeClr val="lt1"/>
              </a:buClr>
              <a:buSzPts val="2900"/>
              <a:buFont typeface="Tahoma"/>
              <a:buNone/>
              <a:defRPr sz="2000" i="1">
                <a:solidFill>
                  <a:schemeClr val="lt1"/>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pic>
        <p:nvPicPr>
          <p:cNvPr id="17" name="Google Shape;17;p14"/>
          <p:cNvPicPr preferRelativeResize="0"/>
          <p:nvPr/>
        </p:nvPicPr>
        <p:blipFill rotWithShape="1">
          <a:blip r:embed="rId3">
            <a:alphaModFix/>
          </a:blip>
          <a:srcRect/>
          <a:stretch/>
        </p:blipFill>
        <p:spPr>
          <a:xfrm>
            <a:off x="13499897" y="626969"/>
            <a:ext cx="2914650" cy="781050"/>
          </a:xfrm>
          <a:prstGeom prst="rect">
            <a:avLst/>
          </a:prstGeom>
          <a:noFill/>
          <a:ln>
            <a:noFill/>
          </a:ln>
        </p:spPr>
      </p:pic>
      <p:pic>
        <p:nvPicPr>
          <p:cNvPr id="18" name="Google Shape;18;p14"/>
          <p:cNvPicPr preferRelativeResize="0"/>
          <p:nvPr/>
        </p:nvPicPr>
        <p:blipFill rotWithShape="1">
          <a:blip r:embed="rId4">
            <a:alphaModFix/>
          </a:blip>
          <a:srcRect/>
          <a:stretch/>
        </p:blipFill>
        <p:spPr>
          <a:xfrm>
            <a:off x="5271980" y="8212130"/>
            <a:ext cx="417023" cy="336466"/>
          </a:xfrm>
          <a:prstGeom prst="rect">
            <a:avLst/>
          </a:prstGeom>
          <a:noFill/>
          <a:ln>
            <a:noFill/>
          </a:ln>
        </p:spPr>
      </p:pic>
      <p:pic>
        <p:nvPicPr>
          <p:cNvPr id="19" name="Google Shape;19;p14"/>
          <p:cNvPicPr preferRelativeResize="0"/>
          <p:nvPr/>
        </p:nvPicPr>
        <p:blipFill rotWithShape="1">
          <a:blip r:embed="rId5">
            <a:alphaModFix/>
          </a:blip>
          <a:srcRect/>
          <a:stretch/>
        </p:blipFill>
        <p:spPr>
          <a:xfrm>
            <a:off x="2461053" y="8261351"/>
            <a:ext cx="247650" cy="266700"/>
          </a:xfrm>
          <a:prstGeom prst="rect">
            <a:avLst/>
          </a:prstGeom>
          <a:noFill/>
          <a:ln>
            <a:noFill/>
          </a:ln>
        </p:spPr>
      </p:pic>
      <p:grpSp>
        <p:nvGrpSpPr>
          <p:cNvPr id="20" name="Google Shape;20;p14"/>
          <p:cNvGrpSpPr/>
          <p:nvPr/>
        </p:nvGrpSpPr>
        <p:grpSpPr>
          <a:xfrm>
            <a:off x="1241530" y="8869744"/>
            <a:ext cx="1068804" cy="490158"/>
            <a:chOff x="1241530" y="8869744"/>
            <a:chExt cx="1068804" cy="490158"/>
          </a:xfrm>
        </p:grpSpPr>
        <p:pic>
          <p:nvPicPr>
            <p:cNvPr id="21" name="Google Shape;21;p14"/>
            <p:cNvPicPr preferRelativeResize="0"/>
            <p:nvPr/>
          </p:nvPicPr>
          <p:blipFill rotWithShape="1">
            <a:blip r:embed="rId6">
              <a:alphaModFix/>
            </a:blip>
            <a:srcRect/>
            <a:stretch/>
          </p:blipFill>
          <p:spPr>
            <a:xfrm>
              <a:off x="1820176" y="8869744"/>
              <a:ext cx="490158" cy="490158"/>
            </a:xfrm>
            <a:prstGeom prst="rect">
              <a:avLst/>
            </a:prstGeom>
            <a:noFill/>
            <a:ln>
              <a:noFill/>
            </a:ln>
          </p:spPr>
        </p:pic>
        <p:pic>
          <p:nvPicPr>
            <p:cNvPr id="22" name="Google Shape;22;p14"/>
            <p:cNvPicPr preferRelativeResize="0"/>
            <p:nvPr/>
          </p:nvPicPr>
          <p:blipFill rotWithShape="1">
            <a:blip r:embed="rId7">
              <a:alphaModFix/>
            </a:blip>
            <a:srcRect/>
            <a:stretch/>
          </p:blipFill>
          <p:spPr>
            <a:xfrm>
              <a:off x="1241530" y="8869744"/>
              <a:ext cx="490158" cy="490158"/>
            </a:xfrm>
            <a:prstGeom prst="rect">
              <a:avLst/>
            </a:prstGeom>
            <a:noFill/>
            <a:ln>
              <a:noFill/>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standard)">
  <p:cSld name="Content (standard)">
    <p:bg>
      <p:bgPr>
        <a:blipFill>
          <a:blip r:embed="rId2">
            <a:alphaModFix/>
          </a:blip>
          <a:stretch>
            <a:fillRect/>
          </a:stretch>
        </a:blipFill>
        <a:effectLst/>
      </p:bgPr>
    </p:bg>
    <p:spTree>
      <p:nvGrpSpPr>
        <p:cNvPr id="1" name="Shape 23"/>
        <p:cNvGrpSpPr/>
        <p:nvPr/>
      </p:nvGrpSpPr>
      <p:grpSpPr>
        <a:xfrm>
          <a:off x="0" y="0"/>
          <a:ext cx="0" cy="0"/>
          <a:chOff x="0" y="0"/>
          <a:chExt cx="0" cy="0"/>
        </a:xfrm>
      </p:grpSpPr>
      <p:sp>
        <p:nvSpPr>
          <p:cNvPr id="24" name="Google Shape;24;p15"/>
          <p:cNvSpPr txBox="1">
            <a:spLocks noGrp="1"/>
          </p:cNvSpPr>
          <p:nvPr>
            <p:ph type="body" idx="1"/>
          </p:nvPr>
        </p:nvSpPr>
        <p:spPr>
          <a:xfrm>
            <a:off x="908781" y="2496211"/>
            <a:ext cx="14716508" cy="4998906"/>
          </a:xfrm>
          <a:prstGeom prst="rect">
            <a:avLst/>
          </a:prstGeom>
          <a:noFill/>
          <a:ln>
            <a:noFill/>
          </a:ln>
        </p:spPr>
        <p:txBody>
          <a:bodyPr spcFirstLastPara="1" wrap="square" lIns="91425" tIns="45700" rIns="91425" bIns="45700" anchor="t" anchorCtr="0">
            <a:normAutofit/>
          </a:bodyPr>
          <a:lstStyle>
            <a:lvl1pPr marL="457200" lvl="0" indent="-358394" algn="l">
              <a:lnSpc>
                <a:spcPct val="100000"/>
              </a:lnSpc>
              <a:spcBef>
                <a:spcPts val="600"/>
              </a:spcBef>
              <a:spcAft>
                <a:spcPts val="0"/>
              </a:spcAft>
              <a:buClr>
                <a:srgbClr val="6A6C76"/>
              </a:buClr>
              <a:buSzPts val="2044"/>
              <a:buFont typeface="Tahoma"/>
              <a:buChar char="•"/>
              <a:defRPr>
                <a:latin typeface="Tahoma"/>
                <a:ea typeface="Tahoma"/>
                <a:cs typeface="Tahoma"/>
                <a:sym typeface="Tahoma"/>
              </a:defRPr>
            </a:lvl1pPr>
            <a:lvl2pPr marL="914400" lvl="1" indent="-317500" algn="l">
              <a:lnSpc>
                <a:spcPct val="100000"/>
              </a:lnSpc>
              <a:spcBef>
                <a:spcPts val="600"/>
              </a:spcBef>
              <a:spcAft>
                <a:spcPts val="0"/>
              </a:spcAft>
              <a:buClr>
                <a:srgbClr val="6A6C76"/>
              </a:buClr>
              <a:buSzPts val="1400"/>
              <a:buFont typeface="Tahoma"/>
              <a:buChar char="•"/>
              <a:defRPr>
                <a:latin typeface="Tahoma"/>
                <a:ea typeface="Tahoma"/>
                <a:cs typeface="Tahoma"/>
                <a:sym typeface="Tahoma"/>
              </a:defRPr>
            </a:lvl2pPr>
            <a:lvl3pPr marL="1371600" lvl="2" indent="-317500" algn="l">
              <a:lnSpc>
                <a:spcPct val="100000"/>
              </a:lnSpc>
              <a:spcBef>
                <a:spcPts val="600"/>
              </a:spcBef>
              <a:spcAft>
                <a:spcPts val="0"/>
              </a:spcAft>
              <a:buClr>
                <a:srgbClr val="6A6C76"/>
              </a:buClr>
              <a:buSzPts val="1400"/>
              <a:buFont typeface="Tahoma"/>
              <a:buChar char="•"/>
              <a:defRPr>
                <a:latin typeface="Tahoma"/>
                <a:ea typeface="Tahoma"/>
                <a:cs typeface="Tahoma"/>
                <a:sym typeface="Tahoma"/>
              </a:defRPr>
            </a:lvl3pPr>
            <a:lvl4pPr marL="1828800" lvl="3" indent="-317500" algn="l">
              <a:lnSpc>
                <a:spcPct val="100000"/>
              </a:lnSpc>
              <a:spcBef>
                <a:spcPts val="600"/>
              </a:spcBef>
              <a:spcAft>
                <a:spcPts val="0"/>
              </a:spcAft>
              <a:buClr>
                <a:srgbClr val="6A6C76"/>
              </a:buClr>
              <a:buSzPts val="1400"/>
              <a:buFont typeface="Tahoma"/>
              <a:buChar char="•"/>
              <a:defRPr>
                <a:latin typeface="Tahoma"/>
                <a:ea typeface="Tahoma"/>
                <a:cs typeface="Tahoma"/>
                <a:sym typeface="Tahoma"/>
              </a:defRPr>
            </a:lvl4pPr>
            <a:lvl5pPr marL="2286000" lvl="4" indent="-317500" algn="l">
              <a:lnSpc>
                <a:spcPct val="100000"/>
              </a:lnSpc>
              <a:spcBef>
                <a:spcPts val="600"/>
              </a:spcBef>
              <a:spcAft>
                <a:spcPts val="0"/>
              </a:spcAft>
              <a:buClr>
                <a:srgbClr val="6A6C76"/>
              </a:buClr>
              <a:buSzPts val="1400"/>
              <a:buFont typeface="Tahoma"/>
              <a:buChar char="•"/>
              <a:defRPr>
                <a:latin typeface="Tahoma"/>
                <a:ea typeface="Tahoma"/>
                <a:cs typeface="Tahoma"/>
                <a:sym typeface="Tahoma"/>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25" name="Google Shape;25;p15"/>
          <p:cNvSpPr/>
          <p:nvPr/>
        </p:nvSpPr>
        <p:spPr>
          <a:xfrm>
            <a:off x="-1" y="885495"/>
            <a:ext cx="595950" cy="997079"/>
          </a:xfrm>
          <a:prstGeom prst="rect">
            <a:avLst/>
          </a:prstGeom>
          <a:solidFill>
            <a:srgbClr val="6A6C77"/>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FFFFFF"/>
              </a:buClr>
              <a:buSzPts val="2200"/>
              <a:buFont typeface="Helvetica Neue"/>
              <a:buNone/>
            </a:pPr>
            <a:endParaRPr sz="2200" b="1" i="0" u="none" strike="noStrike" cap="none">
              <a:solidFill>
                <a:srgbClr val="000000"/>
              </a:solidFill>
              <a:latin typeface="Helvetica Neue"/>
              <a:ea typeface="Helvetica Neue"/>
              <a:cs typeface="Helvetica Neue"/>
              <a:sym typeface="Helvetica Neue"/>
            </a:endParaRPr>
          </a:p>
        </p:txBody>
      </p:sp>
      <p:cxnSp>
        <p:nvCxnSpPr>
          <p:cNvPr id="26" name="Google Shape;26;p15"/>
          <p:cNvCxnSpPr/>
          <p:nvPr/>
        </p:nvCxnSpPr>
        <p:spPr>
          <a:xfrm>
            <a:off x="1714974" y="9119886"/>
            <a:ext cx="13910316" cy="1"/>
          </a:xfrm>
          <a:prstGeom prst="straightConnector1">
            <a:avLst/>
          </a:prstGeom>
          <a:noFill/>
          <a:ln w="25400" cap="flat" cmpd="sng">
            <a:solidFill>
              <a:srgbClr val="98C5E8"/>
            </a:solidFill>
            <a:prstDash val="solid"/>
            <a:miter lim="400000"/>
            <a:headEnd type="none" w="sm" len="sm"/>
            <a:tailEnd type="none" w="sm" len="sm"/>
          </a:ln>
        </p:spPr>
      </p:cxnSp>
      <p:sp>
        <p:nvSpPr>
          <p:cNvPr id="27" name="Google Shape;27;p15"/>
          <p:cNvSpPr txBox="1">
            <a:spLocks noGrp="1"/>
          </p:cNvSpPr>
          <p:nvPr>
            <p:ph type="sldNum" idx="12"/>
          </p:nvPr>
        </p:nvSpPr>
        <p:spPr>
          <a:xfrm>
            <a:off x="15979978" y="8957733"/>
            <a:ext cx="606477" cy="324306"/>
          </a:xfrm>
          <a:prstGeom prst="rect">
            <a:avLst/>
          </a:prstGeom>
          <a:noFill/>
          <a:ln>
            <a:noFill/>
          </a:ln>
        </p:spPr>
        <p:txBody>
          <a:bodyPr spcFirstLastPara="1" wrap="square" lIns="91425" tIns="45700" rIns="91425" bIns="45700" anchor="t" anchorCtr="0">
            <a:noAutofit/>
          </a:bodyPr>
          <a:lstStyle>
            <a:lvl1pPr marL="0" marR="0" lvl="0" indent="0" algn="ctr" rtl="0">
              <a:lnSpc>
                <a:spcPct val="100000"/>
              </a:lnSpc>
              <a:spcBef>
                <a:spcPts val="0"/>
              </a:spcBef>
              <a:spcAft>
                <a:spcPts val="0"/>
              </a:spcAft>
              <a:buClr>
                <a:srgbClr val="98C5E8"/>
              </a:buClr>
              <a:buSzPts val="1200"/>
              <a:buFont typeface="Helvetica Neue"/>
              <a:buNone/>
              <a:defRPr sz="1200" b="1" i="0" u="none" strike="noStrike" cap="none">
                <a:solidFill>
                  <a:srgbClr val="98C5E8"/>
                </a:solidFill>
                <a:latin typeface="Helvetica Neue"/>
                <a:ea typeface="Helvetica Neue"/>
                <a:cs typeface="Helvetica Neue"/>
                <a:sym typeface="Helvetica Neue"/>
              </a:defRPr>
            </a:lvl1pPr>
            <a:lvl2pPr marL="0" marR="0" lvl="1" indent="0" algn="ctr" rtl="0">
              <a:lnSpc>
                <a:spcPct val="100000"/>
              </a:lnSpc>
              <a:spcBef>
                <a:spcPts val="0"/>
              </a:spcBef>
              <a:spcAft>
                <a:spcPts val="0"/>
              </a:spcAft>
              <a:buClr>
                <a:srgbClr val="98C5E8"/>
              </a:buClr>
              <a:buSzPts val="1200"/>
              <a:buFont typeface="Helvetica Neue"/>
              <a:buNone/>
              <a:defRPr sz="1200" b="1" i="0" u="none" strike="noStrike" cap="none">
                <a:solidFill>
                  <a:srgbClr val="98C5E8"/>
                </a:solidFill>
                <a:latin typeface="Helvetica Neue"/>
                <a:ea typeface="Helvetica Neue"/>
                <a:cs typeface="Helvetica Neue"/>
                <a:sym typeface="Helvetica Neue"/>
              </a:defRPr>
            </a:lvl2pPr>
            <a:lvl3pPr marL="0" marR="0" lvl="2" indent="0" algn="ctr" rtl="0">
              <a:lnSpc>
                <a:spcPct val="100000"/>
              </a:lnSpc>
              <a:spcBef>
                <a:spcPts val="0"/>
              </a:spcBef>
              <a:spcAft>
                <a:spcPts val="0"/>
              </a:spcAft>
              <a:buClr>
                <a:srgbClr val="98C5E8"/>
              </a:buClr>
              <a:buSzPts val="1200"/>
              <a:buFont typeface="Helvetica Neue"/>
              <a:buNone/>
              <a:defRPr sz="1200" b="1" i="0" u="none" strike="noStrike" cap="none">
                <a:solidFill>
                  <a:srgbClr val="98C5E8"/>
                </a:solidFill>
                <a:latin typeface="Helvetica Neue"/>
                <a:ea typeface="Helvetica Neue"/>
                <a:cs typeface="Helvetica Neue"/>
                <a:sym typeface="Helvetica Neue"/>
              </a:defRPr>
            </a:lvl3pPr>
            <a:lvl4pPr marL="0" marR="0" lvl="3" indent="0" algn="ctr" rtl="0">
              <a:lnSpc>
                <a:spcPct val="100000"/>
              </a:lnSpc>
              <a:spcBef>
                <a:spcPts val="0"/>
              </a:spcBef>
              <a:spcAft>
                <a:spcPts val="0"/>
              </a:spcAft>
              <a:buClr>
                <a:srgbClr val="98C5E8"/>
              </a:buClr>
              <a:buSzPts val="1200"/>
              <a:buFont typeface="Helvetica Neue"/>
              <a:buNone/>
              <a:defRPr sz="1200" b="1" i="0" u="none" strike="noStrike" cap="none">
                <a:solidFill>
                  <a:srgbClr val="98C5E8"/>
                </a:solidFill>
                <a:latin typeface="Helvetica Neue"/>
                <a:ea typeface="Helvetica Neue"/>
                <a:cs typeface="Helvetica Neue"/>
                <a:sym typeface="Helvetica Neue"/>
              </a:defRPr>
            </a:lvl4pPr>
            <a:lvl5pPr marL="0" marR="0" lvl="4" indent="0" algn="ctr" rtl="0">
              <a:lnSpc>
                <a:spcPct val="100000"/>
              </a:lnSpc>
              <a:spcBef>
                <a:spcPts val="0"/>
              </a:spcBef>
              <a:spcAft>
                <a:spcPts val="0"/>
              </a:spcAft>
              <a:buClr>
                <a:srgbClr val="98C5E8"/>
              </a:buClr>
              <a:buSzPts val="1200"/>
              <a:buFont typeface="Helvetica Neue"/>
              <a:buNone/>
              <a:defRPr sz="1200" b="1" i="0" u="none" strike="noStrike" cap="none">
                <a:solidFill>
                  <a:srgbClr val="98C5E8"/>
                </a:solidFill>
                <a:latin typeface="Helvetica Neue"/>
                <a:ea typeface="Helvetica Neue"/>
                <a:cs typeface="Helvetica Neue"/>
                <a:sym typeface="Helvetica Neue"/>
              </a:defRPr>
            </a:lvl5pPr>
            <a:lvl6pPr marL="0" marR="0" lvl="5" indent="0" algn="ctr" rtl="0">
              <a:lnSpc>
                <a:spcPct val="100000"/>
              </a:lnSpc>
              <a:spcBef>
                <a:spcPts val="0"/>
              </a:spcBef>
              <a:spcAft>
                <a:spcPts val="0"/>
              </a:spcAft>
              <a:buClr>
                <a:srgbClr val="98C5E8"/>
              </a:buClr>
              <a:buSzPts val="1200"/>
              <a:buFont typeface="Helvetica Neue"/>
              <a:buNone/>
              <a:defRPr sz="1200" b="1" i="0" u="none" strike="noStrike" cap="none">
                <a:solidFill>
                  <a:srgbClr val="98C5E8"/>
                </a:solidFill>
                <a:latin typeface="Helvetica Neue"/>
                <a:ea typeface="Helvetica Neue"/>
                <a:cs typeface="Helvetica Neue"/>
                <a:sym typeface="Helvetica Neue"/>
              </a:defRPr>
            </a:lvl6pPr>
            <a:lvl7pPr marL="0" marR="0" lvl="6" indent="0" algn="ctr" rtl="0">
              <a:lnSpc>
                <a:spcPct val="100000"/>
              </a:lnSpc>
              <a:spcBef>
                <a:spcPts val="0"/>
              </a:spcBef>
              <a:spcAft>
                <a:spcPts val="0"/>
              </a:spcAft>
              <a:buClr>
                <a:srgbClr val="98C5E8"/>
              </a:buClr>
              <a:buSzPts val="1200"/>
              <a:buFont typeface="Helvetica Neue"/>
              <a:buNone/>
              <a:defRPr sz="1200" b="1" i="0" u="none" strike="noStrike" cap="none">
                <a:solidFill>
                  <a:srgbClr val="98C5E8"/>
                </a:solidFill>
                <a:latin typeface="Helvetica Neue"/>
                <a:ea typeface="Helvetica Neue"/>
                <a:cs typeface="Helvetica Neue"/>
                <a:sym typeface="Helvetica Neue"/>
              </a:defRPr>
            </a:lvl7pPr>
            <a:lvl8pPr marL="0" marR="0" lvl="7" indent="0" algn="ctr" rtl="0">
              <a:lnSpc>
                <a:spcPct val="100000"/>
              </a:lnSpc>
              <a:spcBef>
                <a:spcPts val="0"/>
              </a:spcBef>
              <a:spcAft>
                <a:spcPts val="0"/>
              </a:spcAft>
              <a:buClr>
                <a:srgbClr val="98C5E8"/>
              </a:buClr>
              <a:buSzPts val="1200"/>
              <a:buFont typeface="Helvetica Neue"/>
              <a:buNone/>
              <a:defRPr sz="1200" b="1" i="0" u="none" strike="noStrike" cap="none">
                <a:solidFill>
                  <a:srgbClr val="98C5E8"/>
                </a:solidFill>
                <a:latin typeface="Helvetica Neue"/>
                <a:ea typeface="Helvetica Neue"/>
                <a:cs typeface="Helvetica Neue"/>
                <a:sym typeface="Helvetica Neue"/>
              </a:defRPr>
            </a:lvl8pPr>
            <a:lvl9pPr marL="0" marR="0" lvl="8" indent="0" algn="ctr" rtl="0">
              <a:lnSpc>
                <a:spcPct val="100000"/>
              </a:lnSpc>
              <a:spcBef>
                <a:spcPts val="0"/>
              </a:spcBef>
              <a:spcAft>
                <a:spcPts val="0"/>
              </a:spcAft>
              <a:buClr>
                <a:srgbClr val="98C5E8"/>
              </a:buClr>
              <a:buSzPts val="1200"/>
              <a:buFont typeface="Helvetica Neue"/>
              <a:buNone/>
              <a:defRPr sz="1200" b="1" i="0" u="none" strike="noStrike" cap="none">
                <a:solidFill>
                  <a:srgbClr val="98C5E8"/>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no-NO"/>
              <a:t>‹#›</a:t>
            </a:fld>
            <a:endParaRPr/>
          </a:p>
        </p:txBody>
      </p:sp>
      <p:sp>
        <p:nvSpPr>
          <p:cNvPr id="28" name="Google Shape;28;p15"/>
          <p:cNvSpPr txBox="1">
            <a:spLocks noGrp="1"/>
          </p:cNvSpPr>
          <p:nvPr>
            <p:ph type="title"/>
          </p:nvPr>
        </p:nvSpPr>
        <p:spPr>
          <a:xfrm>
            <a:off x="908781" y="885495"/>
            <a:ext cx="14716508" cy="997079"/>
          </a:xfrm>
          <a:prstGeom prst="rect">
            <a:avLst/>
          </a:prstGeom>
          <a:noFill/>
          <a:ln>
            <a:noFill/>
          </a:ln>
        </p:spPr>
        <p:txBody>
          <a:bodyPr spcFirstLastPara="1" wrap="square" lIns="50800" tIns="50800" rIns="50800" bIns="50800" anchor="ctr" anchorCtr="0">
            <a:normAutofit/>
          </a:bodyPr>
          <a:lstStyle>
            <a:lvl1pPr lvl="0" algn="l">
              <a:lnSpc>
                <a:spcPct val="100000"/>
              </a:lnSpc>
              <a:spcBef>
                <a:spcPts val="0"/>
              </a:spcBef>
              <a:spcAft>
                <a:spcPts val="0"/>
              </a:spcAft>
              <a:buClr>
                <a:srgbClr val="6A6C77"/>
              </a:buClr>
              <a:buSzPts val="5800"/>
              <a:buFont typeface="Tahoma"/>
              <a:buNone/>
              <a:defRPr sz="5800">
                <a:latin typeface="Tahoma"/>
                <a:ea typeface="Tahoma"/>
                <a:cs typeface="Tahoma"/>
                <a:sym typeface="Tahoma"/>
              </a:defRPr>
            </a:lvl1pPr>
            <a:lvl2pPr lvl="1" algn="l">
              <a:lnSpc>
                <a:spcPct val="100000"/>
              </a:lnSpc>
              <a:spcBef>
                <a:spcPts val="0"/>
              </a:spcBef>
              <a:spcAft>
                <a:spcPts val="0"/>
              </a:spcAft>
              <a:buClr>
                <a:srgbClr val="6A6C77"/>
              </a:buClr>
              <a:buSzPts val="1800"/>
              <a:buNone/>
              <a:defRPr/>
            </a:lvl2pPr>
            <a:lvl3pPr lvl="2" algn="l">
              <a:lnSpc>
                <a:spcPct val="100000"/>
              </a:lnSpc>
              <a:spcBef>
                <a:spcPts val="0"/>
              </a:spcBef>
              <a:spcAft>
                <a:spcPts val="0"/>
              </a:spcAft>
              <a:buClr>
                <a:srgbClr val="6A6C77"/>
              </a:buClr>
              <a:buSzPts val="1800"/>
              <a:buNone/>
              <a:defRPr/>
            </a:lvl3pPr>
            <a:lvl4pPr lvl="3" algn="l">
              <a:lnSpc>
                <a:spcPct val="100000"/>
              </a:lnSpc>
              <a:spcBef>
                <a:spcPts val="0"/>
              </a:spcBef>
              <a:spcAft>
                <a:spcPts val="0"/>
              </a:spcAft>
              <a:buClr>
                <a:srgbClr val="6A6C77"/>
              </a:buClr>
              <a:buSzPts val="1800"/>
              <a:buNone/>
              <a:defRPr/>
            </a:lvl4pPr>
            <a:lvl5pPr lvl="4" algn="l">
              <a:lnSpc>
                <a:spcPct val="100000"/>
              </a:lnSpc>
              <a:spcBef>
                <a:spcPts val="0"/>
              </a:spcBef>
              <a:spcAft>
                <a:spcPts val="0"/>
              </a:spcAft>
              <a:buClr>
                <a:srgbClr val="6A6C77"/>
              </a:buClr>
              <a:buSzPts val="1800"/>
              <a:buNone/>
              <a:defRPr/>
            </a:lvl5pPr>
            <a:lvl6pPr lvl="5" algn="l">
              <a:lnSpc>
                <a:spcPct val="100000"/>
              </a:lnSpc>
              <a:spcBef>
                <a:spcPts val="0"/>
              </a:spcBef>
              <a:spcAft>
                <a:spcPts val="0"/>
              </a:spcAft>
              <a:buClr>
                <a:srgbClr val="6A6C77"/>
              </a:buClr>
              <a:buSzPts val="1800"/>
              <a:buNone/>
              <a:defRPr/>
            </a:lvl6pPr>
            <a:lvl7pPr lvl="6" algn="l">
              <a:lnSpc>
                <a:spcPct val="100000"/>
              </a:lnSpc>
              <a:spcBef>
                <a:spcPts val="0"/>
              </a:spcBef>
              <a:spcAft>
                <a:spcPts val="0"/>
              </a:spcAft>
              <a:buClr>
                <a:srgbClr val="6A6C77"/>
              </a:buClr>
              <a:buSzPts val="1800"/>
              <a:buNone/>
              <a:defRPr/>
            </a:lvl7pPr>
            <a:lvl8pPr lvl="7" algn="l">
              <a:lnSpc>
                <a:spcPct val="100000"/>
              </a:lnSpc>
              <a:spcBef>
                <a:spcPts val="0"/>
              </a:spcBef>
              <a:spcAft>
                <a:spcPts val="0"/>
              </a:spcAft>
              <a:buClr>
                <a:srgbClr val="6A6C77"/>
              </a:buClr>
              <a:buSzPts val="1800"/>
              <a:buNone/>
              <a:defRPr/>
            </a:lvl8pPr>
            <a:lvl9pPr lvl="8" algn="l">
              <a:lnSpc>
                <a:spcPct val="100000"/>
              </a:lnSpc>
              <a:spcBef>
                <a:spcPts val="0"/>
              </a:spcBef>
              <a:spcAft>
                <a:spcPts val="0"/>
              </a:spcAft>
              <a:buClr>
                <a:srgbClr val="6A6C77"/>
              </a:buClr>
              <a:buSzPts val="1800"/>
              <a:buNone/>
              <a:defRPr/>
            </a:lvl9pPr>
          </a:lstStyle>
          <a:p>
            <a:endParaRPr/>
          </a:p>
        </p:txBody>
      </p:sp>
      <p:pic>
        <p:nvPicPr>
          <p:cNvPr id="29" name="Google Shape;29;p15"/>
          <p:cNvPicPr preferRelativeResize="0"/>
          <p:nvPr/>
        </p:nvPicPr>
        <p:blipFill rotWithShape="1">
          <a:blip r:embed="rId3">
            <a:alphaModFix/>
          </a:blip>
          <a:srcRect/>
          <a:stretch/>
        </p:blipFill>
        <p:spPr>
          <a:xfrm>
            <a:off x="152980" y="9191482"/>
            <a:ext cx="1511602" cy="414174"/>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hank You">
  <p:cSld name="Thank You">
    <p:bg>
      <p:bgPr>
        <a:blipFill>
          <a:blip r:embed="rId2">
            <a:alphaModFix/>
          </a:blip>
          <a:stretch>
            <a:fillRect/>
          </a:stretch>
        </a:blipFill>
        <a:effectLst/>
      </p:bgPr>
    </p:bg>
    <p:spTree>
      <p:nvGrpSpPr>
        <p:cNvPr id="1" name="Shape 30"/>
        <p:cNvGrpSpPr/>
        <p:nvPr/>
      </p:nvGrpSpPr>
      <p:grpSpPr>
        <a:xfrm>
          <a:off x="0" y="0"/>
          <a:ext cx="0" cy="0"/>
          <a:chOff x="0" y="0"/>
          <a:chExt cx="0" cy="0"/>
        </a:xfrm>
      </p:grpSpPr>
      <p:cxnSp>
        <p:nvCxnSpPr>
          <p:cNvPr id="31" name="Google Shape;31;p18"/>
          <p:cNvCxnSpPr/>
          <p:nvPr/>
        </p:nvCxnSpPr>
        <p:spPr>
          <a:xfrm>
            <a:off x="2546956" y="4682067"/>
            <a:ext cx="12699160" cy="1"/>
          </a:xfrm>
          <a:prstGeom prst="straightConnector1">
            <a:avLst/>
          </a:prstGeom>
          <a:noFill/>
          <a:ln w="25400" cap="flat" cmpd="sng">
            <a:solidFill>
              <a:srgbClr val="FFFFFF"/>
            </a:solidFill>
            <a:prstDash val="solid"/>
            <a:miter lim="400000"/>
            <a:headEnd type="none" w="sm" len="sm"/>
            <a:tailEnd type="none" w="sm" len="sm"/>
          </a:ln>
        </p:spPr>
      </p:cxnSp>
      <p:cxnSp>
        <p:nvCxnSpPr>
          <p:cNvPr id="32" name="Google Shape;32;p18"/>
          <p:cNvCxnSpPr/>
          <p:nvPr/>
        </p:nvCxnSpPr>
        <p:spPr>
          <a:xfrm>
            <a:off x="2546956" y="4682067"/>
            <a:ext cx="2068305" cy="1"/>
          </a:xfrm>
          <a:prstGeom prst="straightConnector1">
            <a:avLst/>
          </a:prstGeom>
          <a:noFill/>
          <a:ln w="88900" cap="flat" cmpd="sng">
            <a:solidFill>
              <a:srgbClr val="94C2E9"/>
            </a:solidFill>
            <a:prstDash val="solid"/>
            <a:miter lim="400000"/>
            <a:headEnd type="none" w="sm" len="sm"/>
            <a:tailEnd type="none" w="sm" len="sm"/>
          </a:ln>
        </p:spPr>
      </p:cxnSp>
      <p:sp>
        <p:nvSpPr>
          <p:cNvPr id="33" name="Google Shape;33;p18"/>
          <p:cNvSpPr txBox="1"/>
          <p:nvPr/>
        </p:nvSpPr>
        <p:spPr>
          <a:xfrm>
            <a:off x="2946216" y="8189517"/>
            <a:ext cx="1213473"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000"/>
              <a:buFont typeface="Tahoma"/>
              <a:buNone/>
            </a:pPr>
            <a:r>
              <a:rPr lang="no-NO" sz="2000" b="0" i="0" u="none" strike="noStrike" cap="none">
                <a:solidFill>
                  <a:srgbClr val="FFFFFF"/>
                </a:solidFill>
                <a:latin typeface="Tahoma"/>
                <a:ea typeface="Tahoma"/>
                <a:cs typeface="Tahoma"/>
                <a:sym typeface="Tahoma"/>
              </a:rPr>
              <a:t>cessda.eu</a:t>
            </a:r>
            <a:endParaRPr sz="1400" b="0" i="0" u="none" strike="noStrike" cap="none">
              <a:solidFill>
                <a:srgbClr val="000000"/>
              </a:solidFill>
              <a:latin typeface="Arial"/>
              <a:ea typeface="Arial"/>
              <a:cs typeface="Arial"/>
              <a:sym typeface="Arial"/>
            </a:endParaRPr>
          </a:p>
        </p:txBody>
      </p:sp>
      <p:sp>
        <p:nvSpPr>
          <p:cNvPr id="34" name="Google Shape;34;p18"/>
          <p:cNvSpPr txBox="1"/>
          <p:nvPr/>
        </p:nvSpPr>
        <p:spPr>
          <a:xfrm>
            <a:off x="5845801" y="8175179"/>
            <a:ext cx="1917192"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000"/>
              <a:buFont typeface="Tahoma"/>
              <a:buNone/>
            </a:pPr>
            <a:r>
              <a:rPr lang="no-NO" sz="2000" b="0" i="0" u="none" strike="noStrike" cap="none">
                <a:solidFill>
                  <a:srgbClr val="FFFFFF"/>
                </a:solidFill>
                <a:latin typeface="Tahoma"/>
                <a:ea typeface="Tahoma"/>
                <a:cs typeface="Tahoma"/>
                <a:sym typeface="Tahoma"/>
              </a:rPr>
              <a:t>@CESSDA_Data</a:t>
            </a:r>
            <a:endParaRPr sz="2000" b="0" i="0" u="none" strike="noStrike" cap="none">
              <a:solidFill>
                <a:srgbClr val="FFFFFF"/>
              </a:solidFill>
              <a:latin typeface="Tahoma"/>
              <a:ea typeface="Tahoma"/>
              <a:cs typeface="Tahoma"/>
              <a:sym typeface="Tahoma"/>
            </a:endParaRPr>
          </a:p>
        </p:txBody>
      </p:sp>
      <p:sp>
        <p:nvSpPr>
          <p:cNvPr id="35" name="Google Shape;35;p18"/>
          <p:cNvSpPr txBox="1">
            <a:spLocks noGrp="1"/>
          </p:cNvSpPr>
          <p:nvPr>
            <p:ph type="body" idx="1"/>
          </p:nvPr>
        </p:nvSpPr>
        <p:spPr>
          <a:xfrm>
            <a:off x="2546428" y="3467100"/>
            <a:ext cx="12700388" cy="1214438"/>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600"/>
              </a:spcBef>
              <a:spcAft>
                <a:spcPts val="0"/>
              </a:spcAft>
              <a:buClr>
                <a:schemeClr val="lt1"/>
              </a:buClr>
              <a:buSzPts val="11600"/>
              <a:buFont typeface="Tahoma"/>
              <a:buNone/>
              <a:defRPr sz="8000">
                <a:solidFill>
                  <a:schemeClr val="lt1"/>
                </a:solidFill>
                <a:latin typeface="Tahoma"/>
                <a:ea typeface="Tahoma"/>
                <a:cs typeface="Tahoma"/>
                <a:sym typeface="Tahoma"/>
              </a:defRPr>
            </a:lvl1pPr>
            <a:lvl2pPr marL="914400" lvl="1" indent="-228600" algn="l">
              <a:lnSpc>
                <a:spcPct val="100000"/>
              </a:lnSpc>
              <a:spcBef>
                <a:spcPts val="600"/>
              </a:spcBef>
              <a:spcAft>
                <a:spcPts val="0"/>
              </a:spcAft>
              <a:buClr>
                <a:srgbClr val="6A6C76"/>
              </a:buClr>
              <a:buSzPts val="4060"/>
              <a:buFont typeface="Tahoma"/>
              <a:buNone/>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36" name="Google Shape;36;p18"/>
          <p:cNvSpPr txBox="1">
            <a:spLocks noGrp="1"/>
          </p:cNvSpPr>
          <p:nvPr>
            <p:ph type="body" idx="2"/>
          </p:nvPr>
        </p:nvSpPr>
        <p:spPr>
          <a:xfrm>
            <a:off x="6705804" y="5346700"/>
            <a:ext cx="8540310" cy="8001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00"/>
              </a:spcBef>
              <a:spcAft>
                <a:spcPts val="0"/>
              </a:spcAft>
              <a:buClr>
                <a:schemeClr val="lt1"/>
              </a:buClr>
              <a:buSzPts val="2900"/>
              <a:buFont typeface="Tahoma"/>
              <a:buNone/>
              <a:defRPr sz="2000" i="1">
                <a:solidFill>
                  <a:schemeClr val="lt1"/>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pic>
        <p:nvPicPr>
          <p:cNvPr id="37" name="Google Shape;37;p18"/>
          <p:cNvPicPr preferRelativeResize="0"/>
          <p:nvPr/>
        </p:nvPicPr>
        <p:blipFill rotWithShape="1">
          <a:blip r:embed="rId3">
            <a:alphaModFix/>
          </a:blip>
          <a:srcRect/>
          <a:stretch/>
        </p:blipFill>
        <p:spPr>
          <a:xfrm>
            <a:off x="5279217" y="8212130"/>
            <a:ext cx="417023" cy="336466"/>
          </a:xfrm>
          <a:prstGeom prst="rect">
            <a:avLst/>
          </a:prstGeom>
          <a:noFill/>
          <a:ln>
            <a:noFill/>
          </a:ln>
        </p:spPr>
      </p:pic>
      <p:pic>
        <p:nvPicPr>
          <p:cNvPr id="38" name="Google Shape;38;p18"/>
          <p:cNvPicPr preferRelativeResize="0"/>
          <p:nvPr/>
        </p:nvPicPr>
        <p:blipFill rotWithShape="1">
          <a:blip r:embed="rId4">
            <a:alphaModFix/>
          </a:blip>
          <a:srcRect/>
          <a:stretch/>
        </p:blipFill>
        <p:spPr>
          <a:xfrm>
            <a:off x="2476566" y="8261351"/>
            <a:ext cx="247650" cy="266700"/>
          </a:xfrm>
          <a:prstGeom prst="rect">
            <a:avLst/>
          </a:prstGeom>
          <a:noFill/>
          <a:ln>
            <a:noFill/>
          </a:ln>
        </p:spPr>
      </p:pic>
      <p:grpSp>
        <p:nvGrpSpPr>
          <p:cNvPr id="39" name="Google Shape;39;p18"/>
          <p:cNvGrpSpPr/>
          <p:nvPr/>
        </p:nvGrpSpPr>
        <p:grpSpPr>
          <a:xfrm>
            <a:off x="1241530" y="8869744"/>
            <a:ext cx="1068804" cy="490158"/>
            <a:chOff x="1241530" y="8869744"/>
            <a:chExt cx="1068804" cy="490158"/>
          </a:xfrm>
        </p:grpSpPr>
        <p:pic>
          <p:nvPicPr>
            <p:cNvPr id="40" name="Google Shape;40;p18"/>
            <p:cNvPicPr preferRelativeResize="0"/>
            <p:nvPr/>
          </p:nvPicPr>
          <p:blipFill rotWithShape="1">
            <a:blip r:embed="rId5">
              <a:alphaModFix/>
            </a:blip>
            <a:srcRect/>
            <a:stretch/>
          </p:blipFill>
          <p:spPr>
            <a:xfrm>
              <a:off x="1820176" y="8869744"/>
              <a:ext cx="490158" cy="490158"/>
            </a:xfrm>
            <a:prstGeom prst="rect">
              <a:avLst/>
            </a:prstGeom>
            <a:noFill/>
            <a:ln>
              <a:noFill/>
            </a:ln>
          </p:spPr>
        </p:pic>
        <p:pic>
          <p:nvPicPr>
            <p:cNvPr id="41" name="Google Shape;41;p18"/>
            <p:cNvPicPr preferRelativeResize="0"/>
            <p:nvPr/>
          </p:nvPicPr>
          <p:blipFill rotWithShape="1">
            <a:blip r:embed="rId6">
              <a:alphaModFix/>
            </a:blip>
            <a:srcRect/>
            <a:stretch/>
          </p:blipFill>
          <p:spPr>
            <a:xfrm>
              <a:off x="1241530" y="8869744"/>
              <a:ext cx="490158" cy="490158"/>
            </a:xfrm>
            <a:prstGeom prst="rect">
              <a:avLst/>
            </a:prstGeom>
            <a:noFill/>
            <a:ln>
              <a:noFill/>
            </a:ln>
          </p:spPr>
        </p:pic>
      </p:grpSp>
      <p:pic>
        <p:nvPicPr>
          <p:cNvPr id="42" name="Google Shape;42;p18"/>
          <p:cNvPicPr preferRelativeResize="0"/>
          <p:nvPr/>
        </p:nvPicPr>
        <p:blipFill rotWithShape="1">
          <a:blip r:embed="rId7">
            <a:alphaModFix/>
          </a:blip>
          <a:srcRect/>
          <a:stretch/>
        </p:blipFill>
        <p:spPr>
          <a:xfrm>
            <a:off x="13499897" y="626969"/>
            <a:ext cx="2914650" cy="78105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lternate)">
  <p:cSld name="Title (Alternate)">
    <p:bg>
      <p:bgPr>
        <a:blipFill>
          <a:blip r:embed="rId2">
            <a:alphaModFix/>
          </a:blip>
          <a:stretch>
            <a:fillRect/>
          </a:stretch>
        </a:blipFill>
        <a:effectLst/>
      </p:bgPr>
    </p:bg>
    <p:spTree>
      <p:nvGrpSpPr>
        <p:cNvPr id="1" name="Shape 43"/>
        <p:cNvGrpSpPr/>
        <p:nvPr/>
      </p:nvGrpSpPr>
      <p:grpSpPr>
        <a:xfrm>
          <a:off x="0" y="0"/>
          <a:ext cx="0" cy="0"/>
          <a:chOff x="0" y="0"/>
          <a:chExt cx="0" cy="0"/>
        </a:xfrm>
      </p:grpSpPr>
      <p:sp>
        <p:nvSpPr>
          <p:cNvPr id="44" name="Google Shape;44;p19"/>
          <p:cNvSpPr txBox="1">
            <a:spLocks noGrp="1"/>
          </p:cNvSpPr>
          <p:nvPr>
            <p:ph type="body" idx="1"/>
          </p:nvPr>
        </p:nvSpPr>
        <p:spPr>
          <a:xfrm>
            <a:off x="2461053" y="3232680"/>
            <a:ext cx="13953494" cy="1402821"/>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Clr>
                <a:srgbClr val="888893"/>
              </a:buClr>
              <a:buSzPts val="8000"/>
              <a:buFont typeface="Tahoma"/>
              <a:buNone/>
              <a:defRPr sz="8000">
                <a:solidFill>
                  <a:srgbClr val="888893"/>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45" name="Google Shape;45;p19"/>
          <p:cNvSpPr txBox="1">
            <a:spLocks noGrp="1"/>
          </p:cNvSpPr>
          <p:nvPr>
            <p:ph type="body" idx="2"/>
          </p:nvPr>
        </p:nvSpPr>
        <p:spPr>
          <a:xfrm>
            <a:off x="2394860" y="5016501"/>
            <a:ext cx="6517946" cy="81015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0"/>
              </a:spcBef>
              <a:spcAft>
                <a:spcPts val="0"/>
              </a:spcAft>
              <a:buClr>
                <a:srgbClr val="888893"/>
              </a:buClr>
              <a:buSzPts val="4140"/>
              <a:buFont typeface="Tahoma"/>
              <a:buNone/>
              <a:defRPr sz="4140">
                <a:solidFill>
                  <a:srgbClr val="888893"/>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cxnSp>
        <p:nvCxnSpPr>
          <p:cNvPr id="46" name="Google Shape;46;p19"/>
          <p:cNvCxnSpPr/>
          <p:nvPr/>
        </p:nvCxnSpPr>
        <p:spPr>
          <a:xfrm>
            <a:off x="2546956" y="4682067"/>
            <a:ext cx="12699160" cy="1"/>
          </a:xfrm>
          <a:prstGeom prst="straightConnector1">
            <a:avLst/>
          </a:prstGeom>
          <a:noFill/>
          <a:ln w="25400" cap="flat" cmpd="sng">
            <a:solidFill>
              <a:srgbClr val="FFFFFF"/>
            </a:solidFill>
            <a:prstDash val="solid"/>
            <a:miter lim="400000"/>
            <a:headEnd type="none" w="sm" len="sm"/>
            <a:tailEnd type="none" w="sm" len="sm"/>
          </a:ln>
        </p:spPr>
      </p:cxnSp>
      <p:cxnSp>
        <p:nvCxnSpPr>
          <p:cNvPr id="47" name="Google Shape;47;p19"/>
          <p:cNvCxnSpPr/>
          <p:nvPr/>
        </p:nvCxnSpPr>
        <p:spPr>
          <a:xfrm>
            <a:off x="2546956" y="4682067"/>
            <a:ext cx="2068305" cy="1"/>
          </a:xfrm>
          <a:prstGeom prst="straightConnector1">
            <a:avLst/>
          </a:prstGeom>
          <a:noFill/>
          <a:ln w="88900" cap="flat" cmpd="sng">
            <a:solidFill>
              <a:srgbClr val="94C2E9"/>
            </a:solidFill>
            <a:prstDash val="solid"/>
            <a:miter lim="400000"/>
            <a:headEnd type="none" w="sm" len="sm"/>
            <a:tailEnd type="none" w="sm" len="sm"/>
          </a:ln>
        </p:spPr>
      </p:cxnSp>
      <p:sp>
        <p:nvSpPr>
          <p:cNvPr id="48" name="Google Shape;48;p19"/>
          <p:cNvSpPr txBox="1"/>
          <p:nvPr/>
        </p:nvSpPr>
        <p:spPr>
          <a:xfrm>
            <a:off x="2946216" y="8189517"/>
            <a:ext cx="1213473"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888893"/>
              </a:buClr>
              <a:buSzPts val="2000"/>
              <a:buFont typeface="Tahoma"/>
              <a:buNone/>
            </a:pPr>
            <a:r>
              <a:rPr lang="no-NO" sz="2000" b="0" i="0" u="none" strike="noStrike" cap="none">
                <a:solidFill>
                  <a:srgbClr val="888893"/>
                </a:solidFill>
                <a:latin typeface="Tahoma"/>
                <a:ea typeface="Tahoma"/>
                <a:cs typeface="Tahoma"/>
                <a:sym typeface="Tahoma"/>
              </a:rPr>
              <a:t>cessda.eu</a:t>
            </a:r>
            <a:endParaRPr sz="1400" b="0" i="0" u="none" strike="noStrike" cap="none">
              <a:solidFill>
                <a:srgbClr val="000000"/>
              </a:solidFill>
              <a:latin typeface="Arial"/>
              <a:ea typeface="Arial"/>
              <a:cs typeface="Arial"/>
              <a:sym typeface="Arial"/>
            </a:endParaRPr>
          </a:p>
        </p:txBody>
      </p:sp>
      <p:sp>
        <p:nvSpPr>
          <p:cNvPr id="49" name="Google Shape;49;p19"/>
          <p:cNvSpPr txBox="1"/>
          <p:nvPr/>
        </p:nvSpPr>
        <p:spPr>
          <a:xfrm>
            <a:off x="5845801" y="8175179"/>
            <a:ext cx="1917192"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888893"/>
              </a:buClr>
              <a:buSzPts val="2000"/>
              <a:buFont typeface="Tahoma"/>
              <a:buNone/>
            </a:pPr>
            <a:r>
              <a:rPr lang="no-NO" sz="2000" b="0" i="0" u="none" strike="noStrike" cap="none">
                <a:solidFill>
                  <a:srgbClr val="888893"/>
                </a:solidFill>
                <a:latin typeface="Tahoma"/>
                <a:ea typeface="Tahoma"/>
                <a:cs typeface="Tahoma"/>
                <a:sym typeface="Tahoma"/>
              </a:rPr>
              <a:t>@CESSDA_Data</a:t>
            </a:r>
            <a:endParaRPr sz="1400" b="0" i="0" u="none" strike="noStrike" cap="none">
              <a:solidFill>
                <a:srgbClr val="000000"/>
              </a:solidFill>
              <a:latin typeface="Arial"/>
              <a:ea typeface="Arial"/>
              <a:cs typeface="Arial"/>
              <a:sym typeface="Arial"/>
            </a:endParaRPr>
          </a:p>
        </p:txBody>
      </p:sp>
      <p:sp>
        <p:nvSpPr>
          <p:cNvPr id="50" name="Google Shape;50;p19"/>
          <p:cNvSpPr txBox="1">
            <a:spLocks noGrp="1"/>
          </p:cNvSpPr>
          <p:nvPr>
            <p:ph type="body" idx="3"/>
          </p:nvPr>
        </p:nvSpPr>
        <p:spPr>
          <a:xfrm>
            <a:off x="2394025" y="5981700"/>
            <a:ext cx="5429415" cy="5207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00"/>
              </a:spcBef>
              <a:spcAft>
                <a:spcPts val="0"/>
              </a:spcAft>
              <a:buClr>
                <a:srgbClr val="888893"/>
              </a:buClr>
              <a:buSzPts val="2900"/>
              <a:buFont typeface="Tahoma"/>
              <a:buNone/>
              <a:defRPr sz="2000" i="1">
                <a:solidFill>
                  <a:srgbClr val="888893"/>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51" name="Google Shape;51;p19"/>
          <p:cNvSpPr txBox="1">
            <a:spLocks noGrp="1"/>
          </p:cNvSpPr>
          <p:nvPr>
            <p:ph type="body" idx="4"/>
          </p:nvPr>
        </p:nvSpPr>
        <p:spPr>
          <a:xfrm>
            <a:off x="2410958" y="6908800"/>
            <a:ext cx="5429415" cy="5207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00"/>
              </a:spcBef>
              <a:spcAft>
                <a:spcPts val="0"/>
              </a:spcAft>
              <a:buClr>
                <a:srgbClr val="888893"/>
              </a:buClr>
              <a:buSzPts val="2900"/>
              <a:buFont typeface="Tahoma"/>
              <a:buNone/>
              <a:defRPr sz="2000" i="1">
                <a:solidFill>
                  <a:srgbClr val="888893"/>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pic>
        <p:nvPicPr>
          <p:cNvPr id="52" name="Google Shape;52;p19"/>
          <p:cNvPicPr preferRelativeResize="0"/>
          <p:nvPr/>
        </p:nvPicPr>
        <p:blipFill rotWithShape="1">
          <a:blip r:embed="rId3">
            <a:alphaModFix/>
          </a:blip>
          <a:srcRect/>
          <a:stretch/>
        </p:blipFill>
        <p:spPr>
          <a:xfrm>
            <a:off x="2461053" y="8261351"/>
            <a:ext cx="247650" cy="266700"/>
          </a:xfrm>
          <a:prstGeom prst="rect">
            <a:avLst/>
          </a:prstGeom>
          <a:noFill/>
          <a:ln>
            <a:noFill/>
          </a:ln>
        </p:spPr>
      </p:pic>
      <p:pic>
        <p:nvPicPr>
          <p:cNvPr id="53" name="Google Shape;53;p19"/>
          <p:cNvPicPr preferRelativeResize="0"/>
          <p:nvPr/>
        </p:nvPicPr>
        <p:blipFill rotWithShape="1">
          <a:blip r:embed="rId4">
            <a:alphaModFix/>
          </a:blip>
          <a:srcRect/>
          <a:stretch/>
        </p:blipFill>
        <p:spPr>
          <a:xfrm>
            <a:off x="5125665" y="8058696"/>
            <a:ext cx="757121" cy="757121"/>
          </a:xfrm>
          <a:prstGeom prst="rect">
            <a:avLst/>
          </a:prstGeom>
          <a:noFill/>
          <a:ln>
            <a:noFill/>
          </a:ln>
        </p:spPr>
      </p:pic>
      <p:pic>
        <p:nvPicPr>
          <p:cNvPr id="54" name="Google Shape;54;p19"/>
          <p:cNvPicPr preferRelativeResize="0"/>
          <p:nvPr/>
        </p:nvPicPr>
        <p:blipFill rotWithShape="1">
          <a:blip r:embed="rId5">
            <a:alphaModFix/>
          </a:blip>
          <a:srcRect/>
          <a:stretch/>
        </p:blipFill>
        <p:spPr>
          <a:xfrm>
            <a:off x="13570437" y="647225"/>
            <a:ext cx="2844110" cy="779276"/>
          </a:xfrm>
          <a:prstGeom prst="rect">
            <a:avLst/>
          </a:prstGeom>
          <a:noFill/>
          <a:ln>
            <a:noFill/>
          </a:ln>
        </p:spPr>
      </p:pic>
      <p:grpSp>
        <p:nvGrpSpPr>
          <p:cNvPr id="55" name="Google Shape;55;p19"/>
          <p:cNvGrpSpPr/>
          <p:nvPr/>
        </p:nvGrpSpPr>
        <p:grpSpPr>
          <a:xfrm>
            <a:off x="1241530" y="8869744"/>
            <a:ext cx="1068804" cy="490158"/>
            <a:chOff x="1241530" y="8869744"/>
            <a:chExt cx="1068804" cy="490158"/>
          </a:xfrm>
        </p:grpSpPr>
        <p:pic>
          <p:nvPicPr>
            <p:cNvPr id="56" name="Google Shape;56;p19"/>
            <p:cNvPicPr preferRelativeResize="0"/>
            <p:nvPr/>
          </p:nvPicPr>
          <p:blipFill rotWithShape="1">
            <a:blip r:embed="rId6">
              <a:alphaModFix/>
            </a:blip>
            <a:srcRect/>
            <a:stretch/>
          </p:blipFill>
          <p:spPr>
            <a:xfrm>
              <a:off x="1820176" y="8869744"/>
              <a:ext cx="490158" cy="490158"/>
            </a:xfrm>
            <a:prstGeom prst="rect">
              <a:avLst/>
            </a:prstGeom>
            <a:noFill/>
            <a:ln>
              <a:noFill/>
            </a:ln>
          </p:spPr>
        </p:pic>
        <p:pic>
          <p:nvPicPr>
            <p:cNvPr id="57" name="Google Shape;57;p19"/>
            <p:cNvPicPr preferRelativeResize="0"/>
            <p:nvPr/>
          </p:nvPicPr>
          <p:blipFill rotWithShape="1">
            <a:blip r:embed="rId7">
              <a:alphaModFix/>
            </a:blip>
            <a:srcRect/>
            <a:stretch/>
          </p:blipFill>
          <p:spPr>
            <a:xfrm>
              <a:off x="1241530" y="8869744"/>
              <a:ext cx="490158" cy="490158"/>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hank You (Alternate)">
  <p:cSld name="Thank You (Alternate)">
    <p:bg>
      <p:bgPr>
        <a:blipFill>
          <a:blip r:embed="rId2">
            <a:alphaModFix/>
          </a:blip>
          <a:stretch>
            <a:fillRect/>
          </a:stretch>
        </a:blipFill>
        <a:effectLst/>
      </p:bgPr>
    </p:bg>
    <p:spTree>
      <p:nvGrpSpPr>
        <p:cNvPr id="1" name="Shape 58"/>
        <p:cNvGrpSpPr/>
        <p:nvPr/>
      </p:nvGrpSpPr>
      <p:grpSpPr>
        <a:xfrm>
          <a:off x="0" y="0"/>
          <a:ext cx="0" cy="0"/>
          <a:chOff x="0" y="0"/>
          <a:chExt cx="0" cy="0"/>
        </a:xfrm>
      </p:grpSpPr>
      <p:sp>
        <p:nvSpPr>
          <p:cNvPr id="59" name="Google Shape;59;p20"/>
          <p:cNvSpPr txBox="1"/>
          <p:nvPr/>
        </p:nvSpPr>
        <p:spPr>
          <a:xfrm>
            <a:off x="2899879" y="8143856"/>
            <a:ext cx="1213473"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6A6C77"/>
              </a:buClr>
              <a:buSzPts val="2000"/>
              <a:buFont typeface="Tahoma"/>
              <a:buNone/>
            </a:pPr>
            <a:r>
              <a:rPr lang="no-NO" sz="2000" b="0" i="0" u="none" strike="noStrike" cap="none">
                <a:solidFill>
                  <a:srgbClr val="6A6C77"/>
                </a:solidFill>
                <a:latin typeface="Tahoma"/>
                <a:ea typeface="Tahoma"/>
                <a:cs typeface="Tahoma"/>
                <a:sym typeface="Tahoma"/>
              </a:rPr>
              <a:t>cessda.eu</a:t>
            </a:r>
            <a:endParaRPr sz="1400" b="0" i="0" u="none" strike="noStrike" cap="none">
              <a:solidFill>
                <a:srgbClr val="000000"/>
              </a:solidFill>
              <a:latin typeface="Arial"/>
              <a:ea typeface="Arial"/>
              <a:cs typeface="Arial"/>
              <a:sym typeface="Arial"/>
            </a:endParaRPr>
          </a:p>
        </p:txBody>
      </p:sp>
      <p:sp>
        <p:nvSpPr>
          <p:cNvPr id="60" name="Google Shape;60;p20"/>
          <p:cNvSpPr txBox="1"/>
          <p:nvPr/>
        </p:nvSpPr>
        <p:spPr>
          <a:xfrm>
            <a:off x="5798202" y="8129518"/>
            <a:ext cx="1917192"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6A6C77"/>
              </a:buClr>
              <a:buSzPts val="2000"/>
              <a:buFont typeface="Tahoma"/>
              <a:buNone/>
            </a:pPr>
            <a:r>
              <a:rPr lang="no-NO" sz="2000" b="0" i="0" u="none" strike="noStrike" cap="none">
                <a:solidFill>
                  <a:srgbClr val="6A6C77"/>
                </a:solidFill>
                <a:latin typeface="Tahoma"/>
                <a:ea typeface="Tahoma"/>
                <a:cs typeface="Tahoma"/>
                <a:sym typeface="Tahoma"/>
              </a:rPr>
              <a:t>@CESSDA_Data</a:t>
            </a:r>
            <a:endParaRPr sz="2000" b="0" i="0" u="none" strike="noStrike" cap="none">
              <a:solidFill>
                <a:srgbClr val="6A6C77"/>
              </a:solidFill>
              <a:latin typeface="Tahoma"/>
              <a:ea typeface="Tahoma"/>
              <a:cs typeface="Tahoma"/>
              <a:sym typeface="Tahoma"/>
            </a:endParaRPr>
          </a:p>
        </p:txBody>
      </p:sp>
      <p:pic>
        <p:nvPicPr>
          <p:cNvPr id="61" name="Google Shape;61;p20" descr="Image"/>
          <p:cNvPicPr preferRelativeResize="0"/>
          <p:nvPr/>
        </p:nvPicPr>
        <p:blipFill rotWithShape="1">
          <a:blip r:embed="rId3">
            <a:alphaModFix/>
          </a:blip>
          <a:srcRect/>
          <a:stretch/>
        </p:blipFill>
        <p:spPr>
          <a:xfrm>
            <a:off x="2441446" y="8222847"/>
            <a:ext cx="312486" cy="252384"/>
          </a:xfrm>
          <a:prstGeom prst="rect">
            <a:avLst/>
          </a:prstGeom>
          <a:noFill/>
          <a:ln>
            <a:noFill/>
          </a:ln>
        </p:spPr>
      </p:pic>
      <p:cxnSp>
        <p:nvCxnSpPr>
          <p:cNvPr id="62" name="Google Shape;62;p20"/>
          <p:cNvCxnSpPr/>
          <p:nvPr/>
        </p:nvCxnSpPr>
        <p:spPr>
          <a:xfrm>
            <a:off x="2546956" y="4682067"/>
            <a:ext cx="12699160" cy="1"/>
          </a:xfrm>
          <a:prstGeom prst="straightConnector1">
            <a:avLst/>
          </a:prstGeom>
          <a:noFill/>
          <a:ln w="25400" cap="flat" cmpd="sng">
            <a:solidFill>
              <a:srgbClr val="6A6C77"/>
            </a:solidFill>
            <a:prstDash val="solid"/>
            <a:miter lim="400000"/>
            <a:headEnd type="none" w="sm" len="sm"/>
            <a:tailEnd type="none" w="sm" len="sm"/>
          </a:ln>
        </p:spPr>
      </p:cxnSp>
      <p:cxnSp>
        <p:nvCxnSpPr>
          <p:cNvPr id="63" name="Google Shape;63;p20"/>
          <p:cNvCxnSpPr/>
          <p:nvPr/>
        </p:nvCxnSpPr>
        <p:spPr>
          <a:xfrm>
            <a:off x="2546956" y="4682067"/>
            <a:ext cx="2068305" cy="1"/>
          </a:xfrm>
          <a:prstGeom prst="straightConnector1">
            <a:avLst/>
          </a:prstGeom>
          <a:noFill/>
          <a:ln w="88900" cap="flat" cmpd="sng">
            <a:solidFill>
              <a:srgbClr val="B7D2EB"/>
            </a:solidFill>
            <a:prstDash val="solid"/>
            <a:miter lim="400000"/>
            <a:headEnd type="none" w="sm" len="sm"/>
            <a:tailEnd type="none" w="sm" len="sm"/>
          </a:ln>
        </p:spPr>
      </p:cxnSp>
      <p:sp>
        <p:nvSpPr>
          <p:cNvPr id="64" name="Google Shape;64;p20"/>
          <p:cNvSpPr txBox="1">
            <a:spLocks noGrp="1"/>
          </p:cNvSpPr>
          <p:nvPr>
            <p:ph type="body" idx="1"/>
          </p:nvPr>
        </p:nvSpPr>
        <p:spPr>
          <a:xfrm>
            <a:off x="2546428" y="3467100"/>
            <a:ext cx="12700388" cy="1214438"/>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600"/>
              </a:spcBef>
              <a:spcAft>
                <a:spcPts val="0"/>
              </a:spcAft>
              <a:buClr>
                <a:srgbClr val="6A6C76"/>
              </a:buClr>
              <a:buSzPts val="11600"/>
              <a:buFont typeface="Tahoma"/>
              <a:buNone/>
              <a:defRPr sz="8000">
                <a:latin typeface="Tahoma"/>
                <a:ea typeface="Tahoma"/>
                <a:cs typeface="Tahoma"/>
                <a:sym typeface="Tahoma"/>
              </a:defRPr>
            </a:lvl1pPr>
            <a:lvl2pPr marL="914400" lvl="1" indent="-228600" algn="l">
              <a:lnSpc>
                <a:spcPct val="100000"/>
              </a:lnSpc>
              <a:spcBef>
                <a:spcPts val="600"/>
              </a:spcBef>
              <a:spcAft>
                <a:spcPts val="0"/>
              </a:spcAft>
              <a:buClr>
                <a:srgbClr val="6A6C76"/>
              </a:buClr>
              <a:buSzPts val="4060"/>
              <a:buFont typeface="Tahoma"/>
              <a:buNone/>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65" name="Google Shape;65;p20"/>
          <p:cNvSpPr txBox="1">
            <a:spLocks noGrp="1"/>
          </p:cNvSpPr>
          <p:nvPr>
            <p:ph type="body" idx="2"/>
          </p:nvPr>
        </p:nvSpPr>
        <p:spPr>
          <a:xfrm>
            <a:off x="6705804" y="5346700"/>
            <a:ext cx="8540310" cy="8001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00"/>
              </a:spcBef>
              <a:spcAft>
                <a:spcPts val="0"/>
              </a:spcAft>
              <a:buClr>
                <a:srgbClr val="6A6C76"/>
              </a:buClr>
              <a:buSzPts val="2900"/>
              <a:buFont typeface="Tahoma"/>
              <a:buNone/>
              <a:defRPr sz="2000" i="1">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pic>
        <p:nvPicPr>
          <p:cNvPr id="66" name="Google Shape;66;p20"/>
          <p:cNvPicPr preferRelativeResize="0"/>
          <p:nvPr/>
        </p:nvPicPr>
        <p:blipFill rotWithShape="1">
          <a:blip r:embed="rId4">
            <a:alphaModFix/>
          </a:blip>
          <a:srcRect/>
          <a:stretch/>
        </p:blipFill>
        <p:spPr>
          <a:xfrm>
            <a:off x="5160245" y="7986661"/>
            <a:ext cx="757121" cy="757121"/>
          </a:xfrm>
          <a:prstGeom prst="rect">
            <a:avLst/>
          </a:prstGeom>
          <a:noFill/>
          <a:ln>
            <a:noFill/>
          </a:ln>
        </p:spPr>
      </p:pic>
      <p:grpSp>
        <p:nvGrpSpPr>
          <p:cNvPr id="67" name="Google Shape;67;p20"/>
          <p:cNvGrpSpPr/>
          <p:nvPr/>
        </p:nvGrpSpPr>
        <p:grpSpPr>
          <a:xfrm>
            <a:off x="1241530" y="8869744"/>
            <a:ext cx="1068804" cy="490158"/>
            <a:chOff x="1241530" y="8869744"/>
            <a:chExt cx="1068804" cy="490158"/>
          </a:xfrm>
        </p:grpSpPr>
        <p:pic>
          <p:nvPicPr>
            <p:cNvPr id="68" name="Google Shape;68;p20"/>
            <p:cNvPicPr preferRelativeResize="0"/>
            <p:nvPr/>
          </p:nvPicPr>
          <p:blipFill rotWithShape="1">
            <a:blip r:embed="rId5">
              <a:alphaModFix/>
            </a:blip>
            <a:srcRect/>
            <a:stretch/>
          </p:blipFill>
          <p:spPr>
            <a:xfrm>
              <a:off x="1820176" y="8869744"/>
              <a:ext cx="490158" cy="490158"/>
            </a:xfrm>
            <a:prstGeom prst="rect">
              <a:avLst/>
            </a:prstGeom>
            <a:noFill/>
            <a:ln>
              <a:noFill/>
            </a:ln>
          </p:spPr>
        </p:pic>
        <p:pic>
          <p:nvPicPr>
            <p:cNvPr id="69" name="Google Shape;69;p20"/>
            <p:cNvPicPr preferRelativeResize="0"/>
            <p:nvPr/>
          </p:nvPicPr>
          <p:blipFill rotWithShape="1">
            <a:blip r:embed="rId6">
              <a:alphaModFix/>
            </a:blip>
            <a:srcRect/>
            <a:stretch/>
          </p:blipFill>
          <p:spPr>
            <a:xfrm>
              <a:off x="1241530" y="8869744"/>
              <a:ext cx="490158" cy="490158"/>
            </a:xfrm>
            <a:prstGeom prst="rect">
              <a:avLst/>
            </a:prstGeom>
            <a:noFill/>
            <a:ln>
              <a:noFill/>
            </a:ln>
          </p:spPr>
        </p:pic>
      </p:grpSp>
      <p:pic>
        <p:nvPicPr>
          <p:cNvPr id="70" name="Google Shape;70;p20"/>
          <p:cNvPicPr preferRelativeResize="0"/>
          <p:nvPr/>
        </p:nvPicPr>
        <p:blipFill rotWithShape="1">
          <a:blip r:embed="rId7">
            <a:alphaModFix/>
          </a:blip>
          <a:srcRect/>
          <a:stretch/>
        </p:blipFill>
        <p:spPr>
          <a:xfrm>
            <a:off x="13570437" y="647225"/>
            <a:ext cx="2844110" cy="779276"/>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7">
            <a:alphaModFix/>
          </a:blip>
          <a:stretch>
            <a:fillRect/>
          </a:stretch>
        </a:blipFill>
        <a:effectLst/>
      </p:bgPr>
    </p:bg>
    <p:spTree>
      <p:nvGrpSpPr>
        <p:cNvPr id="1" name="Shape 5"/>
        <p:cNvGrpSpPr/>
        <p:nvPr/>
      </p:nvGrpSpPr>
      <p:grpSpPr>
        <a:xfrm>
          <a:off x="0" y="0"/>
          <a:ext cx="0" cy="0"/>
          <a:chOff x="0" y="0"/>
          <a:chExt cx="0" cy="0"/>
        </a:xfrm>
      </p:grpSpPr>
      <p:sp>
        <p:nvSpPr>
          <p:cNvPr id="6" name="Google Shape;6;p13"/>
          <p:cNvSpPr txBox="1">
            <a:spLocks noGrp="1"/>
          </p:cNvSpPr>
          <p:nvPr>
            <p:ph type="title"/>
          </p:nvPr>
        </p:nvSpPr>
        <p:spPr>
          <a:xfrm>
            <a:off x="1270039" y="254000"/>
            <a:ext cx="14800185" cy="2159000"/>
          </a:xfrm>
          <a:prstGeom prst="rect">
            <a:avLst/>
          </a:prstGeom>
          <a:noFill/>
          <a:ln>
            <a:noFill/>
          </a:ln>
        </p:spPr>
        <p:txBody>
          <a:bodyPr spcFirstLastPara="1" wrap="square" lIns="50800" tIns="50800" rIns="50800" bIns="50800" anchor="ctr" anchorCtr="0">
            <a:normAutofit/>
          </a:bodyPr>
          <a:lstStyle>
            <a:lvl1pPr marR="0" lvl="0"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1pPr>
            <a:lvl2pPr marR="0" lvl="1"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2pPr>
            <a:lvl3pPr marR="0" lvl="2"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3pPr>
            <a:lvl4pPr marR="0" lvl="3"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4pPr>
            <a:lvl5pPr marR="0" lvl="4"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5pPr>
            <a:lvl6pPr marR="0" lvl="5"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6pPr>
            <a:lvl7pPr marR="0" lvl="6"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7pPr>
            <a:lvl8pPr marR="0" lvl="7"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8pPr>
            <a:lvl9pPr marR="0" lvl="8"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9pPr>
          </a:lstStyle>
          <a:p>
            <a:endParaRPr/>
          </a:p>
        </p:txBody>
      </p:sp>
      <p:sp>
        <p:nvSpPr>
          <p:cNvPr id="7" name="Google Shape;7;p13"/>
          <p:cNvSpPr txBox="1">
            <a:spLocks noGrp="1"/>
          </p:cNvSpPr>
          <p:nvPr>
            <p:ph type="body" idx="1"/>
          </p:nvPr>
        </p:nvSpPr>
        <p:spPr>
          <a:xfrm>
            <a:off x="1192213" y="2597150"/>
            <a:ext cx="14955837" cy="6188075"/>
          </a:xfrm>
          <a:prstGeom prst="rect">
            <a:avLst/>
          </a:prstGeom>
          <a:noFill/>
          <a:ln>
            <a:noFill/>
          </a:ln>
        </p:spPr>
        <p:txBody>
          <a:bodyPr spcFirstLastPara="1" wrap="square" lIns="91425" tIns="45700" rIns="91425" bIns="45700" anchor="t" anchorCtr="0">
            <a:normAutofit/>
          </a:bodyPr>
          <a:lstStyle>
            <a:lvl1pPr marL="457200" marR="0" lvl="0" indent="-486410" algn="l" rtl="0">
              <a:lnSpc>
                <a:spcPct val="100000"/>
              </a:lnSpc>
              <a:spcBef>
                <a:spcPts val="600"/>
              </a:spcBef>
              <a:spcAft>
                <a:spcPts val="0"/>
              </a:spcAft>
              <a:buClr>
                <a:srgbClr val="6A6C76"/>
              </a:buClr>
              <a:buSzPts val="4060"/>
              <a:buFont typeface="Tahoma"/>
              <a:buChar char="•"/>
              <a:defRPr sz="2800" b="0" i="0" u="none" strike="noStrike" cap="none">
                <a:solidFill>
                  <a:srgbClr val="6A6C76"/>
                </a:solidFill>
                <a:latin typeface="Tahoma"/>
                <a:ea typeface="Tahoma"/>
                <a:cs typeface="Tahoma"/>
                <a:sym typeface="Tahoma"/>
              </a:defRPr>
            </a:lvl1pPr>
            <a:lvl2pPr marL="914400" marR="0" lvl="1" indent="-486410" algn="l" rtl="0">
              <a:lnSpc>
                <a:spcPct val="100000"/>
              </a:lnSpc>
              <a:spcBef>
                <a:spcPts val="600"/>
              </a:spcBef>
              <a:spcAft>
                <a:spcPts val="0"/>
              </a:spcAft>
              <a:buClr>
                <a:srgbClr val="6A6C76"/>
              </a:buClr>
              <a:buSzPts val="4060"/>
              <a:buFont typeface="Tahoma"/>
              <a:buChar char="•"/>
              <a:defRPr sz="2800" b="0" i="0" u="none" strike="noStrike" cap="none">
                <a:solidFill>
                  <a:srgbClr val="6A6C76"/>
                </a:solidFill>
                <a:latin typeface="Tahoma"/>
                <a:ea typeface="Tahoma"/>
                <a:cs typeface="Tahoma"/>
                <a:sym typeface="Tahoma"/>
              </a:defRPr>
            </a:lvl2pPr>
            <a:lvl3pPr marL="1371600" marR="0" lvl="2" indent="-486410" algn="l" rtl="0">
              <a:lnSpc>
                <a:spcPct val="100000"/>
              </a:lnSpc>
              <a:spcBef>
                <a:spcPts val="600"/>
              </a:spcBef>
              <a:spcAft>
                <a:spcPts val="0"/>
              </a:spcAft>
              <a:buClr>
                <a:srgbClr val="6A6C76"/>
              </a:buClr>
              <a:buSzPts val="4060"/>
              <a:buFont typeface="Tahoma"/>
              <a:buChar char="•"/>
              <a:defRPr sz="2800" b="0" i="0" u="none" strike="noStrike" cap="none">
                <a:solidFill>
                  <a:srgbClr val="6A6C76"/>
                </a:solidFill>
                <a:latin typeface="Tahoma"/>
                <a:ea typeface="Tahoma"/>
                <a:cs typeface="Tahoma"/>
                <a:sym typeface="Tahoma"/>
              </a:defRPr>
            </a:lvl3pPr>
            <a:lvl4pPr marL="1828800" marR="0" lvl="3" indent="-486410" algn="l" rtl="0">
              <a:lnSpc>
                <a:spcPct val="100000"/>
              </a:lnSpc>
              <a:spcBef>
                <a:spcPts val="600"/>
              </a:spcBef>
              <a:spcAft>
                <a:spcPts val="0"/>
              </a:spcAft>
              <a:buClr>
                <a:srgbClr val="6A6C76"/>
              </a:buClr>
              <a:buSzPts val="4060"/>
              <a:buFont typeface="Tahoma"/>
              <a:buChar char="•"/>
              <a:defRPr sz="2800" b="0" i="0" u="none" strike="noStrike" cap="none">
                <a:solidFill>
                  <a:srgbClr val="6A6C76"/>
                </a:solidFill>
                <a:latin typeface="Tahoma"/>
                <a:ea typeface="Tahoma"/>
                <a:cs typeface="Tahoma"/>
                <a:sym typeface="Tahoma"/>
              </a:defRPr>
            </a:lvl4pPr>
            <a:lvl5pPr marL="2286000" marR="0" lvl="4" indent="-486410" algn="l" rtl="0">
              <a:lnSpc>
                <a:spcPct val="100000"/>
              </a:lnSpc>
              <a:spcBef>
                <a:spcPts val="600"/>
              </a:spcBef>
              <a:spcAft>
                <a:spcPts val="0"/>
              </a:spcAft>
              <a:buClr>
                <a:srgbClr val="6A6C76"/>
              </a:buClr>
              <a:buSzPts val="4060"/>
              <a:buFont typeface="Tahoma"/>
              <a:buChar char="•"/>
              <a:defRPr sz="2800" b="0" i="0" u="none" strike="noStrike" cap="none">
                <a:solidFill>
                  <a:srgbClr val="6A6C76"/>
                </a:solidFill>
                <a:latin typeface="Tahoma"/>
                <a:ea typeface="Tahoma"/>
                <a:cs typeface="Tahoma"/>
                <a:sym typeface="Tahoma"/>
              </a:defRPr>
            </a:lvl5pPr>
            <a:lvl6pPr marL="2743200" marR="0" lvl="5" indent="-523239" algn="l" rtl="0">
              <a:lnSpc>
                <a:spcPct val="100000"/>
              </a:lnSpc>
              <a:spcBef>
                <a:spcPts val="4200"/>
              </a:spcBef>
              <a:spcAft>
                <a:spcPts val="0"/>
              </a:spcAft>
              <a:buClr>
                <a:srgbClr val="6A6C76"/>
              </a:buClr>
              <a:buSzPts val="4640"/>
              <a:buFont typeface="Tahoma"/>
              <a:buChar char="•"/>
              <a:defRPr sz="3200" b="0" i="0" u="none" strike="noStrike" cap="none">
                <a:solidFill>
                  <a:srgbClr val="6A6C76"/>
                </a:solidFill>
                <a:latin typeface="Tahoma"/>
                <a:ea typeface="Tahoma"/>
                <a:cs typeface="Tahoma"/>
                <a:sym typeface="Tahoma"/>
              </a:defRPr>
            </a:lvl6pPr>
            <a:lvl7pPr marL="3200400" marR="0" lvl="6" indent="-523239" algn="l" rtl="0">
              <a:lnSpc>
                <a:spcPct val="100000"/>
              </a:lnSpc>
              <a:spcBef>
                <a:spcPts val="4200"/>
              </a:spcBef>
              <a:spcAft>
                <a:spcPts val="0"/>
              </a:spcAft>
              <a:buClr>
                <a:srgbClr val="6A6C76"/>
              </a:buClr>
              <a:buSzPts val="4640"/>
              <a:buFont typeface="Tahoma"/>
              <a:buChar char="•"/>
              <a:defRPr sz="3200" b="0" i="0" u="none" strike="noStrike" cap="none">
                <a:solidFill>
                  <a:srgbClr val="6A6C76"/>
                </a:solidFill>
                <a:latin typeface="Tahoma"/>
                <a:ea typeface="Tahoma"/>
                <a:cs typeface="Tahoma"/>
                <a:sym typeface="Tahoma"/>
              </a:defRPr>
            </a:lvl7pPr>
            <a:lvl8pPr marL="3657600" marR="0" lvl="7" indent="-523239" algn="l" rtl="0">
              <a:lnSpc>
                <a:spcPct val="100000"/>
              </a:lnSpc>
              <a:spcBef>
                <a:spcPts val="4200"/>
              </a:spcBef>
              <a:spcAft>
                <a:spcPts val="0"/>
              </a:spcAft>
              <a:buClr>
                <a:srgbClr val="6A6C76"/>
              </a:buClr>
              <a:buSzPts val="4640"/>
              <a:buFont typeface="Tahoma"/>
              <a:buChar char="•"/>
              <a:defRPr sz="3200" b="0" i="0" u="none" strike="noStrike" cap="none">
                <a:solidFill>
                  <a:srgbClr val="6A6C76"/>
                </a:solidFill>
                <a:latin typeface="Tahoma"/>
                <a:ea typeface="Tahoma"/>
                <a:cs typeface="Tahoma"/>
                <a:sym typeface="Tahoma"/>
              </a:defRPr>
            </a:lvl8pPr>
            <a:lvl9pPr marL="4114800" marR="0" lvl="8" indent="-523240" algn="l" rtl="0">
              <a:lnSpc>
                <a:spcPct val="100000"/>
              </a:lnSpc>
              <a:spcBef>
                <a:spcPts val="4200"/>
              </a:spcBef>
              <a:spcAft>
                <a:spcPts val="0"/>
              </a:spcAft>
              <a:buClr>
                <a:srgbClr val="6A6C76"/>
              </a:buClr>
              <a:buSzPts val="4640"/>
              <a:buFont typeface="Tahoma"/>
              <a:buChar char="•"/>
              <a:defRPr sz="3200" b="0" i="0" u="none" strike="noStrike" cap="none">
                <a:solidFill>
                  <a:srgbClr val="6A6C76"/>
                </a:solidFill>
                <a:latin typeface="Tahoma"/>
                <a:ea typeface="Tahoma"/>
                <a:cs typeface="Tahoma"/>
                <a:sym typeface="Tahoma"/>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meg.cessda.eu/Data-Management-Expert-Guide/5.-Protect/Anonymisation"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hyperlink" Target="https://doi.org/10.5281/zenodo.5566858"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s://amnesia.openaire.eu/download.html" TargetMode="External"/><Relationship Id="rId3" Type="http://schemas.openxmlformats.org/officeDocument/2006/relationships/hyperlink" Target="https://cran.r-project.org/web/packages/sdcMicro/sdcMicro.pdf" TargetMode="External"/><Relationship Id="rId7" Type="http://schemas.openxmlformats.org/officeDocument/2006/relationships/hyperlink" Target="https://www.ukdataservice.ac.uk/about-us/our-rd/qamydata.asp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sdcpractice.readthedocs.io/en/latest/SDC_intro.html" TargetMode="External"/><Relationship Id="rId11" Type="http://schemas.openxmlformats.org/officeDocument/2006/relationships/hyperlink" Target="http://arx.deidentifier.org/" TargetMode="External"/><Relationship Id="rId5" Type="http://schemas.openxmlformats.org/officeDocument/2006/relationships/hyperlink" Target="https://cran.r-project.org/web/packages/sdcMicro/vignettes/sdc_guidelines.pdf" TargetMode="External"/><Relationship Id="rId10" Type="http://schemas.openxmlformats.org/officeDocument/2006/relationships/hyperlink" Target="http://neon.vb.cbs.nl/casc/mu.htm" TargetMode="External"/><Relationship Id="rId4" Type="http://schemas.openxmlformats.org/officeDocument/2006/relationships/hyperlink" Target="https://cran.r-project.org/web/packages/sdcMicro/vignettes/sdcMicro.html" TargetMode="External"/><Relationship Id="rId9" Type="http://schemas.openxmlformats.org/officeDocument/2006/relationships/hyperlink" Target="https://amnesia.openaire.eu/about-documentation.html"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gdpr-info.eu/"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uk-gdpr.org/" TargetMode="External"/><Relationship Id="rId4" Type="http://schemas.openxmlformats.org/officeDocument/2006/relationships/hyperlink" Target="https://www.legislation.gov.uk/ukpga/2018/12/contents/enacted"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dmeg.cessda.eu/Data-Management-Expert-Guide/5.-Protect/Anonymisation"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dmeg.cessda.eu/Data-Management-Expert-Guide/5.-Protect/Anonymisation"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4"/>
        <p:cNvGrpSpPr/>
        <p:nvPr/>
      </p:nvGrpSpPr>
      <p:grpSpPr>
        <a:xfrm>
          <a:off x="0" y="0"/>
          <a:ext cx="0" cy="0"/>
          <a:chOff x="0" y="0"/>
          <a:chExt cx="0" cy="0"/>
        </a:xfrm>
      </p:grpSpPr>
      <p:sp>
        <p:nvSpPr>
          <p:cNvPr id="75" name="Google Shape;75;p1"/>
          <p:cNvSpPr txBox="1">
            <a:spLocks noGrp="1"/>
          </p:cNvSpPr>
          <p:nvPr>
            <p:ph type="body" idx="1"/>
          </p:nvPr>
        </p:nvSpPr>
        <p:spPr>
          <a:xfrm>
            <a:off x="2461053" y="3232680"/>
            <a:ext cx="13953494" cy="1402821"/>
          </a:xfrm>
          <a:prstGeom prst="rect">
            <a:avLst/>
          </a:prstGeom>
          <a:noFill/>
          <a:ln>
            <a:noFill/>
          </a:ln>
        </p:spPr>
        <p:txBody>
          <a:bodyPr spcFirstLastPara="1" wrap="square" lIns="91425" tIns="45700" rIns="91425" bIns="45700" anchor="b" anchorCtr="0">
            <a:normAutofit fontScale="47500" lnSpcReduction="20000"/>
          </a:bodyPr>
          <a:lstStyle/>
          <a:p>
            <a:pPr marL="0" lvl="0" indent="0" algn="l" rtl="0">
              <a:lnSpc>
                <a:spcPct val="100000"/>
              </a:lnSpc>
              <a:spcBef>
                <a:spcPts val="0"/>
              </a:spcBef>
              <a:spcAft>
                <a:spcPts val="0"/>
              </a:spcAft>
              <a:buClr>
                <a:srgbClr val="FFFFFF"/>
              </a:buClr>
              <a:buSzPct val="100000"/>
              <a:buFont typeface="Tahoma"/>
              <a:buNone/>
            </a:pPr>
            <a:r>
              <a:rPr lang="no-NO"/>
              <a:t>Train the Trainer Workshop: How to Ensure Researchers Share Their FAIR Data: Practical Tips and Tools</a:t>
            </a:r>
            <a:endParaRPr/>
          </a:p>
        </p:txBody>
      </p:sp>
      <p:sp>
        <p:nvSpPr>
          <p:cNvPr id="76" name="Google Shape;76;p1"/>
          <p:cNvSpPr txBox="1">
            <a:spLocks noGrp="1"/>
          </p:cNvSpPr>
          <p:nvPr>
            <p:ph type="body" idx="2"/>
          </p:nvPr>
        </p:nvSpPr>
        <p:spPr>
          <a:xfrm>
            <a:off x="2394859" y="5016501"/>
            <a:ext cx="11966599" cy="810155"/>
          </a:xfrm>
          <a:prstGeom prst="rect">
            <a:avLst/>
          </a:prstGeom>
          <a:noFill/>
          <a:ln>
            <a:noFill/>
          </a:ln>
        </p:spPr>
        <p:txBody>
          <a:bodyPr spcFirstLastPara="1" wrap="square" lIns="91425" tIns="45700" rIns="91425" bIns="45700" anchor="t" anchorCtr="0">
            <a:normAutofit fontScale="70000" lnSpcReduction="20000"/>
          </a:bodyPr>
          <a:lstStyle/>
          <a:p>
            <a:pPr marL="0" lvl="0" indent="0" algn="l" rtl="0">
              <a:lnSpc>
                <a:spcPct val="100000"/>
              </a:lnSpc>
              <a:spcBef>
                <a:spcPts val="0"/>
              </a:spcBef>
              <a:spcAft>
                <a:spcPts val="0"/>
              </a:spcAft>
              <a:buClr>
                <a:srgbClr val="94C2E9"/>
              </a:buClr>
              <a:buSzPct val="141476"/>
              <a:buFont typeface="Tahoma"/>
              <a:buNone/>
            </a:pPr>
            <a:r>
              <a:rPr lang="no-NO"/>
              <a:t>Data protection considerations and anonymisation in the GDPR context</a:t>
            </a:r>
            <a:endParaRPr/>
          </a:p>
        </p:txBody>
      </p:sp>
      <p:sp>
        <p:nvSpPr>
          <p:cNvPr id="77" name="Google Shape;77;p1"/>
          <p:cNvSpPr txBox="1">
            <a:spLocks noGrp="1"/>
          </p:cNvSpPr>
          <p:nvPr>
            <p:ph type="body" idx="3"/>
          </p:nvPr>
        </p:nvSpPr>
        <p:spPr>
          <a:xfrm>
            <a:off x="2394025" y="5981700"/>
            <a:ext cx="5429415" cy="5207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chemeClr val="lt1"/>
              </a:buClr>
              <a:buSzPts val="2900"/>
              <a:buFont typeface="Tahoma"/>
              <a:buNone/>
            </a:pPr>
            <a:r>
              <a:rPr lang="no-NO"/>
              <a:t>Cristina Magder / UK Data Service</a:t>
            </a:r>
            <a:endParaRPr/>
          </a:p>
        </p:txBody>
      </p:sp>
      <p:sp>
        <p:nvSpPr>
          <p:cNvPr id="78" name="Google Shape;78;p1"/>
          <p:cNvSpPr txBox="1">
            <a:spLocks noGrp="1"/>
          </p:cNvSpPr>
          <p:nvPr>
            <p:ph type="body" idx="4"/>
          </p:nvPr>
        </p:nvSpPr>
        <p:spPr>
          <a:xfrm>
            <a:off x="2410958" y="6908800"/>
            <a:ext cx="5429415" cy="5207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chemeClr val="lt1"/>
              </a:buClr>
              <a:buSzPts val="2900"/>
              <a:buFont typeface="Tahoma"/>
              <a:buNone/>
            </a:pPr>
            <a:r>
              <a:rPr lang="no-NO"/>
              <a:t>27 October 2022</a:t>
            </a:r>
            <a:endParaRPr/>
          </a:p>
        </p:txBody>
      </p:sp>
      <p:sp>
        <p:nvSpPr>
          <p:cNvPr id="79" name="Google Shape;79;p1"/>
          <p:cNvSpPr txBox="1"/>
          <p:nvPr/>
        </p:nvSpPr>
        <p:spPr>
          <a:xfrm>
            <a:off x="2790265" y="9117106"/>
            <a:ext cx="914400" cy="914400"/>
          </a:xfrm>
          <a:prstGeom prst="rect">
            <a:avLst/>
          </a:prstGeom>
          <a:noFill/>
          <a:ln>
            <a:noFill/>
          </a:ln>
        </p:spPr>
        <p:txBody>
          <a:bodyPr spcFirstLastPara="1" wrap="square" lIns="50800" tIns="50800" rIns="50800" bIns="50800" anchor="t" anchorCtr="0">
            <a:normAutofit/>
          </a:bodyPr>
          <a:lstStyle/>
          <a:p>
            <a:pPr marL="0" marR="0" lvl="0" indent="0" algn="l" rtl="0">
              <a:lnSpc>
                <a:spcPct val="100000"/>
              </a:lnSpc>
              <a:spcBef>
                <a:spcPts val="0"/>
              </a:spcBef>
              <a:spcAft>
                <a:spcPts val="0"/>
              </a:spcAft>
              <a:buClr>
                <a:srgbClr val="000000"/>
              </a:buClr>
              <a:buSzPts val="2400"/>
              <a:buFont typeface="Helvetica Neue"/>
              <a:buNone/>
            </a:pPr>
            <a:endParaRPr sz="2400" b="0" i="0" u="none" strike="noStrike" cap="none">
              <a:solidFill>
                <a:srgbClr val="393939"/>
              </a:solidFill>
              <a:latin typeface="Tahoma"/>
              <a:ea typeface="Tahoma"/>
              <a:cs typeface="Tahoma"/>
              <a:sym typeface="Tahoma"/>
            </a:endParaRPr>
          </a:p>
        </p:txBody>
      </p:sp>
      <p:sp>
        <p:nvSpPr>
          <p:cNvPr id="80" name="Google Shape;80;p1"/>
          <p:cNvSpPr txBox="1"/>
          <p:nvPr/>
        </p:nvSpPr>
        <p:spPr>
          <a:xfrm>
            <a:off x="2581836" y="8937438"/>
            <a:ext cx="5429415" cy="52070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lt1"/>
              </a:buClr>
              <a:buSzPts val="2900"/>
              <a:buFont typeface="Tahoma"/>
              <a:buNone/>
            </a:pPr>
            <a:endParaRPr sz="1400" b="0" i="0" u="none" strike="noStrike" cap="none">
              <a:solidFill>
                <a:srgbClr val="000000"/>
              </a:solidFill>
              <a:latin typeface="Arial"/>
              <a:ea typeface="Arial"/>
              <a:cs typeface="Arial"/>
              <a:sym typeface="Arial"/>
            </a:endParaRPr>
          </a:p>
        </p:txBody>
      </p:sp>
      <p:sp>
        <p:nvSpPr>
          <p:cNvPr id="9" name="Rectangle 8"/>
          <p:cNvSpPr/>
          <p:nvPr/>
        </p:nvSpPr>
        <p:spPr>
          <a:xfrm>
            <a:off x="2598431" y="8963217"/>
            <a:ext cx="3607497" cy="338554"/>
          </a:xfrm>
          <a:prstGeom prst="rect">
            <a:avLst/>
          </a:prstGeom>
        </p:spPr>
        <p:txBody>
          <a:bodyPr wrap="square">
            <a:spAutoFit/>
          </a:bodyPr>
          <a:lstStyle/>
          <a:p>
            <a:r>
              <a:rPr lang="sl-SI" sz="1600" dirty="0" smtClean="0">
                <a:solidFill>
                  <a:schemeClr val="accent6"/>
                </a:solidFill>
              </a:rPr>
              <a:t>DOI: 10.5281/zenodo.7296982</a:t>
            </a:r>
            <a:endParaRPr lang="sl-SI" sz="1600" dirty="0">
              <a:solidFill>
                <a:schemeClr val="accent6"/>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6"/>
          <p:cNvSpPr txBox="1">
            <a:spLocks noGrp="1"/>
          </p:cNvSpPr>
          <p:nvPr>
            <p:ph type="body" idx="1"/>
          </p:nvPr>
        </p:nvSpPr>
        <p:spPr>
          <a:xfrm>
            <a:off x="8044329" y="2496211"/>
            <a:ext cx="7353514" cy="5635418"/>
          </a:xfrm>
          <a:prstGeom prst="rect">
            <a:avLst/>
          </a:prstGeom>
          <a:noFill/>
          <a:ln>
            <a:noFill/>
          </a:ln>
        </p:spPr>
        <p:txBody>
          <a:bodyPr spcFirstLastPara="1" wrap="square" lIns="91425" tIns="45700" rIns="91425" bIns="45700" anchor="t" anchorCtr="0">
            <a:normAutofit fontScale="92500" lnSpcReduction="10000"/>
          </a:bodyPr>
          <a:lstStyle/>
          <a:p>
            <a:pPr marL="584200" lvl="0" indent="-454406" algn="l" rtl="0">
              <a:lnSpc>
                <a:spcPct val="150000"/>
              </a:lnSpc>
              <a:spcBef>
                <a:spcPts val="600"/>
              </a:spcBef>
              <a:spcAft>
                <a:spcPts val="0"/>
              </a:spcAft>
              <a:buClr>
                <a:srgbClr val="6A6C76"/>
              </a:buClr>
              <a:buSzPct val="92072"/>
              <a:buFont typeface="Tahoma"/>
              <a:buNone/>
            </a:pPr>
            <a:r>
              <a:rPr lang="no-NO" sz="2400"/>
              <a:t>	Create a dummy dataset and ask participants to identify direct and indirect identifiers, as well as methods to reduce the risk of disclosure	</a:t>
            </a:r>
            <a:endParaRPr/>
          </a:p>
          <a:p>
            <a:pPr marL="584200" lvl="0" indent="-454406" algn="l" rtl="0">
              <a:lnSpc>
                <a:spcPct val="150000"/>
              </a:lnSpc>
              <a:spcBef>
                <a:spcPts val="600"/>
              </a:spcBef>
              <a:spcAft>
                <a:spcPts val="0"/>
              </a:spcAft>
              <a:buClr>
                <a:srgbClr val="6A6C76"/>
              </a:buClr>
              <a:buSzPct val="122762"/>
              <a:buFont typeface="Tahoma"/>
              <a:buNone/>
            </a:pPr>
            <a:r>
              <a:rPr lang="no-NO" sz="1800" u="sng">
                <a:solidFill>
                  <a:schemeClr val="hlink"/>
                </a:solidFill>
                <a:hlinkClick r:id="rId3"/>
              </a:rPr>
              <a:t>Source: DMEG Anonymisation</a:t>
            </a:r>
            <a:endParaRPr sz="1800"/>
          </a:p>
          <a:p>
            <a:pPr marL="584200" lvl="0" indent="-454406" algn="l" rtl="0">
              <a:lnSpc>
                <a:spcPct val="150000"/>
              </a:lnSpc>
              <a:spcBef>
                <a:spcPts val="600"/>
              </a:spcBef>
              <a:spcAft>
                <a:spcPts val="0"/>
              </a:spcAft>
              <a:buClr>
                <a:srgbClr val="6A6C76"/>
              </a:buClr>
              <a:buSzPct val="122762"/>
              <a:buFont typeface="Tahoma"/>
              <a:buNone/>
            </a:pPr>
            <a:endParaRPr sz="1800"/>
          </a:p>
          <a:p>
            <a:pPr marL="584200" lvl="0" indent="-454406" algn="l" rtl="0">
              <a:lnSpc>
                <a:spcPct val="150000"/>
              </a:lnSpc>
              <a:spcBef>
                <a:spcPts val="600"/>
              </a:spcBef>
              <a:spcAft>
                <a:spcPts val="0"/>
              </a:spcAft>
              <a:buClr>
                <a:srgbClr val="6A6C76"/>
              </a:buClr>
              <a:buSzPct val="92072"/>
              <a:buFont typeface="Tahoma"/>
              <a:buNone/>
            </a:pPr>
            <a:r>
              <a:rPr lang="no-NO" sz="2400"/>
              <a:t>	Further open access exercises on assessing disclosure control are available in Magder, Cristina. (2021, August 24). Facilitating Onwards Sharing of Safe and Clean Microdata [Train the Trainer Workshop]. Zenodo. </a:t>
            </a:r>
            <a:r>
              <a:rPr lang="no-NO" sz="2400" u="sng">
                <a:solidFill>
                  <a:schemeClr val="hlink"/>
                </a:solidFill>
                <a:hlinkClick r:id="rId4"/>
              </a:rPr>
              <a:t>https://doi.org/10.5281/zenodo.5566858</a:t>
            </a:r>
            <a:r>
              <a:rPr lang="no-NO" sz="2400"/>
              <a:t> </a:t>
            </a:r>
            <a:endParaRPr sz="2400"/>
          </a:p>
        </p:txBody>
      </p:sp>
      <p:sp>
        <p:nvSpPr>
          <p:cNvPr id="136" name="Google Shape;136;p26"/>
          <p:cNvSpPr txBox="1">
            <a:spLocks noGrp="1"/>
          </p:cNvSpPr>
          <p:nvPr>
            <p:ph type="title"/>
          </p:nvPr>
        </p:nvSpPr>
        <p:spPr>
          <a:xfrm>
            <a:off x="908781" y="885495"/>
            <a:ext cx="14716508" cy="997079"/>
          </a:xfrm>
          <a:prstGeom prst="rect">
            <a:avLst/>
          </a:prstGeom>
          <a:noFill/>
          <a:ln>
            <a:noFill/>
          </a:ln>
        </p:spPr>
        <p:txBody>
          <a:bodyPr spcFirstLastPara="1" wrap="square" lIns="50800" tIns="50800" rIns="50800" bIns="50800" anchor="ctr" anchorCtr="0">
            <a:normAutofit fontScale="90000"/>
          </a:bodyPr>
          <a:lstStyle/>
          <a:p>
            <a:pPr marL="0" lvl="0" indent="0" algn="l" rtl="0">
              <a:lnSpc>
                <a:spcPct val="100000"/>
              </a:lnSpc>
              <a:spcBef>
                <a:spcPts val="0"/>
              </a:spcBef>
              <a:spcAft>
                <a:spcPts val="0"/>
              </a:spcAft>
              <a:buClr>
                <a:srgbClr val="6A6C77"/>
              </a:buClr>
              <a:buSzPct val="111111"/>
              <a:buFont typeface="Tahoma"/>
              <a:buNone/>
            </a:pPr>
            <a:r>
              <a:rPr lang="no-NO"/>
              <a:t>Quantitative Anonymisation Exercise Example</a:t>
            </a:r>
            <a:endParaRPr/>
          </a:p>
        </p:txBody>
      </p:sp>
      <p:pic>
        <p:nvPicPr>
          <p:cNvPr id="137" name="Google Shape;137;p26"/>
          <p:cNvPicPr preferRelativeResize="0"/>
          <p:nvPr/>
        </p:nvPicPr>
        <p:blipFill rotWithShape="1">
          <a:blip r:embed="rId5">
            <a:alphaModFix/>
          </a:blip>
          <a:srcRect/>
          <a:stretch/>
        </p:blipFill>
        <p:spPr>
          <a:xfrm>
            <a:off x="1245968" y="2316023"/>
            <a:ext cx="6134632" cy="537256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8"/>
          <p:cNvSpPr txBox="1">
            <a:spLocks noGrp="1"/>
          </p:cNvSpPr>
          <p:nvPr>
            <p:ph type="body" idx="1"/>
          </p:nvPr>
        </p:nvSpPr>
        <p:spPr>
          <a:xfrm>
            <a:off x="908781" y="2496211"/>
            <a:ext cx="14489062" cy="5635418"/>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6A6C76"/>
              </a:buClr>
              <a:buSzPts val="2044"/>
              <a:buNone/>
            </a:pPr>
            <a:r>
              <a:rPr lang="no-NO"/>
              <a:t>A variety of useful open source tools are available for providing comparison between statistical disclosure control methods for quantitative data. </a:t>
            </a:r>
            <a:endParaRPr/>
          </a:p>
          <a:p>
            <a:pPr marL="0" lvl="0" indent="0" algn="l" rtl="0">
              <a:lnSpc>
                <a:spcPct val="150000"/>
              </a:lnSpc>
              <a:spcBef>
                <a:spcPts val="0"/>
              </a:spcBef>
              <a:spcAft>
                <a:spcPts val="0"/>
              </a:spcAft>
              <a:buClr>
                <a:srgbClr val="6A6C76"/>
              </a:buClr>
              <a:buSzPts val="2044"/>
              <a:buNone/>
            </a:pPr>
            <a:endParaRPr/>
          </a:p>
          <a:p>
            <a:pPr marL="0" lvl="0" indent="0" algn="l" rtl="0">
              <a:lnSpc>
                <a:spcPct val="150000"/>
              </a:lnSpc>
              <a:spcBef>
                <a:spcPts val="0"/>
              </a:spcBef>
              <a:spcAft>
                <a:spcPts val="0"/>
              </a:spcAft>
              <a:buClr>
                <a:srgbClr val="6A6C76"/>
              </a:buClr>
              <a:buSzPts val="2044"/>
              <a:buNone/>
            </a:pPr>
            <a:r>
              <a:rPr lang="no-NO"/>
              <a:t>Tools should always come with the disclaimer that while quick and easy to explore what changes have biggest effect these can be more problematic when trying to define absolute risk i.e. the numbers might have no real meaning, and they can be time consuming and skill-intensive.</a:t>
            </a:r>
            <a:endParaRPr/>
          </a:p>
        </p:txBody>
      </p:sp>
      <p:sp>
        <p:nvSpPr>
          <p:cNvPr id="143" name="Google Shape;143;p8"/>
          <p:cNvSpPr txBox="1">
            <a:spLocks noGrp="1"/>
          </p:cNvSpPr>
          <p:nvPr>
            <p:ph type="title"/>
          </p:nvPr>
        </p:nvSpPr>
        <p:spPr>
          <a:xfrm>
            <a:off x="908781" y="885495"/>
            <a:ext cx="14716508" cy="997079"/>
          </a:xfrm>
          <a:prstGeom prst="rect">
            <a:avLst/>
          </a:prstGeom>
          <a:noFill/>
          <a:ln>
            <a:noFill/>
          </a:ln>
        </p:spPr>
        <p:txBody>
          <a:bodyPr spcFirstLastPara="1" wrap="square" lIns="50800" tIns="50800" rIns="50800" bIns="50800" anchor="ctr" anchorCtr="0">
            <a:normAutofit/>
          </a:bodyPr>
          <a:lstStyle/>
          <a:p>
            <a:pPr marL="0" lvl="0" indent="0" algn="l" rtl="0">
              <a:lnSpc>
                <a:spcPct val="100000"/>
              </a:lnSpc>
              <a:spcBef>
                <a:spcPts val="0"/>
              </a:spcBef>
              <a:spcAft>
                <a:spcPts val="0"/>
              </a:spcAft>
              <a:buClr>
                <a:srgbClr val="6A6C77"/>
              </a:buClr>
              <a:buSzPts val="5800"/>
              <a:buFont typeface="Tahoma"/>
              <a:buNone/>
            </a:pPr>
            <a:r>
              <a:rPr lang="no-NO"/>
              <a:t>Introducing Tools in Your Training</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9"/>
          <p:cNvSpPr txBox="1">
            <a:spLocks noGrp="1"/>
          </p:cNvSpPr>
          <p:nvPr>
            <p:ph type="body" idx="1"/>
          </p:nvPr>
        </p:nvSpPr>
        <p:spPr>
          <a:xfrm>
            <a:off x="908781" y="2496211"/>
            <a:ext cx="14489062" cy="5635418"/>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6A6C76"/>
              </a:buClr>
              <a:buSzPts val="2044"/>
              <a:buFont typeface="Tahoma"/>
              <a:buNone/>
            </a:pPr>
            <a:r>
              <a:rPr lang="no-NO">
                <a:latin typeface="Tahoma"/>
                <a:ea typeface="Tahoma"/>
                <a:cs typeface="Tahoma"/>
                <a:sym typeface="Tahoma"/>
              </a:rPr>
              <a:t/>
            </a:r>
            <a:br>
              <a:rPr lang="no-NO">
                <a:latin typeface="Tahoma"/>
                <a:ea typeface="Tahoma"/>
                <a:cs typeface="Tahoma"/>
                <a:sym typeface="Tahoma"/>
              </a:rPr>
            </a:br>
            <a:endParaRPr>
              <a:latin typeface="Tahoma"/>
              <a:ea typeface="Tahoma"/>
              <a:cs typeface="Tahoma"/>
              <a:sym typeface="Tahoma"/>
            </a:endParaRPr>
          </a:p>
        </p:txBody>
      </p:sp>
      <p:sp>
        <p:nvSpPr>
          <p:cNvPr id="149" name="Google Shape;149;p9"/>
          <p:cNvSpPr txBox="1">
            <a:spLocks noGrp="1"/>
          </p:cNvSpPr>
          <p:nvPr>
            <p:ph type="title"/>
          </p:nvPr>
        </p:nvSpPr>
        <p:spPr>
          <a:xfrm>
            <a:off x="908781" y="885495"/>
            <a:ext cx="14716508" cy="997079"/>
          </a:xfrm>
          <a:prstGeom prst="rect">
            <a:avLst/>
          </a:prstGeom>
          <a:noFill/>
          <a:ln>
            <a:noFill/>
          </a:ln>
        </p:spPr>
        <p:txBody>
          <a:bodyPr spcFirstLastPara="1" wrap="square" lIns="50800" tIns="50800" rIns="50800" bIns="50800" anchor="ctr" anchorCtr="0">
            <a:normAutofit/>
          </a:bodyPr>
          <a:lstStyle/>
          <a:p>
            <a:pPr marL="0" lvl="0" indent="0" algn="l" rtl="0">
              <a:lnSpc>
                <a:spcPct val="100000"/>
              </a:lnSpc>
              <a:spcBef>
                <a:spcPts val="0"/>
              </a:spcBef>
              <a:spcAft>
                <a:spcPts val="0"/>
              </a:spcAft>
              <a:buClr>
                <a:srgbClr val="6A6C77"/>
              </a:buClr>
              <a:buSzPts val="5800"/>
              <a:buFont typeface="Tahoma"/>
              <a:buNone/>
            </a:pPr>
            <a:r>
              <a:rPr lang="no-NO"/>
              <a:t>Example of Anonymisation Freeware</a:t>
            </a:r>
            <a:endParaRPr/>
          </a:p>
        </p:txBody>
      </p:sp>
      <p:sp>
        <p:nvSpPr>
          <p:cNvPr id="150" name="Google Shape;150;p9"/>
          <p:cNvSpPr txBox="1"/>
          <p:nvPr/>
        </p:nvSpPr>
        <p:spPr>
          <a:xfrm>
            <a:off x="1061181" y="2648611"/>
            <a:ext cx="14489062" cy="5635418"/>
          </a:xfrm>
          <a:prstGeom prst="rect">
            <a:avLst/>
          </a:prstGeom>
          <a:noFill/>
          <a:ln>
            <a:noFill/>
          </a:ln>
        </p:spPr>
        <p:txBody>
          <a:bodyPr spcFirstLastPara="1" wrap="square" lIns="91425" tIns="45700" rIns="91425" bIns="45700" anchor="t" anchorCtr="0">
            <a:normAutofit lnSpcReduction="10000"/>
          </a:bodyPr>
          <a:lstStyle/>
          <a:p>
            <a:pPr marL="0" marR="0" lvl="0" indent="0" algn="l" rtl="0">
              <a:lnSpc>
                <a:spcPct val="81250"/>
              </a:lnSpc>
              <a:spcBef>
                <a:spcPts val="600"/>
              </a:spcBef>
              <a:spcAft>
                <a:spcPts val="0"/>
              </a:spcAft>
              <a:buNone/>
            </a:pPr>
            <a:r>
              <a:rPr lang="no-NO" sz="3200" b="0" i="0" u="none" strike="noStrike" cap="none">
                <a:solidFill>
                  <a:srgbClr val="6A6C76"/>
                </a:solidFill>
                <a:latin typeface="Tahoma"/>
                <a:ea typeface="Tahoma"/>
                <a:cs typeface="Tahoma"/>
                <a:sym typeface="Tahoma"/>
              </a:rPr>
              <a:t>sdcMicro </a:t>
            </a:r>
            <a:r>
              <a:rPr lang="no-NO" sz="3200" b="0" i="0" u="none" strike="noStrike" cap="none">
                <a:solidFill>
                  <a:srgbClr val="737373"/>
                </a:solidFill>
                <a:latin typeface="Tahoma"/>
                <a:ea typeface="Tahoma"/>
                <a:cs typeface="Tahoma"/>
                <a:sym typeface="Tahoma"/>
              </a:rPr>
              <a:t>–</a:t>
            </a:r>
            <a:r>
              <a:rPr lang="no-NO" sz="3200" b="0" i="0" u="none" strike="noStrike" cap="none">
                <a:solidFill>
                  <a:srgbClr val="6A6C76"/>
                </a:solidFill>
                <a:latin typeface="Tahoma"/>
                <a:ea typeface="Tahoma"/>
                <a:cs typeface="Tahoma"/>
                <a:sym typeface="Tahoma"/>
              </a:rPr>
              <a:t> R scripting + GUI, </a:t>
            </a:r>
            <a:r>
              <a:rPr lang="no-NO" sz="3200" b="0" i="0" u="sng" strike="noStrike" cap="none">
                <a:solidFill>
                  <a:srgbClr val="6A6C76"/>
                </a:solidFill>
                <a:latin typeface="Tahoma"/>
                <a:ea typeface="Tahoma"/>
                <a:cs typeface="Tahoma"/>
                <a:sym typeface="Tahoma"/>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reference manual</a:t>
            </a:r>
            <a:r>
              <a:rPr lang="no-NO" sz="3200" b="0" i="0" u="none" strike="noStrike" cap="none">
                <a:solidFill>
                  <a:srgbClr val="6A6C76"/>
                </a:solidFill>
                <a:latin typeface="Tahoma"/>
                <a:ea typeface="Tahoma"/>
                <a:cs typeface="Tahoma"/>
                <a:sym typeface="Tahoma"/>
              </a:rPr>
              <a:t>; new Shiny GUI – in </a:t>
            </a:r>
            <a:r>
              <a:rPr lang="no-NO" sz="3200" b="0" i="0" u="sng" strike="noStrike" cap="none">
                <a:solidFill>
                  <a:srgbClr val="6A6C76"/>
                </a:solidFill>
                <a:latin typeface="Tahoma"/>
                <a:ea typeface="Tahoma"/>
                <a:cs typeface="Tahoma"/>
                <a:sym typeface="Tahoma"/>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detailed vignette</a:t>
            </a:r>
            <a:r>
              <a:rPr lang="no-NO" sz="3200" b="0" i="0" u="none" strike="noStrike" cap="none">
                <a:solidFill>
                  <a:srgbClr val="6A6C76"/>
                </a:solidFill>
                <a:latin typeface="Tahoma"/>
                <a:ea typeface="Tahoma"/>
                <a:cs typeface="Tahoma"/>
                <a:sym typeface="Tahoma"/>
              </a:rPr>
              <a:t>, </a:t>
            </a:r>
            <a:r>
              <a:rPr lang="no-NO" sz="3200" b="0" i="0" u="sng" strike="noStrike" cap="none">
                <a:solidFill>
                  <a:srgbClr val="6A6C76"/>
                </a:solidFill>
                <a:latin typeface="Tahoma"/>
                <a:ea typeface="Tahoma"/>
                <a:cs typeface="Tahoma"/>
                <a:sym typeface="Tahoma"/>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SDC methods and sdcMicro</a:t>
            </a:r>
            <a:r>
              <a:rPr lang="no-NO" sz="3200" b="0" i="0" u="none" strike="noStrike" cap="none">
                <a:solidFill>
                  <a:srgbClr val="6A6C76"/>
                </a:solidFill>
                <a:latin typeface="Tahoma"/>
                <a:ea typeface="Tahoma"/>
                <a:cs typeface="Tahoma"/>
                <a:sym typeface="Tahoma"/>
              </a:rPr>
              <a:t>; </a:t>
            </a:r>
            <a:r>
              <a:rPr lang="no-NO" sz="3200" b="0" i="0" u="sng" strike="noStrike" cap="none">
                <a:solidFill>
                  <a:srgbClr val="6A6C76"/>
                </a:solidFill>
                <a:latin typeface="Tahoma"/>
                <a:ea typeface="Tahoma"/>
                <a:cs typeface="Tahoma"/>
                <a:sym typeface="Tahoma"/>
                <a:hlinkClick r:id="rId6">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in depth guide for SDC and sdcMicro</a:t>
            </a:r>
            <a:endParaRPr sz="3200" b="0" i="0" u="none" strike="noStrike" cap="none">
              <a:solidFill>
                <a:srgbClr val="6A6C76"/>
              </a:solidFill>
              <a:latin typeface="Tahoma"/>
              <a:ea typeface="Tahoma"/>
              <a:cs typeface="Tahoma"/>
              <a:sym typeface="Tahoma"/>
            </a:endParaRPr>
          </a:p>
          <a:p>
            <a:pPr marL="342900" marR="0" lvl="1" indent="0" algn="l" rtl="0">
              <a:lnSpc>
                <a:spcPct val="81250"/>
              </a:lnSpc>
              <a:spcBef>
                <a:spcPts val="600"/>
              </a:spcBef>
              <a:spcAft>
                <a:spcPts val="0"/>
              </a:spcAft>
              <a:buClr>
                <a:srgbClr val="000000"/>
              </a:buClr>
              <a:buSzPts val="1600"/>
              <a:buFont typeface="Arial"/>
              <a:buNone/>
            </a:pPr>
            <a:endParaRPr sz="3200" b="0" i="0" u="none" strike="noStrike" cap="none">
              <a:solidFill>
                <a:srgbClr val="6A6C76"/>
              </a:solidFill>
              <a:latin typeface="Tahoma"/>
              <a:ea typeface="Tahoma"/>
              <a:cs typeface="Tahoma"/>
              <a:sym typeface="Tahoma"/>
            </a:endParaRPr>
          </a:p>
          <a:p>
            <a:pPr marL="0" marR="0" lvl="0" indent="0" algn="l" rtl="0">
              <a:lnSpc>
                <a:spcPct val="81250"/>
              </a:lnSpc>
              <a:spcBef>
                <a:spcPts val="600"/>
              </a:spcBef>
              <a:spcAft>
                <a:spcPts val="0"/>
              </a:spcAft>
              <a:buNone/>
            </a:pPr>
            <a:r>
              <a:rPr lang="no-NO" sz="3200" b="0" i="0" u="sng" strike="noStrike" cap="none">
                <a:solidFill>
                  <a:srgbClr val="6A6C76"/>
                </a:solidFill>
                <a:latin typeface="Tahoma"/>
                <a:ea typeface="Tahoma"/>
                <a:cs typeface="Tahoma"/>
                <a:sym typeface="Tahoma"/>
                <a:hlinkClick r:id="rId7">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QAMyData</a:t>
            </a:r>
            <a:r>
              <a:rPr lang="no-NO" sz="3200" b="0" i="0" u="none" strike="noStrike" cap="none">
                <a:solidFill>
                  <a:srgbClr val="6A6C76"/>
                </a:solidFill>
                <a:latin typeface="Tahoma"/>
                <a:ea typeface="Tahoma"/>
                <a:cs typeface="Tahoma"/>
                <a:sym typeface="Tahoma"/>
              </a:rPr>
              <a:t> </a:t>
            </a:r>
            <a:r>
              <a:rPr lang="no-NO" sz="3200" b="0" i="0" u="none" strike="noStrike" cap="none">
                <a:solidFill>
                  <a:srgbClr val="737373"/>
                </a:solidFill>
                <a:latin typeface="Tahoma"/>
                <a:ea typeface="Tahoma"/>
                <a:cs typeface="Tahoma"/>
                <a:sym typeface="Tahoma"/>
              </a:rPr>
              <a:t>–</a:t>
            </a:r>
            <a:r>
              <a:rPr lang="no-NO" sz="3200" b="0" i="0" u="none" strike="noStrike" cap="none">
                <a:solidFill>
                  <a:srgbClr val="6A6C76"/>
                </a:solidFill>
                <a:latin typeface="Tahoma"/>
                <a:ea typeface="Tahoma"/>
                <a:cs typeface="Tahoma"/>
                <a:sym typeface="Tahoma"/>
              </a:rPr>
              <a:t> </a:t>
            </a:r>
            <a:r>
              <a:rPr lang="no-NO" sz="3200" b="0" i="0" u="none" strike="noStrike" cap="none">
                <a:solidFill>
                  <a:srgbClr val="737373"/>
                </a:solidFill>
                <a:latin typeface="Tahoma"/>
                <a:ea typeface="Tahoma"/>
                <a:cs typeface="Tahoma"/>
                <a:sym typeface="Tahoma"/>
              </a:rPr>
              <a:t>provides functionality for identifying direct identifiers with the use of regular expressions (RegEx)</a:t>
            </a:r>
            <a:endParaRPr/>
          </a:p>
          <a:p>
            <a:pPr marL="0" marR="0" lvl="0" indent="0" algn="l" rtl="0">
              <a:lnSpc>
                <a:spcPct val="81250"/>
              </a:lnSpc>
              <a:spcBef>
                <a:spcPts val="600"/>
              </a:spcBef>
              <a:spcAft>
                <a:spcPts val="0"/>
              </a:spcAft>
              <a:buNone/>
            </a:pPr>
            <a:endParaRPr sz="3200" b="0" i="0" u="none" strike="noStrike" cap="none">
              <a:solidFill>
                <a:srgbClr val="737373"/>
              </a:solidFill>
              <a:latin typeface="Tahoma"/>
              <a:ea typeface="Tahoma"/>
              <a:cs typeface="Tahoma"/>
              <a:sym typeface="Tahoma"/>
            </a:endParaRPr>
          </a:p>
          <a:p>
            <a:pPr marL="0" marR="0" lvl="0" indent="0" algn="l" rtl="0">
              <a:lnSpc>
                <a:spcPct val="81250"/>
              </a:lnSpc>
              <a:spcBef>
                <a:spcPts val="600"/>
              </a:spcBef>
              <a:spcAft>
                <a:spcPts val="0"/>
              </a:spcAft>
              <a:buNone/>
            </a:pPr>
            <a:r>
              <a:rPr lang="no-NO" sz="3200" b="0" i="0" u="sng" strike="noStrike" cap="none">
                <a:solidFill>
                  <a:srgbClr val="737373"/>
                </a:solidFill>
                <a:latin typeface="Tahoma"/>
                <a:ea typeface="Tahoma"/>
                <a:cs typeface="Tahoma"/>
                <a:sym typeface="Tahoma"/>
                <a:hlinkClick r:id="rId8">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Amnesia anonymisation tool </a:t>
            </a:r>
            <a:r>
              <a:rPr lang="no-NO" sz="3200" b="0" i="0" u="none" strike="noStrike" cap="none">
                <a:solidFill>
                  <a:srgbClr val="737373"/>
                </a:solidFill>
                <a:latin typeface="Tahoma"/>
                <a:ea typeface="Tahoma"/>
                <a:cs typeface="Tahoma"/>
                <a:sym typeface="Tahoma"/>
              </a:rPr>
              <a:t>– standalone tool, locally run with </a:t>
            </a:r>
            <a:r>
              <a:rPr lang="no-NO" sz="3200" b="0" i="0" u="sng" strike="noStrike" cap="none">
                <a:solidFill>
                  <a:srgbClr val="737373"/>
                </a:solidFill>
                <a:latin typeface="Tahoma"/>
                <a:ea typeface="Tahoma"/>
                <a:cs typeface="Tahoma"/>
                <a:sym typeface="Tahoma"/>
                <a:hlinkClick r:id="rId9">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comprehensive documentation</a:t>
            </a:r>
            <a:endParaRPr sz="3200" b="0" i="0" u="none" strike="noStrike" cap="none">
              <a:solidFill>
                <a:srgbClr val="737373"/>
              </a:solidFill>
              <a:latin typeface="Tahoma"/>
              <a:ea typeface="Tahoma"/>
              <a:cs typeface="Tahoma"/>
              <a:sym typeface="Tahoma"/>
            </a:endParaRPr>
          </a:p>
          <a:p>
            <a:pPr marL="0" marR="0" lvl="0" indent="0" algn="l" rtl="0">
              <a:lnSpc>
                <a:spcPct val="81250"/>
              </a:lnSpc>
              <a:spcBef>
                <a:spcPts val="600"/>
              </a:spcBef>
              <a:spcAft>
                <a:spcPts val="0"/>
              </a:spcAft>
              <a:buClr>
                <a:srgbClr val="000000"/>
              </a:buClr>
              <a:buSzPts val="2336"/>
              <a:buFont typeface="Arial"/>
              <a:buNone/>
            </a:pPr>
            <a:endParaRPr sz="3200" b="0" i="0" u="none" strike="noStrike" cap="none">
              <a:solidFill>
                <a:srgbClr val="6A6C76"/>
              </a:solidFill>
              <a:latin typeface="Tahoma"/>
              <a:ea typeface="Tahoma"/>
              <a:cs typeface="Tahoma"/>
              <a:sym typeface="Tahoma"/>
            </a:endParaRPr>
          </a:p>
          <a:p>
            <a:pPr marL="0" marR="0" lvl="0" indent="0" algn="l" rtl="0">
              <a:lnSpc>
                <a:spcPct val="81250"/>
              </a:lnSpc>
              <a:spcBef>
                <a:spcPts val="600"/>
              </a:spcBef>
              <a:spcAft>
                <a:spcPts val="0"/>
              </a:spcAft>
              <a:buNone/>
            </a:pPr>
            <a:r>
              <a:rPr lang="no-NO" sz="3200" b="0" i="0" u="none" strike="noStrike" cap="none">
                <a:solidFill>
                  <a:srgbClr val="6A6C76"/>
                </a:solidFill>
                <a:latin typeface="Tahoma"/>
                <a:ea typeface="Tahoma"/>
                <a:cs typeface="Tahoma"/>
                <a:sym typeface="Tahoma"/>
              </a:rPr>
              <a:t>μ-Argus </a:t>
            </a:r>
            <a:r>
              <a:rPr lang="no-NO" sz="3200" b="0" i="0" u="none" strike="noStrike" cap="none">
                <a:solidFill>
                  <a:srgbClr val="737373"/>
                </a:solidFill>
                <a:latin typeface="Tahoma"/>
                <a:ea typeface="Tahoma"/>
                <a:cs typeface="Tahoma"/>
                <a:sym typeface="Tahoma"/>
              </a:rPr>
              <a:t>–</a:t>
            </a:r>
            <a:r>
              <a:rPr lang="no-NO" sz="3200" b="0" i="0" u="none" strike="noStrike" cap="none">
                <a:solidFill>
                  <a:srgbClr val="6A6C76"/>
                </a:solidFill>
                <a:latin typeface="Tahoma"/>
                <a:ea typeface="Tahoma"/>
                <a:cs typeface="Tahoma"/>
                <a:sym typeface="Tahoma"/>
              </a:rPr>
              <a:t> standalone tool recommended by Eurostat for government statisticians; </a:t>
            </a:r>
            <a:r>
              <a:rPr lang="no-NO" sz="3200" b="0" i="0" u="sng" strike="noStrike" cap="none">
                <a:solidFill>
                  <a:srgbClr val="6A6C76"/>
                </a:solidFill>
                <a:latin typeface="Tahoma"/>
                <a:ea typeface="Tahoma"/>
                <a:cs typeface="Tahoma"/>
                <a:sym typeface="Tahoma"/>
                <a:hlinkClick r:id="rId10">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software and manual</a:t>
            </a:r>
            <a:endParaRPr sz="3200" b="0" i="0" u="none" strike="noStrike" cap="none">
              <a:solidFill>
                <a:srgbClr val="6A6C76"/>
              </a:solidFill>
              <a:latin typeface="Tahoma"/>
              <a:ea typeface="Tahoma"/>
              <a:cs typeface="Tahoma"/>
              <a:sym typeface="Tahoma"/>
            </a:endParaRPr>
          </a:p>
          <a:p>
            <a:pPr marL="0" marR="0" lvl="0" indent="0" algn="l" rtl="0">
              <a:lnSpc>
                <a:spcPct val="81250"/>
              </a:lnSpc>
              <a:spcBef>
                <a:spcPts val="600"/>
              </a:spcBef>
              <a:spcAft>
                <a:spcPts val="0"/>
              </a:spcAft>
              <a:buNone/>
            </a:pPr>
            <a:endParaRPr sz="3200" b="0" i="0" u="none" strike="noStrike" cap="none">
              <a:solidFill>
                <a:srgbClr val="6A6C76"/>
              </a:solidFill>
              <a:latin typeface="Tahoma"/>
              <a:ea typeface="Tahoma"/>
              <a:cs typeface="Tahoma"/>
              <a:sym typeface="Tahoma"/>
            </a:endParaRPr>
          </a:p>
          <a:p>
            <a:pPr marL="0" marR="0" lvl="0" indent="0" algn="l" rtl="0">
              <a:lnSpc>
                <a:spcPct val="81250"/>
              </a:lnSpc>
              <a:spcBef>
                <a:spcPts val="600"/>
              </a:spcBef>
              <a:spcAft>
                <a:spcPts val="0"/>
              </a:spcAft>
              <a:buNone/>
            </a:pPr>
            <a:r>
              <a:rPr lang="no-NO" sz="3200" b="0" i="0" u="none" strike="noStrike" cap="none">
                <a:solidFill>
                  <a:srgbClr val="6A6C76"/>
                </a:solidFill>
                <a:latin typeface="Tahoma"/>
                <a:ea typeface="Tahoma"/>
                <a:cs typeface="Tahoma"/>
                <a:sym typeface="Tahoma"/>
              </a:rPr>
              <a:t>ARX</a:t>
            </a:r>
            <a:r>
              <a:rPr lang="no-NO" sz="3200" b="1" i="0" u="none" strike="noStrike" cap="none">
                <a:solidFill>
                  <a:srgbClr val="6A6C76"/>
                </a:solidFill>
                <a:latin typeface="Tahoma"/>
                <a:ea typeface="Tahoma"/>
                <a:cs typeface="Tahoma"/>
                <a:sym typeface="Tahoma"/>
              </a:rPr>
              <a:t> </a:t>
            </a:r>
            <a:r>
              <a:rPr lang="no-NO" sz="3200" b="0" i="0" u="none" strike="noStrike" cap="none">
                <a:solidFill>
                  <a:srgbClr val="737373"/>
                </a:solidFill>
                <a:latin typeface="Tahoma"/>
                <a:ea typeface="Tahoma"/>
                <a:cs typeface="Tahoma"/>
                <a:sym typeface="Tahoma"/>
              </a:rPr>
              <a:t>–</a:t>
            </a:r>
            <a:r>
              <a:rPr lang="no-NO" sz="3200" b="1" i="0" u="none" strike="noStrike" cap="none">
                <a:solidFill>
                  <a:srgbClr val="6A6C76"/>
                </a:solidFill>
                <a:latin typeface="Tahoma"/>
                <a:ea typeface="Tahoma"/>
                <a:cs typeface="Tahoma"/>
                <a:sym typeface="Tahoma"/>
              </a:rPr>
              <a:t> </a:t>
            </a:r>
            <a:r>
              <a:rPr lang="no-NO" sz="3200" b="0" i="0" u="none" strike="noStrike" cap="none">
                <a:solidFill>
                  <a:srgbClr val="6A6C76"/>
                </a:solidFill>
                <a:latin typeface="Tahoma"/>
                <a:ea typeface="Tahoma"/>
                <a:cs typeface="Tahoma"/>
                <a:sym typeface="Tahoma"/>
              </a:rPr>
              <a:t>comprehensive open source software for anonymizing sensitive personal data; </a:t>
            </a:r>
            <a:r>
              <a:rPr lang="no-NO" sz="3200" b="0" i="0" u="sng" strike="noStrike" cap="none">
                <a:solidFill>
                  <a:srgbClr val="6A6C76"/>
                </a:solidFill>
                <a:latin typeface="Tahoma"/>
                <a:ea typeface="Tahoma"/>
                <a:cs typeface="Tahoma"/>
                <a:sym typeface="Tahoma"/>
                <a:hlinkClick r:id="rId11">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software and documentation</a:t>
            </a:r>
            <a:endParaRPr sz="3200" b="0" i="0" u="none" strike="noStrike" cap="none">
              <a:solidFill>
                <a:srgbClr val="6A6C76"/>
              </a:solidFill>
              <a:latin typeface="Tahoma"/>
              <a:ea typeface="Tahoma"/>
              <a:cs typeface="Tahoma"/>
              <a:sym typeface="Tahom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7"/>
          <p:cNvSpPr txBox="1">
            <a:spLocks noGrp="1"/>
          </p:cNvSpPr>
          <p:nvPr>
            <p:ph type="body" idx="1"/>
          </p:nvPr>
        </p:nvSpPr>
        <p:spPr>
          <a:xfrm>
            <a:off x="908781" y="2496211"/>
            <a:ext cx="14489062" cy="5635418"/>
          </a:xfrm>
          <a:prstGeom prst="rect">
            <a:avLst/>
          </a:prstGeom>
          <a:noFill/>
          <a:ln>
            <a:noFill/>
          </a:ln>
        </p:spPr>
        <p:txBody>
          <a:bodyPr spcFirstLastPara="1" wrap="square" lIns="91425" tIns="45700" rIns="91425" bIns="45700" anchor="t" anchorCtr="0">
            <a:normAutofit fontScale="92500"/>
          </a:bodyPr>
          <a:lstStyle/>
          <a:p>
            <a:pPr marL="457200" lvl="0" indent="-457200" algn="l" rtl="0">
              <a:lnSpc>
                <a:spcPct val="150000"/>
              </a:lnSpc>
              <a:spcBef>
                <a:spcPts val="0"/>
              </a:spcBef>
              <a:spcAft>
                <a:spcPts val="0"/>
              </a:spcAft>
              <a:buSzPct val="78918"/>
              <a:buChar char="•"/>
            </a:pPr>
            <a:r>
              <a:rPr lang="no-NO"/>
              <a:t>Set clear target group and expected knowledge level from audience</a:t>
            </a:r>
            <a:endParaRPr/>
          </a:p>
          <a:p>
            <a:pPr marL="457200" lvl="0" indent="-457200" algn="l" rtl="0">
              <a:lnSpc>
                <a:spcPct val="150000"/>
              </a:lnSpc>
              <a:spcBef>
                <a:spcPts val="0"/>
              </a:spcBef>
              <a:spcAft>
                <a:spcPts val="0"/>
              </a:spcAft>
              <a:buSzPct val="78918"/>
              <a:buChar char="•"/>
            </a:pPr>
            <a:r>
              <a:rPr lang="no-NO"/>
              <a:t>Set clear objectives and describe them when promoting your session</a:t>
            </a:r>
            <a:endParaRPr/>
          </a:p>
          <a:p>
            <a:pPr marL="457200" lvl="0" indent="-457200" algn="l" rtl="0">
              <a:lnSpc>
                <a:spcPct val="150000"/>
              </a:lnSpc>
              <a:spcBef>
                <a:spcPts val="0"/>
              </a:spcBef>
              <a:spcAft>
                <a:spcPts val="0"/>
              </a:spcAft>
              <a:buSzPct val="78918"/>
              <a:buChar char="•"/>
            </a:pPr>
            <a:r>
              <a:rPr lang="no-NO"/>
              <a:t>Explain key concepts giving easily understandable examples and keep the audience engaged using mini exercises throughout the session (using Zoom polls, Menti exercises etc.)</a:t>
            </a:r>
            <a:endParaRPr/>
          </a:p>
          <a:p>
            <a:pPr marL="457200" lvl="0" indent="-457200" algn="l" rtl="0">
              <a:lnSpc>
                <a:spcPct val="150000"/>
              </a:lnSpc>
              <a:spcBef>
                <a:spcPts val="0"/>
              </a:spcBef>
              <a:spcAft>
                <a:spcPts val="0"/>
              </a:spcAft>
              <a:buSzPct val="78918"/>
              <a:buChar char="•"/>
            </a:pPr>
            <a:r>
              <a:rPr lang="no-NO"/>
              <a:t>Allow time for questions and clarifications (ensure these can be submitted anonymously if the training is online)</a:t>
            </a:r>
            <a:endParaRPr/>
          </a:p>
          <a:p>
            <a:pPr marL="457200" lvl="0" indent="-457200" algn="l" rtl="0">
              <a:lnSpc>
                <a:spcPct val="150000"/>
              </a:lnSpc>
              <a:spcBef>
                <a:spcPts val="0"/>
              </a:spcBef>
              <a:spcAft>
                <a:spcPts val="0"/>
              </a:spcAft>
              <a:buSzPct val="78918"/>
              <a:buChar char="•"/>
            </a:pPr>
            <a:r>
              <a:rPr lang="no-NO"/>
              <a:t>If introducing a tool chose the tool you are using and are most familiar with</a:t>
            </a:r>
            <a:endParaRPr/>
          </a:p>
          <a:p>
            <a:pPr marL="457200" lvl="0" indent="-457200" algn="l" rtl="0">
              <a:lnSpc>
                <a:spcPct val="150000"/>
              </a:lnSpc>
              <a:spcBef>
                <a:spcPts val="0"/>
              </a:spcBef>
              <a:spcAft>
                <a:spcPts val="0"/>
              </a:spcAft>
              <a:buSzPct val="78918"/>
              <a:buChar char="•"/>
            </a:pPr>
            <a:r>
              <a:rPr lang="no-NO"/>
              <a:t>Always consider a short introduction to licences and how access levels is dependent on data contents</a:t>
            </a:r>
            <a:endParaRPr/>
          </a:p>
        </p:txBody>
      </p:sp>
      <p:sp>
        <p:nvSpPr>
          <p:cNvPr id="156" name="Google Shape;156;p27"/>
          <p:cNvSpPr txBox="1">
            <a:spLocks noGrp="1"/>
          </p:cNvSpPr>
          <p:nvPr>
            <p:ph type="title"/>
          </p:nvPr>
        </p:nvSpPr>
        <p:spPr>
          <a:xfrm>
            <a:off x="908781" y="885495"/>
            <a:ext cx="14716508" cy="997079"/>
          </a:xfrm>
          <a:prstGeom prst="rect">
            <a:avLst/>
          </a:prstGeom>
          <a:noFill/>
          <a:ln>
            <a:noFill/>
          </a:ln>
        </p:spPr>
        <p:txBody>
          <a:bodyPr spcFirstLastPara="1" wrap="square" lIns="50800" tIns="50800" rIns="50800" bIns="50800" anchor="ctr" anchorCtr="0">
            <a:normAutofit/>
          </a:bodyPr>
          <a:lstStyle/>
          <a:p>
            <a:pPr marL="0" lvl="0" indent="0" algn="l" rtl="0">
              <a:lnSpc>
                <a:spcPct val="100000"/>
              </a:lnSpc>
              <a:spcBef>
                <a:spcPts val="0"/>
              </a:spcBef>
              <a:spcAft>
                <a:spcPts val="0"/>
              </a:spcAft>
              <a:buClr>
                <a:srgbClr val="6A6C77"/>
              </a:buClr>
              <a:buSzPts val="5800"/>
              <a:buFont typeface="Tahoma"/>
              <a:buNone/>
            </a:pPr>
            <a:r>
              <a:rPr lang="no-NO"/>
              <a:t>Main Takeaways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60"/>
        <p:cNvGrpSpPr/>
        <p:nvPr/>
      </p:nvGrpSpPr>
      <p:grpSpPr>
        <a:xfrm>
          <a:off x="0" y="0"/>
          <a:ext cx="0" cy="0"/>
          <a:chOff x="0" y="0"/>
          <a:chExt cx="0" cy="0"/>
        </a:xfrm>
      </p:grpSpPr>
      <p:sp>
        <p:nvSpPr>
          <p:cNvPr id="161" name="Google Shape;161;p12"/>
          <p:cNvSpPr txBox="1"/>
          <p:nvPr/>
        </p:nvSpPr>
        <p:spPr>
          <a:xfrm>
            <a:off x="2394860" y="9032789"/>
            <a:ext cx="5842688" cy="370703"/>
          </a:xfrm>
          <a:prstGeom prst="rect">
            <a:avLst/>
          </a:prstGeom>
          <a:noFill/>
          <a:ln>
            <a:noFill/>
          </a:ln>
        </p:spPr>
        <p:txBody>
          <a:bodyPr spcFirstLastPara="1" wrap="square" lIns="50800" tIns="50800" rIns="50800" bIns="50800" anchor="t" anchorCtr="0">
            <a:normAutofit fontScale="92500" lnSpcReduction="20000"/>
          </a:bodyPr>
          <a:lstStyle/>
          <a:p>
            <a:pPr marL="0" marR="0" lvl="0" indent="0" algn="l" rtl="0">
              <a:lnSpc>
                <a:spcPct val="100000"/>
              </a:lnSpc>
              <a:spcBef>
                <a:spcPts val="0"/>
              </a:spcBef>
              <a:spcAft>
                <a:spcPts val="0"/>
              </a:spcAft>
              <a:buClr>
                <a:schemeClr val="lt1"/>
              </a:buClr>
              <a:buSzPct val="100000"/>
              <a:buFont typeface="Tahoma"/>
              <a:buNone/>
            </a:pPr>
            <a:r>
              <a:rPr lang="no-NO" sz="2400" b="0" i="0" u="none" strike="noStrike" cap="none">
                <a:solidFill>
                  <a:schemeClr val="lt1"/>
                </a:solidFill>
                <a:latin typeface="Tahoma"/>
                <a:ea typeface="Tahoma"/>
                <a:cs typeface="Tahoma"/>
                <a:sym typeface="Tahoma"/>
              </a:rPr>
              <a:t>Licence: CC-BY 4.0</a:t>
            </a:r>
            <a:endParaRPr sz="1400" b="0" i="0" u="none" strike="noStrike" cap="none">
              <a:solidFill>
                <a:srgbClr val="000000"/>
              </a:solidFill>
              <a:latin typeface="Arial"/>
              <a:ea typeface="Arial"/>
              <a:cs typeface="Arial"/>
              <a:sym typeface="Arial"/>
            </a:endParaRPr>
          </a:p>
        </p:txBody>
      </p:sp>
      <p:sp>
        <p:nvSpPr>
          <p:cNvPr id="162" name="Google Shape;162;p12"/>
          <p:cNvSpPr txBox="1"/>
          <p:nvPr/>
        </p:nvSpPr>
        <p:spPr>
          <a:xfrm>
            <a:off x="2394860" y="4013947"/>
            <a:ext cx="13002983" cy="4504765"/>
          </a:xfrm>
          <a:prstGeom prst="rect">
            <a:avLst/>
          </a:prstGeom>
          <a:noFill/>
          <a:ln>
            <a:noFill/>
          </a:ln>
        </p:spPr>
        <p:txBody>
          <a:bodyPr spcFirstLastPara="1" wrap="square" lIns="91425" tIns="45700" rIns="91425" bIns="45700" anchor="t" anchorCtr="0">
            <a:normAutofit/>
          </a:bodyPr>
          <a:lstStyle/>
          <a:p>
            <a:pPr marL="156500" marR="0" lvl="0" indent="0" algn="l" rtl="0">
              <a:lnSpc>
                <a:spcPct val="100000"/>
              </a:lnSpc>
              <a:spcBef>
                <a:spcPts val="0"/>
              </a:spcBef>
              <a:spcAft>
                <a:spcPts val="0"/>
              </a:spcAft>
              <a:buClr>
                <a:schemeClr val="lt1"/>
              </a:buClr>
              <a:buSzPts val="5220"/>
              <a:buFont typeface="Tahoma"/>
              <a:buNone/>
            </a:pPr>
            <a:r>
              <a:rPr lang="no-NO" sz="3600" b="0" i="0" u="none" strike="noStrike" cap="none">
                <a:solidFill>
                  <a:schemeClr val="lt1"/>
                </a:solidFill>
                <a:latin typeface="Tahoma"/>
                <a:ea typeface="Tahoma"/>
                <a:cs typeface="Tahoma"/>
                <a:sym typeface="Tahoma"/>
              </a:rPr>
              <a:t>Next Session: Licence frameworks @CESSDA archives </a:t>
            </a:r>
            <a:endParaRPr sz="4800" b="0" i="0" u="none" strike="noStrike" cap="none">
              <a:solidFill>
                <a:schemeClr val="lt1"/>
              </a:solidFill>
              <a:latin typeface="Tahoma"/>
              <a:ea typeface="Tahoma"/>
              <a:cs typeface="Tahoma"/>
              <a:sym typeface="Tahom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21"/>
          <p:cNvSpPr txBox="1">
            <a:spLocks noGrp="1"/>
          </p:cNvSpPr>
          <p:nvPr>
            <p:ph type="body" idx="1"/>
          </p:nvPr>
        </p:nvSpPr>
        <p:spPr>
          <a:xfrm>
            <a:off x="908781" y="2496211"/>
            <a:ext cx="14489062" cy="5635418"/>
          </a:xfrm>
          <a:prstGeom prst="rect">
            <a:avLst/>
          </a:prstGeom>
          <a:noFill/>
          <a:ln>
            <a:noFill/>
          </a:ln>
        </p:spPr>
        <p:txBody>
          <a:bodyPr spcFirstLastPara="1" wrap="square" lIns="91425" tIns="45700" rIns="91425" bIns="45700" anchor="t" anchorCtr="0">
            <a:normAutofit fontScale="92500"/>
          </a:bodyPr>
          <a:lstStyle/>
          <a:p>
            <a:pPr marL="98806" lvl="0" indent="0" algn="l" rtl="0">
              <a:lnSpc>
                <a:spcPct val="150000"/>
              </a:lnSpc>
              <a:spcBef>
                <a:spcPts val="600"/>
              </a:spcBef>
              <a:spcAft>
                <a:spcPts val="0"/>
              </a:spcAft>
              <a:buSzPct val="55243"/>
              <a:buNone/>
            </a:pPr>
            <a:r>
              <a:rPr lang="no-NO" sz="4000"/>
              <a:t>During your sessions consider including the following:</a:t>
            </a:r>
            <a:endParaRPr/>
          </a:p>
          <a:p>
            <a:pPr marL="914400" lvl="1" indent="-317500" algn="l" rtl="0">
              <a:lnSpc>
                <a:spcPct val="150000"/>
              </a:lnSpc>
              <a:spcBef>
                <a:spcPts val="600"/>
              </a:spcBef>
              <a:spcAft>
                <a:spcPts val="0"/>
              </a:spcAft>
              <a:buSzPct val="37837"/>
              <a:buChar char="•"/>
            </a:pPr>
            <a:r>
              <a:rPr lang="no-NO" sz="4000"/>
              <a:t>Objectives of the session</a:t>
            </a:r>
            <a:endParaRPr/>
          </a:p>
          <a:p>
            <a:pPr marL="914400" lvl="1" indent="-317500" algn="l" rtl="0">
              <a:lnSpc>
                <a:spcPct val="150000"/>
              </a:lnSpc>
              <a:spcBef>
                <a:spcPts val="600"/>
              </a:spcBef>
              <a:spcAft>
                <a:spcPts val="0"/>
              </a:spcAft>
              <a:buSzPct val="37837"/>
              <a:buChar char="•"/>
            </a:pPr>
            <a:r>
              <a:rPr lang="no-NO" sz="4000"/>
              <a:t>Context</a:t>
            </a:r>
            <a:endParaRPr/>
          </a:p>
          <a:p>
            <a:pPr marL="914400" lvl="1" indent="-317500" algn="l" rtl="0">
              <a:lnSpc>
                <a:spcPct val="150000"/>
              </a:lnSpc>
              <a:spcBef>
                <a:spcPts val="600"/>
              </a:spcBef>
              <a:spcAft>
                <a:spcPts val="0"/>
              </a:spcAft>
              <a:buSzPct val="37837"/>
              <a:buChar char="•"/>
            </a:pPr>
            <a:r>
              <a:rPr lang="no-NO" sz="4000"/>
              <a:t>Key concepts</a:t>
            </a:r>
            <a:endParaRPr/>
          </a:p>
          <a:p>
            <a:pPr marL="914400" lvl="1" indent="-317500" algn="l" rtl="0">
              <a:lnSpc>
                <a:spcPct val="150000"/>
              </a:lnSpc>
              <a:spcBef>
                <a:spcPts val="600"/>
              </a:spcBef>
              <a:spcAft>
                <a:spcPts val="0"/>
              </a:spcAft>
              <a:buSzPct val="37837"/>
              <a:buChar char="•"/>
            </a:pPr>
            <a:r>
              <a:rPr lang="no-NO" sz="4000"/>
              <a:t>Tools</a:t>
            </a:r>
            <a:endParaRPr/>
          </a:p>
          <a:p>
            <a:pPr marL="914400" lvl="1" indent="-317500" algn="l" rtl="0">
              <a:lnSpc>
                <a:spcPct val="150000"/>
              </a:lnSpc>
              <a:spcBef>
                <a:spcPts val="600"/>
              </a:spcBef>
              <a:spcAft>
                <a:spcPts val="0"/>
              </a:spcAft>
              <a:buSzPct val="37837"/>
              <a:buChar char="•"/>
            </a:pPr>
            <a:r>
              <a:rPr lang="no-NO" sz="4000"/>
              <a:t>Exercises</a:t>
            </a:r>
            <a:endParaRPr/>
          </a:p>
          <a:p>
            <a:pPr marL="457200" lvl="0" indent="-228600" algn="l" rtl="0">
              <a:lnSpc>
                <a:spcPct val="150000"/>
              </a:lnSpc>
              <a:spcBef>
                <a:spcPts val="600"/>
              </a:spcBef>
              <a:spcAft>
                <a:spcPts val="0"/>
              </a:spcAft>
              <a:buSzPct val="50221"/>
              <a:buNone/>
            </a:pPr>
            <a:endParaRPr sz="4400"/>
          </a:p>
          <a:p>
            <a:pPr marL="457200" lvl="0" indent="-228600" algn="l" rtl="0">
              <a:lnSpc>
                <a:spcPct val="150000"/>
              </a:lnSpc>
              <a:spcBef>
                <a:spcPts val="600"/>
              </a:spcBef>
              <a:spcAft>
                <a:spcPts val="0"/>
              </a:spcAft>
              <a:buSzPct val="78918"/>
              <a:buNone/>
            </a:pPr>
            <a:endParaRPr/>
          </a:p>
        </p:txBody>
      </p:sp>
      <p:sp>
        <p:nvSpPr>
          <p:cNvPr id="87" name="Google Shape;87;p21"/>
          <p:cNvSpPr txBox="1">
            <a:spLocks noGrp="1"/>
          </p:cNvSpPr>
          <p:nvPr>
            <p:ph type="title"/>
          </p:nvPr>
        </p:nvSpPr>
        <p:spPr>
          <a:xfrm>
            <a:off x="908781" y="885495"/>
            <a:ext cx="14716508" cy="997079"/>
          </a:xfrm>
          <a:prstGeom prst="rect">
            <a:avLst/>
          </a:prstGeom>
          <a:noFill/>
          <a:ln>
            <a:noFill/>
          </a:ln>
        </p:spPr>
        <p:txBody>
          <a:bodyPr spcFirstLastPara="1" wrap="square" lIns="50800" tIns="50800" rIns="50800" bIns="50800" anchor="ctr" anchorCtr="0">
            <a:normAutofit/>
          </a:bodyPr>
          <a:lstStyle/>
          <a:p>
            <a:pPr marL="0" lvl="0" indent="0" algn="l" rtl="0">
              <a:lnSpc>
                <a:spcPct val="100000"/>
              </a:lnSpc>
              <a:spcBef>
                <a:spcPts val="0"/>
              </a:spcBef>
              <a:spcAft>
                <a:spcPts val="0"/>
              </a:spcAft>
              <a:buClr>
                <a:srgbClr val="6A6C77"/>
              </a:buClr>
              <a:buSzPts val="5800"/>
              <a:buFont typeface="Tahoma"/>
              <a:buNone/>
            </a:pPr>
            <a:r>
              <a:rPr lang="no-NO"/>
              <a:t>Training on open science: anonymisation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22"/>
          <p:cNvSpPr txBox="1">
            <a:spLocks noGrp="1"/>
          </p:cNvSpPr>
          <p:nvPr>
            <p:ph type="body" idx="1"/>
          </p:nvPr>
        </p:nvSpPr>
        <p:spPr>
          <a:xfrm>
            <a:off x="908781" y="2496211"/>
            <a:ext cx="14489062" cy="5635418"/>
          </a:xfrm>
          <a:prstGeom prst="rect">
            <a:avLst/>
          </a:prstGeom>
          <a:noFill/>
          <a:ln>
            <a:noFill/>
          </a:ln>
        </p:spPr>
        <p:txBody>
          <a:bodyPr spcFirstLastPara="1" wrap="square" lIns="91425" tIns="45700" rIns="91425" bIns="45700" anchor="t" anchorCtr="0">
            <a:normAutofit lnSpcReduction="10000"/>
          </a:bodyPr>
          <a:lstStyle/>
          <a:p>
            <a:pPr marL="98806" lvl="0" indent="0" algn="l" rtl="0">
              <a:lnSpc>
                <a:spcPct val="150000"/>
              </a:lnSpc>
              <a:spcBef>
                <a:spcPts val="600"/>
              </a:spcBef>
              <a:spcAft>
                <a:spcPts val="0"/>
              </a:spcAft>
              <a:buSzPts val="2044"/>
              <a:buNone/>
            </a:pPr>
            <a:r>
              <a:rPr lang="no-NO" sz="4000"/>
              <a:t>Anonymisation in the context of data protection legislation can be a difficult and wide topic</a:t>
            </a:r>
            <a:endParaRPr/>
          </a:p>
          <a:p>
            <a:pPr marL="98806" lvl="0" indent="0" algn="l" rtl="0">
              <a:lnSpc>
                <a:spcPct val="150000"/>
              </a:lnSpc>
              <a:spcBef>
                <a:spcPts val="600"/>
              </a:spcBef>
              <a:spcAft>
                <a:spcPts val="0"/>
              </a:spcAft>
              <a:buSzPts val="2044"/>
              <a:buNone/>
            </a:pPr>
            <a:r>
              <a:rPr lang="no-NO" sz="4000"/>
              <a:t>When setting objectives always consider:</a:t>
            </a:r>
            <a:endParaRPr/>
          </a:p>
          <a:p>
            <a:pPr marL="914400" lvl="1" indent="-317500" algn="l" rtl="0">
              <a:lnSpc>
                <a:spcPct val="150000"/>
              </a:lnSpc>
              <a:spcBef>
                <a:spcPts val="600"/>
              </a:spcBef>
              <a:spcAft>
                <a:spcPts val="0"/>
              </a:spcAft>
              <a:buSzPts val="1920"/>
              <a:buChar char="•"/>
            </a:pPr>
            <a:r>
              <a:rPr lang="no-NO" sz="4000"/>
              <a:t>Participants’ level of understanding </a:t>
            </a:r>
            <a:endParaRPr/>
          </a:p>
          <a:p>
            <a:pPr marL="914400" lvl="1" indent="-317500" algn="l" rtl="0">
              <a:lnSpc>
                <a:spcPct val="150000"/>
              </a:lnSpc>
              <a:spcBef>
                <a:spcPts val="600"/>
              </a:spcBef>
              <a:spcAft>
                <a:spcPts val="0"/>
              </a:spcAft>
              <a:buSzPts val="1920"/>
              <a:buChar char="•"/>
            </a:pPr>
            <a:r>
              <a:rPr lang="no-NO" sz="4000"/>
              <a:t>Focus of the session (quantitative/qualitative or both)</a:t>
            </a:r>
            <a:endParaRPr/>
          </a:p>
          <a:p>
            <a:pPr marL="914400" lvl="1" indent="-317500" algn="l" rtl="0">
              <a:lnSpc>
                <a:spcPct val="150000"/>
              </a:lnSpc>
              <a:spcBef>
                <a:spcPts val="600"/>
              </a:spcBef>
              <a:spcAft>
                <a:spcPts val="0"/>
              </a:spcAft>
              <a:buSzPts val="1920"/>
              <a:buChar char="•"/>
            </a:pPr>
            <a:r>
              <a:rPr lang="no-NO" sz="4000"/>
              <a:t>Length of the session</a:t>
            </a:r>
            <a:endParaRPr/>
          </a:p>
          <a:p>
            <a:pPr marL="457200" lvl="0" indent="-228600" algn="l" rtl="0">
              <a:lnSpc>
                <a:spcPct val="150000"/>
              </a:lnSpc>
              <a:spcBef>
                <a:spcPts val="600"/>
              </a:spcBef>
              <a:spcAft>
                <a:spcPts val="0"/>
              </a:spcAft>
              <a:buSzPts val="2044"/>
              <a:buNone/>
            </a:pPr>
            <a:endParaRPr sz="4400"/>
          </a:p>
          <a:p>
            <a:pPr marL="457200" lvl="0" indent="-228600" algn="l" rtl="0">
              <a:lnSpc>
                <a:spcPct val="150000"/>
              </a:lnSpc>
              <a:spcBef>
                <a:spcPts val="600"/>
              </a:spcBef>
              <a:spcAft>
                <a:spcPts val="0"/>
              </a:spcAft>
              <a:buSzPts val="2044"/>
              <a:buNone/>
            </a:pPr>
            <a:endParaRPr/>
          </a:p>
        </p:txBody>
      </p:sp>
      <p:sp>
        <p:nvSpPr>
          <p:cNvPr id="93" name="Google Shape;93;p22"/>
          <p:cNvSpPr txBox="1">
            <a:spLocks noGrp="1"/>
          </p:cNvSpPr>
          <p:nvPr>
            <p:ph type="title"/>
          </p:nvPr>
        </p:nvSpPr>
        <p:spPr>
          <a:xfrm>
            <a:off x="908781" y="885495"/>
            <a:ext cx="14716508" cy="997079"/>
          </a:xfrm>
          <a:prstGeom prst="rect">
            <a:avLst/>
          </a:prstGeom>
          <a:noFill/>
          <a:ln>
            <a:noFill/>
          </a:ln>
        </p:spPr>
        <p:txBody>
          <a:bodyPr spcFirstLastPara="1" wrap="square" lIns="50800" tIns="50800" rIns="50800" bIns="50800" anchor="ctr" anchorCtr="0">
            <a:normAutofit/>
          </a:bodyPr>
          <a:lstStyle/>
          <a:p>
            <a:pPr marL="0" lvl="0" indent="0" algn="l" rtl="0">
              <a:lnSpc>
                <a:spcPct val="100000"/>
              </a:lnSpc>
              <a:spcBef>
                <a:spcPts val="0"/>
              </a:spcBef>
              <a:spcAft>
                <a:spcPts val="0"/>
              </a:spcAft>
              <a:buClr>
                <a:srgbClr val="6A6C77"/>
              </a:buClr>
              <a:buSzPts val="5800"/>
              <a:buFont typeface="Tahoma"/>
              <a:buNone/>
            </a:pPr>
            <a:r>
              <a:rPr lang="no-NO"/>
              <a:t>Setting Objectives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23"/>
          <p:cNvSpPr txBox="1">
            <a:spLocks noGrp="1"/>
          </p:cNvSpPr>
          <p:nvPr>
            <p:ph type="body" idx="1"/>
          </p:nvPr>
        </p:nvSpPr>
        <p:spPr>
          <a:xfrm>
            <a:off x="908781" y="2496211"/>
            <a:ext cx="14489062" cy="5635418"/>
          </a:xfrm>
          <a:prstGeom prst="rect">
            <a:avLst/>
          </a:prstGeom>
          <a:noFill/>
          <a:ln>
            <a:noFill/>
          </a:ln>
        </p:spPr>
        <p:txBody>
          <a:bodyPr spcFirstLastPara="1" wrap="square" lIns="91425" tIns="45700" rIns="91425" bIns="45700" anchor="t" anchorCtr="0">
            <a:normAutofit/>
          </a:bodyPr>
          <a:lstStyle/>
          <a:p>
            <a:pPr marL="457200" lvl="0" indent="-358394" algn="l" rtl="0">
              <a:lnSpc>
                <a:spcPct val="150000"/>
              </a:lnSpc>
              <a:spcBef>
                <a:spcPts val="600"/>
              </a:spcBef>
              <a:spcAft>
                <a:spcPts val="0"/>
              </a:spcAft>
              <a:buSzPts val="2044"/>
              <a:buChar char="•"/>
            </a:pPr>
            <a:r>
              <a:rPr lang="no-NO"/>
              <a:t>Gain awareness of issues and considerations of data protection legislation and statistical disclosure for quantitative/qualitative data</a:t>
            </a:r>
            <a:endParaRPr/>
          </a:p>
          <a:p>
            <a:pPr marL="457200" lvl="0" indent="-358394" algn="l" rtl="0">
              <a:lnSpc>
                <a:spcPct val="150000"/>
              </a:lnSpc>
              <a:spcBef>
                <a:spcPts val="600"/>
              </a:spcBef>
              <a:spcAft>
                <a:spcPts val="0"/>
              </a:spcAft>
              <a:buSzPts val="2044"/>
              <a:buChar char="•"/>
            </a:pPr>
            <a:r>
              <a:rPr lang="no-NO"/>
              <a:t>Gain basic knowledge of key concepts, techniques and tools in statistical disclosure control for quantitative/qualitative data</a:t>
            </a:r>
            <a:endParaRPr/>
          </a:p>
          <a:p>
            <a:pPr marL="457200" lvl="0" indent="-358394" algn="l" rtl="0">
              <a:lnSpc>
                <a:spcPct val="150000"/>
              </a:lnSpc>
              <a:spcBef>
                <a:spcPts val="600"/>
              </a:spcBef>
              <a:spcAft>
                <a:spcPts val="0"/>
              </a:spcAft>
              <a:buSzPts val="2044"/>
              <a:buChar char="•"/>
            </a:pPr>
            <a:r>
              <a:rPr lang="no-NO"/>
              <a:t>(if tool introduced) Be able to implement semi-automated tools in your anonymisation process </a:t>
            </a:r>
            <a:endParaRPr/>
          </a:p>
        </p:txBody>
      </p:sp>
      <p:sp>
        <p:nvSpPr>
          <p:cNvPr id="99" name="Google Shape;99;p23"/>
          <p:cNvSpPr txBox="1">
            <a:spLocks noGrp="1"/>
          </p:cNvSpPr>
          <p:nvPr>
            <p:ph type="title"/>
          </p:nvPr>
        </p:nvSpPr>
        <p:spPr>
          <a:xfrm>
            <a:off x="908781" y="885495"/>
            <a:ext cx="14716508" cy="997079"/>
          </a:xfrm>
          <a:prstGeom prst="rect">
            <a:avLst/>
          </a:prstGeom>
          <a:noFill/>
          <a:ln>
            <a:noFill/>
          </a:ln>
        </p:spPr>
        <p:txBody>
          <a:bodyPr spcFirstLastPara="1" wrap="square" lIns="50800" tIns="50800" rIns="50800" bIns="50800" anchor="ctr" anchorCtr="0">
            <a:normAutofit/>
          </a:bodyPr>
          <a:lstStyle/>
          <a:p>
            <a:pPr marL="0" lvl="0" indent="0" algn="l" rtl="0">
              <a:lnSpc>
                <a:spcPct val="100000"/>
              </a:lnSpc>
              <a:spcBef>
                <a:spcPts val="0"/>
              </a:spcBef>
              <a:spcAft>
                <a:spcPts val="0"/>
              </a:spcAft>
              <a:buClr>
                <a:srgbClr val="6A6C77"/>
              </a:buClr>
              <a:buSzPts val="5800"/>
              <a:buFont typeface="Tahoma"/>
              <a:buNone/>
            </a:pPr>
            <a:r>
              <a:rPr lang="no-NO"/>
              <a:t>Examples of Objectives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4"/>
          <p:cNvSpPr txBox="1">
            <a:spLocks noGrp="1"/>
          </p:cNvSpPr>
          <p:nvPr>
            <p:ph type="body" idx="1"/>
          </p:nvPr>
        </p:nvSpPr>
        <p:spPr>
          <a:xfrm>
            <a:off x="908781" y="2496211"/>
            <a:ext cx="14489062" cy="5635418"/>
          </a:xfrm>
          <a:prstGeom prst="rect">
            <a:avLst/>
          </a:prstGeom>
          <a:noFill/>
          <a:ln>
            <a:noFill/>
          </a:ln>
        </p:spPr>
        <p:txBody>
          <a:bodyPr spcFirstLastPara="1" wrap="square" lIns="91425" tIns="45700" rIns="91425" bIns="45700" anchor="t" anchorCtr="0">
            <a:normAutofit lnSpcReduction="10000"/>
          </a:bodyPr>
          <a:lstStyle/>
          <a:p>
            <a:pPr marL="98806" lvl="0" indent="0" algn="l" rtl="0">
              <a:lnSpc>
                <a:spcPct val="150000"/>
              </a:lnSpc>
              <a:spcBef>
                <a:spcPts val="600"/>
              </a:spcBef>
              <a:spcAft>
                <a:spcPts val="0"/>
              </a:spcAft>
              <a:buSzPts val="2044"/>
              <a:buNone/>
            </a:pPr>
            <a:r>
              <a:rPr lang="no-NO" sz="4000"/>
              <a:t>More and more research is now crossing country boundaries =&gt; leading to implications on data protection legislation</a:t>
            </a:r>
            <a:endParaRPr/>
          </a:p>
          <a:p>
            <a:pPr marL="98806" lvl="0" indent="0" algn="l" rtl="0">
              <a:lnSpc>
                <a:spcPct val="150000"/>
              </a:lnSpc>
              <a:spcBef>
                <a:spcPts val="600"/>
              </a:spcBef>
              <a:spcAft>
                <a:spcPts val="0"/>
              </a:spcAft>
              <a:buSzPts val="2044"/>
              <a:buNone/>
            </a:pPr>
            <a:endParaRPr sz="4000"/>
          </a:p>
          <a:p>
            <a:pPr marL="98806" lvl="0" indent="0" algn="l" rtl="0">
              <a:lnSpc>
                <a:spcPct val="150000"/>
              </a:lnSpc>
              <a:spcBef>
                <a:spcPts val="600"/>
              </a:spcBef>
              <a:spcAft>
                <a:spcPts val="0"/>
              </a:spcAft>
              <a:buSzPts val="2044"/>
              <a:buNone/>
            </a:pPr>
            <a:r>
              <a:rPr lang="no-NO" sz="4000"/>
              <a:t>When setting the context of your training session try to provide practical examples on how different legislation applies (worksheet available on the shared drive)</a:t>
            </a:r>
            <a:endParaRPr/>
          </a:p>
          <a:p>
            <a:pPr marL="457200" lvl="0" indent="-228600" algn="l" rtl="0">
              <a:lnSpc>
                <a:spcPct val="150000"/>
              </a:lnSpc>
              <a:spcBef>
                <a:spcPts val="600"/>
              </a:spcBef>
              <a:spcAft>
                <a:spcPts val="0"/>
              </a:spcAft>
              <a:buSzPts val="2044"/>
              <a:buNone/>
            </a:pPr>
            <a:endParaRPr sz="4400"/>
          </a:p>
          <a:p>
            <a:pPr marL="457200" lvl="0" indent="-228600" algn="l" rtl="0">
              <a:lnSpc>
                <a:spcPct val="150000"/>
              </a:lnSpc>
              <a:spcBef>
                <a:spcPts val="600"/>
              </a:spcBef>
              <a:spcAft>
                <a:spcPts val="0"/>
              </a:spcAft>
              <a:buSzPts val="2044"/>
              <a:buNone/>
            </a:pPr>
            <a:endParaRPr/>
          </a:p>
        </p:txBody>
      </p:sp>
      <p:sp>
        <p:nvSpPr>
          <p:cNvPr id="105" name="Google Shape;105;p24"/>
          <p:cNvSpPr txBox="1">
            <a:spLocks noGrp="1"/>
          </p:cNvSpPr>
          <p:nvPr>
            <p:ph type="title"/>
          </p:nvPr>
        </p:nvSpPr>
        <p:spPr>
          <a:xfrm>
            <a:off x="908781" y="885495"/>
            <a:ext cx="14716508" cy="997079"/>
          </a:xfrm>
          <a:prstGeom prst="rect">
            <a:avLst/>
          </a:prstGeom>
          <a:noFill/>
          <a:ln>
            <a:noFill/>
          </a:ln>
        </p:spPr>
        <p:txBody>
          <a:bodyPr spcFirstLastPara="1" wrap="square" lIns="50800" tIns="50800" rIns="50800" bIns="50800" anchor="ctr" anchorCtr="0">
            <a:normAutofit/>
          </a:bodyPr>
          <a:lstStyle/>
          <a:p>
            <a:pPr marL="0" lvl="0" indent="0" algn="l" rtl="0">
              <a:lnSpc>
                <a:spcPct val="100000"/>
              </a:lnSpc>
              <a:spcBef>
                <a:spcPts val="0"/>
              </a:spcBef>
              <a:spcAft>
                <a:spcPts val="0"/>
              </a:spcAft>
              <a:buClr>
                <a:srgbClr val="6A6C77"/>
              </a:buClr>
              <a:buSzPts val="5800"/>
              <a:buFont typeface="Tahoma"/>
              <a:buNone/>
            </a:pPr>
            <a:r>
              <a:rPr lang="no-NO"/>
              <a:t>Setting the Context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g14cb4e76e6b_0_0"/>
          <p:cNvSpPr txBox="1">
            <a:spLocks noGrp="1"/>
          </p:cNvSpPr>
          <p:nvPr>
            <p:ph type="body" idx="1"/>
          </p:nvPr>
        </p:nvSpPr>
        <p:spPr>
          <a:xfrm>
            <a:off x="908781" y="2496211"/>
            <a:ext cx="14489100" cy="5635500"/>
          </a:xfrm>
          <a:prstGeom prst="rect">
            <a:avLst/>
          </a:prstGeom>
          <a:noFill/>
          <a:ln>
            <a:noFill/>
          </a:ln>
        </p:spPr>
        <p:txBody>
          <a:bodyPr spcFirstLastPara="1" wrap="square" lIns="91425" tIns="45700" rIns="91425" bIns="45700" anchor="t" anchorCtr="0">
            <a:normAutofit fontScale="77500" lnSpcReduction="20000"/>
          </a:bodyPr>
          <a:lstStyle/>
          <a:p>
            <a:pPr marL="0" lvl="0" indent="0" algn="l" rtl="0">
              <a:lnSpc>
                <a:spcPct val="100000"/>
              </a:lnSpc>
              <a:spcBef>
                <a:spcPts val="0"/>
              </a:spcBef>
              <a:spcAft>
                <a:spcPts val="0"/>
              </a:spcAft>
              <a:buClr>
                <a:srgbClr val="6A6C76"/>
              </a:buClr>
              <a:buSzPct val="94193"/>
              <a:buFont typeface="Tahoma"/>
              <a:buNone/>
            </a:pPr>
            <a:r>
              <a:rPr lang="no-NO" sz="3600"/>
              <a:t>When personal information about people is collected or used in research  data protection regulations apply such as:</a:t>
            </a:r>
            <a:endParaRPr/>
          </a:p>
          <a:p>
            <a:pPr marL="0" lvl="0" indent="0" algn="l" rtl="0">
              <a:lnSpc>
                <a:spcPct val="100000"/>
              </a:lnSpc>
              <a:spcBef>
                <a:spcPts val="0"/>
              </a:spcBef>
              <a:spcAft>
                <a:spcPts val="0"/>
              </a:spcAft>
              <a:buClr>
                <a:srgbClr val="6A6C76"/>
              </a:buClr>
              <a:buSzPct val="94193"/>
              <a:buFont typeface="Tahoma"/>
              <a:buNone/>
            </a:pPr>
            <a:endParaRPr sz="3600"/>
          </a:p>
          <a:p>
            <a:pPr marL="0" lvl="0" indent="0" algn="l" rtl="0">
              <a:lnSpc>
                <a:spcPct val="100000"/>
              </a:lnSpc>
              <a:spcBef>
                <a:spcPts val="0"/>
              </a:spcBef>
              <a:spcAft>
                <a:spcPts val="0"/>
              </a:spcAft>
              <a:buClr>
                <a:srgbClr val="6A6C76"/>
              </a:buClr>
              <a:buSzPct val="94193"/>
              <a:buFont typeface="Tahoma"/>
              <a:buNone/>
            </a:pPr>
            <a:r>
              <a:rPr lang="no-NO" sz="3600" u="sng">
                <a:solidFill>
                  <a:schemeClr val="hlink"/>
                </a:solidFill>
                <a:hlinkClick r:id="rId3"/>
              </a:rPr>
              <a:t>EU GDPR</a:t>
            </a:r>
            <a:r>
              <a:rPr lang="no-NO" sz="3600"/>
              <a:t> (2018) &amp; country specific laws</a:t>
            </a:r>
            <a:endParaRPr/>
          </a:p>
          <a:p>
            <a:pPr marL="1028700" lvl="1" indent="-571500" algn="l" rtl="0">
              <a:lnSpc>
                <a:spcPct val="100000"/>
              </a:lnSpc>
              <a:spcBef>
                <a:spcPts val="0"/>
              </a:spcBef>
              <a:spcAft>
                <a:spcPts val="0"/>
              </a:spcAft>
              <a:buSzPct val="94193"/>
              <a:buChar char="•"/>
            </a:pPr>
            <a:r>
              <a:rPr lang="no-NO" sz="3600"/>
              <a:t>a researcher based in a country from the European Union (country that adheres to EU GDPR) collects personal data about people living in a country from the European Union </a:t>
            </a:r>
            <a:endParaRPr/>
          </a:p>
          <a:p>
            <a:pPr marL="0" lvl="0" indent="0" algn="l" rtl="0">
              <a:lnSpc>
                <a:spcPct val="100000"/>
              </a:lnSpc>
              <a:spcBef>
                <a:spcPts val="0"/>
              </a:spcBef>
              <a:spcAft>
                <a:spcPts val="0"/>
              </a:spcAft>
              <a:buClr>
                <a:srgbClr val="6A6C76"/>
              </a:buClr>
              <a:buSzPct val="94193"/>
              <a:buFont typeface="Tahoma"/>
              <a:buNone/>
            </a:pPr>
            <a:endParaRPr sz="3600"/>
          </a:p>
          <a:p>
            <a:pPr marL="0" lvl="0" indent="0" algn="l" rtl="0">
              <a:lnSpc>
                <a:spcPct val="100000"/>
              </a:lnSpc>
              <a:spcBef>
                <a:spcPts val="0"/>
              </a:spcBef>
              <a:spcAft>
                <a:spcPts val="0"/>
              </a:spcAft>
              <a:buClr>
                <a:srgbClr val="6A6C76"/>
              </a:buClr>
              <a:buSzPct val="94193"/>
              <a:buFont typeface="Tahoma"/>
              <a:buNone/>
            </a:pPr>
            <a:r>
              <a:rPr lang="no-NO" sz="3600"/>
              <a:t>e.g. </a:t>
            </a:r>
            <a:r>
              <a:rPr lang="no-NO" sz="3600" u="sng">
                <a:solidFill>
                  <a:schemeClr val="hlink"/>
                </a:solidFill>
                <a:hlinkClick r:id="rId4"/>
              </a:rPr>
              <a:t>DPA</a:t>
            </a:r>
            <a:r>
              <a:rPr lang="no-NO" sz="3600"/>
              <a:t> (2018) &amp; the </a:t>
            </a:r>
            <a:r>
              <a:rPr lang="no-NO" sz="3600" u="sng">
                <a:solidFill>
                  <a:schemeClr val="hlink"/>
                </a:solidFill>
                <a:hlinkClick r:id="rId5"/>
              </a:rPr>
              <a:t>UK GDPR</a:t>
            </a:r>
            <a:r>
              <a:rPr lang="no-NO" sz="3600"/>
              <a:t> applies when</a:t>
            </a:r>
            <a:endParaRPr/>
          </a:p>
          <a:p>
            <a:pPr marL="1028700" lvl="1" indent="-571500" algn="l" rtl="0">
              <a:lnSpc>
                <a:spcPct val="100000"/>
              </a:lnSpc>
              <a:spcBef>
                <a:spcPts val="0"/>
              </a:spcBef>
              <a:spcAft>
                <a:spcPts val="0"/>
              </a:spcAft>
              <a:buSzPct val="94193"/>
              <a:buChar char="•"/>
            </a:pPr>
            <a:r>
              <a:rPr lang="no-NO" sz="3600"/>
              <a:t>a researcher based in the UK collects personal data about people anywhere in the world </a:t>
            </a:r>
            <a:endParaRPr/>
          </a:p>
          <a:p>
            <a:pPr marL="1028700" lvl="1" indent="-571500" algn="l" rtl="0">
              <a:lnSpc>
                <a:spcPct val="100000"/>
              </a:lnSpc>
              <a:spcBef>
                <a:spcPts val="0"/>
              </a:spcBef>
              <a:spcAft>
                <a:spcPts val="0"/>
              </a:spcAft>
              <a:buSzPct val="94193"/>
              <a:buChar char="•"/>
            </a:pPr>
            <a:r>
              <a:rPr lang="no-NO" sz="3600"/>
              <a:t>a researcher outside the UK collects personal data on UK citizens</a:t>
            </a:r>
            <a:endParaRPr/>
          </a:p>
          <a:p>
            <a:pPr marL="0" lvl="0" indent="0" algn="l" rtl="0">
              <a:lnSpc>
                <a:spcPct val="100000"/>
              </a:lnSpc>
              <a:spcBef>
                <a:spcPts val="0"/>
              </a:spcBef>
              <a:spcAft>
                <a:spcPts val="0"/>
              </a:spcAft>
              <a:buClr>
                <a:srgbClr val="6A6C76"/>
              </a:buClr>
              <a:buSzPct val="94193"/>
              <a:buFont typeface="Tahoma"/>
              <a:buNone/>
            </a:pPr>
            <a:endParaRPr sz="3600"/>
          </a:p>
          <a:p>
            <a:pPr marL="0" lvl="0" indent="0" algn="l" rtl="0">
              <a:lnSpc>
                <a:spcPct val="100000"/>
              </a:lnSpc>
              <a:spcBef>
                <a:spcPts val="0"/>
              </a:spcBef>
              <a:spcAft>
                <a:spcPts val="0"/>
              </a:spcAft>
              <a:buClr>
                <a:srgbClr val="6A6C76"/>
              </a:buClr>
              <a:buSzPct val="94193"/>
              <a:buFont typeface="Tahoma"/>
              <a:buNone/>
            </a:pPr>
            <a:r>
              <a:rPr lang="no-NO" sz="3600"/>
              <a:t>e.g. DPA (2018), EU GDPR (2018) &amp; the UK GDPR applies when </a:t>
            </a:r>
            <a:endParaRPr/>
          </a:p>
          <a:p>
            <a:pPr marL="1028700" lvl="1" indent="-571500" algn="l" rtl="0">
              <a:lnSpc>
                <a:spcPct val="100000"/>
              </a:lnSpc>
              <a:spcBef>
                <a:spcPts val="0"/>
              </a:spcBef>
              <a:spcAft>
                <a:spcPts val="0"/>
              </a:spcAft>
              <a:buSzPct val="94193"/>
              <a:buChar char="•"/>
            </a:pPr>
            <a:r>
              <a:rPr lang="no-NO" sz="3600"/>
              <a:t>a researcher based in the UK collects personal data about people across Europe</a:t>
            </a:r>
            <a:endParaRPr/>
          </a:p>
          <a:p>
            <a:pPr marL="0" lvl="0" indent="0" algn="l" rtl="0">
              <a:lnSpc>
                <a:spcPct val="100000"/>
              </a:lnSpc>
              <a:spcBef>
                <a:spcPts val="0"/>
              </a:spcBef>
              <a:spcAft>
                <a:spcPts val="0"/>
              </a:spcAft>
              <a:buClr>
                <a:srgbClr val="6A6C76"/>
              </a:buClr>
              <a:buSzPct val="94193"/>
              <a:buFont typeface="Tahoma"/>
              <a:buNone/>
            </a:pPr>
            <a:endParaRPr sz="3600"/>
          </a:p>
        </p:txBody>
      </p:sp>
      <p:sp>
        <p:nvSpPr>
          <p:cNvPr id="111" name="Google Shape;111;g14cb4e76e6b_0_0"/>
          <p:cNvSpPr txBox="1">
            <a:spLocks noGrp="1"/>
          </p:cNvSpPr>
          <p:nvPr>
            <p:ph type="title"/>
          </p:nvPr>
        </p:nvSpPr>
        <p:spPr>
          <a:xfrm>
            <a:off x="908781" y="885495"/>
            <a:ext cx="14716500" cy="997200"/>
          </a:xfrm>
          <a:prstGeom prst="rect">
            <a:avLst/>
          </a:prstGeom>
          <a:noFill/>
          <a:ln>
            <a:noFill/>
          </a:ln>
        </p:spPr>
        <p:txBody>
          <a:bodyPr spcFirstLastPara="1" wrap="square" lIns="50800" tIns="50800" rIns="50800" bIns="50800" anchor="ctr" anchorCtr="0">
            <a:normAutofit/>
          </a:bodyPr>
          <a:lstStyle/>
          <a:p>
            <a:pPr marL="0" lvl="0" indent="0" algn="l" rtl="0">
              <a:lnSpc>
                <a:spcPct val="100000"/>
              </a:lnSpc>
              <a:spcBef>
                <a:spcPts val="0"/>
              </a:spcBef>
              <a:spcAft>
                <a:spcPts val="0"/>
              </a:spcAft>
              <a:buClr>
                <a:srgbClr val="6A6C77"/>
              </a:buClr>
              <a:buSzPts val="5800"/>
              <a:buFont typeface="Tahoma"/>
              <a:buNone/>
            </a:pPr>
            <a:r>
              <a:rPr lang="no-NO"/>
              <a:t>Example of Data Protection Considerations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
          <p:cNvSpPr txBox="1">
            <a:spLocks noGrp="1"/>
          </p:cNvSpPr>
          <p:nvPr>
            <p:ph type="body" idx="1"/>
          </p:nvPr>
        </p:nvSpPr>
        <p:spPr>
          <a:xfrm>
            <a:off x="908781" y="2496211"/>
            <a:ext cx="14489062" cy="5635418"/>
          </a:xfrm>
          <a:prstGeom prst="rect">
            <a:avLst/>
          </a:prstGeom>
          <a:noFill/>
          <a:ln>
            <a:noFill/>
          </a:ln>
        </p:spPr>
        <p:txBody>
          <a:bodyPr spcFirstLastPara="1" wrap="square" lIns="91425" tIns="45700" rIns="91425" bIns="45700" anchor="t" anchorCtr="0">
            <a:normAutofit fontScale="85000" lnSpcReduction="20000"/>
          </a:bodyPr>
          <a:lstStyle/>
          <a:p>
            <a:pPr marL="0" lvl="0" indent="0" algn="l" rtl="0">
              <a:lnSpc>
                <a:spcPct val="100000"/>
              </a:lnSpc>
              <a:spcBef>
                <a:spcPts val="0"/>
              </a:spcBef>
              <a:spcAft>
                <a:spcPts val="0"/>
              </a:spcAft>
              <a:buClr>
                <a:srgbClr val="6A6C76"/>
              </a:buClr>
              <a:buSzPct val="85882"/>
              <a:buFont typeface="Tahoma"/>
              <a:buNone/>
            </a:pPr>
            <a:r>
              <a:rPr lang="no-NO" sz="3600"/>
              <a:t>Types of identifiers: direct (names, address etc.) vs indirect (education level, occupation, age etc.)</a:t>
            </a:r>
            <a:endParaRPr/>
          </a:p>
          <a:p>
            <a:pPr marL="0" lvl="0" indent="0" algn="l" rtl="0">
              <a:lnSpc>
                <a:spcPct val="100000"/>
              </a:lnSpc>
              <a:spcBef>
                <a:spcPts val="0"/>
              </a:spcBef>
              <a:spcAft>
                <a:spcPts val="0"/>
              </a:spcAft>
              <a:buClr>
                <a:srgbClr val="6A6C76"/>
              </a:buClr>
              <a:buSzPct val="85882"/>
              <a:buFont typeface="Tahoma"/>
              <a:buNone/>
            </a:pPr>
            <a:endParaRPr sz="3600"/>
          </a:p>
          <a:p>
            <a:pPr marL="0" lvl="0" indent="0" algn="l" rtl="0">
              <a:lnSpc>
                <a:spcPct val="100000"/>
              </a:lnSpc>
              <a:spcBef>
                <a:spcPts val="0"/>
              </a:spcBef>
              <a:spcAft>
                <a:spcPts val="0"/>
              </a:spcAft>
              <a:buClr>
                <a:srgbClr val="6A6C76"/>
              </a:buClr>
              <a:buSzPct val="85882"/>
              <a:buFont typeface="Tahoma"/>
              <a:buNone/>
            </a:pPr>
            <a:r>
              <a:rPr lang="no-NO" sz="3600"/>
              <a:t>Types of disclosure: identity vs attribute</a:t>
            </a:r>
            <a:endParaRPr/>
          </a:p>
          <a:p>
            <a:pPr marL="0" lvl="0" indent="0" algn="l" rtl="0">
              <a:lnSpc>
                <a:spcPct val="100000"/>
              </a:lnSpc>
              <a:spcBef>
                <a:spcPts val="0"/>
              </a:spcBef>
              <a:spcAft>
                <a:spcPts val="0"/>
              </a:spcAft>
              <a:buClr>
                <a:srgbClr val="6A6C76"/>
              </a:buClr>
              <a:buSzPct val="85882"/>
              <a:buFont typeface="Tahoma"/>
              <a:buNone/>
            </a:pPr>
            <a:endParaRPr sz="3600"/>
          </a:p>
          <a:p>
            <a:pPr marL="0" lvl="0" indent="0" algn="l" rtl="0">
              <a:lnSpc>
                <a:spcPct val="100000"/>
              </a:lnSpc>
              <a:spcBef>
                <a:spcPts val="0"/>
              </a:spcBef>
              <a:spcAft>
                <a:spcPts val="0"/>
              </a:spcAft>
              <a:buClr>
                <a:srgbClr val="6A6C76"/>
              </a:buClr>
              <a:buSzPct val="85882"/>
              <a:buFont typeface="Tahoma"/>
              <a:buNone/>
            </a:pPr>
            <a:r>
              <a:rPr lang="no-NO" sz="3600"/>
              <a:t>De-identification/Pseudonymisation: Process of removing or masking direct identifiers in personal data </a:t>
            </a:r>
            <a:endParaRPr/>
          </a:p>
          <a:p>
            <a:pPr marL="0" lvl="0" indent="0" algn="l" rtl="0">
              <a:lnSpc>
                <a:spcPct val="100000"/>
              </a:lnSpc>
              <a:spcBef>
                <a:spcPts val="0"/>
              </a:spcBef>
              <a:spcAft>
                <a:spcPts val="0"/>
              </a:spcAft>
              <a:buClr>
                <a:srgbClr val="6A6C76"/>
              </a:buClr>
              <a:buSzPct val="85882"/>
              <a:buFont typeface="Tahoma"/>
              <a:buNone/>
            </a:pPr>
            <a:endParaRPr sz="3600"/>
          </a:p>
          <a:p>
            <a:pPr marL="0" lvl="0" indent="0" algn="l" rtl="0">
              <a:lnSpc>
                <a:spcPct val="100000"/>
              </a:lnSpc>
              <a:spcBef>
                <a:spcPts val="0"/>
              </a:spcBef>
              <a:spcAft>
                <a:spcPts val="0"/>
              </a:spcAft>
              <a:buClr>
                <a:srgbClr val="6A6C76"/>
              </a:buClr>
              <a:buSzPct val="85882"/>
              <a:buFont typeface="Tahoma"/>
              <a:buNone/>
            </a:pPr>
            <a:r>
              <a:rPr lang="no-NO" sz="3600"/>
              <a:t>Anonymisation: Process of ensuring that the risk of somebody being identified in the data is negligible; more than simply de-identifying the data, and often requires that indirect identifiers be further altered or masked </a:t>
            </a:r>
            <a:endParaRPr/>
          </a:p>
          <a:p>
            <a:pPr marL="0" lvl="0" indent="0" algn="l" rtl="0">
              <a:lnSpc>
                <a:spcPct val="100000"/>
              </a:lnSpc>
              <a:spcBef>
                <a:spcPts val="0"/>
              </a:spcBef>
              <a:spcAft>
                <a:spcPts val="0"/>
              </a:spcAft>
              <a:buClr>
                <a:srgbClr val="6A6C76"/>
              </a:buClr>
              <a:buSzPct val="85882"/>
              <a:buFont typeface="Tahoma"/>
              <a:buNone/>
            </a:pPr>
            <a:endParaRPr sz="3600"/>
          </a:p>
          <a:p>
            <a:pPr marL="0" lvl="0" indent="0" algn="l" rtl="0">
              <a:lnSpc>
                <a:spcPct val="100000"/>
              </a:lnSpc>
              <a:spcBef>
                <a:spcPts val="0"/>
              </a:spcBef>
              <a:spcAft>
                <a:spcPts val="0"/>
              </a:spcAft>
              <a:buClr>
                <a:srgbClr val="6A6C76"/>
              </a:buClr>
              <a:buSzPct val="85882"/>
              <a:buFont typeface="Tahoma"/>
              <a:buNone/>
            </a:pPr>
            <a:r>
              <a:rPr lang="no-NO" sz="3600"/>
              <a:t>Types of anonymisation: Formal Anonymisation, Guaranteed Anonymisation , Statistical Anonymisation, Functional Anonymisation </a:t>
            </a:r>
            <a:endParaRPr/>
          </a:p>
          <a:p>
            <a:pPr marL="0" lvl="0" indent="0" algn="l" rtl="0">
              <a:lnSpc>
                <a:spcPct val="100000"/>
              </a:lnSpc>
              <a:spcBef>
                <a:spcPts val="0"/>
              </a:spcBef>
              <a:spcAft>
                <a:spcPts val="0"/>
              </a:spcAft>
              <a:buClr>
                <a:srgbClr val="6A6C76"/>
              </a:buClr>
              <a:buSzPct val="85882"/>
              <a:buFont typeface="Tahoma"/>
              <a:buNone/>
            </a:pPr>
            <a:endParaRPr sz="3600"/>
          </a:p>
        </p:txBody>
      </p:sp>
      <p:sp>
        <p:nvSpPr>
          <p:cNvPr id="117" name="Google Shape;117;p2"/>
          <p:cNvSpPr txBox="1">
            <a:spLocks noGrp="1"/>
          </p:cNvSpPr>
          <p:nvPr>
            <p:ph type="title"/>
          </p:nvPr>
        </p:nvSpPr>
        <p:spPr>
          <a:xfrm>
            <a:off x="908781" y="885495"/>
            <a:ext cx="14716508" cy="997079"/>
          </a:xfrm>
          <a:prstGeom prst="rect">
            <a:avLst/>
          </a:prstGeom>
          <a:noFill/>
          <a:ln>
            <a:noFill/>
          </a:ln>
        </p:spPr>
        <p:txBody>
          <a:bodyPr spcFirstLastPara="1" wrap="square" lIns="50800" tIns="50800" rIns="50800" bIns="50800" anchor="ctr" anchorCtr="0">
            <a:normAutofit/>
          </a:bodyPr>
          <a:lstStyle/>
          <a:p>
            <a:pPr marL="0" lvl="0" indent="0" algn="l" rtl="0">
              <a:lnSpc>
                <a:spcPct val="100000"/>
              </a:lnSpc>
              <a:spcBef>
                <a:spcPts val="0"/>
              </a:spcBef>
              <a:spcAft>
                <a:spcPts val="0"/>
              </a:spcAft>
              <a:buClr>
                <a:srgbClr val="6A6C77"/>
              </a:buClr>
              <a:buSzPts val="5800"/>
              <a:buFont typeface="Tahoma"/>
              <a:buNone/>
            </a:pPr>
            <a:r>
              <a:rPr lang="no-NO"/>
              <a:t>Examples of Key Concepts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4"/>
          <p:cNvSpPr txBox="1">
            <a:spLocks noGrp="1"/>
          </p:cNvSpPr>
          <p:nvPr>
            <p:ph type="body" idx="1"/>
          </p:nvPr>
        </p:nvSpPr>
        <p:spPr>
          <a:xfrm>
            <a:off x="908781" y="2496211"/>
            <a:ext cx="14489062" cy="5635418"/>
          </a:xfrm>
          <a:prstGeom prst="rect">
            <a:avLst/>
          </a:prstGeom>
          <a:noFill/>
          <a:ln>
            <a:noFill/>
          </a:ln>
        </p:spPr>
        <p:txBody>
          <a:bodyPr spcFirstLastPara="1" wrap="square" lIns="91425" tIns="45700" rIns="91425" bIns="45700" anchor="t" anchorCtr="0">
            <a:normAutofit/>
          </a:bodyPr>
          <a:lstStyle/>
          <a:p>
            <a:pPr marL="584200" lvl="0" indent="-454406" algn="l" rtl="0">
              <a:lnSpc>
                <a:spcPct val="150000"/>
              </a:lnSpc>
              <a:spcBef>
                <a:spcPts val="600"/>
              </a:spcBef>
              <a:spcAft>
                <a:spcPts val="0"/>
              </a:spcAft>
              <a:buClr>
                <a:srgbClr val="6A6C76"/>
              </a:buClr>
              <a:buSzPts val="2044"/>
              <a:buFont typeface="Tahoma"/>
              <a:buNone/>
            </a:pPr>
            <a:r>
              <a:rPr lang="no-NO"/>
              <a:t>The CESSDA Data Management Expert Guide covers </a:t>
            </a:r>
            <a:r>
              <a:rPr lang="no-NO" u="sng">
                <a:solidFill>
                  <a:schemeClr val="hlink"/>
                </a:solidFill>
                <a:hlinkClick r:id="rId3"/>
              </a:rPr>
              <a:t>key anonymization topics</a:t>
            </a:r>
            <a:r>
              <a:rPr lang="no-NO"/>
              <a:t> including:</a:t>
            </a:r>
            <a:endParaRPr/>
          </a:p>
          <a:p>
            <a:pPr marL="1044194" lvl="1" indent="-457200" algn="l" rtl="0">
              <a:lnSpc>
                <a:spcPct val="150000"/>
              </a:lnSpc>
              <a:spcBef>
                <a:spcPts val="600"/>
              </a:spcBef>
              <a:spcAft>
                <a:spcPts val="0"/>
              </a:spcAft>
              <a:buSzPts val="1400"/>
              <a:buChar char="•"/>
            </a:pPr>
            <a:r>
              <a:rPr lang="no-NO"/>
              <a:t>Anonymisation methods</a:t>
            </a:r>
            <a:endParaRPr/>
          </a:p>
          <a:p>
            <a:pPr marL="1044194" lvl="1" indent="-457200" algn="l" rtl="0">
              <a:lnSpc>
                <a:spcPct val="150000"/>
              </a:lnSpc>
              <a:spcBef>
                <a:spcPts val="600"/>
              </a:spcBef>
              <a:spcAft>
                <a:spcPts val="0"/>
              </a:spcAft>
              <a:buSzPts val="1400"/>
              <a:buChar char="•"/>
            </a:pPr>
            <a:r>
              <a:rPr lang="no-NO"/>
              <a:t>Expert tips</a:t>
            </a:r>
            <a:endParaRPr/>
          </a:p>
          <a:p>
            <a:pPr marL="1044194" lvl="1" indent="-457200" algn="l" rtl="0">
              <a:lnSpc>
                <a:spcPct val="150000"/>
              </a:lnSpc>
              <a:spcBef>
                <a:spcPts val="600"/>
              </a:spcBef>
              <a:spcAft>
                <a:spcPts val="0"/>
              </a:spcAft>
              <a:buSzPts val="1400"/>
              <a:buChar char="•"/>
            </a:pPr>
            <a:r>
              <a:rPr lang="no-NO"/>
              <a:t>Case studies</a:t>
            </a:r>
            <a:endParaRPr/>
          </a:p>
          <a:p>
            <a:pPr marL="1044194" lvl="1" indent="-457200" algn="l" rtl="0">
              <a:lnSpc>
                <a:spcPct val="150000"/>
              </a:lnSpc>
              <a:spcBef>
                <a:spcPts val="600"/>
              </a:spcBef>
              <a:spcAft>
                <a:spcPts val="0"/>
              </a:spcAft>
              <a:buSzPts val="1400"/>
              <a:buChar char="•"/>
            </a:pPr>
            <a:r>
              <a:rPr lang="no-NO"/>
              <a:t>Anonymisation in practice</a:t>
            </a:r>
            <a:endParaRPr/>
          </a:p>
        </p:txBody>
      </p:sp>
      <p:sp>
        <p:nvSpPr>
          <p:cNvPr id="123" name="Google Shape;123;p4"/>
          <p:cNvSpPr txBox="1">
            <a:spLocks noGrp="1"/>
          </p:cNvSpPr>
          <p:nvPr>
            <p:ph type="title"/>
          </p:nvPr>
        </p:nvSpPr>
        <p:spPr>
          <a:xfrm>
            <a:off x="908781" y="885495"/>
            <a:ext cx="14716508" cy="997079"/>
          </a:xfrm>
          <a:prstGeom prst="rect">
            <a:avLst/>
          </a:prstGeom>
          <a:noFill/>
          <a:ln>
            <a:noFill/>
          </a:ln>
        </p:spPr>
        <p:txBody>
          <a:bodyPr spcFirstLastPara="1" wrap="square" lIns="50800" tIns="50800" rIns="50800" bIns="50800" anchor="ctr" anchorCtr="0">
            <a:normAutofit/>
          </a:bodyPr>
          <a:lstStyle/>
          <a:p>
            <a:pPr marL="0" lvl="0" indent="0" algn="l" rtl="0">
              <a:lnSpc>
                <a:spcPct val="100000"/>
              </a:lnSpc>
              <a:spcBef>
                <a:spcPts val="0"/>
              </a:spcBef>
              <a:spcAft>
                <a:spcPts val="0"/>
              </a:spcAft>
              <a:buClr>
                <a:srgbClr val="6A6C77"/>
              </a:buClr>
              <a:buSzPts val="5800"/>
              <a:buFont typeface="Tahoma"/>
              <a:buNone/>
            </a:pPr>
            <a:r>
              <a:rPr lang="no-NO"/>
              <a:t>Anonymisation and the DMEG</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5"/>
          <p:cNvSpPr txBox="1">
            <a:spLocks noGrp="1"/>
          </p:cNvSpPr>
          <p:nvPr>
            <p:ph type="body" idx="1"/>
          </p:nvPr>
        </p:nvSpPr>
        <p:spPr>
          <a:xfrm>
            <a:off x="908781" y="2496211"/>
            <a:ext cx="14489062" cy="5635418"/>
          </a:xfrm>
          <a:prstGeom prst="rect">
            <a:avLst/>
          </a:prstGeom>
          <a:noFill/>
          <a:ln>
            <a:noFill/>
          </a:ln>
        </p:spPr>
        <p:txBody>
          <a:bodyPr spcFirstLastPara="1" wrap="square" lIns="91425" tIns="45700" rIns="91425" bIns="45700" anchor="t" anchorCtr="0">
            <a:normAutofit fontScale="92500" lnSpcReduction="20000"/>
          </a:bodyPr>
          <a:lstStyle/>
          <a:p>
            <a:pPr marL="584200" lvl="0" indent="-454406" algn="l" rtl="0">
              <a:lnSpc>
                <a:spcPct val="150000"/>
              </a:lnSpc>
              <a:spcBef>
                <a:spcPts val="600"/>
              </a:spcBef>
              <a:spcAft>
                <a:spcPts val="0"/>
              </a:spcAft>
              <a:buClr>
                <a:srgbClr val="6A6C76"/>
              </a:buClr>
              <a:buSzPts val="2044"/>
              <a:buFont typeface="Tahoma"/>
              <a:buNone/>
            </a:pPr>
            <a:endParaRPr/>
          </a:p>
          <a:p>
            <a:pPr marL="584200" lvl="0" indent="-454406" algn="l" rtl="0">
              <a:lnSpc>
                <a:spcPct val="150000"/>
              </a:lnSpc>
              <a:spcBef>
                <a:spcPts val="600"/>
              </a:spcBef>
              <a:spcAft>
                <a:spcPts val="0"/>
              </a:spcAft>
              <a:buClr>
                <a:srgbClr val="6A6C76"/>
              </a:buClr>
              <a:buSzPts val="2044"/>
              <a:buFont typeface="Tahoma"/>
              <a:buNone/>
            </a:pPr>
            <a:endParaRPr/>
          </a:p>
          <a:p>
            <a:pPr marL="584200" lvl="0" indent="-454406" algn="l" rtl="0">
              <a:lnSpc>
                <a:spcPct val="150000"/>
              </a:lnSpc>
              <a:spcBef>
                <a:spcPts val="600"/>
              </a:spcBef>
              <a:spcAft>
                <a:spcPts val="0"/>
              </a:spcAft>
              <a:buClr>
                <a:srgbClr val="6A6C76"/>
              </a:buClr>
              <a:buSzPts val="2044"/>
              <a:buFont typeface="Tahoma"/>
              <a:buNone/>
            </a:pPr>
            <a:endParaRPr/>
          </a:p>
          <a:p>
            <a:pPr marL="584200" lvl="0" indent="-454406" algn="l" rtl="0">
              <a:lnSpc>
                <a:spcPct val="150000"/>
              </a:lnSpc>
              <a:spcBef>
                <a:spcPts val="600"/>
              </a:spcBef>
              <a:spcAft>
                <a:spcPts val="0"/>
              </a:spcAft>
              <a:buClr>
                <a:srgbClr val="6A6C76"/>
              </a:buClr>
              <a:buSzPts val="2044"/>
              <a:buFont typeface="Tahoma"/>
              <a:buNone/>
            </a:pPr>
            <a:endParaRPr/>
          </a:p>
          <a:p>
            <a:pPr marL="584200" lvl="0" indent="-454406" algn="l" rtl="0">
              <a:lnSpc>
                <a:spcPct val="150000"/>
              </a:lnSpc>
              <a:spcBef>
                <a:spcPts val="600"/>
              </a:spcBef>
              <a:spcAft>
                <a:spcPts val="0"/>
              </a:spcAft>
              <a:buClr>
                <a:srgbClr val="6A6C76"/>
              </a:buClr>
              <a:buSzPts val="2044"/>
              <a:buFont typeface="Tahoma"/>
              <a:buNone/>
            </a:pPr>
            <a:endParaRPr/>
          </a:p>
          <a:p>
            <a:pPr marL="584200" lvl="0" indent="-454406" algn="l" rtl="0">
              <a:lnSpc>
                <a:spcPct val="150000"/>
              </a:lnSpc>
              <a:spcBef>
                <a:spcPts val="600"/>
              </a:spcBef>
              <a:spcAft>
                <a:spcPts val="0"/>
              </a:spcAft>
              <a:buClr>
                <a:srgbClr val="6A6C76"/>
              </a:buClr>
              <a:buSzPts val="2044"/>
              <a:buFont typeface="Tahoma"/>
              <a:buNone/>
            </a:pPr>
            <a:endParaRPr/>
          </a:p>
          <a:p>
            <a:pPr marL="584200" lvl="0" indent="-454406" algn="l" rtl="0">
              <a:lnSpc>
                <a:spcPct val="150000"/>
              </a:lnSpc>
              <a:spcBef>
                <a:spcPts val="600"/>
              </a:spcBef>
              <a:spcAft>
                <a:spcPts val="0"/>
              </a:spcAft>
              <a:buClr>
                <a:srgbClr val="6A6C76"/>
              </a:buClr>
              <a:buSzPts val="2044"/>
              <a:buFont typeface="Tahoma"/>
              <a:buNone/>
            </a:pPr>
            <a:endParaRPr/>
          </a:p>
          <a:p>
            <a:pPr marL="584200" lvl="0" indent="-454406" algn="l" rtl="0">
              <a:lnSpc>
                <a:spcPct val="150000"/>
              </a:lnSpc>
              <a:spcBef>
                <a:spcPts val="600"/>
              </a:spcBef>
              <a:spcAft>
                <a:spcPts val="0"/>
              </a:spcAft>
              <a:buClr>
                <a:srgbClr val="6A6C76"/>
              </a:buClr>
              <a:buSzPts val="2044"/>
              <a:buFont typeface="Tahoma"/>
              <a:buNone/>
            </a:pPr>
            <a:r>
              <a:rPr lang="no-NO"/>
              <a:t>									`														</a:t>
            </a:r>
            <a:r>
              <a:rPr lang="no-NO" sz="2000" u="sng">
                <a:solidFill>
                  <a:schemeClr val="hlink"/>
                </a:solidFill>
                <a:hlinkClick r:id="rId3"/>
              </a:rPr>
              <a:t>Source: DMEG Anonymisation</a:t>
            </a:r>
            <a:endParaRPr/>
          </a:p>
        </p:txBody>
      </p:sp>
      <p:sp>
        <p:nvSpPr>
          <p:cNvPr id="129" name="Google Shape;129;p25"/>
          <p:cNvSpPr txBox="1">
            <a:spLocks noGrp="1"/>
          </p:cNvSpPr>
          <p:nvPr>
            <p:ph type="title"/>
          </p:nvPr>
        </p:nvSpPr>
        <p:spPr>
          <a:xfrm>
            <a:off x="908781" y="885495"/>
            <a:ext cx="14716508" cy="997079"/>
          </a:xfrm>
          <a:prstGeom prst="rect">
            <a:avLst/>
          </a:prstGeom>
          <a:noFill/>
          <a:ln>
            <a:noFill/>
          </a:ln>
        </p:spPr>
        <p:txBody>
          <a:bodyPr spcFirstLastPara="1" wrap="square" lIns="50800" tIns="50800" rIns="50800" bIns="50800" anchor="ctr" anchorCtr="0">
            <a:normAutofit/>
          </a:bodyPr>
          <a:lstStyle/>
          <a:p>
            <a:pPr marL="0" lvl="0" indent="0" algn="l" rtl="0">
              <a:lnSpc>
                <a:spcPct val="100000"/>
              </a:lnSpc>
              <a:spcBef>
                <a:spcPts val="0"/>
              </a:spcBef>
              <a:spcAft>
                <a:spcPts val="0"/>
              </a:spcAft>
              <a:buClr>
                <a:srgbClr val="6A6C77"/>
              </a:buClr>
              <a:buSzPts val="5800"/>
              <a:buFont typeface="Tahoma"/>
              <a:buNone/>
            </a:pPr>
            <a:r>
              <a:rPr lang="no-NO"/>
              <a:t>Qualitative Anonymisation Exercise Example</a:t>
            </a:r>
            <a:endParaRPr/>
          </a:p>
        </p:txBody>
      </p:sp>
      <p:pic>
        <p:nvPicPr>
          <p:cNvPr id="130" name="Google Shape;130;p25"/>
          <p:cNvPicPr preferRelativeResize="0"/>
          <p:nvPr/>
        </p:nvPicPr>
        <p:blipFill rotWithShape="1">
          <a:blip r:embed="rId4">
            <a:alphaModFix/>
          </a:blip>
          <a:srcRect/>
          <a:stretch/>
        </p:blipFill>
        <p:spPr>
          <a:xfrm>
            <a:off x="1149956" y="2299058"/>
            <a:ext cx="7661480" cy="5481420"/>
          </a:xfrm>
          <a:prstGeom prst="rect">
            <a:avLst/>
          </a:prstGeom>
          <a:noFill/>
          <a:ln>
            <a:noFill/>
          </a:ln>
        </p:spPr>
      </p:pic>
    </p:spTree>
  </p:cSld>
  <p:clrMapOvr>
    <a:masterClrMapping/>
  </p:clrMapOvr>
</p:sld>
</file>

<file path=ppt/theme/theme1.xml><?xml version="1.0" encoding="utf-8"?>
<a:theme xmlns:a="http://schemas.openxmlformats.org/drawingml/2006/main" name="White">
  <a:themeElements>
    <a:clrScheme name="CESSDA">
      <a:dk1>
        <a:srgbClr val="4E4D56"/>
      </a:dk1>
      <a:lt1>
        <a:srgbClr val="A4C9E8"/>
      </a:lt1>
      <a:dk2>
        <a:srgbClr val="454545"/>
      </a:dk2>
      <a:lt2>
        <a:srgbClr val="E6E6E6"/>
      </a:lt2>
      <a:accent1>
        <a:srgbClr val="75B7E8"/>
      </a:accent1>
      <a:accent2>
        <a:srgbClr val="4E4D56"/>
      </a:accent2>
      <a:accent3>
        <a:srgbClr val="FFFFFF"/>
      </a:accent3>
      <a:accent4>
        <a:srgbClr val="FFFFFF"/>
      </a:accent4>
      <a:accent5>
        <a:srgbClr val="FFFFFF"/>
      </a:accent5>
      <a:accent6>
        <a:srgbClr val="FFFFFF"/>
      </a:accent6>
      <a:hlink>
        <a:srgbClr val="2A8FDB"/>
      </a:hlink>
      <a:folHlink>
        <a:srgbClr val="92919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1202</Words>
  <Application>Microsoft Office PowerPoint</Application>
  <PresentationFormat>Custom</PresentationFormat>
  <Paragraphs>104</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Tahoma</vt:lpstr>
      <vt:lpstr>Helvetica Neue</vt:lpstr>
      <vt:lpstr>Arial</vt:lpstr>
      <vt:lpstr>White</vt:lpstr>
      <vt:lpstr>PowerPoint Presentation</vt:lpstr>
      <vt:lpstr>Training on open science: anonymisation </vt:lpstr>
      <vt:lpstr>Setting Objectives</vt:lpstr>
      <vt:lpstr>Examples of Objectives</vt:lpstr>
      <vt:lpstr>Setting the Context</vt:lpstr>
      <vt:lpstr>Example of Data Protection Considerations</vt:lpstr>
      <vt:lpstr>Examples of Key Concepts</vt:lpstr>
      <vt:lpstr>Anonymisation and the DMEG</vt:lpstr>
      <vt:lpstr>Qualitative Anonymisation Exercise Example</vt:lpstr>
      <vt:lpstr>Quantitative Anonymisation Exercise Example</vt:lpstr>
      <vt:lpstr>Introducing Tools in Your Training</vt:lpstr>
      <vt:lpstr>Example of Anonymisation Freeware</vt:lpstr>
      <vt:lpstr>Main Takeaways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Eleanor Smith</dc:creator>
  <cp:lastModifiedBy>Vipavc, Irena</cp:lastModifiedBy>
  <cp:revision>1</cp:revision>
  <dcterms:created xsi:type="dcterms:W3CDTF">2019-12-04T12:40:52Z</dcterms:created>
  <dcterms:modified xsi:type="dcterms:W3CDTF">2022-11-06T21:49:53Z</dcterms:modified>
</cp:coreProperties>
</file>