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7340263" cy="9753600"/>
  <p:notesSz cx="6858000" cy="9144000"/>
  <p:embeddedFontLst>
    <p:embeddedFont>
      <p:font typeface="Tahoma" panose="020B0604030504040204" pitchFamily="34" charset="0"/>
      <p:regular r:id="rId12"/>
      <p:bold r:id="rId13"/>
    </p:embeddedFont>
    <p:embeddedFont>
      <p:font typeface="Inter" panose="020B0604020202020204" charset="0"/>
      <p:regular r:id="rId14"/>
      <p:bold r:id="rId15"/>
    </p:embeddedFont>
    <p:embeddedFont>
      <p:font typeface="Helvetica Neue" panose="020B060402020202020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2" roundtripDataSignature="AMtx7miMNv5ob9Uivg4GvfPsmHGetkJsS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3" d="100"/>
          <a:sy n="43" d="100"/>
        </p:scale>
        <p:origin x="796"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1pPr>
            <a:lvl2pPr marL="914400" marR="0" lvl="1"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2pPr>
            <a:lvl3pPr marL="1371600" marR="0" lvl="2"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3pPr>
            <a:lvl4pPr marL="1828800" marR="0" lvl="3"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4pPr>
            <a:lvl5pPr marL="2286000" marR="0" lvl="4"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5pPr>
            <a:lvl6pPr marL="2743200" marR="0" lvl="5"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6pPr>
            <a:lvl7pPr marL="3200400" marR="0" lvl="6"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7pPr>
            <a:lvl8pPr marL="3657600" marR="0" lvl="7"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8pPr>
            <a:lvl9pPr marL="4114800" marR="0" lvl="8"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0" name="Google Shape;50;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1" name="Google Shape;6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3: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de-AT"/>
              <a:t>When it comes to teaching on ethical considerations drawing the attention that behind social sciences data there are actual human participants is of key importance. Explaining how both researchers and archivists are always balancing sharing FAIR and Open data with ethical considerations. </a:t>
            </a:r>
            <a:endParaRPr/>
          </a:p>
        </p:txBody>
      </p:sp>
      <p:sp>
        <p:nvSpPr>
          <p:cNvPr id="66" name="Google Shape;6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4: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de-AT">
                <a:solidFill>
                  <a:schemeClr val="dk1"/>
                </a:solidFill>
              </a:rPr>
              <a:t>Differentiate between legal and ethical considerations so that attendees understand the differences. For example Consent as a legal basis for processing personal data, but also consent to share data from the ethical consideration perspective. Reinforce the role of archives and responsible repositories in helping researchers share data within ethical and legal constraints. </a:t>
            </a:r>
            <a:endParaRPr/>
          </a:p>
        </p:txBody>
      </p:sp>
      <p:sp>
        <p:nvSpPr>
          <p:cNvPr id="72" name="Google Shape;7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5: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de-AT"/>
              <a:t>Provide practical examples that differentiate between legal and ethical considerations, allowing attendees to think what type of information must be shared with participant e.g. what will happen with the data when it’s used during the project, when it is preserved, when it is shared with others. Trainers must pay particular attention to this topic.</a:t>
            </a:r>
            <a:endParaRPr/>
          </a:p>
        </p:txBody>
      </p:sp>
      <p:sp>
        <p:nvSpPr>
          <p:cNvPr id="78" name="Google Shape;78;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6: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de-AT"/>
              <a:t>Providing clear examples of what a consent form should include and again highlighting the roles of data stewards in helping researchers conduct both ethical and legal research.</a:t>
            </a:r>
            <a:endParaRPr/>
          </a:p>
        </p:txBody>
      </p:sp>
      <p:sp>
        <p:nvSpPr>
          <p:cNvPr id="86" name="Google Shape;8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7: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de-AT"/>
              <a:t>Online DEMO</a:t>
            </a:r>
            <a:endParaRPr/>
          </a:p>
        </p:txBody>
      </p:sp>
      <p:sp>
        <p:nvSpPr>
          <p:cNvPr id="94" name="Google Shape;9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8: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de-AT"/>
              <a:t>Providing a platform to exchange ideas across different institutions, with practical examples provided. A few questions that can be used: Q1: In your opinion, could you briefly state why are “ethics” important or maybe even unimportant when it comes to data archiving?; Q2: When it comes to data archiving, making data FAIR is a central goal of most of us. How do you align ethical questions with questions regarding the worth of open science and open data? How can one align the requirement to provide FAIR data with ethical aspects?; Q2a: Were there instances or cases where ethical considerations were you or someone you work with had to refrain from archiving a dataset?”</a:t>
            </a:r>
            <a:endParaRPr/>
          </a:p>
          <a:p>
            <a:pPr marL="0" lvl="0" indent="0" algn="l" rtl="0">
              <a:spcBef>
                <a:spcPts val="0"/>
              </a:spcBef>
              <a:spcAft>
                <a:spcPts val="0"/>
              </a:spcAft>
              <a:buNone/>
            </a:pPr>
            <a:r>
              <a:rPr lang="de-AT"/>
              <a:t>Q2b: Should we archive sensible or ethically problematic data and simply make it not available? Is there any protocol in your institutions regarding such cases? How to deal with political or legal implications?</a:t>
            </a:r>
            <a:endParaRPr/>
          </a:p>
        </p:txBody>
      </p:sp>
      <p:sp>
        <p:nvSpPr>
          <p:cNvPr id="99" name="Google Shape;99;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 name="Google Shape;104;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11"/>
          <p:cNvSpPr txBox="1">
            <a:spLocks noGrp="1"/>
          </p:cNvSpPr>
          <p:nvPr>
            <p:ph type="body" idx="1"/>
          </p:nvPr>
        </p:nvSpPr>
        <p:spPr>
          <a:xfrm>
            <a:off x="2461053" y="3232680"/>
            <a:ext cx="13953494" cy="1402821"/>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Clr>
                <a:srgbClr val="FFFFFF"/>
              </a:buClr>
              <a:buSzPts val="8000"/>
              <a:buFont typeface="Tahoma"/>
              <a:buNone/>
              <a:defRPr sz="8000">
                <a:solidFill>
                  <a:srgbClr val="FFFFFF"/>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10" name="Google Shape;10;p11"/>
          <p:cNvSpPr txBox="1">
            <a:spLocks noGrp="1"/>
          </p:cNvSpPr>
          <p:nvPr>
            <p:ph type="body" idx="2"/>
          </p:nvPr>
        </p:nvSpPr>
        <p:spPr>
          <a:xfrm>
            <a:off x="2394860" y="5016501"/>
            <a:ext cx="6517946" cy="81015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0"/>
              </a:spcBef>
              <a:spcAft>
                <a:spcPts val="0"/>
              </a:spcAft>
              <a:buClr>
                <a:srgbClr val="75B7E8"/>
              </a:buClr>
              <a:buSzPts val="4140"/>
              <a:buFont typeface="Tahoma"/>
              <a:buNone/>
              <a:defRPr sz="4140">
                <a:solidFill>
                  <a:srgbClr val="75B7E8"/>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cxnSp>
        <p:nvCxnSpPr>
          <p:cNvPr id="11" name="Google Shape;11;p11"/>
          <p:cNvCxnSpPr/>
          <p:nvPr/>
        </p:nvCxnSpPr>
        <p:spPr>
          <a:xfrm>
            <a:off x="2546956" y="4682067"/>
            <a:ext cx="12699160" cy="1"/>
          </a:xfrm>
          <a:prstGeom prst="straightConnector1">
            <a:avLst/>
          </a:prstGeom>
          <a:noFill/>
          <a:ln w="25400" cap="flat" cmpd="sng">
            <a:solidFill>
              <a:srgbClr val="FFFFFF"/>
            </a:solidFill>
            <a:prstDash val="solid"/>
            <a:miter lim="400000"/>
            <a:headEnd type="none" w="sm" len="sm"/>
            <a:tailEnd type="none" w="sm" len="sm"/>
          </a:ln>
        </p:spPr>
      </p:cxnSp>
      <p:cxnSp>
        <p:nvCxnSpPr>
          <p:cNvPr id="12" name="Google Shape;12;p11"/>
          <p:cNvCxnSpPr/>
          <p:nvPr/>
        </p:nvCxnSpPr>
        <p:spPr>
          <a:xfrm>
            <a:off x="2546956" y="4682067"/>
            <a:ext cx="2068305" cy="1"/>
          </a:xfrm>
          <a:prstGeom prst="straightConnector1">
            <a:avLst/>
          </a:prstGeom>
          <a:noFill/>
          <a:ln w="88900" cap="flat" cmpd="sng">
            <a:solidFill>
              <a:srgbClr val="94C2E9"/>
            </a:solidFill>
            <a:prstDash val="solid"/>
            <a:miter lim="400000"/>
            <a:headEnd type="none" w="sm" len="sm"/>
            <a:tailEnd type="none" w="sm" len="sm"/>
          </a:ln>
        </p:spPr>
      </p:cxnSp>
      <p:sp>
        <p:nvSpPr>
          <p:cNvPr id="13" name="Google Shape;13;p11"/>
          <p:cNvSpPr txBox="1"/>
          <p:nvPr/>
        </p:nvSpPr>
        <p:spPr>
          <a:xfrm>
            <a:off x="2946216" y="8189517"/>
            <a:ext cx="1213473"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000"/>
              <a:buFont typeface="Tahoma"/>
              <a:buNone/>
            </a:pPr>
            <a:r>
              <a:rPr lang="de-AT" sz="2000" b="0" i="0" u="none" strike="noStrike" cap="none">
                <a:solidFill>
                  <a:srgbClr val="FFFFFF"/>
                </a:solidFill>
                <a:latin typeface="Tahoma"/>
                <a:ea typeface="Tahoma"/>
                <a:cs typeface="Tahoma"/>
                <a:sym typeface="Tahoma"/>
              </a:rPr>
              <a:t>cessda.eu</a:t>
            </a:r>
            <a:endParaRPr/>
          </a:p>
        </p:txBody>
      </p:sp>
      <p:sp>
        <p:nvSpPr>
          <p:cNvPr id="14" name="Google Shape;14;p11"/>
          <p:cNvSpPr txBox="1"/>
          <p:nvPr/>
        </p:nvSpPr>
        <p:spPr>
          <a:xfrm>
            <a:off x="5845801" y="8175179"/>
            <a:ext cx="1917192"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000"/>
              <a:buFont typeface="Tahoma"/>
              <a:buNone/>
            </a:pPr>
            <a:r>
              <a:rPr lang="de-AT" sz="2000" b="0" i="0" u="none" strike="noStrike" cap="none">
                <a:solidFill>
                  <a:srgbClr val="FFFFFF"/>
                </a:solidFill>
                <a:latin typeface="Tahoma"/>
                <a:ea typeface="Tahoma"/>
                <a:cs typeface="Tahoma"/>
                <a:sym typeface="Tahoma"/>
              </a:rPr>
              <a:t>@CESSDA_Data</a:t>
            </a:r>
            <a:endParaRPr/>
          </a:p>
        </p:txBody>
      </p:sp>
      <p:sp>
        <p:nvSpPr>
          <p:cNvPr id="15" name="Google Shape;15;p11"/>
          <p:cNvSpPr txBox="1">
            <a:spLocks noGrp="1"/>
          </p:cNvSpPr>
          <p:nvPr>
            <p:ph type="body" idx="3"/>
          </p:nvPr>
        </p:nvSpPr>
        <p:spPr>
          <a:xfrm>
            <a:off x="2394025" y="5981700"/>
            <a:ext cx="5429415" cy="5207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chemeClr val="lt1"/>
              </a:buClr>
              <a:buSzPts val="2900"/>
              <a:buFont typeface="Tahoma"/>
              <a:buNone/>
              <a:defRPr sz="2000" i="1">
                <a:solidFill>
                  <a:schemeClr val="lt1"/>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16" name="Google Shape;16;p11"/>
          <p:cNvSpPr txBox="1">
            <a:spLocks noGrp="1"/>
          </p:cNvSpPr>
          <p:nvPr>
            <p:ph type="body" idx="4"/>
          </p:nvPr>
        </p:nvSpPr>
        <p:spPr>
          <a:xfrm>
            <a:off x="2410958" y="6908800"/>
            <a:ext cx="5429415" cy="5207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chemeClr val="lt1"/>
              </a:buClr>
              <a:buSzPts val="2900"/>
              <a:buFont typeface="Tahoma"/>
              <a:buNone/>
              <a:defRPr sz="2000" i="1">
                <a:solidFill>
                  <a:schemeClr val="lt1"/>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pic>
        <p:nvPicPr>
          <p:cNvPr id="17" name="Google Shape;17;p11"/>
          <p:cNvPicPr preferRelativeResize="0"/>
          <p:nvPr/>
        </p:nvPicPr>
        <p:blipFill rotWithShape="1">
          <a:blip r:embed="rId3">
            <a:alphaModFix/>
          </a:blip>
          <a:srcRect/>
          <a:stretch/>
        </p:blipFill>
        <p:spPr>
          <a:xfrm>
            <a:off x="13499897" y="626969"/>
            <a:ext cx="2914650" cy="781050"/>
          </a:xfrm>
          <a:prstGeom prst="rect">
            <a:avLst/>
          </a:prstGeom>
          <a:noFill/>
          <a:ln>
            <a:noFill/>
          </a:ln>
        </p:spPr>
      </p:pic>
      <p:pic>
        <p:nvPicPr>
          <p:cNvPr id="18" name="Google Shape;18;p11"/>
          <p:cNvPicPr preferRelativeResize="0"/>
          <p:nvPr/>
        </p:nvPicPr>
        <p:blipFill rotWithShape="1">
          <a:blip r:embed="rId4">
            <a:alphaModFix/>
          </a:blip>
          <a:srcRect/>
          <a:stretch/>
        </p:blipFill>
        <p:spPr>
          <a:xfrm>
            <a:off x="5271980" y="8212130"/>
            <a:ext cx="417023" cy="336466"/>
          </a:xfrm>
          <a:prstGeom prst="rect">
            <a:avLst/>
          </a:prstGeom>
          <a:noFill/>
          <a:ln>
            <a:noFill/>
          </a:ln>
        </p:spPr>
      </p:pic>
      <p:pic>
        <p:nvPicPr>
          <p:cNvPr id="19" name="Google Shape;19;p11"/>
          <p:cNvPicPr preferRelativeResize="0"/>
          <p:nvPr/>
        </p:nvPicPr>
        <p:blipFill rotWithShape="1">
          <a:blip r:embed="rId5">
            <a:alphaModFix/>
          </a:blip>
          <a:srcRect/>
          <a:stretch/>
        </p:blipFill>
        <p:spPr>
          <a:xfrm>
            <a:off x="2461053" y="8261351"/>
            <a:ext cx="247650" cy="2667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lternate)">
  <p:cSld name="Title (Alternate)">
    <p:bg>
      <p:bgPr>
        <a:blipFill>
          <a:blip r:embed="rId2">
            <a:alphaModFix/>
          </a:blip>
          <a:stretch>
            <a:fillRect/>
          </a:stretch>
        </a:blipFill>
        <a:effectLst/>
      </p:bgPr>
    </p:bg>
    <p:spTree>
      <p:nvGrpSpPr>
        <p:cNvPr id="1" name="Shape 20"/>
        <p:cNvGrpSpPr/>
        <p:nvPr/>
      </p:nvGrpSpPr>
      <p:grpSpPr>
        <a:xfrm>
          <a:off x="0" y="0"/>
          <a:ext cx="0" cy="0"/>
          <a:chOff x="0" y="0"/>
          <a:chExt cx="0" cy="0"/>
        </a:xfrm>
      </p:grpSpPr>
      <p:sp>
        <p:nvSpPr>
          <p:cNvPr id="21" name="Google Shape;21;p12"/>
          <p:cNvSpPr txBox="1">
            <a:spLocks noGrp="1"/>
          </p:cNvSpPr>
          <p:nvPr>
            <p:ph type="body" idx="1"/>
          </p:nvPr>
        </p:nvSpPr>
        <p:spPr>
          <a:xfrm>
            <a:off x="2461053" y="3232680"/>
            <a:ext cx="13953494" cy="1402821"/>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Clr>
                <a:srgbClr val="888893"/>
              </a:buClr>
              <a:buSzPts val="8000"/>
              <a:buFont typeface="Tahoma"/>
              <a:buNone/>
              <a:defRPr sz="8000">
                <a:solidFill>
                  <a:srgbClr val="888893"/>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22" name="Google Shape;22;p12"/>
          <p:cNvSpPr txBox="1">
            <a:spLocks noGrp="1"/>
          </p:cNvSpPr>
          <p:nvPr>
            <p:ph type="body" idx="2"/>
          </p:nvPr>
        </p:nvSpPr>
        <p:spPr>
          <a:xfrm>
            <a:off x="2394860" y="5016501"/>
            <a:ext cx="6517946" cy="81015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0"/>
              </a:spcBef>
              <a:spcAft>
                <a:spcPts val="0"/>
              </a:spcAft>
              <a:buClr>
                <a:srgbClr val="888893"/>
              </a:buClr>
              <a:buSzPts val="4140"/>
              <a:buFont typeface="Tahoma"/>
              <a:buNone/>
              <a:defRPr sz="4140">
                <a:solidFill>
                  <a:srgbClr val="888893"/>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cxnSp>
        <p:nvCxnSpPr>
          <p:cNvPr id="23" name="Google Shape;23;p12"/>
          <p:cNvCxnSpPr/>
          <p:nvPr/>
        </p:nvCxnSpPr>
        <p:spPr>
          <a:xfrm>
            <a:off x="2546956" y="4682067"/>
            <a:ext cx="12699160" cy="1"/>
          </a:xfrm>
          <a:prstGeom prst="straightConnector1">
            <a:avLst/>
          </a:prstGeom>
          <a:noFill/>
          <a:ln w="25400" cap="flat" cmpd="sng">
            <a:solidFill>
              <a:srgbClr val="FFFFFF"/>
            </a:solidFill>
            <a:prstDash val="solid"/>
            <a:miter lim="400000"/>
            <a:headEnd type="none" w="sm" len="sm"/>
            <a:tailEnd type="none" w="sm" len="sm"/>
          </a:ln>
        </p:spPr>
      </p:cxnSp>
      <p:cxnSp>
        <p:nvCxnSpPr>
          <p:cNvPr id="24" name="Google Shape;24;p12"/>
          <p:cNvCxnSpPr/>
          <p:nvPr/>
        </p:nvCxnSpPr>
        <p:spPr>
          <a:xfrm>
            <a:off x="2546956" y="4682067"/>
            <a:ext cx="2068305" cy="1"/>
          </a:xfrm>
          <a:prstGeom prst="straightConnector1">
            <a:avLst/>
          </a:prstGeom>
          <a:noFill/>
          <a:ln w="88900" cap="flat" cmpd="sng">
            <a:solidFill>
              <a:srgbClr val="94C2E9"/>
            </a:solidFill>
            <a:prstDash val="solid"/>
            <a:miter lim="400000"/>
            <a:headEnd type="none" w="sm" len="sm"/>
            <a:tailEnd type="none" w="sm" len="sm"/>
          </a:ln>
        </p:spPr>
      </p:cxnSp>
      <p:sp>
        <p:nvSpPr>
          <p:cNvPr id="25" name="Google Shape;25;p12"/>
          <p:cNvSpPr txBox="1"/>
          <p:nvPr/>
        </p:nvSpPr>
        <p:spPr>
          <a:xfrm>
            <a:off x="2946216" y="8189517"/>
            <a:ext cx="1213473"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888893"/>
              </a:buClr>
              <a:buSzPts val="2000"/>
              <a:buFont typeface="Tahoma"/>
              <a:buNone/>
            </a:pPr>
            <a:r>
              <a:rPr lang="de-AT" sz="2000" b="0" i="0" u="none" strike="noStrike" cap="none">
                <a:solidFill>
                  <a:srgbClr val="888893"/>
                </a:solidFill>
                <a:latin typeface="Tahoma"/>
                <a:ea typeface="Tahoma"/>
                <a:cs typeface="Tahoma"/>
                <a:sym typeface="Tahoma"/>
              </a:rPr>
              <a:t>cessda.eu</a:t>
            </a:r>
            <a:endParaRPr/>
          </a:p>
        </p:txBody>
      </p:sp>
      <p:sp>
        <p:nvSpPr>
          <p:cNvPr id="26" name="Google Shape;26;p12"/>
          <p:cNvSpPr txBox="1"/>
          <p:nvPr/>
        </p:nvSpPr>
        <p:spPr>
          <a:xfrm>
            <a:off x="5845801" y="8175179"/>
            <a:ext cx="1917192"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888893"/>
              </a:buClr>
              <a:buSzPts val="2000"/>
              <a:buFont typeface="Tahoma"/>
              <a:buNone/>
            </a:pPr>
            <a:r>
              <a:rPr lang="de-AT" sz="2000" b="0" i="0" u="none" strike="noStrike" cap="none">
                <a:solidFill>
                  <a:srgbClr val="888893"/>
                </a:solidFill>
                <a:latin typeface="Tahoma"/>
                <a:ea typeface="Tahoma"/>
                <a:cs typeface="Tahoma"/>
                <a:sym typeface="Tahoma"/>
              </a:rPr>
              <a:t>@CESSDA_Data</a:t>
            </a:r>
            <a:endParaRPr/>
          </a:p>
        </p:txBody>
      </p:sp>
      <p:sp>
        <p:nvSpPr>
          <p:cNvPr id="27" name="Google Shape;27;p12"/>
          <p:cNvSpPr txBox="1">
            <a:spLocks noGrp="1"/>
          </p:cNvSpPr>
          <p:nvPr>
            <p:ph type="body" idx="3"/>
          </p:nvPr>
        </p:nvSpPr>
        <p:spPr>
          <a:xfrm>
            <a:off x="2394025" y="5981700"/>
            <a:ext cx="5429415" cy="5207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rgbClr val="888893"/>
              </a:buClr>
              <a:buSzPts val="2900"/>
              <a:buFont typeface="Tahoma"/>
              <a:buNone/>
              <a:defRPr sz="2000" i="1">
                <a:solidFill>
                  <a:srgbClr val="888893"/>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28" name="Google Shape;28;p12"/>
          <p:cNvSpPr txBox="1">
            <a:spLocks noGrp="1"/>
          </p:cNvSpPr>
          <p:nvPr>
            <p:ph type="body" idx="4"/>
          </p:nvPr>
        </p:nvSpPr>
        <p:spPr>
          <a:xfrm>
            <a:off x="2410958" y="6908800"/>
            <a:ext cx="5429415" cy="5207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rgbClr val="888893"/>
              </a:buClr>
              <a:buSzPts val="2900"/>
              <a:buFont typeface="Tahoma"/>
              <a:buNone/>
              <a:defRPr sz="2000" i="1">
                <a:solidFill>
                  <a:srgbClr val="888893"/>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pic>
        <p:nvPicPr>
          <p:cNvPr id="29" name="Google Shape;29;p12"/>
          <p:cNvPicPr preferRelativeResize="0"/>
          <p:nvPr/>
        </p:nvPicPr>
        <p:blipFill rotWithShape="1">
          <a:blip r:embed="rId3">
            <a:alphaModFix/>
          </a:blip>
          <a:srcRect/>
          <a:stretch/>
        </p:blipFill>
        <p:spPr>
          <a:xfrm>
            <a:off x="2461053" y="8261351"/>
            <a:ext cx="247650" cy="266700"/>
          </a:xfrm>
          <a:prstGeom prst="rect">
            <a:avLst/>
          </a:prstGeom>
          <a:noFill/>
          <a:ln>
            <a:noFill/>
          </a:ln>
        </p:spPr>
      </p:pic>
      <p:pic>
        <p:nvPicPr>
          <p:cNvPr id="30" name="Google Shape;30;p12"/>
          <p:cNvPicPr preferRelativeResize="0"/>
          <p:nvPr/>
        </p:nvPicPr>
        <p:blipFill rotWithShape="1">
          <a:blip r:embed="rId4">
            <a:alphaModFix/>
          </a:blip>
          <a:srcRect/>
          <a:stretch/>
        </p:blipFill>
        <p:spPr>
          <a:xfrm>
            <a:off x="5125665" y="8058696"/>
            <a:ext cx="757121" cy="757121"/>
          </a:xfrm>
          <a:prstGeom prst="rect">
            <a:avLst/>
          </a:prstGeom>
          <a:noFill/>
          <a:ln>
            <a:noFill/>
          </a:ln>
        </p:spPr>
      </p:pic>
      <p:pic>
        <p:nvPicPr>
          <p:cNvPr id="31" name="Google Shape;31;p12"/>
          <p:cNvPicPr preferRelativeResize="0"/>
          <p:nvPr/>
        </p:nvPicPr>
        <p:blipFill rotWithShape="1">
          <a:blip r:embed="rId5">
            <a:alphaModFix/>
          </a:blip>
          <a:srcRect/>
          <a:stretch/>
        </p:blipFill>
        <p:spPr>
          <a:xfrm>
            <a:off x="13570437" y="647225"/>
            <a:ext cx="2844110" cy="77927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32"/>
        <p:cNvGrpSpPr/>
        <p:nvPr/>
      </p:nvGrpSpPr>
      <p:grpSpPr>
        <a:xfrm>
          <a:off x="0" y="0"/>
          <a:ext cx="0" cy="0"/>
          <a:chOff x="0" y="0"/>
          <a:chExt cx="0" cy="0"/>
        </a:xfrm>
      </p:grpSpPr>
      <p:sp>
        <p:nvSpPr>
          <p:cNvPr id="33" name="Google Shape;33;p13"/>
          <p:cNvSpPr txBox="1">
            <a:spLocks noGrp="1"/>
          </p:cNvSpPr>
          <p:nvPr>
            <p:ph type="title"/>
          </p:nvPr>
        </p:nvSpPr>
        <p:spPr>
          <a:xfrm>
            <a:off x="1270039" y="254000"/>
            <a:ext cx="14800185" cy="2159000"/>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6A6C77"/>
              </a:buClr>
              <a:buSzPts val="1800"/>
              <a:buNone/>
              <a:defRPr/>
            </a:lvl1pPr>
            <a:lvl2pPr lvl="1" algn="l">
              <a:lnSpc>
                <a:spcPct val="100000"/>
              </a:lnSpc>
              <a:spcBef>
                <a:spcPts val="0"/>
              </a:spcBef>
              <a:spcAft>
                <a:spcPts val="0"/>
              </a:spcAft>
              <a:buClr>
                <a:srgbClr val="6A6C77"/>
              </a:buClr>
              <a:buSzPts val="1800"/>
              <a:buNone/>
              <a:defRPr/>
            </a:lvl2pPr>
            <a:lvl3pPr lvl="2" algn="l">
              <a:lnSpc>
                <a:spcPct val="100000"/>
              </a:lnSpc>
              <a:spcBef>
                <a:spcPts val="0"/>
              </a:spcBef>
              <a:spcAft>
                <a:spcPts val="0"/>
              </a:spcAft>
              <a:buClr>
                <a:srgbClr val="6A6C77"/>
              </a:buClr>
              <a:buSzPts val="1800"/>
              <a:buNone/>
              <a:defRPr/>
            </a:lvl3pPr>
            <a:lvl4pPr lvl="3" algn="l">
              <a:lnSpc>
                <a:spcPct val="100000"/>
              </a:lnSpc>
              <a:spcBef>
                <a:spcPts val="0"/>
              </a:spcBef>
              <a:spcAft>
                <a:spcPts val="0"/>
              </a:spcAft>
              <a:buClr>
                <a:srgbClr val="6A6C77"/>
              </a:buClr>
              <a:buSzPts val="1800"/>
              <a:buNone/>
              <a:defRPr/>
            </a:lvl4pPr>
            <a:lvl5pPr lvl="4" algn="l">
              <a:lnSpc>
                <a:spcPct val="100000"/>
              </a:lnSpc>
              <a:spcBef>
                <a:spcPts val="0"/>
              </a:spcBef>
              <a:spcAft>
                <a:spcPts val="0"/>
              </a:spcAft>
              <a:buClr>
                <a:srgbClr val="6A6C77"/>
              </a:buClr>
              <a:buSzPts val="1800"/>
              <a:buNone/>
              <a:defRPr/>
            </a:lvl5pPr>
            <a:lvl6pPr lvl="5" algn="l">
              <a:lnSpc>
                <a:spcPct val="100000"/>
              </a:lnSpc>
              <a:spcBef>
                <a:spcPts val="0"/>
              </a:spcBef>
              <a:spcAft>
                <a:spcPts val="0"/>
              </a:spcAft>
              <a:buClr>
                <a:srgbClr val="6A6C77"/>
              </a:buClr>
              <a:buSzPts val="1800"/>
              <a:buNone/>
              <a:defRPr/>
            </a:lvl6pPr>
            <a:lvl7pPr lvl="6" algn="l">
              <a:lnSpc>
                <a:spcPct val="100000"/>
              </a:lnSpc>
              <a:spcBef>
                <a:spcPts val="0"/>
              </a:spcBef>
              <a:spcAft>
                <a:spcPts val="0"/>
              </a:spcAft>
              <a:buClr>
                <a:srgbClr val="6A6C77"/>
              </a:buClr>
              <a:buSzPts val="1800"/>
              <a:buNone/>
              <a:defRPr/>
            </a:lvl7pPr>
            <a:lvl8pPr lvl="7" algn="l">
              <a:lnSpc>
                <a:spcPct val="100000"/>
              </a:lnSpc>
              <a:spcBef>
                <a:spcPts val="0"/>
              </a:spcBef>
              <a:spcAft>
                <a:spcPts val="0"/>
              </a:spcAft>
              <a:buClr>
                <a:srgbClr val="6A6C77"/>
              </a:buClr>
              <a:buSzPts val="1800"/>
              <a:buNone/>
              <a:defRPr/>
            </a:lvl8pPr>
            <a:lvl9pPr lvl="8" algn="l">
              <a:lnSpc>
                <a:spcPct val="100000"/>
              </a:lnSpc>
              <a:spcBef>
                <a:spcPts val="0"/>
              </a:spcBef>
              <a:spcAft>
                <a:spcPts val="0"/>
              </a:spcAft>
              <a:buClr>
                <a:srgbClr val="6A6C77"/>
              </a:buClr>
              <a:buSzPts val="1800"/>
              <a:buNone/>
              <a:defRPr/>
            </a:lvl9pPr>
          </a:lstStyle>
          <a:p>
            <a:endParaRPr/>
          </a:p>
        </p:txBody>
      </p:sp>
      <p:sp>
        <p:nvSpPr>
          <p:cNvPr id="34" name="Google Shape;34;p13"/>
          <p:cNvSpPr txBox="1">
            <a:spLocks noGrp="1"/>
          </p:cNvSpPr>
          <p:nvPr>
            <p:ph type="body" idx="1"/>
          </p:nvPr>
        </p:nvSpPr>
        <p:spPr>
          <a:xfrm>
            <a:off x="1192213" y="2597150"/>
            <a:ext cx="14955837" cy="6188075"/>
          </a:xfrm>
          <a:prstGeom prst="rect">
            <a:avLst/>
          </a:prstGeom>
          <a:noFill/>
          <a:ln>
            <a:noFill/>
          </a:ln>
        </p:spPr>
        <p:txBody>
          <a:bodyPr spcFirstLastPara="1" wrap="square" lIns="91425" tIns="45700" rIns="91425" bIns="45700" anchor="t" anchorCtr="0">
            <a:normAutofit/>
          </a:bodyPr>
          <a:lstStyle>
            <a:lvl1pPr marL="457200" lvl="0" indent="-394335" algn="l">
              <a:lnSpc>
                <a:spcPct val="100000"/>
              </a:lnSpc>
              <a:spcBef>
                <a:spcPts val="600"/>
              </a:spcBef>
              <a:spcAft>
                <a:spcPts val="0"/>
              </a:spcAft>
              <a:buClr>
                <a:srgbClr val="6A6C76"/>
              </a:buClr>
              <a:buSzPts val="2610"/>
              <a:buChar char="•"/>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35" name="Google Shape;35;p13"/>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1pPr>
            <a:lvl2pPr marR="0" lvl="1"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2pPr>
            <a:lvl3pPr marR="0" lvl="2"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3pPr>
            <a:lvl4pPr marR="0" lvl="3"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4pPr>
            <a:lvl5pPr marR="0" lvl="4"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5pPr>
            <a:lvl6pPr marR="0" lvl="5"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6pPr>
            <a:lvl7pPr marR="0" lvl="6"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7pPr>
            <a:lvl8pPr marR="0" lvl="7"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8pPr>
            <a:lvl9pPr marR="0" lvl="8"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9pPr>
          </a:lstStyle>
          <a:p>
            <a:endParaRPr/>
          </a:p>
        </p:txBody>
      </p:sp>
      <p:sp>
        <p:nvSpPr>
          <p:cNvPr id="36" name="Google Shape;36;p13"/>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1pPr>
            <a:lvl2pPr marR="0" lvl="1"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2pPr>
            <a:lvl3pPr marR="0" lvl="2"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3pPr>
            <a:lvl4pPr marR="0" lvl="3"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4pPr>
            <a:lvl5pPr marR="0" lvl="4"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5pPr>
            <a:lvl6pPr marR="0" lvl="5"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6pPr>
            <a:lvl7pPr marR="0" lvl="6"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7pPr>
            <a:lvl8pPr marR="0" lvl="7"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8pPr>
            <a:lvl9pPr marR="0" lvl="8"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9pPr>
          </a:lstStyle>
          <a:p>
            <a:endParaRPr/>
          </a:p>
        </p:txBody>
      </p:sp>
      <p:sp>
        <p:nvSpPr>
          <p:cNvPr id="37" name="Google Shape;37;p13"/>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1pPr>
            <a:lvl2pPr marL="0" marR="0" lvl="1"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2pPr>
            <a:lvl3pPr marL="0" marR="0" lvl="2"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3pPr>
            <a:lvl4pPr marL="0" marR="0" lvl="3"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4pPr>
            <a:lvl5pPr marL="0" marR="0" lvl="4"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5pPr>
            <a:lvl6pPr marL="0" marR="0" lvl="5"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6pPr>
            <a:lvl7pPr marL="0" marR="0" lvl="6"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7pPr>
            <a:lvl8pPr marL="0" marR="0" lvl="7"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8pPr>
            <a:lvl9pPr marL="0" marR="0" lvl="8" indent="0" algn="ctr" rtl="0">
              <a:lnSpc>
                <a:spcPct val="100000"/>
              </a:lnSpc>
              <a:spcBef>
                <a:spcPts val="0"/>
              </a:spcBef>
              <a:spcAft>
                <a:spcPts val="0"/>
              </a:spcAft>
              <a:buClr>
                <a:srgbClr val="000000"/>
              </a:buClr>
              <a:buSzPts val="2400"/>
              <a:buFont typeface="Helvetica Neue"/>
              <a:buNone/>
              <a:defRPr sz="2400" b="1" i="0" u="none" strike="noStrike" cap="none">
                <a:solidFill>
                  <a:srgbClr val="000000"/>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de-A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hank You (Alternate)">
  <p:cSld name="Thank You (Alternate)">
    <p:bg>
      <p:bgPr>
        <a:blipFill>
          <a:blip r:embed="rId2">
            <a:alphaModFix/>
          </a:blip>
          <a:stretch>
            <a:fillRect/>
          </a:stretch>
        </a:blipFill>
        <a:effectLst/>
      </p:bgPr>
    </p:bg>
    <p:spTree>
      <p:nvGrpSpPr>
        <p:cNvPr id="1" name="Shape 38"/>
        <p:cNvGrpSpPr/>
        <p:nvPr/>
      </p:nvGrpSpPr>
      <p:grpSpPr>
        <a:xfrm>
          <a:off x="0" y="0"/>
          <a:ext cx="0" cy="0"/>
          <a:chOff x="0" y="0"/>
          <a:chExt cx="0" cy="0"/>
        </a:xfrm>
      </p:grpSpPr>
      <p:sp>
        <p:nvSpPr>
          <p:cNvPr id="39" name="Google Shape;39;p14"/>
          <p:cNvSpPr txBox="1"/>
          <p:nvPr/>
        </p:nvSpPr>
        <p:spPr>
          <a:xfrm>
            <a:off x="2899879" y="8143856"/>
            <a:ext cx="1213473"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6A6C77"/>
              </a:buClr>
              <a:buSzPts val="2000"/>
              <a:buFont typeface="Tahoma"/>
              <a:buNone/>
            </a:pPr>
            <a:r>
              <a:rPr lang="de-AT" sz="2000" b="0" i="0" u="none" strike="noStrike" cap="none">
                <a:solidFill>
                  <a:srgbClr val="6A6C77"/>
                </a:solidFill>
                <a:latin typeface="Tahoma"/>
                <a:ea typeface="Tahoma"/>
                <a:cs typeface="Tahoma"/>
                <a:sym typeface="Tahoma"/>
              </a:rPr>
              <a:t>cessda.eu</a:t>
            </a:r>
            <a:endParaRPr/>
          </a:p>
        </p:txBody>
      </p:sp>
      <p:sp>
        <p:nvSpPr>
          <p:cNvPr id="40" name="Google Shape;40;p14"/>
          <p:cNvSpPr txBox="1"/>
          <p:nvPr/>
        </p:nvSpPr>
        <p:spPr>
          <a:xfrm>
            <a:off x="5798202" y="8129518"/>
            <a:ext cx="1917192"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6A6C77"/>
              </a:buClr>
              <a:buSzPts val="2000"/>
              <a:buFont typeface="Tahoma"/>
              <a:buNone/>
            </a:pPr>
            <a:r>
              <a:rPr lang="de-AT" sz="2000" b="0" i="0" u="none" strike="noStrike" cap="none">
                <a:solidFill>
                  <a:srgbClr val="6A6C77"/>
                </a:solidFill>
                <a:latin typeface="Tahoma"/>
                <a:ea typeface="Tahoma"/>
                <a:cs typeface="Tahoma"/>
                <a:sym typeface="Tahoma"/>
              </a:rPr>
              <a:t>@CESSDA_Data</a:t>
            </a:r>
            <a:endParaRPr/>
          </a:p>
        </p:txBody>
      </p:sp>
      <p:pic>
        <p:nvPicPr>
          <p:cNvPr id="41" name="Google Shape;41;p14" descr="Image"/>
          <p:cNvPicPr preferRelativeResize="0"/>
          <p:nvPr/>
        </p:nvPicPr>
        <p:blipFill rotWithShape="1">
          <a:blip r:embed="rId3">
            <a:alphaModFix/>
          </a:blip>
          <a:srcRect/>
          <a:stretch/>
        </p:blipFill>
        <p:spPr>
          <a:xfrm>
            <a:off x="2441446" y="8222847"/>
            <a:ext cx="312486" cy="252384"/>
          </a:xfrm>
          <a:prstGeom prst="rect">
            <a:avLst/>
          </a:prstGeom>
          <a:noFill/>
          <a:ln>
            <a:noFill/>
          </a:ln>
        </p:spPr>
      </p:pic>
      <p:cxnSp>
        <p:nvCxnSpPr>
          <p:cNvPr id="42" name="Google Shape;42;p14"/>
          <p:cNvCxnSpPr/>
          <p:nvPr/>
        </p:nvCxnSpPr>
        <p:spPr>
          <a:xfrm>
            <a:off x="2546956" y="4682067"/>
            <a:ext cx="12699160" cy="1"/>
          </a:xfrm>
          <a:prstGeom prst="straightConnector1">
            <a:avLst/>
          </a:prstGeom>
          <a:noFill/>
          <a:ln w="25400" cap="flat" cmpd="sng">
            <a:solidFill>
              <a:srgbClr val="6A6C77"/>
            </a:solidFill>
            <a:prstDash val="solid"/>
            <a:miter lim="400000"/>
            <a:headEnd type="none" w="sm" len="sm"/>
            <a:tailEnd type="none" w="sm" len="sm"/>
          </a:ln>
        </p:spPr>
      </p:cxnSp>
      <p:cxnSp>
        <p:nvCxnSpPr>
          <p:cNvPr id="43" name="Google Shape;43;p14"/>
          <p:cNvCxnSpPr/>
          <p:nvPr/>
        </p:nvCxnSpPr>
        <p:spPr>
          <a:xfrm>
            <a:off x="2546956" y="4682067"/>
            <a:ext cx="2068305" cy="1"/>
          </a:xfrm>
          <a:prstGeom prst="straightConnector1">
            <a:avLst/>
          </a:prstGeom>
          <a:noFill/>
          <a:ln w="88900" cap="flat" cmpd="sng">
            <a:solidFill>
              <a:srgbClr val="B7D2EB"/>
            </a:solidFill>
            <a:prstDash val="solid"/>
            <a:miter lim="400000"/>
            <a:headEnd type="none" w="sm" len="sm"/>
            <a:tailEnd type="none" w="sm" len="sm"/>
          </a:ln>
        </p:spPr>
      </p:cxnSp>
      <p:sp>
        <p:nvSpPr>
          <p:cNvPr id="44" name="Google Shape;44;p14"/>
          <p:cNvSpPr txBox="1">
            <a:spLocks noGrp="1"/>
          </p:cNvSpPr>
          <p:nvPr>
            <p:ph type="body" idx="1"/>
          </p:nvPr>
        </p:nvSpPr>
        <p:spPr>
          <a:xfrm>
            <a:off x="2546428" y="3467100"/>
            <a:ext cx="12700388" cy="121443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600"/>
              </a:spcBef>
              <a:spcAft>
                <a:spcPts val="0"/>
              </a:spcAft>
              <a:buClr>
                <a:srgbClr val="6A6C76"/>
              </a:buClr>
              <a:buSzPts val="11600"/>
              <a:buFont typeface="Tahoma"/>
              <a:buNone/>
              <a:defRPr sz="8000">
                <a:latin typeface="Tahoma"/>
                <a:ea typeface="Tahoma"/>
                <a:cs typeface="Tahoma"/>
                <a:sym typeface="Tahoma"/>
              </a:defRPr>
            </a:lvl1pPr>
            <a:lvl2pPr marL="914400" lvl="1" indent="-228600" algn="l">
              <a:lnSpc>
                <a:spcPct val="100000"/>
              </a:lnSpc>
              <a:spcBef>
                <a:spcPts val="600"/>
              </a:spcBef>
              <a:spcAft>
                <a:spcPts val="0"/>
              </a:spcAft>
              <a:buClr>
                <a:srgbClr val="6A6C76"/>
              </a:buClr>
              <a:buSzPts val="4060"/>
              <a:buFont typeface="Tahoma"/>
              <a:buNone/>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45" name="Google Shape;45;p14"/>
          <p:cNvSpPr txBox="1">
            <a:spLocks noGrp="1"/>
          </p:cNvSpPr>
          <p:nvPr>
            <p:ph type="body" idx="2"/>
          </p:nvPr>
        </p:nvSpPr>
        <p:spPr>
          <a:xfrm>
            <a:off x="6705804" y="5346700"/>
            <a:ext cx="8540310" cy="8001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rgbClr val="6A6C76"/>
              </a:buClr>
              <a:buSzPts val="2900"/>
              <a:buFont typeface="Tahoma"/>
              <a:buNone/>
              <a:defRPr sz="2000" i="1">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pic>
        <p:nvPicPr>
          <p:cNvPr id="46" name="Google Shape;46;p14"/>
          <p:cNvPicPr preferRelativeResize="0"/>
          <p:nvPr/>
        </p:nvPicPr>
        <p:blipFill rotWithShape="1">
          <a:blip r:embed="rId4">
            <a:alphaModFix/>
          </a:blip>
          <a:srcRect/>
          <a:stretch/>
        </p:blipFill>
        <p:spPr>
          <a:xfrm>
            <a:off x="5160245" y="7986661"/>
            <a:ext cx="757121" cy="757121"/>
          </a:xfrm>
          <a:prstGeom prst="rect">
            <a:avLst/>
          </a:prstGeom>
          <a:noFill/>
          <a:ln>
            <a:noFill/>
          </a:ln>
        </p:spPr>
      </p:pic>
      <p:pic>
        <p:nvPicPr>
          <p:cNvPr id="47" name="Google Shape;47;p14"/>
          <p:cNvPicPr preferRelativeResize="0"/>
          <p:nvPr/>
        </p:nvPicPr>
        <p:blipFill rotWithShape="1">
          <a:blip r:embed="rId5">
            <a:alphaModFix/>
          </a:blip>
          <a:srcRect/>
          <a:stretch/>
        </p:blipFill>
        <p:spPr>
          <a:xfrm>
            <a:off x="13570437" y="647225"/>
            <a:ext cx="2844110" cy="77927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Google Shape;6;p10"/>
          <p:cNvSpPr txBox="1">
            <a:spLocks noGrp="1"/>
          </p:cNvSpPr>
          <p:nvPr>
            <p:ph type="title"/>
          </p:nvPr>
        </p:nvSpPr>
        <p:spPr>
          <a:xfrm>
            <a:off x="1270039" y="254000"/>
            <a:ext cx="14800185" cy="2159000"/>
          </a:xfrm>
          <a:prstGeom prst="rect">
            <a:avLst/>
          </a:prstGeom>
          <a:noFill/>
          <a:ln>
            <a:noFill/>
          </a:ln>
        </p:spPr>
        <p:txBody>
          <a:bodyPr spcFirstLastPara="1" wrap="square" lIns="50800" tIns="50800" rIns="50800" bIns="50800" anchor="ctr" anchorCtr="0">
            <a:normAutofit/>
          </a:bodyPr>
          <a:lstStyle>
            <a:lvl1pPr marR="0" lvl="0"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1pPr>
            <a:lvl2pPr marR="0" lvl="1"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2pPr>
            <a:lvl3pPr marR="0" lvl="2"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3pPr>
            <a:lvl4pPr marR="0" lvl="3"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4pPr>
            <a:lvl5pPr marR="0" lvl="4"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5pPr>
            <a:lvl6pPr marR="0" lvl="5"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6pPr>
            <a:lvl7pPr marR="0" lvl="6"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7pPr>
            <a:lvl8pPr marR="0" lvl="7"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8pPr>
            <a:lvl9pPr marR="0" lvl="8"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9pPr>
          </a:lstStyle>
          <a:p>
            <a:endParaRPr/>
          </a:p>
        </p:txBody>
      </p:sp>
      <p:sp>
        <p:nvSpPr>
          <p:cNvPr id="7" name="Google Shape;7;p10"/>
          <p:cNvSpPr txBox="1">
            <a:spLocks noGrp="1"/>
          </p:cNvSpPr>
          <p:nvPr>
            <p:ph type="body" idx="1"/>
          </p:nvPr>
        </p:nvSpPr>
        <p:spPr>
          <a:xfrm>
            <a:off x="1192213" y="2597150"/>
            <a:ext cx="14955837" cy="6188075"/>
          </a:xfrm>
          <a:prstGeom prst="rect">
            <a:avLst/>
          </a:prstGeom>
          <a:noFill/>
          <a:ln>
            <a:noFill/>
          </a:ln>
        </p:spPr>
        <p:txBody>
          <a:bodyPr spcFirstLastPara="1" wrap="square" lIns="91425" tIns="45700" rIns="91425" bIns="45700" anchor="t" anchorCtr="0">
            <a:normAutofit/>
          </a:bodyPr>
          <a:lstStyle>
            <a:lvl1pPr marL="457200" marR="0" lvl="0"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1pPr>
            <a:lvl2pPr marL="914400" marR="0" lvl="1"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2pPr>
            <a:lvl3pPr marL="1371600" marR="0" lvl="2"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3pPr>
            <a:lvl4pPr marL="1828800" marR="0" lvl="3"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4pPr>
            <a:lvl5pPr marL="2286000" marR="0" lvl="4"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5pPr>
            <a:lvl6pPr marL="2743200" marR="0" lvl="5" indent="-523239" algn="l" rtl="0">
              <a:lnSpc>
                <a:spcPct val="100000"/>
              </a:lnSpc>
              <a:spcBef>
                <a:spcPts val="4200"/>
              </a:spcBef>
              <a:spcAft>
                <a:spcPts val="0"/>
              </a:spcAft>
              <a:buClr>
                <a:srgbClr val="6A6C76"/>
              </a:buClr>
              <a:buSzPts val="4640"/>
              <a:buFont typeface="Tahoma"/>
              <a:buChar char="•"/>
              <a:defRPr sz="3200" b="0" i="0" u="none" strike="noStrike" cap="none">
                <a:solidFill>
                  <a:srgbClr val="6A6C76"/>
                </a:solidFill>
                <a:latin typeface="Tahoma"/>
                <a:ea typeface="Tahoma"/>
                <a:cs typeface="Tahoma"/>
                <a:sym typeface="Tahoma"/>
              </a:defRPr>
            </a:lvl6pPr>
            <a:lvl7pPr marL="3200400" marR="0" lvl="6" indent="-523239" algn="l" rtl="0">
              <a:lnSpc>
                <a:spcPct val="100000"/>
              </a:lnSpc>
              <a:spcBef>
                <a:spcPts val="4200"/>
              </a:spcBef>
              <a:spcAft>
                <a:spcPts val="0"/>
              </a:spcAft>
              <a:buClr>
                <a:srgbClr val="6A6C76"/>
              </a:buClr>
              <a:buSzPts val="4640"/>
              <a:buFont typeface="Tahoma"/>
              <a:buChar char="•"/>
              <a:defRPr sz="3200" b="0" i="0" u="none" strike="noStrike" cap="none">
                <a:solidFill>
                  <a:srgbClr val="6A6C76"/>
                </a:solidFill>
                <a:latin typeface="Tahoma"/>
                <a:ea typeface="Tahoma"/>
                <a:cs typeface="Tahoma"/>
                <a:sym typeface="Tahoma"/>
              </a:defRPr>
            </a:lvl7pPr>
            <a:lvl8pPr marL="3657600" marR="0" lvl="7" indent="-523239" algn="l" rtl="0">
              <a:lnSpc>
                <a:spcPct val="100000"/>
              </a:lnSpc>
              <a:spcBef>
                <a:spcPts val="4200"/>
              </a:spcBef>
              <a:spcAft>
                <a:spcPts val="0"/>
              </a:spcAft>
              <a:buClr>
                <a:srgbClr val="6A6C76"/>
              </a:buClr>
              <a:buSzPts val="4640"/>
              <a:buFont typeface="Tahoma"/>
              <a:buChar char="•"/>
              <a:defRPr sz="3200" b="0" i="0" u="none" strike="noStrike" cap="none">
                <a:solidFill>
                  <a:srgbClr val="6A6C76"/>
                </a:solidFill>
                <a:latin typeface="Tahoma"/>
                <a:ea typeface="Tahoma"/>
                <a:cs typeface="Tahoma"/>
                <a:sym typeface="Tahoma"/>
              </a:defRPr>
            </a:lvl8pPr>
            <a:lvl9pPr marL="4114800" marR="0" lvl="8" indent="-523240" algn="l" rtl="0">
              <a:lnSpc>
                <a:spcPct val="100000"/>
              </a:lnSpc>
              <a:spcBef>
                <a:spcPts val="4200"/>
              </a:spcBef>
              <a:spcAft>
                <a:spcPts val="0"/>
              </a:spcAft>
              <a:buClr>
                <a:srgbClr val="6A6C76"/>
              </a:buClr>
              <a:buSzPts val="4640"/>
              <a:buFont typeface="Tahoma"/>
              <a:buChar char="•"/>
              <a:defRPr sz="3200" b="0" i="0" u="none" strike="noStrike" cap="none">
                <a:solidFill>
                  <a:srgbClr val="6A6C76"/>
                </a:solidFill>
                <a:latin typeface="Tahoma"/>
                <a:ea typeface="Tahoma"/>
                <a:cs typeface="Tahoma"/>
                <a:sym typeface="Tahoma"/>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1"/>
        <p:cNvGrpSpPr/>
        <p:nvPr/>
      </p:nvGrpSpPr>
      <p:grpSpPr>
        <a:xfrm>
          <a:off x="0" y="0"/>
          <a:ext cx="0" cy="0"/>
          <a:chOff x="0" y="0"/>
          <a:chExt cx="0" cy="0"/>
        </a:xfrm>
      </p:grpSpPr>
      <p:sp>
        <p:nvSpPr>
          <p:cNvPr id="52" name="Google Shape;52;p1"/>
          <p:cNvSpPr txBox="1">
            <a:spLocks noGrp="1"/>
          </p:cNvSpPr>
          <p:nvPr>
            <p:ph type="body" idx="1"/>
          </p:nvPr>
        </p:nvSpPr>
        <p:spPr>
          <a:xfrm>
            <a:off x="2461053" y="3232680"/>
            <a:ext cx="13953494" cy="1402821"/>
          </a:xfrm>
          <a:prstGeom prst="rect">
            <a:avLst/>
          </a:prstGeom>
          <a:noFill/>
          <a:ln>
            <a:noFill/>
          </a:ln>
        </p:spPr>
        <p:txBody>
          <a:bodyPr spcFirstLastPara="1" wrap="square" lIns="91425" tIns="45700" rIns="91425" bIns="45700" anchor="b" anchorCtr="0">
            <a:normAutofit fontScale="62500" lnSpcReduction="20000"/>
          </a:bodyPr>
          <a:lstStyle/>
          <a:p>
            <a:pPr marL="0" lvl="0" indent="0" algn="l" rtl="0">
              <a:lnSpc>
                <a:spcPct val="100000"/>
              </a:lnSpc>
              <a:spcBef>
                <a:spcPts val="0"/>
              </a:spcBef>
              <a:spcAft>
                <a:spcPts val="0"/>
              </a:spcAft>
              <a:buClr>
                <a:srgbClr val="FFFFFF"/>
              </a:buClr>
              <a:buSzPct val="100000"/>
              <a:buFont typeface="Tahoma"/>
              <a:buNone/>
            </a:pPr>
            <a:r>
              <a:rPr lang="de-AT"/>
              <a:t>The Ethics of Consent Concerning </a:t>
            </a:r>
            <a:br>
              <a:rPr lang="de-AT"/>
            </a:br>
            <a:r>
              <a:rPr lang="de-AT"/>
              <a:t>Empirical Research and Data Archiving</a:t>
            </a:r>
            <a:endParaRPr/>
          </a:p>
        </p:txBody>
      </p:sp>
      <p:sp>
        <p:nvSpPr>
          <p:cNvPr id="53" name="Google Shape;53;p1"/>
          <p:cNvSpPr txBox="1">
            <a:spLocks noGrp="1"/>
          </p:cNvSpPr>
          <p:nvPr>
            <p:ph type="body" idx="3"/>
          </p:nvPr>
        </p:nvSpPr>
        <p:spPr>
          <a:xfrm>
            <a:off x="2394025" y="5981700"/>
            <a:ext cx="12657794" cy="520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2900"/>
              <a:buFont typeface="Tahoma"/>
              <a:buNone/>
            </a:pPr>
            <a:r>
              <a:rPr lang="de-AT" i="0"/>
              <a:t>Dimitri Prandner, MA PhD</a:t>
            </a:r>
            <a:br>
              <a:rPr lang="de-AT" i="0"/>
            </a:br>
            <a:r>
              <a:rPr lang="de-AT" i="0"/>
              <a:t>Senior Scientist at Faculty of Social Sciences, Economics &amp; Business of the Johannes Kepler University </a:t>
            </a:r>
            <a:endParaRPr/>
          </a:p>
        </p:txBody>
      </p:sp>
      <p:sp>
        <p:nvSpPr>
          <p:cNvPr id="54" name="Google Shape;54;p1"/>
          <p:cNvSpPr txBox="1">
            <a:spLocks noGrp="1"/>
          </p:cNvSpPr>
          <p:nvPr>
            <p:ph type="body" idx="4"/>
          </p:nvPr>
        </p:nvSpPr>
        <p:spPr>
          <a:xfrm>
            <a:off x="2410958" y="6908800"/>
            <a:ext cx="14604833" cy="81015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lt1"/>
              </a:buClr>
              <a:buSzPts val="2900"/>
              <a:buFont typeface="Tahoma"/>
              <a:buNone/>
            </a:pPr>
            <a:r>
              <a:rPr lang="de-AT" i="0"/>
              <a:t>Date: Oct. / 27 / 2022 </a:t>
            </a:r>
            <a:br>
              <a:rPr lang="de-AT" i="0"/>
            </a:br>
            <a:r>
              <a:rPr lang="de-AT" i="0"/>
              <a:t>Event: How to Ensure Researchers Share Their FAIR Data: Practical Tips and Tools  </a:t>
            </a:r>
            <a:endParaRPr i="0"/>
          </a:p>
        </p:txBody>
      </p:sp>
      <p:grpSp>
        <p:nvGrpSpPr>
          <p:cNvPr id="55" name="Google Shape;55;p1"/>
          <p:cNvGrpSpPr/>
          <p:nvPr/>
        </p:nvGrpSpPr>
        <p:grpSpPr>
          <a:xfrm>
            <a:off x="1241530" y="8869744"/>
            <a:ext cx="1068804" cy="490158"/>
            <a:chOff x="1241530" y="8869744"/>
            <a:chExt cx="1068804" cy="490158"/>
          </a:xfrm>
        </p:grpSpPr>
        <p:pic>
          <p:nvPicPr>
            <p:cNvPr id="56" name="Google Shape;56;p1"/>
            <p:cNvPicPr preferRelativeResize="0"/>
            <p:nvPr/>
          </p:nvPicPr>
          <p:blipFill rotWithShape="1">
            <a:blip r:embed="rId4">
              <a:alphaModFix/>
            </a:blip>
            <a:srcRect/>
            <a:stretch/>
          </p:blipFill>
          <p:spPr>
            <a:xfrm>
              <a:off x="1820176" y="8869744"/>
              <a:ext cx="490158" cy="490158"/>
            </a:xfrm>
            <a:prstGeom prst="rect">
              <a:avLst/>
            </a:prstGeom>
            <a:noFill/>
            <a:ln>
              <a:noFill/>
            </a:ln>
          </p:spPr>
        </p:pic>
        <p:pic>
          <p:nvPicPr>
            <p:cNvPr id="57" name="Google Shape;57;p1"/>
            <p:cNvPicPr preferRelativeResize="0"/>
            <p:nvPr/>
          </p:nvPicPr>
          <p:blipFill rotWithShape="1">
            <a:blip r:embed="rId5">
              <a:alphaModFix/>
            </a:blip>
            <a:srcRect/>
            <a:stretch/>
          </p:blipFill>
          <p:spPr>
            <a:xfrm>
              <a:off x="1241530" y="8869744"/>
              <a:ext cx="490158" cy="490158"/>
            </a:xfrm>
            <a:prstGeom prst="rect">
              <a:avLst/>
            </a:prstGeom>
            <a:noFill/>
            <a:ln>
              <a:noFill/>
            </a:ln>
          </p:spPr>
        </p:pic>
      </p:grpSp>
      <p:sp>
        <p:nvSpPr>
          <p:cNvPr id="9" name="Rectangle 8"/>
          <p:cNvSpPr/>
          <p:nvPr/>
        </p:nvSpPr>
        <p:spPr>
          <a:xfrm>
            <a:off x="2598431" y="8963217"/>
            <a:ext cx="3607497" cy="338554"/>
          </a:xfrm>
          <a:prstGeom prst="rect">
            <a:avLst/>
          </a:prstGeom>
        </p:spPr>
        <p:txBody>
          <a:bodyPr wrap="square">
            <a:spAutoFit/>
          </a:bodyPr>
          <a:lstStyle/>
          <a:p>
            <a:r>
              <a:rPr lang="sl-SI" sz="1600" dirty="0" smtClean="0">
                <a:solidFill>
                  <a:schemeClr val="accent6"/>
                </a:solidFill>
              </a:rPr>
              <a:t>DOI: 10.5281/zenodo.7296982</a:t>
            </a:r>
            <a:endParaRPr lang="sl-SI" sz="1600" dirty="0">
              <a:solidFill>
                <a:schemeClr val="accent6"/>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2"/>
          <p:cNvSpPr txBox="1">
            <a:spLocks noGrp="1"/>
          </p:cNvSpPr>
          <p:nvPr>
            <p:ph type="body" idx="1"/>
          </p:nvPr>
        </p:nvSpPr>
        <p:spPr>
          <a:xfrm>
            <a:off x="4599954" y="1611712"/>
            <a:ext cx="10642239" cy="3091855"/>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Clr>
                <a:srgbClr val="888893"/>
              </a:buClr>
              <a:buSzPts val="4800"/>
              <a:buFont typeface="Tahoma"/>
              <a:buNone/>
            </a:pPr>
            <a:r>
              <a:rPr lang="de-AT" sz="4800"/>
              <a:t>Intro: </a:t>
            </a:r>
            <a:br>
              <a:rPr lang="de-AT" sz="4800"/>
            </a:br>
            <a:r>
              <a:rPr lang="de-AT" sz="4800"/>
              <a:t>Why are consent and ethical questions central for empirical research and data archiving?</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3"/>
          <p:cNvSpPr txBox="1">
            <a:spLocks noGrp="1"/>
          </p:cNvSpPr>
          <p:nvPr>
            <p:ph type="title"/>
          </p:nvPr>
        </p:nvSpPr>
        <p:spPr>
          <a:xfrm>
            <a:off x="1270039" y="254000"/>
            <a:ext cx="14800185" cy="2159000"/>
          </a:xfrm>
          <a:prstGeom prst="rect">
            <a:avLst/>
          </a:prstGeom>
          <a:noFill/>
          <a:ln>
            <a:noFill/>
          </a:ln>
        </p:spPr>
        <p:txBody>
          <a:bodyPr spcFirstLastPara="1" wrap="square" lIns="50800" tIns="50800" rIns="50800" bIns="50800" anchor="ctr" anchorCtr="0">
            <a:noAutofit/>
          </a:bodyPr>
          <a:lstStyle/>
          <a:p>
            <a:pPr marL="0" lvl="0" indent="0" algn="l" rtl="0">
              <a:lnSpc>
                <a:spcPct val="100000"/>
              </a:lnSpc>
              <a:spcBef>
                <a:spcPts val="0"/>
              </a:spcBef>
              <a:spcAft>
                <a:spcPts val="0"/>
              </a:spcAft>
              <a:buClr>
                <a:srgbClr val="6A6C77"/>
              </a:buClr>
              <a:buSzPts val="4800"/>
              <a:buFont typeface="Tahoma"/>
              <a:buNone/>
            </a:pPr>
            <a:r>
              <a:rPr lang="de-AT" sz="4800"/>
              <a:t>Dealing with the issue of consent is inherent to social scientific studies</a:t>
            </a:r>
            <a:endParaRPr/>
          </a:p>
        </p:txBody>
      </p:sp>
      <p:sp>
        <p:nvSpPr>
          <p:cNvPr id="69" name="Google Shape;69;p3"/>
          <p:cNvSpPr txBox="1">
            <a:spLocks noGrp="1"/>
          </p:cNvSpPr>
          <p:nvPr>
            <p:ph type="body" idx="1"/>
          </p:nvPr>
        </p:nvSpPr>
        <p:spPr>
          <a:xfrm>
            <a:off x="1192213" y="2597150"/>
            <a:ext cx="14955837" cy="6188075"/>
          </a:xfrm>
          <a:prstGeom prst="rect">
            <a:avLst/>
          </a:prstGeom>
          <a:noFill/>
          <a:ln>
            <a:noFill/>
          </a:ln>
        </p:spPr>
        <p:txBody>
          <a:bodyPr spcFirstLastPara="1" wrap="square" lIns="91425" tIns="45700" rIns="91425" bIns="45700" anchor="t" anchorCtr="0">
            <a:normAutofit/>
          </a:bodyPr>
          <a:lstStyle/>
          <a:p>
            <a:pPr marL="444500" lvl="0" indent="-288000" algn="l" rtl="0">
              <a:lnSpc>
                <a:spcPct val="100000"/>
              </a:lnSpc>
              <a:spcBef>
                <a:spcPts val="0"/>
              </a:spcBef>
              <a:spcAft>
                <a:spcPts val="0"/>
              </a:spcAft>
              <a:buClr>
                <a:srgbClr val="6A6C76"/>
              </a:buClr>
              <a:buSzPts val="4060"/>
              <a:buFont typeface="Courier New"/>
              <a:buChar char="o"/>
            </a:pPr>
            <a:r>
              <a:rPr lang="de-AT" b="1" dirty="0"/>
              <a:t>When dealing with human beings, questions of ethics play a central role</a:t>
            </a:r>
            <a:endParaRPr dirty="0"/>
          </a:p>
          <a:p>
            <a:pPr marL="889000" lvl="1" indent="-288000" algn="l" rtl="0">
              <a:lnSpc>
                <a:spcPct val="100000"/>
              </a:lnSpc>
              <a:spcBef>
                <a:spcPts val="600"/>
              </a:spcBef>
              <a:spcAft>
                <a:spcPts val="0"/>
              </a:spcAft>
              <a:buClr>
                <a:srgbClr val="6A6C76"/>
              </a:buClr>
              <a:buSzPts val="4060"/>
              <a:buFont typeface="Courier New"/>
              <a:buChar char="o"/>
            </a:pPr>
            <a:r>
              <a:rPr lang="de-AT" dirty="0"/>
              <a:t>Very often this is shaped by normative assumptions and values</a:t>
            </a:r>
            <a:endParaRPr dirty="0"/>
          </a:p>
          <a:p>
            <a:pPr marL="444500" lvl="0" indent="-30190" algn="l" rtl="0">
              <a:lnSpc>
                <a:spcPct val="100000"/>
              </a:lnSpc>
              <a:spcBef>
                <a:spcPts val="600"/>
              </a:spcBef>
              <a:spcAft>
                <a:spcPts val="0"/>
              </a:spcAft>
              <a:buClr>
                <a:srgbClr val="6A6C76"/>
              </a:buClr>
              <a:buSzPts val="4060"/>
              <a:buFont typeface="Courier New"/>
              <a:buNone/>
            </a:pPr>
            <a:endParaRPr dirty="0"/>
          </a:p>
          <a:p>
            <a:pPr marL="444500" lvl="0" indent="-288000" algn="l" rtl="0">
              <a:lnSpc>
                <a:spcPct val="100000"/>
              </a:lnSpc>
              <a:spcBef>
                <a:spcPts val="600"/>
              </a:spcBef>
              <a:spcAft>
                <a:spcPts val="0"/>
              </a:spcAft>
              <a:buClr>
                <a:srgbClr val="6A6C76"/>
              </a:buClr>
              <a:buSzPts val="4060"/>
              <a:buFont typeface="Courier New"/>
              <a:buChar char="o"/>
            </a:pPr>
            <a:r>
              <a:rPr lang="de-AT" b="1" dirty="0"/>
              <a:t>When it comes to data archiving further complications come into play</a:t>
            </a:r>
            <a:endParaRPr dirty="0"/>
          </a:p>
          <a:p>
            <a:pPr marL="889000" lvl="1" indent="-288000" algn="l" rtl="0">
              <a:lnSpc>
                <a:spcPct val="100000"/>
              </a:lnSpc>
              <a:spcBef>
                <a:spcPts val="600"/>
              </a:spcBef>
              <a:spcAft>
                <a:spcPts val="0"/>
              </a:spcAft>
              <a:buClr>
                <a:srgbClr val="6A6C76"/>
              </a:buClr>
              <a:buSzPts val="4060"/>
              <a:buFont typeface="Courier New"/>
              <a:buChar char="o"/>
            </a:pPr>
            <a:r>
              <a:rPr lang="de-AT" dirty="0"/>
              <a:t>F.A.I.R. data should be stored, made available and useable for scientific purposes, but there are considerations to be taken into account: unrestricted access to data could hurt individuals, could be misused or misinterpreted </a:t>
            </a:r>
            <a:endParaRPr dirty="0"/>
          </a:p>
          <a:p>
            <a:pPr marL="889000" lvl="1" indent="-30190" algn="l" rtl="0">
              <a:lnSpc>
                <a:spcPct val="100000"/>
              </a:lnSpc>
              <a:spcBef>
                <a:spcPts val="600"/>
              </a:spcBef>
              <a:spcAft>
                <a:spcPts val="0"/>
              </a:spcAft>
              <a:buClr>
                <a:srgbClr val="6A6C76"/>
              </a:buClr>
              <a:buSzPts val="4060"/>
              <a:buFont typeface="Courier New"/>
              <a:buNone/>
            </a:pPr>
            <a:endParaRPr dirty="0"/>
          </a:p>
          <a:p>
            <a:pPr marL="444500" lvl="0" indent="-288000" algn="l" rtl="0">
              <a:lnSpc>
                <a:spcPct val="100000"/>
              </a:lnSpc>
              <a:spcBef>
                <a:spcPts val="600"/>
              </a:spcBef>
              <a:spcAft>
                <a:spcPts val="0"/>
              </a:spcAft>
              <a:buClr>
                <a:srgbClr val="6A6C76"/>
              </a:buClr>
              <a:buSzPts val="4060"/>
              <a:buFont typeface="Courier New"/>
              <a:buChar char="o"/>
            </a:pPr>
            <a:r>
              <a:rPr lang="de-AT" b="1" dirty="0"/>
              <a:t>Balancing act: </a:t>
            </a:r>
            <a:endParaRPr dirty="0"/>
          </a:p>
          <a:p>
            <a:pPr marL="889000" lvl="1" indent="-288000" algn="l" rtl="0">
              <a:lnSpc>
                <a:spcPct val="100000"/>
              </a:lnSpc>
              <a:spcBef>
                <a:spcPts val="600"/>
              </a:spcBef>
              <a:spcAft>
                <a:spcPts val="0"/>
              </a:spcAft>
              <a:buClr>
                <a:srgbClr val="6A6C76"/>
              </a:buClr>
              <a:buSzPts val="4060"/>
              <a:buFont typeface="Courier New"/>
              <a:buChar char="o"/>
            </a:pPr>
            <a:r>
              <a:rPr lang="de-AT" dirty="0"/>
              <a:t>As open as possible and as secure as necessary</a:t>
            </a:r>
            <a:endParaRPr dirty="0"/>
          </a:p>
          <a:p>
            <a:pPr marL="889000" lvl="1" indent="-288000" algn="l" rtl="0">
              <a:lnSpc>
                <a:spcPct val="100000"/>
              </a:lnSpc>
              <a:spcBef>
                <a:spcPts val="600"/>
              </a:spcBef>
              <a:spcAft>
                <a:spcPts val="0"/>
              </a:spcAft>
              <a:buClr>
                <a:srgbClr val="6A6C76"/>
              </a:buClr>
              <a:buSzPts val="4060"/>
              <a:buFont typeface="Courier New"/>
              <a:buChar char="o"/>
            </a:pPr>
            <a:r>
              <a:rPr lang="de-AT" dirty="0"/>
              <a:t>Stakeholders and their roles in the process</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4"/>
          <p:cNvSpPr txBox="1">
            <a:spLocks noGrp="1"/>
          </p:cNvSpPr>
          <p:nvPr>
            <p:ph type="title"/>
          </p:nvPr>
        </p:nvSpPr>
        <p:spPr>
          <a:xfrm>
            <a:off x="1270039" y="254000"/>
            <a:ext cx="14800185" cy="2159000"/>
          </a:xfrm>
          <a:prstGeom prst="rect">
            <a:avLst/>
          </a:prstGeom>
          <a:noFill/>
          <a:ln>
            <a:noFill/>
          </a:ln>
        </p:spPr>
        <p:txBody>
          <a:bodyPr spcFirstLastPara="1" wrap="square" lIns="50800" tIns="50800" rIns="50800" bIns="50800" anchor="ctr" anchorCtr="0">
            <a:noAutofit/>
          </a:bodyPr>
          <a:lstStyle/>
          <a:p>
            <a:pPr marL="0" lvl="0" indent="0" algn="l" rtl="0">
              <a:lnSpc>
                <a:spcPct val="100000"/>
              </a:lnSpc>
              <a:spcBef>
                <a:spcPts val="0"/>
              </a:spcBef>
              <a:spcAft>
                <a:spcPts val="0"/>
              </a:spcAft>
              <a:buClr>
                <a:srgbClr val="6A6C77"/>
              </a:buClr>
              <a:buSzPts val="4800"/>
              <a:buFont typeface="Tahoma"/>
              <a:buNone/>
            </a:pPr>
            <a:r>
              <a:rPr lang="de-AT" sz="4800"/>
              <a:t>Dealing with the issue of consent is inherent to social scientific studies</a:t>
            </a:r>
            <a:endParaRPr/>
          </a:p>
        </p:txBody>
      </p:sp>
      <p:sp>
        <p:nvSpPr>
          <p:cNvPr id="75" name="Google Shape;75;p4"/>
          <p:cNvSpPr txBox="1">
            <a:spLocks noGrp="1"/>
          </p:cNvSpPr>
          <p:nvPr>
            <p:ph type="body" idx="1"/>
          </p:nvPr>
        </p:nvSpPr>
        <p:spPr>
          <a:xfrm>
            <a:off x="1192213" y="2597150"/>
            <a:ext cx="14955837" cy="6188075"/>
          </a:xfrm>
          <a:prstGeom prst="rect">
            <a:avLst/>
          </a:prstGeom>
          <a:noFill/>
          <a:ln>
            <a:noFill/>
          </a:ln>
        </p:spPr>
        <p:txBody>
          <a:bodyPr spcFirstLastPara="1" wrap="square" lIns="91425" tIns="45700" rIns="91425" bIns="45700" anchor="t" anchorCtr="0">
            <a:normAutofit/>
          </a:bodyPr>
          <a:lstStyle/>
          <a:p>
            <a:pPr marL="444500" lvl="0" indent="-288000" algn="l" rtl="0">
              <a:lnSpc>
                <a:spcPct val="100000"/>
              </a:lnSpc>
              <a:spcBef>
                <a:spcPts val="0"/>
              </a:spcBef>
              <a:spcAft>
                <a:spcPts val="0"/>
              </a:spcAft>
              <a:buClr>
                <a:srgbClr val="6A6C76"/>
              </a:buClr>
              <a:buSzPts val="4060"/>
              <a:buFont typeface="Courier New"/>
              <a:buChar char="o"/>
            </a:pPr>
            <a:r>
              <a:rPr lang="de-AT"/>
              <a:t>Different laws and legal obligations of researchers, stakeholders and involved parties make not only a normative discussion</a:t>
            </a:r>
            <a:endParaRPr/>
          </a:p>
          <a:p>
            <a:pPr marL="444500" lvl="0" indent="-30190" algn="l" rtl="0">
              <a:lnSpc>
                <a:spcPct val="100000"/>
              </a:lnSpc>
              <a:spcBef>
                <a:spcPts val="600"/>
              </a:spcBef>
              <a:spcAft>
                <a:spcPts val="0"/>
              </a:spcAft>
              <a:buClr>
                <a:srgbClr val="6A6C76"/>
              </a:buClr>
              <a:buSzPts val="4060"/>
              <a:buFont typeface="Courier New"/>
              <a:buNone/>
            </a:pPr>
            <a:endParaRPr/>
          </a:p>
          <a:p>
            <a:pPr marL="444500" lvl="0" indent="-288000" algn="l" rtl="0">
              <a:lnSpc>
                <a:spcPct val="100000"/>
              </a:lnSpc>
              <a:spcBef>
                <a:spcPts val="600"/>
              </a:spcBef>
              <a:spcAft>
                <a:spcPts val="0"/>
              </a:spcAft>
              <a:buClr>
                <a:srgbClr val="6A6C76"/>
              </a:buClr>
              <a:buSzPts val="4060"/>
              <a:buFont typeface="Courier New"/>
              <a:buChar char="o"/>
            </a:pPr>
            <a:r>
              <a:rPr lang="de-AT"/>
              <a:t>Local legislation is often different and not uniform across Europe, some countries require ethics boards to approve each and every study, others have special rules for specific topics or disciplines, etc.</a:t>
            </a:r>
            <a:endParaRPr/>
          </a:p>
          <a:p>
            <a:pPr marL="444500" lvl="0" indent="-30190" algn="l" rtl="0">
              <a:lnSpc>
                <a:spcPct val="100000"/>
              </a:lnSpc>
              <a:spcBef>
                <a:spcPts val="600"/>
              </a:spcBef>
              <a:spcAft>
                <a:spcPts val="0"/>
              </a:spcAft>
              <a:buClr>
                <a:srgbClr val="6A6C76"/>
              </a:buClr>
              <a:buSzPts val="4060"/>
              <a:buFont typeface="Courier New"/>
              <a:buNone/>
            </a:pPr>
            <a:endParaRPr/>
          </a:p>
          <a:p>
            <a:pPr marL="444500" lvl="0" indent="-288000" algn="l" rtl="0">
              <a:lnSpc>
                <a:spcPct val="100000"/>
              </a:lnSpc>
              <a:spcBef>
                <a:spcPts val="600"/>
              </a:spcBef>
              <a:spcAft>
                <a:spcPts val="0"/>
              </a:spcAft>
              <a:buClr>
                <a:srgbClr val="6A6C76"/>
              </a:buClr>
              <a:buSzPts val="4060"/>
              <a:buFont typeface="Courier New"/>
              <a:buChar char="o"/>
            </a:pPr>
            <a:r>
              <a:rPr lang="de-AT"/>
              <a:t>Universities and research institutions handle it very differently</a:t>
            </a:r>
            <a:endParaRPr/>
          </a:p>
          <a:p>
            <a:pPr marL="0" lvl="0" indent="0" algn="l" rtl="0">
              <a:lnSpc>
                <a:spcPct val="100000"/>
              </a:lnSpc>
              <a:spcBef>
                <a:spcPts val="600"/>
              </a:spcBef>
              <a:spcAft>
                <a:spcPts val="0"/>
              </a:spcAft>
              <a:buClr>
                <a:srgbClr val="6A6C76"/>
              </a:buClr>
              <a:buSzPts val="4060"/>
              <a:buFont typeface="Tahoma"/>
              <a:buNone/>
            </a:pPr>
            <a:r>
              <a:rPr lang="de-AT"/>
              <a:t>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5"/>
          <p:cNvSpPr txBox="1">
            <a:spLocks noGrp="1"/>
          </p:cNvSpPr>
          <p:nvPr>
            <p:ph type="title"/>
          </p:nvPr>
        </p:nvSpPr>
        <p:spPr>
          <a:xfrm>
            <a:off x="1270039" y="254000"/>
            <a:ext cx="14800185" cy="2159000"/>
          </a:xfrm>
          <a:prstGeom prst="rect">
            <a:avLst/>
          </a:prstGeom>
          <a:noFill/>
          <a:ln>
            <a:noFill/>
          </a:ln>
        </p:spPr>
        <p:txBody>
          <a:bodyPr spcFirstLastPara="1" wrap="square" lIns="50800" tIns="50800" rIns="50800" bIns="50800" anchor="ctr" anchorCtr="0">
            <a:noAutofit/>
          </a:bodyPr>
          <a:lstStyle/>
          <a:p>
            <a:pPr marL="0" lvl="0" indent="0" algn="l" rtl="0">
              <a:lnSpc>
                <a:spcPct val="100000"/>
              </a:lnSpc>
              <a:spcBef>
                <a:spcPts val="0"/>
              </a:spcBef>
              <a:spcAft>
                <a:spcPts val="0"/>
              </a:spcAft>
              <a:buClr>
                <a:srgbClr val="6A6C77"/>
              </a:buClr>
              <a:buSzPts val="4800"/>
              <a:buFont typeface="Tahoma"/>
              <a:buNone/>
            </a:pPr>
            <a:r>
              <a:rPr lang="de-AT" sz="4800"/>
              <a:t>FAIR, but ethical? Two competing ideas when it comes to data archiving.</a:t>
            </a:r>
            <a:endParaRPr/>
          </a:p>
        </p:txBody>
      </p:sp>
      <p:sp>
        <p:nvSpPr>
          <p:cNvPr id="81" name="Google Shape;81;p5"/>
          <p:cNvSpPr txBox="1">
            <a:spLocks noGrp="1"/>
          </p:cNvSpPr>
          <p:nvPr>
            <p:ph type="body" idx="1"/>
          </p:nvPr>
        </p:nvSpPr>
        <p:spPr>
          <a:xfrm>
            <a:off x="758195" y="2596444"/>
            <a:ext cx="7843933" cy="5139869"/>
          </a:xfrm>
          <a:prstGeom prst="rect">
            <a:avLst/>
          </a:prstGeom>
          <a:solidFill>
            <a:srgbClr val="E1F0FA"/>
          </a:solidFill>
          <a:ln w="9525" cap="flat" cmpd="sng">
            <a:solidFill>
              <a:schemeClr val="accent2"/>
            </a:solidFill>
            <a:prstDash val="solid"/>
            <a:round/>
            <a:headEnd type="none" w="sm" len="sm"/>
            <a:tailEnd type="none" w="sm" len="sm"/>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rgbClr val="212529"/>
              </a:buClr>
              <a:buSzPts val="3480"/>
              <a:buFont typeface="Tahoma"/>
              <a:buNone/>
            </a:pPr>
            <a:r>
              <a:rPr lang="de-AT" sz="2400" b="1" i="1">
                <a:solidFill>
                  <a:srgbClr val="212529"/>
                </a:solidFill>
              </a:rPr>
              <a:t>Preservation Policies </a:t>
            </a:r>
            <a:endParaRPr/>
          </a:p>
          <a:p>
            <a:pPr marL="0" lvl="0" indent="0" algn="l" rtl="0">
              <a:lnSpc>
                <a:spcPct val="100000"/>
              </a:lnSpc>
              <a:spcBef>
                <a:spcPts val="600"/>
              </a:spcBef>
              <a:spcAft>
                <a:spcPts val="0"/>
              </a:spcAft>
              <a:buClr>
                <a:srgbClr val="212529"/>
              </a:buClr>
              <a:buSzPts val="3480"/>
              <a:buFont typeface="Tahoma"/>
              <a:buNone/>
            </a:pPr>
            <a:r>
              <a:rPr lang="de-AT" sz="2400">
                <a:solidFill>
                  <a:srgbClr val="212529"/>
                </a:solidFill>
              </a:rPr>
              <a:t/>
            </a:r>
            <a:br>
              <a:rPr lang="de-AT" sz="2400">
                <a:solidFill>
                  <a:srgbClr val="212529"/>
                </a:solidFill>
              </a:rPr>
            </a:br>
            <a:r>
              <a:rPr lang="de-AT" sz="2400">
                <a:solidFill>
                  <a:srgbClr val="212529"/>
                </a:solidFill>
              </a:rPr>
              <a:t>“Preservation Policies should be in line with the core mission of the organization as well as the </a:t>
            </a:r>
            <a:r>
              <a:rPr lang="de-AT" sz="2400">
                <a:solidFill>
                  <a:srgbClr val="FF0000"/>
                </a:solidFill>
              </a:rPr>
              <a:t>legal framework in order to ensure permanent accessibility </a:t>
            </a:r>
            <a:r>
              <a:rPr lang="de-AT" sz="2400">
                <a:solidFill>
                  <a:srgbClr val="212529"/>
                </a:solidFill>
              </a:rPr>
              <a:t>to archives' holdings or secure access to specific datasets (sensitive data, data under embargo period, etc.). Repositories need to determine the scope of preservation actions by identifying the collections to be preserved, their significance and the desired preservation period: how, for how long, and under which specific access conditions/restrictions.”</a:t>
            </a:r>
            <a:endParaRPr/>
          </a:p>
          <a:p>
            <a:pPr marL="0" lvl="0" indent="0" algn="l" rtl="0">
              <a:lnSpc>
                <a:spcPct val="100000"/>
              </a:lnSpc>
              <a:spcBef>
                <a:spcPts val="600"/>
              </a:spcBef>
              <a:spcAft>
                <a:spcPts val="0"/>
              </a:spcAft>
              <a:buClr>
                <a:srgbClr val="6A6C76"/>
              </a:buClr>
              <a:buSzPts val="3480"/>
              <a:buFont typeface="Tahoma"/>
              <a:buNone/>
            </a:pPr>
            <a:endParaRPr sz="2400"/>
          </a:p>
        </p:txBody>
      </p:sp>
      <p:sp>
        <p:nvSpPr>
          <p:cNvPr id="82" name="Google Shape;82;p5"/>
          <p:cNvSpPr txBox="1"/>
          <p:nvPr/>
        </p:nvSpPr>
        <p:spPr>
          <a:xfrm>
            <a:off x="8738135" y="2596444"/>
            <a:ext cx="7843933" cy="5139869"/>
          </a:xfrm>
          <a:prstGeom prst="rect">
            <a:avLst/>
          </a:prstGeom>
          <a:solidFill>
            <a:srgbClr val="F2F2F2"/>
          </a:solidFill>
          <a:ln w="9525" cap="flat" cmpd="sng">
            <a:solidFill>
              <a:schemeClr val="accent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212529"/>
              </a:buClr>
              <a:buSzPts val="2400"/>
              <a:buFont typeface="Helvetica Neue"/>
              <a:buNone/>
            </a:pPr>
            <a:r>
              <a:rPr lang="de-AT" sz="2400" b="1" i="1" u="none" strike="noStrike" cap="none">
                <a:solidFill>
                  <a:srgbClr val="212529"/>
                </a:solidFill>
                <a:latin typeface="Helvetica Neue"/>
                <a:ea typeface="Helvetica Neue"/>
                <a:cs typeface="Helvetica Neue"/>
                <a:sym typeface="Helvetica Neue"/>
              </a:rPr>
              <a:t>(Sensitive) Personal Data</a:t>
            </a:r>
            <a:endParaRPr/>
          </a:p>
          <a:p>
            <a:pPr marL="0" marR="0" lvl="0" indent="0" algn="l" rtl="0">
              <a:lnSpc>
                <a:spcPct val="100000"/>
              </a:lnSpc>
              <a:spcBef>
                <a:spcPts val="0"/>
              </a:spcBef>
              <a:spcAft>
                <a:spcPts val="0"/>
              </a:spcAft>
              <a:buClr>
                <a:srgbClr val="000000"/>
              </a:buClr>
              <a:buSzPts val="2400"/>
              <a:buFont typeface="Helvetica Neue"/>
              <a:buNone/>
            </a:pPr>
            <a:endParaRPr sz="2400" b="1" i="0" u="none" strike="noStrike" cap="none">
              <a:solidFill>
                <a:srgbClr val="212529"/>
              </a:solidFill>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212529"/>
              </a:buClr>
              <a:buSzPts val="2000"/>
              <a:buFont typeface="Helvetica Neue"/>
              <a:buNone/>
            </a:pPr>
            <a:r>
              <a:rPr lang="de-AT" sz="2000" b="0" i="0" u="none" strike="noStrike" cap="none">
                <a:solidFill>
                  <a:srgbClr val="212529"/>
                </a:solidFill>
                <a:latin typeface="Helvetica Neue"/>
                <a:ea typeface="Helvetica Neue"/>
                <a:cs typeface="Helvetica Neue"/>
                <a:sym typeface="Helvetica Neue"/>
              </a:rPr>
              <a:t>“Data producers can deposit both, </a:t>
            </a:r>
            <a:r>
              <a:rPr lang="de-AT" sz="2000" b="0" i="0" u="none" strike="noStrike" cap="none">
                <a:solidFill>
                  <a:srgbClr val="FF0000"/>
                </a:solidFill>
                <a:latin typeface="Helvetica Neue"/>
                <a:ea typeface="Helvetica Neue"/>
                <a:cs typeface="Helvetica Neue"/>
                <a:sym typeface="Helvetica Neue"/>
              </a:rPr>
              <a:t>‘raw’ </a:t>
            </a:r>
            <a:r>
              <a:rPr lang="de-AT" sz="2000" b="0" i="0" u="none" strike="noStrike" cap="none">
                <a:solidFill>
                  <a:srgbClr val="212529"/>
                </a:solidFill>
                <a:latin typeface="Helvetica Neue"/>
                <a:ea typeface="Helvetica Neue"/>
                <a:cs typeface="Helvetica Neue"/>
                <a:sym typeface="Helvetica Neue"/>
              </a:rPr>
              <a:t>(primary data that is not transformed in any way) and/or </a:t>
            </a:r>
            <a:r>
              <a:rPr lang="de-AT" sz="2000" b="0" i="0" u="none" strike="noStrike" cap="none">
                <a:solidFill>
                  <a:srgbClr val="FF0000"/>
                </a:solidFill>
                <a:latin typeface="Helvetica Neue"/>
                <a:ea typeface="Helvetica Neue"/>
                <a:cs typeface="Helvetica Neue"/>
                <a:sym typeface="Helvetica Neue"/>
              </a:rPr>
              <a:t>anonymized data</a:t>
            </a:r>
            <a:r>
              <a:rPr lang="de-AT" sz="2000" b="0" i="0" u="none" strike="noStrike" cap="none">
                <a:solidFill>
                  <a:srgbClr val="212529"/>
                </a:solidFill>
                <a:latin typeface="Helvetica Neue"/>
                <a:ea typeface="Helvetica Neue"/>
                <a:cs typeface="Helvetica Neue"/>
                <a:sym typeface="Helvetica Neue"/>
              </a:rPr>
              <a:t>. In practice, data archives often receive and accept ‘raw’ data. If it includes personal data, archivists usually work closely with data producers to make a decision regarding anonymization, since only anonymized data (i.e. data that do not contain any information that may lead to the identification of a particular individual) can be shared/distributed to secondary users. If the data contain too much personal information and the deletion of all this information would severely limit the scientific value of the data, the data are usually left as they are and the access to them is restricted. </a:t>
            </a:r>
            <a:endParaRPr/>
          </a:p>
          <a:p>
            <a:pPr marL="0" marR="0" lvl="0" indent="0" algn="l" rtl="0">
              <a:lnSpc>
                <a:spcPct val="100000"/>
              </a:lnSpc>
              <a:spcBef>
                <a:spcPts val="0"/>
              </a:spcBef>
              <a:spcAft>
                <a:spcPts val="0"/>
              </a:spcAft>
              <a:buClr>
                <a:srgbClr val="212529"/>
              </a:buClr>
              <a:buSzPts val="2000"/>
              <a:buFont typeface="Helvetica Neue"/>
              <a:buNone/>
            </a:pPr>
            <a:r>
              <a:rPr lang="de-AT" sz="2000" b="0" i="0" u="none" strike="noStrike" cap="none">
                <a:solidFill>
                  <a:srgbClr val="212529"/>
                </a:solidFill>
                <a:latin typeface="Helvetica Neue"/>
                <a:ea typeface="Helvetica Neue"/>
                <a:cs typeface="Helvetica Neue"/>
                <a:sym typeface="Helvetica Neue"/>
              </a:rPr>
              <a:t>This does not apply if data sharing is stated differently in the consent form, e.g. when respondents approved sharing their personal data.”</a:t>
            </a:r>
            <a:endParaRPr/>
          </a:p>
        </p:txBody>
      </p:sp>
      <p:sp>
        <p:nvSpPr>
          <p:cNvPr id="83" name="Google Shape;83;p5"/>
          <p:cNvSpPr txBox="1"/>
          <p:nvPr/>
        </p:nvSpPr>
        <p:spPr>
          <a:xfrm>
            <a:off x="1629945" y="8488458"/>
            <a:ext cx="14854800" cy="400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Helvetica Neue"/>
              <a:buNone/>
            </a:pPr>
            <a:r>
              <a:rPr lang="de-AT" sz="2000" b="1" i="0" u="none" strike="noStrike" cap="none">
                <a:solidFill>
                  <a:srgbClr val="000000"/>
                </a:solidFill>
                <a:latin typeface="Helvetica Neue"/>
                <a:ea typeface="Helvetica Neue"/>
                <a:cs typeface="Helvetica Neue"/>
                <a:sym typeface="Helvetica Neue"/>
              </a:rPr>
              <a:t>Source: </a:t>
            </a:r>
            <a:r>
              <a:rPr lang="de-AT" sz="2000" b="0" i="0" u="none" strike="noStrike" cap="none">
                <a:solidFill>
                  <a:srgbClr val="C00000"/>
                </a:solidFill>
                <a:latin typeface="Inter"/>
                <a:ea typeface="Inter"/>
                <a:cs typeface="Inter"/>
                <a:sym typeface="Inter"/>
              </a:rPr>
              <a:t>CESSDA Training Team (2022). </a:t>
            </a:r>
            <a:r>
              <a:rPr lang="de-AT" sz="2000" b="0" i="1" u="none" strike="noStrike" cap="none">
                <a:solidFill>
                  <a:srgbClr val="C00000"/>
                </a:solidFill>
                <a:latin typeface="Inter"/>
                <a:ea typeface="Inter"/>
                <a:cs typeface="Inter"/>
                <a:sym typeface="Inter"/>
              </a:rPr>
              <a:t>CESSDA Data Archiving Guide</a:t>
            </a:r>
            <a:r>
              <a:rPr lang="de-AT" sz="2000" b="0" i="0" u="none" strike="noStrike" cap="none">
                <a:solidFill>
                  <a:srgbClr val="C00000"/>
                </a:solidFill>
                <a:latin typeface="Inter"/>
                <a:ea typeface="Inter"/>
                <a:cs typeface="Inter"/>
                <a:sym typeface="Inter"/>
              </a:rPr>
              <a:t> version 1.0. Bergen, Norway: CESSDA ERIC.</a:t>
            </a:r>
            <a:endParaRPr sz="3413" b="1" i="0" u="none" strike="noStrike" cap="none">
              <a:solidFill>
                <a:srgbClr val="C00000"/>
              </a:solidFill>
              <a:latin typeface="Helvetica Neue"/>
              <a:ea typeface="Helvetica Neue"/>
              <a:cs typeface="Helvetica Neue"/>
              <a:sym typeface="Helvetica Neue"/>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6"/>
          <p:cNvSpPr txBox="1">
            <a:spLocks noGrp="1"/>
          </p:cNvSpPr>
          <p:nvPr>
            <p:ph type="title"/>
          </p:nvPr>
        </p:nvSpPr>
        <p:spPr>
          <a:xfrm>
            <a:off x="1270039" y="254000"/>
            <a:ext cx="14800185" cy="2159000"/>
          </a:xfrm>
          <a:prstGeom prst="rect">
            <a:avLst/>
          </a:prstGeom>
          <a:noFill/>
          <a:ln>
            <a:noFill/>
          </a:ln>
        </p:spPr>
        <p:txBody>
          <a:bodyPr spcFirstLastPara="1" wrap="square" lIns="50800" tIns="50800" rIns="50800" bIns="50800" anchor="ctr" anchorCtr="0">
            <a:noAutofit/>
          </a:bodyPr>
          <a:lstStyle/>
          <a:p>
            <a:pPr marL="0" lvl="0" indent="0" algn="l" rtl="0">
              <a:lnSpc>
                <a:spcPct val="100000"/>
              </a:lnSpc>
              <a:spcBef>
                <a:spcPts val="0"/>
              </a:spcBef>
              <a:spcAft>
                <a:spcPts val="0"/>
              </a:spcAft>
              <a:buClr>
                <a:srgbClr val="6A6C77"/>
              </a:buClr>
              <a:buSzPts val="4800"/>
              <a:buFont typeface="Tahoma"/>
              <a:buNone/>
            </a:pPr>
            <a:r>
              <a:rPr lang="de-AT" sz="4800"/>
              <a:t>What is expected from consent forms and how does this tie to ethics?</a:t>
            </a:r>
            <a:endParaRPr/>
          </a:p>
        </p:txBody>
      </p:sp>
      <p:sp>
        <p:nvSpPr>
          <p:cNvPr id="89" name="Google Shape;89;p6"/>
          <p:cNvSpPr txBox="1">
            <a:spLocks noGrp="1"/>
          </p:cNvSpPr>
          <p:nvPr>
            <p:ph type="body" idx="1"/>
          </p:nvPr>
        </p:nvSpPr>
        <p:spPr>
          <a:xfrm>
            <a:off x="1192213" y="2597150"/>
            <a:ext cx="14955837" cy="6188075"/>
          </a:xfrm>
          <a:prstGeom prst="rect">
            <a:avLst/>
          </a:prstGeom>
          <a:noFill/>
          <a:ln>
            <a:noFill/>
          </a:ln>
        </p:spPr>
        <p:txBody>
          <a:bodyPr spcFirstLastPara="1" wrap="square" lIns="91425" tIns="45700" rIns="91425" bIns="45700" anchor="t" anchorCtr="0">
            <a:normAutofit/>
          </a:bodyPr>
          <a:lstStyle/>
          <a:p>
            <a:pPr marL="444500" lvl="0" indent="-288000" algn="l" rtl="0">
              <a:lnSpc>
                <a:spcPct val="100000"/>
              </a:lnSpc>
              <a:spcBef>
                <a:spcPts val="0"/>
              </a:spcBef>
              <a:spcAft>
                <a:spcPts val="0"/>
              </a:spcAft>
              <a:buClr>
                <a:srgbClr val="6A6C76"/>
              </a:buClr>
              <a:buSzPts val="4060"/>
              <a:buFont typeface="Courier New"/>
              <a:buChar char="o"/>
            </a:pPr>
            <a:r>
              <a:rPr lang="de-AT"/>
              <a:t>An explanation of the purpose of research and the expected role of the research subject</a:t>
            </a:r>
            <a:endParaRPr/>
          </a:p>
          <a:p>
            <a:pPr marL="444500" lvl="0" indent="-288000" algn="l" rtl="0">
              <a:lnSpc>
                <a:spcPct val="100000"/>
              </a:lnSpc>
              <a:spcBef>
                <a:spcPts val="600"/>
              </a:spcBef>
              <a:spcAft>
                <a:spcPts val="0"/>
              </a:spcAft>
              <a:buClr>
                <a:srgbClr val="6A6C76"/>
              </a:buClr>
              <a:buSzPts val="4060"/>
              <a:buFont typeface="Courier New"/>
              <a:buChar char="o"/>
            </a:pPr>
            <a:r>
              <a:rPr lang="de-AT"/>
              <a:t>A description of the research topic and the type of data collected (especially sensible data)</a:t>
            </a:r>
            <a:endParaRPr/>
          </a:p>
          <a:p>
            <a:pPr marL="444500" lvl="0" indent="-288000" algn="l" rtl="0">
              <a:lnSpc>
                <a:spcPct val="100000"/>
              </a:lnSpc>
              <a:spcBef>
                <a:spcPts val="600"/>
              </a:spcBef>
              <a:spcAft>
                <a:spcPts val="0"/>
              </a:spcAft>
              <a:buClr>
                <a:srgbClr val="6A6C76"/>
              </a:buClr>
              <a:buSzPts val="4060"/>
              <a:buFont typeface="Courier New"/>
              <a:buChar char="o"/>
            </a:pPr>
            <a:r>
              <a:rPr lang="de-AT"/>
              <a:t>A description of any foreseeable risks a description of what will be done to minimize them (anonymization, pseudonymization)</a:t>
            </a:r>
            <a:endParaRPr/>
          </a:p>
          <a:p>
            <a:pPr marL="444500" lvl="0" indent="-288000" algn="l" rtl="0">
              <a:lnSpc>
                <a:spcPct val="100000"/>
              </a:lnSpc>
              <a:spcBef>
                <a:spcPts val="600"/>
              </a:spcBef>
              <a:spcAft>
                <a:spcPts val="0"/>
              </a:spcAft>
              <a:buClr>
                <a:srgbClr val="6A6C76"/>
              </a:buClr>
              <a:buSzPts val="4060"/>
              <a:buFont typeface="Courier New"/>
              <a:buChar char="o"/>
            </a:pPr>
            <a:r>
              <a:rPr lang="de-AT"/>
              <a:t>A description of how the data is processed, including who may have access to research data (relevant for archiving)</a:t>
            </a:r>
            <a:endParaRPr/>
          </a:p>
          <a:p>
            <a:pPr marL="444500" lvl="0" indent="-288000" algn="l" rtl="0">
              <a:lnSpc>
                <a:spcPct val="100000"/>
              </a:lnSpc>
              <a:spcBef>
                <a:spcPts val="600"/>
              </a:spcBef>
              <a:spcAft>
                <a:spcPts val="0"/>
              </a:spcAft>
              <a:buClr>
                <a:srgbClr val="6A6C76"/>
              </a:buClr>
              <a:buSzPts val="4060"/>
              <a:buFont typeface="Courier New"/>
              <a:buChar char="o"/>
            </a:pPr>
            <a:r>
              <a:rPr lang="de-AT"/>
              <a:t>An explanation of whom to contact for answers to pertinent questions about the research and the research subject's rights (including data protection offices)</a:t>
            </a:r>
            <a:endParaRPr/>
          </a:p>
          <a:p>
            <a:pPr marL="444500" lvl="0" indent="-288000" algn="l" rtl="0">
              <a:lnSpc>
                <a:spcPct val="100000"/>
              </a:lnSpc>
              <a:spcBef>
                <a:spcPts val="600"/>
              </a:spcBef>
              <a:spcAft>
                <a:spcPts val="0"/>
              </a:spcAft>
              <a:buClr>
                <a:srgbClr val="6A6C76"/>
              </a:buClr>
              <a:buSzPts val="4060"/>
              <a:buFont typeface="Courier New"/>
              <a:buChar char="o"/>
            </a:pPr>
            <a:r>
              <a:rPr lang="de-AT"/>
              <a:t>A statement that participation is voluntary</a:t>
            </a:r>
            <a:endParaRPr/>
          </a:p>
        </p:txBody>
      </p:sp>
      <p:sp>
        <p:nvSpPr>
          <p:cNvPr id="90" name="Google Shape;90;p6"/>
          <p:cNvSpPr/>
          <p:nvPr/>
        </p:nvSpPr>
        <p:spPr>
          <a:xfrm>
            <a:off x="715616" y="7648672"/>
            <a:ext cx="1478943" cy="1327868"/>
          </a:xfrm>
          <a:prstGeom prst="rightArrow">
            <a:avLst>
              <a:gd name="adj1" fmla="val 50000"/>
              <a:gd name="adj2" fmla="val 50000"/>
            </a:avLst>
          </a:prstGeom>
          <a:solidFill>
            <a:schemeClr val="accent1"/>
          </a:solid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000000"/>
              </a:buClr>
              <a:buSzPts val="2200"/>
              <a:buFont typeface="Helvetica Neue"/>
              <a:buNone/>
            </a:pPr>
            <a:endParaRPr sz="2200" b="0" i="0" u="none" strike="noStrike" cap="none">
              <a:solidFill>
                <a:srgbClr val="FFFFFF"/>
              </a:solidFill>
              <a:latin typeface="Helvetica Neue"/>
              <a:ea typeface="Helvetica Neue"/>
              <a:cs typeface="Helvetica Neue"/>
              <a:sym typeface="Helvetica Neue"/>
            </a:endParaRPr>
          </a:p>
        </p:txBody>
      </p:sp>
      <p:sp>
        <p:nvSpPr>
          <p:cNvPr id="91" name="Google Shape;91;p6"/>
          <p:cNvSpPr/>
          <p:nvPr/>
        </p:nvSpPr>
        <p:spPr>
          <a:xfrm>
            <a:off x="2290481" y="8020218"/>
            <a:ext cx="9783447"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accent1"/>
              </a:buClr>
              <a:buSzPts val="2800"/>
              <a:buFont typeface="Tahoma"/>
              <a:buNone/>
            </a:pPr>
            <a:r>
              <a:rPr lang="de-AT" sz="2800" b="0" i="0" u="none" strike="noStrike" cap="none">
                <a:solidFill>
                  <a:schemeClr val="accent1"/>
                </a:solidFill>
                <a:latin typeface="Tahoma"/>
                <a:ea typeface="Tahoma"/>
                <a:cs typeface="Tahoma"/>
                <a:sym typeface="Tahoma"/>
              </a:rPr>
              <a:t>What is the role of an archive or the duty of data stewards?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7"/>
          <p:cNvSpPr txBox="1">
            <a:spLocks noGrp="1"/>
          </p:cNvSpPr>
          <p:nvPr>
            <p:ph type="body" idx="1"/>
          </p:nvPr>
        </p:nvSpPr>
        <p:spPr>
          <a:xfrm>
            <a:off x="4599954" y="3184863"/>
            <a:ext cx="11620707" cy="3645307"/>
          </a:xfrm>
          <a:prstGeom prst="rect">
            <a:avLst/>
          </a:prstGeom>
          <a:noFill/>
          <a:ln>
            <a:noFill/>
          </a:ln>
        </p:spPr>
        <p:txBody>
          <a:bodyPr spcFirstLastPara="1" wrap="square" lIns="91425" tIns="45700" rIns="91425" bIns="45700" anchor="b" anchorCtr="0">
            <a:normAutofit fontScale="40000" lnSpcReduction="20000"/>
          </a:bodyPr>
          <a:lstStyle/>
          <a:p>
            <a:pPr marL="0" lvl="0" indent="0" algn="l" rtl="0">
              <a:lnSpc>
                <a:spcPct val="100000"/>
              </a:lnSpc>
              <a:spcBef>
                <a:spcPts val="0"/>
              </a:spcBef>
              <a:spcAft>
                <a:spcPts val="0"/>
              </a:spcAft>
              <a:buClr>
                <a:srgbClr val="888893"/>
              </a:buClr>
              <a:buSzPct val="100000"/>
              <a:buFont typeface="Tahoma"/>
              <a:buNone/>
            </a:pPr>
            <a:r>
              <a:rPr lang="de-AT" b="1"/>
              <a:t>What follows now: </a:t>
            </a:r>
            <a:br>
              <a:rPr lang="de-AT" b="1"/>
            </a:br>
            <a:r>
              <a:rPr lang="de-AT" b="1"/>
              <a:t>An intro into creating consent forms and </a:t>
            </a:r>
            <a:br>
              <a:rPr lang="de-AT" b="1"/>
            </a:br>
            <a:r>
              <a:rPr lang="de-AT" b="1"/>
              <a:t>associated challenges  </a:t>
            </a:r>
            <a:endParaRPr/>
          </a:p>
          <a:p>
            <a:pPr marL="0" lvl="0" indent="0" algn="l" rtl="0">
              <a:lnSpc>
                <a:spcPct val="100000"/>
              </a:lnSpc>
              <a:spcBef>
                <a:spcPts val="0"/>
              </a:spcBef>
              <a:spcAft>
                <a:spcPts val="0"/>
              </a:spcAft>
              <a:buClr>
                <a:srgbClr val="888893"/>
              </a:buClr>
              <a:buSzPct val="100000"/>
              <a:buFont typeface="Tahoma"/>
              <a:buNone/>
            </a:pPr>
            <a:endParaRPr/>
          </a:p>
          <a:p>
            <a:pPr marL="0" lvl="0" indent="0" algn="l" rtl="0">
              <a:lnSpc>
                <a:spcPct val="100000"/>
              </a:lnSpc>
              <a:spcBef>
                <a:spcPts val="0"/>
              </a:spcBef>
              <a:spcAft>
                <a:spcPts val="0"/>
              </a:spcAft>
              <a:buClr>
                <a:srgbClr val="888893"/>
              </a:buClr>
              <a:buSzPct val="100000"/>
              <a:buFont typeface="Tahoma"/>
              <a:buNone/>
            </a:pPr>
            <a:r>
              <a:rPr lang="de-AT"/>
              <a:t>(1) Presentation by Walter Scholger:</a:t>
            </a:r>
            <a:endParaRPr/>
          </a:p>
          <a:p>
            <a:pPr marL="0" lvl="0" indent="0" algn="l" rtl="0">
              <a:lnSpc>
                <a:spcPct val="100000"/>
              </a:lnSpc>
              <a:spcBef>
                <a:spcPts val="0"/>
              </a:spcBef>
              <a:spcAft>
                <a:spcPts val="0"/>
              </a:spcAft>
              <a:buClr>
                <a:srgbClr val="888893"/>
              </a:buClr>
              <a:buSzPct val="100000"/>
              <a:buFont typeface="Tahoma"/>
              <a:buNone/>
            </a:pPr>
            <a:r>
              <a:rPr lang="de-AT" b="1"/>
              <a:t>		The DARIAH ELDAH - Consent Form Wizard</a:t>
            </a:r>
            <a:endParaRPr/>
          </a:p>
          <a:p>
            <a:pPr marL="0" lvl="0" indent="0" algn="l" rtl="0">
              <a:lnSpc>
                <a:spcPct val="100000"/>
              </a:lnSpc>
              <a:spcBef>
                <a:spcPts val="0"/>
              </a:spcBef>
              <a:spcAft>
                <a:spcPts val="0"/>
              </a:spcAft>
              <a:buClr>
                <a:srgbClr val="888893"/>
              </a:buClr>
              <a:buSzPct val="100000"/>
              <a:buFont typeface="Tahoma"/>
              <a:buNone/>
            </a:pPr>
            <a:r>
              <a:rPr lang="de-AT" b="1"/>
              <a:t>		</a:t>
            </a:r>
            <a:r>
              <a:rPr lang="de-AT"/>
              <a:t>a tool to create GDPR compliant consent forms </a:t>
            </a:r>
            <a:endParaRPr/>
          </a:p>
          <a:p>
            <a:pPr marL="0" lvl="0" indent="0" algn="l" rtl="0">
              <a:lnSpc>
                <a:spcPct val="100000"/>
              </a:lnSpc>
              <a:spcBef>
                <a:spcPts val="0"/>
              </a:spcBef>
              <a:spcAft>
                <a:spcPts val="0"/>
              </a:spcAft>
              <a:buClr>
                <a:srgbClr val="888893"/>
              </a:buClr>
              <a:buSzPct val="100000"/>
              <a:buFont typeface="Tahoma"/>
              <a:buNone/>
            </a:pPr>
            <a:r>
              <a:rPr lang="de-AT"/>
              <a:t>(2) Short Q &amp; A of the opportunities such tools provide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8"/>
          <p:cNvSpPr txBox="1">
            <a:spLocks noGrp="1"/>
          </p:cNvSpPr>
          <p:nvPr>
            <p:ph type="body" idx="1"/>
          </p:nvPr>
        </p:nvSpPr>
        <p:spPr>
          <a:xfrm>
            <a:off x="4599954" y="3184863"/>
            <a:ext cx="11620707" cy="3645307"/>
          </a:xfrm>
          <a:prstGeom prst="rect">
            <a:avLst/>
          </a:prstGeom>
          <a:noFill/>
          <a:ln>
            <a:noFill/>
          </a:ln>
        </p:spPr>
        <p:txBody>
          <a:bodyPr spcFirstLastPara="1" wrap="square" lIns="91425" tIns="45700" rIns="91425" bIns="45700" anchor="b" anchorCtr="0">
            <a:normAutofit lnSpcReduction="10000"/>
          </a:bodyPr>
          <a:lstStyle/>
          <a:p>
            <a:pPr marL="0" lvl="0" indent="0" algn="l" rtl="0">
              <a:lnSpc>
                <a:spcPct val="100000"/>
              </a:lnSpc>
              <a:spcBef>
                <a:spcPts val="0"/>
              </a:spcBef>
              <a:spcAft>
                <a:spcPts val="0"/>
              </a:spcAft>
              <a:buClr>
                <a:srgbClr val="888893"/>
              </a:buClr>
              <a:buSzPts val="8000"/>
              <a:buFont typeface="Tahoma"/>
              <a:buNone/>
            </a:pPr>
            <a:r>
              <a:rPr lang="de-AT" b="1"/>
              <a:t>Round Table on the Ethics of Data Archiving</a:t>
            </a:r>
            <a:endParaRPr b="1"/>
          </a:p>
          <a:p>
            <a:pPr marL="0" lvl="0" indent="0" algn="l" rtl="0">
              <a:lnSpc>
                <a:spcPct val="100000"/>
              </a:lnSpc>
              <a:spcBef>
                <a:spcPts val="0"/>
              </a:spcBef>
              <a:spcAft>
                <a:spcPts val="0"/>
              </a:spcAft>
              <a:buClr>
                <a:srgbClr val="888893"/>
              </a:buClr>
              <a:buSzPts val="8000"/>
              <a:buFont typeface="Tahoma"/>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9"/>
          <p:cNvSpPr txBox="1">
            <a:spLocks noGrp="1"/>
          </p:cNvSpPr>
          <p:nvPr>
            <p:ph type="body" idx="1"/>
          </p:nvPr>
        </p:nvSpPr>
        <p:spPr>
          <a:xfrm>
            <a:off x="2546428" y="3467100"/>
            <a:ext cx="12700388" cy="12144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6A6C76"/>
              </a:buClr>
              <a:buSzPts val="11600"/>
              <a:buFont typeface="Tahoma"/>
              <a:buNone/>
            </a:pPr>
            <a:r>
              <a:rPr lang="de-AT"/>
              <a:t>THANK YOU!</a:t>
            </a:r>
            <a:endParaRPr/>
          </a:p>
        </p:txBody>
      </p:sp>
      <p:sp>
        <p:nvSpPr>
          <p:cNvPr id="107" name="Google Shape;107;p9"/>
          <p:cNvSpPr txBox="1">
            <a:spLocks noGrp="1"/>
          </p:cNvSpPr>
          <p:nvPr>
            <p:ph type="body" idx="2"/>
          </p:nvPr>
        </p:nvSpPr>
        <p:spPr>
          <a:xfrm>
            <a:off x="6705804" y="5346700"/>
            <a:ext cx="8540310" cy="8001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6A6C76"/>
              </a:buClr>
              <a:buSzPts val="2900"/>
              <a:buFont typeface="Tahoma"/>
              <a:buNone/>
            </a:pPr>
            <a:r>
              <a:rPr lang="de-AT"/>
              <a:t>Dimitri Prandner@jku.at</a:t>
            </a:r>
            <a:endParaRPr/>
          </a:p>
        </p:txBody>
      </p:sp>
      <p:sp>
        <p:nvSpPr>
          <p:cNvPr id="108" name="Google Shape;108;p9"/>
          <p:cNvSpPr txBox="1"/>
          <p:nvPr/>
        </p:nvSpPr>
        <p:spPr>
          <a:xfrm>
            <a:off x="2632156" y="8933161"/>
            <a:ext cx="5842688" cy="370703"/>
          </a:xfrm>
          <a:prstGeom prst="rect">
            <a:avLst/>
          </a:prstGeom>
          <a:noFill/>
          <a:ln>
            <a:noFill/>
          </a:ln>
        </p:spPr>
        <p:txBody>
          <a:bodyPr spcFirstLastPara="1" wrap="square" lIns="50800" tIns="50800" rIns="50800" bIns="50800" anchor="t" anchorCtr="0">
            <a:normAutofit fontScale="92500" lnSpcReduction="20000"/>
          </a:bodyPr>
          <a:lstStyle/>
          <a:p>
            <a:pPr marL="0" marR="0" lvl="0" indent="0" algn="l" rtl="0">
              <a:lnSpc>
                <a:spcPct val="100000"/>
              </a:lnSpc>
              <a:spcBef>
                <a:spcPts val="0"/>
              </a:spcBef>
              <a:spcAft>
                <a:spcPts val="0"/>
              </a:spcAft>
              <a:buClr>
                <a:schemeClr val="accent2"/>
              </a:buClr>
              <a:buSzPct val="100000"/>
              <a:buFont typeface="Tahoma"/>
              <a:buNone/>
            </a:pPr>
            <a:r>
              <a:rPr lang="de-AT" sz="2400" b="0" i="0" u="none" strike="noStrike" cap="none">
                <a:solidFill>
                  <a:schemeClr val="accent2"/>
                </a:solidFill>
                <a:latin typeface="Tahoma"/>
                <a:ea typeface="Tahoma"/>
                <a:cs typeface="Tahoma"/>
                <a:sym typeface="Tahoma"/>
              </a:rPr>
              <a:t>Licence: CC-BY 4.0</a:t>
            </a:r>
            <a:endParaRPr/>
          </a:p>
        </p:txBody>
      </p:sp>
      <p:grpSp>
        <p:nvGrpSpPr>
          <p:cNvPr id="109" name="Google Shape;109;p9"/>
          <p:cNvGrpSpPr/>
          <p:nvPr/>
        </p:nvGrpSpPr>
        <p:grpSpPr>
          <a:xfrm>
            <a:off x="1241530" y="8869744"/>
            <a:ext cx="1068804" cy="490158"/>
            <a:chOff x="1241530" y="8869744"/>
            <a:chExt cx="1068804" cy="490158"/>
          </a:xfrm>
        </p:grpSpPr>
        <p:pic>
          <p:nvPicPr>
            <p:cNvPr id="110" name="Google Shape;110;p9"/>
            <p:cNvPicPr preferRelativeResize="0"/>
            <p:nvPr/>
          </p:nvPicPr>
          <p:blipFill rotWithShape="1">
            <a:blip r:embed="rId3">
              <a:alphaModFix/>
            </a:blip>
            <a:srcRect/>
            <a:stretch/>
          </p:blipFill>
          <p:spPr>
            <a:xfrm>
              <a:off x="1820176" y="8869744"/>
              <a:ext cx="490158" cy="490158"/>
            </a:xfrm>
            <a:prstGeom prst="rect">
              <a:avLst/>
            </a:prstGeom>
            <a:noFill/>
            <a:ln>
              <a:noFill/>
            </a:ln>
          </p:spPr>
        </p:pic>
        <p:pic>
          <p:nvPicPr>
            <p:cNvPr id="111" name="Google Shape;111;p9"/>
            <p:cNvPicPr preferRelativeResize="0"/>
            <p:nvPr/>
          </p:nvPicPr>
          <p:blipFill rotWithShape="1">
            <a:blip r:embed="rId4">
              <a:alphaModFix/>
            </a:blip>
            <a:srcRect/>
            <a:stretch/>
          </p:blipFill>
          <p:spPr>
            <a:xfrm>
              <a:off x="1241530" y="8869744"/>
              <a:ext cx="490158" cy="490158"/>
            </a:xfrm>
            <a:prstGeom prst="rect">
              <a:avLst/>
            </a:prstGeom>
            <a:noFill/>
            <a:ln>
              <a:noFill/>
            </a:ln>
          </p:spPr>
        </p:pic>
      </p:grpSp>
    </p:spTree>
  </p:cSld>
  <p:clrMapOvr>
    <a:masterClrMapping/>
  </p:clrMapOvr>
</p:sld>
</file>

<file path=ppt/theme/theme1.xml><?xml version="1.0" encoding="utf-8"?>
<a:theme xmlns:a="http://schemas.openxmlformats.org/drawingml/2006/main" name="White">
  <a:themeElements>
    <a:clrScheme name="CESSDA">
      <a:dk1>
        <a:srgbClr val="4E4D56"/>
      </a:dk1>
      <a:lt1>
        <a:srgbClr val="A4C9E8"/>
      </a:lt1>
      <a:dk2>
        <a:srgbClr val="454545"/>
      </a:dk2>
      <a:lt2>
        <a:srgbClr val="E6E6E6"/>
      </a:lt2>
      <a:accent1>
        <a:srgbClr val="75B7E8"/>
      </a:accent1>
      <a:accent2>
        <a:srgbClr val="4E4D56"/>
      </a:accent2>
      <a:accent3>
        <a:srgbClr val="FFFFFF"/>
      </a:accent3>
      <a:accent4>
        <a:srgbClr val="FFFFFF"/>
      </a:accent4>
      <a:accent5>
        <a:srgbClr val="FFFFFF"/>
      </a:accent5>
      <a:accent6>
        <a:srgbClr val="FFFFFF"/>
      </a:accent6>
      <a:hlink>
        <a:srgbClr val="2A8FDB"/>
      </a:hlink>
      <a:folHlink>
        <a:srgbClr val="92919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1109</Words>
  <Application>Microsoft Office PowerPoint</Application>
  <PresentationFormat>Custom</PresentationFormat>
  <Paragraphs>55</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Courier New</vt:lpstr>
      <vt:lpstr>Tahoma</vt:lpstr>
      <vt:lpstr>Inter</vt:lpstr>
      <vt:lpstr>Helvetica Neue</vt:lpstr>
      <vt:lpstr>Arial</vt:lpstr>
      <vt:lpstr>White</vt:lpstr>
      <vt:lpstr>PowerPoint Presentation</vt:lpstr>
      <vt:lpstr>PowerPoint Presentation</vt:lpstr>
      <vt:lpstr>Dealing with the issue of consent is inherent to social scientific studies</vt:lpstr>
      <vt:lpstr>Dealing with the issue of consent is inherent to social scientific studies</vt:lpstr>
      <vt:lpstr>FAIR, but ethical? Two competing ideas when it comes to data archiving.</vt:lpstr>
      <vt:lpstr>What is expected from consent forms and how does this tie to ethics?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REVIEWER</dc:creator>
  <cp:lastModifiedBy>Vipavc, Irena</cp:lastModifiedBy>
  <cp:revision>1</cp:revision>
  <dcterms:created xsi:type="dcterms:W3CDTF">2022-10-05T15:55:30Z</dcterms:created>
  <dcterms:modified xsi:type="dcterms:W3CDTF">2022-11-06T21:49:44Z</dcterms:modified>
</cp:coreProperties>
</file>