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7340263" cy="9753600"/>
  <p:notesSz cx="6858000" cy="9144000"/>
  <p:embeddedFontLst>
    <p:embeddedFont>
      <p:font typeface="Tahoma" panose="020B0604030504040204" pitchFamily="34" charset="0"/>
      <p:regular r:id="rId23"/>
      <p:bold r:id="rId24"/>
    </p:embeddedFont>
    <p:embeddedFont>
      <p:font typeface="Helvetica Neue"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T4br7fIWrKUZark5LnlE96P1b3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79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1pPr>
            <a:lvl2pPr marL="914400" marR="0" lvl="1"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2pPr>
            <a:lvl3pPr marL="1371600" marR="0" lvl="2"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3pPr>
            <a:lvl4pPr marL="1828800" marR="0" lvl="3"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4pPr>
            <a:lvl5pPr marL="2286000" marR="0" lvl="4"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5pPr>
            <a:lvl6pPr marL="2743200" marR="0" lvl="5"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6pPr>
            <a:lvl7pPr marL="3200400" marR="0" lvl="6"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7pPr>
            <a:lvl8pPr marL="3657600" marR="0" lvl="7"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8pPr>
            <a:lvl9pPr marL="4114800" marR="0" lvl="8"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 name="Google Shape;6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Key focus on data management planning during the entire data lifecycle. Reinforcing that the DMP is more than an additional document researchers must prepare, and more the skeleton of their research project. </a:t>
            </a:r>
            <a:endParaRPr/>
          </a:p>
        </p:txBody>
      </p:sp>
      <p:sp>
        <p:nvSpPr>
          <p:cNvPr id="138" name="Google Shape;13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47" name="Google Shape;147;p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cs-CZ"/>
              <a:t>Always provide examples on how a DMP enhances a research project. Is the job of the trainers to explain how a DMP improves the quality of the research project while not being resource intensive. Always provide practice examples such as easy project management, ensuring FAIRness of data..</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4" name="Google Shape;154;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cs-CZ"/>
              <a:t>Always highlight to attendees how a DMP substantially improves the workflow of research projects, and enables researchers to keep track of their work. Use examples as provided on the slide.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1" name="Google Shape;161;p1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cs-CZ"/>
              <a:t>Avoid any potential misunderstanding by explaining how DMP requirements can be different from one project to another and one funder to another. However highlight again, that even if a a funder does not require a formal DMP, the plan is more to help them during the project.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Provide examples of mandatory DMPs. Include information available in the DMEG about DMP diversity from one country to another. Provide key tools to help researchers with DMPs such as DMP Online from the Data Curation Centre. </a:t>
            </a:r>
            <a:endParaRPr/>
          </a:p>
        </p:txBody>
      </p:sp>
      <p:sp>
        <p:nvSpPr>
          <p:cNvPr id="168" name="Google Shape;16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6: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There are different types of learners, especially for visual learners providing a quick glance at the structure of a DMP can alleviate potential worries. If the training is a general DMP training, not focused on specific funders or project requirements, the DMEG provides the best brief overview on the structure of a standard DMP. </a:t>
            </a:r>
            <a:endParaRPr/>
          </a:p>
        </p:txBody>
      </p:sp>
      <p:sp>
        <p:nvSpPr>
          <p:cNvPr id="173" name="Google Shape;17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79" name="Google Shape;179;p1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cs-CZ"/>
              <a:t>Providing practical examples has always proved to help attendees better understand what is required. Use the slides examples, or depending on the audience provide more in depth information for each section of the DMP as needed.</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6" name="Google Shape;186;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Short introduction and reinforcing presentation is about the basics of open science and data management including key concept of open science and data management planning from a trainer’s perspective.</a:t>
            </a:r>
            <a:endParaRPr/>
          </a:p>
        </p:txBody>
      </p:sp>
      <p:sp>
        <p:nvSpPr>
          <p:cNvPr id="74" name="Google Shape;7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2200"/>
              <a:buFont typeface="Helvetica Neue"/>
              <a:buNone/>
            </a:pPr>
            <a:endParaRPr/>
          </a:p>
        </p:txBody>
      </p:sp>
      <p:sp>
        <p:nvSpPr>
          <p:cNvPr id="201" name="Google Shape;201;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4: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The current goal is to move from the of close science towards a system where science is open to everybody who is interested in it; and the ultimate goal is, then the change of system in which science is as open as possible.</a:t>
            </a:r>
            <a:endParaRPr/>
          </a:p>
        </p:txBody>
      </p:sp>
      <p:sp>
        <p:nvSpPr>
          <p:cNvPr id="87" name="Google Shape;8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Provide examples such as the ones in the brackets in order to increase understanding of researchers that attend the session.</a:t>
            </a:r>
            <a:endParaRPr/>
          </a:p>
        </p:txBody>
      </p:sp>
      <p:sp>
        <p:nvSpPr>
          <p:cNvPr id="94" name="Google Shape;9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0" name="Google Shape;100;p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cs-CZ"/>
              <a:t>Presenting FAIR in the context of Open Science and importance of FAIR in the research community overall.</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8" name="Google Shape;108;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cs-CZ"/>
              <a:t>Providing key example of how to ensure FAIR data helps researchers understand the benefits of using responsible repositories and following guidance from these.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Introducing the FAIR principles from a data lifecycle ensures further understanding of benefits. </a:t>
            </a:r>
            <a:endParaRPr/>
          </a:p>
        </p:txBody>
      </p:sp>
      <p:sp>
        <p:nvSpPr>
          <p:cNvPr id="116" name="Google Shape;11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cs-CZ"/>
              <a:t>Whenever possible provide examples of situations where initially data sharing was not considered, but with help from your repository i.e. setting embargos made data sharing possible.</a:t>
            </a:r>
            <a:endParaRPr/>
          </a:p>
        </p:txBody>
      </p:sp>
      <p:sp>
        <p:nvSpPr>
          <p:cNvPr id="123" name="Google Shape;12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2"/>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FFFFFF"/>
              </a:buClr>
              <a:buSzPts val="8000"/>
              <a:buFont typeface="Tahoma"/>
              <a:buNone/>
              <a:defRPr sz="8000">
                <a:solidFill>
                  <a:srgbClr val="FFFFFF"/>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0" name="Google Shape;10;p22"/>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75B7E8"/>
              </a:buClr>
              <a:buSzPts val="4140"/>
              <a:buFont typeface="Tahoma"/>
              <a:buNone/>
              <a:defRPr sz="4140">
                <a:solidFill>
                  <a:srgbClr val="75B7E8"/>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11" name="Google Shape;11;p22"/>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12" name="Google Shape;12;p22"/>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13" name="Google Shape;13;p22"/>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cs-CZ" sz="2000" b="0" i="0" u="none" strike="noStrike" cap="none">
                <a:solidFill>
                  <a:srgbClr val="FFFFFF"/>
                </a:solidFill>
                <a:latin typeface="Tahoma"/>
                <a:ea typeface="Tahoma"/>
                <a:cs typeface="Tahoma"/>
                <a:sym typeface="Tahoma"/>
              </a:rPr>
              <a:t>cessda.eu</a:t>
            </a:r>
            <a:endParaRPr/>
          </a:p>
        </p:txBody>
      </p:sp>
      <p:sp>
        <p:nvSpPr>
          <p:cNvPr id="14" name="Google Shape;14;p22"/>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cs-CZ" sz="2000" b="0" i="0" u="none" strike="noStrike" cap="none">
                <a:solidFill>
                  <a:srgbClr val="FFFFFF"/>
                </a:solidFill>
                <a:latin typeface="Tahoma"/>
                <a:ea typeface="Tahoma"/>
                <a:cs typeface="Tahoma"/>
                <a:sym typeface="Tahoma"/>
              </a:rPr>
              <a:t>@CESSDA_Data</a:t>
            </a:r>
            <a:endParaRPr/>
          </a:p>
        </p:txBody>
      </p:sp>
      <p:sp>
        <p:nvSpPr>
          <p:cNvPr id="15" name="Google Shape;15;p22"/>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6" name="Google Shape;16;p22"/>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17" name="Google Shape;17;p22"/>
          <p:cNvPicPr preferRelativeResize="0"/>
          <p:nvPr/>
        </p:nvPicPr>
        <p:blipFill rotWithShape="1">
          <a:blip r:embed="rId3">
            <a:alphaModFix/>
          </a:blip>
          <a:srcRect/>
          <a:stretch/>
        </p:blipFill>
        <p:spPr>
          <a:xfrm>
            <a:off x="13499897" y="626969"/>
            <a:ext cx="2914650" cy="781050"/>
          </a:xfrm>
          <a:prstGeom prst="rect">
            <a:avLst/>
          </a:prstGeom>
          <a:noFill/>
          <a:ln>
            <a:noFill/>
          </a:ln>
        </p:spPr>
      </p:pic>
      <p:pic>
        <p:nvPicPr>
          <p:cNvPr id="18" name="Google Shape;18;p22"/>
          <p:cNvPicPr preferRelativeResize="0"/>
          <p:nvPr/>
        </p:nvPicPr>
        <p:blipFill rotWithShape="1">
          <a:blip r:embed="rId4">
            <a:alphaModFix/>
          </a:blip>
          <a:srcRect/>
          <a:stretch/>
        </p:blipFill>
        <p:spPr>
          <a:xfrm>
            <a:off x="5271980" y="8212130"/>
            <a:ext cx="417023" cy="336466"/>
          </a:xfrm>
          <a:prstGeom prst="rect">
            <a:avLst/>
          </a:prstGeom>
          <a:noFill/>
          <a:ln>
            <a:noFill/>
          </a:ln>
        </p:spPr>
      </p:pic>
      <p:pic>
        <p:nvPicPr>
          <p:cNvPr id="19" name="Google Shape;19;p22"/>
          <p:cNvPicPr preferRelativeResize="0"/>
          <p:nvPr/>
        </p:nvPicPr>
        <p:blipFill rotWithShape="1">
          <a:blip r:embed="rId5">
            <a:alphaModFix/>
          </a:blip>
          <a:srcRect/>
          <a:stretch/>
        </p:blipFill>
        <p:spPr>
          <a:xfrm>
            <a:off x="2461053" y="8261351"/>
            <a:ext cx="247650" cy="2667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lternate)">
  <p:cSld name="Title (Alternate)">
    <p:bg>
      <p:bgPr>
        <a:blipFill>
          <a:blip r:embed="rId2">
            <a:alphaModFix/>
          </a:blip>
          <a:stretch>
            <a:fillRect/>
          </a:stretch>
        </a:blipFill>
        <a:effectLst/>
      </p:bgPr>
    </p:bg>
    <p:spTree>
      <p:nvGrpSpPr>
        <p:cNvPr id="1" name="Shape 20"/>
        <p:cNvGrpSpPr/>
        <p:nvPr/>
      </p:nvGrpSpPr>
      <p:grpSpPr>
        <a:xfrm>
          <a:off x="0" y="0"/>
          <a:ext cx="0" cy="0"/>
          <a:chOff x="0" y="0"/>
          <a:chExt cx="0" cy="0"/>
        </a:xfrm>
      </p:grpSpPr>
      <p:sp>
        <p:nvSpPr>
          <p:cNvPr id="21" name="Google Shape;21;p23"/>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888893"/>
              </a:buClr>
              <a:buSzPts val="8000"/>
              <a:buFont typeface="Tahoma"/>
              <a:buNone/>
              <a:defRPr sz="800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22" name="Google Shape;22;p23"/>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888893"/>
              </a:buClr>
              <a:buSzPts val="4140"/>
              <a:buFont typeface="Tahoma"/>
              <a:buNone/>
              <a:defRPr sz="414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23" name="Google Shape;23;p23"/>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24" name="Google Shape;24;p23"/>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25" name="Google Shape;25;p23"/>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cs-CZ" sz="2000" b="0" i="0" u="none" strike="noStrike" cap="none">
                <a:solidFill>
                  <a:srgbClr val="888893"/>
                </a:solidFill>
                <a:latin typeface="Tahoma"/>
                <a:ea typeface="Tahoma"/>
                <a:cs typeface="Tahoma"/>
                <a:sym typeface="Tahoma"/>
              </a:rPr>
              <a:t>cessda.eu</a:t>
            </a:r>
            <a:endParaRPr/>
          </a:p>
        </p:txBody>
      </p:sp>
      <p:sp>
        <p:nvSpPr>
          <p:cNvPr id="26" name="Google Shape;26;p23"/>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cs-CZ" sz="2000" b="0" i="0" u="none" strike="noStrike" cap="none">
                <a:solidFill>
                  <a:srgbClr val="888893"/>
                </a:solidFill>
                <a:latin typeface="Tahoma"/>
                <a:ea typeface="Tahoma"/>
                <a:cs typeface="Tahoma"/>
                <a:sym typeface="Tahoma"/>
              </a:rPr>
              <a:t>@CESSDA_Data</a:t>
            </a:r>
            <a:endParaRPr/>
          </a:p>
        </p:txBody>
      </p:sp>
      <p:sp>
        <p:nvSpPr>
          <p:cNvPr id="27" name="Google Shape;27;p23"/>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28" name="Google Shape;28;p23"/>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29" name="Google Shape;29;p23"/>
          <p:cNvPicPr preferRelativeResize="0"/>
          <p:nvPr/>
        </p:nvPicPr>
        <p:blipFill rotWithShape="1">
          <a:blip r:embed="rId3">
            <a:alphaModFix/>
          </a:blip>
          <a:srcRect/>
          <a:stretch/>
        </p:blipFill>
        <p:spPr>
          <a:xfrm>
            <a:off x="2461053" y="8261351"/>
            <a:ext cx="247650" cy="266700"/>
          </a:xfrm>
          <a:prstGeom prst="rect">
            <a:avLst/>
          </a:prstGeom>
          <a:noFill/>
          <a:ln>
            <a:noFill/>
          </a:ln>
        </p:spPr>
      </p:pic>
      <p:pic>
        <p:nvPicPr>
          <p:cNvPr id="30" name="Google Shape;30;p23"/>
          <p:cNvPicPr preferRelativeResize="0"/>
          <p:nvPr/>
        </p:nvPicPr>
        <p:blipFill rotWithShape="1">
          <a:blip r:embed="rId4">
            <a:alphaModFix/>
          </a:blip>
          <a:srcRect/>
          <a:stretch/>
        </p:blipFill>
        <p:spPr>
          <a:xfrm>
            <a:off x="5125665" y="8058696"/>
            <a:ext cx="757121" cy="757121"/>
          </a:xfrm>
          <a:prstGeom prst="rect">
            <a:avLst/>
          </a:prstGeom>
          <a:noFill/>
          <a:ln>
            <a:noFill/>
          </a:ln>
        </p:spPr>
      </p:pic>
      <p:pic>
        <p:nvPicPr>
          <p:cNvPr id="31" name="Google Shape;31;p23"/>
          <p:cNvPicPr preferRelativeResize="0"/>
          <p:nvPr/>
        </p:nvPicPr>
        <p:blipFill rotWithShape="1">
          <a:blip r:embed="rId5">
            <a:alphaModFix/>
          </a:blip>
          <a:srcRect/>
          <a:stretch/>
        </p:blipFill>
        <p:spPr>
          <a:xfrm>
            <a:off x="13570437" y="647225"/>
            <a:ext cx="2844110" cy="77927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32"/>
        <p:cNvGrpSpPr/>
        <p:nvPr/>
      </p:nvGrpSpPr>
      <p:grpSpPr>
        <a:xfrm>
          <a:off x="0" y="0"/>
          <a:ext cx="0" cy="0"/>
          <a:chOff x="0" y="0"/>
          <a:chExt cx="0" cy="0"/>
        </a:xfrm>
      </p:grpSpPr>
      <p:sp>
        <p:nvSpPr>
          <p:cNvPr id="33" name="Google Shape;33;p24"/>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6A6C77"/>
              </a:buClr>
              <a:buSzPts val="1800"/>
              <a:buNone/>
              <a:defRPr/>
            </a:lvl1pPr>
            <a:lvl2pPr lvl="1" algn="l">
              <a:lnSpc>
                <a:spcPct val="100000"/>
              </a:lnSpc>
              <a:spcBef>
                <a:spcPts val="0"/>
              </a:spcBef>
              <a:spcAft>
                <a:spcPts val="0"/>
              </a:spcAft>
              <a:buClr>
                <a:srgbClr val="6A6C77"/>
              </a:buClr>
              <a:buSzPts val="1800"/>
              <a:buNone/>
              <a:defRPr/>
            </a:lvl2pPr>
            <a:lvl3pPr lvl="2" algn="l">
              <a:lnSpc>
                <a:spcPct val="100000"/>
              </a:lnSpc>
              <a:spcBef>
                <a:spcPts val="0"/>
              </a:spcBef>
              <a:spcAft>
                <a:spcPts val="0"/>
              </a:spcAft>
              <a:buClr>
                <a:srgbClr val="6A6C77"/>
              </a:buClr>
              <a:buSzPts val="1800"/>
              <a:buNone/>
              <a:defRPr/>
            </a:lvl3pPr>
            <a:lvl4pPr lvl="3" algn="l">
              <a:lnSpc>
                <a:spcPct val="100000"/>
              </a:lnSpc>
              <a:spcBef>
                <a:spcPts val="0"/>
              </a:spcBef>
              <a:spcAft>
                <a:spcPts val="0"/>
              </a:spcAft>
              <a:buClr>
                <a:srgbClr val="6A6C77"/>
              </a:buClr>
              <a:buSzPts val="1800"/>
              <a:buNone/>
              <a:defRPr/>
            </a:lvl4pPr>
            <a:lvl5pPr lvl="4" algn="l">
              <a:lnSpc>
                <a:spcPct val="100000"/>
              </a:lnSpc>
              <a:spcBef>
                <a:spcPts val="0"/>
              </a:spcBef>
              <a:spcAft>
                <a:spcPts val="0"/>
              </a:spcAft>
              <a:buClr>
                <a:srgbClr val="6A6C77"/>
              </a:buClr>
              <a:buSzPts val="1800"/>
              <a:buNone/>
              <a:defRPr/>
            </a:lvl5pPr>
            <a:lvl6pPr lvl="5" algn="l">
              <a:lnSpc>
                <a:spcPct val="100000"/>
              </a:lnSpc>
              <a:spcBef>
                <a:spcPts val="0"/>
              </a:spcBef>
              <a:spcAft>
                <a:spcPts val="0"/>
              </a:spcAft>
              <a:buClr>
                <a:srgbClr val="6A6C77"/>
              </a:buClr>
              <a:buSzPts val="1800"/>
              <a:buNone/>
              <a:defRPr/>
            </a:lvl6pPr>
            <a:lvl7pPr lvl="6" algn="l">
              <a:lnSpc>
                <a:spcPct val="100000"/>
              </a:lnSpc>
              <a:spcBef>
                <a:spcPts val="0"/>
              </a:spcBef>
              <a:spcAft>
                <a:spcPts val="0"/>
              </a:spcAft>
              <a:buClr>
                <a:srgbClr val="6A6C77"/>
              </a:buClr>
              <a:buSzPts val="1800"/>
              <a:buNone/>
              <a:defRPr/>
            </a:lvl7pPr>
            <a:lvl8pPr lvl="7" algn="l">
              <a:lnSpc>
                <a:spcPct val="100000"/>
              </a:lnSpc>
              <a:spcBef>
                <a:spcPts val="0"/>
              </a:spcBef>
              <a:spcAft>
                <a:spcPts val="0"/>
              </a:spcAft>
              <a:buClr>
                <a:srgbClr val="6A6C77"/>
              </a:buClr>
              <a:buSzPts val="1800"/>
              <a:buNone/>
              <a:defRPr/>
            </a:lvl8pPr>
            <a:lvl9pPr lvl="8" algn="l">
              <a:lnSpc>
                <a:spcPct val="100000"/>
              </a:lnSpc>
              <a:spcBef>
                <a:spcPts val="0"/>
              </a:spcBef>
              <a:spcAft>
                <a:spcPts val="0"/>
              </a:spcAft>
              <a:buClr>
                <a:srgbClr val="6A6C77"/>
              </a:buClr>
              <a:buSzPts val="1800"/>
              <a:buNone/>
              <a:defRPr/>
            </a:lvl9pPr>
          </a:lstStyle>
          <a:p>
            <a:endParaRPr/>
          </a:p>
        </p:txBody>
      </p:sp>
      <p:sp>
        <p:nvSpPr>
          <p:cNvPr id="34" name="Google Shape;34;p24"/>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lvl1pPr marL="457200" lvl="0" indent="-394335" algn="l">
              <a:lnSpc>
                <a:spcPct val="100000"/>
              </a:lnSpc>
              <a:spcBef>
                <a:spcPts val="600"/>
              </a:spcBef>
              <a:spcAft>
                <a:spcPts val="0"/>
              </a:spcAft>
              <a:buClr>
                <a:srgbClr val="6A6C76"/>
              </a:buClr>
              <a:buSzPts val="2610"/>
              <a:buChar char="•"/>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35" name="Google Shape;35;p24"/>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9pPr>
          </a:lstStyle>
          <a:p>
            <a:endParaRPr/>
          </a:p>
        </p:txBody>
      </p:sp>
      <p:sp>
        <p:nvSpPr>
          <p:cNvPr id="36" name="Google Shape;36;p24"/>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9pPr>
          </a:lstStyle>
          <a:p>
            <a:endParaRPr/>
          </a:p>
        </p:txBody>
      </p:sp>
      <p:sp>
        <p:nvSpPr>
          <p:cNvPr id="37" name="Google Shape;37;p24"/>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ank You (Alternate)">
  <p:cSld name="Thank You (Alternate)">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25"/>
          <p:cNvSpPr txBox="1"/>
          <p:nvPr/>
        </p:nvSpPr>
        <p:spPr>
          <a:xfrm>
            <a:off x="2899879" y="8143856"/>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cs-CZ" sz="2000" b="0" i="0" u="none" strike="noStrike" cap="none">
                <a:solidFill>
                  <a:srgbClr val="6A6C77"/>
                </a:solidFill>
                <a:latin typeface="Tahoma"/>
                <a:ea typeface="Tahoma"/>
                <a:cs typeface="Tahoma"/>
                <a:sym typeface="Tahoma"/>
              </a:rPr>
              <a:t>cessda.eu</a:t>
            </a:r>
            <a:endParaRPr/>
          </a:p>
        </p:txBody>
      </p:sp>
      <p:sp>
        <p:nvSpPr>
          <p:cNvPr id="40" name="Google Shape;40;p25"/>
          <p:cNvSpPr txBox="1"/>
          <p:nvPr/>
        </p:nvSpPr>
        <p:spPr>
          <a:xfrm>
            <a:off x="5798202" y="8129518"/>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cs-CZ" sz="2000" b="0" i="0" u="none" strike="noStrike" cap="none">
                <a:solidFill>
                  <a:srgbClr val="6A6C77"/>
                </a:solidFill>
                <a:latin typeface="Tahoma"/>
                <a:ea typeface="Tahoma"/>
                <a:cs typeface="Tahoma"/>
                <a:sym typeface="Tahoma"/>
              </a:rPr>
              <a:t>@CESSDA_Data</a:t>
            </a:r>
            <a:endParaRPr sz="2000" b="0" i="0" u="none" strike="noStrike" cap="none">
              <a:solidFill>
                <a:srgbClr val="6A6C77"/>
              </a:solidFill>
              <a:latin typeface="Tahoma"/>
              <a:ea typeface="Tahoma"/>
              <a:cs typeface="Tahoma"/>
              <a:sym typeface="Tahoma"/>
            </a:endParaRPr>
          </a:p>
        </p:txBody>
      </p:sp>
      <p:pic>
        <p:nvPicPr>
          <p:cNvPr id="41" name="Google Shape;41;p25" descr="Image"/>
          <p:cNvPicPr preferRelativeResize="0"/>
          <p:nvPr/>
        </p:nvPicPr>
        <p:blipFill rotWithShape="1">
          <a:blip r:embed="rId3">
            <a:alphaModFix/>
          </a:blip>
          <a:srcRect/>
          <a:stretch/>
        </p:blipFill>
        <p:spPr>
          <a:xfrm>
            <a:off x="2441446" y="8222847"/>
            <a:ext cx="312486" cy="252384"/>
          </a:xfrm>
          <a:prstGeom prst="rect">
            <a:avLst/>
          </a:prstGeom>
          <a:noFill/>
          <a:ln>
            <a:noFill/>
          </a:ln>
        </p:spPr>
      </p:pic>
      <p:cxnSp>
        <p:nvCxnSpPr>
          <p:cNvPr id="42" name="Google Shape;42;p25"/>
          <p:cNvCxnSpPr/>
          <p:nvPr/>
        </p:nvCxnSpPr>
        <p:spPr>
          <a:xfrm>
            <a:off x="2546956" y="4682067"/>
            <a:ext cx="12699160" cy="1"/>
          </a:xfrm>
          <a:prstGeom prst="straightConnector1">
            <a:avLst/>
          </a:prstGeom>
          <a:noFill/>
          <a:ln w="25400" cap="flat" cmpd="sng">
            <a:solidFill>
              <a:srgbClr val="6A6C77"/>
            </a:solidFill>
            <a:prstDash val="solid"/>
            <a:miter lim="400000"/>
            <a:headEnd type="none" w="sm" len="sm"/>
            <a:tailEnd type="none" w="sm" len="sm"/>
          </a:ln>
        </p:spPr>
      </p:cxnSp>
      <p:cxnSp>
        <p:nvCxnSpPr>
          <p:cNvPr id="43" name="Google Shape;43;p25"/>
          <p:cNvCxnSpPr/>
          <p:nvPr/>
        </p:nvCxnSpPr>
        <p:spPr>
          <a:xfrm>
            <a:off x="2546956" y="4682067"/>
            <a:ext cx="2068305" cy="1"/>
          </a:xfrm>
          <a:prstGeom prst="straightConnector1">
            <a:avLst/>
          </a:prstGeom>
          <a:noFill/>
          <a:ln w="88900" cap="flat" cmpd="sng">
            <a:solidFill>
              <a:srgbClr val="B7D2EB"/>
            </a:solidFill>
            <a:prstDash val="solid"/>
            <a:miter lim="400000"/>
            <a:headEnd type="none" w="sm" len="sm"/>
            <a:tailEnd type="none" w="sm" len="sm"/>
          </a:ln>
        </p:spPr>
      </p:cxnSp>
      <p:sp>
        <p:nvSpPr>
          <p:cNvPr id="44" name="Google Shape;44;p25"/>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00"/>
              </a:spcBef>
              <a:spcAft>
                <a:spcPts val="0"/>
              </a:spcAft>
              <a:buClr>
                <a:srgbClr val="6A6C76"/>
              </a:buClr>
              <a:buSzPts val="11600"/>
              <a:buFont typeface="Tahoma"/>
              <a:buNone/>
              <a:defRPr sz="8000">
                <a:latin typeface="Tahoma"/>
                <a:ea typeface="Tahoma"/>
                <a:cs typeface="Tahoma"/>
                <a:sym typeface="Tahoma"/>
              </a:defRPr>
            </a:lvl1pPr>
            <a:lvl2pPr marL="914400" lvl="1" indent="-228600" algn="l">
              <a:lnSpc>
                <a:spcPct val="100000"/>
              </a:lnSpc>
              <a:spcBef>
                <a:spcPts val="600"/>
              </a:spcBef>
              <a:spcAft>
                <a:spcPts val="0"/>
              </a:spcAft>
              <a:buClr>
                <a:srgbClr val="6A6C76"/>
              </a:buClr>
              <a:buSzPts val="4060"/>
              <a:buFont typeface="Tahoma"/>
              <a:buNone/>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45" name="Google Shape;45;p25"/>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6A6C76"/>
              </a:buClr>
              <a:buSzPts val="2900"/>
              <a:buFont typeface="Tahoma"/>
              <a:buNone/>
              <a:defRPr sz="2000" i="1">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46" name="Google Shape;46;p25"/>
          <p:cNvPicPr preferRelativeResize="0"/>
          <p:nvPr/>
        </p:nvPicPr>
        <p:blipFill rotWithShape="1">
          <a:blip r:embed="rId4">
            <a:alphaModFix/>
          </a:blip>
          <a:srcRect/>
          <a:stretch/>
        </p:blipFill>
        <p:spPr>
          <a:xfrm>
            <a:off x="5160245" y="7986661"/>
            <a:ext cx="757121" cy="757121"/>
          </a:xfrm>
          <a:prstGeom prst="rect">
            <a:avLst/>
          </a:prstGeom>
          <a:noFill/>
          <a:ln>
            <a:noFill/>
          </a:ln>
        </p:spPr>
      </p:pic>
      <p:pic>
        <p:nvPicPr>
          <p:cNvPr id="47" name="Google Shape;47;p25"/>
          <p:cNvPicPr preferRelativeResize="0"/>
          <p:nvPr/>
        </p:nvPicPr>
        <p:blipFill rotWithShape="1">
          <a:blip r:embed="rId5">
            <a:alphaModFix/>
          </a:blip>
          <a:srcRect/>
          <a:stretch/>
        </p:blipFill>
        <p:spPr>
          <a:xfrm>
            <a:off x="13570437" y="647225"/>
            <a:ext cx="2844110" cy="7792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ank You">
  <p:cSld name="Thank You">
    <p:bg>
      <p:bgPr>
        <a:blipFill>
          <a:blip r:embed="rId2">
            <a:alphaModFix/>
          </a:blip>
          <a:stretch>
            <a:fillRect/>
          </a:stretch>
        </a:blipFill>
        <a:effectLst/>
      </p:bgPr>
    </p:bg>
    <p:spTree>
      <p:nvGrpSpPr>
        <p:cNvPr id="1" name="Shape 48"/>
        <p:cNvGrpSpPr/>
        <p:nvPr/>
      </p:nvGrpSpPr>
      <p:grpSpPr>
        <a:xfrm>
          <a:off x="0" y="0"/>
          <a:ext cx="0" cy="0"/>
          <a:chOff x="0" y="0"/>
          <a:chExt cx="0" cy="0"/>
        </a:xfrm>
      </p:grpSpPr>
      <p:cxnSp>
        <p:nvCxnSpPr>
          <p:cNvPr id="49" name="Google Shape;49;p26"/>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50" name="Google Shape;50;p26"/>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51" name="Google Shape;51;p26"/>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cs-CZ" sz="2000" b="0" i="0" u="none" strike="noStrike" cap="none">
                <a:solidFill>
                  <a:srgbClr val="FFFFFF"/>
                </a:solidFill>
                <a:latin typeface="Tahoma"/>
                <a:ea typeface="Tahoma"/>
                <a:cs typeface="Tahoma"/>
                <a:sym typeface="Tahoma"/>
              </a:rPr>
              <a:t>cessda.eu</a:t>
            </a:r>
            <a:endParaRPr sz="2400" b="1" i="0" u="none" strike="noStrike" cap="none">
              <a:solidFill>
                <a:srgbClr val="000000"/>
              </a:solidFill>
              <a:latin typeface="Helvetica Neue"/>
              <a:ea typeface="Helvetica Neue"/>
              <a:cs typeface="Helvetica Neue"/>
              <a:sym typeface="Helvetica Neue"/>
            </a:endParaRPr>
          </a:p>
        </p:txBody>
      </p:sp>
      <p:sp>
        <p:nvSpPr>
          <p:cNvPr id="52" name="Google Shape;52;p26"/>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cs-CZ" sz="2000" b="0" i="0" u="none" strike="noStrike" cap="none">
                <a:solidFill>
                  <a:srgbClr val="FFFFFF"/>
                </a:solidFill>
                <a:latin typeface="Tahoma"/>
                <a:ea typeface="Tahoma"/>
                <a:cs typeface="Tahoma"/>
                <a:sym typeface="Tahoma"/>
              </a:rPr>
              <a:t>@CESSDA_Data</a:t>
            </a:r>
            <a:endParaRPr sz="2000" b="0" i="0" u="none" strike="noStrike" cap="none">
              <a:solidFill>
                <a:srgbClr val="FFFFFF"/>
              </a:solidFill>
              <a:latin typeface="Tahoma"/>
              <a:ea typeface="Tahoma"/>
              <a:cs typeface="Tahoma"/>
              <a:sym typeface="Tahoma"/>
            </a:endParaRPr>
          </a:p>
        </p:txBody>
      </p:sp>
      <p:sp>
        <p:nvSpPr>
          <p:cNvPr id="53" name="Google Shape;53;p26"/>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00"/>
              </a:spcBef>
              <a:spcAft>
                <a:spcPts val="0"/>
              </a:spcAft>
              <a:buClr>
                <a:schemeClr val="lt1"/>
              </a:buClr>
              <a:buSzPts val="11600"/>
              <a:buFont typeface="Tahoma"/>
              <a:buNone/>
              <a:defRPr sz="8000">
                <a:solidFill>
                  <a:schemeClr val="lt1"/>
                </a:solidFill>
                <a:latin typeface="Tahoma"/>
                <a:ea typeface="Tahoma"/>
                <a:cs typeface="Tahoma"/>
                <a:sym typeface="Tahoma"/>
              </a:defRPr>
            </a:lvl1pPr>
            <a:lvl2pPr marL="914400" lvl="1" indent="-228600" algn="l">
              <a:lnSpc>
                <a:spcPct val="100000"/>
              </a:lnSpc>
              <a:spcBef>
                <a:spcPts val="600"/>
              </a:spcBef>
              <a:spcAft>
                <a:spcPts val="0"/>
              </a:spcAft>
              <a:buClr>
                <a:srgbClr val="6A6C76"/>
              </a:buClr>
              <a:buSzPts val="4060"/>
              <a:buFont typeface="Tahoma"/>
              <a:buNone/>
              <a:defRPr/>
            </a:lvl2pPr>
            <a:lvl3pPr marL="1371600" lvl="2" indent="-394335" algn="l">
              <a:lnSpc>
                <a:spcPct val="100000"/>
              </a:lnSpc>
              <a:spcBef>
                <a:spcPts val="600"/>
              </a:spcBef>
              <a:spcAft>
                <a:spcPts val="0"/>
              </a:spcAft>
              <a:buClr>
                <a:srgbClr val="6A6C76"/>
              </a:buClr>
              <a:buSzPts val="2610"/>
              <a:buFont typeface="Tahoma"/>
              <a:buChar char="•"/>
              <a:defRPr/>
            </a:lvl3pPr>
            <a:lvl4pPr marL="1828800" lvl="3" indent="-394335" algn="l">
              <a:lnSpc>
                <a:spcPct val="100000"/>
              </a:lnSpc>
              <a:spcBef>
                <a:spcPts val="600"/>
              </a:spcBef>
              <a:spcAft>
                <a:spcPts val="0"/>
              </a:spcAft>
              <a:buClr>
                <a:srgbClr val="6A6C76"/>
              </a:buClr>
              <a:buSzPts val="2610"/>
              <a:buFont typeface="Tahoma"/>
              <a:buChar char="•"/>
              <a:defRPr/>
            </a:lvl4pPr>
            <a:lvl5pPr marL="2286000" lvl="4" indent="-394335" algn="l">
              <a:lnSpc>
                <a:spcPct val="100000"/>
              </a:lnSpc>
              <a:spcBef>
                <a:spcPts val="600"/>
              </a:spcBef>
              <a:spcAft>
                <a:spcPts val="0"/>
              </a:spcAft>
              <a:buClr>
                <a:srgbClr val="6A6C76"/>
              </a:buClr>
              <a:buSzPts val="2610"/>
              <a:buFont typeface="Tahoma"/>
              <a:buChar char="•"/>
              <a:defRPr/>
            </a:lvl5pPr>
            <a:lvl6pPr marL="2743200" lvl="5" indent="-394335" algn="l">
              <a:lnSpc>
                <a:spcPct val="100000"/>
              </a:lnSpc>
              <a:spcBef>
                <a:spcPts val="4200"/>
              </a:spcBef>
              <a:spcAft>
                <a:spcPts val="0"/>
              </a:spcAft>
              <a:buClr>
                <a:srgbClr val="6A6C76"/>
              </a:buClr>
              <a:buSzPts val="2610"/>
              <a:buFont typeface="Tahoma"/>
              <a:buChar char="•"/>
              <a:defRPr/>
            </a:lvl6pPr>
            <a:lvl7pPr marL="3200400" lvl="6" indent="-394335" algn="l">
              <a:lnSpc>
                <a:spcPct val="100000"/>
              </a:lnSpc>
              <a:spcBef>
                <a:spcPts val="4200"/>
              </a:spcBef>
              <a:spcAft>
                <a:spcPts val="0"/>
              </a:spcAft>
              <a:buClr>
                <a:srgbClr val="6A6C76"/>
              </a:buClr>
              <a:buSzPts val="2610"/>
              <a:buFont typeface="Tahoma"/>
              <a:buChar char="•"/>
              <a:defRPr/>
            </a:lvl7pPr>
            <a:lvl8pPr marL="3657600" lvl="7" indent="-394334" algn="l">
              <a:lnSpc>
                <a:spcPct val="100000"/>
              </a:lnSpc>
              <a:spcBef>
                <a:spcPts val="4200"/>
              </a:spcBef>
              <a:spcAft>
                <a:spcPts val="0"/>
              </a:spcAft>
              <a:buClr>
                <a:srgbClr val="6A6C76"/>
              </a:buClr>
              <a:buSzPts val="2610"/>
              <a:buFont typeface="Tahoma"/>
              <a:buChar char="•"/>
              <a:defRPr/>
            </a:lvl8pPr>
            <a:lvl9pPr marL="4114800" lvl="8" indent="-394334" algn="l">
              <a:lnSpc>
                <a:spcPct val="100000"/>
              </a:lnSpc>
              <a:spcBef>
                <a:spcPts val="4200"/>
              </a:spcBef>
              <a:spcAft>
                <a:spcPts val="0"/>
              </a:spcAft>
              <a:buClr>
                <a:srgbClr val="6A6C76"/>
              </a:buClr>
              <a:buSzPts val="2610"/>
              <a:buFont typeface="Tahoma"/>
              <a:buChar char="•"/>
              <a:defRPr/>
            </a:lvl9pPr>
          </a:lstStyle>
          <a:p>
            <a:endParaRPr/>
          </a:p>
        </p:txBody>
      </p:sp>
      <p:sp>
        <p:nvSpPr>
          <p:cNvPr id="54" name="Google Shape;54;p26"/>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Font typeface="Tahoma"/>
              <a:buChar char="•"/>
              <a:defRPr/>
            </a:lvl2pPr>
            <a:lvl3pPr marL="1371600" lvl="2" indent="-394335" algn="l">
              <a:lnSpc>
                <a:spcPct val="100000"/>
              </a:lnSpc>
              <a:spcBef>
                <a:spcPts val="600"/>
              </a:spcBef>
              <a:spcAft>
                <a:spcPts val="0"/>
              </a:spcAft>
              <a:buClr>
                <a:srgbClr val="6A6C76"/>
              </a:buClr>
              <a:buSzPts val="2610"/>
              <a:buFont typeface="Tahoma"/>
              <a:buChar char="•"/>
              <a:defRPr/>
            </a:lvl3pPr>
            <a:lvl4pPr marL="1828800" lvl="3" indent="-394335" algn="l">
              <a:lnSpc>
                <a:spcPct val="100000"/>
              </a:lnSpc>
              <a:spcBef>
                <a:spcPts val="600"/>
              </a:spcBef>
              <a:spcAft>
                <a:spcPts val="0"/>
              </a:spcAft>
              <a:buClr>
                <a:srgbClr val="6A6C76"/>
              </a:buClr>
              <a:buSzPts val="2610"/>
              <a:buFont typeface="Tahoma"/>
              <a:buChar char="•"/>
              <a:defRPr/>
            </a:lvl4pPr>
            <a:lvl5pPr marL="2286000" lvl="4" indent="-394335" algn="l">
              <a:lnSpc>
                <a:spcPct val="100000"/>
              </a:lnSpc>
              <a:spcBef>
                <a:spcPts val="600"/>
              </a:spcBef>
              <a:spcAft>
                <a:spcPts val="0"/>
              </a:spcAft>
              <a:buClr>
                <a:srgbClr val="6A6C76"/>
              </a:buClr>
              <a:buSzPts val="2610"/>
              <a:buFont typeface="Tahoma"/>
              <a:buChar char="•"/>
              <a:defRPr/>
            </a:lvl5pPr>
            <a:lvl6pPr marL="2743200" lvl="5" indent="-394335" algn="l">
              <a:lnSpc>
                <a:spcPct val="100000"/>
              </a:lnSpc>
              <a:spcBef>
                <a:spcPts val="4200"/>
              </a:spcBef>
              <a:spcAft>
                <a:spcPts val="0"/>
              </a:spcAft>
              <a:buClr>
                <a:srgbClr val="6A6C76"/>
              </a:buClr>
              <a:buSzPts val="2610"/>
              <a:buFont typeface="Tahoma"/>
              <a:buChar char="•"/>
              <a:defRPr/>
            </a:lvl6pPr>
            <a:lvl7pPr marL="3200400" lvl="6" indent="-394335" algn="l">
              <a:lnSpc>
                <a:spcPct val="100000"/>
              </a:lnSpc>
              <a:spcBef>
                <a:spcPts val="4200"/>
              </a:spcBef>
              <a:spcAft>
                <a:spcPts val="0"/>
              </a:spcAft>
              <a:buClr>
                <a:srgbClr val="6A6C76"/>
              </a:buClr>
              <a:buSzPts val="2610"/>
              <a:buFont typeface="Tahoma"/>
              <a:buChar char="•"/>
              <a:defRPr/>
            </a:lvl7pPr>
            <a:lvl8pPr marL="3657600" lvl="7" indent="-394334" algn="l">
              <a:lnSpc>
                <a:spcPct val="100000"/>
              </a:lnSpc>
              <a:spcBef>
                <a:spcPts val="4200"/>
              </a:spcBef>
              <a:spcAft>
                <a:spcPts val="0"/>
              </a:spcAft>
              <a:buClr>
                <a:srgbClr val="6A6C76"/>
              </a:buClr>
              <a:buSzPts val="2610"/>
              <a:buFont typeface="Tahoma"/>
              <a:buChar char="•"/>
              <a:defRPr/>
            </a:lvl8pPr>
            <a:lvl9pPr marL="4114800" lvl="8" indent="-394334" algn="l">
              <a:lnSpc>
                <a:spcPct val="100000"/>
              </a:lnSpc>
              <a:spcBef>
                <a:spcPts val="4200"/>
              </a:spcBef>
              <a:spcAft>
                <a:spcPts val="0"/>
              </a:spcAft>
              <a:buClr>
                <a:srgbClr val="6A6C76"/>
              </a:buClr>
              <a:buSzPts val="2610"/>
              <a:buFont typeface="Tahoma"/>
              <a:buChar char="•"/>
              <a:defRPr/>
            </a:lvl9pPr>
          </a:lstStyle>
          <a:p>
            <a:endParaRPr/>
          </a:p>
        </p:txBody>
      </p:sp>
      <p:pic>
        <p:nvPicPr>
          <p:cNvPr id="55" name="Google Shape;55;p26"/>
          <p:cNvPicPr preferRelativeResize="0"/>
          <p:nvPr/>
        </p:nvPicPr>
        <p:blipFill rotWithShape="1">
          <a:blip r:embed="rId3">
            <a:alphaModFix/>
          </a:blip>
          <a:srcRect/>
          <a:stretch/>
        </p:blipFill>
        <p:spPr>
          <a:xfrm>
            <a:off x="5279217" y="8212130"/>
            <a:ext cx="417023" cy="336466"/>
          </a:xfrm>
          <a:prstGeom prst="rect">
            <a:avLst/>
          </a:prstGeom>
          <a:noFill/>
          <a:ln>
            <a:noFill/>
          </a:ln>
        </p:spPr>
      </p:pic>
      <p:pic>
        <p:nvPicPr>
          <p:cNvPr id="56" name="Google Shape;56;p26"/>
          <p:cNvPicPr preferRelativeResize="0"/>
          <p:nvPr/>
        </p:nvPicPr>
        <p:blipFill rotWithShape="1">
          <a:blip r:embed="rId4">
            <a:alphaModFix/>
          </a:blip>
          <a:srcRect/>
          <a:stretch/>
        </p:blipFill>
        <p:spPr>
          <a:xfrm>
            <a:off x="2476566" y="8261351"/>
            <a:ext cx="247650" cy="266700"/>
          </a:xfrm>
          <a:prstGeom prst="rect">
            <a:avLst/>
          </a:prstGeom>
          <a:noFill/>
          <a:ln>
            <a:noFill/>
          </a:ln>
        </p:spPr>
      </p:pic>
      <p:grpSp>
        <p:nvGrpSpPr>
          <p:cNvPr id="57" name="Google Shape;57;p26"/>
          <p:cNvGrpSpPr/>
          <p:nvPr/>
        </p:nvGrpSpPr>
        <p:grpSpPr>
          <a:xfrm>
            <a:off x="1241530" y="8869744"/>
            <a:ext cx="1068804" cy="490158"/>
            <a:chOff x="1241530" y="8869744"/>
            <a:chExt cx="1068804" cy="490158"/>
          </a:xfrm>
        </p:grpSpPr>
        <p:pic>
          <p:nvPicPr>
            <p:cNvPr id="58" name="Google Shape;58;p26"/>
            <p:cNvPicPr preferRelativeResize="0"/>
            <p:nvPr/>
          </p:nvPicPr>
          <p:blipFill rotWithShape="1">
            <a:blip r:embed="rId5">
              <a:alphaModFix/>
            </a:blip>
            <a:srcRect/>
            <a:stretch/>
          </p:blipFill>
          <p:spPr>
            <a:xfrm>
              <a:off x="1820176" y="8869744"/>
              <a:ext cx="490158" cy="490158"/>
            </a:xfrm>
            <a:prstGeom prst="rect">
              <a:avLst/>
            </a:prstGeom>
            <a:noFill/>
            <a:ln>
              <a:noFill/>
            </a:ln>
          </p:spPr>
        </p:pic>
        <p:pic>
          <p:nvPicPr>
            <p:cNvPr id="59" name="Google Shape;59;p26"/>
            <p:cNvPicPr preferRelativeResize="0"/>
            <p:nvPr/>
          </p:nvPicPr>
          <p:blipFill rotWithShape="1">
            <a:blip r:embed="rId6">
              <a:alphaModFix/>
            </a:blip>
            <a:srcRect/>
            <a:stretch/>
          </p:blipFill>
          <p:spPr>
            <a:xfrm>
              <a:off x="1241530" y="8869744"/>
              <a:ext cx="490158" cy="490158"/>
            </a:xfrm>
            <a:prstGeom prst="rect">
              <a:avLst/>
            </a:prstGeom>
            <a:noFill/>
            <a:ln>
              <a:noFill/>
            </a:ln>
          </p:spPr>
        </p:pic>
      </p:grpSp>
      <p:pic>
        <p:nvPicPr>
          <p:cNvPr id="60" name="Google Shape;60;p26"/>
          <p:cNvPicPr preferRelativeResize="0"/>
          <p:nvPr/>
        </p:nvPicPr>
        <p:blipFill rotWithShape="1">
          <a:blip r:embed="rId7">
            <a:alphaModFix/>
          </a:blip>
          <a:srcRect/>
          <a:stretch/>
        </p:blipFill>
        <p:spPr>
          <a:xfrm>
            <a:off x="13499897" y="626969"/>
            <a:ext cx="2914650" cy="78105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21"/>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lvl1pPr marR="0" lvl="0"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1pPr>
            <a:lvl2pPr marR="0" lvl="1"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2pPr>
            <a:lvl3pPr marR="0" lvl="2"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3pPr>
            <a:lvl4pPr marR="0" lvl="3"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4pPr>
            <a:lvl5pPr marR="0" lvl="4"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5pPr>
            <a:lvl6pPr marR="0" lvl="5"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6pPr>
            <a:lvl7pPr marR="0" lvl="6"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7pPr>
            <a:lvl8pPr marR="0" lvl="7"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8pPr>
            <a:lvl9pPr marR="0" lvl="8"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9pPr>
          </a:lstStyle>
          <a:p>
            <a:endParaRPr/>
          </a:p>
        </p:txBody>
      </p:sp>
      <p:sp>
        <p:nvSpPr>
          <p:cNvPr id="7" name="Google Shape;7;p21"/>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lvl1pPr marL="457200" marR="0" lvl="0"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1pPr>
            <a:lvl2pPr marL="914400" marR="0" lvl="1"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2pPr>
            <a:lvl3pPr marL="1371600" marR="0" lvl="2"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3pPr>
            <a:lvl4pPr marL="1828800" marR="0" lvl="3"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4pPr>
            <a:lvl5pPr marL="2286000" marR="0" lvl="4"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5pPr>
            <a:lvl6pPr marL="2743200" marR="0" lvl="5"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6pPr>
            <a:lvl7pPr marL="3200400" marR="0" lvl="6"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7pPr>
            <a:lvl8pPr marL="3657600" marR="0" lvl="7"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8pPr>
            <a:lvl9pPr marL="4114800" marR="0" lvl="8" indent="-523240"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dmeg.cessda.eu/Data-Management-Expert-Guide/1.-Plan/European-diversity"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fair.org/fair-principles/"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hyperlink" Target="https://www.fosteropenscience.eu/" TargetMode="External"/><Relationship Id="rId4" Type="http://schemas.openxmlformats.org/officeDocument/2006/relationships/hyperlink" Target="https://dmeg.cessda.eu/Data-Management-Expert-Guid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4"/>
        <p:cNvGrpSpPr/>
        <p:nvPr/>
      </p:nvGrpSpPr>
      <p:grpSpPr>
        <a:xfrm>
          <a:off x="0" y="0"/>
          <a:ext cx="0" cy="0"/>
          <a:chOff x="0" y="0"/>
          <a:chExt cx="0" cy="0"/>
        </a:xfrm>
      </p:grpSpPr>
      <p:sp>
        <p:nvSpPr>
          <p:cNvPr id="65" name="Google Shape;65;p1"/>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fontScale="40000" lnSpcReduction="20000"/>
          </a:bodyPr>
          <a:lstStyle/>
          <a:p>
            <a:pPr marL="0" lvl="0" indent="0" algn="l" rtl="0">
              <a:lnSpc>
                <a:spcPct val="150000"/>
              </a:lnSpc>
              <a:spcBef>
                <a:spcPts val="0"/>
              </a:spcBef>
              <a:spcAft>
                <a:spcPts val="0"/>
              </a:spcAft>
              <a:buClr>
                <a:srgbClr val="FFFFFF"/>
              </a:buClr>
              <a:buSzPct val="100000"/>
              <a:buFont typeface="Tahoma"/>
              <a:buNone/>
            </a:pPr>
            <a:r>
              <a:rPr lang="cs-CZ"/>
              <a:t>Open Science and Data Management Planning: Key Concepts, Tools and Resources</a:t>
            </a:r>
            <a:endParaRPr/>
          </a:p>
        </p:txBody>
      </p:sp>
      <p:sp>
        <p:nvSpPr>
          <p:cNvPr id="66" name="Google Shape;66;p1"/>
          <p:cNvSpPr txBox="1">
            <a:spLocks noGrp="1"/>
          </p:cNvSpPr>
          <p:nvPr>
            <p:ph type="body" idx="3"/>
          </p:nvPr>
        </p:nvSpPr>
        <p:spPr>
          <a:xfrm>
            <a:off x="2394025" y="5981700"/>
            <a:ext cx="12657794" cy="520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900"/>
              <a:buFont typeface="Tahoma"/>
              <a:buNone/>
            </a:pPr>
            <a:r>
              <a:rPr lang="cs-CZ" i="0"/>
              <a:t>Johana Chylíková, Ph.D.</a:t>
            </a:r>
            <a:br>
              <a:rPr lang="cs-CZ" i="0"/>
            </a:br>
            <a:r>
              <a:rPr lang="cs-CZ" i="0"/>
              <a:t>Researcher, Data Manager, Czech Social Science Data Archive (CSDA)</a:t>
            </a:r>
            <a:endParaRPr i="0"/>
          </a:p>
        </p:txBody>
      </p:sp>
      <p:sp>
        <p:nvSpPr>
          <p:cNvPr id="67" name="Google Shape;67;p1"/>
          <p:cNvSpPr txBox="1">
            <a:spLocks noGrp="1"/>
          </p:cNvSpPr>
          <p:nvPr>
            <p:ph type="body" idx="4"/>
          </p:nvPr>
        </p:nvSpPr>
        <p:spPr>
          <a:xfrm>
            <a:off x="2410958" y="6908800"/>
            <a:ext cx="14604900" cy="810300"/>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100000"/>
              </a:lnSpc>
              <a:spcBef>
                <a:spcPts val="0"/>
              </a:spcBef>
              <a:spcAft>
                <a:spcPts val="0"/>
              </a:spcAft>
              <a:buClr>
                <a:schemeClr val="lt1"/>
              </a:buClr>
              <a:buSzPct val="145000"/>
              <a:buFont typeface="Tahoma"/>
              <a:buNone/>
            </a:pPr>
            <a:r>
              <a:rPr lang="cs-CZ" i="0"/>
              <a:t>27. October 2022</a:t>
            </a:r>
            <a:endParaRPr/>
          </a:p>
          <a:p>
            <a:pPr marL="0" lvl="0" indent="0" algn="l" rtl="0">
              <a:lnSpc>
                <a:spcPct val="100000"/>
              </a:lnSpc>
              <a:spcBef>
                <a:spcPts val="600"/>
              </a:spcBef>
              <a:spcAft>
                <a:spcPts val="0"/>
              </a:spcAft>
              <a:buClr>
                <a:schemeClr val="lt1"/>
              </a:buClr>
              <a:buSzPct val="145000"/>
              <a:buFont typeface="Tahoma"/>
              <a:buNone/>
            </a:pPr>
            <a:r>
              <a:rPr lang="cs-CZ" i="0"/>
              <a:t/>
            </a:r>
            <a:br>
              <a:rPr lang="cs-CZ" i="0"/>
            </a:br>
            <a:r>
              <a:rPr lang="cs-CZ" i="0"/>
              <a:t>How to Ensure Researchers Share Their FAIR Data</a:t>
            </a:r>
            <a:endParaRPr i="0"/>
          </a:p>
        </p:txBody>
      </p:sp>
      <p:grpSp>
        <p:nvGrpSpPr>
          <p:cNvPr id="68" name="Google Shape;68;p1"/>
          <p:cNvGrpSpPr/>
          <p:nvPr/>
        </p:nvGrpSpPr>
        <p:grpSpPr>
          <a:xfrm>
            <a:off x="1241530" y="8869744"/>
            <a:ext cx="1068804" cy="490158"/>
            <a:chOff x="1241530" y="8869744"/>
            <a:chExt cx="1068804" cy="490158"/>
          </a:xfrm>
        </p:grpSpPr>
        <p:pic>
          <p:nvPicPr>
            <p:cNvPr id="69" name="Google Shape;69;p1"/>
            <p:cNvPicPr preferRelativeResize="0"/>
            <p:nvPr/>
          </p:nvPicPr>
          <p:blipFill rotWithShape="1">
            <a:blip r:embed="rId4">
              <a:alphaModFix/>
            </a:blip>
            <a:srcRect/>
            <a:stretch/>
          </p:blipFill>
          <p:spPr>
            <a:xfrm>
              <a:off x="1820176" y="8869744"/>
              <a:ext cx="490158" cy="490158"/>
            </a:xfrm>
            <a:prstGeom prst="rect">
              <a:avLst/>
            </a:prstGeom>
            <a:noFill/>
            <a:ln>
              <a:noFill/>
            </a:ln>
          </p:spPr>
        </p:pic>
        <p:pic>
          <p:nvPicPr>
            <p:cNvPr id="70" name="Google Shape;70;p1"/>
            <p:cNvPicPr preferRelativeResize="0"/>
            <p:nvPr/>
          </p:nvPicPr>
          <p:blipFill rotWithShape="1">
            <a:blip r:embed="rId5">
              <a:alphaModFix/>
            </a:blip>
            <a:srcRect/>
            <a:stretch/>
          </p:blipFill>
          <p:spPr>
            <a:xfrm>
              <a:off x="1241530" y="8869744"/>
              <a:ext cx="490158" cy="490158"/>
            </a:xfrm>
            <a:prstGeom prst="rect">
              <a:avLst/>
            </a:prstGeom>
            <a:noFill/>
            <a:ln>
              <a:noFill/>
            </a:ln>
          </p:spPr>
        </p:pic>
      </p:grpSp>
      <p:sp>
        <p:nvSpPr>
          <p:cNvPr id="2" name="Rectangle 1"/>
          <p:cNvSpPr/>
          <p:nvPr/>
        </p:nvSpPr>
        <p:spPr>
          <a:xfrm>
            <a:off x="2461053" y="8960934"/>
            <a:ext cx="2989921" cy="338554"/>
          </a:xfrm>
          <a:prstGeom prst="rect">
            <a:avLst/>
          </a:prstGeom>
        </p:spPr>
        <p:txBody>
          <a:bodyPr wrap="none">
            <a:spAutoFit/>
          </a:bodyPr>
          <a:lstStyle/>
          <a:p>
            <a:r>
              <a:rPr lang="sl-SI" sz="1600" dirty="0">
                <a:solidFill>
                  <a:schemeClr val="accent6"/>
                </a:solidFill>
              </a:rPr>
              <a:t>DOI: 10.5281/zenodo.7296982</a:t>
            </a:r>
            <a:endParaRPr lang="sl-SI" sz="1600"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0"/>
          <p:cNvSpPr txBox="1">
            <a:spLocks noGrp="1"/>
          </p:cNvSpPr>
          <p:nvPr>
            <p:ph type="title"/>
          </p:nvPr>
        </p:nvSpPr>
        <p:spPr>
          <a:xfrm>
            <a:off x="527611" y="503100"/>
            <a:ext cx="16284900" cy="1008600"/>
          </a:xfrm>
          <a:prstGeom prst="rect">
            <a:avLst/>
          </a:prstGeom>
          <a:noFill/>
          <a:ln>
            <a:noFill/>
          </a:ln>
        </p:spPr>
        <p:txBody>
          <a:bodyPr spcFirstLastPara="1" wrap="square" lIns="50800" tIns="50800" rIns="50800" bIns="50800" anchor="ctr" anchorCtr="0">
            <a:normAutofit fontScale="90000"/>
          </a:bodyPr>
          <a:lstStyle/>
          <a:p>
            <a:pPr marL="0" lvl="0" indent="0" algn="l" rtl="0">
              <a:lnSpc>
                <a:spcPct val="100000"/>
              </a:lnSpc>
              <a:spcBef>
                <a:spcPts val="0"/>
              </a:spcBef>
              <a:spcAft>
                <a:spcPts val="0"/>
              </a:spcAft>
              <a:buClr>
                <a:srgbClr val="6A6C77"/>
              </a:buClr>
              <a:buSzPct val="100000"/>
              <a:buFont typeface="Tahoma"/>
              <a:buNone/>
            </a:pPr>
            <a:r>
              <a:rPr lang="cs-CZ" sz="4400"/>
              <a:t/>
            </a:r>
            <a:br>
              <a:rPr lang="cs-CZ" sz="4400"/>
            </a:br>
            <a:r>
              <a:rPr lang="cs-CZ" sz="4400"/>
              <a:t>The SSH Training Discovery Toolkit</a:t>
            </a:r>
            <a:br>
              <a:rPr lang="cs-CZ" sz="4400"/>
            </a:br>
            <a:endParaRPr sz="4400"/>
          </a:p>
        </p:txBody>
      </p:sp>
      <p:sp>
        <p:nvSpPr>
          <p:cNvPr id="134" name="Google Shape;134;p10"/>
          <p:cNvSpPr txBox="1">
            <a:spLocks noGrp="1"/>
          </p:cNvSpPr>
          <p:nvPr>
            <p:ph type="body" idx="1"/>
          </p:nvPr>
        </p:nvSpPr>
        <p:spPr>
          <a:xfrm>
            <a:off x="769258" y="1901372"/>
            <a:ext cx="10450285" cy="7377339"/>
          </a:xfrm>
          <a:prstGeom prst="rect">
            <a:avLst/>
          </a:prstGeom>
          <a:noFill/>
          <a:ln>
            <a:noFill/>
          </a:ln>
        </p:spPr>
        <p:txBody>
          <a:bodyPr spcFirstLastPara="1" wrap="square" lIns="91425" tIns="45700" rIns="91425" bIns="45700" anchor="t" anchorCtr="0">
            <a:normAutofit/>
          </a:bodyPr>
          <a:lstStyle/>
          <a:p>
            <a:pPr marL="444500" lvl="0" indent="-288000" algn="l" rtl="0">
              <a:lnSpc>
                <a:spcPct val="150000"/>
              </a:lnSpc>
              <a:spcBef>
                <a:spcPts val="0"/>
              </a:spcBef>
              <a:spcAft>
                <a:spcPts val="0"/>
              </a:spcAft>
              <a:buClr>
                <a:srgbClr val="6A6C76"/>
              </a:buClr>
              <a:buSzPts val="4060"/>
              <a:buFont typeface="Tahoma"/>
              <a:buChar char="•"/>
            </a:pPr>
            <a:r>
              <a:rPr lang="cs-CZ"/>
              <a:t>Directory of platforms for education and skills training</a:t>
            </a:r>
            <a:endParaRPr/>
          </a:p>
          <a:p>
            <a:pPr marL="156500" lvl="0" indent="0" algn="l" rtl="0">
              <a:lnSpc>
                <a:spcPct val="150000"/>
              </a:lnSpc>
              <a:spcBef>
                <a:spcPts val="600"/>
              </a:spcBef>
              <a:spcAft>
                <a:spcPts val="0"/>
              </a:spcAft>
              <a:buClr>
                <a:srgbClr val="6A6C76"/>
              </a:buClr>
              <a:buSzPts val="4060"/>
              <a:buFont typeface="Tahoma"/>
              <a:buNone/>
            </a:pPr>
            <a:r>
              <a:rPr lang="cs-CZ"/>
              <a:t>https://training-toolkit.sshopencloud.eu/</a:t>
            </a:r>
            <a:endParaRPr/>
          </a:p>
          <a:p>
            <a:pPr marL="444500" lvl="0" indent="-287999" algn="l" rtl="0">
              <a:lnSpc>
                <a:spcPct val="150000"/>
              </a:lnSpc>
              <a:spcBef>
                <a:spcPts val="600"/>
              </a:spcBef>
              <a:spcAft>
                <a:spcPts val="0"/>
              </a:spcAft>
              <a:buClr>
                <a:srgbClr val="6A6C76"/>
              </a:buClr>
              <a:buSzPts val="3480"/>
              <a:buFont typeface="Tahoma"/>
              <a:buChar char="•"/>
            </a:pPr>
            <a:r>
              <a:rPr lang="cs-CZ" sz="2400"/>
              <a:t>Knowledge platforms, courses, videos, workshops, lessons</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For researchers, data archivists, students</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Most of 100 listed services/platforms in English</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Topics: Research data management, survey data, quanti/quali data analysis, software and programming, data visualisation</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Disciplines: social sciences, humanities, history, linguistics etc.</a:t>
            </a:r>
            <a:endParaRPr sz="2400"/>
          </a:p>
          <a:p>
            <a:pPr marL="444500" lvl="0" indent="-30190" algn="l" rtl="0">
              <a:lnSpc>
                <a:spcPct val="150000"/>
              </a:lnSpc>
              <a:spcBef>
                <a:spcPts val="600"/>
              </a:spcBef>
              <a:spcAft>
                <a:spcPts val="0"/>
              </a:spcAft>
              <a:buClr>
                <a:srgbClr val="6A6C76"/>
              </a:buClr>
              <a:buSzPts val="4060"/>
              <a:buFont typeface="Tahoma"/>
              <a:buNone/>
            </a:pPr>
            <a:endParaRPr/>
          </a:p>
        </p:txBody>
      </p:sp>
      <p:pic>
        <p:nvPicPr>
          <p:cNvPr id="135" name="Google Shape;135;p10"/>
          <p:cNvPicPr preferRelativeResize="0"/>
          <p:nvPr/>
        </p:nvPicPr>
        <p:blipFill rotWithShape="1">
          <a:blip r:embed="rId3">
            <a:alphaModFix/>
          </a:blip>
          <a:srcRect/>
          <a:stretch/>
        </p:blipFill>
        <p:spPr>
          <a:xfrm>
            <a:off x="11507089" y="4209143"/>
            <a:ext cx="5534156" cy="45630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1"/>
          <p:cNvSpPr txBox="1">
            <a:spLocks noGrp="1"/>
          </p:cNvSpPr>
          <p:nvPr>
            <p:ph type="title"/>
          </p:nvPr>
        </p:nvSpPr>
        <p:spPr>
          <a:xfrm>
            <a:off x="827315" y="254000"/>
            <a:ext cx="12874171" cy="1342571"/>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4800"/>
              <a:buFont typeface="Tahoma"/>
              <a:buNone/>
            </a:pPr>
            <a:r>
              <a:rPr lang="cs-CZ" sz="4800"/>
              <a:t>DMP Data Management Plan</a:t>
            </a:r>
            <a:endParaRPr sz="4800"/>
          </a:p>
        </p:txBody>
      </p:sp>
      <p:sp>
        <p:nvSpPr>
          <p:cNvPr id="141" name="Google Shape;141;p11"/>
          <p:cNvSpPr txBox="1">
            <a:spLocks noGrp="1"/>
          </p:cNvSpPr>
          <p:nvPr>
            <p:ph type="body" idx="1"/>
          </p:nvPr>
        </p:nvSpPr>
        <p:spPr>
          <a:xfrm>
            <a:off x="827314" y="1596572"/>
            <a:ext cx="12177485" cy="2104571"/>
          </a:xfrm>
          <a:prstGeom prst="rect">
            <a:avLst/>
          </a:prstGeom>
          <a:noFill/>
          <a:ln>
            <a:noFill/>
          </a:ln>
        </p:spPr>
        <p:txBody>
          <a:bodyPr spcFirstLastPara="1" wrap="square" lIns="91425" tIns="45700" rIns="91425" bIns="45700" anchor="t" anchorCtr="0">
            <a:normAutofit/>
          </a:bodyPr>
          <a:lstStyle/>
          <a:p>
            <a:pPr marL="156500" lvl="0" indent="0" algn="l" rtl="0">
              <a:lnSpc>
                <a:spcPct val="150000"/>
              </a:lnSpc>
              <a:spcBef>
                <a:spcPts val="0"/>
              </a:spcBef>
              <a:spcAft>
                <a:spcPts val="0"/>
              </a:spcAft>
              <a:buClr>
                <a:srgbClr val="6A6C76"/>
              </a:buClr>
              <a:buSzPts val="4060"/>
              <a:buFont typeface="Tahoma"/>
              <a:buNone/>
            </a:pPr>
            <a:r>
              <a:rPr lang="cs-CZ"/>
              <a:t>Formal document that provides a framework for how to handle the data material during and after the research project.</a:t>
            </a:r>
            <a:endParaRPr/>
          </a:p>
          <a:p>
            <a:pPr marL="444500" lvl="0" indent="-30190" algn="l" rtl="0">
              <a:lnSpc>
                <a:spcPct val="150000"/>
              </a:lnSpc>
              <a:spcBef>
                <a:spcPts val="600"/>
              </a:spcBef>
              <a:spcAft>
                <a:spcPts val="0"/>
              </a:spcAft>
              <a:buClr>
                <a:srgbClr val="6A6C76"/>
              </a:buClr>
              <a:buSzPts val="4060"/>
              <a:buFont typeface="Tahoma"/>
              <a:buNone/>
            </a:pPr>
            <a:endParaRPr/>
          </a:p>
          <a:p>
            <a:pPr marL="444500" lvl="0" indent="-30190" algn="l" rtl="0">
              <a:lnSpc>
                <a:spcPct val="150000"/>
              </a:lnSpc>
              <a:spcBef>
                <a:spcPts val="600"/>
              </a:spcBef>
              <a:spcAft>
                <a:spcPts val="0"/>
              </a:spcAft>
              <a:buClr>
                <a:srgbClr val="6A6C76"/>
              </a:buClr>
              <a:buSzPts val="4060"/>
              <a:buFont typeface="Tahoma"/>
              <a:buNone/>
            </a:pPr>
            <a:endParaRPr/>
          </a:p>
        </p:txBody>
      </p:sp>
      <p:sp>
        <p:nvSpPr>
          <p:cNvPr id="142" name="Google Shape;142;p11"/>
          <p:cNvSpPr txBox="1"/>
          <p:nvPr/>
        </p:nvSpPr>
        <p:spPr>
          <a:xfrm>
            <a:off x="7416800" y="1872343"/>
            <a:ext cx="8069943" cy="6763657"/>
          </a:xfrm>
          <a:prstGeom prst="rect">
            <a:avLst/>
          </a:prstGeom>
          <a:noFill/>
          <a:ln>
            <a:noFill/>
          </a:ln>
        </p:spPr>
        <p:txBody>
          <a:bodyPr spcFirstLastPara="1" wrap="square" lIns="50800" tIns="50800" rIns="50800" bIns="50800" anchor="t" anchorCtr="0">
            <a:normAutofit/>
          </a:bodyPr>
          <a:lstStyle/>
          <a:p>
            <a:pPr marL="0" marR="0" lvl="0" indent="0" algn="l" rtl="0">
              <a:lnSpc>
                <a:spcPct val="10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p:txBody>
      </p:sp>
      <p:sp>
        <p:nvSpPr>
          <p:cNvPr id="143" name="Google Shape;143;p11"/>
          <p:cNvSpPr txBox="1"/>
          <p:nvPr/>
        </p:nvSpPr>
        <p:spPr>
          <a:xfrm>
            <a:off x="4775882" y="3149589"/>
            <a:ext cx="11785500" cy="5486400"/>
          </a:xfrm>
          <a:prstGeom prst="rect">
            <a:avLst/>
          </a:prstGeom>
          <a:noFill/>
          <a:ln>
            <a:noFill/>
          </a:ln>
        </p:spPr>
        <p:txBody>
          <a:bodyPr spcFirstLastPara="1" wrap="square" lIns="50800" tIns="50800" rIns="50800" bIns="50800" anchor="t" anchorCtr="0">
            <a:normAutofit/>
          </a:bodyPr>
          <a:lstStyle/>
          <a:p>
            <a:pPr marL="156500" marR="0" lvl="0" indent="0" algn="l" rtl="0">
              <a:lnSpc>
                <a:spcPct val="150000"/>
              </a:lnSpc>
              <a:spcBef>
                <a:spcPts val="0"/>
              </a:spcBef>
              <a:spcAft>
                <a:spcPts val="0"/>
              </a:spcAft>
              <a:buClr>
                <a:srgbClr val="6A6C76"/>
              </a:buClr>
              <a:buSzPct val="145000"/>
              <a:buFont typeface="Tahoma"/>
              <a:buNone/>
            </a:pPr>
            <a:r>
              <a:rPr lang="cs-CZ" sz="2800" b="1" i="0" u="none" strike="noStrike" cap="none">
                <a:solidFill>
                  <a:srgbClr val="6A6C76"/>
                </a:solidFill>
                <a:latin typeface="Tahoma"/>
                <a:ea typeface="Tahoma"/>
                <a:cs typeface="Tahoma"/>
                <a:sym typeface="Tahoma"/>
              </a:rPr>
              <a:t>But! </a:t>
            </a:r>
            <a:endParaRPr sz="2800" b="1" i="0" u="none" strike="noStrike" cap="none">
              <a:solidFill>
                <a:srgbClr val="6A6C76"/>
              </a:solidFill>
              <a:latin typeface="Tahoma"/>
              <a:ea typeface="Tahoma"/>
              <a:cs typeface="Tahoma"/>
              <a:sym typeface="Tahoma"/>
            </a:endParaRPr>
          </a:p>
          <a:p>
            <a:pPr marL="156500" marR="0" lvl="0" indent="0" algn="l" rtl="0">
              <a:lnSpc>
                <a:spcPct val="150000"/>
              </a:lnSpc>
              <a:spcBef>
                <a:spcPts val="600"/>
              </a:spcBef>
              <a:spcAft>
                <a:spcPts val="0"/>
              </a:spcAft>
              <a:buClr>
                <a:srgbClr val="6A6C76"/>
              </a:buClr>
              <a:buSzPct val="145000"/>
              <a:buFont typeface="Tahoma"/>
              <a:buNone/>
            </a:pPr>
            <a:r>
              <a:rPr lang="cs-CZ" sz="2800" b="0" i="0" u="none" strike="noStrike" cap="none">
                <a:solidFill>
                  <a:srgbClr val="6A6C76"/>
                </a:solidFill>
                <a:latin typeface="Tahoma"/>
                <a:ea typeface="Tahoma"/>
                <a:cs typeface="Tahoma"/>
                <a:sym typeface="Tahoma"/>
              </a:rPr>
              <a:t>DMP is not only a FORMAL document required by the funder!</a:t>
            </a:r>
            <a:endParaRPr/>
          </a:p>
          <a:p>
            <a:pPr marL="156500" marR="0" lvl="0" indent="0" algn="l" rtl="0">
              <a:lnSpc>
                <a:spcPct val="150000"/>
              </a:lnSpc>
              <a:spcBef>
                <a:spcPts val="600"/>
              </a:spcBef>
              <a:spcAft>
                <a:spcPts val="0"/>
              </a:spcAft>
              <a:buClr>
                <a:srgbClr val="6A6C76"/>
              </a:buClr>
              <a:buSzPct val="145000"/>
              <a:buFont typeface="Tahoma"/>
              <a:buNone/>
            </a:pPr>
            <a:r>
              <a:rPr lang="cs-CZ" sz="2400" b="0" i="0" u="none" strike="noStrike" cap="none">
                <a:solidFill>
                  <a:srgbClr val="6A6C76"/>
                </a:solidFill>
                <a:latin typeface="Tahoma"/>
                <a:ea typeface="Tahoma"/>
                <a:cs typeface="Tahoma"/>
                <a:sym typeface="Tahoma"/>
              </a:rPr>
              <a:t>Researchers must understand that DMP is an extremely practical tool.</a:t>
            </a:r>
            <a:endParaRPr/>
          </a:p>
          <a:p>
            <a:pPr marL="156500" marR="0" lvl="0" indent="0" algn="l" rtl="0">
              <a:lnSpc>
                <a:spcPct val="150000"/>
              </a:lnSpc>
              <a:spcBef>
                <a:spcPts val="600"/>
              </a:spcBef>
              <a:spcAft>
                <a:spcPts val="0"/>
              </a:spcAft>
              <a:buClr>
                <a:srgbClr val="000000"/>
              </a:buClr>
              <a:buSzPct val="145000"/>
              <a:buFont typeface="Helvetica Neue"/>
              <a:buNone/>
            </a:pPr>
            <a:endParaRPr sz="2400" b="0" i="0" u="none" strike="noStrike" cap="none">
              <a:solidFill>
                <a:srgbClr val="6A6C76"/>
              </a:solidFill>
              <a:latin typeface="Tahoma"/>
              <a:ea typeface="Tahoma"/>
              <a:cs typeface="Tahoma"/>
              <a:sym typeface="Tahoma"/>
            </a:endParaRPr>
          </a:p>
          <a:p>
            <a:pPr marL="156500" marR="0" lvl="0" indent="0" algn="l" rtl="0">
              <a:lnSpc>
                <a:spcPct val="150000"/>
              </a:lnSpc>
              <a:spcBef>
                <a:spcPts val="600"/>
              </a:spcBef>
              <a:spcAft>
                <a:spcPts val="0"/>
              </a:spcAft>
              <a:buClr>
                <a:srgbClr val="6A6C76"/>
              </a:buClr>
              <a:buSzPct val="145000"/>
              <a:buFont typeface="Tahoma"/>
              <a:buNone/>
            </a:pPr>
            <a:r>
              <a:rPr lang="cs-CZ" sz="2400" b="0" i="0" u="none" strike="noStrike" cap="none">
                <a:solidFill>
                  <a:srgbClr val="6A6C76"/>
                </a:solidFill>
                <a:latin typeface="Tahoma"/>
                <a:ea typeface="Tahoma"/>
                <a:cs typeface="Tahoma"/>
                <a:sym typeface="Tahoma"/>
              </a:rPr>
              <a:t>It is the job of archivists to convince researchers that:</a:t>
            </a:r>
            <a:endParaRPr/>
          </a:p>
          <a:p>
            <a:pPr marL="499400" marR="0" lvl="0" indent="-326326" algn="l" rtl="0">
              <a:lnSpc>
                <a:spcPct val="150000"/>
              </a:lnSpc>
              <a:spcBef>
                <a:spcPts val="600"/>
              </a:spcBef>
              <a:spcAft>
                <a:spcPts val="0"/>
              </a:spcAft>
              <a:buClr>
                <a:srgbClr val="6A6C76"/>
              </a:buClr>
              <a:buSzPct val="145000"/>
              <a:buFont typeface="Arial"/>
              <a:buChar char="•"/>
            </a:pPr>
            <a:r>
              <a:rPr lang="cs-CZ" sz="2400" b="0" i="0" u="none" strike="noStrike" cap="none">
                <a:solidFill>
                  <a:srgbClr val="6A6C76"/>
                </a:solidFill>
                <a:latin typeface="Tahoma"/>
                <a:ea typeface="Tahoma"/>
                <a:cs typeface="Tahoma"/>
                <a:sym typeface="Tahoma"/>
              </a:rPr>
              <a:t>DMP is a must</a:t>
            </a:r>
            <a:endParaRPr/>
          </a:p>
          <a:p>
            <a:pPr marL="499400" marR="0" lvl="0" indent="-326326" algn="l" rtl="0">
              <a:lnSpc>
                <a:spcPct val="150000"/>
              </a:lnSpc>
              <a:spcBef>
                <a:spcPts val="600"/>
              </a:spcBef>
              <a:spcAft>
                <a:spcPts val="0"/>
              </a:spcAft>
              <a:buClr>
                <a:srgbClr val="6A6C76"/>
              </a:buClr>
              <a:buSzPct val="145000"/>
              <a:buFont typeface="Arial"/>
              <a:buChar char="•"/>
            </a:pPr>
            <a:r>
              <a:rPr lang="cs-CZ" sz="2400" b="0" i="0" u="none" strike="noStrike" cap="none">
                <a:solidFill>
                  <a:srgbClr val="6A6C76"/>
                </a:solidFill>
                <a:latin typeface="Tahoma"/>
                <a:ea typeface="Tahoma"/>
                <a:cs typeface="Tahoma"/>
                <a:sym typeface="Tahoma"/>
              </a:rPr>
              <a:t>it is not just something that funders want</a:t>
            </a:r>
            <a:endParaRPr/>
          </a:p>
          <a:p>
            <a:pPr marL="499400" marR="0" lvl="0" indent="-326326" algn="l" rtl="0">
              <a:lnSpc>
                <a:spcPct val="150000"/>
              </a:lnSpc>
              <a:spcBef>
                <a:spcPts val="600"/>
              </a:spcBef>
              <a:spcAft>
                <a:spcPts val="0"/>
              </a:spcAft>
              <a:buClr>
                <a:srgbClr val="6A6C76"/>
              </a:buClr>
              <a:buSzPct val="145000"/>
              <a:buFont typeface="Arial"/>
              <a:buChar char="•"/>
            </a:pPr>
            <a:r>
              <a:rPr lang="cs-CZ" sz="2400" b="0" i="0" u="none" strike="noStrike" cap="none">
                <a:solidFill>
                  <a:srgbClr val="6A6C76"/>
                </a:solidFill>
                <a:latin typeface="Tahoma"/>
                <a:ea typeface="Tahoma"/>
                <a:cs typeface="Tahoma"/>
                <a:sym typeface="Tahoma"/>
              </a:rPr>
              <a:t>DMP substantially improves the workflow in the project</a:t>
            </a:r>
            <a:endParaRPr sz="2400" b="0" i="0" u="none" strike="noStrike" cap="none">
              <a:solidFill>
                <a:srgbClr val="6A6C76"/>
              </a:solidFill>
              <a:latin typeface="Tahoma"/>
              <a:ea typeface="Tahoma"/>
              <a:cs typeface="Tahoma"/>
              <a:sym typeface="Tahoma"/>
            </a:endParaRPr>
          </a:p>
          <a:p>
            <a:pPr marL="0" marR="0" lvl="0" indent="0" algn="l" rtl="0">
              <a:lnSpc>
                <a:spcPct val="100000"/>
              </a:lnSpc>
              <a:spcBef>
                <a:spcPts val="0"/>
              </a:spcBef>
              <a:spcAft>
                <a:spcPts val="0"/>
              </a:spcAft>
              <a:buClr>
                <a:srgbClr val="000000"/>
              </a:buClr>
              <a:buSzPct val="100000"/>
              <a:buFont typeface="Helvetica Neue"/>
              <a:buNone/>
            </a:pPr>
            <a:endParaRPr sz="2400" b="0" i="0" u="none" strike="noStrike" cap="none">
              <a:solidFill>
                <a:srgbClr val="393939"/>
              </a:solidFill>
              <a:latin typeface="Tahoma"/>
              <a:ea typeface="Tahoma"/>
              <a:cs typeface="Tahoma"/>
              <a:sym typeface="Tahoma"/>
            </a:endParaRPr>
          </a:p>
        </p:txBody>
      </p:sp>
      <p:pic>
        <p:nvPicPr>
          <p:cNvPr id="144" name="Google Shape;144;p11"/>
          <p:cNvPicPr preferRelativeResize="0"/>
          <p:nvPr/>
        </p:nvPicPr>
        <p:blipFill rotWithShape="1">
          <a:blip r:embed="rId3">
            <a:alphaModFix/>
          </a:blip>
          <a:srcRect/>
          <a:stretch/>
        </p:blipFill>
        <p:spPr>
          <a:xfrm>
            <a:off x="649214" y="5648035"/>
            <a:ext cx="3976913" cy="214419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2"/>
          <p:cNvSpPr txBox="1">
            <a:spLocks noGrp="1"/>
          </p:cNvSpPr>
          <p:nvPr>
            <p:ph type="body" idx="1"/>
          </p:nvPr>
        </p:nvSpPr>
        <p:spPr>
          <a:xfrm>
            <a:off x="478971" y="566058"/>
            <a:ext cx="15669079" cy="8219168"/>
          </a:xfrm>
          <a:prstGeom prst="rect">
            <a:avLst/>
          </a:prstGeom>
          <a:noFill/>
          <a:ln>
            <a:noFill/>
          </a:ln>
        </p:spPr>
        <p:txBody>
          <a:bodyPr spcFirstLastPara="1" wrap="square" lIns="91425" tIns="45700" rIns="91425" bIns="45700" anchor="t" anchorCtr="0">
            <a:normAutofit/>
          </a:bodyPr>
          <a:lstStyle/>
          <a:p>
            <a:pPr marL="156500" lvl="0" indent="0" algn="l" rtl="0">
              <a:lnSpc>
                <a:spcPct val="150000"/>
              </a:lnSpc>
              <a:spcBef>
                <a:spcPts val="0"/>
              </a:spcBef>
              <a:spcAft>
                <a:spcPts val="0"/>
              </a:spcAft>
              <a:buClr>
                <a:srgbClr val="6A6C76"/>
              </a:buClr>
              <a:buSzPts val="5220"/>
              <a:buFont typeface="Tahoma"/>
              <a:buNone/>
            </a:pPr>
            <a:r>
              <a:rPr lang="cs-CZ" sz="3600"/>
              <a:t>Data Management Plan is:</a:t>
            </a:r>
            <a:endParaRPr sz="3600"/>
          </a:p>
          <a:p>
            <a:pPr marL="444500" lvl="0" indent="-288000" algn="l" rtl="0">
              <a:lnSpc>
                <a:spcPct val="150000"/>
              </a:lnSpc>
              <a:spcBef>
                <a:spcPts val="600"/>
              </a:spcBef>
              <a:spcAft>
                <a:spcPts val="0"/>
              </a:spcAft>
              <a:buClr>
                <a:srgbClr val="6A6C76"/>
              </a:buClr>
              <a:buSzPts val="4060"/>
              <a:buFont typeface="Tahoma"/>
              <a:buChar char="•"/>
            </a:pPr>
            <a:r>
              <a:rPr lang="cs-CZ"/>
              <a:t> Practical </a:t>
            </a:r>
            <a:endParaRPr/>
          </a:p>
          <a:p>
            <a:pPr marL="444500" lvl="0" indent="-288000" algn="l" rtl="0">
              <a:lnSpc>
                <a:spcPct val="150000"/>
              </a:lnSpc>
              <a:spcBef>
                <a:spcPts val="600"/>
              </a:spcBef>
              <a:spcAft>
                <a:spcPts val="0"/>
              </a:spcAft>
              <a:buClr>
                <a:srgbClr val="6A6C76"/>
              </a:buClr>
              <a:buSzPts val="4060"/>
              <a:buFont typeface="Tahoma"/>
              <a:buChar char="•"/>
            </a:pPr>
            <a:r>
              <a:rPr lang="cs-CZ"/>
              <a:t> Has considerable benefits</a:t>
            </a:r>
            <a:endParaRPr/>
          </a:p>
          <a:p>
            <a:pPr marL="444500" lvl="0" indent="-288000" algn="l" rtl="0">
              <a:lnSpc>
                <a:spcPct val="150000"/>
              </a:lnSpc>
              <a:spcBef>
                <a:spcPts val="600"/>
              </a:spcBef>
              <a:spcAft>
                <a:spcPts val="0"/>
              </a:spcAft>
              <a:buClr>
                <a:srgbClr val="6A6C76"/>
              </a:buClr>
              <a:buSzPts val="4060"/>
              <a:buFont typeface="Tahoma"/>
              <a:buChar char="•"/>
            </a:pPr>
            <a:r>
              <a:rPr lang="cs-CZ"/>
              <a:t> Not difficult to make</a:t>
            </a:r>
            <a:endParaRPr/>
          </a:p>
          <a:p>
            <a:pPr marL="444500" lvl="0" indent="-288000" algn="l" rtl="0">
              <a:lnSpc>
                <a:spcPct val="150000"/>
              </a:lnSpc>
              <a:spcBef>
                <a:spcPts val="600"/>
              </a:spcBef>
              <a:spcAft>
                <a:spcPts val="0"/>
              </a:spcAft>
              <a:buClr>
                <a:srgbClr val="6A6C76"/>
              </a:buClr>
              <a:buSzPts val="4060"/>
              <a:buFont typeface="Tahoma"/>
              <a:buChar char="•"/>
            </a:pPr>
            <a:r>
              <a:rPr lang="cs-CZ"/>
              <a:t> Allows for easy project management</a:t>
            </a:r>
            <a:endParaRPr/>
          </a:p>
          <a:p>
            <a:pPr marL="444500" lvl="0" indent="-288000" algn="l" rtl="0">
              <a:lnSpc>
                <a:spcPct val="150000"/>
              </a:lnSpc>
              <a:spcBef>
                <a:spcPts val="600"/>
              </a:spcBef>
              <a:spcAft>
                <a:spcPts val="0"/>
              </a:spcAft>
              <a:buClr>
                <a:srgbClr val="6A6C76"/>
              </a:buClr>
              <a:buSzPts val="4060"/>
              <a:buFont typeface="Tahoma"/>
              <a:buChar char="•"/>
            </a:pPr>
            <a:r>
              <a:rPr lang="cs-CZ"/>
              <a:t> Makes data FAIRer</a:t>
            </a:r>
            <a:endParaRPr/>
          </a:p>
          <a:p>
            <a:pPr marL="444500" lvl="0" indent="-30190" algn="l" rtl="0">
              <a:lnSpc>
                <a:spcPct val="150000"/>
              </a:lnSpc>
              <a:spcBef>
                <a:spcPts val="600"/>
              </a:spcBef>
              <a:spcAft>
                <a:spcPts val="0"/>
              </a:spcAft>
              <a:buClr>
                <a:srgbClr val="6A6C76"/>
              </a:buClr>
              <a:buSzPts val="4060"/>
              <a:buFont typeface="Tahoma"/>
              <a:buNone/>
            </a:pPr>
            <a:endParaRPr/>
          </a:p>
        </p:txBody>
      </p:sp>
      <p:sp>
        <p:nvSpPr>
          <p:cNvPr id="150" name="Google Shape;150;p12"/>
          <p:cNvSpPr txBox="1"/>
          <p:nvPr/>
        </p:nvSpPr>
        <p:spPr>
          <a:xfrm>
            <a:off x="11237685" y="1386797"/>
            <a:ext cx="6400799" cy="761317"/>
          </a:xfrm>
          <a:prstGeom prst="rect">
            <a:avLst/>
          </a:prstGeom>
          <a:noFill/>
          <a:ln>
            <a:noFill/>
          </a:ln>
        </p:spPr>
        <p:txBody>
          <a:bodyPr spcFirstLastPara="1" wrap="square" lIns="50800" tIns="50800" rIns="50800" bIns="50800" anchor="t" anchorCtr="0">
            <a:normAutofit/>
          </a:bodyPr>
          <a:lstStyle/>
          <a:p>
            <a:pPr marL="0" marR="0" lvl="0" indent="0" algn="l" rtl="0">
              <a:lnSpc>
                <a:spcPct val="150000"/>
              </a:lnSpc>
              <a:spcBef>
                <a:spcPts val="0"/>
              </a:spcBef>
              <a:spcAft>
                <a:spcPts val="0"/>
              </a:spcAft>
              <a:buClr>
                <a:srgbClr val="737373"/>
              </a:buClr>
              <a:buSzPts val="2400"/>
              <a:buFont typeface="Tahoma"/>
              <a:buNone/>
            </a:pPr>
            <a:r>
              <a:rPr lang="cs-CZ" sz="2400" b="0" i="0" u="none" strike="noStrike" cap="none">
                <a:solidFill>
                  <a:srgbClr val="737373"/>
                </a:solidFill>
                <a:latin typeface="Tahoma"/>
                <a:ea typeface="Tahoma"/>
                <a:cs typeface="Tahoma"/>
                <a:sym typeface="Tahoma"/>
              </a:rPr>
              <a:t>What researchers must know about DMP</a:t>
            </a:r>
            <a:endParaRPr/>
          </a:p>
        </p:txBody>
      </p:sp>
      <p:pic>
        <p:nvPicPr>
          <p:cNvPr id="151" name="Google Shape;151;p12"/>
          <p:cNvPicPr preferRelativeResize="0"/>
          <p:nvPr/>
        </p:nvPicPr>
        <p:blipFill rotWithShape="1">
          <a:blip r:embed="rId3">
            <a:alphaModFix/>
          </a:blip>
          <a:srcRect/>
          <a:stretch/>
        </p:blipFill>
        <p:spPr>
          <a:xfrm>
            <a:off x="11237685" y="2148114"/>
            <a:ext cx="3124200" cy="14668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3"/>
          <p:cNvSpPr txBox="1">
            <a:spLocks noGrp="1"/>
          </p:cNvSpPr>
          <p:nvPr>
            <p:ph type="body" idx="1"/>
          </p:nvPr>
        </p:nvSpPr>
        <p:spPr>
          <a:xfrm>
            <a:off x="478971" y="566058"/>
            <a:ext cx="15669079" cy="8219168"/>
          </a:xfrm>
          <a:prstGeom prst="rect">
            <a:avLst/>
          </a:prstGeom>
          <a:noFill/>
          <a:ln>
            <a:noFill/>
          </a:ln>
        </p:spPr>
        <p:txBody>
          <a:bodyPr spcFirstLastPara="1" wrap="square" lIns="91425" tIns="45700" rIns="91425" bIns="45700" anchor="t" anchorCtr="0">
            <a:normAutofit/>
          </a:bodyPr>
          <a:lstStyle/>
          <a:p>
            <a:pPr marL="156500" lvl="0" indent="0" algn="l" rtl="0">
              <a:lnSpc>
                <a:spcPct val="150000"/>
              </a:lnSpc>
              <a:spcBef>
                <a:spcPts val="0"/>
              </a:spcBef>
              <a:spcAft>
                <a:spcPts val="0"/>
              </a:spcAft>
              <a:buClr>
                <a:srgbClr val="6A6C76"/>
              </a:buClr>
              <a:buSzPts val="5220"/>
              <a:buFont typeface="Tahoma"/>
              <a:buNone/>
            </a:pPr>
            <a:r>
              <a:rPr lang="cs-CZ" sz="3600"/>
              <a:t>DMP is a look into the future</a:t>
            </a:r>
            <a:endParaRPr sz="3600"/>
          </a:p>
          <a:p>
            <a:pPr marL="156500" lvl="0" indent="0" algn="l" rtl="0">
              <a:lnSpc>
                <a:spcPct val="150000"/>
              </a:lnSpc>
              <a:spcBef>
                <a:spcPts val="600"/>
              </a:spcBef>
              <a:spcAft>
                <a:spcPts val="0"/>
              </a:spcAft>
              <a:buClr>
                <a:srgbClr val="6A6C76"/>
              </a:buClr>
              <a:buSzPts val="4060"/>
              <a:buFont typeface="Tahoma"/>
              <a:buNone/>
            </a:pPr>
            <a:r>
              <a:rPr lang="cs-CZ"/>
              <a:t>When the project runs over several years,</a:t>
            </a:r>
            <a:br>
              <a:rPr lang="cs-CZ"/>
            </a:br>
            <a:r>
              <a:rPr lang="cs-CZ"/>
              <a:t>the DMP is absolutely necessary.</a:t>
            </a:r>
            <a:endParaRPr/>
          </a:p>
          <a:p>
            <a:pPr marL="156500" lvl="0" indent="0" algn="l" rtl="0">
              <a:lnSpc>
                <a:spcPct val="150000"/>
              </a:lnSpc>
              <a:spcBef>
                <a:spcPts val="600"/>
              </a:spcBef>
              <a:spcAft>
                <a:spcPts val="0"/>
              </a:spcAft>
              <a:buClr>
                <a:srgbClr val="6A6C76"/>
              </a:buClr>
              <a:buSzPts val="4060"/>
              <a:buFont typeface="Tahoma"/>
              <a:buNone/>
            </a:pPr>
            <a:endParaRPr/>
          </a:p>
          <a:p>
            <a:pPr marL="156500" lvl="0" indent="0" algn="l" rtl="0">
              <a:lnSpc>
                <a:spcPct val="150000"/>
              </a:lnSpc>
              <a:spcBef>
                <a:spcPts val="600"/>
              </a:spcBef>
              <a:spcAft>
                <a:spcPts val="0"/>
              </a:spcAft>
              <a:buClr>
                <a:srgbClr val="6A6C76"/>
              </a:buClr>
              <a:buSzPts val="4060"/>
              <a:buFont typeface="Tahoma"/>
              <a:buNone/>
            </a:pPr>
            <a:r>
              <a:rPr lang="cs-CZ"/>
              <a:t>With DMP researchers will know in advance:</a:t>
            </a:r>
            <a:endParaRPr/>
          </a:p>
          <a:p>
            <a:pPr marL="444500" lvl="0" indent="-288000" algn="l" rtl="0">
              <a:lnSpc>
                <a:spcPct val="150000"/>
              </a:lnSpc>
              <a:spcBef>
                <a:spcPts val="600"/>
              </a:spcBef>
              <a:spcAft>
                <a:spcPts val="0"/>
              </a:spcAft>
              <a:buClr>
                <a:srgbClr val="6A6C76"/>
              </a:buClr>
              <a:buSzPts val="4060"/>
              <a:buFont typeface="Tahoma"/>
              <a:buChar char="•"/>
            </a:pPr>
            <a:r>
              <a:rPr lang="cs-CZ"/>
              <a:t> When the data will be collected and how</a:t>
            </a:r>
            <a:endParaRPr/>
          </a:p>
          <a:p>
            <a:pPr marL="444500" lvl="0" indent="-288000" algn="l" rtl="0">
              <a:lnSpc>
                <a:spcPct val="150000"/>
              </a:lnSpc>
              <a:spcBef>
                <a:spcPts val="600"/>
              </a:spcBef>
              <a:spcAft>
                <a:spcPts val="0"/>
              </a:spcAft>
              <a:buClr>
                <a:srgbClr val="6A6C76"/>
              </a:buClr>
              <a:buSzPts val="4060"/>
              <a:buFont typeface="Tahoma"/>
              <a:buChar char="•"/>
            </a:pPr>
            <a:r>
              <a:rPr lang="cs-CZ"/>
              <a:t> How to handle the protection of respondents</a:t>
            </a:r>
            <a:endParaRPr/>
          </a:p>
          <a:p>
            <a:pPr marL="444500" lvl="0" indent="-288000" algn="l" rtl="0">
              <a:lnSpc>
                <a:spcPct val="150000"/>
              </a:lnSpc>
              <a:spcBef>
                <a:spcPts val="600"/>
              </a:spcBef>
              <a:spcAft>
                <a:spcPts val="0"/>
              </a:spcAft>
              <a:buClr>
                <a:srgbClr val="6A6C76"/>
              </a:buClr>
              <a:buSzPts val="4060"/>
              <a:buFont typeface="Tahoma"/>
              <a:buChar char="•"/>
            </a:pPr>
            <a:r>
              <a:rPr lang="cs-CZ"/>
              <a:t> How to manage the data during and after the project</a:t>
            </a:r>
            <a:endParaRPr/>
          </a:p>
          <a:p>
            <a:pPr marL="444500" lvl="0" indent="-288000" algn="l" rtl="0">
              <a:lnSpc>
                <a:spcPct val="150000"/>
              </a:lnSpc>
              <a:spcBef>
                <a:spcPts val="600"/>
              </a:spcBef>
              <a:spcAft>
                <a:spcPts val="0"/>
              </a:spcAft>
              <a:buClr>
                <a:srgbClr val="6A6C76"/>
              </a:buClr>
              <a:buSzPts val="4060"/>
              <a:buFont typeface="Tahoma"/>
              <a:buChar char="•"/>
            </a:pPr>
            <a:r>
              <a:rPr lang="cs-CZ"/>
              <a:t> Who will be responsible for what in the project</a:t>
            </a:r>
            <a:endParaRPr/>
          </a:p>
          <a:p>
            <a:pPr marL="444500" lvl="0" indent="-288000" algn="l" rtl="0">
              <a:lnSpc>
                <a:spcPct val="150000"/>
              </a:lnSpc>
              <a:spcBef>
                <a:spcPts val="600"/>
              </a:spcBef>
              <a:spcAft>
                <a:spcPts val="0"/>
              </a:spcAft>
              <a:buClr>
                <a:srgbClr val="6A6C76"/>
              </a:buClr>
              <a:buSzPts val="4060"/>
              <a:buFont typeface="Tahoma"/>
              <a:buChar char="•"/>
            </a:pPr>
            <a:r>
              <a:rPr lang="cs-CZ"/>
              <a:t> The budget for everything related to data</a:t>
            </a:r>
            <a:endParaRPr/>
          </a:p>
        </p:txBody>
      </p:sp>
      <p:sp>
        <p:nvSpPr>
          <p:cNvPr id="157" name="Google Shape;157;p13"/>
          <p:cNvSpPr txBox="1"/>
          <p:nvPr/>
        </p:nvSpPr>
        <p:spPr>
          <a:xfrm>
            <a:off x="11566526" y="1589998"/>
            <a:ext cx="6952342" cy="587146"/>
          </a:xfrm>
          <a:prstGeom prst="rect">
            <a:avLst/>
          </a:prstGeom>
          <a:noFill/>
          <a:ln>
            <a:noFill/>
          </a:ln>
        </p:spPr>
        <p:txBody>
          <a:bodyPr spcFirstLastPara="1" wrap="square" lIns="50800" tIns="50800" rIns="50800" bIns="50800" anchor="t" anchorCtr="0">
            <a:noAutofit/>
          </a:bodyPr>
          <a:lstStyle/>
          <a:p>
            <a:pPr marL="0" marR="0" lvl="0" indent="0" algn="l" rtl="0">
              <a:lnSpc>
                <a:spcPct val="150000"/>
              </a:lnSpc>
              <a:spcBef>
                <a:spcPts val="0"/>
              </a:spcBef>
              <a:spcAft>
                <a:spcPts val="0"/>
              </a:spcAft>
              <a:buClr>
                <a:srgbClr val="737373"/>
              </a:buClr>
              <a:buSzPts val="2400"/>
              <a:buFont typeface="Tahoma"/>
              <a:buNone/>
            </a:pPr>
            <a:r>
              <a:rPr lang="cs-CZ" sz="2400" b="0" i="0" u="none" strike="noStrike" cap="none">
                <a:solidFill>
                  <a:srgbClr val="737373"/>
                </a:solidFill>
                <a:latin typeface="Tahoma"/>
                <a:ea typeface="Tahoma"/>
                <a:cs typeface="Tahoma"/>
                <a:sym typeface="Tahoma"/>
              </a:rPr>
              <a:t>What researchers must know about DMP</a:t>
            </a:r>
            <a:endParaRPr/>
          </a:p>
        </p:txBody>
      </p:sp>
      <p:pic>
        <p:nvPicPr>
          <p:cNvPr id="158" name="Google Shape;158;p13"/>
          <p:cNvPicPr preferRelativeResize="0"/>
          <p:nvPr/>
        </p:nvPicPr>
        <p:blipFill rotWithShape="1">
          <a:blip r:embed="rId3">
            <a:alphaModFix/>
          </a:blip>
          <a:srcRect/>
          <a:stretch/>
        </p:blipFill>
        <p:spPr>
          <a:xfrm>
            <a:off x="11566526" y="2307773"/>
            <a:ext cx="3124200" cy="14668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4"/>
          <p:cNvSpPr txBox="1">
            <a:spLocks noGrp="1"/>
          </p:cNvSpPr>
          <p:nvPr>
            <p:ph type="body" idx="1"/>
          </p:nvPr>
        </p:nvSpPr>
        <p:spPr>
          <a:xfrm>
            <a:off x="290286" y="188686"/>
            <a:ext cx="10276112" cy="8219168"/>
          </a:xfrm>
          <a:prstGeom prst="rect">
            <a:avLst/>
          </a:prstGeom>
          <a:noFill/>
          <a:ln>
            <a:noFill/>
          </a:ln>
        </p:spPr>
        <p:txBody>
          <a:bodyPr spcFirstLastPara="1" wrap="square" lIns="91425" tIns="45700" rIns="91425" bIns="45700" anchor="t" anchorCtr="0">
            <a:noAutofit/>
          </a:bodyPr>
          <a:lstStyle/>
          <a:p>
            <a:pPr marL="156500" lvl="0" indent="0" algn="l" rtl="0">
              <a:lnSpc>
                <a:spcPct val="150000"/>
              </a:lnSpc>
              <a:spcBef>
                <a:spcPts val="0"/>
              </a:spcBef>
              <a:spcAft>
                <a:spcPts val="0"/>
              </a:spcAft>
              <a:buClr>
                <a:srgbClr val="6A6C76"/>
              </a:buClr>
              <a:buSzPts val="4060"/>
              <a:buFont typeface="Tahoma"/>
              <a:buNone/>
            </a:pPr>
            <a:r>
              <a:rPr lang="cs-CZ"/>
              <a:t>A lot of diversity exists in DMPs because DMPs are built around the particular needs of the research project </a:t>
            </a:r>
            <a:endParaRPr/>
          </a:p>
          <a:p>
            <a:pPr marL="156500" lvl="0" indent="0" algn="l" rtl="0">
              <a:lnSpc>
                <a:spcPct val="150000"/>
              </a:lnSpc>
              <a:spcBef>
                <a:spcPts val="600"/>
              </a:spcBef>
              <a:spcAft>
                <a:spcPts val="0"/>
              </a:spcAft>
              <a:buClr>
                <a:srgbClr val="6A6C76"/>
              </a:buClr>
              <a:buSzPts val="4640"/>
              <a:buFont typeface="Tahoma"/>
              <a:buNone/>
            </a:pPr>
            <a:r>
              <a:rPr lang="cs-CZ" sz="3200" b="1"/>
              <a:t>=&gt; </a:t>
            </a:r>
            <a:endParaRPr/>
          </a:p>
          <a:p>
            <a:pPr marL="444500" lvl="0" indent="-288000" algn="l" rtl="0">
              <a:lnSpc>
                <a:spcPct val="150000"/>
              </a:lnSpc>
              <a:spcBef>
                <a:spcPts val="600"/>
              </a:spcBef>
              <a:spcAft>
                <a:spcPts val="0"/>
              </a:spcAft>
              <a:buClr>
                <a:srgbClr val="6A6C76"/>
              </a:buClr>
              <a:buSzPts val="4060"/>
              <a:buFont typeface="Tahoma"/>
              <a:buChar char="•"/>
            </a:pPr>
            <a:r>
              <a:rPr lang="cs-CZ"/>
              <a:t> </a:t>
            </a:r>
            <a:r>
              <a:rPr lang="cs-CZ" sz="2400"/>
              <a:t>Researchers are sometimes uncertain about preparing the DMP</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 Worried they would put in the DMP something wrong</a:t>
            </a:r>
            <a:endParaRPr/>
          </a:p>
          <a:p>
            <a:pPr marL="444500" lvl="0" indent="-287999" algn="l" rtl="0">
              <a:lnSpc>
                <a:spcPct val="150000"/>
              </a:lnSpc>
              <a:spcBef>
                <a:spcPts val="600"/>
              </a:spcBef>
              <a:spcAft>
                <a:spcPts val="0"/>
              </a:spcAft>
              <a:buClr>
                <a:srgbClr val="6A6C76"/>
              </a:buClr>
              <a:buSzPts val="3480"/>
              <a:buFont typeface="Tahoma"/>
              <a:buChar char="•"/>
            </a:pPr>
            <a:r>
              <a:rPr lang="cs-CZ" sz="2400"/>
              <a:t> But they should not be afraid of being creative</a:t>
            </a:r>
            <a:endParaRPr/>
          </a:p>
          <a:p>
            <a:pPr marL="444500" lvl="0" indent="-287999" algn="l" rtl="0">
              <a:lnSpc>
                <a:spcPct val="150000"/>
              </a:lnSpc>
              <a:spcBef>
                <a:spcPts val="600"/>
              </a:spcBef>
              <a:spcAft>
                <a:spcPts val="0"/>
              </a:spcAft>
              <a:buClr>
                <a:srgbClr val="6A6C76"/>
              </a:buClr>
              <a:buSzPts val="3480"/>
              <a:buFont typeface="Tahoma"/>
              <a:buChar char="•"/>
            </a:pPr>
            <a:r>
              <a:rPr lang="cs-CZ" sz="2400"/>
              <a:t> They should put in the DMP all the important information without worrying about doing something wrong</a:t>
            </a:r>
            <a:endParaRPr/>
          </a:p>
          <a:p>
            <a:pPr marL="444500" lvl="0" indent="-287999" algn="l" rtl="0">
              <a:lnSpc>
                <a:spcPct val="150000"/>
              </a:lnSpc>
              <a:spcBef>
                <a:spcPts val="600"/>
              </a:spcBef>
              <a:spcAft>
                <a:spcPts val="0"/>
              </a:spcAft>
              <a:buClr>
                <a:srgbClr val="6A6C76"/>
              </a:buClr>
              <a:buSzPts val="3480"/>
              <a:buFont typeface="Tahoma"/>
              <a:buChar char="•"/>
            </a:pPr>
            <a:r>
              <a:rPr lang="cs-CZ" sz="2400"/>
              <a:t> They should bear in mind that the DMP is mainly for them to not get lost in their own project</a:t>
            </a:r>
            <a:endParaRPr/>
          </a:p>
          <a:p>
            <a:pPr marL="444500" lvl="0" indent="-287999" algn="l" rtl="0">
              <a:lnSpc>
                <a:spcPct val="150000"/>
              </a:lnSpc>
              <a:spcBef>
                <a:spcPts val="600"/>
              </a:spcBef>
              <a:spcAft>
                <a:spcPts val="0"/>
              </a:spcAft>
              <a:buClr>
                <a:srgbClr val="6A6C76"/>
              </a:buClr>
              <a:buSzPts val="3480"/>
              <a:buFont typeface="Tahoma"/>
              <a:buChar char="•"/>
            </a:pPr>
            <a:r>
              <a:rPr lang="cs-CZ" sz="2400"/>
              <a:t>But should take into consideration requirements of the funder of the research project</a:t>
            </a:r>
            <a:endParaRPr sz="2400"/>
          </a:p>
        </p:txBody>
      </p:sp>
      <p:sp>
        <p:nvSpPr>
          <p:cNvPr id="164" name="Google Shape;164;p14"/>
          <p:cNvSpPr txBox="1"/>
          <p:nvPr/>
        </p:nvSpPr>
        <p:spPr>
          <a:xfrm>
            <a:off x="11567884" y="1589998"/>
            <a:ext cx="7024915" cy="587146"/>
          </a:xfrm>
          <a:prstGeom prst="rect">
            <a:avLst/>
          </a:prstGeom>
          <a:noFill/>
          <a:ln>
            <a:noFill/>
          </a:ln>
        </p:spPr>
        <p:txBody>
          <a:bodyPr spcFirstLastPara="1" wrap="square" lIns="50800" tIns="50800" rIns="50800" bIns="50800" anchor="t" anchorCtr="0">
            <a:noAutofit/>
          </a:bodyPr>
          <a:lstStyle/>
          <a:p>
            <a:pPr marL="0" marR="0" lvl="0" indent="0" algn="l" rtl="0">
              <a:lnSpc>
                <a:spcPct val="150000"/>
              </a:lnSpc>
              <a:spcBef>
                <a:spcPts val="0"/>
              </a:spcBef>
              <a:spcAft>
                <a:spcPts val="0"/>
              </a:spcAft>
              <a:buClr>
                <a:srgbClr val="737373"/>
              </a:buClr>
              <a:buSzPts val="2400"/>
              <a:buFont typeface="Tahoma"/>
              <a:buNone/>
            </a:pPr>
            <a:r>
              <a:rPr lang="cs-CZ" sz="2400" b="0" i="0" u="none" strike="noStrike" cap="none">
                <a:solidFill>
                  <a:srgbClr val="737373"/>
                </a:solidFill>
                <a:latin typeface="Tahoma"/>
                <a:ea typeface="Tahoma"/>
                <a:cs typeface="Tahoma"/>
                <a:sym typeface="Tahoma"/>
              </a:rPr>
              <a:t>What researchers must know about DMP</a:t>
            </a:r>
            <a:endParaRPr/>
          </a:p>
        </p:txBody>
      </p:sp>
      <p:pic>
        <p:nvPicPr>
          <p:cNvPr id="165" name="Google Shape;165;p14"/>
          <p:cNvPicPr preferRelativeResize="0"/>
          <p:nvPr/>
        </p:nvPicPr>
        <p:blipFill rotWithShape="1">
          <a:blip r:embed="rId3">
            <a:alphaModFix/>
          </a:blip>
          <a:srcRect/>
          <a:stretch/>
        </p:blipFill>
        <p:spPr>
          <a:xfrm>
            <a:off x="11567884" y="2177144"/>
            <a:ext cx="3124200" cy="1466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5"/>
          <p:cNvSpPr txBox="1">
            <a:spLocks noGrp="1"/>
          </p:cNvSpPr>
          <p:nvPr>
            <p:ph type="body" idx="1"/>
          </p:nvPr>
        </p:nvSpPr>
        <p:spPr>
          <a:xfrm>
            <a:off x="422956" y="449035"/>
            <a:ext cx="14955837" cy="8927194"/>
          </a:xfrm>
          <a:prstGeom prst="rect">
            <a:avLst/>
          </a:prstGeom>
          <a:noFill/>
          <a:ln>
            <a:noFill/>
          </a:ln>
        </p:spPr>
        <p:txBody>
          <a:bodyPr spcFirstLastPara="1" wrap="square" lIns="91425" tIns="45700" rIns="91425" bIns="45700" anchor="t" anchorCtr="0">
            <a:noAutofit/>
          </a:bodyPr>
          <a:lstStyle/>
          <a:p>
            <a:pPr marL="156500" lvl="0" indent="0" algn="l" rtl="0">
              <a:lnSpc>
                <a:spcPct val="150000"/>
              </a:lnSpc>
              <a:spcBef>
                <a:spcPts val="0"/>
              </a:spcBef>
              <a:spcAft>
                <a:spcPts val="0"/>
              </a:spcAft>
              <a:buClr>
                <a:srgbClr val="6A6C76"/>
              </a:buClr>
              <a:buSzPts val="4060"/>
              <a:buFont typeface="Tahoma"/>
              <a:buNone/>
            </a:pPr>
            <a:r>
              <a:rPr lang="cs-CZ"/>
              <a:t>Where is DMP strongly recommended or mandatory?</a:t>
            </a:r>
            <a:endParaRPr/>
          </a:p>
          <a:p>
            <a:pPr marL="444500" lvl="0" indent="-287999" algn="l" rtl="0">
              <a:lnSpc>
                <a:spcPct val="150000"/>
              </a:lnSpc>
              <a:spcBef>
                <a:spcPts val="600"/>
              </a:spcBef>
              <a:spcAft>
                <a:spcPts val="0"/>
              </a:spcAft>
              <a:buClr>
                <a:srgbClr val="6A6C76"/>
              </a:buClr>
              <a:buSzPts val="3480"/>
              <a:buFont typeface="Tahoma"/>
              <a:buChar char="•"/>
            </a:pPr>
            <a:r>
              <a:rPr lang="cs-CZ" sz="2400"/>
              <a:t>Not all funders in European countries want the DMP</a:t>
            </a:r>
            <a:endParaRPr/>
          </a:p>
          <a:p>
            <a:pPr marL="444500" lvl="0" indent="-287999" algn="l" rtl="0">
              <a:lnSpc>
                <a:spcPct val="150000"/>
              </a:lnSpc>
              <a:spcBef>
                <a:spcPts val="600"/>
              </a:spcBef>
              <a:spcAft>
                <a:spcPts val="0"/>
              </a:spcAft>
              <a:buClr>
                <a:srgbClr val="6A6C76"/>
              </a:buClr>
              <a:buSzPts val="3480"/>
              <a:buFont typeface="Tahoma"/>
              <a:buChar char="•"/>
            </a:pPr>
            <a:r>
              <a:rPr lang="cs-CZ" sz="2400"/>
              <a:t>Look into the DMEG, the country diversity in DMP</a:t>
            </a:r>
            <a:endParaRPr/>
          </a:p>
          <a:p>
            <a:pPr marL="444500" lvl="0" indent="-287999" algn="l" rtl="0">
              <a:lnSpc>
                <a:spcPct val="150000"/>
              </a:lnSpc>
              <a:spcBef>
                <a:spcPts val="600"/>
              </a:spcBef>
              <a:spcAft>
                <a:spcPts val="0"/>
              </a:spcAft>
              <a:buClr>
                <a:srgbClr val="6A6C76"/>
              </a:buClr>
              <a:buSzPts val="3480"/>
              <a:buFont typeface="Tahoma"/>
              <a:buChar char="•"/>
            </a:pPr>
            <a:r>
              <a:rPr lang="cs-CZ" sz="2400"/>
              <a:t>see </a:t>
            </a:r>
            <a:r>
              <a:rPr lang="cs-CZ" sz="2400" u="sng">
                <a:solidFill>
                  <a:schemeClr val="hlink"/>
                </a:solidFill>
                <a:hlinkClick r:id="rId3"/>
              </a:rPr>
              <a:t>https://dmeg.cessda.eu/Data-Management-Expert-Guide/1.-Plan/European-diversity</a:t>
            </a:r>
            <a:r>
              <a:rPr lang="cs-CZ" sz="2400"/>
              <a:t> </a:t>
            </a:r>
            <a:endParaRPr/>
          </a:p>
          <a:p>
            <a:pPr marL="444500" lvl="0" indent="-67019" algn="l" rtl="0">
              <a:lnSpc>
                <a:spcPct val="150000"/>
              </a:lnSpc>
              <a:spcBef>
                <a:spcPts val="600"/>
              </a:spcBef>
              <a:spcAft>
                <a:spcPts val="0"/>
              </a:spcAft>
              <a:buClr>
                <a:srgbClr val="6A6C76"/>
              </a:buClr>
              <a:buSzPts val="3480"/>
              <a:buFont typeface="Tahoma"/>
              <a:buNone/>
            </a:pPr>
            <a:endParaRPr sz="200"/>
          </a:p>
          <a:p>
            <a:pPr marL="156500" lvl="0" indent="0" algn="l" rtl="0">
              <a:lnSpc>
                <a:spcPct val="150000"/>
              </a:lnSpc>
              <a:spcBef>
                <a:spcPts val="600"/>
              </a:spcBef>
              <a:spcAft>
                <a:spcPts val="0"/>
              </a:spcAft>
              <a:buClr>
                <a:srgbClr val="6A6C76"/>
              </a:buClr>
              <a:buSzPts val="4060"/>
              <a:buFont typeface="Tahoma"/>
              <a:buNone/>
            </a:pPr>
            <a:r>
              <a:rPr lang="cs-CZ"/>
              <a:t>DMP required:</a:t>
            </a:r>
            <a:endParaRPr/>
          </a:p>
          <a:p>
            <a:pPr marL="444500" lvl="0" indent="-287999" algn="l" rtl="0">
              <a:lnSpc>
                <a:spcPct val="150000"/>
              </a:lnSpc>
              <a:spcBef>
                <a:spcPts val="600"/>
              </a:spcBef>
              <a:spcAft>
                <a:spcPts val="0"/>
              </a:spcAft>
              <a:buClr>
                <a:srgbClr val="6A6C76"/>
              </a:buClr>
              <a:buSzPts val="3480"/>
              <a:buFont typeface="Tahoma"/>
              <a:buChar char="•"/>
            </a:pPr>
            <a:r>
              <a:rPr lang="cs-CZ" sz="2400"/>
              <a:t>Horizon 2020</a:t>
            </a:r>
            <a:endParaRPr/>
          </a:p>
          <a:p>
            <a:pPr marL="444500" lvl="0" indent="-287999" algn="l" rtl="0">
              <a:lnSpc>
                <a:spcPct val="150000"/>
              </a:lnSpc>
              <a:spcBef>
                <a:spcPts val="600"/>
              </a:spcBef>
              <a:spcAft>
                <a:spcPts val="0"/>
              </a:spcAft>
              <a:buClr>
                <a:srgbClr val="6A6C76"/>
              </a:buClr>
              <a:buSzPts val="3480"/>
              <a:buFont typeface="Tahoma"/>
              <a:buChar char="•"/>
            </a:pPr>
            <a:r>
              <a:rPr lang="cs-CZ" sz="2400"/>
              <a:t>DMP online via https://dmponline.dcc.ac.uk/</a:t>
            </a:r>
            <a:endParaRPr/>
          </a:p>
          <a:p>
            <a:pPr marL="444500" lvl="0" indent="-67019" algn="l" rtl="0">
              <a:lnSpc>
                <a:spcPct val="150000"/>
              </a:lnSpc>
              <a:spcBef>
                <a:spcPts val="600"/>
              </a:spcBef>
              <a:spcAft>
                <a:spcPts val="0"/>
              </a:spcAft>
              <a:buClr>
                <a:srgbClr val="6A6C76"/>
              </a:buClr>
              <a:buSzPts val="3480"/>
              <a:buFont typeface="Tahoma"/>
              <a:buNone/>
            </a:pPr>
            <a:endParaRPr sz="200"/>
          </a:p>
          <a:p>
            <a:pPr marL="156500" lvl="0" indent="0" algn="l" rtl="0">
              <a:lnSpc>
                <a:spcPct val="150000"/>
              </a:lnSpc>
              <a:spcBef>
                <a:spcPts val="600"/>
              </a:spcBef>
              <a:spcAft>
                <a:spcPts val="0"/>
              </a:spcAft>
              <a:buClr>
                <a:srgbClr val="6A6C76"/>
              </a:buClr>
              <a:buSzPts val="4060"/>
              <a:buFont typeface="Tahoma"/>
              <a:buNone/>
            </a:pPr>
            <a:r>
              <a:rPr lang="cs-CZ"/>
              <a:t>DMP in European countries</a:t>
            </a:r>
            <a:endParaRPr/>
          </a:p>
          <a:p>
            <a:pPr marL="444500" lvl="0" indent="-287999" algn="l" rtl="0">
              <a:lnSpc>
                <a:spcPct val="150000"/>
              </a:lnSpc>
              <a:spcBef>
                <a:spcPts val="600"/>
              </a:spcBef>
              <a:spcAft>
                <a:spcPts val="0"/>
              </a:spcAft>
              <a:buClr>
                <a:srgbClr val="6A6C76"/>
              </a:buClr>
              <a:buSzPts val="3480"/>
              <a:buFont typeface="Tahoma"/>
              <a:buChar char="•"/>
            </a:pPr>
            <a:r>
              <a:rPr lang="cs-CZ" sz="2400"/>
              <a:t>In many European countries not mandatory yet</a:t>
            </a:r>
            <a:endParaRPr/>
          </a:p>
          <a:p>
            <a:pPr marL="444500" lvl="0" indent="-287999" algn="l" rtl="0">
              <a:lnSpc>
                <a:spcPct val="150000"/>
              </a:lnSpc>
              <a:spcBef>
                <a:spcPts val="600"/>
              </a:spcBef>
              <a:spcAft>
                <a:spcPts val="0"/>
              </a:spcAft>
              <a:buClr>
                <a:srgbClr val="6A6C76"/>
              </a:buClr>
              <a:buSzPts val="3480"/>
              <a:buFont typeface="Tahoma"/>
              <a:buChar char="•"/>
            </a:pPr>
            <a:r>
              <a:rPr lang="cs-CZ" sz="2400"/>
              <a:t>It is recommended or mandatory by some funding institutions in the following countries:</a:t>
            </a:r>
            <a:endParaRPr sz="2400"/>
          </a:p>
          <a:p>
            <a:pPr marL="889000" lvl="1" indent="-288000" algn="l" rtl="0">
              <a:lnSpc>
                <a:spcPct val="150000"/>
              </a:lnSpc>
              <a:spcBef>
                <a:spcPts val="600"/>
              </a:spcBef>
              <a:spcAft>
                <a:spcPts val="0"/>
              </a:spcAft>
              <a:buClr>
                <a:srgbClr val="6A6C76"/>
              </a:buClr>
              <a:buSzPts val="3480"/>
              <a:buFont typeface="Tahoma"/>
              <a:buChar char="•"/>
            </a:pPr>
            <a:r>
              <a:rPr lang="cs-CZ" sz="2400"/>
              <a:t>Finland, Netherlands, Norway, Switzerland, UK</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6"/>
          <p:cNvSpPr txBox="1">
            <a:spLocks noGrp="1"/>
          </p:cNvSpPr>
          <p:nvPr>
            <p:ph type="body" idx="1"/>
          </p:nvPr>
        </p:nvSpPr>
        <p:spPr>
          <a:xfrm>
            <a:off x="885371" y="537030"/>
            <a:ext cx="15262679" cy="8248196"/>
          </a:xfrm>
          <a:prstGeom prst="rect">
            <a:avLst/>
          </a:prstGeom>
          <a:noFill/>
          <a:ln>
            <a:noFill/>
          </a:ln>
        </p:spPr>
        <p:txBody>
          <a:bodyPr spcFirstLastPara="1" wrap="square" lIns="91425" tIns="45700" rIns="91425" bIns="45700" anchor="t" anchorCtr="0">
            <a:normAutofit fontScale="92500" lnSpcReduction="10000"/>
          </a:bodyPr>
          <a:lstStyle/>
          <a:p>
            <a:pPr marL="156500" lvl="0" indent="0" algn="l" rtl="0">
              <a:lnSpc>
                <a:spcPct val="150000"/>
              </a:lnSpc>
              <a:spcBef>
                <a:spcPts val="0"/>
              </a:spcBef>
              <a:spcAft>
                <a:spcPts val="0"/>
              </a:spcAft>
              <a:buClr>
                <a:srgbClr val="6A6C76"/>
              </a:buClr>
              <a:buSzPct val="87177"/>
              <a:buFont typeface="Tahoma"/>
              <a:buNone/>
            </a:pPr>
            <a:r>
              <a:rPr lang="cs-CZ" sz="4657"/>
              <a:t>Recommended content of DMP for social sciences</a:t>
            </a:r>
            <a:endParaRPr sz="4657"/>
          </a:p>
          <a:p>
            <a:pPr marL="444500" lvl="0" indent="-268664" algn="l" rtl="0">
              <a:lnSpc>
                <a:spcPct val="150000"/>
              </a:lnSpc>
              <a:spcBef>
                <a:spcPts val="600"/>
              </a:spcBef>
              <a:spcAft>
                <a:spcPts val="0"/>
              </a:spcAft>
              <a:buClr>
                <a:srgbClr val="6A6C76"/>
              </a:buClr>
              <a:buSzPct val="145000"/>
              <a:buFont typeface="Tahoma"/>
              <a:buChar char="•"/>
            </a:pPr>
            <a:r>
              <a:rPr lang="cs-CZ"/>
              <a:t> Following the DMP in DMEG</a:t>
            </a:r>
            <a:endParaRPr/>
          </a:p>
          <a:p>
            <a:pPr marL="444500" lvl="0" indent="-268664" algn="l" rtl="0">
              <a:lnSpc>
                <a:spcPct val="150000"/>
              </a:lnSpc>
              <a:spcBef>
                <a:spcPts val="600"/>
              </a:spcBef>
              <a:spcAft>
                <a:spcPts val="0"/>
              </a:spcAft>
              <a:buClr>
                <a:srgbClr val="6A6C76"/>
              </a:buClr>
              <a:buSzPct val="145000"/>
              <a:buFont typeface="Tahoma"/>
              <a:buChar char="•"/>
            </a:pPr>
            <a:r>
              <a:rPr lang="cs-CZ" u="sng"/>
              <a:t> dmeg.cessda.eu/</a:t>
            </a:r>
            <a:endParaRPr u="sng"/>
          </a:p>
          <a:p>
            <a:pPr marL="444500" lvl="0" indent="-268664" algn="l" rtl="0">
              <a:lnSpc>
                <a:spcPct val="150000"/>
              </a:lnSpc>
              <a:spcBef>
                <a:spcPts val="600"/>
              </a:spcBef>
              <a:spcAft>
                <a:spcPts val="0"/>
              </a:spcAft>
              <a:buClr>
                <a:srgbClr val="6A6C76"/>
              </a:buClr>
              <a:buSzPct val="145000"/>
              <a:buFont typeface="Tahoma"/>
              <a:buChar char="•"/>
            </a:pPr>
            <a:r>
              <a:rPr lang="cs-CZ"/>
              <a:t> DMP questions DMEG</a:t>
            </a:r>
            <a:endParaRPr/>
          </a:p>
          <a:p>
            <a:pPr marL="444500" lvl="0" indent="-268664" algn="l" rtl="0">
              <a:lnSpc>
                <a:spcPct val="150000"/>
              </a:lnSpc>
              <a:spcBef>
                <a:spcPts val="600"/>
              </a:spcBef>
              <a:spcAft>
                <a:spcPts val="0"/>
              </a:spcAft>
              <a:buClr>
                <a:srgbClr val="6A6C76"/>
              </a:buClr>
              <a:buSzPct val="145000"/>
              <a:buFont typeface="Tahoma"/>
              <a:buChar char="•"/>
            </a:pPr>
            <a:r>
              <a:rPr lang="cs-CZ"/>
              <a:t> Editable version DM DMEG material – The handout for this presentation</a:t>
            </a:r>
            <a:endParaRPr/>
          </a:p>
          <a:p>
            <a:pPr marL="444500" lvl="0" indent="-49525" algn="l" rtl="0">
              <a:lnSpc>
                <a:spcPct val="150000"/>
              </a:lnSpc>
              <a:spcBef>
                <a:spcPts val="600"/>
              </a:spcBef>
              <a:spcAft>
                <a:spcPts val="0"/>
              </a:spcAft>
              <a:buClr>
                <a:srgbClr val="6A6C76"/>
              </a:buClr>
              <a:buSzPct val="145000"/>
              <a:buFont typeface="Tahoma"/>
              <a:buNone/>
            </a:pPr>
            <a:endParaRPr/>
          </a:p>
          <a:p>
            <a:pPr marL="457200" lvl="0" indent="-369474" algn="l" rtl="0">
              <a:lnSpc>
                <a:spcPct val="150000"/>
              </a:lnSpc>
              <a:spcBef>
                <a:spcPts val="600"/>
              </a:spcBef>
              <a:spcAft>
                <a:spcPts val="0"/>
              </a:spcAft>
              <a:buSzPct val="93214"/>
              <a:buAutoNum type="arabicPeriod"/>
            </a:pPr>
            <a:r>
              <a:rPr lang="cs-CZ"/>
              <a:t> Overview</a:t>
            </a:r>
            <a:endParaRPr/>
          </a:p>
          <a:p>
            <a:pPr marL="457200" lvl="0" indent="-369474" algn="l" rtl="0">
              <a:lnSpc>
                <a:spcPct val="150000"/>
              </a:lnSpc>
              <a:spcBef>
                <a:spcPts val="0"/>
              </a:spcBef>
              <a:spcAft>
                <a:spcPts val="0"/>
              </a:spcAft>
              <a:buSzPct val="93214"/>
              <a:buAutoNum type="arabicPeriod"/>
            </a:pPr>
            <a:r>
              <a:rPr lang="cs-CZ"/>
              <a:t> Organising and documenting your data</a:t>
            </a:r>
            <a:endParaRPr/>
          </a:p>
          <a:p>
            <a:pPr marL="457200" lvl="0" indent="-369474" algn="l" rtl="0">
              <a:lnSpc>
                <a:spcPct val="150000"/>
              </a:lnSpc>
              <a:spcBef>
                <a:spcPts val="0"/>
              </a:spcBef>
              <a:spcAft>
                <a:spcPts val="0"/>
              </a:spcAft>
              <a:buSzPct val="93214"/>
              <a:buAutoNum type="arabicPeriod"/>
            </a:pPr>
            <a:r>
              <a:rPr lang="cs-CZ"/>
              <a:t> Processing your data</a:t>
            </a:r>
            <a:endParaRPr/>
          </a:p>
          <a:p>
            <a:pPr marL="457200" lvl="0" indent="-369474" algn="l" rtl="0">
              <a:lnSpc>
                <a:spcPct val="150000"/>
              </a:lnSpc>
              <a:spcBef>
                <a:spcPts val="0"/>
              </a:spcBef>
              <a:spcAft>
                <a:spcPts val="0"/>
              </a:spcAft>
              <a:buSzPct val="93214"/>
              <a:buAutoNum type="arabicPeriod"/>
            </a:pPr>
            <a:r>
              <a:rPr lang="cs-CZ"/>
              <a:t> Storing your data and metadata</a:t>
            </a:r>
            <a:endParaRPr/>
          </a:p>
          <a:p>
            <a:pPr marL="457200" lvl="0" indent="-369474" algn="l" rtl="0">
              <a:lnSpc>
                <a:spcPct val="150000"/>
              </a:lnSpc>
              <a:spcBef>
                <a:spcPts val="0"/>
              </a:spcBef>
              <a:spcAft>
                <a:spcPts val="0"/>
              </a:spcAft>
              <a:buSzPct val="93214"/>
              <a:buAutoNum type="arabicPeriod"/>
            </a:pPr>
            <a:r>
              <a:rPr lang="cs-CZ"/>
              <a:t> Protecting your data</a:t>
            </a:r>
            <a:endParaRPr/>
          </a:p>
          <a:p>
            <a:pPr marL="457200" lvl="0" indent="-369474" algn="l" rtl="0">
              <a:lnSpc>
                <a:spcPct val="150000"/>
              </a:lnSpc>
              <a:spcBef>
                <a:spcPts val="0"/>
              </a:spcBef>
              <a:spcAft>
                <a:spcPts val="0"/>
              </a:spcAft>
              <a:buSzPct val="93214"/>
              <a:buAutoNum type="arabicPeriod"/>
            </a:pPr>
            <a:r>
              <a:rPr lang="cs-CZ"/>
              <a:t> Archiving and publishing your data</a:t>
            </a:r>
            <a:endParaRPr/>
          </a:p>
          <a:p>
            <a:pPr marL="457200" lvl="0" indent="-369474" algn="l" rtl="0">
              <a:lnSpc>
                <a:spcPct val="150000"/>
              </a:lnSpc>
              <a:spcBef>
                <a:spcPts val="0"/>
              </a:spcBef>
              <a:spcAft>
                <a:spcPts val="0"/>
              </a:spcAft>
              <a:buSzPct val="93214"/>
              <a:buAutoNum type="arabicPeriod"/>
            </a:pPr>
            <a:r>
              <a:rPr lang="cs-CZ"/>
              <a:t> Discovering data</a:t>
            </a:r>
            <a:endParaRPr/>
          </a:p>
        </p:txBody>
      </p:sp>
      <p:pic>
        <p:nvPicPr>
          <p:cNvPr id="176" name="Google Shape;176;p16"/>
          <p:cNvPicPr preferRelativeResize="0"/>
          <p:nvPr/>
        </p:nvPicPr>
        <p:blipFill rotWithShape="1">
          <a:blip r:embed="rId3">
            <a:alphaModFix/>
          </a:blip>
          <a:srcRect/>
          <a:stretch/>
        </p:blipFill>
        <p:spPr>
          <a:xfrm>
            <a:off x="9148957" y="4415972"/>
            <a:ext cx="5370576" cy="28956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7"/>
          <p:cNvSpPr txBox="1">
            <a:spLocks noGrp="1"/>
          </p:cNvSpPr>
          <p:nvPr>
            <p:ph type="body" idx="1"/>
          </p:nvPr>
        </p:nvSpPr>
        <p:spPr>
          <a:xfrm>
            <a:off x="376949" y="1360007"/>
            <a:ext cx="7603500" cy="7837800"/>
          </a:xfrm>
          <a:prstGeom prst="rect">
            <a:avLst/>
          </a:prstGeom>
          <a:noFill/>
          <a:ln>
            <a:noFill/>
          </a:ln>
        </p:spPr>
        <p:txBody>
          <a:bodyPr spcFirstLastPara="1" wrap="square" lIns="91425" tIns="45700" rIns="91425" bIns="45700" anchor="t" anchorCtr="0">
            <a:normAutofit/>
          </a:bodyPr>
          <a:lstStyle/>
          <a:p>
            <a:pPr marL="156500" lvl="0" indent="0" algn="l" rtl="0">
              <a:lnSpc>
                <a:spcPct val="170000"/>
              </a:lnSpc>
              <a:spcBef>
                <a:spcPts val="0"/>
              </a:spcBef>
              <a:spcAft>
                <a:spcPts val="0"/>
              </a:spcAft>
              <a:buClr>
                <a:srgbClr val="6A6C76"/>
              </a:buClr>
              <a:buSzPct val="145000"/>
              <a:buFont typeface="Tahoma"/>
              <a:buNone/>
            </a:pPr>
            <a:r>
              <a:rPr lang="cs-CZ"/>
              <a:t>1. Overview</a:t>
            </a:r>
            <a:endParaRPr/>
          </a:p>
          <a:p>
            <a:pPr marL="444500" lvl="0" indent="-271426" algn="l" rtl="0">
              <a:lnSpc>
                <a:spcPct val="170000"/>
              </a:lnSpc>
              <a:spcBef>
                <a:spcPts val="600"/>
              </a:spcBef>
              <a:spcAft>
                <a:spcPts val="0"/>
              </a:spcAft>
              <a:buClr>
                <a:srgbClr val="6A6C76"/>
              </a:buClr>
              <a:buSzPct val="145000"/>
              <a:buFont typeface="Tahoma"/>
              <a:buChar char="•"/>
            </a:pPr>
            <a:r>
              <a:rPr lang="cs-CZ" sz="2400"/>
              <a:t>Title of the project, Description, Principal Researchers, Funder, Owner, Data Producer, Contacts, Roles in the project, Costs and resources</a:t>
            </a:r>
            <a:endParaRPr/>
          </a:p>
          <a:p>
            <a:pPr marL="156500" lvl="0" indent="0" algn="l" rtl="0">
              <a:lnSpc>
                <a:spcPct val="170000"/>
              </a:lnSpc>
              <a:spcBef>
                <a:spcPts val="600"/>
              </a:spcBef>
              <a:spcAft>
                <a:spcPts val="0"/>
              </a:spcAft>
              <a:buClr>
                <a:srgbClr val="6A6C76"/>
              </a:buClr>
              <a:buSzPct val="145000"/>
              <a:buFont typeface="Tahoma"/>
              <a:buNone/>
            </a:pPr>
            <a:r>
              <a:rPr lang="cs-CZ"/>
              <a:t>2. Organising and documenting data</a:t>
            </a:r>
            <a:endParaRPr/>
          </a:p>
          <a:p>
            <a:pPr marL="444500" lvl="0" indent="-272807" algn="l" rtl="0">
              <a:lnSpc>
                <a:spcPct val="170000"/>
              </a:lnSpc>
              <a:spcBef>
                <a:spcPts val="600"/>
              </a:spcBef>
              <a:spcAft>
                <a:spcPts val="0"/>
              </a:spcAft>
              <a:buClr>
                <a:srgbClr val="6A6C76"/>
              </a:buClr>
              <a:buSzPct val="145000"/>
              <a:buFont typeface="Tahoma"/>
              <a:buChar char="•"/>
            </a:pPr>
            <a:r>
              <a:rPr lang="cs-CZ" sz="2200"/>
              <a:t>Data collection, Data organisation, Data type and size, File format, Folder structure and names, File structure and names, Documentation, Metadata, Metadata standard</a:t>
            </a:r>
            <a:endParaRPr/>
          </a:p>
          <a:p>
            <a:pPr marL="156500" lvl="0" indent="0" algn="l" rtl="0">
              <a:lnSpc>
                <a:spcPct val="170000"/>
              </a:lnSpc>
              <a:spcBef>
                <a:spcPts val="600"/>
              </a:spcBef>
              <a:spcAft>
                <a:spcPts val="0"/>
              </a:spcAft>
              <a:buClr>
                <a:srgbClr val="6A6C76"/>
              </a:buClr>
              <a:buSzPct val="145000"/>
              <a:buFont typeface="Tahoma"/>
              <a:buNone/>
            </a:pPr>
            <a:r>
              <a:rPr lang="cs-CZ"/>
              <a:t>3. Processing data</a:t>
            </a:r>
            <a:endParaRPr/>
          </a:p>
          <a:p>
            <a:pPr marL="444500" lvl="0" indent="-274188" algn="l" rtl="0">
              <a:lnSpc>
                <a:spcPct val="170000"/>
              </a:lnSpc>
              <a:spcBef>
                <a:spcPts val="600"/>
              </a:spcBef>
              <a:spcAft>
                <a:spcPts val="0"/>
              </a:spcAft>
              <a:buClr>
                <a:srgbClr val="6A6C76"/>
              </a:buClr>
              <a:buSzPct val="145000"/>
              <a:buFont typeface="Tahoma"/>
              <a:buChar char="•"/>
            </a:pPr>
            <a:r>
              <a:rPr lang="cs-CZ" sz="2000"/>
              <a:t>Versioning, Interoperability, Data Quality</a:t>
            </a:r>
            <a:endParaRPr/>
          </a:p>
          <a:p>
            <a:pPr marL="444500" lvl="0" indent="-30190" algn="l" rtl="0">
              <a:lnSpc>
                <a:spcPct val="170000"/>
              </a:lnSpc>
              <a:spcBef>
                <a:spcPts val="600"/>
              </a:spcBef>
              <a:spcAft>
                <a:spcPts val="0"/>
              </a:spcAft>
              <a:buClr>
                <a:srgbClr val="6A6C76"/>
              </a:buClr>
              <a:buSzPct val="145000"/>
              <a:buFont typeface="Tahoma"/>
              <a:buNone/>
            </a:pPr>
            <a:endParaRPr/>
          </a:p>
        </p:txBody>
      </p:sp>
      <p:sp>
        <p:nvSpPr>
          <p:cNvPr id="182" name="Google Shape;182;p17"/>
          <p:cNvSpPr txBox="1"/>
          <p:nvPr/>
        </p:nvSpPr>
        <p:spPr>
          <a:xfrm>
            <a:off x="478975" y="203200"/>
            <a:ext cx="5694000" cy="761400"/>
          </a:xfrm>
          <a:prstGeom prst="rect">
            <a:avLst/>
          </a:prstGeom>
          <a:noFill/>
          <a:ln>
            <a:noFill/>
          </a:ln>
        </p:spPr>
        <p:txBody>
          <a:bodyPr spcFirstLastPara="1" wrap="square" lIns="50800" tIns="50800" rIns="50800" bIns="50800" anchor="t" anchorCtr="0">
            <a:normAutofit/>
          </a:bodyPr>
          <a:lstStyle/>
          <a:p>
            <a:pPr marL="0" marR="0" lvl="0" indent="0" algn="l" rtl="0">
              <a:lnSpc>
                <a:spcPct val="100000"/>
              </a:lnSpc>
              <a:spcBef>
                <a:spcPts val="0"/>
              </a:spcBef>
              <a:spcAft>
                <a:spcPts val="0"/>
              </a:spcAft>
              <a:buClr>
                <a:srgbClr val="737373"/>
              </a:buClr>
              <a:buSzPts val="2400"/>
              <a:buFont typeface="Tahoma"/>
              <a:buNone/>
            </a:pPr>
            <a:r>
              <a:rPr lang="cs-CZ" sz="3000" b="0" i="0" u="none" strike="noStrike" cap="none">
                <a:solidFill>
                  <a:srgbClr val="737373"/>
                </a:solidFill>
                <a:latin typeface="Tahoma"/>
                <a:ea typeface="Tahoma"/>
                <a:cs typeface="Tahoma"/>
                <a:sym typeface="Tahoma"/>
              </a:rPr>
              <a:t>DMP Content</a:t>
            </a:r>
            <a:endParaRPr sz="3200" b="0" i="0" u="none" strike="noStrike" cap="none">
              <a:solidFill>
                <a:srgbClr val="737373"/>
              </a:solidFill>
              <a:latin typeface="Tahoma"/>
              <a:ea typeface="Tahoma"/>
              <a:cs typeface="Tahoma"/>
              <a:sym typeface="Tahoma"/>
            </a:endParaRPr>
          </a:p>
        </p:txBody>
      </p:sp>
      <p:sp>
        <p:nvSpPr>
          <p:cNvPr id="183" name="Google Shape;183;p17"/>
          <p:cNvSpPr txBox="1"/>
          <p:nvPr/>
        </p:nvSpPr>
        <p:spPr>
          <a:xfrm>
            <a:off x="8610471" y="1360001"/>
            <a:ext cx="7750500" cy="8127900"/>
          </a:xfrm>
          <a:prstGeom prst="rect">
            <a:avLst/>
          </a:prstGeom>
          <a:noFill/>
          <a:ln>
            <a:noFill/>
          </a:ln>
        </p:spPr>
        <p:txBody>
          <a:bodyPr spcFirstLastPara="1" wrap="square" lIns="50800" tIns="50800" rIns="50800" bIns="50800" anchor="t" anchorCtr="0">
            <a:normAutofit/>
          </a:bodyPr>
          <a:lstStyle/>
          <a:p>
            <a:pPr marL="0" marR="0" lvl="0" indent="0" algn="l" rtl="0">
              <a:lnSpc>
                <a:spcPct val="150000"/>
              </a:lnSpc>
              <a:spcBef>
                <a:spcPts val="0"/>
              </a:spcBef>
              <a:spcAft>
                <a:spcPts val="0"/>
              </a:spcAft>
              <a:buClr>
                <a:srgbClr val="737373"/>
              </a:buClr>
              <a:buSzPts val="2800"/>
              <a:buFont typeface="Tahoma"/>
              <a:buNone/>
            </a:pPr>
            <a:r>
              <a:rPr lang="cs-CZ" sz="2800" b="0" i="0" u="none" strike="noStrike" cap="none">
                <a:solidFill>
                  <a:srgbClr val="737373"/>
                </a:solidFill>
                <a:latin typeface="Tahoma"/>
                <a:ea typeface="Tahoma"/>
                <a:cs typeface="Tahoma"/>
                <a:sym typeface="Tahoma"/>
              </a:rPr>
              <a:t>4. Storing data and metadata</a:t>
            </a:r>
            <a:endParaRPr/>
          </a:p>
          <a:p>
            <a:pPr marL="342900" marR="0" lvl="0" indent="-342900" algn="l" rtl="0">
              <a:lnSpc>
                <a:spcPct val="150000"/>
              </a:lnSpc>
              <a:spcBef>
                <a:spcPts val="0"/>
              </a:spcBef>
              <a:spcAft>
                <a:spcPts val="0"/>
              </a:spcAft>
              <a:buClr>
                <a:srgbClr val="737373"/>
              </a:buClr>
              <a:buSzPts val="2400"/>
              <a:buFont typeface="Arial"/>
              <a:buChar char="•"/>
            </a:pPr>
            <a:r>
              <a:rPr lang="cs-CZ" sz="2400" b="0" i="0" u="none" strike="noStrike" cap="none">
                <a:solidFill>
                  <a:srgbClr val="737373"/>
                </a:solidFill>
                <a:latin typeface="Tahoma"/>
                <a:ea typeface="Tahoma"/>
                <a:cs typeface="Tahoma"/>
                <a:sym typeface="Tahoma"/>
              </a:rPr>
              <a:t>Storage, Backup, Security</a:t>
            </a:r>
            <a:endParaRPr/>
          </a:p>
          <a:p>
            <a:pPr marL="0" marR="0" lvl="0" indent="0" algn="l" rtl="0">
              <a:lnSpc>
                <a:spcPct val="150000"/>
              </a:lnSpc>
              <a:spcBef>
                <a:spcPts val="0"/>
              </a:spcBef>
              <a:spcAft>
                <a:spcPts val="0"/>
              </a:spcAft>
              <a:buClr>
                <a:srgbClr val="737373"/>
              </a:buClr>
              <a:buSzPts val="2800"/>
              <a:buFont typeface="Tahoma"/>
              <a:buNone/>
            </a:pPr>
            <a:r>
              <a:rPr lang="cs-CZ" sz="2800" b="0" i="0" u="none" strike="noStrike" cap="none">
                <a:solidFill>
                  <a:srgbClr val="737373"/>
                </a:solidFill>
                <a:latin typeface="Tahoma"/>
                <a:ea typeface="Tahoma"/>
                <a:cs typeface="Tahoma"/>
                <a:sym typeface="Tahoma"/>
              </a:rPr>
              <a:t>5. Protecting data</a:t>
            </a:r>
            <a:endParaRPr/>
          </a:p>
          <a:p>
            <a:pPr marL="342900" marR="0" lvl="0" indent="-342900" algn="l" rtl="0">
              <a:lnSpc>
                <a:spcPct val="150000"/>
              </a:lnSpc>
              <a:spcBef>
                <a:spcPts val="0"/>
              </a:spcBef>
              <a:spcAft>
                <a:spcPts val="0"/>
              </a:spcAft>
              <a:buClr>
                <a:srgbClr val="737373"/>
              </a:buClr>
              <a:buSzPts val="2400"/>
              <a:buFont typeface="Arial"/>
              <a:buChar char="•"/>
            </a:pPr>
            <a:r>
              <a:rPr lang="cs-CZ" sz="2400" b="0" i="0" u="none" strike="noStrike" cap="none">
                <a:solidFill>
                  <a:srgbClr val="737373"/>
                </a:solidFill>
                <a:latin typeface="Tahoma"/>
                <a:ea typeface="Tahoma"/>
                <a:cs typeface="Tahoma"/>
                <a:sym typeface="Tahoma"/>
              </a:rPr>
              <a:t>Ethical review, Informed consent, Personal data /confidential information, Intellectual property rights, Agreements with other stakeholders, Restrictions on data</a:t>
            </a:r>
            <a:endParaRPr/>
          </a:p>
          <a:p>
            <a:pPr marL="0" marR="0" lvl="0" indent="0" algn="l" rtl="0">
              <a:lnSpc>
                <a:spcPct val="150000"/>
              </a:lnSpc>
              <a:spcBef>
                <a:spcPts val="0"/>
              </a:spcBef>
              <a:spcAft>
                <a:spcPts val="0"/>
              </a:spcAft>
              <a:buClr>
                <a:srgbClr val="737373"/>
              </a:buClr>
              <a:buSzPts val="2800"/>
              <a:buFont typeface="Tahoma"/>
              <a:buNone/>
            </a:pPr>
            <a:r>
              <a:rPr lang="cs-CZ" sz="2800" b="0" i="0" u="none" strike="noStrike" cap="none">
                <a:solidFill>
                  <a:srgbClr val="737373"/>
                </a:solidFill>
                <a:latin typeface="Tahoma"/>
                <a:ea typeface="Tahoma"/>
                <a:cs typeface="Tahoma"/>
                <a:sym typeface="Tahoma"/>
              </a:rPr>
              <a:t>6. Archiving and publishing your data</a:t>
            </a:r>
            <a:endParaRPr/>
          </a:p>
          <a:p>
            <a:pPr marL="342900" marR="0" lvl="0" indent="-342900" algn="l" rtl="0">
              <a:lnSpc>
                <a:spcPct val="150000"/>
              </a:lnSpc>
              <a:spcBef>
                <a:spcPts val="0"/>
              </a:spcBef>
              <a:spcAft>
                <a:spcPts val="0"/>
              </a:spcAft>
              <a:buClr>
                <a:srgbClr val="737373"/>
              </a:buClr>
              <a:buSzPts val="2400"/>
              <a:buFont typeface="Arial"/>
              <a:buChar char="•"/>
            </a:pPr>
            <a:r>
              <a:rPr lang="cs-CZ" sz="2400" b="0" i="0" u="none" strike="noStrike" cap="none">
                <a:solidFill>
                  <a:srgbClr val="737373"/>
                </a:solidFill>
                <a:latin typeface="Tahoma"/>
                <a:ea typeface="Tahoma"/>
                <a:cs typeface="Tahoma"/>
                <a:sym typeface="Tahoma"/>
              </a:rPr>
              <a:t>Archiving, Data formats, Access</a:t>
            </a:r>
            <a:endParaRPr/>
          </a:p>
          <a:p>
            <a:pPr marL="0" marR="0" lvl="0" indent="0" algn="l" rtl="0">
              <a:lnSpc>
                <a:spcPct val="150000"/>
              </a:lnSpc>
              <a:spcBef>
                <a:spcPts val="0"/>
              </a:spcBef>
              <a:spcAft>
                <a:spcPts val="0"/>
              </a:spcAft>
              <a:buClr>
                <a:srgbClr val="737373"/>
              </a:buClr>
              <a:buSzPts val="2800"/>
              <a:buFont typeface="Tahoma"/>
              <a:buNone/>
            </a:pPr>
            <a:r>
              <a:rPr lang="cs-CZ" sz="2800" b="0" i="0" u="none" strike="noStrike" cap="none">
                <a:solidFill>
                  <a:srgbClr val="737373"/>
                </a:solidFill>
                <a:latin typeface="Tahoma"/>
                <a:ea typeface="Tahoma"/>
                <a:cs typeface="Tahoma"/>
                <a:sym typeface="Tahoma"/>
              </a:rPr>
              <a:t>7. Discovering data</a:t>
            </a:r>
            <a:endParaRPr/>
          </a:p>
          <a:p>
            <a:pPr marL="342900" marR="0" lvl="0" indent="-342900" algn="l" rtl="0">
              <a:lnSpc>
                <a:spcPct val="150000"/>
              </a:lnSpc>
              <a:spcBef>
                <a:spcPts val="0"/>
              </a:spcBef>
              <a:spcAft>
                <a:spcPts val="0"/>
              </a:spcAft>
              <a:buClr>
                <a:srgbClr val="737373"/>
              </a:buClr>
              <a:buSzPts val="2400"/>
              <a:buFont typeface="Arial"/>
              <a:buChar char="•"/>
            </a:pPr>
            <a:r>
              <a:rPr lang="cs-CZ" sz="2400" b="0" i="0" u="none" strike="noStrike" cap="none">
                <a:solidFill>
                  <a:srgbClr val="737373"/>
                </a:solidFill>
                <a:latin typeface="Tahoma"/>
                <a:ea typeface="Tahoma"/>
                <a:cs typeface="Tahoma"/>
                <a:sym typeface="Tahoma"/>
              </a:rPr>
              <a:t>Identification of needs, Search for data, Evaluation of data quality, Gaining access to data</a:t>
            </a:r>
            <a:endParaRPr sz="2400" b="0" i="0" u="none" strike="noStrike" cap="none">
              <a:solidFill>
                <a:srgbClr val="737373"/>
              </a:solidFill>
              <a:latin typeface="Tahoma"/>
              <a:ea typeface="Tahoma"/>
              <a:cs typeface="Tahoma"/>
              <a:sym typeface="Tahom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8"/>
          <p:cNvSpPr txBox="1">
            <a:spLocks noGrp="1"/>
          </p:cNvSpPr>
          <p:nvPr>
            <p:ph type="body" idx="1"/>
          </p:nvPr>
        </p:nvSpPr>
        <p:spPr>
          <a:xfrm>
            <a:off x="364899" y="769257"/>
            <a:ext cx="12436701" cy="7837715"/>
          </a:xfrm>
          <a:prstGeom prst="rect">
            <a:avLst/>
          </a:prstGeom>
          <a:noFill/>
          <a:ln>
            <a:noFill/>
          </a:ln>
        </p:spPr>
        <p:txBody>
          <a:bodyPr spcFirstLastPara="1" wrap="square" lIns="91425" tIns="45700" rIns="91425" bIns="45700" anchor="t" anchorCtr="0">
            <a:normAutofit/>
          </a:bodyPr>
          <a:lstStyle/>
          <a:p>
            <a:pPr marL="156500" lvl="0" indent="0" algn="l" rtl="0">
              <a:lnSpc>
                <a:spcPct val="150000"/>
              </a:lnSpc>
              <a:spcBef>
                <a:spcPts val="0"/>
              </a:spcBef>
              <a:spcAft>
                <a:spcPts val="0"/>
              </a:spcAft>
              <a:buClr>
                <a:srgbClr val="6A6C76"/>
              </a:buClr>
              <a:buSzPts val="4060"/>
              <a:buFont typeface="Tahoma"/>
              <a:buNone/>
            </a:pPr>
            <a:r>
              <a:rPr lang="cs-CZ"/>
              <a:t>References:</a:t>
            </a:r>
            <a:endParaRPr/>
          </a:p>
          <a:p>
            <a:pPr marL="444500" lvl="0" indent="-288000" algn="l" rtl="0">
              <a:lnSpc>
                <a:spcPct val="150000"/>
              </a:lnSpc>
              <a:spcBef>
                <a:spcPts val="600"/>
              </a:spcBef>
              <a:spcAft>
                <a:spcPts val="0"/>
              </a:spcAft>
              <a:buClr>
                <a:srgbClr val="6A6C76"/>
              </a:buClr>
              <a:buSzPts val="4060"/>
              <a:buFont typeface="Tahoma"/>
              <a:buChar char="•"/>
            </a:pPr>
            <a:r>
              <a:rPr lang="cs-CZ"/>
              <a:t>Go Fair </a:t>
            </a:r>
            <a:r>
              <a:rPr lang="cs-CZ" u="sng">
                <a:solidFill>
                  <a:schemeClr val="hlink"/>
                </a:solidFill>
                <a:hlinkClick r:id="rId3"/>
              </a:rPr>
              <a:t>https://www.go-fair.org/fair-principles/</a:t>
            </a:r>
            <a:r>
              <a:rPr lang="cs-CZ"/>
              <a:t> </a:t>
            </a:r>
            <a:endParaRPr/>
          </a:p>
          <a:p>
            <a:pPr marL="444500" lvl="0" indent="-288000" algn="l" rtl="0">
              <a:lnSpc>
                <a:spcPct val="150000"/>
              </a:lnSpc>
              <a:spcBef>
                <a:spcPts val="600"/>
              </a:spcBef>
              <a:spcAft>
                <a:spcPts val="0"/>
              </a:spcAft>
              <a:buClr>
                <a:srgbClr val="6A6C76"/>
              </a:buClr>
              <a:buSzPts val="4060"/>
              <a:buFont typeface="Tahoma"/>
              <a:buChar char="•"/>
            </a:pPr>
            <a:r>
              <a:rPr lang="cs-CZ"/>
              <a:t>CESSDA Data Management Expert Guide </a:t>
            </a:r>
            <a:r>
              <a:rPr lang="cs-CZ" u="sng">
                <a:solidFill>
                  <a:schemeClr val="hlink"/>
                </a:solidFill>
                <a:hlinkClick r:id="rId4"/>
              </a:rPr>
              <a:t>https://dmeg.cessda.eu/</a:t>
            </a:r>
            <a:endParaRPr/>
          </a:p>
          <a:p>
            <a:pPr marL="444500" lvl="0" indent="-288000" algn="l" rtl="0">
              <a:lnSpc>
                <a:spcPct val="150000"/>
              </a:lnSpc>
              <a:spcBef>
                <a:spcPts val="600"/>
              </a:spcBef>
              <a:spcAft>
                <a:spcPts val="0"/>
              </a:spcAft>
              <a:buClr>
                <a:srgbClr val="6A6C76"/>
              </a:buClr>
              <a:buSzPts val="4060"/>
              <a:buFont typeface="Tahoma"/>
              <a:buChar char="•"/>
            </a:pPr>
            <a:r>
              <a:rPr lang="cs-CZ"/>
              <a:t>Foster Open Science </a:t>
            </a:r>
            <a:r>
              <a:rPr lang="cs-CZ" u="sng">
                <a:solidFill>
                  <a:schemeClr val="hlink"/>
                </a:solidFill>
                <a:hlinkClick r:id="rId5"/>
              </a:rPr>
              <a:t>https://www.fosteropenscience.eu/</a:t>
            </a:r>
            <a:endParaRPr/>
          </a:p>
          <a:p>
            <a:pPr marL="444500" lvl="0" indent="-288000" algn="l" rtl="0">
              <a:lnSpc>
                <a:spcPct val="150000"/>
              </a:lnSpc>
              <a:spcBef>
                <a:spcPts val="600"/>
              </a:spcBef>
              <a:spcAft>
                <a:spcPts val="0"/>
              </a:spcAft>
              <a:buClr>
                <a:srgbClr val="6A6C76"/>
              </a:buClr>
              <a:buSzPts val="4060"/>
              <a:buFont typeface="Tahoma"/>
              <a:buChar char="•"/>
            </a:pPr>
            <a:r>
              <a:rPr lang="cs-CZ"/>
              <a:t>OECD (2015). Making Open Science a Reality. (OECD Science, Technology and Industry Policy Papers, 25). Paris: OECD Publishing.</a:t>
            </a:r>
            <a:endParaRPr/>
          </a:p>
          <a:p>
            <a:pPr marL="444500" lvl="0" indent="-30190" algn="l" rtl="0">
              <a:lnSpc>
                <a:spcPct val="150000"/>
              </a:lnSpc>
              <a:spcBef>
                <a:spcPts val="600"/>
              </a:spcBef>
              <a:spcAft>
                <a:spcPts val="0"/>
              </a:spcAft>
              <a:buClr>
                <a:srgbClr val="6A6C76"/>
              </a:buClr>
              <a:buSzPts val="4060"/>
              <a:buFont typeface="Tahoma"/>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9"/>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6A6C76"/>
              </a:buClr>
              <a:buSzPts val="11600"/>
              <a:buFont typeface="Tahoma"/>
              <a:buNone/>
            </a:pPr>
            <a:r>
              <a:rPr lang="cs-CZ"/>
              <a:t>THANK YOU!</a:t>
            </a:r>
            <a:endParaRPr/>
          </a:p>
        </p:txBody>
      </p:sp>
      <p:sp>
        <p:nvSpPr>
          <p:cNvPr id="194" name="Google Shape;194;p19"/>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6A6C76"/>
              </a:buClr>
              <a:buSzPts val="2900"/>
              <a:buFont typeface="Tahoma"/>
              <a:buNone/>
            </a:pPr>
            <a:r>
              <a:rPr lang="cs-CZ"/>
              <a:t>johana.chylikova@soc.cas.cz</a:t>
            </a:r>
            <a:endParaRPr/>
          </a:p>
        </p:txBody>
      </p:sp>
      <p:sp>
        <p:nvSpPr>
          <p:cNvPr id="195" name="Google Shape;195;p19"/>
          <p:cNvSpPr txBox="1"/>
          <p:nvPr/>
        </p:nvSpPr>
        <p:spPr>
          <a:xfrm>
            <a:off x="2632156" y="8933161"/>
            <a:ext cx="5842688" cy="370703"/>
          </a:xfrm>
          <a:prstGeom prst="rect">
            <a:avLst/>
          </a:prstGeom>
          <a:noFill/>
          <a:ln>
            <a:noFill/>
          </a:ln>
        </p:spPr>
        <p:txBody>
          <a:bodyPr spcFirstLastPara="1" wrap="square" lIns="50800" tIns="50800" rIns="50800" bIns="50800" anchor="t" anchorCtr="0">
            <a:normAutofit fontScale="92500" lnSpcReduction="20000"/>
          </a:bodyPr>
          <a:lstStyle/>
          <a:p>
            <a:pPr marL="0" marR="0" lvl="0" indent="0" algn="l" rtl="0">
              <a:lnSpc>
                <a:spcPct val="100000"/>
              </a:lnSpc>
              <a:spcBef>
                <a:spcPts val="0"/>
              </a:spcBef>
              <a:spcAft>
                <a:spcPts val="0"/>
              </a:spcAft>
              <a:buClr>
                <a:schemeClr val="accent2"/>
              </a:buClr>
              <a:buSzPct val="100000"/>
              <a:buFont typeface="Tahoma"/>
              <a:buNone/>
            </a:pPr>
            <a:r>
              <a:rPr lang="cs-CZ" sz="2400" b="0" i="0" u="none" strike="noStrike" cap="none">
                <a:solidFill>
                  <a:schemeClr val="accent2"/>
                </a:solidFill>
                <a:latin typeface="Tahoma"/>
                <a:ea typeface="Tahoma"/>
                <a:cs typeface="Tahoma"/>
                <a:sym typeface="Tahoma"/>
              </a:rPr>
              <a:t>Licence: CC-BY 4.0</a:t>
            </a:r>
            <a:endParaRPr/>
          </a:p>
        </p:txBody>
      </p:sp>
      <p:grpSp>
        <p:nvGrpSpPr>
          <p:cNvPr id="196" name="Google Shape;196;p19"/>
          <p:cNvGrpSpPr/>
          <p:nvPr/>
        </p:nvGrpSpPr>
        <p:grpSpPr>
          <a:xfrm>
            <a:off x="1241530" y="8869744"/>
            <a:ext cx="1068804" cy="490158"/>
            <a:chOff x="1241530" y="8869744"/>
            <a:chExt cx="1068804" cy="490158"/>
          </a:xfrm>
        </p:grpSpPr>
        <p:pic>
          <p:nvPicPr>
            <p:cNvPr id="197" name="Google Shape;197;p19"/>
            <p:cNvPicPr preferRelativeResize="0"/>
            <p:nvPr/>
          </p:nvPicPr>
          <p:blipFill rotWithShape="1">
            <a:blip r:embed="rId3">
              <a:alphaModFix/>
            </a:blip>
            <a:srcRect/>
            <a:stretch/>
          </p:blipFill>
          <p:spPr>
            <a:xfrm>
              <a:off x="1820176" y="8869744"/>
              <a:ext cx="490158" cy="490158"/>
            </a:xfrm>
            <a:prstGeom prst="rect">
              <a:avLst/>
            </a:prstGeom>
            <a:noFill/>
            <a:ln>
              <a:noFill/>
            </a:ln>
          </p:spPr>
        </p:pic>
        <p:pic>
          <p:nvPicPr>
            <p:cNvPr id="198" name="Google Shape;198;p19"/>
            <p:cNvPicPr preferRelativeResize="0"/>
            <p:nvPr/>
          </p:nvPicPr>
          <p:blipFill rotWithShape="1">
            <a:blip r:embed="rId4">
              <a:alphaModFix/>
            </a:blip>
            <a:srcRect/>
            <a:stretch/>
          </p:blipFill>
          <p:spPr>
            <a:xfrm>
              <a:off x="1241530" y="8869744"/>
              <a:ext cx="490158" cy="490158"/>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2"/>
          <p:cNvSpPr txBox="1">
            <a:spLocks noGrp="1"/>
          </p:cNvSpPr>
          <p:nvPr>
            <p:ph type="body" idx="1"/>
          </p:nvPr>
        </p:nvSpPr>
        <p:spPr>
          <a:xfrm>
            <a:off x="4599954" y="1631835"/>
            <a:ext cx="11620707" cy="1402821"/>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888893"/>
              </a:buClr>
              <a:buSzPts val="8000"/>
              <a:buFont typeface="Tahoma"/>
              <a:buNone/>
            </a:pPr>
            <a:r>
              <a:rPr lang="cs-CZ"/>
              <a:t>Overview</a:t>
            </a:r>
            <a:endParaRPr/>
          </a:p>
        </p:txBody>
      </p:sp>
      <p:sp>
        <p:nvSpPr>
          <p:cNvPr id="77" name="Google Shape;77;p2"/>
          <p:cNvSpPr txBox="1"/>
          <p:nvPr/>
        </p:nvSpPr>
        <p:spPr>
          <a:xfrm>
            <a:off x="4789714" y="3425371"/>
            <a:ext cx="11030857" cy="3381829"/>
          </a:xfrm>
          <a:prstGeom prst="rect">
            <a:avLst/>
          </a:prstGeom>
          <a:noFill/>
          <a:ln>
            <a:noFill/>
          </a:ln>
        </p:spPr>
        <p:txBody>
          <a:bodyPr spcFirstLastPara="1" wrap="square" lIns="50800" tIns="50800" rIns="50800" bIns="50800" anchor="t" anchorCtr="0">
            <a:normAutofit/>
          </a:bodyPr>
          <a:lstStyle/>
          <a:p>
            <a:pPr marL="514350" marR="0" lvl="0" indent="-514350" algn="l" rtl="0">
              <a:lnSpc>
                <a:spcPct val="150000"/>
              </a:lnSpc>
              <a:spcBef>
                <a:spcPts val="0"/>
              </a:spcBef>
              <a:spcAft>
                <a:spcPts val="0"/>
              </a:spcAft>
              <a:buClr>
                <a:srgbClr val="737373"/>
              </a:buClr>
              <a:buSzPts val="2800"/>
              <a:buFont typeface="Tahoma"/>
              <a:buAutoNum type="arabicPeriod"/>
            </a:pPr>
            <a:r>
              <a:rPr lang="cs-CZ" sz="2800" b="0" i="0" u="none" strike="noStrike" cap="none">
                <a:solidFill>
                  <a:srgbClr val="737373"/>
                </a:solidFill>
                <a:latin typeface="Tahoma"/>
                <a:ea typeface="Tahoma"/>
                <a:cs typeface="Tahoma"/>
                <a:sym typeface="Tahoma"/>
              </a:rPr>
              <a:t>What is Open Science and why it is important?</a:t>
            </a:r>
            <a:endParaRPr sz="2800" b="0" i="0" u="none" strike="noStrike" cap="none">
              <a:solidFill>
                <a:srgbClr val="737373"/>
              </a:solidFill>
              <a:latin typeface="Tahoma"/>
              <a:ea typeface="Tahoma"/>
              <a:cs typeface="Tahoma"/>
              <a:sym typeface="Tahoma"/>
            </a:endParaRPr>
          </a:p>
          <a:p>
            <a:pPr marL="514350" marR="0" lvl="0" indent="-514350" algn="l" rtl="0">
              <a:lnSpc>
                <a:spcPct val="150000"/>
              </a:lnSpc>
              <a:spcBef>
                <a:spcPts val="0"/>
              </a:spcBef>
              <a:spcAft>
                <a:spcPts val="0"/>
              </a:spcAft>
              <a:buClr>
                <a:srgbClr val="737373"/>
              </a:buClr>
              <a:buSzPts val="2800"/>
              <a:buFont typeface="Tahoma"/>
              <a:buAutoNum type="arabicPeriod"/>
            </a:pPr>
            <a:r>
              <a:rPr lang="cs-CZ" sz="2800" b="0" i="0" u="none" strike="noStrike" cap="none">
                <a:solidFill>
                  <a:srgbClr val="737373"/>
                </a:solidFill>
                <a:latin typeface="Tahoma"/>
                <a:ea typeface="Tahoma"/>
                <a:cs typeface="Tahoma"/>
                <a:sym typeface="Tahoma"/>
              </a:rPr>
              <a:t>Data </a:t>
            </a:r>
            <a:r>
              <a:rPr lang="cs-CZ" sz="2800">
                <a:solidFill>
                  <a:srgbClr val="737373"/>
                </a:solidFill>
                <a:latin typeface="Tahoma"/>
                <a:ea typeface="Tahoma"/>
                <a:cs typeface="Tahoma"/>
                <a:sym typeface="Tahoma"/>
              </a:rPr>
              <a:t>Management</a:t>
            </a:r>
            <a:r>
              <a:rPr lang="cs-CZ" sz="2800" b="0" i="0" u="none" strike="noStrike" cap="none">
                <a:solidFill>
                  <a:srgbClr val="737373"/>
                </a:solidFill>
                <a:latin typeface="Tahoma"/>
                <a:ea typeface="Tahoma"/>
                <a:cs typeface="Tahoma"/>
                <a:sym typeface="Tahoma"/>
              </a:rPr>
              <a:t> Pl</a:t>
            </a:r>
            <a:r>
              <a:rPr lang="cs-CZ" sz="2800">
                <a:solidFill>
                  <a:srgbClr val="737373"/>
                </a:solidFill>
                <a:latin typeface="Tahoma"/>
                <a:ea typeface="Tahoma"/>
                <a:cs typeface="Tahoma"/>
                <a:sym typeface="Tahoma"/>
              </a:rPr>
              <a:t>an and why </a:t>
            </a:r>
            <a:r>
              <a:rPr lang="cs-CZ" sz="2800" b="0" i="0" u="none" strike="noStrike" cap="none">
                <a:solidFill>
                  <a:srgbClr val="737373"/>
                </a:solidFill>
                <a:latin typeface="Tahoma"/>
                <a:ea typeface="Tahoma"/>
                <a:cs typeface="Tahoma"/>
                <a:sym typeface="Tahoma"/>
              </a:rPr>
              <a:t>is it a must!</a:t>
            </a:r>
            <a:endParaRPr sz="2800" b="0" i="0" u="none" strike="noStrike" cap="none">
              <a:solidFill>
                <a:srgbClr val="737373"/>
              </a:solidFill>
              <a:latin typeface="Tahoma"/>
              <a:ea typeface="Tahoma"/>
              <a:cs typeface="Tahoma"/>
              <a:sym typeface="Tahoma"/>
            </a:endParaRPr>
          </a:p>
          <a:p>
            <a:pPr marL="0" marR="0" lvl="0" indent="0" algn="l" rtl="0">
              <a:lnSpc>
                <a:spcPct val="150000"/>
              </a:lnSpc>
              <a:spcBef>
                <a:spcPts val="0"/>
              </a:spcBef>
              <a:spcAft>
                <a:spcPts val="0"/>
              </a:spcAft>
              <a:buClr>
                <a:srgbClr val="737373"/>
              </a:buClr>
              <a:buSzPts val="2800"/>
              <a:buFont typeface="Tahoma"/>
              <a:buNone/>
            </a:pPr>
            <a:r>
              <a:rPr lang="cs-CZ" sz="2800" b="0" i="0" u="none" strike="noStrike" cap="none">
                <a:solidFill>
                  <a:srgbClr val="737373"/>
                </a:solidFill>
                <a:latin typeface="Tahoma"/>
                <a:ea typeface="Tahoma"/>
                <a:cs typeface="Tahoma"/>
                <a:sym typeface="Tahoma"/>
              </a:rPr>
              <a:t> </a:t>
            </a:r>
            <a:endParaRPr sz="2800" b="0" i="0" u="none" strike="noStrike" cap="none">
              <a:solidFill>
                <a:srgbClr val="737373"/>
              </a:solidFill>
              <a:latin typeface="Tahoma"/>
              <a:ea typeface="Tahoma"/>
              <a:cs typeface="Tahoma"/>
              <a:sym typeface="Tahoma"/>
            </a:endParaRPr>
          </a:p>
          <a:p>
            <a:pPr marL="0" marR="0" lvl="0" indent="0" algn="l" rtl="0">
              <a:lnSpc>
                <a:spcPct val="150000"/>
              </a:lnSpc>
              <a:spcBef>
                <a:spcPts val="0"/>
              </a:spcBef>
              <a:spcAft>
                <a:spcPts val="0"/>
              </a:spcAft>
              <a:buClr>
                <a:srgbClr val="737373"/>
              </a:buClr>
              <a:buSzPts val="2800"/>
              <a:buFont typeface="Tahoma"/>
              <a:buNone/>
            </a:pPr>
            <a:r>
              <a:rPr lang="cs-CZ" sz="2800" b="0" i="0" u="none" strike="noStrike" cap="none">
                <a:solidFill>
                  <a:srgbClr val="737373"/>
                </a:solidFill>
                <a:latin typeface="Tahoma"/>
                <a:ea typeface="Tahoma"/>
                <a:cs typeface="Tahoma"/>
                <a:sym typeface="Tahoma"/>
              </a:rPr>
              <a:t>Perspective: How to explain the concepts of Open Science and Data Management to Researchers? </a:t>
            </a:r>
            <a:endParaRPr sz="2400" b="0" i="0" u="none" strike="noStrike" cap="none">
              <a:solidFill>
                <a:srgbClr val="393939"/>
              </a:solidFill>
              <a:latin typeface="Tahoma"/>
              <a:ea typeface="Tahoma"/>
              <a:cs typeface="Tahoma"/>
              <a:sym typeface="Tahom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0"/>
          <p:cNvSpPr txBox="1"/>
          <p:nvPr/>
        </p:nvSpPr>
        <p:spPr>
          <a:xfrm>
            <a:off x="2394860" y="9032789"/>
            <a:ext cx="5842688" cy="370703"/>
          </a:xfrm>
          <a:prstGeom prst="rect">
            <a:avLst/>
          </a:prstGeom>
          <a:noFill/>
          <a:ln>
            <a:noFill/>
          </a:ln>
        </p:spPr>
        <p:txBody>
          <a:bodyPr spcFirstLastPara="1" wrap="square" lIns="50800" tIns="50800" rIns="50800" bIns="50800" anchor="t" anchorCtr="0">
            <a:normAutofit fontScale="92500" lnSpcReduction="20000"/>
          </a:bodyPr>
          <a:lstStyle/>
          <a:p>
            <a:pPr marL="0" marR="0" lvl="0" indent="0" algn="l" rtl="0">
              <a:lnSpc>
                <a:spcPct val="100000"/>
              </a:lnSpc>
              <a:spcBef>
                <a:spcPts val="0"/>
              </a:spcBef>
              <a:spcAft>
                <a:spcPts val="0"/>
              </a:spcAft>
              <a:buClr>
                <a:schemeClr val="lt1"/>
              </a:buClr>
              <a:buSzPct val="100000"/>
              <a:buFont typeface="Tahoma"/>
              <a:buNone/>
            </a:pPr>
            <a:r>
              <a:rPr lang="cs-CZ" sz="2400" b="0" i="0" u="none" strike="noStrike" cap="none">
                <a:solidFill>
                  <a:schemeClr val="lt1"/>
                </a:solidFill>
                <a:latin typeface="Tahoma"/>
                <a:ea typeface="Tahoma"/>
                <a:cs typeface="Tahoma"/>
                <a:sym typeface="Tahoma"/>
              </a:rPr>
              <a:t>Licence: CC-BY 4.0</a:t>
            </a:r>
            <a:endParaRPr sz="2400" b="1" i="0" u="none" strike="noStrike" cap="none">
              <a:solidFill>
                <a:srgbClr val="000000"/>
              </a:solidFill>
              <a:latin typeface="Helvetica Neue"/>
              <a:ea typeface="Helvetica Neue"/>
              <a:cs typeface="Helvetica Neue"/>
              <a:sym typeface="Helvetica Neue"/>
            </a:endParaRPr>
          </a:p>
        </p:txBody>
      </p:sp>
      <p:sp>
        <p:nvSpPr>
          <p:cNvPr id="204" name="Google Shape;204;p20"/>
          <p:cNvSpPr txBox="1"/>
          <p:nvPr/>
        </p:nvSpPr>
        <p:spPr>
          <a:xfrm>
            <a:off x="2506100" y="3216598"/>
            <a:ext cx="13002900" cy="1582200"/>
          </a:xfrm>
          <a:prstGeom prst="rect">
            <a:avLst/>
          </a:prstGeom>
          <a:noFill/>
          <a:ln>
            <a:noFill/>
          </a:ln>
        </p:spPr>
        <p:txBody>
          <a:bodyPr spcFirstLastPara="1" wrap="square" lIns="91425" tIns="45700" rIns="91425" bIns="45700" anchor="t" anchorCtr="0">
            <a:normAutofit/>
          </a:bodyPr>
          <a:lstStyle/>
          <a:p>
            <a:pPr marL="156500" marR="0" lvl="0" indent="0" algn="l" rtl="0">
              <a:lnSpc>
                <a:spcPct val="100000"/>
              </a:lnSpc>
              <a:spcBef>
                <a:spcPts val="0"/>
              </a:spcBef>
              <a:spcAft>
                <a:spcPts val="0"/>
              </a:spcAft>
              <a:buClr>
                <a:schemeClr val="lt1"/>
              </a:buClr>
              <a:buSzPts val="5220"/>
              <a:buFont typeface="Tahoma"/>
              <a:buNone/>
            </a:pPr>
            <a:r>
              <a:rPr lang="cs-CZ" sz="3600" b="0" i="0" u="none" strike="noStrike" cap="none">
                <a:solidFill>
                  <a:schemeClr val="lt1"/>
                </a:solidFill>
                <a:latin typeface="Tahoma"/>
                <a:ea typeface="Tahoma"/>
                <a:cs typeface="Tahoma"/>
                <a:sym typeface="Tahoma"/>
              </a:rPr>
              <a:t>Next on is a 10 minutes break, followed by </a:t>
            </a:r>
            <a:r>
              <a:rPr lang="cs-CZ" sz="3600">
                <a:solidFill>
                  <a:schemeClr val="lt1"/>
                </a:solidFill>
                <a:latin typeface="Tahoma"/>
                <a:ea typeface="Tahoma"/>
                <a:cs typeface="Tahoma"/>
                <a:sym typeface="Tahoma"/>
              </a:rPr>
              <a:t>“</a:t>
            </a:r>
            <a:r>
              <a:rPr lang="cs-CZ" sz="3600" b="0" i="0" u="none" strike="noStrike" cap="none">
                <a:solidFill>
                  <a:schemeClr val="lt1"/>
                </a:solidFill>
                <a:latin typeface="Tahoma"/>
                <a:ea typeface="Tahoma"/>
                <a:cs typeface="Tahoma"/>
                <a:sym typeface="Tahoma"/>
              </a:rPr>
              <a:t>Consent and ethical protocols in an Open Science landscape</a:t>
            </a:r>
            <a:r>
              <a:rPr lang="cs-CZ" sz="3600">
                <a:solidFill>
                  <a:schemeClr val="lt1"/>
                </a:solidFill>
                <a:latin typeface="Tahoma"/>
                <a:ea typeface="Tahoma"/>
                <a:cs typeface="Tahoma"/>
                <a:sym typeface="Tahoma"/>
              </a:rPr>
              <a: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3"/>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6000"/>
              <a:buFont typeface="Tahoma"/>
              <a:buNone/>
            </a:pPr>
            <a:r>
              <a:rPr lang="cs-CZ" sz="6000"/>
              <a:t>What is Open Science?</a:t>
            </a:r>
            <a:endParaRPr sz="6000"/>
          </a:p>
        </p:txBody>
      </p:sp>
      <p:sp>
        <p:nvSpPr>
          <p:cNvPr id="83" name="Google Shape;83;p3"/>
          <p:cNvSpPr txBox="1">
            <a:spLocks noGrp="1"/>
          </p:cNvSpPr>
          <p:nvPr>
            <p:ph type="body" idx="1"/>
          </p:nvPr>
        </p:nvSpPr>
        <p:spPr>
          <a:xfrm>
            <a:off x="1114387" y="2176236"/>
            <a:ext cx="14955837" cy="6188075"/>
          </a:xfrm>
          <a:prstGeom prst="rect">
            <a:avLst/>
          </a:prstGeom>
          <a:noFill/>
          <a:ln>
            <a:noFill/>
          </a:ln>
        </p:spPr>
        <p:txBody>
          <a:bodyPr spcFirstLastPara="1" wrap="square" lIns="91425" tIns="45700" rIns="91425" bIns="45700" anchor="t" anchorCtr="0">
            <a:normAutofit fontScale="85000" lnSpcReduction="20000"/>
          </a:bodyPr>
          <a:lstStyle/>
          <a:p>
            <a:pPr marL="156500" lvl="0" indent="0" algn="l" rtl="0">
              <a:lnSpc>
                <a:spcPct val="150000"/>
              </a:lnSpc>
              <a:spcBef>
                <a:spcPts val="0"/>
              </a:spcBef>
              <a:spcAft>
                <a:spcPts val="0"/>
              </a:spcAft>
              <a:buClr>
                <a:srgbClr val="6A6C76"/>
              </a:buClr>
              <a:buSzPct val="145000"/>
              <a:buFont typeface="Tahoma"/>
              <a:buNone/>
            </a:pPr>
            <a:r>
              <a:rPr lang="cs-CZ" sz="3500"/>
              <a:t>Open Science = Removing the barriers to share science (results, methods, theory...)</a:t>
            </a:r>
            <a:endParaRPr sz="3500"/>
          </a:p>
          <a:p>
            <a:pPr marL="444500" lvl="0" indent="-287999" algn="l" rtl="0">
              <a:lnSpc>
                <a:spcPct val="150000"/>
              </a:lnSpc>
              <a:spcBef>
                <a:spcPts val="600"/>
              </a:spcBef>
              <a:spcAft>
                <a:spcPts val="0"/>
              </a:spcAft>
              <a:buClr>
                <a:srgbClr val="6A6C76"/>
              </a:buClr>
              <a:buSzPct val="145000"/>
              <a:buFont typeface="Tahoma"/>
              <a:buChar char="•"/>
            </a:pPr>
            <a:r>
              <a:rPr lang="cs-CZ"/>
              <a:t>Open Science According to OECD = </a:t>
            </a:r>
            <a:br>
              <a:rPr lang="cs-CZ"/>
            </a:br>
            <a:r>
              <a:rPr lang="cs-CZ"/>
              <a:t>"to make the primary outputs of publicly funded research results – publications and the research data – publicly accessible in digital format with no or minimal restriction” (OECD, 2015:7)</a:t>
            </a:r>
            <a:endParaRPr/>
          </a:p>
          <a:p>
            <a:pPr marL="444500" lvl="0" indent="-68861" algn="l" rtl="0">
              <a:lnSpc>
                <a:spcPct val="150000"/>
              </a:lnSpc>
              <a:spcBef>
                <a:spcPts val="600"/>
              </a:spcBef>
              <a:spcAft>
                <a:spcPts val="0"/>
              </a:spcAft>
              <a:buClr>
                <a:srgbClr val="6A6C76"/>
              </a:buClr>
              <a:buSzPct val="145000"/>
              <a:buFont typeface="Tahoma"/>
              <a:buNone/>
            </a:pPr>
            <a:endParaRPr/>
          </a:p>
          <a:p>
            <a:pPr marL="156500" lvl="0" indent="0" algn="l" rtl="0">
              <a:lnSpc>
                <a:spcPct val="150000"/>
              </a:lnSpc>
              <a:spcBef>
                <a:spcPts val="600"/>
              </a:spcBef>
              <a:spcAft>
                <a:spcPts val="0"/>
              </a:spcAft>
              <a:buClr>
                <a:srgbClr val="6A6C76"/>
              </a:buClr>
              <a:buSzPct val="145000"/>
              <a:buFont typeface="Tahoma"/>
              <a:buNone/>
            </a:pPr>
            <a:r>
              <a:rPr lang="cs-CZ"/>
              <a:t>Open Science involves: </a:t>
            </a:r>
            <a:endParaRPr/>
          </a:p>
          <a:p>
            <a:pPr marL="444500" lvl="0" indent="-287999" algn="l" rtl="0">
              <a:lnSpc>
                <a:spcPct val="150000"/>
              </a:lnSpc>
              <a:spcBef>
                <a:spcPts val="600"/>
              </a:spcBef>
              <a:spcAft>
                <a:spcPts val="0"/>
              </a:spcAft>
              <a:buClr>
                <a:srgbClr val="6A6C76"/>
              </a:buClr>
              <a:buSzPct val="145000"/>
              <a:buFont typeface="Tahoma"/>
              <a:buChar char="•"/>
            </a:pPr>
            <a:r>
              <a:rPr lang="cs-CZ" b="1"/>
              <a:t>Open access to publications and research data</a:t>
            </a:r>
            <a:endParaRPr b="1"/>
          </a:p>
          <a:p>
            <a:pPr marL="444500" lvl="0" indent="-287999" algn="l" rtl="0">
              <a:lnSpc>
                <a:spcPct val="150000"/>
              </a:lnSpc>
              <a:spcBef>
                <a:spcPts val="600"/>
              </a:spcBef>
              <a:spcAft>
                <a:spcPts val="0"/>
              </a:spcAft>
              <a:buClr>
                <a:srgbClr val="6A6C76"/>
              </a:buClr>
              <a:buSzPct val="145000"/>
              <a:buFont typeface="Tahoma"/>
              <a:buChar char="•"/>
            </a:pPr>
            <a:r>
              <a:rPr lang="cs-CZ"/>
              <a:t>Open source software </a:t>
            </a:r>
            <a:endParaRPr/>
          </a:p>
          <a:p>
            <a:pPr marL="444500" lvl="0" indent="-287999" algn="l" rtl="0">
              <a:lnSpc>
                <a:spcPct val="150000"/>
              </a:lnSpc>
              <a:spcBef>
                <a:spcPts val="600"/>
              </a:spcBef>
              <a:spcAft>
                <a:spcPts val="0"/>
              </a:spcAft>
              <a:buClr>
                <a:srgbClr val="6A6C76"/>
              </a:buClr>
              <a:buSzPct val="145000"/>
              <a:buFont typeface="Tahoma"/>
              <a:buChar char="•"/>
            </a:pPr>
            <a:r>
              <a:rPr lang="cs-CZ"/>
              <a:t>Open collaboration </a:t>
            </a:r>
            <a:endParaRPr/>
          </a:p>
          <a:p>
            <a:pPr marL="444500" lvl="0" indent="-287999" algn="l" rtl="0">
              <a:lnSpc>
                <a:spcPct val="150000"/>
              </a:lnSpc>
              <a:spcBef>
                <a:spcPts val="600"/>
              </a:spcBef>
              <a:spcAft>
                <a:spcPts val="0"/>
              </a:spcAft>
              <a:buClr>
                <a:srgbClr val="6A6C76"/>
              </a:buClr>
              <a:buSzPct val="145000"/>
              <a:buFont typeface="Tahoma"/>
              <a:buChar char="•"/>
            </a:pPr>
            <a:r>
              <a:rPr lang="cs-CZ"/>
              <a:t>Open notebooks</a:t>
            </a:r>
            <a:endParaRPr/>
          </a:p>
          <a:p>
            <a:pPr marL="444500" lvl="0" indent="-287999" algn="l" rtl="0">
              <a:lnSpc>
                <a:spcPct val="150000"/>
              </a:lnSpc>
              <a:spcBef>
                <a:spcPts val="600"/>
              </a:spcBef>
              <a:spcAft>
                <a:spcPts val="0"/>
              </a:spcAft>
              <a:buClr>
                <a:srgbClr val="6A6C76"/>
              </a:buClr>
              <a:buSzPct val="145000"/>
              <a:buFont typeface="Tahoma"/>
              <a:buChar char="•"/>
            </a:pPr>
            <a:r>
              <a:rPr lang="cs-CZ"/>
              <a:t>Open educational resources </a:t>
            </a:r>
            <a:endParaRPr/>
          </a:p>
          <a:p>
            <a:pPr marL="889000" lvl="1" indent="-68861" algn="l" rtl="0">
              <a:lnSpc>
                <a:spcPct val="150000"/>
              </a:lnSpc>
              <a:spcBef>
                <a:spcPts val="600"/>
              </a:spcBef>
              <a:spcAft>
                <a:spcPts val="0"/>
              </a:spcAft>
              <a:buClr>
                <a:srgbClr val="6A6C76"/>
              </a:buClr>
              <a:buSzPct val="145000"/>
              <a:buFont typeface="Courier New"/>
              <a:buNone/>
            </a:pPr>
            <a:endParaRPr/>
          </a:p>
          <a:p>
            <a:pPr marL="444500" lvl="0" indent="-68861" algn="l" rtl="0">
              <a:lnSpc>
                <a:spcPct val="150000"/>
              </a:lnSpc>
              <a:spcBef>
                <a:spcPts val="600"/>
              </a:spcBef>
              <a:spcAft>
                <a:spcPts val="0"/>
              </a:spcAft>
              <a:buClr>
                <a:srgbClr val="6A6C76"/>
              </a:buClr>
              <a:buSzPct val="145000"/>
              <a:buFont typeface="Courier New"/>
              <a:buNone/>
            </a:pPr>
            <a:endParaRPr/>
          </a:p>
        </p:txBody>
      </p:sp>
      <p:sp>
        <p:nvSpPr>
          <p:cNvPr id="84" name="Google Shape;84;p3"/>
          <p:cNvSpPr txBox="1"/>
          <p:nvPr/>
        </p:nvSpPr>
        <p:spPr>
          <a:xfrm>
            <a:off x="8940799" y="7634514"/>
            <a:ext cx="6966857" cy="889454"/>
          </a:xfrm>
          <a:prstGeom prst="rect">
            <a:avLst/>
          </a:prstGeom>
          <a:noFill/>
          <a:ln>
            <a:noFill/>
          </a:ln>
        </p:spPr>
        <p:txBody>
          <a:bodyPr spcFirstLastPara="1" wrap="square" lIns="50800" tIns="50800" rIns="50800" bIns="50800" anchor="t" anchorCtr="0">
            <a:normAutofit fontScale="77500" lnSpcReduction="20000"/>
          </a:bodyPr>
          <a:lstStyle/>
          <a:p>
            <a:pPr marL="0" marR="0" lvl="0" indent="0" algn="ctr" rtl="0">
              <a:lnSpc>
                <a:spcPct val="150000"/>
              </a:lnSpc>
              <a:spcBef>
                <a:spcPts val="0"/>
              </a:spcBef>
              <a:spcAft>
                <a:spcPts val="0"/>
              </a:spcAft>
              <a:buClr>
                <a:srgbClr val="737373"/>
              </a:buClr>
              <a:buSzPts val="2400"/>
              <a:buFont typeface="Helvetica Neue"/>
              <a:buNone/>
            </a:pPr>
            <a:r>
              <a:rPr lang="cs-CZ" sz="2400" b="0" i="0" u="none" strike="noStrike" cap="none">
                <a:solidFill>
                  <a:srgbClr val="737373"/>
                </a:solidFill>
                <a:latin typeface="Helvetica Neue"/>
                <a:ea typeface="Helvetica Neue"/>
                <a:cs typeface="Helvetica Neue"/>
                <a:sym typeface="Helvetica Neue"/>
              </a:rPr>
              <a:t>Prerequisite of OS: digital technology that is broadly accessible </a:t>
            </a:r>
            <a:endParaRPr sz="2400" b="0" i="0" u="none" strike="noStrike" cap="none">
              <a:solidFill>
                <a:srgbClr val="737373"/>
              </a:solidFill>
              <a:latin typeface="Helvetica Neue"/>
              <a:ea typeface="Helvetica Neue"/>
              <a:cs typeface="Helvetica Neue"/>
              <a:sym typeface="Helvetica Neu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4"/>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p>
            <a:pPr marL="0" lvl="0" indent="0" algn="l" rtl="0">
              <a:lnSpc>
                <a:spcPct val="150000"/>
              </a:lnSpc>
              <a:spcBef>
                <a:spcPts val="0"/>
              </a:spcBef>
              <a:spcAft>
                <a:spcPts val="0"/>
              </a:spcAft>
              <a:buClr>
                <a:srgbClr val="6A6C77"/>
              </a:buClr>
              <a:buSzPts val="4400"/>
              <a:buFont typeface="Tahoma"/>
              <a:buNone/>
            </a:pPr>
            <a:r>
              <a:rPr lang="cs-CZ" sz="4400"/>
              <a:t>Closed science vs. Open science</a:t>
            </a:r>
            <a:endParaRPr sz="4400"/>
          </a:p>
        </p:txBody>
      </p:sp>
      <p:sp>
        <p:nvSpPr>
          <p:cNvPr id="90" name="Google Shape;90;p4"/>
          <p:cNvSpPr txBox="1">
            <a:spLocks noGrp="1"/>
          </p:cNvSpPr>
          <p:nvPr>
            <p:ph type="body" idx="1"/>
          </p:nvPr>
        </p:nvSpPr>
        <p:spPr>
          <a:xfrm>
            <a:off x="1270039" y="5080000"/>
            <a:ext cx="14878011" cy="3705225"/>
          </a:xfrm>
          <a:prstGeom prst="rect">
            <a:avLst/>
          </a:prstGeom>
          <a:noFill/>
          <a:ln>
            <a:noFill/>
          </a:ln>
        </p:spPr>
        <p:txBody>
          <a:bodyPr spcFirstLastPara="1" wrap="square" lIns="91425" tIns="45700" rIns="91425" bIns="45700" anchor="t" anchorCtr="0">
            <a:normAutofit/>
          </a:bodyPr>
          <a:lstStyle/>
          <a:p>
            <a:pPr marL="444500" lvl="0" indent="-30190" algn="l" rtl="0">
              <a:lnSpc>
                <a:spcPct val="150000"/>
              </a:lnSpc>
              <a:spcBef>
                <a:spcPts val="0"/>
              </a:spcBef>
              <a:spcAft>
                <a:spcPts val="0"/>
              </a:spcAft>
              <a:buClr>
                <a:srgbClr val="6A6C76"/>
              </a:buClr>
              <a:buSzPts val="4060"/>
              <a:buFont typeface="Tahoma"/>
              <a:buNone/>
            </a:pPr>
            <a:endParaRPr/>
          </a:p>
          <a:p>
            <a:pPr marL="444500" lvl="0" indent="-30190" algn="l" rtl="0">
              <a:lnSpc>
                <a:spcPct val="150000"/>
              </a:lnSpc>
              <a:spcBef>
                <a:spcPts val="600"/>
              </a:spcBef>
              <a:spcAft>
                <a:spcPts val="0"/>
              </a:spcAft>
              <a:buClr>
                <a:srgbClr val="6A6C76"/>
              </a:buClr>
              <a:buSzPts val="4060"/>
              <a:buFont typeface="Tahoma"/>
              <a:buNone/>
            </a:pPr>
            <a:endParaRPr/>
          </a:p>
          <a:p>
            <a:pPr marL="444500" lvl="0" indent="-288000" algn="l" rtl="0">
              <a:lnSpc>
                <a:spcPct val="150000"/>
              </a:lnSpc>
              <a:spcBef>
                <a:spcPts val="600"/>
              </a:spcBef>
              <a:spcAft>
                <a:spcPts val="0"/>
              </a:spcAft>
              <a:buClr>
                <a:srgbClr val="6A6C76"/>
              </a:buClr>
              <a:buSzPts val="4060"/>
              <a:buFont typeface="Tahoma"/>
              <a:buChar char="•"/>
            </a:pPr>
            <a:r>
              <a:rPr lang="cs-CZ"/>
              <a:t>Current goal: Moving from the situation of the “closed science” towards the system where science is open to everyone who is interested</a:t>
            </a:r>
            <a:endParaRPr/>
          </a:p>
          <a:p>
            <a:pPr marL="444500" lvl="0" indent="-288000" algn="l" rtl="0">
              <a:lnSpc>
                <a:spcPct val="150000"/>
              </a:lnSpc>
              <a:spcBef>
                <a:spcPts val="600"/>
              </a:spcBef>
              <a:spcAft>
                <a:spcPts val="0"/>
              </a:spcAft>
              <a:buClr>
                <a:srgbClr val="6A6C76"/>
              </a:buClr>
              <a:buSzPts val="4060"/>
              <a:buFont typeface="Tahoma"/>
              <a:buChar char="•"/>
            </a:pPr>
            <a:r>
              <a:rPr lang="cs-CZ"/>
              <a:t>Ultimate goal: Change of the system, science is open as possible</a:t>
            </a:r>
            <a:endParaRPr/>
          </a:p>
          <a:p>
            <a:pPr marL="444500" lvl="0" indent="-30190" algn="l" rtl="0">
              <a:lnSpc>
                <a:spcPct val="150000"/>
              </a:lnSpc>
              <a:spcBef>
                <a:spcPts val="600"/>
              </a:spcBef>
              <a:spcAft>
                <a:spcPts val="0"/>
              </a:spcAft>
              <a:buClr>
                <a:srgbClr val="6A6C76"/>
              </a:buClr>
              <a:buSzPts val="4060"/>
              <a:buFont typeface="Courier New"/>
              <a:buNone/>
            </a:pPr>
            <a:endParaRPr/>
          </a:p>
          <a:p>
            <a:pPr marL="444500" lvl="0" indent="-30190" algn="l" rtl="0">
              <a:lnSpc>
                <a:spcPct val="150000"/>
              </a:lnSpc>
              <a:spcBef>
                <a:spcPts val="600"/>
              </a:spcBef>
              <a:spcAft>
                <a:spcPts val="0"/>
              </a:spcAft>
              <a:buClr>
                <a:srgbClr val="6A6C76"/>
              </a:buClr>
              <a:buSzPts val="4060"/>
              <a:buFont typeface="Courier New"/>
              <a:buNone/>
            </a:pPr>
            <a:endParaRPr/>
          </a:p>
        </p:txBody>
      </p:sp>
      <p:pic>
        <p:nvPicPr>
          <p:cNvPr id="91" name="Google Shape;91;p4"/>
          <p:cNvPicPr preferRelativeResize="0"/>
          <p:nvPr/>
        </p:nvPicPr>
        <p:blipFill rotWithShape="1">
          <a:blip r:embed="rId3">
            <a:alphaModFix/>
          </a:blip>
          <a:srcRect/>
          <a:stretch/>
        </p:blipFill>
        <p:spPr>
          <a:xfrm>
            <a:off x="3875314" y="2012384"/>
            <a:ext cx="4412343" cy="44123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5"/>
          <p:cNvSpPr txBox="1">
            <a:spLocks noGrp="1"/>
          </p:cNvSpPr>
          <p:nvPr>
            <p:ph type="body" idx="1"/>
          </p:nvPr>
        </p:nvSpPr>
        <p:spPr>
          <a:xfrm>
            <a:off x="393924" y="376475"/>
            <a:ext cx="6752400" cy="6188100"/>
          </a:xfrm>
          <a:prstGeom prst="rect">
            <a:avLst/>
          </a:prstGeom>
          <a:noFill/>
          <a:ln>
            <a:noFill/>
          </a:ln>
        </p:spPr>
        <p:txBody>
          <a:bodyPr spcFirstLastPara="1" wrap="square" lIns="91425" tIns="45700" rIns="91425" bIns="45700" anchor="t" anchorCtr="0">
            <a:normAutofit/>
          </a:bodyPr>
          <a:lstStyle/>
          <a:p>
            <a:pPr marL="156500" lvl="0" indent="0" algn="l" rtl="0">
              <a:lnSpc>
                <a:spcPct val="150000"/>
              </a:lnSpc>
              <a:spcBef>
                <a:spcPts val="0"/>
              </a:spcBef>
              <a:spcAft>
                <a:spcPts val="0"/>
              </a:spcAft>
              <a:buClr>
                <a:srgbClr val="6A6C76"/>
              </a:buClr>
              <a:buSzPts val="4640"/>
              <a:buFont typeface="Tahoma"/>
              <a:buNone/>
            </a:pPr>
            <a:r>
              <a:rPr lang="cs-CZ" sz="3200"/>
              <a:t>Why do we want Open Science? </a:t>
            </a:r>
            <a:endParaRPr sz="3200"/>
          </a:p>
          <a:p>
            <a:pPr marL="156500" lvl="0" indent="0" algn="l" rtl="0">
              <a:lnSpc>
                <a:spcPct val="150000"/>
              </a:lnSpc>
              <a:spcBef>
                <a:spcPts val="600"/>
              </a:spcBef>
              <a:spcAft>
                <a:spcPts val="0"/>
              </a:spcAft>
              <a:buClr>
                <a:srgbClr val="6A6C76"/>
              </a:buClr>
              <a:buSzPts val="3480"/>
              <a:buFont typeface="Tahoma"/>
              <a:buNone/>
            </a:pPr>
            <a:r>
              <a:rPr lang="cs-CZ" sz="2400"/>
              <a:t>Main reasons:</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Helps create high standards for scientific work (exchange of know-how and information)</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Driver for innovation (consequence of the fast exchange) </a:t>
            </a:r>
            <a:endParaRPr sz="2400"/>
          </a:p>
          <a:p>
            <a:pPr marL="444500" lvl="0" indent="-287999" algn="l" rtl="0">
              <a:lnSpc>
                <a:spcPct val="150000"/>
              </a:lnSpc>
              <a:spcBef>
                <a:spcPts val="600"/>
              </a:spcBef>
              <a:spcAft>
                <a:spcPts val="0"/>
              </a:spcAft>
              <a:buClr>
                <a:srgbClr val="6A6C76"/>
              </a:buClr>
              <a:buSzPts val="3480"/>
              <a:buFont typeface="Tahoma"/>
              <a:buChar char="•"/>
            </a:pPr>
            <a:r>
              <a:rPr lang="cs-CZ" sz="2400"/>
              <a:t>Saves resources (time + money)</a:t>
            </a:r>
            <a:endParaRPr sz="2400"/>
          </a:p>
          <a:p>
            <a:pPr marL="889000" lvl="1" indent="-67020" algn="l" rtl="0">
              <a:lnSpc>
                <a:spcPct val="150000"/>
              </a:lnSpc>
              <a:spcBef>
                <a:spcPts val="600"/>
              </a:spcBef>
              <a:spcAft>
                <a:spcPts val="0"/>
              </a:spcAft>
              <a:buClr>
                <a:srgbClr val="6A6C76"/>
              </a:buClr>
              <a:buSzPts val="3480"/>
              <a:buFont typeface="Courier New"/>
              <a:buNone/>
            </a:pPr>
            <a:endParaRPr sz="2400"/>
          </a:p>
          <a:p>
            <a:pPr marL="444500" lvl="0" indent="-67019" algn="l" rtl="0">
              <a:lnSpc>
                <a:spcPct val="150000"/>
              </a:lnSpc>
              <a:spcBef>
                <a:spcPts val="600"/>
              </a:spcBef>
              <a:spcAft>
                <a:spcPts val="0"/>
              </a:spcAft>
              <a:buClr>
                <a:srgbClr val="6A6C76"/>
              </a:buClr>
              <a:buSzPts val="3480"/>
              <a:buFont typeface="Courier New"/>
              <a:buNone/>
            </a:pPr>
            <a:endParaRPr sz="2400"/>
          </a:p>
        </p:txBody>
      </p:sp>
      <p:sp>
        <p:nvSpPr>
          <p:cNvPr id="97" name="Google Shape;97;p5"/>
          <p:cNvSpPr txBox="1"/>
          <p:nvPr/>
        </p:nvSpPr>
        <p:spPr>
          <a:xfrm>
            <a:off x="7886101" y="376475"/>
            <a:ext cx="9129900" cy="8709600"/>
          </a:xfrm>
          <a:prstGeom prst="rect">
            <a:avLst/>
          </a:prstGeom>
          <a:noFill/>
          <a:ln>
            <a:noFill/>
          </a:ln>
        </p:spPr>
        <p:txBody>
          <a:bodyPr spcFirstLastPara="1" wrap="square" lIns="50800" tIns="50800" rIns="50800" bIns="50800" anchor="t" anchorCtr="0">
            <a:normAutofit fontScale="32500" lnSpcReduction="20000"/>
          </a:bodyPr>
          <a:lstStyle/>
          <a:p>
            <a:pPr marL="0" marR="0" lvl="0" indent="0" algn="l" rtl="0">
              <a:lnSpc>
                <a:spcPct val="150000"/>
              </a:lnSpc>
              <a:spcBef>
                <a:spcPts val="0"/>
              </a:spcBef>
              <a:spcAft>
                <a:spcPts val="0"/>
              </a:spcAft>
              <a:buClr>
                <a:srgbClr val="737373"/>
              </a:buClr>
              <a:buSzPts val="800"/>
              <a:buFont typeface="Tahoma"/>
              <a:buNone/>
            </a:pPr>
            <a:r>
              <a:rPr lang="cs-CZ" sz="12800" b="0" i="0" u="none" strike="noStrike" cap="none">
                <a:solidFill>
                  <a:srgbClr val="737373"/>
                </a:solidFill>
                <a:latin typeface="Tahoma"/>
                <a:ea typeface="Tahoma"/>
                <a:cs typeface="Tahoma"/>
                <a:sym typeface="Tahoma"/>
              </a:rPr>
              <a:t>Why should we want it?</a:t>
            </a:r>
            <a:endParaRPr sz="12800" b="0" i="0" u="none" strike="noStrike" cap="none">
              <a:solidFill>
                <a:srgbClr val="737373"/>
              </a:solidFill>
              <a:latin typeface="Tahoma"/>
              <a:ea typeface="Tahoma"/>
              <a:cs typeface="Tahoma"/>
              <a:sym typeface="Tahoma"/>
            </a:endParaRPr>
          </a:p>
          <a:p>
            <a:pPr marL="444500" marR="0" lvl="0" indent="-238374" algn="l" rtl="0">
              <a:lnSpc>
                <a:spcPct val="150000"/>
              </a:lnSpc>
              <a:spcBef>
                <a:spcPts val="600"/>
              </a:spcBef>
              <a:spcAft>
                <a:spcPts val="0"/>
              </a:spcAft>
              <a:buClr>
                <a:srgbClr val="6A6C76"/>
              </a:buClr>
              <a:buSzPct val="100000"/>
              <a:buFont typeface="Tahoma"/>
              <a:buChar char="•"/>
            </a:pPr>
            <a:r>
              <a:rPr lang="cs-CZ" sz="9750" b="0" i="0" u="none" strike="noStrike" cap="none">
                <a:solidFill>
                  <a:srgbClr val="6A6C76"/>
                </a:solidFill>
                <a:latin typeface="Tahoma"/>
                <a:ea typeface="Tahoma"/>
                <a:cs typeface="Tahoma"/>
                <a:sym typeface="Tahoma"/>
              </a:rPr>
              <a:t>Sociological perspective: </a:t>
            </a:r>
            <a:r>
              <a:rPr lang="cs-CZ" sz="9750" b="0" i="0" u="none" strike="noStrike" cap="none">
                <a:solidFill>
                  <a:srgbClr val="737373"/>
                </a:solidFill>
                <a:latin typeface="Helvetica Neue"/>
                <a:ea typeface="Helvetica Neue"/>
                <a:cs typeface="Helvetica Neue"/>
                <a:sym typeface="Helvetica Neue"/>
              </a:rPr>
              <a:t>Scientific knowledge is a product of social collaboration and its ownership belongs to the community</a:t>
            </a:r>
            <a:endParaRPr sz="9750" b="0" i="0" u="none" strike="noStrike" cap="none">
              <a:solidFill>
                <a:srgbClr val="737373"/>
              </a:solidFill>
              <a:latin typeface="Helvetica Neue"/>
              <a:ea typeface="Helvetica Neue"/>
              <a:cs typeface="Helvetica Neue"/>
              <a:sym typeface="Helvetica Neue"/>
            </a:endParaRPr>
          </a:p>
          <a:p>
            <a:pPr marL="444500" marR="0" lvl="0" indent="-238374" algn="l" rtl="0">
              <a:lnSpc>
                <a:spcPct val="150000"/>
              </a:lnSpc>
              <a:spcBef>
                <a:spcPts val="600"/>
              </a:spcBef>
              <a:spcAft>
                <a:spcPts val="0"/>
              </a:spcAft>
              <a:buClr>
                <a:srgbClr val="6A6C76"/>
              </a:buClr>
              <a:buSzPct val="100000"/>
              <a:buFont typeface="Tahoma"/>
              <a:buChar char="•"/>
            </a:pPr>
            <a:r>
              <a:rPr lang="cs-CZ" sz="9750" b="0" i="0" u="none" strike="noStrike" cap="none">
                <a:solidFill>
                  <a:srgbClr val="6A6C76"/>
                </a:solidFill>
                <a:latin typeface="Tahoma"/>
                <a:ea typeface="Tahoma"/>
                <a:cs typeface="Tahoma"/>
                <a:sym typeface="Tahoma"/>
              </a:rPr>
              <a:t>Public perspective: Science must be made public so that citizens have access to it</a:t>
            </a:r>
            <a:endParaRPr sz="9750" b="0" i="0" u="none" strike="noStrike" cap="none">
              <a:solidFill>
                <a:srgbClr val="6A6C76"/>
              </a:solidFill>
              <a:latin typeface="Tahoma"/>
              <a:ea typeface="Tahoma"/>
              <a:cs typeface="Tahoma"/>
              <a:sym typeface="Tahoma"/>
            </a:endParaRPr>
          </a:p>
          <a:p>
            <a:pPr marL="444500" marR="0" lvl="0" indent="-238374" algn="l" rtl="0">
              <a:lnSpc>
                <a:spcPct val="150000"/>
              </a:lnSpc>
              <a:spcBef>
                <a:spcPts val="600"/>
              </a:spcBef>
              <a:spcAft>
                <a:spcPts val="0"/>
              </a:spcAft>
              <a:buClr>
                <a:srgbClr val="737373"/>
              </a:buClr>
              <a:buSzPct val="100000"/>
              <a:buFont typeface="Tahoma"/>
              <a:buChar char="•"/>
            </a:pPr>
            <a:r>
              <a:rPr lang="cs-CZ" sz="9750" b="0" i="0" u="none" strike="noStrike" cap="none">
                <a:solidFill>
                  <a:srgbClr val="737373"/>
                </a:solidFill>
                <a:latin typeface="Tahoma"/>
                <a:ea typeface="Tahoma"/>
                <a:cs typeface="Tahoma"/>
                <a:sym typeface="Tahoma"/>
              </a:rPr>
              <a:t>Democratic perspective: Access to knowledge must be equally distributed </a:t>
            </a:r>
            <a:endParaRPr sz="9750" b="0" i="0" u="none" strike="noStrike" cap="none">
              <a:solidFill>
                <a:srgbClr val="6A6C76"/>
              </a:solidFill>
              <a:latin typeface="Tahoma"/>
              <a:ea typeface="Tahoma"/>
              <a:cs typeface="Tahoma"/>
              <a:sym typeface="Tahoma"/>
            </a:endParaRPr>
          </a:p>
          <a:p>
            <a:pPr marL="444500" marR="0" lvl="0" indent="-238374" algn="l" rtl="0">
              <a:lnSpc>
                <a:spcPct val="150000"/>
              </a:lnSpc>
              <a:spcBef>
                <a:spcPts val="600"/>
              </a:spcBef>
              <a:spcAft>
                <a:spcPts val="0"/>
              </a:spcAft>
              <a:buClr>
                <a:srgbClr val="6A6C76"/>
              </a:buClr>
              <a:buSzPct val="100000"/>
              <a:buFont typeface="Tahoma"/>
              <a:buChar char="•"/>
            </a:pPr>
            <a:r>
              <a:rPr lang="cs-CZ" sz="9750" b="0" i="0" u="none" strike="noStrike" cap="none">
                <a:solidFill>
                  <a:srgbClr val="6A6C76"/>
                </a:solidFill>
                <a:latin typeface="Tahoma"/>
                <a:ea typeface="Tahoma"/>
                <a:cs typeface="Tahoma"/>
                <a:sym typeface="Tahoma"/>
              </a:rPr>
              <a:t>Economic perspective: </a:t>
            </a:r>
            <a:r>
              <a:rPr lang="cs-CZ" sz="9750" b="0" i="0" u="none" strike="noStrike" cap="none">
                <a:solidFill>
                  <a:srgbClr val="737373"/>
                </a:solidFill>
                <a:latin typeface="Helvetica Neue"/>
                <a:ea typeface="Helvetica Neue"/>
                <a:cs typeface="Helvetica Neue"/>
                <a:sym typeface="Helvetica Neue"/>
              </a:rPr>
              <a:t>Scientific outputs generated by public research are a public good that everyone should be able to use at no cost</a:t>
            </a:r>
            <a:endParaRPr sz="9750" b="0" i="0" u="none" strike="noStrike" cap="none">
              <a:solidFill>
                <a:srgbClr val="737373"/>
              </a:solidFill>
              <a:latin typeface="Helvetica Neue"/>
              <a:ea typeface="Helvetica Neue"/>
              <a:cs typeface="Helvetica Neue"/>
              <a:sym typeface="Helvetica Neue"/>
            </a:endParaRPr>
          </a:p>
          <a:p>
            <a:pPr marL="444500" marR="0" lvl="0" indent="-238374" algn="l" rtl="0">
              <a:lnSpc>
                <a:spcPct val="150000"/>
              </a:lnSpc>
              <a:spcBef>
                <a:spcPts val="600"/>
              </a:spcBef>
              <a:spcAft>
                <a:spcPts val="0"/>
              </a:spcAft>
              <a:buClr>
                <a:srgbClr val="6A6C76"/>
              </a:buClr>
              <a:buSzPct val="100000"/>
              <a:buFont typeface="Tahoma"/>
              <a:buChar char="•"/>
            </a:pPr>
            <a:r>
              <a:rPr lang="cs-CZ" sz="9750" b="0" i="0" u="none" strike="noStrike" cap="none">
                <a:solidFill>
                  <a:srgbClr val="6A6C76"/>
                </a:solidFill>
                <a:latin typeface="Tahoma"/>
                <a:ea typeface="Tahoma"/>
                <a:cs typeface="Tahoma"/>
                <a:sym typeface="Tahoma"/>
              </a:rPr>
              <a:t>Infrastructural perspective: </a:t>
            </a:r>
            <a:r>
              <a:rPr lang="cs-CZ" sz="9750" b="0" i="0" u="none" strike="noStrike" cap="none">
                <a:solidFill>
                  <a:srgbClr val="737373"/>
                </a:solidFill>
                <a:latin typeface="Helvetica Neue"/>
                <a:ea typeface="Helvetica Neue"/>
                <a:cs typeface="Helvetica Neue"/>
                <a:sym typeface="Helvetica Neue"/>
              </a:rPr>
              <a:t>Efficient research needs available tools, data, applications etc.</a:t>
            </a:r>
            <a:endParaRPr sz="9750" b="0" i="0" u="none" strike="noStrike" cap="none">
              <a:solidFill>
                <a:srgbClr val="737373"/>
              </a:solidFill>
              <a:latin typeface="Helvetica Neue"/>
              <a:ea typeface="Helvetica Neue"/>
              <a:cs typeface="Helvetica Neue"/>
              <a:sym typeface="Helvetica Neue"/>
            </a:endParaRPr>
          </a:p>
          <a:p>
            <a:pPr marL="444500" marR="0" lvl="0" indent="-238375" algn="l" rtl="0">
              <a:lnSpc>
                <a:spcPct val="150000"/>
              </a:lnSpc>
              <a:spcBef>
                <a:spcPts val="600"/>
              </a:spcBef>
              <a:spcAft>
                <a:spcPts val="0"/>
              </a:spcAft>
              <a:buClr>
                <a:srgbClr val="6A6C76"/>
              </a:buClr>
              <a:buSzPct val="100000"/>
              <a:buFont typeface="Tahoma"/>
              <a:buChar char="•"/>
            </a:pPr>
            <a:r>
              <a:rPr lang="cs-CZ" sz="9750" b="0" i="0" u="none" strike="noStrike" cap="none">
                <a:solidFill>
                  <a:srgbClr val="6A6C76"/>
                </a:solidFill>
                <a:latin typeface="Tahoma"/>
                <a:ea typeface="Tahoma"/>
                <a:cs typeface="Tahoma"/>
                <a:sym typeface="Tahoma"/>
              </a:rPr>
              <a:t>Pragmatic perspective: </a:t>
            </a:r>
            <a:r>
              <a:rPr lang="cs-CZ" sz="9750" b="0" i="0" u="none" strike="noStrike" cap="none">
                <a:solidFill>
                  <a:srgbClr val="737373"/>
                </a:solidFill>
                <a:latin typeface="Helvetica Neue"/>
                <a:ea typeface="Helvetica Neue"/>
                <a:cs typeface="Helvetica Neue"/>
                <a:sym typeface="Helvetica Neue"/>
              </a:rPr>
              <a:t>Production of knowledge will be more efficient if scientists work together</a:t>
            </a:r>
            <a:endParaRPr sz="3200" b="0" i="0" u="none" strike="noStrike" cap="none">
              <a:solidFill>
                <a:srgbClr val="737373"/>
              </a:solidFill>
              <a:latin typeface="Tahoma"/>
              <a:ea typeface="Tahoma"/>
              <a:cs typeface="Tahoma"/>
              <a:sym typeface="Tahom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title"/>
          </p:nvPr>
        </p:nvSpPr>
        <p:spPr>
          <a:xfrm>
            <a:off x="769257" y="254000"/>
            <a:ext cx="15300967" cy="1473200"/>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4800"/>
              <a:buFont typeface="Tahoma"/>
              <a:buNone/>
            </a:pPr>
            <a:r>
              <a:rPr lang="cs-CZ" sz="4800"/>
              <a:t>Institutional and individual actors of Open Science </a:t>
            </a:r>
            <a:endParaRPr sz="4800"/>
          </a:p>
        </p:txBody>
      </p:sp>
      <p:sp>
        <p:nvSpPr>
          <p:cNvPr id="103" name="Google Shape;103;p6"/>
          <p:cNvSpPr txBox="1">
            <a:spLocks noGrp="1"/>
          </p:cNvSpPr>
          <p:nvPr>
            <p:ph type="body" idx="1"/>
          </p:nvPr>
        </p:nvSpPr>
        <p:spPr>
          <a:xfrm>
            <a:off x="619806" y="1727201"/>
            <a:ext cx="4236130" cy="7058025"/>
          </a:xfrm>
          <a:prstGeom prst="rect">
            <a:avLst/>
          </a:prstGeom>
          <a:noFill/>
          <a:ln>
            <a:noFill/>
          </a:ln>
        </p:spPr>
        <p:txBody>
          <a:bodyPr spcFirstLastPara="1" wrap="square" lIns="91425" tIns="45700" rIns="91425" bIns="45700" anchor="t" anchorCtr="0">
            <a:normAutofit/>
          </a:bodyPr>
          <a:lstStyle/>
          <a:p>
            <a:pPr marL="156500" lvl="0" indent="0" algn="l" rtl="0">
              <a:lnSpc>
                <a:spcPct val="150000"/>
              </a:lnSpc>
              <a:spcBef>
                <a:spcPts val="0"/>
              </a:spcBef>
              <a:spcAft>
                <a:spcPts val="0"/>
              </a:spcAft>
              <a:buClr>
                <a:srgbClr val="6A6C76"/>
              </a:buClr>
              <a:buSzPts val="5220"/>
              <a:buFont typeface="Tahoma"/>
              <a:buNone/>
            </a:pPr>
            <a:r>
              <a:rPr lang="cs-CZ" sz="3600"/>
              <a:t>Institutions: </a:t>
            </a:r>
            <a:endParaRPr sz="3600"/>
          </a:p>
          <a:p>
            <a:pPr marL="444500" lvl="0" indent="-288000" algn="l" rtl="0">
              <a:lnSpc>
                <a:spcPct val="150000"/>
              </a:lnSpc>
              <a:spcBef>
                <a:spcPts val="600"/>
              </a:spcBef>
              <a:spcAft>
                <a:spcPts val="0"/>
              </a:spcAft>
              <a:buClr>
                <a:srgbClr val="6A6C76"/>
              </a:buClr>
              <a:buSzPts val="4060"/>
              <a:buFont typeface="Tahoma"/>
              <a:buChar char="•"/>
            </a:pPr>
            <a:r>
              <a:rPr lang="cs-CZ"/>
              <a:t>Universities, scholarly journals, project funders etc.</a:t>
            </a:r>
            <a:endParaRPr sz="3600"/>
          </a:p>
          <a:p>
            <a:pPr marL="156500" lvl="0" indent="0" algn="l" rtl="0">
              <a:lnSpc>
                <a:spcPct val="150000"/>
              </a:lnSpc>
              <a:spcBef>
                <a:spcPts val="600"/>
              </a:spcBef>
              <a:spcAft>
                <a:spcPts val="0"/>
              </a:spcAft>
              <a:buClr>
                <a:srgbClr val="6A6C76"/>
              </a:buClr>
              <a:buSzPts val="5220"/>
              <a:buFont typeface="Tahoma"/>
              <a:buNone/>
            </a:pPr>
            <a:r>
              <a:rPr lang="cs-CZ" sz="3600"/>
              <a:t>Individuals: </a:t>
            </a:r>
            <a:endParaRPr sz="3600"/>
          </a:p>
          <a:p>
            <a:pPr marL="444500" lvl="0" indent="-288000" algn="l" rtl="0">
              <a:lnSpc>
                <a:spcPct val="150000"/>
              </a:lnSpc>
              <a:spcBef>
                <a:spcPts val="600"/>
              </a:spcBef>
              <a:spcAft>
                <a:spcPts val="0"/>
              </a:spcAft>
              <a:buClr>
                <a:srgbClr val="6A6C76"/>
              </a:buClr>
              <a:buSzPts val="4060"/>
              <a:buFont typeface="Tahoma"/>
              <a:buChar char="•"/>
            </a:pPr>
            <a:r>
              <a:rPr lang="cs-CZ"/>
              <a:t>Researchers, project managers, administrators etc.</a:t>
            </a:r>
            <a:endParaRPr/>
          </a:p>
          <a:p>
            <a:pPr marL="444500" lvl="0" indent="-30190" algn="l" rtl="0">
              <a:lnSpc>
                <a:spcPct val="150000"/>
              </a:lnSpc>
              <a:spcBef>
                <a:spcPts val="600"/>
              </a:spcBef>
              <a:spcAft>
                <a:spcPts val="0"/>
              </a:spcAft>
              <a:buClr>
                <a:srgbClr val="6A6C76"/>
              </a:buClr>
              <a:buSzPts val="4060"/>
              <a:buFont typeface="Tahoma"/>
              <a:buNone/>
            </a:pPr>
            <a:endParaRPr/>
          </a:p>
          <a:p>
            <a:pPr marL="444500" lvl="0" indent="-30190" algn="l" rtl="0">
              <a:lnSpc>
                <a:spcPct val="100000"/>
              </a:lnSpc>
              <a:spcBef>
                <a:spcPts val="600"/>
              </a:spcBef>
              <a:spcAft>
                <a:spcPts val="0"/>
              </a:spcAft>
              <a:buClr>
                <a:srgbClr val="6A6C76"/>
              </a:buClr>
              <a:buSzPts val="4060"/>
              <a:buFont typeface="Courier New"/>
              <a:buNone/>
            </a:pPr>
            <a:endParaRPr/>
          </a:p>
        </p:txBody>
      </p:sp>
      <p:sp>
        <p:nvSpPr>
          <p:cNvPr id="104" name="Google Shape;104;p6"/>
          <p:cNvSpPr txBox="1"/>
          <p:nvPr/>
        </p:nvSpPr>
        <p:spPr>
          <a:xfrm>
            <a:off x="5747657" y="1727201"/>
            <a:ext cx="10972800" cy="3991428"/>
          </a:xfrm>
          <a:prstGeom prst="rect">
            <a:avLst/>
          </a:prstGeom>
          <a:noFill/>
          <a:ln>
            <a:noFill/>
          </a:ln>
        </p:spPr>
        <p:txBody>
          <a:bodyPr spcFirstLastPara="1" wrap="square" lIns="50800" tIns="50800" rIns="50800" bIns="50800" anchor="t" anchorCtr="0">
            <a:normAutofit/>
          </a:bodyPr>
          <a:lstStyle/>
          <a:p>
            <a:pPr marL="156500" marR="0" lvl="0" indent="0" algn="l" rtl="0">
              <a:lnSpc>
                <a:spcPct val="150000"/>
              </a:lnSpc>
              <a:spcBef>
                <a:spcPts val="0"/>
              </a:spcBef>
              <a:spcAft>
                <a:spcPts val="0"/>
              </a:spcAft>
              <a:buClr>
                <a:srgbClr val="000000"/>
              </a:buClr>
              <a:buSzPts val="4060"/>
              <a:buFont typeface="Helvetica Neue"/>
              <a:buNone/>
            </a:pPr>
            <a:endParaRPr sz="2800" b="0" i="0" u="none" strike="noStrike" cap="none">
              <a:solidFill>
                <a:srgbClr val="6A6C76"/>
              </a:solidFill>
              <a:latin typeface="Tahoma"/>
              <a:ea typeface="Tahoma"/>
              <a:cs typeface="Tahoma"/>
              <a:sym typeface="Tahoma"/>
            </a:endParaRPr>
          </a:p>
          <a:p>
            <a:pPr marL="156500" marR="0" lvl="0" indent="0" algn="l" rtl="0">
              <a:lnSpc>
                <a:spcPct val="150000"/>
              </a:lnSpc>
              <a:spcBef>
                <a:spcPts val="600"/>
              </a:spcBef>
              <a:spcAft>
                <a:spcPts val="0"/>
              </a:spcAft>
              <a:buClr>
                <a:srgbClr val="6A6C76"/>
              </a:buClr>
              <a:buSzPts val="5220"/>
              <a:buFont typeface="Tahoma"/>
              <a:buNone/>
            </a:pPr>
            <a:r>
              <a:rPr lang="cs-CZ" sz="3600" b="0" i="0" u="none" strike="noStrike" cap="none">
                <a:solidFill>
                  <a:srgbClr val="6A6C76"/>
                </a:solidFill>
                <a:latin typeface="Tahoma"/>
                <a:ea typeface="Tahoma"/>
                <a:cs typeface="Tahoma"/>
                <a:sym typeface="Tahoma"/>
              </a:rPr>
              <a:t>How can an individual do open science in real life? </a:t>
            </a:r>
            <a:endParaRPr sz="3600" b="0" i="0" u="none" strike="noStrike" cap="none">
              <a:solidFill>
                <a:srgbClr val="6A6C76"/>
              </a:solidFill>
              <a:latin typeface="Tahoma"/>
              <a:ea typeface="Tahoma"/>
              <a:cs typeface="Tahoma"/>
              <a:sym typeface="Tahoma"/>
            </a:endParaRPr>
          </a:p>
          <a:p>
            <a:pPr marL="156500" marR="0" lvl="0" indent="0" algn="l" rtl="0">
              <a:lnSpc>
                <a:spcPct val="150000"/>
              </a:lnSpc>
              <a:spcBef>
                <a:spcPts val="600"/>
              </a:spcBef>
              <a:spcAft>
                <a:spcPts val="0"/>
              </a:spcAft>
              <a:buClr>
                <a:srgbClr val="6A6C76"/>
              </a:buClr>
              <a:buSzPts val="4060"/>
              <a:buFont typeface="Tahoma"/>
              <a:buNone/>
            </a:pPr>
            <a:r>
              <a:rPr lang="cs-CZ" sz="2800" b="0" i="0" u="none" strike="noStrike" cap="none">
                <a:solidFill>
                  <a:srgbClr val="6A6C76"/>
                </a:solidFill>
                <a:latin typeface="Tahoma"/>
                <a:ea typeface="Tahoma"/>
                <a:cs typeface="Tahoma"/>
                <a:sym typeface="Tahoma"/>
              </a:rPr>
              <a:t>Be FAIR!</a:t>
            </a:r>
            <a:endParaRPr sz="2800" b="0" i="0" u="none" strike="noStrike" cap="none">
              <a:solidFill>
                <a:srgbClr val="6A6C76"/>
              </a:solidFill>
              <a:latin typeface="Tahoma"/>
              <a:ea typeface="Tahoma"/>
              <a:cs typeface="Tahoma"/>
              <a:sym typeface="Tahoma"/>
            </a:endParaRPr>
          </a:p>
          <a:p>
            <a:pPr marL="444500" marR="0" lvl="0" indent="-288000" algn="l" rtl="0">
              <a:lnSpc>
                <a:spcPct val="150000"/>
              </a:lnSpc>
              <a:spcBef>
                <a:spcPts val="600"/>
              </a:spcBef>
              <a:spcAft>
                <a:spcPts val="0"/>
              </a:spcAft>
              <a:buClr>
                <a:srgbClr val="6A6C76"/>
              </a:buClr>
              <a:buSzPts val="4060"/>
              <a:buFont typeface="Tahoma"/>
              <a:buChar char="•"/>
            </a:pPr>
            <a:r>
              <a:rPr lang="cs-CZ" sz="2800" b="0" i="0" u="none" strike="noStrike" cap="none">
                <a:solidFill>
                  <a:srgbClr val="6A6C76"/>
                </a:solidFill>
                <a:latin typeface="Tahoma"/>
                <a:ea typeface="Tahoma"/>
                <a:cs typeface="Tahoma"/>
                <a:sym typeface="Tahoma"/>
              </a:rPr>
              <a:t>What is FAIR? The well-know mantra =&gt;</a:t>
            </a:r>
            <a:endParaRPr/>
          </a:p>
          <a:p>
            <a:pPr marL="0" marR="0" lvl="0" indent="0" algn="l" rtl="0">
              <a:lnSpc>
                <a:spcPct val="10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p:txBody>
      </p:sp>
      <p:pic>
        <p:nvPicPr>
          <p:cNvPr id="105" name="Google Shape;105;p6"/>
          <p:cNvPicPr preferRelativeResize="0"/>
          <p:nvPr/>
        </p:nvPicPr>
        <p:blipFill rotWithShape="1">
          <a:blip r:embed="rId3">
            <a:alphaModFix/>
          </a:blip>
          <a:srcRect/>
          <a:stretch/>
        </p:blipFill>
        <p:spPr>
          <a:xfrm>
            <a:off x="6400800" y="5862864"/>
            <a:ext cx="8081547" cy="274099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7"/>
          <p:cNvSpPr txBox="1">
            <a:spLocks noGrp="1"/>
          </p:cNvSpPr>
          <p:nvPr>
            <p:ph type="title"/>
          </p:nvPr>
        </p:nvSpPr>
        <p:spPr>
          <a:xfrm>
            <a:off x="1270039" y="254000"/>
            <a:ext cx="14800185" cy="1008743"/>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4000"/>
              <a:buFont typeface="Tahoma"/>
              <a:buNone/>
            </a:pPr>
            <a:r>
              <a:rPr lang="cs-CZ" sz="4000"/>
              <a:t>Being FAIR with Data and Metadata:</a:t>
            </a:r>
            <a:endParaRPr sz="4000"/>
          </a:p>
        </p:txBody>
      </p:sp>
      <p:sp>
        <p:nvSpPr>
          <p:cNvPr id="111" name="Google Shape;111;p7"/>
          <p:cNvSpPr txBox="1">
            <a:spLocks noGrp="1"/>
          </p:cNvSpPr>
          <p:nvPr>
            <p:ph type="body" idx="1"/>
          </p:nvPr>
        </p:nvSpPr>
        <p:spPr>
          <a:xfrm>
            <a:off x="1192214" y="1896382"/>
            <a:ext cx="5339216" cy="6188075"/>
          </a:xfrm>
          <a:prstGeom prst="rect">
            <a:avLst/>
          </a:prstGeom>
          <a:noFill/>
          <a:ln>
            <a:noFill/>
          </a:ln>
        </p:spPr>
        <p:txBody>
          <a:bodyPr spcFirstLastPara="1" wrap="square" lIns="91425" tIns="45700" rIns="91425" bIns="45700" anchor="t" anchorCtr="0">
            <a:normAutofit fontScale="92500" lnSpcReduction="10000"/>
          </a:bodyPr>
          <a:lstStyle/>
          <a:p>
            <a:pPr marL="156500" lvl="0" indent="0" algn="l" rtl="0">
              <a:lnSpc>
                <a:spcPct val="150000"/>
              </a:lnSpc>
              <a:spcBef>
                <a:spcPts val="0"/>
              </a:spcBef>
              <a:spcAft>
                <a:spcPts val="0"/>
              </a:spcAft>
              <a:buClr>
                <a:srgbClr val="6A6C76"/>
              </a:buClr>
              <a:buSzPct val="145000"/>
              <a:buFont typeface="Tahoma"/>
              <a:buNone/>
            </a:pPr>
            <a:r>
              <a:rPr lang="cs-CZ" sz="4000"/>
              <a:t>Findability</a:t>
            </a:r>
            <a:endParaRPr sz="4000"/>
          </a:p>
          <a:p>
            <a:pPr marL="444500" lvl="0" indent="-287999" algn="l" rtl="0">
              <a:lnSpc>
                <a:spcPct val="150000"/>
              </a:lnSpc>
              <a:spcBef>
                <a:spcPts val="600"/>
              </a:spcBef>
              <a:spcAft>
                <a:spcPts val="0"/>
              </a:spcAft>
              <a:buClr>
                <a:srgbClr val="6A6C76"/>
              </a:buClr>
              <a:buSzPct val="145000"/>
              <a:buFont typeface="Tahoma"/>
              <a:buChar char="•"/>
            </a:pPr>
            <a:r>
              <a:rPr lang="cs-CZ"/>
              <a:t> Assigned PID</a:t>
            </a:r>
            <a:endParaRPr/>
          </a:p>
          <a:p>
            <a:pPr marL="444500" lvl="0" indent="-287999" algn="l" rtl="0">
              <a:lnSpc>
                <a:spcPct val="150000"/>
              </a:lnSpc>
              <a:spcBef>
                <a:spcPts val="600"/>
              </a:spcBef>
              <a:spcAft>
                <a:spcPts val="0"/>
              </a:spcAft>
              <a:buClr>
                <a:srgbClr val="6A6C76"/>
              </a:buClr>
              <a:buSzPct val="145000"/>
              <a:buFont typeface="Tahoma"/>
              <a:buChar char="•"/>
            </a:pPr>
            <a:r>
              <a:rPr lang="cs-CZ"/>
              <a:t> Rich metadata</a:t>
            </a:r>
            <a:endParaRPr/>
          </a:p>
          <a:p>
            <a:pPr marL="444500" lvl="0" indent="-287999" algn="l" rtl="0">
              <a:lnSpc>
                <a:spcPct val="150000"/>
              </a:lnSpc>
              <a:spcBef>
                <a:spcPts val="600"/>
              </a:spcBef>
              <a:spcAft>
                <a:spcPts val="0"/>
              </a:spcAft>
              <a:buClr>
                <a:srgbClr val="6A6C76"/>
              </a:buClr>
              <a:buSzPct val="145000"/>
              <a:buFont typeface="Tahoma"/>
              <a:buChar char="•"/>
            </a:pPr>
            <a:r>
              <a:rPr lang="cs-CZ"/>
              <a:t> Published metadata  </a:t>
            </a:r>
            <a:endParaRPr/>
          </a:p>
          <a:p>
            <a:pPr marL="156500" lvl="0" indent="0" algn="l" rtl="0">
              <a:lnSpc>
                <a:spcPct val="150000"/>
              </a:lnSpc>
              <a:spcBef>
                <a:spcPts val="600"/>
              </a:spcBef>
              <a:spcAft>
                <a:spcPts val="0"/>
              </a:spcAft>
              <a:buClr>
                <a:srgbClr val="6A6C76"/>
              </a:buClr>
              <a:buSzPct val="145000"/>
              <a:buFont typeface="Tahoma"/>
              <a:buNone/>
            </a:pPr>
            <a:r>
              <a:rPr lang="cs-CZ" sz="4000"/>
              <a:t>Accessibility</a:t>
            </a:r>
            <a:endParaRPr sz="4000"/>
          </a:p>
          <a:p>
            <a:pPr marL="444500" lvl="0" indent="-287999" algn="l" rtl="0">
              <a:lnSpc>
                <a:spcPct val="150000"/>
              </a:lnSpc>
              <a:spcBef>
                <a:spcPts val="600"/>
              </a:spcBef>
              <a:spcAft>
                <a:spcPts val="0"/>
              </a:spcAft>
              <a:buClr>
                <a:srgbClr val="6A6C76"/>
              </a:buClr>
              <a:buSzPct val="145000"/>
              <a:buFont typeface="Tahoma"/>
              <a:buChar char="•"/>
            </a:pPr>
            <a:r>
              <a:rPr lang="cs-CZ"/>
              <a:t> Retrievable by PID</a:t>
            </a:r>
            <a:endParaRPr/>
          </a:p>
          <a:p>
            <a:pPr marL="444500" lvl="0" indent="-287999" algn="l" rtl="0">
              <a:lnSpc>
                <a:spcPct val="150000"/>
              </a:lnSpc>
              <a:spcBef>
                <a:spcPts val="600"/>
              </a:spcBef>
              <a:spcAft>
                <a:spcPts val="0"/>
              </a:spcAft>
              <a:buClr>
                <a:srgbClr val="6A6C76"/>
              </a:buClr>
              <a:buSzPct val="145000"/>
              <a:buFont typeface="Tahoma"/>
              <a:buChar char="•"/>
            </a:pPr>
            <a:r>
              <a:rPr lang="cs-CZ"/>
              <a:t> Metadata available forever (even after data are not available)</a:t>
            </a:r>
            <a:endParaRPr/>
          </a:p>
          <a:p>
            <a:pPr marL="444500" lvl="0" indent="-49525" algn="l" rtl="0">
              <a:lnSpc>
                <a:spcPct val="150000"/>
              </a:lnSpc>
              <a:spcBef>
                <a:spcPts val="600"/>
              </a:spcBef>
              <a:spcAft>
                <a:spcPts val="0"/>
              </a:spcAft>
              <a:buClr>
                <a:srgbClr val="6A6C76"/>
              </a:buClr>
              <a:buSzPct val="145000"/>
              <a:buFont typeface="Courier New"/>
              <a:buNone/>
            </a:pPr>
            <a:endParaRPr/>
          </a:p>
        </p:txBody>
      </p:sp>
      <p:sp>
        <p:nvSpPr>
          <p:cNvPr id="112" name="Google Shape;112;p7"/>
          <p:cNvSpPr txBox="1"/>
          <p:nvPr/>
        </p:nvSpPr>
        <p:spPr>
          <a:xfrm>
            <a:off x="7968343" y="2597150"/>
            <a:ext cx="6429828" cy="5487307"/>
          </a:xfrm>
          <a:prstGeom prst="rect">
            <a:avLst/>
          </a:prstGeom>
          <a:noFill/>
          <a:ln>
            <a:noFill/>
          </a:ln>
        </p:spPr>
        <p:txBody>
          <a:bodyPr spcFirstLastPara="1" wrap="square" lIns="50800" tIns="50800" rIns="50800" bIns="50800" anchor="t" anchorCtr="0">
            <a:normAutofit/>
          </a:bodyPr>
          <a:lstStyle/>
          <a:p>
            <a:pPr marL="0" marR="0" lvl="0" indent="0" algn="l" rtl="0">
              <a:lnSpc>
                <a:spcPct val="10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p:txBody>
      </p:sp>
      <p:sp>
        <p:nvSpPr>
          <p:cNvPr id="113" name="Google Shape;113;p7"/>
          <p:cNvSpPr txBox="1"/>
          <p:nvPr/>
        </p:nvSpPr>
        <p:spPr>
          <a:xfrm>
            <a:off x="7707087" y="1896382"/>
            <a:ext cx="6807200" cy="5719536"/>
          </a:xfrm>
          <a:prstGeom prst="rect">
            <a:avLst/>
          </a:prstGeom>
          <a:noFill/>
          <a:ln>
            <a:noFill/>
          </a:ln>
        </p:spPr>
        <p:txBody>
          <a:bodyPr spcFirstLastPara="1" wrap="square" lIns="50800" tIns="50800" rIns="50800" bIns="50800" anchor="t" anchorCtr="0">
            <a:normAutofit fontScale="92500" lnSpcReduction="10000"/>
          </a:bodyPr>
          <a:lstStyle/>
          <a:p>
            <a:pPr marL="156500" marR="0" lvl="0" indent="0" algn="l" rtl="0">
              <a:lnSpc>
                <a:spcPct val="150000"/>
              </a:lnSpc>
              <a:spcBef>
                <a:spcPts val="0"/>
              </a:spcBef>
              <a:spcAft>
                <a:spcPts val="0"/>
              </a:spcAft>
              <a:buClr>
                <a:srgbClr val="6A6C76"/>
              </a:buClr>
              <a:buSzPct val="145000"/>
              <a:buFont typeface="Tahoma"/>
              <a:buNone/>
            </a:pPr>
            <a:r>
              <a:rPr lang="cs-CZ" sz="4000" b="0" i="0" u="none" strike="noStrike" cap="none">
                <a:solidFill>
                  <a:srgbClr val="6A6C76"/>
                </a:solidFill>
                <a:latin typeface="Tahoma"/>
                <a:ea typeface="Tahoma"/>
                <a:cs typeface="Tahoma"/>
                <a:sym typeface="Tahoma"/>
              </a:rPr>
              <a:t>Interoperability</a:t>
            </a:r>
            <a:endParaRPr/>
          </a:p>
          <a:p>
            <a:pPr marL="444500" marR="0" lvl="0" indent="-287999" algn="l" rtl="0">
              <a:lnSpc>
                <a:spcPct val="150000"/>
              </a:lnSpc>
              <a:spcBef>
                <a:spcPts val="600"/>
              </a:spcBef>
              <a:spcAft>
                <a:spcPts val="0"/>
              </a:spcAft>
              <a:buClr>
                <a:srgbClr val="6A6C76"/>
              </a:buClr>
              <a:buSzPct val="145000"/>
              <a:buFont typeface="Tahoma"/>
              <a:buChar char="•"/>
            </a:pPr>
            <a:r>
              <a:rPr lang="cs-CZ" sz="2800" b="0" i="0" u="none" strike="noStrike" cap="none">
                <a:solidFill>
                  <a:srgbClr val="6A6C76"/>
                </a:solidFill>
                <a:latin typeface="Tahoma"/>
                <a:ea typeface="Tahoma"/>
                <a:cs typeface="Tahoma"/>
                <a:sym typeface="Tahoma"/>
              </a:rPr>
              <a:t> Formal and broadly applicable language</a:t>
            </a:r>
            <a:endParaRPr/>
          </a:p>
          <a:p>
            <a:pPr marL="444500" marR="0" lvl="0" indent="-287999" algn="l" rtl="0">
              <a:lnSpc>
                <a:spcPct val="150000"/>
              </a:lnSpc>
              <a:spcBef>
                <a:spcPts val="600"/>
              </a:spcBef>
              <a:spcAft>
                <a:spcPts val="0"/>
              </a:spcAft>
              <a:buClr>
                <a:srgbClr val="6A6C76"/>
              </a:buClr>
              <a:buSzPct val="145000"/>
              <a:buFont typeface="Tahoma"/>
              <a:buChar char="•"/>
            </a:pPr>
            <a:r>
              <a:rPr lang="cs-CZ" sz="2800" b="0" i="0" u="none" strike="noStrike" cap="none">
                <a:solidFill>
                  <a:srgbClr val="6A6C76"/>
                </a:solidFill>
                <a:latin typeface="Tahoma"/>
                <a:ea typeface="Tahoma"/>
                <a:cs typeface="Tahoma"/>
                <a:sym typeface="Tahoma"/>
              </a:rPr>
              <a:t> Use vocabularies</a:t>
            </a:r>
            <a:endParaRPr/>
          </a:p>
          <a:p>
            <a:pPr marL="444500" marR="0" lvl="0" indent="-287999" algn="l" rtl="0">
              <a:lnSpc>
                <a:spcPct val="150000"/>
              </a:lnSpc>
              <a:spcBef>
                <a:spcPts val="600"/>
              </a:spcBef>
              <a:spcAft>
                <a:spcPts val="0"/>
              </a:spcAft>
              <a:buClr>
                <a:srgbClr val="6A6C76"/>
              </a:buClr>
              <a:buSzPct val="145000"/>
              <a:buFont typeface="Tahoma"/>
              <a:buChar char="•"/>
            </a:pPr>
            <a:r>
              <a:rPr lang="cs-CZ" sz="2800" b="0" i="0" u="none" strike="noStrike" cap="none">
                <a:solidFill>
                  <a:srgbClr val="6A6C76"/>
                </a:solidFill>
                <a:latin typeface="Tahoma"/>
                <a:ea typeface="Tahoma"/>
                <a:cs typeface="Tahoma"/>
                <a:sym typeface="Tahoma"/>
              </a:rPr>
              <a:t> References to other data</a:t>
            </a:r>
            <a:endParaRPr/>
          </a:p>
          <a:p>
            <a:pPr marL="156500" marR="0" lvl="0" indent="0" algn="l" rtl="0">
              <a:lnSpc>
                <a:spcPct val="150000"/>
              </a:lnSpc>
              <a:spcBef>
                <a:spcPts val="600"/>
              </a:spcBef>
              <a:spcAft>
                <a:spcPts val="0"/>
              </a:spcAft>
              <a:buClr>
                <a:srgbClr val="6A6C76"/>
              </a:buClr>
              <a:buSzPct val="145000"/>
              <a:buFont typeface="Tahoma"/>
              <a:buNone/>
            </a:pPr>
            <a:r>
              <a:rPr lang="cs-CZ" sz="4000" b="0" i="0" u="none" strike="noStrike" cap="none">
                <a:solidFill>
                  <a:srgbClr val="6A6C76"/>
                </a:solidFill>
                <a:latin typeface="Tahoma"/>
                <a:ea typeface="Tahoma"/>
                <a:cs typeface="Tahoma"/>
                <a:sym typeface="Tahoma"/>
              </a:rPr>
              <a:t>Reuse </a:t>
            </a:r>
            <a:endParaRPr/>
          </a:p>
          <a:p>
            <a:pPr marL="444500" marR="0" lvl="0" indent="-287999" algn="l" rtl="0">
              <a:lnSpc>
                <a:spcPct val="150000"/>
              </a:lnSpc>
              <a:spcBef>
                <a:spcPts val="600"/>
              </a:spcBef>
              <a:spcAft>
                <a:spcPts val="0"/>
              </a:spcAft>
              <a:buClr>
                <a:srgbClr val="6A6C76"/>
              </a:buClr>
              <a:buSzPct val="145000"/>
              <a:buFont typeface="Tahoma"/>
              <a:buChar char="•"/>
            </a:pPr>
            <a:r>
              <a:rPr lang="cs-CZ" sz="2800" b="0" i="0" u="none" strike="noStrike" cap="none">
                <a:solidFill>
                  <a:srgbClr val="6A6C76"/>
                </a:solidFill>
                <a:latin typeface="Tahoma"/>
                <a:ea typeface="Tahoma"/>
                <a:cs typeface="Tahoma"/>
                <a:sym typeface="Tahoma"/>
              </a:rPr>
              <a:t> Rich metadata</a:t>
            </a:r>
            <a:endParaRPr/>
          </a:p>
          <a:p>
            <a:pPr marL="444500" marR="0" lvl="0" indent="-287999" algn="l" rtl="0">
              <a:lnSpc>
                <a:spcPct val="150000"/>
              </a:lnSpc>
              <a:spcBef>
                <a:spcPts val="600"/>
              </a:spcBef>
              <a:spcAft>
                <a:spcPts val="0"/>
              </a:spcAft>
              <a:buClr>
                <a:srgbClr val="6A6C76"/>
              </a:buClr>
              <a:buSzPct val="145000"/>
              <a:buFont typeface="Tahoma"/>
              <a:buChar char="•"/>
            </a:pPr>
            <a:r>
              <a:rPr lang="cs-CZ" sz="2800" b="0" i="0" u="none" strike="noStrike" cap="none">
                <a:solidFill>
                  <a:srgbClr val="6A6C76"/>
                </a:solidFill>
                <a:latin typeface="Tahoma"/>
                <a:ea typeface="Tahoma"/>
                <a:cs typeface="Tahoma"/>
                <a:sym typeface="Tahoma"/>
              </a:rPr>
              <a:t> Licensed</a:t>
            </a:r>
            <a:endParaRPr sz="2800" b="0" i="0" u="none" strike="noStrike" cap="none">
              <a:solidFill>
                <a:srgbClr val="6A6C76"/>
              </a:solidFill>
              <a:latin typeface="Tahoma"/>
              <a:ea typeface="Tahoma"/>
              <a:cs typeface="Tahoma"/>
              <a:sym typeface="Tahoma"/>
            </a:endParaRPr>
          </a:p>
          <a:p>
            <a:pPr marL="444500" marR="0" lvl="0" indent="-287999" algn="l" rtl="0">
              <a:lnSpc>
                <a:spcPct val="150000"/>
              </a:lnSpc>
              <a:spcBef>
                <a:spcPts val="600"/>
              </a:spcBef>
              <a:spcAft>
                <a:spcPts val="0"/>
              </a:spcAft>
              <a:buClr>
                <a:srgbClr val="6A6C76"/>
              </a:buClr>
              <a:buSzPct val="145000"/>
              <a:buFont typeface="Tahoma"/>
              <a:buChar char="•"/>
            </a:pPr>
            <a:r>
              <a:rPr lang="cs-CZ" sz="2800" b="0" i="0" u="none" strike="noStrike" cap="none">
                <a:solidFill>
                  <a:srgbClr val="6A6C76"/>
                </a:solidFill>
                <a:latin typeface="Tahoma"/>
                <a:ea typeface="Tahoma"/>
                <a:cs typeface="Tahoma"/>
                <a:sym typeface="Tahoma"/>
              </a:rPr>
              <a:t> Meet domain standards</a:t>
            </a:r>
            <a:endParaRPr/>
          </a:p>
          <a:p>
            <a:pPr marL="444500" marR="0" lvl="0" indent="-49525" algn="l" rtl="0">
              <a:lnSpc>
                <a:spcPct val="150000"/>
              </a:lnSpc>
              <a:spcBef>
                <a:spcPts val="600"/>
              </a:spcBef>
              <a:spcAft>
                <a:spcPts val="0"/>
              </a:spcAft>
              <a:buClr>
                <a:srgbClr val="000000"/>
              </a:buClr>
              <a:buSzPct val="145000"/>
              <a:buFont typeface="Helvetica Neue"/>
              <a:buNone/>
            </a:pPr>
            <a:endParaRPr sz="2800" b="0" i="0" u="none" strike="noStrike" cap="none">
              <a:solidFill>
                <a:srgbClr val="6A6C76"/>
              </a:solidFill>
              <a:latin typeface="Tahoma"/>
              <a:ea typeface="Tahoma"/>
              <a:cs typeface="Tahoma"/>
              <a:sym typeface="Tahoma"/>
            </a:endParaRPr>
          </a:p>
          <a:p>
            <a:pPr marL="0" marR="0" lvl="0" indent="0" algn="l" rtl="0">
              <a:lnSpc>
                <a:spcPct val="150000"/>
              </a:lnSpc>
              <a:spcBef>
                <a:spcPts val="0"/>
              </a:spcBef>
              <a:spcAft>
                <a:spcPts val="0"/>
              </a:spcAft>
              <a:buClr>
                <a:srgbClr val="000000"/>
              </a:buClr>
              <a:buSzPct val="100000"/>
              <a:buFont typeface="Helvetica Neue"/>
              <a:buNone/>
            </a:pPr>
            <a:endParaRPr sz="2400" b="0" i="0" u="none" strike="noStrike" cap="none">
              <a:solidFill>
                <a:srgbClr val="393939"/>
              </a:solidFill>
              <a:latin typeface="Tahoma"/>
              <a:ea typeface="Tahoma"/>
              <a:cs typeface="Tahoma"/>
              <a:sym typeface="Tahom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8"/>
          <p:cNvSpPr txBox="1">
            <a:spLocks noGrp="1"/>
          </p:cNvSpPr>
          <p:nvPr>
            <p:ph type="title"/>
          </p:nvPr>
        </p:nvSpPr>
        <p:spPr>
          <a:xfrm>
            <a:off x="1066839" y="217714"/>
            <a:ext cx="14800185" cy="1270000"/>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4800"/>
              <a:buFont typeface="Tahoma"/>
              <a:buNone/>
            </a:pPr>
            <a:r>
              <a:rPr lang="cs-CZ" sz="4800"/>
              <a:t>FAIR In the research cycle</a:t>
            </a:r>
            <a:endParaRPr sz="4800"/>
          </a:p>
        </p:txBody>
      </p:sp>
      <p:sp>
        <p:nvSpPr>
          <p:cNvPr id="119" name="Google Shape;119;p8"/>
          <p:cNvSpPr txBox="1">
            <a:spLocks noGrp="1"/>
          </p:cNvSpPr>
          <p:nvPr>
            <p:ph type="body" idx="1"/>
          </p:nvPr>
        </p:nvSpPr>
        <p:spPr>
          <a:xfrm>
            <a:off x="655185" y="1487714"/>
            <a:ext cx="14955837" cy="8120743"/>
          </a:xfrm>
          <a:prstGeom prst="rect">
            <a:avLst/>
          </a:prstGeom>
          <a:noFill/>
          <a:ln>
            <a:noFill/>
          </a:ln>
        </p:spPr>
        <p:txBody>
          <a:bodyPr spcFirstLastPara="1" wrap="square" lIns="91425" tIns="45700" rIns="91425" bIns="45700" anchor="t" anchorCtr="0">
            <a:normAutofit fontScale="62500" lnSpcReduction="20000"/>
          </a:bodyPr>
          <a:lstStyle/>
          <a:p>
            <a:pPr marL="156500" lvl="0" indent="0" algn="l" rtl="0">
              <a:lnSpc>
                <a:spcPct val="160000"/>
              </a:lnSpc>
              <a:spcBef>
                <a:spcPts val="0"/>
              </a:spcBef>
              <a:spcAft>
                <a:spcPts val="0"/>
              </a:spcAft>
              <a:buClr>
                <a:srgbClr val="6A6C76"/>
              </a:buClr>
              <a:buSzPct val="139486"/>
              <a:buFont typeface="Tahoma"/>
              <a:buNone/>
            </a:pPr>
            <a:r>
              <a:rPr lang="cs-CZ" sz="4781"/>
              <a:t>Data collection:</a:t>
            </a:r>
            <a:endParaRPr sz="4781"/>
          </a:p>
          <a:p>
            <a:pPr marL="889000" lvl="1" indent="-268378" algn="l" rtl="0">
              <a:lnSpc>
                <a:spcPct val="160000"/>
              </a:lnSpc>
              <a:spcBef>
                <a:spcPts val="600"/>
              </a:spcBef>
              <a:spcAft>
                <a:spcPts val="0"/>
              </a:spcAft>
              <a:buClr>
                <a:srgbClr val="6A6C76"/>
              </a:buClr>
              <a:buSzPct val="137663"/>
              <a:buFont typeface="Tahoma"/>
              <a:buChar char="•"/>
            </a:pPr>
            <a:r>
              <a:rPr lang="cs-CZ" sz="3345"/>
              <a:t>clarify usage rights</a:t>
            </a:r>
            <a:endParaRPr sz="3345"/>
          </a:p>
          <a:p>
            <a:pPr marL="889000" lvl="1" indent="-268378" algn="l" rtl="0">
              <a:lnSpc>
                <a:spcPct val="160000"/>
              </a:lnSpc>
              <a:spcBef>
                <a:spcPts val="600"/>
              </a:spcBef>
              <a:spcAft>
                <a:spcPts val="0"/>
              </a:spcAft>
              <a:buClr>
                <a:srgbClr val="6A6C76"/>
              </a:buClr>
              <a:buSzPct val="137663"/>
              <a:buFont typeface="Tahoma"/>
              <a:buChar char="•"/>
            </a:pPr>
            <a:r>
              <a:rPr lang="cs-CZ" sz="3345"/>
              <a:t>cite the data and instruments involved in data collection</a:t>
            </a:r>
            <a:endParaRPr sz="3345"/>
          </a:p>
          <a:p>
            <a:pPr marL="156500" lvl="0" indent="0" algn="l" rtl="0">
              <a:lnSpc>
                <a:spcPct val="160000"/>
              </a:lnSpc>
              <a:spcBef>
                <a:spcPts val="600"/>
              </a:spcBef>
              <a:spcAft>
                <a:spcPts val="0"/>
              </a:spcAft>
              <a:buClr>
                <a:srgbClr val="6A6C76"/>
              </a:buClr>
              <a:buSzPct val="139486"/>
              <a:buFont typeface="Tahoma"/>
              <a:buNone/>
            </a:pPr>
            <a:r>
              <a:rPr lang="cs-CZ" sz="4781"/>
              <a:t>Processing:</a:t>
            </a:r>
            <a:endParaRPr sz="4781"/>
          </a:p>
          <a:p>
            <a:pPr marL="889000" lvl="1" indent="-268378" algn="l" rtl="0">
              <a:lnSpc>
                <a:spcPct val="160000"/>
              </a:lnSpc>
              <a:spcBef>
                <a:spcPts val="600"/>
              </a:spcBef>
              <a:spcAft>
                <a:spcPts val="0"/>
              </a:spcAft>
              <a:buClr>
                <a:srgbClr val="6A6C76"/>
              </a:buClr>
              <a:buSzPct val="137663"/>
              <a:buFont typeface="Tahoma"/>
              <a:buChar char="•"/>
            </a:pPr>
            <a:r>
              <a:rPr lang="cs-CZ" sz="3345"/>
              <a:t>use open-source software</a:t>
            </a:r>
            <a:endParaRPr sz="3345"/>
          </a:p>
          <a:p>
            <a:pPr marL="156500" lvl="0" indent="0" algn="l" rtl="0">
              <a:lnSpc>
                <a:spcPct val="160000"/>
              </a:lnSpc>
              <a:spcBef>
                <a:spcPts val="600"/>
              </a:spcBef>
              <a:spcAft>
                <a:spcPts val="0"/>
              </a:spcAft>
              <a:buClr>
                <a:srgbClr val="6A6C76"/>
              </a:buClr>
              <a:buSzPct val="139486"/>
              <a:buFont typeface="Tahoma"/>
              <a:buNone/>
            </a:pPr>
            <a:r>
              <a:rPr lang="cs-CZ" sz="4781"/>
              <a:t>Storing the data:</a:t>
            </a:r>
            <a:endParaRPr sz="4781"/>
          </a:p>
          <a:p>
            <a:pPr marL="889000" lvl="1" indent="-268378" algn="l" rtl="0">
              <a:lnSpc>
                <a:spcPct val="160000"/>
              </a:lnSpc>
              <a:spcBef>
                <a:spcPts val="600"/>
              </a:spcBef>
              <a:spcAft>
                <a:spcPts val="0"/>
              </a:spcAft>
              <a:buClr>
                <a:srgbClr val="6A6C76"/>
              </a:buClr>
              <a:buSzPct val="137663"/>
              <a:buFont typeface="Tahoma"/>
              <a:buChar char="•"/>
            </a:pPr>
            <a:r>
              <a:rPr lang="cs-CZ" sz="3345"/>
              <a:t>for a long-term preservation use a data repository</a:t>
            </a:r>
            <a:endParaRPr sz="3345"/>
          </a:p>
          <a:p>
            <a:pPr marL="889000" lvl="1" indent="-268378" algn="l" rtl="0">
              <a:lnSpc>
                <a:spcPct val="160000"/>
              </a:lnSpc>
              <a:spcBef>
                <a:spcPts val="600"/>
              </a:spcBef>
              <a:spcAft>
                <a:spcPts val="0"/>
              </a:spcAft>
              <a:buClr>
                <a:srgbClr val="6A6C76"/>
              </a:buClr>
              <a:buSzPct val="137663"/>
              <a:buFont typeface="Tahoma"/>
              <a:buChar char="•"/>
            </a:pPr>
            <a:r>
              <a:rPr lang="cs-CZ" sz="3345"/>
              <a:t>attach persistent identifier to your data</a:t>
            </a:r>
            <a:endParaRPr sz="3345"/>
          </a:p>
          <a:p>
            <a:pPr marL="889000" lvl="1" indent="-268378" algn="l" rtl="0">
              <a:lnSpc>
                <a:spcPct val="160000"/>
              </a:lnSpc>
              <a:spcBef>
                <a:spcPts val="600"/>
              </a:spcBef>
              <a:spcAft>
                <a:spcPts val="0"/>
              </a:spcAft>
              <a:buClr>
                <a:srgbClr val="6A6C76"/>
              </a:buClr>
              <a:buSzPct val="137663"/>
              <a:buFont typeface="Tahoma"/>
              <a:buChar char="•"/>
            </a:pPr>
            <a:r>
              <a:rPr lang="cs-CZ" sz="3345"/>
              <a:t>make sufficient metadata and publish them with open licence</a:t>
            </a:r>
            <a:endParaRPr sz="3345"/>
          </a:p>
          <a:p>
            <a:pPr marL="889000" lvl="1" indent="-268378" algn="l" rtl="0">
              <a:lnSpc>
                <a:spcPct val="160000"/>
              </a:lnSpc>
              <a:spcBef>
                <a:spcPts val="600"/>
              </a:spcBef>
              <a:spcAft>
                <a:spcPts val="0"/>
              </a:spcAft>
              <a:buClr>
                <a:srgbClr val="6A6C76"/>
              </a:buClr>
              <a:buSzPct val="137663"/>
              <a:buFont typeface="Tahoma"/>
              <a:buChar char="•"/>
            </a:pPr>
            <a:r>
              <a:rPr lang="cs-CZ" sz="3345"/>
              <a:t>ensure links between publications, data and methods</a:t>
            </a:r>
            <a:endParaRPr sz="3345"/>
          </a:p>
          <a:p>
            <a:pPr marL="156500" lvl="0" indent="0" algn="l" rtl="0">
              <a:lnSpc>
                <a:spcPct val="160000"/>
              </a:lnSpc>
              <a:spcBef>
                <a:spcPts val="600"/>
              </a:spcBef>
              <a:spcAft>
                <a:spcPts val="0"/>
              </a:spcAft>
              <a:buClr>
                <a:srgbClr val="6A6C76"/>
              </a:buClr>
              <a:buSzPct val="140008"/>
              <a:buFont typeface="Tahoma"/>
              <a:buNone/>
            </a:pPr>
            <a:r>
              <a:rPr lang="cs-CZ" sz="5281"/>
              <a:t>Reuse: </a:t>
            </a:r>
            <a:endParaRPr sz="5281"/>
          </a:p>
          <a:p>
            <a:pPr marL="889000" lvl="1" indent="-268378" algn="l" rtl="0">
              <a:lnSpc>
                <a:spcPct val="160000"/>
              </a:lnSpc>
              <a:spcBef>
                <a:spcPts val="600"/>
              </a:spcBef>
              <a:spcAft>
                <a:spcPts val="0"/>
              </a:spcAft>
              <a:buClr>
                <a:srgbClr val="6A6C76"/>
              </a:buClr>
              <a:buSzPct val="137663"/>
              <a:buFont typeface="Tahoma"/>
              <a:buChar char="•"/>
            </a:pPr>
            <a:r>
              <a:rPr lang="cs-CZ" sz="3345"/>
              <a:t>clear citation</a:t>
            </a:r>
            <a:endParaRPr sz="3345"/>
          </a:p>
          <a:p>
            <a:pPr marL="889000" lvl="1" indent="-268378" algn="l" rtl="0">
              <a:lnSpc>
                <a:spcPct val="160000"/>
              </a:lnSpc>
              <a:spcBef>
                <a:spcPts val="600"/>
              </a:spcBef>
              <a:spcAft>
                <a:spcPts val="0"/>
              </a:spcAft>
              <a:buClr>
                <a:srgbClr val="6A6C76"/>
              </a:buClr>
              <a:buSzPct val="137663"/>
              <a:buFont typeface="Tahoma"/>
              <a:buChar char="•"/>
            </a:pPr>
            <a:r>
              <a:rPr lang="cs-CZ" sz="3345"/>
              <a:t>assign all necessary credits</a:t>
            </a:r>
            <a:endParaRPr sz="3345"/>
          </a:p>
        </p:txBody>
      </p:sp>
      <p:pic>
        <p:nvPicPr>
          <p:cNvPr id="120" name="Google Shape;120;p8"/>
          <p:cNvPicPr preferRelativeResize="0"/>
          <p:nvPr/>
        </p:nvPicPr>
        <p:blipFill rotWithShape="1">
          <a:blip r:embed="rId3">
            <a:alphaModFix/>
          </a:blip>
          <a:srcRect/>
          <a:stretch/>
        </p:blipFill>
        <p:spPr>
          <a:xfrm>
            <a:off x="9651442" y="5771897"/>
            <a:ext cx="4833815" cy="339223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9"/>
          <p:cNvSpPr txBox="1">
            <a:spLocks noGrp="1"/>
          </p:cNvSpPr>
          <p:nvPr>
            <p:ph type="title"/>
          </p:nvPr>
        </p:nvSpPr>
        <p:spPr>
          <a:xfrm>
            <a:off x="785813" y="254000"/>
            <a:ext cx="15284411" cy="1052286"/>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6000"/>
              <a:buFont typeface="Tahoma"/>
              <a:buNone/>
            </a:pPr>
            <a:r>
              <a:rPr lang="cs-CZ" sz="6000"/>
              <a:t>Obstacles in Open Access to data</a:t>
            </a:r>
            <a:endParaRPr sz="6000"/>
          </a:p>
        </p:txBody>
      </p:sp>
      <p:sp>
        <p:nvSpPr>
          <p:cNvPr id="126" name="Google Shape;126;p9"/>
          <p:cNvSpPr txBox="1">
            <a:spLocks noGrp="1"/>
          </p:cNvSpPr>
          <p:nvPr>
            <p:ph type="body" idx="1"/>
          </p:nvPr>
        </p:nvSpPr>
        <p:spPr>
          <a:xfrm>
            <a:off x="785813" y="1537608"/>
            <a:ext cx="7995330" cy="4021364"/>
          </a:xfrm>
          <a:prstGeom prst="rect">
            <a:avLst/>
          </a:prstGeom>
          <a:noFill/>
          <a:ln>
            <a:noFill/>
          </a:ln>
        </p:spPr>
        <p:txBody>
          <a:bodyPr spcFirstLastPara="1" wrap="square" lIns="91425" tIns="45700" rIns="91425" bIns="45700" anchor="t" anchorCtr="0">
            <a:normAutofit/>
          </a:bodyPr>
          <a:lstStyle/>
          <a:p>
            <a:pPr marL="444500" lvl="0" indent="-249328" algn="l" rtl="0">
              <a:lnSpc>
                <a:spcPct val="150000"/>
              </a:lnSpc>
              <a:spcBef>
                <a:spcPts val="0"/>
              </a:spcBef>
              <a:spcAft>
                <a:spcPts val="0"/>
              </a:spcAft>
              <a:buClr>
                <a:srgbClr val="6A6C76"/>
              </a:buClr>
              <a:buSzPct val="145000"/>
              <a:buFont typeface="Tahoma"/>
              <a:buChar char="•"/>
            </a:pPr>
            <a:r>
              <a:rPr lang="cs-CZ"/>
              <a:t>Researchers feel the need to protect the data they produced with their own know-how</a:t>
            </a:r>
            <a:endParaRPr/>
          </a:p>
          <a:p>
            <a:pPr marL="444500" lvl="0" indent="-249328" algn="l" rtl="0">
              <a:lnSpc>
                <a:spcPct val="150000"/>
              </a:lnSpc>
              <a:spcBef>
                <a:spcPts val="600"/>
              </a:spcBef>
              <a:spcAft>
                <a:spcPts val="0"/>
              </a:spcAft>
              <a:buClr>
                <a:srgbClr val="6A6C76"/>
              </a:buClr>
              <a:buSzPct val="145000"/>
              <a:buFont typeface="Tahoma"/>
              <a:buChar char="•"/>
            </a:pPr>
            <a:r>
              <a:rPr lang="cs-CZ"/>
              <a:t>Sometimes for understandable reasons:</a:t>
            </a:r>
            <a:endParaRPr/>
          </a:p>
          <a:p>
            <a:pPr marL="889000" lvl="1" indent="-254853" algn="l" rtl="0">
              <a:lnSpc>
                <a:spcPct val="150000"/>
              </a:lnSpc>
              <a:spcBef>
                <a:spcPts val="600"/>
              </a:spcBef>
              <a:spcAft>
                <a:spcPts val="0"/>
              </a:spcAft>
              <a:buClr>
                <a:srgbClr val="6A6C76"/>
              </a:buClr>
              <a:buSzPct val="145000"/>
              <a:buFont typeface="Tahoma"/>
              <a:buChar char="•"/>
            </a:pPr>
            <a:r>
              <a:rPr lang="cs-CZ" sz="2400"/>
              <a:t>Science as a competitive environment </a:t>
            </a:r>
            <a:endParaRPr sz="2400"/>
          </a:p>
          <a:p>
            <a:pPr marL="889000" lvl="1" indent="-254853" algn="l" rtl="0">
              <a:lnSpc>
                <a:spcPct val="150000"/>
              </a:lnSpc>
              <a:spcBef>
                <a:spcPts val="600"/>
              </a:spcBef>
              <a:spcAft>
                <a:spcPts val="0"/>
              </a:spcAft>
              <a:buClr>
                <a:srgbClr val="6A6C76"/>
              </a:buClr>
              <a:buSzPct val="145000"/>
              <a:buFont typeface="Tahoma"/>
              <a:buChar char="•"/>
            </a:pPr>
            <a:r>
              <a:rPr lang="cs-CZ" sz="2400"/>
              <a:t>Researchers building credit and prestige for themselves</a:t>
            </a:r>
            <a:endParaRPr sz="2400"/>
          </a:p>
          <a:p>
            <a:pPr marL="444500" lvl="0" indent="-30190" algn="l" rtl="0">
              <a:lnSpc>
                <a:spcPct val="150000"/>
              </a:lnSpc>
              <a:spcBef>
                <a:spcPts val="600"/>
              </a:spcBef>
              <a:spcAft>
                <a:spcPts val="0"/>
              </a:spcAft>
              <a:buClr>
                <a:srgbClr val="6A6C76"/>
              </a:buClr>
              <a:buSzPct val="145000"/>
              <a:buFont typeface="Tahoma"/>
              <a:buNone/>
            </a:pPr>
            <a:endParaRPr/>
          </a:p>
        </p:txBody>
      </p:sp>
      <p:sp>
        <p:nvSpPr>
          <p:cNvPr id="127" name="Google Shape;127;p9"/>
          <p:cNvSpPr txBox="1"/>
          <p:nvPr/>
        </p:nvSpPr>
        <p:spPr>
          <a:xfrm>
            <a:off x="8142511" y="3548290"/>
            <a:ext cx="8810173" cy="4368799"/>
          </a:xfrm>
          <a:prstGeom prst="rect">
            <a:avLst/>
          </a:prstGeom>
          <a:noFill/>
          <a:ln>
            <a:noFill/>
          </a:ln>
        </p:spPr>
        <p:txBody>
          <a:bodyPr spcFirstLastPara="1" wrap="square" lIns="50800" tIns="50800" rIns="50800" bIns="50800" anchor="t" anchorCtr="0">
            <a:normAutofit/>
          </a:bodyPr>
          <a:lstStyle/>
          <a:p>
            <a:pPr marL="0" marR="0" lvl="0" indent="0" algn="l" rtl="0">
              <a:lnSpc>
                <a:spcPct val="150000"/>
              </a:lnSpc>
              <a:spcBef>
                <a:spcPts val="0"/>
              </a:spcBef>
              <a:spcAft>
                <a:spcPts val="0"/>
              </a:spcAft>
              <a:buClr>
                <a:srgbClr val="393939"/>
              </a:buClr>
              <a:buSzPts val="2400"/>
              <a:buFont typeface="Tahoma"/>
              <a:buNone/>
            </a:pPr>
            <a:r>
              <a:rPr lang="cs-CZ" sz="2400" b="0" i="0" u="none" strike="noStrike" cap="none">
                <a:solidFill>
                  <a:srgbClr val="393939"/>
                </a:solidFill>
                <a:latin typeface="Tahoma"/>
                <a:ea typeface="Tahoma"/>
                <a:cs typeface="Tahoma"/>
                <a:sym typeface="Tahoma"/>
              </a:rPr>
              <a:t>Researcher (natural sciences) on a meeting for the project where it is mandatory to make data publicly accessible:</a:t>
            </a:r>
            <a:endParaRPr sz="2400" b="0" i="0" u="none" strike="noStrike" cap="none">
              <a:solidFill>
                <a:srgbClr val="393939"/>
              </a:solidFill>
              <a:latin typeface="Tahoma"/>
              <a:ea typeface="Tahoma"/>
              <a:cs typeface="Tahoma"/>
              <a:sym typeface="Tahoma"/>
            </a:endParaRPr>
          </a:p>
          <a:p>
            <a:pPr marL="0" marR="0" lvl="0" indent="0" algn="l" rtl="0">
              <a:lnSpc>
                <a:spcPct val="15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a:p>
            <a:pPr marL="0" marR="0" lvl="0" indent="0" algn="l" rtl="0">
              <a:lnSpc>
                <a:spcPct val="150000"/>
              </a:lnSpc>
              <a:spcBef>
                <a:spcPts val="0"/>
              </a:spcBef>
              <a:spcAft>
                <a:spcPts val="0"/>
              </a:spcAft>
              <a:buClr>
                <a:srgbClr val="393939"/>
              </a:buClr>
              <a:buSzPts val="2400"/>
              <a:buFont typeface="Tahoma"/>
              <a:buNone/>
            </a:pPr>
            <a:r>
              <a:rPr lang="cs-CZ" sz="2400" b="0" i="1" u="none" strike="noStrike" cap="none">
                <a:solidFill>
                  <a:srgbClr val="393939"/>
                </a:solidFill>
                <a:latin typeface="Tahoma"/>
                <a:ea typeface="Tahoma"/>
                <a:cs typeface="Tahoma"/>
                <a:sym typeface="Tahoma"/>
              </a:rPr>
              <a:t>“These are data from experiments we will have worked for several years. We will not be able to have fully analyzed them in many years to follow. If we make them publicly available, someone else can take them and practically steal our work”.</a:t>
            </a:r>
            <a:endParaRPr/>
          </a:p>
          <a:p>
            <a:pPr marL="0" marR="0" lvl="0" indent="0" algn="l" rtl="0">
              <a:lnSpc>
                <a:spcPct val="15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a:p>
            <a:pPr marL="0" marR="0" lvl="0" indent="0" algn="l" rtl="0">
              <a:lnSpc>
                <a:spcPct val="15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p:txBody>
      </p:sp>
      <p:sp>
        <p:nvSpPr>
          <p:cNvPr id="128" name="Google Shape;128;p9"/>
          <p:cNvSpPr txBox="1"/>
          <p:nvPr/>
        </p:nvSpPr>
        <p:spPr>
          <a:xfrm>
            <a:off x="502401" y="6509224"/>
            <a:ext cx="6908700" cy="1407900"/>
          </a:xfrm>
          <a:prstGeom prst="rect">
            <a:avLst/>
          </a:prstGeom>
          <a:noFill/>
          <a:ln>
            <a:noFill/>
          </a:ln>
        </p:spPr>
        <p:txBody>
          <a:bodyPr spcFirstLastPara="1" wrap="square" lIns="50800" tIns="50800" rIns="50800" bIns="50800" anchor="t" anchorCtr="0">
            <a:normAutofit fontScale="25000" lnSpcReduction="20000"/>
          </a:bodyPr>
          <a:lstStyle/>
          <a:p>
            <a:pPr marL="0" marR="0" lvl="0" indent="0" algn="l" rtl="0">
              <a:lnSpc>
                <a:spcPct val="160000"/>
              </a:lnSpc>
              <a:spcBef>
                <a:spcPts val="0"/>
              </a:spcBef>
              <a:spcAft>
                <a:spcPts val="0"/>
              </a:spcAft>
              <a:buClr>
                <a:srgbClr val="393939"/>
              </a:buClr>
              <a:buSzPct val="100000"/>
              <a:buFont typeface="Tahoma"/>
              <a:buNone/>
            </a:pPr>
            <a:r>
              <a:rPr lang="cs-CZ" sz="11200" b="0" i="0" u="none" strike="noStrike" cap="none">
                <a:solidFill>
                  <a:srgbClr val="393939"/>
                </a:solidFill>
                <a:latin typeface="Tahoma"/>
                <a:ea typeface="Tahoma"/>
                <a:cs typeface="Tahoma"/>
                <a:sym typeface="Tahoma"/>
              </a:rPr>
              <a:t>How to deal with the clash of perspectives (Open Science vs. Being competitive in the field)?</a:t>
            </a:r>
            <a:endParaRPr sz="11200" b="0" i="0" u="none" strike="noStrike" cap="none">
              <a:solidFill>
                <a:srgbClr val="393939"/>
              </a:solidFill>
              <a:latin typeface="Tahoma"/>
              <a:ea typeface="Tahoma"/>
              <a:cs typeface="Tahoma"/>
              <a:sym typeface="Tahoma"/>
            </a:endParaRPr>
          </a:p>
          <a:p>
            <a:pPr marL="0" marR="0" lvl="0" indent="0" algn="l" rtl="0">
              <a:lnSpc>
                <a:spcPct val="160000"/>
              </a:lnSpc>
              <a:spcBef>
                <a:spcPts val="0"/>
              </a:spcBef>
              <a:spcAft>
                <a:spcPts val="0"/>
              </a:spcAft>
              <a:buClr>
                <a:srgbClr val="393939"/>
              </a:buClr>
              <a:buSzPct val="100000"/>
              <a:buFont typeface="Tahoma"/>
              <a:buNone/>
            </a:pPr>
            <a:r>
              <a:rPr lang="cs-CZ" sz="11200" b="0" i="0" u="none" strike="noStrike" cap="none">
                <a:solidFill>
                  <a:srgbClr val="393939"/>
                </a:solidFill>
                <a:latin typeface="Tahoma"/>
                <a:ea typeface="Tahoma"/>
                <a:cs typeface="Tahoma"/>
                <a:sym typeface="Tahoma"/>
              </a:rPr>
              <a:t>=&gt; Embargo on data sharing</a:t>
            </a:r>
            <a:endParaRPr sz="11200" b="0" i="0" u="none" strike="noStrike" cap="none">
              <a:solidFill>
                <a:srgbClr val="393939"/>
              </a:solidFill>
              <a:latin typeface="Tahoma"/>
              <a:ea typeface="Tahoma"/>
              <a:cs typeface="Tahoma"/>
              <a:sym typeface="Tahoma"/>
            </a:endParaRPr>
          </a:p>
          <a:p>
            <a:pPr marL="0" marR="0" lvl="0" indent="0" algn="l" rtl="0">
              <a:lnSpc>
                <a:spcPct val="160000"/>
              </a:lnSpc>
              <a:spcBef>
                <a:spcPts val="0"/>
              </a:spcBef>
              <a:spcAft>
                <a:spcPts val="0"/>
              </a:spcAft>
              <a:buClr>
                <a:srgbClr val="000000"/>
              </a:buClr>
              <a:buSzPct val="100000"/>
              <a:buFont typeface="Helvetica Neue"/>
              <a:buNone/>
            </a:pPr>
            <a:endParaRPr sz="2800" b="0" i="0" u="none" strike="noStrike" cap="none">
              <a:solidFill>
                <a:srgbClr val="393939"/>
              </a:solidFill>
              <a:latin typeface="Tahoma"/>
              <a:ea typeface="Tahoma"/>
              <a:cs typeface="Tahoma"/>
              <a:sym typeface="Tahoma"/>
            </a:endParaRPr>
          </a:p>
          <a:p>
            <a:pPr marL="0" marR="0" lvl="0" indent="0" algn="l" rtl="0">
              <a:lnSpc>
                <a:spcPct val="100000"/>
              </a:lnSpc>
              <a:spcBef>
                <a:spcPts val="0"/>
              </a:spcBef>
              <a:spcAft>
                <a:spcPts val="0"/>
              </a:spcAft>
              <a:buClr>
                <a:srgbClr val="000000"/>
              </a:buClr>
              <a:buSzPct val="100000"/>
              <a:buFont typeface="Helvetica Neue"/>
              <a:buNone/>
            </a:pPr>
            <a:endParaRPr sz="2400" b="0" i="0" u="none" strike="noStrike" cap="none">
              <a:solidFill>
                <a:srgbClr val="393939"/>
              </a:solidFill>
              <a:latin typeface="Tahoma"/>
              <a:ea typeface="Tahoma"/>
              <a:cs typeface="Tahoma"/>
              <a:sym typeface="Tahoma"/>
            </a:endParaRPr>
          </a:p>
        </p:txBody>
      </p:sp>
    </p:spTree>
  </p:cSld>
  <p:clrMapOvr>
    <a:masterClrMapping/>
  </p:clrMapOvr>
</p:sld>
</file>

<file path=ppt/theme/theme1.xml><?xml version="1.0" encoding="utf-8"?>
<a:theme xmlns:a="http://schemas.openxmlformats.org/drawingml/2006/main" name="White">
  <a:themeElements>
    <a:clrScheme name="CESSDA">
      <a:dk1>
        <a:srgbClr val="4E4D56"/>
      </a:dk1>
      <a:lt1>
        <a:srgbClr val="A4C9E8"/>
      </a:lt1>
      <a:dk2>
        <a:srgbClr val="454545"/>
      </a:dk2>
      <a:lt2>
        <a:srgbClr val="E6E6E6"/>
      </a:lt2>
      <a:accent1>
        <a:srgbClr val="75B7E8"/>
      </a:accent1>
      <a:accent2>
        <a:srgbClr val="4E4D56"/>
      </a:accent2>
      <a:accent3>
        <a:srgbClr val="FFFFFF"/>
      </a:accent3>
      <a:accent4>
        <a:srgbClr val="FFFFFF"/>
      </a:accent4>
      <a:accent5>
        <a:srgbClr val="FFFFFF"/>
      </a:accent5>
      <a:accent6>
        <a:srgbClr val="FFFFFF"/>
      </a:accent6>
      <a:hlink>
        <a:srgbClr val="2A8FDB"/>
      </a:hlink>
      <a:folHlink>
        <a:srgbClr val="92919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1911</Words>
  <Application>Microsoft Office PowerPoint</Application>
  <PresentationFormat>Custom</PresentationFormat>
  <Paragraphs>196</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Courier New</vt:lpstr>
      <vt:lpstr>Tahoma</vt:lpstr>
      <vt:lpstr>Helvetica Neue</vt:lpstr>
      <vt:lpstr>Arial</vt:lpstr>
      <vt:lpstr>White</vt:lpstr>
      <vt:lpstr>PowerPoint Presentation</vt:lpstr>
      <vt:lpstr>PowerPoint Presentation</vt:lpstr>
      <vt:lpstr>What is Open Science?</vt:lpstr>
      <vt:lpstr>Closed science vs. Open science</vt:lpstr>
      <vt:lpstr>PowerPoint Presentation</vt:lpstr>
      <vt:lpstr>Institutional and individual actors of Open Science </vt:lpstr>
      <vt:lpstr>Being FAIR with Data and Metadata:</vt:lpstr>
      <vt:lpstr>FAIR In the research cycle</vt:lpstr>
      <vt:lpstr>Obstacles in Open Access to data</vt:lpstr>
      <vt:lpstr> The SSH Training Discovery Toolkit </vt:lpstr>
      <vt:lpstr>DMP Data Management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REVIEWER</dc:creator>
  <cp:lastModifiedBy>Vipavc, Irena</cp:lastModifiedBy>
  <cp:revision>1</cp:revision>
  <dcterms:created xsi:type="dcterms:W3CDTF">2022-10-05T15:55:30Z</dcterms:created>
  <dcterms:modified xsi:type="dcterms:W3CDTF">2022-11-06T21:49:08Z</dcterms:modified>
</cp:coreProperties>
</file>