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6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7340263" cy="9753600"/>
  <p:notesSz cx="6858000" cy="9144000"/>
  <p:embeddedFontLst>
    <p:embeddedFont>
      <p:font typeface="Open Sans" panose="020B0606030504020204" pitchFamily="34" charset="0"/>
      <p:regular r:id="rId16"/>
      <p:bold r:id="rId17"/>
      <p:italic r:id="rId18"/>
      <p:boldItalic r:id="rId19"/>
    </p:embeddedFont>
    <p:embeddedFont>
      <p:font typeface="Tahoma" panose="020B0604030504040204" pitchFamily="34" charset="0"/>
      <p:regular r:id="rId20"/>
      <p:bold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gLzD2N2jLZU1TXxwAZar5nt42j9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7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customschemas.google.com/relationships/presentationmetadata" Target="metadata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" name="Google Shape;22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8" name="Google Shape;2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" name="Google Shape;15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77baa2776d_2_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" name="Google Shape;182;g177baa2776d_2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4" name="Google Shape;1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1" name="Google Shape;2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4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Tahoma"/>
              <a:buNone/>
              <a:defRPr sz="80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C2E9"/>
              </a:buClr>
              <a:buSzPts val="4140"/>
              <a:buFont typeface="Tahoma"/>
              <a:buNone/>
              <a:defRPr sz="4140">
                <a:solidFill>
                  <a:srgbClr val="94C2E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11" name="Google Shape;11;p14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2" name="Google Shape;12;p14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" name="Google Shape;13;p14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4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4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7" name="Google Shape;1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71980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Google Shape;20;p14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21" name="Google Shape;21;p1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slide">
  <p:cSld name="Content_slide">
    <p:bg>
      <p:bgPr>
        <a:blipFill>
          <a:blip r:embed="rId2">
            <a:alphaModFix amt="30000"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77baa2776d_2_25"/>
          <p:cNvSpPr/>
          <p:nvPr/>
        </p:nvSpPr>
        <p:spPr>
          <a:xfrm flipH="1">
            <a:off x="-25" y="677934"/>
            <a:ext cx="326700" cy="819300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txBody>
          <a:bodyPr spcFirstLastPara="1" wrap="square" lIns="158925" tIns="79450" rIns="158925" bIns="794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endParaRPr sz="3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g177baa2776d_2_25"/>
          <p:cNvSpPr txBox="1">
            <a:spLocks noGrp="1"/>
          </p:cNvSpPr>
          <p:nvPr>
            <p:ph type="body" idx="1"/>
          </p:nvPr>
        </p:nvSpPr>
        <p:spPr>
          <a:xfrm>
            <a:off x="6758389" y="729139"/>
            <a:ext cx="7518000" cy="71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5397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Char char="–"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95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Char char="•"/>
              <a:defRPr sz="4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–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»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08" name="Google Shape;108;g177baa2776d_2_25"/>
          <p:cNvCxnSpPr/>
          <p:nvPr/>
        </p:nvCxnSpPr>
        <p:spPr>
          <a:xfrm rot="10800000">
            <a:off x="1842211" y="9062400"/>
            <a:ext cx="14065200" cy="0"/>
          </a:xfrm>
          <a:prstGeom prst="straightConnector1">
            <a:avLst/>
          </a:prstGeom>
          <a:noFill/>
          <a:ln w="12700" cap="flat" cmpd="sng">
            <a:solidFill>
              <a:srgbClr val="93C3E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g177baa2776d_2_25"/>
          <p:cNvSpPr txBox="1">
            <a:spLocks noGrp="1"/>
          </p:cNvSpPr>
          <p:nvPr>
            <p:ph type="sldNum" idx="12"/>
          </p:nvPr>
        </p:nvSpPr>
        <p:spPr>
          <a:xfrm>
            <a:off x="15770859" y="8887915"/>
            <a:ext cx="768600" cy="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pic>
        <p:nvPicPr>
          <p:cNvPr id="110" name="Google Shape;110;g177baa2776d_2_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0076" y="677934"/>
            <a:ext cx="3229014" cy="879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Content (Alternate)">
  <p:cSld name="Split Content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77baa2776d_2_31"/>
          <p:cNvSpPr txBox="1">
            <a:spLocks noGrp="1"/>
          </p:cNvSpPr>
          <p:nvPr>
            <p:ph type="title"/>
          </p:nvPr>
        </p:nvSpPr>
        <p:spPr>
          <a:xfrm>
            <a:off x="5165967" y="2535861"/>
            <a:ext cx="3262800" cy="24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Tahoma"/>
              <a:buNone/>
              <a:defRPr sz="58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g177baa2776d_2_31"/>
          <p:cNvSpPr txBox="1">
            <a:spLocks noGrp="1"/>
          </p:cNvSpPr>
          <p:nvPr>
            <p:ph type="body" idx="1"/>
          </p:nvPr>
        </p:nvSpPr>
        <p:spPr>
          <a:xfrm>
            <a:off x="594050" y="6799184"/>
            <a:ext cx="3671100" cy="21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7"/>
              </a:buClr>
              <a:buSzPts val="2800"/>
              <a:buFont typeface="Tahoma"/>
              <a:buNone/>
              <a:defRPr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7"/>
              </a:buClr>
              <a:buSzPts val="2800"/>
              <a:buFont typeface="Tahoma"/>
              <a:buNone/>
              <a:defRPr>
                <a:solidFill>
                  <a:srgbClr val="6A6C77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7"/>
              </a:buClr>
              <a:buSzPts val="2800"/>
              <a:buFont typeface="Tahoma"/>
              <a:buNone/>
              <a:defRPr>
                <a:solidFill>
                  <a:srgbClr val="6A6C77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7"/>
              </a:buClr>
              <a:buSzPts val="2800"/>
              <a:buFont typeface="Tahoma"/>
              <a:buNone/>
              <a:defRPr>
                <a:solidFill>
                  <a:srgbClr val="6A6C77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7"/>
              </a:buClr>
              <a:buSzPts val="2800"/>
              <a:buFont typeface="Tahoma"/>
              <a:buNone/>
              <a:defRPr>
                <a:solidFill>
                  <a:srgbClr val="6A6C77"/>
                </a:solidFill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g177baa2776d_2_31"/>
          <p:cNvSpPr>
            <a:spLocks noGrp="1"/>
          </p:cNvSpPr>
          <p:nvPr>
            <p:ph type="pic" idx="2"/>
          </p:nvPr>
        </p:nvSpPr>
        <p:spPr>
          <a:xfrm>
            <a:off x="9770832" y="647700"/>
            <a:ext cx="6604202" cy="52070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g177baa2776d_2_31"/>
          <p:cNvSpPr txBox="1">
            <a:spLocks noGrp="1"/>
          </p:cNvSpPr>
          <p:nvPr>
            <p:ph type="body" idx="3"/>
          </p:nvPr>
        </p:nvSpPr>
        <p:spPr>
          <a:xfrm>
            <a:off x="9347485" y="6540500"/>
            <a:ext cx="7400093" cy="2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marL="914400" lvl="1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pty Slide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77baa2776d_2_36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18" name="Google Shape;118;g177baa2776d_2_36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19" name="Google Shape;119;g177baa2776d_2_36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pic>
        <p:nvPicPr>
          <p:cNvPr id="120" name="Google Shape;120;g177baa2776d_2_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Google Shape;122;g177baa2776d_2_41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23" name="Google Shape;123;g177baa2776d_2_41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24" name="Google Shape;124;g177baa2776d_2_41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g177baa2776d_2_41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FFFFF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6" name="Google Shape;126;g177baa2776d_2_41"/>
          <p:cNvSpPr txBox="1">
            <a:spLocks noGrp="1"/>
          </p:cNvSpPr>
          <p:nvPr>
            <p:ph type="body" idx="1"/>
          </p:nvPr>
        </p:nvSpPr>
        <p:spPr>
          <a:xfrm>
            <a:off x="2546278" y="3214175"/>
            <a:ext cx="12700500" cy="12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600"/>
              <a:buFont typeface="Tahoma"/>
              <a:buNone/>
              <a:defRPr sz="80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g177baa2776d_2_41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28" name="Google Shape;128;g177baa2776d_2_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9217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177baa2776d_2_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76566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0" name="Google Shape;130;g177baa2776d_2_41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31" name="Google Shape;131;g177baa2776d_2_4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g177baa2776d_2_4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3" name="Google Shape;133;g177baa2776d_2_4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llets Layout">
  <p:cSld name="Bullets Layout">
    <p:bg>
      <p:bgPr>
        <a:blipFill>
          <a:blip r:embed="rId2">
            <a:alphaModFix amt="30000"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77baa2776d_2_54"/>
          <p:cNvSpPr/>
          <p:nvPr/>
        </p:nvSpPr>
        <p:spPr>
          <a:xfrm flipH="1">
            <a:off x="-25" y="677934"/>
            <a:ext cx="326700" cy="819300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txBody>
          <a:bodyPr spcFirstLastPara="1" wrap="square" lIns="158925" tIns="79450" rIns="158925" bIns="794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endParaRPr sz="3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g177baa2776d_2_54"/>
          <p:cNvSpPr txBox="1">
            <a:spLocks noGrp="1"/>
          </p:cNvSpPr>
          <p:nvPr>
            <p:ph type="body" idx="1"/>
          </p:nvPr>
        </p:nvSpPr>
        <p:spPr>
          <a:xfrm>
            <a:off x="750076" y="1795378"/>
            <a:ext cx="7518000" cy="71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5397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Char char="–"/>
              <a:defRPr sz="4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95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Char char="•"/>
              <a:defRPr sz="4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–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»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7" name="Google Shape;137;g177baa2776d_2_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0076" y="677934"/>
            <a:ext cx="3229014" cy="87910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g177baa2776d_2_54"/>
          <p:cNvSpPr txBox="1">
            <a:spLocks noGrp="1"/>
          </p:cNvSpPr>
          <p:nvPr>
            <p:ph type="dt" idx="10"/>
          </p:nvPr>
        </p:nvSpPr>
        <p:spPr>
          <a:xfrm>
            <a:off x="750076" y="8870844"/>
            <a:ext cx="4046100" cy="5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17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39" name="Google Shape;139;g177baa2776d_2_54"/>
          <p:cNvCxnSpPr/>
          <p:nvPr/>
        </p:nvCxnSpPr>
        <p:spPr>
          <a:xfrm rot="10800000">
            <a:off x="1842211" y="9062400"/>
            <a:ext cx="14065200" cy="0"/>
          </a:xfrm>
          <a:prstGeom prst="straightConnector1">
            <a:avLst/>
          </a:prstGeom>
          <a:noFill/>
          <a:ln w="12700" cap="flat" cmpd="sng">
            <a:solidFill>
              <a:srgbClr val="93C3E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0" name="Google Shape;140;g177baa2776d_2_54"/>
          <p:cNvSpPr txBox="1">
            <a:spLocks noGrp="1"/>
          </p:cNvSpPr>
          <p:nvPr>
            <p:ph type="sldNum" idx="12"/>
          </p:nvPr>
        </p:nvSpPr>
        <p:spPr>
          <a:xfrm>
            <a:off x="15770859" y="8887915"/>
            <a:ext cx="768600" cy="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93C3E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sp>
        <p:nvSpPr>
          <p:cNvPr id="141" name="Google Shape;141;g177baa2776d_2_54"/>
          <p:cNvSpPr txBox="1">
            <a:spLocks noGrp="1"/>
          </p:cNvSpPr>
          <p:nvPr>
            <p:ph type="body" idx="2"/>
          </p:nvPr>
        </p:nvSpPr>
        <p:spPr>
          <a:xfrm>
            <a:off x="750076" y="2854293"/>
            <a:ext cx="15840000" cy="55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8925" tIns="79450" rIns="158925" bIns="79450" anchor="t" anchorCtr="0">
            <a:normAutofit/>
          </a:bodyPr>
          <a:lstStyle>
            <a:lvl1pPr marL="457200" marR="0" lvl="0" indent="-4254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ts val="3100"/>
              <a:buFont typeface="Arial"/>
              <a:buChar char="•"/>
              <a:defRPr sz="2600" b="0" i="0" u="none" strike="noStrike" cap="non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937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746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ts val="2300"/>
              <a:buFont typeface="Arial"/>
              <a:buChar char="•"/>
              <a:defRPr sz="2600" b="0" i="0" u="none" strike="noStrike" cap="non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ts val="1800"/>
              <a:buFont typeface="Arial"/>
              <a:buChar char="•"/>
              <a:defRPr sz="2600" b="0" i="0" u="none" strike="noStrike" cap="none">
                <a:solidFill>
                  <a:srgbClr val="3C3C3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6195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C3C3C"/>
              </a:buClr>
              <a:buSzPts val="2100"/>
              <a:buFont typeface="Arial"/>
              <a:buChar char="•"/>
              <a:defRPr sz="2600" b="0" i="0" u="none" strike="noStrike" cap="non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3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508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Char char="•"/>
              <a:def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1">
  <p:cSld name="TITLE_AND_BODY_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77baa2776d_2_62"/>
          <p:cNvSpPr txBox="1">
            <a:spLocks noGrp="1"/>
          </p:cNvSpPr>
          <p:nvPr>
            <p:ph type="title"/>
          </p:nvPr>
        </p:nvSpPr>
        <p:spPr>
          <a:xfrm>
            <a:off x="591093" y="843899"/>
            <a:ext cx="16158000" cy="10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g177baa2776d_2_62"/>
          <p:cNvSpPr txBox="1">
            <a:spLocks noGrp="1"/>
          </p:cNvSpPr>
          <p:nvPr>
            <p:ph type="body" idx="1"/>
          </p:nvPr>
        </p:nvSpPr>
        <p:spPr>
          <a:xfrm>
            <a:off x="591093" y="2185434"/>
            <a:ext cx="16158000" cy="6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Char char="•"/>
              <a:defRPr/>
            </a:lvl1pPr>
            <a:lvl2pPr marL="914400" lvl="1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Char char="•"/>
              <a:defRPr/>
            </a:lvl2pPr>
            <a:lvl3pPr marL="1371600" lvl="2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Char char="•"/>
              <a:defRPr/>
            </a:lvl3pPr>
            <a:lvl4pPr marL="1828800" lvl="3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Char char="•"/>
              <a:defRPr/>
            </a:lvl4pPr>
            <a:lvl5pPr marL="2286000" lvl="4" indent="-48641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Char char="•"/>
              <a:defRPr/>
            </a:lvl5pPr>
            <a:lvl6pPr marL="2743200" lvl="5" indent="-523239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640"/>
              <a:buChar char="•"/>
              <a:defRPr/>
            </a:lvl6pPr>
            <a:lvl7pPr marL="3200400" lvl="6" indent="-523239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640"/>
              <a:buChar char="•"/>
              <a:defRPr/>
            </a:lvl7pPr>
            <a:lvl8pPr marL="3657600" lvl="7" indent="-523239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640"/>
              <a:buChar char="•"/>
              <a:defRPr/>
            </a:lvl8pPr>
            <a:lvl9pPr marL="4114800" lvl="8" indent="-52324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64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g177baa2776d_2_62"/>
          <p:cNvSpPr txBox="1">
            <a:spLocks noGrp="1"/>
          </p:cNvSpPr>
          <p:nvPr>
            <p:ph type="sldNum" idx="12"/>
          </p:nvPr>
        </p:nvSpPr>
        <p:spPr>
          <a:xfrm>
            <a:off x="16066769" y="8842841"/>
            <a:ext cx="1040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3375" tIns="173375" rIns="173375" bIns="17337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(standard)">
  <p:cSld name="Content (standard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83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6" name="Google Shape;26;p15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27" name="Google Shape;27;p15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  <a:defRPr sz="58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29" name="Google Shape;2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Content">
  <p:cSld name="Split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>
            <a:spLocks noGrp="1"/>
          </p:cNvSpPr>
          <p:nvPr>
            <p:ph type="title"/>
          </p:nvPr>
        </p:nvSpPr>
        <p:spPr>
          <a:xfrm>
            <a:off x="649130" y="452967"/>
            <a:ext cx="7577369" cy="1422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Tahoma"/>
              <a:buNone/>
              <a:defRPr sz="58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1"/>
          </p:nvPr>
        </p:nvSpPr>
        <p:spPr>
          <a:xfrm>
            <a:off x="649131" y="7903675"/>
            <a:ext cx="7577370" cy="1263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ahoma"/>
              <a:buNone/>
              <a:defRPr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ahoma"/>
              <a:buNone/>
              <a:defRPr>
                <a:solidFill>
                  <a:srgbClr val="FFFFFF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ahoma"/>
              <a:buNone/>
              <a:defRPr>
                <a:solidFill>
                  <a:srgbClr val="FFFFFF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ahoma"/>
              <a:buNone/>
              <a:defRPr>
                <a:solidFill>
                  <a:srgbClr val="FFFFFF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ahoma"/>
              <a:buNone/>
              <a:defRPr>
                <a:solidFill>
                  <a:srgbClr val="FFFFFF"/>
                </a:solidFill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>
            <a:spLocks noGrp="1"/>
          </p:cNvSpPr>
          <p:nvPr>
            <p:ph type="pic" idx="2"/>
          </p:nvPr>
        </p:nvSpPr>
        <p:spPr>
          <a:xfrm>
            <a:off x="9770832" y="2311400"/>
            <a:ext cx="6604202" cy="6375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pty Slide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6" name="Google Shape;36;p17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37" name="Google Shape;37;p17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18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41" name="Google Shape;41;p18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42" name="Google Shape;42;p18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8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FFFFFF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4" name="Google Shape;44;p18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600"/>
              <a:buFont typeface="Tahoma"/>
              <a:buNone/>
              <a:defRPr sz="80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9217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76566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" name="Google Shape;48;p18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49" name="Google Shape;49;p1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1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1" name="Google Shape;51;p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(Alternate)">
  <p:cSld name="Title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8000"/>
              <a:buFont typeface="Tahoma"/>
              <a:buNone/>
              <a:defRPr sz="800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4140"/>
              <a:buFont typeface="Tahoma"/>
              <a:buNone/>
              <a:defRPr sz="414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55" name="Google Shape;55;p19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56" name="Google Shape;56;p19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7" name="Google Shape;57;p19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9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9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61" name="Google Shape;6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25665" y="8058696"/>
            <a:ext cx="757121" cy="757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" name="Google Shape;64;p19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65" name="Google Shape;65;p1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Google Shape;66;p19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(Alternate)">
  <p:cSld name="Thank You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0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6A6C77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70" name="Google Shape;70;p20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1446" y="8222847"/>
            <a:ext cx="312486" cy="2523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0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6A6C77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2" name="Google Shape;72;p20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B7D2EB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3" name="Google Shape;73;p20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  <a:defRPr sz="8000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0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  <a:defRPr sz="2000" i="1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75" name="Google Shape;75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0245" y="7986661"/>
            <a:ext cx="757121" cy="7571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20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77" name="Google Shape;77;p2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2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9" name="Google Shape;79;p2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(standard)">
  <p:cSld name="Content (standard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77baa2776d_2_3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83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g177baa2776d_2_3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86" name="Google Shape;86;g177baa2776d_2_3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87" name="Google Shape;87;g177baa2776d_2_3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-NO"/>
              <a:t>‹#›</a:t>
            </a:fld>
            <a:endParaRPr/>
          </a:p>
        </p:txBody>
      </p:sp>
      <p:sp>
        <p:nvSpPr>
          <p:cNvPr id="88" name="Google Shape;88;g177baa2776d_2_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  <a:defRPr sz="58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89" name="Google Shape;89;g177baa2776d_2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77baa2776d_2_10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Tahoma"/>
              <a:buNone/>
              <a:defRPr sz="80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g177baa2776d_2_10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7E8"/>
              </a:buClr>
              <a:buSzPts val="4140"/>
              <a:buFont typeface="Tahoma"/>
              <a:buNone/>
              <a:defRPr sz="4140">
                <a:solidFill>
                  <a:srgbClr val="75B7E8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93" name="Google Shape;93;g177baa2776d_2_10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94" name="Google Shape;94;g177baa2776d_2_10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g177baa2776d_2_10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177baa2776d_2_10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no-NO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177baa2776d_2_10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g177baa2776d_2_10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99" name="Google Shape;99;g177baa2776d_2_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g177baa2776d_2_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71980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g177baa2776d_2_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g177baa2776d_2_10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03" name="Google Shape;103;g177baa2776d_2_1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g177baa2776d_2_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7" name="Google Shape;7;p13"/>
          <p:cNvSpPr txBox="1"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52324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77baa2776d_2_0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2" name="Google Shape;82;g177baa2776d_2_0"/>
          <p:cNvSpPr txBox="1"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52324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dcmagd/ekmhz2dpfetrpvk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about:blank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hyperlink" Target="http://dmeg.cessda.eu" TargetMode="External"/><Relationship Id="rId4" Type="http://schemas.openxmlformats.org/officeDocument/2006/relationships/hyperlink" Target="https://zenodo.org/record/3820473#.YRZfs4hKh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47500" lnSpcReduction="2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ahoma"/>
              <a:buNone/>
            </a:pPr>
            <a:r>
              <a:rPr lang="no-NO"/>
              <a:t>Train the Trainer Workshop: How to Ensure Researchers Share Their FAIR Data: Practical Tips and Tools</a:t>
            </a:r>
            <a:endParaRPr/>
          </a:p>
        </p:txBody>
      </p:sp>
      <p:sp>
        <p:nvSpPr>
          <p:cNvPr id="151" name="Google Shape;151;p1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C2E9"/>
              </a:buClr>
              <a:buSzPts val="4100"/>
              <a:buFont typeface="Tahoma"/>
              <a:buNone/>
            </a:pPr>
            <a:r>
              <a:rPr lang="no-NO"/>
              <a:t>Welcome</a:t>
            </a:r>
            <a:endParaRPr/>
          </a:p>
        </p:txBody>
      </p:sp>
      <p:sp>
        <p:nvSpPr>
          <p:cNvPr id="152" name="Google Shape;152;p1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</a:pPr>
            <a:r>
              <a:rPr lang="no-NO"/>
              <a:t>Cristina Magder / UK Data Service</a:t>
            </a:r>
            <a:endParaRPr/>
          </a:p>
        </p:txBody>
      </p:sp>
      <p:sp>
        <p:nvSpPr>
          <p:cNvPr id="153" name="Google Shape;153;p1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</a:pPr>
            <a:r>
              <a:rPr lang="no-NO"/>
              <a:t>27 October 2022</a:t>
            </a:r>
            <a:endParaRPr/>
          </a:p>
        </p:txBody>
      </p:sp>
      <p:sp>
        <p:nvSpPr>
          <p:cNvPr id="154" name="Google Shape;154;p1"/>
          <p:cNvSpPr txBox="1"/>
          <p:nvPr/>
        </p:nvSpPr>
        <p:spPr>
          <a:xfrm>
            <a:off x="2790265" y="9117106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98431" y="8963217"/>
            <a:ext cx="3607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600" dirty="0" smtClean="0">
                <a:solidFill>
                  <a:schemeClr val="accent6"/>
                </a:solidFill>
              </a:rPr>
              <a:t>DOI: 10.5281/zenodo.7296982</a:t>
            </a:r>
            <a:endParaRPr lang="sl-SI" sz="16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r>
              <a:rPr lang="no-NO"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no-NO">
                <a:latin typeface="Tahoma"/>
                <a:ea typeface="Tahoma"/>
                <a:cs typeface="Tahoma"/>
                <a:sym typeface="Tahoma"/>
              </a:rPr>
            </a:b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18" name="Google Shape;218;p9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Today’s Programme (CEST)</a:t>
            </a:r>
            <a:endParaRPr/>
          </a:p>
        </p:txBody>
      </p:sp>
      <p:sp>
        <p:nvSpPr>
          <p:cNvPr id="219" name="Google Shape;219;p9"/>
          <p:cNvSpPr txBox="1"/>
          <p:nvPr/>
        </p:nvSpPr>
        <p:spPr>
          <a:xfrm>
            <a:off x="1061181" y="26486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10.00 - 10.15 Welcome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10.15 - 10.50 Session 1: Open Science and data management planning basics: key concepts, tools and resources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10.50 - 11.00 Break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11.00 - 12.30 Session 2: Consent and ethical protocols in the Open Science landscape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12.30 - 13.30 Lunch break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13.30 - 13.45 Session 3: Data protection considerations and anonymisation in the GDPR context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13.45 - 14.30 Session 4: Licence frameworks @CESSDA archives </a:t>
            </a:r>
            <a:endParaRPr sz="28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14.30 - 14.45 Break</a:t>
            </a:r>
            <a:endParaRPr sz="28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14.45 - 15.15 Breakout rooms: Successes, challenges and potential in Open Science, Consent and Ethical considerations and Licences and Anonymisation training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15.15 - 15.30 Close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0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1. Raise awareness of key tools and resources available for Open Science training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2. Enable a platform to exchange ideas regarding key training topics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3. Provide training materials and worksheets for future reuse</a:t>
            </a:r>
            <a:endParaRPr/>
          </a:p>
          <a:p>
            <a:pPr marL="584200" lvl="0" indent="-4173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</p:txBody>
      </p:sp>
      <p:sp>
        <p:nvSpPr>
          <p:cNvPr id="225" name="Google Shape;225;p10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Main Objective of the workshop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2"/>
          <p:cNvSpPr txBox="1"/>
          <p:nvPr/>
        </p:nvSpPr>
        <p:spPr>
          <a:xfrm>
            <a:off x="2394860" y="9032789"/>
            <a:ext cx="5842688" cy="370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25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ahoma"/>
              <a:buNone/>
            </a:pPr>
            <a:r>
              <a:rPr lang="no-NO"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Licence: CC-BY 4.0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2"/>
          <p:cNvSpPr txBox="1"/>
          <p:nvPr/>
        </p:nvSpPr>
        <p:spPr>
          <a:xfrm>
            <a:off x="2394860" y="4013947"/>
            <a:ext cx="13002983" cy="450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565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20"/>
              <a:buFont typeface="Tahoma"/>
              <a:buNone/>
            </a:pPr>
            <a:r>
              <a:rPr lang="no-NO" sz="36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Next Session:  Open Science and data management planning basics: key concepts, tools and resources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The presentations will be recorded and shared with the participants shortly after the event.</a:t>
            </a: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Please ensure you are muted during the presentations. </a:t>
            </a: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/>
              <a:t>Any questions can be added in chat, or anonymously via </a:t>
            </a:r>
            <a:r>
              <a:rPr lang="no-NO" sz="3600" u="sng">
                <a:solidFill>
                  <a:schemeClr val="hlink"/>
                </a:solidFill>
                <a:hlinkClick r:id="rId3"/>
              </a:rPr>
              <a:t>Padlet</a:t>
            </a:r>
            <a:r>
              <a:rPr lang="no-NO" sz="3600"/>
              <a:t>.</a:t>
            </a:r>
            <a:endParaRPr sz="3600" u="sng">
              <a:solidFill>
                <a:schemeClr val="hlink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 u="sng">
              <a:solidFill>
                <a:schemeClr val="hlink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r>
              <a:rPr lang="no-NO" sz="3600">
                <a:solidFill>
                  <a:srgbClr val="737373"/>
                </a:solidFill>
              </a:rPr>
              <a:t>All slides and materials will be made available </a:t>
            </a:r>
            <a:r>
              <a:rPr lang="no-NO" sz="3600" u="sng">
                <a:solidFill>
                  <a:srgbClr val="737373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on Zenodo </a:t>
            </a:r>
            <a:r>
              <a:rPr lang="no-NO" sz="3600">
                <a:solidFill>
                  <a:srgbClr val="737373"/>
                </a:solidFill>
              </a:rPr>
              <a:t>for future use under a CC BY licence.</a:t>
            </a:r>
            <a:endParaRPr sz="3600">
              <a:solidFill>
                <a:srgbClr val="737373"/>
              </a:solidFill>
            </a:endParaRPr>
          </a:p>
        </p:txBody>
      </p:sp>
      <p:sp>
        <p:nvSpPr>
          <p:cNvPr id="161" name="Google Shape;161;p2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Workshop netiquette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1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6534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Cristina Magder – Data Collections Development Manager @UK Data Service, UK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Johana Chylíková – Methodological research, data management @Czech Social Science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Dimitri Prandner – Senior research associate, data acquisition, data management @Austrian Social Science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Marijana Glavica – Acting head @Croatian Social Science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Otto Bodi-Fernandez – Senior research associate @Austrian Social Science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Oliver Watteler – Deputy head of Data Acquisitions and Access @GESIS Leibniz Institute for the Social Sciences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Maureen Haaker – Senior Qualitative Data and Training Officer @UK Data Service, UK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Char char="•"/>
            </a:pPr>
            <a:r>
              <a:rPr lang="no-NO"/>
              <a:t>Vlad Voina – Data Integrity Officer @UK Data Service, UK Data Archive</a:t>
            </a:r>
            <a:endParaRPr/>
          </a:p>
          <a:p>
            <a:pPr marL="571500" lvl="0" indent="-40462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1467"/>
              <a:buNone/>
            </a:pPr>
            <a:endParaRPr/>
          </a:p>
        </p:txBody>
      </p:sp>
      <p:sp>
        <p:nvSpPr>
          <p:cNvPr id="167" name="Google Shape;167;p21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Today’s Speakers and Facilitators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"/>
          <p:cNvSpPr txBox="1">
            <a:spLocks noGrp="1"/>
          </p:cNvSpPr>
          <p:nvPr>
            <p:ph type="body" idx="1"/>
          </p:nvPr>
        </p:nvSpPr>
        <p:spPr>
          <a:xfrm>
            <a:off x="595745" y="798288"/>
            <a:ext cx="7261299" cy="8582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r>
              <a:rPr lang="no-NO" sz="2400"/>
              <a:t>Our vision is that the provision of </a:t>
            </a:r>
            <a:r>
              <a:rPr lang="no-NO" sz="2400" b="1"/>
              <a:t>access to social science data</a:t>
            </a:r>
            <a:r>
              <a:rPr lang="no-NO" sz="2400"/>
              <a:t> and metadata is vital – for both science and society.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r>
              <a:rPr lang="no-NO" sz="2400"/>
              <a:t>For this we must offer </a:t>
            </a:r>
            <a:r>
              <a:rPr lang="no-NO" sz="2400" b="1"/>
              <a:t>services to data producers</a:t>
            </a:r>
            <a:r>
              <a:rPr lang="no-NO" sz="2400"/>
              <a:t> to easily describe and store their data – if needed in a secured environment.</a:t>
            </a:r>
            <a:br>
              <a:rPr lang="no-NO" sz="2400"/>
            </a:b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r>
              <a:rPr lang="no-NO" sz="2400"/>
              <a:t>We will adhere to the </a:t>
            </a:r>
            <a:r>
              <a:rPr lang="no-NO" sz="2400" b="1"/>
              <a:t>FAIR</a:t>
            </a:r>
            <a:r>
              <a:rPr lang="no-NO" sz="2400"/>
              <a:t> (Findable, Accessible, Interoperable, Reusable) data principles to make data findable and provide information about the data, where they are, how they can be accessed.</a:t>
            </a:r>
            <a:br>
              <a:rPr lang="no-NO" sz="2400"/>
            </a:b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Tahoma"/>
              <a:buNone/>
            </a:pPr>
            <a:r>
              <a:rPr lang="no-NO" sz="2400"/>
              <a:t>We will also focus on providing </a:t>
            </a:r>
            <a:r>
              <a:rPr lang="no-NO" sz="2400" b="1"/>
              <a:t>training</a:t>
            </a:r>
            <a:r>
              <a:rPr lang="no-NO" sz="2400"/>
              <a:t> and enabling the transfer of expertise and sharing of knowledge on data, as well as relevant rules and regulations.</a:t>
            </a:r>
            <a:endParaRPr/>
          </a:p>
        </p:txBody>
      </p:sp>
      <p:pic>
        <p:nvPicPr>
          <p:cNvPr id="173" name="Google Shape;17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58025" y="483725"/>
            <a:ext cx="8482226" cy="8582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84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no-NO"/>
              <a:t>Provide a distributed and sustainable </a:t>
            </a:r>
            <a:r>
              <a:rPr lang="no-NO" b="1"/>
              <a:t>research infrastructure </a:t>
            </a:r>
            <a:endParaRPr/>
          </a:p>
          <a:p>
            <a:pPr marL="889000" lvl="1" indent="-2880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no-NO" b="1"/>
              <a:t>enabling</a:t>
            </a:r>
            <a:r>
              <a:rPr lang="no-NO"/>
              <a:t> the research community to conduct high-quality research in the social sciences, </a:t>
            </a:r>
            <a:endParaRPr/>
          </a:p>
          <a:p>
            <a:pPr marL="889000" lvl="1" indent="-2880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no-NO"/>
              <a:t>contributing to the production of effective solutions to the </a:t>
            </a:r>
            <a:r>
              <a:rPr lang="no-NO" b="1"/>
              <a:t>major challenges facing society today</a:t>
            </a:r>
            <a:r>
              <a:rPr lang="no-NO"/>
              <a:t>.</a:t>
            </a:r>
            <a:endParaRPr/>
          </a:p>
          <a:p>
            <a:pPr marL="584200" lvl="0" indent="-5842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no-NO"/>
              <a:t>Facilitate </a:t>
            </a:r>
            <a:r>
              <a:rPr lang="no-NO" b="1"/>
              <a:t>teaching and learning </a:t>
            </a:r>
            <a:r>
              <a:rPr lang="no-NO"/>
              <a:t>in the social sciences.</a:t>
            </a: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</p:txBody>
      </p:sp>
      <p:sp>
        <p:nvSpPr>
          <p:cNvPr id="179" name="Google Shape;179;p4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Mission of CESSDA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77baa2776d_2_66"/>
          <p:cNvSpPr txBox="1">
            <a:spLocks noGrp="1"/>
          </p:cNvSpPr>
          <p:nvPr>
            <p:ph type="body" idx="4294967295"/>
          </p:nvPr>
        </p:nvSpPr>
        <p:spPr>
          <a:xfrm>
            <a:off x="1104201" y="962350"/>
            <a:ext cx="12306900" cy="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4060"/>
              <a:buNone/>
            </a:pPr>
            <a:r>
              <a:rPr lang="no-NO" sz="4700"/>
              <a:t>Services Supporting Research</a:t>
            </a:r>
            <a:endParaRPr sz="4700"/>
          </a:p>
        </p:txBody>
      </p:sp>
      <p:pic>
        <p:nvPicPr>
          <p:cNvPr id="185" name="Google Shape;185;g177baa2776d_2_66" descr="Graphical user interface, text, applicati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8450" y="2016550"/>
            <a:ext cx="8020725" cy="2663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g177baa2776d_2_66" descr="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5812" y="5692151"/>
            <a:ext cx="4920075" cy="281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g177baa2776d_2_66"/>
          <p:cNvPicPr preferRelativeResize="0"/>
          <p:nvPr/>
        </p:nvPicPr>
        <p:blipFill rotWithShape="1">
          <a:blip r:embed="rId5">
            <a:alphaModFix/>
          </a:blip>
          <a:srcRect r="1806" b="1458"/>
          <a:stretch/>
        </p:blipFill>
        <p:spPr>
          <a:xfrm>
            <a:off x="10672250" y="1041900"/>
            <a:ext cx="6148826" cy="6643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177baa2776d_2_6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8875" y="4923975"/>
            <a:ext cx="3380552" cy="1786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177baa2776d_2_6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71800" y="5692150"/>
            <a:ext cx="2937699" cy="1534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177baa2776d_2_6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7450" y="6476200"/>
            <a:ext cx="2937702" cy="153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g177baa2776d_2_6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28528" y="7305400"/>
            <a:ext cx="2732800" cy="1429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"/>
          <p:cNvSpPr txBox="1"/>
          <p:nvPr/>
        </p:nvSpPr>
        <p:spPr>
          <a:xfrm>
            <a:off x="2779144" y="939718"/>
            <a:ext cx="9553032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4800"/>
              <a:buFont typeface="Tahoma"/>
              <a:buNone/>
            </a:pPr>
            <a:r>
              <a:rPr lang="no-NO" sz="48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CESSDA Data Catalogue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6" descr="A screenshot of a social media pos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03454" y="2008907"/>
            <a:ext cx="10712003" cy="660231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6"/>
          <p:cNvSpPr txBox="1"/>
          <p:nvPr/>
        </p:nvSpPr>
        <p:spPr>
          <a:xfrm>
            <a:off x="9150723" y="486584"/>
            <a:ext cx="4450977" cy="618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25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7E8"/>
              </a:buClr>
              <a:buSzPct val="108108"/>
              <a:buFont typeface="Tahoma"/>
              <a:buNone/>
            </a:pPr>
            <a:r>
              <a:rPr lang="no-NO" sz="2400" b="0" i="0" u="none" strike="noStrike" cap="none">
                <a:solidFill>
                  <a:srgbClr val="75B7E8"/>
                </a:solidFill>
                <a:latin typeface="Tahoma"/>
                <a:ea typeface="Tahoma"/>
                <a:cs typeface="Tahoma"/>
                <a:sym typeface="Tahoma"/>
              </a:rPr>
              <a:t>https://datacatalogue.cessda.eu/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7"/>
          <p:cNvSpPr txBox="1"/>
          <p:nvPr/>
        </p:nvSpPr>
        <p:spPr>
          <a:xfrm>
            <a:off x="13040917" y="8082509"/>
            <a:ext cx="4451100" cy="6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ahoma"/>
              <a:buNone/>
            </a:pPr>
            <a:r>
              <a:rPr lang="no-NO" sz="2400" b="0" i="0" u="none" strike="noStrike" cap="non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https://www.cessda.eu/Training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4" name="Google Shape;20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3250" y="166350"/>
            <a:ext cx="11308801" cy="853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no-NO"/>
              <a:t>CESSDA Data Management Expert Guide</a:t>
            </a:r>
            <a:endParaRPr/>
          </a:p>
        </p:txBody>
      </p:sp>
      <p:pic>
        <p:nvPicPr>
          <p:cNvPr id="210" name="Google Shape;21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42988" y="3272213"/>
            <a:ext cx="5991225" cy="5629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8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584200" lvl="0" indent="-56473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Char char="•"/>
            </a:pPr>
            <a:r>
              <a:rPr lang="no-NO"/>
              <a:t>created by European experts to help social science researchers make their research data Findable, Accessible, Interoperable and Reusable (FAIR)</a:t>
            </a:r>
            <a:endParaRPr/>
          </a:p>
          <a:p>
            <a:pPr marL="584200" lvl="0" indent="-56473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Char char="•"/>
            </a:pPr>
            <a:r>
              <a:rPr lang="no-NO"/>
              <a:t>7 chapters following the data life-cycle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u="sng">
                <a:solidFill>
                  <a:schemeClr val="hlink"/>
                </a:solidFill>
                <a:hlinkClick r:id="rId4"/>
              </a:rPr>
              <a:t>https://zenodo.org/record/3820473#.YRZfs4hKhPY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r>
              <a:rPr lang="no-NO" u="sng">
                <a:solidFill>
                  <a:schemeClr val="hlink"/>
                </a:solidFill>
                <a:hlinkClick r:id="rId5"/>
              </a:rPr>
              <a:t>dmeg.cessda.eu</a:t>
            </a:r>
            <a:r>
              <a:rPr lang="no-NO"/>
              <a:t> </a:t>
            </a: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</p:txBody>
      </p:sp>
      <p:pic>
        <p:nvPicPr>
          <p:cNvPr id="212" name="Google Shape;212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57450" y="4533904"/>
            <a:ext cx="4048125" cy="68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</Words>
  <Application>Microsoft Office PowerPoint</Application>
  <PresentationFormat>Custom</PresentationFormat>
  <Paragraphs>72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Open Sans</vt:lpstr>
      <vt:lpstr>Tahoma</vt:lpstr>
      <vt:lpstr>Helvetica Neue</vt:lpstr>
      <vt:lpstr>Calibri</vt:lpstr>
      <vt:lpstr>Arial</vt:lpstr>
      <vt:lpstr>White</vt:lpstr>
      <vt:lpstr>White</vt:lpstr>
      <vt:lpstr>PowerPoint Presentation</vt:lpstr>
      <vt:lpstr>Workshop netiquette</vt:lpstr>
      <vt:lpstr>Today’s Speakers and Facilitators</vt:lpstr>
      <vt:lpstr>PowerPoint Presentation</vt:lpstr>
      <vt:lpstr>Mission of CESSDA</vt:lpstr>
      <vt:lpstr>PowerPoint Presentation</vt:lpstr>
      <vt:lpstr>PowerPoint Presentation</vt:lpstr>
      <vt:lpstr>PowerPoint Presentation</vt:lpstr>
      <vt:lpstr>CESSDA Data Management Expert Guide</vt:lpstr>
      <vt:lpstr>Today’s Programme (CEST)</vt:lpstr>
      <vt:lpstr>Main Objective of the workshop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Eleanor Smith</dc:creator>
  <cp:lastModifiedBy>Vipavc, Irena</cp:lastModifiedBy>
  <cp:revision>1</cp:revision>
  <dcterms:created xsi:type="dcterms:W3CDTF">2019-12-04T12:40:52Z</dcterms:created>
  <dcterms:modified xsi:type="dcterms:W3CDTF">2022-11-06T21:49:05Z</dcterms:modified>
</cp:coreProperties>
</file>