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53" r:id="rId1"/>
    <p:sldMasterId id="2147483665" r:id="rId2"/>
  </p:sldMasterIdLst>
  <p:notesMasterIdLst>
    <p:notesMasterId r:id="rId16"/>
  </p:notesMasterIdLst>
  <p:handoutMasterIdLst>
    <p:handoutMasterId r:id="rId17"/>
  </p:handoutMasterIdLst>
  <p:sldIdLst>
    <p:sldId id="258" r:id="rId3"/>
    <p:sldId id="296" r:id="rId4"/>
    <p:sldId id="297" r:id="rId5"/>
    <p:sldId id="275" r:id="rId6"/>
    <p:sldId id="276" r:id="rId7"/>
    <p:sldId id="287" r:id="rId8"/>
    <p:sldId id="288" r:id="rId9"/>
    <p:sldId id="289" r:id="rId10"/>
    <p:sldId id="292" r:id="rId11"/>
    <p:sldId id="277" r:id="rId12"/>
    <p:sldId id="294" r:id="rId13"/>
    <p:sldId id="293" r:id="rId14"/>
    <p:sldId id="262" r:id="rId15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244" autoAdjust="0"/>
    <p:restoredTop sz="95946" autoAdjust="0"/>
  </p:normalViewPr>
  <p:slideViewPr>
    <p:cSldViewPr>
      <p:cViewPr varScale="1">
        <p:scale>
          <a:sx n="111" d="100"/>
          <a:sy n="111" d="100"/>
        </p:scale>
        <p:origin x="848" y="20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824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Mappe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145496195576114E-2"/>
          <c:y val="4.1176470588235294E-2"/>
          <c:w val="0.57600494980222883"/>
          <c:h val="0.90551366373320974"/>
        </c:manualLayout>
      </c:layout>
      <c:doughnutChart>
        <c:varyColors val="1"/>
        <c:ser>
          <c:idx val="0"/>
          <c:order val="0"/>
          <c:explosion val="2"/>
          <c:dPt>
            <c:idx val="0"/>
            <c:bubble3D val="0"/>
            <c:spPr>
              <a:solidFill>
                <a:schemeClr val="tx1">
                  <a:lumMod val="85000"/>
                  <a:lumOff val="1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F77-7448-8A5B-A1697E17A066}"/>
              </c:ext>
            </c:extLst>
          </c:dPt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F77-7448-8A5B-A1697E17A066}"/>
              </c:ext>
            </c:extLst>
          </c:dPt>
          <c:dPt>
            <c:idx val="2"/>
            <c:bubble3D val="0"/>
            <c:spPr>
              <a:solidFill>
                <a:srgbClr val="7030A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F77-7448-8A5B-A1697E17A06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F77-7448-8A5B-A1697E17A066}"/>
              </c:ext>
            </c:extLst>
          </c:dPt>
          <c:dPt>
            <c:idx val="4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BF77-7448-8A5B-A1697E17A066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BF77-7448-8A5B-A1697E17A066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BF77-7448-8A5B-A1697E17A066}"/>
              </c:ext>
            </c:extLst>
          </c:dPt>
          <c:dPt>
            <c:idx val="7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BF77-7448-8A5B-A1697E17A066}"/>
              </c:ext>
            </c:extLst>
          </c:dPt>
          <c:dPt>
            <c:idx val="8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BF77-7448-8A5B-A1697E17A066}"/>
              </c:ext>
            </c:extLst>
          </c:dPt>
          <c:cat>
            <c:strRef>
              <c:f>Tabelle1!$B$18:$B$26</c:f>
              <c:strCache>
                <c:ptCount val="9"/>
                <c:pt idx="0">
                  <c:v>Öl und Erdölprodukte</c:v>
                </c:pt>
                <c:pt idx="1">
                  <c:v>Erdgas</c:v>
                </c:pt>
                <c:pt idx="2">
                  <c:v>Kohle</c:v>
                </c:pt>
                <c:pt idx="3">
                  <c:v>Abfälle</c:v>
                </c:pt>
                <c:pt idx="4">
                  <c:v>Wasserkraft</c:v>
                </c:pt>
                <c:pt idx="5">
                  <c:v>Biotreibstoffe und Biogase</c:v>
                </c:pt>
                <c:pt idx="6">
                  <c:v>Windkraft</c:v>
                </c:pt>
                <c:pt idx="7">
                  <c:v>Fotovoltaik</c:v>
                </c:pt>
                <c:pt idx="8">
                  <c:v>Brennholz und feste biogene Treibstoffe</c:v>
                </c:pt>
              </c:strCache>
            </c:strRef>
          </c:cat>
          <c:val>
            <c:numRef>
              <c:f>Tabelle1!$C$18:$C$26</c:f>
              <c:numCache>
                <c:formatCode>General</c:formatCode>
                <c:ptCount val="9"/>
                <c:pt idx="0">
                  <c:v>125.566</c:v>
                </c:pt>
                <c:pt idx="1">
                  <c:v>84.695999999999998</c:v>
                </c:pt>
                <c:pt idx="2">
                  <c:v>28.742999999999999</c:v>
                </c:pt>
                <c:pt idx="3">
                  <c:v>7.7</c:v>
                </c:pt>
                <c:pt idx="4">
                  <c:v>37.666350000000001</c:v>
                </c:pt>
                <c:pt idx="5">
                  <c:v>3.51</c:v>
                </c:pt>
                <c:pt idx="6">
                  <c:v>6.5</c:v>
                </c:pt>
                <c:pt idx="7">
                  <c:v>2.7</c:v>
                </c:pt>
                <c:pt idx="8">
                  <c:v>52.5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BF77-7448-8A5B-A1697E17A0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1097369257207812"/>
          <c:y val="9.727280979310339E-3"/>
          <c:w val="0.38226725810122053"/>
          <c:h val="0.9713742000991055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768E00-D2B7-6E4E-AA6A-AC71D730947D}" type="datetimeFigureOut">
              <a:rPr lang="en-US" smtClean="0"/>
              <a:t>11/5/22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60C91D-6C58-3F4B-AD86-7A996FAA173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33203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0E5847-F5B5-7B41-9197-583712EACD10}" type="datetimeFigureOut">
              <a:rPr lang="en-US" smtClean="0"/>
              <a:t>11/5/22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AT"/>
              <a:t>Click to edit Master text styles</a:t>
            </a:r>
          </a:p>
          <a:p>
            <a:pPr lvl="1"/>
            <a:r>
              <a:rPr lang="de-AT"/>
              <a:t>Second level</a:t>
            </a:r>
          </a:p>
          <a:p>
            <a:pPr lvl="2"/>
            <a:r>
              <a:rPr lang="de-AT"/>
              <a:t>Third level</a:t>
            </a:r>
          </a:p>
          <a:p>
            <a:pPr lvl="3"/>
            <a:r>
              <a:rPr lang="de-AT"/>
              <a:t>Fourth level</a:t>
            </a:r>
          </a:p>
          <a:p>
            <a:pPr lvl="4"/>
            <a:r>
              <a:rPr lang="de-AT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14F848-489F-D14B-AC7F-41C3B2443E0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80607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14F848-489F-D14B-AC7F-41C3B2443E0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2705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14F848-489F-D14B-AC7F-41C3B2443E0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6262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14F848-489F-D14B-AC7F-41C3B2443E0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3281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Die bereits jetzt beobachteten Hitzewellen führen zu Übersterblichkeit bei vulnerablen Gruppen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14F848-489F-D14B-AC7F-41C3B2443E0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014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hyperlink" Target="http://buysellgraphic.com/" TargetMode="External"/><Relationship Id="rId2" Type="http://schemas.openxmlformats.org/officeDocument/2006/relationships/hyperlink" Target="https://all-free-download.com/free-vector/download/environmental-icons_310835.html" TargetMode="External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3.png"/><Relationship Id="rId5" Type="http://schemas.openxmlformats.org/officeDocument/2006/relationships/hyperlink" Target="https://creativecommons.org/licenses/by/4.0/" TargetMode="Externa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creativecommons.org/licenses/by/4.0/" TargetMode="Externa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hyperlink" Target="https://twitter.com/daniel_huppmann" TargetMode="External"/><Relationship Id="rId2" Type="http://schemas.openxmlformats.org/officeDocument/2006/relationships/hyperlink" Target="mailto:huppmann@iiasa.ac.at" TargetMode="External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.png"/><Relationship Id="rId5" Type="http://schemas.openxmlformats.org/officeDocument/2006/relationships/image" Target="../media/image1.png"/><Relationship Id="rId4" Type="http://schemas.openxmlformats.org/officeDocument/2006/relationships/hyperlink" Target="https://www.iiasa.ac.at/staff/daniel-huppmann" TargetMode="Externa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hyperlink" Target="https://twitter.com/daniel_huppmann" TargetMode="External"/><Relationship Id="rId7" Type="http://schemas.openxmlformats.org/officeDocument/2006/relationships/image" Target="../media/image3.png"/><Relationship Id="rId2" Type="http://schemas.openxmlformats.org/officeDocument/2006/relationships/hyperlink" Target="mailto:huppmann@iiasa.ac.at" TargetMode="External"/><Relationship Id="rId1" Type="http://schemas.openxmlformats.org/officeDocument/2006/relationships/slideMaster" Target="../slideMasters/slideMaster2.xml"/><Relationship Id="rId6" Type="http://schemas.openxmlformats.org/officeDocument/2006/relationships/hyperlink" Target="https://creativecommons.org/licenses/by/4.0/" TargetMode="External"/><Relationship Id="rId5" Type="http://schemas.openxmlformats.org/officeDocument/2006/relationships/image" Target="../media/image1.png"/><Relationship Id="rId4" Type="http://schemas.openxmlformats.org/officeDocument/2006/relationships/hyperlink" Target="https://www.iiasa.ac.at/staff/daniel-huppmann" TargetMode="Externa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Die Klimakrise in Österreich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‹Nr.›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103818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laim (2) and two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</a:t>
            </a:r>
            <a:endParaRPr lang="en-GB" noProof="0" dirty="0"/>
          </a:p>
        </p:txBody>
      </p:sp>
      <p:sp>
        <p:nvSpPr>
          <p:cNvPr id="17" name="Inhaltsplatzhalter 16"/>
          <p:cNvSpPr>
            <a:spLocks noGrp="1"/>
          </p:cNvSpPr>
          <p:nvPr>
            <p:ph sz="quarter" idx="24" hasCustomPrompt="1"/>
          </p:nvPr>
        </p:nvSpPr>
        <p:spPr>
          <a:xfrm>
            <a:off x="1103447" y="1988840"/>
            <a:ext cx="10472604" cy="4104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dirty="0" smtClean="0"/>
            </a:lvl1pPr>
            <a:lvl2pPr>
              <a:defRPr lang="de-DE" dirty="0" smtClean="0"/>
            </a:lvl2pPr>
            <a:lvl3pPr>
              <a:defRPr lang="de-DE" dirty="0" smtClean="0"/>
            </a:lvl3pPr>
            <a:lvl4pPr>
              <a:defRPr lang="de-DE" dirty="0" smtClean="0"/>
            </a:lvl4pPr>
            <a:lvl5pPr>
              <a:defRPr lang="de-DE" dirty="0"/>
            </a:lvl5pPr>
          </a:lstStyle>
          <a:p>
            <a:pPr lvl="0"/>
            <a:r>
              <a:rPr lang="en-US" dirty="0"/>
              <a:t>Click to edit Master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3" hasCustomPrompt="1"/>
          </p:nvPr>
        </p:nvSpPr>
        <p:spPr>
          <a:xfrm>
            <a:off x="1103447" y="6093320"/>
            <a:ext cx="10472604" cy="288008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Tx/>
              <a:buNone/>
              <a:tabLst/>
              <a:defRPr sz="1600">
                <a:solidFill>
                  <a:srgbClr val="7F7F7F"/>
                </a:solidFill>
              </a:defRPr>
            </a:lvl1pPr>
          </a:lstStyle>
          <a:p>
            <a:pPr lvl="0"/>
            <a:r>
              <a:rPr lang="en-GB" noProof="0" dirty="0"/>
              <a:t>Click to edit Subtitle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6" hasCustomPrompt="1"/>
          </p:nvPr>
        </p:nvSpPr>
        <p:spPr>
          <a:xfrm rot="16200000">
            <a:off x="-1105435" y="3812438"/>
            <a:ext cx="4033689" cy="384011"/>
          </a:xfrm>
          <a:prstGeom prst="rect">
            <a:avLst/>
          </a:prstGeom>
        </p:spPr>
        <p:txBody>
          <a:bodyPr vert="horz" lIns="0" tIns="0" rIns="180000" bIns="36000" rtlCol="0" anchor="ctr" anchorCtr="0">
            <a:normAutofit/>
          </a:bodyPr>
          <a:lstStyle>
            <a:lvl1pPr>
              <a:defRPr lang="en-GB" sz="1600" baseline="0" dirty="0">
                <a:solidFill>
                  <a:srgbClr val="7F7F7F"/>
                </a:solidFill>
              </a:defRPr>
            </a:lvl1pPr>
          </a:lstStyle>
          <a:p>
            <a:pPr marL="0" lvl="0" indent="0" algn="r">
              <a:buNone/>
            </a:pPr>
            <a:r>
              <a:rPr lang="en-GB" noProof="0" dirty="0"/>
              <a:t>Click to edit Secondary Subtitle</a:t>
            </a:r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912285" y="980727"/>
            <a:ext cx="10656324" cy="828000"/>
          </a:xfrm>
        </p:spPr>
        <p:txBody>
          <a:bodyPr/>
          <a:lstStyle>
            <a:lvl1pPr marL="0" indent="0">
              <a:buNone/>
              <a:defRPr sz="2600" i="1">
                <a:solidFill>
                  <a:schemeClr val="tx2"/>
                </a:solidFill>
                <a:latin typeface="Cambria"/>
                <a:cs typeface="Cambria"/>
              </a:defRPr>
            </a:lvl1pPr>
          </a:lstStyle>
          <a:p>
            <a:pPr lvl="0"/>
            <a:r>
              <a:rPr lang="en-US" noProof="0" dirty="0"/>
              <a:t>Click to add Claim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Die Klimakrise in Österreich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‹Nr.›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2944788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Die Klimakrise in Österreich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‹Nr.›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949366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environment ta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06" name="Rectangle 10"/>
          <p:cNvSpPr>
            <a:spLocks noGrp="1" noChangeArrowheads="1"/>
          </p:cNvSpPr>
          <p:nvPr>
            <p:ph type="subTitle" idx="1"/>
          </p:nvPr>
        </p:nvSpPr>
        <p:spPr>
          <a:xfrm>
            <a:off x="815414" y="3465851"/>
            <a:ext cx="10472605" cy="1763349"/>
          </a:xfrm>
        </p:spPr>
        <p:txBody>
          <a:bodyPr lIns="0" rIns="0"/>
          <a:lstStyle>
            <a:lvl1pPr marL="0" indent="0" algn="ctr">
              <a:buFontTx/>
              <a:buNone/>
              <a:defRPr sz="2400">
                <a:latin typeface="+mn-lt"/>
              </a:defRPr>
            </a:lvl1pPr>
          </a:lstStyle>
          <a:p>
            <a:r>
              <a:rPr lang="en-GB" dirty="0"/>
              <a:t>Click to edit </a:t>
            </a:r>
            <a:r>
              <a:rPr lang="en-GB" noProof="0" dirty="0"/>
              <a:t>Master</a:t>
            </a:r>
            <a:r>
              <a:rPr lang="en-GB" dirty="0"/>
              <a:t> subtitle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815414" y="5373216"/>
            <a:ext cx="10472605" cy="64829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marL="271463" indent="-271463" algn="r">
              <a:buNone/>
              <a:defRPr lang="de-AT" sz="1800" smtClean="0">
                <a:solidFill>
                  <a:srgbClr val="808080"/>
                </a:solidFill>
                <a:latin typeface="+mn-lt"/>
              </a:defRPr>
            </a:lvl1pPr>
            <a:lvl2pPr>
              <a:defRPr lang="de-AT" smtClean="0"/>
            </a:lvl2pPr>
            <a:lvl3pPr>
              <a:defRPr lang="de-AT" smtClean="0"/>
            </a:lvl3pPr>
            <a:lvl4pPr>
              <a:defRPr lang="de-AT" smtClean="0"/>
            </a:lvl4pPr>
            <a:lvl5pPr>
              <a:defRPr lang="en-US"/>
            </a:lvl5pPr>
          </a:lstStyle>
          <a:p>
            <a:pPr marL="0" lvl="0" indent="0"/>
            <a:r>
              <a:rPr lang="en-GB" noProof="0" dirty="0"/>
              <a:t>Click to edit name and conference/location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 hasCustomPrompt="1"/>
          </p:nvPr>
        </p:nvSpPr>
        <p:spPr>
          <a:xfrm>
            <a:off x="815412" y="1881675"/>
            <a:ext cx="10472605" cy="1143000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n-GB" noProof="0" dirty="0"/>
              <a:t>Click to edit Master title</a:t>
            </a:r>
          </a:p>
        </p:txBody>
      </p:sp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D7F1A919-9C43-224F-B7CA-743CC30C0DA0}"/>
              </a:ext>
            </a:extLst>
          </p:cNvPr>
          <p:cNvSpPr txBox="1">
            <a:spLocks/>
          </p:cNvSpPr>
          <p:nvPr userDrawn="1"/>
        </p:nvSpPr>
        <p:spPr>
          <a:xfrm>
            <a:off x="759272" y="6314703"/>
            <a:ext cx="6336704" cy="455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lang="en-US" sz="1200" kern="1200" smtClean="0">
                <a:solidFill>
                  <a:srgbClr val="008F00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spcAft>
                <a:spcPts val="300"/>
              </a:spcAft>
            </a:pPr>
            <a:r>
              <a:rPr lang="en-GB" sz="1400" dirty="0"/>
              <a:t>Please consider the environment before printing this slide deck</a:t>
            </a:r>
          </a:p>
          <a:p>
            <a:r>
              <a:rPr lang="de-AT" sz="970" dirty="0"/>
              <a:t>Icon </a:t>
            </a:r>
            <a:r>
              <a:rPr lang="de-AT" sz="970" dirty="0" err="1"/>
              <a:t>from</a:t>
            </a:r>
            <a:r>
              <a:rPr lang="de-AT" sz="970" dirty="0"/>
              <a:t> </a:t>
            </a:r>
            <a:r>
              <a:rPr lang="de-AT" sz="970" dirty="0">
                <a:hlinkClick r:id="rId2"/>
              </a:rPr>
              <a:t>all-free-download.com</a:t>
            </a:r>
            <a:r>
              <a:rPr lang="de-AT" sz="970" dirty="0"/>
              <a:t>, Environmental </a:t>
            </a:r>
            <a:r>
              <a:rPr lang="de-AT" sz="970" dirty="0" err="1"/>
              <a:t>icons</a:t>
            </a:r>
            <a:r>
              <a:rPr lang="de-AT" sz="970" dirty="0"/>
              <a:t> 310835 </a:t>
            </a:r>
            <a:r>
              <a:rPr lang="de-AT" sz="970" dirty="0" err="1"/>
              <a:t>by</a:t>
            </a:r>
            <a:r>
              <a:rPr lang="de-AT" sz="970" dirty="0"/>
              <a:t> </a:t>
            </a:r>
            <a:r>
              <a:rPr lang="de-AT" sz="970" dirty="0">
                <a:hlinkClick r:id="rId3"/>
              </a:rPr>
              <a:t>BSGstudio</a:t>
            </a:r>
            <a:r>
              <a:rPr lang="de-AT" sz="970" dirty="0"/>
              <a:t>, </a:t>
            </a:r>
            <a:r>
              <a:rPr lang="de-AT" sz="970" dirty="0" err="1"/>
              <a:t>under</a:t>
            </a:r>
            <a:r>
              <a:rPr lang="de-AT" sz="970" dirty="0"/>
              <a:t> CC-BY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5C5E7B66-A10E-9F4B-8163-0855C37A127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6191076"/>
            <a:ext cx="533400" cy="6223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D08A5CE4-AF6D-2841-AEED-E154ABAC48A1}"/>
              </a:ext>
            </a:extLst>
          </p:cNvPr>
          <p:cNvSpPr/>
          <p:nvPr userDrawn="1"/>
        </p:nvSpPr>
        <p:spPr>
          <a:xfrm>
            <a:off x="4752528" y="6314703"/>
            <a:ext cx="6096000" cy="492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6000" tIns="0" rIns="36000" bIns="0" numCol="1" anchor="t" anchorCtr="0" compatLnSpc="1">
            <a:prstTxWarp prst="textNoShape">
              <a:avLst/>
            </a:prstTxWarp>
          </a:bodyPr>
          <a:lstStyle/>
          <a:p>
            <a:pPr marL="0" lvl="0" indent="0" algn="r" eaLnBrk="0" hangingPunct="0">
              <a:spcBef>
                <a:spcPct val="20000"/>
              </a:spcBef>
              <a:buFontTx/>
              <a:buNone/>
            </a:pPr>
            <a:r>
              <a:rPr lang="en-US" sz="1400" dirty="0">
                <a:solidFill>
                  <a:schemeClr val="bg2">
                    <a:lumMod val="50000"/>
                  </a:schemeClr>
                </a:solidFill>
                <a:latin typeface="+mn-lt"/>
                <a:cs typeface="Calibri"/>
              </a:rPr>
              <a:t>This presentation is licensed under</a:t>
            </a:r>
            <a:br>
              <a:rPr lang="en-US" sz="1400" dirty="0">
                <a:solidFill>
                  <a:schemeClr val="bg2">
                    <a:lumMod val="50000"/>
                  </a:schemeClr>
                </a:solidFill>
                <a:latin typeface="+mn-lt"/>
                <a:cs typeface="Calibri"/>
              </a:rPr>
            </a:br>
            <a:r>
              <a:rPr lang="en-US" sz="1400" dirty="0">
                <a:solidFill>
                  <a:schemeClr val="bg2">
                    <a:lumMod val="50000"/>
                  </a:schemeClr>
                </a:solidFill>
                <a:latin typeface="+mn-lt"/>
                <a:cs typeface="Calibri"/>
              </a:rPr>
              <a:t>a </a:t>
            </a:r>
            <a:r>
              <a:rPr lang="en-US" sz="1400" dirty="0">
                <a:solidFill>
                  <a:schemeClr val="tx2"/>
                </a:solidFill>
                <a:latin typeface="+mn-lt"/>
                <a:cs typeface="Calibri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Creative Commons Attribution 4.0 International License </a:t>
            </a:r>
            <a:endParaRPr lang="en-US" sz="1400" dirty="0">
              <a:solidFill>
                <a:schemeClr val="tx2"/>
              </a:solidFill>
              <a:latin typeface="+mn-lt"/>
              <a:cs typeface="Calibri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82F99E0-AE91-AF47-86ED-7E85D0F62E5F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955064" y="6343793"/>
            <a:ext cx="1117600" cy="39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8203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CC-B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06" name="Rectangle 10"/>
          <p:cNvSpPr>
            <a:spLocks noGrp="1" noChangeArrowheads="1"/>
          </p:cNvSpPr>
          <p:nvPr>
            <p:ph type="subTitle" idx="1"/>
          </p:nvPr>
        </p:nvSpPr>
        <p:spPr>
          <a:xfrm>
            <a:off x="815414" y="3465851"/>
            <a:ext cx="10472605" cy="1763349"/>
          </a:xfrm>
        </p:spPr>
        <p:txBody>
          <a:bodyPr lIns="0" rIns="0"/>
          <a:lstStyle>
            <a:lvl1pPr marL="0" indent="0" algn="ctr">
              <a:buFontTx/>
              <a:buNone/>
              <a:defRPr sz="2400">
                <a:latin typeface="+mn-lt"/>
              </a:defRPr>
            </a:lvl1pPr>
          </a:lstStyle>
          <a:p>
            <a:r>
              <a:rPr lang="en-GB" dirty="0"/>
              <a:t>Click to edit </a:t>
            </a:r>
            <a:r>
              <a:rPr lang="en-GB" noProof="0" dirty="0"/>
              <a:t>Master</a:t>
            </a:r>
            <a:r>
              <a:rPr lang="en-GB" dirty="0"/>
              <a:t> subtitle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815414" y="5373216"/>
            <a:ext cx="10472605" cy="64829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marL="271463" indent="-271463" algn="r">
              <a:buNone/>
              <a:defRPr lang="de-AT" sz="1800" smtClean="0">
                <a:solidFill>
                  <a:srgbClr val="808080"/>
                </a:solidFill>
                <a:latin typeface="+mn-lt"/>
              </a:defRPr>
            </a:lvl1pPr>
            <a:lvl2pPr>
              <a:defRPr lang="de-AT" smtClean="0"/>
            </a:lvl2pPr>
            <a:lvl3pPr>
              <a:defRPr lang="de-AT" smtClean="0"/>
            </a:lvl3pPr>
            <a:lvl4pPr>
              <a:defRPr lang="de-AT" smtClean="0"/>
            </a:lvl4pPr>
            <a:lvl5pPr>
              <a:defRPr lang="en-US"/>
            </a:lvl5pPr>
          </a:lstStyle>
          <a:p>
            <a:pPr marL="0" lvl="0" indent="0"/>
            <a:r>
              <a:rPr lang="en-GB" noProof="0" dirty="0"/>
              <a:t>Click to edit name and conference/location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 hasCustomPrompt="1"/>
          </p:nvPr>
        </p:nvSpPr>
        <p:spPr>
          <a:xfrm>
            <a:off x="815412" y="1881675"/>
            <a:ext cx="10472605" cy="1143000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n-GB" noProof="0" dirty="0"/>
              <a:t>Click to edit Master title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D08A5CE4-AF6D-2841-AEED-E154ABAC48A1}"/>
              </a:ext>
            </a:extLst>
          </p:cNvPr>
          <p:cNvSpPr/>
          <p:nvPr userDrawn="1"/>
        </p:nvSpPr>
        <p:spPr>
          <a:xfrm>
            <a:off x="4752528" y="6314703"/>
            <a:ext cx="6096000" cy="492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6000" tIns="0" rIns="36000" bIns="0" numCol="1" anchor="t" anchorCtr="0" compatLnSpc="1">
            <a:prstTxWarp prst="textNoShape">
              <a:avLst/>
            </a:prstTxWarp>
          </a:bodyPr>
          <a:lstStyle/>
          <a:p>
            <a:pPr marL="0" lvl="0" indent="0" algn="r" eaLnBrk="0" hangingPunct="0">
              <a:spcBef>
                <a:spcPct val="20000"/>
              </a:spcBef>
              <a:buFontTx/>
              <a:buNone/>
            </a:pPr>
            <a:r>
              <a:rPr lang="en-US" sz="1400" dirty="0">
                <a:solidFill>
                  <a:schemeClr val="bg2">
                    <a:lumMod val="50000"/>
                  </a:schemeClr>
                </a:solidFill>
                <a:latin typeface="+mn-lt"/>
                <a:cs typeface="Calibri"/>
              </a:rPr>
              <a:t>This presentation is licensed under</a:t>
            </a:r>
            <a:br>
              <a:rPr lang="en-US" sz="1400" dirty="0">
                <a:solidFill>
                  <a:schemeClr val="bg2">
                    <a:lumMod val="50000"/>
                  </a:schemeClr>
                </a:solidFill>
                <a:latin typeface="+mn-lt"/>
                <a:cs typeface="Calibri"/>
              </a:rPr>
            </a:br>
            <a:r>
              <a:rPr lang="en-US" sz="1400" dirty="0">
                <a:solidFill>
                  <a:schemeClr val="bg2">
                    <a:lumMod val="50000"/>
                  </a:schemeClr>
                </a:solidFill>
                <a:latin typeface="+mn-lt"/>
                <a:cs typeface="Calibri"/>
              </a:rPr>
              <a:t>a </a:t>
            </a:r>
            <a:r>
              <a:rPr lang="en-US" sz="1400" dirty="0">
                <a:solidFill>
                  <a:schemeClr val="tx2"/>
                </a:solidFill>
                <a:latin typeface="+mn-lt"/>
                <a:cs typeface="Calibri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Creative Commons Attribution 4.0 International License </a:t>
            </a:r>
            <a:endParaRPr lang="en-US" sz="1400" dirty="0">
              <a:solidFill>
                <a:schemeClr val="tx2"/>
              </a:solidFill>
              <a:latin typeface="+mn-lt"/>
              <a:cs typeface="Calibri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82F99E0-AE91-AF47-86ED-7E85D0F62E5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55064" y="6343793"/>
            <a:ext cx="1117600" cy="39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573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06" name="Rectangle 10"/>
          <p:cNvSpPr>
            <a:spLocks noGrp="1" noChangeArrowheads="1"/>
          </p:cNvSpPr>
          <p:nvPr>
            <p:ph type="subTitle" idx="1"/>
          </p:nvPr>
        </p:nvSpPr>
        <p:spPr>
          <a:xfrm>
            <a:off x="815414" y="3465851"/>
            <a:ext cx="10472605" cy="2065784"/>
          </a:xfrm>
        </p:spPr>
        <p:txBody>
          <a:bodyPr lIns="0" rIns="0"/>
          <a:lstStyle>
            <a:lvl1pPr marL="0" indent="0" algn="ctr">
              <a:buFontTx/>
              <a:buNone/>
              <a:defRPr sz="2400">
                <a:latin typeface="+mn-lt"/>
              </a:defRPr>
            </a:lvl1pPr>
          </a:lstStyle>
          <a:p>
            <a:r>
              <a:rPr lang="en-GB" dirty="0"/>
              <a:t>Click to edit </a:t>
            </a:r>
            <a:r>
              <a:rPr lang="en-GB" noProof="0" dirty="0"/>
              <a:t>Master</a:t>
            </a:r>
            <a:r>
              <a:rPr lang="en-GB" dirty="0"/>
              <a:t> subtitle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815414" y="5769885"/>
            <a:ext cx="10472605" cy="64829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marL="271463" indent="-271463" algn="r">
              <a:buNone/>
              <a:defRPr lang="de-AT" sz="1800" smtClean="0">
                <a:solidFill>
                  <a:srgbClr val="808080"/>
                </a:solidFill>
                <a:latin typeface="+mn-lt"/>
              </a:defRPr>
            </a:lvl1pPr>
            <a:lvl2pPr>
              <a:defRPr lang="de-AT" smtClean="0"/>
            </a:lvl2pPr>
            <a:lvl3pPr>
              <a:defRPr lang="de-AT" smtClean="0"/>
            </a:lvl3pPr>
            <a:lvl4pPr>
              <a:defRPr lang="de-AT" smtClean="0"/>
            </a:lvl4pPr>
            <a:lvl5pPr>
              <a:defRPr lang="en-US"/>
            </a:lvl5pPr>
          </a:lstStyle>
          <a:p>
            <a:pPr marL="0" lvl="0" indent="0"/>
            <a:r>
              <a:rPr lang="en-GB" noProof="0" dirty="0"/>
              <a:t>Click to edit name and conference/location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 hasCustomPrompt="1"/>
          </p:nvPr>
        </p:nvSpPr>
        <p:spPr>
          <a:xfrm>
            <a:off x="815412" y="1881675"/>
            <a:ext cx="10472605" cy="1143000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n-GB" noProof="0" dirty="0"/>
              <a:t>Click to edit Master title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05" name="Rectangle 9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7381" y="2927401"/>
            <a:ext cx="11329259" cy="1221679"/>
          </a:xfrm>
        </p:spPr>
        <p:txBody>
          <a:bodyPr lIns="36000" rIns="36000" anchor="t" anchorCtr="0"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Click to add more information…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3887755" y="4869160"/>
            <a:ext cx="7968885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6000" tIns="0" rIns="36000" bIns="0" numCol="1" anchor="t" anchorCtr="0" compatLnSpc="1">
            <a:prstTxWarp prst="textNoShape">
              <a:avLst/>
            </a:prstTxWarp>
          </a:bodyPr>
          <a:lstStyle>
            <a:lvl1pPr marL="0" indent="0" eaLnBrk="0" hangingPunct="0">
              <a:spcBef>
                <a:spcPct val="20000"/>
              </a:spcBef>
              <a:buFontTx/>
              <a:buNone/>
              <a:defRPr sz="1800">
                <a:solidFill>
                  <a:srgbClr val="003399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/>
              <a:buChar char="•"/>
              <a:defRPr sz="2800">
                <a:solidFill>
                  <a:srgbClr val="003399"/>
                </a:solidFill>
                <a:latin typeface="Arial" pitchFamily="34" charset="0"/>
                <a:cs typeface="Arial" pitchFamily="34" charset="0"/>
              </a:defRPr>
            </a:lvl2pPr>
            <a:lvl3pPr marL="806450" indent="-228600" eaLnBrk="0" hangingPunct="0">
              <a:spcBef>
                <a:spcPct val="20000"/>
              </a:spcBef>
              <a:buSzPct val="100000"/>
              <a:buFont typeface="Wingdings" charset="2"/>
              <a:buChar char="²"/>
              <a:defRPr sz="2800">
                <a:solidFill>
                  <a:srgbClr val="003399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rgbClr val="003399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rgbClr val="003399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9pPr>
          </a:lstStyle>
          <a:p>
            <a:pPr lvl="0" algn="r"/>
            <a:r>
              <a:rPr lang="en-GB" sz="1600" kern="1200" noProof="0" dirty="0">
                <a:solidFill>
                  <a:schemeClr val="bg2">
                    <a:lumMod val="50000"/>
                  </a:schemeClr>
                </a:solidFill>
                <a:latin typeface="Arial" pitchFamily="34" charset="0"/>
                <a:ea typeface="+mn-ea"/>
                <a:cs typeface="Calibri"/>
              </a:rPr>
              <a:t>Dr. Daniel Huppmann</a:t>
            </a:r>
          </a:p>
          <a:p>
            <a:pPr lvl="0" algn="r"/>
            <a:r>
              <a:rPr lang="en-GB" sz="1400" noProof="0" dirty="0">
                <a:solidFill>
                  <a:schemeClr val="bg2">
                    <a:lumMod val="50000"/>
                  </a:schemeClr>
                </a:solidFill>
                <a:latin typeface="+mn-lt"/>
                <a:cs typeface="Calibri"/>
              </a:rPr>
              <a:t>Research Scholar – Energy, Climate, and Environment Program</a:t>
            </a:r>
          </a:p>
          <a:p>
            <a:pPr lvl="0" algn="r"/>
            <a:r>
              <a:rPr lang="en-GB" sz="1400" noProof="0" dirty="0">
                <a:solidFill>
                  <a:schemeClr val="bg2">
                    <a:lumMod val="50000"/>
                  </a:schemeClr>
                </a:solidFill>
                <a:latin typeface="+mn-lt"/>
                <a:cs typeface="Calibri"/>
              </a:rPr>
              <a:t>International Institute for Applied Systems Analysis (IIASA)</a:t>
            </a:r>
            <a:br>
              <a:rPr lang="en-GB" sz="1400" noProof="0" dirty="0">
                <a:solidFill>
                  <a:schemeClr val="bg2">
                    <a:lumMod val="50000"/>
                  </a:schemeClr>
                </a:solidFill>
                <a:latin typeface="+mn-lt"/>
                <a:cs typeface="Calibri"/>
              </a:rPr>
            </a:br>
            <a:r>
              <a:rPr lang="en-GB" sz="1400" noProof="0" dirty="0" err="1">
                <a:solidFill>
                  <a:schemeClr val="bg2">
                    <a:lumMod val="50000"/>
                  </a:schemeClr>
                </a:solidFill>
                <a:latin typeface="+mn-lt"/>
                <a:cs typeface="Calibri"/>
              </a:rPr>
              <a:t>Schlossplatz</a:t>
            </a:r>
            <a:r>
              <a:rPr lang="en-GB" sz="1400" noProof="0" dirty="0">
                <a:solidFill>
                  <a:schemeClr val="bg2">
                    <a:lumMod val="50000"/>
                  </a:schemeClr>
                </a:solidFill>
                <a:latin typeface="+mn-lt"/>
                <a:cs typeface="Calibri"/>
              </a:rPr>
              <a:t> 1, A-2361 Laxenburg, Austria</a:t>
            </a:r>
          </a:p>
          <a:p>
            <a:pPr lvl="0" algn="r"/>
            <a:r>
              <a:rPr lang="en-GB" sz="1400" noProof="0" dirty="0">
                <a:solidFill>
                  <a:schemeClr val="tx2"/>
                </a:solidFill>
                <a:latin typeface="+mn-lt"/>
                <a:cs typeface="Calibri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huppmann@iiasa.ac.at</a:t>
            </a:r>
            <a:endParaRPr lang="en-GB" sz="1400" noProof="0" dirty="0">
              <a:solidFill>
                <a:schemeClr val="tx2"/>
              </a:solidFill>
              <a:latin typeface="+mn-lt"/>
              <a:cs typeface="Calibri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kern="1200" noProof="0" dirty="0">
                <a:solidFill>
                  <a:schemeClr val="tx2"/>
                </a:solidFill>
                <a:latin typeface="+mn-lt"/>
                <a:ea typeface="+mn-ea"/>
                <a:cs typeface="Calibri"/>
                <a:hlinkClick r:id="rId3"/>
              </a:rPr>
              <a:t>@daniel_huppmann</a:t>
            </a:r>
            <a:endParaRPr lang="en-GB" sz="1400" kern="1200" noProof="0" dirty="0">
              <a:solidFill>
                <a:schemeClr val="tx2"/>
              </a:solidFill>
              <a:latin typeface="+mn-lt"/>
              <a:ea typeface="+mn-ea"/>
              <a:cs typeface="Calibri"/>
            </a:endParaRPr>
          </a:p>
          <a:p>
            <a:pPr lvl="0" algn="r"/>
            <a:r>
              <a:rPr lang="en-GB" sz="1400" noProof="0" dirty="0">
                <a:solidFill>
                  <a:schemeClr val="tx2"/>
                </a:solidFill>
                <a:latin typeface="+mn-lt"/>
                <a:cs typeface="Calibri"/>
                <a:hlinkClick r:id="rId4"/>
              </a:rPr>
              <a:t>www.iiasa.ac.at/staff/daniel-huppmann</a:t>
            </a:r>
            <a:endParaRPr lang="en-GB" sz="1600" noProof="0" dirty="0">
              <a:solidFill>
                <a:schemeClr val="bg2">
                  <a:lumMod val="50000"/>
                </a:schemeClr>
              </a:solidFill>
              <a:latin typeface="+mn-lt"/>
              <a:cs typeface="Calibri"/>
            </a:endParaRPr>
          </a:p>
          <a:p>
            <a:pPr lvl="0" algn="r"/>
            <a:endParaRPr lang="en-GB" sz="1600" noProof="0" dirty="0">
              <a:solidFill>
                <a:schemeClr val="bg2">
                  <a:lumMod val="50000"/>
                </a:schemeClr>
              </a:solidFill>
              <a:latin typeface="+mn-lt"/>
              <a:cs typeface="Calibri"/>
            </a:endParaRPr>
          </a:p>
        </p:txBody>
      </p:sp>
      <p:sp>
        <p:nvSpPr>
          <p:cNvPr id="5" name="Rectangle 9"/>
          <p:cNvSpPr txBox="1">
            <a:spLocks noChangeArrowheads="1"/>
          </p:cNvSpPr>
          <p:nvPr userDrawn="1"/>
        </p:nvSpPr>
        <p:spPr bwMode="auto">
          <a:xfrm>
            <a:off x="527381" y="2247008"/>
            <a:ext cx="11329259" cy="67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6000" tIns="0" rIns="36000" bIns="0" numCol="1" anchor="t" anchorCtr="0" compatLnSpc="1">
            <a:prstTxWarp prst="textNoShape">
              <a:avLst/>
            </a:prstTxWarp>
          </a:bodyPr>
          <a:lstStyle>
            <a:lvl1pPr marL="0" lvl="0" indent="0" eaLnBrk="0" hangingPunct="0">
              <a:spcBef>
                <a:spcPct val="20000"/>
              </a:spcBef>
              <a:buSzPct val="80000"/>
              <a:buNone/>
              <a:defRPr sz="2400" i="1">
                <a:solidFill>
                  <a:srgbClr val="003399"/>
                </a:solidFill>
                <a:latin typeface="Cambria"/>
                <a:cs typeface="Cambria"/>
              </a:defRPr>
            </a:lvl1pPr>
            <a:lvl2pPr marL="534988" indent="-344488" eaLnBrk="0" hangingPunct="0">
              <a:spcBef>
                <a:spcPct val="20000"/>
              </a:spcBef>
              <a:buSzPct val="100000"/>
              <a:buFontTx/>
              <a:buBlip>
                <a:blip r:embed="rId5"/>
              </a:buBlip>
              <a:defRPr sz="2200">
                <a:latin typeface="Calibri"/>
                <a:cs typeface="Calibri"/>
              </a:defRPr>
            </a:lvl2pPr>
            <a:lvl3pPr marL="446088" indent="-179388" defTabSz="895350" eaLnBrk="0" hangingPunct="0">
              <a:spcBef>
                <a:spcPct val="20000"/>
              </a:spcBef>
              <a:buSzPct val="80000"/>
              <a:buFont typeface="Arial"/>
              <a:buChar char="•"/>
              <a:defRPr sz="2000">
                <a:latin typeface="Calibri"/>
                <a:cs typeface="Calibri"/>
              </a:defRPr>
            </a:lvl3pPr>
            <a:lvl4pPr marL="714375" indent="-357188" defTabSz="714375" eaLnBrk="0" hangingPunct="0">
              <a:spcBef>
                <a:spcPct val="20000"/>
              </a:spcBef>
              <a:buSzPct val="100000"/>
              <a:buFontTx/>
              <a:buBlip>
                <a:blip r:embed="rId5"/>
              </a:buBlip>
              <a:defRPr sz="2000">
                <a:latin typeface="Calibri"/>
                <a:cs typeface="Calibri"/>
              </a:defRPr>
            </a:lvl4pPr>
            <a:lvl5pPr marL="1082675" indent="-228600" eaLnBrk="0" hangingPunct="0">
              <a:spcBef>
                <a:spcPct val="20000"/>
              </a:spcBef>
              <a:buChar char="»"/>
              <a:defRPr sz="1000">
                <a:latin typeface="Calibri"/>
                <a:cs typeface="Calibri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9pPr>
          </a:lstStyle>
          <a:p>
            <a:pPr lvl="0"/>
            <a:r>
              <a:rPr lang="en-GB" sz="2400" noProof="0" dirty="0">
                <a:solidFill>
                  <a:schemeClr val="tx2"/>
                </a:solidFill>
              </a:rPr>
              <a:t>Thank you very much for your attention!</a:t>
            </a:r>
          </a:p>
        </p:txBody>
      </p:sp>
      <p:pic>
        <p:nvPicPr>
          <p:cNvPr id="6" name="Grafik 5" descr="Ein Bild, das Axt enthält.&#10;&#10;Automatisch generierte Beschreibung">
            <a:extLst>
              <a:ext uri="{FF2B5EF4-FFF2-40B4-BE49-F238E27FC236}">
                <a16:creationId xmlns:a16="http://schemas.microsoft.com/office/drawing/2014/main" id="{0DC0C088-D06B-7649-8FA2-794B9AFC15B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6440" y="6165304"/>
            <a:ext cx="266696" cy="216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6919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sCC-B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05" name="Rectangle 9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7381" y="2927401"/>
            <a:ext cx="11329259" cy="1005655"/>
          </a:xfrm>
        </p:spPr>
        <p:txBody>
          <a:bodyPr lIns="36000" rIns="36000" anchor="t" anchorCtr="0"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Click to add more information…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3887755" y="4149080"/>
            <a:ext cx="7968885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6000" tIns="0" rIns="36000" bIns="0" numCol="1" anchor="t" anchorCtr="0" compatLnSpc="1">
            <a:prstTxWarp prst="textNoShape">
              <a:avLst/>
            </a:prstTxWarp>
          </a:bodyPr>
          <a:lstStyle>
            <a:lvl1pPr marL="0" indent="0" eaLnBrk="0" hangingPunct="0">
              <a:spcBef>
                <a:spcPct val="20000"/>
              </a:spcBef>
              <a:buFontTx/>
              <a:buNone/>
              <a:defRPr sz="1800">
                <a:solidFill>
                  <a:srgbClr val="003399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/>
              <a:buChar char="•"/>
              <a:defRPr sz="2800">
                <a:solidFill>
                  <a:srgbClr val="003399"/>
                </a:solidFill>
                <a:latin typeface="Arial" pitchFamily="34" charset="0"/>
                <a:cs typeface="Arial" pitchFamily="34" charset="0"/>
              </a:defRPr>
            </a:lvl2pPr>
            <a:lvl3pPr marL="806450" indent="-228600" eaLnBrk="0" hangingPunct="0">
              <a:spcBef>
                <a:spcPct val="20000"/>
              </a:spcBef>
              <a:buSzPct val="100000"/>
              <a:buFont typeface="Wingdings" charset="2"/>
              <a:buChar char="²"/>
              <a:defRPr sz="2800">
                <a:solidFill>
                  <a:srgbClr val="003399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rgbClr val="003399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rgbClr val="003399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9pPr>
          </a:lstStyle>
          <a:p>
            <a:pPr lvl="0" algn="r"/>
            <a:r>
              <a:rPr lang="en-GB" sz="2000" noProof="0" dirty="0">
                <a:solidFill>
                  <a:schemeClr val="bg2">
                    <a:lumMod val="50000"/>
                  </a:schemeClr>
                </a:solidFill>
                <a:latin typeface="+mn-lt"/>
                <a:cs typeface="Calibri"/>
              </a:rPr>
              <a:t>Dr. Daniel Huppmann</a:t>
            </a:r>
          </a:p>
          <a:p>
            <a:pPr lvl="0" algn="r"/>
            <a:r>
              <a:rPr lang="en-GB" sz="1400" noProof="0" dirty="0">
                <a:solidFill>
                  <a:schemeClr val="bg2">
                    <a:lumMod val="50000"/>
                  </a:schemeClr>
                </a:solidFill>
                <a:latin typeface="+mn-lt"/>
                <a:cs typeface="Calibri"/>
              </a:rPr>
              <a:t>Research Scholar – Energy, Climate, and Environment Program</a:t>
            </a:r>
          </a:p>
          <a:p>
            <a:pPr lvl="0" algn="r"/>
            <a:r>
              <a:rPr lang="en-GB" sz="1400" noProof="0" dirty="0">
                <a:solidFill>
                  <a:schemeClr val="bg2">
                    <a:lumMod val="50000"/>
                  </a:schemeClr>
                </a:solidFill>
                <a:latin typeface="+mn-lt"/>
                <a:cs typeface="Calibri"/>
              </a:rPr>
              <a:t>International Institute for Applied Systems Analysis (IIASA)</a:t>
            </a:r>
            <a:br>
              <a:rPr lang="en-GB" sz="1400" noProof="0" dirty="0">
                <a:solidFill>
                  <a:schemeClr val="bg2">
                    <a:lumMod val="50000"/>
                  </a:schemeClr>
                </a:solidFill>
                <a:latin typeface="+mn-lt"/>
                <a:cs typeface="Calibri"/>
              </a:rPr>
            </a:br>
            <a:r>
              <a:rPr lang="en-GB" sz="1400" noProof="0" dirty="0" err="1">
                <a:solidFill>
                  <a:schemeClr val="bg2">
                    <a:lumMod val="50000"/>
                  </a:schemeClr>
                </a:solidFill>
                <a:latin typeface="+mn-lt"/>
                <a:cs typeface="Calibri"/>
              </a:rPr>
              <a:t>Schlossplatz</a:t>
            </a:r>
            <a:r>
              <a:rPr lang="en-GB" sz="1400" noProof="0" dirty="0">
                <a:solidFill>
                  <a:schemeClr val="bg2">
                    <a:lumMod val="50000"/>
                  </a:schemeClr>
                </a:solidFill>
                <a:latin typeface="+mn-lt"/>
                <a:cs typeface="Calibri"/>
              </a:rPr>
              <a:t> 1, A-2361 Laxenburg, Austria</a:t>
            </a:r>
          </a:p>
          <a:p>
            <a:pPr lvl="0" algn="r"/>
            <a:r>
              <a:rPr lang="en-GB" sz="1400" noProof="0" dirty="0">
                <a:solidFill>
                  <a:schemeClr val="tx2"/>
                </a:solidFill>
                <a:latin typeface="+mn-lt"/>
                <a:cs typeface="Calibri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huppmann@iiasa.ac.at</a:t>
            </a:r>
            <a:endParaRPr lang="en-GB" sz="1400" noProof="0" dirty="0">
              <a:solidFill>
                <a:schemeClr val="tx2"/>
              </a:solidFill>
              <a:latin typeface="+mn-lt"/>
              <a:cs typeface="Calibri"/>
            </a:endParaRPr>
          </a:p>
          <a:p>
            <a:pPr lvl="0" algn="r"/>
            <a:r>
              <a:rPr lang="en-GB" sz="1400" noProof="0" dirty="0">
                <a:solidFill>
                  <a:schemeClr val="tx2"/>
                </a:solidFill>
                <a:latin typeface="+mn-lt"/>
                <a:cs typeface="Calibri"/>
                <a:hlinkClick r:id="rId3"/>
              </a:rPr>
              <a:t>@daniel_huppmann</a:t>
            </a:r>
            <a:endParaRPr lang="en-GB" sz="1400" noProof="0" dirty="0">
              <a:solidFill>
                <a:schemeClr val="tx2"/>
              </a:solidFill>
              <a:latin typeface="+mn-lt"/>
              <a:cs typeface="Calibri"/>
            </a:endParaRPr>
          </a:p>
          <a:p>
            <a:pPr lvl="0" algn="r"/>
            <a:r>
              <a:rPr lang="en-GB" sz="1400" noProof="0" dirty="0">
                <a:solidFill>
                  <a:schemeClr val="tx2"/>
                </a:solidFill>
                <a:latin typeface="+mn-lt"/>
                <a:cs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www.iiasa.ac.at/staff/daniel-huppmann</a:t>
            </a:r>
            <a:endParaRPr lang="en-GB" sz="1400" noProof="0" dirty="0">
              <a:solidFill>
                <a:schemeClr val="tx2"/>
              </a:solidFill>
              <a:latin typeface="+mn-lt"/>
              <a:cs typeface="Calibri"/>
            </a:endParaRPr>
          </a:p>
          <a:p>
            <a:pPr lvl="0" algn="r"/>
            <a:endParaRPr lang="en-GB" sz="1600" noProof="0" dirty="0">
              <a:solidFill>
                <a:schemeClr val="bg2">
                  <a:lumMod val="50000"/>
                </a:schemeClr>
              </a:solidFill>
              <a:latin typeface="+mn-lt"/>
              <a:cs typeface="Calibri"/>
            </a:endParaRPr>
          </a:p>
          <a:p>
            <a:pPr lvl="0" algn="r"/>
            <a:endParaRPr lang="en-GB" sz="1600" noProof="0" dirty="0">
              <a:solidFill>
                <a:schemeClr val="bg2">
                  <a:lumMod val="50000"/>
                </a:schemeClr>
              </a:solidFill>
              <a:latin typeface="+mn-lt"/>
              <a:cs typeface="Calibri"/>
            </a:endParaRPr>
          </a:p>
        </p:txBody>
      </p:sp>
      <p:sp>
        <p:nvSpPr>
          <p:cNvPr id="5" name="Rectangle 9"/>
          <p:cNvSpPr txBox="1">
            <a:spLocks noChangeArrowheads="1"/>
          </p:cNvSpPr>
          <p:nvPr userDrawn="1"/>
        </p:nvSpPr>
        <p:spPr bwMode="auto">
          <a:xfrm>
            <a:off x="527381" y="2247008"/>
            <a:ext cx="11329259" cy="67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6000" tIns="0" rIns="36000" bIns="0" numCol="1" anchor="t" anchorCtr="0" compatLnSpc="1">
            <a:prstTxWarp prst="textNoShape">
              <a:avLst/>
            </a:prstTxWarp>
          </a:bodyPr>
          <a:lstStyle>
            <a:lvl1pPr marL="0" lvl="0" indent="0" eaLnBrk="0" hangingPunct="0">
              <a:spcBef>
                <a:spcPct val="20000"/>
              </a:spcBef>
              <a:buSzPct val="80000"/>
              <a:buNone/>
              <a:defRPr sz="2400" i="1">
                <a:solidFill>
                  <a:srgbClr val="003399"/>
                </a:solidFill>
                <a:latin typeface="Cambria"/>
                <a:cs typeface="Cambria"/>
              </a:defRPr>
            </a:lvl1pPr>
            <a:lvl2pPr marL="534988" indent="-344488" eaLnBrk="0" hangingPunct="0">
              <a:spcBef>
                <a:spcPct val="20000"/>
              </a:spcBef>
              <a:buSzPct val="100000"/>
              <a:buFontTx/>
              <a:buBlip>
                <a:blip r:embed="rId5"/>
              </a:buBlip>
              <a:defRPr sz="2200">
                <a:latin typeface="Calibri"/>
                <a:cs typeface="Calibri"/>
              </a:defRPr>
            </a:lvl2pPr>
            <a:lvl3pPr marL="446088" indent="-179388" defTabSz="895350" eaLnBrk="0" hangingPunct="0">
              <a:spcBef>
                <a:spcPct val="20000"/>
              </a:spcBef>
              <a:buSzPct val="80000"/>
              <a:buFont typeface="Arial"/>
              <a:buChar char="•"/>
              <a:defRPr sz="2000">
                <a:latin typeface="Calibri"/>
                <a:cs typeface="Calibri"/>
              </a:defRPr>
            </a:lvl3pPr>
            <a:lvl4pPr marL="714375" indent="-357188" defTabSz="714375" eaLnBrk="0" hangingPunct="0">
              <a:spcBef>
                <a:spcPct val="20000"/>
              </a:spcBef>
              <a:buSzPct val="100000"/>
              <a:buFontTx/>
              <a:buBlip>
                <a:blip r:embed="rId5"/>
              </a:buBlip>
              <a:defRPr sz="2000">
                <a:latin typeface="Calibri"/>
                <a:cs typeface="Calibri"/>
              </a:defRPr>
            </a:lvl4pPr>
            <a:lvl5pPr marL="1082675" indent="-228600" eaLnBrk="0" hangingPunct="0">
              <a:spcBef>
                <a:spcPct val="20000"/>
              </a:spcBef>
              <a:buChar char="»"/>
              <a:defRPr sz="1000">
                <a:latin typeface="Calibri"/>
                <a:cs typeface="Calibri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9pPr>
          </a:lstStyle>
          <a:p>
            <a:pPr lvl="0"/>
            <a:r>
              <a:rPr lang="en-GB" sz="2400" noProof="0" dirty="0" err="1">
                <a:solidFill>
                  <a:schemeClr val="tx2"/>
                </a:solidFill>
              </a:rPr>
              <a:t>Vielen</a:t>
            </a:r>
            <a:r>
              <a:rPr lang="en-GB" sz="2400" noProof="0" dirty="0">
                <a:solidFill>
                  <a:schemeClr val="tx2"/>
                </a:solidFill>
              </a:rPr>
              <a:t> Dank für </a:t>
            </a:r>
            <a:r>
              <a:rPr lang="en-GB" sz="2400" noProof="0" dirty="0" err="1">
                <a:solidFill>
                  <a:schemeClr val="tx2"/>
                </a:solidFill>
              </a:rPr>
              <a:t>Ihre</a:t>
            </a:r>
            <a:r>
              <a:rPr lang="en-GB" sz="2400" noProof="0" dirty="0">
                <a:solidFill>
                  <a:schemeClr val="tx2"/>
                </a:solidFill>
              </a:rPr>
              <a:t> </a:t>
            </a:r>
            <a:r>
              <a:rPr lang="en-GB" sz="2400" noProof="0" dirty="0" err="1">
                <a:solidFill>
                  <a:schemeClr val="tx2"/>
                </a:solidFill>
              </a:rPr>
              <a:t>Aufmerksamkeit</a:t>
            </a:r>
            <a:r>
              <a:rPr lang="en-GB" sz="2400" noProof="0" dirty="0">
                <a:solidFill>
                  <a:schemeClr val="tx2"/>
                </a:solidFill>
              </a:rPr>
              <a:t>!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5B881C1D-8804-D449-87E0-26AB326013B3}"/>
              </a:ext>
            </a:extLst>
          </p:cNvPr>
          <p:cNvSpPr/>
          <p:nvPr userDrawn="1"/>
        </p:nvSpPr>
        <p:spPr>
          <a:xfrm>
            <a:off x="4536504" y="6060351"/>
            <a:ext cx="6096000" cy="492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6000" tIns="0" rIns="36000" bIns="0" numCol="1" anchor="t" anchorCtr="0" compatLnSpc="1">
            <a:prstTxWarp prst="textNoShape">
              <a:avLst/>
            </a:prstTxWarp>
          </a:bodyPr>
          <a:lstStyle/>
          <a:p>
            <a:pPr marL="0" lvl="0" indent="0" algn="r" eaLnBrk="0" hangingPunct="0">
              <a:spcBef>
                <a:spcPct val="20000"/>
              </a:spcBef>
              <a:buFontTx/>
              <a:buNone/>
            </a:pPr>
            <a:r>
              <a:rPr lang="en-US" sz="1400" dirty="0">
                <a:solidFill>
                  <a:schemeClr val="bg2">
                    <a:lumMod val="50000"/>
                  </a:schemeClr>
                </a:solidFill>
                <a:latin typeface="+mn-lt"/>
                <a:cs typeface="Calibri"/>
              </a:rPr>
              <a:t>This presentation is licensed under</a:t>
            </a:r>
            <a:br>
              <a:rPr lang="en-US" sz="1400" dirty="0">
                <a:solidFill>
                  <a:schemeClr val="bg2">
                    <a:lumMod val="50000"/>
                  </a:schemeClr>
                </a:solidFill>
                <a:latin typeface="+mn-lt"/>
                <a:cs typeface="Calibri"/>
              </a:rPr>
            </a:br>
            <a:r>
              <a:rPr lang="en-US" sz="1400" dirty="0">
                <a:solidFill>
                  <a:schemeClr val="bg2">
                    <a:lumMod val="50000"/>
                  </a:schemeClr>
                </a:solidFill>
                <a:latin typeface="+mn-lt"/>
                <a:cs typeface="Calibri"/>
              </a:rPr>
              <a:t>a </a:t>
            </a:r>
            <a:r>
              <a:rPr lang="en-US" sz="1400" dirty="0">
                <a:solidFill>
                  <a:schemeClr val="tx2"/>
                </a:solidFill>
                <a:latin typeface="+mn-lt"/>
                <a:cs typeface="Calibri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Creative Commons Attribution 4.0 International License </a:t>
            </a:r>
            <a:endParaRPr lang="en-US" sz="1400" dirty="0">
              <a:solidFill>
                <a:schemeClr val="tx2"/>
              </a:solidFill>
              <a:latin typeface="+mn-lt"/>
              <a:cs typeface="Calibri"/>
            </a:endParaRPr>
          </a:p>
        </p:txBody>
      </p:sp>
      <p:pic>
        <p:nvPicPr>
          <p:cNvPr id="7" name="Picture 8">
            <a:extLst>
              <a:ext uri="{FF2B5EF4-FFF2-40B4-BE49-F238E27FC236}">
                <a16:creationId xmlns:a16="http://schemas.microsoft.com/office/drawing/2014/main" id="{A0F55128-5E99-D54C-9C48-1DA725F9FB21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739040" y="6089441"/>
            <a:ext cx="1117600" cy="393700"/>
          </a:xfrm>
          <a:prstGeom prst="rect">
            <a:avLst/>
          </a:prstGeom>
        </p:spPr>
      </p:pic>
      <p:pic>
        <p:nvPicPr>
          <p:cNvPr id="4" name="Grafik 3" descr="Ein Bild, das Axt enthält.&#10;&#10;Automatisch generierte Beschreibung">
            <a:extLst>
              <a:ext uri="{FF2B5EF4-FFF2-40B4-BE49-F238E27FC236}">
                <a16:creationId xmlns:a16="http://schemas.microsoft.com/office/drawing/2014/main" id="{B8A3F325-21AE-9642-B474-FC8890F3EDE5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6440" y="5517232"/>
            <a:ext cx="266696" cy="216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1750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1367CD1-1B92-9341-B6EB-89FE8FB86D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1425" y="2348880"/>
            <a:ext cx="1046516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/>
              <a:t>Click to edit section title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8AEEE99-B767-8246-A681-4EA20706C7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 algn="r"/>
            <a:r>
              <a:rPr lang="de-AT" noProof="0"/>
              <a:t>Daniel Huppmann</a:t>
            </a:r>
            <a:endParaRPr lang="en-GB" noProof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DE0ECE9-8260-2049-A7CF-32F94D80330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noProof="0"/>
              <a:t>Die Klimakrise in Österreich</a:t>
            </a:r>
            <a:endParaRPr lang="en-GB" noProof="0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C8F728F-6B39-BE4C-8B94-41AE1E38DEE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r"/>
            <a:fld id="{7F5633C8-4A1E-AE41-9551-4706842F4652}" type="slidenum">
              <a:rPr lang="en-GB" noProof="0" smtClean="0"/>
              <a:pPr algn="r"/>
              <a:t>‹Nr.›</a:t>
            </a:fld>
            <a:endParaRPr lang="en-GB" noProof="0"/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6A70D36C-84F8-AE43-8234-6C73208880A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11225" y="3860800"/>
            <a:ext cx="10464800" cy="237648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dirty="0"/>
              <a:t>Click to edit subtitle</a:t>
            </a:r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E01E965A-F2E9-3B47-A1FA-126BC9AFA75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1225" y="1700808"/>
            <a:ext cx="6432550" cy="432792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>
              <a:buNone/>
              <a:defRPr lang="en-GB" sz="2600" i="1" dirty="0">
                <a:solidFill>
                  <a:schemeClr val="tx2"/>
                </a:solidFill>
                <a:latin typeface="Cambria"/>
                <a:cs typeface="Cambria"/>
              </a:defRPr>
            </a:lvl1pPr>
          </a:lstStyle>
          <a:p>
            <a:pPr marL="271463" lvl="0" indent="-271463">
              <a:spcBef>
                <a:spcPts val="1000"/>
              </a:spcBef>
              <a:buSzPct val="80000"/>
            </a:pPr>
            <a:r>
              <a:rPr lang="en-GB" noProof="0" dirty="0"/>
              <a:t>Section number</a:t>
            </a:r>
          </a:p>
        </p:txBody>
      </p:sp>
    </p:spTree>
    <p:extLst>
      <p:ext uri="{BB962C8B-B14F-4D97-AF65-F5344CB8AC3E}">
        <p14:creationId xmlns:p14="http://schemas.microsoft.com/office/powerpoint/2010/main" val="2379297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-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2284" y="1052514"/>
            <a:ext cx="5230283" cy="532881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45767" y="1052514"/>
            <a:ext cx="5230284" cy="532881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Die Klimakrise in Österreich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‹Nr.›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722660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la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2284" y="1628800"/>
            <a:ext cx="10663767" cy="4752529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912285" y="980728"/>
            <a:ext cx="10655300" cy="432271"/>
          </a:xfrm>
        </p:spPr>
        <p:txBody>
          <a:bodyPr/>
          <a:lstStyle>
            <a:lvl1pPr marL="0" indent="0">
              <a:buNone/>
              <a:defRPr sz="2600" i="1" baseline="0">
                <a:solidFill>
                  <a:schemeClr val="tx2"/>
                </a:solidFill>
                <a:latin typeface="Cambria"/>
                <a:cs typeface="Cambria"/>
              </a:defRPr>
            </a:lvl1pPr>
          </a:lstStyle>
          <a:p>
            <a:pPr lvl="0"/>
            <a:r>
              <a:rPr lang="en-US" noProof="0" dirty="0"/>
              <a:t>Click to add Claim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Die Klimakrise in Österreich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‹Nr.›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1643338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laim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  <a:endParaRPr lang="en-GB" noProof="0" dirty="0"/>
          </a:p>
        </p:txBody>
      </p:sp>
      <p:sp>
        <p:nvSpPr>
          <p:cNvPr id="17" name="Inhaltsplatzhalter 16"/>
          <p:cNvSpPr>
            <a:spLocks noGrp="1"/>
          </p:cNvSpPr>
          <p:nvPr>
            <p:ph sz="quarter" idx="24"/>
          </p:nvPr>
        </p:nvSpPr>
        <p:spPr>
          <a:xfrm>
            <a:off x="911426" y="1628824"/>
            <a:ext cx="10657184" cy="4392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dirty="0" smtClean="0"/>
            </a:lvl1pPr>
            <a:lvl2pPr>
              <a:defRPr lang="de-DE" dirty="0" smtClean="0"/>
            </a:lvl2pPr>
            <a:lvl3pPr>
              <a:defRPr lang="de-DE" dirty="0" smtClean="0"/>
            </a:lvl3pPr>
            <a:lvl4pPr>
              <a:defRPr lang="de-DE" dirty="0" smtClean="0"/>
            </a:lvl4pPr>
            <a:lvl5pPr>
              <a:defRPr lang="de-DE" dirty="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3" hasCustomPrompt="1"/>
          </p:nvPr>
        </p:nvSpPr>
        <p:spPr>
          <a:xfrm>
            <a:off x="911426" y="6093296"/>
            <a:ext cx="10657184" cy="28800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600">
                <a:solidFill>
                  <a:srgbClr val="7F7F7F"/>
                </a:solidFill>
              </a:defRPr>
            </a:lvl1pPr>
          </a:lstStyle>
          <a:p>
            <a:pPr lvl="0"/>
            <a:r>
              <a:rPr lang="en-GB" noProof="0" dirty="0"/>
              <a:t>Click to edit Subtitle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912285" y="980728"/>
            <a:ext cx="10656324" cy="432269"/>
          </a:xfrm>
        </p:spPr>
        <p:txBody>
          <a:bodyPr/>
          <a:lstStyle>
            <a:lvl1pPr marL="0" indent="0">
              <a:buNone/>
              <a:defRPr sz="2600" i="1">
                <a:solidFill>
                  <a:schemeClr val="tx2"/>
                </a:solidFill>
                <a:latin typeface="Cambria"/>
                <a:cs typeface="Cambria"/>
              </a:defRPr>
            </a:lvl1pPr>
          </a:lstStyle>
          <a:p>
            <a:pPr lvl="0"/>
            <a:r>
              <a:rPr lang="en-US" noProof="0" dirty="0"/>
              <a:t>Click to add Claim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Die Klimakrise in Österreich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‹Nr.›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9735832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laim and two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  <a:endParaRPr lang="en-GB" noProof="0" dirty="0"/>
          </a:p>
        </p:txBody>
      </p:sp>
      <p:sp>
        <p:nvSpPr>
          <p:cNvPr id="17" name="Inhaltsplatzhalter 16"/>
          <p:cNvSpPr>
            <a:spLocks noGrp="1"/>
          </p:cNvSpPr>
          <p:nvPr>
            <p:ph sz="quarter" idx="24"/>
          </p:nvPr>
        </p:nvSpPr>
        <p:spPr>
          <a:xfrm>
            <a:off x="1103416" y="1628824"/>
            <a:ext cx="10465194" cy="4392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dirty="0" smtClean="0"/>
            </a:lvl1pPr>
            <a:lvl2pPr>
              <a:defRPr lang="de-DE" dirty="0" smtClean="0"/>
            </a:lvl2pPr>
            <a:lvl3pPr>
              <a:defRPr lang="de-DE" dirty="0" smtClean="0"/>
            </a:lvl3pPr>
            <a:lvl4pPr>
              <a:defRPr lang="de-DE" dirty="0" smtClean="0"/>
            </a:lvl4pPr>
            <a:lvl5pPr>
              <a:defRPr lang="de-DE" dirty="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3" hasCustomPrompt="1"/>
          </p:nvPr>
        </p:nvSpPr>
        <p:spPr>
          <a:xfrm>
            <a:off x="911426" y="6093296"/>
            <a:ext cx="10657184" cy="28800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600">
                <a:solidFill>
                  <a:srgbClr val="7F7F7F"/>
                </a:solidFill>
              </a:defRPr>
            </a:lvl1pPr>
          </a:lstStyle>
          <a:p>
            <a:pPr lvl="0"/>
            <a:r>
              <a:rPr lang="en-GB" noProof="0" dirty="0"/>
              <a:t>Click to edit Subtitle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912285" y="980728"/>
            <a:ext cx="10656324" cy="432269"/>
          </a:xfrm>
        </p:spPr>
        <p:txBody>
          <a:bodyPr/>
          <a:lstStyle>
            <a:lvl1pPr marL="0" indent="0">
              <a:buNone/>
              <a:defRPr sz="2600" i="1">
                <a:solidFill>
                  <a:schemeClr val="tx2"/>
                </a:solidFill>
                <a:latin typeface="Cambria"/>
                <a:cs typeface="Cambria"/>
              </a:defRPr>
            </a:lvl1pPr>
          </a:lstStyle>
          <a:p>
            <a:pPr lvl="0"/>
            <a:r>
              <a:rPr lang="en-US" noProof="0" dirty="0"/>
              <a:t>Click to add Claim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Die Klimakrise in Österreich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‹Nr.›</a:t>
            </a:fld>
            <a:endParaRPr lang="uk-UA" dirty="0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303A271A-8BB6-F441-A493-B4239DD7500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rot="16200000">
            <a:off x="-1284822" y="3633050"/>
            <a:ext cx="4392464" cy="384011"/>
          </a:xfrm>
          <a:prstGeom prst="rect">
            <a:avLst/>
          </a:prstGeom>
        </p:spPr>
        <p:txBody>
          <a:bodyPr vert="horz" lIns="0" tIns="0" rIns="180000" bIns="36000" rtlCol="0" anchor="ctr" anchorCtr="0">
            <a:normAutofit/>
          </a:bodyPr>
          <a:lstStyle>
            <a:lvl1pPr>
              <a:defRPr lang="en-GB" sz="1600" baseline="0" dirty="0">
                <a:solidFill>
                  <a:srgbClr val="7F7F7F"/>
                </a:solidFill>
              </a:defRPr>
            </a:lvl1pPr>
          </a:lstStyle>
          <a:p>
            <a:pPr marL="0" lvl="0" indent="0" algn="r">
              <a:buNone/>
            </a:pPr>
            <a:r>
              <a:rPr lang="en-GB" noProof="0" dirty="0"/>
              <a:t>Click to edit Secondary Subtitle</a:t>
            </a:r>
          </a:p>
        </p:txBody>
      </p:sp>
    </p:spTree>
    <p:extLst>
      <p:ext uri="{BB962C8B-B14F-4D97-AF65-F5344CB8AC3E}">
        <p14:creationId xmlns:p14="http://schemas.microsoft.com/office/powerpoint/2010/main" val="35914467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-column content with cla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2284" y="1600200"/>
            <a:ext cx="5230283" cy="478112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45767" y="1600200"/>
            <a:ext cx="5230284" cy="478112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912285" y="980728"/>
            <a:ext cx="10655300" cy="432271"/>
          </a:xfrm>
        </p:spPr>
        <p:txBody>
          <a:bodyPr/>
          <a:lstStyle>
            <a:lvl1pPr marL="0" indent="0">
              <a:buNone/>
              <a:defRPr sz="2600" i="1">
                <a:solidFill>
                  <a:schemeClr val="tx2"/>
                </a:solidFill>
                <a:latin typeface="Cambria"/>
                <a:cs typeface="Cambria"/>
              </a:defRPr>
            </a:lvl1pPr>
          </a:lstStyle>
          <a:p>
            <a:pPr lvl="0"/>
            <a:r>
              <a:rPr lang="en-US" noProof="0" dirty="0"/>
              <a:t>Click to add Claim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Die Klimakrise in Österreich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‹Nr.›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414146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-column content with claim and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2284" y="1600200"/>
            <a:ext cx="5230283" cy="4377681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45767" y="1600200"/>
            <a:ext cx="5230284" cy="4377681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912285" y="980728"/>
            <a:ext cx="10655300" cy="432271"/>
          </a:xfrm>
        </p:spPr>
        <p:txBody>
          <a:bodyPr/>
          <a:lstStyle>
            <a:lvl1pPr marL="0" indent="0">
              <a:buNone/>
              <a:defRPr sz="2600" i="1">
                <a:solidFill>
                  <a:schemeClr val="tx2"/>
                </a:solidFill>
                <a:latin typeface="Cambria"/>
                <a:cs typeface="Cambria"/>
              </a:defRPr>
            </a:lvl1pPr>
          </a:lstStyle>
          <a:p>
            <a:pPr lvl="0"/>
            <a:r>
              <a:rPr lang="en-US" noProof="0" dirty="0"/>
              <a:t>Click to add Claim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Die Klimakrise in Österreich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‹Nr.›</a:t>
            </a:fld>
            <a:endParaRPr lang="uk-UA" dirty="0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35C2DF0B-4286-944C-9954-5138A4A1E95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11426" y="6093296"/>
            <a:ext cx="5231141" cy="288032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600">
                <a:solidFill>
                  <a:srgbClr val="7F7F7F"/>
                </a:solidFill>
              </a:defRPr>
            </a:lvl1pPr>
          </a:lstStyle>
          <a:p>
            <a:pPr lvl="0"/>
            <a:r>
              <a:rPr lang="en-GB" noProof="0" dirty="0"/>
              <a:t>Click to edit Subtitle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3DA57D45-5B58-824A-930C-1567D36F28F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345767" y="6093296"/>
            <a:ext cx="5231141" cy="288032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600">
                <a:solidFill>
                  <a:srgbClr val="7F7F7F"/>
                </a:solidFill>
              </a:defRPr>
            </a:lvl1pPr>
          </a:lstStyle>
          <a:p>
            <a:pPr lvl="0"/>
            <a:r>
              <a:rPr lang="en-GB" noProof="0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722105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laim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2284" y="1988840"/>
            <a:ext cx="10663767" cy="439248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912285" y="980727"/>
            <a:ext cx="10656324" cy="828000"/>
          </a:xfrm>
        </p:spPr>
        <p:txBody>
          <a:bodyPr/>
          <a:lstStyle>
            <a:lvl1pPr marL="0" indent="0">
              <a:buNone/>
              <a:defRPr sz="2600" i="1">
                <a:solidFill>
                  <a:schemeClr val="tx2"/>
                </a:solidFill>
                <a:latin typeface="Cambria"/>
                <a:cs typeface="Cambria"/>
              </a:defRPr>
            </a:lvl1pPr>
          </a:lstStyle>
          <a:p>
            <a:pPr lvl="0"/>
            <a:r>
              <a:rPr lang="en-US" noProof="0" dirty="0"/>
              <a:t>Click to add Claim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Die Klimakrise in Österreich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‹Nr.›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837713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laim (2)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  <a:endParaRPr lang="en-GB" noProof="0" dirty="0"/>
          </a:p>
        </p:txBody>
      </p:sp>
      <p:sp>
        <p:nvSpPr>
          <p:cNvPr id="17" name="Inhaltsplatzhalter 16"/>
          <p:cNvSpPr>
            <a:spLocks noGrp="1"/>
          </p:cNvSpPr>
          <p:nvPr>
            <p:ph sz="quarter" idx="24"/>
          </p:nvPr>
        </p:nvSpPr>
        <p:spPr>
          <a:xfrm>
            <a:off x="911426" y="1988864"/>
            <a:ext cx="10657184" cy="4104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dirty="0" smtClean="0"/>
            </a:lvl1pPr>
            <a:lvl2pPr>
              <a:defRPr lang="de-DE" dirty="0" smtClean="0"/>
            </a:lvl2pPr>
            <a:lvl3pPr>
              <a:defRPr lang="de-DE" dirty="0" smtClean="0"/>
            </a:lvl3pPr>
            <a:lvl4pPr>
              <a:defRPr lang="de-DE" dirty="0" smtClean="0"/>
            </a:lvl4pPr>
            <a:lvl5pPr>
              <a:defRPr lang="de-DE" dirty="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3" hasCustomPrompt="1"/>
          </p:nvPr>
        </p:nvSpPr>
        <p:spPr>
          <a:xfrm>
            <a:off x="911426" y="6093296"/>
            <a:ext cx="10657184" cy="28800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600">
                <a:solidFill>
                  <a:srgbClr val="7F7F7F"/>
                </a:solidFill>
              </a:defRPr>
            </a:lvl1pPr>
          </a:lstStyle>
          <a:p>
            <a:pPr lvl="0"/>
            <a:r>
              <a:rPr lang="en-GB" noProof="0" dirty="0"/>
              <a:t>Click to edit Subtitle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912285" y="980727"/>
            <a:ext cx="10656324" cy="828000"/>
          </a:xfrm>
        </p:spPr>
        <p:txBody>
          <a:bodyPr/>
          <a:lstStyle>
            <a:lvl1pPr marL="0" indent="0">
              <a:buNone/>
              <a:defRPr sz="2600" i="1">
                <a:solidFill>
                  <a:schemeClr val="tx2"/>
                </a:solidFill>
                <a:latin typeface="Cambria"/>
                <a:cs typeface="Cambria"/>
              </a:defRPr>
            </a:lvl1pPr>
          </a:lstStyle>
          <a:p>
            <a:pPr lvl="0"/>
            <a:r>
              <a:rPr lang="en-US" noProof="0" dirty="0"/>
              <a:t>Click to add Claim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Die Klimakrise in Österreich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‹Nr.›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817975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81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911425" y="6525344"/>
            <a:ext cx="6336704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808080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/>
              <a:t>Die Klimakrise in Österreich</a:t>
            </a:r>
            <a:endParaRPr lang="en-US" dirty="0"/>
          </a:p>
        </p:txBody>
      </p:sp>
      <p:sp>
        <p:nvSpPr>
          <p:cNvPr id="37893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912284" y="341784"/>
            <a:ext cx="10663767" cy="494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</a:t>
            </a:r>
          </a:p>
        </p:txBody>
      </p:sp>
      <p:sp>
        <p:nvSpPr>
          <p:cNvPr id="37894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2284" y="1052737"/>
            <a:ext cx="10663767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11568609" y="6525344"/>
            <a:ext cx="488833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lang="en-US" sz="1400" smtClean="0">
                <a:solidFill>
                  <a:srgbClr val="143C86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7F5633C8-4A1E-AE41-9551-4706842F4652}" type="slidenum">
              <a:rPr lang="uk-UA" smtClean="0"/>
              <a:pPr/>
              <a:t>‹Nr.›</a:t>
            </a:fld>
            <a:endParaRPr lang="uk-UA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>
          <a:xfrm>
            <a:off x="7344139" y="6525344"/>
            <a:ext cx="4032448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lang="en-US" sz="1400" smtClean="0">
                <a:solidFill>
                  <a:srgbClr val="808080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de-AT"/>
              <a:t>Daniel Huppmann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016281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72" r:id="rId2"/>
    <p:sldLayoutId id="2147483755" r:id="rId3"/>
    <p:sldLayoutId id="2147483784" r:id="rId4"/>
    <p:sldLayoutId id="2147483786" r:id="rId5"/>
    <p:sldLayoutId id="2147483756" r:id="rId6"/>
    <p:sldLayoutId id="2147483785" r:id="rId7"/>
    <p:sldLayoutId id="2147483764" r:id="rId8"/>
    <p:sldLayoutId id="2147483759" r:id="rId9"/>
    <p:sldLayoutId id="2147483760" r:id="rId10"/>
    <p:sldLayoutId id="2147483781" r:id="rId11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+mj-lt"/>
          <a:ea typeface="+mj-ea"/>
          <a:cs typeface="Calibri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003399"/>
          </a:solidFill>
          <a:latin typeface="Arial Narrow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003399"/>
          </a:solidFill>
          <a:latin typeface="Arial Narrow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003399"/>
          </a:solidFill>
          <a:latin typeface="Arial Narrow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003399"/>
          </a:solidFill>
          <a:latin typeface="Arial Narrow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003399"/>
          </a:solidFill>
          <a:latin typeface="Arial Narrow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003399"/>
          </a:solidFill>
          <a:latin typeface="Arial Narrow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003399"/>
          </a:solidFill>
          <a:latin typeface="Arial Narrow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003399"/>
          </a:solidFill>
          <a:latin typeface="Arial Narrow" pitchFamily="34" charset="0"/>
        </a:defRPr>
      </a:lvl9pPr>
    </p:titleStyle>
    <p:bodyStyle>
      <a:lvl1pPr marL="271463" indent="-271463" algn="l" rtl="0" eaLnBrk="1" fontAlgn="base" hangingPunct="1">
        <a:spcBef>
          <a:spcPts val="1000"/>
        </a:spcBef>
        <a:spcAft>
          <a:spcPct val="0"/>
        </a:spcAft>
        <a:buSzPct val="80000"/>
        <a:buChar char="•"/>
        <a:defRPr sz="2200">
          <a:solidFill>
            <a:schemeClr val="tx1"/>
          </a:solidFill>
          <a:latin typeface="+mn-lt"/>
          <a:ea typeface="+mn-ea"/>
          <a:cs typeface="Calibri"/>
        </a:defRPr>
      </a:lvl1pPr>
      <a:lvl2pPr marL="534988" indent="-344488" algn="l" rtl="0" eaLnBrk="1" fontAlgn="base" hangingPunct="1">
        <a:spcBef>
          <a:spcPct val="20000"/>
        </a:spcBef>
        <a:spcAft>
          <a:spcPct val="0"/>
        </a:spcAft>
        <a:buSzPct val="100000"/>
        <a:buFontTx/>
        <a:buBlip>
          <a:blip r:embed="rId13"/>
        </a:buBlip>
        <a:defRPr sz="2200">
          <a:solidFill>
            <a:schemeClr val="tx1"/>
          </a:solidFill>
          <a:latin typeface="+mn-lt"/>
          <a:cs typeface="Calibri"/>
        </a:defRPr>
      </a:lvl2pPr>
      <a:lvl3pPr marL="446088" indent="-179388" algn="l" defTabSz="895350" rtl="0" eaLnBrk="1" fontAlgn="base" hangingPunct="1">
        <a:spcBef>
          <a:spcPct val="20000"/>
        </a:spcBef>
        <a:spcAft>
          <a:spcPct val="0"/>
        </a:spcAft>
        <a:buSzPct val="80000"/>
        <a:buFont typeface="Arial"/>
        <a:buChar char="•"/>
        <a:defRPr sz="2000">
          <a:solidFill>
            <a:schemeClr val="tx1"/>
          </a:solidFill>
          <a:latin typeface="+mn-lt"/>
          <a:cs typeface="Calibri"/>
        </a:defRPr>
      </a:lvl3pPr>
      <a:lvl4pPr marL="714375" indent="-357188" algn="l" defTabSz="714375" rtl="0" eaLnBrk="1" fontAlgn="base" hangingPunct="1">
        <a:spcBef>
          <a:spcPct val="20000"/>
        </a:spcBef>
        <a:spcAft>
          <a:spcPct val="0"/>
        </a:spcAft>
        <a:buSzPct val="100000"/>
        <a:buFontTx/>
        <a:buBlip>
          <a:blip r:embed="rId13"/>
        </a:buBlip>
        <a:defRPr sz="2000">
          <a:solidFill>
            <a:schemeClr val="tx1"/>
          </a:solidFill>
          <a:latin typeface="+mn-lt"/>
          <a:cs typeface="Calibri"/>
        </a:defRPr>
      </a:lvl4pPr>
      <a:lvl5pPr marL="1082675" indent="-228600" algn="l" rtl="0" eaLnBrk="1" fontAlgn="base" hangingPunct="1">
        <a:spcBef>
          <a:spcPct val="20000"/>
        </a:spcBef>
        <a:spcAft>
          <a:spcPct val="0"/>
        </a:spcAft>
        <a:buChar char="»"/>
        <a:defRPr sz="1000">
          <a:solidFill>
            <a:schemeClr val="tx1"/>
          </a:solidFill>
          <a:latin typeface="+mn-lt"/>
          <a:cs typeface="Calibri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3200">
          <a:solidFill>
            <a:srgbClr val="003399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3200">
          <a:solidFill>
            <a:srgbClr val="003399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3200">
          <a:solidFill>
            <a:srgbClr val="003399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3200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911424" y="628229"/>
            <a:ext cx="1047260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/>
              <a:t>Click to edit Master title</a:t>
            </a:r>
          </a:p>
        </p:txBody>
      </p:sp>
      <p:sp>
        <p:nvSpPr>
          <p:cNvPr id="37894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1424" y="1772817"/>
            <a:ext cx="1047260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>
              <a:buSzPct val="80000"/>
            </a:pPr>
            <a:r>
              <a:rPr lang="en-GB" noProof="0" dirty="0"/>
              <a:t>Click to edit Master text</a:t>
            </a:r>
          </a:p>
          <a:p>
            <a:pPr marL="534988" lvl="1" indent="-344488">
              <a:buSzPct val="100000"/>
              <a:buFontTx/>
              <a:buBlip>
                <a:blip r:embed="rId8"/>
              </a:buBlip>
            </a:pPr>
            <a:r>
              <a:rPr lang="en-GB" noProof="0" dirty="0"/>
              <a:t>Second level</a:t>
            </a:r>
          </a:p>
          <a:p>
            <a:pPr marL="446088" lvl="2" indent="-179388">
              <a:buFont typeface="Arial"/>
              <a:buChar char="•"/>
            </a:pPr>
            <a:r>
              <a:rPr lang="en-GB" noProof="0" dirty="0"/>
              <a:t>Third level</a:t>
            </a:r>
          </a:p>
          <a:p>
            <a:pPr lvl="3" indent="-357188">
              <a:buSzPct val="100000"/>
              <a:buFontTx/>
              <a:buBlip>
                <a:blip r:embed="rId8"/>
              </a:buBlip>
            </a:pPr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" name="Datumsplatzhalter 2">
            <a:extLst>
              <a:ext uri="{FF2B5EF4-FFF2-40B4-BE49-F238E27FC236}">
                <a16:creationId xmlns:a16="http://schemas.microsoft.com/office/drawing/2014/main" id="{37D16C65-606B-C144-891F-64AD24D9B1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44139" y="6525344"/>
            <a:ext cx="4032448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AT" sz="1400" smtClean="0">
                <a:solidFill>
                  <a:srgbClr val="808080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algn="r"/>
            <a:r>
              <a:rPr lang="de-AT" noProof="0"/>
              <a:t>Daniel Huppmann</a:t>
            </a:r>
            <a:endParaRPr lang="en-GB" noProof="0"/>
          </a:p>
        </p:txBody>
      </p:sp>
      <p:sp>
        <p:nvSpPr>
          <p:cNvPr id="5" name="Fußzeilenplatzhalter 3">
            <a:extLst>
              <a:ext uri="{FF2B5EF4-FFF2-40B4-BE49-F238E27FC236}">
                <a16:creationId xmlns:a16="http://schemas.microsoft.com/office/drawing/2014/main" id="{79985828-F622-DB42-95F3-093A56FC20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1425" y="6525344"/>
            <a:ext cx="6336704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400" smtClean="0">
                <a:solidFill>
                  <a:srgbClr val="808080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GB" noProof="0"/>
              <a:t>Die Klimakrise in Österreich</a:t>
            </a:r>
            <a:endParaRPr lang="en-GB" noProof="0" dirty="0"/>
          </a:p>
        </p:txBody>
      </p:sp>
      <p:sp>
        <p:nvSpPr>
          <p:cNvPr id="6" name="Foliennummernplatzhalter 4">
            <a:extLst>
              <a:ext uri="{FF2B5EF4-FFF2-40B4-BE49-F238E27FC236}">
                <a16:creationId xmlns:a16="http://schemas.microsoft.com/office/drawing/2014/main" id="{9BD6499A-CEB6-3940-A43A-D338CA1635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8609" y="6525344"/>
            <a:ext cx="488833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uk-UA" sz="1400" smtClean="0">
                <a:solidFill>
                  <a:srgbClr val="143C86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algn="r"/>
            <a:fld id="{7F5633C8-4A1E-AE41-9551-4706842F4652}" type="slidenum">
              <a:rPr lang="en-GB" noProof="0" smtClean="0"/>
              <a:pPr algn="r"/>
              <a:t>‹Nr.›</a:t>
            </a:fld>
            <a:endParaRPr lang="en-GB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8" r:id="rId2"/>
    <p:sldLayoutId id="2147483729" r:id="rId3"/>
    <p:sldLayoutId id="2147483734" r:id="rId4"/>
    <p:sldLayoutId id="2147483782" r:id="rId5"/>
    <p:sldLayoutId id="2147483787" r:id="rId6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Calibri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03399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03399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03399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03399"/>
          </a:solidFill>
          <a:latin typeface="Arial Narrow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003399"/>
          </a:solidFill>
          <a:latin typeface="Arial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003399"/>
          </a:solidFill>
          <a:latin typeface="Arial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003399"/>
          </a:solidFill>
          <a:latin typeface="Arial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003399"/>
          </a:solidFill>
          <a:latin typeface="Arial Narrow" pitchFamily="34" charset="0"/>
        </a:defRPr>
      </a:lvl9pPr>
    </p:titleStyle>
    <p:bodyStyle>
      <a:lvl1pPr marL="271463" indent="-271463" algn="l" rtl="0" eaLnBrk="0" fontAlgn="base" hangingPunct="0">
        <a:spcBef>
          <a:spcPct val="20000"/>
        </a:spcBef>
        <a:spcAft>
          <a:spcPct val="0"/>
        </a:spcAft>
        <a:buChar char="•"/>
        <a:defRPr lang="en-US" sz="2200" dirty="0" smtClean="0">
          <a:solidFill>
            <a:schemeClr val="tx1"/>
          </a:solidFill>
          <a:latin typeface="+mn-lt"/>
          <a:ea typeface="+mn-ea"/>
          <a:cs typeface="Calibri"/>
        </a:defRPr>
      </a:lvl1pPr>
      <a:lvl2pPr marL="442913" indent="-257175" algn="l" rtl="0" eaLnBrk="0" fontAlgn="base" hangingPunct="0">
        <a:spcBef>
          <a:spcPct val="20000"/>
        </a:spcBef>
        <a:spcAft>
          <a:spcPct val="0"/>
        </a:spcAft>
        <a:buFont typeface="Arial"/>
        <a:buChar char="•"/>
        <a:defRPr lang="en-US" sz="2200" dirty="0" smtClean="0">
          <a:solidFill>
            <a:schemeClr val="tx1"/>
          </a:solidFill>
          <a:latin typeface="+mn-lt"/>
          <a:cs typeface="Calibri"/>
        </a:defRPr>
      </a:lvl2pPr>
      <a:lvl3pPr marL="533400" indent="-317500" algn="l" defTabSz="895350" rtl="0" eaLnBrk="0" fontAlgn="base" hangingPunct="0">
        <a:spcBef>
          <a:spcPct val="20000"/>
        </a:spcBef>
        <a:spcAft>
          <a:spcPct val="0"/>
        </a:spcAft>
        <a:buSzPct val="80000"/>
        <a:buFont typeface="Wingdings" charset="2"/>
        <a:buChar char="Ø"/>
        <a:defRPr lang="en-US" sz="2000" dirty="0" smtClean="0">
          <a:solidFill>
            <a:schemeClr val="tx1"/>
          </a:solidFill>
          <a:latin typeface="+mn-lt"/>
          <a:cs typeface="Calibri"/>
        </a:defRPr>
      </a:lvl3pPr>
      <a:lvl4pPr marL="714375" indent="-180975" algn="l" defTabSz="714375" rtl="0" eaLnBrk="0" fontAlgn="base" hangingPunct="0">
        <a:spcBef>
          <a:spcPct val="20000"/>
        </a:spcBef>
        <a:spcAft>
          <a:spcPct val="0"/>
        </a:spcAft>
        <a:buFont typeface="Arial"/>
        <a:buChar char="•"/>
        <a:defRPr lang="en-US" sz="2000" dirty="0" smtClean="0">
          <a:solidFill>
            <a:schemeClr val="tx1"/>
          </a:solidFill>
          <a:latin typeface="+mn-lt"/>
          <a:cs typeface="Calibri"/>
        </a:defRPr>
      </a:lvl4pPr>
      <a:lvl5pPr marL="1082675" indent="-228600" algn="l" rtl="0" eaLnBrk="0" fontAlgn="base" hangingPunct="0">
        <a:spcBef>
          <a:spcPct val="20000"/>
        </a:spcBef>
        <a:spcAft>
          <a:spcPct val="0"/>
        </a:spcAft>
        <a:buChar char="»"/>
        <a:defRPr lang="en-US" sz="1000" dirty="0" smtClean="0">
          <a:solidFill>
            <a:schemeClr val="tx1"/>
          </a:solidFill>
          <a:latin typeface="+mn-lt"/>
          <a:cs typeface="Calibri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3200">
          <a:solidFill>
            <a:srgbClr val="003399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3200">
          <a:solidFill>
            <a:srgbClr val="003399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3200">
          <a:solidFill>
            <a:srgbClr val="003399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3200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s://www.umweltbundesamt.at/klima" TargetMode="External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www.statistik.at/statistiken/energie-und-umwelt" TargetMode="External"/><Relationship Id="rId5" Type="http://schemas.openxmlformats.org/officeDocument/2006/relationships/image" Target="../media/image1.png"/><Relationship Id="rId4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2.jpg"/><Relationship Id="rId7" Type="http://schemas.openxmlformats.org/officeDocument/2006/relationships/image" Target="../media/image7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4" Type="http://schemas.openxmlformats.org/officeDocument/2006/relationships/image" Target="../media/image23.jpg"/><Relationship Id="rId9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sciencebusterspodcast.podigee.io/" TargetMode="External"/><Relationship Id="rId2" Type="http://schemas.openxmlformats.org/officeDocument/2006/relationships/hyperlink" Target="https://dasklima.podigee.io/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7.png"/><Relationship Id="rId4" Type="http://schemas.openxmlformats.org/officeDocument/2006/relationships/image" Target="../media/image26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zamg.ac.at/cms/de/klima/news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Untertitel 8">
            <a:extLst>
              <a:ext uri="{FF2B5EF4-FFF2-40B4-BE49-F238E27FC236}">
                <a16:creationId xmlns:a16="http://schemas.microsoft.com/office/drawing/2014/main" id="{8AF84A03-A834-6DD9-6907-23A2093DD3D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„Klimaforum“ - Klimadashboard x </a:t>
            </a:r>
            <a:r>
              <a:rPr lang="de-DE" dirty="0" err="1"/>
              <a:t>designforum</a:t>
            </a:r>
            <a:r>
              <a:rPr lang="de-DE" dirty="0"/>
              <a:t> Wien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C5A6E71F-68E3-1CA8-1A7E-3667143165B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5414" y="5373216"/>
            <a:ext cx="11229942" cy="648295"/>
          </a:xfrm>
        </p:spPr>
        <p:txBody>
          <a:bodyPr/>
          <a:lstStyle/>
          <a:p>
            <a:r>
              <a:rPr lang="de-DE" dirty="0"/>
              <a:t>Dipl.-Ing. Dr. Daniel Huppmann</a:t>
            </a:r>
          </a:p>
          <a:p>
            <a:r>
              <a:rPr lang="de-DE" dirty="0"/>
              <a:t>4. November 2022</a:t>
            </a:r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4941188C-F640-45E1-14AF-784E44A3A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de-DE" sz="4000" dirty="0"/>
              <a:t>Die Klimakrise in Österreich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D62E0704-793D-51D9-2119-47C7D610DD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48" y="376539"/>
            <a:ext cx="2759702" cy="919900"/>
          </a:xfrm>
          <a:prstGeom prst="rect">
            <a:avLst/>
          </a:prstGeom>
        </p:spPr>
      </p:pic>
      <p:pic>
        <p:nvPicPr>
          <p:cNvPr id="16" name="Grafik 15" descr="Ein Bild, das Text enthält.&#10;&#10;Automatisch generierte Beschreibung">
            <a:extLst>
              <a:ext uri="{FF2B5EF4-FFF2-40B4-BE49-F238E27FC236}">
                <a16:creationId xmlns:a16="http://schemas.microsoft.com/office/drawing/2014/main" id="{AEFC03E0-5833-3762-DB86-46DA52EB73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50" y="284882"/>
            <a:ext cx="2759702" cy="770728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E27EEB6F-540A-6584-E69D-F02BE4B41B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8382" y="116632"/>
            <a:ext cx="1185260" cy="11852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F7B900-C1BB-49A6-1EE6-F0FFF4E03C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Österreich – ein Umwelt- und Klima-Musterland?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87856B33-4BD7-1342-ED25-A896E23A533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672448" y="5948895"/>
            <a:ext cx="4013201" cy="648073"/>
          </a:xfrm>
        </p:spPr>
        <p:txBody>
          <a:bodyPr/>
          <a:lstStyle/>
          <a:p>
            <a:r>
              <a:rPr lang="de-DE" dirty="0"/>
              <a:t>Klima-Dashboard des Umweltbundesamts, </a:t>
            </a:r>
            <a:r>
              <a:rPr lang="de-DE" dirty="0">
                <a:hlinkClick r:id="rId2"/>
              </a:rPr>
              <a:t>https://www.umweltbundesamt.at/klima</a:t>
            </a:r>
            <a:r>
              <a:rPr lang="de-DE" dirty="0"/>
              <a:t> 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A40918C0-B04C-4D2D-82BB-15BF38C11A8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Die Emissionen in Österreich sind seit 1990 nicht gesunken, und</a:t>
            </a:r>
            <a:br>
              <a:rPr lang="de-DE" dirty="0"/>
            </a:br>
            <a:r>
              <a:rPr lang="de-DE" dirty="0"/>
              <a:t>zwei Drittel des Energieverbrauchs stammen aus fossilen Energieträgern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A49CFA7-C91B-53BB-EB07-DF572C8E49BB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23FBFFE-E537-CDF4-A3E1-F35379DEF4D0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Die Klimakrise in Österreich</a:t>
            </a:r>
            <a:endParaRPr lang="en-US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ABCE188-BB01-0251-F084-93CC04CD9594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10</a:t>
            </a:fld>
            <a:endParaRPr lang="uk-UA" dirty="0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02CB7108-9C4E-6290-01AD-3A81737448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7233" y="1844824"/>
            <a:ext cx="3861375" cy="4032449"/>
          </a:xfrm>
          <a:prstGeom prst="rect">
            <a:avLst/>
          </a:prstGeom>
        </p:spPr>
      </p:pic>
      <p:graphicFrame>
        <p:nvGraphicFramePr>
          <p:cNvPr id="12" name="Inhaltsplatzhalter 11">
            <a:extLst>
              <a:ext uri="{FF2B5EF4-FFF2-40B4-BE49-F238E27FC236}">
                <a16:creationId xmlns:a16="http://schemas.microsoft.com/office/drawing/2014/main" id="{82F60537-C9D6-3217-863B-1307AAAFFB94}"/>
              </a:ext>
            </a:extLst>
          </p:cNvPr>
          <p:cNvGraphicFramePr>
            <a:graphicFrameLocks noGrp="1"/>
          </p:cNvGraphicFramePr>
          <p:nvPr>
            <p:ph sz="quarter" idx="24"/>
            <p:extLst>
              <p:ext uri="{D42A27DB-BD31-4B8C-83A1-F6EECF244321}">
                <p14:modId xmlns:p14="http://schemas.microsoft.com/office/powerpoint/2010/main" val="1524018703"/>
              </p:ext>
            </p:extLst>
          </p:nvPr>
        </p:nvGraphicFramePr>
        <p:xfrm>
          <a:off x="911225" y="1917218"/>
          <a:ext cx="6624935" cy="40320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Textplatzhalter 8">
            <a:extLst>
              <a:ext uri="{FF2B5EF4-FFF2-40B4-BE49-F238E27FC236}">
                <a16:creationId xmlns:a16="http://schemas.microsoft.com/office/drawing/2014/main" id="{50DB5E2B-7ABC-D91E-5A9E-90B79579CEA7}"/>
              </a:ext>
            </a:extLst>
          </p:cNvPr>
          <p:cNvSpPr txBox="1">
            <a:spLocks/>
          </p:cNvSpPr>
          <p:nvPr/>
        </p:nvSpPr>
        <p:spPr bwMode="auto">
          <a:xfrm>
            <a:off x="774937" y="5948895"/>
            <a:ext cx="4850434" cy="648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ctr" rtl="0" eaLnBrk="1" fontAlgn="base" hangingPunct="1">
              <a:spcBef>
                <a:spcPts val="1000"/>
              </a:spcBef>
              <a:spcAft>
                <a:spcPct val="0"/>
              </a:spcAft>
              <a:buSzPct val="80000"/>
              <a:buNone/>
              <a:defRPr sz="1600">
                <a:solidFill>
                  <a:srgbClr val="7F7F7F"/>
                </a:solidFill>
                <a:latin typeface="+mn-lt"/>
                <a:ea typeface="+mn-ea"/>
                <a:cs typeface="Calibri"/>
              </a:defRPr>
            </a:lvl1pPr>
            <a:lvl2pPr marL="534988" indent="-344488" algn="l" rtl="0" eaLnBrk="1" fontAlgn="base" hangingPunct="1">
              <a:spcBef>
                <a:spcPct val="20000"/>
              </a:spcBef>
              <a:spcAft>
                <a:spcPct val="0"/>
              </a:spcAft>
              <a:buSzPct val="100000"/>
              <a:buFontTx/>
              <a:buBlip>
                <a:blip r:embed="rId5"/>
              </a:buBlip>
              <a:defRPr sz="2200">
                <a:solidFill>
                  <a:schemeClr val="tx1"/>
                </a:solidFill>
                <a:latin typeface="+mn-lt"/>
                <a:cs typeface="Calibri"/>
              </a:defRPr>
            </a:lvl2pPr>
            <a:lvl3pPr marL="446088" indent="-179388" algn="l" defTabSz="895350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cs typeface="Calibri"/>
              </a:defRPr>
            </a:lvl3pPr>
            <a:lvl4pPr marL="714375" indent="-357188" algn="l" defTabSz="714375" rtl="0" eaLnBrk="1" fontAlgn="base" hangingPunct="1">
              <a:spcBef>
                <a:spcPct val="20000"/>
              </a:spcBef>
              <a:spcAft>
                <a:spcPct val="0"/>
              </a:spcAft>
              <a:buSzPct val="100000"/>
              <a:buFontTx/>
              <a:buBlip>
                <a:blip r:embed="rId5"/>
              </a:buBlip>
              <a:defRPr sz="2000">
                <a:solidFill>
                  <a:schemeClr val="tx1"/>
                </a:solidFill>
                <a:latin typeface="+mn-lt"/>
                <a:cs typeface="Calibri"/>
              </a:defRPr>
            </a:lvl4pPr>
            <a:lvl5pPr marL="108267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000">
                <a:solidFill>
                  <a:schemeClr val="tx1"/>
                </a:solidFill>
                <a:latin typeface="+mn-lt"/>
                <a:cs typeface="Calibri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9pPr>
          </a:lstStyle>
          <a:p>
            <a:r>
              <a:rPr lang="de-DE" kern="0" dirty="0"/>
              <a:t>Daten via Statistik Austria, vorläufige Energiebilanz 2021</a:t>
            </a:r>
            <a:br>
              <a:rPr lang="de-DE" kern="0" dirty="0"/>
            </a:br>
            <a:r>
              <a:rPr lang="de-DE" kern="0" dirty="0">
                <a:hlinkClick r:id="rId6"/>
              </a:rPr>
              <a:t>https://www.statistik.at/statistiken/energie-und-umwelt</a:t>
            </a:r>
            <a:r>
              <a:rPr lang="de-DE" kern="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26923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8" grpId="0" build="p"/>
      <p:bldGraphic spid="12" grpId="0">
        <p:bldAsOne/>
      </p:bldGraphic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3E6B0A0-DF3C-DC34-CD5C-D7E22217B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Empfehlungen für Sachbücher und weiterführende Informationen</a:t>
            </a:r>
          </a:p>
        </p:txBody>
      </p:sp>
      <p:sp>
        <p:nvSpPr>
          <p:cNvPr id="21" name="Inhaltsplatzhalter 20">
            <a:extLst>
              <a:ext uri="{FF2B5EF4-FFF2-40B4-BE49-F238E27FC236}">
                <a16:creationId xmlns:a16="http://schemas.microsoft.com/office/drawing/2014/main" id="{EBAF0046-F812-A227-6826-EC03A8DD69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891413" y="1600200"/>
            <a:ext cx="7344816" cy="1096792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„Klimawandel - Fakten gegen Fake &amp; Fiction“</a:t>
            </a:r>
            <a:br>
              <a:rPr lang="de-DE" dirty="0"/>
            </a:br>
            <a:r>
              <a:rPr lang="de-DE" dirty="0"/>
              <a:t>von  Marcus </a:t>
            </a:r>
            <a:r>
              <a:rPr lang="de-DE" dirty="0" err="1"/>
              <a:t>Wadsak</a:t>
            </a:r>
            <a:br>
              <a:rPr lang="de-DE" dirty="0"/>
            </a:br>
            <a:r>
              <a:rPr lang="de-DE" dirty="0"/>
              <a:t>Braumüller Verlag, März 2020</a:t>
            </a:r>
          </a:p>
          <a:p>
            <a:endParaRPr lang="de-DE" dirty="0"/>
          </a:p>
        </p:txBody>
      </p:sp>
      <p:sp>
        <p:nvSpPr>
          <p:cNvPr id="22" name="Inhaltsplatzhalter 21">
            <a:extLst>
              <a:ext uri="{FF2B5EF4-FFF2-40B4-BE49-F238E27FC236}">
                <a16:creationId xmlns:a16="http://schemas.microsoft.com/office/drawing/2014/main" id="{E759EA31-19A2-C6F2-F565-E6472ED8E0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391805" y="3068960"/>
            <a:ext cx="5980790" cy="1276547"/>
          </a:xfrm>
        </p:spPr>
        <p:txBody>
          <a:bodyPr/>
          <a:lstStyle/>
          <a:p>
            <a:pPr marL="0" indent="0" algn="r">
              <a:buNone/>
            </a:pPr>
            <a:r>
              <a:rPr lang="de-DE" dirty="0"/>
              <a:t>„Stadt, Land, Klima - Warum wir nur mit</a:t>
            </a:r>
            <a:br>
              <a:rPr lang="de-DE" dirty="0"/>
            </a:br>
            <a:r>
              <a:rPr lang="de-DE" dirty="0"/>
              <a:t>einem urbanen Leben die Erde retten“</a:t>
            </a:r>
            <a:br>
              <a:rPr lang="de-DE" dirty="0"/>
            </a:br>
            <a:r>
              <a:rPr lang="de-DE" dirty="0"/>
              <a:t>von  Gernot Wagner</a:t>
            </a:r>
            <a:br>
              <a:rPr lang="de-DE" dirty="0"/>
            </a:br>
            <a:r>
              <a:rPr lang="de-DE" dirty="0"/>
              <a:t>Brandstätter Verlag, Februar 2022</a:t>
            </a:r>
          </a:p>
          <a:p>
            <a:pPr algn="r"/>
            <a:endParaRPr lang="de-DE" dirty="0"/>
          </a:p>
        </p:txBody>
      </p:sp>
      <p:sp>
        <p:nvSpPr>
          <p:cNvPr id="23" name="Textplatzhalter 22">
            <a:extLst>
              <a:ext uri="{FF2B5EF4-FFF2-40B4-BE49-F238E27FC236}">
                <a16:creationId xmlns:a16="http://schemas.microsoft.com/office/drawing/2014/main" id="{E3C41F09-48E6-8F81-61B4-DA092B188C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Es gibt eigentlich keine Ausrede mehr für „Nicht-Wissen“…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D9B6695C-239E-46A7-6F7C-B19C383B4445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FBF4B37-DAAF-5B1A-F42C-A7E6D039356D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Die Klimakrise in Österreich</a:t>
            </a:r>
            <a:endParaRPr lang="en-US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5A95CD9-B998-4E31-30BA-4227F3E35E60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11</a:t>
            </a:fld>
            <a:endParaRPr lang="uk-UA" dirty="0"/>
          </a:p>
        </p:txBody>
      </p:sp>
      <p:pic>
        <p:nvPicPr>
          <p:cNvPr id="19" name="Inhaltsplatzhalter 8" descr="Ein Bild, das Text, Karte enthält.&#10;&#10;Automatisch generierte Beschreibung">
            <a:extLst>
              <a:ext uri="{FF2B5EF4-FFF2-40B4-BE49-F238E27FC236}">
                <a16:creationId xmlns:a16="http://schemas.microsoft.com/office/drawing/2014/main" id="{AA57082E-E8E8-68F9-A8DD-900B047CAD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563596" y="1670588"/>
            <a:ext cx="1788988" cy="2750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Grafik 19" descr="Ein Bild, das Text, Person, draußen, darstellend enthält.&#10;&#10;Automatisch generierte Beschreibung">
            <a:extLst>
              <a:ext uri="{FF2B5EF4-FFF2-40B4-BE49-F238E27FC236}">
                <a16:creationId xmlns:a16="http://schemas.microsoft.com/office/drawing/2014/main" id="{3E947CEC-CAAD-08AC-2B6C-9A2218608A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5" y="1600200"/>
            <a:ext cx="1788987" cy="2692896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77CC3CC1-554D-970D-CE3F-2E63151E9E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5426024"/>
            <a:ext cx="2329477" cy="883296"/>
          </a:xfrm>
          <a:prstGeom prst="rect">
            <a:avLst/>
          </a:prstGeom>
        </p:spPr>
      </p:pic>
      <p:sp>
        <p:nvSpPr>
          <p:cNvPr id="26" name="Inhaltsplatzhalter 20">
            <a:extLst>
              <a:ext uri="{FF2B5EF4-FFF2-40B4-BE49-F238E27FC236}">
                <a16:creationId xmlns:a16="http://schemas.microsoft.com/office/drawing/2014/main" id="{DEA6C037-0EA3-6A3B-0208-A20CAE3A72AD}"/>
              </a:ext>
            </a:extLst>
          </p:cNvPr>
          <p:cNvSpPr txBox="1">
            <a:spLocks/>
          </p:cNvSpPr>
          <p:nvPr/>
        </p:nvSpPr>
        <p:spPr bwMode="auto">
          <a:xfrm>
            <a:off x="911425" y="5013176"/>
            <a:ext cx="7344816" cy="432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71463" indent="-271463" algn="l" rtl="0" eaLnBrk="1" fontAlgn="base" hangingPunct="1">
              <a:spcBef>
                <a:spcPts val="1000"/>
              </a:spcBef>
              <a:spcAft>
                <a:spcPct val="0"/>
              </a:spcAft>
              <a:buSzPct val="80000"/>
              <a:buChar char="•"/>
              <a:defRPr lang="en-US" sz="2200" dirty="0">
                <a:solidFill>
                  <a:schemeClr val="tx1"/>
                </a:solidFill>
                <a:latin typeface="+mn-lt"/>
                <a:ea typeface="+mn-ea"/>
                <a:cs typeface="Calibri"/>
              </a:defRPr>
            </a:lvl1pPr>
            <a:lvl2pPr marL="534988" indent="-344488" algn="l" rtl="0" eaLnBrk="1" fontAlgn="base" hangingPunct="1">
              <a:spcBef>
                <a:spcPct val="20000"/>
              </a:spcBef>
              <a:spcAft>
                <a:spcPct val="0"/>
              </a:spcAft>
              <a:buSzPct val="100000"/>
              <a:buFontTx/>
              <a:buBlip>
                <a:blip r:embed="rId5"/>
              </a:buBlip>
              <a:defRPr lang="en-US" sz="2200" dirty="0">
                <a:solidFill>
                  <a:schemeClr val="tx1"/>
                </a:solidFill>
                <a:latin typeface="+mn-lt"/>
                <a:cs typeface="Calibri"/>
              </a:defRPr>
            </a:lvl2pPr>
            <a:lvl3pPr marL="446088" indent="-179388" algn="l" defTabSz="895350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Arial"/>
              <a:buChar char="•"/>
              <a:defRPr lang="en-US" sz="2000" dirty="0">
                <a:solidFill>
                  <a:schemeClr val="tx1"/>
                </a:solidFill>
                <a:latin typeface="+mn-lt"/>
                <a:cs typeface="Calibri"/>
              </a:defRPr>
            </a:lvl3pPr>
            <a:lvl4pPr marL="714375" indent="-357188" algn="l" defTabSz="714375" rtl="0" eaLnBrk="1" fontAlgn="base" hangingPunct="1">
              <a:spcBef>
                <a:spcPct val="20000"/>
              </a:spcBef>
              <a:spcAft>
                <a:spcPct val="0"/>
              </a:spcAft>
              <a:buSzPct val="100000"/>
              <a:buFontTx/>
              <a:buBlip>
                <a:blip r:embed="rId5"/>
              </a:buBlip>
              <a:defRPr lang="en-US" sz="2000" dirty="0">
                <a:solidFill>
                  <a:schemeClr val="tx1"/>
                </a:solidFill>
                <a:latin typeface="+mn-lt"/>
                <a:cs typeface="Calibri"/>
              </a:defRPr>
            </a:lvl4pPr>
            <a:lvl5pPr marL="108267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sz="1000" dirty="0">
                <a:solidFill>
                  <a:schemeClr val="tx1"/>
                </a:solidFill>
                <a:latin typeface="+mn-lt"/>
                <a:cs typeface="Calibri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de-DE" kern="0" dirty="0"/>
              <a:t>Ausgewählte Websites und Organisationen:</a:t>
            </a:r>
          </a:p>
          <a:p>
            <a:endParaRPr lang="de-DE" kern="0" dirty="0"/>
          </a:p>
        </p:txBody>
      </p:sp>
      <p:pic>
        <p:nvPicPr>
          <p:cNvPr id="27" name="Grafik 26">
            <a:extLst>
              <a:ext uri="{FF2B5EF4-FFF2-40B4-BE49-F238E27FC236}">
                <a16:creationId xmlns:a16="http://schemas.microsoft.com/office/drawing/2014/main" id="{A60978FB-7DA2-DD11-A50E-092A451B766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147" y="5633622"/>
            <a:ext cx="2329476" cy="776492"/>
          </a:xfrm>
          <a:prstGeom prst="rect">
            <a:avLst/>
          </a:prstGeom>
        </p:spPr>
      </p:pic>
      <p:pic>
        <p:nvPicPr>
          <p:cNvPr id="28" name="Grafik 27">
            <a:extLst>
              <a:ext uri="{FF2B5EF4-FFF2-40B4-BE49-F238E27FC236}">
                <a16:creationId xmlns:a16="http://schemas.microsoft.com/office/drawing/2014/main" id="{FD33A1F3-A46F-FEFD-F3C4-EFA92823929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1341" y="5447806"/>
            <a:ext cx="979634" cy="979634"/>
          </a:xfrm>
          <a:prstGeom prst="rect">
            <a:avLst/>
          </a:prstGeom>
        </p:spPr>
      </p:pic>
      <p:pic>
        <p:nvPicPr>
          <p:cNvPr id="30" name="Grafik 29">
            <a:extLst>
              <a:ext uri="{FF2B5EF4-FFF2-40B4-BE49-F238E27FC236}">
                <a16:creationId xmlns:a16="http://schemas.microsoft.com/office/drawing/2014/main" id="{A0E929CA-0F71-1F43-E91C-DF157408A97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39493" y="5780574"/>
            <a:ext cx="1848205" cy="336966"/>
          </a:xfrm>
          <a:prstGeom prst="rect">
            <a:avLst/>
          </a:prstGeom>
        </p:spPr>
      </p:pic>
      <p:pic>
        <p:nvPicPr>
          <p:cNvPr id="32" name="Grafik 31">
            <a:extLst>
              <a:ext uri="{FF2B5EF4-FFF2-40B4-BE49-F238E27FC236}">
                <a16:creationId xmlns:a16="http://schemas.microsoft.com/office/drawing/2014/main" id="{CD663FBD-8467-BA6A-5A6F-9839ABEB9CD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3693" y="5613856"/>
            <a:ext cx="68580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606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08DAF5-58F0-2459-5D6D-310C6BA71B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Podcasts zum 6. Sachstandsbericht des Weltklimarats (IPCC)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DD1D998-60A2-D9AC-DF10-55D886419C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15680" y="1628800"/>
            <a:ext cx="8640960" cy="4752529"/>
          </a:xfrm>
        </p:spPr>
        <p:txBody>
          <a:bodyPr/>
          <a:lstStyle/>
          <a:p>
            <a:pPr marL="0" indent="0">
              <a:buNone/>
            </a:pPr>
            <a:r>
              <a:rPr lang="de-DE" b="1" dirty="0"/>
              <a:t>Das Klima – der Podcast zur Wissenschaft hinter der Krise</a:t>
            </a:r>
          </a:p>
          <a:p>
            <a:pPr marL="0" indent="0">
              <a:buNone/>
            </a:pPr>
            <a:r>
              <a:rPr lang="de-DE" i="1" dirty="0"/>
              <a:t>Florian </a:t>
            </a:r>
            <a:r>
              <a:rPr lang="de-DE" i="1" dirty="0" err="1"/>
              <a:t>Freistetter</a:t>
            </a:r>
            <a:r>
              <a:rPr lang="de-DE" i="1" dirty="0"/>
              <a:t> und Claudia Frick lesen den 6. Sachstandsbericht…</a:t>
            </a:r>
          </a:p>
          <a:p>
            <a:pPr lvl="1"/>
            <a:r>
              <a:rPr lang="de-DE" dirty="0">
                <a:hlinkClick r:id="rId2"/>
              </a:rPr>
              <a:t>https://dasklima.podigee.io</a:t>
            </a:r>
            <a:endParaRPr lang="de-DE" dirty="0"/>
          </a:p>
          <a:p>
            <a:r>
              <a:rPr lang="de-DE" dirty="0"/>
              <a:t>Folge 2: Was ist ein IPCC (mit Daniel Huppmann)</a:t>
            </a:r>
          </a:p>
          <a:p>
            <a:r>
              <a:rPr lang="de-DE" dirty="0"/>
              <a:t>Folge 45: Mit der Klima U-Bahn durch Europa (mit Birgit Bednar-Friedl)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b="1" dirty="0"/>
              <a:t>Science Busters Podcast</a:t>
            </a:r>
            <a:r>
              <a:rPr lang="de-DE" dirty="0"/>
              <a:t> </a:t>
            </a:r>
          </a:p>
          <a:p>
            <a:pPr lvl="1"/>
            <a:r>
              <a:rPr lang="de-DE" dirty="0">
                <a:hlinkClick r:id="rId3"/>
              </a:rPr>
              <a:t>https://sciencebusterspodcast.podigee.io</a:t>
            </a:r>
            <a:endParaRPr lang="de-DE" dirty="0"/>
          </a:p>
          <a:p>
            <a:r>
              <a:rPr lang="de-DE" dirty="0"/>
              <a:t>Folge 37: Die Hitze der Stadt ist im Sommer brutal (mit Daniel Huppmann)</a:t>
            </a:r>
          </a:p>
          <a:p>
            <a:r>
              <a:rPr lang="de-DE" dirty="0"/>
              <a:t>Folge 39: Wie man einen IPCC-Bericht mundgerecht kürzt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13AB6D8-69C2-5B9F-BC19-1C3CC543FC8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Wer nicht lesen will, kann hören…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57365A8-F4F8-B8AE-DDDE-0D4BBB3F6CF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12</a:t>
            </a:fld>
            <a:endParaRPr lang="uk-UA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C8A10B4C-F0F2-4520-6BF2-7643754489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479" y="1628799"/>
            <a:ext cx="2088009" cy="2088009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0CD5D1AC-3D3F-4AA2-D066-442CF0E116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283" y="4149080"/>
            <a:ext cx="2088009" cy="2088009"/>
          </a:xfrm>
          <a:prstGeom prst="rect">
            <a:avLst/>
          </a:prstGeom>
        </p:spPr>
      </p:pic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B7228899-84BA-8A69-5F4D-8962B76BC0CF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18A195B8-D106-5852-3452-4B15965DAED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Die Klimakrise in Österreich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0445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783947DF-C131-E140-B364-88F5D0A2B15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WissenSchafftKlimaschutz</a:t>
            </a:r>
            <a:br>
              <a:rPr lang="en-GB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9683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FB2E75-C672-9F0A-420F-5F00043533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Historische Entwicklung der globalen Durchschnitts-Temperatur</a:t>
            </a:r>
          </a:p>
        </p:txBody>
      </p:sp>
      <p:pic>
        <p:nvPicPr>
          <p:cNvPr id="15" name="Inhaltsplatzhalter 14">
            <a:extLst>
              <a:ext uri="{FF2B5EF4-FFF2-40B4-BE49-F238E27FC236}">
                <a16:creationId xmlns:a16="http://schemas.microsoft.com/office/drawing/2014/main" id="{114AC484-15DF-6804-BCEF-9CD1A60241D0}"/>
              </a:ext>
            </a:extLst>
          </p:cNvPr>
          <p:cNvPicPr>
            <a:picLocks noGrp="1" noChangeAspect="1"/>
          </p:cNvPicPr>
          <p:nvPr>
            <p:ph sz="quarter" idx="24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12" r="53660" b="8175"/>
          <a:stretch/>
        </p:blipFill>
        <p:spPr>
          <a:xfrm>
            <a:off x="767408" y="1772816"/>
            <a:ext cx="4961109" cy="4497735"/>
          </a:xfrm>
        </p:spPr>
      </p:pic>
      <p:sp>
        <p:nvSpPr>
          <p:cNvPr id="18" name="Textplatzhalter 17">
            <a:extLst>
              <a:ext uri="{FF2B5EF4-FFF2-40B4-BE49-F238E27FC236}">
                <a16:creationId xmlns:a16="http://schemas.microsoft.com/office/drawing/2014/main" id="{BBB7D564-A711-E51E-D742-92C46CFF7F8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Die Erderhitzung läuft schneller als jemals in der Menschheitsgeschichte, und sie ist durch Menschen-gemachte Treibhausgas-Emissionen verursacht</a:t>
            </a:r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8258F94A-8C35-C4BB-C0F8-C772AE6D3439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000F9F21-15F0-5BF4-BF0F-9389F0350D7B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Die Klimakrise in Österreich</a:t>
            </a:r>
            <a:endParaRPr lang="en-US" dirty="0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A04C1D7B-4C0D-4D70-C250-AD33E6CDF45C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2</a:t>
            </a:fld>
            <a:endParaRPr lang="uk-UA" dirty="0"/>
          </a:p>
        </p:txBody>
      </p:sp>
      <p:pic>
        <p:nvPicPr>
          <p:cNvPr id="16" name="Inhaltsplatzhalter 14">
            <a:extLst>
              <a:ext uri="{FF2B5EF4-FFF2-40B4-BE49-F238E27FC236}">
                <a16:creationId xmlns:a16="http://schemas.microsoft.com/office/drawing/2014/main" id="{D8A72A18-B3BA-8A9E-162E-B4D4585623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85" t="22107" r="-1" b="6627"/>
          <a:stretch/>
        </p:blipFill>
        <p:spPr bwMode="auto">
          <a:xfrm>
            <a:off x="6096000" y="1834117"/>
            <a:ext cx="5480051" cy="4516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059DC1B2-F72B-876A-BEE2-4BC67389F1E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11426" y="6206242"/>
            <a:ext cx="10657184" cy="288008"/>
          </a:xfrm>
        </p:spPr>
        <p:txBody>
          <a:bodyPr/>
          <a:lstStyle/>
          <a:p>
            <a:r>
              <a:rPr lang="de-DE" dirty="0"/>
              <a:t>Historische Temperatur-Entwicklung | IPCC AR6 WG1 SPM 1</a:t>
            </a:r>
          </a:p>
        </p:txBody>
      </p:sp>
    </p:spTree>
    <p:extLst>
      <p:ext uri="{BB962C8B-B14F-4D97-AF65-F5344CB8AC3E}">
        <p14:creationId xmlns:p14="http://schemas.microsoft.com/office/powerpoint/2010/main" val="2826066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1D1DEF-7379-BBC7-048A-D33517F42D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Szenarien zukünftiger Emissionen und erwartete Erderhitzung bis 2100</a:t>
            </a:r>
          </a:p>
        </p:txBody>
      </p:sp>
      <p:pic>
        <p:nvPicPr>
          <p:cNvPr id="10" name="Inhaltsplatzhalter 9">
            <a:extLst>
              <a:ext uri="{FF2B5EF4-FFF2-40B4-BE49-F238E27FC236}">
                <a16:creationId xmlns:a16="http://schemas.microsoft.com/office/drawing/2014/main" id="{7B11F079-B04B-9ED7-D8CB-388B11819A35}"/>
              </a:ext>
            </a:extLst>
          </p:cNvPr>
          <p:cNvPicPr>
            <a:picLocks noGrp="1" noChangeAspect="1"/>
          </p:cNvPicPr>
          <p:nvPr>
            <p:ph sz="quarter" idx="24"/>
          </p:nvPr>
        </p:nvPicPr>
        <p:blipFill rotWithShape="1">
          <a:blip r:embed="rId2"/>
          <a:srcRect b="8462"/>
          <a:stretch/>
        </p:blipFill>
        <p:spPr>
          <a:xfrm>
            <a:off x="884500" y="1976819"/>
            <a:ext cx="8735420" cy="4404485"/>
          </a:xfrm>
          <a:prstGeom prst="rect">
            <a:avLst/>
          </a:prstGeom>
        </p:spPr>
      </p:pic>
      <p:sp>
        <p:nvSpPr>
          <p:cNvPr id="4" name="Textplatzhalter 3">
            <a:extLst>
              <a:ext uri="{FF2B5EF4-FFF2-40B4-BE49-F238E27FC236}">
                <a16:creationId xmlns:a16="http://schemas.microsoft.com/office/drawing/2014/main" id="{2D79C825-BF25-D325-75DF-46410DC5615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400256" y="5494921"/>
            <a:ext cx="3384374" cy="764704"/>
          </a:xfrm>
        </p:spPr>
        <p:txBody>
          <a:bodyPr/>
          <a:lstStyle/>
          <a:p>
            <a:pPr algn="l"/>
            <a:r>
              <a:rPr lang="de-DE" dirty="0"/>
              <a:t>„World Energy Outlook 2022“ der </a:t>
            </a:r>
            <a:br>
              <a:rPr lang="de-DE" dirty="0"/>
            </a:br>
            <a:r>
              <a:rPr lang="de-DE" dirty="0"/>
              <a:t>Internationalen Energieagentur (IEA) </a:t>
            </a:r>
            <a:br>
              <a:rPr lang="de-DE" dirty="0"/>
            </a:br>
            <a:r>
              <a:rPr lang="de-DE" dirty="0"/>
              <a:t>Abbildung 1.19 – CC-BY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6721AFF-5583-B299-E2B6-B6EFB9F0D7B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Das „business-</a:t>
            </a:r>
            <a:r>
              <a:rPr lang="de-DE" dirty="0" err="1"/>
              <a:t>as</a:t>
            </a:r>
            <a:r>
              <a:rPr lang="de-DE" dirty="0"/>
              <a:t>-</a:t>
            </a:r>
            <a:r>
              <a:rPr lang="de-DE" dirty="0" err="1"/>
              <a:t>usual</a:t>
            </a:r>
            <a:r>
              <a:rPr lang="de-DE" dirty="0"/>
              <a:t>“-Szenario hat sich seit 2015 verbessert, aber…</a:t>
            </a:r>
            <a:br>
              <a:rPr lang="de-DE" dirty="0"/>
            </a:br>
            <a:r>
              <a:rPr lang="de-DE" dirty="0"/>
              <a:t>Mit aktuellen Maßnahmen verfehlen wir die Pariser Klimaziele eindeutig</a:t>
            </a:r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204FA052-61B4-3B48-278C-6FE9AD546283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0EC6F15F-95EB-0FBC-5A3B-51DF0C7DAF27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Die Klimakrise in Österreich</a:t>
            </a:r>
            <a:endParaRPr lang="en-US" dirty="0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76F3533B-8372-D8D1-16C7-40A673103972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3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717768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14CB451C-8723-104F-AA91-9778D70288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Die Klimakrise in Österreich</a:t>
            </a:r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03510E4D-8299-A744-A87C-398D0FA65EB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Die Auswirkungen der Erderhitzung sind bereits in Österreich sichtbar.</a:t>
            </a:r>
            <a:br>
              <a:rPr lang="de-DE" dirty="0"/>
            </a:br>
            <a:r>
              <a:rPr lang="de-DE" dirty="0"/>
              <a:t>Es ist angemessen, hier von der </a:t>
            </a:r>
            <a:r>
              <a:rPr lang="de-DE" i="1" dirty="0"/>
              <a:t>Klimakrise</a:t>
            </a:r>
            <a:r>
              <a:rPr lang="de-DE" dirty="0"/>
              <a:t> zu sprechen.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A686E02-C996-69F0-8A4D-D15D7D00DD77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Die Klimakrise in Österreich</a:t>
            </a:r>
            <a:endParaRPr lang="en-US" dirty="0"/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2AE610F3-A741-E349-AF19-2447523CDFDA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4</a:t>
            </a:fld>
            <a:endParaRPr lang="uk-UA" dirty="0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BE52CA9B-A5AB-9716-2D98-195F565BDAFC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714082" y="4725144"/>
            <a:ext cx="2940177" cy="54887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indent="0" algn="r">
              <a:buNone/>
            </a:pPr>
            <a:r>
              <a:rPr lang="de-DE" sz="1800" dirty="0">
                <a:solidFill>
                  <a:srgbClr val="7F7F7F"/>
                </a:solidFill>
              </a:rPr>
              <a:t>Ausgewählte Artikel auf </a:t>
            </a:r>
            <a:r>
              <a:rPr lang="de-DE" sz="1800" dirty="0" err="1">
                <a:solidFill>
                  <a:srgbClr val="7F7F7F"/>
                </a:solidFill>
              </a:rPr>
              <a:t>ORF.at</a:t>
            </a:r>
            <a:br>
              <a:rPr lang="de-DE" sz="1800" dirty="0">
                <a:solidFill>
                  <a:srgbClr val="7F7F7F"/>
                </a:solidFill>
              </a:rPr>
            </a:br>
            <a:r>
              <a:rPr lang="de-DE" sz="1800" dirty="0">
                <a:solidFill>
                  <a:srgbClr val="7F7F7F"/>
                </a:solidFill>
              </a:rPr>
              <a:t>aus dem Jahr 2022</a:t>
            </a:r>
          </a:p>
        </p:txBody>
      </p:sp>
      <p:sp>
        <p:nvSpPr>
          <p:cNvPr id="20" name="Inhaltsplatzhalter 6">
            <a:extLst>
              <a:ext uri="{FF2B5EF4-FFF2-40B4-BE49-F238E27FC236}">
                <a16:creationId xmlns:a16="http://schemas.microsoft.com/office/drawing/2014/main" id="{E32CDF63-A930-747B-0D2D-1287414E2042}"/>
              </a:ext>
            </a:extLst>
          </p:cNvPr>
          <p:cNvSpPr txBox="1">
            <a:spLocks/>
          </p:cNvSpPr>
          <p:nvPr/>
        </p:nvSpPr>
        <p:spPr bwMode="auto">
          <a:xfrm>
            <a:off x="3842047" y="2577503"/>
            <a:ext cx="8014593" cy="707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71463" indent="-271463" algn="l" rtl="0" eaLnBrk="1" fontAlgn="base" hangingPunct="1">
              <a:spcBef>
                <a:spcPts val="1000"/>
              </a:spcBef>
              <a:spcAft>
                <a:spcPct val="0"/>
              </a:spcAft>
              <a:buSzPct val="80000"/>
              <a:buChar char="•"/>
              <a:defRPr lang="en-US" sz="2200">
                <a:solidFill>
                  <a:schemeClr val="tx1"/>
                </a:solidFill>
                <a:latin typeface="+mn-lt"/>
                <a:ea typeface="+mn-ea"/>
                <a:cs typeface="Calibri"/>
              </a:defRPr>
            </a:lvl1pPr>
            <a:lvl2pPr marL="534988" indent="-344488" algn="l" rtl="0" eaLnBrk="1" fontAlgn="base" hangingPunct="1">
              <a:spcBef>
                <a:spcPct val="20000"/>
              </a:spcBef>
              <a:spcAft>
                <a:spcPct val="0"/>
              </a:spcAft>
              <a:buSzPct val="100000"/>
              <a:buFontTx/>
              <a:buBlip>
                <a:blip r:embed="rId3"/>
              </a:buBlip>
              <a:defRPr lang="en-US" sz="2200">
                <a:solidFill>
                  <a:schemeClr val="tx1"/>
                </a:solidFill>
                <a:latin typeface="+mn-lt"/>
                <a:cs typeface="Calibri"/>
              </a:defRPr>
            </a:lvl2pPr>
            <a:lvl3pPr marL="446088" indent="-179388" algn="l" defTabSz="895350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Arial"/>
              <a:buChar char="•"/>
              <a:defRPr lang="en-US" sz="2000">
                <a:solidFill>
                  <a:schemeClr val="tx1"/>
                </a:solidFill>
                <a:latin typeface="+mn-lt"/>
                <a:cs typeface="Calibri"/>
              </a:defRPr>
            </a:lvl3pPr>
            <a:lvl4pPr marL="714375" indent="-357188" algn="l" defTabSz="714375" rtl="0" eaLnBrk="1" fontAlgn="base" hangingPunct="1">
              <a:spcBef>
                <a:spcPct val="20000"/>
              </a:spcBef>
              <a:spcAft>
                <a:spcPct val="0"/>
              </a:spcAft>
              <a:buSzPct val="100000"/>
              <a:buFontTx/>
              <a:buBlip>
                <a:blip r:embed="rId3"/>
              </a:buBlip>
              <a:defRPr lang="en-US" sz="2000">
                <a:solidFill>
                  <a:schemeClr val="tx1"/>
                </a:solidFill>
                <a:latin typeface="+mn-lt"/>
                <a:cs typeface="Calibri"/>
              </a:defRPr>
            </a:lvl4pPr>
            <a:lvl5pPr marL="108267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sz="1000">
                <a:solidFill>
                  <a:schemeClr val="tx1"/>
                </a:solidFill>
                <a:latin typeface="+mn-lt"/>
                <a:cs typeface="Calibri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9pPr>
          </a:lstStyle>
          <a:p>
            <a:pPr marL="0" indent="0">
              <a:buNone/>
            </a:pPr>
            <a:endParaRPr lang="de-DE" kern="0" dirty="0"/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201C26C4-4D3C-B63F-1266-1E835080A705}"/>
              </a:ext>
            </a:extLst>
          </p:cNvPr>
          <p:cNvGrpSpPr/>
          <p:nvPr/>
        </p:nvGrpSpPr>
        <p:grpSpPr>
          <a:xfrm>
            <a:off x="3838309" y="3464625"/>
            <a:ext cx="4106944" cy="2488533"/>
            <a:chOff x="5795871" y="3414297"/>
            <a:chExt cx="4106944" cy="2488533"/>
          </a:xfrm>
        </p:grpSpPr>
        <p:pic>
          <p:nvPicPr>
            <p:cNvPr id="22" name="Grafik 21" descr="Ein Bild, das Text, Himmel, draußen, Schmutz enthält.&#10;&#10;Automatisch generierte Beschreibung">
              <a:extLst>
                <a:ext uri="{FF2B5EF4-FFF2-40B4-BE49-F238E27FC236}">
                  <a16:creationId xmlns:a16="http://schemas.microsoft.com/office/drawing/2014/main" id="{AC06FF31-94E7-ABDF-47F2-BE0C5B5E8C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1901"/>
            <a:stretch/>
          </p:blipFill>
          <p:spPr>
            <a:xfrm>
              <a:off x="5795871" y="5517232"/>
              <a:ext cx="4106944" cy="385598"/>
            </a:xfrm>
            <a:prstGeom prst="rect">
              <a:avLst/>
            </a:prstGeom>
          </p:spPr>
        </p:pic>
        <p:pic>
          <p:nvPicPr>
            <p:cNvPr id="3" name="Grafik 2" descr="Ein Bild, das Text, Himmel, draußen, Schmutz enthält.&#10;&#10;Automatisch generierte Beschreibung">
              <a:extLst>
                <a:ext uri="{FF2B5EF4-FFF2-40B4-BE49-F238E27FC236}">
                  <a16:creationId xmlns:a16="http://schemas.microsoft.com/office/drawing/2014/main" id="{66A1FD05-61FF-C983-D630-E53F4A6404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7870"/>
            <a:stretch/>
          </p:blipFill>
          <p:spPr>
            <a:xfrm>
              <a:off x="5795871" y="3414297"/>
              <a:ext cx="4106944" cy="2102936"/>
            </a:xfrm>
            <a:prstGeom prst="rect">
              <a:avLst/>
            </a:prstGeom>
          </p:spPr>
        </p:pic>
      </p:grpSp>
      <p:pic>
        <p:nvPicPr>
          <p:cNvPr id="15" name="Grafik 14">
            <a:extLst>
              <a:ext uri="{FF2B5EF4-FFF2-40B4-BE49-F238E27FC236}">
                <a16:creationId xmlns:a16="http://schemas.microsoft.com/office/drawing/2014/main" id="{DCB1F323-7D17-A546-2BA8-000B203325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75977" y="2152986"/>
            <a:ext cx="3700032" cy="3816424"/>
          </a:xfrm>
          <a:prstGeom prst="rect">
            <a:avLst/>
          </a:prstGeom>
        </p:spPr>
      </p:pic>
      <p:sp>
        <p:nvSpPr>
          <p:cNvPr id="18" name="Textplatzhalter 9">
            <a:extLst>
              <a:ext uri="{FF2B5EF4-FFF2-40B4-BE49-F238E27FC236}">
                <a16:creationId xmlns:a16="http://schemas.microsoft.com/office/drawing/2014/main" id="{F7E367D4-4AD6-A73D-B480-A051C8656452}"/>
              </a:ext>
            </a:extLst>
          </p:cNvPr>
          <p:cNvSpPr txBox="1">
            <a:spLocks/>
          </p:cNvSpPr>
          <p:nvPr/>
        </p:nvSpPr>
        <p:spPr bwMode="auto">
          <a:xfrm>
            <a:off x="8256240" y="6051949"/>
            <a:ext cx="3383485" cy="290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ctr" rtl="0" eaLnBrk="1" fontAlgn="base" hangingPunct="1">
              <a:spcBef>
                <a:spcPts val="1000"/>
              </a:spcBef>
              <a:spcAft>
                <a:spcPct val="0"/>
              </a:spcAft>
              <a:buSzPct val="80000"/>
              <a:buNone/>
              <a:defRPr sz="1600">
                <a:solidFill>
                  <a:srgbClr val="7F7F7F"/>
                </a:solidFill>
                <a:latin typeface="+mn-lt"/>
                <a:ea typeface="+mn-ea"/>
                <a:cs typeface="Calibri"/>
              </a:defRPr>
            </a:lvl1pPr>
            <a:lvl2pPr marL="534988" indent="-344488" algn="l" rtl="0" eaLnBrk="1" fontAlgn="base" hangingPunct="1">
              <a:spcBef>
                <a:spcPct val="20000"/>
              </a:spcBef>
              <a:spcAft>
                <a:spcPct val="0"/>
              </a:spcAft>
              <a:buSzPct val="100000"/>
              <a:buFontTx/>
              <a:buBlip>
                <a:blip r:embed="rId3"/>
              </a:buBlip>
              <a:defRPr sz="2200">
                <a:solidFill>
                  <a:schemeClr val="tx1"/>
                </a:solidFill>
                <a:latin typeface="+mn-lt"/>
                <a:cs typeface="Calibri"/>
              </a:defRPr>
            </a:lvl2pPr>
            <a:lvl3pPr marL="446088" indent="-179388" algn="l" defTabSz="895350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cs typeface="Calibri"/>
              </a:defRPr>
            </a:lvl3pPr>
            <a:lvl4pPr marL="714375" indent="-357188" algn="l" defTabSz="714375" rtl="0" eaLnBrk="1" fontAlgn="base" hangingPunct="1">
              <a:spcBef>
                <a:spcPct val="20000"/>
              </a:spcBef>
              <a:spcAft>
                <a:spcPct val="0"/>
              </a:spcAft>
              <a:buSzPct val="100000"/>
              <a:buFontTx/>
              <a:buBlip>
                <a:blip r:embed="rId3"/>
              </a:buBlip>
              <a:defRPr sz="2000">
                <a:solidFill>
                  <a:schemeClr val="tx1"/>
                </a:solidFill>
                <a:latin typeface="+mn-lt"/>
                <a:cs typeface="Calibri"/>
              </a:defRPr>
            </a:lvl4pPr>
            <a:lvl5pPr marL="108267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000">
                <a:solidFill>
                  <a:schemeClr val="tx1"/>
                </a:solidFill>
                <a:latin typeface="+mn-lt"/>
                <a:cs typeface="Calibri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9pPr>
          </a:lstStyle>
          <a:p>
            <a:r>
              <a:rPr lang="de-DE" sz="1800" kern="0" dirty="0"/>
              <a:t>Der Standard, 16. August 2022</a:t>
            </a:r>
          </a:p>
        </p:txBody>
      </p:sp>
      <p:pic>
        <p:nvPicPr>
          <p:cNvPr id="19" name="Grafik 18" descr="Ein Bild, das Text, Spiegel, Fahrzeugspiegel, draußen enthält.&#10;&#10;Automatisch generierte Beschreibung">
            <a:extLst>
              <a:ext uri="{FF2B5EF4-FFF2-40B4-BE49-F238E27FC236}">
                <a16:creationId xmlns:a16="http://schemas.microsoft.com/office/drawing/2014/main" id="{BBC7ABF2-239A-1F22-8230-F1108EDD49F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090" y="2089661"/>
            <a:ext cx="4013766" cy="2488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512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20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4B6CA6E2-2CEF-33AF-541C-E6B2375D63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Historische und aktuelle Temperatur-Entwicklung in Österreich</a:t>
            </a:r>
          </a:p>
        </p:txBody>
      </p:sp>
      <p:pic>
        <p:nvPicPr>
          <p:cNvPr id="13" name="Inhaltsplatzhalter 12">
            <a:extLst>
              <a:ext uri="{FF2B5EF4-FFF2-40B4-BE49-F238E27FC236}">
                <a16:creationId xmlns:a16="http://schemas.microsoft.com/office/drawing/2014/main" id="{43B8B24F-5562-B9D8-169A-B3E7B2416FD6}"/>
              </a:ext>
            </a:extLst>
          </p:cNvPr>
          <p:cNvPicPr>
            <a:picLocks noGrp="1" noChangeAspect="1"/>
          </p:cNvPicPr>
          <p:nvPr>
            <p:ph sz="quarter" idx="2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9286" y="1628775"/>
            <a:ext cx="8380766" cy="4392613"/>
          </a:xfrm>
        </p:spPr>
      </p:pic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1BB0EC6A-C264-1323-4C4D-C01DBA2EE65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de-DE" dirty="0"/>
              <a:t>ZAMG News vom 28.9.2022 | </a:t>
            </a:r>
            <a:r>
              <a:rPr lang="de-DE" dirty="0">
                <a:hlinkClick r:id="rId4"/>
              </a:rPr>
              <a:t>https://www.zamg.ac.at/cms/de/klima/news</a:t>
            </a:r>
            <a:r>
              <a:rPr lang="de-DE" dirty="0"/>
              <a:t> 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35AB6515-49F3-A32F-4F10-7A8494E2EE9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Der Hitzesommer 2022 war der viert-heißeste Sommer in Österreich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EF0BABD-ED4C-2D3B-7D7B-943C6AFD60D5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95E875F-9E98-CC6C-9F12-4689B712CC10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r>
              <a:rPr lang="en-US"/>
              <a:t>Die Klimakrise in Österreich</a:t>
            </a:r>
            <a:endParaRPr lang="en-US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96DFB45-A866-F201-653A-9F3CA3FBB525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5</a:t>
            </a:fld>
            <a:endParaRPr lang="uk-UA" dirty="0"/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C670A22D-8C9E-5E47-A70B-A22E3F8C3E2B}"/>
              </a:ext>
            </a:extLst>
          </p:cNvPr>
          <p:cNvSpPr txBox="1"/>
          <p:nvPr/>
        </p:nvSpPr>
        <p:spPr>
          <a:xfrm>
            <a:off x="11175170" y="1988840"/>
            <a:ext cx="609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>
                <a:latin typeface="+mj-lt"/>
              </a:rPr>
              <a:t>3°C</a:t>
            </a:r>
          </a:p>
        </p:txBody>
      </p:sp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7AD7E1AA-EB34-60B5-6DAB-8F683AC85858}"/>
              </a:ext>
            </a:extLst>
          </p:cNvPr>
          <p:cNvCxnSpPr>
            <a:cxnSpLocks/>
          </p:cNvCxnSpPr>
          <p:nvPr/>
        </p:nvCxnSpPr>
        <p:spPr>
          <a:xfrm flipH="1">
            <a:off x="10370033" y="2220833"/>
            <a:ext cx="737089" cy="0"/>
          </a:xfrm>
          <a:prstGeom prst="straightConnector1">
            <a:avLst/>
          </a:prstGeom>
          <a:ln w="50800" cap="rnd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4310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494F9C18-6911-2EB7-B281-6708B5AC6A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Die Auswirkungen der Erderhitzung in Europa (und Österreich)</a:t>
            </a:r>
          </a:p>
        </p:txBody>
      </p:sp>
      <p:pic>
        <p:nvPicPr>
          <p:cNvPr id="12" name="Inhaltsplatzhalter 11">
            <a:extLst>
              <a:ext uri="{FF2B5EF4-FFF2-40B4-BE49-F238E27FC236}">
                <a16:creationId xmlns:a16="http://schemas.microsoft.com/office/drawing/2014/main" id="{E88254BB-67BA-2234-494B-5914C68A4FFC}"/>
              </a:ext>
            </a:extLst>
          </p:cNvPr>
          <p:cNvPicPr>
            <a:picLocks noGrp="1" noChangeAspect="1"/>
          </p:cNvPicPr>
          <p:nvPr>
            <p:ph sz="quarter" idx="2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864" y="1808727"/>
            <a:ext cx="10009112" cy="4310493"/>
          </a:xfrm>
        </p:spPr>
      </p:pic>
      <p:sp>
        <p:nvSpPr>
          <p:cNvPr id="9" name="Textplatzhalter 8">
            <a:extLst>
              <a:ext uri="{FF2B5EF4-FFF2-40B4-BE49-F238E27FC236}">
                <a16:creationId xmlns:a16="http://schemas.microsoft.com/office/drawing/2014/main" id="{9AE9DFA5-6C05-B331-6201-49CB7D98EA5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de-DE" dirty="0"/>
              <a:t>Figure 13.28 | Burning </a:t>
            </a:r>
            <a:r>
              <a:rPr lang="de-DE" dirty="0" err="1"/>
              <a:t>embers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low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medium </a:t>
            </a:r>
            <a:r>
              <a:rPr lang="de-DE" dirty="0" err="1"/>
              <a:t>adaptation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Europe | AR6 WG3 Chapter 13, </a:t>
            </a:r>
            <a:r>
              <a:rPr lang="de-DE" dirty="0" err="1"/>
              <a:t>page</a:t>
            </a:r>
            <a:r>
              <a:rPr lang="de-DE" dirty="0"/>
              <a:t> 1874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AC271A7-6C63-F279-B9EE-0BE0C7AD482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Vier Schlüsselrisiken: Hitze, Produktivitätsverluste in der Landwirtschaft, Trockenheit, und Überschwemmungen</a:t>
            </a:r>
          </a:p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89E14A3-0AF5-0A62-F05B-F57931AEA19A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6</a:t>
            </a:fld>
            <a:endParaRPr lang="uk-UA" dirty="0"/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C93476DA-622B-F1A8-18BF-F033BFC15BD1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7A09B9D6-8140-87EB-6C24-0BC8C5F055E8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Die Klimakrise in Österreich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3944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B3BA1F24-14FC-8F09-EFDB-FF95F381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Die Auswirkungen der Erderhitzung – und die Grenzen der Anpassung </a:t>
            </a:r>
          </a:p>
        </p:txBody>
      </p:sp>
      <p:pic>
        <p:nvPicPr>
          <p:cNvPr id="11" name="Inhaltsplatzhalter 10">
            <a:extLst>
              <a:ext uri="{FF2B5EF4-FFF2-40B4-BE49-F238E27FC236}">
                <a16:creationId xmlns:a16="http://schemas.microsoft.com/office/drawing/2014/main" id="{286DD746-6A33-6B16-F9F5-27C50DF6C73B}"/>
              </a:ext>
            </a:extLst>
          </p:cNvPr>
          <p:cNvPicPr>
            <a:picLocks noGrp="1" noChangeAspect="1"/>
          </p:cNvPicPr>
          <p:nvPr>
            <p:ph sz="quarter" idx="2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237" y="1701160"/>
            <a:ext cx="10663767" cy="3960088"/>
          </a:xfrm>
        </p:spPr>
      </p:pic>
      <p:sp>
        <p:nvSpPr>
          <p:cNvPr id="8" name="Textplatzhalter 7">
            <a:extLst>
              <a:ext uri="{FF2B5EF4-FFF2-40B4-BE49-F238E27FC236}">
                <a16:creationId xmlns:a16="http://schemas.microsoft.com/office/drawing/2014/main" id="{25BBC424-C575-2AC7-9170-E212A4F8769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11426" y="5877272"/>
            <a:ext cx="10657184" cy="504032"/>
          </a:xfrm>
        </p:spPr>
        <p:txBody>
          <a:bodyPr/>
          <a:lstStyle/>
          <a:p>
            <a:r>
              <a:rPr lang="de-DE" dirty="0"/>
              <a:t>Figure 13.29 | Burning </a:t>
            </a:r>
            <a:r>
              <a:rPr lang="de-DE" dirty="0" err="1"/>
              <a:t>embers</a:t>
            </a:r>
            <a:r>
              <a:rPr lang="de-DE" dirty="0"/>
              <a:t> and illustrative </a:t>
            </a:r>
            <a:r>
              <a:rPr lang="de-DE" dirty="0" err="1"/>
              <a:t>adaptation</a:t>
            </a:r>
            <a:r>
              <a:rPr lang="de-DE" dirty="0"/>
              <a:t> </a:t>
            </a:r>
            <a:r>
              <a:rPr lang="de-DE" dirty="0" err="1"/>
              <a:t>pathways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risks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human </a:t>
            </a:r>
            <a:r>
              <a:rPr lang="de-DE" dirty="0" err="1"/>
              <a:t>health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heat</a:t>
            </a:r>
            <a:r>
              <a:rPr lang="de-DE" dirty="0"/>
              <a:t> (Key Risk 1),</a:t>
            </a:r>
            <a:br>
              <a:rPr lang="de-DE" dirty="0"/>
            </a:br>
            <a:r>
              <a:rPr lang="de-DE" dirty="0"/>
              <a:t>AR6 WG3 Chapter 13, </a:t>
            </a:r>
            <a:r>
              <a:rPr lang="de-DE" dirty="0" err="1"/>
              <a:t>page</a:t>
            </a:r>
            <a:r>
              <a:rPr lang="de-DE" dirty="0"/>
              <a:t> 1874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0B03C23F-55FC-B8AE-8C06-269D50CCD90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Es gibt Anpassungsmöglichkeiten an Hitze – bis zu einem gewissen Punkt…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4CF9C9C-5F9B-F26D-4B5C-B64C1375385E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pPr algn="r"/>
            <a:fld id="{7F5633C8-4A1E-AE41-9551-4706842F4652}" type="slidenum">
              <a:rPr lang="en-GB" noProof="0" smtClean="0"/>
              <a:pPr algn="r"/>
              <a:t>7</a:t>
            </a:fld>
            <a:endParaRPr lang="en-GB" noProof="0"/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C0AF728C-FD4F-B057-FAD8-DF0B99DA4BE9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A01F8554-BB21-BA1D-E0EE-689079577088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Die Klimakrise in Österreich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0929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A88E41-4F32-A1A5-6D63-2BEAB246C4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Emissionspfade und Erderhitzung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14544934-F938-79B3-1AAF-F015361E334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de-DE" dirty="0"/>
              <a:t>Emission </a:t>
            </a:r>
            <a:r>
              <a:rPr lang="de-DE" dirty="0" err="1"/>
              <a:t>reduction</a:t>
            </a:r>
            <a:r>
              <a:rPr lang="de-DE" dirty="0"/>
              <a:t> </a:t>
            </a:r>
            <a:r>
              <a:rPr lang="de-DE" dirty="0" err="1"/>
              <a:t>pathways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fulfill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goals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Paris Agreement  | AR6 WG3 SPM 4</a:t>
            </a:r>
          </a:p>
          <a:p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4112BBD-F010-5FB9-8894-7F05F021B8F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12284" y="980728"/>
            <a:ext cx="10872347" cy="432269"/>
          </a:xfrm>
        </p:spPr>
        <p:txBody>
          <a:bodyPr/>
          <a:lstStyle/>
          <a:p>
            <a:r>
              <a:rPr lang="de-DE" dirty="0"/>
              <a:t>Zur Einhaltung des Pariser Abkommens sind rasche Reduktionen notwendig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46FA964-9FF3-F254-2C7C-F1970F3F48A7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8</a:t>
            </a:fld>
            <a:endParaRPr lang="uk-UA" dirty="0"/>
          </a:p>
        </p:txBody>
      </p:sp>
      <p:pic>
        <p:nvPicPr>
          <p:cNvPr id="12" name="Inhaltsplatzhalter 11">
            <a:extLst>
              <a:ext uri="{FF2B5EF4-FFF2-40B4-BE49-F238E27FC236}">
                <a16:creationId xmlns:a16="http://schemas.microsoft.com/office/drawing/2014/main" id="{247D1C2A-16B0-B0F9-11F4-16B2202B9473}"/>
              </a:ext>
            </a:extLst>
          </p:cNvPr>
          <p:cNvPicPr>
            <a:picLocks noGrp="1" noChangeAspect="1"/>
          </p:cNvPicPr>
          <p:nvPr>
            <p:ph sz="quarter" idx="2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632"/>
          <a:stretch/>
        </p:blipFill>
        <p:spPr>
          <a:xfrm>
            <a:off x="892488" y="1584229"/>
            <a:ext cx="7435760" cy="4420223"/>
          </a:xfrm>
        </p:spPr>
      </p:pic>
      <p:pic>
        <p:nvPicPr>
          <p:cNvPr id="13" name="Inhaltsplatzhalter 11">
            <a:extLst>
              <a:ext uri="{FF2B5EF4-FFF2-40B4-BE49-F238E27FC236}">
                <a16:creationId xmlns:a16="http://schemas.microsoft.com/office/drawing/2014/main" id="{72B1EBD9-67DE-0A42-47E3-DB0E18A1890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90" t="72747" r="3395"/>
          <a:stretch/>
        </p:blipFill>
        <p:spPr bwMode="auto">
          <a:xfrm>
            <a:off x="8328248" y="4294848"/>
            <a:ext cx="3600400" cy="1798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Inhaltsplatzhalter 11">
            <a:extLst>
              <a:ext uri="{FF2B5EF4-FFF2-40B4-BE49-F238E27FC236}">
                <a16:creationId xmlns:a16="http://schemas.microsoft.com/office/drawing/2014/main" id="{C930EE78-E354-2584-B6AD-2B6AEEEB0A9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0" t="72747" r="49621"/>
          <a:stretch/>
        </p:blipFill>
        <p:spPr bwMode="auto">
          <a:xfrm>
            <a:off x="8328247" y="2284875"/>
            <a:ext cx="3744417" cy="1798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63E1F57-2065-BEBC-BE8A-F8C17015F3D2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9A153D7D-2A8B-97FF-A6AD-1BFCAAD682C2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Die Klimakrise in Österreich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9718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7886E19-F767-9B28-6411-15D8F6D18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Optionen zur Emissionsreduktion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477A171-891F-CEFC-CF4A-655557113A9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de-DE" dirty="0"/>
              <a:t>Optionen zur Reduktion der Treibhausgas-Emissionen bewertet nach Kosten und Potential bis 2030  | IPCC AR6 WG3 SPM 7</a:t>
            </a:r>
          </a:p>
          <a:p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91580C16-2274-87B4-FDD7-4C2212A0A20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Es gibt viele kosten-effektive Möglichkeiten zum Klimaschutz,</a:t>
            </a:r>
            <a:br>
              <a:rPr lang="de-DE" dirty="0"/>
            </a:br>
            <a:r>
              <a:rPr lang="de-DE" dirty="0"/>
              <a:t>besonders im Energiesektor und bei der Mobilität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56AAF541-2662-D876-CE46-3D2352E7A3C7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8BFF30E1-693B-4539-BC18-C6C8700304DD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Die Klimakrise in Österreich</a:t>
            </a:r>
            <a:endParaRPr lang="en-US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E66434C-FF6F-B175-2E67-B2A3B6F207D2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9</a:t>
            </a:fld>
            <a:endParaRPr lang="uk-UA" dirty="0"/>
          </a:p>
        </p:txBody>
      </p:sp>
      <p:pic>
        <p:nvPicPr>
          <p:cNvPr id="20" name="Inhaltsplatzhalter 12">
            <a:extLst>
              <a:ext uri="{FF2B5EF4-FFF2-40B4-BE49-F238E27FC236}">
                <a16:creationId xmlns:a16="http://schemas.microsoft.com/office/drawing/2014/main" id="{40241682-BF51-57B2-3B53-AEE1B6ED77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6584" y="1962335"/>
            <a:ext cx="6897435" cy="2198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1430EF43-6497-78AC-1247-964FF79008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6584" y="4302877"/>
            <a:ext cx="3996000" cy="1608453"/>
          </a:xfrm>
          <a:prstGeom prst="rect">
            <a:avLst/>
          </a:prstGeom>
        </p:spPr>
      </p:pic>
      <p:pic>
        <p:nvPicPr>
          <p:cNvPr id="22" name="Inhaltsplatzhalter 21">
            <a:extLst>
              <a:ext uri="{FF2B5EF4-FFF2-40B4-BE49-F238E27FC236}">
                <a16:creationId xmlns:a16="http://schemas.microsoft.com/office/drawing/2014/main" id="{FE81E6B0-8780-2F74-EC5D-548569CA2DDA}"/>
              </a:ext>
            </a:extLst>
          </p:cNvPr>
          <p:cNvPicPr>
            <a:picLocks noGrp="1" noChangeAspect="1"/>
          </p:cNvPicPr>
          <p:nvPr>
            <p:ph sz="quarter" idx="24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66"/>
          <a:stretch/>
        </p:blipFill>
        <p:spPr>
          <a:xfrm>
            <a:off x="831354" y="1952742"/>
            <a:ext cx="3395346" cy="4044295"/>
          </a:xfrm>
          <a:prstGeom prst="rect">
            <a:avLst/>
          </a:prstGeom>
        </p:spPr>
      </p:pic>
      <p:sp>
        <p:nvSpPr>
          <p:cNvPr id="23" name="Rechteck 22">
            <a:extLst>
              <a:ext uri="{FF2B5EF4-FFF2-40B4-BE49-F238E27FC236}">
                <a16:creationId xmlns:a16="http://schemas.microsoft.com/office/drawing/2014/main" id="{8931B4CE-A388-3DA0-73D4-EC3214D3FC65}"/>
              </a:ext>
            </a:extLst>
          </p:cNvPr>
          <p:cNvSpPr/>
          <p:nvPr/>
        </p:nvSpPr>
        <p:spPr>
          <a:xfrm>
            <a:off x="831354" y="2140163"/>
            <a:ext cx="3395346" cy="8280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endParaRPr lang="de-DE" dirty="0">
              <a:latin typeface="Calibri"/>
              <a:cs typeface="Calibri"/>
            </a:endParaRPr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2F4D5E55-B486-4225-0113-92CC23EE753C}"/>
              </a:ext>
            </a:extLst>
          </p:cNvPr>
          <p:cNvSpPr/>
          <p:nvPr/>
        </p:nvSpPr>
        <p:spPr>
          <a:xfrm>
            <a:off x="838270" y="4077072"/>
            <a:ext cx="3391200" cy="7560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endParaRPr lang="de-DE" dirty="0">
              <a:latin typeface="Calibri"/>
              <a:cs typeface="Calibri"/>
            </a:endParaRPr>
          </a:p>
        </p:txBody>
      </p:sp>
      <p:cxnSp>
        <p:nvCxnSpPr>
          <p:cNvPr id="26" name="Gerade Verbindung 25">
            <a:extLst>
              <a:ext uri="{FF2B5EF4-FFF2-40B4-BE49-F238E27FC236}">
                <a16:creationId xmlns:a16="http://schemas.microsoft.com/office/drawing/2014/main" id="{6F7D457B-D57A-0830-5858-D3ECCE107562}"/>
              </a:ext>
            </a:extLst>
          </p:cNvPr>
          <p:cNvCxnSpPr>
            <a:cxnSpLocks/>
          </p:cNvCxnSpPr>
          <p:nvPr/>
        </p:nvCxnSpPr>
        <p:spPr>
          <a:xfrm>
            <a:off x="4226700" y="2140163"/>
            <a:ext cx="287114" cy="1656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26">
            <a:extLst>
              <a:ext uri="{FF2B5EF4-FFF2-40B4-BE49-F238E27FC236}">
                <a16:creationId xmlns:a16="http://schemas.microsoft.com/office/drawing/2014/main" id="{21C6C3CD-7AC6-719A-0FFD-6B51A9211E85}"/>
              </a:ext>
            </a:extLst>
          </p:cNvPr>
          <p:cNvCxnSpPr>
            <a:cxnSpLocks/>
          </p:cNvCxnSpPr>
          <p:nvPr/>
        </p:nvCxnSpPr>
        <p:spPr>
          <a:xfrm>
            <a:off x="4226700" y="2968163"/>
            <a:ext cx="287114" cy="11906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Gerade Verbindung 31">
            <a:extLst>
              <a:ext uri="{FF2B5EF4-FFF2-40B4-BE49-F238E27FC236}">
                <a16:creationId xmlns:a16="http://schemas.microsoft.com/office/drawing/2014/main" id="{6197F134-3948-C39B-F9DB-BA94CB7354CC}"/>
              </a:ext>
            </a:extLst>
          </p:cNvPr>
          <p:cNvCxnSpPr>
            <a:cxnSpLocks/>
          </p:cNvCxnSpPr>
          <p:nvPr/>
        </p:nvCxnSpPr>
        <p:spPr>
          <a:xfrm>
            <a:off x="4232240" y="4077072"/>
            <a:ext cx="296490" cy="2375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rade Verbindung 32">
            <a:extLst>
              <a:ext uri="{FF2B5EF4-FFF2-40B4-BE49-F238E27FC236}">
                <a16:creationId xmlns:a16="http://schemas.microsoft.com/office/drawing/2014/main" id="{FCA2C6F9-A11D-0751-FFDB-F662D0103FE0}"/>
              </a:ext>
            </a:extLst>
          </p:cNvPr>
          <p:cNvCxnSpPr>
            <a:cxnSpLocks/>
          </p:cNvCxnSpPr>
          <p:nvPr/>
        </p:nvCxnSpPr>
        <p:spPr>
          <a:xfrm>
            <a:off x="4230855" y="4833072"/>
            <a:ext cx="297875" cy="10782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5237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theme/theme1.xml><?xml version="1.0" encoding="utf-8"?>
<a:theme xmlns:a="http://schemas.openxmlformats.org/drawingml/2006/main" name="dh light with header">
  <a:themeElements>
    <a:clrScheme name="iiasa">
      <a:dk1>
        <a:srgbClr val="000000"/>
      </a:dk1>
      <a:lt1>
        <a:srgbClr val="FFFFFF"/>
      </a:lt1>
      <a:dk2>
        <a:srgbClr val="00599D"/>
      </a:dk2>
      <a:lt2>
        <a:srgbClr val="E0E0E0"/>
      </a:lt2>
      <a:accent1>
        <a:srgbClr val="2B7664"/>
      </a:accent1>
      <a:accent2>
        <a:srgbClr val="F3B548"/>
      </a:accent2>
      <a:accent3>
        <a:srgbClr val="E06464"/>
      </a:accent3>
      <a:accent4>
        <a:srgbClr val="60457F"/>
      </a:accent4>
      <a:accent5>
        <a:srgbClr val="62BEB2"/>
      </a:accent5>
      <a:accent6>
        <a:srgbClr val="005087"/>
      </a:accent6>
      <a:hlink>
        <a:srgbClr val="005087"/>
      </a:hlink>
      <a:folHlink>
        <a:srgbClr val="60457F"/>
      </a:folHlink>
    </a:clrScheme>
    <a:fontScheme name="IIASA">
      <a:majorFont>
        <a:latin typeface="Calibri Light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>
          <a:defRPr dirty="0" smtClean="0">
            <a:latin typeface="Calibri"/>
            <a:cs typeface="Calibri"/>
          </a:defRPr>
        </a:defPPr>
      </a:lstStyle>
    </a:spDef>
  </a:objectDefaults>
  <a:extraClrSchemeLst>
    <a:extraClrScheme>
      <a:clrScheme name="iiasa-version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iasa-version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iasa-version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iasa-version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iasa-version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iasa-version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iasa-version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iasa-version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iasa-version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iasa-version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iasa-version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iasa-version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dh_template" id="{9031EDC5-5010-1E43-AE9B-CE9301614858}" vid="{736617E0-E29E-0149-86D1-AD71E937DB31}"/>
    </a:ext>
  </a:extLst>
</a:theme>
</file>

<file path=ppt/theme/theme2.xml><?xml version="1.0" encoding="utf-8"?>
<a:theme xmlns:a="http://schemas.openxmlformats.org/drawingml/2006/main" name="dh light title &amp; final (english)">
  <a:themeElements>
    <a:clrScheme name="iiasa">
      <a:dk1>
        <a:srgbClr val="000000"/>
      </a:dk1>
      <a:lt1>
        <a:srgbClr val="FFFFFF"/>
      </a:lt1>
      <a:dk2>
        <a:srgbClr val="00599D"/>
      </a:dk2>
      <a:lt2>
        <a:srgbClr val="E0E0E0"/>
      </a:lt2>
      <a:accent1>
        <a:srgbClr val="2B7664"/>
      </a:accent1>
      <a:accent2>
        <a:srgbClr val="F3B548"/>
      </a:accent2>
      <a:accent3>
        <a:srgbClr val="E06464"/>
      </a:accent3>
      <a:accent4>
        <a:srgbClr val="60457F"/>
      </a:accent4>
      <a:accent5>
        <a:srgbClr val="62BEB2"/>
      </a:accent5>
      <a:accent6>
        <a:srgbClr val="005087"/>
      </a:accent6>
      <a:hlink>
        <a:srgbClr val="005087"/>
      </a:hlink>
      <a:folHlink>
        <a:srgbClr val="60457F"/>
      </a:folHlink>
    </a:clrScheme>
    <a:fontScheme name="IIASA">
      <a:majorFont>
        <a:latin typeface="Calibri Light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iiasa-version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iasa-version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iasa-version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iasa-version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iasa-version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iasa-version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iasa-version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iasa-version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iasa-version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iasa-version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iasa-version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iasa-version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dh_template" id="{9031EDC5-5010-1E43-AE9B-CE9301614858}" vid="{4BE3ECEB-AFD9-AE4D-815B-55646E6EDEB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dh light with header</Template>
  <TotalTime>0</TotalTime>
  <Words>678</Words>
  <Application>Microsoft Macintosh PowerPoint</Application>
  <PresentationFormat>Breitbild</PresentationFormat>
  <Paragraphs>90</Paragraphs>
  <Slides>13</Slides>
  <Notes>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13</vt:i4>
      </vt:variant>
    </vt:vector>
  </HeadingPairs>
  <TitlesOfParts>
    <vt:vector size="21" baseType="lpstr">
      <vt:lpstr>Arial</vt:lpstr>
      <vt:lpstr>Arial Narrow</vt:lpstr>
      <vt:lpstr>Calibri</vt:lpstr>
      <vt:lpstr>Calibri Light</vt:lpstr>
      <vt:lpstr>Cambria</vt:lpstr>
      <vt:lpstr>Wingdings</vt:lpstr>
      <vt:lpstr>dh light with header</vt:lpstr>
      <vt:lpstr>dh light title &amp; final (english)</vt:lpstr>
      <vt:lpstr>Die Klimakrise in Österreich</vt:lpstr>
      <vt:lpstr>Historische Entwicklung der globalen Durchschnitts-Temperatur</vt:lpstr>
      <vt:lpstr>Szenarien zukünftiger Emissionen und erwartete Erderhitzung bis 2100</vt:lpstr>
      <vt:lpstr>Die Klimakrise in Österreich</vt:lpstr>
      <vt:lpstr>Historische und aktuelle Temperatur-Entwicklung in Österreich</vt:lpstr>
      <vt:lpstr>Die Auswirkungen der Erderhitzung in Europa (und Österreich)</vt:lpstr>
      <vt:lpstr>Die Auswirkungen der Erderhitzung – und die Grenzen der Anpassung </vt:lpstr>
      <vt:lpstr>Emissionspfade und Erderhitzung</vt:lpstr>
      <vt:lpstr>Optionen zur Emissionsreduktion</vt:lpstr>
      <vt:lpstr>Österreich – ein Umwelt- und Klima-Musterland?</vt:lpstr>
      <vt:lpstr>Empfehlungen für Sachbücher und weiterführende Informationen</vt:lpstr>
      <vt:lpstr>Podcasts zum 6. Sachstandsbericht des Weltklimarats (IPCC)</vt:lpstr>
      <vt:lpstr>#WissenSchafftKlimaschutz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HUPPMANN Daniel</dc:creator>
  <cp:lastModifiedBy>HUPPMANN Daniel</cp:lastModifiedBy>
  <cp:revision>102</cp:revision>
  <cp:lastPrinted>2015-10-09T11:58:21Z</cp:lastPrinted>
  <dcterms:created xsi:type="dcterms:W3CDTF">2022-10-05T07:13:49Z</dcterms:created>
  <dcterms:modified xsi:type="dcterms:W3CDTF">2022-11-05T11:50:31Z</dcterms:modified>
</cp:coreProperties>
</file>