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8" r:id="rId5"/>
  </p:sldIdLst>
  <p:sldSz cx="30275213" cy="427672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DF2C1C0-8799-8673-F230-6EB94976C299}" name="boland" initials="bo" userId="S::boland_univ-paris-diderot.fr#ext#@optimat.onmicrosoft.com::d6e83955-b5ad-41de-a1ee-b50a5169793f" providerId="AD"/>
  <p188:author id="{E987A4D8-3426-3C16-17F9-C2ECAC735DB2}" name="Anani Johnny Komlavi Afanou" initials="AJKA" userId="S::Anani.Afanou@stami.no::17c5ebf7-6313-42f2-b585-bf2061a68550" providerId="AD"/>
  <p188:author id="{2116E9F2-7053-D9BF-93CE-C0A8EAC057F3}" name="Ramsperger, Anja" initials="RA" userId="S::anja.ramsperger_uni-bayreuth.de#ext#@optimat.onmicrosoft.com::a295848a-5ff0-41b7-aa53-44ac1c3fa47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EED1"/>
    <a:srgbClr val="0170C0"/>
    <a:srgbClr val="59BA48"/>
    <a:srgbClr val="58585A"/>
    <a:srgbClr val="55BD4E"/>
    <a:srgbClr val="0E74BC"/>
    <a:srgbClr val="FF00FF"/>
    <a:srgbClr val="0072C3"/>
    <a:srgbClr val="79C144"/>
    <a:srgbClr val="2549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554"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6999180"/>
            <a:ext cx="25733931" cy="14889339"/>
          </a:xfrm>
        </p:spPr>
        <p:txBody>
          <a:bodyPr anchor="b"/>
          <a:lstStyle>
            <a:lvl1pPr algn="ctr">
              <a:defRPr sz="19865"/>
            </a:lvl1pPr>
          </a:lstStyle>
          <a:p>
            <a:r>
              <a:rPr lang="en-US"/>
              <a:t>Click to edit Master title style</a:t>
            </a:r>
          </a:p>
        </p:txBody>
      </p:sp>
      <p:sp>
        <p:nvSpPr>
          <p:cNvPr id="3" name="Subtitle 2"/>
          <p:cNvSpPr>
            <a:spLocks noGrp="1"/>
          </p:cNvSpPr>
          <p:nvPr>
            <p:ph type="subTitle" idx="1"/>
          </p:nvPr>
        </p:nvSpPr>
        <p:spPr>
          <a:xfrm>
            <a:off x="3784402" y="22462709"/>
            <a:ext cx="22706410" cy="10325516"/>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p>
        </p:txBody>
      </p:sp>
      <p:sp>
        <p:nvSpPr>
          <p:cNvPr id="4" name="Date Placeholder 3"/>
          <p:cNvSpPr>
            <a:spLocks noGrp="1"/>
          </p:cNvSpPr>
          <p:nvPr>
            <p:ph type="dt" sz="half" idx="10"/>
          </p:nvPr>
        </p:nvSpPr>
        <p:spPr/>
        <p:txBody>
          <a:bodyPr/>
          <a:lstStyle/>
          <a:p>
            <a:fld id="{012209F3-B541-4D07-8DC6-ED7B10267DAC}" type="datetimeFigureOut">
              <a:rPr lang="en-GB" smtClean="0"/>
              <a:t>07/10/2022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3292221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209F3-B541-4D07-8DC6-ED7B10267DAC}" type="datetimeFigureOut">
              <a:rPr lang="en-GB" smtClean="0"/>
              <a:t>07/10/2022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1459362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6960"/>
            <a:ext cx="6528093" cy="3624326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81423" y="2276960"/>
            <a:ext cx="19205838" cy="362432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209F3-B541-4D07-8DC6-ED7B10267DAC}" type="datetimeFigureOut">
              <a:rPr lang="en-GB" smtClean="0"/>
              <a:t>07/10/2022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1941276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209F3-B541-4D07-8DC6-ED7B10267DAC}" type="datetimeFigureOut">
              <a:rPr lang="en-GB" smtClean="0"/>
              <a:t>07/10/2022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4275950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62125"/>
            <a:ext cx="26112371" cy="17789985"/>
          </a:xfrm>
        </p:spPr>
        <p:txBody>
          <a:bodyPr anchor="b"/>
          <a:lstStyle>
            <a:lvl1pPr>
              <a:defRPr sz="19865"/>
            </a:lvl1pPr>
          </a:lstStyle>
          <a:p>
            <a:r>
              <a:rPr lang="en-US"/>
              <a:t>Click to edit Master title style</a:t>
            </a:r>
          </a:p>
        </p:txBody>
      </p:sp>
      <p:sp>
        <p:nvSpPr>
          <p:cNvPr id="3" name="Text Placeholder 2"/>
          <p:cNvSpPr>
            <a:spLocks noGrp="1"/>
          </p:cNvSpPr>
          <p:nvPr>
            <p:ph type="body" idx="1"/>
          </p:nvPr>
        </p:nvSpPr>
        <p:spPr>
          <a:xfrm>
            <a:off x="2065654" y="28620410"/>
            <a:ext cx="26112371" cy="9355333"/>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2209F3-B541-4D07-8DC6-ED7B10267DAC}" type="datetimeFigureOut">
              <a:rPr lang="en-GB" smtClean="0"/>
              <a:t>07/10/2022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3386988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81421" y="11384800"/>
            <a:ext cx="12866966" cy="271354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26826" y="11384800"/>
            <a:ext cx="12866966" cy="271354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12209F3-B541-4D07-8DC6-ED7B10267DAC}" type="datetimeFigureOut">
              <a:rPr lang="en-GB" smtClean="0"/>
              <a:t>07/10/2022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2512013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6970"/>
            <a:ext cx="26112371" cy="8266358"/>
          </a:xfrm>
        </p:spPr>
        <p:txBody>
          <a:bodyPr/>
          <a:lstStyle/>
          <a:p>
            <a:r>
              <a:rPr lang="en-US"/>
              <a:t>Click to edit Master title style</a:t>
            </a:r>
          </a:p>
        </p:txBody>
      </p:sp>
      <p:sp>
        <p:nvSpPr>
          <p:cNvPr id="3" name="Text Placeholder 2"/>
          <p:cNvSpPr>
            <a:spLocks noGrp="1"/>
          </p:cNvSpPr>
          <p:nvPr>
            <p:ph type="body" idx="1"/>
          </p:nvPr>
        </p:nvSpPr>
        <p:spPr>
          <a:xfrm>
            <a:off x="2085368" y="10483919"/>
            <a:ext cx="12807832" cy="5138007"/>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4" name="Content Placeholder 3"/>
          <p:cNvSpPr>
            <a:spLocks noGrp="1"/>
          </p:cNvSpPr>
          <p:nvPr>
            <p:ph sz="half" idx="2"/>
          </p:nvPr>
        </p:nvSpPr>
        <p:spPr>
          <a:xfrm>
            <a:off x="2085368" y="15621926"/>
            <a:ext cx="12807832" cy="22977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6828" y="10483919"/>
            <a:ext cx="12870909" cy="5138007"/>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6" name="Content Placeholder 5"/>
          <p:cNvSpPr>
            <a:spLocks noGrp="1"/>
          </p:cNvSpPr>
          <p:nvPr>
            <p:ph sz="quarter" idx="4"/>
          </p:nvPr>
        </p:nvSpPr>
        <p:spPr>
          <a:xfrm>
            <a:off x="15326828" y="15621926"/>
            <a:ext cx="12870909" cy="22977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12209F3-B541-4D07-8DC6-ED7B10267DAC}" type="datetimeFigureOut">
              <a:rPr lang="en-GB" smtClean="0"/>
              <a:t>07/10/2022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283205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12209F3-B541-4D07-8DC6-ED7B10267DAC}" type="datetimeFigureOut">
              <a:rPr lang="en-GB" smtClean="0"/>
              <a:t>07/10/2022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31261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09F3-B541-4D07-8DC6-ED7B10267DAC}" type="datetimeFigureOut">
              <a:rPr lang="en-GB" smtClean="0"/>
              <a:t>07/10/2022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1904358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1150"/>
            <a:ext cx="9764544" cy="9979025"/>
          </a:xfrm>
        </p:spPr>
        <p:txBody>
          <a:bodyPr anchor="b"/>
          <a:lstStyle>
            <a:lvl1pPr>
              <a:defRPr sz="10595"/>
            </a:lvl1pPr>
          </a:lstStyle>
          <a:p>
            <a:r>
              <a:rPr lang="en-US"/>
              <a:t>Click to edit Master title style</a:t>
            </a:r>
          </a:p>
        </p:txBody>
      </p:sp>
      <p:sp>
        <p:nvSpPr>
          <p:cNvPr id="3" name="Content Placeholder 2"/>
          <p:cNvSpPr>
            <a:spLocks noGrp="1"/>
          </p:cNvSpPr>
          <p:nvPr>
            <p:ph idx="1"/>
          </p:nvPr>
        </p:nvSpPr>
        <p:spPr>
          <a:xfrm>
            <a:off x="12870909" y="6157701"/>
            <a:ext cx="15326827" cy="30392467"/>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85364" y="12830175"/>
            <a:ext cx="9764544" cy="23769486"/>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012209F3-B541-4D07-8DC6-ED7B10267DAC}" type="datetimeFigureOut">
              <a:rPr lang="en-GB" smtClean="0"/>
              <a:t>07/10/2022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1711887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1150"/>
            <a:ext cx="9764544" cy="9979025"/>
          </a:xfrm>
        </p:spPr>
        <p:txBody>
          <a:bodyPr anchor="b"/>
          <a:lstStyle>
            <a:lvl1pPr>
              <a:defRPr sz="10595"/>
            </a:lvl1pPr>
          </a:lstStyle>
          <a:p>
            <a:r>
              <a:rPr lang="en-US"/>
              <a:t>Click to edit Master title style</a:t>
            </a:r>
          </a:p>
        </p:txBody>
      </p:sp>
      <p:sp>
        <p:nvSpPr>
          <p:cNvPr id="3" name="Picture Placeholder 2"/>
          <p:cNvSpPr>
            <a:spLocks noGrp="1" noChangeAspect="1"/>
          </p:cNvSpPr>
          <p:nvPr>
            <p:ph type="pic" idx="1"/>
          </p:nvPr>
        </p:nvSpPr>
        <p:spPr>
          <a:xfrm>
            <a:off x="12870909" y="6157701"/>
            <a:ext cx="15326827" cy="30392467"/>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p>
        </p:txBody>
      </p:sp>
      <p:sp>
        <p:nvSpPr>
          <p:cNvPr id="4" name="Text Placeholder 3"/>
          <p:cNvSpPr>
            <a:spLocks noGrp="1"/>
          </p:cNvSpPr>
          <p:nvPr>
            <p:ph type="body" sz="half" idx="2"/>
          </p:nvPr>
        </p:nvSpPr>
        <p:spPr>
          <a:xfrm>
            <a:off x="2085364" y="12830175"/>
            <a:ext cx="9764544" cy="23769486"/>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012209F3-B541-4D07-8DC6-ED7B10267DAC}" type="datetimeFigureOut">
              <a:rPr lang="en-GB" smtClean="0"/>
              <a:t>07/10/2022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10633E-C50D-4FDD-8369-80B2F0CE95E1}" type="slidenum">
              <a:rPr lang="en-GB" smtClean="0"/>
              <a:t>‹#›</a:t>
            </a:fld>
            <a:endParaRPr lang="en-GB"/>
          </a:p>
        </p:txBody>
      </p:sp>
    </p:spTree>
    <p:extLst>
      <p:ext uri="{BB962C8B-B14F-4D97-AF65-F5344CB8AC3E}">
        <p14:creationId xmlns:p14="http://schemas.microsoft.com/office/powerpoint/2010/main" val="357628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6970"/>
            <a:ext cx="26112371" cy="826635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081421" y="11384800"/>
            <a:ext cx="26112371" cy="271354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81421" y="39638914"/>
            <a:ext cx="6811923" cy="2276960"/>
          </a:xfrm>
          <a:prstGeom prst="rect">
            <a:avLst/>
          </a:prstGeom>
        </p:spPr>
        <p:txBody>
          <a:bodyPr vert="horz" lIns="91440" tIns="45720" rIns="91440" bIns="45720" rtlCol="0" anchor="ctr"/>
          <a:lstStyle>
            <a:lvl1pPr algn="l">
              <a:defRPr sz="3973">
                <a:solidFill>
                  <a:schemeClr val="tx1">
                    <a:tint val="75000"/>
                  </a:schemeClr>
                </a:solidFill>
              </a:defRPr>
            </a:lvl1pPr>
          </a:lstStyle>
          <a:p>
            <a:fld id="{012209F3-B541-4D07-8DC6-ED7B10267DAC}" type="datetimeFigureOut">
              <a:rPr lang="en-GB" smtClean="0"/>
              <a:t>07/10/2022</a:t>
            </a:fld>
            <a:endParaRPr lang="en-GB"/>
          </a:p>
        </p:txBody>
      </p:sp>
      <p:sp>
        <p:nvSpPr>
          <p:cNvPr id="5" name="Footer Placeholder 4"/>
          <p:cNvSpPr>
            <a:spLocks noGrp="1"/>
          </p:cNvSpPr>
          <p:nvPr>
            <p:ph type="ftr" sz="quarter" idx="3"/>
          </p:nvPr>
        </p:nvSpPr>
        <p:spPr>
          <a:xfrm>
            <a:off x="10028665" y="39638914"/>
            <a:ext cx="10217884" cy="2276960"/>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38914"/>
            <a:ext cx="6811923" cy="2276960"/>
          </a:xfrm>
          <a:prstGeom prst="rect">
            <a:avLst/>
          </a:prstGeom>
        </p:spPr>
        <p:txBody>
          <a:bodyPr vert="horz" lIns="91440" tIns="45720" rIns="91440" bIns="45720" rtlCol="0" anchor="ctr"/>
          <a:lstStyle>
            <a:lvl1pPr algn="r">
              <a:defRPr sz="3973">
                <a:solidFill>
                  <a:schemeClr val="tx1">
                    <a:tint val="75000"/>
                  </a:schemeClr>
                </a:solidFill>
              </a:defRPr>
            </a:lvl1pPr>
          </a:lstStyle>
          <a:p>
            <a:fld id="{2610633E-C50D-4FDD-8369-80B2F0CE95E1}" type="slidenum">
              <a:rPr lang="en-GB" smtClean="0"/>
              <a:t>‹#›</a:t>
            </a:fld>
            <a:endParaRPr lang="en-GB"/>
          </a:p>
        </p:txBody>
      </p:sp>
    </p:spTree>
    <p:extLst>
      <p:ext uri="{BB962C8B-B14F-4D97-AF65-F5344CB8AC3E}">
        <p14:creationId xmlns:p14="http://schemas.microsoft.com/office/powerpoint/2010/main" val="4451553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170C0"/>
        </a:solidFill>
        <a:effectLst/>
      </p:bgPr>
    </p:bg>
    <p:spTree>
      <p:nvGrpSpPr>
        <p:cNvPr id="1" name=""/>
        <p:cNvGrpSpPr/>
        <p:nvPr/>
      </p:nvGrpSpPr>
      <p:grpSpPr>
        <a:xfrm>
          <a:off x="0" y="0"/>
          <a:ext cx="0" cy="0"/>
          <a:chOff x="0" y="0"/>
          <a:chExt cx="0" cy="0"/>
        </a:xfrm>
      </p:grpSpPr>
      <p:sp>
        <p:nvSpPr>
          <p:cNvPr id="43" name="Rectangle: Rounded Corners 42">
            <a:extLst>
              <a:ext uri="{FF2B5EF4-FFF2-40B4-BE49-F238E27FC236}">
                <a16:creationId xmlns:a16="http://schemas.microsoft.com/office/drawing/2014/main" id="{32A73764-6810-478D-9EC7-BDA30AA4090D}"/>
              </a:ext>
            </a:extLst>
          </p:cNvPr>
          <p:cNvSpPr/>
          <p:nvPr/>
        </p:nvSpPr>
        <p:spPr>
          <a:xfrm>
            <a:off x="402337" y="398490"/>
            <a:ext cx="29363524" cy="4004727"/>
          </a:xfrm>
          <a:prstGeom prst="roundRect">
            <a:avLst>
              <a:gd name="adj" fmla="val 3794"/>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GB" sz="3953">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40" name="Rectangle: Rounded Corners 39">
            <a:extLst>
              <a:ext uri="{FF2B5EF4-FFF2-40B4-BE49-F238E27FC236}">
                <a16:creationId xmlns:a16="http://schemas.microsoft.com/office/drawing/2014/main" id="{ECC635BB-D1F7-48E5-9F35-918B9C37A3E0}"/>
              </a:ext>
            </a:extLst>
          </p:cNvPr>
          <p:cNvSpPr/>
          <p:nvPr/>
        </p:nvSpPr>
        <p:spPr>
          <a:xfrm>
            <a:off x="402335" y="33468663"/>
            <a:ext cx="29363524" cy="7024331"/>
          </a:xfrm>
          <a:prstGeom prst="roundRect">
            <a:avLst>
              <a:gd name="adj" fmla="val 18491"/>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GB" sz="3953">
              <a:solidFill>
                <a:schemeClr val="tx1"/>
              </a:solidFill>
              <a:latin typeface="Tahoma" panose="020B0604030504040204" pitchFamily="34" charset="0"/>
              <a:ea typeface="Tahoma" panose="020B0604030504040204" pitchFamily="34" charset="0"/>
              <a:cs typeface="Tahoma" panose="020B0604030504040204" pitchFamily="34" charset="0"/>
            </a:endParaRPr>
          </a:p>
        </p:txBody>
      </p:sp>
      <p:grpSp>
        <p:nvGrpSpPr>
          <p:cNvPr id="29" name="Group 28">
            <a:extLst>
              <a:ext uri="{FF2B5EF4-FFF2-40B4-BE49-F238E27FC236}">
                <a16:creationId xmlns:a16="http://schemas.microsoft.com/office/drawing/2014/main" id="{01229190-51B6-4ED7-86BE-ABAACA93A8B6}"/>
              </a:ext>
            </a:extLst>
          </p:cNvPr>
          <p:cNvGrpSpPr/>
          <p:nvPr/>
        </p:nvGrpSpPr>
        <p:grpSpPr>
          <a:xfrm>
            <a:off x="694701" y="40663057"/>
            <a:ext cx="28814710" cy="1871960"/>
            <a:chOff x="1523999" y="27846315"/>
            <a:chExt cx="18462511" cy="1325980"/>
          </a:xfrm>
        </p:grpSpPr>
        <p:pic>
          <p:nvPicPr>
            <p:cNvPr id="24" name="Picture 23">
              <a:extLst>
                <a:ext uri="{FF2B5EF4-FFF2-40B4-BE49-F238E27FC236}">
                  <a16:creationId xmlns:a16="http://schemas.microsoft.com/office/drawing/2014/main" id="{9B886A9D-7A82-4F59-B923-FFDF0A115A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9" y="27846315"/>
              <a:ext cx="1988128" cy="1325980"/>
            </a:xfrm>
            <a:prstGeom prst="rect">
              <a:avLst/>
            </a:prstGeom>
          </p:spPr>
        </p:pic>
        <p:sp>
          <p:nvSpPr>
            <p:cNvPr id="25" name="TextBox 24">
              <a:extLst>
                <a:ext uri="{FF2B5EF4-FFF2-40B4-BE49-F238E27FC236}">
                  <a16:creationId xmlns:a16="http://schemas.microsoft.com/office/drawing/2014/main" id="{8DD5626F-E646-4002-B2E6-564D201B5148}"/>
                </a:ext>
              </a:extLst>
            </p:cNvPr>
            <p:cNvSpPr txBox="1"/>
            <p:nvPr/>
          </p:nvSpPr>
          <p:spPr>
            <a:xfrm>
              <a:off x="3687254" y="28032251"/>
              <a:ext cx="16299256" cy="850238"/>
            </a:xfrm>
            <a:prstGeom prst="rect">
              <a:avLst/>
            </a:prstGeom>
            <a:noFill/>
          </p:spPr>
          <p:txBody>
            <a:bodyPr wrap="square" rtlCol="0">
              <a:spAutoFit/>
            </a:bodyPr>
            <a:lstStyle/>
            <a:p>
              <a:r>
                <a:rPr lang="en-US" sz="3600" dirty="0" err="1">
                  <a:solidFill>
                    <a:schemeClr val="bg1"/>
                  </a:solidFill>
                  <a:latin typeface="Tahoma" panose="020B0604030504040204" pitchFamily="34" charset="0"/>
                  <a:ea typeface="Tahoma" panose="020B0604030504040204" pitchFamily="34" charset="0"/>
                  <a:cs typeface="Tahoma" panose="020B0604030504040204" pitchFamily="34" charset="0"/>
                </a:rPr>
                <a:t>PlasticsFatE</a:t>
              </a:r>
              <a:r>
                <a:rPr lang="en-US" sz="3600" dirty="0">
                  <a:solidFill>
                    <a:schemeClr val="bg1"/>
                  </a:solidFill>
                  <a:latin typeface="Tahoma" panose="020B0604030504040204" pitchFamily="34" charset="0"/>
                  <a:ea typeface="Tahoma" panose="020B0604030504040204" pitchFamily="34" charset="0"/>
                  <a:cs typeface="Tahoma" panose="020B0604030504040204" pitchFamily="34" charset="0"/>
                </a:rPr>
                <a:t> has received funding from the European Union’s Horizon 2020 Research and Innovation </a:t>
              </a:r>
              <a:r>
                <a:rPr lang="en-US" sz="3600" dirty="0" err="1">
                  <a:solidFill>
                    <a:schemeClr val="bg1"/>
                  </a:solidFill>
                  <a:latin typeface="Tahoma" panose="020B0604030504040204" pitchFamily="34" charset="0"/>
                  <a:ea typeface="Tahoma" panose="020B0604030504040204" pitchFamily="34" charset="0"/>
                  <a:cs typeface="Tahoma" panose="020B0604030504040204" pitchFamily="34" charset="0"/>
                </a:rPr>
                <a:t>programme</a:t>
              </a:r>
              <a:r>
                <a:rPr lang="en-US" sz="3600" dirty="0">
                  <a:solidFill>
                    <a:schemeClr val="bg1"/>
                  </a:solidFill>
                  <a:latin typeface="Tahoma" panose="020B0604030504040204" pitchFamily="34" charset="0"/>
                  <a:ea typeface="Tahoma" panose="020B0604030504040204" pitchFamily="34" charset="0"/>
                  <a:cs typeface="Tahoma" panose="020B0604030504040204" pitchFamily="34" charset="0"/>
                </a:rPr>
                <a:t>, under the Grant Agreement number 965367</a:t>
              </a:r>
              <a:endParaRPr lang="en-GB" sz="36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sp>
        <p:nvSpPr>
          <p:cNvPr id="32" name="Rectangle 31">
            <a:extLst>
              <a:ext uri="{FF2B5EF4-FFF2-40B4-BE49-F238E27FC236}">
                <a16:creationId xmlns:a16="http://schemas.microsoft.com/office/drawing/2014/main" id="{F900975C-0AC8-4D9B-8EDA-8F384D532853}"/>
              </a:ext>
            </a:extLst>
          </p:cNvPr>
          <p:cNvSpPr/>
          <p:nvPr/>
        </p:nvSpPr>
        <p:spPr>
          <a:xfrm>
            <a:off x="2282" y="3242354"/>
            <a:ext cx="30188450" cy="923330"/>
          </a:xfrm>
          <a:prstGeom prst="rect">
            <a:avLst/>
          </a:prstGeom>
        </p:spPr>
        <p:txBody>
          <a:bodyPr wrap="square">
            <a:spAutoFit/>
          </a:bodyPr>
          <a:lstStyle/>
          <a:p>
            <a:pPr algn="ctr"/>
            <a:r>
              <a:rPr lang="en-GB" sz="5400">
                <a:solidFill>
                  <a:srgbClr val="58585A"/>
                </a:solidFill>
                <a:latin typeface="Tahoma" panose="020B0604030504040204" pitchFamily="34" charset="0"/>
                <a:ea typeface="Tahoma" panose="020B0604030504040204" pitchFamily="34" charset="0"/>
                <a:cs typeface="Tahoma" panose="020B0604030504040204" pitchFamily="34" charset="0"/>
              </a:rPr>
              <a:t>Plastics </a:t>
            </a:r>
            <a:r>
              <a:rPr lang="en-GB" sz="5400">
                <a:solidFill>
                  <a:srgbClr val="55BD4E"/>
                </a:solidFill>
                <a:latin typeface="Tahoma" panose="020B0604030504040204" pitchFamily="34" charset="0"/>
                <a:ea typeface="Tahoma" panose="020B0604030504040204" pitchFamily="34" charset="0"/>
                <a:cs typeface="Tahoma" panose="020B0604030504040204" pitchFamily="34" charset="0"/>
              </a:rPr>
              <a:t>F</a:t>
            </a:r>
            <a:r>
              <a:rPr lang="en-GB" sz="5400">
                <a:solidFill>
                  <a:srgbClr val="58585A"/>
                </a:solidFill>
                <a:latin typeface="Tahoma" panose="020B0604030504040204" pitchFamily="34" charset="0"/>
                <a:ea typeface="Tahoma" panose="020B0604030504040204" pitchFamily="34" charset="0"/>
                <a:cs typeface="Tahoma" panose="020B0604030504040204" pitchFamily="34" charset="0"/>
              </a:rPr>
              <a:t>ate and </a:t>
            </a:r>
            <a:r>
              <a:rPr lang="en-GB" sz="5400">
                <a:solidFill>
                  <a:srgbClr val="55BD4E"/>
                </a:solidFill>
                <a:latin typeface="Tahoma" panose="020B0604030504040204" pitchFamily="34" charset="0"/>
                <a:ea typeface="Tahoma" panose="020B0604030504040204" pitchFamily="34" charset="0"/>
                <a:cs typeface="Tahoma" panose="020B0604030504040204" pitchFamily="34" charset="0"/>
              </a:rPr>
              <a:t>E</a:t>
            </a:r>
            <a:r>
              <a:rPr lang="en-GB" sz="5400">
                <a:solidFill>
                  <a:srgbClr val="58585A"/>
                </a:solidFill>
                <a:latin typeface="Tahoma" panose="020B0604030504040204" pitchFamily="34" charset="0"/>
                <a:ea typeface="Tahoma" panose="020B0604030504040204" pitchFamily="34" charset="0"/>
                <a:cs typeface="Tahoma" panose="020B0604030504040204" pitchFamily="34" charset="0"/>
              </a:rPr>
              <a:t>ffects in the Human Body</a:t>
            </a:r>
          </a:p>
        </p:txBody>
      </p:sp>
      <p:sp>
        <p:nvSpPr>
          <p:cNvPr id="30" name="Rectangle: Rounded Corners 29">
            <a:extLst>
              <a:ext uri="{FF2B5EF4-FFF2-40B4-BE49-F238E27FC236}">
                <a16:creationId xmlns:a16="http://schemas.microsoft.com/office/drawing/2014/main" id="{438B3449-DBE4-4780-BC02-72EE999DE310}"/>
              </a:ext>
            </a:extLst>
          </p:cNvPr>
          <p:cNvSpPr/>
          <p:nvPr/>
        </p:nvSpPr>
        <p:spPr>
          <a:xfrm>
            <a:off x="402335" y="7757494"/>
            <a:ext cx="29359910" cy="9940572"/>
          </a:xfrm>
          <a:prstGeom prst="roundRect">
            <a:avLst>
              <a:gd name="adj" fmla="val 13464"/>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US" sz="4518">
              <a:latin typeface="Tahoma" panose="020B0604030504040204" pitchFamily="34" charset="0"/>
              <a:ea typeface="Tahoma" panose="020B0604030504040204" pitchFamily="34" charset="0"/>
              <a:cs typeface="Tahoma" panose="020B0604030504040204" pitchFamily="34" charset="0"/>
            </a:endParaRPr>
          </a:p>
          <a:p>
            <a:pPr algn="just"/>
            <a:endParaRPr lang="en-GB" sz="3630">
              <a:solidFill>
                <a:schemeClr val="accent5">
                  <a:lumMod val="50000"/>
                </a:schemeClr>
              </a:solidFill>
            </a:endParaRPr>
          </a:p>
          <a:p>
            <a:pPr algn="just"/>
            <a:endParaRPr lang="en-GB" sz="3630">
              <a:solidFill>
                <a:schemeClr val="accent5">
                  <a:lumMod val="50000"/>
                </a:schemeClr>
              </a:solidFill>
            </a:endParaRPr>
          </a:p>
          <a:p>
            <a:pPr algn="just"/>
            <a:endParaRPr lang="en-GB" sz="3630">
              <a:solidFill>
                <a:schemeClr val="accent5">
                  <a:lumMod val="50000"/>
                </a:schemeClr>
              </a:solidFill>
            </a:endParaRPr>
          </a:p>
        </p:txBody>
      </p:sp>
      <p:sp>
        <p:nvSpPr>
          <p:cNvPr id="10" name="TextBox 9">
            <a:extLst>
              <a:ext uri="{FF2B5EF4-FFF2-40B4-BE49-F238E27FC236}">
                <a16:creationId xmlns:a16="http://schemas.microsoft.com/office/drawing/2014/main" id="{3D60F993-609E-42C2-92F8-0DAC0C353869}"/>
              </a:ext>
            </a:extLst>
          </p:cNvPr>
          <p:cNvSpPr txBox="1"/>
          <p:nvPr/>
        </p:nvSpPr>
        <p:spPr>
          <a:xfrm>
            <a:off x="1085925" y="8098953"/>
            <a:ext cx="9630204" cy="9114996"/>
          </a:xfrm>
          <a:prstGeom prst="rect">
            <a:avLst/>
          </a:prstGeom>
          <a:noFill/>
        </p:spPr>
        <p:txBody>
          <a:bodyPr wrap="square" rtlCol="0">
            <a:spAutoFit/>
          </a:bodyPr>
          <a:lstStyle/>
          <a:p>
            <a:pPr algn="just">
              <a:lnSpc>
                <a:spcPct val="115000"/>
              </a:lnSpc>
              <a:spcAft>
                <a:spcPts val="10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Introduction</a:t>
            </a:r>
            <a:r>
              <a:rPr lang="nb-NO" b="1"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1000"/>
              </a:spcAft>
            </a:pPr>
            <a:r>
              <a:rPr lang="en-GB" sz="2400" dirty="0">
                <a:effectLst/>
                <a:latin typeface="Calibri" panose="020F0502020204030204" pitchFamily="34" charset="0"/>
                <a:ea typeface="Yu Gothic UI" panose="020B0500000000000000" pitchFamily="34" charset="-128"/>
                <a:cs typeface="Times New Roman" panose="02020603050405020304" pitchFamily="18" charset="0"/>
              </a:rPr>
              <a:t>Emerging evidence suggest that human exposure to micro-plastics is rising and it most happened via ingestion and/or inhalation (Wright SL et al. 2017). In fact, plastics particles were detected in various product for human consumption such as </a:t>
            </a:r>
            <a:r>
              <a:rPr lang="en-GB"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seafood,</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honey, sugar, and drinking water (von Moos et al. 2012</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Liebezeit</a:t>
            </a:r>
            <a:r>
              <a:rPr lang="en-GB"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et al. 2013</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solidFill>
                  <a:srgbClr val="000000"/>
                </a:solidFill>
                <a:effectLst/>
                <a:latin typeface="Calibri" panose="020F0502020204030204" pitchFamily="34" charset="0"/>
                <a:ea typeface="Calibri" panose="020F0502020204030204" pitchFamily="34" charset="0"/>
                <a:cs typeface="Segoe UI" panose="020B0502040204020203" pitchFamily="34" charset="0"/>
              </a:rPr>
              <a:t>Koelmans</a:t>
            </a:r>
            <a:r>
              <a:rPr lang="en-GB" sz="2400" dirty="0">
                <a:solidFill>
                  <a:srgbClr val="000000"/>
                </a:solidFill>
                <a:effectLst/>
                <a:latin typeface="Calibri" panose="020F0502020204030204" pitchFamily="34" charset="0"/>
                <a:ea typeface="Calibri" panose="020F0502020204030204" pitchFamily="34" charset="0"/>
                <a:cs typeface="Segoe UI" panose="020B0502040204020203" pitchFamily="34" charset="0"/>
              </a:rPr>
              <a:t> et al. 2019). Once ingested, they can reach the intestinal epithelium. Their biocompatibility or toxic effects on gastro-intestinal barrier is matter of debate, also because of the lack of suitable models of physiological digestion and gastro-intestinal barrier.</a:t>
            </a:r>
            <a:endParaRPr lang="nb-NO"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2400" dirty="0">
                <a:solidFill>
                  <a:srgbClr val="000000"/>
                </a:solidFill>
                <a:effectLst/>
                <a:latin typeface="Calibri" panose="020F0502020204030204" pitchFamily="34" charset="0"/>
                <a:ea typeface="Calibri" panose="020F0502020204030204" pitchFamily="34" charset="0"/>
                <a:cs typeface="Segoe UI" panose="020B0502040204020203" pitchFamily="34" charset="0"/>
              </a:rPr>
              <a:t>The simplest model developed is represented by </a:t>
            </a:r>
            <a:r>
              <a:rPr lang="en-GB" sz="2400" dirty="0">
                <a:effectLst/>
                <a:latin typeface="Calibri" panose="020F0502020204030204" pitchFamily="34" charset="0"/>
                <a:ea typeface="Yu Gothic UI" panose="020B0500000000000000" pitchFamily="34" charset="-128"/>
                <a:cs typeface="Times New Roman" panose="02020603050405020304" pitchFamily="18" charset="0"/>
              </a:rPr>
              <a:t>Caco-2 cells</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a:effectLst/>
                <a:latin typeface="Calibri" panose="020F0502020204030204" pitchFamily="34" charset="0"/>
                <a:ea typeface="Yu Gothic UI" panose="020B0500000000000000" pitchFamily="34" charset="-128"/>
                <a:cs typeface="Times New Roman" panose="02020603050405020304" pitchFamily="18" charset="0"/>
              </a:rPr>
              <a:t>cultured on semi-permeable filter supports for 21 days, a time point that make them differentiating into  enterocyte-like cells, </a:t>
            </a:r>
            <a:r>
              <a:rPr lang="en-GB"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with transport and permeability features like human intestinal tissue</a:t>
            </a:r>
            <a:r>
              <a:rPr lang="en-GB" sz="2400" dirty="0">
                <a:effectLst/>
                <a:latin typeface="Calibri" panose="020F0502020204030204" pitchFamily="34" charset="0"/>
                <a:ea typeface="Yu Gothic UI" panose="020B0500000000000000" pitchFamily="34" charset="-128"/>
                <a:cs typeface="Times New Roman" panose="02020603050405020304" pitchFamily="18" charset="0"/>
              </a:rPr>
              <a:t> (Lundquist et al 2016). A more complex model is composed of the co-culture of</a:t>
            </a:r>
            <a:r>
              <a:rPr lang="en-GB" sz="2400" dirty="0">
                <a:solidFill>
                  <a:srgbClr val="000000"/>
                </a:solidFill>
                <a:effectLst/>
                <a:latin typeface="Calibri" panose="020F0502020204030204" pitchFamily="34" charset="0"/>
                <a:ea typeface="Calibri" panose="020F0502020204030204" pitchFamily="34" charset="0"/>
                <a:cs typeface="Open Sans" panose="020B0606030504020204" pitchFamily="34" charset="0"/>
              </a:rPr>
              <a:t> Caco-2 and HT29-MTX cells that to methotrexate (MTX) develop the ability to produce mucus (</a:t>
            </a:r>
            <a:r>
              <a:rPr lang="en-GB" sz="2400" dirty="0" err="1">
                <a:solidFill>
                  <a:srgbClr val="000000"/>
                </a:solidFill>
                <a:effectLst/>
                <a:latin typeface="Calibri" panose="020F0502020204030204" pitchFamily="34" charset="0"/>
                <a:ea typeface="Calibri" panose="020F0502020204030204" pitchFamily="34" charset="0"/>
                <a:cs typeface="Open Sans" panose="020B0606030504020204" pitchFamily="34" charset="0"/>
              </a:rPr>
              <a:t>Gamboa</a:t>
            </a:r>
            <a:r>
              <a:rPr lang="en-GB" sz="2400" dirty="0">
                <a:solidFill>
                  <a:srgbClr val="000000"/>
                </a:solidFill>
                <a:effectLst/>
                <a:latin typeface="Calibri" panose="020F0502020204030204" pitchFamily="34" charset="0"/>
                <a:ea typeface="Calibri" panose="020F0502020204030204" pitchFamily="34" charset="0"/>
                <a:cs typeface="Open Sans" panose="020B0606030504020204" pitchFamily="34" charset="0"/>
              </a:rPr>
              <a:t> et al. 2013): this model includes the mucus-secreting goblet cells important for the presence of mucus layer in the intestine. To better mimic the intestinal physiology, another cell type (Raji B) can be added to the co-culture to allow Caco-2 differentiation into gut-associated lymphoid tissue microfold cells (M-cells) that can transport micro- and nanoparticles through transcytosis process (</a:t>
            </a:r>
            <a:r>
              <a:rPr lang="en-GB" sz="2400" dirty="0" err="1">
                <a:solidFill>
                  <a:srgbClr val="000000"/>
                </a:solidFill>
                <a:effectLst/>
                <a:latin typeface="Calibri" panose="020F0502020204030204" pitchFamily="34" charset="0"/>
                <a:ea typeface="Calibri" panose="020F0502020204030204" pitchFamily="34" charset="0"/>
                <a:cs typeface="Open Sans" panose="020B0606030504020204" pitchFamily="34" charset="0"/>
              </a:rPr>
              <a:t>Gullberg</a:t>
            </a:r>
            <a:r>
              <a:rPr lang="en-GB" sz="2400" dirty="0">
                <a:solidFill>
                  <a:srgbClr val="000000"/>
                </a:solidFill>
                <a:effectLst/>
                <a:latin typeface="Calibri" panose="020F0502020204030204" pitchFamily="34" charset="0"/>
                <a:ea typeface="Calibri" panose="020F0502020204030204" pitchFamily="34" charset="0"/>
                <a:cs typeface="Open Sans" panose="020B0606030504020204" pitchFamily="34" charset="0"/>
              </a:rPr>
              <a:t> et al. 2000).</a:t>
            </a:r>
            <a:endParaRPr lang="nb-NO"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Logo&#10;&#10;Description automatically generated">
            <a:extLst>
              <a:ext uri="{FF2B5EF4-FFF2-40B4-BE49-F238E27FC236}">
                <a16:creationId xmlns:a16="http://schemas.microsoft.com/office/drawing/2014/main" id="{7DE2895C-580B-4B3C-AE9A-8209766382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8448" y="559059"/>
            <a:ext cx="9086234" cy="2889759"/>
          </a:xfrm>
          <a:prstGeom prst="rect">
            <a:avLst/>
          </a:prstGeom>
        </p:spPr>
      </p:pic>
      <p:sp>
        <p:nvSpPr>
          <p:cNvPr id="36" name="Rectangle: Rounded Corners 35">
            <a:extLst>
              <a:ext uri="{FF2B5EF4-FFF2-40B4-BE49-F238E27FC236}">
                <a16:creationId xmlns:a16="http://schemas.microsoft.com/office/drawing/2014/main" id="{0859BA33-55B9-4BC5-A95E-099C62D388FF}"/>
              </a:ext>
            </a:extLst>
          </p:cNvPr>
          <p:cNvSpPr/>
          <p:nvPr/>
        </p:nvSpPr>
        <p:spPr>
          <a:xfrm>
            <a:off x="1062707" y="33806441"/>
            <a:ext cx="27724099" cy="4043693"/>
          </a:xfrm>
          <a:prstGeom prst="roundRect">
            <a:avLst>
              <a:gd name="adj" fmla="val 7861"/>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nSpc>
                <a:spcPct val="120000"/>
              </a:lnSpc>
              <a:buClr>
                <a:schemeClr val="accent1">
                  <a:lumMod val="75000"/>
                </a:schemeClr>
              </a:buClr>
              <a:buSzPct val="145000"/>
            </a:pPr>
            <a:r>
              <a:rPr lang="en-US" sz="4000">
                <a:solidFill>
                  <a:srgbClr val="0E74BC"/>
                </a:solidFill>
                <a:latin typeface="Tahoma"/>
                <a:ea typeface="Tahoma"/>
                <a:cs typeface="Tahoma"/>
              </a:rPr>
              <a:t>Coordination and Management</a:t>
            </a:r>
          </a:p>
          <a:p>
            <a:pPr>
              <a:lnSpc>
                <a:spcPct val="120000"/>
              </a:lnSpc>
              <a:buClr>
                <a:schemeClr val="accent1">
                  <a:lumMod val="75000"/>
                </a:schemeClr>
              </a:buClr>
              <a:buSzPct val="145000"/>
            </a:pPr>
            <a:endParaRPr lang="en-US" sz="700">
              <a:solidFill>
                <a:srgbClr val="0E74BC"/>
              </a:solidFill>
              <a:latin typeface="Tahoma" panose="020B0604030504040204" pitchFamily="34" charset="0"/>
              <a:ea typeface="Tahoma" panose="020B0604030504040204" pitchFamily="34" charset="0"/>
              <a:cs typeface="Tahoma" panose="020B0604030504040204" pitchFamily="34" charset="0"/>
            </a:endParaRPr>
          </a:p>
          <a:p>
            <a:pPr>
              <a:lnSpc>
                <a:spcPct val="120000"/>
              </a:lnSpc>
              <a:buClr>
                <a:schemeClr val="accent1">
                  <a:lumMod val="75000"/>
                </a:schemeClr>
              </a:buClr>
              <a:buSzPct val="145000"/>
            </a:pPr>
            <a:endParaRPr lang="en-US" sz="1050" b="1">
              <a:solidFill>
                <a:srgbClr val="0E74BC"/>
              </a:solidFill>
              <a:latin typeface="Tahoma" panose="020B0604030504040204" pitchFamily="34" charset="0"/>
              <a:ea typeface="Tahoma" panose="020B0604030504040204" pitchFamily="34" charset="0"/>
              <a:cs typeface="Tahoma" panose="020B0604030504040204" pitchFamily="34" charset="0"/>
            </a:endParaRPr>
          </a:p>
        </p:txBody>
      </p:sp>
      <p:sp>
        <p:nvSpPr>
          <p:cNvPr id="27" name="TextBox 26">
            <a:extLst>
              <a:ext uri="{FF2B5EF4-FFF2-40B4-BE49-F238E27FC236}">
                <a16:creationId xmlns:a16="http://schemas.microsoft.com/office/drawing/2014/main" id="{A5B04C5B-B060-47A9-8943-AA46E811BDDA}"/>
              </a:ext>
            </a:extLst>
          </p:cNvPr>
          <p:cNvSpPr txBox="1"/>
          <p:nvPr/>
        </p:nvSpPr>
        <p:spPr>
          <a:xfrm>
            <a:off x="2512005" y="39523202"/>
            <a:ext cx="27161315" cy="699596"/>
          </a:xfrm>
          <a:prstGeom prst="rect">
            <a:avLst/>
          </a:prstGeom>
          <a:noFill/>
        </p:spPr>
        <p:txBody>
          <a:bodyPr wrap="square" rtlCol="0">
            <a:spAutoFit/>
          </a:bodyPr>
          <a:lstStyle/>
          <a:p>
            <a:r>
              <a:rPr lang="en-US" sz="3953">
                <a:solidFill>
                  <a:srgbClr val="0170C0"/>
                </a:solidFill>
                <a:latin typeface="Tahoma" panose="020B0604030504040204" pitchFamily="34" charset="0"/>
                <a:ea typeface="Tahoma" panose="020B0604030504040204" pitchFamily="34" charset="0"/>
                <a:cs typeface="Tahoma" panose="020B0604030504040204" pitchFamily="34" charset="0"/>
              </a:rPr>
              <a:t>hello@plasticsfate.eu              www.plasticsfate.eu	                @plasticsfate		                Linkedin.com/groups/12519441</a:t>
            </a:r>
            <a:endParaRPr lang="en-GB" sz="3953">
              <a:solidFill>
                <a:srgbClr val="0170C0"/>
              </a:solidFill>
            </a:endParaRPr>
          </a:p>
        </p:txBody>
      </p:sp>
      <p:pic>
        <p:nvPicPr>
          <p:cNvPr id="3" name="Picture 2" descr="Logo&#10;&#10;Description automatically generated">
            <a:extLst>
              <a:ext uri="{FF2B5EF4-FFF2-40B4-BE49-F238E27FC236}">
                <a16:creationId xmlns:a16="http://schemas.microsoft.com/office/drawing/2014/main" id="{70819520-9883-421E-8845-D4B92D97E7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7776" y="39156648"/>
            <a:ext cx="1213412" cy="1160034"/>
          </a:xfrm>
          <a:prstGeom prst="rect">
            <a:avLst/>
          </a:prstGeom>
        </p:spPr>
      </p:pic>
      <p:pic>
        <p:nvPicPr>
          <p:cNvPr id="9" name="Picture 8" descr="A picture containing ax, vector graphics&#10;&#10;Description automatically generated">
            <a:extLst>
              <a:ext uri="{FF2B5EF4-FFF2-40B4-BE49-F238E27FC236}">
                <a16:creationId xmlns:a16="http://schemas.microsoft.com/office/drawing/2014/main" id="{32050F02-4F81-4BD1-8515-04BCAA8E61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13409" y="39193538"/>
            <a:ext cx="1086253" cy="1086251"/>
          </a:xfrm>
          <a:prstGeom prst="rect">
            <a:avLst/>
          </a:prstGeom>
        </p:spPr>
      </p:pic>
      <p:pic>
        <p:nvPicPr>
          <p:cNvPr id="12" name="Picture 11" descr="Logo, icon&#10;&#10;Description automatically generated">
            <a:extLst>
              <a:ext uri="{FF2B5EF4-FFF2-40B4-BE49-F238E27FC236}">
                <a16:creationId xmlns:a16="http://schemas.microsoft.com/office/drawing/2014/main" id="{071F2220-B993-445A-96FB-3474AB3D94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41856" y="39223534"/>
            <a:ext cx="1102573" cy="1093148"/>
          </a:xfrm>
          <a:prstGeom prst="rect">
            <a:avLst/>
          </a:prstGeom>
        </p:spPr>
      </p:pic>
      <p:pic>
        <p:nvPicPr>
          <p:cNvPr id="14" name="Picture 13" descr="Icon&#10;&#10;Description automatically generated">
            <a:extLst>
              <a:ext uri="{FF2B5EF4-FFF2-40B4-BE49-F238E27FC236}">
                <a16:creationId xmlns:a16="http://schemas.microsoft.com/office/drawing/2014/main" id="{C2665472-A8F8-4F51-90AE-35007E835A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3725" y="39140069"/>
            <a:ext cx="1086254" cy="1086252"/>
          </a:xfrm>
          <a:prstGeom prst="rect">
            <a:avLst/>
          </a:prstGeom>
        </p:spPr>
      </p:pic>
      <p:sp>
        <p:nvSpPr>
          <p:cNvPr id="31" name="Rectangle: Rounded Corners 30">
            <a:extLst>
              <a:ext uri="{FF2B5EF4-FFF2-40B4-BE49-F238E27FC236}">
                <a16:creationId xmlns:a16="http://schemas.microsoft.com/office/drawing/2014/main" id="{D98DA07E-A069-4449-995F-0AB0A19C4BC1}"/>
              </a:ext>
            </a:extLst>
          </p:cNvPr>
          <p:cNvSpPr/>
          <p:nvPr/>
        </p:nvSpPr>
        <p:spPr>
          <a:xfrm>
            <a:off x="386052" y="18151029"/>
            <a:ext cx="29363524" cy="7681620"/>
          </a:xfrm>
          <a:prstGeom prst="roundRect">
            <a:avLst>
              <a:gd name="adj" fmla="val 17117"/>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US" sz="1270" b="1">
              <a:solidFill>
                <a:srgbClr val="0070C0"/>
              </a:solidFill>
              <a:latin typeface="Tahoma" panose="020B0604030504040204" pitchFamily="34" charset="0"/>
              <a:ea typeface="Tahoma" panose="020B0604030504040204" pitchFamily="34" charset="0"/>
              <a:cs typeface="Tahoma" panose="020B0604030504040204" pitchFamily="34" charset="0"/>
            </a:endParaRPr>
          </a:p>
        </p:txBody>
      </p:sp>
      <p:sp>
        <p:nvSpPr>
          <p:cNvPr id="62" name="Rectangle: Rounded Corners 61">
            <a:extLst>
              <a:ext uri="{FF2B5EF4-FFF2-40B4-BE49-F238E27FC236}">
                <a16:creationId xmlns:a16="http://schemas.microsoft.com/office/drawing/2014/main" id="{2DD744E0-ECF8-49C4-8117-BA79D7E9A547}"/>
              </a:ext>
            </a:extLst>
          </p:cNvPr>
          <p:cNvSpPr/>
          <p:nvPr/>
        </p:nvSpPr>
        <p:spPr>
          <a:xfrm>
            <a:off x="499870" y="4608378"/>
            <a:ext cx="29339214" cy="2819451"/>
          </a:xfrm>
          <a:prstGeom prst="roundRect">
            <a:avLst>
              <a:gd name="adj" fmla="val 14017"/>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15000"/>
              </a:lnSpc>
              <a:spcAft>
                <a:spcPts val="10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USEFUL GUT MODEL FOR PLASTIC PARTICLES EFFECTS ASSESSING </a:t>
            </a:r>
            <a:endParaRPr lang="nb-NO"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1800">
                <a:effectLst/>
                <a:latin typeface="Calibri" panose="020F0502020204030204" pitchFamily="34" charset="0"/>
                <a:ea typeface="Calibri" panose="020F0502020204030204" pitchFamily="34" charset="0"/>
                <a:cs typeface="Times New Roman" panose="02020603050405020304" pitchFamily="18" charset="0"/>
              </a:rPr>
              <a:t>Giulia Antonello, Marianna Esposito, Francesco Barbero, Camille Macaraig Mansilungan, Ivana Fenoglio, Chiara Riganti, Enrico Bergamaschi</a:t>
            </a:r>
            <a:endParaRPr lang="nb-NO"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3" name="Rectangle 62">
            <a:extLst>
              <a:ext uri="{FF2B5EF4-FFF2-40B4-BE49-F238E27FC236}">
                <a16:creationId xmlns:a16="http://schemas.microsoft.com/office/drawing/2014/main" id="{82A5EB2D-1587-47B9-ABF1-208A0739151F}"/>
              </a:ext>
            </a:extLst>
          </p:cNvPr>
          <p:cNvSpPr/>
          <p:nvPr/>
        </p:nvSpPr>
        <p:spPr>
          <a:xfrm>
            <a:off x="7378025" y="4857951"/>
            <a:ext cx="19959018" cy="2302682"/>
          </a:xfrm>
          <a:prstGeom prst="rect">
            <a:avLst/>
          </a:prstGeom>
        </p:spPr>
        <p:txBody>
          <a:bodyPr wrap="square" lIns="91440" tIns="45720" rIns="91440" bIns="45720" anchor="t">
            <a:spAutoFit/>
          </a:bodyPr>
          <a:lstStyle/>
          <a:p>
            <a:pPr>
              <a:lnSpc>
                <a:spcPct val="115000"/>
              </a:lnSpc>
              <a:spcAft>
                <a:spcPts val="1000"/>
              </a:spcAft>
            </a:pPr>
            <a:r>
              <a:rPr lang="en-GB" sz="4000" b="1" dirty="0">
                <a:effectLst/>
                <a:latin typeface="Calibri" panose="020F0502020204030204" pitchFamily="34" charset="0"/>
                <a:ea typeface="Calibri" panose="020F0502020204030204" pitchFamily="34" charset="0"/>
                <a:cs typeface="Times New Roman" panose="02020603050405020304" pitchFamily="18" charset="0"/>
              </a:rPr>
              <a:t>USEFUL GUT MODEL FOR PLASTIC PARTICLES EFFECTS ASSESSING </a:t>
            </a:r>
            <a:endParaRPr lang="nb-NO" sz="4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4000" dirty="0">
                <a:effectLst/>
                <a:latin typeface="Calibri" panose="020F0502020204030204" pitchFamily="34" charset="0"/>
                <a:ea typeface="Calibri" panose="020F0502020204030204" pitchFamily="34" charset="0"/>
                <a:cs typeface="Times New Roman" panose="02020603050405020304" pitchFamily="18" charset="0"/>
              </a:rPr>
              <a:t>Giulia Antonello, Marianna Esposito, Francesco Barbero, Camille Macaraig Mansilungan, Ivana Fenoglio, Chiara Riganti, Enrico Bergamaschi</a:t>
            </a:r>
            <a:endParaRPr lang="nb-NO" sz="4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7" name="Picture 2">
            <a:extLst>
              <a:ext uri="{FF2B5EF4-FFF2-40B4-BE49-F238E27FC236}">
                <a16:creationId xmlns:a16="http://schemas.microsoft.com/office/drawing/2014/main" id="{C756EDC1-9C88-4E49-96CF-FC4AD4BEB35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6783"/>
          <a:stretch/>
        </p:blipFill>
        <p:spPr bwMode="auto">
          <a:xfrm flipH="1">
            <a:off x="938796" y="34237505"/>
            <a:ext cx="9073571" cy="7377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C00"/>
                  </a:outerShdw>
                </a:effectLst>
              </a14:hiddenEffects>
            </a:ext>
          </a:extLst>
        </p:spPr>
      </p:pic>
      <p:sp>
        <p:nvSpPr>
          <p:cNvPr id="140" name="Rectangle: Rounded Corners 30">
            <a:extLst>
              <a:ext uri="{FF2B5EF4-FFF2-40B4-BE49-F238E27FC236}">
                <a16:creationId xmlns:a16="http://schemas.microsoft.com/office/drawing/2014/main" id="{F68D24FA-46C4-FD4A-B90B-48E99D794C01}"/>
              </a:ext>
            </a:extLst>
          </p:cNvPr>
          <p:cNvSpPr/>
          <p:nvPr/>
        </p:nvSpPr>
        <p:spPr>
          <a:xfrm>
            <a:off x="402335" y="26351890"/>
            <a:ext cx="11643872" cy="6677361"/>
          </a:xfrm>
          <a:prstGeom prst="roundRect">
            <a:avLst>
              <a:gd name="adj" fmla="val 23100"/>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US" sz="1270" b="1">
              <a:solidFill>
                <a:srgbClr val="0070C0"/>
              </a:solidFill>
              <a:latin typeface="Tahoma" panose="020B0604030504040204" pitchFamily="34" charset="0"/>
              <a:ea typeface="Tahoma" panose="020B0604030504040204" pitchFamily="34" charset="0"/>
              <a:cs typeface="Tahoma" panose="020B0604030504040204" pitchFamily="34" charset="0"/>
            </a:endParaRPr>
          </a:p>
        </p:txBody>
      </p:sp>
      <p:sp>
        <p:nvSpPr>
          <p:cNvPr id="143" name="TextBox 142">
            <a:extLst>
              <a:ext uri="{FF2B5EF4-FFF2-40B4-BE49-F238E27FC236}">
                <a16:creationId xmlns:a16="http://schemas.microsoft.com/office/drawing/2014/main" id="{B9D07299-CCD4-CD46-87BD-362EE3BB125D}"/>
              </a:ext>
            </a:extLst>
          </p:cNvPr>
          <p:cNvSpPr txBox="1"/>
          <p:nvPr/>
        </p:nvSpPr>
        <p:spPr>
          <a:xfrm>
            <a:off x="1346006" y="26747419"/>
            <a:ext cx="9110041" cy="5292411"/>
          </a:xfrm>
          <a:prstGeom prst="rect">
            <a:avLst/>
          </a:prstGeom>
          <a:noFill/>
        </p:spPr>
        <p:txBody>
          <a:bodyPr wrap="square" lIns="91440" tIns="45720" rIns="91440" bIns="45720" rtlCol="0" anchor="t">
            <a:spAutoFit/>
          </a:bodyPr>
          <a:lstStyle/>
          <a:p>
            <a:pPr algn="just">
              <a:lnSpc>
                <a:spcPct val="115000"/>
              </a:lnSpc>
              <a:spcAft>
                <a:spcPts val="1000"/>
              </a:spcAf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Conclusions</a:t>
            </a:r>
            <a:endParaRPr lang="nb-NO"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These preliminary results indicate that gut triple co-culture model could be useful to study the effect of plastics particles on gut barrier thanks to its features that reflect the most important ones of the human intestine epithelium. Moreover, these findings together suggest a different sensibility to HD-PE micro-particles of the diverse cells type. For this reason, further experiments will be necessary to understand the driving force of this differences by extending the incubation time to chronic period, using advanced condition such as particles </a:t>
            </a:r>
            <a:r>
              <a:rPr lang="en-GB" sz="2400" i="1" dirty="0">
                <a:effectLst/>
                <a:latin typeface="Calibri" panose="020F0502020204030204" pitchFamily="34" charset="0"/>
                <a:ea typeface="Calibri" panose="020F0502020204030204" pitchFamily="34" charset="0"/>
                <a:cs typeface="Times New Roman" panose="02020603050405020304" pitchFamily="18" charset="0"/>
              </a:rPr>
              <a:t>in vitro</a:t>
            </a:r>
            <a:r>
              <a:rPr lang="en-GB" sz="2400" dirty="0">
                <a:effectLst/>
                <a:latin typeface="Calibri" panose="020F0502020204030204" pitchFamily="34" charset="0"/>
                <a:ea typeface="Calibri" panose="020F0502020204030204" pitchFamily="34" charset="0"/>
                <a:cs typeface="Times New Roman" panose="02020603050405020304" pitchFamily="18" charset="0"/>
              </a:rPr>
              <a:t> simulated digestion and dynamic flow on cell model and assessing the possible changes in physiology such as mucus production, barrier permeability and integrity,  and the induction of inflammation. </a:t>
            </a:r>
            <a:endParaRPr lang="nb-NO"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4B1640A0-B4AC-E042-A564-C174AB7586FF}"/>
              </a:ext>
            </a:extLst>
          </p:cNvPr>
          <p:cNvSpPr/>
          <p:nvPr/>
        </p:nvSpPr>
        <p:spPr>
          <a:xfrm>
            <a:off x="3942969" y="35188037"/>
            <a:ext cx="23627194" cy="2062103"/>
          </a:xfrm>
          <a:prstGeom prst="rect">
            <a:avLst/>
          </a:prstGeom>
        </p:spPr>
        <p:txBody>
          <a:bodyPr wrap="square">
            <a:spAutoFit/>
          </a:bodyPr>
          <a:lstStyle/>
          <a:p>
            <a:pPr marL="484098" indent="-484098">
              <a:buClr>
                <a:srgbClr val="80B43C"/>
              </a:buClr>
              <a:buSzPct val="150000"/>
              <a:buFont typeface="Arial" panose="020B0604020202020204" pitchFamily="34" charset="0"/>
              <a:buChar char="•"/>
            </a:pP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Scientific coordination: 				 	Rudolf Reuther, ENAS (DE)			    	rudolf.reuther@enas-online.com</a:t>
            </a:r>
          </a:p>
          <a:p>
            <a:pPr marL="484098" indent="-484098">
              <a:buClr>
                <a:srgbClr val="80B43C"/>
              </a:buClr>
              <a:buSzPct val="150000"/>
              <a:buFont typeface="Arial" panose="020B0604020202020204" pitchFamily="34" charset="0"/>
              <a:buChar char="•"/>
            </a:pP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Project coordination:					 	Mark Morrison, </a:t>
            </a:r>
            <a:r>
              <a:rPr lang="en-US" sz="3200" dirty="0" err="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Optimat</a:t>
            </a: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(UK) 		    	mark.morrison@optimat.co.uk</a:t>
            </a:r>
          </a:p>
          <a:p>
            <a:pPr marL="484098" indent="-484098">
              <a:buClr>
                <a:srgbClr val="80B43C"/>
              </a:buClr>
              <a:buSzPct val="150000"/>
              <a:buFont typeface="Arial" panose="020B0604020202020204" pitchFamily="34" charset="0"/>
              <a:buChar char="•"/>
            </a:pP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Project management: 						Nadine </a:t>
            </a:r>
            <a:r>
              <a:rPr lang="en-US" sz="3200" dirty="0" err="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Bresch</a:t>
            </a: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ERS (DE) 					</a:t>
            </a:r>
            <a:r>
              <a:rPr lang="en-US" sz="3200" dirty="0" err="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nadine</a:t>
            </a:r>
            <a:r>
              <a:rPr lang="it-IT"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.bresch@european-research-services.eu</a:t>
            </a:r>
            <a:endPar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484098" indent="-484098">
              <a:buClr>
                <a:srgbClr val="80B43C"/>
              </a:buClr>
              <a:buSzPct val="150000"/>
              <a:buFont typeface="Arial" panose="020B0604020202020204" pitchFamily="34" charset="0"/>
              <a:buChar char="•"/>
            </a:pP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Dissemination management: 		    Lesley Tobin, </a:t>
            </a:r>
            <a:r>
              <a:rPr lang="en-US" sz="3200" dirty="0" err="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Optimat</a:t>
            </a:r>
            <a:r>
              <a:rPr lang="en-US" sz="3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(UK) 				    lesley.tobin@optimat.co.uk</a:t>
            </a:r>
          </a:p>
        </p:txBody>
      </p:sp>
      <p:sp>
        <p:nvSpPr>
          <p:cNvPr id="164" name="TextBox 9">
            <a:extLst>
              <a:ext uri="{FF2B5EF4-FFF2-40B4-BE49-F238E27FC236}">
                <a16:creationId xmlns:a16="http://schemas.microsoft.com/office/drawing/2014/main" id="{755E5F20-7500-4C74-8FBC-1878E848FED3}"/>
              </a:ext>
            </a:extLst>
          </p:cNvPr>
          <p:cNvSpPr txBox="1"/>
          <p:nvPr/>
        </p:nvSpPr>
        <p:spPr>
          <a:xfrm>
            <a:off x="11671358" y="8100698"/>
            <a:ext cx="17624382" cy="5955476"/>
          </a:xfrm>
          <a:prstGeom prst="rect">
            <a:avLst/>
          </a:prstGeom>
          <a:noFill/>
        </p:spPr>
        <p:txBody>
          <a:bodyPr wrap="square" rtlCol="0">
            <a:spAutoFit/>
          </a:bodyPr>
          <a:lstStyle/>
          <a:p>
            <a:pPr algn="just">
              <a:lnSpc>
                <a:spcPct val="115000"/>
              </a:lnSpc>
              <a:spcAft>
                <a:spcPts val="1000"/>
              </a:spcAft>
            </a:pPr>
            <a:r>
              <a:rPr lang="nb-NO" sz="2000" b="1" dirty="0">
                <a:latin typeface="Calibri" panose="020F0502020204030204" pitchFamily="34" charset="0"/>
                <a:ea typeface="Calibri" panose="020F0502020204030204" pitchFamily="34" charset="0"/>
                <a:cs typeface="Times New Roman" panose="02020603050405020304" pitchFamily="18" charset="0"/>
              </a:rPr>
              <a:t>Methods</a:t>
            </a:r>
            <a:r>
              <a:rPr lang="nb-NO" sz="20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10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Cells culture:</a:t>
            </a:r>
            <a:r>
              <a:rPr lang="en-GB" sz="2000" dirty="0">
                <a:effectLst/>
                <a:latin typeface="Calibri" panose="020F0502020204030204" pitchFamily="34" charset="0"/>
                <a:ea typeface="Calibri" panose="020F0502020204030204" pitchFamily="34" charset="0"/>
                <a:cs typeface="Times New Roman" panose="02020603050405020304" pitchFamily="18" charset="0"/>
              </a:rPr>
              <a:t> Caco-2 and HT29-MTX cells were obtained from American Type Culture Collection (ATCC) and were grown in adhesion in Dulbecco's Modified Eagle Medium (DMEM Gibco by Life Technologies ™), supplemented 10% Foetal bovine serum (FBS), 1% penicillin and streptomycin, and 1% non-essential amino acid (NEAA) at 37°C with 95% humidity and 5% CO</a:t>
            </a:r>
            <a:r>
              <a:rPr lang="en-GB" sz="20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Raji B cells were obtained from ATCC, and they were conditioned to grow in suspension in DMEM (Gibco by Life Technologies ™), supplemented with, 10% FBS, 1% penicillin and streptomycin at 37°C with 95% humidity and 5% CO</a:t>
            </a:r>
            <a:r>
              <a:rPr lang="en-GB" sz="20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Cells were sub-cultured 3 times per week.</a:t>
            </a:r>
            <a:br>
              <a:rPr lang="nb-NO" sz="2000" dirty="0">
                <a:latin typeface="Calibri" panose="020F0502020204030204" pitchFamily="34" charset="0"/>
                <a:ea typeface="Calibri" panose="020F0502020204030204" pitchFamily="34" charset="0"/>
                <a:cs typeface="Times New Roman" panose="02020603050405020304" pitchFamily="18" charset="0"/>
              </a:rPr>
            </a:br>
            <a:r>
              <a:rPr lang="en-GB" sz="2000" b="1" dirty="0">
                <a:effectLst/>
                <a:latin typeface="Calibri" panose="020F0502020204030204" pitchFamily="34" charset="0"/>
                <a:ea typeface="Calibri" panose="020F0502020204030204" pitchFamily="34" charset="0"/>
                <a:cs typeface="Times New Roman" panose="02020603050405020304" pitchFamily="18" charset="0"/>
              </a:rPr>
              <a:t>Gut models:</a:t>
            </a:r>
            <a:r>
              <a:rPr lang="en-GB" sz="2000" dirty="0">
                <a:effectLst/>
                <a:latin typeface="Calibri" panose="020F0502020204030204" pitchFamily="34" charset="0"/>
                <a:ea typeface="Calibri" panose="020F0502020204030204" pitchFamily="34" charset="0"/>
                <a:cs typeface="Times New Roman" panose="02020603050405020304" pitchFamily="18" charset="0"/>
              </a:rPr>
              <a:t> for all the three models we seeded cells on the apical compartment of a 6-well cell culture insert (pore diameter 1µm, growth area 4.2 cm2) (Falcon, Becton Dickinson, Franklin Lakes, NJ, USA) with a density of 9*10</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4</a:t>
            </a:r>
            <a:r>
              <a:rPr lang="en-GB" sz="2000" dirty="0">
                <a:effectLst/>
                <a:latin typeface="Calibri" panose="020F0502020204030204" pitchFamily="34" charset="0"/>
                <a:ea typeface="Calibri" panose="020F0502020204030204" pitchFamily="34" charset="0"/>
                <a:cs typeface="Times New Roman" panose="02020603050405020304" pitchFamily="18" charset="0"/>
              </a:rPr>
              <a:t> cells/cm</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for 21 days. For the simplest model we used only Caco-2 cells, for the second one we mixed Caco-2 and HT29-MTX cells in a ratio of 9:1, and for the third one we used the same Caco-2/HT29-MTX co-cultures, adding to the basolateral compartment 1*10</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5</a:t>
            </a:r>
            <a:r>
              <a:rPr lang="en-GB" sz="2000" dirty="0">
                <a:effectLst/>
                <a:latin typeface="Calibri" panose="020F0502020204030204" pitchFamily="34" charset="0"/>
                <a:ea typeface="Calibri" panose="020F0502020204030204" pitchFamily="34" charset="0"/>
                <a:cs typeface="Times New Roman" panose="02020603050405020304" pitchFamily="18" charset="0"/>
              </a:rPr>
              <a:t> Raji B cells for the last 7 days. The medium was changed 2-3 times a week.</a:t>
            </a:r>
            <a:endParaRPr lang="nb-NO"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Exposure to HD-PE micro-particles:</a:t>
            </a:r>
            <a:r>
              <a:rPr lang="en-GB" sz="2000" dirty="0">
                <a:effectLst/>
                <a:latin typeface="Calibri" panose="020F0502020204030204" pitchFamily="34" charset="0"/>
                <a:ea typeface="Calibri" panose="020F0502020204030204" pitchFamily="34" charset="0"/>
                <a:cs typeface="Times New Roman" panose="02020603050405020304" pitchFamily="18" charset="0"/>
              </a:rPr>
              <a:t> Cells were exposed to HD-PE micro-particles (suspended in PBS 0.25% BSA w/v) for 4 h a day for 5 consecutive days replacing the cell medium with fresh medium without phenol red containing increasing concentrations of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Ceridust</a:t>
            </a:r>
            <a:r>
              <a:rPr lang="en-GB" sz="2000" dirty="0">
                <a:effectLst/>
                <a:latin typeface="Calibri" panose="020F0502020204030204" pitchFamily="34" charset="0"/>
                <a:ea typeface="Calibri" panose="020F0502020204030204" pitchFamily="34" charset="0"/>
                <a:cs typeface="Times New Roman" panose="02020603050405020304" pitchFamily="18" charset="0"/>
              </a:rPr>
              <a:t>® (1, 10, 100 ng/ml 1, 10, 10 µg/ml) or the corresponding volume of dispersant. Medium only was used as negative control, while 30% DMSO as positive control.</a:t>
            </a:r>
            <a:endParaRPr lang="nb-NO"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GB" sz="2000" b="1" dirty="0">
                <a:effectLst/>
                <a:latin typeface="Calibri" panose="020F0502020204030204" pitchFamily="34" charset="0"/>
                <a:ea typeface="Calibri" panose="020F0502020204030204" pitchFamily="34" charset="0"/>
                <a:cs typeface="Times New Roman" panose="02020603050405020304" pitchFamily="18" charset="0"/>
              </a:rPr>
              <a:t>Cytotoxicity evaluation: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Alamar</a:t>
            </a:r>
            <a:r>
              <a:rPr lang="en-GB" sz="2000" dirty="0">
                <a:effectLst/>
                <a:latin typeface="Calibri" panose="020F0502020204030204" pitchFamily="34" charset="0"/>
                <a:ea typeface="Calibri" panose="020F0502020204030204" pitchFamily="34" charset="0"/>
                <a:cs typeface="Times New Roman" panose="02020603050405020304" pitchFamily="18" charset="0"/>
              </a:rPr>
              <a:t> blue™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ThermoFisher</a:t>
            </a:r>
            <a:r>
              <a:rPr lang="en-GB" sz="2000" dirty="0">
                <a:effectLst/>
                <a:latin typeface="Calibri" panose="020F0502020204030204" pitchFamily="34" charset="0"/>
                <a:ea typeface="Calibri" panose="020F0502020204030204" pitchFamily="34" charset="0"/>
                <a:cs typeface="Times New Roman" panose="02020603050405020304" pitchFamily="18" charset="0"/>
              </a:rPr>
              <a:t> Scientific) was used as viability assay. At the end of incubation time, the medium was replaced by DMEM without phenol red + 10%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Alamar</a:t>
            </a:r>
            <a:r>
              <a:rPr lang="en-GB" sz="2000" dirty="0">
                <a:effectLst/>
                <a:latin typeface="Calibri" panose="020F0502020204030204" pitchFamily="34" charset="0"/>
                <a:ea typeface="Calibri" panose="020F0502020204030204" pitchFamily="34" charset="0"/>
                <a:cs typeface="Times New Roman" panose="02020603050405020304" pitchFamily="18" charset="0"/>
              </a:rPr>
              <a:t> blue™ cell viability reagent, which is incubated for 4h. A blank was prepared with cell culture medium and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Alamar</a:t>
            </a:r>
            <a:r>
              <a:rPr lang="en-GB" sz="2000" dirty="0">
                <a:effectLst/>
                <a:latin typeface="Calibri" panose="020F0502020204030204" pitchFamily="34" charset="0"/>
                <a:ea typeface="Calibri" panose="020F0502020204030204" pitchFamily="34" charset="0"/>
                <a:cs typeface="Times New Roman" panose="02020603050405020304" pitchFamily="18" charset="0"/>
              </a:rPr>
              <a:t> Blue™ reagent in the absence of cells. The resulting fluorescence is read on a microplate reader Synergy HT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Biotek</a:t>
            </a:r>
            <a:r>
              <a:rPr lang="en-GB" sz="2000" dirty="0">
                <a:effectLst/>
                <a:latin typeface="Calibri" panose="020F0502020204030204" pitchFamily="34" charset="0"/>
                <a:ea typeface="Calibri" panose="020F0502020204030204" pitchFamily="34" charset="0"/>
                <a:cs typeface="Times New Roman" panose="02020603050405020304" pitchFamily="18" charset="0"/>
              </a:rPr>
              <a:t> Instruments, Winooski, VT)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λex</a:t>
            </a:r>
            <a:r>
              <a:rPr lang="en-GB" sz="2000" dirty="0">
                <a:effectLst/>
                <a:latin typeface="Calibri" panose="020F0502020204030204" pitchFamily="34" charset="0"/>
                <a:ea typeface="Calibri" panose="020F0502020204030204" pitchFamily="34" charset="0"/>
                <a:cs typeface="Times New Roman" panose="02020603050405020304" pitchFamily="18" charset="0"/>
              </a:rPr>
              <a:t>: 530/25 nm;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λem</a:t>
            </a:r>
            <a:r>
              <a:rPr lang="en-GB" sz="2000" dirty="0">
                <a:effectLst/>
                <a:latin typeface="Calibri" panose="020F0502020204030204" pitchFamily="34" charset="0"/>
                <a:ea typeface="Calibri" panose="020F0502020204030204" pitchFamily="34" charset="0"/>
                <a:cs typeface="Times New Roman" panose="02020603050405020304" pitchFamily="18" charset="0"/>
              </a:rPr>
              <a:t>: 590/35 nm) and analysed by plotting fluorescence intensity versus particles concentration. </a:t>
            </a:r>
            <a:endParaRPr lang="nb-NO"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5" name="TextBox 9">
            <a:extLst>
              <a:ext uri="{FF2B5EF4-FFF2-40B4-BE49-F238E27FC236}">
                <a16:creationId xmlns:a16="http://schemas.microsoft.com/office/drawing/2014/main" id="{040D7F5A-F538-4487-98A9-B5A643C01C19}"/>
              </a:ext>
            </a:extLst>
          </p:cNvPr>
          <p:cNvSpPr txBox="1"/>
          <p:nvPr/>
        </p:nvSpPr>
        <p:spPr>
          <a:xfrm>
            <a:off x="11702491" y="14496392"/>
            <a:ext cx="17624382" cy="2673232"/>
          </a:xfrm>
          <a:prstGeom prst="rect">
            <a:avLst/>
          </a:prstGeom>
          <a:noFill/>
        </p:spPr>
        <p:txBody>
          <a:bodyPr wrap="square" rtlCol="0">
            <a:spAutoFit/>
          </a:bodyPr>
          <a:lstStyle/>
          <a:p>
            <a:pPr algn="just">
              <a:lnSpc>
                <a:spcPct val="115000"/>
              </a:lnSpc>
              <a:spcAft>
                <a:spcPts val="1000"/>
              </a:spcAft>
            </a:pPr>
            <a:r>
              <a:rPr lang="nb-NO" sz="2000" b="1" dirty="0" err="1">
                <a:effectLst/>
                <a:latin typeface="Calibri" panose="020F0502020204030204" pitchFamily="34" charset="0"/>
                <a:ea typeface="Calibri" panose="020F0502020204030204" pitchFamily="34" charset="0"/>
                <a:cs typeface="Times New Roman" panose="02020603050405020304" pitchFamily="18" charset="0"/>
              </a:rPr>
              <a:t>Results</a:t>
            </a:r>
            <a:r>
              <a:rPr lang="nb-NO" sz="2000" b="1"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10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With the aim to better mimic the human physiology in a gut model, we validated the triple co-culture model of Caco-2/HT29-MTX/Raji B cells for the mucus production and the successfully Caco-2 cells differentiation into Microfold cells (Fig.1). Then we tested on Caco-2/HT29-MTX mono- and co-culture the sub-chronic toxicity (5 days) of HD-PE micro-particles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Ceridust</a:t>
            </a:r>
            <a:r>
              <a:rPr lang="en-GB" sz="2400" dirty="0">
                <a:effectLst/>
                <a:latin typeface="Calibri" panose="020F0502020204030204" pitchFamily="34" charset="0"/>
                <a:ea typeface="Calibri" panose="020F0502020204030204" pitchFamily="34" charset="0"/>
                <a:cs typeface="Times New Roman" panose="02020603050405020304" pitchFamily="18" charset="0"/>
              </a:rPr>
              <a:t>®) finding more susceptibility of mucus-secreting HT29-MTX cells that Caco-2 cells, may be due to the presence of a great amount of mucus that can entrap the particles increasing the contact with cells (Fig.2). There was no toxicity when the cell lines were cultured together (Fig.3).</a:t>
            </a:r>
            <a:endParaRPr lang="nb-NO"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66" name="Immagine 5" descr="A picture containing text, different, colorful&#10;&#10;Description automatically generated">
            <a:extLst>
              <a:ext uri="{FF2B5EF4-FFF2-40B4-BE49-F238E27FC236}">
                <a16:creationId xmlns:a16="http://schemas.microsoft.com/office/drawing/2014/main" id="{7DC661CD-EEFC-424E-BEED-82416DB47A51}"/>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38796" y="18391331"/>
            <a:ext cx="8401881" cy="6003808"/>
          </a:xfrm>
          <a:prstGeom prst="rect">
            <a:avLst/>
          </a:prstGeom>
          <a:noFill/>
        </p:spPr>
      </p:pic>
      <p:sp>
        <p:nvSpPr>
          <p:cNvPr id="167" name="TekstSylinder 166">
            <a:extLst>
              <a:ext uri="{FF2B5EF4-FFF2-40B4-BE49-F238E27FC236}">
                <a16:creationId xmlns:a16="http://schemas.microsoft.com/office/drawing/2014/main" id="{11197B12-E496-4488-8146-60C4B4B8E93B}"/>
              </a:ext>
            </a:extLst>
          </p:cNvPr>
          <p:cNvSpPr txBox="1"/>
          <p:nvPr/>
        </p:nvSpPr>
        <p:spPr>
          <a:xfrm>
            <a:off x="694701" y="24581688"/>
            <a:ext cx="10030181" cy="923330"/>
          </a:xfrm>
          <a:prstGeom prst="rect">
            <a:avLst/>
          </a:prstGeom>
          <a:noFill/>
        </p:spPr>
        <p:txBody>
          <a:bodyPr wrap="square">
            <a:spAutoFit/>
          </a:bodyPr>
          <a:lstStyle/>
          <a:p>
            <a:pPr>
              <a:spcAft>
                <a:spcPts val="1000"/>
              </a:spcAft>
            </a:pPr>
            <a:r>
              <a:rPr lang="en-GB" sz="1800" b="1" dirty="0" err="1">
                <a:effectLst/>
                <a:latin typeface="Calibri" panose="020F0502020204030204" pitchFamily="34" charset="0"/>
                <a:ea typeface="Calibri" panose="020F0502020204030204" pitchFamily="34" charset="0"/>
                <a:cs typeface="Times New Roman" panose="02020603050405020304" pitchFamily="18" charset="0"/>
              </a:rPr>
              <a:t>Figura</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1</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Mucus staining and M-cell staining. The barrier models were fixed and stained with </a:t>
            </a:r>
            <a:r>
              <a:rPr lang="en-GB" sz="1800" b="0" dirty="0" err="1">
                <a:effectLst/>
                <a:latin typeface="Calibri" panose="020F0502020204030204" pitchFamily="34" charset="0"/>
                <a:ea typeface="Calibri" panose="020F0502020204030204" pitchFamily="34" charset="0"/>
                <a:cs typeface="Times New Roman" panose="02020603050405020304" pitchFamily="18" charset="0"/>
              </a:rPr>
              <a:t>Alcian</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blue or WGA-FITC (green), mounted with </a:t>
            </a:r>
            <a:r>
              <a:rPr lang="en-GB" sz="1800" b="0" dirty="0" err="1">
                <a:effectLst/>
                <a:latin typeface="Calibri" panose="020F0502020204030204" pitchFamily="34" charset="0"/>
                <a:ea typeface="Calibri" panose="020F0502020204030204" pitchFamily="34" charset="0"/>
                <a:cs typeface="Times New Roman" panose="02020603050405020304" pitchFamily="18" charset="0"/>
              </a:rPr>
              <a:t>Fluoroshield</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with DAPI (nucleus: blue) and imaged with LEICA DM IRB microscope. Arrows: mucus production in the co-</a:t>
            </a:r>
            <a:r>
              <a:rPr lang="en-GB" sz="1800" b="0" dirty="0" err="1">
                <a:effectLst/>
                <a:latin typeface="Calibri" panose="020F0502020204030204" pitchFamily="34" charset="0"/>
                <a:ea typeface="Calibri" panose="020F0502020204030204" pitchFamily="34" charset="0"/>
                <a:cs typeface="Times New Roman" panose="02020603050405020304" pitchFamily="18" charset="0"/>
              </a:rPr>
              <a:t>cultureRepresentative</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images are shown.</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68" name="Immagine 1">
            <a:extLst>
              <a:ext uri="{FF2B5EF4-FFF2-40B4-BE49-F238E27FC236}">
                <a16:creationId xmlns:a16="http://schemas.microsoft.com/office/drawing/2014/main" id="{FF1FF702-13AF-4EB5-B2DD-0C2C89737037}"/>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0246372" y="19974644"/>
            <a:ext cx="12185317" cy="4279414"/>
          </a:xfrm>
          <a:prstGeom prst="rect">
            <a:avLst/>
          </a:prstGeom>
          <a:noFill/>
        </p:spPr>
      </p:pic>
      <p:sp>
        <p:nvSpPr>
          <p:cNvPr id="169" name="TekstSylinder 168">
            <a:extLst>
              <a:ext uri="{FF2B5EF4-FFF2-40B4-BE49-F238E27FC236}">
                <a16:creationId xmlns:a16="http://schemas.microsoft.com/office/drawing/2014/main" id="{8A7971C2-1E5A-4837-9D66-C5C8AA041718}"/>
              </a:ext>
            </a:extLst>
          </p:cNvPr>
          <p:cNvSpPr txBox="1"/>
          <p:nvPr/>
        </p:nvSpPr>
        <p:spPr>
          <a:xfrm>
            <a:off x="11775077" y="24553726"/>
            <a:ext cx="10030181" cy="369332"/>
          </a:xfrm>
          <a:prstGeom prst="rect">
            <a:avLst/>
          </a:prstGeom>
          <a:noFill/>
        </p:spPr>
        <p:txBody>
          <a:bodyPr wrap="square">
            <a:spAutoFit/>
          </a:bodyPr>
          <a:lstStyle/>
          <a:p>
            <a:pPr>
              <a:spcAft>
                <a:spcPts val="10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Figure 2. </a:t>
            </a:r>
            <a:r>
              <a:rPr lang="en-GB" sz="1800" b="0" dirty="0">
                <a:effectLst/>
                <a:latin typeface="Calibri" panose="020F0502020204030204" pitchFamily="34" charset="0"/>
                <a:ea typeface="Calibri" panose="020F0502020204030204" pitchFamily="34" charset="0"/>
                <a:cs typeface="Times New Roman" panose="02020603050405020304" pitchFamily="18" charset="0"/>
              </a:rPr>
              <a:t>Cell viability of Caco-2 and HT29-MTX cells after 4 h daily exposure to HD-PE microparticles.</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0" name="TekstSylinder 169">
            <a:extLst>
              <a:ext uri="{FF2B5EF4-FFF2-40B4-BE49-F238E27FC236}">
                <a16:creationId xmlns:a16="http://schemas.microsoft.com/office/drawing/2014/main" id="{C1B5579B-9226-4460-98B9-6BA528BB573A}"/>
              </a:ext>
            </a:extLst>
          </p:cNvPr>
          <p:cNvSpPr txBox="1"/>
          <p:nvPr/>
        </p:nvSpPr>
        <p:spPr>
          <a:xfrm>
            <a:off x="23205093" y="24599474"/>
            <a:ext cx="5699330" cy="646331"/>
          </a:xfrm>
          <a:prstGeom prst="rect">
            <a:avLst/>
          </a:prstGeom>
          <a:noFill/>
        </p:spPr>
        <p:txBody>
          <a:bodyPr wrap="square">
            <a:spAutoFit/>
          </a:bodyPr>
          <a:lstStyle/>
          <a:p>
            <a:pPr>
              <a:spcAft>
                <a:spcPts val="10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Figure 3. </a:t>
            </a:r>
            <a:r>
              <a:rPr lang="en-GB" sz="1800" b="0" dirty="0">
                <a:effectLst/>
                <a:latin typeface="Calibri" panose="020F0502020204030204" pitchFamily="34" charset="0"/>
                <a:ea typeface="Calibri" panose="020F0502020204030204" pitchFamily="34" charset="0"/>
                <a:cs typeface="Times New Roman" panose="02020603050405020304" pitchFamily="18" charset="0"/>
              </a:rPr>
              <a:t>Cell viability of Caco-2/HT29-MTX co-culture after 4 h daily exposure to HD-PE microparticles.</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1" name="Immagine 4">
            <a:extLst>
              <a:ext uri="{FF2B5EF4-FFF2-40B4-BE49-F238E27FC236}">
                <a16:creationId xmlns:a16="http://schemas.microsoft.com/office/drawing/2014/main" id="{97939114-9454-4BEE-9ABC-B679DC7C11E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2885525" y="20061787"/>
            <a:ext cx="6410215" cy="4491939"/>
          </a:xfrm>
          <a:prstGeom prst="rect">
            <a:avLst/>
          </a:prstGeom>
          <a:noFill/>
        </p:spPr>
      </p:pic>
      <p:sp>
        <p:nvSpPr>
          <p:cNvPr id="172" name="Rectangle: Rounded Corners 30">
            <a:extLst>
              <a:ext uri="{FF2B5EF4-FFF2-40B4-BE49-F238E27FC236}">
                <a16:creationId xmlns:a16="http://schemas.microsoft.com/office/drawing/2014/main" id="{92C3ED0E-A352-4C03-81B4-930ACB135CC9}"/>
              </a:ext>
            </a:extLst>
          </p:cNvPr>
          <p:cNvSpPr/>
          <p:nvPr/>
        </p:nvSpPr>
        <p:spPr>
          <a:xfrm>
            <a:off x="12856443" y="26456929"/>
            <a:ext cx="16652968" cy="6559136"/>
          </a:xfrm>
          <a:prstGeom prst="roundRect">
            <a:avLst>
              <a:gd name="adj" fmla="val 18664"/>
            </a:avLst>
          </a:prstGeom>
          <a:solidFill>
            <a:schemeClr val="bg1"/>
          </a:solidFill>
          <a:ln w="57150">
            <a:gradFill>
              <a:gsLst>
                <a:gs pos="0">
                  <a:srgbClr val="25499D"/>
                </a:gs>
                <a:gs pos="100000">
                  <a:srgbClr val="55BD4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fontAlgn="base"/>
            <a:endParaRPr lang="en-US" sz="1270" b="1">
              <a:solidFill>
                <a:srgbClr val="0070C0"/>
              </a:solidFill>
              <a:latin typeface="Tahoma" panose="020B0604030504040204" pitchFamily="34" charset="0"/>
              <a:ea typeface="Tahoma" panose="020B0604030504040204" pitchFamily="34" charset="0"/>
              <a:cs typeface="Tahoma" panose="020B0604030504040204" pitchFamily="34" charset="0"/>
            </a:endParaRPr>
          </a:p>
        </p:txBody>
      </p:sp>
      <p:sp>
        <p:nvSpPr>
          <p:cNvPr id="173" name="TextBox 142">
            <a:extLst>
              <a:ext uri="{FF2B5EF4-FFF2-40B4-BE49-F238E27FC236}">
                <a16:creationId xmlns:a16="http://schemas.microsoft.com/office/drawing/2014/main" id="{5BE80754-460F-44AC-A085-87394D56FEDD}"/>
              </a:ext>
            </a:extLst>
          </p:cNvPr>
          <p:cNvSpPr txBox="1"/>
          <p:nvPr/>
        </p:nvSpPr>
        <p:spPr>
          <a:xfrm>
            <a:off x="13137569" y="27133162"/>
            <a:ext cx="15649237" cy="4984185"/>
          </a:xfrm>
          <a:prstGeom prst="rect">
            <a:avLst/>
          </a:prstGeom>
          <a:noFill/>
        </p:spPr>
        <p:txBody>
          <a:bodyPr wrap="square" lIns="91440" tIns="45720" rIns="91440" bIns="45720" rtlCol="0" anchor="t">
            <a:spAutoFit/>
          </a:bodyPr>
          <a:lstStyle/>
          <a:p>
            <a:pPr>
              <a:lnSpc>
                <a:spcPct val="115000"/>
              </a:lnSpc>
              <a:spcAft>
                <a:spcPts val="10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References</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Wright SL, Kelly FJ. Plastic and Human Health: A Micro Issue? Environ Sci Technol. 2017 Jun 20;51(12):6634-6647.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doi</a:t>
            </a:r>
            <a:r>
              <a:rPr lang="en-GB" sz="1800" dirty="0">
                <a:effectLst/>
                <a:latin typeface="Calibri" panose="020F0502020204030204" pitchFamily="34" charset="0"/>
                <a:ea typeface="Calibri" panose="020F0502020204030204" pitchFamily="34" charset="0"/>
                <a:cs typeface="Times New Roman" panose="02020603050405020304" pitchFamily="18" charset="0"/>
              </a:rPr>
              <a:t>: 10.1021/acs.est.7b00423.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Epub</a:t>
            </a:r>
            <a:r>
              <a:rPr lang="en-GB" sz="1800" dirty="0">
                <a:effectLst/>
                <a:latin typeface="Calibri" panose="020F0502020204030204" pitchFamily="34" charset="0"/>
                <a:ea typeface="Calibri" panose="020F0502020204030204" pitchFamily="34" charset="0"/>
                <a:cs typeface="Times New Roman" panose="02020603050405020304" pitchFamily="18" charset="0"/>
              </a:rPr>
              <a:t> 2017 Jun 7. PMID: 28531345.</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von Moos, N.; Burkhardt-Holm, P.; Köhler, A. Uptake and effects of microplastics on cells and tissue of the blue mussel </a:t>
            </a:r>
            <a:r>
              <a:rPr lang="en-GB"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Mytilus edulis</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L. after an experimental exposure Environ. Sci. Technol. 2012, 46 (20) 11327– 11335 DOI: 10.1021/es302332w</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Liebezeit</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G.;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Liebezeit</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E. Non-pollen particulates in honey and sugar Food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Addit</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Contam</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Part A 2013, 30 (12) 2136– 2140 DOI: 10.1080/19440049.2013.843025</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Koelmans</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AA, Mohamed Nor NH, Hermsen E,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Kooi</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Mintenig</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SM, De France J. Microplastics in freshwaters and drinking water: Critical review and assessment of data quality. Water Res. 2019 May 15;155:410-422.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doi</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10.1016/j.watres.2019.02.054.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Epub</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2019 Feb 28. PMID: 30861380; PMCID: PMC6449537.</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Gamboa</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JM, Leong KW. In vitro and in vivo models for the study of oral delivery of nanoparticles. Advanced Drug Delivery Reviews. 2013 Jun;65(6):800-810. DOI: 10.1016/j.addr.2013.01.003. PMID: 23415952; PMCID: PMC3773489.</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Gullberg</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E, Leonard M, Karlsson J, Hopkins AM, Brayden D, Baird AW,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Artursson</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 Expression of specific markers and particle transport in a new human intestinal M-cell model.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Biochem</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Biophys</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Res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Commun</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2000 Dec 29;279(3):808-13.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doi</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10.1006/bbrc.2000.4038. Erratum in: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Biochem</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Biophys</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Res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Commun</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2001 Mar 9;281(4):1063. </a:t>
            </a:r>
            <a:r>
              <a:rPr lang="it-I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PMID: 11162433. </a:t>
            </a: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4" name="Immagine 1">
            <a:extLst>
              <a:ext uri="{FF2B5EF4-FFF2-40B4-BE49-F238E27FC236}">
                <a16:creationId xmlns:a16="http://schemas.microsoft.com/office/drawing/2014/main" id="{F6F16D4E-5C82-4EA9-A3E9-BA8004FDDC6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1085925" y="4973772"/>
            <a:ext cx="5247847" cy="2007299"/>
          </a:xfrm>
          <a:prstGeom prst="rect">
            <a:avLst/>
          </a:prstGeom>
          <a:solidFill>
            <a:schemeClr val="bg1"/>
          </a:solidFill>
        </p:spPr>
      </p:pic>
      <p:sp>
        <p:nvSpPr>
          <p:cNvPr id="175" name="CuadroTexto 89">
            <a:extLst>
              <a:ext uri="{FF2B5EF4-FFF2-40B4-BE49-F238E27FC236}">
                <a16:creationId xmlns:a16="http://schemas.microsoft.com/office/drawing/2014/main" id="{EF849079-0B1A-47EA-9914-A10634501A4F}"/>
              </a:ext>
            </a:extLst>
          </p:cNvPr>
          <p:cNvSpPr txBox="1"/>
          <p:nvPr/>
        </p:nvSpPr>
        <p:spPr>
          <a:xfrm>
            <a:off x="19183467" y="33856506"/>
            <a:ext cx="10566109" cy="646331"/>
          </a:xfrm>
          <a:prstGeom prst="rect">
            <a:avLst/>
          </a:prstGeom>
          <a:noFill/>
        </p:spPr>
        <p:txBody>
          <a:bodyPr wrap="square" rtlCol="0">
            <a:spAutoFit/>
          </a:bodyPr>
          <a:lstStyle/>
          <a:p>
            <a:r>
              <a:rPr lang="en-GB" sz="3600" b="1" i="1" dirty="0">
                <a:latin typeface="Calibri" panose="020F0502020204030204" pitchFamily="34" charset="0"/>
                <a:ea typeface="Calibri" panose="020F0502020204030204" pitchFamily="34" charset="0"/>
                <a:cs typeface="Arial" panose="020B0604020202020204" pitchFamily="34" charset="0"/>
              </a:rPr>
              <a:t>WORK PACKAGE 3 – HUMAN HAZARD ASSESSMENT</a:t>
            </a:r>
          </a:p>
        </p:txBody>
      </p:sp>
    </p:spTree>
    <p:extLst>
      <p:ext uri="{BB962C8B-B14F-4D97-AF65-F5344CB8AC3E}">
        <p14:creationId xmlns:p14="http://schemas.microsoft.com/office/powerpoint/2010/main" val="19203572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D9C770A9B1EE498B244EED686FE710" ma:contentTypeVersion="20" ma:contentTypeDescription="Create a new document." ma:contentTypeScope="" ma:versionID="9b06901864fe5426d37cbd6ca622b2c9">
  <xsd:schema xmlns:xsd="http://www.w3.org/2001/XMLSchema" xmlns:xs="http://www.w3.org/2001/XMLSchema" xmlns:p="http://schemas.microsoft.com/office/2006/metadata/properties" xmlns:ns2="3a9e2f59-cb54-496c-b336-2951f4d0e8ee" xmlns:ns3="21cf55af-fe28-40ab-8cab-74a5afb749cf" targetNamespace="http://schemas.microsoft.com/office/2006/metadata/properties" ma:root="true" ma:fieldsID="ea0fe241d482db0fe23111e1a84d6759" ns2:_="" ns3:_="">
    <xsd:import namespace="3a9e2f59-cb54-496c-b336-2951f4d0e8ee"/>
    <xsd:import namespace="21cf55af-fe28-40ab-8cab-74a5afb749c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9e2f59-cb54-496c-b336-2951f4d0e8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1cf55af-fe28-40ab-8cab-74a5afb749c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0EA628-1F3B-4821-A5C4-98DD846BE876}">
  <ds:schemaRefs>
    <ds:schemaRef ds:uri="21cf55af-fe28-40ab-8cab-74a5afb749cf"/>
    <ds:schemaRef ds:uri="3a9e2f59-cb54-496c-b336-2951f4d0e8e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BAFC48-1DC1-49D9-8676-FCF5EEA208CA}">
  <ds:schemaRefs>
    <ds:schemaRef ds:uri="http://schemas.microsoft.com/sharepoint/v3/contenttype/forms"/>
  </ds:schemaRefs>
</ds:datastoreItem>
</file>

<file path=customXml/itemProps3.xml><?xml version="1.0" encoding="utf-8"?>
<ds:datastoreItem xmlns:ds="http://schemas.openxmlformats.org/officeDocument/2006/customXml" ds:itemID="{2EB65857-09AF-4D24-A960-04C2DCE45248}">
  <ds:schemaRefs>
    <ds:schemaRef ds:uri="21cf55af-fe28-40ab-8cab-74a5afb749cf"/>
    <ds:schemaRef ds:uri="3a9e2f59-cb54-496c-b336-2951f4d0e8e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40</TotalTime>
  <Words>1596</Words>
  <Application>Microsoft Office PowerPoint</Application>
  <PresentationFormat>Egendefinert</PresentationFormat>
  <Paragraphs>36</Paragraphs>
  <Slides>1</Slides>
  <Notes>0</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1</vt:i4>
      </vt:variant>
    </vt:vector>
  </HeadingPairs>
  <TitlesOfParts>
    <vt:vector size="6" baseType="lpstr">
      <vt:lpstr>Arial</vt:lpstr>
      <vt:lpstr>Calibri</vt:lpstr>
      <vt:lpstr>Calibri Light</vt:lpstr>
      <vt:lpstr>Tahoma</vt:lpstr>
      <vt:lpstr>Office Theme</vt:lpstr>
      <vt:lpstr>PowerPoint-presentasjon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Lesley Tobin</dc:creator>
  <cp:lastModifiedBy>Anani Johnny Komlavi Afanou</cp:lastModifiedBy>
  <cp:revision>7</cp:revision>
  <dcterms:created xsi:type="dcterms:W3CDTF">2019-06-05T05:57:28Z</dcterms:created>
  <dcterms:modified xsi:type="dcterms:W3CDTF">2022-10-07T15:40:50Z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0x0101003DD9C770A9B1EE498B244EED686FE710</vt:lpwstr>
  </property>
</Properties>
</file>