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y="13716000" cx="24384000"/>
  <p:notesSz cx="6858000" cy="9144000"/>
  <p:embeddedFontLst>
    <p:embeddedFont>
      <p:font typeface="Helvetica Neue"/>
      <p:regular r:id="rId38"/>
      <p:bold r:id="rId39"/>
      <p:italic r:id="rId40"/>
      <p:boldItalic r:id="rId41"/>
    </p:embeddedFont>
    <p:embeddedFont>
      <p:font typeface="Helvetica Neue Light"/>
      <p:regular r:id="rId42"/>
      <p:bold r:id="rId43"/>
      <p:italic r:id="rId44"/>
      <p:boldItalic r:id="rId45"/>
    </p:embeddedFont>
    <p:embeddedFont>
      <p:font typeface="Open Sans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42" Type="http://schemas.openxmlformats.org/officeDocument/2006/relationships/font" Target="fonts/HelveticaNeueLight-regular.fntdata"/><Relationship Id="rId41" Type="http://schemas.openxmlformats.org/officeDocument/2006/relationships/font" Target="fonts/HelveticaNeue-boldItalic.fntdata"/><Relationship Id="rId44" Type="http://schemas.openxmlformats.org/officeDocument/2006/relationships/font" Target="fonts/HelveticaNeueLight-italic.fntdata"/><Relationship Id="rId43" Type="http://schemas.openxmlformats.org/officeDocument/2006/relationships/font" Target="fonts/HelveticaNeueLight-bold.fntdata"/><Relationship Id="rId46" Type="http://schemas.openxmlformats.org/officeDocument/2006/relationships/font" Target="fonts/OpenSans-regular.fntdata"/><Relationship Id="rId45" Type="http://schemas.openxmlformats.org/officeDocument/2006/relationships/font" Target="fonts/HelveticaNeueLigh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OpenSans-italic.fntdata"/><Relationship Id="rId47" Type="http://schemas.openxmlformats.org/officeDocument/2006/relationships/font" Target="fonts/OpenSans-bold.fntdata"/><Relationship Id="rId49" Type="http://schemas.openxmlformats.org/officeDocument/2006/relationships/font" Target="fonts/OpenSans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font" Target="fonts/HelveticaNeue-bold.fntdata"/><Relationship Id="rId38" Type="http://schemas.openxmlformats.org/officeDocument/2006/relationships/font" Target="fonts/HelveticaNeue-regular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" name="Google Shape;25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495aaa6994_0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5" name="Google Shape;205;g1495aaa6994_0_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1495aaa6994_0_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Hitchhiking through a diverse Bio-image Analysis Software Universe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g1495aaa6994_0_10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1" name="Google Shape;401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1495aaa6994_0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g1495aaa6994_0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1495aaa6994_0_7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g1495aaa6994_0_7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495aaa6994_0_2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g1495aaa6994_0_2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1495aaa6994_0_2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g1495aaa6994_0_2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1495aaa6994_0_2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1495aaa6994_0_2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495aaa6994_0_2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g1495aaa6994_0_27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1495aaa6994_0_2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g1495aaa6994_0_28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1495aaa6994_0_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g1495aaa6994_0_1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1495aaa6994_0_3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Measure speedup (Benchmarking)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Authors: Robert Haase, Daniela Vorkel, April 2020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[Source](https://github.com/clij/clij2-docs/tree/master/src/main/macro/benchmarking.ijm)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This macro shows how to measure the performance of image processing done by ImageJ in the CPU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and by CLIJ2 in the GPU.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First, let's get test data: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//open("c:/structure/data/t1-head.tif")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run("T1 Head (2.4M, 16-bits)");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input = getTitle();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visualize the center plane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run("Duplicate...", "duplicate range=64-64");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## Measure processing time in the CPU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We start to measure the processing time of standard ImageJ operations in the central processing unit (CPU).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Note that we repeatedly execute this operation to get some insight about different processing times when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calling the same operation subsequently. Especially, the first execution could be slower, because of the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[warm-up effect](https://stackoverflow.com/questions/36198278/why-does-the-jvm-require-warmup).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We measure and save the current processing times as a variable `time`, before printing `(getTime() - time)`.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As an example of image processing, we use the mean filter: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Local mean filter in the CPU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for (i = 1; i &lt;= 10; i++)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// duplicate the original image to avoid blurring the same image again and again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selectWindow(input);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run("Duplicate...", "duplicate range=1-129");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// actual blur operation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run("Mean 3D...", "x=3 y=3 z=3");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print("CPU mean filter no " + i + "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// keep the first blurred image and close the duplicates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if (i == 1)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	blurred_image = getTitle();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} else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	close();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}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selectWindow(blurred_image);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visualize the center plane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run("Duplicate...", "duplicate range=64-64");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## Measure of processing time in the GPU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As done for the CPU, we repeat the same strategy to measure the processing time in the GPU. As the performance of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GPU-accelerated processing also depends on data transfer time between the CPU and GPU memory,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we consider the taken time for `push()` and `pull()` commands.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Let's start with the initialization of the GPU: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run("CLIJ2 Macro Extensions", "cl_device=");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Ext.CLIJ2_clear();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Push images to GPU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Ext.CLIJ2_push(input);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print("Pushing one image to the GPU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clean up ImageJ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run("Close All");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Process images in the GPU using CLIJ2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Again, we use the mean filter of CLIJ2: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Local mean filter in the GPU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for (i = 1; i &lt;= 10; i++)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Ext.CLIJ2_mean3DBox(input, blurred, 3, 3, 3);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print("CLIJ2 GPU mean filter no " + i + "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Apply the mean filter using convolution using CLIJ2 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Ext.CLIJ2_create3D(structuring_element, 7, 7, 7, 32);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Ext.CLIJ2_set(structuring_element, 1. / 7 / 7 / 7);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print("Preparing the convolution kernel in GPU memory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for (i = 1; i &lt;= 10; i++)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Ext.CLIJ2_convolve(input, structuring_element, blurred);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print("CLIJ2 GPU mean filter using convolution no " + i + "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Compare CLIJ2 with its predecessor: [CLIJ](https://www.nature.com/articles/s41592-019-0650-1)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Once more, we use the mean filter, but of CLIJ: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Local mean filter in the GPU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for (i = 1; i &lt;= 10; i++) {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Ext.CLIJ_mean3DBox(input, blurred, 3, 3, 3);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	print("CLIJ GPU mean filter no " + i + "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# Pull a result image from the GPU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time = getTime();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Ext.CLIJ2_pull(blurred);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print("Pulling one image from the GPU took " + (getTime() - time) + " msec");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visualize the center plane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run("Duplicate...", "duplicate range=64-64");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For documentation purpose, we also should report about the used GPU: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Ext.CLIJ2_getGPUProperties(gpu, memory, opencl_version);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print("GPU: " + gpu);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print("Memory in GB: " + (memory / 1024 / 1024 / 1024) 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print("OpenCL version: " + opencl_version);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/*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At the end of the macro, clean up: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*/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Ext.CLIJ2_clear();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g1495aaa6994_0_30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1495aaa6994_0_3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g1495aaa6994_0_3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1495aaa6994_0_3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CLIJ example macro: clInfo.ijm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Outputs information about OpenCL devices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Author: Robert Haase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December 2018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---------------------------------------------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run("CLIJ2 Macro Extensions", "cl_device=");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Ext.CLIJ2_clInfo();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4096 kB</a:t>
            </a:r>
            <a:endParaRPr/>
          </a:p>
        </p:txBody>
      </p:sp>
      <p:sp>
        <p:nvSpPr>
          <p:cNvPr id="552" name="Google Shape;552;g1495aaa6994_0_3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495aaa6994_0_3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CLIJ example macro: clInfo.ijm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Outputs information about OpenCL devices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Author: Robert Haase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December 2018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// ---------------------------------------------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run("CLIJ2 Macro Extensions", "cl_device=");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24292F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Ext.CLIJ2_clInfo();</a:t>
            </a:r>
            <a:endParaRPr sz="900">
              <a:solidFill>
                <a:srgbClr val="24292F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1495aaa6994_0_36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495aaa6994_0_1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1495aaa6994_0_1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495aaa6994_0_1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1495aaa6994_0_1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495aaa6994_0_1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1495aaa6994_0_19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enutzerdefiniertes Layout copy" showMasterSp="0">
  <p:cSld name="Benutzerdefiniertes Layout cop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/>
          <p:nvPr/>
        </p:nvSpPr>
        <p:spPr>
          <a:xfrm>
            <a:off x="184964" y="199924"/>
            <a:ext cx="24014071" cy="185855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82A6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-99300" y="12139551"/>
            <a:ext cx="24582600" cy="162900"/>
          </a:xfrm>
          <a:prstGeom prst="rect">
            <a:avLst/>
          </a:prstGeom>
          <a:gradFill>
            <a:gsLst>
              <a:gs pos="0">
                <a:srgbClr val="BFBFBF"/>
              </a:gs>
              <a:gs pos="100000">
                <a:srgbClr val="737373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292358" y="12756166"/>
            <a:ext cx="601633" cy="4924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  <a:defRPr b="0" i="0" sz="32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2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  <a:defRPr b="0" i="0" sz="8600" u="none" cap="none" strike="noStrike">
                <a:solidFill>
                  <a:srgbClr val="0F305A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28625" y="2342890"/>
            <a:ext cx="23770410" cy="95122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  <a:defRPr sz="4400"/>
            </a:lvl1pPr>
            <a:lvl2pPr indent="-508000" lvl="1" marL="9144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Char char="—"/>
              <a:defRPr sz="4400"/>
            </a:lvl2pPr>
            <a:lvl3pPr indent="-228600" lvl="2" marL="1371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  <a:defRPr sz="4400"/>
            </a:lvl3pPr>
            <a:lvl4pPr indent="-508000" lvl="3" marL="18288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Char char="−"/>
              <a:defRPr sz="4400"/>
            </a:lvl4pPr>
            <a:lvl5pPr indent="-508000" lvl="4" marL="22860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Char char="−"/>
              <a:defRPr sz="4400"/>
            </a:lvl5pPr>
            <a:lvl6pPr indent="-228600" lvl="5" marL="2743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18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1800"/>
              <a:buNone/>
              <a:defRPr/>
            </a:lvl7pPr>
            <a:lvl8pPr indent="-342900" lvl="7" marL="3657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ctrTitle"/>
          </p:nvPr>
        </p:nvSpPr>
        <p:spPr>
          <a:xfrm>
            <a:off x="3048000" y="2244726"/>
            <a:ext cx="18288000" cy="4775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Open Sans"/>
              <a:buNone/>
              <a:defRPr sz="12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3048000" y="7204076"/>
            <a:ext cx="18288000" cy="33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800"/>
              <a:buFont typeface="Open Sans"/>
              <a:buNone/>
              <a:defRPr sz="4800"/>
            </a:lvl1pPr>
            <a:lvl2pPr lvl="1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  <a:defRPr sz="4000"/>
            </a:lvl2pPr>
            <a:lvl3pPr lvl="2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None/>
              <a:defRPr sz="3600"/>
            </a:lvl3pPr>
            <a:lvl4pPr lvl="3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4pPr>
            <a:lvl5pPr lvl="4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5pPr>
            <a:lvl6pPr lvl="5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6pPr>
            <a:lvl7pPr lvl="6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7pPr>
            <a:lvl8pPr lvl="7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8pPr>
            <a:lvl9pPr lvl="8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sz="3200"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  <a:defRPr b="1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23850809" y="12749199"/>
            <a:ext cx="469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-99301" y="13278787"/>
            <a:ext cx="24582602" cy="258588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184964" y="199924"/>
            <a:ext cx="24014071" cy="1858552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82A6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3850809" y="12764715"/>
            <a:ext cx="436373" cy="44614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  <a:defRPr b="0" i="0" sz="3000" u="none" cap="none" strike="noStrike">
                <a:solidFill>
                  <a:srgbClr val="00305E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" name="Google Shape;9;p1"/>
          <p:cNvSpPr txBox="1"/>
          <p:nvPr>
            <p:ph type="title"/>
          </p:nvPr>
        </p:nvSpPr>
        <p:spPr>
          <a:xfrm>
            <a:off x="1749424" y="6774518"/>
            <a:ext cx="21161374" cy="23969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Open Sans"/>
              <a:buNone/>
              <a:defRPr b="1" i="0" sz="6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" type="body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31800" lvl="1" marL="9144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Char char="—"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31800" lvl="3" marL="1828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Char char="−"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31800" lvl="4" marL="22860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Char char="−"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431800" lvl="7" marL="3657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Char char="•"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431800" lvl="8" marL="4114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Char char="•"/>
              <a:defRPr b="0" i="0" sz="32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5.gif"/><Relationship Id="rId4" Type="http://schemas.openxmlformats.org/officeDocument/2006/relationships/image" Target="../media/image4.png"/><Relationship Id="rId9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jpg"/><Relationship Id="rId4" Type="http://schemas.openxmlformats.org/officeDocument/2006/relationships/image" Target="../media/image30.jpg"/><Relationship Id="rId5" Type="http://schemas.openxmlformats.org/officeDocument/2006/relationships/image" Target="../media/image31.png"/></Relationships>
</file>

<file path=ppt/slides/_rels/slide11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youtube.com/watch?v=uMj0OS1TiQE&amp;t=873s" TargetMode="External"/><Relationship Id="rId4" Type="http://schemas.openxmlformats.org/officeDocument/2006/relationships/hyperlink" Target="https://doi.org/10.1038/s41592-019-0650-1" TargetMode="External"/><Relationship Id="rId9" Type="http://schemas.openxmlformats.org/officeDocument/2006/relationships/image" Target="../media/image43.png"/><Relationship Id="rId5" Type="http://schemas.openxmlformats.org/officeDocument/2006/relationships/image" Target="../media/image25.png"/><Relationship Id="rId6" Type="http://schemas.openxmlformats.org/officeDocument/2006/relationships/image" Target="../media/image34.png"/><Relationship Id="rId7" Type="http://schemas.openxmlformats.org/officeDocument/2006/relationships/image" Target="../media/image33.png"/><Relationship Id="rId8" Type="http://schemas.openxmlformats.org/officeDocument/2006/relationships/image" Target="../media/image3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png"/><Relationship Id="rId4" Type="http://schemas.openxmlformats.org/officeDocument/2006/relationships/hyperlink" Target="https://github.com/clEsperanto/pyclesperanto_prototype/blob/master/demo/segmentation/voronoi_otsu_labeling.ipynb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clij.github.io/assistant/getting_started" TargetMode="External"/><Relationship Id="rId4" Type="http://schemas.openxmlformats.org/officeDocument/2006/relationships/image" Target="../media/image46.png"/><Relationship Id="rId5" Type="http://schemas.openxmlformats.org/officeDocument/2006/relationships/image" Target="../media/image4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1.png"/><Relationship Id="rId4" Type="http://schemas.openxmlformats.org/officeDocument/2006/relationships/image" Target="../media/image66.png"/><Relationship Id="rId5" Type="http://schemas.openxmlformats.org/officeDocument/2006/relationships/hyperlink" Target="https://clij.github.io/assistant/getting_started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0.png"/><Relationship Id="rId4" Type="http://schemas.openxmlformats.org/officeDocument/2006/relationships/hyperlink" Target="https://clij.github.io/assistant/installation#extensions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png"/><Relationship Id="rId4" Type="http://schemas.openxmlformats.org/officeDocument/2006/relationships/image" Target="../media/image55.png"/><Relationship Id="rId5" Type="http://schemas.openxmlformats.org/officeDocument/2006/relationships/hyperlink" Target="https://clij.github.io/assistant/getting_started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1.png"/><Relationship Id="rId4" Type="http://schemas.openxmlformats.org/officeDocument/2006/relationships/hyperlink" Target="https://clij.github.io/assistant/parameter_optimization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4.png"/><Relationship Id="rId4" Type="http://schemas.openxmlformats.org/officeDocument/2006/relationships/hyperlink" Target="https://clij.github.io/assistant/macro_export" TargetMode="External"/><Relationship Id="rId5" Type="http://schemas.openxmlformats.org/officeDocument/2006/relationships/hyperlink" Target="http://clesperanto.net/" TargetMode="External"/></Relationships>
</file>

<file path=ppt/slides/_rels/slide19.xml.rels><?xml version="1.0" encoding="UTF-8" standalone="yes"?><Relationships xmlns="http://schemas.openxmlformats.org/package/2006/relationships"><Relationship Id="rId11" Type="http://schemas.openxmlformats.org/officeDocument/2006/relationships/image" Target="../media/image82.png"/><Relationship Id="rId10" Type="http://schemas.openxmlformats.org/officeDocument/2006/relationships/image" Target="../media/image58.png"/><Relationship Id="rId13" Type="http://schemas.openxmlformats.org/officeDocument/2006/relationships/image" Target="../media/image64.png"/><Relationship Id="rId1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8.jpg"/><Relationship Id="rId4" Type="http://schemas.openxmlformats.org/officeDocument/2006/relationships/image" Target="../media/image45.png"/><Relationship Id="rId9" Type="http://schemas.openxmlformats.org/officeDocument/2006/relationships/image" Target="../media/image57.png"/><Relationship Id="rId15" Type="http://schemas.openxmlformats.org/officeDocument/2006/relationships/image" Target="../media/image60.png"/><Relationship Id="rId14" Type="http://schemas.openxmlformats.org/officeDocument/2006/relationships/image" Target="../media/image63.png"/><Relationship Id="rId17" Type="http://schemas.openxmlformats.org/officeDocument/2006/relationships/image" Target="../media/image68.png"/><Relationship Id="rId16" Type="http://schemas.openxmlformats.org/officeDocument/2006/relationships/image" Target="../media/image62.png"/><Relationship Id="rId5" Type="http://schemas.openxmlformats.org/officeDocument/2006/relationships/image" Target="../media/image52.png"/><Relationship Id="rId19" Type="http://schemas.openxmlformats.org/officeDocument/2006/relationships/hyperlink" Target="https://clij.github.io/" TargetMode="External"/><Relationship Id="rId6" Type="http://schemas.openxmlformats.org/officeDocument/2006/relationships/image" Target="../media/image56.png"/><Relationship Id="rId18" Type="http://schemas.openxmlformats.org/officeDocument/2006/relationships/image" Target="../media/image72.png"/><Relationship Id="rId7" Type="http://schemas.openxmlformats.org/officeDocument/2006/relationships/image" Target="../media/image49.png"/><Relationship Id="rId8" Type="http://schemas.openxmlformats.org/officeDocument/2006/relationships/image" Target="../media/image5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9.png"/><Relationship Id="rId4" Type="http://schemas.openxmlformats.org/officeDocument/2006/relationships/image" Target="../media/image61.png"/><Relationship Id="rId5" Type="http://schemas.openxmlformats.org/officeDocument/2006/relationships/image" Target="../media/image71.png"/><Relationship Id="rId6" Type="http://schemas.openxmlformats.org/officeDocument/2006/relationships/image" Target="../media/image74.png"/><Relationship Id="rId7" Type="http://schemas.openxmlformats.org/officeDocument/2006/relationships/hyperlink" Target="https://clij.github.io/clij2-docs/CLIJ2-cheatsheet_V3.pdf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3.png"/><Relationship Id="rId4" Type="http://schemas.openxmlformats.org/officeDocument/2006/relationships/image" Target="../media/image76.png"/><Relationship Id="rId5" Type="http://schemas.openxmlformats.org/officeDocument/2006/relationships/image" Target="../media/image70.png"/><Relationship Id="rId6" Type="http://schemas.openxmlformats.org/officeDocument/2006/relationships/hyperlink" Target="https://doi.org/10.1038/s41592-019-0650-1" TargetMode="External"/><Relationship Id="rId7" Type="http://schemas.openxmlformats.org/officeDocument/2006/relationships/hyperlink" Target="https://doi.org/10.1038/s41592-019-0650-1" TargetMode="External"/><Relationship Id="rId8" Type="http://schemas.openxmlformats.org/officeDocument/2006/relationships/hyperlink" Target="https://www.biorxiv.org/content/10.1101/2020.11.19.386565v1" TargetMode="External"/></Relationships>
</file>

<file path=ppt/slides/_rels/slide22.xml.rels><?xml version="1.0" encoding="UTF-8" standalone="yes"?><Relationships xmlns="http://schemas.openxmlformats.org/package/2006/relationships"><Relationship Id="rId20" Type="http://schemas.openxmlformats.org/officeDocument/2006/relationships/image" Target="../media/image96.jpg"/><Relationship Id="rId22" Type="http://schemas.openxmlformats.org/officeDocument/2006/relationships/hyperlink" Target="https://twitter.com/dfg_public/photo" TargetMode="External"/><Relationship Id="rId21" Type="http://schemas.openxmlformats.org/officeDocument/2006/relationships/image" Target="../media/image93.jpg"/><Relationship Id="rId24" Type="http://schemas.openxmlformats.org/officeDocument/2006/relationships/image" Target="../media/image87.jpg"/><Relationship Id="rId23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5.png"/><Relationship Id="rId4" Type="http://schemas.openxmlformats.org/officeDocument/2006/relationships/image" Target="../media/image78.png"/><Relationship Id="rId9" Type="http://schemas.openxmlformats.org/officeDocument/2006/relationships/image" Target="../media/image84.jpg"/><Relationship Id="rId26" Type="http://schemas.openxmlformats.org/officeDocument/2006/relationships/image" Target="../media/image3.png"/><Relationship Id="rId25" Type="http://schemas.openxmlformats.org/officeDocument/2006/relationships/image" Target="../media/image97.png"/><Relationship Id="rId28" Type="http://schemas.openxmlformats.org/officeDocument/2006/relationships/image" Target="../media/image106.png"/><Relationship Id="rId27" Type="http://schemas.openxmlformats.org/officeDocument/2006/relationships/image" Target="../media/image4.png"/><Relationship Id="rId5" Type="http://schemas.openxmlformats.org/officeDocument/2006/relationships/image" Target="../media/image67.png"/><Relationship Id="rId6" Type="http://schemas.openxmlformats.org/officeDocument/2006/relationships/image" Target="../media/image77.jpg"/><Relationship Id="rId7" Type="http://schemas.openxmlformats.org/officeDocument/2006/relationships/image" Target="../media/image48.jpg"/><Relationship Id="rId8" Type="http://schemas.openxmlformats.org/officeDocument/2006/relationships/image" Target="../media/image86.jpg"/><Relationship Id="rId11" Type="http://schemas.openxmlformats.org/officeDocument/2006/relationships/image" Target="../media/image85.jpg"/><Relationship Id="rId10" Type="http://schemas.openxmlformats.org/officeDocument/2006/relationships/image" Target="../media/image83.jpg"/><Relationship Id="rId13" Type="http://schemas.openxmlformats.org/officeDocument/2006/relationships/image" Target="../media/image95.png"/><Relationship Id="rId12" Type="http://schemas.openxmlformats.org/officeDocument/2006/relationships/image" Target="../media/image80.png"/><Relationship Id="rId15" Type="http://schemas.openxmlformats.org/officeDocument/2006/relationships/image" Target="../media/image13.png"/><Relationship Id="rId14" Type="http://schemas.openxmlformats.org/officeDocument/2006/relationships/image" Target="../media/image90.jpg"/><Relationship Id="rId17" Type="http://schemas.openxmlformats.org/officeDocument/2006/relationships/image" Target="../media/image105.png"/><Relationship Id="rId16" Type="http://schemas.openxmlformats.org/officeDocument/2006/relationships/image" Target="../media/image89.png"/><Relationship Id="rId19" Type="http://schemas.openxmlformats.org/officeDocument/2006/relationships/image" Target="../media/image98.jpg"/><Relationship Id="rId18" Type="http://schemas.openxmlformats.org/officeDocument/2006/relationships/image" Target="../media/image8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doi.org/10.7490/f1000research.1118519.1" TargetMode="External"/><Relationship Id="rId4" Type="http://schemas.openxmlformats.org/officeDocument/2006/relationships/hyperlink" Target="https://creativecommons.org/licenses/by/4.0/" TargetMode="External"/><Relationship Id="rId9" Type="http://schemas.openxmlformats.org/officeDocument/2006/relationships/hyperlink" Target="https://doi.org/10.7490/f1000research.1119096.1" TargetMode="External"/><Relationship Id="rId5" Type="http://schemas.openxmlformats.org/officeDocument/2006/relationships/hyperlink" Target="https://doi.org/10.7490/f1000research.1118544.1" TargetMode="External"/><Relationship Id="rId6" Type="http://schemas.openxmlformats.org/officeDocument/2006/relationships/hyperlink" Target="https://creativecommons.org/licenses/by/4.0/" TargetMode="External"/><Relationship Id="rId7" Type="http://schemas.openxmlformats.org/officeDocument/2006/relationships/hyperlink" Target="https://doi.org/10.7490/f1000research.1119099.1" TargetMode="External"/><Relationship Id="rId8" Type="http://schemas.openxmlformats.org/officeDocument/2006/relationships/hyperlink" Target="https://creativecommons.org/licenses/by/4.0/" TargetMode="External"/><Relationship Id="rId11" Type="http://schemas.openxmlformats.org/officeDocument/2006/relationships/hyperlink" Target="https://doi.org/10.7490/f1000research.1119026.1" TargetMode="External"/><Relationship Id="rId10" Type="http://schemas.openxmlformats.org/officeDocument/2006/relationships/hyperlink" Target="https://creativecommons.org/licenses/by/4.0/" TargetMode="External"/><Relationship Id="rId12" Type="http://schemas.openxmlformats.org/officeDocument/2006/relationships/hyperlink" Target="https://creativecommons.org/licenses/by/4.0/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1.png"/><Relationship Id="rId4" Type="http://schemas.openxmlformats.org/officeDocument/2006/relationships/hyperlink" Target="https://clij.github.io/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17.png"/><Relationship Id="rId4" Type="http://schemas.openxmlformats.org/officeDocument/2006/relationships/image" Target="../media/image10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7.png"/><Relationship Id="rId4" Type="http://schemas.openxmlformats.org/officeDocument/2006/relationships/image" Target="../media/image5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1.png"/><Relationship Id="rId4" Type="http://schemas.openxmlformats.org/officeDocument/2006/relationships/image" Target="../media/image109.png"/><Relationship Id="rId5" Type="http://schemas.openxmlformats.org/officeDocument/2006/relationships/hyperlink" Target="https://clij.github.io/clij2-docs/installationInFiji" TargetMode="External"/><Relationship Id="rId6" Type="http://schemas.openxmlformats.org/officeDocument/2006/relationships/image" Target="../media/image1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11" Type="http://schemas.openxmlformats.org/officeDocument/2006/relationships/hyperlink" Target="https://napari.org/" TargetMode="External"/><Relationship Id="rId10" Type="http://schemas.openxmlformats.org/officeDocument/2006/relationships/hyperlink" Target="https://fiji.sc/" TargetMode="External"/><Relationship Id="rId9" Type="http://schemas.openxmlformats.org/officeDocument/2006/relationships/hyperlink" Target="https://imagej.nih.gov/ij/index.html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13.png"/><Relationship Id="rId7" Type="http://schemas.openxmlformats.org/officeDocument/2006/relationships/hyperlink" Target="https://imagej.net/plugins/trackmate/" TargetMode="External"/><Relationship Id="rId8" Type="http://schemas.openxmlformats.org/officeDocument/2006/relationships/hyperlink" Target="https://imagej.nih.gov/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://clij.github.io/" TargetMode="External"/><Relationship Id="rId4" Type="http://schemas.openxmlformats.org/officeDocument/2006/relationships/image" Target="../media/image107.png"/><Relationship Id="rId5" Type="http://schemas.openxmlformats.org/officeDocument/2006/relationships/image" Target="../media/image113.png"/><Relationship Id="rId6" Type="http://schemas.openxmlformats.org/officeDocument/2006/relationships/hyperlink" Target="https://clij.github.io/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github.com/clij/clij2-docs/blob/master/src/main/macro/clInfo.ijm" TargetMode="External"/><Relationship Id="rId4" Type="http://schemas.openxmlformats.org/officeDocument/2006/relationships/image" Target="../media/image110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clij.github.io/clij2-docs/md/count_neighbors/" TargetMode="External"/><Relationship Id="rId4" Type="http://schemas.openxmlformats.org/officeDocument/2006/relationships/hyperlink" Target="https://github.com/clij/clij2-docs/blob/master/md/count_neighbors/mesh_sim_from_cs_kaplan.tif?raw=true" TargetMode="External"/><Relationship Id="rId5" Type="http://schemas.openxmlformats.org/officeDocument/2006/relationships/image" Target="../media/image118.png"/><Relationship Id="rId6" Type="http://schemas.openxmlformats.org/officeDocument/2006/relationships/image" Target="../media/image112.png"/><Relationship Id="rId7" Type="http://schemas.openxmlformats.org/officeDocument/2006/relationships/image" Target="../media/image116.png"/><Relationship Id="rId8" Type="http://schemas.openxmlformats.org/officeDocument/2006/relationships/image" Target="../media/image1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hyperlink" Target="https://imagej.nih.gov/" TargetMode="External"/><Relationship Id="rId10" Type="http://schemas.openxmlformats.org/officeDocument/2006/relationships/image" Target="../media/image8.png"/><Relationship Id="rId9" Type="http://schemas.openxmlformats.org/officeDocument/2006/relationships/image" Target="../media/image9.png"/><Relationship Id="rId5" Type="http://schemas.openxmlformats.org/officeDocument/2006/relationships/hyperlink" Target="https://fiji.sc/" TargetMode="External"/><Relationship Id="rId6" Type="http://schemas.openxmlformats.org/officeDocument/2006/relationships/hyperlink" Target="https://github.com/qupath" TargetMode="External"/><Relationship Id="rId7" Type="http://schemas.openxmlformats.org/officeDocument/2006/relationships/hyperlink" Target="https://www.ilastik.org/" TargetMode="External"/><Relationship Id="rId8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2.png"/><Relationship Id="rId10" Type="http://schemas.openxmlformats.org/officeDocument/2006/relationships/image" Target="../media/image14.png"/><Relationship Id="rId13" Type="http://schemas.openxmlformats.org/officeDocument/2006/relationships/image" Target="../media/image18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hyperlink" Target="https://imagej.nih.gov/ij/index.html" TargetMode="External"/><Relationship Id="rId9" Type="http://schemas.openxmlformats.org/officeDocument/2006/relationships/image" Target="../media/image9.png"/><Relationship Id="rId5" Type="http://schemas.openxmlformats.org/officeDocument/2006/relationships/hyperlink" Target="https://www.python.org/" TargetMode="External"/><Relationship Id="rId6" Type="http://schemas.openxmlformats.org/officeDocument/2006/relationships/hyperlink" Target="https://www.dask.org/" TargetMode="External"/><Relationship Id="rId7" Type="http://schemas.openxmlformats.org/officeDocument/2006/relationships/hyperlink" Target="https://cupy.dev/" TargetMode="External"/><Relationship Id="rId8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hyperlink" Target="https://cupy.dev/" TargetMode="External"/><Relationship Id="rId9" Type="http://schemas.openxmlformats.org/officeDocument/2006/relationships/image" Target="../media/image24.png"/><Relationship Id="rId5" Type="http://schemas.openxmlformats.org/officeDocument/2006/relationships/hyperlink" Target="https://cupy.dev/" TargetMode="External"/><Relationship Id="rId6" Type="http://schemas.openxmlformats.org/officeDocument/2006/relationships/hyperlink" Target="https://clesperanto.net/" TargetMode="External"/><Relationship Id="rId7" Type="http://schemas.openxmlformats.org/officeDocument/2006/relationships/hyperlink" Target="https://scikit-image.org/" TargetMode="External"/><Relationship Id="rId8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Relationship Id="rId4" Type="http://schemas.openxmlformats.org/officeDocument/2006/relationships/hyperlink" Target="https://clij.github.io/assistant/supplementary_methods_section_generator" TargetMode="External"/><Relationship Id="rId5" Type="http://schemas.openxmlformats.org/officeDocument/2006/relationships/hyperlink" Target="https://zenodo.org/record/4204839#.X8DCRGj7Q2w" TargetMode="External"/><Relationship Id="rId6" Type="http://schemas.openxmlformats.org/officeDocument/2006/relationships/hyperlink" Target="https://twitter.com/KuglerElisabeth/photo" TargetMode="External"/><Relationship Id="rId7" Type="http://schemas.openxmlformats.org/officeDocument/2006/relationships/image" Target="../media/image2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1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-158418" y="2169459"/>
            <a:ext cx="24972332" cy="992912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3">
            <a:alphaModFix amt="54000"/>
          </a:blip>
          <a:srcRect b="0" l="0" r="0" t="0"/>
          <a:stretch/>
        </p:blipFill>
        <p:spPr>
          <a:xfrm rot="4808575">
            <a:off x="6911934" y="-3093741"/>
            <a:ext cx="9925476" cy="19869608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/>
          <p:nvPr/>
        </p:nvSpPr>
        <p:spPr>
          <a:xfrm>
            <a:off x="-49981" y="34411"/>
            <a:ext cx="24409500" cy="217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" name="Google Shape;30;p4"/>
          <p:cNvSpPr/>
          <p:nvPr/>
        </p:nvSpPr>
        <p:spPr>
          <a:xfrm>
            <a:off x="-54897" y="12034692"/>
            <a:ext cx="24409400" cy="16813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Google Shape;31;p4"/>
          <p:cNvSpPr/>
          <p:nvPr/>
        </p:nvSpPr>
        <p:spPr>
          <a:xfrm>
            <a:off x="-1094321" y="2249744"/>
            <a:ext cx="26026223" cy="258588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 b="1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2117805" y="6447905"/>
            <a:ext cx="20148600" cy="6156900"/>
          </a:xfrm>
          <a:prstGeom prst="rect">
            <a:avLst/>
          </a:prstGeom>
          <a:noFill/>
          <a:ln>
            <a:noFill/>
          </a:ln>
          <a:effectLst>
            <a:outerShdw blurRad="101600" rotWithShape="0" dir="5400000" dist="25400">
              <a:srgbClr val="FFFFFF">
                <a:alpha val="74901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Helvetica Neue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Interactive Image Data Flow Graphs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Helvetica Neue"/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</a:t>
            </a:r>
            <a:r>
              <a:rPr lang="en-US" sz="6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reproducible </a:t>
            </a:r>
            <a:r>
              <a:rPr b="0" i="0" lang="en-US" sz="66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GPU-accelerated image processing</a:t>
            </a:r>
            <a:endParaRPr sz="6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4400"/>
              <a:buFont typeface="Helvetica Neue"/>
              <a:buNone/>
            </a:pPr>
            <a:r>
              <a:t/>
            </a:r>
            <a:endParaRPr sz="4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4400"/>
              <a:buFont typeface="Helvetica Neue"/>
              <a:buNone/>
            </a:pPr>
            <a:r>
              <a:rPr lang="en-US" sz="4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Martin Schätz</a:t>
            </a:r>
            <a:endParaRPr sz="4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4400"/>
              <a:buFont typeface="Helvetica Neue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4400"/>
              <a:buFont typeface="Helvetica Neue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None/>
            </a:pPr>
            <a:r>
              <a:rPr lang="en-US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MCM16 - Workshop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4400"/>
              <a:buFont typeface="Helvetica Neue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3" name="Google Shape;33;p4"/>
          <p:cNvGrpSpPr/>
          <p:nvPr/>
        </p:nvGrpSpPr>
        <p:grpSpPr>
          <a:xfrm>
            <a:off x="99053" y="12544185"/>
            <a:ext cx="5001533" cy="865402"/>
            <a:chOff x="8870141" y="6255003"/>
            <a:chExt cx="4463263" cy="772267"/>
          </a:xfrm>
        </p:grpSpPr>
        <p:pic>
          <p:nvPicPr>
            <p:cNvPr id="34" name="Google Shape;34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Google Shape;35;p4"/>
            <p:cNvSpPr txBox="1"/>
            <p:nvPr/>
          </p:nvSpPr>
          <p:spPr>
            <a:xfrm>
              <a:off x="9341004" y="6285670"/>
              <a:ext cx="3992400" cy="74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@haesleinhuepf @</a:t>
              </a:r>
              <a:r>
                <a:rPr b="1" lang="en-US" sz="2400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</a:t>
              </a: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chatz</a:t>
              </a:r>
              <a:r>
                <a:rPr b="1" lang="en-US" sz="2400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CZ</a:t>
              </a: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@PoLDresden</a:t>
              </a:r>
              <a:endParaRPr b="1" i="0" sz="2400" u="none" cap="none" strike="noStrike">
                <a:solidFill>
                  <a:srgbClr val="1DA1F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Downloads - Creative Commons" id="37" name="Google Shape;3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277431" y="12888750"/>
            <a:ext cx="1866868" cy="65340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"/>
          <p:cNvSpPr txBox="1"/>
          <p:nvPr/>
        </p:nvSpPr>
        <p:spPr>
          <a:xfrm>
            <a:off x="5722150" y="12751600"/>
            <a:ext cx="13437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Open Sans"/>
                <a:ea typeface="Open Sans"/>
                <a:cs typeface="Open Sans"/>
                <a:sym typeface="Open Sans"/>
              </a:rPr>
              <a:t>Adapted from Robert Haase, PoL, TU Dresden</a:t>
            </a:r>
            <a:endParaRPr sz="39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unknown.pdf" id="39" name="Google Shape;3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237552" y="707812"/>
            <a:ext cx="2498653" cy="942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098655" y="641050"/>
            <a:ext cx="3379100" cy="1065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fik 8" id="41" name="Google Shape;41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358378" y="641000"/>
            <a:ext cx="2340348" cy="1065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fik 9" id="42" name="Google Shape;42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964535" y="736817"/>
            <a:ext cx="3004167" cy="873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3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8" name="Google Shape;208;p13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Graphics Processing Units (GPUs)</a:t>
            </a:r>
            <a:endParaRPr/>
          </a:p>
        </p:txBody>
      </p:sp>
      <p:sp>
        <p:nvSpPr>
          <p:cNvPr id="209" name="Google Shape;209;p13"/>
          <p:cNvSpPr txBox="1"/>
          <p:nvPr>
            <p:ph idx="1" type="body"/>
          </p:nvPr>
        </p:nvSpPr>
        <p:spPr>
          <a:xfrm>
            <a:off x="482407" y="2342891"/>
            <a:ext cx="23770500" cy="9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… don’t have to be expensive.</a:t>
            </a:r>
            <a:endParaRPr/>
          </a:p>
        </p:txBody>
      </p:sp>
      <p:pic>
        <p:nvPicPr>
          <p:cNvPr id="210" name="Google Shape;210;p13"/>
          <p:cNvPicPr preferRelativeResize="0"/>
          <p:nvPr/>
        </p:nvPicPr>
        <p:blipFill rotWithShape="1">
          <a:blip r:embed="rId3">
            <a:alphaModFix/>
          </a:blip>
          <a:srcRect b="17484" l="3217" r="35137" t="16238"/>
          <a:stretch/>
        </p:blipFill>
        <p:spPr>
          <a:xfrm>
            <a:off x="492178" y="4556207"/>
            <a:ext cx="8201209" cy="6613236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3"/>
          <p:cNvSpPr txBox="1"/>
          <p:nvPr/>
        </p:nvSpPr>
        <p:spPr>
          <a:xfrm>
            <a:off x="-16484" y="3209380"/>
            <a:ext cx="6175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600"/>
              <a:buFont typeface="Helvetica Neue"/>
              <a:buNone/>
            </a:pPr>
            <a:r>
              <a:rPr b="1" i="0" lang="en-US" sz="3600" u="none" cap="none" strike="noStrike">
                <a:solidFill>
                  <a:srgbClr val="FFC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Central Processing Unit (CPU)</a:t>
            </a:r>
            <a:endParaRPr b="1" i="0" sz="3600" u="none" cap="none" strike="noStrike">
              <a:solidFill>
                <a:srgbClr val="FFC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2" name="Google Shape;212;p13"/>
          <p:cNvSpPr txBox="1"/>
          <p:nvPr/>
        </p:nvSpPr>
        <p:spPr>
          <a:xfrm>
            <a:off x="6238648" y="3209381"/>
            <a:ext cx="6175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ts val="3600"/>
              <a:buFont typeface="Helvetica Neue"/>
              <a:buNone/>
            </a:pPr>
            <a:r>
              <a:rPr b="1" i="0" lang="en-US" sz="3600" u="none" cap="none" strike="noStrike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Graphics Processing Unit (GPU)</a:t>
            </a:r>
            <a:endParaRPr b="1" i="0" sz="3600" u="none" cap="none" strike="noStrike">
              <a:solidFill>
                <a:srgbClr val="92D05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13" name="Google Shape;213;p13"/>
          <p:cNvCxnSpPr>
            <a:stCxn id="211" idx="2"/>
          </p:cNvCxnSpPr>
          <p:nvPr/>
        </p:nvCxnSpPr>
        <p:spPr>
          <a:xfrm flipH="1" rot="-5400000">
            <a:off x="1371766" y="6109330"/>
            <a:ext cx="3526800" cy="128100"/>
          </a:xfrm>
          <a:prstGeom prst="bentConnector3">
            <a:avLst>
              <a:gd fmla="val 50000" name="adj1"/>
            </a:avLst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14" name="Google Shape;214;p13"/>
          <p:cNvCxnSpPr>
            <a:stCxn id="211" idx="2"/>
          </p:cNvCxnSpPr>
          <p:nvPr/>
        </p:nvCxnSpPr>
        <p:spPr>
          <a:xfrm flipH="1" rot="-5400000">
            <a:off x="2825866" y="4655230"/>
            <a:ext cx="3526800" cy="3036300"/>
          </a:xfrm>
          <a:prstGeom prst="bentConnector3">
            <a:avLst>
              <a:gd fmla="val 50000" name="adj1"/>
            </a:avLst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15" name="Google Shape;215;p13"/>
          <p:cNvCxnSpPr>
            <a:stCxn id="212" idx="2"/>
          </p:cNvCxnSpPr>
          <p:nvPr/>
        </p:nvCxnSpPr>
        <p:spPr>
          <a:xfrm rot="5400000">
            <a:off x="8387848" y="4321781"/>
            <a:ext cx="850200" cy="1026600"/>
          </a:xfrm>
          <a:prstGeom prst="bentConnector2">
            <a:avLst/>
          </a:prstGeom>
          <a:noFill/>
          <a:ln cap="flat" cmpd="sng" w="38100">
            <a:solidFill>
              <a:srgbClr val="F59EC9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16" name="Google Shape;216;p13"/>
          <p:cNvPicPr preferRelativeResize="0"/>
          <p:nvPr/>
        </p:nvPicPr>
        <p:blipFill rotWithShape="1">
          <a:blip r:embed="rId4">
            <a:alphaModFix/>
          </a:blip>
          <a:srcRect b="0" l="28000" r="9161" t="4443"/>
          <a:stretch/>
        </p:blipFill>
        <p:spPr>
          <a:xfrm>
            <a:off x="9041698" y="4550079"/>
            <a:ext cx="5798357" cy="6613238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3"/>
          <p:cNvSpPr/>
          <p:nvPr/>
        </p:nvSpPr>
        <p:spPr>
          <a:xfrm rot="271406">
            <a:off x="12448480" y="7529784"/>
            <a:ext cx="1479709" cy="1709914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9FE785"/>
          </a:solidFill>
          <a:ln cap="flat" cmpd="sng" w="25400">
            <a:solidFill>
              <a:srgbClr val="45A9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8" name="Google Shape;218;p13"/>
          <p:cNvSpPr/>
          <p:nvPr/>
        </p:nvSpPr>
        <p:spPr>
          <a:xfrm rot="-5114587">
            <a:off x="11423887" y="8337198"/>
            <a:ext cx="1479596" cy="1710172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D301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9" name="Google Shape;219;p13"/>
          <p:cNvSpPr txBox="1"/>
          <p:nvPr/>
        </p:nvSpPr>
        <p:spPr>
          <a:xfrm>
            <a:off x="9041698" y="11150100"/>
            <a:ext cx="5798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integrated GPUs</a:t>
            </a:r>
            <a:endParaRPr b="0" i="0" sz="44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0" name="Google Shape;220;p13"/>
          <p:cNvPicPr preferRelativeResize="0"/>
          <p:nvPr/>
        </p:nvPicPr>
        <p:blipFill rotWithShape="1">
          <a:blip r:embed="rId5">
            <a:alphaModFix/>
          </a:blip>
          <a:srcRect b="21566" l="44926" r="13176" t="26552"/>
          <a:stretch/>
        </p:blipFill>
        <p:spPr>
          <a:xfrm rot="-5400000">
            <a:off x="14251380" y="5558919"/>
            <a:ext cx="6613237" cy="4607814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3"/>
          <p:cNvSpPr/>
          <p:nvPr/>
        </p:nvSpPr>
        <p:spPr>
          <a:xfrm>
            <a:off x="15822466" y="4936904"/>
            <a:ext cx="3261300" cy="2276700"/>
          </a:xfrm>
          <a:prstGeom prst="rect">
            <a:avLst/>
          </a:prstGeom>
          <a:noFill/>
          <a:ln cap="flat" cmpd="sng" w="381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22" name="Google Shape;222;p13"/>
          <p:cNvCxnSpPr/>
          <p:nvPr/>
        </p:nvCxnSpPr>
        <p:spPr>
          <a:xfrm flipH="1">
            <a:off x="8299633" y="4409711"/>
            <a:ext cx="1026600" cy="850200"/>
          </a:xfrm>
          <a:prstGeom prst="bentConnector2">
            <a:avLst/>
          </a:prstGeom>
          <a:noFill/>
          <a:ln cap="flat" cmpd="sng" w="38100">
            <a:solidFill>
              <a:srgbClr val="F59EC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3" name="Google Shape;223;p13"/>
          <p:cNvCxnSpPr/>
          <p:nvPr/>
        </p:nvCxnSpPr>
        <p:spPr>
          <a:xfrm rot="5400000">
            <a:off x="4543483" y="5379611"/>
            <a:ext cx="6228900" cy="4289100"/>
          </a:xfrm>
          <a:prstGeom prst="bentConnector3">
            <a:avLst>
              <a:gd fmla="val 99239" name="adj1"/>
            </a:avLst>
          </a:prstGeom>
          <a:noFill/>
          <a:ln cap="flat" cmpd="sng" w="38100">
            <a:solidFill>
              <a:srgbClr val="45A92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24" name="Google Shape;224;p13"/>
          <p:cNvCxnSpPr/>
          <p:nvPr/>
        </p:nvCxnSpPr>
        <p:spPr>
          <a:xfrm flipH="1">
            <a:off x="8299633" y="4409712"/>
            <a:ext cx="1026600" cy="850200"/>
          </a:xfrm>
          <a:prstGeom prst="bentConnector2">
            <a:avLst/>
          </a:prstGeom>
          <a:noFill/>
          <a:ln cap="flat" cmpd="sng" w="38100">
            <a:solidFill>
              <a:srgbClr val="45A92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5" name="Google Shape;225;p13"/>
          <p:cNvSpPr txBox="1"/>
          <p:nvPr/>
        </p:nvSpPr>
        <p:spPr>
          <a:xfrm>
            <a:off x="14892641" y="11177868"/>
            <a:ext cx="5619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external “eGPUs”</a:t>
            </a:r>
            <a:endParaRPr b="0" i="0" sz="44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6" name="Google Shape;226;p13"/>
          <p:cNvSpPr txBox="1"/>
          <p:nvPr/>
        </p:nvSpPr>
        <p:spPr>
          <a:xfrm>
            <a:off x="1779500" y="11150100"/>
            <a:ext cx="5619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dedicated GPUs</a:t>
            </a:r>
            <a:endParaRPr b="0" i="0" sz="44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7" name="Google Shape;227;p13"/>
          <p:cNvSpPr/>
          <p:nvPr/>
        </p:nvSpPr>
        <p:spPr>
          <a:xfrm>
            <a:off x="20468619" y="6757443"/>
            <a:ext cx="3425328" cy="2137644"/>
          </a:xfrm>
          <a:prstGeom prst="cloud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HPC</a:t>
            </a:r>
            <a:endParaRPr b="0" i="0" sz="30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3" name="Google Shape;233;p14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Benchmarking</a:t>
            </a:r>
            <a:endParaRPr/>
          </a:p>
        </p:txBody>
      </p:sp>
      <p:sp>
        <p:nvSpPr>
          <p:cNvPr id="234" name="Google Shape;234;p14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Comparison of processing performance Fiji versus CLIJ: 1-2 orders of magnitude speedup are possible</a:t>
            </a:r>
            <a:endParaRPr/>
          </a:p>
        </p:txBody>
      </p:sp>
      <p:sp>
        <p:nvSpPr>
          <p:cNvPr id="235" name="Google Shape;235;p14"/>
          <p:cNvSpPr txBox="1"/>
          <p:nvPr/>
        </p:nvSpPr>
        <p:spPr>
          <a:xfrm>
            <a:off x="4794739" y="12463778"/>
            <a:ext cx="12356122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https://www.youtube.com/watch?v=uMj0OS1TiQE&amp;t=873s</a:t>
            </a:r>
            <a:endParaRPr b="0" i="0" sz="3200" u="none" cap="none" strike="noStrike"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Nat Methods 17, 5-6 (2020) doi:10.1038/s41592-019-0650-1 </a:t>
            </a:r>
            <a:endParaRPr b="0" i="0" sz="3200" u="none" cap="none" strike="noStrike"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6" name="Google Shape;23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431729" y="2999071"/>
            <a:ext cx="5597444" cy="4353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431729" y="7534470"/>
            <a:ext cx="5597444" cy="43535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8" name="Google Shape;238;p14"/>
          <p:cNvGrpSpPr/>
          <p:nvPr/>
        </p:nvGrpSpPr>
        <p:grpSpPr>
          <a:xfrm>
            <a:off x="519406" y="3632181"/>
            <a:ext cx="9816085" cy="7410256"/>
            <a:chOff x="519406" y="3223520"/>
            <a:chExt cx="11682676" cy="8819364"/>
          </a:xfrm>
        </p:grpSpPr>
        <p:pic>
          <p:nvPicPr>
            <p:cNvPr id="239" name="Google Shape;239;p14"/>
            <p:cNvPicPr preferRelativeResize="0"/>
            <p:nvPr/>
          </p:nvPicPr>
          <p:blipFill rotWithShape="1">
            <a:blip r:embed="rId7">
              <a:alphaModFix/>
            </a:blip>
            <a:srcRect b="3961" l="0" r="77426" t="-1"/>
            <a:stretch/>
          </p:blipFill>
          <p:spPr>
            <a:xfrm>
              <a:off x="647678" y="10638810"/>
              <a:ext cx="4267200" cy="6854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240;p14"/>
            <p:cNvPicPr preferRelativeResize="0"/>
            <p:nvPr/>
          </p:nvPicPr>
          <p:blipFill rotWithShape="1">
            <a:blip r:embed="rId7">
              <a:alphaModFix/>
            </a:blip>
            <a:srcRect b="0" l="72528" r="0" t="-1266"/>
            <a:stretch/>
          </p:blipFill>
          <p:spPr>
            <a:xfrm>
              <a:off x="7009170" y="8751062"/>
              <a:ext cx="5192912" cy="7228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14"/>
            <p:cNvPicPr preferRelativeResize="0"/>
            <p:nvPr/>
          </p:nvPicPr>
          <p:blipFill rotWithShape="1">
            <a:blip r:embed="rId7">
              <a:alphaModFix/>
            </a:blip>
            <a:srcRect b="3961" l="22677" r="56094" t="-1"/>
            <a:stretch/>
          </p:blipFill>
          <p:spPr>
            <a:xfrm>
              <a:off x="7134382" y="10608356"/>
              <a:ext cx="4012828" cy="6854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14"/>
            <p:cNvPicPr preferRelativeResize="0"/>
            <p:nvPr/>
          </p:nvPicPr>
          <p:blipFill rotWithShape="1">
            <a:blip r:embed="rId7">
              <a:alphaModFix/>
            </a:blip>
            <a:srcRect b="0" l="44914" r="27614" t="0"/>
            <a:stretch/>
          </p:blipFill>
          <p:spPr>
            <a:xfrm>
              <a:off x="519406" y="8779190"/>
              <a:ext cx="5192912" cy="7137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3" name="Google Shape;243;p14"/>
            <p:cNvSpPr/>
            <p:nvPr/>
          </p:nvSpPr>
          <p:spPr>
            <a:xfrm>
              <a:off x="866986" y="11420170"/>
              <a:ext cx="3653865" cy="6227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27272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727272"/>
                  </a:solidFill>
                  <a:latin typeface="Arial"/>
                  <a:ea typeface="Arial"/>
                  <a:cs typeface="Arial"/>
                  <a:sym typeface="Arial"/>
                </a:rPr>
                <a:t>Intel Core i7-8650U</a:t>
              </a:r>
              <a:endParaRPr b="1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647677" y="9546894"/>
              <a:ext cx="5064640" cy="6227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27272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727272"/>
                  </a:solidFill>
                  <a:latin typeface="Arial"/>
                  <a:ea typeface="Arial"/>
                  <a:cs typeface="Arial"/>
                  <a:sym typeface="Arial"/>
                </a:rPr>
                <a:t>2x Intel Xeon Silver 4110</a:t>
              </a:r>
              <a:endParaRPr b="1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7400082" y="11418043"/>
              <a:ext cx="3571829" cy="6227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27272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727272"/>
                  </a:solidFill>
                  <a:latin typeface="Arial"/>
                  <a:ea typeface="Arial"/>
                  <a:cs typeface="Arial"/>
                  <a:sym typeface="Arial"/>
                </a:rPr>
                <a:t>Intel UHD 620 GPU</a:t>
              </a:r>
              <a:endParaRPr b="1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7206513" y="9516865"/>
              <a:ext cx="4418916" cy="6227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27272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727272"/>
                  </a:solidFill>
                  <a:latin typeface="Arial"/>
                  <a:ea typeface="Arial"/>
                  <a:cs typeface="Arial"/>
                  <a:sym typeface="Arial"/>
                </a:rPr>
                <a:t>Nvidia Quadro P6000</a:t>
              </a:r>
              <a:endParaRPr b="1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descr="Fiji logo" id="247" name="Google Shape;247;p1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957388" y="3223520"/>
              <a:ext cx="4072548" cy="40725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Google Shape;248;p14"/>
            <p:cNvSpPr txBox="1"/>
            <p:nvPr/>
          </p:nvSpPr>
          <p:spPr>
            <a:xfrm>
              <a:off x="5199029" y="4859417"/>
              <a:ext cx="1996818" cy="6227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Helvetica Neue"/>
                <a:buNone/>
              </a:pPr>
              <a:r>
                <a:rPr b="1" i="0" lang="en-US" sz="28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vs.</a:t>
              </a:r>
              <a:endParaRPr/>
            </a:p>
          </p:txBody>
        </p:sp>
        <p:pic>
          <p:nvPicPr>
            <p:cNvPr descr="Logo" id="249" name="Google Shape;249;p14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368384" y="3391410"/>
              <a:ext cx="3810000" cy="3810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0" name="Google Shape;250;p14"/>
          <p:cNvGrpSpPr/>
          <p:nvPr/>
        </p:nvGrpSpPr>
        <p:grpSpPr>
          <a:xfrm>
            <a:off x="16712025" y="2977461"/>
            <a:ext cx="7997914" cy="8980416"/>
            <a:chOff x="16712025" y="2977461"/>
            <a:chExt cx="7997914" cy="8980416"/>
          </a:xfrm>
        </p:grpSpPr>
        <p:grpSp>
          <p:nvGrpSpPr>
            <p:cNvPr id="251" name="Google Shape;251;p14"/>
            <p:cNvGrpSpPr/>
            <p:nvPr/>
          </p:nvGrpSpPr>
          <p:grpSpPr>
            <a:xfrm>
              <a:off x="16985549" y="2977461"/>
              <a:ext cx="7724390" cy="8980416"/>
              <a:chOff x="15272984" y="3178241"/>
              <a:chExt cx="8734142" cy="10154362"/>
            </a:xfrm>
          </p:grpSpPr>
          <p:sp>
            <p:nvSpPr>
              <p:cNvPr id="252" name="Google Shape;252;p14"/>
              <p:cNvSpPr txBox="1"/>
              <p:nvPr/>
            </p:nvSpPr>
            <p:spPr>
              <a:xfrm>
                <a:off x="15272984" y="3178241"/>
                <a:ext cx="8734142" cy="5916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305E"/>
                  </a:buClr>
                  <a:buSzPts val="2800"/>
                  <a:buFont typeface="Open Sans"/>
                  <a:buNone/>
                </a:pPr>
                <a:r>
                  <a:rPr b="0" i="0" lang="en-US" sz="2800" u="none" cap="none" strike="noStrike">
                    <a:solidFill>
                      <a:srgbClr val="00305E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Speedup factor compared to Laptop CPU</a:t>
                </a:r>
                <a:endParaRPr b="0" i="0" sz="2800" u="none" cap="none" strike="noStrike">
                  <a:solidFill>
                    <a:srgbClr val="00305E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253" name="Google Shape;253;p14"/>
              <p:cNvSpPr txBox="1"/>
              <p:nvPr/>
            </p:nvSpPr>
            <p:spPr>
              <a:xfrm>
                <a:off x="20331710" y="12501606"/>
                <a:ext cx="1371600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Helvetica Neue"/>
                  <a:buNone/>
                </a:pPr>
                <a:r>
                  <a:rPr b="0" i="0" lang="en-US" sz="20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Laptop GPU</a:t>
                </a:r>
                <a:endParaRPr/>
              </a:p>
            </p:txBody>
          </p:sp>
          <p:sp>
            <p:nvSpPr>
              <p:cNvPr id="254" name="Google Shape;254;p14"/>
              <p:cNvSpPr txBox="1"/>
              <p:nvPr/>
            </p:nvSpPr>
            <p:spPr>
              <a:xfrm>
                <a:off x="21726544" y="12501606"/>
                <a:ext cx="1951440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Helvetica Neue"/>
                  <a:buNone/>
                </a:pPr>
                <a:r>
                  <a:rPr b="0" i="0" lang="en-US" sz="20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Workstation GPU</a:t>
                </a:r>
                <a:endParaRPr/>
              </a:p>
            </p:txBody>
          </p:sp>
          <p:pic>
            <p:nvPicPr>
              <p:cNvPr id="255" name="Google Shape;255;p14"/>
              <p:cNvPicPr preferRelativeResize="0"/>
              <p:nvPr/>
            </p:nvPicPr>
            <p:blipFill rotWithShape="1">
              <a:blip r:embed="rId10">
                <a:alphaModFix/>
              </a:blip>
              <a:srcRect b="19726" l="14963" r="54562" t="5779"/>
              <a:stretch/>
            </p:blipFill>
            <p:spPr>
              <a:xfrm>
                <a:off x="16696656" y="4007528"/>
                <a:ext cx="5183140" cy="844665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6" name="Google Shape;256;p14"/>
              <p:cNvPicPr preferRelativeResize="0"/>
              <p:nvPr/>
            </p:nvPicPr>
            <p:blipFill rotWithShape="1">
              <a:blip r:embed="rId10">
                <a:alphaModFix/>
              </a:blip>
              <a:srcRect b="19726" l="54727" r="35477" t="5779"/>
              <a:stretch/>
            </p:blipFill>
            <p:spPr>
              <a:xfrm>
                <a:off x="21896043" y="4007529"/>
                <a:ext cx="1666174" cy="844665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7" name="Google Shape;257;p14"/>
              <p:cNvSpPr/>
              <p:nvPr/>
            </p:nvSpPr>
            <p:spPr>
              <a:xfrm>
                <a:off x="15741242" y="3988845"/>
                <a:ext cx="795692" cy="4176950"/>
              </a:xfrm>
              <a:prstGeom prst="leftBrace">
                <a:avLst>
                  <a:gd fmla="val 8333" name="adj1"/>
                  <a:gd fmla="val 50000" name="adj2"/>
                </a:avLst>
              </a:prstGeom>
              <a:noFill/>
              <a:ln cap="flat" cmpd="sng" w="9525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0"/>
                  <a:buFont typeface="Helvetica Neue"/>
                  <a:buNone/>
                </a:pPr>
                <a:r>
                  <a:t/>
                </a:r>
                <a:endParaRPr b="1" i="0" sz="60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58" name="Google Shape;258;p14"/>
              <p:cNvSpPr/>
              <p:nvPr/>
            </p:nvSpPr>
            <p:spPr>
              <a:xfrm>
                <a:off x="15741242" y="8277237"/>
                <a:ext cx="795692" cy="4176949"/>
              </a:xfrm>
              <a:prstGeom prst="leftBrace">
                <a:avLst>
                  <a:gd fmla="val 8333" name="adj1"/>
                  <a:gd fmla="val 50000" name="adj2"/>
                </a:avLst>
              </a:prstGeom>
              <a:noFill/>
              <a:ln cap="flat" cmpd="sng" w="9525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0"/>
                  <a:buFont typeface="Helvetica Neue"/>
                  <a:buNone/>
                </a:pPr>
                <a:r>
                  <a:t/>
                </a:r>
                <a:endParaRPr b="1" i="0" sz="6000" u="none" cap="none" strike="noStrik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259" name="Google Shape;259;p14"/>
            <p:cNvSpPr txBox="1"/>
            <p:nvPr/>
          </p:nvSpPr>
          <p:spPr>
            <a:xfrm rot="-5400000">
              <a:off x="14895142" y="5184316"/>
              <a:ext cx="4270477" cy="636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1425" lIns="71425" spcFirstLastPara="1" rIns="71425" wrap="square" tIns="7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rPr b="0" i="0" lang="en-US" sz="32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8 MB (2D)</a:t>
              </a:r>
              <a:endParaRPr/>
            </a:p>
          </p:txBody>
        </p:sp>
        <p:sp>
          <p:nvSpPr>
            <p:cNvPr id="260" name="Google Shape;260;p14"/>
            <p:cNvSpPr txBox="1"/>
            <p:nvPr/>
          </p:nvSpPr>
          <p:spPr>
            <a:xfrm rot="-5400000">
              <a:off x="14925528" y="8919514"/>
              <a:ext cx="4270477" cy="636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1425" lIns="71425" spcFirstLastPara="1" rIns="71425" wrap="square" tIns="7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rPr b="0" i="0" lang="en-US" sz="32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64 MB (3D)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5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15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 sz="8300"/>
              <a:t>GPU-accelerated 3D image segmentation</a:t>
            </a:r>
            <a:endParaRPr sz="8300"/>
          </a:p>
        </p:txBody>
      </p:sp>
      <p:sp>
        <p:nvSpPr>
          <p:cNvPr id="267" name="Google Shape;267;p15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pic>
        <p:nvPicPr>
          <p:cNvPr id="268" name="Google Shape;26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625" y="2276656"/>
            <a:ext cx="23413589" cy="975595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5"/>
          <p:cNvSpPr txBox="1"/>
          <p:nvPr/>
        </p:nvSpPr>
        <p:spPr>
          <a:xfrm>
            <a:off x="4915027" y="12309889"/>
            <a:ext cx="12356122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b="0" i="0" lang="en-US" sz="28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https://github.com/clEsperanto/pyclesperanto_prototype/blob/master/demo/segmentation/voronoi_otsu_labeling.ipynb</a:t>
            </a:r>
            <a:r>
              <a:rPr b="0" i="0" lang="en-US" sz="28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2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data source: Daniela Vorkel, Myers lab, MPI CBG / CSBD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"/>
              <a:buNone/>
            </a:pPr>
            <a:r>
              <a:t/>
            </a:r>
            <a:endParaRPr b="0" i="0" sz="2800" u="none" cap="none" strike="noStrike"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6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5" name="Google Shape;275;p16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Image Data Flow Graph design</a:t>
            </a:r>
            <a:endParaRPr/>
          </a:p>
        </p:txBody>
      </p:sp>
      <p:sp>
        <p:nvSpPr>
          <p:cNvPr id="276" name="Google Shape;276;p16"/>
          <p:cNvSpPr/>
          <p:nvPr/>
        </p:nvSpPr>
        <p:spPr>
          <a:xfrm>
            <a:off x="21715906" y="6413364"/>
            <a:ext cx="995788" cy="253134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45A920"/>
          </a:solidFill>
          <a:ln cap="flat" cmpd="sng" w="25400">
            <a:solidFill>
              <a:srgbClr val="45A9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7" name="Google Shape;277;p16"/>
          <p:cNvSpPr txBox="1"/>
          <p:nvPr/>
        </p:nvSpPr>
        <p:spPr>
          <a:xfrm>
            <a:off x="6951785" y="12688004"/>
            <a:ext cx="866921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Open Sans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https://clij.github.io/assistant/getting_started</a:t>
            </a:r>
            <a:r>
              <a:rPr b="0" i="0" lang="en-US" sz="3200" u="none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</p:txBody>
      </p:sp>
      <p:pic>
        <p:nvPicPr>
          <p:cNvPr id="278" name="Google Shape;27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6684" y="3111690"/>
            <a:ext cx="8667961" cy="8892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330656" y="3109633"/>
            <a:ext cx="9385250" cy="808894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6"/>
          <p:cNvSpPr/>
          <p:nvPr/>
        </p:nvSpPr>
        <p:spPr>
          <a:xfrm>
            <a:off x="9459970" y="6576646"/>
            <a:ext cx="995788" cy="3180147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79BF"/>
          </a:solidFill>
          <a:ln cap="flat" cmpd="sng" w="25400">
            <a:solidFill>
              <a:srgbClr val="0079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1" name="Google Shape;281;p16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The menu order is intentional: From preprocessing to analysis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7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7" name="Google Shape;287;p17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Expert system: Suggestions</a:t>
            </a:r>
            <a:endParaRPr/>
          </a:p>
        </p:txBody>
      </p:sp>
      <p:pic>
        <p:nvPicPr>
          <p:cNvPr descr="Graphical user interface, text, application, chat or text message&#10;&#10;Description automatically generated" id="288" name="Google Shape;28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429" y="3561869"/>
            <a:ext cx="12249150" cy="8324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text, application&#10;&#10;Description automatically generated" id="289" name="Google Shape;289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42423" y="3561869"/>
            <a:ext cx="12249150" cy="832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7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Explore suggestions!</a:t>
            </a:r>
            <a:endParaRPr/>
          </a:p>
        </p:txBody>
      </p:sp>
      <p:sp>
        <p:nvSpPr>
          <p:cNvPr id="291" name="Google Shape;291;p17"/>
          <p:cNvSpPr txBox="1"/>
          <p:nvPr/>
        </p:nvSpPr>
        <p:spPr>
          <a:xfrm>
            <a:off x="6951785" y="12688004"/>
            <a:ext cx="866921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Open Sans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https://clij.github.io/assistant/getting_started</a:t>
            </a:r>
            <a:r>
              <a:rPr b="0" i="0" lang="en-US" sz="3200" u="none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</p:txBody>
      </p:sp>
      <p:sp>
        <p:nvSpPr>
          <p:cNvPr id="292" name="Google Shape;292;p17"/>
          <p:cNvSpPr/>
          <p:nvPr/>
        </p:nvSpPr>
        <p:spPr>
          <a:xfrm>
            <a:off x="19835222" y="5137078"/>
            <a:ext cx="995788" cy="118076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45A920"/>
          </a:solidFill>
          <a:ln cap="flat" cmpd="sng" w="25400">
            <a:solidFill>
              <a:srgbClr val="45A9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p17"/>
          <p:cNvSpPr/>
          <p:nvPr/>
        </p:nvSpPr>
        <p:spPr>
          <a:xfrm>
            <a:off x="8802424" y="5137079"/>
            <a:ext cx="995788" cy="118076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79BF"/>
          </a:solidFill>
          <a:ln cap="flat" cmpd="sng" w="25400">
            <a:solidFill>
              <a:srgbClr val="0079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8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9" name="Google Shape;299;p18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Extensions</a:t>
            </a:r>
            <a:endParaRPr/>
          </a:p>
        </p:txBody>
      </p:sp>
      <p:sp>
        <p:nvSpPr>
          <p:cNvPr id="300" name="Google Shape;300;p18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 sz="4400"/>
              <a:t>Watch out for other image processing libraries.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grpSp>
        <p:nvGrpSpPr>
          <p:cNvPr id="301" name="Google Shape;301;p18"/>
          <p:cNvGrpSpPr/>
          <p:nvPr/>
        </p:nvGrpSpPr>
        <p:grpSpPr>
          <a:xfrm>
            <a:off x="3700772" y="3408882"/>
            <a:ext cx="17226116" cy="8414002"/>
            <a:chOff x="1578141" y="5043397"/>
            <a:chExt cx="9686924" cy="4731525"/>
          </a:xfrm>
        </p:grpSpPr>
        <p:pic>
          <p:nvPicPr>
            <p:cNvPr id="302" name="Google Shape;302;p18"/>
            <p:cNvPicPr preferRelativeResize="0"/>
            <p:nvPr/>
          </p:nvPicPr>
          <p:blipFill rotWithShape="1">
            <a:blip r:embed="rId3">
              <a:alphaModFix/>
            </a:blip>
            <a:srcRect b="0" l="25295" r="0" t="0"/>
            <a:stretch/>
          </p:blipFill>
          <p:spPr>
            <a:xfrm>
              <a:off x="1578141" y="5043397"/>
              <a:ext cx="6773429" cy="4240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3" name="Google Shape;303;p18"/>
            <p:cNvSpPr/>
            <p:nvPr/>
          </p:nvSpPr>
          <p:spPr>
            <a:xfrm>
              <a:off x="8707244" y="6395619"/>
              <a:ext cx="2002971" cy="596347"/>
            </a:xfrm>
            <a:prstGeom prst="wedgeRectCallout">
              <a:avLst>
                <a:gd fmla="val -160132" name="adj1"/>
                <a:gd fmla="val 98536" name="adj2"/>
              </a:avLst>
            </a:prstGeom>
            <a:solidFill>
              <a:srgbClr val="CDF43C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MorpholibJ</a:t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4" name="Google Shape;304;p18"/>
            <p:cNvSpPr/>
            <p:nvPr/>
          </p:nvSpPr>
          <p:spPr>
            <a:xfrm>
              <a:off x="8845957" y="7091358"/>
              <a:ext cx="2002971" cy="596347"/>
            </a:xfrm>
            <a:prstGeom prst="wedgeRectCallout">
              <a:avLst>
                <a:gd fmla="val -132044" name="adj1"/>
                <a:gd fmla="val 20386" name="adj2"/>
              </a:avLst>
            </a:prstGeom>
            <a:solidFill>
              <a:srgbClr val="3AF662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SimpleITK</a:t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>
              <a:off x="8984670" y="7787097"/>
              <a:ext cx="2002971" cy="596347"/>
            </a:xfrm>
            <a:prstGeom prst="wedgeRectCallout">
              <a:avLst>
                <a:gd fmla="val -97529" name="adj1"/>
                <a:gd fmla="val 60685" name="adj2"/>
              </a:avLst>
            </a:prstGeom>
            <a:solidFill>
              <a:srgbClr val="39C1F7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Imglib2</a:t>
              </a:r>
              <a:endParaRPr/>
            </a:p>
          </p:txBody>
        </p:sp>
        <p:sp>
          <p:nvSpPr>
            <p:cNvPr id="306" name="Google Shape;306;p18"/>
            <p:cNvSpPr/>
            <p:nvPr/>
          </p:nvSpPr>
          <p:spPr>
            <a:xfrm>
              <a:off x="9123383" y="8482836"/>
              <a:ext cx="2002971" cy="596347"/>
            </a:xfrm>
            <a:prstGeom prst="wedgeRectCallout">
              <a:avLst>
                <a:gd fmla="val -44084" name="adj1"/>
                <a:gd fmla="val 8932" name="adj2"/>
              </a:avLst>
            </a:prstGeom>
            <a:solidFill>
              <a:srgbClr val="F91F00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ImageJ</a:t>
              </a:r>
              <a:endParaRPr/>
            </a:p>
          </p:txBody>
        </p:sp>
        <p:sp>
          <p:nvSpPr>
            <p:cNvPr id="307" name="Google Shape;307;p18"/>
            <p:cNvSpPr/>
            <p:nvPr/>
          </p:nvSpPr>
          <p:spPr>
            <a:xfrm>
              <a:off x="9262094" y="9178575"/>
              <a:ext cx="2002971" cy="596347"/>
            </a:xfrm>
            <a:prstGeom prst="wedgeRectCallout">
              <a:avLst>
                <a:gd fmla="val -44084" name="adj1"/>
                <a:gd fmla="val 8932" name="adj2"/>
              </a:avLst>
            </a:prstGeom>
            <a:solidFill>
              <a:srgbClr val="673BF5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ImageJ2</a:t>
              </a:r>
              <a:endParaRPr/>
            </a:p>
          </p:txBody>
        </p:sp>
        <p:sp>
          <p:nvSpPr>
            <p:cNvPr id="308" name="Google Shape;308;p18"/>
            <p:cNvSpPr/>
            <p:nvPr/>
          </p:nvSpPr>
          <p:spPr>
            <a:xfrm>
              <a:off x="8568531" y="5719508"/>
              <a:ext cx="2002971" cy="596347"/>
            </a:xfrm>
            <a:prstGeom prst="wedgeRectCallout">
              <a:avLst>
                <a:gd fmla="val -113877" name="adj1"/>
                <a:gd fmla="val 262615" name="adj2"/>
              </a:avLst>
            </a:prstGeom>
            <a:solidFill>
              <a:srgbClr val="F5D23B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BoneJ</a:t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9" name="Google Shape;309;p18"/>
            <p:cNvSpPr/>
            <p:nvPr/>
          </p:nvSpPr>
          <p:spPr>
            <a:xfrm>
              <a:off x="8429818" y="5043397"/>
              <a:ext cx="2002971" cy="596347"/>
            </a:xfrm>
            <a:prstGeom prst="wedgeRectCallout">
              <a:avLst>
                <a:gd fmla="val -44084" name="adj1"/>
                <a:gd fmla="val 8932" name="adj2"/>
              </a:avLst>
            </a:prstGeom>
            <a:solidFill>
              <a:srgbClr val="EE6B42"/>
            </a:solidFill>
            <a:ln cap="flat" cmpd="sng" w="25400">
              <a:solidFill>
                <a:srgbClr val="0076B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Helvetica Neue"/>
                <a:buNone/>
              </a:pPr>
              <a:r>
                <a:rPr b="1" i="0" lang="en-US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ImageJ 3D Suite</a:t>
              </a:r>
              <a:endParaRPr/>
            </a:p>
          </p:txBody>
        </p:sp>
      </p:grpSp>
      <p:sp>
        <p:nvSpPr>
          <p:cNvPr id="310" name="Google Shape;310;p18"/>
          <p:cNvSpPr txBox="1"/>
          <p:nvPr/>
        </p:nvSpPr>
        <p:spPr>
          <a:xfrm>
            <a:off x="5005886" y="12628752"/>
            <a:ext cx="12359148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https://clij.github.io/assistant/installation#extensions</a:t>
            </a: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3200" u="none" cap="none" strike="noStrike">
              <a:solidFill>
                <a:srgbClr val="0079B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6" name="Google Shape;316;p19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Fiji search bar</a:t>
            </a:r>
            <a:endParaRPr/>
          </a:p>
        </p:txBody>
      </p:sp>
      <p:pic>
        <p:nvPicPr>
          <p:cNvPr id="317" name="Google Shape;31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9082" y="5480106"/>
            <a:ext cx="11960518" cy="6416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9082" y="3188878"/>
            <a:ext cx="12571400" cy="196614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19"/>
          <p:cNvSpPr/>
          <p:nvPr/>
        </p:nvSpPr>
        <p:spPr>
          <a:xfrm>
            <a:off x="2671011" y="9623799"/>
            <a:ext cx="1070810" cy="974558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79BF"/>
          </a:solidFill>
          <a:ln cap="flat" cmpd="sng" w="25400">
            <a:solidFill>
              <a:srgbClr val="0079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0" name="Google Shape;320;p19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In Fijis search bar result, there is a new category: CLIJx-assistant which offers IDFG operations</a:t>
            </a:r>
            <a:endParaRPr/>
          </a:p>
        </p:txBody>
      </p:sp>
      <p:sp>
        <p:nvSpPr>
          <p:cNvPr id="321" name="Google Shape;321;p19"/>
          <p:cNvSpPr txBox="1"/>
          <p:nvPr/>
        </p:nvSpPr>
        <p:spPr>
          <a:xfrm>
            <a:off x="6951785" y="12688004"/>
            <a:ext cx="866921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Open Sans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https://clij.github.io/assistant/getting_started</a:t>
            </a:r>
            <a:r>
              <a:rPr b="0" i="0" lang="en-US" sz="3200" u="none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</p:txBody>
      </p:sp>
      <p:sp>
        <p:nvSpPr>
          <p:cNvPr id="322" name="Google Shape;322;p19"/>
          <p:cNvSpPr/>
          <p:nvPr/>
        </p:nvSpPr>
        <p:spPr>
          <a:xfrm rot="10800000">
            <a:off x="16731416" y="4357844"/>
            <a:ext cx="1070810" cy="974558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45A920"/>
          </a:solidFill>
          <a:ln cap="flat" cmpd="sng" w="25400">
            <a:solidFill>
              <a:srgbClr val="45A9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0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8" name="Google Shape;328;p20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Parameter optimization</a:t>
            </a:r>
            <a:endParaRPr/>
          </a:p>
        </p:txBody>
      </p:sp>
      <p:sp>
        <p:nvSpPr>
          <p:cNvPr id="329" name="Google Shape;329;p20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If your image data flow graph ends in a binary image, you can optimize numeric parameters automatically.</a:t>
            </a:r>
            <a:endParaRPr/>
          </a:p>
        </p:txBody>
      </p:sp>
      <p:pic>
        <p:nvPicPr>
          <p:cNvPr id="330" name="Google Shape;33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51912" y="3070269"/>
            <a:ext cx="17725908" cy="8864748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20"/>
          <p:cNvSpPr txBox="1"/>
          <p:nvPr/>
        </p:nvSpPr>
        <p:spPr>
          <a:xfrm>
            <a:off x="4973515" y="12692485"/>
            <a:ext cx="1238543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https://clij.github.io/assistant/parameter_optimization</a:t>
            </a:r>
            <a:r>
              <a:rPr b="0" i="0" lang="en-US" sz="32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1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7" name="Google Shape;337;p21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ct val="100000"/>
              <a:buFont typeface="Open Sans"/>
              <a:buNone/>
            </a:pPr>
            <a:r>
              <a:rPr lang="en-US"/>
              <a:t>Multi-lingual code generation “clEsperanto”</a:t>
            </a:r>
            <a:endParaRPr/>
          </a:p>
        </p:txBody>
      </p:sp>
      <p:sp>
        <p:nvSpPr>
          <p:cNvPr id="338" name="Google Shape;338;p21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Code export to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ImageJ Macro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i="1" lang="en-US" sz="4000"/>
              <a:t>Icy Protocols*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Java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Javascript</a:t>
            </a:r>
            <a:endParaRPr sz="4000"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i="1" lang="en-US" sz="4000"/>
              <a:t>QuPath Groovy*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Jython</a:t>
            </a:r>
            <a:endParaRPr sz="4000"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Matlab</a:t>
            </a:r>
            <a:endParaRPr sz="4000"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i="1" lang="en-US" sz="4000"/>
              <a:t>Python*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i="1" lang="en-US" sz="4000"/>
              <a:t>C++*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sz="40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i="1" lang="en-US" sz="4000"/>
              <a:t>(* experimental)</a:t>
            </a:r>
            <a:endParaRPr/>
          </a:p>
        </p:txBody>
      </p:sp>
      <p:pic>
        <p:nvPicPr>
          <p:cNvPr id="339" name="Google Shape;33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4581" y="2164303"/>
            <a:ext cx="19024453" cy="9512227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21"/>
          <p:cNvSpPr txBox="1"/>
          <p:nvPr/>
        </p:nvSpPr>
        <p:spPr>
          <a:xfrm>
            <a:off x="4449905" y="12457355"/>
            <a:ext cx="12359148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https://clij.github.io/assistant/macro_export</a:t>
            </a:r>
            <a:endParaRPr b="0" i="0" sz="3200" u="none" cap="none" strike="noStrike">
              <a:solidFill>
                <a:srgbClr val="0079B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http://clesperanto.net/</a:t>
            </a: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2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6" name="Google Shape;346;p22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Online documentation: tutorials</a:t>
            </a:r>
            <a:endParaRPr/>
          </a:p>
        </p:txBody>
      </p:sp>
      <p:sp>
        <p:nvSpPr>
          <p:cNvPr id="347" name="Google Shape;347;p22"/>
          <p:cNvSpPr txBox="1"/>
          <p:nvPr/>
        </p:nvSpPr>
        <p:spPr>
          <a:xfrm>
            <a:off x="-186497" y="11164056"/>
            <a:ext cx="252936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Dani Vorkel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(Myers lab)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@happifocus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https://cbrs.mpi-cbg.de/media/userimages/Vorkel_Daniela.jpg" id="348" name="Google Shape;34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351" y="9744964"/>
            <a:ext cx="1220450" cy="146454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22"/>
          <p:cNvSpPr txBox="1"/>
          <p:nvPr/>
        </p:nvSpPr>
        <p:spPr>
          <a:xfrm>
            <a:off x="287567" y="9273117"/>
            <a:ext cx="166467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 thanks to </a:t>
            </a:r>
            <a:endParaRPr/>
          </a:p>
        </p:txBody>
      </p:sp>
      <p:pic>
        <p:nvPicPr>
          <p:cNvPr id="350" name="Google Shape;35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24596" y="2972835"/>
            <a:ext cx="5423136" cy="4785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701270" y="7115291"/>
            <a:ext cx="5423136" cy="47857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2" name="Google Shape;352;p22"/>
          <p:cNvGrpSpPr/>
          <p:nvPr/>
        </p:nvGrpSpPr>
        <p:grpSpPr>
          <a:xfrm>
            <a:off x="14330570" y="4717271"/>
            <a:ext cx="5423136" cy="4793790"/>
            <a:chOff x="13260162" y="-8823313"/>
            <a:chExt cx="7771332" cy="6869481"/>
          </a:xfrm>
        </p:grpSpPr>
        <p:pic>
          <p:nvPicPr>
            <p:cNvPr id="353" name="Google Shape;353;p2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3260162" y="-8823313"/>
              <a:ext cx="77713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Google Shape;354;p22"/>
            <p:cNvPicPr preferRelativeResize="0"/>
            <p:nvPr/>
          </p:nvPicPr>
          <p:blipFill rotWithShape="1">
            <a:blip r:embed="rId7">
              <a:alphaModFix/>
            </a:blip>
            <a:srcRect b="0" l="0" r="0" t="27463"/>
            <a:stretch/>
          </p:blipFill>
          <p:spPr>
            <a:xfrm>
              <a:off x="13260162" y="-6928338"/>
              <a:ext cx="7771332" cy="497450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5" name="Google Shape;355;p22"/>
          <p:cNvGrpSpPr/>
          <p:nvPr/>
        </p:nvGrpSpPr>
        <p:grpSpPr>
          <a:xfrm>
            <a:off x="11858457" y="7115017"/>
            <a:ext cx="5441246" cy="4786574"/>
            <a:chOff x="-9951497" y="-11025690"/>
            <a:chExt cx="7797281" cy="6859139"/>
          </a:xfrm>
        </p:grpSpPr>
        <p:pic>
          <p:nvPicPr>
            <p:cNvPr id="356" name="Google Shape;356;p2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-9951497" y="-11025690"/>
              <a:ext cx="77713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7" name="Google Shape;357;p22"/>
            <p:cNvPicPr preferRelativeResize="0"/>
            <p:nvPr/>
          </p:nvPicPr>
          <p:blipFill rotWithShape="1">
            <a:blip r:embed="rId9">
              <a:alphaModFix/>
            </a:blip>
            <a:srcRect b="0" l="0" r="0" t="31011"/>
            <a:stretch/>
          </p:blipFill>
          <p:spPr>
            <a:xfrm>
              <a:off x="-9925548" y="-8897816"/>
              <a:ext cx="7771332" cy="47312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8" name="Google Shape;358;p22"/>
          <p:cNvGrpSpPr/>
          <p:nvPr/>
        </p:nvGrpSpPr>
        <p:grpSpPr>
          <a:xfrm>
            <a:off x="8284042" y="6004123"/>
            <a:ext cx="5426052" cy="4786866"/>
            <a:chOff x="6528147" y="-3257177"/>
            <a:chExt cx="7775509" cy="6859559"/>
          </a:xfrm>
        </p:grpSpPr>
        <p:pic>
          <p:nvPicPr>
            <p:cNvPr id="359" name="Google Shape;359;p2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6532324" y="-3257177"/>
              <a:ext cx="77713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22"/>
            <p:cNvPicPr preferRelativeResize="0"/>
            <p:nvPr/>
          </p:nvPicPr>
          <p:blipFill rotWithShape="1">
            <a:blip r:embed="rId11">
              <a:alphaModFix/>
            </a:blip>
            <a:srcRect b="0" l="0" r="0" t="24879"/>
            <a:stretch/>
          </p:blipFill>
          <p:spPr>
            <a:xfrm>
              <a:off x="6528147" y="-1549400"/>
              <a:ext cx="7771332" cy="515178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1" name="Google Shape;361;p2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982532" y="2411073"/>
            <a:ext cx="5423136" cy="47857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2" name="Google Shape;362;p22"/>
          <p:cNvGrpSpPr/>
          <p:nvPr/>
        </p:nvGrpSpPr>
        <p:grpSpPr>
          <a:xfrm>
            <a:off x="4976549" y="4284597"/>
            <a:ext cx="5445926" cy="4785778"/>
            <a:chOff x="11049198" y="7657944"/>
            <a:chExt cx="7803990" cy="6858000"/>
          </a:xfrm>
        </p:grpSpPr>
        <p:pic>
          <p:nvPicPr>
            <p:cNvPr id="363" name="Google Shape;363;p22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11049198" y="7657944"/>
              <a:ext cx="77713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Google Shape;364;p22"/>
            <p:cNvPicPr preferRelativeResize="0"/>
            <p:nvPr/>
          </p:nvPicPr>
          <p:blipFill rotWithShape="1">
            <a:blip r:embed="rId14">
              <a:alphaModFix/>
            </a:blip>
            <a:srcRect b="0" l="0" r="0" t="28631"/>
            <a:stretch/>
          </p:blipFill>
          <p:spPr>
            <a:xfrm>
              <a:off x="11081856" y="9621464"/>
              <a:ext cx="7771332" cy="4894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5" name="Google Shape;365;p22"/>
          <p:cNvGrpSpPr/>
          <p:nvPr/>
        </p:nvGrpSpPr>
        <p:grpSpPr>
          <a:xfrm>
            <a:off x="2304184" y="7160303"/>
            <a:ext cx="5423668" cy="4785778"/>
            <a:chOff x="-9925548" y="-1799734"/>
            <a:chExt cx="7772095" cy="6858000"/>
          </a:xfrm>
        </p:grpSpPr>
        <p:pic>
          <p:nvPicPr>
            <p:cNvPr id="366" name="Google Shape;366;p22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-9924785" y="-1799734"/>
              <a:ext cx="77713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7" name="Google Shape;367;p22"/>
            <p:cNvPicPr preferRelativeResize="0"/>
            <p:nvPr/>
          </p:nvPicPr>
          <p:blipFill rotWithShape="1">
            <a:blip r:embed="rId16">
              <a:alphaModFix/>
            </a:blip>
            <a:srcRect b="0" l="0" r="0" t="22383"/>
            <a:stretch/>
          </p:blipFill>
          <p:spPr>
            <a:xfrm>
              <a:off x="-9925548" y="-264672"/>
              <a:ext cx="7771332" cy="532293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8" name="Google Shape;368;p22"/>
          <p:cNvGrpSpPr/>
          <p:nvPr/>
        </p:nvGrpSpPr>
        <p:grpSpPr>
          <a:xfrm>
            <a:off x="847800" y="3351093"/>
            <a:ext cx="6053912" cy="4841486"/>
            <a:chOff x="10042432" y="914401"/>
            <a:chExt cx="9432831" cy="6858000"/>
          </a:xfrm>
        </p:grpSpPr>
        <p:pic>
          <p:nvPicPr>
            <p:cNvPr id="369" name="Google Shape;369;p22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10044331" y="914401"/>
              <a:ext cx="9430932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0" name="Google Shape;370;p22"/>
            <p:cNvPicPr preferRelativeResize="0"/>
            <p:nvPr/>
          </p:nvPicPr>
          <p:blipFill rotWithShape="1">
            <a:blip r:embed="rId18">
              <a:alphaModFix/>
            </a:blip>
            <a:srcRect b="0" l="0" r="0" t="25178"/>
            <a:stretch/>
          </p:blipFill>
          <p:spPr>
            <a:xfrm>
              <a:off x="10042432" y="2641122"/>
              <a:ext cx="9430932" cy="513127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1" name="Google Shape;371;p22"/>
          <p:cNvSpPr txBox="1"/>
          <p:nvPr/>
        </p:nvSpPr>
        <p:spPr>
          <a:xfrm>
            <a:off x="8353425" y="12746619"/>
            <a:ext cx="726757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Open Sans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</a:t>
            </a:r>
            <a:r>
              <a:rPr b="0" i="0" lang="en-US" sz="3200" u="none" cap="none" strike="noStrike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</p:txBody>
      </p:sp>
      <p:sp>
        <p:nvSpPr>
          <p:cNvPr id="372" name="Google Shape;372;p22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"/>
          <p:cNvSpPr txBox="1"/>
          <p:nvPr>
            <p:ph type="ctrTitle"/>
          </p:nvPr>
        </p:nvSpPr>
        <p:spPr>
          <a:xfrm>
            <a:off x="5232400" y="2244726"/>
            <a:ext cx="13919100" cy="4775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12000"/>
              <a:buFont typeface="Open Sans"/>
              <a:buNone/>
            </a:pPr>
            <a:r>
              <a:rPr lang="en-US">
                <a:solidFill>
                  <a:srgbClr val="0079BF"/>
                </a:solidFill>
              </a:rPr>
              <a:t>Where to go and how to get there</a:t>
            </a:r>
            <a:endParaRPr/>
          </a:p>
        </p:txBody>
      </p:sp>
      <p:sp>
        <p:nvSpPr>
          <p:cNvPr id="48" name="Google Shape;48;p5"/>
          <p:cNvSpPr txBox="1"/>
          <p:nvPr>
            <p:ph idx="1" type="subTitle"/>
          </p:nvPr>
        </p:nvSpPr>
        <p:spPr>
          <a:xfrm>
            <a:off x="3048000" y="7204076"/>
            <a:ext cx="18288000" cy="33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6000"/>
              <a:buFont typeface="Open Sans"/>
              <a:buNone/>
            </a:pPr>
            <a:r>
              <a:rPr lang="en-US" sz="6000"/>
              <a:t>... and deciding which software to use</a:t>
            </a:r>
            <a:endParaRPr/>
          </a:p>
        </p:txBody>
      </p:sp>
      <p:sp>
        <p:nvSpPr>
          <p:cNvPr id="49" name="Google Shape;49;p5"/>
          <p:cNvSpPr txBox="1"/>
          <p:nvPr>
            <p:ph idx="12" type="sldNum"/>
          </p:nvPr>
        </p:nvSpPr>
        <p:spPr>
          <a:xfrm>
            <a:off x="23850809" y="12749199"/>
            <a:ext cx="469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0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5"/>
          <p:cNvSpPr txBox="1"/>
          <p:nvPr>
            <p:ph idx="4294967295" type="title"/>
          </p:nvPr>
        </p:nvSpPr>
        <p:spPr>
          <a:xfrm>
            <a:off x="427950" y="653117"/>
            <a:ext cx="234228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US" sz="5700">
                <a:solidFill>
                  <a:schemeClr val="dk1"/>
                </a:solidFill>
              </a:rPr>
              <a:t>Hitchhiking through a diverse Bio-image Analysis Software Universe</a:t>
            </a:r>
            <a:endParaRPr b="0" sz="57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3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8" name="Google Shape;378;p23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Online documentation: Cheat sheets</a:t>
            </a:r>
            <a:endParaRPr/>
          </a:p>
        </p:txBody>
      </p:sp>
      <p:sp>
        <p:nvSpPr>
          <p:cNvPr id="379" name="Google Shape;379;p23"/>
          <p:cNvSpPr txBox="1"/>
          <p:nvPr>
            <p:ph idx="4294967295" type="body"/>
          </p:nvPr>
        </p:nvSpPr>
        <p:spPr>
          <a:xfrm>
            <a:off x="236765" y="2122714"/>
            <a:ext cx="22115463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rPr lang="en-US"/>
              <a:t>Cheat sheets show the most important methods with input and output parameters visually.</a:t>
            </a:r>
            <a:endParaRPr/>
          </a:p>
        </p:txBody>
      </p:sp>
      <p:pic>
        <p:nvPicPr>
          <p:cNvPr id="380" name="Google Shape;380;p23"/>
          <p:cNvPicPr preferRelativeResize="0"/>
          <p:nvPr/>
        </p:nvPicPr>
        <p:blipFill rotWithShape="1">
          <a:blip r:embed="rId3">
            <a:alphaModFix/>
          </a:blip>
          <a:srcRect b="0" l="30676" r="30683" t="0"/>
          <a:stretch/>
        </p:blipFill>
        <p:spPr>
          <a:xfrm>
            <a:off x="476948" y="2704827"/>
            <a:ext cx="5706172" cy="83063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381" name="Google Shape;381;p23"/>
          <p:cNvPicPr preferRelativeResize="0"/>
          <p:nvPr/>
        </p:nvPicPr>
        <p:blipFill rotWithShape="1">
          <a:blip r:embed="rId4">
            <a:alphaModFix/>
          </a:blip>
          <a:srcRect b="0" l="30568" r="30789" t="0"/>
          <a:stretch/>
        </p:blipFill>
        <p:spPr>
          <a:xfrm>
            <a:off x="6346432" y="2704824"/>
            <a:ext cx="5706172" cy="830635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382" name="Google Shape;382;p23"/>
          <p:cNvPicPr preferRelativeResize="0"/>
          <p:nvPr/>
        </p:nvPicPr>
        <p:blipFill rotWithShape="1">
          <a:blip r:embed="rId5">
            <a:alphaModFix/>
          </a:blip>
          <a:srcRect b="0" l="30733" r="30624" t="0"/>
          <a:stretch/>
        </p:blipFill>
        <p:spPr>
          <a:xfrm>
            <a:off x="12215916" y="2704824"/>
            <a:ext cx="5706172" cy="830635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383" name="Google Shape;383;p23"/>
          <p:cNvPicPr preferRelativeResize="0"/>
          <p:nvPr/>
        </p:nvPicPr>
        <p:blipFill rotWithShape="1">
          <a:blip r:embed="rId6">
            <a:alphaModFix/>
          </a:blip>
          <a:srcRect b="0" l="30568" r="30789" t="0"/>
          <a:stretch/>
        </p:blipFill>
        <p:spPr>
          <a:xfrm>
            <a:off x="18085400" y="2704824"/>
            <a:ext cx="5706172" cy="830635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384" name="Google Shape;384;p23"/>
          <p:cNvPicPr preferRelativeResize="0"/>
          <p:nvPr/>
        </p:nvPicPr>
        <p:blipFill rotWithShape="1">
          <a:blip r:embed="rId4">
            <a:alphaModFix/>
          </a:blip>
          <a:srcRect b="64026" l="30568" r="30789" t="0"/>
          <a:stretch/>
        </p:blipFill>
        <p:spPr>
          <a:xfrm>
            <a:off x="3554330" y="3325248"/>
            <a:ext cx="16635508" cy="871135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385" name="Google Shape;385;p23"/>
          <p:cNvSpPr/>
          <p:nvPr/>
        </p:nvSpPr>
        <p:spPr>
          <a:xfrm>
            <a:off x="2734252" y="12661345"/>
            <a:ext cx="160089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https://clij.github.io/clij2-docs/CLIJ2-cheatsheet_V3.pdf</a:t>
            </a:r>
            <a:r>
              <a:rPr b="0" i="0" lang="en-US" sz="32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sp>
        <p:nvSpPr>
          <p:cNvPr id="386" name="Google Shape;386;p23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4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2" name="Google Shape;392;p24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If you use it, please cite it.</a:t>
            </a:r>
            <a:endParaRPr/>
          </a:p>
        </p:txBody>
      </p:sp>
      <p:sp>
        <p:nvSpPr>
          <p:cNvPr id="393" name="Google Shape;393;p24"/>
          <p:cNvSpPr txBox="1"/>
          <p:nvPr>
            <p:ph idx="4294967295" type="body"/>
          </p:nvPr>
        </p:nvSpPr>
        <p:spPr>
          <a:xfrm>
            <a:off x="184150" y="2377440"/>
            <a:ext cx="23285450" cy="152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Arial"/>
              <a:buChar char="•"/>
            </a:pPr>
            <a:r>
              <a:rPr lang="en-US"/>
              <a:t>If you work with CLIJ and friends, please cite the paper(s). </a:t>
            </a:r>
            <a:endParaRPr/>
          </a:p>
          <a:p>
            <a:pPr indent="0" lvl="1" marL="719895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rPr lang="en-US"/>
              <a:t>Thank you. ☺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Open Sans"/>
              <a:buNone/>
            </a:pPr>
            <a:r>
              <a:t/>
            </a:r>
            <a:endParaRPr>
              <a:solidFill>
                <a:srgbClr val="E3167D"/>
              </a:solidFill>
            </a:endParaRPr>
          </a:p>
        </p:txBody>
      </p:sp>
      <p:pic>
        <p:nvPicPr>
          <p:cNvPr id="394" name="Google Shape;394;p24"/>
          <p:cNvPicPr preferRelativeResize="0"/>
          <p:nvPr/>
        </p:nvPicPr>
        <p:blipFill rotWithShape="1">
          <a:blip r:embed="rId3">
            <a:alphaModFix/>
          </a:blip>
          <a:srcRect b="8093" l="0" r="0" t="0"/>
          <a:stretch/>
        </p:blipFill>
        <p:spPr>
          <a:xfrm>
            <a:off x="184150" y="3100338"/>
            <a:ext cx="9999133" cy="6467536"/>
          </a:xfrm>
          <a:prstGeom prst="rect">
            <a:avLst/>
          </a:prstGeom>
          <a:noFill/>
          <a:ln cap="flat" cmpd="sng" w="9525">
            <a:solidFill>
              <a:srgbClr val="6C696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95" name="Google Shape;39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70604" y="3903590"/>
            <a:ext cx="15262303" cy="6916312"/>
          </a:xfrm>
          <a:prstGeom prst="rect">
            <a:avLst/>
          </a:prstGeom>
          <a:noFill/>
          <a:ln cap="flat" cmpd="sng" w="9525">
            <a:solidFill>
              <a:srgbClr val="6C696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96" name="Google Shape;396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1050" y="5074141"/>
            <a:ext cx="12662941" cy="6856112"/>
          </a:xfrm>
          <a:prstGeom prst="rect">
            <a:avLst/>
          </a:prstGeom>
          <a:noFill/>
          <a:ln cap="flat" cmpd="sng" w="9525">
            <a:solidFill>
              <a:srgbClr val="6C696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7" name="Google Shape;397;p24"/>
          <p:cNvSpPr txBox="1"/>
          <p:nvPr/>
        </p:nvSpPr>
        <p:spPr>
          <a:xfrm>
            <a:off x="5051145" y="12314004"/>
            <a:ext cx="1235981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b="0" i="0" lang="en-US" sz="28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Nat Methods 17, 5-6 (2020) doi:10.1038/s41592-019-0650-1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b="0" i="0" lang="en-US" sz="28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https://arxiv.org/abs/2008.11799 </a:t>
            </a:r>
            <a:r>
              <a:rPr b="0" i="0" lang="en-US" sz="28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28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https://www.biorxiv.org/content/10.1101/2020.11.19.386565v1</a:t>
            </a:r>
            <a:r>
              <a:rPr b="0" i="0" lang="en-US" sz="28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sp>
        <p:nvSpPr>
          <p:cNvPr id="398" name="Google Shape;398;p24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5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Acknowledgements</a:t>
            </a:r>
            <a:endParaRPr/>
          </a:p>
        </p:txBody>
      </p:sp>
      <p:sp>
        <p:nvSpPr>
          <p:cNvPr id="404" name="Google Shape;404;p25"/>
          <p:cNvSpPr txBox="1"/>
          <p:nvPr/>
        </p:nvSpPr>
        <p:spPr>
          <a:xfrm>
            <a:off x="15240122" y="10047715"/>
            <a:ext cx="4101684" cy="2251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MPI CBG Core Facilities</a:t>
            </a:r>
            <a:endParaRPr/>
          </a:p>
          <a:p>
            <a:pPr indent="-22860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Advanced Imaging Facility</a:t>
            </a:r>
            <a:endParaRPr/>
          </a:p>
          <a:p>
            <a:pPr indent="-22860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Light Microscopy Facility</a:t>
            </a:r>
            <a:endParaRPr/>
          </a:p>
          <a:p>
            <a:pPr indent="-22860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Scientific Computing</a:t>
            </a:r>
            <a:endParaRPr/>
          </a:p>
          <a:p>
            <a:pPr indent="-22860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Department</a:t>
            </a:r>
            <a:endParaRPr/>
          </a:p>
          <a:p>
            <a:pPr indent="-22860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Fly lab</a:t>
            </a:r>
            <a:endParaRPr/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01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01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 result for bmbf" id="405" name="Google Shape;40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25723" y="10205855"/>
            <a:ext cx="3139206" cy="184271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descr="Fiji logo" id="406" name="Google Shape;40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011522" y="2171383"/>
            <a:ext cx="2573324" cy="25733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sc Forum" id="407" name="Google Shape;407;p25"/>
          <p:cNvPicPr preferRelativeResize="0"/>
          <p:nvPr/>
        </p:nvPicPr>
        <p:blipFill rotWithShape="1">
          <a:blip r:embed="rId5">
            <a:alphaModFix/>
          </a:blip>
          <a:srcRect b="0" l="0" r="69362" t="0"/>
          <a:stretch/>
        </p:blipFill>
        <p:spPr>
          <a:xfrm>
            <a:off x="17031824" y="5838161"/>
            <a:ext cx="2285983" cy="22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25"/>
          <p:cNvSpPr txBox="1"/>
          <p:nvPr/>
        </p:nvSpPr>
        <p:spPr>
          <a:xfrm>
            <a:off x="15880561" y="8279536"/>
            <a:ext cx="494699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https://image.sc</a:t>
            </a:r>
            <a:endParaRPr/>
          </a:p>
        </p:txBody>
      </p:sp>
      <p:sp>
        <p:nvSpPr>
          <p:cNvPr id="409" name="Google Shape;409;p25"/>
          <p:cNvSpPr txBox="1"/>
          <p:nvPr/>
        </p:nvSpPr>
        <p:spPr>
          <a:xfrm>
            <a:off x="16047997" y="4959498"/>
            <a:ext cx="494699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https://fiji.sc</a:t>
            </a:r>
            <a:endParaRPr/>
          </a:p>
        </p:txBody>
      </p:sp>
      <p:pic>
        <p:nvPicPr>
          <p:cNvPr descr="Image result for akanksha jain treutlein lab" id="410" name="Google Shape;410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6176" y="2370383"/>
            <a:ext cx="1264826" cy="1511848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25"/>
          <p:cNvSpPr txBox="1"/>
          <p:nvPr/>
        </p:nvSpPr>
        <p:spPr>
          <a:xfrm>
            <a:off x="10009649" y="3856535"/>
            <a:ext cx="185700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Juan Nunez-Iglesias (Monash)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@jnuneziglesias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2" name="Google Shape;412;p25"/>
          <p:cNvSpPr txBox="1"/>
          <p:nvPr/>
        </p:nvSpPr>
        <p:spPr>
          <a:xfrm>
            <a:off x="1865973" y="3856533"/>
            <a:ext cx="252936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Dani Vorkel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(Myers lab)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@happifocus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https://cbrs.mpi-cbg.de/media/userimages/Vorkel_Daniela.jpg" id="413" name="Google Shape;413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75897" y="2370383"/>
            <a:ext cx="1220450" cy="1464536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25"/>
          <p:cNvSpPr txBox="1"/>
          <p:nvPr/>
        </p:nvSpPr>
        <p:spPr>
          <a:xfrm>
            <a:off x="2782696" y="6283983"/>
            <a:ext cx="200759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Jean-Yves Tinevez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(Institut Pasteur)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@jytinevez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15" name="Google Shape;415;p25"/>
          <p:cNvPicPr preferRelativeResize="0"/>
          <p:nvPr/>
        </p:nvPicPr>
        <p:blipFill rotWithShape="1">
          <a:blip r:embed="rId8">
            <a:alphaModFix/>
          </a:blip>
          <a:srcRect b="0" l="37296" r="10228" t="0"/>
          <a:stretch/>
        </p:blipFill>
        <p:spPr>
          <a:xfrm>
            <a:off x="14104799" y="2370383"/>
            <a:ext cx="1159548" cy="1473112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25"/>
          <p:cNvSpPr txBox="1"/>
          <p:nvPr/>
        </p:nvSpPr>
        <p:spPr>
          <a:xfrm>
            <a:off x="13686754" y="3856534"/>
            <a:ext cx="204502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Gene Myers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(CSBD / MPI-CBG)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@TheGeneMyers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https://cbrs.mpi-cbg.de/media/userimages/Girstmair_Johannes.jpg" id="417" name="Google Shape;417;p2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649924" y="4826212"/>
            <a:ext cx="1220450" cy="146454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25"/>
          <p:cNvSpPr txBox="1"/>
          <p:nvPr/>
        </p:nvSpPr>
        <p:spPr>
          <a:xfrm>
            <a:off x="9157362" y="6291779"/>
            <a:ext cx="222942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Johannes Girstmair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(Tomancak lab)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@jogirstmair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9" name="Google Shape;419;p25"/>
          <p:cNvSpPr txBox="1"/>
          <p:nvPr/>
        </p:nvSpPr>
        <p:spPr>
          <a:xfrm>
            <a:off x="361348" y="3856535"/>
            <a:ext cx="188484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Akanksha Jain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(Treutlein lab)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@jain_akanksha_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Related image" id="420" name="Google Shape;420;p2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467858" y="4826212"/>
            <a:ext cx="1139086" cy="146454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25"/>
          <p:cNvSpPr txBox="1"/>
          <p:nvPr/>
        </p:nvSpPr>
        <p:spPr>
          <a:xfrm>
            <a:off x="4847507" y="6283983"/>
            <a:ext cx="227471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Florian Jug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(CSBD / MPI-CBG)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@florianjug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https://cbrs.mpi-cbg.de/media/userimages/669.jpg" id="422" name="Google Shape;422;p2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2279454" y="2370383"/>
            <a:ext cx="1220450" cy="146454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25"/>
          <p:cNvSpPr txBox="1"/>
          <p:nvPr/>
        </p:nvSpPr>
        <p:spPr>
          <a:xfrm>
            <a:off x="11766781" y="3856534"/>
            <a:ext cx="213502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Pavel Tomancak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(CSBD / MPI-CBG)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@PavelTomancak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4" name="Google Shape;424;p25"/>
          <p:cNvSpPr txBox="1"/>
          <p:nvPr/>
        </p:nvSpPr>
        <p:spPr>
          <a:xfrm>
            <a:off x="19324454" y="9774636"/>
            <a:ext cx="1596904" cy="8563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Funding:</a:t>
            </a:r>
            <a:endParaRPr/>
          </a:p>
        </p:txBody>
      </p:sp>
      <p:sp>
        <p:nvSpPr>
          <p:cNvPr id="425" name="Google Shape;425;p25"/>
          <p:cNvSpPr txBox="1"/>
          <p:nvPr/>
        </p:nvSpPr>
        <p:spPr>
          <a:xfrm>
            <a:off x="13786537" y="6283983"/>
            <a:ext cx="183181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Matthias Arzt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(Myers/Jug lab)</a:t>
            </a:r>
            <a:endParaRPr/>
          </a:p>
        </p:txBody>
      </p:sp>
      <p:pic>
        <p:nvPicPr>
          <p:cNvPr id="426" name="Google Shape;426;p2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0641584" y="5825022"/>
            <a:ext cx="2331056" cy="2331056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25"/>
          <p:cNvSpPr/>
          <p:nvPr/>
        </p:nvSpPr>
        <p:spPr>
          <a:xfrm>
            <a:off x="20269880" y="8279538"/>
            <a:ext cx="3506088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http://eubias.org/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NEUBIAS/</a:t>
            </a:r>
            <a:endParaRPr/>
          </a:p>
        </p:txBody>
      </p:sp>
      <p:pic>
        <p:nvPicPr>
          <p:cNvPr id="428" name="Google Shape;428;p2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527808" y="4826212"/>
            <a:ext cx="1201252" cy="146454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5"/>
          <p:cNvSpPr/>
          <p:nvPr/>
        </p:nvSpPr>
        <p:spPr>
          <a:xfrm>
            <a:off x="7134139" y="6283983"/>
            <a:ext cx="186022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Szabolcs Horvát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(Modes lab)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@szhorvat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person taking a selfie in a field&#10;&#10;Description automatically generated" id="430" name="Google Shape;430;p2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4146422" y="4826212"/>
            <a:ext cx="1115434" cy="14361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@napari" id="431" name="Google Shape;431;p25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0641584" y="2359549"/>
            <a:ext cx="2231714" cy="2231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25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1791238" y="4826212"/>
            <a:ext cx="1434322" cy="1434322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25"/>
          <p:cNvSpPr txBox="1"/>
          <p:nvPr/>
        </p:nvSpPr>
        <p:spPr>
          <a:xfrm>
            <a:off x="11686863" y="6266398"/>
            <a:ext cx="162273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Brian Northon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@truenorth_ia</a:t>
            </a:r>
            <a:endParaRPr/>
          </a:p>
        </p:txBody>
      </p:sp>
      <p:sp>
        <p:nvSpPr>
          <p:cNvPr id="434" name="Google Shape;434;p25"/>
          <p:cNvSpPr txBox="1"/>
          <p:nvPr/>
        </p:nvSpPr>
        <p:spPr>
          <a:xfrm>
            <a:off x="19458915" y="4974692"/>
            <a:ext cx="494699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https://napari.dev</a:t>
            </a:r>
            <a:endParaRPr/>
          </a:p>
        </p:txBody>
      </p:sp>
      <p:pic>
        <p:nvPicPr>
          <p:cNvPr id="435" name="Google Shape;435;p25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4401242" y="2370383"/>
            <a:ext cx="1140712" cy="1474740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25"/>
          <p:cNvSpPr txBox="1"/>
          <p:nvPr/>
        </p:nvSpPr>
        <p:spPr>
          <a:xfrm>
            <a:off x="4144944" y="3855915"/>
            <a:ext cx="1776317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Theresa Suckert (Krause lab, Oncoray)</a:t>
            </a:r>
            <a:endParaRPr/>
          </a:p>
        </p:txBody>
      </p:sp>
      <p:pic>
        <p:nvPicPr>
          <p:cNvPr id="437" name="Google Shape;437;p25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6146849" y="2370383"/>
            <a:ext cx="1464536" cy="1464536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25"/>
          <p:cNvSpPr txBox="1"/>
          <p:nvPr/>
        </p:nvSpPr>
        <p:spPr>
          <a:xfrm>
            <a:off x="5734606" y="3856535"/>
            <a:ext cx="2389745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Pradeep Rajasekhar (Poole lab, Monash U)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@pr4deepr</a:t>
            </a:r>
            <a:endParaRPr/>
          </a:p>
        </p:txBody>
      </p:sp>
      <p:pic>
        <p:nvPicPr>
          <p:cNvPr id="439" name="Google Shape;439;p25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8216280" y="2370383"/>
            <a:ext cx="1427888" cy="1464536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25"/>
          <p:cNvSpPr txBox="1"/>
          <p:nvPr/>
        </p:nvSpPr>
        <p:spPr>
          <a:xfrm>
            <a:off x="7947241" y="3856535"/>
            <a:ext cx="2004581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Talley J. Lambert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(HMS)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@TalleyJLambert</a:t>
            </a:r>
            <a:endParaRPr/>
          </a:p>
        </p:txBody>
      </p:sp>
      <p:pic>
        <p:nvPicPr>
          <p:cNvPr id="441" name="Google Shape;441;p25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0249063" y="2370383"/>
            <a:ext cx="1425496" cy="146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25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3123294" y="4826211"/>
            <a:ext cx="1423700" cy="1451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25">
            <a:hlinkClick r:id="rId22"/>
          </p:cNvPr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19477717" y="10207239"/>
            <a:ext cx="1856314" cy="1856314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25"/>
          <p:cNvSpPr txBox="1"/>
          <p:nvPr/>
        </p:nvSpPr>
        <p:spPr>
          <a:xfrm>
            <a:off x="12192000" y="12299677"/>
            <a:ext cx="6225663" cy="2251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191919"/>
                </a:solidFill>
                <a:latin typeface="Lucida Sans"/>
                <a:ea typeface="Lucida Sans"/>
                <a:cs typeface="Lucida Sans"/>
                <a:sym typeface="Lucida Sans"/>
              </a:rPr>
              <a:t>R.H. was supported by the German Federal Ministry of Research and Education (BMBF) under the code 031L0044 (Sysbio II) and by the Deutsche Forschungsgemeinschaft under Germany’s Excellence Strategy – EXC2068 - Cluster of Excellence Physics of Life of TU Dresden.</a:t>
            </a:r>
            <a:endParaRPr b="1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45" name="Google Shape;445;p25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671715" y="4826212"/>
            <a:ext cx="1530715" cy="1440875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25"/>
          <p:cNvSpPr txBox="1"/>
          <p:nvPr/>
        </p:nvSpPr>
        <p:spPr>
          <a:xfrm>
            <a:off x="7745805" y="7120418"/>
            <a:ext cx="4201578" cy="48988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Loic A. Royer (CZ Biohub)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Marion Louveaux (Institut Pasteur Paris)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Martin Weigert (EPFL Lausanne)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Matthew Foley (University of Sydney)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Nico Stuurman (UCSF)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Nicola Maghelli (MPI 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Nicolas Brouilly (IBDM Marseille)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Nik Cordes (Los Alamos National Laboratory)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Noreen Walker (MPI CBG Dresden)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Ofra Golani (Weizmann Institute of Science)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Patrick Dummer</a:t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Peter Haub</a:t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Pete Bankhead (U. of Edinburgh)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7" name="Google Shape;447;p25"/>
          <p:cNvSpPr txBox="1"/>
          <p:nvPr/>
        </p:nvSpPr>
        <p:spPr>
          <a:xfrm>
            <a:off x="83628" y="7120418"/>
            <a:ext cx="4201578" cy="48988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Alex Herbert (University of Sussex)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Alexandr Dibrov (MPI 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Bertrand Vernay (IGBMC, Strasbourg)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Bert Nitzsche (PoL TU Dresden)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Bradley Lowekamp (NIAID Washington)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Bram van den Broek (Netherlands Cancer Institute)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Brenton Cavanagh (RCSI)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Bruno C. Vellutini (MPI CBG)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Carl D. Modes (CSBD/MPI-CBG)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Curtis Rueden (UW-Madison LOCI)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Damir Krunic (DKFZ)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Daniel J. White (GE)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Deborah Schmidt (CSBD/MPI 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Douglas P. Shepard (Univ Arizona)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Eduardo Conde-Sousa (Univ. of Porto)</a:t>
            </a:r>
            <a:endParaRPr/>
          </a:p>
        </p:txBody>
      </p:sp>
      <p:sp>
        <p:nvSpPr>
          <p:cNvPr id="448" name="Google Shape;448;p25"/>
          <p:cNvSpPr txBox="1"/>
          <p:nvPr/>
        </p:nvSpPr>
        <p:spPr>
          <a:xfrm>
            <a:off x="4065991" y="7120804"/>
            <a:ext cx="4340546" cy="48988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Erick Ratamero (The Jackson Laboratory)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Gaby G. Martins (IGC)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Gayathri Nadar (MPI 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Guillaume Witz (Bern University)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Giovanni Cardone (MPI Biochem)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Irene Seijo Barandiaran (MPI CBG Dresden)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Jan Brocher (Biovoxxel)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Jim Rowe (SLCU Cambridge)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Juergen Gluch (Fraunhofer IKTS) 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Kisha Sivanathan (Harvard Medical School)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Kota Miura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Laurent Thomas (Acquifer)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Lior Pytowski (University of Oxford)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9" name="Google Shape;449;p25"/>
          <p:cNvSpPr txBox="1"/>
          <p:nvPr/>
        </p:nvSpPr>
        <p:spPr>
          <a:xfrm>
            <a:off x="502756" y="6283983"/>
            <a:ext cx="188484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Stéphane Rigaud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(Institut Pasteur)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@StRigaud</a:t>
            </a:r>
            <a:endParaRPr b="1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0" name="Google Shape;450;p25"/>
          <p:cNvSpPr txBox="1"/>
          <p:nvPr/>
        </p:nvSpPr>
        <p:spPr>
          <a:xfrm>
            <a:off x="11573937" y="7104892"/>
            <a:ext cx="4201578" cy="48988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Peter Steinbach (HZDR Dresden)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Pit Kludig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Rita Fernandes (University of Porto)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Romain Guiet (BIOP-EPFL)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Ruth Whelan-Jeans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Sebastian Munck (VIB Leuven)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Siân Culley (MRC LMCB)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Stein Rørvik</a:t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Stéphane Dallongeville (Pasteur)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Tanner Fadero (UNC-Chapel Hill)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Thomas Irmer (Zeiss)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Tobias Pietzsch (MPI-CBG)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Uwe Schmidt (MPI CBG)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Wilson Adams (VU Biophotonics)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CBGlogo.png" id="451" name="Google Shape;451;p25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7407235" y="12467933"/>
            <a:ext cx="2626705" cy="1085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25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3598052" y="12487607"/>
            <a:ext cx="3381654" cy="1065956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25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454" name="Google Shape;454;p25"/>
          <p:cNvGrpSpPr/>
          <p:nvPr/>
        </p:nvGrpSpPr>
        <p:grpSpPr>
          <a:xfrm>
            <a:off x="99053" y="12544185"/>
            <a:ext cx="3066475" cy="865407"/>
            <a:chOff x="8870141" y="6255003"/>
            <a:chExt cx="2736458" cy="772271"/>
          </a:xfrm>
        </p:grpSpPr>
        <p:pic>
          <p:nvPicPr>
            <p:cNvPr id="455" name="Google Shape;455;p25"/>
            <p:cNvPicPr preferRelativeResize="0"/>
            <p:nvPr/>
          </p:nvPicPr>
          <p:blipFill rotWithShape="1">
            <a:blip r:embed="rId27">
              <a:alphaModFix/>
            </a:blip>
            <a:srcRect b="0" l="0" r="0" t="0"/>
            <a:stretch/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6" name="Google Shape;456;p25"/>
            <p:cNvSpPr txBox="1"/>
            <p:nvPr/>
          </p:nvSpPr>
          <p:spPr>
            <a:xfrm>
              <a:off x="9340999" y="6285674"/>
              <a:ext cx="2265600" cy="74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@haesleinhuepf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@PoLDresden</a:t>
              </a:r>
              <a:endParaRPr b="1" i="0" sz="2400" u="none" cap="none" strike="noStrike">
                <a:solidFill>
                  <a:srgbClr val="1DA1F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57" name="Google Shape;457;p25"/>
          <p:cNvSpPr/>
          <p:nvPr/>
        </p:nvSpPr>
        <p:spPr>
          <a:xfrm>
            <a:off x="15274042" y="93225"/>
            <a:ext cx="8908800" cy="2078100"/>
          </a:xfrm>
          <a:prstGeom prst="rect">
            <a:avLst/>
          </a:prstGeom>
          <a:noFill/>
          <a:ln cap="flat" cmpd="sng" w="762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8" name="Google Shape;458;p25"/>
          <p:cNvGrpSpPr/>
          <p:nvPr/>
        </p:nvGrpSpPr>
        <p:grpSpPr>
          <a:xfrm>
            <a:off x="17159110" y="1415522"/>
            <a:ext cx="3066475" cy="865407"/>
            <a:chOff x="8870141" y="6255003"/>
            <a:chExt cx="2736458" cy="772271"/>
          </a:xfrm>
        </p:grpSpPr>
        <p:pic>
          <p:nvPicPr>
            <p:cNvPr id="459" name="Google Shape;459;p25"/>
            <p:cNvPicPr preferRelativeResize="0"/>
            <p:nvPr/>
          </p:nvPicPr>
          <p:blipFill rotWithShape="1">
            <a:blip r:embed="rId27">
              <a:alphaModFix/>
            </a:blip>
            <a:srcRect b="0" l="0" r="0" t="0"/>
            <a:stretch/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0" name="Google Shape;460;p25"/>
            <p:cNvSpPr txBox="1"/>
            <p:nvPr/>
          </p:nvSpPr>
          <p:spPr>
            <a:xfrm>
              <a:off x="9340999" y="6285674"/>
              <a:ext cx="2265600" cy="74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rPr b="1" i="0" lang="en-US" sz="2400" u="none" cap="none" strike="noStrike">
                  <a:solidFill>
                    <a:srgbClr val="1DA1F2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@haesleinhuepf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A1F2"/>
                </a:buClr>
                <a:buSzPts val="2400"/>
                <a:buFont typeface="Helvetica Neue"/>
                <a:buNone/>
              </a:pPr>
              <a:r>
                <a:t/>
              </a:r>
              <a:endParaRPr b="1" i="0" sz="2400" u="none" cap="none" strike="noStrike">
                <a:solidFill>
                  <a:srgbClr val="1DA1F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pic>
        <p:nvPicPr>
          <p:cNvPr id="461" name="Google Shape;461;p25"/>
          <p:cNvPicPr preferRelativeResize="0"/>
          <p:nvPr/>
        </p:nvPicPr>
        <p:blipFill rotWithShape="1">
          <a:blip r:embed="rId28">
            <a:alphaModFix/>
          </a:blip>
          <a:srcRect b="36745" l="28506" r="14330" t="953"/>
          <a:stretch/>
        </p:blipFill>
        <p:spPr>
          <a:xfrm>
            <a:off x="15420091" y="245354"/>
            <a:ext cx="1622725" cy="1768722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25"/>
          <p:cNvSpPr txBox="1"/>
          <p:nvPr/>
        </p:nvSpPr>
        <p:spPr>
          <a:xfrm>
            <a:off x="17433745" y="542892"/>
            <a:ext cx="2538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A1F2"/>
              </a:buClr>
              <a:buSzPts val="2400"/>
              <a:buFont typeface="Helvetica Neue"/>
              <a:buNone/>
            </a:pPr>
            <a:r>
              <a:rPr b="1" lang="en-US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Robert Haase</a:t>
            </a:r>
            <a:endParaRPr b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A1F2"/>
              </a:buClr>
              <a:buSzPts val="2400"/>
              <a:buFont typeface="Helvetica Neue"/>
              <a:buNone/>
            </a:pPr>
            <a:r>
              <a:rPr b="1" lang="en-US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(TU Dresden)</a:t>
            </a:r>
            <a:endParaRPr b="1" i="0" sz="2400" u="none" cap="none" strike="noStrike">
              <a:solidFill>
                <a:srgbClr val="1DA1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3" name="Google Shape;463;p25"/>
          <p:cNvSpPr txBox="1"/>
          <p:nvPr/>
        </p:nvSpPr>
        <p:spPr>
          <a:xfrm>
            <a:off x="20316012" y="542900"/>
            <a:ext cx="35061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A1F2"/>
              </a:buClr>
              <a:buSzPts val="2400"/>
              <a:buFont typeface="Helvetica Neue"/>
              <a:buNone/>
            </a:pPr>
            <a:r>
              <a:rPr b="1" lang="en-US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 author of CLIJ2!</a:t>
            </a:r>
            <a:endParaRPr b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A1F2"/>
              </a:buClr>
              <a:buSzPts val="2400"/>
              <a:buFont typeface="Helvetica Neue"/>
              <a:buNone/>
            </a:pPr>
            <a:r>
              <a:rPr b="1" lang="en-US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Author of source presentations.</a:t>
            </a:r>
            <a:endParaRPr b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6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9" name="Google Shape;469;p26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Sources</a:t>
            </a:r>
            <a:endParaRPr/>
          </a:p>
        </p:txBody>
      </p:sp>
      <p:sp>
        <p:nvSpPr>
          <p:cNvPr id="470" name="Google Shape;470;p26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4635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3700"/>
              <a:buChar char="●"/>
            </a:pPr>
            <a:r>
              <a:rPr b="1" lang="en-US" sz="3700"/>
              <a:t>Interactive image data flow graphs and GPU-accelerated image processing for everyone</a:t>
            </a:r>
            <a:r>
              <a:rPr lang="en-US" sz="3700"/>
              <a:t>, by Robert Haase, </a:t>
            </a:r>
            <a:r>
              <a:rPr i="1" lang="en-US" sz="3700"/>
              <a:t>PUBLISHED 10 MAR 2021</a:t>
            </a:r>
            <a:r>
              <a:rPr lang="en-US" sz="3700"/>
              <a:t> (</a:t>
            </a:r>
            <a:r>
              <a:rPr lang="en-US" sz="3700" u="sng">
                <a:solidFill>
                  <a:schemeClr val="hlink"/>
                </a:solidFill>
                <a:hlinkClick r:id="rId3"/>
              </a:rPr>
              <a:t>https://doi.org/10.7490/f1000research.1118519.1</a:t>
            </a:r>
            <a:r>
              <a:rPr lang="en-US" sz="3700"/>
              <a:t>) </a:t>
            </a:r>
            <a:r>
              <a:rPr lang="en-US" sz="3700" u="sng">
                <a:solidFill>
                  <a:schemeClr val="hlink"/>
                </a:solidFill>
                <a:hlinkClick r:id="rId4"/>
              </a:rPr>
              <a:t>CC-BY 4.0</a:t>
            </a:r>
            <a:br>
              <a:rPr b="1" lang="en-US" sz="3700"/>
            </a:br>
            <a:endParaRPr b="1"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●"/>
            </a:pPr>
            <a:r>
              <a:rPr b="1" lang="en-US" sz="3700"/>
              <a:t>GPU-accelerated image analysis in Fiji and napari</a:t>
            </a:r>
            <a:r>
              <a:rPr lang="en-US" sz="3700"/>
              <a:t>, by Robert Haase,</a:t>
            </a:r>
            <a:br>
              <a:rPr lang="en-US" sz="3700"/>
            </a:br>
            <a:r>
              <a:rPr i="1" lang="en-US" sz="3700"/>
              <a:t>PUBLISHED 23 APR 2021</a:t>
            </a:r>
            <a:r>
              <a:rPr lang="en-US" sz="3700"/>
              <a:t> (</a:t>
            </a:r>
            <a:r>
              <a:rPr lang="en-US" sz="3700" u="sng">
                <a:solidFill>
                  <a:schemeClr val="hlink"/>
                </a:solidFill>
                <a:hlinkClick r:id="rId5"/>
              </a:rPr>
              <a:t>https://doi.org/10.7490/f1000research.1118544.1</a:t>
            </a:r>
            <a:r>
              <a:rPr lang="en-US" sz="3700"/>
              <a:t>) </a:t>
            </a:r>
            <a:r>
              <a:rPr lang="en-US" sz="3700" u="sng">
                <a:solidFill>
                  <a:schemeClr val="hlink"/>
                </a:solidFill>
                <a:hlinkClick r:id="rId6"/>
              </a:rPr>
              <a:t>CC-BY 4.0</a:t>
            </a:r>
            <a:br>
              <a:rPr lang="en-US" sz="3700"/>
            </a:b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●"/>
            </a:pPr>
            <a:r>
              <a:rPr b="1" lang="en-US" sz="3700"/>
              <a:t>CLIJ crash course: GPU-accelerated image processing in Fiji</a:t>
            </a:r>
            <a:r>
              <a:rPr lang="en-US" sz="3700"/>
              <a:t>, by </a:t>
            </a:r>
            <a:r>
              <a:rPr lang="en-US" sz="3700"/>
              <a:t>Robert Haase, </a:t>
            </a:r>
            <a:r>
              <a:rPr i="1" lang="en-US" sz="3700"/>
              <a:t>PUBLISHED 19 AUG 2022</a:t>
            </a:r>
            <a:r>
              <a:rPr lang="en-US" sz="3700"/>
              <a:t> (</a:t>
            </a:r>
            <a:r>
              <a:rPr lang="en-US" sz="3700" u="sng">
                <a:solidFill>
                  <a:schemeClr val="hlink"/>
                </a:solidFill>
                <a:hlinkClick r:id="rId7"/>
              </a:rPr>
              <a:t>https://doi.org/10.7490/f1000research.1119099.1</a:t>
            </a:r>
            <a:r>
              <a:rPr lang="en-US" sz="3700"/>
              <a:t>) </a:t>
            </a:r>
            <a:r>
              <a:rPr lang="en-US" sz="3700" u="sng">
                <a:solidFill>
                  <a:schemeClr val="hlink"/>
                </a:solidFill>
                <a:hlinkClick r:id="rId8"/>
              </a:rPr>
              <a:t>CC-BY 4.0</a:t>
            </a:r>
            <a:br>
              <a:rPr lang="en-US" sz="3700"/>
            </a:b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●"/>
            </a:pPr>
            <a:r>
              <a:rPr b="1" lang="en-US" sz="3700"/>
              <a:t>3D Image Data Science with open tools</a:t>
            </a:r>
            <a:r>
              <a:rPr lang="en-US" sz="3700"/>
              <a:t>, by </a:t>
            </a:r>
            <a:r>
              <a:rPr lang="en-US" sz="3700"/>
              <a:t>Robert Haase, </a:t>
            </a:r>
            <a:r>
              <a:rPr i="1" lang="en-US" sz="3700"/>
              <a:t>PUBLISHED 17 AUG 2022 </a:t>
            </a:r>
            <a:r>
              <a:rPr lang="en-US" sz="3700"/>
              <a:t>(</a:t>
            </a:r>
            <a:r>
              <a:rPr lang="en-US" sz="3700" u="sng">
                <a:solidFill>
                  <a:schemeClr val="hlink"/>
                </a:solidFill>
                <a:hlinkClick r:id="rId9"/>
              </a:rPr>
              <a:t>https://doi.org/10.7490/f1000research.1119096.1</a:t>
            </a:r>
            <a:r>
              <a:rPr lang="en-US" sz="3700"/>
              <a:t>) </a:t>
            </a:r>
            <a:r>
              <a:rPr lang="en-US" sz="3700" u="sng">
                <a:solidFill>
                  <a:schemeClr val="hlink"/>
                </a:solidFill>
                <a:hlinkClick r:id="rId10"/>
              </a:rPr>
              <a:t>CC-BY 4.0</a:t>
            </a:r>
            <a:br>
              <a:rPr lang="en-US" sz="3700"/>
            </a:br>
            <a:endParaRPr sz="3700"/>
          </a:p>
          <a:p>
            <a:pPr indent="-463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700"/>
              <a:buChar char="●"/>
            </a:pPr>
            <a:r>
              <a:rPr b="1" lang="en-US" sz="3700"/>
              <a:t>Hitchhiking through a diverse Bio-image Analysis Software Universe</a:t>
            </a:r>
            <a:r>
              <a:rPr lang="en-US" sz="3700"/>
              <a:t>, by </a:t>
            </a:r>
            <a:r>
              <a:rPr lang="en-US" sz="3700"/>
              <a:t>Robert Haase, </a:t>
            </a:r>
            <a:r>
              <a:rPr i="1" lang="en-US" sz="3700"/>
              <a:t>PUBLISHED 05 JUL 2022</a:t>
            </a:r>
            <a:r>
              <a:rPr lang="en-US" sz="3700"/>
              <a:t> (</a:t>
            </a:r>
            <a:r>
              <a:rPr lang="en-US" sz="3700" u="sng">
                <a:solidFill>
                  <a:schemeClr val="hlink"/>
                </a:solidFill>
                <a:hlinkClick r:id="rId11"/>
              </a:rPr>
              <a:t>https://doi.org/10.7490/f1000research.1119026.1</a:t>
            </a:r>
            <a:r>
              <a:rPr lang="en-US" sz="3700"/>
              <a:t>) </a:t>
            </a:r>
            <a:r>
              <a:rPr lang="en-US" sz="3700" u="sng">
                <a:solidFill>
                  <a:schemeClr val="hlink"/>
                </a:solidFill>
                <a:hlinkClick r:id="rId12"/>
              </a:rPr>
              <a:t>CC-BY 4.0</a:t>
            </a:r>
            <a:endParaRPr sz="3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7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7"/>
          <p:cNvSpPr txBox="1"/>
          <p:nvPr>
            <p:ph type="title"/>
          </p:nvPr>
        </p:nvSpPr>
        <p:spPr>
          <a:xfrm>
            <a:off x="5261113" y="5379720"/>
            <a:ext cx="138618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9600"/>
              <a:buFont typeface="Open Sans"/>
              <a:buNone/>
            </a:pPr>
            <a:r>
              <a:rPr lang="en-US" sz="9600"/>
              <a:t>How to cli </a:t>
            </a:r>
            <a:endParaRPr/>
          </a:p>
        </p:txBody>
      </p:sp>
      <p:sp>
        <p:nvSpPr>
          <p:cNvPr id="476" name="Google Shape;476;p27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Logo" id="477" name="Google Shape;47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40912" y="5292901"/>
            <a:ext cx="1387440" cy="1387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8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3" name="Google Shape;483;p28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CLIJ-Assistant</a:t>
            </a:r>
            <a:endParaRPr/>
          </a:p>
        </p:txBody>
      </p:sp>
      <p:sp>
        <p:nvSpPr>
          <p:cNvPr id="484" name="Google Shape;484;p28"/>
          <p:cNvSpPr txBox="1"/>
          <p:nvPr>
            <p:ph idx="1" type="body"/>
          </p:nvPr>
        </p:nvSpPr>
        <p:spPr>
          <a:xfrm>
            <a:off x="428625" y="2342891"/>
            <a:ext cx="237705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CLIJ is centered around this button</a:t>
            </a:r>
            <a:endParaRPr/>
          </a:p>
        </p:txBody>
      </p:sp>
      <p:pic>
        <p:nvPicPr>
          <p:cNvPr descr="Image" id="485" name="Google Shape;48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3245" y="5380125"/>
            <a:ext cx="18557766" cy="4646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9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1" name="Google Shape;491;p29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CLIJ-Assistant</a:t>
            </a:r>
            <a:endParaRPr/>
          </a:p>
        </p:txBody>
      </p:sp>
      <p:sp>
        <p:nvSpPr>
          <p:cNvPr id="492" name="Google Shape;492;p29"/>
          <p:cNvSpPr txBox="1"/>
          <p:nvPr>
            <p:ph idx="1" type="body"/>
          </p:nvPr>
        </p:nvSpPr>
        <p:spPr>
          <a:xfrm>
            <a:off x="428625" y="2342891"/>
            <a:ext cx="23770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Interactive workflow design</a:t>
            </a:r>
            <a:endParaRPr/>
          </a:p>
        </p:txBody>
      </p:sp>
      <p:pic>
        <p:nvPicPr>
          <p:cNvPr id="493" name="Google Shape;49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4965" y="3048000"/>
            <a:ext cx="20993100" cy="8839200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29"/>
          <p:cNvSpPr txBox="1"/>
          <p:nvPr/>
        </p:nvSpPr>
        <p:spPr>
          <a:xfrm>
            <a:off x="8353425" y="12617666"/>
            <a:ext cx="7831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sng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</a:t>
            </a: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0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0" name="Google Shape;500;p30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Image Data Flow Graph design</a:t>
            </a:r>
            <a:endParaRPr/>
          </a:p>
        </p:txBody>
      </p:sp>
      <p:pic>
        <p:nvPicPr>
          <p:cNvPr id="501" name="Google Shape;50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14457" y="3065930"/>
            <a:ext cx="9544457" cy="8089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06022" y="3046880"/>
            <a:ext cx="8253948" cy="8999664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30"/>
          <p:cNvSpPr/>
          <p:nvPr/>
        </p:nvSpPr>
        <p:spPr>
          <a:xfrm>
            <a:off x="9459970" y="7296051"/>
            <a:ext cx="995700" cy="24606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79BF"/>
          </a:solidFill>
          <a:ln cap="flat" cmpd="sng" w="25400">
            <a:solidFill>
              <a:srgbClr val="0079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4" name="Google Shape;504;p30"/>
          <p:cNvSpPr/>
          <p:nvPr/>
        </p:nvSpPr>
        <p:spPr>
          <a:xfrm>
            <a:off x="22808260" y="7110532"/>
            <a:ext cx="995700" cy="17655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45A920"/>
          </a:solidFill>
          <a:ln cap="flat" cmpd="sng" w="25400">
            <a:solidFill>
              <a:srgbClr val="45A92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5" name="Google Shape;505;p30"/>
          <p:cNvSpPr txBox="1"/>
          <p:nvPr>
            <p:ph idx="1" type="body"/>
          </p:nvPr>
        </p:nvSpPr>
        <p:spPr>
          <a:xfrm>
            <a:off x="428625" y="2342890"/>
            <a:ext cx="237705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The menu order and content is intentional: From preprocessing to analysis</a:t>
            </a:r>
            <a:endParaRPr/>
          </a:p>
        </p:txBody>
      </p:sp>
      <p:sp>
        <p:nvSpPr>
          <p:cNvPr id="506" name="Google Shape;506;p30"/>
          <p:cNvSpPr txBox="1"/>
          <p:nvPr/>
        </p:nvSpPr>
        <p:spPr>
          <a:xfrm>
            <a:off x="8353425" y="12617666"/>
            <a:ext cx="7267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https://clij.github.io/assistant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1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2" name="Google Shape;512;p31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Fiji search bar</a:t>
            </a:r>
            <a:endParaRPr/>
          </a:p>
        </p:txBody>
      </p:sp>
      <p:pic>
        <p:nvPicPr>
          <p:cNvPr id="513" name="Google Shape;51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9082" y="5480106"/>
            <a:ext cx="14370717" cy="7709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9082" y="3188878"/>
            <a:ext cx="12571401" cy="1966144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31"/>
          <p:cNvSpPr/>
          <p:nvPr/>
        </p:nvSpPr>
        <p:spPr>
          <a:xfrm>
            <a:off x="2671011" y="9834815"/>
            <a:ext cx="1070700" cy="974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79BF"/>
          </a:solidFill>
          <a:ln cap="flat" cmpd="sng" w="25400">
            <a:solidFill>
              <a:srgbClr val="0079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Helvetica Neue"/>
              <a:buNone/>
            </a:pPr>
            <a:r>
              <a:t/>
            </a:r>
            <a:endParaRPr b="1" i="0" sz="6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6" name="Google Shape;516;p31"/>
          <p:cNvSpPr txBox="1"/>
          <p:nvPr>
            <p:ph idx="1" type="body"/>
          </p:nvPr>
        </p:nvSpPr>
        <p:spPr>
          <a:xfrm>
            <a:off x="428625" y="2342890"/>
            <a:ext cx="237705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In Fijis search bar result, there is a new category: CLIJ2-assistant which offers IDFG operations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2"/>
          <p:cNvSpPr txBox="1"/>
          <p:nvPr/>
        </p:nvSpPr>
        <p:spPr>
          <a:xfrm>
            <a:off x="18306473" y="3972606"/>
            <a:ext cx="6045000" cy="80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b="0" i="0" lang="en-US" sz="44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Basic installation: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clij</a:t>
            </a:r>
            <a:endParaRPr b="0" i="0" sz="36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clij2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IJMMD</a:t>
            </a:r>
            <a:endParaRPr b="0" i="0" sz="36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Char char="•"/>
            </a:pPr>
            <a:r>
              <a:rPr lang="en-US" sz="360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IJPB (MorpholibJ)</a:t>
            </a:r>
            <a:endParaRPr sz="3600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Char char="•"/>
            </a:pPr>
            <a:r>
              <a:rPr lang="en-US" sz="360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3D ImageJ Suite</a:t>
            </a:r>
            <a:endParaRPr sz="3600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Char char="•"/>
            </a:pPr>
            <a:r>
              <a:rPr lang="en-US" sz="360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BoneJ</a:t>
            </a:r>
            <a:endParaRPr sz="3600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Char char="•"/>
            </a:pPr>
            <a:r>
              <a:rPr lang="en-US" sz="360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clijx-assistant</a:t>
            </a:r>
            <a:endParaRPr sz="3600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3600"/>
              <a:buFont typeface="Open Sans"/>
              <a:buChar char="•"/>
            </a:pPr>
            <a:r>
              <a:rPr lang="en-US" sz="360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clijx-assistant-extensions</a:t>
            </a:r>
            <a:endParaRPr sz="3600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19E9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" id="522" name="Google Shape;52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21074" y="5646366"/>
            <a:ext cx="8680175" cy="63736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523" name="Google Shape;523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624" y="3886199"/>
            <a:ext cx="7781919" cy="8133865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32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Exercise 1: Installation</a:t>
            </a:r>
            <a:endParaRPr/>
          </a:p>
        </p:txBody>
      </p:sp>
      <p:sp>
        <p:nvSpPr>
          <p:cNvPr id="525" name="Google Shape;525;p32"/>
          <p:cNvSpPr txBox="1"/>
          <p:nvPr>
            <p:ph idx="1" type="body"/>
          </p:nvPr>
        </p:nvSpPr>
        <p:spPr>
          <a:xfrm>
            <a:off x="428625" y="2342891"/>
            <a:ext cx="23770500" cy="7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J</a:t>
            </a:r>
            <a:r>
              <a:rPr lang="en-US"/>
              <a:t>ust activate the CLIJ update sites, in menu Help &gt; Update…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7F7F7F"/>
              </a:buClr>
              <a:buSzPts val="4400"/>
              <a:buFont typeface="Open Sans"/>
              <a:buNone/>
            </a:pPr>
            <a:r>
              <a:rPr lang="en-US">
                <a:solidFill>
                  <a:srgbClr val="7F7F7F"/>
                </a:solidFill>
              </a:rPr>
              <a:t>Linux users: you may need to install OpenCL, e.g.  </a:t>
            </a:r>
            <a:r>
              <a:rPr lang="en-US">
                <a:solidFill>
                  <a:srgbClr val="7F7F7F"/>
                </a:solidFill>
                <a:latin typeface="Courier New"/>
                <a:ea typeface="Courier New"/>
                <a:cs typeface="Courier New"/>
                <a:sym typeface="Courier New"/>
              </a:rPr>
              <a:t>apt-get install ocl-icd-devel</a:t>
            </a:r>
            <a:endParaRPr>
              <a:solidFill>
                <a:srgbClr val="7F7F7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sp>
        <p:nvSpPr>
          <p:cNvPr id="526" name="Google Shape;526;p32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7" name="Google Shape;527;p32"/>
          <p:cNvSpPr txBox="1"/>
          <p:nvPr/>
        </p:nvSpPr>
        <p:spPr>
          <a:xfrm>
            <a:off x="5948218" y="12707816"/>
            <a:ext cx="12358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https://clij.github.io/clij2-docs/installationInFiji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sp>
        <p:nvSpPr>
          <p:cNvPr id="528" name="Google Shape;528;p32"/>
          <p:cNvSpPr/>
          <p:nvPr/>
        </p:nvSpPr>
        <p:spPr>
          <a:xfrm>
            <a:off x="7338039" y="10860674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529" name="Google Shape;529;p32"/>
          <p:cNvSpPr/>
          <p:nvPr/>
        </p:nvSpPr>
        <p:spPr>
          <a:xfrm>
            <a:off x="11671816" y="10373226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530" name="Google Shape;530;p32"/>
          <p:cNvSpPr/>
          <p:nvPr/>
        </p:nvSpPr>
        <p:spPr>
          <a:xfrm>
            <a:off x="6919759" y="7527102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b="0" i="0" sz="3000" u="none" cap="none" strike="noStrike">
              <a:solidFill>
                <a:srgbClr val="0079B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531" name="Google Shape;531;p32"/>
          <p:cNvPicPr preferRelativeResize="0"/>
          <p:nvPr/>
        </p:nvPicPr>
        <p:blipFill rotWithShape="1">
          <a:blip r:embed="rId6">
            <a:alphaModFix/>
          </a:blip>
          <a:srcRect b="0" l="0" r="0" t="21728"/>
          <a:stretch/>
        </p:blipFill>
        <p:spPr>
          <a:xfrm>
            <a:off x="7826436" y="3972606"/>
            <a:ext cx="9383169" cy="5770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6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Ho</a:t>
            </a:r>
            <a:r>
              <a:rPr lang="en-US"/>
              <a:t>w</a:t>
            </a:r>
            <a:r>
              <a:rPr lang="en-US"/>
              <a:t> to select the right software</a:t>
            </a:r>
            <a:endParaRPr/>
          </a:p>
        </p:txBody>
      </p:sp>
      <p:sp>
        <p:nvSpPr>
          <p:cNvPr id="57" name="Google Shape;57;p6"/>
          <p:cNvSpPr txBox="1"/>
          <p:nvPr>
            <p:ph idx="1" type="body"/>
          </p:nvPr>
        </p:nvSpPr>
        <p:spPr>
          <a:xfrm>
            <a:off x="428624" y="2342890"/>
            <a:ext cx="8313300" cy="7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571500" lvl="0" marL="571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Arial"/>
              <a:buChar char="•"/>
            </a:pPr>
            <a:r>
              <a:rPr lang="en-US"/>
              <a:t>depending on </a:t>
            </a:r>
            <a:r>
              <a:rPr lang="en-US" u="sng"/>
              <a:t>analysis goal</a:t>
            </a:r>
            <a:endParaRPr/>
          </a:p>
        </p:txBody>
      </p:sp>
      <p:sp>
        <p:nvSpPr>
          <p:cNvPr id="58" name="Google Shape;58;p6"/>
          <p:cNvSpPr/>
          <p:nvPr/>
        </p:nvSpPr>
        <p:spPr>
          <a:xfrm>
            <a:off x="2246850" y="3316941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want to track cells?</a:t>
            </a:r>
            <a:endParaRPr/>
          </a:p>
        </p:txBody>
      </p:sp>
      <p:cxnSp>
        <p:nvCxnSpPr>
          <p:cNvPr id="59" name="Google Shape;59;p6"/>
          <p:cNvCxnSpPr>
            <a:stCxn id="58" idx="3"/>
          </p:cNvCxnSpPr>
          <p:nvPr/>
        </p:nvCxnSpPr>
        <p:spPr>
          <a:xfrm>
            <a:off x="7392591" y="5477436"/>
            <a:ext cx="10086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0" name="Google Shape;60;p6"/>
          <p:cNvCxnSpPr>
            <a:endCxn id="58" idx="1"/>
          </p:cNvCxnSpPr>
          <p:nvPr/>
        </p:nvCxnSpPr>
        <p:spPr>
          <a:xfrm>
            <a:off x="184950" y="5477436"/>
            <a:ext cx="20619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1" name="Google Shape;61;p6"/>
          <p:cNvCxnSpPr>
            <a:stCxn id="58" idx="2"/>
          </p:cNvCxnSpPr>
          <p:nvPr/>
        </p:nvCxnSpPr>
        <p:spPr>
          <a:xfrm>
            <a:off x="4819721" y="7637930"/>
            <a:ext cx="0" cy="17040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2" name="Google Shape;62;p6"/>
          <p:cNvSpPr txBox="1"/>
          <p:nvPr/>
        </p:nvSpPr>
        <p:spPr>
          <a:xfrm>
            <a:off x="4703150" y="748833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 b="0" i="0" sz="3200" u="none" cap="none" strike="noStrike">
              <a:solidFill>
                <a:srgbClr val="0079B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3" name="Google Shape;63;p6"/>
          <p:cNvSpPr txBox="1"/>
          <p:nvPr/>
        </p:nvSpPr>
        <p:spPr>
          <a:xfrm>
            <a:off x="6990778" y="4735717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pic>
        <p:nvPicPr>
          <p:cNvPr id="64" name="Google Shape;6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8125" y="9077767"/>
            <a:ext cx="5182895" cy="304495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6"/>
          <p:cNvSpPr txBox="1"/>
          <p:nvPr/>
        </p:nvSpPr>
        <p:spPr>
          <a:xfrm>
            <a:off x="21195901" y="4568977"/>
            <a:ext cx="24666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5400"/>
              <a:buFont typeface="Helvetica Neue"/>
              <a:buNone/>
            </a:pPr>
            <a:r>
              <a:rPr b="0" i="0" lang="en-US" sz="5400" u="none" cap="none" strike="noStrike">
                <a:solidFill>
                  <a:srgbClr val="BFBF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Other tools</a:t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8401127" y="3316939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want to measure object properties in 2D? </a:t>
            </a:r>
            <a:endParaRPr/>
          </a:p>
        </p:txBody>
      </p:sp>
      <p:cxnSp>
        <p:nvCxnSpPr>
          <p:cNvPr id="67" name="Google Shape;67;p6"/>
          <p:cNvCxnSpPr>
            <a:stCxn id="66" idx="2"/>
          </p:cNvCxnSpPr>
          <p:nvPr/>
        </p:nvCxnSpPr>
        <p:spPr>
          <a:xfrm>
            <a:off x="10973998" y="7637928"/>
            <a:ext cx="42000" cy="16383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8" name="Google Shape;68;p6"/>
          <p:cNvSpPr txBox="1"/>
          <p:nvPr/>
        </p:nvSpPr>
        <p:spPr>
          <a:xfrm>
            <a:off x="10890590" y="747817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sp>
        <p:nvSpPr>
          <p:cNvPr id="69" name="Google Shape;69;p6"/>
          <p:cNvSpPr txBox="1"/>
          <p:nvPr/>
        </p:nvSpPr>
        <p:spPr>
          <a:xfrm>
            <a:off x="13379389" y="4724651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cxnSp>
        <p:nvCxnSpPr>
          <p:cNvPr id="70" name="Google Shape;70;p6"/>
          <p:cNvCxnSpPr/>
          <p:nvPr/>
        </p:nvCxnSpPr>
        <p:spPr>
          <a:xfrm flipH="1" rot="10800000">
            <a:off x="13518927" y="5472038"/>
            <a:ext cx="1304700" cy="54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71" name="Google Shape;7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93584" y="9437107"/>
            <a:ext cx="2245657" cy="224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42062" y="9533834"/>
            <a:ext cx="2061885" cy="206188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6"/>
          <p:cNvSpPr txBox="1"/>
          <p:nvPr/>
        </p:nvSpPr>
        <p:spPr>
          <a:xfrm>
            <a:off x="13008343" y="9930444"/>
            <a:ext cx="16707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ImageJ / Fiji</a:t>
            </a:r>
            <a:endParaRPr/>
          </a:p>
        </p:txBody>
      </p:sp>
      <p:sp>
        <p:nvSpPr>
          <p:cNvPr id="74" name="Google Shape;74;p6"/>
          <p:cNvSpPr/>
          <p:nvPr/>
        </p:nvSpPr>
        <p:spPr>
          <a:xfrm>
            <a:off x="14830866" y="3316943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want to visualize your data in 3D?</a:t>
            </a:r>
            <a:endParaRPr/>
          </a:p>
        </p:txBody>
      </p:sp>
      <p:cxnSp>
        <p:nvCxnSpPr>
          <p:cNvPr id="75" name="Google Shape;75;p6"/>
          <p:cNvCxnSpPr>
            <a:stCxn id="74" idx="2"/>
          </p:cNvCxnSpPr>
          <p:nvPr/>
        </p:nvCxnSpPr>
        <p:spPr>
          <a:xfrm>
            <a:off x="17403737" y="7637932"/>
            <a:ext cx="42000" cy="16383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6" name="Google Shape;76;p6"/>
          <p:cNvSpPr txBox="1"/>
          <p:nvPr/>
        </p:nvSpPr>
        <p:spPr>
          <a:xfrm>
            <a:off x="17320329" y="7478179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sp>
        <p:nvSpPr>
          <p:cNvPr id="77" name="Google Shape;77;p6"/>
          <p:cNvSpPr txBox="1"/>
          <p:nvPr/>
        </p:nvSpPr>
        <p:spPr>
          <a:xfrm>
            <a:off x="19809128" y="472465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cxnSp>
        <p:nvCxnSpPr>
          <p:cNvPr id="78" name="Google Shape;78;p6"/>
          <p:cNvCxnSpPr/>
          <p:nvPr/>
        </p:nvCxnSpPr>
        <p:spPr>
          <a:xfrm flipH="1" rot="10800000">
            <a:off x="19948666" y="5472042"/>
            <a:ext cx="1304700" cy="54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@napari" id="79" name="Google Shape;79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997438" y="9533834"/>
            <a:ext cx="2148931" cy="214893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6"/>
          <p:cNvSpPr txBox="1"/>
          <p:nvPr/>
        </p:nvSpPr>
        <p:spPr>
          <a:xfrm>
            <a:off x="18253760" y="10189387"/>
            <a:ext cx="16707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Napari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" name="Google Shape;81;p6"/>
          <p:cNvSpPr txBox="1"/>
          <p:nvPr/>
        </p:nvSpPr>
        <p:spPr>
          <a:xfrm>
            <a:off x="4231341" y="12156995"/>
            <a:ext cx="14020800" cy="16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Logos may be subject to copyright of the respective communities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https://imagej.net/plugins/trackmate/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https://imagej.nih.gov/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3200" u="sng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  <a:hlinkClick r:id="rId9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https://fiji.sc/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https://napari.org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3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Exercise 2: Testing if CLIJ works</a:t>
            </a:r>
            <a:endParaRPr/>
          </a:p>
        </p:txBody>
      </p:sp>
      <p:sp>
        <p:nvSpPr>
          <p:cNvPr id="537" name="Google Shape;537;p33"/>
          <p:cNvSpPr txBox="1"/>
          <p:nvPr>
            <p:ph idx="1" type="body"/>
          </p:nvPr>
        </p:nvSpPr>
        <p:spPr>
          <a:xfrm>
            <a:off x="428625" y="2342890"/>
            <a:ext cx="74037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Get an example macro from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http://clij.github.io/</a:t>
            </a:r>
            <a:r>
              <a:rPr lang="en-US"/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&gt; Code examples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      &gt; ImageJ Macro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	&gt; benchmarking.ijm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pic>
        <p:nvPicPr>
          <p:cNvPr id="538" name="Google Shape;538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23474" y="2342889"/>
            <a:ext cx="11250266" cy="951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183430" y="2342889"/>
            <a:ext cx="4972554" cy="9512227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33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1" name="Google Shape;541;p33"/>
          <p:cNvSpPr txBox="1"/>
          <p:nvPr/>
        </p:nvSpPr>
        <p:spPr>
          <a:xfrm>
            <a:off x="4890052" y="12680072"/>
            <a:ext cx="12364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4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7" name="Google Shape;547;p34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Exercise 3: Segment blobs.gif</a:t>
            </a:r>
            <a:endParaRPr/>
          </a:p>
        </p:txBody>
      </p:sp>
      <p:sp>
        <p:nvSpPr>
          <p:cNvPr id="548" name="Google Shape;548;p34"/>
          <p:cNvSpPr txBox="1"/>
          <p:nvPr>
            <p:ph idx="1" type="body"/>
          </p:nvPr>
        </p:nvSpPr>
        <p:spPr>
          <a:xfrm>
            <a:off x="428625" y="2342890"/>
            <a:ext cx="105006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Design a workflow for segmenting blobs.gif (File &gt; Open Samples…)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Export the workflow as ImageJ Macro script</a:t>
            </a:r>
            <a:r>
              <a:rPr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 and ImageJ Macro Markdown.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Optional: Export the workflow as Icy Javascript, as Icy protocol and for QuPath as groovy script. Feel free to generate a Fiji plugin.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Optional:</a:t>
            </a: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 if you only used operations, which are "py" compatbile, export a clEsperanto-based Jupyter notebook and a Python script that uses Napari.</a:t>
            </a:r>
            <a:endParaRPr/>
          </a:p>
          <a:p>
            <a:pPr indent="-2921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549" name="Google Shape;54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11430" y="2284834"/>
            <a:ext cx="12587607" cy="9693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5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000"/>
              <a:buFont typeface="Open Sans"/>
              <a:buNone/>
            </a:pPr>
            <a:r>
              <a:rPr lang="en-US" sz="8000"/>
              <a:t>Exercise 4: Study your hardware properties</a:t>
            </a:r>
            <a:endParaRPr/>
          </a:p>
        </p:txBody>
      </p:sp>
      <p:sp>
        <p:nvSpPr>
          <p:cNvPr id="555" name="Google Shape;555;p35"/>
          <p:cNvSpPr txBox="1"/>
          <p:nvPr>
            <p:ph idx="1" type="body"/>
          </p:nvPr>
        </p:nvSpPr>
        <p:spPr>
          <a:xfrm>
            <a:off x="428625" y="2342890"/>
            <a:ext cx="144282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rPr lang="en-US"/>
              <a:t>Execute this script:</a:t>
            </a:r>
            <a:br>
              <a:rPr lang="en-US"/>
            </a:br>
            <a:r>
              <a:rPr lang="en-US" u="sng">
                <a:solidFill>
                  <a:schemeClr val="hlink"/>
                </a:solidFill>
                <a:hlinkClick r:id="rId3"/>
              </a:rPr>
              <a:t>https://github.com/clij/clij2-docs/blob/master/src/main/macro/clInfo.ijm</a:t>
            </a:r>
            <a:r>
              <a:rPr lang="en-US"/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What GPU is used per default?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Home much memory does it have available?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How large can a single image be when being processed in the GPU?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4400"/>
              <a:buFont typeface="Arial"/>
              <a:buChar char="•"/>
            </a:pPr>
            <a:r>
              <a:rPr b="0" i="0" lang="en-US">
                <a:solidFill>
                  <a:srgbClr val="24292E"/>
                </a:solidFill>
                <a:latin typeface="Arial"/>
                <a:ea typeface="Arial"/>
                <a:cs typeface="Arial"/>
                <a:sym typeface="Arial"/>
              </a:rPr>
              <a:t>Assume your image stack is 1024x1024 pixels large and of type 32-bit float, how many planes can it have so that it still fits in GPU memory?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pic>
        <p:nvPicPr>
          <p:cNvPr descr="Image" id="556" name="Google Shape;55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856904" y="2164359"/>
            <a:ext cx="9348866" cy="9740283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35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6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000"/>
              <a:buFont typeface="Open Sans"/>
              <a:buNone/>
            </a:pPr>
            <a:r>
              <a:rPr lang="en-US" sz="8000"/>
              <a:t>Advanced </a:t>
            </a:r>
            <a:r>
              <a:rPr lang="en-US" sz="8000"/>
              <a:t>Exercise 5</a:t>
            </a:r>
            <a:endParaRPr/>
          </a:p>
        </p:txBody>
      </p:sp>
      <p:sp>
        <p:nvSpPr>
          <p:cNvPr id="563" name="Google Shape;563;p36"/>
          <p:cNvSpPr txBox="1"/>
          <p:nvPr>
            <p:ph idx="1" type="body"/>
          </p:nvPr>
        </p:nvSpPr>
        <p:spPr>
          <a:xfrm>
            <a:off x="428625" y="2342890"/>
            <a:ext cx="144282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Repeat Counting neighbors in grids of cells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https://clij.github.io/clij2-docs/md/count_neighbors/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Goals:</a:t>
            </a:r>
            <a:endParaRPr/>
          </a:p>
          <a:p>
            <a:pPr indent="-5080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4400"/>
              <a:buChar char="●"/>
            </a:pPr>
            <a:r>
              <a:rPr lang="en-US"/>
              <a:t>Label objects and count neighbors (</a:t>
            </a:r>
            <a:r>
              <a:rPr lang="en-US" u="sng">
                <a:solidFill>
                  <a:schemeClr val="hlink"/>
                </a:solidFill>
                <a:hlinkClick r:id="rId4"/>
              </a:rPr>
              <a:t>image</a:t>
            </a:r>
            <a:r>
              <a:rPr lang="en-US"/>
              <a:t>)</a:t>
            </a:r>
            <a:endParaRPr/>
          </a:p>
          <a:p>
            <a:pPr indent="-508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Char char="●"/>
            </a:pPr>
            <a:r>
              <a:rPr lang="en-US"/>
              <a:t>Measure touch-portion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Open Sans"/>
              <a:buNone/>
            </a:pPr>
            <a:r>
              <a:t/>
            </a:r>
            <a:endParaRPr/>
          </a:p>
        </p:txBody>
      </p:sp>
      <p:sp>
        <p:nvSpPr>
          <p:cNvPr id="564" name="Google Shape;564;p36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65" name="Google Shape;565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762400" y="7063778"/>
            <a:ext cx="5124450" cy="543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37950" y="7063778"/>
            <a:ext cx="5124450" cy="543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886850" y="1625003"/>
            <a:ext cx="5124450" cy="543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886850" y="7063778"/>
            <a:ext cx="5124450" cy="5438775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36"/>
          <p:cNvSpPr/>
          <p:nvPr/>
        </p:nvSpPr>
        <p:spPr>
          <a:xfrm>
            <a:off x="16406564" y="2111724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  <a:endParaRPr/>
          </a:p>
        </p:txBody>
      </p:sp>
      <p:sp>
        <p:nvSpPr>
          <p:cNvPr id="570" name="Google Shape;570;p36"/>
          <p:cNvSpPr/>
          <p:nvPr/>
        </p:nvSpPr>
        <p:spPr>
          <a:xfrm>
            <a:off x="16998439" y="7137949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lang="en-US" sz="3000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/>
          </a:p>
        </p:txBody>
      </p:sp>
      <p:sp>
        <p:nvSpPr>
          <p:cNvPr id="571" name="Google Shape;571;p36"/>
          <p:cNvSpPr/>
          <p:nvPr/>
        </p:nvSpPr>
        <p:spPr>
          <a:xfrm>
            <a:off x="11768839" y="7137949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lang="en-US" sz="3000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/>
          </a:p>
        </p:txBody>
      </p:sp>
      <p:sp>
        <p:nvSpPr>
          <p:cNvPr id="572" name="Google Shape;572;p36"/>
          <p:cNvSpPr/>
          <p:nvPr/>
        </p:nvSpPr>
        <p:spPr>
          <a:xfrm>
            <a:off x="6650839" y="7137949"/>
            <a:ext cx="846300" cy="85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0079BF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000"/>
              <a:buFont typeface="Helvetica Neue"/>
              <a:buNone/>
            </a:pPr>
            <a:r>
              <a:rPr lang="en-US" sz="3000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7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How to select the right software</a:t>
            </a:r>
            <a:endParaRPr/>
          </a:p>
        </p:txBody>
      </p:sp>
      <p:sp>
        <p:nvSpPr>
          <p:cNvPr id="88" name="Google Shape;88;p7"/>
          <p:cNvSpPr txBox="1"/>
          <p:nvPr>
            <p:ph idx="1" type="body"/>
          </p:nvPr>
        </p:nvSpPr>
        <p:spPr>
          <a:xfrm>
            <a:off x="428625" y="2342890"/>
            <a:ext cx="23770500" cy="9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571500" lvl="0" marL="571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Arial"/>
              <a:buChar char="•"/>
            </a:pPr>
            <a:r>
              <a:rPr lang="en-US"/>
              <a:t>depending on image </a:t>
            </a:r>
            <a:r>
              <a:rPr lang="en-US" u="sng"/>
              <a:t>data type</a:t>
            </a:r>
            <a:endParaRPr/>
          </a:p>
        </p:txBody>
      </p:sp>
      <p:sp>
        <p:nvSpPr>
          <p:cNvPr id="89" name="Google Shape;89;p7"/>
          <p:cNvSpPr/>
          <p:nvPr/>
        </p:nvSpPr>
        <p:spPr>
          <a:xfrm>
            <a:off x="2246850" y="3316941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 data?</a:t>
            </a:r>
            <a:endParaRPr/>
          </a:p>
        </p:txBody>
      </p:sp>
      <p:sp>
        <p:nvSpPr>
          <p:cNvPr id="90" name="Google Shape;90;p7"/>
          <p:cNvSpPr/>
          <p:nvPr/>
        </p:nvSpPr>
        <p:spPr>
          <a:xfrm>
            <a:off x="8401127" y="3316939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it 2D?</a:t>
            </a:r>
            <a:endParaRPr/>
          </a:p>
        </p:txBody>
      </p:sp>
      <p:pic>
        <p:nvPicPr>
          <p:cNvPr descr="QuPath (@QuPath) / Twitter" id="91" name="Google Shape;9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19357" y="4339409"/>
            <a:ext cx="2286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7"/>
          <p:cNvSpPr txBox="1"/>
          <p:nvPr/>
        </p:nvSpPr>
        <p:spPr>
          <a:xfrm>
            <a:off x="1324925" y="12497000"/>
            <a:ext cx="215142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Logos may be subject to copyright of the respective communities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https://imagej.nih.gov/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https://fiji.sc/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https://github.com/qupath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https://www.ilastik.org/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pic>
        <p:nvPicPr>
          <p:cNvPr id="93" name="Google Shape;93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585534" y="7821806"/>
            <a:ext cx="3862533" cy="224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21337" y="9471607"/>
            <a:ext cx="2245658" cy="224565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5" name="Google Shape;95;p7"/>
          <p:cNvCxnSpPr>
            <a:stCxn id="89" idx="3"/>
            <a:endCxn id="90" idx="1"/>
          </p:cNvCxnSpPr>
          <p:nvPr/>
        </p:nvCxnSpPr>
        <p:spPr>
          <a:xfrm>
            <a:off x="7392591" y="5477436"/>
            <a:ext cx="10086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6" name="Google Shape;96;p7"/>
          <p:cNvCxnSpPr>
            <a:endCxn id="89" idx="1"/>
          </p:cNvCxnSpPr>
          <p:nvPr/>
        </p:nvCxnSpPr>
        <p:spPr>
          <a:xfrm>
            <a:off x="184950" y="5477436"/>
            <a:ext cx="20619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7" name="Google Shape;97;p7"/>
          <p:cNvCxnSpPr>
            <a:stCxn id="89" idx="2"/>
          </p:cNvCxnSpPr>
          <p:nvPr/>
        </p:nvCxnSpPr>
        <p:spPr>
          <a:xfrm>
            <a:off x="4819721" y="7637930"/>
            <a:ext cx="0" cy="17040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8" name="Google Shape;98;p7"/>
          <p:cNvSpPr txBox="1"/>
          <p:nvPr/>
        </p:nvSpPr>
        <p:spPr>
          <a:xfrm>
            <a:off x="10855628" y="9550875"/>
            <a:ext cx="4078800" cy="21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BigDataViewer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BigStitcher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BigDataProcessor2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BigWarp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99" name="Google Shape;99;p7"/>
          <p:cNvCxnSpPr>
            <a:stCxn id="90" idx="2"/>
          </p:cNvCxnSpPr>
          <p:nvPr/>
        </p:nvCxnSpPr>
        <p:spPr>
          <a:xfrm>
            <a:off x="10973998" y="7637928"/>
            <a:ext cx="42000" cy="16383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0" name="Google Shape;100;p7"/>
          <p:cNvSpPr txBox="1"/>
          <p:nvPr/>
        </p:nvSpPr>
        <p:spPr>
          <a:xfrm>
            <a:off x="4703150" y="748833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01" name="Google Shape;101;p7"/>
          <p:cNvSpPr txBox="1"/>
          <p:nvPr/>
        </p:nvSpPr>
        <p:spPr>
          <a:xfrm>
            <a:off x="6990778" y="4735717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sp>
        <p:nvSpPr>
          <p:cNvPr id="102" name="Google Shape;102;p7"/>
          <p:cNvSpPr txBox="1"/>
          <p:nvPr/>
        </p:nvSpPr>
        <p:spPr>
          <a:xfrm>
            <a:off x="10890590" y="747817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03" name="Google Shape;103;p7"/>
          <p:cNvSpPr txBox="1"/>
          <p:nvPr/>
        </p:nvSpPr>
        <p:spPr>
          <a:xfrm>
            <a:off x="13379389" y="4724651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cxnSp>
        <p:nvCxnSpPr>
          <p:cNvPr id="104" name="Google Shape;104;p7"/>
          <p:cNvCxnSpPr/>
          <p:nvPr/>
        </p:nvCxnSpPr>
        <p:spPr>
          <a:xfrm flipH="1" rot="10800000">
            <a:off x="13518927" y="5472038"/>
            <a:ext cx="1304700" cy="54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5" name="Google Shape;105;p7"/>
          <p:cNvSpPr txBox="1"/>
          <p:nvPr/>
        </p:nvSpPr>
        <p:spPr>
          <a:xfrm>
            <a:off x="17440433" y="4873730"/>
            <a:ext cx="4078800" cy="97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</a:pPr>
            <a:r>
              <a:rPr b="0" i="0" lang="en-US" sz="5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QuPath</a:t>
            </a:r>
            <a:endParaRPr b="0" i="0" sz="5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6" name="Google Shape;106;p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644932" y="9517788"/>
            <a:ext cx="2245657" cy="224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669815" y="9568334"/>
            <a:ext cx="2061885" cy="206188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7"/>
          <p:cNvSpPr txBox="1"/>
          <p:nvPr/>
        </p:nvSpPr>
        <p:spPr>
          <a:xfrm>
            <a:off x="5936096" y="9964944"/>
            <a:ext cx="16707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ImageJ / Fiji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" name="Google Shape;114;p8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How to select the right software</a:t>
            </a:r>
            <a:endParaRPr/>
          </a:p>
        </p:txBody>
      </p:sp>
      <p:sp>
        <p:nvSpPr>
          <p:cNvPr id="115" name="Google Shape;115;p8"/>
          <p:cNvSpPr txBox="1"/>
          <p:nvPr>
            <p:ph idx="1" type="body"/>
          </p:nvPr>
        </p:nvSpPr>
        <p:spPr>
          <a:xfrm>
            <a:off x="428625" y="2342890"/>
            <a:ext cx="23770500" cy="9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571500" lvl="0" marL="571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Arial"/>
              <a:buChar char="•"/>
            </a:pPr>
            <a:r>
              <a:rPr lang="en-US"/>
              <a:t>depending on image </a:t>
            </a:r>
            <a:r>
              <a:rPr lang="en-US" u="sng"/>
              <a:t>data type</a:t>
            </a:r>
            <a:r>
              <a:rPr lang="en-US"/>
              <a:t> and </a:t>
            </a:r>
            <a:r>
              <a:rPr lang="en-US" u="sng"/>
              <a:t>skills in the team</a:t>
            </a:r>
            <a:endParaRPr/>
          </a:p>
        </p:txBody>
      </p:sp>
      <p:sp>
        <p:nvSpPr>
          <p:cNvPr id="116" name="Google Shape;116;p8"/>
          <p:cNvSpPr/>
          <p:nvPr/>
        </p:nvSpPr>
        <p:spPr>
          <a:xfrm>
            <a:off x="2246850" y="3316941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 data?</a:t>
            </a:r>
            <a:endParaRPr/>
          </a:p>
        </p:txBody>
      </p:sp>
      <p:sp>
        <p:nvSpPr>
          <p:cNvPr id="117" name="Google Shape;117;p8"/>
          <p:cNvSpPr/>
          <p:nvPr/>
        </p:nvSpPr>
        <p:spPr>
          <a:xfrm>
            <a:off x="8401127" y="3316939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it 2D?</a:t>
            </a:r>
            <a:endParaRPr/>
          </a:p>
        </p:txBody>
      </p:sp>
      <p:pic>
        <p:nvPicPr>
          <p:cNvPr descr="QuPath (@QuPath) / Twitter" id="118" name="Google Shape;11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19357" y="4339409"/>
            <a:ext cx="2286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8"/>
          <p:cNvSpPr txBox="1"/>
          <p:nvPr/>
        </p:nvSpPr>
        <p:spPr>
          <a:xfrm>
            <a:off x="4231341" y="12496999"/>
            <a:ext cx="140208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Logos may be subject to copyright of the respective communities</a:t>
            </a:r>
            <a:endParaRPr b="0" i="0" sz="3200" u="sng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https://www.python.org/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https://www.dask.org/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https://cupy.dev/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0" name="Google Shape;120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585534" y="7821806"/>
            <a:ext cx="3862533" cy="22456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1" name="Google Shape;121;p8"/>
          <p:cNvCxnSpPr>
            <a:stCxn id="116" idx="3"/>
            <a:endCxn id="117" idx="1"/>
          </p:cNvCxnSpPr>
          <p:nvPr/>
        </p:nvCxnSpPr>
        <p:spPr>
          <a:xfrm>
            <a:off x="7392591" y="5477436"/>
            <a:ext cx="10086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22" name="Google Shape;122;p8"/>
          <p:cNvCxnSpPr>
            <a:endCxn id="116" idx="1"/>
          </p:cNvCxnSpPr>
          <p:nvPr/>
        </p:nvCxnSpPr>
        <p:spPr>
          <a:xfrm>
            <a:off x="184950" y="5477436"/>
            <a:ext cx="20619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23" name="Google Shape;123;p8"/>
          <p:cNvCxnSpPr>
            <a:stCxn id="116" idx="2"/>
          </p:cNvCxnSpPr>
          <p:nvPr/>
        </p:nvCxnSpPr>
        <p:spPr>
          <a:xfrm>
            <a:off x="4819721" y="7637930"/>
            <a:ext cx="0" cy="17040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24" name="Google Shape;124;p8"/>
          <p:cNvSpPr txBox="1"/>
          <p:nvPr/>
        </p:nvSpPr>
        <p:spPr>
          <a:xfrm>
            <a:off x="10855628" y="9550875"/>
            <a:ext cx="4078800" cy="21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BigDataViewer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BigStitcher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BigDataProcessor2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BigWarp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5" name="Google Shape;125;p8"/>
          <p:cNvCxnSpPr>
            <a:stCxn id="117" idx="2"/>
          </p:cNvCxnSpPr>
          <p:nvPr/>
        </p:nvCxnSpPr>
        <p:spPr>
          <a:xfrm>
            <a:off x="10973998" y="7637928"/>
            <a:ext cx="42000" cy="16383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26" name="Google Shape;126;p8"/>
          <p:cNvSpPr txBox="1"/>
          <p:nvPr/>
        </p:nvSpPr>
        <p:spPr>
          <a:xfrm>
            <a:off x="4703150" y="748833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27" name="Google Shape;127;p8"/>
          <p:cNvSpPr txBox="1"/>
          <p:nvPr/>
        </p:nvSpPr>
        <p:spPr>
          <a:xfrm>
            <a:off x="6990778" y="4735717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sp>
        <p:nvSpPr>
          <p:cNvPr id="128" name="Google Shape;128;p8"/>
          <p:cNvSpPr txBox="1"/>
          <p:nvPr/>
        </p:nvSpPr>
        <p:spPr>
          <a:xfrm>
            <a:off x="10890590" y="747817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29" name="Google Shape;129;p8"/>
          <p:cNvSpPr txBox="1"/>
          <p:nvPr/>
        </p:nvSpPr>
        <p:spPr>
          <a:xfrm>
            <a:off x="13379389" y="4724651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cxnSp>
        <p:nvCxnSpPr>
          <p:cNvPr id="130" name="Google Shape;130;p8"/>
          <p:cNvCxnSpPr/>
          <p:nvPr/>
        </p:nvCxnSpPr>
        <p:spPr>
          <a:xfrm flipH="1" rot="10800000">
            <a:off x="13518927" y="5472038"/>
            <a:ext cx="1304700" cy="54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1" name="Google Shape;131;p8"/>
          <p:cNvSpPr txBox="1"/>
          <p:nvPr/>
        </p:nvSpPr>
        <p:spPr>
          <a:xfrm>
            <a:off x="17440433" y="4873730"/>
            <a:ext cx="4078800" cy="97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Helvetica Neue"/>
              <a:buNone/>
            </a:pPr>
            <a:r>
              <a:rPr b="0" i="0" lang="en-US" sz="5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QuPath</a:t>
            </a:r>
            <a:endParaRPr b="0" i="0" sz="5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2" name="Google Shape;132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644932" y="9517788"/>
            <a:ext cx="2245657" cy="224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8542426" y="6311233"/>
            <a:ext cx="4667688" cy="2052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7945212" y="2387353"/>
            <a:ext cx="6010163" cy="2003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21337" y="9471607"/>
            <a:ext cx="2245658" cy="224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669815" y="9568334"/>
            <a:ext cx="2061885" cy="206188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8"/>
          <p:cNvSpPr txBox="1"/>
          <p:nvPr/>
        </p:nvSpPr>
        <p:spPr>
          <a:xfrm>
            <a:off x="5936096" y="9964944"/>
            <a:ext cx="16707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ImageJ / Fiji</a:t>
            </a:r>
            <a:endParaRPr/>
          </a:p>
        </p:txBody>
      </p:sp>
      <p:pic>
        <p:nvPicPr>
          <p:cNvPr id="138" name="Google Shape;138;p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8084651" y="9597588"/>
            <a:ext cx="5562639" cy="2245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4965" y="3831833"/>
            <a:ext cx="3307813" cy="110260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9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" name="Google Shape;145;p9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How to select the right software</a:t>
            </a:r>
            <a:endParaRPr/>
          </a:p>
        </p:txBody>
      </p:sp>
      <p:sp>
        <p:nvSpPr>
          <p:cNvPr id="146" name="Google Shape;146;p9"/>
          <p:cNvSpPr txBox="1"/>
          <p:nvPr>
            <p:ph idx="1" type="body"/>
          </p:nvPr>
        </p:nvSpPr>
        <p:spPr>
          <a:xfrm>
            <a:off x="428625" y="2342890"/>
            <a:ext cx="23770500" cy="9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571500" lvl="0" marL="5715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400"/>
              <a:buFont typeface="Arial"/>
              <a:buChar char="•"/>
            </a:pPr>
            <a:r>
              <a:rPr lang="en-US"/>
              <a:t>depending on available computing </a:t>
            </a:r>
            <a:r>
              <a:rPr lang="en-US" u="sng"/>
              <a:t>resources</a:t>
            </a:r>
            <a:endParaRPr/>
          </a:p>
        </p:txBody>
      </p:sp>
      <p:sp>
        <p:nvSpPr>
          <p:cNvPr id="147" name="Google Shape;147;p9"/>
          <p:cNvSpPr/>
          <p:nvPr/>
        </p:nvSpPr>
        <p:spPr>
          <a:xfrm>
            <a:off x="2246850" y="3316941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 you own a powerful graphics processing unit?</a:t>
            </a:r>
            <a:endParaRPr/>
          </a:p>
        </p:txBody>
      </p:sp>
      <p:sp>
        <p:nvSpPr>
          <p:cNvPr id="148" name="Google Shape;148;p9"/>
          <p:cNvSpPr/>
          <p:nvPr/>
        </p:nvSpPr>
        <p:spPr>
          <a:xfrm>
            <a:off x="8401127" y="3316939"/>
            <a:ext cx="5145741" cy="43209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it CUDA-compatible?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4231341" y="12496999"/>
            <a:ext cx="140208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Logos may be subject to copyright of the respective communities</a:t>
            </a:r>
            <a:endParaRPr b="0" i="0" sz="3200" u="sng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https://cupy.dev/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https://clesperanto.net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3200" u="sng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https://scikit-image.org</a:t>
            </a: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 b="0" i="0" sz="32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50" name="Google Shape;150;p9"/>
          <p:cNvCxnSpPr>
            <a:stCxn id="147" idx="3"/>
            <a:endCxn id="148" idx="1"/>
          </p:cNvCxnSpPr>
          <p:nvPr/>
        </p:nvCxnSpPr>
        <p:spPr>
          <a:xfrm>
            <a:off x="7392591" y="5477436"/>
            <a:ext cx="10086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1" name="Google Shape;151;p9"/>
          <p:cNvCxnSpPr>
            <a:endCxn id="147" idx="1"/>
          </p:cNvCxnSpPr>
          <p:nvPr/>
        </p:nvCxnSpPr>
        <p:spPr>
          <a:xfrm>
            <a:off x="184950" y="5477436"/>
            <a:ext cx="2061900" cy="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2" name="Google Shape;152;p9"/>
          <p:cNvCxnSpPr>
            <a:stCxn id="147" idx="2"/>
          </p:cNvCxnSpPr>
          <p:nvPr/>
        </p:nvCxnSpPr>
        <p:spPr>
          <a:xfrm>
            <a:off x="4819721" y="7637930"/>
            <a:ext cx="0" cy="17040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3" name="Google Shape;153;p9"/>
          <p:cNvCxnSpPr>
            <a:stCxn id="148" idx="2"/>
          </p:cNvCxnSpPr>
          <p:nvPr/>
        </p:nvCxnSpPr>
        <p:spPr>
          <a:xfrm>
            <a:off x="10973998" y="7637928"/>
            <a:ext cx="42000" cy="16383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54" name="Google Shape;154;p9"/>
          <p:cNvSpPr txBox="1"/>
          <p:nvPr/>
        </p:nvSpPr>
        <p:spPr>
          <a:xfrm>
            <a:off x="4703150" y="748833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55" name="Google Shape;155;p9"/>
          <p:cNvSpPr txBox="1"/>
          <p:nvPr/>
        </p:nvSpPr>
        <p:spPr>
          <a:xfrm>
            <a:off x="6990778" y="4735717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sp>
        <p:nvSpPr>
          <p:cNvPr id="156" name="Google Shape;156;p9"/>
          <p:cNvSpPr txBox="1"/>
          <p:nvPr/>
        </p:nvSpPr>
        <p:spPr>
          <a:xfrm>
            <a:off x="10890590" y="7478175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/>
          </a:p>
        </p:txBody>
      </p:sp>
      <p:sp>
        <p:nvSpPr>
          <p:cNvPr id="157" name="Google Shape;157;p9"/>
          <p:cNvSpPr txBox="1"/>
          <p:nvPr/>
        </p:nvSpPr>
        <p:spPr>
          <a:xfrm>
            <a:off x="13379389" y="4724651"/>
            <a:ext cx="1299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/>
          </a:p>
        </p:txBody>
      </p:sp>
      <p:cxnSp>
        <p:nvCxnSpPr>
          <p:cNvPr id="158" name="Google Shape;158;p9"/>
          <p:cNvCxnSpPr/>
          <p:nvPr/>
        </p:nvCxnSpPr>
        <p:spPr>
          <a:xfrm flipH="1" rot="10800000">
            <a:off x="13518927" y="5472038"/>
            <a:ext cx="1304700" cy="5400"/>
          </a:xfrm>
          <a:prstGeom prst="straightConnector1">
            <a:avLst/>
          </a:prstGeom>
          <a:noFill/>
          <a:ln cap="flat" cmpd="sng" w="76200">
            <a:solidFill>
              <a:srgbClr val="009FFF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59" name="Google Shape;159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5083544" y="4354609"/>
            <a:ext cx="5562639" cy="2245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118504" y="9597588"/>
            <a:ext cx="6035362" cy="17038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" id="161" name="Google Shape;161;p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808493" y="9545628"/>
            <a:ext cx="1905000" cy="19050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2" name="Google Shape;162;p9"/>
          <p:cNvSpPr txBox="1"/>
          <p:nvPr/>
        </p:nvSpPr>
        <p:spPr>
          <a:xfrm>
            <a:off x="11989458" y="9748884"/>
            <a:ext cx="4078800" cy="14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1425" lIns="71425" spcFirstLastPara="1" rIns="71425" wrap="square" tIns="7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pyopencl / clesperanto</a:t>
            </a:r>
            <a:endParaRPr b="0" i="0" sz="4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0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8" name="Google Shape;16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7006" y="3230853"/>
            <a:ext cx="17987213" cy="8656347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0"/>
          <p:cNvSpPr txBox="1"/>
          <p:nvPr/>
        </p:nvSpPr>
        <p:spPr>
          <a:xfrm>
            <a:off x="3360128" y="12363995"/>
            <a:ext cx="14885106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9BF"/>
              </a:buClr>
              <a:buSzPts val="2800"/>
              <a:buFont typeface="Open Sans"/>
              <a:buNone/>
            </a:pPr>
            <a:r>
              <a:rPr i="0" lang="en-US" sz="2800" u="sng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https://clij.github.io/assistant/supplementary_methods_section_generator</a:t>
            </a:r>
            <a:r>
              <a:rPr i="0" lang="en-US" sz="28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i="0" lang="en-US" sz="2800" u="none" cap="none" strike="noStrike">
                <a:solidFill>
                  <a:srgbClr val="0079B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i="0" lang="en-US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data source: Elisabeth Kugler; labs of Tim Chico and Paul Armitage, The University of Sheffield (UK)"</a:t>
            </a:r>
            <a:r>
              <a:rPr i="0" lang="en-US" sz="2800" u="none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i="0" lang="en-US" sz="2800" u="sng" cap="none" strike="noStrike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https://zenodo.org/record/4204839#.X8DCRGj7Q2w</a:t>
            </a:r>
            <a:endParaRPr i="0" sz="2800" u="none" cap="none" strike="noStrike"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0" name="Google Shape;170;p10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94125" y="9749472"/>
            <a:ext cx="1472915" cy="147291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0"/>
          <p:cNvSpPr/>
          <p:nvPr/>
        </p:nvSpPr>
        <p:spPr>
          <a:xfrm>
            <a:off x="21721075" y="6751675"/>
            <a:ext cx="2493616" cy="2914258"/>
          </a:xfrm>
          <a:prstGeom prst="wedgeRectCallout">
            <a:avLst>
              <a:gd fmla="val -75514" name="adj1"/>
              <a:gd fmla="val 27100" name="adj2"/>
            </a:avLst>
          </a:prstGeom>
          <a:solidFill>
            <a:srgbClr val="45A920"/>
          </a:solidFill>
          <a:ln cap="flat" cmpd="sng" w="12700">
            <a:solidFill>
              <a:srgbClr val="45A92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Special thanks to Elisabeth Kugler for sharing open data!</a:t>
            </a:r>
            <a:endParaRPr/>
          </a:p>
        </p:txBody>
      </p:sp>
      <p:sp>
        <p:nvSpPr>
          <p:cNvPr id="172" name="Google Shape;172;p10"/>
          <p:cNvSpPr txBox="1"/>
          <p:nvPr/>
        </p:nvSpPr>
        <p:spPr>
          <a:xfrm>
            <a:off x="22269450" y="11222388"/>
            <a:ext cx="193402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Elisabeth Kugler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@KuglerElisabeth</a:t>
            </a:r>
            <a:endParaRPr/>
          </a:p>
        </p:txBody>
      </p:sp>
      <p:sp>
        <p:nvSpPr>
          <p:cNvPr id="173" name="Google Shape;173;p10"/>
          <p:cNvSpPr txBox="1"/>
          <p:nvPr>
            <p:ph type="title"/>
          </p:nvPr>
        </p:nvSpPr>
        <p:spPr>
          <a:xfrm>
            <a:off x="427948" y="451153"/>
            <a:ext cx="20403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6000"/>
              <a:buFont typeface="Open Sans"/>
              <a:buNone/>
            </a:pPr>
            <a:r>
              <a:rPr lang="en-US" sz="6000"/>
              <a:t>Multi-lingual code generation “clEsperanto”</a:t>
            </a:r>
            <a:endParaRPr/>
          </a:p>
        </p:txBody>
      </p:sp>
      <p:sp>
        <p:nvSpPr>
          <p:cNvPr id="174" name="Google Shape;174;p10"/>
          <p:cNvSpPr txBox="1"/>
          <p:nvPr/>
        </p:nvSpPr>
        <p:spPr>
          <a:xfrm>
            <a:off x="428625" y="2342890"/>
            <a:ext cx="7122549" cy="95122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Code export to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ImageJ Macro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1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Icy Protocols*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Java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Javascript</a:t>
            </a:r>
            <a:endParaRPr b="0" i="0" sz="40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1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QuPath Groovy*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Jython</a:t>
            </a:r>
            <a:endParaRPr b="0" i="0" sz="40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Matlab</a:t>
            </a:r>
            <a:endParaRPr b="0" i="0" sz="40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1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Python*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b="0" i="1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C++*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b="0" i="0" sz="4000" u="none" cap="none" strike="noStrike">
              <a:solidFill>
                <a:srgbClr val="00305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b="0" i="1" lang="en-US" sz="4000" u="none" cap="none" strike="noStrike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rPr>
              <a:t>(* experimental)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0" name="Google Shape;180;p11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 sz="8200"/>
              <a:t>Interactive Image Data Flow Graphs in Fiji</a:t>
            </a:r>
            <a:endParaRPr sz="8200"/>
          </a:p>
        </p:txBody>
      </p:sp>
      <p:sp>
        <p:nvSpPr>
          <p:cNvPr id="181" name="Google Shape;181;p11"/>
          <p:cNvSpPr txBox="1"/>
          <p:nvPr/>
        </p:nvSpPr>
        <p:spPr>
          <a:xfrm>
            <a:off x="4720994" y="12463778"/>
            <a:ext cx="1235883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Open Sans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Image data source: Mauricio Rocha Martins, Norden lab MPI CBG (now at IGC Ciência)</a:t>
            </a:r>
            <a:endParaRPr/>
          </a:p>
        </p:txBody>
      </p:sp>
      <p:sp>
        <p:nvSpPr>
          <p:cNvPr id="182" name="Google Shape;182;p11"/>
          <p:cNvSpPr/>
          <p:nvPr/>
        </p:nvSpPr>
        <p:spPr>
          <a:xfrm>
            <a:off x="22748005" y="4904601"/>
            <a:ext cx="845169" cy="605934"/>
          </a:xfrm>
          <a:prstGeom prst="wedgeRectCallout">
            <a:avLst>
              <a:gd fmla="val -111749" name="adj1"/>
              <a:gd fmla="val 63225" name="adj2"/>
            </a:avLst>
          </a:prstGeom>
          <a:solidFill>
            <a:srgbClr val="45A920"/>
          </a:solidFill>
          <a:ln cap="flat" cmpd="sng" w="12700">
            <a:solidFill>
              <a:srgbClr val="45A92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71425" lIns="71425" spcFirstLastPara="1" rIns="71425" wrap="square" tIns="7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elvetica Neue"/>
              <a:buNone/>
            </a:pPr>
            <a:r>
              <a:rPr lang="en-US" sz="3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10</a:t>
            </a:r>
            <a:r>
              <a:rPr b="0" i="0" lang="en-US" sz="3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x</a:t>
            </a:r>
            <a:endParaRPr/>
          </a:p>
        </p:txBody>
      </p:sp>
      <p:pic>
        <p:nvPicPr>
          <p:cNvPr id="183" name="Google Shape;18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0800" y="2250500"/>
            <a:ext cx="19202400" cy="960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11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"/>
          <p:cNvSpPr txBox="1"/>
          <p:nvPr>
            <p:ph idx="12" type="sldNum"/>
          </p:nvPr>
        </p:nvSpPr>
        <p:spPr>
          <a:xfrm>
            <a:off x="23292358" y="12756166"/>
            <a:ext cx="601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3200"/>
              <a:buFont typeface="Helvetica Neue Light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" name="Google Shape;190;p12"/>
          <p:cNvSpPr txBox="1"/>
          <p:nvPr>
            <p:ph type="title"/>
          </p:nvPr>
        </p:nvSpPr>
        <p:spPr>
          <a:xfrm>
            <a:off x="427948" y="451153"/>
            <a:ext cx="20403062" cy="1346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305A"/>
              </a:buClr>
              <a:buSzPts val="8600"/>
              <a:buFont typeface="Open Sans"/>
              <a:buNone/>
            </a:pPr>
            <a:r>
              <a:rPr lang="en-US"/>
              <a:t>Checklist</a:t>
            </a:r>
            <a:endParaRPr/>
          </a:p>
        </p:txBody>
      </p:sp>
      <p:sp>
        <p:nvSpPr>
          <p:cNvPr id="191" name="Google Shape;191;p12"/>
          <p:cNvSpPr txBox="1"/>
          <p:nvPr>
            <p:ph idx="1" type="body"/>
          </p:nvPr>
        </p:nvSpPr>
        <p:spPr>
          <a:xfrm>
            <a:off x="428625" y="2342890"/>
            <a:ext cx="23770500" cy="9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When does GPU-accelerated image processing make sense?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sz="40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You need 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a workflow that is slow, ideally: </a:t>
            </a:r>
            <a:endParaRPr/>
          </a:p>
          <a:p>
            <a:pPr indent="-571499" lvl="3" marL="1245116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(image processing time / image loading time) &gt; 10 to 100,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Enough </a:t>
            </a:r>
            <a:r>
              <a:rPr lang="en-US" sz="4000">
                <a:solidFill>
                  <a:srgbClr val="FF0000"/>
                </a:solidFill>
              </a:rPr>
              <a:t>graphics card memory</a:t>
            </a:r>
            <a:r>
              <a:rPr lang="en-US" sz="4000"/>
              <a:t>,</a:t>
            </a:r>
            <a:endParaRPr/>
          </a:p>
          <a:p>
            <a:pPr indent="-571500" lvl="1" marL="1291395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&gt; 5 times image size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Basic coding experience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A recent Intel, AMD or Nvidia GPU (integrated, dedicated, external)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sz="40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rPr lang="en-US" sz="4000"/>
              <a:t>If you really want to get the most out of it:</a:t>
            </a:r>
            <a:endParaRPr/>
          </a:p>
          <a:p>
            <a:pPr indent="-571500" lvl="0" marL="5715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Arial"/>
              <a:buChar char="•"/>
            </a:pPr>
            <a:r>
              <a:rPr lang="en-US" sz="4000"/>
              <a:t>a graphics card with </a:t>
            </a:r>
            <a:r>
              <a:rPr lang="en-US" sz="4000">
                <a:solidFill>
                  <a:srgbClr val="00B050"/>
                </a:solidFill>
              </a:rPr>
              <a:t>GDDR6</a:t>
            </a:r>
            <a:r>
              <a:rPr lang="en-US" sz="4000"/>
              <a:t> memory (memory bandwidth &gt; 400 Gb/s).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sz="40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305E"/>
              </a:buClr>
              <a:buSzPts val="4000"/>
              <a:buFont typeface="Open Sans"/>
              <a:buNone/>
            </a:pPr>
            <a:r>
              <a:t/>
            </a:r>
            <a:endParaRPr sz="4000"/>
          </a:p>
        </p:txBody>
      </p:sp>
      <p:grpSp>
        <p:nvGrpSpPr>
          <p:cNvPr id="192" name="Google Shape;192;p12"/>
          <p:cNvGrpSpPr/>
          <p:nvPr/>
        </p:nvGrpSpPr>
        <p:grpSpPr>
          <a:xfrm>
            <a:off x="15950581" y="2217743"/>
            <a:ext cx="8004793" cy="9280514"/>
            <a:chOff x="6827003" y="788783"/>
            <a:chExt cx="4970078" cy="5762158"/>
          </a:xfrm>
        </p:grpSpPr>
        <p:grpSp>
          <p:nvGrpSpPr>
            <p:cNvPr id="193" name="Google Shape;193;p12"/>
            <p:cNvGrpSpPr/>
            <p:nvPr/>
          </p:nvGrpSpPr>
          <p:grpSpPr>
            <a:xfrm>
              <a:off x="9243112" y="1770435"/>
              <a:ext cx="2553969" cy="4780506"/>
              <a:chOff x="9503389" y="914401"/>
              <a:chExt cx="2293694" cy="4293325"/>
            </a:xfrm>
          </p:grpSpPr>
          <p:pic>
            <p:nvPicPr>
              <p:cNvPr id="194" name="Google Shape;194;p12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 rot="-5400000">
                <a:off x="8503573" y="1914216"/>
                <a:ext cx="4293325" cy="229369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5" name="Google Shape;195;p12"/>
              <p:cNvSpPr/>
              <p:nvPr/>
            </p:nvSpPr>
            <p:spPr>
              <a:xfrm>
                <a:off x="10389326" y="1258388"/>
                <a:ext cx="1158240" cy="391886"/>
              </a:xfrm>
              <a:prstGeom prst="rect">
                <a:avLst/>
              </a:prstGeom>
              <a:solidFill>
                <a:srgbClr val="1E170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200"/>
                  <a:buFont typeface="Helvetica Neue"/>
                  <a:buNone/>
                </a:pPr>
                <a:r>
                  <a:t/>
                </a:r>
                <a:endParaRPr b="1" i="0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96" name="Google Shape;196;p12"/>
              <p:cNvSpPr/>
              <p:nvPr/>
            </p:nvSpPr>
            <p:spPr>
              <a:xfrm>
                <a:off x="10600100" y="2760616"/>
                <a:ext cx="736691" cy="683042"/>
              </a:xfrm>
              <a:prstGeom prst="ellipse">
                <a:avLst/>
              </a:prstGeom>
              <a:noFill/>
              <a:ln cap="flat" cmpd="sng" w="38100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200"/>
                  <a:buFont typeface="Helvetica Neue"/>
                  <a:buNone/>
                </a:pPr>
                <a:r>
                  <a:t/>
                </a:r>
                <a:endParaRPr b="1" i="0" sz="32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97" name="Google Shape;197;p12"/>
            <p:cNvSpPr/>
            <p:nvPr/>
          </p:nvSpPr>
          <p:spPr>
            <a:xfrm>
              <a:off x="10744892" y="4001887"/>
              <a:ext cx="473062" cy="220322"/>
            </a:xfrm>
            <a:prstGeom prst="ellipse">
              <a:avLst/>
            </a:prstGeom>
            <a:noFill/>
            <a:ln cap="flat" cmpd="sng" w="38100">
              <a:solidFill>
                <a:srgbClr val="70AD4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t/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198" name="Google Shape;198;p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827003" y="788783"/>
              <a:ext cx="3378239" cy="30079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Google Shape;199;p12"/>
            <p:cNvSpPr/>
            <p:nvPr/>
          </p:nvSpPr>
          <p:spPr>
            <a:xfrm>
              <a:off x="8480300" y="2936966"/>
              <a:ext cx="762812" cy="492034"/>
            </a:xfrm>
            <a:prstGeom prst="ellipse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t/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0" name="Google Shape;200;p12"/>
            <p:cNvSpPr/>
            <p:nvPr/>
          </p:nvSpPr>
          <p:spPr>
            <a:xfrm rot="577141">
              <a:off x="9681340" y="4528236"/>
              <a:ext cx="1491159" cy="946638"/>
            </a:xfrm>
            <a:prstGeom prst="rect">
              <a:avLst/>
            </a:prstGeom>
            <a:solidFill>
              <a:srgbClr val="6F81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t/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1" name="Google Shape;201;p12"/>
            <p:cNvSpPr/>
            <p:nvPr/>
          </p:nvSpPr>
          <p:spPr>
            <a:xfrm rot="577141">
              <a:off x="9459663" y="5945823"/>
              <a:ext cx="1491159" cy="255480"/>
            </a:xfrm>
            <a:prstGeom prst="rect">
              <a:avLst/>
            </a:prstGeom>
            <a:solidFill>
              <a:srgbClr val="6F81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Helvetica Neue"/>
                <a:buNone/>
              </a:pPr>
              <a:r>
                <a:t/>
              </a:r>
              <a:endParaRPr b="1" i="0" sz="3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02" name="Google Shape;202;p12"/>
          <p:cNvSpPr txBox="1"/>
          <p:nvPr/>
        </p:nvSpPr>
        <p:spPr>
          <a:xfrm>
            <a:off x="4173794" y="12663834"/>
            <a:ext cx="1352518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Disclosure: I don’t receive any money or anything from any GPU vendor.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