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56" r:id="rId4"/>
    <p:sldId id="263" r:id="rId5"/>
    <p:sldId id="257" r:id="rId6"/>
    <p:sldId id="258" r:id="rId7"/>
    <p:sldId id="259" r:id="rId8"/>
    <p:sldId id="260" r:id="rId9"/>
    <p:sldId id="266" r:id="rId10"/>
    <p:sldId id="270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EC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80CE2-AFBB-4F1F-8C67-F2A1B821416C}" type="datetimeFigureOut">
              <a:rPr lang="en-GB" smtClean="0"/>
              <a:t>08/11/2021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A804C-2039-4AD3-893C-51A1D072A7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943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80CE2-AFBB-4F1F-8C67-F2A1B821416C}" type="datetimeFigureOut">
              <a:rPr lang="en-GB" smtClean="0"/>
              <a:t>08/11/2021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A804C-2039-4AD3-893C-51A1D072A7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10046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80CE2-AFBB-4F1F-8C67-F2A1B821416C}" type="datetimeFigureOut">
              <a:rPr lang="en-GB" smtClean="0"/>
              <a:t>08/11/2021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A804C-2039-4AD3-893C-51A1D072A7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4217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80CE2-AFBB-4F1F-8C67-F2A1B821416C}" type="datetimeFigureOut">
              <a:rPr lang="en-GB" smtClean="0"/>
              <a:t>08/11/2021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A804C-2039-4AD3-893C-51A1D072A7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6571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80CE2-AFBB-4F1F-8C67-F2A1B821416C}" type="datetimeFigureOut">
              <a:rPr lang="en-GB" smtClean="0"/>
              <a:t>08/11/2021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A804C-2039-4AD3-893C-51A1D072A7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5958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80CE2-AFBB-4F1F-8C67-F2A1B821416C}" type="datetimeFigureOut">
              <a:rPr lang="en-GB" smtClean="0"/>
              <a:t>08/11/2021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A804C-2039-4AD3-893C-51A1D072A7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01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80CE2-AFBB-4F1F-8C67-F2A1B821416C}" type="datetimeFigureOut">
              <a:rPr lang="en-GB" smtClean="0"/>
              <a:t>08/11/2021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A804C-2039-4AD3-893C-51A1D072A7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496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80CE2-AFBB-4F1F-8C67-F2A1B821416C}" type="datetimeFigureOut">
              <a:rPr lang="en-GB" smtClean="0"/>
              <a:t>08/11/2021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A804C-2039-4AD3-893C-51A1D072A7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282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80CE2-AFBB-4F1F-8C67-F2A1B821416C}" type="datetimeFigureOut">
              <a:rPr lang="en-GB" smtClean="0"/>
              <a:t>08/11/2021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A804C-2039-4AD3-893C-51A1D072A7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6985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80CE2-AFBB-4F1F-8C67-F2A1B821416C}" type="datetimeFigureOut">
              <a:rPr lang="en-GB" smtClean="0"/>
              <a:t>08/11/2021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A804C-2039-4AD3-893C-51A1D072A7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326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80CE2-AFBB-4F1F-8C67-F2A1B821416C}" type="datetimeFigureOut">
              <a:rPr lang="en-GB" smtClean="0"/>
              <a:t>08/11/2021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6A804C-2039-4AD3-893C-51A1D072A7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5997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80CE2-AFBB-4F1F-8C67-F2A1B821416C}" type="datetimeFigureOut">
              <a:rPr lang="en-GB" smtClean="0"/>
              <a:t>08/11/2021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804C-2039-4AD3-893C-51A1D072A76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3888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10" Type="http://schemas.openxmlformats.org/officeDocument/2006/relationships/image" Target="../media/image24.jpe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microsoft.com/office/2007/relationships/hdphoto" Target="../media/hdphoto2.wdp"/><Relationship Id="rId10" Type="http://schemas.openxmlformats.org/officeDocument/2006/relationships/image" Target="../media/image24.jpe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6628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167" y="883178"/>
            <a:ext cx="9274713" cy="496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24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885" y="613529"/>
            <a:ext cx="6141112" cy="462867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805197" y="5006736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err="1" smtClean="0"/>
              <a:t>Breeeding</a:t>
            </a:r>
            <a:r>
              <a:rPr lang="en-GB" dirty="0" smtClean="0"/>
              <a:t> dispersal distance (log)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 rot="16200000">
            <a:off x="469329" y="2230606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Natal dispersal distance (log)</a:t>
            </a:r>
            <a:endParaRPr lang="en-GB" dirty="0"/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19300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193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5580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19300" cy="88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71475"/>
            <a:ext cx="717550" cy="60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19300" cy="44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193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55800" cy="67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019300" cy="88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71475"/>
            <a:ext cx="717550" cy="606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3204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6862" y="691791"/>
            <a:ext cx="9145276" cy="51442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03697" y="5625943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Median dispersal distance (log)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 rot="16200000">
            <a:off x="-1237807" y="2500302"/>
            <a:ext cx="572553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Mean dispersal distance (log ) from </a:t>
            </a:r>
            <a:r>
              <a:rPr lang="en-GB" dirty="0" err="1" smtClean="0"/>
              <a:t>Paradis</a:t>
            </a:r>
            <a:r>
              <a:rPr lang="en-GB" dirty="0" smtClean="0"/>
              <a:t> et al. 1998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72040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285" y="1247470"/>
            <a:ext cx="5763429" cy="436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7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-1374843" y="346591"/>
            <a:ext cx="6316503" cy="5281959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/>
          <a:srcRect l="1177" t="9395" r="18042" b="8349"/>
          <a:stretch/>
        </p:blipFill>
        <p:spPr>
          <a:xfrm>
            <a:off x="-1045775" y="1076660"/>
            <a:ext cx="5638371" cy="4395988"/>
          </a:xfrm>
          <a:prstGeom prst="rect">
            <a:avLst/>
          </a:prstGeom>
        </p:spPr>
      </p:pic>
      <p:pic>
        <p:nvPicPr>
          <p:cNvPr id="4" name="Picture 3" descr="EuroBirdPortal - Networki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877" y="4479616"/>
            <a:ext cx="1487073" cy="587635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-668906" y="598049"/>
            <a:ext cx="24523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/>
              <a:t>1. Ring-</a:t>
            </a:r>
            <a:r>
              <a:rPr lang="es-ES" sz="2000" b="1" dirty="0" err="1"/>
              <a:t>recovery</a:t>
            </a:r>
            <a:r>
              <a:rPr lang="es-ES" sz="2000" b="1" dirty="0"/>
              <a:t> data</a:t>
            </a:r>
            <a:endParaRPr lang="en-US" sz="2000" b="1" dirty="0"/>
          </a:p>
        </p:txBody>
      </p:sp>
      <p:sp>
        <p:nvSpPr>
          <p:cNvPr id="7" name="Rounded Rectangle 6"/>
          <p:cNvSpPr/>
          <p:nvPr/>
        </p:nvSpPr>
        <p:spPr>
          <a:xfrm>
            <a:off x="5109618" y="-1196029"/>
            <a:ext cx="4871762" cy="4236309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	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486400" y="-976849"/>
            <a:ext cx="508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2. Bias analysis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Data filtering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/>
              <a:t>Identification of migratory movements</a:t>
            </a:r>
          </a:p>
          <a:p>
            <a:endParaRPr lang="en-US" sz="2000" dirty="0"/>
          </a:p>
        </p:txBody>
      </p:sp>
      <p:sp>
        <p:nvSpPr>
          <p:cNvPr id="10" name="Rounded Rectangle 9"/>
          <p:cNvSpPr/>
          <p:nvPr/>
        </p:nvSpPr>
        <p:spPr>
          <a:xfrm>
            <a:off x="5109619" y="3114514"/>
            <a:ext cx="4860423" cy="4308525"/>
          </a:xfrm>
          <a:prstGeom prst="round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5496385" y="3274655"/>
            <a:ext cx="44029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3. Left-censored data *</a:t>
            </a:r>
          </a:p>
          <a:p>
            <a:r>
              <a:rPr lang="en-GB" sz="2000" dirty="0"/>
              <a:t>Identifying scheme specific threshold</a:t>
            </a:r>
          </a:p>
          <a:p>
            <a:endParaRPr lang="en-US" sz="2000" dirty="0"/>
          </a:p>
        </p:txBody>
      </p:sp>
      <p:sp>
        <p:nvSpPr>
          <p:cNvPr id="13" name="Rounded Rectangle 12"/>
          <p:cNvSpPr/>
          <p:nvPr/>
        </p:nvSpPr>
        <p:spPr>
          <a:xfrm>
            <a:off x="10138000" y="346591"/>
            <a:ext cx="6541695" cy="5281958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12202131" y="472024"/>
            <a:ext cx="5770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b="1" dirty="0"/>
              <a:t>4. Dispersal kernel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Identify best fitting probability density distribution function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Conditional analysis: For breeding and natal dispersal</a:t>
            </a:r>
          </a:p>
          <a:p>
            <a:endParaRPr lang="en-US" sz="2000" dirty="0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4"/>
          <a:srcRect l="11037" t="1" b="16632"/>
          <a:stretch/>
        </p:blipFill>
        <p:spPr>
          <a:xfrm>
            <a:off x="6232576" y="4084352"/>
            <a:ext cx="3321746" cy="253981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9571" y="39532"/>
            <a:ext cx="2991455" cy="3055746"/>
          </a:xfrm>
          <a:prstGeom prst="rect">
            <a:avLst/>
          </a:prstGeom>
        </p:spPr>
      </p:pic>
      <p:sp>
        <p:nvSpPr>
          <p:cNvPr id="28" name="TextBox 27"/>
          <p:cNvSpPr txBox="1"/>
          <p:nvPr/>
        </p:nvSpPr>
        <p:spPr>
          <a:xfrm>
            <a:off x="5103437" y="4649659"/>
            <a:ext cx="12991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/>
              <a:t>Reportable recovery threshold distance (Km)</a:t>
            </a:r>
          </a:p>
        </p:txBody>
      </p:sp>
      <p:sp>
        <p:nvSpPr>
          <p:cNvPr id="30" name="Rectangle 29"/>
          <p:cNvSpPr/>
          <p:nvPr/>
        </p:nvSpPr>
        <p:spPr>
          <a:xfrm>
            <a:off x="6407372" y="6582160"/>
            <a:ext cx="84991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1400" dirty="0"/>
              <a:t>Scheme1</a:t>
            </a:r>
          </a:p>
        </p:txBody>
      </p:sp>
      <p:sp>
        <p:nvSpPr>
          <p:cNvPr id="31" name="Rectangle 30"/>
          <p:cNvSpPr/>
          <p:nvPr/>
        </p:nvSpPr>
        <p:spPr>
          <a:xfrm>
            <a:off x="7024792" y="6582159"/>
            <a:ext cx="18013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en-US" sz="1400" dirty="0">
                <a:solidFill>
                  <a:srgbClr val="404040"/>
                </a:solidFill>
              </a:rPr>
              <a:t>Scheme 2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558774" y="6582159"/>
            <a:ext cx="8899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dirty="0">
                <a:solidFill>
                  <a:srgbClr val="404040"/>
                </a:solidFill>
              </a:rPr>
              <a:t>Scheme 3</a:t>
            </a:r>
            <a:endParaRPr lang="en-GB" sz="1600" dirty="0"/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89823" y="2108842"/>
            <a:ext cx="4224969" cy="3173879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3900006" y="5067250"/>
            <a:ext cx="2374655" cy="52322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en-GB" sz="2800" dirty="0"/>
              <a:t>Distance (Km)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68029" y="2133553"/>
            <a:ext cx="2246763" cy="1648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371" b="100000" l="26660" r="8993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76312" y="1138277"/>
            <a:ext cx="2890817" cy="1652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738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225" y="441451"/>
            <a:ext cx="5763429" cy="434400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225" y="441451"/>
            <a:ext cx="5763429" cy="434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0384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3111"/>
            <a:ext cx="5763429" cy="434400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429" y="843111"/>
            <a:ext cx="5763429" cy="4344006"/>
          </a:xfrm>
          <a:prstGeom prst="rect">
            <a:avLst/>
          </a:prstGeom>
        </p:spPr>
      </p:pic>
      <p:pic>
        <p:nvPicPr>
          <p:cNvPr id="5" name="Picture 6" descr="http://phylopic.org/assets/images/submissions/dfdfb59e-8126-44e1-a7a9-1bf698113e1c.51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86558" y="2041227"/>
            <a:ext cx="834368" cy="601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ile:Buteo jamaicensis 2 silhouette.svg - Wikimedia Common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097295" y="1087656"/>
            <a:ext cx="784398" cy="76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8360391" y="1471030"/>
            <a:ext cx="1625403" cy="1019362"/>
            <a:chOff x="6987536" y="2888569"/>
            <a:chExt cx="2167204" cy="812451"/>
          </a:xfrm>
        </p:grpSpPr>
        <p:cxnSp>
          <p:nvCxnSpPr>
            <p:cNvPr id="8" name="Straight Connector 7"/>
            <p:cNvCxnSpPr/>
            <p:nvPr/>
          </p:nvCxnSpPr>
          <p:spPr>
            <a:xfrm>
              <a:off x="6987536" y="3042457"/>
              <a:ext cx="277788" cy="1"/>
            </a:xfrm>
            <a:prstGeom prst="line">
              <a:avLst/>
            </a:prstGeom>
            <a:ln w="38100">
              <a:solidFill>
                <a:schemeClr val="accent4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6987536" y="3557975"/>
              <a:ext cx="280555" cy="1"/>
            </a:xfrm>
            <a:prstGeom prst="line">
              <a:avLst/>
            </a:prstGeom>
            <a:ln w="38100">
              <a:solidFill>
                <a:srgbClr val="B2EC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7317627" y="2888569"/>
              <a:ext cx="1837113" cy="294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i="1" dirty="0" err="1" smtClean="0"/>
                <a:t>Buteo</a:t>
              </a:r>
              <a:r>
                <a:rPr lang="es-ES" i="1" dirty="0" smtClean="0"/>
                <a:t> </a:t>
              </a:r>
              <a:r>
                <a:rPr lang="es-ES" i="1" dirty="0" err="1" smtClean="0"/>
                <a:t>buteo</a:t>
              </a:r>
              <a:endParaRPr lang="en-GB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317627" y="3406655"/>
              <a:ext cx="1837113" cy="294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i="1" dirty="0" err="1" smtClean="0"/>
                <a:t>Parus</a:t>
              </a:r>
              <a:r>
                <a:rPr lang="es-ES" i="1" dirty="0" smtClean="0"/>
                <a:t> </a:t>
              </a:r>
              <a:r>
                <a:rPr lang="es-ES" i="1" dirty="0" err="1" smtClean="0"/>
                <a:t>major</a:t>
              </a:r>
              <a:endParaRPr lang="en-GB" i="1" dirty="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405467" y="1032933"/>
            <a:ext cx="643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74043" y="1032933"/>
            <a:ext cx="643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b)</a:t>
            </a:r>
            <a:endParaRPr lang="en-GB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1727200" y="4938651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err="1" smtClean="0"/>
              <a:t>Breeeding</a:t>
            </a:r>
            <a:r>
              <a:rPr lang="en-GB" dirty="0" smtClean="0"/>
              <a:t> dispersal distance (Km)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7490629" y="4938651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Natal dispersal distance (Km)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 rot="16200000">
            <a:off x="-1711822" y="2645162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Density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 rot="16200000">
            <a:off x="4065569" y="2628700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Density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5716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50" y="1019578"/>
            <a:ext cx="5763429" cy="436305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3595" y="1124168"/>
            <a:ext cx="5763429" cy="43440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79029" y="5220366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err="1" smtClean="0"/>
              <a:t>Breeeding</a:t>
            </a:r>
            <a:r>
              <a:rPr lang="en-GB" dirty="0" smtClean="0"/>
              <a:t> dispersal distance (log)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 rot="16200000">
            <a:off x="3919361" y="2578101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Natal dispersal distance (log)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 rot="16200000">
            <a:off x="-934534" y="2306151"/>
            <a:ext cx="348434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Dispersal distance (log)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1992523" y="5098842"/>
            <a:ext cx="12332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err="1" smtClean="0"/>
              <a:t>Breeeding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4574010" y="5098842"/>
            <a:ext cx="73895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Natal</a:t>
            </a:r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1405467" y="1032933"/>
            <a:ext cx="643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a)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15075" y="1032933"/>
            <a:ext cx="6434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b)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493898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426" y="673836"/>
            <a:ext cx="9145276" cy="4925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458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00786" y="0"/>
            <a:ext cx="9923647" cy="6967449"/>
            <a:chOff x="375385" y="0"/>
            <a:chExt cx="9923647" cy="6967449"/>
          </a:xfrm>
        </p:grpSpPr>
        <p:grpSp>
          <p:nvGrpSpPr>
            <p:cNvPr id="4" name="Group 3"/>
            <p:cNvGrpSpPr/>
            <p:nvPr/>
          </p:nvGrpSpPr>
          <p:grpSpPr>
            <a:xfrm>
              <a:off x="375385" y="0"/>
              <a:ext cx="9923647" cy="6967449"/>
              <a:chOff x="375385" y="0"/>
              <a:chExt cx="9923647" cy="6967449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75385" y="0"/>
                <a:ext cx="9923647" cy="6879293"/>
              </a:xfrm>
              <a:prstGeom prst="rect">
                <a:avLst/>
              </a:prstGeom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6275672" y="6598117"/>
                <a:ext cx="3484345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/>
                  <a:t>Median dispersal distance (Km)</a:t>
                </a:r>
                <a:endParaRPr lang="en-GB" dirty="0"/>
              </a:p>
            </p:txBody>
          </p:sp>
        </p:grpSp>
        <p:pic>
          <p:nvPicPr>
            <p:cNvPr id="5" name="Picture 2" descr="http://phylopic.org/assets/images/submissions/d0e6f2fd-b279-4b13-9dec-87bbeb2cb9d2.51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2783" y="3458378"/>
              <a:ext cx="423673" cy="7774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124" b="89691" l="9653" r="89961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188728" y="1353679"/>
              <a:ext cx="721999" cy="540803"/>
            </a:xfrm>
            <a:prstGeom prst="rect">
              <a:avLst/>
            </a:prstGeom>
          </p:spPr>
        </p:pic>
        <p:pic>
          <p:nvPicPr>
            <p:cNvPr id="7" name="Picture 4" descr="http://phylopic.org/assets/images/submissions/c90266aa-88c4-4a2d-ae52-dfaa1af27c91.51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8449" y="5981073"/>
              <a:ext cx="586897" cy="477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0" descr="http://phylopic.org/assets/images/submissions/a861cc3b-4940-4b80-84d7-5d1b07ba6a28.512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3507" y="4511750"/>
              <a:ext cx="692949" cy="533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4" descr="http://phylopic.org/assets/images/submissions/1d5f26b6-4a9a-48ad-b799-a83eadb078ca.51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253627" y="2765765"/>
              <a:ext cx="576542" cy="5202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6" descr="Silueta de garza Stock de Foto gratis - Public Domain Pictures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8728" y="5061273"/>
              <a:ext cx="570382" cy="919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62" t="60550" r="53979"/>
          <a:stretch/>
        </p:blipFill>
        <p:spPr>
          <a:xfrm>
            <a:off x="5184337" y="4043680"/>
            <a:ext cx="46359" cy="269917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7805" r="53851" b="39688"/>
          <a:stretch/>
        </p:blipFill>
        <p:spPr>
          <a:xfrm>
            <a:off x="5161280" y="406400"/>
            <a:ext cx="86034" cy="363728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72" t="9356" r="51314" b="5157"/>
          <a:stretch/>
        </p:blipFill>
        <p:spPr>
          <a:xfrm>
            <a:off x="5233480" y="514663"/>
            <a:ext cx="210587" cy="591153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768771" y="70935"/>
            <a:ext cx="102624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 smtClean="0"/>
              <a:t>Average</a:t>
            </a:r>
            <a:endParaRPr lang="en-GB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7316477" y="70935"/>
            <a:ext cx="11380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 smtClean="0"/>
              <a:t>Breeding</a:t>
            </a:r>
            <a:endParaRPr lang="en-GB" b="1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8715796" y="70935"/>
            <a:ext cx="11380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 smtClean="0"/>
              <a:t>Natal</a:t>
            </a:r>
            <a:endParaRPr lang="en-GB" b="1" i="1" dirty="0"/>
          </a:p>
        </p:txBody>
      </p:sp>
    </p:spTree>
    <p:extLst>
      <p:ext uri="{BB962C8B-B14F-4D97-AF65-F5344CB8AC3E}">
        <p14:creationId xmlns:p14="http://schemas.microsoft.com/office/powerpoint/2010/main" val="3639348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6937" y="0"/>
            <a:ext cx="12100875" cy="6959600"/>
            <a:chOff x="450178" y="375385"/>
            <a:chExt cx="11679680" cy="6197429"/>
          </a:xfrm>
        </p:grpSpPr>
        <p:grpSp>
          <p:nvGrpSpPr>
            <p:cNvPr id="4" name="Group 3"/>
            <p:cNvGrpSpPr/>
            <p:nvPr/>
          </p:nvGrpSpPr>
          <p:grpSpPr>
            <a:xfrm>
              <a:off x="450178" y="375385"/>
              <a:ext cx="11679680" cy="6197429"/>
              <a:chOff x="450178" y="375385"/>
              <a:chExt cx="11679680" cy="6197429"/>
            </a:xfrm>
          </p:grpSpPr>
          <p:pic>
            <p:nvPicPr>
              <p:cNvPr id="2" name="Picture 1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0178" y="375385"/>
                <a:ext cx="11679680" cy="6083167"/>
              </a:xfrm>
              <a:prstGeom prst="rect">
                <a:avLst/>
              </a:prstGeom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7449954" y="6203482"/>
                <a:ext cx="4318535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GB" dirty="0" smtClean="0"/>
                  <a:t>Long-distance dispersal distance (Km)</a:t>
                </a:r>
                <a:endParaRPr lang="en-GB" dirty="0"/>
              </a:p>
            </p:txBody>
          </p:sp>
        </p:grpSp>
        <p:pic>
          <p:nvPicPr>
            <p:cNvPr id="5" name="Picture 2" descr="http://phylopic.org/assets/images/submissions/d0e6f2fd-b279-4b13-9dec-87bbeb2cb9d2.512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2614" y="3361614"/>
              <a:ext cx="423673" cy="7774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124" b="89691" l="9653" r="89961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588559" y="1613040"/>
              <a:ext cx="721999" cy="540803"/>
            </a:xfrm>
            <a:prstGeom prst="rect">
              <a:avLst/>
            </a:prstGeom>
          </p:spPr>
        </p:pic>
        <p:pic>
          <p:nvPicPr>
            <p:cNvPr id="7" name="Picture 4" descr="http://phylopic.org/assets/images/submissions/c90266aa-88c4-4a2d-ae52-dfaa1af27c91.51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8280" y="5672553"/>
              <a:ext cx="586897" cy="477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0" descr="http://phylopic.org/assets/images/submissions/a861cc3b-4940-4b80-84d7-5d1b07ba6a28.512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3338" y="4289855"/>
              <a:ext cx="692949" cy="533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4" descr="http://phylopic.org/assets/images/submissions/1d5f26b6-4a9a-48ad-b799-a83eadb078ca.51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53458" y="2746000"/>
              <a:ext cx="576542" cy="5202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6" descr="Silueta de garza Stock de Foto gratis - Public Domain Pictures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8559" y="4791253"/>
              <a:ext cx="570382" cy="919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62" t="60550" r="53979"/>
          <a:stretch/>
        </p:blipFill>
        <p:spPr>
          <a:xfrm>
            <a:off x="5888059" y="4032558"/>
            <a:ext cx="46359" cy="269917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1" t="7805" r="53851" b="39688"/>
          <a:stretch/>
        </p:blipFill>
        <p:spPr>
          <a:xfrm>
            <a:off x="5865002" y="395278"/>
            <a:ext cx="86034" cy="363728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72" t="9356" r="51314" b="5157"/>
          <a:stretch/>
        </p:blipFill>
        <p:spPr>
          <a:xfrm>
            <a:off x="5937202" y="503541"/>
            <a:ext cx="210587" cy="591153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667071" y="25946"/>
            <a:ext cx="102624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 smtClean="0"/>
              <a:t>Average</a:t>
            </a:r>
            <a:endParaRPr lang="en-GB" b="1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8472158" y="25946"/>
            <a:ext cx="11380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 smtClean="0"/>
              <a:t>Breeding</a:t>
            </a:r>
            <a:endParaRPr lang="en-GB" b="1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10131624" y="25946"/>
            <a:ext cx="1138009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b="1" i="1" dirty="0" smtClean="0"/>
              <a:t>Natal</a:t>
            </a:r>
            <a:endParaRPr lang="en-GB" b="1" i="1" dirty="0"/>
          </a:p>
        </p:txBody>
      </p:sp>
    </p:spTree>
    <p:extLst>
      <p:ext uri="{BB962C8B-B14F-4D97-AF65-F5344CB8AC3E}">
        <p14:creationId xmlns:p14="http://schemas.microsoft.com/office/powerpoint/2010/main" val="6715692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072" y="776090"/>
            <a:ext cx="5763429" cy="4344006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7694507" y="2607733"/>
            <a:ext cx="1727201" cy="826374"/>
            <a:chOff x="9645227" y="2695786"/>
            <a:chExt cx="1727201" cy="826374"/>
          </a:xfrm>
          <a:solidFill>
            <a:schemeClr val="bg1"/>
          </a:solidFill>
        </p:grpSpPr>
        <p:pic>
          <p:nvPicPr>
            <p:cNvPr id="3" name="Picture 2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788" t="42555" r="11159" b="40293"/>
            <a:stretch/>
          </p:blipFill>
          <p:spPr>
            <a:xfrm>
              <a:off x="9645227" y="2736426"/>
              <a:ext cx="291253" cy="745067"/>
            </a:xfrm>
            <a:prstGeom prst="rect">
              <a:avLst/>
            </a:prstGeom>
            <a:grpFill/>
          </p:spPr>
        </p:pic>
        <p:sp>
          <p:nvSpPr>
            <p:cNvPr id="4" name="TextBox 3"/>
            <p:cNvSpPr txBox="1"/>
            <p:nvPr/>
          </p:nvSpPr>
          <p:spPr>
            <a:xfrm>
              <a:off x="9889068" y="2695786"/>
              <a:ext cx="1483360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/>
                <a:t>Breeding</a:t>
              </a:r>
              <a:endParaRPr lang="en-GB" sz="1600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9889068" y="2939682"/>
              <a:ext cx="1483360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/>
                <a:t>Natal</a:t>
              </a:r>
              <a:endParaRPr lang="en-GB" sz="1600" dirty="0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889068" y="3183606"/>
              <a:ext cx="1483360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GB" sz="1600" dirty="0" smtClean="0"/>
                <a:t>Average</a:t>
              </a:r>
              <a:endParaRPr lang="en-GB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740446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4737</TotalTime>
  <Words>155</Words>
  <Application>Microsoft Office PowerPoint</Application>
  <PresentationFormat>Widescreen</PresentationFormat>
  <Paragraphs>45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Guillermo Fandos</dc:creator>
  <cp:lastModifiedBy>Guillermo Fandos</cp:lastModifiedBy>
  <cp:revision>19</cp:revision>
  <dcterms:created xsi:type="dcterms:W3CDTF">2021-09-21T14:13:00Z</dcterms:created>
  <dcterms:modified xsi:type="dcterms:W3CDTF">2021-11-08T17:56:49Z</dcterms:modified>
</cp:coreProperties>
</file>