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1" r:id="rId3"/>
    <p:sldId id="272" r:id="rId4"/>
    <p:sldId id="266" r:id="rId5"/>
    <p:sldId id="264" r:id="rId6"/>
    <p:sldId id="267" r:id="rId7"/>
    <p:sldId id="265" r:id="rId8"/>
    <p:sldId id="263" r:id="rId9"/>
    <p:sldId id="259" r:id="rId10"/>
    <p:sldId id="260" r:id="rId11"/>
    <p:sldId id="261" r:id="rId12"/>
    <p:sldId id="273" r:id="rId13"/>
    <p:sldId id="268" r:id="rId14"/>
    <p:sldId id="274" r:id="rId15"/>
    <p:sldId id="257" r:id="rId16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654"/>
  </p:normalViewPr>
  <p:slideViewPr>
    <p:cSldViewPr snapToGrid="0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11DEC2-ABA7-758F-C8D6-6723272CCE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789E466-E0FE-AB4A-7F23-725C5A0976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E91D661-2C4F-EA3E-EBA9-239A271A1E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63AAE20-B806-55ED-15AB-73B1270D0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631451-7DFA-5D7B-B268-B66670E83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0761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9750D27-704D-D03B-7BCF-B84E9A715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375563F-271F-1DB6-1E21-6F7D853903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453D14-CE61-06C9-D9E6-D6162A7F59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F75AD8-19D0-88EA-18D6-C67A258BF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80C5C8-AB8C-61F2-DE0C-66F4C618D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508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F657F0D-3C34-FED6-3F6B-202C6A69C4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D2874B0-324C-9F5E-99E9-417A1B6698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019D4ED-E61E-3601-33C3-40D82E2683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05A32EE-B972-91D7-50BA-4D94D86E6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C8D640-E19A-C33E-1EB0-9BD810E31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6579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8FA4F7-1A06-AFB1-0347-4F1B56691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E39833-8E3E-FBB6-D1AF-B1A0AD6E3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E52B73C-49AE-F21A-DD62-938A38F14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A1CFF5E-F061-6F86-7321-675F15FD9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D90143-C86A-A94A-A239-C3C9C4F1A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1617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C4BEA1-FBFC-EF9C-512D-992BB7DAF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A6FF5A6-C9AF-5FD5-868B-811F0772A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C5095F-C9D5-60E1-F365-4750D7A73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204A84-4D51-B53D-427A-6AB563B7C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3A385C-3DBE-476A-F0FD-AB75FC838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2097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C4703-29C2-6230-9477-EA3394752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7EC5EE6-33C0-C732-D64D-3041DE6EFB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397D59-95BA-DF6C-BD8B-E5B4BF5DE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548BA76-76FA-8F61-7544-1A9EF451B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8E7C4FB-6C3C-9368-D845-5C2A147AF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346B8E8-5598-E866-CFE9-F74F6B2829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8160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AE0A8-B932-6C20-9472-7321AC147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BF45AA3-22C2-081F-8751-C75A807C8E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A204FC4-5101-02A9-CE1C-8A3E0028E6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C9278A2-44CD-AB75-A244-677766B9CCB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29421B9-A754-06C5-7633-C0D4CDC893C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02100D8-4DF9-8D7C-1982-6DFAFF5612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35ACEA8-3457-1A15-EBFD-E15A7CC4C9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679CA94-FB3B-FCEC-D1B1-0637E8C4B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908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48815E-3F5D-3CF9-33A1-7E931899A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FB4846-9BCD-3C0A-D706-2739D07A7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9CD445C-1DD9-26C1-E046-7926491775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25014D4-8255-1B32-9BA8-601E1FCDD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5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735D792-42CE-DC35-646B-A449CD93C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23F0A98-AC0F-6B66-BEF6-BA2AB6679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2D80FE1-9D38-8BAA-A6AE-96074FC64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3807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9E223B-F7BA-FF60-E8DA-54E78108D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55484AB-F8DB-E4B7-6FD6-F5B6A77DF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C4FEEE5-91B0-DC83-32C2-93CC6F6FB1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43D8BBA-4245-0989-C181-66D8AF31D5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B000F32-C157-1CA4-5C6E-95CBE05134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C994438-369D-C009-BF88-0D7C53791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513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511F80-BA4A-E6C5-1A47-42D0B5D0B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A7F3129-2A3F-696B-2506-1B7FF62059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C0A733C-84C2-FC03-695F-4F6CF7E788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65768E-16B2-F4A8-3905-AA8BFD8C8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50730E-E3B9-CA38-D84F-A1FC8A99C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D1461B8-8134-3322-D9A5-C8211377A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9821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1C8726E-60D1-9862-38DB-1EB27E50B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GB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040B0A-071D-8893-C654-A1CFF2BA9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GB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A51570-B221-F10F-61C6-113509B6B9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71C000-7E6D-734A-A6A6-72061E7F646C}" type="datetimeFigureOut">
              <a:rPr lang="en-GB" smtClean="0"/>
              <a:t>12/10/2022</a:t>
            </a:fld>
            <a:endParaRPr lang="en-GB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B4C8A74-E60D-1061-54AF-ADDBFC358C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853B9E-1902-21EF-D177-CCFBD19630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8B128-E181-1549-90DC-654E10C9A186}" type="slidenum">
              <a:rPr lang="en-GB" smtClean="0"/>
              <a:t>‹Nº›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720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D68112-138B-F1C6-5254-B3BE883B0C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657F052-B918-432B-FFE5-4DA09ED4A4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0194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Escala de tiempo&#10;&#10;Descripción generada automáticamente">
            <a:extLst>
              <a:ext uri="{FF2B5EF4-FFF2-40B4-BE49-F238E27FC236}">
                <a16:creationId xmlns:a16="http://schemas.microsoft.com/office/drawing/2014/main" id="{0983E136-CA88-4932-AC99-6605E2B042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268" y="211063"/>
            <a:ext cx="6846445" cy="6435873"/>
          </a:xfrm>
          <a:prstGeom prst="rect">
            <a:avLst/>
          </a:prstGeom>
        </p:spPr>
      </p:pic>
      <p:sp>
        <p:nvSpPr>
          <p:cNvPr id="3" name="TextBox 11">
            <a:extLst>
              <a:ext uri="{FF2B5EF4-FFF2-40B4-BE49-F238E27FC236}">
                <a16:creationId xmlns:a16="http://schemas.microsoft.com/office/drawing/2014/main" id="{C47D43AE-6B99-4F6C-87C6-11B7F5EF975A}"/>
              </a:ext>
            </a:extLst>
          </p:cNvPr>
          <p:cNvSpPr txBox="1"/>
          <p:nvPr/>
        </p:nvSpPr>
        <p:spPr>
          <a:xfrm>
            <a:off x="5433491" y="211063"/>
            <a:ext cx="102624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Average</a:t>
            </a:r>
          </a:p>
        </p:txBody>
      </p:sp>
      <p:sp>
        <p:nvSpPr>
          <p:cNvPr id="4" name="TextBox 15">
            <a:extLst>
              <a:ext uri="{FF2B5EF4-FFF2-40B4-BE49-F238E27FC236}">
                <a16:creationId xmlns:a16="http://schemas.microsoft.com/office/drawing/2014/main" id="{8AD47636-F8E5-4441-8648-DB740D952D74}"/>
              </a:ext>
            </a:extLst>
          </p:cNvPr>
          <p:cNvSpPr txBox="1"/>
          <p:nvPr/>
        </p:nvSpPr>
        <p:spPr>
          <a:xfrm>
            <a:off x="6520217" y="211063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Breeding</a:t>
            </a:r>
          </a:p>
        </p:txBody>
      </p:sp>
      <p:sp>
        <p:nvSpPr>
          <p:cNvPr id="5" name="TextBox 16">
            <a:extLst>
              <a:ext uri="{FF2B5EF4-FFF2-40B4-BE49-F238E27FC236}">
                <a16:creationId xmlns:a16="http://schemas.microsoft.com/office/drawing/2014/main" id="{116C00BA-F2BE-4705-A23C-9F729AC3CED3}"/>
              </a:ext>
            </a:extLst>
          </p:cNvPr>
          <p:cNvSpPr txBox="1"/>
          <p:nvPr/>
        </p:nvSpPr>
        <p:spPr>
          <a:xfrm>
            <a:off x="7718704" y="211063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Natal</a:t>
            </a:r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9A359E5C-57E8-4C45-8874-57E1B7591A54}"/>
              </a:ext>
            </a:extLst>
          </p:cNvPr>
          <p:cNvSpPr txBox="1"/>
          <p:nvPr/>
        </p:nvSpPr>
        <p:spPr>
          <a:xfrm>
            <a:off x="5277780" y="6409079"/>
            <a:ext cx="4474271" cy="4147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Long-distance dispersal distance (Km)</a:t>
            </a:r>
          </a:p>
        </p:txBody>
      </p:sp>
    </p:spTree>
    <p:extLst>
      <p:ext uri="{BB962C8B-B14F-4D97-AF65-F5344CB8AC3E}">
        <p14:creationId xmlns:p14="http://schemas.microsoft.com/office/powerpoint/2010/main" val="4016620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Gráfico, Gráfico de barras&#10;&#10;Descripción generada automáticamente">
            <a:extLst>
              <a:ext uri="{FF2B5EF4-FFF2-40B4-BE49-F238E27FC236}">
                <a16:creationId xmlns:a16="http://schemas.microsoft.com/office/drawing/2014/main" id="{2659CE89-8806-4F47-8939-E873D36B27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54000"/>
            <a:ext cx="58293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60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 descr="Gráfico, Gráfico de barras&#10;&#10;Descripción generada automáticamente">
            <a:extLst>
              <a:ext uri="{FF2B5EF4-FFF2-40B4-BE49-F238E27FC236}">
                <a16:creationId xmlns:a16="http://schemas.microsoft.com/office/drawing/2014/main" id="{93AB3640-02B0-434C-B0F9-9F803F5A6E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7" t="91985" r="17615" b="-207"/>
          <a:stretch/>
        </p:blipFill>
        <p:spPr>
          <a:xfrm>
            <a:off x="6667346" y="5094884"/>
            <a:ext cx="2893214" cy="54694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6197331C-1E54-4058-B41C-EF5FB329FB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268"/>
          <a:stretch/>
        </p:blipFill>
        <p:spPr>
          <a:xfrm>
            <a:off x="2308098" y="1049341"/>
            <a:ext cx="7252462" cy="4319016"/>
          </a:xfrm>
          <a:prstGeom prst="rect">
            <a:avLst/>
          </a:prstGeom>
        </p:spPr>
      </p:pic>
      <p:pic>
        <p:nvPicPr>
          <p:cNvPr id="19" name="Picture 1">
            <a:extLst>
              <a:ext uri="{FF2B5EF4-FFF2-40B4-BE49-F238E27FC236}">
                <a16:creationId xmlns:a16="http://schemas.microsoft.com/office/drawing/2014/main" id="{8DCC62B2-2E74-4799-B361-3744C79D6FF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0483" t="49701" r="5057" b="29852"/>
          <a:stretch/>
        </p:blipFill>
        <p:spPr>
          <a:xfrm>
            <a:off x="8113953" y="3208849"/>
            <a:ext cx="134112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852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B75E0DC4-721D-4B29-9C01-CCEEDB221A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6" b="4138"/>
          <a:stretch/>
        </p:blipFill>
        <p:spPr bwMode="auto">
          <a:xfrm>
            <a:off x="3540760" y="809625"/>
            <a:ext cx="5317490" cy="52959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C58DC155-B03B-427B-9557-76414DAE8DFA}"/>
              </a:ext>
            </a:extLst>
          </p:cNvPr>
          <p:cNvSpPr txBox="1"/>
          <p:nvPr/>
        </p:nvSpPr>
        <p:spPr>
          <a:xfrm rot="16200000">
            <a:off x="779581" y="2391846"/>
            <a:ext cx="515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Long-distance natal dispersal (log)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738233F-8F75-49B4-9490-7EFA229532CF}"/>
              </a:ext>
            </a:extLst>
          </p:cNvPr>
          <p:cNvSpPr txBox="1"/>
          <p:nvPr/>
        </p:nvSpPr>
        <p:spPr>
          <a:xfrm>
            <a:off x="4360268" y="6105525"/>
            <a:ext cx="5153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Long-distance breeding dispersal (log) </a:t>
            </a:r>
          </a:p>
        </p:txBody>
      </p:sp>
    </p:spTree>
    <p:extLst>
      <p:ext uri="{BB962C8B-B14F-4D97-AF65-F5344CB8AC3E}">
        <p14:creationId xmlns:p14="http://schemas.microsoft.com/office/powerpoint/2010/main" val="34841485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9560DE9-15D3-F65D-BB72-AFDA078BBE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14" y="1325864"/>
            <a:ext cx="4918005" cy="4016697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BBF6BD01-C123-021B-681D-F5859E086A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6" b="6262"/>
          <a:stretch/>
        </p:blipFill>
        <p:spPr>
          <a:xfrm>
            <a:off x="6202883" y="1325864"/>
            <a:ext cx="4704239" cy="3765155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605D500A-D5B7-5AFE-A744-3FEA7E3437EC}"/>
              </a:ext>
            </a:extLst>
          </p:cNvPr>
          <p:cNvSpPr txBox="1"/>
          <p:nvPr/>
        </p:nvSpPr>
        <p:spPr>
          <a:xfrm>
            <a:off x="1962365" y="5039942"/>
            <a:ext cx="164386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Intentionally killed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06DCF13F-E755-6A90-9F2F-C05104E638F5}"/>
              </a:ext>
            </a:extLst>
          </p:cNvPr>
          <p:cNvSpPr txBox="1"/>
          <p:nvPr/>
        </p:nvSpPr>
        <p:spPr>
          <a:xfrm>
            <a:off x="3892194" y="5039942"/>
            <a:ext cx="164386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Found dead by other means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FB76873C-6248-3737-8145-D294215C3D4E}"/>
              </a:ext>
            </a:extLst>
          </p:cNvPr>
          <p:cNvSpPr txBox="1"/>
          <p:nvPr/>
        </p:nvSpPr>
        <p:spPr>
          <a:xfrm>
            <a:off x="6275083" y="5091019"/>
            <a:ext cx="4632039" cy="61555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Dispersal estimates (log) dead by other means</a:t>
            </a:r>
          </a:p>
          <a:p>
            <a:pPr algn="ctr"/>
            <a:endParaRPr lang="en-GB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029DE5E0-005E-9BEA-2484-27F987DB888F}"/>
              </a:ext>
            </a:extLst>
          </p:cNvPr>
          <p:cNvSpPr txBox="1"/>
          <p:nvPr/>
        </p:nvSpPr>
        <p:spPr>
          <a:xfrm>
            <a:off x="5773674" y="1325864"/>
            <a:ext cx="430887" cy="3670970"/>
          </a:xfrm>
          <a:prstGeom prst="rect">
            <a:avLst/>
          </a:prstGeom>
          <a:solidFill>
            <a:schemeClr val="bg1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GB" sz="1600" dirty="0"/>
              <a:t>Dispersal estimates (log) intentionally killed</a:t>
            </a:r>
            <a:endParaRPr lang="en-GB" sz="1400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3F2CCB05-2805-FFFF-541E-C4D25FD8FA10}"/>
              </a:ext>
            </a:extLst>
          </p:cNvPr>
          <p:cNvSpPr txBox="1"/>
          <p:nvPr/>
        </p:nvSpPr>
        <p:spPr>
          <a:xfrm>
            <a:off x="1723826" y="1171727"/>
            <a:ext cx="757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a)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1B2B22B-52B4-F918-652E-389566057EF8}"/>
              </a:ext>
            </a:extLst>
          </p:cNvPr>
          <p:cNvSpPr txBox="1"/>
          <p:nvPr/>
        </p:nvSpPr>
        <p:spPr>
          <a:xfrm>
            <a:off x="6641831" y="1171726"/>
            <a:ext cx="757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b)</a:t>
            </a:r>
          </a:p>
        </p:txBody>
      </p:sp>
    </p:spTree>
    <p:extLst>
      <p:ext uri="{BB962C8B-B14F-4D97-AF65-F5344CB8AC3E}">
        <p14:creationId xmlns:p14="http://schemas.microsoft.com/office/powerpoint/2010/main" val="3340936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0139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-1374843" y="346591"/>
            <a:ext cx="6316503" cy="528195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1177" t="9395" r="18042" b="8349"/>
          <a:stretch/>
        </p:blipFill>
        <p:spPr>
          <a:xfrm>
            <a:off x="-1045775" y="1076660"/>
            <a:ext cx="5638371" cy="4395988"/>
          </a:xfrm>
          <a:prstGeom prst="rect">
            <a:avLst/>
          </a:prstGeom>
        </p:spPr>
      </p:pic>
      <p:pic>
        <p:nvPicPr>
          <p:cNvPr id="4" name="Picture 3" descr="EuroBirdPortal - Network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877" y="4479616"/>
            <a:ext cx="1487073" cy="58763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668906" y="598049"/>
            <a:ext cx="245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1. Ring-</a:t>
            </a:r>
            <a:r>
              <a:rPr lang="es-ES" sz="2000" b="1" dirty="0" err="1"/>
              <a:t>recovery</a:t>
            </a:r>
            <a:r>
              <a:rPr lang="es-ES" sz="2000" b="1" dirty="0"/>
              <a:t> data</a:t>
            </a:r>
            <a:endParaRPr lang="en-US" sz="20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5109618" y="-1196029"/>
            <a:ext cx="4871762" cy="423630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-976849"/>
            <a:ext cx="508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2. Bias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Data filtering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Identification of migratory movements</a:t>
            </a:r>
          </a:p>
          <a:p>
            <a:endParaRPr lang="en-US" sz="2000" dirty="0"/>
          </a:p>
        </p:txBody>
      </p:sp>
      <p:sp>
        <p:nvSpPr>
          <p:cNvPr id="10" name="Rounded Rectangle 9"/>
          <p:cNvSpPr/>
          <p:nvPr/>
        </p:nvSpPr>
        <p:spPr>
          <a:xfrm>
            <a:off x="5109619" y="3114514"/>
            <a:ext cx="4860423" cy="430852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496385" y="3274655"/>
            <a:ext cx="440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3. Left-censored data *</a:t>
            </a:r>
          </a:p>
          <a:p>
            <a:r>
              <a:rPr lang="en-GB" sz="2000" dirty="0"/>
              <a:t>Identifying scheme specific threshold</a:t>
            </a:r>
          </a:p>
          <a:p>
            <a:endParaRPr lang="en-US" sz="2000" dirty="0"/>
          </a:p>
        </p:txBody>
      </p:sp>
      <p:sp>
        <p:nvSpPr>
          <p:cNvPr id="13" name="Rounded Rectangle 12"/>
          <p:cNvSpPr/>
          <p:nvPr/>
        </p:nvSpPr>
        <p:spPr>
          <a:xfrm>
            <a:off x="10138000" y="346591"/>
            <a:ext cx="6541695" cy="528195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10732559" y="472024"/>
            <a:ext cx="5770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4. Dispersal 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Identify best fitting probability density distribution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Conditional analysis: For breeding and natal dispersal/ female and male dispersal</a:t>
            </a:r>
          </a:p>
          <a:p>
            <a:endParaRPr lang="en-US" sz="20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11037" t="1" b="16632"/>
          <a:stretch/>
        </p:blipFill>
        <p:spPr>
          <a:xfrm>
            <a:off x="6232576" y="4084352"/>
            <a:ext cx="3321746" cy="25398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9571" y="39532"/>
            <a:ext cx="2991455" cy="305574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103437" y="4649659"/>
            <a:ext cx="12991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Reportable recovery threshold distance (Km)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407372" y="6582160"/>
            <a:ext cx="8499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400" dirty="0"/>
              <a:t>Scheme1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024792" y="6582159"/>
            <a:ext cx="1801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sz="1400" dirty="0">
                <a:solidFill>
                  <a:srgbClr val="404040"/>
                </a:solidFill>
              </a:rPr>
              <a:t>Scheme 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558774" y="6582159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404040"/>
                </a:solidFill>
              </a:rPr>
              <a:t>Scheme 3</a:t>
            </a:r>
            <a:endParaRPr lang="en-GB" sz="1600" dirty="0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320251" y="2108842"/>
            <a:ext cx="4224969" cy="317387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2430434" y="5067250"/>
            <a:ext cx="2374655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/>
              <a:t>Distance (Km)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212860" y="2133553"/>
            <a:ext cx="2246763" cy="1648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371" b="100000" l="26660" r="899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6312" y="1138277"/>
            <a:ext cx="2890817" cy="165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3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 descr="Gráfico&#10;&#10;Descripción generada automáticamente con confianza media">
            <a:extLst>
              <a:ext uri="{FF2B5EF4-FFF2-40B4-BE49-F238E27FC236}">
                <a16:creationId xmlns:a16="http://schemas.microsoft.com/office/drawing/2014/main" id="{800D4CBF-6B5C-4945-8F75-839D93CF04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 b="10130"/>
          <a:stretch/>
        </p:blipFill>
        <p:spPr>
          <a:xfrm>
            <a:off x="7087679" y="809617"/>
            <a:ext cx="5065094" cy="3814140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E03735ED-950D-44DA-9645-4392F729F8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42" y="802471"/>
            <a:ext cx="5763429" cy="4344006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8D26042C-ED04-42D1-AF26-D489F60712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571" y="802471"/>
            <a:ext cx="5763429" cy="4344006"/>
          </a:xfrm>
          <a:prstGeom prst="rect">
            <a:avLst/>
          </a:prstGeom>
        </p:spPr>
      </p:pic>
      <p:pic>
        <p:nvPicPr>
          <p:cNvPr id="6" name="Picture 6" descr="http://phylopic.org/assets/images/submissions/dfdfb59e-8126-44e1-a7a9-1bf698113e1c.512.png">
            <a:extLst>
              <a:ext uri="{FF2B5EF4-FFF2-40B4-BE49-F238E27FC236}">
                <a16:creationId xmlns:a16="http://schemas.microsoft.com/office/drawing/2014/main" id="{C26683F7-A3D1-4781-A8CF-C931282603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851700" y="2000587"/>
            <a:ext cx="834368" cy="60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File:Buteo jamaicensis 2 silhouette.svg - Wikimedia Commons">
            <a:extLst>
              <a:ext uri="{FF2B5EF4-FFF2-40B4-BE49-F238E27FC236}">
                <a16:creationId xmlns:a16="http://schemas.microsoft.com/office/drawing/2014/main" id="{0EDB5C4D-16A6-4ECB-ADD7-44236232A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62437" y="1047016"/>
            <a:ext cx="784398" cy="76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6">
            <a:extLst>
              <a:ext uri="{FF2B5EF4-FFF2-40B4-BE49-F238E27FC236}">
                <a16:creationId xmlns:a16="http://schemas.microsoft.com/office/drawing/2014/main" id="{B30E087A-1EA6-4401-B71F-08FDECB0F83E}"/>
              </a:ext>
            </a:extLst>
          </p:cNvPr>
          <p:cNvGrpSpPr/>
          <p:nvPr/>
        </p:nvGrpSpPr>
        <p:grpSpPr>
          <a:xfrm>
            <a:off x="9025533" y="1430390"/>
            <a:ext cx="1625403" cy="1019362"/>
            <a:chOff x="6987536" y="2888569"/>
            <a:chExt cx="2167204" cy="812451"/>
          </a:xfrm>
        </p:grpSpPr>
        <p:cxnSp>
          <p:nvCxnSpPr>
            <p:cNvPr id="9" name="Straight Connector 7">
              <a:extLst>
                <a:ext uri="{FF2B5EF4-FFF2-40B4-BE49-F238E27FC236}">
                  <a16:creationId xmlns:a16="http://schemas.microsoft.com/office/drawing/2014/main" id="{FA5B08D6-AF20-4ABF-BFA9-6205E325F36F}"/>
                </a:ext>
              </a:extLst>
            </p:cNvPr>
            <p:cNvCxnSpPr/>
            <p:nvPr/>
          </p:nvCxnSpPr>
          <p:spPr>
            <a:xfrm>
              <a:off x="6987536" y="3042457"/>
              <a:ext cx="277788" cy="1"/>
            </a:xfrm>
            <a:prstGeom prst="line">
              <a:avLst/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>
              <a:extLst>
                <a:ext uri="{FF2B5EF4-FFF2-40B4-BE49-F238E27FC236}">
                  <a16:creationId xmlns:a16="http://schemas.microsoft.com/office/drawing/2014/main" id="{D686292E-F82F-4171-AC18-A89C5CD3FF29}"/>
                </a:ext>
              </a:extLst>
            </p:cNvPr>
            <p:cNvCxnSpPr/>
            <p:nvPr/>
          </p:nvCxnSpPr>
          <p:spPr>
            <a:xfrm>
              <a:off x="6987536" y="3557975"/>
              <a:ext cx="280555" cy="1"/>
            </a:xfrm>
            <a:prstGeom prst="line">
              <a:avLst/>
            </a:prstGeom>
            <a:ln w="38100">
              <a:solidFill>
                <a:srgbClr val="B2EC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0332688-0504-4BBA-8551-DFA6FA80DC78}"/>
                </a:ext>
              </a:extLst>
            </p:cNvPr>
            <p:cNvSpPr txBox="1"/>
            <p:nvPr/>
          </p:nvSpPr>
          <p:spPr>
            <a:xfrm>
              <a:off x="7317627" y="2888569"/>
              <a:ext cx="1837113" cy="294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i="1" dirty="0" err="1"/>
                <a:t>Buteo</a:t>
              </a:r>
              <a:r>
                <a:rPr lang="es-ES" i="1" dirty="0"/>
                <a:t> </a:t>
              </a:r>
              <a:r>
                <a:rPr lang="es-ES" i="1" dirty="0" err="1"/>
                <a:t>buteo</a:t>
              </a:r>
              <a:endParaRPr lang="en-GB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4035127-140F-459A-A0A0-7FD024D146C5}"/>
                </a:ext>
              </a:extLst>
            </p:cNvPr>
            <p:cNvSpPr txBox="1"/>
            <p:nvPr/>
          </p:nvSpPr>
          <p:spPr>
            <a:xfrm>
              <a:off x="7317627" y="3406655"/>
              <a:ext cx="1837113" cy="294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i="1" dirty="0" err="1"/>
                <a:t>Parus</a:t>
              </a:r>
              <a:r>
                <a:rPr lang="es-ES" i="1" dirty="0"/>
                <a:t> </a:t>
              </a:r>
              <a:r>
                <a:rPr lang="es-ES" i="1" dirty="0" err="1"/>
                <a:t>major</a:t>
              </a:r>
              <a:endParaRPr lang="en-GB" i="1" dirty="0"/>
            </a:p>
          </p:txBody>
        </p:sp>
      </p:grpSp>
      <p:pic>
        <p:nvPicPr>
          <p:cNvPr id="20" name="Imagen 19" descr="Histograma&#10;&#10;Descripción generada automáticamente">
            <a:extLst>
              <a:ext uri="{FF2B5EF4-FFF2-40B4-BE49-F238E27FC236}">
                <a16:creationId xmlns:a16="http://schemas.microsoft.com/office/drawing/2014/main" id="{2CDF2C42-E21E-4D99-9A39-77303FF1767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0" r="857" b="9845"/>
          <a:stretch/>
        </p:blipFill>
        <p:spPr>
          <a:xfrm>
            <a:off x="1229864" y="802471"/>
            <a:ext cx="5159480" cy="3821286"/>
          </a:xfrm>
          <a:prstGeom prst="rect">
            <a:avLst/>
          </a:prstGeom>
        </p:spPr>
      </p:pic>
      <p:sp>
        <p:nvSpPr>
          <p:cNvPr id="13" name="TextBox 1">
            <a:extLst>
              <a:ext uri="{FF2B5EF4-FFF2-40B4-BE49-F238E27FC236}">
                <a16:creationId xmlns:a16="http://schemas.microsoft.com/office/drawing/2014/main" id="{CDA6280B-E60A-41BD-9A34-32F48F1F07C3}"/>
              </a:ext>
            </a:extLst>
          </p:cNvPr>
          <p:cNvSpPr txBox="1"/>
          <p:nvPr/>
        </p:nvSpPr>
        <p:spPr>
          <a:xfrm>
            <a:off x="2070609" y="99229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a)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BC3DB9A8-D1B6-48D4-AF69-B3C588FE25B5}"/>
              </a:ext>
            </a:extLst>
          </p:cNvPr>
          <p:cNvSpPr txBox="1"/>
          <p:nvPr/>
        </p:nvSpPr>
        <p:spPr>
          <a:xfrm>
            <a:off x="7439185" y="99229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b)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1D815861-2FDF-43B7-8658-7CB358696DC9}"/>
              </a:ext>
            </a:extLst>
          </p:cNvPr>
          <p:cNvSpPr txBox="1"/>
          <p:nvPr/>
        </p:nvSpPr>
        <p:spPr>
          <a:xfrm>
            <a:off x="2392342" y="489801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err="1"/>
              <a:t>Breeeding</a:t>
            </a:r>
            <a:r>
              <a:rPr lang="en-GB" dirty="0"/>
              <a:t> dispersal distance (Km)</a:t>
            </a:r>
          </a:p>
        </p:txBody>
      </p:sp>
      <p:sp>
        <p:nvSpPr>
          <p:cNvPr id="16" name="TextBox 14">
            <a:extLst>
              <a:ext uri="{FF2B5EF4-FFF2-40B4-BE49-F238E27FC236}">
                <a16:creationId xmlns:a16="http://schemas.microsoft.com/office/drawing/2014/main" id="{C066CA2E-D22C-4F98-9673-1C3FF18878C8}"/>
              </a:ext>
            </a:extLst>
          </p:cNvPr>
          <p:cNvSpPr txBox="1"/>
          <p:nvPr/>
        </p:nvSpPr>
        <p:spPr>
          <a:xfrm>
            <a:off x="8155771" y="489801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Natal dispersal distance (Km)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58B4BE8B-F622-42C8-BC08-A74952BAA66D}"/>
              </a:ext>
            </a:extLst>
          </p:cNvPr>
          <p:cNvSpPr txBox="1"/>
          <p:nvPr/>
        </p:nvSpPr>
        <p:spPr>
          <a:xfrm rot="16200000">
            <a:off x="-1046680" y="2604522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Density</a:t>
            </a:r>
          </a:p>
        </p:txBody>
      </p:sp>
      <p:sp>
        <p:nvSpPr>
          <p:cNvPr id="18" name="TextBox 16">
            <a:extLst>
              <a:ext uri="{FF2B5EF4-FFF2-40B4-BE49-F238E27FC236}">
                <a16:creationId xmlns:a16="http://schemas.microsoft.com/office/drawing/2014/main" id="{5A99EB16-BDCC-4E70-B27F-5610E1AB7981}"/>
              </a:ext>
            </a:extLst>
          </p:cNvPr>
          <p:cNvSpPr txBox="1"/>
          <p:nvPr/>
        </p:nvSpPr>
        <p:spPr>
          <a:xfrm rot="16200000">
            <a:off x="4730711" y="2588060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Density</a:t>
            </a:r>
          </a:p>
        </p:txBody>
      </p:sp>
    </p:spTree>
    <p:extLst>
      <p:ext uri="{BB962C8B-B14F-4D97-AF65-F5344CB8AC3E}">
        <p14:creationId xmlns:p14="http://schemas.microsoft.com/office/powerpoint/2010/main" val="149257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 descr="Gráfico, Diagrama&#10;&#10;Descripción generada automáticamente">
            <a:extLst>
              <a:ext uri="{FF2B5EF4-FFF2-40B4-BE49-F238E27FC236}">
                <a16:creationId xmlns:a16="http://schemas.microsoft.com/office/drawing/2014/main" id="{BC174EA1-0B95-429C-B6C3-DA9C0A0994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15" y="483632"/>
            <a:ext cx="4880721" cy="4883666"/>
          </a:xfrm>
          <a:prstGeom prst="rect">
            <a:avLst/>
          </a:prstGeom>
        </p:spPr>
      </p:pic>
      <p:pic>
        <p:nvPicPr>
          <p:cNvPr id="11" name="Imagen 10" descr="Gráfico, Gráfico de dispersión&#10;&#10;Descripción generada automáticamente">
            <a:extLst>
              <a:ext uri="{FF2B5EF4-FFF2-40B4-BE49-F238E27FC236}">
                <a16:creationId xmlns:a16="http://schemas.microsoft.com/office/drawing/2014/main" id="{D427EA96-6E1E-4E6E-A84D-CF0BACF0E2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434" y="521366"/>
            <a:ext cx="5577839" cy="4883666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BE600E2D-4F12-493A-B954-6F38EE78F08F}"/>
              </a:ext>
            </a:extLst>
          </p:cNvPr>
          <p:cNvSpPr txBox="1"/>
          <p:nvPr/>
        </p:nvSpPr>
        <p:spPr>
          <a:xfrm>
            <a:off x="7179029" y="5220366"/>
            <a:ext cx="38445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 breeding dispersal distance (log)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5E8057C-37DD-4DC8-AE9A-3D66D2D3B2AB}"/>
              </a:ext>
            </a:extLst>
          </p:cNvPr>
          <p:cNvSpPr txBox="1"/>
          <p:nvPr/>
        </p:nvSpPr>
        <p:spPr>
          <a:xfrm rot="16200000">
            <a:off x="3881262" y="2732935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 natal dispersal distance (log)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FF78722-BB9D-4102-8449-F9620FA2103A}"/>
              </a:ext>
            </a:extLst>
          </p:cNvPr>
          <p:cNvSpPr txBox="1"/>
          <p:nvPr/>
        </p:nvSpPr>
        <p:spPr>
          <a:xfrm rot="16200000">
            <a:off x="-1076774" y="230615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 dispersal distance (log)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316C571-6DB2-4609-8122-EC37BE158E80}"/>
              </a:ext>
            </a:extLst>
          </p:cNvPr>
          <p:cNvSpPr txBox="1"/>
          <p:nvPr/>
        </p:nvSpPr>
        <p:spPr>
          <a:xfrm>
            <a:off x="1728998" y="5186472"/>
            <a:ext cx="12332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Breeding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9298E25-76B6-4454-87FA-192D921B7072}"/>
              </a:ext>
            </a:extLst>
          </p:cNvPr>
          <p:cNvSpPr txBox="1"/>
          <p:nvPr/>
        </p:nvSpPr>
        <p:spPr>
          <a:xfrm>
            <a:off x="3917777" y="5186472"/>
            <a:ext cx="738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Natal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F5B51E9-1180-4486-A447-410A71134862}"/>
              </a:ext>
            </a:extLst>
          </p:cNvPr>
          <p:cNvSpPr txBox="1"/>
          <p:nvPr/>
        </p:nvSpPr>
        <p:spPr>
          <a:xfrm>
            <a:off x="1405467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a)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69830D6F-5EBE-4657-B6F1-77D7647CA490}"/>
              </a:ext>
            </a:extLst>
          </p:cNvPr>
          <p:cNvSpPr txBox="1"/>
          <p:nvPr/>
        </p:nvSpPr>
        <p:spPr>
          <a:xfrm>
            <a:off x="6215075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A35032-138F-42FD-A54F-40EB9C798AB0}"/>
              </a:ext>
            </a:extLst>
          </p:cNvPr>
          <p:cNvSpPr txBox="1"/>
          <p:nvPr/>
        </p:nvSpPr>
        <p:spPr>
          <a:xfrm>
            <a:off x="3911600" y="254000"/>
            <a:ext cx="557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Best-fitted </a:t>
            </a:r>
            <a:r>
              <a:rPr lang="en-GB" dirty="0" err="1"/>
              <a:t>lppd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1621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Diagrama&#10;&#10;Descripción generada automáticamente">
            <a:extLst>
              <a:ext uri="{FF2B5EF4-FFF2-40B4-BE49-F238E27FC236}">
                <a16:creationId xmlns:a16="http://schemas.microsoft.com/office/drawing/2014/main" id="{08ABE369-1156-4B4A-9CFB-B7CD0B6149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433" y="254001"/>
            <a:ext cx="5107955" cy="5251450"/>
          </a:xfrm>
          <a:prstGeom prst="rect">
            <a:avLst/>
          </a:prstGeom>
        </p:spPr>
      </p:pic>
      <p:pic>
        <p:nvPicPr>
          <p:cNvPr id="12" name="Imagen 11" descr="Gráfico, Gráfico de dispersión&#10;&#10;Descripción generada automáticamente">
            <a:extLst>
              <a:ext uri="{FF2B5EF4-FFF2-40B4-BE49-F238E27FC236}">
                <a16:creationId xmlns:a16="http://schemas.microsoft.com/office/drawing/2014/main" id="{8F88D8FA-DFA5-4AD5-8201-A80253261D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3"/>
          <a:stretch/>
        </p:blipFill>
        <p:spPr>
          <a:xfrm>
            <a:off x="5617886" y="254000"/>
            <a:ext cx="5374195" cy="5118100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BE600E2D-4F12-493A-B954-6F38EE78F08F}"/>
              </a:ext>
            </a:extLst>
          </p:cNvPr>
          <p:cNvSpPr txBox="1"/>
          <p:nvPr/>
        </p:nvSpPr>
        <p:spPr>
          <a:xfrm>
            <a:off x="7179029" y="5296963"/>
            <a:ext cx="34843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Breeding dispersal distance (log)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5E8057C-37DD-4DC8-AE9A-3D66D2D3B2AB}"/>
              </a:ext>
            </a:extLst>
          </p:cNvPr>
          <p:cNvSpPr txBox="1"/>
          <p:nvPr/>
        </p:nvSpPr>
        <p:spPr>
          <a:xfrm rot="16200000">
            <a:off x="3919361" y="257810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Natal dispersal distance (log)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FF78722-BB9D-4102-8449-F9620FA2103A}"/>
              </a:ext>
            </a:extLst>
          </p:cNvPr>
          <p:cNvSpPr txBox="1"/>
          <p:nvPr/>
        </p:nvSpPr>
        <p:spPr>
          <a:xfrm rot="16200000">
            <a:off x="-1076774" y="230615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Dispersal distance (log)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316C571-6DB2-4609-8122-EC37BE158E80}"/>
              </a:ext>
            </a:extLst>
          </p:cNvPr>
          <p:cNvSpPr txBox="1"/>
          <p:nvPr/>
        </p:nvSpPr>
        <p:spPr>
          <a:xfrm>
            <a:off x="1817898" y="5279247"/>
            <a:ext cx="12332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Breeding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9298E25-76B6-4454-87FA-192D921B7072}"/>
              </a:ext>
            </a:extLst>
          </p:cNvPr>
          <p:cNvSpPr txBox="1"/>
          <p:nvPr/>
        </p:nvSpPr>
        <p:spPr>
          <a:xfrm>
            <a:off x="4006677" y="5279247"/>
            <a:ext cx="738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Natal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F5B51E9-1180-4486-A447-410A71134862}"/>
              </a:ext>
            </a:extLst>
          </p:cNvPr>
          <p:cNvSpPr txBox="1"/>
          <p:nvPr/>
        </p:nvSpPr>
        <p:spPr>
          <a:xfrm>
            <a:off x="1367367" y="4995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a)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69830D6F-5EBE-4657-B6F1-77D7647CA490}"/>
              </a:ext>
            </a:extLst>
          </p:cNvPr>
          <p:cNvSpPr txBox="1"/>
          <p:nvPr/>
        </p:nvSpPr>
        <p:spPr>
          <a:xfrm>
            <a:off x="6253175" y="4995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b)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BA35032-138F-42FD-A54F-40EB9C798AB0}"/>
              </a:ext>
            </a:extLst>
          </p:cNvPr>
          <p:cNvSpPr txBox="1"/>
          <p:nvPr/>
        </p:nvSpPr>
        <p:spPr>
          <a:xfrm>
            <a:off x="3911600" y="254000"/>
            <a:ext cx="557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Weibull</a:t>
            </a:r>
          </a:p>
        </p:txBody>
      </p:sp>
    </p:spTree>
    <p:extLst>
      <p:ext uri="{BB962C8B-B14F-4D97-AF65-F5344CB8AC3E}">
        <p14:creationId xmlns:p14="http://schemas.microsoft.com/office/powerpoint/2010/main" val="47962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 descr="Gráfico, Gráfico de dispersión&#10;&#10;Descripción generada automáticamente">
            <a:extLst>
              <a:ext uri="{FF2B5EF4-FFF2-40B4-BE49-F238E27FC236}">
                <a16:creationId xmlns:a16="http://schemas.microsoft.com/office/drawing/2014/main" id="{70FF7064-5075-444E-9039-E68A19471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228" y="421760"/>
            <a:ext cx="5965174" cy="5117137"/>
          </a:xfrm>
          <a:prstGeom prst="rect">
            <a:avLst/>
          </a:prstGeom>
        </p:spPr>
      </p:pic>
      <p:pic>
        <p:nvPicPr>
          <p:cNvPr id="3" name="Imagen 2" descr="Gráfico, Gráfico de cajas y bigotes&#10;&#10;Descripción generada automáticamente">
            <a:extLst>
              <a:ext uri="{FF2B5EF4-FFF2-40B4-BE49-F238E27FC236}">
                <a16:creationId xmlns:a16="http://schemas.microsoft.com/office/drawing/2014/main" id="{734EDCDA-183B-4405-888C-8ED5B93901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98" y="472560"/>
            <a:ext cx="4932472" cy="4932472"/>
          </a:xfrm>
          <a:prstGeom prst="rect">
            <a:avLst/>
          </a:prstGeom>
        </p:spPr>
      </p:pic>
      <p:sp>
        <p:nvSpPr>
          <p:cNvPr id="4" name="TextBox 4">
            <a:extLst>
              <a:ext uri="{FF2B5EF4-FFF2-40B4-BE49-F238E27FC236}">
                <a16:creationId xmlns:a16="http://schemas.microsoft.com/office/drawing/2014/main" id="{BE600E2D-4F12-493A-B954-6F38EE78F08F}"/>
              </a:ext>
            </a:extLst>
          </p:cNvPr>
          <p:cNvSpPr txBox="1"/>
          <p:nvPr/>
        </p:nvSpPr>
        <p:spPr>
          <a:xfrm>
            <a:off x="7179029" y="5321966"/>
            <a:ext cx="38445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 breeding dispersal distance (log)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5E8057C-37DD-4DC8-AE9A-3D66D2D3B2AB}"/>
              </a:ext>
            </a:extLst>
          </p:cNvPr>
          <p:cNvSpPr txBox="1"/>
          <p:nvPr/>
        </p:nvSpPr>
        <p:spPr>
          <a:xfrm rot="16200000">
            <a:off x="3881262" y="2732935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 natal dispersal distance (log)</a:t>
            </a: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EFF78722-BB9D-4102-8449-F9620FA2103A}"/>
              </a:ext>
            </a:extLst>
          </p:cNvPr>
          <p:cNvSpPr txBox="1"/>
          <p:nvPr/>
        </p:nvSpPr>
        <p:spPr>
          <a:xfrm rot="16200000">
            <a:off x="-1076774" y="230615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 dispersal distance (log)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316C571-6DB2-4609-8122-EC37BE158E80}"/>
              </a:ext>
            </a:extLst>
          </p:cNvPr>
          <p:cNvSpPr txBox="1"/>
          <p:nvPr/>
        </p:nvSpPr>
        <p:spPr>
          <a:xfrm>
            <a:off x="1728998" y="5186472"/>
            <a:ext cx="12332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Breeding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79298E25-76B6-4454-87FA-192D921B7072}"/>
              </a:ext>
            </a:extLst>
          </p:cNvPr>
          <p:cNvSpPr txBox="1"/>
          <p:nvPr/>
        </p:nvSpPr>
        <p:spPr>
          <a:xfrm>
            <a:off x="3917777" y="5186472"/>
            <a:ext cx="738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Natal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FF5B51E9-1180-4486-A447-410A71134862}"/>
              </a:ext>
            </a:extLst>
          </p:cNvPr>
          <p:cNvSpPr txBox="1"/>
          <p:nvPr/>
        </p:nvSpPr>
        <p:spPr>
          <a:xfrm>
            <a:off x="1405467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a)</a:t>
            </a: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69830D6F-5EBE-4657-B6F1-77D7647CA490}"/>
              </a:ext>
            </a:extLst>
          </p:cNvPr>
          <p:cNvSpPr txBox="1"/>
          <p:nvPr/>
        </p:nvSpPr>
        <p:spPr>
          <a:xfrm>
            <a:off x="6215075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b)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DC37114-B671-4FB1-AA24-6BFD52E53C9C}"/>
              </a:ext>
            </a:extLst>
          </p:cNvPr>
          <p:cNvSpPr txBox="1"/>
          <p:nvPr/>
        </p:nvSpPr>
        <p:spPr>
          <a:xfrm>
            <a:off x="3911600" y="254000"/>
            <a:ext cx="5577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Weibull</a:t>
            </a:r>
          </a:p>
        </p:txBody>
      </p:sp>
    </p:spTree>
    <p:extLst>
      <p:ext uri="{BB962C8B-B14F-4D97-AF65-F5344CB8AC3E}">
        <p14:creationId xmlns:p14="http://schemas.microsoft.com/office/powerpoint/2010/main" val="2280802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Gráfico, Gráfico de dispersión&#10;&#10;Descripción generada automáticamente">
            <a:extLst>
              <a:ext uri="{FF2B5EF4-FFF2-40B4-BE49-F238E27FC236}">
                <a16:creationId xmlns:a16="http://schemas.microsoft.com/office/drawing/2014/main" id="{288CDC7C-0463-451F-9ECC-DC4258E89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350" y="514350"/>
            <a:ext cx="5829300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440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Gráfico, Gráfico de dispersión&#10;&#10;Descripción generada automáticamente">
            <a:extLst>
              <a:ext uri="{FF2B5EF4-FFF2-40B4-BE49-F238E27FC236}">
                <a16:creationId xmlns:a16="http://schemas.microsoft.com/office/drawing/2014/main" id="{719F8E36-E929-4F34-B35B-CB4A74E53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50" y="307975"/>
            <a:ext cx="6242050" cy="6242050"/>
          </a:xfrm>
          <a:prstGeom prst="rect">
            <a:avLst/>
          </a:prstGeom>
        </p:spPr>
      </p:pic>
      <p:pic>
        <p:nvPicPr>
          <p:cNvPr id="5" name="Imagen 4" descr="Gráfico, Gráfico de dispersión&#10;&#10;Descripción generada automáticamente">
            <a:extLst>
              <a:ext uri="{FF2B5EF4-FFF2-40B4-BE49-F238E27FC236}">
                <a16:creationId xmlns:a16="http://schemas.microsoft.com/office/drawing/2014/main" id="{3F23F334-5373-4ABE-A10F-C6D399F335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950" y="619125"/>
            <a:ext cx="5829300" cy="5829300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D0F612AB-4DB9-4434-93E5-C7F319A8CDF9}"/>
              </a:ext>
            </a:extLst>
          </p:cNvPr>
          <p:cNvSpPr txBox="1"/>
          <p:nvPr/>
        </p:nvSpPr>
        <p:spPr>
          <a:xfrm>
            <a:off x="7544162" y="6180693"/>
            <a:ext cx="3844571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Long dispersal distance (log)</a:t>
            </a:r>
          </a:p>
        </p:txBody>
      </p:sp>
      <p:sp>
        <p:nvSpPr>
          <p:cNvPr id="7" name="TextBox 5">
            <a:extLst>
              <a:ext uri="{FF2B5EF4-FFF2-40B4-BE49-F238E27FC236}">
                <a16:creationId xmlns:a16="http://schemas.microsoft.com/office/drawing/2014/main" id="{E0832D82-8062-4D6A-B318-CB1863931F93}"/>
              </a:ext>
            </a:extLst>
          </p:cNvPr>
          <p:cNvSpPr txBox="1"/>
          <p:nvPr/>
        </p:nvSpPr>
        <p:spPr>
          <a:xfrm rot="16200000">
            <a:off x="4538495" y="3244333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Median dispersal distance (log)</a:t>
            </a:r>
          </a:p>
        </p:txBody>
      </p:sp>
    </p:spTree>
    <p:extLst>
      <p:ext uri="{BB962C8B-B14F-4D97-AF65-F5344CB8AC3E}">
        <p14:creationId xmlns:p14="http://schemas.microsoft.com/office/powerpoint/2010/main" val="5688288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87CB6FEF-12D0-417B-9CE7-11AD846F4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8061" y="223520"/>
            <a:ext cx="7935584" cy="6410960"/>
          </a:xfrm>
          <a:prstGeom prst="rect">
            <a:avLst/>
          </a:prstGeom>
        </p:spPr>
      </p:pic>
      <p:sp>
        <p:nvSpPr>
          <p:cNvPr id="5" name="TextBox 11">
            <a:extLst>
              <a:ext uri="{FF2B5EF4-FFF2-40B4-BE49-F238E27FC236}">
                <a16:creationId xmlns:a16="http://schemas.microsoft.com/office/drawing/2014/main" id="{D1B2E4C8-84D4-4EB3-B552-2DCD3B3DFC16}"/>
              </a:ext>
            </a:extLst>
          </p:cNvPr>
          <p:cNvSpPr txBox="1"/>
          <p:nvPr/>
        </p:nvSpPr>
        <p:spPr>
          <a:xfrm>
            <a:off x="6032931" y="223520"/>
            <a:ext cx="102624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Average</a:t>
            </a:r>
          </a:p>
        </p:txBody>
      </p:sp>
      <p:sp>
        <p:nvSpPr>
          <p:cNvPr id="6" name="TextBox 15">
            <a:extLst>
              <a:ext uri="{FF2B5EF4-FFF2-40B4-BE49-F238E27FC236}">
                <a16:creationId xmlns:a16="http://schemas.microsoft.com/office/drawing/2014/main" id="{7B1F398C-DE4B-46A6-822B-7DB5D04A727C}"/>
              </a:ext>
            </a:extLst>
          </p:cNvPr>
          <p:cNvSpPr txBox="1"/>
          <p:nvPr/>
        </p:nvSpPr>
        <p:spPr>
          <a:xfrm>
            <a:off x="7306317" y="223520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Breeding</a:t>
            </a:r>
          </a:p>
        </p:txBody>
      </p:sp>
      <p:sp>
        <p:nvSpPr>
          <p:cNvPr id="7" name="TextBox 16">
            <a:extLst>
              <a:ext uri="{FF2B5EF4-FFF2-40B4-BE49-F238E27FC236}">
                <a16:creationId xmlns:a16="http://schemas.microsoft.com/office/drawing/2014/main" id="{1B0FB7D0-577A-4274-8832-4FB362C636E9}"/>
              </a:ext>
            </a:extLst>
          </p:cNvPr>
          <p:cNvSpPr txBox="1"/>
          <p:nvPr/>
        </p:nvSpPr>
        <p:spPr>
          <a:xfrm>
            <a:off x="8502436" y="223520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/>
              <a:t>Natal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8676E45D-BB56-47FB-A9C7-35683F049884}"/>
              </a:ext>
            </a:extLst>
          </p:cNvPr>
          <p:cNvSpPr txBox="1"/>
          <p:nvPr/>
        </p:nvSpPr>
        <p:spPr>
          <a:xfrm>
            <a:off x="6359300" y="6374597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Median dispersal distance (Km)</a:t>
            </a:r>
          </a:p>
        </p:txBody>
      </p:sp>
    </p:spTree>
    <p:extLst>
      <p:ext uri="{BB962C8B-B14F-4D97-AF65-F5344CB8AC3E}">
        <p14:creationId xmlns:p14="http://schemas.microsoft.com/office/powerpoint/2010/main" val="97714453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234</Words>
  <Application>Microsoft Macintosh PowerPoint</Application>
  <PresentationFormat>Panorámica</PresentationFormat>
  <Paragraphs>65</Paragraphs>
  <Slides>15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GUILLERMO FANDOS GUZMAN</dc:creator>
  <cp:lastModifiedBy>GUILLERMO FANDOS GUZMAN</cp:lastModifiedBy>
  <cp:revision>1</cp:revision>
  <dcterms:created xsi:type="dcterms:W3CDTF">2022-10-12T11:16:59Z</dcterms:created>
  <dcterms:modified xsi:type="dcterms:W3CDTF">2022-10-12T11:19:41Z</dcterms:modified>
</cp:coreProperties>
</file>