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7" r:id="rId1"/>
  </p:sldMasterIdLst>
  <p:notesMasterIdLst>
    <p:notesMasterId r:id="rId20"/>
  </p:notesMasterIdLst>
  <p:sldIdLst>
    <p:sldId id="256" r:id="rId2"/>
    <p:sldId id="257" r:id="rId3"/>
    <p:sldId id="260" r:id="rId4"/>
    <p:sldId id="266" r:id="rId5"/>
    <p:sldId id="272" r:id="rId6"/>
    <p:sldId id="268" r:id="rId7"/>
    <p:sldId id="262" r:id="rId8"/>
    <p:sldId id="284" r:id="rId9"/>
    <p:sldId id="285" r:id="rId10"/>
    <p:sldId id="286" r:id="rId11"/>
    <p:sldId id="287" r:id="rId12"/>
    <p:sldId id="291" r:id="rId13"/>
    <p:sldId id="292" r:id="rId14"/>
    <p:sldId id="293" r:id="rId15"/>
    <p:sldId id="288" r:id="rId16"/>
    <p:sldId id="267" r:id="rId17"/>
    <p:sldId id="289" r:id="rId18"/>
    <p:sldId id="290" r:id="rId19"/>
  </p:sldIdLst>
  <p:sldSz cx="9144000" cy="5143500" type="screen16x9"/>
  <p:notesSz cx="6858000" cy="9144000"/>
  <p:embeddedFontLst>
    <p:embeddedFont>
      <p:font typeface="Calibri Light" panose="020F0302020204030204" pitchFamily="34" charset="0"/>
      <p:regular r:id="rId21"/>
      <p:italic r:id="rId22"/>
    </p:embeddedFont>
    <p:embeddedFont>
      <p:font typeface="Merriweather Sans" panose="020B0604020202020204" charset="0"/>
      <p:regular r:id="rId23"/>
      <p:bold r:id="rId24"/>
      <p:italic r:id="rId25"/>
      <p:boldItalic r:id="rId26"/>
    </p:embeddedFont>
    <p:embeddedFont>
      <p:font typeface="Merriweather Sans Light" panose="020B060402020202020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778"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107efdf3012_0_5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g107efdf3012_0_5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107efdf3012_0_6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3" name="Google Shape;133;g107efdf3012_0_6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55005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107efdf3012_0_6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3" name="Google Shape;133;g107efdf3012_0_6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59963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107efdf3012_0_6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3" name="Google Shape;133;g107efdf3012_0_6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051578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107efdf3012_0_6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3" name="Google Shape;133;g107efdf3012_0_6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35645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107efdf3012_0_6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3" name="Google Shape;133;g107efdf3012_0_6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137740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107efdf3012_0_6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3" name="Google Shape;133;g107efdf3012_0_6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413680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107efdf3012_0_7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0" name="Google Shape;210;g107efdf3012_0_7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107efdf3012_0_7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0" name="Google Shape;210;g107efdf3012_0_7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959366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107efdf3012_0_5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g107efdf3012_0_5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72597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107efdf3012_0_5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 name="Google Shape;70;g107efdf3012_0_5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107efdf3012_0_6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9" name="Google Shape;109;g107efdf3012_0_6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107efdf3012_0_6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2" name="Google Shape;202;g107efdf3012_0_6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107efdf3012_0_7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1" name="Google Shape;281;g107efdf3012_0_7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107efdf3012_0_7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8" name="Google Shape;228;g107efdf3012_0_7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107efdf3012_0_6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3" name="Google Shape;133;g107efdf3012_0_6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107efdf3012_0_6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3" name="Google Shape;133;g107efdf3012_0_6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0187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107efdf3012_0_6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3" name="Google Shape;133;g107efdf3012_0_6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54628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chemeClr val="accent1"/>
        </a:solidFill>
        <a:effectLst/>
      </p:bgPr>
    </p:bg>
    <p:spTree>
      <p:nvGrpSpPr>
        <p:cNvPr id="1" name="Shape 9"/>
        <p:cNvGrpSpPr/>
        <p:nvPr/>
      </p:nvGrpSpPr>
      <p:grpSpPr>
        <a:xfrm>
          <a:off x="0" y="0"/>
          <a:ext cx="0" cy="0"/>
          <a:chOff x="0" y="0"/>
          <a:chExt cx="0" cy="0"/>
        </a:xfrm>
      </p:grpSpPr>
      <p:sp>
        <p:nvSpPr>
          <p:cNvPr id="10" name="Google Shape;10;p2"/>
          <p:cNvSpPr>
            <a:spLocks noGrp="1"/>
          </p:cNvSpPr>
          <p:nvPr>
            <p:ph type="pic" idx="2"/>
          </p:nvPr>
        </p:nvSpPr>
        <p:spPr>
          <a:xfrm>
            <a:off x="5070650" y="0"/>
            <a:ext cx="3778200" cy="5143500"/>
          </a:xfrm>
          <a:prstGeom prst="rect">
            <a:avLst/>
          </a:prstGeom>
          <a:noFill/>
          <a:ln>
            <a:noFill/>
          </a:ln>
        </p:spPr>
      </p:sp>
      <p:sp>
        <p:nvSpPr>
          <p:cNvPr id="11" name="Google Shape;11;p2"/>
          <p:cNvSpPr txBox="1">
            <a:spLocks noGrp="1"/>
          </p:cNvSpPr>
          <p:nvPr>
            <p:ph type="ctrTitle"/>
          </p:nvPr>
        </p:nvSpPr>
        <p:spPr>
          <a:xfrm>
            <a:off x="568775" y="1916400"/>
            <a:ext cx="3660600" cy="1310700"/>
          </a:xfrm>
          <a:prstGeom prst="rect">
            <a:avLst/>
          </a:prstGeom>
        </p:spPr>
        <p:txBody>
          <a:bodyPr spcFirstLastPara="1" wrap="square" lIns="0" tIns="0" rIns="0" bIns="0" anchor="b" anchorCtr="0">
            <a:noAutofit/>
          </a:bodyPr>
          <a:lstStyle>
            <a:lvl1pPr lvl="0" rtl="0">
              <a:spcBef>
                <a:spcPts val="0"/>
              </a:spcBef>
              <a:spcAft>
                <a:spcPts val="0"/>
              </a:spcAft>
              <a:buClr>
                <a:schemeClr val="accent5"/>
              </a:buClr>
              <a:buSzPts val="4000"/>
              <a:buNone/>
              <a:defRPr sz="4000" b="0">
                <a:solidFill>
                  <a:schemeClr val="accent5"/>
                </a:solidFill>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12" name="Google Shape;12;p2"/>
          <p:cNvSpPr/>
          <p:nvPr/>
        </p:nvSpPr>
        <p:spPr>
          <a:xfrm>
            <a:off x="8848908" y="0"/>
            <a:ext cx="295200" cy="5143500"/>
          </a:xfrm>
          <a:prstGeom prst="rect">
            <a:avLst/>
          </a:prstGeom>
          <a:solidFill>
            <a:srgbClr val="FFFFFF"/>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cxnSp>
        <p:nvCxnSpPr>
          <p:cNvPr id="13" name="Google Shape;13;p2"/>
          <p:cNvCxnSpPr/>
          <p:nvPr/>
        </p:nvCxnSpPr>
        <p:spPr>
          <a:xfrm rot="-5400000">
            <a:off x="6232458" y="2547927"/>
            <a:ext cx="5232900" cy="0"/>
          </a:xfrm>
          <a:prstGeom prst="straightConnector1">
            <a:avLst/>
          </a:prstGeom>
          <a:noFill/>
          <a:ln w="95250" cap="flat" cmpd="sng">
            <a:solidFill>
              <a:srgbClr val="FFD2CC"/>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Quote">
  <p:cSld name="TITLE_1_1">
    <p:bg>
      <p:bgPr>
        <a:solidFill>
          <a:schemeClr val="accent5"/>
        </a:solidFill>
        <a:effectLst/>
      </p:bgPr>
    </p:bg>
    <p:spTree>
      <p:nvGrpSpPr>
        <p:cNvPr id="1" name="Shape 20"/>
        <p:cNvGrpSpPr/>
        <p:nvPr/>
      </p:nvGrpSpPr>
      <p:grpSpPr>
        <a:xfrm>
          <a:off x="0" y="0"/>
          <a:ext cx="0" cy="0"/>
          <a:chOff x="0" y="0"/>
          <a:chExt cx="0" cy="0"/>
        </a:xfrm>
      </p:grpSpPr>
      <p:sp>
        <p:nvSpPr>
          <p:cNvPr id="21" name="Google Shape;21;p4"/>
          <p:cNvSpPr txBox="1">
            <a:spLocks noGrp="1"/>
          </p:cNvSpPr>
          <p:nvPr>
            <p:ph type="body" idx="1"/>
          </p:nvPr>
        </p:nvSpPr>
        <p:spPr>
          <a:xfrm>
            <a:off x="1160550" y="2963925"/>
            <a:ext cx="4403100" cy="193500"/>
          </a:xfrm>
          <a:prstGeom prst="rect">
            <a:avLst/>
          </a:prstGeom>
        </p:spPr>
        <p:txBody>
          <a:bodyPr spcFirstLastPara="1" wrap="square" lIns="0" tIns="0" rIns="0" bIns="0" anchor="t" anchorCtr="0">
            <a:noAutofit/>
          </a:bodyPr>
          <a:lstStyle>
            <a:lvl1pPr marL="457200" lvl="0" indent="-298450" rtl="0">
              <a:spcBef>
                <a:spcPts val="0"/>
              </a:spcBef>
              <a:spcAft>
                <a:spcPts val="0"/>
              </a:spcAft>
              <a:buSzPts val="1100"/>
              <a:buChar char="●"/>
              <a:defRPr sz="1100"/>
            </a:lvl1pPr>
            <a:lvl2pPr marL="914400" lvl="1" indent="-298450" rtl="0">
              <a:spcBef>
                <a:spcPts val="800"/>
              </a:spcBef>
              <a:spcAft>
                <a:spcPts val="0"/>
              </a:spcAft>
              <a:buSzPts val="1100"/>
              <a:buChar char="○"/>
              <a:defRPr sz="1100"/>
            </a:lvl2pPr>
            <a:lvl3pPr marL="1371600" lvl="2" indent="-298450" rtl="0">
              <a:spcBef>
                <a:spcPts val="800"/>
              </a:spcBef>
              <a:spcAft>
                <a:spcPts val="0"/>
              </a:spcAft>
              <a:buSzPts val="1100"/>
              <a:buChar char="■"/>
              <a:defRPr sz="1100"/>
            </a:lvl3pPr>
            <a:lvl4pPr marL="1828800" lvl="3" indent="-298450" rtl="0">
              <a:spcBef>
                <a:spcPts val="800"/>
              </a:spcBef>
              <a:spcAft>
                <a:spcPts val="0"/>
              </a:spcAft>
              <a:buSzPts val="1100"/>
              <a:buChar char="●"/>
              <a:defRPr sz="1100"/>
            </a:lvl4pPr>
            <a:lvl5pPr marL="2286000" lvl="4" indent="-298450" rtl="0">
              <a:spcBef>
                <a:spcPts val="800"/>
              </a:spcBef>
              <a:spcAft>
                <a:spcPts val="0"/>
              </a:spcAft>
              <a:buSzPts val="1100"/>
              <a:buChar char="○"/>
              <a:defRPr sz="1100"/>
            </a:lvl5pPr>
            <a:lvl6pPr marL="2743200" lvl="5" indent="-298450" rtl="0">
              <a:spcBef>
                <a:spcPts val="800"/>
              </a:spcBef>
              <a:spcAft>
                <a:spcPts val="0"/>
              </a:spcAft>
              <a:buSzPts val="1100"/>
              <a:buChar char="■"/>
              <a:defRPr sz="1100"/>
            </a:lvl6pPr>
            <a:lvl7pPr marL="3200400" lvl="6" indent="-298450" rtl="0">
              <a:spcBef>
                <a:spcPts val="800"/>
              </a:spcBef>
              <a:spcAft>
                <a:spcPts val="0"/>
              </a:spcAft>
              <a:buSzPts val="1100"/>
              <a:buChar char="●"/>
              <a:defRPr sz="1100"/>
            </a:lvl7pPr>
            <a:lvl8pPr marL="3657600" lvl="7" indent="-298450" rtl="0">
              <a:spcBef>
                <a:spcPts val="800"/>
              </a:spcBef>
              <a:spcAft>
                <a:spcPts val="0"/>
              </a:spcAft>
              <a:buSzPts val="1100"/>
              <a:buChar char="○"/>
              <a:defRPr sz="1100"/>
            </a:lvl8pPr>
            <a:lvl9pPr marL="4114800" lvl="8" indent="-298450" rtl="0">
              <a:spcBef>
                <a:spcPts val="800"/>
              </a:spcBef>
              <a:spcAft>
                <a:spcPts val="800"/>
              </a:spcAft>
              <a:buSzPts val="1100"/>
              <a:buChar char="■"/>
              <a:defRPr sz="1100"/>
            </a:lvl9pPr>
          </a:lstStyle>
          <a:p>
            <a:endParaRPr/>
          </a:p>
        </p:txBody>
      </p:sp>
      <p:sp>
        <p:nvSpPr>
          <p:cNvPr id="22" name="Google Shape;22;p4"/>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cxnSp>
        <p:nvCxnSpPr>
          <p:cNvPr id="23" name="Google Shape;23;p4"/>
          <p:cNvCxnSpPr/>
          <p:nvPr/>
        </p:nvCxnSpPr>
        <p:spPr>
          <a:xfrm rot="-5400000">
            <a:off x="-2094956" y="2564596"/>
            <a:ext cx="5232900" cy="0"/>
          </a:xfrm>
          <a:prstGeom prst="straightConnector1">
            <a:avLst/>
          </a:prstGeom>
          <a:noFill/>
          <a:ln w="28575" cap="rnd" cmpd="sng">
            <a:solidFill>
              <a:srgbClr val="FFFFFF"/>
            </a:solidFill>
            <a:prstDash val="solid"/>
            <a:round/>
            <a:headEnd type="none" w="sm" len="sm"/>
            <a:tailEnd type="none" w="sm" len="sm"/>
          </a:ln>
        </p:spPr>
      </p:cxnSp>
      <p:sp>
        <p:nvSpPr>
          <p:cNvPr id="24" name="Google Shape;24;p4"/>
          <p:cNvSpPr txBox="1">
            <a:spLocks noGrp="1"/>
          </p:cNvSpPr>
          <p:nvPr>
            <p:ph type="ctrTitle"/>
          </p:nvPr>
        </p:nvSpPr>
        <p:spPr>
          <a:xfrm>
            <a:off x="1160550" y="2070900"/>
            <a:ext cx="4301100" cy="771600"/>
          </a:xfrm>
          <a:prstGeom prst="rect">
            <a:avLst/>
          </a:prstGeom>
        </p:spPr>
        <p:txBody>
          <a:bodyPr spcFirstLastPara="1" wrap="square" lIns="0" tIns="0" rIns="0" bIns="0" anchor="b" anchorCtr="0">
            <a:noAutofit/>
          </a:bodyPr>
          <a:lstStyle>
            <a:lvl1pPr lvl="0" rtl="0">
              <a:spcBef>
                <a:spcPts val="0"/>
              </a:spcBef>
              <a:spcAft>
                <a:spcPts val="0"/>
              </a:spcAft>
              <a:buSzPts val="2800"/>
              <a:buNone/>
              <a:defRPr sz="2800" b="0"/>
            </a:lvl1pPr>
            <a:lvl2pPr lvl="1" algn="ctr" rtl="0">
              <a:spcBef>
                <a:spcPts val="0"/>
              </a:spcBef>
              <a:spcAft>
                <a:spcPts val="0"/>
              </a:spcAft>
              <a:buClr>
                <a:schemeClr val="accent1"/>
              </a:buClr>
              <a:buSzPts val="4800"/>
              <a:buNone/>
              <a:defRPr sz="4800">
                <a:solidFill>
                  <a:schemeClr val="accent1"/>
                </a:solidFill>
              </a:defRPr>
            </a:lvl2pPr>
            <a:lvl3pPr lvl="2" algn="ctr" rtl="0">
              <a:spcBef>
                <a:spcPts val="0"/>
              </a:spcBef>
              <a:spcAft>
                <a:spcPts val="0"/>
              </a:spcAft>
              <a:buClr>
                <a:schemeClr val="accent1"/>
              </a:buClr>
              <a:buSzPts val="4800"/>
              <a:buNone/>
              <a:defRPr sz="4800">
                <a:solidFill>
                  <a:schemeClr val="accent1"/>
                </a:solidFill>
              </a:defRPr>
            </a:lvl3pPr>
            <a:lvl4pPr lvl="3" algn="ctr" rtl="0">
              <a:spcBef>
                <a:spcPts val="0"/>
              </a:spcBef>
              <a:spcAft>
                <a:spcPts val="0"/>
              </a:spcAft>
              <a:buClr>
                <a:schemeClr val="accent1"/>
              </a:buClr>
              <a:buSzPts val="4800"/>
              <a:buNone/>
              <a:defRPr sz="4800">
                <a:solidFill>
                  <a:schemeClr val="accent1"/>
                </a:solidFill>
              </a:defRPr>
            </a:lvl4pPr>
            <a:lvl5pPr lvl="4" algn="ctr" rtl="0">
              <a:spcBef>
                <a:spcPts val="0"/>
              </a:spcBef>
              <a:spcAft>
                <a:spcPts val="0"/>
              </a:spcAft>
              <a:buClr>
                <a:schemeClr val="accent1"/>
              </a:buClr>
              <a:buSzPts val="4800"/>
              <a:buNone/>
              <a:defRPr sz="4800">
                <a:solidFill>
                  <a:schemeClr val="accent1"/>
                </a:solidFill>
              </a:defRPr>
            </a:lvl5pPr>
            <a:lvl6pPr lvl="5" algn="ctr" rtl="0">
              <a:spcBef>
                <a:spcPts val="0"/>
              </a:spcBef>
              <a:spcAft>
                <a:spcPts val="0"/>
              </a:spcAft>
              <a:buClr>
                <a:schemeClr val="accent1"/>
              </a:buClr>
              <a:buSzPts val="4800"/>
              <a:buNone/>
              <a:defRPr sz="4800">
                <a:solidFill>
                  <a:schemeClr val="accent1"/>
                </a:solidFill>
              </a:defRPr>
            </a:lvl6pPr>
            <a:lvl7pPr lvl="6" algn="ctr" rtl="0">
              <a:spcBef>
                <a:spcPts val="0"/>
              </a:spcBef>
              <a:spcAft>
                <a:spcPts val="0"/>
              </a:spcAft>
              <a:buClr>
                <a:schemeClr val="accent1"/>
              </a:buClr>
              <a:buSzPts val="4800"/>
              <a:buNone/>
              <a:defRPr sz="4800">
                <a:solidFill>
                  <a:schemeClr val="accent1"/>
                </a:solidFill>
              </a:defRPr>
            </a:lvl7pPr>
            <a:lvl8pPr lvl="7" algn="ctr" rtl="0">
              <a:spcBef>
                <a:spcPts val="0"/>
              </a:spcBef>
              <a:spcAft>
                <a:spcPts val="0"/>
              </a:spcAft>
              <a:buClr>
                <a:schemeClr val="accent1"/>
              </a:buClr>
              <a:buSzPts val="4800"/>
              <a:buNone/>
              <a:defRPr sz="4800">
                <a:solidFill>
                  <a:schemeClr val="accent1"/>
                </a:solidFill>
              </a:defRPr>
            </a:lvl8pPr>
            <a:lvl9pPr lvl="8" algn="ctr" rtl="0">
              <a:spcBef>
                <a:spcPts val="0"/>
              </a:spcBef>
              <a:spcAft>
                <a:spcPts val="0"/>
              </a:spcAft>
              <a:buClr>
                <a:schemeClr val="accent1"/>
              </a:buClr>
              <a:buSzPts val="4800"/>
              <a:buNone/>
              <a:defRPr sz="4800">
                <a:solidFill>
                  <a:schemeClr val="accen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855300" y="836000"/>
            <a:ext cx="7433400" cy="396300"/>
          </a:xfrm>
          <a:prstGeom prst="rect">
            <a:avLst/>
          </a:prstGeom>
        </p:spPr>
        <p:txBody>
          <a:bodyPr spcFirstLastPara="1" wrap="square" lIns="0" tIns="0" rIns="0" bIns="0" anchor="b" anchorCtr="0">
            <a:noAutofit/>
          </a:bodyPr>
          <a:lstStyle>
            <a:lvl1pPr lvl="0" rtl="0">
              <a:spcBef>
                <a:spcPts val="0"/>
              </a:spcBef>
              <a:spcAft>
                <a:spcPts val="0"/>
              </a:spcAft>
              <a:buSzPts val="3200"/>
              <a:buNone/>
              <a:defRPr b="0"/>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33" name="Google Shape;33;p6"/>
          <p:cNvSpPr txBox="1">
            <a:spLocks noGrp="1"/>
          </p:cNvSpPr>
          <p:nvPr>
            <p:ph type="body" idx="1"/>
          </p:nvPr>
        </p:nvSpPr>
        <p:spPr>
          <a:xfrm>
            <a:off x="855275" y="1353950"/>
            <a:ext cx="3473100" cy="3418200"/>
          </a:xfrm>
          <a:prstGeom prst="rect">
            <a:avLst/>
          </a:prstGeom>
        </p:spPr>
        <p:txBody>
          <a:bodyPr spcFirstLastPara="1" wrap="square" lIns="0" tIns="0" rIns="0" bIns="0" anchor="t" anchorCtr="0">
            <a:noAutofit/>
          </a:bodyPr>
          <a:lstStyle>
            <a:lvl1pPr marL="457200" lvl="0" indent="-355600" rtl="0">
              <a:spcBef>
                <a:spcPts val="0"/>
              </a:spcBef>
              <a:spcAft>
                <a:spcPts val="0"/>
              </a:spcAft>
              <a:buSzPts val="2000"/>
              <a:buChar char="●"/>
              <a:defRPr sz="2000"/>
            </a:lvl1pPr>
            <a:lvl2pPr marL="914400" lvl="1" indent="-355600" rtl="0">
              <a:spcBef>
                <a:spcPts val="800"/>
              </a:spcBef>
              <a:spcAft>
                <a:spcPts val="0"/>
              </a:spcAft>
              <a:buSzPts val="2000"/>
              <a:buChar char="○"/>
              <a:defRPr sz="2000"/>
            </a:lvl2pPr>
            <a:lvl3pPr marL="1371600" lvl="2" indent="-355600" rtl="0">
              <a:spcBef>
                <a:spcPts val="800"/>
              </a:spcBef>
              <a:spcAft>
                <a:spcPts val="0"/>
              </a:spcAft>
              <a:buSzPts val="2000"/>
              <a:buChar char="■"/>
              <a:defRPr sz="2000"/>
            </a:lvl3pPr>
            <a:lvl4pPr marL="1828800" lvl="3" indent="-355600" rtl="0">
              <a:spcBef>
                <a:spcPts val="800"/>
              </a:spcBef>
              <a:spcAft>
                <a:spcPts val="0"/>
              </a:spcAft>
              <a:buSzPts val="2000"/>
              <a:buChar char="●"/>
              <a:defRPr sz="2000"/>
            </a:lvl4pPr>
            <a:lvl5pPr marL="2286000" lvl="4" indent="-355600" rtl="0">
              <a:spcBef>
                <a:spcPts val="800"/>
              </a:spcBef>
              <a:spcAft>
                <a:spcPts val="0"/>
              </a:spcAft>
              <a:buSzPts val="2000"/>
              <a:buChar char="○"/>
              <a:defRPr sz="2000"/>
            </a:lvl5pPr>
            <a:lvl6pPr marL="2743200" lvl="5" indent="-355600" rtl="0">
              <a:spcBef>
                <a:spcPts val="800"/>
              </a:spcBef>
              <a:spcAft>
                <a:spcPts val="0"/>
              </a:spcAft>
              <a:buSzPts val="2000"/>
              <a:buChar char="■"/>
              <a:defRPr sz="2000"/>
            </a:lvl6pPr>
            <a:lvl7pPr marL="3200400" lvl="6" indent="-355600" rtl="0">
              <a:spcBef>
                <a:spcPts val="800"/>
              </a:spcBef>
              <a:spcAft>
                <a:spcPts val="0"/>
              </a:spcAft>
              <a:buSzPts val="2000"/>
              <a:buChar char="●"/>
              <a:defRPr sz="2000"/>
            </a:lvl7pPr>
            <a:lvl8pPr marL="3657600" lvl="7" indent="-355600" rtl="0">
              <a:spcBef>
                <a:spcPts val="800"/>
              </a:spcBef>
              <a:spcAft>
                <a:spcPts val="0"/>
              </a:spcAft>
              <a:buSzPts val="2000"/>
              <a:buChar char="○"/>
              <a:defRPr sz="2000"/>
            </a:lvl8pPr>
            <a:lvl9pPr marL="4114800" lvl="8" indent="-355600" rtl="0">
              <a:spcBef>
                <a:spcPts val="800"/>
              </a:spcBef>
              <a:spcAft>
                <a:spcPts val="800"/>
              </a:spcAft>
              <a:buSzPts val="2000"/>
              <a:buChar char="■"/>
              <a:defRPr sz="2000"/>
            </a:lvl9pPr>
          </a:lstStyle>
          <a:p>
            <a:endParaRPr/>
          </a:p>
        </p:txBody>
      </p:sp>
      <p:sp>
        <p:nvSpPr>
          <p:cNvPr id="34" name="Google Shape;34;p6"/>
          <p:cNvSpPr txBox="1">
            <a:spLocks noGrp="1"/>
          </p:cNvSpPr>
          <p:nvPr>
            <p:ph type="body" idx="2"/>
          </p:nvPr>
        </p:nvSpPr>
        <p:spPr>
          <a:xfrm>
            <a:off x="4815597" y="1353950"/>
            <a:ext cx="3473100" cy="3418200"/>
          </a:xfrm>
          <a:prstGeom prst="rect">
            <a:avLst/>
          </a:prstGeom>
        </p:spPr>
        <p:txBody>
          <a:bodyPr spcFirstLastPara="1" wrap="square" lIns="0" tIns="0" rIns="0" bIns="0" anchor="t" anchorCtr="0">
            <a:noAutofit/>
          </a:bodyPr>
          <a:lstStyle>
            <a:lvl1pPr marL="457200" lvl="0" indent="-355600" rtl="0">
              <a:spcBef>
                <a:spcPts val="0"/>
              </a:spcBef>
              <a:spcAft>
                <a:spcPts val="0"/>
              </a:spcAft>
              <a:buSzPts val="2000"/>
              <a:buChar char="●"/>
              <a:defRPr sz="2000"/>
            </a:lvl1pPr>
            <a:lvl2pPr marL="914400" lvl="1" indent="-355600" rtl="0">
              <a:spcBef>
                <a:spcPts val="800"/>
              </a:spcBef>
              <a:spcAft>
                <a:spcPts val="0"/>
              </a:spcAft>
              <a:buSzPts val="2000"/>
              <a:buChar char="○"/>
              <a:defRPr sz="2000"/>
            </a:lvl2pPr>
            <a:lvl3pPr marL="1371600" lvl="2" indent="-355600" rtl="0">
              <a:spcBef>
                <a:spcPts val="800"/>
              </a:spcBef>
              <a:spcAft>
                <a:spcPts val="0"/>
              </a:spcAft>
              <a:buSzPts val="2000"/>
              <a:buChar char="■"/>
              <a:defRPr sz="2000"/>
            </a:lvl3pPr>
            <a:lvl4pPr marL="1828800" lvl="3" indent="-355600" rtl="0">
              <a:spcBef>
                <a:spcPts val="800"/>
              </a:spcBef>
              <a:spcAft>
                <a:spcPts val="0"/>
              </a:spcAft>
              <a:buSzPts val="2000"/>
              <a:buChar char="●"/>
              <a:defRPr sz="2000"/>
            </a:lvl4pPr>
            <a:lvl5pPr marL="2286000" lvl="4" indent="-355600" rtl="0">
              <a:spcBef>
                <a:spcPts val="800"/>
              </a:spcBef>
              <a:spcAft>
                <a:spcPts val="0"/>
              </a:spcAft>
              <a:buSzPts val="2000"/>
              <a:buChar char="○"/>
              <a:defRPr sz="2000"/>
            </a:lvl5pPr>
            <a:lvl6pPr marL="2743200" lvl="5" indent="-355600" rtl="0">
              <a:spcBef>
                <a:spcPts val="800"/>
              </a:spcBef>
              <a:spcAft>
                <a:spcPts val="0"/>
              </a:spcAft>
              <a:buSzPts val="2000"/>
              <a:buChar char="■"/>
              <a:defRPr sz="2000"/>
            </a:lvl6pPr>
            <a:lvl7pPr marL="3200400" lvl="6" indent="-355600" rtl="0">
              <a:spcBef>
                <a:spcPts val="800"/>
              </a:spcBef>
              <a:spcAft>
                <a:spcPts val="0"/>
              </a:spcAft>
              <a:buSzPts val="2000"/>
              <a:buChar char="●"/>
              <a:defRPr sz="2000"/>
            </a:lvl7pPr>
            <a:lvl8pPr marL="3657600" lvl="7" indent="-355600" rtl="0">
              <a:spcBef>
                <a:spcPts val="800"/>
              </a:spcBef>
              <a:spcAft>
                <a:spcPts val="0"/>
              </a:spcAft>
              <a:buSzPts val="2000"/>
              <a:buChar char="○"/>
              <a:defRPr sz="2000"/>
            </a:lvl8pPr>
            <a:lvl9pPr marL="4114800" lvl="8" indent="-355600" rtl="0">
              <a:spcBef>
                <a:spcPts val="800"/>
              </a:spcBef>
              <a:spcAft>
                <a:spcPts val="800"/>
              </a:spcAft>
              <a:buSzPts val="2000"/>
              <a:buChar char="■"/>
              <a:defRPr sz="2000"/>
            </a:lvl9pPr>
          </a:lstStyle>
          <a:p>
            <a:endParaRPr/>
          </a:p>
        </p:txBody>
      </p:sp>
      <p:sp>
        <p:nvSpPr>
          <p:cNvPr id="35" name="Google Shape;35;p6"/>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36"/>
        <p:cNvGrpSpPr/>
        <p:nvPr/>
      </p:nvGrpSpPr>
      <p:grpSpPr>
        <a:xfrm>
          <a:off x="0" y="0"/>
          <a:ext cx="0" cy="0"/>
          <a:chOff x="0" y="0"/>
          <a:chExt cx="0" cy="0"/>
        </a:xfrm>
      </p:grpSpPr>
      <p:sp>
        <p:nvSpPr>
          <p:cNvPr id="37" name="Google Shape;37;p7"/>
          <p:cNvSpPr txBox="1">
            <a:spLocks noGrp="1"/>
          </p:cNvSpPr>
          <p:nvPr>
            <p:ph type="title"/>
          </p:nvPr>
        </p:nvSpPr>
        <p:spPr>
          <a:xfrm>
            <a:off x="514350" y="1054775"/>
            <a:ext cx="7433400" cy="396300"/>
          </a:xfrm>
          <a:prstGeom prst="rect">
            <a:avLst/>
          </a:prstGeom>
        </p:spPr>
        <p:txBody>
          <a:bodyPr spcFirstLastPara="1" wrap="square" lIns="0" tIns="0" rIns="0" bIns="0" anchor="b" anchorCtr="0">
            <a:noAutofit/>
          </a:bodyPr>
          <a:lstStyle>
            <a:lvl1pPr lvl="0" rtl="0">
              <a:spcBef>
                <a:spcPts val="0"/>
              </a:spcBef>
              <a:spcAft>
                <a:spcPts val="0"/>
              </a:spcAft>
              <a:buSzPts val="4000"/>
              <a:buNone/>
              <a:defRPr sz="4000" b="0"/>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38" name="Google Shape;38;p7"/>
          <p:cNvSpPr txBox="1">
            <a:spLocks noGrp="1"/>
          </p:cNvSpPr>
          <p:nvPr>
            <p:ph type="body" idx="1"/>
          </p:nvPr>
        </p:nvSpPr>
        <p:spPr>
          <a:xfrm>
            <a:off x="514350" y="2399025"/>
            <a:ext cx="2346600" cy="2373300"/>
          </a:xfrm>
          <a:prstGeom prst="rect">
            <a:avLst/>
          </a:prstGeom>
        </p:spPr>
        <p:txBody>
          <a:bodyPr spcFirstLastPara="1" wrap="square" lIns="0" tIns="0" rIns="0" bIns="0" anchor="t" anchorCtr="0">
            <a:noAutofit/>
          </a:bodyPr>
          <a:lstStyle>
            <a:lvl1pPr marL="457200" lvl="0" indent="-298450" rtl="0">
              <a:spcBef>
                <a:spcPts val="0"/>
              </a:spcBef>
              <a:spcAft>
                <a:spcPts val="0"/>
              </a:spcAft>
              <a:buSzPts val="1100"/>
              <a:buChar char="●"/>
              <a:defRPr sz="1100"/>
            </a:lvl1pPr>
            <a:lvl2pPr marL="914400" lvl="1" indent="-298450" rtl="0">
              <a:spcBef>
                <a:spcPts val="800"/>
              </a:spcBef>
              <a:spcAft>
                <a:spcPts val="0"/>
              </a:spcAft>
              <a:buSzPts val="1100"/>
              <a:buChar char="○"/>
              <a:defRPr sz="1100"/>
            </a:lvl2pPr>
            <a:lvl3pPr marL="1371600" lvl="2" indent="-298450" rtl="0">
              <a:spcBef>
                <a:spcPts val="800"/>
              </a:spcBef>
              <a:spcAft>
                <a:spcPts val="0"/>
              </a:spcAft>
              <a:buSzPts val="1100"/>
              <a:buChar char="■"/>
              <a:defRPr sz="1100"/>
            </a:lvl3pPr>
            <a:lvl4pPr marL="1828800" lvl="3" indent="-298450" rtl="0">
              <a:spcBef>
                <a:spcPts val="800"/>
              </a:spcBef>
              <a:spcAft>
                <a:spcPts val="0"/>
              </a:spcAft>
              <a:buSzPts val="1100"/>
              <a:buChar char="●"/>
              <a:defRPr sz="1100"/>
            </a:lvl4pPr>
            <a:lvl5pPr marL="2286000" lvl="4" indent="-298450" rtl="0">
              <a:spcBef>
                <a:spcPts val="800"/>
              </a:spcBef>
              <a:spcAft>
                <a:spcPts val="0"/>
              </a:spcAft>
              <a:buSzPts val="1100"/>
              <a:buChar char="○"/>
              <a:defRPr sz="1100"/>
            </a:lvl5pPr>
            <a:lvl6pPr marL="2743200" lvl="5" indent="-298450" rtl="0">
              <a:spcBef>
                <a:spcPts val="800"/>
              </a:spcBef>
              <a:spcAft>
                <a:spcPts val="0"/>
              </a:spcAft>
              <a:buSzPts val="1100"/>
              <a:buChar char="■"/>
              <a:defRPr sz="1100"/>
            </a:lvl6pPr>
            <a:lvl7pPr marL="3200400" lvl="6" indent="-298450" rtl="0">
              <a:spcBef>
                <a:spcPts val="800"/>
              </a:spcBef>
              <a:spcAft>
                <a:spcPts val="0"/>
              </a:spcAft>
              <a:buSzPts val="1100"/>
              <a:buChar char="●"/>
              <a:defRPr sz="1100"/>
            </a:lvl7pPr>
            <a:lvl8pPr marL="3657600" lvl="7" indent="-298450" rtl="0">
              <a:spcBef>
                <a:spcPts val="800"/>
              </a:spcBef>
              <a:spcAft>
                <a:spcPts val="0"/>
              </a:spcAft>
              <a:buSzPts val="1100"/>
              <a:buChar char="○"/>
              <a:defRPr sz="1100"/>
            </a:lvl8pPr>
            <a:lvl9pPr marL="4114800" lvl="8" indent="-298450" rtl="0">
              <a:spcBef>
                <a:spcPts val="800"/>
              </a:spcBef>
              <a:spcAft>
                <a:spcPts val="800"/>
              </a:spcAft>
              <a:buSzPts val="1100"/>
              <a:buChar char="■"/>
              <a:defRPr sz="1100"/>
            </a:lvl9pPr>
          </a:lstStyle>
          <a:p>
            <a:endParaRPr/>
          </a:p>
        </p:txBody>
      </p:sp>
      <p:sp>
        <p:nvSpPr>
          <p:cNvPr id="39" name="Google Shape;39;p7"/>
          <p:cNvSpPr txBox="1">
            <a:spLocks noGrp="1"/>
          </p:cNvSpPr>
          <p:nvPr>
            <p:ph type="body" idx="2"/>
          </p:nvPr>
        </p:nvSpPr>
        <p:spPr>
          <a:xfrm>
            <a:off x="3383375" y="2398850"/>
            <a:ext cx="2315700" cy="2373300"/>
          </a:xfrm>
          <a:prstGeom prst="rect">
            <a:avLst/>
          </a:prstGeom>
        </p:spPr>
        <p:txBody>
          <a:bodyPr spcFirstLastPara="1" wrap="square" lIns="0" tIns="0" rIns="0" bIns="0" anchor="t" anchorCtr="0">
            <a:noAutofit/>
          </a:bodyPr>
          <a:lstStyle>
            <a:lvl1pPr marL="457200" lvl="0" indent="-298450" rtl="0">
              <a:spcBef>
                <a:spcPts val="0"/>
              </a:spcBef>
              <a:spcAft>
                <a:spcPts val="0"/>
              </a:spcAft>
              <a:buSzPts val="1100"/>
              <a:buChar char="●"/>
              <a:defRPr sz="1100"/>
            </a:lvl1pPr>
            <a:lvl2pPr marL="914400" lvl="1" indent="-298450" rtl="0">
              <a:spcBef>
                <a:spcPts val="800"/>
              </a:spcBef>
              <a:spcAft>
                <a:spcPts val="0"/>
              </a:spcAft>
              <a:buSzPts val="1100"/>
              <a:buChar char="○"/>
              <a:defRPr sz="1100"/>
            </a:lvl2pPr>
            <a:lvl3pPr marL="1371600" lvl="2" indent="-298450" rtl="0">
              <a:spcBef>
                <a:spcPts val="800"/>
              </a:spcBef>
              <a:spcAft>
                <a:spcPts val="0"/>
              </a:spcAft>
              <a:buSzPts val="1100"/>
              <a:buChar char="■"/>
              <a:defRPr sz="1100"/>
            </a:lvl3pPr>
            <a:lvl4pPr marL="1828800" lvl="3" indent="-298450" rtl="0">
              <a:spcBef>
                <a:spcPts val="800"/>
              </a:spcBef>
              <a:spcAft>
                <a:spcPts val="0"/>
              </a:spcAft>
              <a:buSzPts val="1100"/>
              <a:buChar char="●"/>
              <a:defRPr sz="1100"/>
            </a:lvl4pPr>
            <a:lvl5pPr marL="2286000" lvl="4" indent="-298450" rtl="0">
              <a:spcBef>
                <a:spcPts val="800"/>
              </a:spcBef>
              <a:spcAft>
                <a:spcPts val="0"/>
              </a:spcAft>
              <a:buSzPts val="1100"/>
              <a:buChar char="○"/>
              <a:defRPr sz="1100"/>
            </a:lvl5pPr>
            <a:lvl6pPr marL="2743200" lvl="5" indent="-298450" rtl="0">
              <a:spcBef>
                <a:spcPts val="800"/>
              </a:spcBef>
              <a:spcAft>
                <a:spcPts val="0"/>
              </a:spcAft>
              <a:buSzPts val="1100"/>
              <a:buChar char="■"/>
              <a:defRPr sz="1100"/>
            </a:lvl6pPr>
            <a:lvl7pPr marL="3200400" lvl="6" indent="-298450" rtl="0">
              <a:spcBef>
                <a:spcPts val="800"/>
              </a:spcBef>
              <a:spcAft>
                <a:spcPts val="0"/>
              </a:spcAft>
              <a:buSzPts val="1100"/>
              <a:buChar char="●"/>
              <a:defRPr sz="1100"/>
            </a:lvl7pPr>
            <a:lvl8pPr marL="3657600" lvl="7" indent="-298450" rtl="0">
              <a:spcBef>
                <a:spcPts val="800"/>
              </a:spcBef>
              <a:spcAft>
                <a:spcPts val="0"/>
              </a:spcAft>
              <a:buSzPts val="1100"/>
              <a:buChar char="○"/>
              <a:defRPr sz="1100"/>
            </a:lvl8pPr>
            <a:lvl9pPr marL="4114800" lvl="8" indent="-298450" rtl="0">
              <a:spcBef>
                <a:spcPts val="800"/>
              </a:spcBef>
              <a:spcAft>
                <a:spcPts val="800"/>
              </a:spcAft>
              <a:buSzPts val="1100"/>
              <a:buChar char="■"/>
              <a:defRPr sz="1100"/>
            </a:lvl9pPr>
          </a:lstStyle>
          <a:p>
            <a:endParaRPr/>
          </a:p>
        </p:txBody>
      </p:sp>
      <p:sp>
        <p:nvSpPr>
          <p:cNvPr id="40" name="Google Shape;40;p7"/>
          <p:cNvSpPr txBox="1">
            <a:spLocks noGrp="1"/>
          </p:cNvSpPr>
          <p:nvPr>
            <p:ph type="body" idx="3"/>
          </p:nvPr>
        </p:nvSpPr>
        <p:spPr>
          <a:xfrm>
            <a:off x="6283100" y="2398850"/>
            <a:ext cx="2346600" cy="2373300"/>
          </a:xfrm>
          <a:prstGeom prst="rect">
            <a:avLst/>
          </a:prstGeom>
        </p:spPr>
        <p:txBody>
          <a:bodyPr spcFirstLastPara="1" wrap="square" lIns="0" tIns="0" rIns="0" bIns="0" anchor="t" anchorCtr="0">
            <a:noAutofit/>
          </a:bodyPr>
          <a:lstStyle>
            <a:lvl1pPr marL="457200" lvl="0" indent="-298450" rtl="0">
              <a:spcBef>
                <a:spcPts val="0"/>
              </a:spcBef>
              <a:spcAft>
                <a:spcPts val="0"/>
              </a:spcAft>
              <a:buSzPts val="1100"/>
              <a:buChar char="●"/>
              <a:defRPr sz="1100"/>
            </a:lvl1pPr>
            <a:lvl2pPr marL="914400" lvl="1" indent="-298450" rtl="0">
              <a:spcBef>
                <a:spcPts val="800"/>
              </a:spcBef>
              <a:spcAft>
                <a:spcPts val="0"/>
              </a:spcAft>
              <a:buSzPts val="1100"/>
              <a:buChar char="○"/>
              <a:defRPr sz="1100"/>
            </a:lvl2pPr>
            <a:lvl3pPr marL="1371600" lvl="2" indent="-298450" rtl="0">
              <a:spcBef>
                <a:spcPts val="800"/>
              </a:spcBef>
              <a:spcAft>
                <a:spcPts val="0"/>
              </a:spcAft>
              <a:buSzPts val="1100"/>
              <a:buChar char="■"/>
              <a:defRPr sz="1100"/>
            </a:lvl3pPr>
            <a:lvl4pPr marL="1828800" lvl="3" indent="-298450" rtl="0">
              <a:spcBef>
                <a:spcPts val="800"/>
              </a:spcBef>
              <a:spcAft>
                <a:spcPts val="0"/>
              </a:spcAft>
              <a:buSzPts val="1100"/>
              <a:buChar char="●"/>
              <a:defRPr sz="1100"/>
            </a:lvl4pPr>
            <a:lvl5pPr marL="2286000" lvl="4" indent="-298450" rtl="0">
              <a:spcBef>
                <a:spcPts val="800"/>
              </a:spcBef>
              <a:spcAft>
                <a:spcPts val="0"/>
              </a:spcAft>
              <a:buSzPts val="1100"/>
              <a:buChar char="○"/>
              <a:defRPr sz="1100"/>
            </a:lvl5pPr>
            <a:lvl6pPr marL="2743200" lvl="5" indent="-298450" rtl="0">
              <a:spcBef>
                <a:spcPts val="800"/>
              </a:spcBef>
              <a:spcAft>
                <a:spcPts val="0"/>
              </a:spcAft>
              <a:buSzPts val="1100"/>
              <a:buChar char="■"/>
              <a:defRPr sz="1100"/>
            </a:lvl6pPr>
            <a:lvl7pPr marL="3200400" lvl="6" indent="-298450" rtl="0">
              <a:spcBef>
                <a:spcPts val="800"/>
              </a:spcBef>
              <a:spcAft>
                <a:spcPts val="0"/>
              </a:spcAft>
              <a:buSzPts val="1100"/>
              <a:buChar char="●"/>
              <a:defRPr sz="1100"/>
            </a:lvl7pPr>
            <a:lvl8pPr marL="3657600" lvl="7" indent="-298450" rtl="0">
              <a:spcBef>
                <a:spcPts val="800"/>
              </a:spcBef>
              <a:spcAft>
                <a:spcPts val="0"/>
              </a:spcAft>
              <a:buSzPts val="1100"/>
              <a:buChar char="○"/>
              <a:defRPr sz="1100"/>
            </a:lvl8pPr>
            <a:lvl9pPr marL="4114800" lvl="8" indent="-298450" rtl="0">
              <a:spcBef>
                <a:spcPts val="800"/>
              </a:spcBef>
              <a:spcAft>
                <a:spcPts val="800"/>
              </a:spcAft>
              <a:buSzPts val="1100"/>
              <a:buChar char="■"/>
              <a:defRPr sz="1100"/>
            </a:lvl9pPr>
          </a:lstStyle>
          <a:p>
            <a:endParaRPr/>
          </a:p>
        </p:txBody>
      </p:sp>
      <p:sp>
        <p:nvSpPr>
          <p:cNvPr id="41" name="Google Shape;41;p7"/>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42" name="Google Shape;42;p7"/>
          <p:cNvSpPr/>
          <p:nvPr/>
        </p:nvSpPr>
        <p:spPr>
          <a:xfrm>
            <a:off x="0" y="4896113"/>
            <a:ext cx="9144000" cy="247500"/>
          </a:xfrm>
          <a:prstGeom prst="rect">
            <a:avLst/>
          </a:prstGeom>
          <a:solidFill>
            <a:srgbClr val="FFD2CC"/>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cxnSp>
        <p:nvCxnSpPr>
          <p:cNvPr id="43" name="Google Shape;43;p7"/>
          <p:cNvCxnSpPr/>
          <p:nvPr/>
        </p:nvCxnSpPr>
        <p:spPr>
          <a:xfrm>
            <a:off x="3398720" y="2212297"/>
            <a:ext cx="2346525" cy="0"/>
          </a:xfrm>
          <a:prstGeom prst="straightConnector1">
            <a:avLst/>
          </a:prstGeom>
          <a:noFill/>
          <a:ln w="38100" cap="rnd" cmpd="sng">
            <a:solidFill>
              <a:srgbClr val="FFD2CC"/>
            </a:solidFill>
            <a:prstDash val="solid"/>
            <a:round/>
            <a:headEnd type="none" w="sm" len="sm"/>
            <a:tailEnd type="none" w="sm" len="sm"/>
          </a:ln>
        </p:spPr>
      </p:cxnSp>
      <p:cxnSp>
        <p:nvCxnSpPr>
          <p:cNvPr id="44" name="Google Shape;44;p7"/>
          <p:cNvCxnSpPr/>
          <p:nvPr/>
        </p:nvCxnSpPr>
        <p:spPr>
          <a:xfrm>
            <a:off x="6283091" y="2212297"/>
            <a:ext cx="2346525" cy="0"/>
          </a:xfrm>
          <a:prstGeom prst="straightConnector1">
            <a:avLst/>
          </a:prstGeom>
          <a:noFill/>
          <a:ln w="38100" cap="rnd" cmpd="sng">
            <a:solidFill>
              <a:srgbClr val="FFD2CC"/>
            </a:solidFill>
            <a:prstDash val="solid"/>
            <a:round/>
            <a:headEnd type="none" w="sm" len="sm"/>
            <a:tailEnd type="none" w="sm" len="sm"/>
          </a:ln>
        </p:spPr>
      </p:cxnSp>
      <p:cxnSp>
        <p:nvCxnSpPr>
          <p:cNvPr id="45" name="Google Shape;45;p7"/>
          <p:cNvCxnSpPr/>
          <p:nvPr/>
        </p:nvCxnSpPr>
        <p:spPr>
          <a:xfrm>
            <a:off x="514350" y="2212297"/>
            <a:ext cx="2346525" cy="0"/>
          </a:xfrm>
          <a:prstGeom prst="straightConnector1">
            <a:avLst/>
          </a:prstGeom>
          <a:noFill/>
          <a:ln w="38100" cap="rnd" cmpd="sng">
            <a:solidFill>
              <a:srgbClr val="FFD2CC"/>
            </a:solidFill>
            <a:prstDash val="solid"/>
            <a:round/>
            <a:headEnd type="none" w="sm" len="sm"/>
            <a:tailEnd type="none" w="sm" len="sm"/>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8"/>
        <p:cNvGrpSpPr/>
        <p:nvPr/>
      </p:nvGrpSpPr>
      <p:grpSpPr>
        <a:xfrm>
          <a:off x="0" y="0"/>
          <a:ext cx="0" cy="0"/>
          <a:chOff x="0" y="0"/>
          <a:chExt cx="0" cy="0"/>
        </a:xfrm>
      </p:grpSpPr>
      <p:sp>
        <p:nvSpPr>
          <p:cNvPr id="59" name="Google Shape;59;p10"/>
          <p:cNvSpPr txBox="1">
            <a:spLocks noGrp="1"/>
          </p:cNvSpPr>
          <p:nvPr>
            <p:ph type="sldNum" idx="12"/>
          </p:nvPr>
        </p:nvSpPr>
        <p:spPr>
          <a:xfrm>
            <a:off x="8480584"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55300" y="836000"/>
            <a:ext cx="7433400" cy="396300"/>
          </a:xfrm>
          <a:prstGeom prst="rect">
            <a:avLst/>
          </a:prstGeom>
          <a:noFill/>
          <a:ln>
            <a:noFill/>
          </a:ln>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Merriweather Sans"/>
              <a:buNone/>
              <a:defRPr sz="3200" b="1">
                <a:solidFill>
                  <a:schemeClr val="accent1"/>
                </a:solidFill>
                <a:latin typeface="Merriweather Sans"/>
                <a:ea typeface="Merriweather Sans"/>
                <a:cs typeface="Merriweather Sans"/>
                <a:sym typeface="Merriweather Sans"/>
              </a:defRPr>
            </a:lvl1pPr>
            <a:lvl2pPr lvl="1" rtl="0">
              <a:lnSpc>
                <a:spcPct val="90000"/>
              </a:lnSpc>
              <a:spcBef>
                <a:spcPts val="0"/>
              </a:spcBef>
              <a:spcAft>
                <a:spcPts val="0"/>
              </a:spcAft>
              <a:buClr>
                <a:schemeClr val="dk1"/>
              </a:buClr>
              <a:buSzPts val="3200"/>
              <a:buNone/>
              <a:defRPr sz="3200" b="1">
                <a:solidFill>
                  <a:schemeClr val="dk1"/>
                </a:solidFill>
              </a:defRPr>
            </a:lvl2pPr>
            <a:lvl3pPr lvl="2" rtl="0">
              <a:lnSpc>
                <a:spcPct val="90000"/>
              </a:lnSpc>
              <a:spcBef>
                <a:spcPts val="0"/>
              </a:spcBef>
              <a:spcAft>
                <a:spcPts val="0"/>
              </a:spcAft>
              <a:buClr>
                <a:schemeClr val="dk1"/>
              </a:buClr>
              <a:buSzPts val="3200"/>
              <a:buNone/>
              <a:defRPr sz="3200" b="1">
                <a:solidFill>
                  <a:schemeClr val="dk1"/>
                </a:solidFill>
              </a:defRPr>
            </a:lvl3pPr>
            <a:lvl4pPr lvl="3" rtl="0">
              <a:lnSpc>
                <a:spcPct val="90000"/>
              </a:lnSpc>
              <a:spcBef>
                <a:spcPts val="0"/>
              </a:spcBef>
              <a:spcAft>
                <a:spcPts val="0"/>
              </a:spcAft>
              <a:buClr>
                <a:schemeClr val="dk1"/>
              </a:buClr>
              <a:buSzPts val="3200"/>
              <a:buNone/>
              <a:defRPr sz="3200" b="1">
                <a:solidFill>
                  <a:schemeClr val="dk1"/>
                </a:solidFill>
              </a:defRPr>
            </a:lvl4pPr>
            <a:lvl5pPr lvl="4" rtl="0">
              <a:lnSpc>
                <a:spcPct val="90000"/>
              </a:lnSpc>
              <a:spcBef>
                <a:spcPts val="0"/>
              </a:spcBef>
              <a:spcAft>
                <a:spcPts val="0"/>
              </a:spcAft>
              <a:buClr>
                <a:schemeClr val="dk1"/>
              </a:buClr>
              <a:buSzPts val="3200"/>
              <a:buNone/>
              <a:defRPr sz="3200" b="1">
                <a:solidFill>
                  <a:schemeClr val="dk1"/>
                </a:solidFill>
              </a:defRPr>
            </a:lvl5pPr>
            <a:lvl6pPr lvl="5" rtl="0">
              <a:lnSpc>
                <a:spcPct val="90000"/>
              </a:lnSpc>
              <a:spcBef>
                <a:spcPts val="0"/>
              </a:spcBef>
              <a:spcAft>
                <a:spcPts val="0"/>
              </a:spcAft>
              <a:buClr>
                <a:schemeClr val="dk1"/>
              </a:buClr>
              <a:buSzPts val="3200"/>
              <a:buNone/>
              <a:defRPr sz="3200" b="1">
                <a:solidFill>
                  <a:schemeClr val="dk1"/>
                </a:solidFill>
              </a:defRPr>
            </a:lvl6pPr>
            <a:lvl7pPr lvl="6" rtl="0">
              <a:lnSpc>
                <a:spcPct val="90000"/>
              </a:lnSpc>
              <a:spcBef>
                <a:spcPts val="0"/>
              </a:spcBef>
              <a:spcAft>
                <a:spcPts val="0"/>
              </a:spcAft>
              <a:buClr>
                <a:schemeClr val="dk1"/>
              </a:buClr>
              <a:buSzPts val="3200"/>
              <a:buNone/>
              <a:defRPr sz="3200" b="1">
                <a:solidFill>
                  <a:schemeClr val="dk1"/>
                </a:solidFill>
              </a:defRPr>
            </a:lvl7pPr>
            <a:lvl8pPr lvl="7" rtl="0">
              <a:lnSpc>
                <a:spcPct val="90000"/>
              </a:lnSpc>
              <a:spcBef>
                <a:spcPts val="0"/>
              </a:spcBef>
              <a:spcAft>
                <a:spcPts val="0"/>
              </a:spcAft>
              <a:buClr>
                <a:schemeClr val="dk1"/>
              </a:buClr>
              <a:buSzPts val="3200"/>
              <a:buNone/>
              <a:defRPr sz="3200" b="1">
                <a:solidFill>
                  <a:schemeClr val="dk1"/>
                </a:solidFill>
              </a:defRPr>
            </a:lvl8pPr>
            <a:lvl9pPr lvl="8" rtl="0">
              <a:lnSpc>
                <a:spcPct val="90000"/>
              </a:lnSpc>
              <a:spcBef>
                <a:spcPts val="0"/>
              </a:spcBef>
              <a:spcAft>
                <a:spcPts val="0"/>
              </a:spcAft>
              <a:buClr>
                <a:schemeClr val="dk1"/>
              </a:buClr>
              <a:buSzPts val="3200"/>
              <a:buNone/>
              <a:defRPr sz="3200" b="1">
                <a:solidFill>
                  <a:schemeClr val="dk1"/>
                </a:solidFill>
              </a:defRPr>
            </a:lvl9pPr>
          </a:lstStyle>
          <a:p>
            <a:endParaRPr/>
          </a:p>
        </p:txBody>
      </p:sp>
      <p:sp>
        <p:nvSpPr>
          <p:cNvPr id="7" name="Google Shape;7;p1"/>
          <p:cNvSpPr txBox="1">
            <a:spLocks noGrp="1"/>
          </p:cNvSpPr>
          <p:nvPr>
            <p:ph type="body" idx="1"/>
          </p:nvPr>
        </p:nvSpPr>
        <p:spPr>
          <a:xfrm>
            <a:off x="855300" y="1353947"/>
            <a:ext cx="7433400" cy="3033900"/>
          </a:xfrm>
          <a:prstGeom prst="rect">
            <a:avLst/>
          </a:prstGeom>
          <a:noFill/>
          <a:ln>
            <a:noFill/>
          </a:ln>
        </p:spPr>
        <p:txBody>
          <a:bodyPr spcFirstLastPara="1" wrap="square" lIns="0" tIns="0" rIns="0" bIns="0" anchor="t" anchorCtr="0">
            <a:noAutofit/>
          </a:bodyPr>
          <a:lstStyle>
            <a:lvl1pPr marL="457200" lvl="0" indent="-336550" rtl="0">
              <a:lnSpc>
                <a:spcPct val="115000"/>
              </a:lnSpc>
              <a:spcBef>
                <a:spcPts val="0"/>
              </a:spcBef>
              <a:spcAft>
                <a:spcPts val="0"/>
              </a:spcAft>
              <a:buClr>
                <a:schemeClr val="dk1"/>
              </a:buClr>
              <a:buSzPts val="1700"/>
              <a:buFont typeface="Merriweather Sans Light"/>
              <a:buChar char="●"/>
              <a:defRPr sz="1700">
                <a:solidFill>
                  <a:schemeClr val="dk1"/>
                </a:solidFill>
                <a:latin typeface="Merriweather Sans Light"/>
                <a:ea typeface="Merriweather Sans Light"/>
                <a:cs typeface="Merriweather Sans Light"/>
                <a:sym typeface="Merriweather Sans Light"/>
              </a:defRPr>
            </a:lvl1pPr>
            <a:lvl2pPr marL="914400" lvl="1" indent="-336550" rtl="0">
              <a:lnSpc>
                <a:spcPct val="115000"/>
              </a:lnSpc>
              <a:spcBef>
                <a:spcPts val="800"/>
              </a:spcBef>
              <a:spcAft>
                <a:spcPts val="0"/>
              </a:spcAft>
              <a:buClr>
                <a:schemeClr val="dk1"/>
              </a:buClr>
              <a:buSzPts val="1700"/>
              <a:buFont typeface="Merriweather Sans Light"/>
              <a:buChar char="○"/>
              <a:defRPr sz="1700">
                <a:solidFill>
                  <a:schemeClr val="dk1"/>
                </a:solidFill>
                <a:latin typeface="Merriweather Sans Light"/>
                <a:ea typeface="Merriweather Sans Light"/>
                <a:cs typeface="Merriweather Sans Light"/>
                <a:sym typeface="Merriweather Sans Light"/>
              </a:defRPr>
            </a:lvl2pPr>
            <a:lvl3pPr marL="1371600" lvl="2" indent="-336550" rtl="0">
              <a:lnSpc>
                <a:spcPct val="115000"/>
              </a:lnSpc>
              <a:spcBef>
                <a:spcPts val="800"/>
              </a:spcBef>
              <a:spcAft>
                <a:spcPts val="0"/>
              </a:spcAft>
              <a:buClr>
                <a:schemeClr val="dk1"/>
              </a:buClr>
              <a:buSzPts val="1700"/>
              <a:buFont typeface="Merriweather Sans Light"/>
              <a:buChar char="■"/>
              <a:defRPr sz="1700">
                <a:solidFill>
                  <a:schemeClr val="dk1"/>
                </a:solidFill>
                <a:latin typeface="Merriweather Sans Light"/>
                <a:ea typeface="Merriweather Sans Light"/>
                <a:cs typeface="Merriweather Sans Light"/>
                <a:sym typeface="Merriweather Sans Light"/>
              </a:defRPr>
            </a:lvl3pPr>
            <a:lvl4pPr marL="1828800" lvl="3" indent="-336550" rtl="0">
              <a:lnSpc>
                <a:spcPct val="115000"/>
              </a:lnSpc>
              <a:spcBef>
                <a:spcPts val="800"/>
              </a:spcBef>
              <a:spcAft>
                <a:spcPts val="0"/>
              </a:spcAft>
              <a:buClr>
                <a:schemeClr val="dk1"/>
              </a:buClr>
              <a:buSzPts val="1700"/>
              <a:buFont typeface="Merriweather Sans Light"/>
              <a:buChar char="●"/>
              <a:defRPr sz="1700">
                <a:solidFill>
                  <a:schemeClr val="dk1"/>
                </a:solidFill>
                <a:latin typeface="Merriweather Sans Light"/>
                <a:ea typeface="Merriweather Sans Light"/>
                <a:cs typeface="Merriweather Sans Light"/>
                <a:sym typeface="Merriweather Sans Light"/>
              </a:defRPr>
            </a:lvl4pPr>
            <a:lvl5pPr marL="2286000" lvl="4" indent="-336550" rtl="0">
              <a:lnSpc>
                <a:spcPct val="115000"/>
              </a:lnSpc>
              <a:spcBef>
                <a:spcPts val="800"/>
              </a:spcBef>
              <a:spcAft>
                <a:spcPts val="0"/>
              </a:spcAft>
              <a:buClr>
                <a:schemeClr val="dk1"/>
              </a:buClr>
              <a:buSzPts val="1700"/>
              <a:buFont typeface="Merriweather Sans Light"/>
              <a:buChar char="○"/>
              <a:defRPr sz="1700">
                <a:solidFill>
                  <a:schemeClr val="dk1"/>
                </a:solidFill>
                <a:latin typeface="Merriweather Sans Light"/>
                <a:ea typeface="Merriweather Sans Light"/>
                <a:cs typeface="Merriweather Sans Light"/>
                <a:sym typeface="Merriweather Sans Light"/>
              </a:defRPr>
            </a:lvl5pPr>
            <a:lvl6pPr marL="2743200" lvl="5" indent="-336550" rtl="0">
              <a:lnSpc>
                <a:spcPct val="115000"/>
              </a:lnSpc>
              <a:spcBef>
                <a:spcPts val="800"/>
              </a:spcBef>
              <a:spcAft>
                <a:spcPts val="0"/>
              </a:spcAft>
              <a:buClr>
                <a:schemeClr val="dk1"/>
              </a:buClr>
              <a:buSzPts val="1700"/>
              <a:buFont typeface="Merriweather Sans Light"/>
              <a:buChar char="■"/>
              <a:defRPr sz="1700">
                <a:solidFill>
                  <a:schemeClr val="dk1"/>
                </a:solidFill>
                <a:latin typeface="Merriweather Sans Light"/>
                <a:ea typeface="Merriweather Sans Light"/>
                <a:cs typeface="Merriweather Sans Light"/>
                <a:sym typeface="Merriweather Sans Light"/>
              </a:defRPr>
            </a:lvl6pPr>
            <a:lvl7pPr marL="3200400" lvl="6" indent="-336550" rtl="0">
              <a:lnSpc>
                <a:spcPct val="115000"/>
              </a:lnSpc>
              <a:spcBef>
                <a:spcPts val="800"/>
              </a:spcBef>
              <a:spcAft>
                <a:spcPts val="0"/>
              </a:spcAft>
              <a:buClr>
                <a:schemeClr val="dk1"/>
              </a:buClr>
              <a:buSzPts val="1700"/>
              <a:buFont typeface="Merriweather Sans Light"/>
              <a:buChar char="●"/>
              <a:defRPr sz="1700">
                <a:solidFill>
                  <a:schemeClr val="dk1"/>
                </a:solidFill>
                <a:latin typeface="Merriweather Sans Light"/>
                <a:ea typeface="Merriweather Sans Light"/>
                <a:cs typeface="Merriweather Sans Light"/>
                <a:sym typeface="Merriweather Sans Light"/>
              </a:defRPr>
            </a:lvl7pPr>
            <a:lvl8pPr marL="3657600" lvl="7" indent="-336550" rtl="0">
              <a:lnSpc>
                <a:spcPct val="115000"/>
              </a:lnSpc>
              <a:spcBef>
                <a:spcPts val="800"/>
              </a:spcBef>
              <a:spcAft>
                <a:spcPts val="0"/>
              </a:spcAft>
              <a:buClr>
                <a:schemeClr val="dk1"/>
              </a:buClr>
              <a:buSzPts val="1700"/>
              <a:buFont typeface="Merriweather Sans Light"/>
              <a:buChar char="○"/>
              <a:defRPr sz="1700">
                <a:solidFill>
                  <a:schemeClr val="dk1"/>
                </a:solidFill>
                <a:latin typeface="Merriweather Sans Light"/>
                <a:ea typeface="Merriweather Sans Light"/>
                <a:cs typeface="Merriweather Sans Light"/>
                <a:sym typeface="Merriweather Sans Light"/>
              </a:defRPr>
            </a:lvl8pPr>
            <a:lvl9pPr marL="4114800" lvl="8" indent="-336550" rtl="0">
              <a:lnSpc>
                <a:spcPct val="115000"/>
              </a:lnSpc>
              <a:spcBef>
                <a:spcPts val="800"/>
              </a:spcBef>
              <a:spcAft>
                <a:spcPts val="800"/>
              </a:spcAft>
              <a:buClr>
                <a:schemeClr val="dk1"/>
              </a:buClr>
              <a:buSzPts val="1700"/>
              <a:buFont typeface="Merriweather Sans Light"/>
              <a:buChar char="■"/>
              <a:defRPr sz="1700">
                <a:solidFill>
                  <a:schemeClr val="dk1"/>
                </a:solidFill>
                <a:latin typeface="Merriweather Sans Light"/>
                <a:ea typeface="Merriweather Sans Light"/>
                <a:cs typeface="Merriweather Sans Light"/>
                <a:sym typeface="Merriweather Sans Light"/>
              </a:defRPr>
            </a:lvl9pPr>
          </a:lstStyle>
          <a:p>
            <a:endParaRPr/>
          </a:p>
        </p:txBody>
      </p:sp>
      <p:sp>
        <p:nvSpPr>
          <p:cNvPr id="8" name="Google Shape;8;p1"/>
          <p:cNvSpPr txBox="1">
            <a:spLocks noGrp="1"/>
          </p:cNvSpPr>
          <p:nvPr>
            <p:ph type="sldNum" idx="12"/>
          </p:nvPr>
        </p:nvSpPr>
        <p:spPr>
          <a:xfrm>
            <a:off x="8480584" y="4749851"/>
            <a:ext cx="548700" cy="393600"/>
          </a:xfrm>
          <a:prstGeom prst="rect">
            <a:avLst/>
          </a:prstGeom>
          <a:noFill/>
          <a:ln>
            <a:noFill/>
          </a:ln>
        </p:spPr>
        <p:txBody>
          <a:bodyPr spcFirstLastPara="1" wrap="square" lIns="0" tIns="0" rIns="0" bIns="0" anchor="ctr" anchorCtr="0">
            <a:noAutofit/>
          </a:bodyPr>
          <a:lstStyle>
            <a:lvl1pPr lvl="0" algn="r" rtl="0">
              <a:buNone/>
              <a:defRPr sz="1300">
                <a:solidFill>
                  <a:schemeClr val="dk1"/>
                </a:solidFill>
                <a:latin typeface="Merriweather Sans"/>
                <a:ea typeface="Merriweather Sans"/>
                <a:cs typeface="Merriweather Sans"/>
                <a:sym typeface="Merriweather Sans"/>
              </a:defRPr>
            </a:lvl1pPr>
            <a:lvl2pPr lvl="1" algn="r" rtl="0">
              <a:buNone/>
              <a:defRPr sz="1300">
                <a:solidFill>
                  <a:schemeClr val="dk1"/>
                </a:solidFill>
                <a:latin typeface="Merriweather Sans"/>
                <a:ea typeface="Merriweather Sans"/>
                <a:cs typeface="Merriweather Sans"/>
                <a:sym typeface="Merriweather Sans"/>
              </a:defRPr>
            </a:lvl2pPr>
            <a:lvl3pPr lvl="2" algn="r" rtl="0">
              <a:buNone/>
              <a:defRPr sz="1300">
                <a:solidFill>
                  <a:schemeClr val="dk1"/>
                </a:solidFill>
                <a:latin typeface="Merriweather Sans"/>
                <a:ea typeface="Merriweather Sans"/>
                <a:cs typeface="Merriweather Sans"/>
                <a:sym typeface="Merriweather Sans"/>
              </a:defRPr>
            </a:lvl3pPr>
            <a:lvl4pPr lvl="3" algn="r" rtl="0">
              <a:buNone/>
              <a:defRPr sz="1300">
                <a:solidFill>
                  <a:schemeClr val="dk1"/>
                </a:solidFill>
                <a:latin typeface="Merriweather Sans"/>
                <a:ea typeface="Merriweather Sans"/>
                <a:cs typeface="Merriweather Sans"/>
                <a:sym typeface="Merriweather Sans"/>
              </a:defRPr>
            </a:lvl4pPr>
            <a:lvl5pPr lvl="4" algn="r" rtl="0">
              <a:buNone/>
              <a:defRPr sz="1300">
                <a:solidFill>
                  <a:schemeClr val="dk1"/>
                </a:solidFill>
                <a:latin typeface="Merriweather Sans"/>
                <a:ea typeface="Merriweather Sans"/>
                <a:cs typeface="Merriweather Sans"/>
                <a:sym typeface="Merriweather Sans"/>
              </a:defRPr>
            </a:lvl5pPr>
            <a:lvl6pPr lvl="5" algn="r" rtl="0">
              <a:buNone/>
              <a:defRPr sz="1300">
                <a:solidFill>
                  <a:schemeClr val="dk1"/>
                </a:solidFill>
                <a:latin typeface="Merriweather Sans"/>
                <a:ea typeface="Merriweather Sans"/>
                <a:cs typeface="Merriweather Sans"/>
                <a:sym typeface="Merriweather Sans"/>
              </a:defRPr>
            </a:lvl6pPr>
            <a:lvl7pPr lvl="6" algn="r" rtl="0">
              <a:buNone/>
              <a:defRPr sz="1300">
                <a:solidFill>
                  <a:schemeClr val="dk1"/>
                </a:solidFill>
                <a:latin typeface="Merriweather Sans"/>
                <a:ea typeface="Merriweather Sans"/>
                <a:cs typeface="Merriweather Sans"/>
                <a:sym typeface="Merriweather Sans"/>
              </a:defRPr>
            </a:lvl7pPr>
            <a:lvl8pPr lvl="7" algn="r" rtl="0">
              <a:buNone/>
              <a:defRPr sz="1300">
                <a:solidFill>
                  <a:schemeClr val="dk1"/>
                </a:solidFill>
                <a:latin typeface="Merriweather Sans"/>
                <a:ea typeface="Merriweather Sans"/>
                <a:cs typeface="Merriweather Sans"/>
                <a:sym typeface="Merriweather Sans"/>
              </a:defRPr>
            </a:lvl8pPr>
            <a:lvl9pPr lvl="8" algn="r" rtl="0">
              <a:buNone/>
              <a:defRPr sz="1300">
                <a:solidFill>
                  <a:schemeClr val="dk1"/>
                </a:solidFill>
                <a:latin typeface="Merriweather Sans"/>
                <a:ea typeface="Merriweather Sans"/>
                <a:cs typeface="Merriweather Sans"/>
                <a:sym typeface="Merriweather Sans"/>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3" r:id="rId4"/>
    <p:sldLayoutId id="2147483656" r:id="rId5"/>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63"/>
        <p:cNvGrpSpPr/>
        <p:nvPr/>
      </p:nvGrpSpPr>
      <p:grpSpPr>
        <a:xfrm>
          <a:off x="0" y="0"/>
          <a:ext cx="0" cy="0"/>
          <a:chOff x="0" y="0"/>
          <a:chExt cx="0" cy="0"/>
        </a:xfrm>
      </p:grpSpPr>
      <p:sp>
        <p:nvSpPr>
          <p:cNvPr id="64" name="Google Shape;64;p11"/>
          <p:cNvSpPr/>
          <p:nvPr/>
        </p:nvSpPr>
        <p:spPr>
          <a:xfrm>
            <a:off x="8848908" y="0"/>
            <a:ext cx="295200" cy="5143500"/>
          </a:xfrm>
          <a:prstGeom prst="rect">
            <a:avLst/>
          </a:pr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5" name="Google Shape;65;p11"/>
          <p:cNvSpPr txBox="1"/>
          <p:nvPr/>
        </p:nvSpPr>
        <p:spPr>
          <a:xfrm>
            <a:off x="549860" y="2571750"/>
            <a:ext cx="7883923" cy="1969770"/>
          </a:xfrm>
          <a:prstGeom prst="rect">
            <a:avLst/>
          </a:prstGeom>
          <a:noFill/>
          <a:ln>
            <a:noFill/>
          </a:ln>
        </p:spPr>
        <p:txBody>
          <a:bodyPr spcFirstLastPara="1" wrap="square" lIns="0" tIns="0" rIns="0" bIns="0" anchor="t" anchorCtr="0">
            <a:spAutoFit/>
          </a:bodyPr>
          <a:lstStyle/>
          <a:p>
            <a:pPr lvl="0"/>
            <a:r>
              <a:rPr lang="en-US" sz="3600" dirty="0">
                <a:solidFill>
                  <a:schemeClr val="accent5"/>
                </a:solidFill>
                <a:latin typeface="Calibri Light" panose="020F0302020204030204" pitchFamily="34" charset="0"/>
                <a:ea typeface="Merriweather Sans"/>
                <a:cs typeface="Calibri Light" panose="020F0302020204030204" pitchFamily="34" charset="0"/>
                <a:sym typeface="Merriweather Sans"/>
              </a:rPr>
              <a:t>What makes top 20 JIF journals “top”?</a:t>
            </a:r>
            <a:endParaRPr lang="tr-TR" sz="3600" dirty="0">
              <a:solidFill>
                <a:schemeClr val="accent5"/>
              </a:solidFill>
              <a:latin typeface="Calibri Light" panose="020F0302020204030204" pitchFamily="34" charset="0"/>
              <a:ea typeface="Merriweather Sans"/>
              <a:cs typeface="Calibri Light" panose="020F0302020204030204" pitchFamily="34" charset="0"/>
              <a:sym typeface="Merriweather Sans"/>
            </a:endParaRPr>
          </a:p>
          <a:p>
            <a:pPr lvl="0"/>
            <a:r>
              <a:rPr lang="en-US" sz="3600" dirty="0">
                <a:solidFill>
                  <a:schemeClr val="accent5"/>
                </a:solidFill>
                <a:latin typeface="Calibri Light" panose="020F0302020204030204" pitchFamily="34" charset="0"/>
                <a:ea typeface="Merriweather Sans"/>
                <a:cs typeface="Calibri Light" panose="020F0302020204030204" pitchFamily="34" charset="0"/>
                <a:sym typeface="Merriweather Sans"/>
              </a:rPr>
              <a:t> </a:t>
            </a:r>
            <a:endParaRPr lang="tr-TR" sz="3600" dirty="0">
              <a:solidFill>
                <a:schemeClr val="accent5"/>
              </a:solidFill>
              <a:latin typeface="Calibri Light" panose="020F0302020204030204" pitchFamily="34" charset="0"/>
              <a:ea typeface="Merriweather Sans"/>
              <a:cs typeface="Calibri Light" panose="020F0302020204030204" pitchFamily="34" charset="0"/>
              <a:sym typeface="Merriweather Sans"/>
            </a:endParaRPr>
          </a:p>
          <a:p>
            <a:pPr lvl="0"/>
            <a:r>
              <a:rPr lang="en-US" sz="2800" dirty="0">
                <a:solidFill>
                  <a:schemeClr val="accent5"/>
                </a:solidFill>
                <a:latin typeface="Calibri Light" panose="020F0302020204030204" pitchFamily="34" charset="0"/>
                <a:ea typeface="Merriweather Sans"/>
                <a:cs typeface="Calibri Light" panose="020F0302020204030204" pitchFamily="34" charset="0"/>
                <a:sym typeface="Merriweather Sans"/>
              </a:rPr>
              <a:t>Exploring characteristics of journals indexed in the Journal Citation Reports</a:t>
            </a:r>
            <a:endParaRPr sz="400" dirty="0">
              <a:solidFill>
                <a:schemeClr val="accent5"/>
              </a:solidFill>
              <a:latin typeface="Calibri Light" panose="020F0302020204030204" pitchFamily="34" charset="0"/>
              <a:ea typeface="Merriweather Sans"/>
              <a:cs typeface="Calibri Light" panose="020F0302020204030204" pitchFamily="34" charset="0"/>
              <a:sym typeface="Merriweather Sans"/>
            </a:endParaRPr>
          </a:p>
        </p:txBody>
      </p:sp>
      <p:cxnSp>
        <p:nvCxnSpPr>
          <p:cNvPr id="67" name="Google Shape;67;p11"/>
          <p:cNvCxnSpPr/>
          <p:nvPr/>
        </p:nvCxnSpPr>
        <p:spPr>
          <a:xfrm rot="-5400000">
            <a:off x="6232458" y="2547927"/>
            <a:ext cx="5232900" cy="0"/>
          </a:xfrm>
          <a:prstGeom prst="straightConnector1">
            <a:avLst/>
          </a:prstGeom>
          <a:noFill/>
          <a:ln w="95250" cap="flat" cmpd="sng">
            <a:solidFill>
              <a:schemeClr val="accent5"/>
            </a:solidFill>
            <a:prstDash val="solid"/>
            <a:round/>
            <a:headEnd type="none" w="sm" len="sm"/>
            <a:tailEnd type="none" w="sm" len="sm"/>
          </a:ln>
        </p:spPr>
      </p:cxnSp>
      <p:sp>
        <p:nvSpPr>
          <p:cNvPr id="2" name="TextBox 1">
            <a:extLst>
              <a:ext uri="{FF2B5EF4-FFF2-40B4-BE49-F238E27FC236}">
                <a16:creationId xmlns:a16="http://schemas.microsoft.com/office/drawing/2014/main" id="{1263D22E-B3A1-4D2F-B303-BB12BD08E4CC}"/>
              </a:ext>
            </a:extLst>
          </p:cNvPr>
          <p:cNvSpPr txBox="1"/>
          <p:nvPr/>
        </p:nvSpPr>
        <p:spPr>
          <a:xfrm>
            <a:off x="2110200" y="4892329"/>
            <a:ext cx="6738707" cy="261610"/>
          </a:xfrm>
          <a:prstGeom prst="rect">
            <a:avLst/>
          </a:prstGeom>
          <a:noFill/>
        </p:spPr>
        <p:txBody>
          <a:bodyPr wrap="square" rtlCol="0">
            <a:spAutoFit/>
          </a:bodyPr>
          <a:lstStyle/>
          <a:p>
            <a:pPr algn="r"/>
            <a:r>
              <a:rPr lang="tr-TR" sz="1100" dirty="0">
                <a:solidFill>
                  <a:schemeClr val="bg1"/>
                </a:solidFill>
                <a:latin typeface="Calibri Light" panose="020F0302020204030204" pitchFamily="34" charset="0"/>
                <a:cs typeface="Calibri Light" panose="020F0302020204030204" pitchFamily="34" charset="0"/>
              </a:rPr>
              <a:t>STI 2022 </a:t>
            </a:r>
            <a:r>
              <a:rPr lang="en-US" sz="1100" dirty="0">
                <a:solidFill>
                  <a:schemeClr val="bg1"/>
                </a:solidFill>
                <a:latin typeface="Calibri Light" panose="020F0302020204030204" pitchFamily="34" charset="0"/>
                <a:cs typeface="Calibri Light" panose="020F0302020204030204" pitchFamily="34" charset="0"/>
              </a:rPr>
              <a:t>| </a:t>
            </a:r>
            <a:r>
              <a:rPr lang="tr-TR" sz="1100" dirty="0">
                <a:solidFill>
                  <a:schemeClr val="bg1"/>
                </a:solidFill>
                <a:latin typeface="Calibri Light" panose="020F0302020204030204" pitchFamily="34" charset="0"/>
                <a:cs typeface="Calibri Light" panose="020F0302020204030204" pitchFamily="34" charset="0"/>
              </a:rPr>
              <a:t>7-9 September 2022 </a:t>
            </a:r>
            <a:r>
              <a:rPr lang="en-US" sz="1100" dirty="0">
                <a:solidFill>
                  <a:schemeClr val="bg1"/>
                </a:solidFill>
                <a:latin typeface="Calibri Light" panose="020F0302020204030204" pitchFamily="34" charset="0"/>
                <a:cs typeface="Calibri Light" panose="020F0302020204030204" pitchFamily="34" charset="0"/>
              </a:rPr>
              <a:t>| </a:t>
            </a:r>
            <a:r>
              <a:rPr lang="tr-TR" sz="1100" dirty="0">
                <a:solidFill>
                  <a:schemeClr val="bg1"/>
                </a:solidFill>
                <a:latin typeface="Calibri Light" panose="020F0302020204030204" pitchFamily="34" charset="0"/>
                <a:cs typeface="Calibri Light" panose="020F0302020204030204" pitchFamily="34" charset="0"/>
              </a:rPr>
              <a:t>Granada</a:t>
            </a:r>
            <a:endParaRPr lang="en-US" sz="1100" dirty="0">
              <a:solidFill>
                <a:schemeClr val="bg1"/>
              </a:solidFill>
              <a:latin typeface="Calibri Light" panose="020F0302020204030204" pitchFamily="34" charset="0"/>
              <a:cs typeface="Calibri Light" panose="020F03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4"/>
        <p:cNvGrpSpPr/>
        <p:nvPr/>
      </p:nvGrpSpPr>
      <p:grpSpPr>
        <a:xfrm>
          <a:off x="0" y="0"/>
          <a:ext cx="0" cy="0"/>
          <a:chOff x="0" y="0"/>
          <a:chExt cx="0" cy="0"/>
        </a:xfrm>
      </p:grpSpPr>
      <p:sp>
        <p:nvSpPr>
          <p:cNvPr id="136" name="Google Shape;136;p17"/>
          <p:cNvSpPr txBox="1"/>
          <p:nvPr/>
        </p:nvSpPr>
        <p:spPr>
          <a:xfrm>
            <a:off x="310716" y="62720"/>
            <a:ext cx="8239033" cy="369332"/>
          </a:xfrm>
          <a:prstGeom prst="rect">
            <a:avLst/>
          </a:prstGeom>
          <a:noFill/>
          <a:ln>
            <a:noFill/>
          </a:ln>
        </p:spPr>
        <p:txBody>
          <a:bodyPr spcFirstLastPara="1" wrap="square" lIns="0" tIns="0" rIns="0" bIns="0" anchor="t" anchorCtr="0">
            <a:spAutoFit/>
          </a:bodyPr>
          <a:lstStyle/>
          <a:p>
            <a:pPr lvl="0" algn="ctr"/>
            <a:r>
              <a:rPr lang="en-US" sz="2400" dirty="0">
                <a:solidFill>
                  <a:schemeClr val="accent1"/>
                </a:solidFill>
                <a:latin typeface="Calibri Light" panose="020F0302020204030204" pitchFamily="34" charset="0"/>
                <a:ea typeface="Merriweather Sans"/>
                <a:cs typeface="Calibri Light" panose="020F0302020204030204" pitchFamily="34" charset="0"/>
                <a:sym typeface="Merriweather Sans"/>
              </a:rPr>
              <a:t>Scatter of journals by citable items</a:t>
            </a:r>
            <a:endParaRPr sz="300"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sp>
        <p:nvSpPr>
          <p:cNvPr id="151" name="Google Shape;151;p17"/>
          <p:cNvSpPr/>
          <p:nvPr/>
        </p:nvSpPr>
        <p:spPr>
          <a:xfrm>
            <a:off x="0" y="4896113"/>
            <a:ext cx="9144000" cy="247500"/>
          </a:xfrm>
          <a:prstGeom prst="rect">
            <a:avLst/>
          </a:prstGeom>
          <a:solidFill>
            <a:schemeClr val="accent5"/>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pic>
        <p:nvPicPr>
          <p:cNvPr id="6146" name="Picture 2">
            <a:extLst>
              <a:ext uri="{FF2B5EF4-FFF2-40B4-BE49-F238E27FC236}">
                <a16:creationId xmlns:a16="http://schemas.microsoft.com/office/drawing/2014/main" id="{10C76056-DD8B-463A-B0B3-9CA41D910D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8028" y="411738"/>
            <a:ext cx="6804410" cy="4320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8F502E3B-57B1-4560-90B5-608134F387AF}"/>
              </a:ext>
            </a:extLst>
          </p:cNvPr>
          <p:cNvSpPr txBox="1"/>
          <p:nvPr/>
        </p:nvSpPr>
        <p:spPr>
          <a:xfrm>
            <a:off x="5161935" y="656303"/>
            <a:ext cx="3148781" cy="738664"/>
          </a:xfrm>
          <a:prstGeom prst="rect">
            <a:avLst/>
          </a:prstGeom>
          <a:noFill/>
        </p:spPr>
        <p:txBody>
          <a:bodyPr wrap="square" rtlCol="0">
            <a:spAutoFit/>
          </a:bodyPr>
          <a:lstStyle/>
          <a:p>
            <a:r>
              <a:rPr lang="tr-TR" dirty="0">
                <a:latin typeface="Calibri Light" panose="020F0302020204030204" pitchFamily="34" charset="0"/>
                <a:cs typeface="Calibri Light" panose="020F0302020204030204" pitchFamily="34" charset="0"/>
              </a:rPr>
              <a:t>... </a:t>
            </a:r>
            <a:r>
              <a:rPr lang="en-US" dirty="0">
                <a:latin typeface="Calibri Light" panose="020F0302020204030204" pitchFamily="34" charset="0"/>
                <a:cs typeface="Calibri Light" panose="020F0302020204030204" pitchFamily="34" charset="0"/>
              </a:rPr>
              <a:t>none of the top 20 journals are among the journals in the highest 10% in terms of citable items.</a:t>
            </a:r>
          </a:p>
        </p:txBody>
      </p:sp>
    </p:spTree>
    <p:extLst>
      <p:ext uri="{BB962C8B-B14F-4D97-AF65-F5344CB8AC3E}">
        <p14:creationId xmlns:p14="http://schemas.microsoft.com/office/powerpoint/2010/main" val="2404179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4"/>
        <p:cNvGrpSpPr/>
        <p:nvPr/>
      </p:nvGrpSpPr>
      <p:grpSpPr>
        <a:xfrm>
          <a:off x="0" y="0"/>
          <a:ext cx="0" cy="0"/>
          <a:chOff x="0" y="0"/>
          <a:chExt cx="0" cy="0"/>
        </a:xfrm>
      </p:grpSpPr>
      <p:sp>
        <p:nvSpPr>
          <p:cNvPr id="136" name="Google Shape;136;p17"/>
          <p:cNvSpPr txBox="1"/>
          <p:nvPr/>
        </p:nvSpPr>
        <p:spPr>
          <a:xfrm>
            <a:off x="248574" y="172476"/>
            <a:ext cx="8239033" cy="369332"/>
          </a:xfrm>
          <a:prstGeom prst="rect">
            <a:avLst/>
          </a:prstGeom>
          <a:noFill/>
          <a:ln>
            <a:noFill/>
          </a:ln>
        </p:spPr>
        <p:txBody>
          <a:bodyPr spcFirstLastPara="1" wrap="square" lIns="0" tIns="0" rIns="0" bIns="0" anchor="t" anchorCtr="0">
            <a:spAutoFit/>
          </a:bodyPr>
          <a:lstStyle/>
          <a:p>
            <a:pPr lvl="0" algn="ctr"/>
            <a:r>
              <a:rPr lang="en-US" sz="2400" dirty="0">
                <a:solidFill>
                  <a:schemeClr val="accent1"/>
                </a:solidFill>
                <a:latin typeface="Calibri Light" panose="020F0302020204030204" pitchFamily="34" charset="0"/>
                <a:ea typeface="Merriweather Sans"/>
                <a:cs typeface="Calibri Light" panose="020F0302020204030204" pitchFamily="34" charset="0"/>
                <a:sym typeface="Merriweather Sans"/>
              </a:rPr>
              <a:t>Boxplot for the share of articles in citable items</a:t>
            </a:r>
            <a:endParaRPr sz="300"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sp>
        <p:nvSpPr>
          <p:cNvPr id="151" name="Google Shape;151;p17"/>
          <p:cNvSpPr/>
          <p:nvPr/>
        </p:nvSpPr>
        <p:spPr>
          <a:xfrm>
            <a:off x="0" y="4896113"/>
            <a:ext cx="9144000" cy="247500"/>
          </a:xfrm>
          <a:prstGeom prst="rect">
            <a:avLst/>
          </a:prstGeom>
          <a:solidFill>
            <a:schemeClr val="accent5"/>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pic>
        <p:nvPicPr>
          <p:cNvPr id="7170" name="Picture 2">
            <a:extLst>
              <a:ext uri="{FF2B5EF4-FFF2-40B4-BE49-F238E27FC236}">
                <a16:creationId xmlns:a16="http://schemas.microsoft.com/office/drawing/2014/main" id="{806981B2-812C-4A6E-A985-5CB95276AC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7154"/>
          <a:stretch>
            <a:fillRect/>
          </a:stretch>
        </p:blipFill>
        <p:spPr bwMode="auto">
          <a:xfrm>
            <a:off x="1459113" y="713120"/>
            <a:ext cx="5944864" cy="3717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Rounded Corners 1">
            <a:extLst>
              <a:ext uri="{FF2B5EF4-FFF2-40B4-BE49-F238E27FC236}">
                <a16:creationId xmlns:a16="http://schemas.microsoft.com/office/drawing/2014/main" id="{4D041DCB-2A39-4E02-BFAC-3F77AFE3D74E}"/>
              </a:ext>
            </a:extLst>
          </p:cNvPr>
          <p:cNvSpPr/>
          <p:nvPr/>
        </p:nvSpPr>
        <p:spPr>
          <a:xfrm>
            <a:off x="5645088" y="697241"/>
            <a:ext cx="825910" cy="555241"/>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84198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4"/>
        <p:cNvGrpSpPr/>
        <p:nvPr/>
      </p:nvGrpSpPr>
      <p:grpSpPr>
        <a:xfrm>
          <a:off x="0" y="0"/>
          <a:ext cx="0" cy="0"/>
          <a:chOff x="0" y="0"/>
          <a:chExt cx="0" cy="0"/>
        </a:xfrm>
      </p:grpSpPr>
      <p:sp>
        <p:nvSpPr>
          <p:cNvPr id="136" name="Google Shape;136;p17"/>
          <p:cNvSpPr txBox="1"/>
          <p:nvPr/>
        </p:nvSpPr>
        <p:spPr>
          <a:xfrm>
            <a:off x="248574" y="172476"/>
            <a:ext cx="8239033" cy="369332"/>
          </a:xfrm>
          <a:prstGeom prst="rect">
            <a:avLst/>
          </a:prstGeom>
          <a:noFill/>
          <a:ln>
            <a:noFill/>
          </a:ln>
        </p:spPr>
        <p:txBody>
          <a:bodyPr spcFirstLastPara="1" wrap="square" lIns="0" tIns="0" rIns="0" bIns="0" anchor="t" anchorCtr="0">
            <a:spAutoFit/>
          </a:bodyPr>
          <a:lstStyle/>
          <a:p>
            <a:pPr lvl="0" algn="ctr"/>
            <a:r>
              <a:rPr lang="tr-TR" sz="2400" dirty="0">
                <a:solidFill>
                  <a:schemeClr val="accent1"/>
                </a:solidFill>
                <a:latin typeface="Calibri Light" panose="020F0302020204030204" pitchFamily="34" charset="0"/>
                <a:ea typeface="Merriweather Sans"/>
                <a:cs typeface="Calibri Light" panose="020F0302020204030204" pitchFamily="34" charset="0"/>
                <a:sym typeface="Merriweather Sans"/>
              </a:rPr>
              <a:t>MMWR Surveliance Summaries</a:t>
            </a:r>
            <a:endParaRPr sz="300"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sp>
        <p:nvSpPr>
          <p:cNvPr id="151" name="Google Shape;151;p17"/>
          <p:cNvSpPr/>
          <p:nvPr/>
        </p:nvSpPr>
        <p:spPr>
          <a:xfrm>
            <a:off x="0" y="4896113"/>
            <a:ext cx="9144000" cy="247500"/>
          </a:xfrm>
          <a:prstGeom prst="rect">
            <a:avLst/>
          </a:prstGeom>
          <a:solidFill>
            <a:schemeClr val="accent5"/>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pic>
        <p:nvPicPr>
          <p:cNvPr id="5" name="Picture 4">
            <a:extLst>
              <a:ext uri="{FF2B5EF4-FFF2-40B4-BE49-F238E27FC236}">
                <a16:creationId xmlns:a16="http://schemas.microsoft.com/office/drawing/2014/main" id="{6D0DFBFF-48E4-4188-B94A-5823D9DE57E4}"/>
              </a:ext>
            </a:extLst>
          </p:cNvPr>
          <p:cNvPicPr>
            <a:picLocks noChangeAspect="1"/>
          </p:cNvPicPr>
          <p:nvPr/>
        </p:nvPicPr>
        <p:blipFill>
          <a:blip r:embed="rId3"/>
          <a:stretch>
            <a:fillRect/>
          </a:stretch>
        </p:blipFill>
        <p:spPr>
          <a:xfrm>
            <a:off x="309714" y="667699"/>
            <a:ext cx="7189839" cy="1740698"/>
          </a:xfrm>
          <a:prstGeom prst="rect">
            <a:avLst/>
          </a:prstGeom>
        </p:spPr>
      </p:pic>
      <p:pic>
        <p:nvPicPr>
          <p:cNvPr id="9" name="Picture 8">
            <a:extLst>
              <a:ext uri="{FF2B5EF4-FFF2-40B4-BE49-F238E27FC236}">
                <a16:creationId xmlns:a16="http://schemas.microsoft.com/office/drawing/2014/main" id="{661E745E-DACA-4A0F-AD4F-7DF1F6765924}"/>
              </a:ext>
            </a:extLst>
          </p:cNvPr>
          <p:cNvPicPr>
            <a:picLocks noChangeAspect="1"/>
          </p:cNvPicPr>
          <p:nvPr/>
        </p:nvPicPr>
        <p:blipFill>
          <a:blip r:embed="rId4"/>
          <a:stretch>
            <a:fillRect/>
          </a:stretch>
        </p:blipFill>
        <p:spPr>
          <a:xfrm>
            <a:off x="250720" y="3190465"/>
            <a:ext cx="6223819" cy="1522997"/>
          </a:xfrm>
          <a:prstGeom prst="rect">
            <a:avLst/>
          </a:prstGeom>
        </p:spPr>
      </p:pic>
      <p:pic>
        <p:nvPicPr>
          <p:cNvPr id="10" name="Picture 9">
            <a:extLst>
              <a:ext uri="{FF2B5EF4-FFF2-40B4-BE49-F238E27FC236}">
                <a16:creationId xmlns:a16="http://schemas.microsoft.com/office/drawing/2014/main" id="{48FD0164-2E55-40D5-AAF7-9A0803DFE292}"/>
              </a:ext>
            </a:extLst>
          </p:cNvPr>
          <p:cNvPicPr>
            <a:picLocks noChangeAspect="1"/>
          </p:cNvPicPr>
          <p:nvPr/>
        </p:nvPicPr>
        <p:blipFill>
          <a:blip r:embed="rId5"/>
          <a:stretch>
            <a:fillRect/>
          </a:stretch>
        </p:blipFill>
        <p:spPr>
          <a:xfrm>
            <a:off x="3904633" y="2408397"/>
            <a:ext cx="5029199" cy="1761624"/>
          </a:xfrm>
          <a:prstGeom prst="rect">
            <a:avLst/>
          </a:prstGeom>
        </p:spPr>
      </p:pic>
    </p:spTree>
    <p:extLst>
      <p:ext uri="{BB962C8B-B14F-4D97-AF65-F5344CB8AC3E}">
        <p14:creationId xmlns:p14="http://schemas.microsoft.com/office/powerpoint/2010/main" val="4202509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4"/>
        <p:cNvGrpSpPr/>
        <p:nvPr/>
      </p:nvGrpSpPr>
      <p:grpSpPr>
        <a:xfrm>
          <a:off x="0" y="0"/>
          <a:ext cx="0" cy="0"/>
          <a:chOff x="0" y="0"/>
          <a:chExt cx="0" cy="0"/>
        </a:xfrm>
      </p:grpSpPr>
      <p:sp>
        <p:nvSpPr>
          <p:cNvPr id="136" name="Google Shape;136;p17"/>
          <p:cNvSpPr txBox="1"/>
          <p:nvPr/>
        </p:nvSpPr>
        <p:spPr>
          <a:xfrm>
            <a:off x="248574" y="150353"/>
            <a:ext cx="8239033" cy="369332"/>
          </a:xfrm>
          <a:prstGeom prst="rect">
            <a:avLst/>
          </a:prstGeom>
          <a:noFill/>
          <a:ln>
            <a:noFill/>
          </a:ln>
        </p:spPr>
        <p:txBody>
          <a:bodyPr spcFirstLastPara="1" wrap="square" lIns="0" tIns="0" rIns="0" bIns="0" anchor="t" anchorCtr="0">
            <a:spAutoFit/>
          </a:bodyPr>
          <a:lstStyle/>
          <a:p>
            <a:pPr lvl="0" algn="ctr"/>
            <a:r>
              <a:rPr lang="tr-TR" sz="2400" dirty="0">
                <a:solidFill>
                  <a:schemeClr val="accent1"/>
                </a:solidFill>
                <a:latin typeface="Calibri Light" panose="020F0302020204030204" pitchFamily="34" charset="0"/>
                <a:ea typeface="Merriweather Sans"/>
                <a:cs typeface="Calibri Light" panose="020F0302020204030204" pitchFamily="34" charset="0"/>
                <a:sym typeface="Merriweather Sans"/>
              </a:rPr>
              <a:t>MMWR Recommendations and Reports</a:t>
            </a:r>
            <a:endParaRPr sz="300"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sp>
        <p:nvSpPr>
          <p:cNvPr id="151" name="Google Shape;151;p17"/>
          <p:cNvSpPr/>
          <p:nvPr/>
        </p:nvSpPr>
        <p:spPr>
          <a:xfrm>
            <a:off x="0" y="4896113"/>
            <a:ext cx="9144000" cy="247500"/>
          </a:xfrm>
          <a:prstGeom prst="rect">
            <a:avLst/>
          </a:prstGeom>
          <a:solidFill>
            <a:schemeClr val="accent5"/>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pic>
        <p:nvPicPr>
          <p:cNvPr id="2" name="Picture 1">
            <a:extLst>
              <a:ext uri="{FF2B5EF4-FFF2-40B4-BE49-F238E27FC236}">
                <a16:creationId xmlns:a16="http://schemas.microsoft.com/office/drawing/2014/main" id="{D9A75A5B-0930-48BE-A2A3-BAE08176E2FF}"/>
              </a:ext>
            </a:extLst>
          </p:cNvPr>
          <p:cNvPicPr>
            <a:picLocks noChangeAspect="1"/>
          </p:cNvPicPr>
          <p:nvPr/>
        </p:nvPicPr>
        <p:blipFill>
          <a:blip r:embed="rId3"/>
          <a:stretch>
            <a:fillRect/>
          </a:stretch>
        </p:blipFill>
        <p:spPr>
          <a:xfrm>
            <a:off x="0" y="710800"/>
            <a:ext cx="9144000" cy="4185313"/>
          </a:xfrm>
          <a:prstGeom prst="rect">
            <a:avLst/>
          </a:prstGeom>
        </p:spPr>
      </p:pic>
      <p:pic>
        <p:nvPicPr>
          <p:cNvPr id="6" name="Picture 5">
            <a:extLst>
              <a:ext uri="{FF2B5EF4-FFF2-40B4-BE49-F238E27FC236}">
                <a16:creationId xmlns:a16="http://schemas.microsoft.com/office/drawing/2014/main" id="{78AB306F-702A-4ED2-9E56-D9BBD5E816BD}"/>
              </a:ext>
            </a:extLst>
          </p:cNvPr>
          <p:cNvPicPr>
            <a:picLocks noChangeAspect="1"/>
          </p:cNvPicPr>
          <p:nvPr/>
        </p:nvPicPr>
        <p:blipFill>
          <a:blip r:embed="rId4"/>
          <a:stretch>
            <a:fillRect/>
          </a:stretch>
        </p:blipFill>
        <p:spPr>
          <a:xfrm>
            <a:off x="324466" y="3615107"/>
            <a:ext cx="2931110" cy="7902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08007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4"/>
        <p:cNvGrpSpPr/>
        <p:nvPr/>
      </p:nvGrpSpPr>
      <p:grpSpPr>
        <a:xfrm>
          <a:off x="0" y="0"/>
          <a:ext cx="0" cy="0"/>
          <a:chOff x="0" y="0"/>
          <a:chExt cx="0" cy="0"/>
        </a:xfrm>
      </p:grpSpPr>
      <p:sp>
        <p:nvSpPr>
          <p:cNvPr id="136" name="Google Shape;136;p17"/>
          <p:cNvSpPr txBox="1"/>
          <p:nvPr/>
        </p:nvSpPr>
        <p:spPr>
          <a:xfrm>
            <a:off x="248574" y="150353"/>
            <a:ext cx="8239033" cy="369332"/>
          </a:xfrm>
          <a:prstGeom prst="rect">
            <a:avLst/>
          </a:prstGeom>
          <a:noFill/>
          <a:ln>
            <a:noFill/>
          </a:ln>
        </p:spPr>
        <p:txBody>
          <a:bodyPr spcFirstLastPara="1" wrap="square" lIns="0" tIns="0" rIns="0" bIns="0" anchor="t" anchorCtr="0">
            <a:spAutoFit/>
          </a:bodyPr>
          <a:lstStyle/>
          <a:p>
            <a:pPr lvl="0" algn="ctr"/>
            <a:r>
              <a:rPr lang="tr-TR" sz="2400" dirty="0">
                <a:solidFill>
                  <a:schemeClr val="accent1"/>
                </a:solidFill>
                <a:latin typeface="Calibri Light" panose="020F0302020204030204" pitchFamily="34" charset="0"/>
                <a:ea typeface="Merriweather Sans"/>
                <a:cs typeface="Calibri Light" panose="020F0302020204030204" pitchFamily="34" charset="0"/>
                <a:sym typeface="Merriweather Sans"/>
              </a:rPr>
              <a:t>JCR 2021 – Top 20</a:t>
            </a:r>
            <a:endParaRPr sz="300"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sp>
        <p:nvSpPr>
          <p:cNvPr id="151" name="Google Shape;151;p17"/>
          <p:cNvSpPr/>
          <p:nvPr/>
        </p:nvSpPr>
        <p:spPr>
          <a:xfrm>
            <a:off x="0" y="4896113"/>
            <a:ext cx="9144000" cy="247500"/>
          </a:xfrm>
          <a:prstGeom prst="rect">
            <a:avLst/>
          </a:prstGeom>
          <a:solidFill>
            <a:schemeClr val="accent5"/>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pic>
        <p:nvPicPr>
          <p:cNvPr id="3" name="Picture 2">
            <a:extLst>
              <a:ext uri="{FF2B5EF4-FFF2-40B4-BE49-F238E27FC236}">
                <a16:creationId xmlns:a16="http://schemas.microsoft.com/office/drawing/2014/main" id="{76726646-2561-49F3-A801-CE9F5777CC19}"/>
              </a:ext>
            </a:extLst>
          </p:cNvPr>
          <p:cNvPicPr>
            <a:picLocks noChangeAspect="1"/>
          </p:cNvPicPr>
          <p:nvPr/>
        </p:nvPicPr>
        <p:blipFill>
          <a:blip r:embed="rId3"/>
          <a:stretch>
            <a:fillRect/>
          </a:stretch>
        </p:blipFill>
        <p:spPr>
          <a:xfrm>
            <a:off x="137922" y="1305232"/>
            <a:ext cx="4313750" cy="3119284"/>
          </a:xfrm>
          <a:prstGeom prst="rect">
            <a:avLst/>
          </a:prstGeom>
        </p:spPr>
      </p:pic>
      <p:pic>
        <p:nvPicPr>
          <p:cNvPr id="4" name="Picture 3">
            <a:extLst>
              <a:ext uri="{FF2B5EF4-FFF2-40B4-BE49-F238E27FC236}">
                <a16:creationId xmlns:a16="http://schemas.microsoft.com/office/drawing/2014/main" id="{320A206B-CDF4-4A19-83CF-5A78B2FC98EF}"/>
              </a:ext>
            </a:extLst>
          </p:cNvPr>
          <p:cNvPicPr>
            <a:picLocks noChangeAspect="1"/>
          </p:cNvPicPr>
          <p:nvPr/>
        </p:nvPicPr>
        <p:blipFill>
          <a:blip r:embed="rId4"/>
          <a:stretch>
            <a:fillRect/>
          </a:stretch>
        </p:blipFill>
        <p:spPr>
          <a:xfrm>
            <a:off x="4520379" y="836431"/>
            <a:ext cx="4382199" cy="3215687"/>
          </a:xfrm>
          <a:prstGeom prst="rect">
            <a:avLst/>
          </a:prstGeom>
        </p:spPr>
      </p:pic>
      <p:sp>
        <p:nvSpPr>
          <p:cNvPr id="5" name="TextBox 4">
            <a:extLst>
              <a:ext uri="{FF2B5EF4-FFF2-40B4-BE49-F238E27FC236}">
                <a16:creationId xmlns:a16="http://schemas.microsoft.com/office/drawing/2014/main" id="{7F862D04-C7D1-46E8-A88C-EE6BE7757E52}"/>
              </a:ext>
            </a:extLst>
          </p:cNvPr>
          <p:cNvSpPr txBox="1"/>
          <p:nvPr/>
        </p:nvSpPr>
        <p:spPr>
          <a:xfrm>
            <a:off x="5092842" y="4290712"/>
            <a:ext cx="3237271" cy="400110"/>
          </a:xfrm>
          <a:prstGeom prst="rect">
            <a:avLst/>
          </a:prstGeom>
          <a:noFill/>
        </p:spPr>
        <p:txBody>
          <a:bodyPr wrap="square" rtlCol="0">
            <a:spAutoFit/>
          </a:bodyPr>
          <a:lstStyle/>
          <a:p>
            <a:pPr algn="ctr"/>
            <a:r>
              <a:rPr lang="tr-TR" sz="2000" dirty="0">
                <a:latin typeface="Calibri Light" panose="020F0302020204030204" pitchFamily="34" charset="0"/>
                <a:cs typeface="Calibri Light" panose="020F0302020204030204" pitchFamily="34" charset="0"/>
              </a:rPr>
              <a:t>No MMWR journal</a:t>
            </a:r>
            <a:endParaRPr lang="en-US" sz="2000"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2383613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4"/>
        <p:cNvGrpSpPr/>
        <p:nvPr/>
      </p:nvGrpSpPr>
      <p:grpSpPr>
        <a:xfrm>
          <a:off x="0" y="0"/>
          <a:ext cx="0" cy="0"/>
          <a:chOff x="0" y="0"/>
          <a:chExt cx="0" cy="0"/>
        </a:xfrm>
      </p:grpSpPr>
      <p:sp>
        <p:nvSpPr>
          <p:cNvPr id="136" name="Google Shape;136;p17"/>
          <p:cNvSpPr txBox="1"/>
          <p:nvPr/>
        </p:nvSpPr>
        <p:spPr>
          <a:xfrm>
            <a:off x="284084" y="74822"/>
            <a:ext cx="8239033" cy="307777"/>
          </a:xfrm>
          <a:prstGeom prst="rect">
            <a:avLst/>
          </a:prstGeom>
          <a:noFill/>
          <a:ln>
            <a:noFill/>
          </a:ln>
        </p:spPr>
        <p:txBody>
          <a:bodyPr spcFirstLastPara="1" wrap="square" lIns="0" tIns="0" rIns="0" bIns="0" anchor="t" anchorCtr="0">
            <a:spAutoFit/>
          </a:bodyPr>
          <a:lstStyle/>
          <a:p>
            <a:pPr lvl="0" algn="ctr"/>
            <a:r>
              <a:rPr lang="en-US" sz="2000" dirty="0">
                <a:solidFill>
                  <a:schemeClr val="accent1"/>
                </a:solidFill>
                <a:latin typeface="Calibri Light" panose="020F0302020204030204" pitchFamily="34" charset="0"/>
                <a:ea typeface="Merriweather Sans"/>
                <a:cs typeface="Calibri Light" panose="020F0302020204030204" pitchFamily="34" charset="0"/>
                <a:sym typeface="Merriweather Sans"/>
              </a:rPr>
              <a:t>Cited half-life of journals by subject category</a:t>
            </a:r>
            <a:endParaRPr sz="200"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sp>
        <p:nvSpPr>
          <p:cNvPr id="151" name="Google Shape;151;p17"/>
          <p:cNvSpPr/>
          <p:nvPr/>
        </p:nvSpPr>
        <p:spPr>
          <a:xfrm>
            <a:off x="0" y="4896113"/>
            <a:ext cx="9144000" cy="247500"/>
          </a:xfrm>
          <a:prstGeom prst="rect">
            <a:avLst/>
          </a:prstGeom>
          <a:solidFill>
            <a:schemeClr val="accent5"/>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pic>
        <p:nvPicPr>
          <p:cNvPr id="8194" name="Picture 2">
            <a:extLst>
              <a:ext uri="{FF2B5EF4-FFF2-40B4-BE49-F238E27FC236}">
                <a16:creationId xmlns:a16="http://schemas.microsoft.com/office/drawing/2014/main" id="{1F0771E1-FC93-43E2-946E-34B87994B4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362" b="6447"/>
          <a:stretch>
            <a:fillRect/>
          </a:stretch>
        </p:blipFill>
        <p:spPr bwMode="auto">
          <a:xfrm>
            <a:off x="1210538" y="382598"/>
            <a:ext cx="6364835" cy="190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Google Shape;136;p17">
            <a:extLst>
              <a:ext uri="{FF2B5EF4-FFF2-40B4-BE49-F238E27FC236}">
                <a16:creationId xmlns:a16="http://schemas.microsoft.com/office/drawing/2014/main" id="{D5EA65A4-5F97-4D73-AF83-E6E45379C40C}"/>
              </a:ext>
            </a:extLst>
          </p:cNvPr>
          <p:cNvSpPr txBox="1"/>
          <p:nvPr/>
        </p:nvSpPr>
        <p:spPr>
          <a:xfrm>
            <a:off x="452483" y="2511472"/>
            <a:ext cx="8239033" cy="307777"/>
          </a:xfrm>
          <a:prstGeom prst="rect">
            <a:avLst/>
          </a:prstGeom>
          <a:noFill/>
          <a:ln>
            <a:noFill/>
          </a:ln>
        </p:spPr>
        <p:txBody>
          <a:bodyPr spcFirstLastPara="1" wrap="square" lIns="0" tIns="0" rIns="0" bIns="0" anchor="t" anchorCtr="0">
            <a:spAutoFit/>
          </a:bodyPr>
          <a:lstStyle/>
          <a:p>
            <a:pPr lvl="0" algn="ctr"/>
            <a:r>
              <a:rPr lang="en-US" sz="2000" dirty="0" err="1">
                <a:solidFill>
                  <a:schemeClr val="accent1"/>
                </a:solidFill>
                <a:latin typeface="Calibri Light" panose="020F0302020204030204" pitchFamily="34" charset="0"/>
                <a:ea typeface="Merriweather Sans"/>
                <a:cs typeface="Calibri Light" panose="020F0302020204030204" pitchFamily="34" charset="0"/>
                <a:sym typeface="Merriweather Sans"/>
              </a:rPr>
              <a:t>Cit</a:t>
            </a:r>
            <a:r>
              <a:rPr lang="tr-TR" sz="2000" dirty="0">
                <a:solidFill>
                  <a:schemeClr val="accent1"/>
                </a:solidFill>
                <a:latin typeface="Calibri Light" panose="020F0302020204030204" pitchFamily="34" charset="0"/>
                <a:ea typeface="Merriweather Sans"/>
                <a:cs typeface="Calibri Light" panose="020F0302020204030204" pitchFamily="34" charset="0"/>
                <a:sym typeface="Merriweather Sans"/>
              </a:rPr>
              <a:t>ing</a:t>
            </a:r>
            <a:r>
              <a:rPr lang="en-US" sz="2000" dirty="0">
                <a:solidFill>
                  <a:schemeClr val="accent1"/>
                </a:solidFill>
                <a:latin typeface="Calibri Light" panose="020F0302020204030204" pitchFamily="34" charset="0"/>
                <a:ea typeface="Merriweather Sans"/>
                <a:cs typeface="Calibri Light" panose="020F0302020204030204" pitchFamily="34" charset="0"/>
                <a:sym typeface="Merriweather Sans"/>
              </a:rPr>
              <a:t> half-life of journals by subject category</a:t>
            </a:r>
            <a:endParaRPr sz="200"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pic>
        <p:nvPicPr>
          <p:cNvPr id="8195" name="Picture 3">
            <a:extLst>
              <a:ext uri="{FF2B5EF4-FFF2-40B4-BE49-F238E27FC236}">
                <a16:creationId xmlns:a16="http://schemas.microsoft.com/office/drawing/2014/main" id="{6A90E654-82F8-4953-A148-47436C797E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3333" b="6445"/>
          <a:stretch>
            <a:fillRect/>
          </a:stretch>
        </p:blipFill>
        <p:spPr bwMode="auto">
          <a:xfrm>
            <a:off x="1210538" y="2980613"/>
            <a:ext cx="6549278" cy="178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99972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22"/>
          <p:cNvSpPr/>
          <p:nvPr/>
        </p:nvSpPr>
        <p:spPr>
          <a:xfrm>
            <a:off x="0" y="0"/>
            <a:ext cx="4144800" cy="5143500"/>
          </a:xfrm>
          <a:prstGeom prst="rect">
            <a:avLst/>
          </a:prstGeom>
          <a:solidFill>
            <a:schemeClr val="accent5"/>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pic>
        <p:nvPicPr>
          <p:cNvPr id="213" name="Google Shape;213;p22"/>
          <p:cNvPicPr preferRelativeResize="0"/>
          <p:nvPr/>
        </p:nvPicPr>
        <p:blipFill rotWithShape="1">
          <a:blip r:embed="rId3">
            <a:alphaModFix/>
          </a:blip>
          <a:srcRect/>
          <a:stretch/>
        </p:blipFill>
        <p:spPr>
          <a:xfrm>
            <a:off x="4659150" y="447730"/>
            <a:ext cx="415245" cy="416001"/>
          </a:xfrm>
          <a:prstGeom prst="rect">
            <a:avLst/>
          </a:prstGeom>
          <a:noFill/>
          <a:ln>
            <a:noFill/>
          </a:ln>
        </p:spPr>
      </p:pic>
      <p:sp>
        <p:nvSpPr>
          <p:cNvPr id="214" name="Google Shape;214;p22"/>
          <p:cNvSpPr txBox="1"/>
          <p:nvPr/>
        </p:nvSpPr>
        <p:spPr>
          <a:xfrm>
            <a:off x="514350" y="2087563"/>
            <a:ext cx="3146700" cy="67710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tr-TR" sz="4400" i="0" u="none" strike="noStrike" cap="none" dirty="0">
                <a:solidFill>
                  <a:schemeClr val="accent1"/>
                </a:solidFill>
                <a:latin typeface="Calibri Light" panose="020F0302020204030204" pitchFamily="34" charset="0"/>
                <a:ea typeface="Merriweather Sans"/>
                <a:cs typeface="Calibri Light" panose="020F0302020204030204" pitchFamily="34" charset="0"/>
                <a:sym typeface="Merriweather Sans"/>
              </a:rPr>
              <a:t>Results</a:t>
            </a:r>
            <a:endParaRPr sz="800"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grpSp>
        <p:nvGrpSpPr>
          <p:cNvPr id="215" name="Google Shape;215;p22"/>
          <p:cNvGrpSpPr/>
          <p:nvPr/>
        </p:nvGrpSpPr>
        <p:grpSpPr>
          <a:xfrm>
            <a:off x="5275365" y="287595"/>
            <a:ext cx="3354300" cy="1976282"/>
            <a:chOff x="0" y="-2008642"/>
            <a:chExt cx="8944800" cy="4739355"/>
          </a:xfrm>
        </p:grpSpPr>
        <p:sp>
          <p:nvSpPr>
            <p:cNvPr id="216" name="Google Shape;216;p22"/>
            <p:cNvSpPr txBox="1"/>
            <p:nvPr/>
          </p:nvSpPr>
          <p:spPr>
            <a:xfrm>
              <a:off x="0" y="760943"/>
              <a:ext cx="8944800" cy="1969770"/>
            </a:xfrm>
            <a:prstGeom prst="rect">
              <a:avLst/>
            </a:prstGeom>
            <a:noFill/>
            <a:ln>
              <a:noFill/>
            </a:ln>
          </p:spPr>
          <p:txBody>
            <a:bodyPr spcFirstLastPara="1" wrap="square" lIns="0" tIns="0" rIns="0" bIns="0" anchor="t" anchorCtr="0">
              <a:spAutoFit/>
            </a:bodyPr>
            <a:lstStyle/>
            <a:p>
              <a:pPr lvl="0">
                <a:lnSpc>
                  <a:spcPct val="150000"/>
                </a:lnSpc>
              </a:pPr>
              <a:r>
                <a:rPr lang="tr-TR" sz="1600"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S</a:t>
              </a:r>
              <a:r>
                <a:rPr lang="en-US" sz="1600" dirty="0" err="1">
                  <a:solidFill>
                    <a:schemeClr val="dk1"/>
                  </a:solidFill>
                  <a:latin typeface="Calibri Light" panose="020F0302020204030204" pitchFamily="34" charset="0"/>
                  <a:ea typeface="Merriweather Sans Light"/>
                  <a:cs typeface="Calibri Light" panose="020F0302020204030204" pitchFamily="34" charset="0"/>
                  <a:sym typeface="Merriweather Sans Light"/>
                </a:rPr>
                <a:t>ubject</a:t>
              </a:r>
              <a:r>
                <a:rPr lang="en-US" sz="1600"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 category is more decisive than the publisher</a:t>
              </a:r>
              <a:endParaRPr sz="1000" dirty="0">
                <a:solidFill>
                  <a:schemeClr val="dk1"/>
                </a:solidFill>
                <a:latin typeface="Calibri Light" panose="020F0302020204030204" pitchFamily="34" charset="0"/>
                <a:ea typeface="Merriweather Sans Light"/>
                <a:cs typeface="Calibri Light" panose="020F0302020204030204" pitchFamily="34" charset="0"/>
                <a:sym typeface="Merriweather Sans Light"/>
              </a:endParaRPr>
            </a:p>
          </p:txBody>
        </p:sp>
        <p:sp>
          <p:nvSpPr>
            <p:cNvPr id="217" name="Google Shape;217;p22"/>
            <p:cNvSpPr txBox="1"/>
            <p:nvPr/>
          </p:nvSpPr>
          <p:spPr>
            <a:xfrm>
              <a:off x="0" y="-2008642"/>
              <a:ext cx="8944800" cy="3102385"/>
            </a:xfrm>
            <a:prstGeom prst="rect">
              <a:avLst/>
            </a:prstGeom>
            <a:noFill/>
            <a:ln>
              <a:noFill/>
            </a:ln>
          </p:spPr>
          <p:txBody>
            <a:bodyPr spcFirstLastPara="1" wrap="square" lIns="0" tIns="0" rIns="0" bIns="0" anchor="t" anchorCtr="0">
              <a:spAutoFit/>
            </a:bodyPr>
            <a:lstStyle/>
            <a:p>
              <a:pPr lvl="0">
                <a:lnSpc>
                  <a:spcPct val="140013"/>
                </a:lnSpc>
              </a:pPr>
              <a:r>
                <a:rPr lang="en-US" sz="1800" b="1" dirty="0">
                  <a:solidFill>
                    <a:schemeClr val="accent1"/>
                  </a:solidFill>
                  <a:latin typeface="Calibri Light" panose="020F0302020204030204" pitchFamily="34" charset="0"/>
                  <a:ea typeface="Merriweather Sans"/>
                  <a:cs typeface="Calibri Light" panose="020F0302020204030204" pitchFamily="34" charset="0"/>
                  <a:sym typeface="Merriweather Sans"/>
                </a:rPr>
                <a:t>The results showed that top 20 journals stand out in terms of their subject categories and publishers. </a:t>
              </a:r>
              <a:endParaRPr sz="900" b="1"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grpSp>
      <p:pic>
        <p:nvPicPr>
          <p:cNvPr id="218" name="Google Shape;218;p22"/>
          <p:cNvPicPr preferRelativeResize="0"/>
          <p:nvPr/>
        </p:nvPicPr>
        <p:blipFill rotWithShape="1">
          <a:blip r:embed="rId3">
            <a:alphaModFix/>
          </a:blip>
          <a:srcRect/>
          <a:stretch/>
        </p:blipFill>
        <p:spPr>
          <a:xfrm>
            <a:off x="4659150" y="2395339"/>
            <a:ext cx="415245" cy="416001"/>
          </a:xfrm>
          <a:prstGeom prst="rect">
            <a:avLst/>
          </a:prstGeom>
          <a:noFill/>
          <a:ln>
            <a:noFill/>
          </a:ln>
        </p:spPr>
      </p:pic>
      <p:grpSp>
        <p:nvGrpSpPr>
          <p:cNvPr id="219" name="Google Shape;219;p22"/>
          <p:cNvGrpSpPr/>
          <p:nvPr/>
        </p:nvGrpSpPr>
        <p:grpSpPr>
          <a:xfrm>
            <a:off x="5275320" y="2321134"/>
            <a:ext cx="3354330" cy="2302486"/>
            <a:chOff x="-80" y="-1002531"/>
            <a:chExt cx="8944880" cy="2740557"/>
          </a:xfrm>
        </p:grpSpPr>
        <p:sp>
          <p:nvSpPr>
            <p:cNvPr id="220" name="Google Shape;220;p22"/>
            <p:cNvSpPr txBox="1"/>
            <p:nvPr/>
          </p:nvSpPr>
          <p:spPr>
            <a:xfrm>
              <a:off x="0" y="760945"/>
              <a:ext cx="8944800" cy="977081"/>
            </a:xfrm>
            <a:prstGeom prst="rect">
              <a:avLst/>
            </a:prstGeom>
            <a:noFill/>
            <a:ln>
              <a:noFill/>
            </a:ln>
          </p:spPr>
          <p:txBody>
            <a:bodyPr spcFirstLastPara="1" wrap="square" lIns="0" tIns="0" rIns="0" bIns="0" anchor="t" anchorCtr="0">
              <a:spAutoFit/>
            </a:bodyPr>
            <a:lstStyle/>
            <a:p>
              <a:pPr lvl="0">
                <a:lnSpc>
                  <a:spcPct val="150000"/>
                </a:lnSpc>
              </a:pPr>
              <a:r>
                <a:rPr lang="en-US" sz="1600"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This is mainly due to high density of review journals in top 20. </a:t>
              </a:r>
              <a:endParaRPr sz="1000" dirty="0">
                <a:solidFill>
                  <a:schemeClr val="dk1"/>
                </a:solidFill>
                <a:latin typeface="Calibri Light" panose="020F0302020204030204" pitchFamily="34" charset="0"/>
                <a:ea typeface="Merriweather Sans Light"/>
                <a:cs typeface="Calibri Light" panose="020F0302020204030204" pitchFamily="34" charset="0"/>
                <a:sym typeface="Merriweather Sans Light"/>
              </a:endParaRPr>
            </a:p>
          </p:txBody>
        </p:sp>
        <p:sp>
          <p:nvSpPr>
            <p:cNvPr id="221" name="Google Shape;221;p22"/>
            <p:cNvSpPr txBox="1"/>
            <p:nvPr/>
          </p:nvSpPr>
          <p:spPr>
            <a:xfrm>
              <a:off x="-80" y="-1002531"/>
              <a:ext cx="8944800" cy="2051869"/>
            </a:xfrm>
            <a:prstGeom prst="rect">
              <a:avLst/>
            </a:prstGeom>
            <a:noFill/>
            <a:ln>
              <a:noFill/>
            </a:ln>
          </p:spPr>
          <p:txBody>
            <a:bodyPr spcFirstLastPara="1" wrap="square" lIns="0" tIns="0" rIns="0" bIns="0" anchor="t" anchorCtr="0">
              <a:spAutoFit/>
            </a:bodyPr>
            <a:lstStyle/>
            <a:p>
              <a:pPr lvl="0">
                <a:lnSpc>
                  <a:spcPct val="140013"/>
                </a:lnSpc>
              </a:pPr>
              <a:r>
                <a:rPr lang="tr-TR" sz="1800" b="1" dirty="0">
                  <a:solidFill>
                    <a:schemeClr val="accent1"/>
                  </a:solidFill>
                  <a:latin typeface="Calibri Light" panose="020F0302020204030204" pitchFamily="34" charset="0"/>
                  <a:ea typeface="Merriweather Sans"/>
                  <a:cs typeface="Calibri Light" panose="020F0302020204030204" pitchFamily="34" charset="0"/>
                  <a:sym typeface="Merriweather Sans"/>
                </a:rPr>
                <a:t>M</a:t>
              </a:r>
              <a:r>
                <a:rPr lang="en-US" sz="1800" b="1" dirty="0">
                  <a:solidFill>
                    <a:schemeClr val="accent1"/>
                  </a:solidFill>
                  <a:latin typeface="Calibri Light" panose="020F0302020204030204" pitchFamily="34" charset="0"/>
                  <a:ea typeface="Merriweather Sans"/>
                  <a:cs typeface="Calibri Light" panose="020F0302020204030204" pitchFamily="34" charset="0"/>
                  <a:sym typeface="Merriweather Sans"/>
                </a:rPr>
                <a:t>ore than half of top 20 journals locate as outliers among all journals in terms of the share of articles in citable items</a:t>
              </a:r>
              <a:endParaRPr sz="900" b="1"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22"/>
          <p:cNvSpPr/>
          <p:nvPr/>
        </p:nvSpPr>
        <p:spPr>
          <a:xfrm>
            <a:off x="0" y="0"/>
            <a:ext cx="4144800" cy="5143500"/>
          </a:xfrm>
          <a:prstGeom prst="rect">
            <a:avLst/>
          </a:prstGeom>
          <a:solidFill>
            <a:schemeClr val="accent5"/>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pic>
        <p:nvPicPr>
          <p:cNvPr id="213" name="Google Shape;213;p22"/>
          <p:cNvPicPr preferRelativeResize="0"/>
          <p:nvPr/>
        </p:nvPicPr>
        <p:blipFill rotWithShape="1">
          <a:blip r:embed="rId3">
            <a:alphaModFix/>
          </a:blip>
          <a:srcRect/>
          <a:stretch/>
        </p:blipFill>
        <p:spPr>
          <a:xfrm>
            <a:off x="4659150" y="1613368"/>
            <a:ext cx="415245" cy="416001"/>
          </a:xfrm>
          <a:prstGeom prst="rect">
            <a:avLst/>
          </a:prstGeom>
          <a:noFill/>
          <a:ln>
            <a:noFill/>
          </a:ln>
        </p:spPr>
      </p:pic>
      <p:sp>
        <p:nvSpPr>
          <p:cNvPr id="214" name="Google Shape;214;p22"/>
          <p:cNvSpPr txBox="1"/>
          <p:nvPr/>
        </p:nvSpPr>
        <p:spPr>
          <a:xfrm>
            <a:off x="514350" y="2087563"/>
            <a:ext cx="3146700" cy="677108"/>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tr-TR" sz="4400" i="0" u="none" strike="noStrike" cap="none" dirty="0">
                <a:solidFill>
                  <a:schemeClr val="accent1"/>
                </a:solidFill>
                <a:latin typeface="Calibri Light" panose="020F0302020204030204" pitchFamily="34" charset="0"/>
                <a:ea typeface="Merriweather Sans"/>
                <a:cs typeface="Calibri Light" panose="020F0302020204030204" pitchFamily="34" charset="0"/>
                <a:sym typeface="Merriweather Sans"/>
              </a:rPr>
              <a:t>Results</a:t>
            </a:r>
            <a:endParaRPr sz="800"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grpSp>
        <p:nvGrpSpPr>
          <p:cNvPr id="215" name="Google Shape;215;p22"/>
          <p:cNvGrpSpPr/>
          <p:nvPr/>
        </p:nvGrpSpPr>
        <p:grpSpPr>
          <a:xfrm>
            <a:off x="5275364" y="1544621"/>
            <a:ext cx="3566293" cy="2885254"/>
            <a:chOff x="0" y="-2008642"/>
            <a:chExt cx="8944800" cy="7694006"/>
          </a:xfrm>
        </p:grpSpPr>
        <p:sp>
          <p:nvSpPr>
            <p:cNvPr id="216" name="Google Shape;216;p22"/>
            <p:cNvSpPr txBox="1"/>
            <p:nvPr/>
          </p:nvSpPr>
          <p:spPr>
            <a:xfrm>
              <a:off x="0" y="760943"/>
              <a:ext cx="8944800" cy="4924421"/>
            </a:xfrm>
            <a:prstGeom prst="rect">
              <a:avLst/>
            </a:prstGeom>
            <a:noFill/>
            <a:ln>
              <a:noFill/>
            </a:ln>
          </p:spPr>
          <p:txBody>
            <a:bodyPr spcFirstLastPara="1" wrap="square" lIns="0" tIns="0" rIns="0" bIns="0" anchor="t" anchorCtr="0">
              <a:spAutoFit/>
            </a:bodyPr>
            <a:lstStyle/>
            <a:p>
              <a:pPr lvl="0">
                <a:lnSpc>
                  <a:spcPct val="150000"/>
                </a:lnSpc>
              </a:pPr>
              <a:r>
                <a:rPr lang="en-US" sz="1600"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They generally locate in the boundaries of middle half of all JCR journals in terms of cited half-life. However, they are in the first shortest quartile of citing half-life</a:t>
              </a:r>
              <a:endParaRPr sz="1000" dirty="0">
                <a:solidFill>
                  <a:schemeClr val="dk1"/>
                </a:solidFill>
                <a:latin typeface="Calibri Light" panose="020F0302020204030204" pitchFamily="34" charset="0"/>
                <a:ea typeface="Merriweather Sans Light"/>
                <a:cs typeface="Calibri Light" panose="020F0302020204030204" pitchFamily="34" charset="0"/>
                <a:sym typeface="Merriweather Sans Light"/>
              </a:endParaRPr>
            </a:p>
          </p:txBody>
        </p:sp>
        <p:sp>
          <p:nvSpPr>
            <p:cNvPr id="217" name="Google Shape;217;p22"/>
            <p:cNvSpPr txBox="1"/>
            <p:nvPr/>
          </p:nvSpPr>
          <p:spPr>
            <a:xfrm>
              <a:off x="0" y="-2008642"/>
              <a:ext cx="8944800" cy="2068257"/>
            </a:xfrm>
            <a:prstGeom prst="rect">
              <a:avLst/>
            </a:prstGeom>
            <a:noFill/>
            <a:ln>
              <a:noFill/>
            </a:ln>
          </p:spPr>
          <p:txBody>
            <a:bodyPr spcFirstLastPara="1" wrap="square" lIns="0" tIns="0" rIns="0" bIns="0" anchor="t" anchorCtr="0">
              <a:spAutoFit/>
            </a:bodyPr>
            <a:lstStyle/>
            <a:p>
              <a:pPr lvl="0">
                <a:lnSpc>
                  <a:spcPct val="140013"/>
                </a:lnSpc>
              </a:pPr>
              <a:r>
                <a:rPr lang="en-US" sz="1800" b="1" dirty="0">
                  <a:solidFill>
                    <a:schemeClr val="accent1"/>
                  </a:solidFill>
                  <a:latin typeface="Calibri Light" panose="020F0302020204030204" pitchFamily="34" charset="0"/>
                  <a:ea typeface="Merriweather Sans"/>
                  <a:cs typeface="Calibri Light" panose="020F0302020204030204" pitchFamily="34" charset="0"/>
                  <a:sym typeface="Merriweather Sans"/>
                </a:rPr>
                <a:t>The </a:t>
              </a:r>
              <a:r>
                <a:rPr lang="tr-TR" sz="1800" b="1" dirty="0">
                  <a:solidFill>
                    <a:schemeClr val="accent1"/>
                  </a:solidFill>
                  <a:latin typeface="Calibri Light" panose="020F0302020204030204" pitchFamily="34" charset="0"/>
                  <a:ea typeface="Merriweather Sans"/>
                  <a:cs typeface="Calibri Light" panose="020F0302020204030204" pitchFamily="34" charset="0"/>
                  <a:sym typeface="Merriweather Sans"/>
                </a:rPr>
                <a:t>patterns</a:t>
              </a:r>
              <a:r>
                <a:rPr lang="en-US" sz="1800" b="1" dirty="0">
                  <a:solidFill>
                    <a:schemeClr val="accent1"/>
                  </a:solidFill>
                  <a:latin typeface="Calibri Light" panose="020F0302020204030204" pitchFamily="34" charset="0"/>
                  <a:ea typeface="Merriweather Sans"/>
                  <a:cs typeface="Calibri Light" panose="020F0302020204030204" pitchFamily="34" charset="0"/>
                  <a:sym typeface="Merriweather Sans"/>
                </a:rPr>
                <a:t> of journals regarding cited and citing half-life </a:t>
              </a:r>
              <a:r>
                <a:rPr lang="tr-TR" sz="1800" b="1" dirty="0">
                  <a:solidFill>
                    <a:schemeClr val="accent1"/>
                  </a:solidFill>
                  <a:latin typeface="Calibri Light" panose="020F0302020204030204" pitchFamily="34" charset="0"/>
                  <a:ea typeface="Merriweather Sans"/>
                  <a:cs typeface="Calibri Light" panose="020F0302020204030204" pitchFamily="34" charset="0"/>
                  <a:sym typeface="Merriweather Sans"/>
                </a:rPr>
                <a:t>are</a:t>
              </a:r>
              <a:r>
                <a:rPr lang="en-US" sz="1800" b="1" dirty="0">
                  <a:solidFill>
                    <a:schemeClr val="accent1"/>
                  </a:solidFill>
                  <a:latin typeface="Calibri Light" panose="020F0302020204030204" pitchFamily="34" charset="0"/>
                  <a:ea typeface="Merriweather Sans"/>
                  <a:cs typeface="Calibri Light" panose="020F0302020204030204" pitchFamily="34" charset="0"/>
                  <a:sym typeface="Merriweather Sans"/>
                </a:rPr>
                <a:t> different</a:t>
              </a:r>
              <a:endParaRPr sz="900" b="1"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grpSp>
    </p:spTree>
    <p:extLst>
      <p:ext uri="{BB962C8B-B14F-4D97-AF65-F5344CB8AC3E}">
        <p14:creationId xmlns:p14="http://schemas.microsoft.com/office/powerpoint/2010/main" val="34367284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63"/>
        <p:cNvGrpSpPr/>
        <p:nvPr/>
      </p:nvGrpSpPr>
      <p:grpSpPr>
        <a:xfrm>
          <a:off x="0" y="0"/>
          <a:ext cx="0" cy="0"/>
          <a:chOff x="0" y="0"/>
          <a:chExt cx="0" cy="0"/>
        </a:xfrm>
      </p:grpSpPr>
      <p:sp>
        <p:nvSpPr>
          <p:cNvPr id="64" name="Google Shape;64;p11"/>
          <p:cNvSpPr/>
          <p:nvPr/>
        </p:nvSpPr>
        <p:spPr>
          <a:xfrm>
            <a:off x="8848908" y="0"/>
            <a:ext cx="295200" cy="5143500"/>
          </a:xfrm>
          <a:prstGeom prst="rect">
            <a:avLst/>
          </a:pr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65" name="Google Shape;65;p11"/>
          <p:cNvSpPr txBox="1"/>
          <p:nvPr/>
        </p:nvSpPr>
        <p:spPr>
          <a:xfrm>
            <a:off x="549860" y="2571750"/>
            <a:ext cx="7883923" cy="1723549"/>
          </a:xfrm>
          <a:prstGeom prst="rect">
            <a:avLst/>
          </a:prstGeom>
          <a:noFill/>
          <a:ln>
            <a:noFill/>
          </a:ln>
        </p:spPr>
        <p:txBody>
          <a:bodyPr spcFirstLastPara="1" wrap="square" lIns="0" tIns="0" rIns="0" bIns="0" anchor="t" anchorCtr="0">
            <a:spAutoFit/>
          </a:bodyPr>
          <a:lstStyle/>
          <a:p>
            <a:pPr lvl="0"/>
            <a:r>
              <a:rPr lang="en-US" sz="3200" dirty="0">
                <a:solidFill>
                  <a:schemeClr val="accent5"/>
                </a:solidFill>
                <a:latin typeface="Calibri Light" panose="020F0302020204030204" pitchFamily="34" charset="0"/>
                <a:ea typeface="Merriweather Sans"/>
                <a:cs typeface="Calibri Light" panose="020F0302020204030204" pitchFamily="34" charset="0"/>
                <a:sym typeface="Merriweather Sans"/>
              </a:rPr>
              <a:t>What makes top 20 JIF journals “top”?</a:t>
            </a:r>
            <a:endParaRPr lang="tr-TR" sz="3200" dirty="0">
              <a:solidFill>
                <a:schemeClr val="accent5"/>
              </a:solidFill>
              <a:latin typeface="Calibri Light" panose="020F0302020204030204" pitchFamily="34" charset="0"/>
              <a:ea typeface="Merriweather Sans"/>
              <a:cs typeface="Calibri Light" panose="020F0302020204030204" pitchFamily="34" charset="0"/>
              <a:sym typeface="Merriweather Sans"/>
            </a:endParaRPr>
          </a:p>
          <a:p>
            <a:pPr lvl="0"/>
            <a:r>
              <a:rPr lang="en-US" sz="3200" dirty="0">
                <a:solidFill>
                  <a:schemeClr val="accent5"/>
                </a:solidFill>
                <a:latin typeface="Calibri Light" panose="020F0302020204030204" pitchFamily="34" charset="0"/>
                <a:ea typeface="Merriweather Sans"/>
                <a:cs typeface="Calibri Light" panose="020F0302020204030204" pitchFamily="34" charset="0"/>
                <a:sym typeface="Merriweather Sans"/>
              </a:rPr>
              <a:t> </a:t>
            </a:r>
            <a:endParaRPr lang="tr-TR" sz="3200" dirty="0">
              <a:solidFill>
                <a:schemeClr val="accent5"/>
              </a:solidFill>
              <a:latin typeface="Calibri Light" panose="020F0302020204030204" pitchFamily="34" charset="0"/>
              <a:ea typeface="Merriweather Sans"/>
              <a:cs typeface="Calibri Light" panose="020F0302020204030204" pitchFamily="34" charset="0"/>
              <a:sym typeface="Merriweather Sans"/>
            </a:endParaRPr>
          </a:p>
          <a:p>
            <a:pPr lvl="0"/>
            <a:r>
              <a:rPr lang="en-US" sz="2400" dirty="0">
                <a:solidFill>
                  <a:schemeClr val="accent5"/>
                </a:solidFill>
                <a:latin typeface="Calibri Light" panose="020F0302020204030204" pitchFamily="34" charset="0"/>
                <a:ea typeface="Merriweather Sans"/>
                <a:cs typeface="Calibri Light" panose="020F0302020204030204" pitchFamily="34" charset="0"/>
                <a:sym typeface="Merriweather Sans"/>
              </a:rPr>
              <a:t>Exploring characteristics of journals indexed in the Journal Citation Reports</a:t>
            </a:r>
            <a:endParaRPr sz="300" dirty="0">
              <a:solidFill>
                <a:schemeClr val="accent5"/>
              </a:solidFill>
              <a:latin typeface="Calibri Light" panose="020F0302020204030204" pitchFamily="34" charset="0"/>
              <a:ea typeface="Merriweather Sans"/>
              <a:cs typeface="Calibri Light" panose="020F0302020204030204" pitchFamily="34" charset="0"/>
              <a:sym typeface="Merriweather Sans"/>
            </a:endParaRPr>
          </a:p>
        </p:txBody>
      </p:sp>
      <p:cxnSp>
        <p:nvCxnSpPr>
          <p:cNvPr id="67" name="Google Shape;67;p11"/>
          <p:cNvCxnSpPr/>
          <p:nvPr/>
        </p:nvCxnSpPr>
        <p:spPr>
          <a:xfrm rot="-5400000">
            <a:off x="6232458" y="2547927"/>
            <a:ext cx="5232900" cy="0"/>
          </a:xfrm>
          <a:prstGeom prst="straightConnector1">
            <a:avLst/>
          </a:prstGeom>
          <a:noFill/>
          <a:ln w="95250" cap="flat" cmpd="sng">
            <a:solidFill>
              <a:schemeClr val="accent5"/>
            </a:solidFill>
            <a:prstDash val="solid"/>
            <a:round/>
            <a:headEnd type="none" w="sm" len="sm"/>
            <a:tailEnd type="none" w="sm" len="sm"/>
          </a:ln>
        </p:spPr>
      </p:cxnSp>
      <p:sp>
        <p:nvSpPr>
          <p:cNvPr id="2" name="TextBox 1">
            <a:extLst>
              <a:ext uri="{FF2B5EF4-FFF2-40B4-BE49-F238E27FC236}">
                <a16:creationId xmlns:a16="http://schemas.microsoft.com/office/drawing/2014/main" id="{1263D22E-B3A1-4D2F-B303-BB12BD08E4CC}"/>
              </a:ext>
            </a:extLst>
          </p:cNvPr>
          <p:cNvSpPr txBox="1"/>
          <p:nvPr/>
        </p:nvSpPr>
        <p:spPr>
          <a:xfrm>
            <a:off x="2110200" y="4892329"/>
            <a:ext cx="6738707" cy="261610"/>
          </a:xfrm>
          <a:prstGeom prst="rect">
            <a:avLst/>
          </a:prstGeom>
          <a:noFill/>
        </p:spPr>
        <p:txBody>
          <a:bodyPr wrap="square" rtlCol="0">
            <a:spAutoFit/>
          </a:bodyPr>
          <a:lstStyle/>
          <a:p>
            <a:pPr algn="r"/>
            <a:r>
              <a:rPr lang="tr-TR" sz="1100" dirty="0">
                <a:solidFill>
                  <a:schemeClr val="bg1"/>
                </a:solidFill>
                <a:latin typeface="Calibri Light" panose="020F0302020204030204" pitchFamily="34" charset="0"/>
                <a:cs typeface="Calibri Light" panose="020F0302020204030204" pitchFamily="34" charset="0"/>
              </a:rPr>
              <a:t>STI 2022 </a:t>
            </a:r>
            <a:r>
              <a:rPr lang="en-US" sz="1100" dirty="0">
                <a:solidFill>
                  <a:schemeClr val="bg1"/>
                </a:solidFill>
                <a:latin typeface="Calibri Light" panose="020F0302020204030204" pitchFamily="34" charset="0"/>
                <a:cs typeface="Calibri Light" panose="020F0302020204030204" pitchFamily="34" charset="0"/>
              </a:rPr>
              <a:t>| </a:t>
            </a:r>
            <a:r>
              <a:rPr lang="tr-TR" sz="1100" dirty="0">
                <a:solidFill>
                  <a:schemeClr val="bg1"/>
                </a:solidFill>
                <a:latin typeface="Calibri Light" panose="020F0302020204030204" pitchFamily="34" charset="0"/>
                <a:cs typeface="Calibri Light" panose="020F0302020204030204" pitchFamily="34" charset="0"/>
              </a:rPr>
              <a:t>7-9 September 2022 </a:t>
            </a:r>
            <a:r>
              <a:rPr lang="en-US" sz="1100" dirty="0">
                <a:solidFill>
                  <a:schemeClr val="bg1"/>
                </a:solidFill>
                <a:latin typeface="Calibri Light" panose="020F0302020204030204" pitchFamily="34" charset="0"/>
                <a:cs typeface="Calibri Light" panose="020F0302020204030204" pitchFamily="34" charset="0"/>
              </a:rPr>
              <a:t>| </a:t>
            </a:r>
            <a:r>
              <a:rPr lang="tr-TR" sz="1100" dirty="0">
                <a:solidFill>
                  <a:schemeClr val="bg1"/>
                </a:solidFill>
                <a:latin typeface="Calibri Light" panose="020F0302020204030204" pitchFamily="34" charset="0"/>
                <a:cs typeface="Calibri Light" panose="020F0302020204030204" pitchFamily="34" charset="0"/>
              </a:rPr>
              <a:t>Granada</a:t>
            </a:r>
            <a:endParaRPr lang="en-US" sz="1100" dirty="0">
              <a:solidFill>
                <a:schemeClr val="bg1"/>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1041790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2"/>
          <p:cNvSpPr/>
          <p:nvPr/>
        </p:nvSpPr>
        <p:spPr>
          <a:xfrm>
            <a:off x="0" y="4896113"/>
            <a:ext cx="9144000" cy="247500"/>
          </a:xfrm>
          <a:prstGeom prst="rect">
            <a:avLst/>
          </a:prstGeom>
          <a:solidFill>
            <a:schemeClr val="accent5"/>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73" name="Google Shape;73;p12"/>
          <p:cNvSpPr txBox="1"/>
          <p:nvPr/>
        </p:nvSpPr>
        <p:spPr>
          <a:xfrm>
            <a:off x="514350" y="835526"/>
            <a:ext cx="8115300" cy="615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tr-TR" sz="4000" i="0" u="none" strike="noStrike" cap="none" dirty="0">
                <a:solidFill>
                  <a:schemeClr val="accent1"/>
                </a:solidFill>
                <a:latin typeface="Calibri Light" panose="020F0302020204030204" pitchFamily="34" charset="0"/>
                <a:ea typeface="Merriweather Sans"/>
                <a:cs typeface="Calibri Light" panose="020F0302020204030204" pitchFamily="34" charset="0"/>
                <a:sym typeface="Merriweather Sans"/>
              </a:rPr>
              <a:t>Who are we?</a:t>
            </a:r>
            <a:endParaRPr sz="700"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pic>
        <p:nvPicPr>
          <p:cNvPr id="17" name="Picture 4" descr="Bilgi ve Belge Yönetimi Bölümü">
            <a:extLst>
              <a:ext uri="{FF2B5EF4-FFF2-40B4-BE49-F238E27FC236}">
                <a16:creationId xmlns:a16="http://schemas.microsoft.com/office/drawing/2014/main" id="{B085B61D-87DA-4277-8CD9-07095FC7AD4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233" t="9920" r="13544" b="5425"/>
          <a:stretch/>
        </p:blipFill>
        <p:spPr bwMode="auto">
          <a:xfrm>
            <a:off x="705275" y="1627616"/>
            <a:ext cx="1596678" cy="170612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8" name="Picture 6" descr="Zehra Taşkın | Scholarly Communication Research Group">
            <a:extLst>
              <a:ext uri="{FF2B5EF4-FFF2-40B4-BE49-F238E27FC236}">
                <a16:creationId xmlns:a16="http://schemas.microsoft.com/office/drawing/2014/main" id="{1BF88DD1-C85C-4DCE-BA76-172B4B922B6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0386" t="6246" r="10389" b="37246"/>
          <a:stretch/>
        </p:blipFill>
        <p:spPr bwMode="auto">
          <a:xfrm>
            <a:off x="2747139" y="1627616"/>
            <a:ext cx="1596678" cy="170612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9" name="Picture 8" descr="Tweets with replies by Emanuel Kulczycki (@ekulczycki) / Twitter">
            <a:extLst>
              <a:ext uri="{FF2B5EF4-FFF2-40B4-BE49-F238E27FC236}">
                <a16:creationId xmlns:a16="http://schemas.microsoft.com/office/drawing/2014/main" id="{10FD4898-E71C-49CC-A71D-F943CC3B0FD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9671" r="11236" b="15486"/>
          <a:stretch/>
        </p:blipFill>
        <p:spPr bwMode="auto">
          <a:xfrm>
            <a:off x="6830867" y="1627616"/>
            <a:ext cx="1596679" cy="170612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0" name="Picture 2" descr="Keynote Speaker: Janne Pölönen - Munin Conference on Scholarly Publishing">
            <a:extLst>
              <a:ext uri="{FF2B5EF4-FFF2-40B4-BE49-F238E27FC236}">
                <a16:creationId xmlns:a16="http://schemas.microsoft.com/office/drawing/2014/main" id="{B8C1F4DF-A558-4E98-89F2-E1BAD43D515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9764" t="5929" r="10790" b="9178"/>
          <a:stretch/>
        </p:blipFill>
        <p:spPr bwMode="auto">
          <a:xfrm>
            <a:off x="4789003" y="1627617"/>
            <a:ext cx="1596678" cy="170612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1" name="Google Shape;94;p13">
            <a:extLst>
              <a:ext uri="{FF2B5EF4-FFF2-40B4-BE49-F238E27FC236}">
                <a16:creationId xmlns:a16="http://schemas.microsoft.com/office/drawing/2014/main" id="{59CE1219-1C35-421A-911D-BD89A16C0474}"/>
              </a:ext>
            </a:extLst>
          </p:cNvPr>
          <p:cNvSpPr txBox="1"/>
          <p:nvPr/>
        </p:nvSpPr>
        <p:spPr>
          <a:xfrm>
            <a:off x="425571" y="3336531"/>
            <a:ext cx="1968614" cy="646331"/>
          </a:xfrm>
          <a:prstGeom prst="rect">
            <a:avLst/>
          </a:prstGeom>
          <a:noFill/>
          <a:ln>
            <a:noFill/>
          </a:ln>
        </p:spPr>
        <p:txBody>
          <a:bodyPr spcFirstLastPara="1" wrap="square" lIns="0" tIns="0" rIns="0" bIns="0" anchor="t" anchorCtr="0">
            <a:spAutoFit/>
          </a:bodyPr>
          <a:lstStyle/>
          <a:p>
            <a:pPr marL="165100" marR="0" lvl="1" algn="ctr" rtl="0">
              <a:lnSpc>
                <a:spcPct val="150017"/>
              </a:lnSpc>
              <a:spcBef>
                <a:spcPts val="0"/>
              </a:spcBef>
              <a:spcAft>
                <a:spcPts val="0"/>
              </a:spcAft>
              <a:buClr>
                <a:schemeClr val="dk1"/>
              </a:buClr>
              <a:buSzPts val="1400"/>
            </a:pPr>
            <a:r>
              <a:rPr lang="tr-TR" sz="1400" b="1" i="0" u="none" strike="noStrike" cap="none"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Güleda Doğan</a:t>
            </a:r>
          </a:p>
          <a:p>
            <a:pPr marL="165100" marR="0" lvl="1" algn="ctr" rtl="0">
              <a:lnSpc>
                <a:spcPct val="150017"/>
              </a:lnSpc>
              <a:spcBef>
                <a:spcPts val="0"/>
              </a:spcBef>
              <a:spcAft>
                <a:spcPts val="0"/>
              </a:spcAft>
              <a:buClr>
                <a:schemeClr val="dk1"/>
              </a:buClr>
              <a:buSzPts val="1400"/>
            </a:pPr>
            <a:r>
              <a:rPr lang="tr-TR"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@guledaduzyol</a:t>
            </a:r>
            <a:endParaRPr lang="tr-TR" sz="1400" i="0" u="none" strike="noStrike" cap="none" dirty="0">
              <a:solidFill>
                <a:schemeClr val="dk1"/>
              </a:solidFill>
              <a:latin typeface="Calibri Light" panose="020F0302020204030204" pitchFamily="34" charset="0"/>
              <a:ea typeface="Merriweather Sans Light"/>
              <a:cs typeface="Calibri Light" panose="020F0302020204030204" pitchFamily="34" charset="0"/>
              <a:sym typeface="Merriweather Sans Light"/>
            </a:endParaRPr>
          </a:p>
        </p:txBody>
      </p:sp>
      <p:sp>
        <p:nvSpPr>
          <p:cNvPr id="22" name="Google Shape;94;p13">
            <a:extLst>
              <a:ext uri="{FF2B5EF4-FFF2-40B4-BE49-F238E27FC236}">
                <a16:creationId xmlns:a16="http://schemas.microsoft.com/office/drawing/2014/main" id="{311803F7-B7E4-41E2-98D4-625D3542DFBB}"/>
              </a:ext>
            </a:extLst>
          </p:cNvPr>
          <p:cNvSpPr txBox="1"/>
          <p:nvPr/>
        </p:nvSpPr>
        <p:spPr>
          <a:xfrm>
            <a:off x="2454637" y="3345409"/>
            <a:ext cx="1968614" cy="646331"/>
          </a:xfrm>
          <a:prstGeom prst="rect">
            <a:avLst/>
          </a:prstGeom>
          <a:noFill/>
          <a:ln>
            <a:noFill/>
          </a:ln>
        </p:spPr>
        <p:txBody>
          <a:bodyPr spcFirstLastPara="1" wrap="square" lIns="0" tIns="0" rIns="0" bIns="0" anchor="t" anchorCtr="0">
            <a:spAutoFit/>
          </a:bodyPr>
          <a:lstStyle/>
          <a:p>
            <a:pPr marL="165100" marR="0" lvl="1" algn="ctr" rtl="0">
              <a:lnSpc>
                <a:spcPct val="150017"/>
              </a:lnSpc>
              <a:spcBef>
                <a:spcPts val="0"/>
              </a:spcBef>
              <a:spcAft>
                <a:spcPts val="0"/>
              </a:spcAft>
              <a:buClr>
                <a:schemeClr val="dk1"/>
              </a:buClr>
              <a:buSzPts val="1400"/>
            </a:pPr>
            <a:r>
              <a:rPr lang="tr-TR" sz="1400" b="1" i="0" u="none" strike="noStrike" cap="none"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Zehra Taşkın</a:t>
            </a:r>
          </a:p>
          <a:p>
            <a:pPr marL="165100" marR="0" lvl="1" algn="ctr" rtl="0">
              <a:lnSpc>
                <a:spcPct val="150017"/>
              </a:lnSpc>
              <a:spcBef>
                <a:spcPts val="0"/>
              </a:spcBef>
              <a:spcAft>
                <a:spcPts val="0"/>
              </a:spcAft>
              <a:buClr>
                <a:schemeClr val="dk1"/>
              </a:buClr>
              <a:buSzPts val="1400"/>
            </a:pPr>
            <a:r>
              <a:rPr lang="tr-TR"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@zehrataskin</a:t>
            </a:r>
            <a:endParaRPr lang="tr-TR" sz="1400" i="0" u="none" strike="noStrike" cap="none" dirty="0">
              <a:solidFill>
                <a:schemeClr val="dk1"/>
              </a:solidFill>
              <a:latin typeface="Calibri Light" panose="020F0302020204030204" pitchFamily="34" charset="0"/>
              <a:ea typeface="Merriweather Sans Light"/>
              <a:cs typeface="Calibri Light" panose="020F0302020204030204" pitchFamily="34" charset="0"/>
              <a:sym typeface="Merriweather Sans Light"/>
            </a:endParaRPr>
          </a:p>
        </p:txBody>
      </p:sp>
      <p:sp>
        <p:nvSpPr>
          <p:cNvPr id="23" name="Google Shape;94;p13">
            <a:extLst>
              <a:ext uri="{FF2B5EF4-FFF2-40B4-BE49-F238E27FC236}">
                <a16:creationId xmlns:a16="http://schemas.microsoft.com/office/drawing/2014/main" id="{47F5B64D-311F-4E7A-B7BE-98629B22C3BB}"/>
              </a:ext>
            </a:extLst>
          </p:cNvPr>
          <p:cNvSpPr txBox="1"/>
          <p:nvPr/>
        </p:nvSpPr>
        <p:spPr>
          <a:xfrm>
            <a:off x="4500976" y="3336531"/>
            <a:ext cx="1968614" cy="646331"/>
          </a:xfrm>
          <a:prstGeom prst="rect">
            <a:avLst/>
          </a:prstGeom>
          <a:noFill/>
          <a:ln>
            <a:noFill/>
          </a:ln>
        </p:spPr>
        <p:txBody>
          <a:bodyPr spcFirstLastPara="1" wrap="square" lIns="0" tIns="0" rIns="0" bIns="0" anchor="t" anchorCtr="0">
            <a:spAutoFit/>
          </a:bodyPr>
          <a:lstStyle/>
          <a:p>
            <a:pPr marL="165100" marR="0" lvl="1" algn="ctr" rtl="0">
              <a:lnSpc>
                <a:spcPct val="150017"/>
              </a:lnSpc>
              <a:spcBef>
                <a:spcPts val="0"/>
              </a:spcBef>
              <a:spcAft>
                <a:spcPts val="0"/>
              </a:spcAft>
              <a:buClr>
                <a:schemeClr val="dk1"/>
              </a:buClr>
              <a:buSzPts val="1400"/>
            </a:pPr>
            <a:r>
              <a:rPr lang="tr-TR" sz="1400" b="1" i="0" u="none" strike="noStrike" cap="none"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Janne Pölönen</a:t>
            </a:r>
          </a:p>
          <a:p>
            <a:pPr marL="165100" lvl="1" algn="ctr">
              <a:lnSpc>
                <a:spcPct val="150017"/>
              </a:lnSpc>
              <a:buClr>
                <a:schemeClr val="dk1"/>
              </a:buClr>
              <a:buSzPts val="1400"/>
            </a:pPr>
            <a:r>
              <a:rPr lang="tr-TR"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@PolonenJanne</a:t>
            </a:r>
            <a:endParaRPr lang="tr-TR" sz="1400" i="0" u="none" strike="noStrike" cap="none" dirty="0">
              <a:solidFill>
                <a:schemeClr val="dk1"/>
              </a:solidFill>
              <a:latin typeface="Calibri Light" panose="020F0302020204030204" pitchFamily="34" charset="0"/>
              <a:ea typeface="Merriweather Sans Light"/>
              <a:cs typeface="Calibri Light" panose="020F0302020204030204" pitchFamily="34" charset="0"/>
              <a:sym typeface="Merriweather Sans Light"/>
            </a:endParaRPr>
          </a:p>
        </p:txBody>
      </p:sp>
      <p:sp>
        <p:nvSpPr>
          <p:cNvPr id="24" name="Google Shape;94;p13">
            <a:extLst>
              <a:ext uri="{FF2B5EF4-FFF2-40B4-BE49-F238E27FC236}">
                <a16:creationId xmlns:a16="http://schemas.microsoft.com/office/drawing/2014/main" id="{8A2722C8-FBED-4946-8868-B6FE7CB68E38}"/>
              </a:ext>
            </a:extLst>
          </p:cNvPr>
          <p:cNvSpPr txBox="1"/>
          <p:nvPr/>
        </p:nvSpPr>
        <p:spPr>
          <a:xfrm>
            <a:off x="6547315" y="3333744"/>
            <a:ext cx="1968614" cy="646331"/>
          </a:xfrm>
          <a:prstGeom prst="rect">
            <a:avLst/>
          </a:prstGeom>
          <a:noFill/>
          <a:ln>
            <a:noFill/>
          </a:ln>
        </p:spPr>
        <p:txBody>
          <a:bodyPr spcFirstLastPara="1" wrap="square" lIns="0" tIns="0" rIns="0" bIns="0" anchor="t" anchorCtr="0">
            <a:spAutoFit/>
          </a:bodyPr>
          <a:lstStyle/>
          <a:p>
            <a:pPr marL="165100" marR="0" lvl="1" algn="ctr" rtl="0">
              <a:lnSpc>
                <a:spcPct val="150017"/>
              </a:lnSpc>
              <a:spcBef>
                <a:spcPts val="0"/>
              </a:spcBef>
              <a:spcAft>
                <a:spcPts val="0"/>
              </a:spcAft>
              <a:buClr>
                <a:schemeClr val="dk1"/>
              </a:buClr>
              <a:buSzPts val="1400"/>
            </a:pPr>
            <a:r>
              <a:rPr lang="tr-TR" b="1"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Emanuel Kulczycki</a:t>
            </a:r>
            <a:endParaRPr lang="tr-TR" sz="1400" b="1" i="0" u="none" strike="noStrike" cap="none" dirty="0">
              <a:solidFill>
                <a:schemeClr val="dk1"/>
              </a:solidFill>
              <a:latin typeface="Calibri Light" panose="020F0302020204030204" pitchFamily="34" charset="0"/>
              <a:ea typeface="Merriweather Sans Light"/>
              <a:cs typeface="Calibri Light" panose="020F0302020204030204" pitchFamily="34" charset="0"/>
              <a:sym typeface="Merriweather Sans Light"/>
            </a:endParaRPr>
          </a:p>
          <a:p>
            <a:pPr marL="165100" lvl="1" algn="ctr">
              <a:lnSpc>
                <a:spcPct val="150017"/>
              </a:lnSpc>
              <a:buClr>
                <a:schemeClr val="dk1"/>
              </a:buClr>
              <a:buSzPts val="1400"/>
            </a:pPr>
            <a:r>
              <a:rPr lang="tr-TR"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@ekulczycki</a:t>
            </a:r>
            <a:endParaRPr lang="tr-TR" sz="1400" i="0" u="none" strike="noStrike" cap="none" dirty="0">
              <a:solidFill>
                <a:schemeClr val="dk1"/>
              </a:solidFill>
              <a:latin typeface="Calibri Light" panose="020F0302020204030204" pitchFamily="34" charset="0"/>
              <a:ea typeface="Merriweather Sans Light"/>
              <a:cs typeface="Calibri Light" panose="020F0302020204030204" pitchFamily="34" charset="0"/>
              <a:sym typeface="Merriweather Sans Light"/>
            </a:endParaRPr>
          </a:p>
        </p:txBody>
      </p:sp>
      <p:sp>
        <p:nvSpPr>
          <p:cNvPr id="27" name="Google Shape;94;p13">
            <a:extLst>
              <a:ext uri="{FF2B5EF4-FFF2-40B4-BE49-F238E27FC236}">
                <a16:creationId xmlns:a16="http://schemas.microsoft.com/office/drawing/2014/main" id="{9A0D7CC7-2DB3-4FF6-96C2-ED529F38F8D3}"/>
              </a:ext>
            </a:extLst>
          </p:cNvPr>
          <p:cNvSpPr txBox="1"/>
          <p:nvPr/>
        </p:nvSpPr>
        <p:spPr>
          <a:xfrm>
            <a:off x="-71024" y="4866501"/>
            <a:ext cx="9143999" cy="276999"/>
          </a:xfrm>
          <a:prstGeom prst="rect">
            <a:avLst/>
          </a:prstGeom>
          <a:noFill/>
          <a:ln>
            <a:noFill/>
          </a:ln>
        </p:spPr>
        <p:txBody>
          <a:bodyPr spcFirstLastPara="1" wrap="square" lIns="0" tIns="0" rIns="0" bIns="0" anchor="t" anchorCtr="0">
            <a:spAutoFit/>
          </a:bodyPr>
          <a:lstStyle/>
          <a:p>
            <a:pPr marL="165100" lvl="1" algn="ctr">
              <a:lnSpc>
                <a:spcPct val="150017"/>
              </a:lnSpc>
              <a:buClr>
                <a:schemeClr val="dk1"/>
              </a:buClr>
              <a:buSzPts val="1400"/>
            </a:pPr>
            <a:r>
              <a:rPr lang="tr-TR" sz="1200" i="0" u="none" strike="noStrike" cap="none"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The project </a:t>
            </a:r>
            <a:r>
              <a:rPr lang="en-US" sz="1200"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a:t>
            </a:r>
            <a:r>
              <a:rPr lang="en-US" sz="1200" b="1"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Importance of learned societies as publishers in the international journal landscape”</a:t>
            </a:r>
            <a:r>
              <a:rPr lang="tr-TR" sz="1200" b="1"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 </a:t>
            </a:r>
            <a:r>
              <a:rPr lang="tr-TR" sz="1200"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funded by </a:t>
            </a:r>
            <a:r>
              <a:rPr lang="tr-TR" sz="1200" b="1"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Finnish Learned Societies</a:t>
            </a:r>
            <a:endParaRPr lang="tr-TR" sz="1200" b="1" i="0" u="none" strike="noStrike" cap="none" dirty="0">
              <a:solidFill>
                <a:schemeClr val="dk1"/>
              </a:solidFill>
              <a:latin typeface="Calibri Light" panose="020F0302020204030204" pitchFamily="34" charset="0"/>
              <a:ea typeface="Merriweather Sans Light"/>
              <a:cs typeface="Calibri Light" panose="020F0302020204030204" pitchFamily="34" charset="0"/>
              <a:sym typeface="Merriweather Sans Ligh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110"/>
        <p:cNvGrpSpPr/>
        <p:nvPr/>
      </p:nvGrpSpPr>
      <p:grpSpPr>
        <a:xfrm>
          <a:off x="0" y="0"/>
          <a:ext cx="0" cy="0"/>
          <a:chOff x="0" y="0"/>
          <a:chExt cx="0" cy="0"/>
        </a:xfrm>
      </p:grpSpPr>
      <p:sp>
        <p:nvSpPr>
          <p:cNvPr id="113" name="Google Shape;113;p15"/>
          <p:cNvSpPr txBox="1"/>
          <p:nvPr/>
        </p:nvSpPr>
        <p:spPr>
          <a:xfrm>
            <a:off x="207067" y="256354"/>
            <a:ext cx="3659383" cy="984885"/>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tr-TR" sz="3200" i="0" u="none" strike="noStrike" cap="none" dirty="0">
                <a:solidFill>
                  <a:srgbClr val="2F465B"/>
                </a:solidFill>
                <a:latin typeface="Calibri Light" panose="020F0302020204030204" pitchFamily="34" charset="0"/>
                <a:ea typeface="Merriweather Sans"/>
                <a:cs typeface="Calibri Light" panose="020F0302020204030204" pitchFamily="34" charset="0"/>
                <a:sym typeface="Merriweather Sans"/>
              </a:rPr>
              <a:t>Why JIF is a significant milestone (!)</a:t>
            </a:r>
            <a:endParaRPr sz="3200" dirty="0">
              <a:latin typeface="Calibri Light" panose="020F0302020204030204" pitchFamily="34" charset="0"/>
              <a:ea typeface="Merriweather Sans"/>
              <a:cs typeface="Calibri Light" panose="020F0302020204030204" pitchFamily="34" charset="0"/>
              <a:sym typeface="Merriweather Sans"/>
            </a:endParaRPr>
          </a:p>
        </p:txBody>
      </p:sp>
      <p:cxnSp>
        <p:nvCxnSpPr>
          <p:cNvPr id="115" name="Google Shape;115;p15"/>
          <p:cNvCxnSpPr/>
          <p:nvPr/>
        </p:nvCxnSpPr>
        <p:spPr>
          <a:xfrm rot="-5400000">
            <a:off x="6006056" y="2609286"/>
            <a:ext cx="5232900" cy="0"/>
          </a:xfrm>
          <a:prstGeom prst="straightConnector1">
            <a:avLst/>
          </a:prstGeom>
          <a:noFill/>
          <a:ln w="28575" cap="rnd" cmpd="sng">
            <a:solidFill>
              <a:schemeClr val="lt1"/>
            </a:solidFill>
            <a:prstDash val="solid"/>
            <a:round/>
            <a:headEnd type="none" w="sm" len="sm"/>
            <a:tailEnd type="none" w="sm" len="sm"/>
          </a:ln>
        </p:spPr>
      </p:cxnSp>
      <p:pic>
        <p:nvPicPr>
          <p:cNvPr id="7" name="Picture 6">
            <a:extLst>
              <a:ext uri="{FF2B5EF4-FFF2-40B4-BE49-F238E27FC236}">
                <a16:creationId xmlns:a16="http://schemas.microsoft.com/office/drawing/2014/main" id="{BBE30306-B4D7-4E8F-8793-71C7106B22E3}"/>
              </a:ext>
            </a:extLst>
          </p:cNvPr>
          <p:cNvPicPr>
            <a:picLocks noChangeAspect="1"/>
          </p:cNvPicPr>
          <p:nvPr/>
        </p:nvPicPr>
        <p:blipFill>
          <a:blip r:embed="rId3"/>
          <a:stretch>
            <a:fillRect/>
          </a:stretch>
        </p:blipFill>
        <p:spPr>
          <a:xfrm>
            <a:off x="4013934" y="0"/>
            <a:ext cx="4542911" cy="5143500"/>
          </a:xfrm>
          <a:prstGeom prst="rect">
            <a:avLst/>
          </a:prstGeom>
        </p:spPr>
      </p:pic>
      <p:pic>
        <p:nvPicPr>
          <p:cNvPr id="2" name="Picture 1">
            <a:extLst>
              <a:ext uri="{FF2B5EF4-FFF2-40B4-BE49-F238E27FC236}">
                <a16:creationId xmlns:a16="http://schemas.microsoft.com/office/drawing/2014/main" id="{4F62A538-12E5-4AAA-B5E3-090020DF4DC3}"/>
              </a:ext>
            </a:extLst>
          </p:cNvPr>
          <p:cNvPicPr>
            <a:picLocks noChangeAspect="1"/>
          </p:cNvPicPr>
          <p:nvPr/>
        </p:nvPicPr>
        <p:blipFill>
          <a:blip r:embed="rId4"/>
          <a:stretch>
            <a:fillRect/>
          </a:stretch>
        </p:blipFill>
        <p:spPr>
          <a:xfrm>
            <a:off x="354552" y="1568662"/>
            <a:ext cx="3232027" cy="1226300"/>
          </a:xfrm>
          <a:prstGeom prst="rect">
            <a:avLst/>
          </a:prstGeom>
        </p:spPr>
      </p:pic>
      <p:pic>
        <p:nvPicPr>
          <p:cNvPr id="3" name="Picture 2">
            <a:extLst>
              <a:ext uri="{FF2B5EF4-FFF2-40B4-BE49-F238E27FC236}">
                <a16:creationId xmlns:a16="http://schemas.microsoft.com/office/drawing/2014/main" id="{BB4DF9EE-58E8-4D3A-B610-3919690398B8}"/>
              </a:ext>
            </a:extLst>
          </p:cNvPr>
          <p:cNvPicPr>
            <a:picLocks noChangeAspect="1"/>
          </p:cNvPicPr>
          <p:nvPr/>
        </p:nvPicPr>
        <p:blipFill>
          <a:blip r:embed="rId5"/>
          <a:stretch>
            <a:fillRect/>
          </a:stretch>
        </p:blipFill>
        <p:spPr>
          <a:xfrm>
            <a:off x="354552" y="2845108"/>
            <a:ext cx="3593721" cy="554553"/>
          </a:xfrm>
          <a:prstGeom prst="rect">
            <a:avLst/>
          </a:prstGeom>
        </p:spPr>
      </p:pic>
      <p:pic>
        <p:nvPicPr>
          <p:cNvPr id="4" name="Picture 3">
            <a:extLst>
              <a:ext uri="{FF2B5EF4-FFF2-40B4-BE49-F238E27FC236}">
                <a16:creationId xmlns:a16="http://schemas.microsoft.com/office/drawing/2014/main" id="{BBE95E7D-F528-4C41-AD0F-9AEA64FDDE9C}"/>
              </a:ext>
            </a:extLst>
          </p:cNvPr>
          <p:cNvPicPr>
            <a:picLocks noChangeAspect="1"/>
          </p:cNvPicPr>
          <p:nvPr/>
        </p:nvPicPr>
        <p:blipFill>
          <a:blip r:embed="rId6"/>
          <a:stretch>
            <a:fillRect/>
          </a:stretch>
        </p:blipFill>
        <p:spPr>
          <a:xfrm>
            <a:off x="354551" y="3449807"/>
            <a:ext cx="3593721" cy="1578744"/>
          </a:xfrm>
          <a:prstGeom prst="rect">
            <a:avLst/>
          </a:prstGeom>
        </p:spPr>
      </p:pic>
      <p:cxnSp>
        <p:nvCxnSpPr>
          <p:cNvPr id="6" name="Straight Connector 5">
            <a:extLst>
              <a:ext uri="{FF2B5EF4-FFF2-40B4-BE49-F238E27FC236}">
                <a16:creationId xmlns:a16="http://schemas.microsoft.com/office/drawing/2014/main" id="{7364CBB9-CBAA-424A-899B-80E485C3D191}"/>
              </a:ext>
            </a:extLst>
          </p:cNvPr>
          <p:cNvCxnSpPr/>
          <p:nvPr/>
        </p:nvCxnSpPr>
        <p:spPr>
          <a:xfrm>
            <a:off x="5149049" y="1482571"/>
            <a:ext cx="2681057" cy="0"/>
          </a:xfrm>
          <a:prstGeom prst="line">
            <a:avLst/>
          </a:prstGeom>
          <a:ln w="28575">
            <a:solidFill>
              <a:srgbClr val="FF0000"/>
            </a:solidFill>
          </a:ln>
        </p:spPr>
        <p:style>
          <a:lnRef idx="1">
            <a:schemeClr val="accent3"/>
          </a:lnRef>
          <a:fillRef idx="0">
            <a:schemeClr val="accent3"/>
          </a:fillRef>
          <a:effectRef idx="0">
            <a:schemeClr val="accent3"/>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203"/>
        <p:cNvGrpSpPr/>
        <p:nvPr/>
      </p:nvGrpSpPr>
      <p:grpSpPr>
        <a:xfrm>
          <a:off x="0" y="0"/>
          <a:ext cx="0" cy="0"/>
          <a:chOff x="0" y="0"/>
          <a:chExt cx="0" cy="0"/>
        </a:xfrm>
      </p:grpSpPr>
      <p:grpSp>
        <p:nvGrpSpPr>
          <p:cNvPr id="204" name="Google Shape;204;p21"/>
          <p:cNvGrpSpPr/>
          <p:nvPr/>
        </p:nvGrpSpPr>
        <p:grpSpPr>
          <a:xfrm>
            <a:off x="1160556" y="1997384"/>
            <a:ext cx="7912401" cy="3249010"/>
            <a:chOff x="0" y="47625"/>
            <a:chExt cx="14102100" cy="8664023"/>
          </a:xfrm>
        </p:grpSpPr>
        <p:sp>
          <p:nvSpPr>
            <p:cNvPr id="205" name="Google Shape;205;p21"/>
            <p:cNvSpPr txBox="1"/>
            <p:nvPr/>
          </p:nvSpPr>
          <p:spPr>
            <a:xfrm>
              <a:off x="0" y="47625"/>
              <a:ext cx="14102100" cy="2954655"/>
            </a:xfrm>
            <a:prstGeom prst="rect">
              <a:avLst/>
            </a:prstGeom>
            <a:noFill/>
            <a:ln>
              <a:noFill/>
            </a:ln>
          </p:spPr>
          <p:txBody>
            <a:bodyPr spcFirstLastPara="1" wrap="square" lIns="0" tIns="0" rIns="0" bIns="0" anchor="t" anchorCtr="0">
              <a:spAutoFit/>
            </a:bodyPr>
            <a:lstStyle/>
            <a:p>
              <a:r>
                <a:rPr lang="tr-TR" sz="3600" i="0" u="none" strike="noStrike" cap="none" dirty="0">
                  <a:solidFill>
                    <a:srgbClr val="2F465B"/>
                  </a:solidFill>
                  <a:latin typeface="Calibri Light" panose="020F0302020204030204" pitchFamily="34" charset="0"/>
                  <a:ea typeface="Merriweather Sans"/>
                  <a:cs typeface="Calibri Light" panose="020F0302020204030204" pitchFamily="34" charset="0"/>
                  <a:sym typeface="Merriweather Sans"/>
                </a:rPr>
                <a:t>"... revealing factors that make top journals top"</a:t>
              </a:r>
              <a:endParaRPr sz="900" dirty="0">
                <a:latin typeface="Calibri Light" panose="020F0302020204030204" pitchFamily="34" charset="0"/>
                <a:ea typeface="Merriweather Sans"/>
                <a:cs typeface="Calibri Light" panose="020F0302020204030204" pitchFamily="34" charset="0"/>
                <a:sym typeface="Merriweather Sans"/>
              </a:endParaRPr>
            </a:p>
          </p:txBody>
        </p:sp>
        <p:sp>
          <p:nvSpPr>
            <p:cNvPr id="206" name="Google Shape;206;p21"/>
            <p:cNvSpPr txBox="1"/>
            <p:nvPr/>
          </p:nvSpPr>
          <p:spPr>
            <a:xfrm>
              <a:off x="0" y="2987005"/>
              <a:ext cx="14102100" cy="5724643"/>
            </a:xfrm>
            <a:prstGeom prst="rect">
              <a:avLst/>
            </a:prstGeom>
            <a:noFill/>
            <a:ln>
              <a:noFill/>
            </a:ln>
          </p:spPr>
          <p:txBody>
            <a:bodyPr spcFirstLastPara="1" wrap="square" lIns="0" tIns="0" rIns="0" bIns="0" anchor="t" anchorCtr="0">
              <a:spAutoFit/>
            </a:bodyPr>
            <a:lstStyle/>
            <a:p>
              <a:pPr marL="0" marR="0" lvl="0" indent="0" algn="l" rtl="0">
                <a:lnSpc>
                  <a:spcPct val="150000"/>
                </a:lnSpc>
                <a:spcBef>
                  <a:spcPts val="0"/>
                </a:spcBef>
                <a:spcAft>
                  <a:spcPts val="0"/>
                </a:spcAft>
                <a:buNone/>
              </a:pPr>
              <a:r>
                <a:rPr lang="tr-TR" i="0" u="none" strike="noStrike" cap="none"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Research questions:</a:t>
              </a:r>
            </a:p>
            <a:p>
              <a:pPr marL="342900" lvl="0" indent="-342900">
                <a:lnSpc>
                  <a:spcPct val="150000"/>
                </a:lnSpc>
                <a:buFont typeface="Arial" panose="020B0604020202020204" pitchFamily="34" charset="0"/>
                <a:buChar char="•"/>
              </a:pPr>
              <a:r>
                <a:rPr lang="en-US"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Are the top journals stand out among others in terms of all variables?</a:t>
              </a:r>
              <a:endParaRPr lang="tr-TR" dirty="0">
                <a:solidFill>
                  <a:schemeClr val="dk1"/>
                </a:solidFill>
                <a:latin typeface="Calibri Light" panose="020F0302020204030204" pitchFamily="34" charset="0"/>
                <a:ea typeface="Merriweather Sans Light"/>
                <a:cs typeface="Calibri Light" panose="020F0302020204030204" pitchFamily="34" charset="0"/>
                <a:sym typeface="Merriweather Sans Light"/>
              </a:endParaRPr>
            </a:p>
            <a:p>
              <a:pPr marL="342900" lvl="0" indent="-342900">
                <a:lnSpc>
                  <a:spcPct val="150000"/>
                </a:lnSpc>
                <a:buFont typeface="Arial" panose="020B0604020202020204" pitchFamily="34" charset="0"/>
                <a:buChar char="•"/>
              </a:pPr>
              <a:r>
                <a:rPr lang="en-US"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Are they published in specific subject categories by oligopoly publishers?</a:t>
              </a:r>
              <a:endParaRPr lang="tr-TR" dirty="0">
                <a:solidFill>
                  <a:schemeClr val="dk1"/>
                </a:solidFill>
                <a:latin typeface="Calibri Light" panose="020F0302020204030204" pitchFamily="34" charset="0"/>
                <a:ea typeface="Merriweather Sans Light"/>
                <a:cs typeface="Calibri Light" panose="020F0302020204030204" pitchFamily="34" charset="0"/>
                <a:sym typeface="Merriweather Sans Light"/>
              </a:endParaRPr>
            </a:p>
            <a:p>
              <a:pPr marL="342900" lvl="0" indent="-342900">
                <a:lnSpc>
                  <a:spcPct val="150000"/>
                </a:lnSpc>
                <a:buFont typeface="Arial" panose="020B0604020202020204" pitchFamily="34" charset="0"/>
                <a:buChar char="•"/>
              </a:pPr>
              <a:r>
                <a:rPr lang="en-US"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Are the number of citable items, total citations and share of articles in citable items for these journals higher?</a:t>
              </a:r>
              <a:endParaRPr lang="tr-TR" dirty="0">
                <a:solidFill>
                  <a:schemeClr val="dk1"/>
                </a:solidFill>
                <a:latin typeface="Calibri Light" panose="020F0302020204030204" pitchFamily="34" charset="0"/>
                <a:ea typeface="Merriweather Sans Light"/>
                <a:cs typeface="Calibri Light" panose="020F0302020204030204" pitchFamily="34" charset="0"/>
                <a:sym typeface="Merriweather Sans Light"/>
              </a:endParaRPr>
            </a:p>
            <a:p>
              <a:pPr marL="342900" lvl="0" indent="-342900">
                <a:lnSpc>
                  <a:spcPct val="150000"/>
                </a:lnSpc>
                <a:buFont typeface="Arial" panose="020B0604020202020204" pitchFamily="34" charset="0"/>
                <a:buChar char="•"/>
              </a:pPr>
              <a:r>
                <a:rPr lang="en-US" dirty="0">
                  <a:solidFill>
                    <a:schemeClr val="dk1"/>
                  </a:solidFill>
                  <a:latin typeface="Calibri Light" panose="020F0302020204030204" pitchFamily="34" charset="0"/>
                  <a:ea typeface="Merriweather Sans Light"/>
                  <a:cs typeface="Calibri Light" panose="020F0302020204030204" pitchFamily="34" charset="0"/>
                  <a:sym typeface="Merriweather Sans Light"/>
                </a:rPr>
                <a:t>Do they have shorter cited and citing half-lives?</a:t>
              </a:r>
              <a:endParaRPr lang="tr-TR" i="0" u="none" strike="noStrike" cap="none" dirty="0">
                <a:solidFill>
                  <a:schemeClr val="dk1"/>
                </a:solidFill>
                <a:latin typeface="Calibri Light" panose="020F0302020204030204" pitchFamily="34" charset="0"/>
                <a:ea typeface="Merriweather Sans Light"/>
                <a:cs typeface="Calibri Light" panose="020F0302020204030204" pitchFamily="34" charset="0"/>
                <a:sym typeface="Merriweather Sans Light"/>
              </a:endParaRPr>
            </a:p>
            <a:p>
              <a:pPr marL="0" marR="0" lvl="0" indent="0" algn="l" rtl="0">
                <a:lnSpc>
                  <a:spcPct val="150000"/>
                </a:lnSpc>
                <a:spcBef>
                  <a:spcPts val="0"/>
                </a:spcBef>
                <a:spcAft>
                  <a:spcPts val="0"/>
                </a:spcAft>
                <a:buNone/>
              </a:pPr>
              <a:endParaRPr sz="900" dirty="0">
                <a:solidFill>
                  <a:schemeClr val="dk1"/>
                </a:solidFill>
                <a:latin typeface="Calibri Light" panose="020F0302020204030204" pitchFamily="34" charset="0"/>
                <a:ea typeface="Merriweather Sans Light"/>
                <a:cs typeface="Calibri Light" panose="020F0302020204030204" pitchFamily="34" charset="0"/>
                <a:sym typeface="Merriweather Sans Light"/>
              </a:endParaRPr>
            </a:p>
          </p:txBody>
        </p:sp>
      </p:grpSp>
      <p:cxnSp>
        <p:nvCxnSpPr>
          <p:cNvPr id="207" name="Google Shape;207;p21"/>
          <p:cNvCxnSpPr/>
          <p:nvPr/>
        </p:nvCxnSpPr>
        <p:spPr>
          <a:xfrm rot="-5400000">
            <a:off x="-2094956" y="2564596"/>
            <a:ext cx="5232900" cy="0"/>
          </a:xfrm>
          <a:prstGeom prst="straightConnector1">
            <a:avLst/>
          </a:prstGeom>
          <a:noFill/>
          <a:ln w="28575" cap="rnd" cmpd="sng">
            <a:solidFill>
              <a:schemeClr val="lt1"/>
            </a:solidFill>
            <a:prstDash val="solid"/>
            <a:round/>
            <a:headEnd type="none" w="sm" len="sm"/>
            <a:tailEnd type="none" w="sm" len="sm"/>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2"/>
        <p:cNvGrpSpPr/>
        <p:nvPr/>
      </p:nvGrpSpPr>
      <p:grpSpPr>
        <a:xfrm>
          <a:off x="0" y="0"/>
          <a:ext cx="0" cy="0"/>
          <a:chOff x="0" y="0"/>
          <a:chExt cx="0" cy="0"/>
        </a:xfrm>
      </p:grpSpPr>
      <p:sp>
        <p:nvSpPr>
          <p:cNvPr id="283" name="Google Shape;283;p27"/>
          <p:cNvSpPr txBox="1"/>
          <p:nvPr/>
        </p:nvSpPr>
        <p:spPr>
          <a:xfrm>
            <a:off x="514350" y="769484"/>
            <a:ext cx="7786500" cy="615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None/>
            </a:pPr>
            <a:r>
              <a:rPr lang="tr-TR" sz="4000" i="0" u="none" strike="noStrike" cap="none" dirty="0">
                <a:solidFill>
                  <a:schemeClr val="accent1"/>
                </a:solidFill>
                <a:latin typeface="Calibri Light" panose="020F0302020204030204" pitchFamily="34" charset="0"/>
                <a:ea typeface="Merriweather Sans"/>
                <a:cs typeface="Calibri Light" panose="020F0302020204030204" pitchFamily="34" charset="0"/>
                <a:sym typeface="Merriweather Sans"/>
              </a:rPr>
              <a:t>Two different perspectives</a:t>
            </a:r>
            <a:endParaRPr sz="700"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sp>
        <p:nvSpPr>
          <p:cNvPr id="284" name="Google Shape;284;p27"/>
          <p:cNvSpPr/>
          <p:nvPr/>
        </p:nvSpPr>
        <p:spPr>
          <a:xfrm>
            <a:off x="8848908" y="0"/>
            <a:ext cx="295200" cy="5143500"/>
          </a:xfrm>
          <a:prstGeom prst="rect">
            <a:avLst/>
          </a:prstGeom>
          <a:solidFill>
            <a:schemeClr val="accent5"/>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pic>
        <p:nvPicPr>
          <p:cNvPr id="1026" name="Picture 1">
            <a:extLst>
              <a:ext uri="{FF2B5EF4-FFF2-40B4-BE49-F238E27FC236}">
                <a16:creationId xmlns:a16="http://schemas.microsoft.com/office/drawing/2014/main" id="{E47C6957-4656-43A1-9F1C-7D43C55054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129" y="1682441"/>
            <a:ext cx="8512941" cy="2075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229"/>
        <p:cNvGrpSpPr/>
        <p:nvPr/>
      </p:nvGrpSpPr>
      <p:grpSpPr>
        <a:xfrm>
          <a:off x="0" y="0"/>
          <a:ext cx="0" cy="0"/>
          <a:chOff x="0" y="0"/>
          <a:chExt cx="0" cy="0"/>
        </a:xfrm>
      </p:grpSpPr>
      <p:sp>
        <p:nvSpPr>
          <p:cNvPr id="230" name="Google Shape;230;p23"/>
          <p:cNvSpPr/>
          <p:nvPr/>
        </p:nvSpPr>
        <p:spPr>
          <a:xfrm>
            <a:off x="0" y="4892259"/>
            <a:ext cx="9144000" cy="251400"/>
          </a:xfrm>
          <a:prstGeom prst="rect">
            <a:avLst/>
          </a:prstGeom>
          <a:solidFill>
            <a:schemeClr val="lt1"/>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cxnSp>
        <p:nvCxnSpPr>
          <p:cNvPr id="231" name="Google Shape;231;p23"/>
          <p:cNvCxnSpPr/>
          <p:nvPr/>
        </p:nvCxnSpPr>
        <p:spPr>
          <a:xfrm>
            <a:off x="0" y="4844634"/>
            <a:ext cx="9144000" cy="0"/>
          </a:xfrm>
          <a:prstGeom prst="straightConnector1">
            <a:avLst/>
          </a:prstGeom>
          <a:noFill/>
          <a:ln w="95250" cap="flat" cmpd="sng">
            <a:solidFill>
              <a:schemeClr val="accent5"/>
            </a:solidFill>
            <a:prstDash val="solid"/>
            <a:round/>
            <a:headEnd type="none" w="sm" len="sm"/>
            <a:tailEnd type="none" w="sm" len="sm"/>
          </a:ln>
        </p:spPr>
      </p:cxnSp>
      <p:sp>
        <p:nvSpPr>
          <p:cNvPr id="234" name="Google Shape;234;p23"/>
          <p:cNvSpPr txBox="1"/>
          <p:nvPr/>
        </p:nvSpPr>
        <p:spPr>
          <a:xfrm>
            <a:off x="907279" y="1826070"/>
            <a:ext cx="7329488" cy="830997"/>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None/>
            </a:pPr>
            <a:r>
              <a:rPr lang="tr-TR" sz="5400" i="0" u="none" strike="noStrike" cap="none" dirty="0">
                <a:solidFill>
                  <a:schemeClr val="accent5"/>
                </a:solidFill>
                <a:latin typeface="Calibri Light" panose="020F0302020204030204" pitchFamily="34" charset="0"/>
                <a:ea typeface="Merriweather Sans"/>
                <a:cs typeface="Calibri Light" panose="020F0302020204030204" pitchFamily="34" charset="0"/>
                <a:sym typeface="Merriweather Sans"/>
              </a:rPr>
              <a:t>Results</a:t>
            </a:r>
            <a:endParaRPr sz="1000" dirty="0">
              <a:solidFill>
                <a:schemeClr val="accent5"/>
              </a:solidFill>
              <a:latin typeface="Calibri Light" panose="020F0302020204030204" pitchFamily="34" charset="0"/>
              <a:ea typeface="Merriweather Sans"/>
              <a:cs typeface="Calibri Light" panose="020F0302020204030204" pitchFamily="34" charset="0"/>
              <a:sym typeface="Merriweather Sa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4"/>
        <p:cNvGrpSpPr/>
        <p:nvPr/>
      </p:nvGrpSpPr>
      <p:grpSpPr>
        <a:xfrm>
          <a:off x="0" y="0"/>
          <a:ext cx="0" cy="0"/>
          <a:chOff x="0" y="0"/>
          <a:chExt cx="0" cy="0"/>
        </a:xfrm>
      </p:grpSpPr>
      <p:sp>
        <p:nvSpPr>
          <p:cNvPr id="136" name="Google Shape;136;p17"/>
          <p:cNvSpPr txBox="1"/>
          <p:nvPr/>
        </p:nvSpPr>
        <p:spPr>
          <a:xfrm>
            <a:off x="514350" y="344802"/>
            <a:ext cx="8115300" cy="307777"/>
          </a:xfrm>
          <a:prstGeom prst="rect">
            <a:avLst/>
          </a:prstGeom>
          <a:noFill/>
          <a:ln>
            <a:noFill/>
          </a:ln>
        </p:spPr>
        <p:txBody>
          <a:bodyPr spcFirstLastPara="1" wrap="square" lIns="0" tIns="0" rIns="0" bIns="0" anchor="t" anchorCtr="0">
            <a:spAutoFit/>
          </a:bodyPr>
          <a:lstStyle/>
          <a:p>
            <a:pPr lvl="0" algn="ctr"/>
            <a:r>
              <a:rPr lang="en-US" sz="2000" dirty="0">
                <a:solidFill>
                  <a:schemeClr val="accent1"/>
                </a:solidFill>
                <a:latin typeface="Calibri Light" panose="020F0302020204030204" pitchFamily="34" charset="0"/>
                <a:ea typeface="Merriweather Sans"/>
                <a:cs typeface="Calibri Light" panose="020F0302020204030204" pitchFamily="34" charset="0"/>
                <a:sym typeface="Merriweather Sans"/>
              </a:rPr>
              <a:t>Distribution of all JCR journals and the top 20 by subject category</a:t>
            </a:r>
            <a:endParaRPr sz="200"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sp>
        <p:nvSpPr>
          <p:cNvPr id="151" name="Google Shape;151;p17"/>
          <p:cNvSpPr/>
          <p:nvPr/>
        </p:nvSpPr>
        <p:spPr>
          <a:xfrm>
            <a:off x="0" y="4896113"/>
            <a:ext cx="9144000" cy="247500"/>
          </a:xfrm>
          <a:prstGeom prst="rect">
            <a:avLst/>
          </a:prstGeom>
          <a:solidFill>
            <a:schemeClr val="accent5"/>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latin typeface="Calibri Light" panose="020F0302020204030204" pitchFamily="34" charset="0"/>
              <a:cs typeface="Calibri Light" panose="020F0302020204030204" pitchFamily="34" charset="0"/>
            </a:endParaRPr>
          </a:p>
        </p:txBody>
      </p:sp>
      <p:graphicFrame>
        <p:nvGraphicFramePr>
          <p:cNvPr id="2" name="Table 1">
            <a:extLst>
              <a:ext uri="{FF2B5EF4-FFF2-40B4-BE49-F238E27FC236}">
                <a16:creationId xmlns:a16="http://schemas.microsoft.com/office/drawing/2014/main" id="{FE339133-C104-47F8-BD1F-F498BEC7EE59}"/>
              </a:ext>
            </a:extLst>
          </p:cNvPr>
          <p:cNvGraphicFramePr>
            <a:graphicFrameLocks noGrp="1"/>
          </p:cNvGraphicFramePr>
          <p:nvPr>
            <p:extLst>
              <p:ext uri="{D42A27DB-BD31-4B8C-83A1-F6EECF244321}">
                <p14:modId xmlns:p14="http://schemas.microsoft.com/office/powerpoint/2010/main" val="3481231506"/>
              </p:ext>
            </p:extLst>
          </p:nvPr>
        </p:nvGraphicFramePr>
        <p:xfrm>
          <a:off x="577050" y="1193343"/>
          <a:ext cx="7954391" cy="2438400"/>
        </p:xfrm>
        <a:graphic>
          <a:graphicData uri="http://schemas.openxmlformats.org/drawingml/2006/table">
            <a:tbl>
              <a:tblPr firstRow="1">
                <a:tableStyleId>{68D230F3-CF80-4859-8CE7-A43EE81993B5}</a:tableStyleId>
              </a:tblPr>
              <a:tblGrid>
                <a:gridCol w="2568748">
                  <a:extLst>
                    <a:ext uri="{9D8B030D-6E8A-4147-A177-3AD203B41FA5}">
                      <a16:colId xmlns:a16="http://schemas.microsoft.com/office/drawing/2014/main" val="3195686113"/>
                    </a:ext>
                  </a:extLst>
                </a:gridCol>
                <a:gridCol w="970779">
                  <a:extLst>
                    <a:ext uri="{9D8B030D-6E8A-4147-A177-3AD203B41FA5}">
                      <a16:colId xmlns:a16="http://schemas.microsoft.com/office/drawing/2014/main" val="3524576767"/>
                    </a:ext>
                  </a:extLst>
                </a:gridCol>
                <a:gridCol w="981687">
                  <a:extLst>
                    <a:ext uri="{9D8B030D-6E8A-4147-A177-3AD203B41FA5}">
                      <a16:colId xmlns:a16="http://schemas.microsoft.com/office/drawing/2014/main" val="699414878"/>
                    </a:ext>
                  </a:extLst>
                </a:gridCol>
                <a:gridCol w="1227108">
                  <a:extLst>
                    <a:ext uri="{9D8B030D-6E8A-4147-A177-3AD203B41FA5}">
                      <a16:colId xmlns:a16="http://schemas.microsoft.com/office/drawing/2014/main" val="1191180616"/>
                    </a:ext>
                  </a:extLst>
                </a:gridCol>
                <a:gridCol w="2206069">
                  <a:extLst>
                    <a:ext uri="{9D8B030D-6E8A-4147-A177-3AD203B41FA5}">
                      <a16:colId xmlns:a16="http://schemas.microsoft.com/office/drawing/2014/main" val="707662183"/>
                    </a:ext>
                  </a:extLst>
                </a:gridCol>
              </a:tblGrid>
              <a:tr h="0">
                <a:tc>
                  <a:txBody>
                    <a:bodyPr/>
                    <a:lstStyle/>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Subject category</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nchor="b"/>
                </a:tc>
                <a:tc>
                  <a:txBody>
                    <a:bodyPr/>
                    <a:lstStyle/>
                    <a:p>
                      <a:pPr marL="0" marR="0" algn="r">
                        <a:spcBef>
                          <a:spcPts val="0"/>
                        </a:spcBef>
                        <a:spcAft>
                          <a:spcPts val="0"/>
                        </a:spcAft>
                      </a:pPr>
                      <a:r>
                        <a:rPr lang="en-GB" sz="1600" b="0" dirty="0">
                          <a:effectLst/>
                          <a:latin typeface="Calibri Light" panose="020F0302020204030204" pitchFamily="34" charset="0"/>
                          <a:cs typeface="Calibri Light" panose="020F0302020204030204" pitchFamily="34" charset="0"/>
                        </a:rPr>
                        <a:t>N of all</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nchor="b"/>
                </a:tc>
                <a:tc>
                  <a:txBody>
                    <a:bodyPr/>
                    <a:lstStyle/>
                    <a:p>
                      <a:pPr marL="0" marR="0" algn="r">
                        <a:spcBef>
                          <a:spcPts val="0"/>
                        </a:spcBef>
                        <a:spcAft>
                          <a:spcPts val="0"/>
                        </a:spcAft>
                      </a:pPr>
                      <a:r>
                        <a:rPr lang="en-GB" sz="1600" b="0" dirty="0">
                          <a:effectLst/>
                          <a:latin typeface="Calibri Light" panose="020F0302020204030204" pitchFamily="34" charset="0"/>
                          <a:cs typeface="Calibri Light" panose="020F0302020204030204" pitchFamily="34" charset="0"/>
                        </a:rPr>
                        <a:t>% in all</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nchor="b"/>
                </a:tc>
                <a:tc>
                  <a:txBody>
                    <a:bodyPr/>
                    <a:lstStyle/>
                    <a:p>
                      <a:pPr marL="0" marR="0" algn="r">
                        <a:spcBef>
                          <a:spcPts val="0"/>
                        </a:spcBef>
                        <a:spcAft>
                          <a:spcPts val="0"/>
                        </a:spcAft>
                      </a:pPr>
                      <a:r>
                        <a:rPr lang="en-GB" sz="1600" b="0" dirty="0">
                          <a:effectLst/>
                          <a:latin typeface="Calibri Light" panose="020F0302020204030204" pitchFamily="34" charset="0"/>
                          <a:cs typeface="Calibri Light" panose="020F0302020204030204" pitchFamily="34" charset="0"/>
                        </a:rPr>
                        <a:t>N of top 20</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nchor="b"/>
                </a:tc>
                <a:tc>
                  <a:txBody>
                    <a:bodyPr/>
                    <a:lstStyle/>
                    <a:p>
                      <a:pPr marL="0" marR="0" algn="r">
                        <a:spcBef>
                          <a:spcPts val="0"/>
                        </a:spcBef>
                        <a:spcAft>
                          <a:spcPts val="0"/>
                        </a:spcAft>
                      </a:pPr>
                      <a:r>
                        <a:rPr lang="en-GB" sz="1600" b="0" dirty="0">
                          <a:effectLst/>
                          <a:latin typeface="Calibri Light" panose="020F0302020204030204" pitchFamily="34" charset="0"/>
                          <a:cs typeface="Calibri Light" panose="020F0302020204030204" pitchFamily="34" charset="0"/>
                        </a:rPr>
                        <a:t>% of journals by oligopoly publishers</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nchor="b"/>
                </a:tc>
                <a:extLst>
                  <a:ext uri="{0D108BD9-81ED-4DB2-BD59-A6C34878D82A}">
                    <a16:rowId xmlns:a16="http://schemas.microsoft.com/office/drawing/2014/main" val="588060939"/>
                  </a:ext>
                </a:extLst>
              </a:tr>
              <a:tr h="0">
                <a:tc>
                  <a:txBody>
                    <a:bodyPr/>
                    <a:lstStyle/>
                    <a:p>
                      <a:pPr marL="0" marR="0">
                        <a:spcBef>
                          <a:spcPts val="0"/>
                        </a:spcBef>
                        <a:spcAft>
                          <a:spcPts val="0"/>
                        </a:spcAft>
                      </a:pPr>
                      <a:r>
                        <a:rPr lang="en-GB" sz="1600" dirty="0">
                          <a:effectLst/>
                          <a:latin typeface="Calibri Light" panose="020F0302020204030204" pitchFamily="34" charset="0"/>
                          <a:cs typeface="Calibri Light" panose="020F0302020204030204" pitchFamily="34" charset="0"/>
                        </a:rPr>
                        <a:t>Medical Sciences</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3,128</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dirty="0">
                          <a:effectLst/>
                          <a:latin typeface="Calibri Light" panose="020F0302020204030204" pitchFamily="34" charset="0"/>
                          <a:cs typeface="Calibri Light" panose="020F0302020204030204" pitchFamily="34" charset="0"/>
                        </a:rPr>
                        <a:t>25.4</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9</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dirty="0">
                          <a:effectLst/>
                          <a:latin typeface="Calibri Light" panose="020F0302020204030204" pitchFamily="34" charset="0"/>
                          <a:cs typeface="Calibri Light" panose="020F0302020204030204" pitchFamily="34" charset="0"/>
                        </a:rPr>
                        <a:t>33.4</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extLst>
                  <a:ext uri="{0D108BD9-81ED-4DB2-BD59-A6C34878D82A}">
                    <a16:rowId xmlns:a16="http://schemas.microsoft.com/office/drawing/2014/main" val="704059358"/>
                  </a:ext>
                </a:extLst>
              </a:tr>
              <a:tr h="0">
                <a:tc>
                  <a:txBody>
                    <a:bodyPr/>
                    <a:lstStyle/>
                    <a:p>
                      <a:pPr marL="0" marR="0">
                        <a:spcBef>
                          <a:spcPts val="0"/>
                        </a:spcBef>
                        <a:spcAft>
                          <a:spcPts val="0"/>
                        </a:spcAft>
                      </a:pPr>
                      <a:r>
                        <a:rPr lang="en-GB" sz="1600" dirty="0">
                          <a:effectLst/>
                          <a:latin typeface="Calibri Light" panose="020F0302020204030204" pitchFamily="34" charset="0"/>
                          <a:cs typeface="Calibri Light" panose="020F0302020204030204" pitchFamily="34" charset="0"/>
                        </a:rPr>
                        <a:t>Natural Sciences</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3,062</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dirty="0">
                          <a:effectLst/>
                          <a:latin typeface="Calibri Light" panose="020F0302020204030204" pitchFamily="34" charset="0"/>
                          <a:cs typeface="Calibri Light" panose="020F0302020204030204" pitchFamily="34" charset="0"/>
                        </a:rPr>
                        <a:t>24.9</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6</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36.1</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extLst>
                  <a:ext uri="{0D108BD9-81ED-4DB2-BD59-A6C34878D82A}">
                    <a16:rowId xmlns:a16="http://schemas.microsoft.com/office/drawing/2014/main" val="2367700292"/>
                  </a:ext>
                </a:extLst>
              </a:tr>
              <a:tr h="0">
                <a:tc>
                  <a:txBody>
                    <a:bodyPr/>
                    <a:lstStyle/>
                    <a:p>
                      <a:pPr marL="0" marR="0">
                        <a:spcBef>
                          <a:spcPts val="0"/>
                        </a:spcBef>
                        <a:spcAft>
                          <a:spcPts val="0"/>
                        </a:spcAft>
                      </a:pPr>
                      <a:r>
                        <a:rPr lang="en-GB" sz="1600">
                          <a:effectLst/>
                          <a:latin typeface="Calibri Light" panose="020F0302020204030204" pitchFamily="34" charset="0"/>
                          <a:cs typeface="Calibri Light" panose="020F0302020204030204" pitchFamily="34" charset="0"/>
                        </a:rPr>
                        <a:t>Multidisciplinary</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dirty="0">
                          <a:effectLst/>
                          <a:latin typeface="Calibri Light" panose="020F0302020204030204" pitchFamily="34" charset="0"/>
                          <a:cs typeface="Calibri Light" panose="020F0302020204030204" pitchFamily="34" charset="0"/>
                        </a:rPr>
                        <a:t>2,284</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dirty="0">
                          <a:effectLst/>
                          <a:latin typeface="Calibri Light" panose="020F0302020204030204" pitchFamily="34" charset="0"/>
                          <a:cs typeface="Calibri Light" panose="020F0302020204030204" pitchFamily="34" charset="0"/>
                        </a:rPr>
                        <a:t>18.5</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dirty="0">
                          <a:effectLst/>
                          <a:latin typeface="Calibri Light" panose="020F0302020204030204" pitchFamily="34" charset="0"/>
                          <a:cs typeface="Calibri Light" panose="020F0302020204030204" pitchFamily="34" charset="0"/>
                        </a:rPr>
                        <a:t>2</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42.4</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extLst>
                  <a:ext uri="{0D108BD9-81ED-4DB2-BD59-A6C34878D82A}">
                    <a16:rowId xmlns:a16="http://schemas.microsoft.com/office/drawing/2014/main" val="100963045"/>
                  </a:ext>
                </a:extLst>
              </a:tr>
              <a:tr h="0">
                <a:tc>
                  <a:txBody>
                    <a:bodyPr/>
                    <a:lstStyle/>
                    <a:p>
                      <a:pPr marL="0" marR="0">
                        <a:spcBef>
                          <a:spcPts val="0"/>
                        </a:spcBef>
                        <a:spcAft>
                          <a:spcPts val="0"/>
                        </a:spcAft>
                      </a:pPr>
                      <a:r>
                        <a:rPr lang="en-GB" sz="1600" dirty="0">
                          <a:effectLst/>
                          <a:latin typeface="Calibri Light" panose="020F0302020204030204" pitchFamily="34" charset="0"/>
                          <a:cs typeface="Calibri Light" panose="020F0302020204030204" pitchFamily="34" charset="0"/>
                        </a:rPr>
                        <a:t>Social Sciences</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2,187</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dirty="0">
                          <a:effectLst/>
                          <a:latin typeface="Calibri Light" panose="020F0302020204030204" pitchFamily="34" charset="0"/>
                          <a:cs typeface="Calibri Light" panose="020F0302020204030204" pitchFamily="34" charset="0"/>
                        </a:rPr>
                        <a:t>17.7</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dirty="0">
                          <a:effectLst/>
                          <a:latin typeface="Calibri Light" panose="020F0302020204030204" pitchFamily="34" charset="0"/>
                          <a:cs typeface="Calibri Light" panose="020F0302020204030204" pitchFamily="34" charset="0"/>
                        </a:rPr>
                        <a:t>0</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40.1</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extLst>
                  <a:ext uri="{0D108BD9-81ED-4DB2-BD59-A6C34878D82A}">
                    <a16:rowId xmlns:a16="http://schemas.microsoft.com/office/drawing/2014/main" val="1832568661"/>
                  </a:ext>
                </a:extLst>
              </a:tr>
              <a:tr h="0">
                <a:tc>
                  <a:txBody>
                    <a:bodyPr/>
                    <a:lstStyle/>
                    <a:p>
                      <a:pPr marL="0" marR="0">
                        <a:spcBef>
                          <a:spcPts val="0"/>
                        </a:spcBef>
                        <a:spcAft>
                          <a:spcPts val="0"/>
                        </a:spcAft>
                      </a:pPr>
                      <a:r>
                        <a:rPr lang="en-GB" sz="1600">
                          <a:effectLst/>
                          <a:latin typeface="Calibri Light" panose="020F0302020204030204" pitchFamily="34" charset="0"/>
                          <a:cs typeface="Calibri Light" panose="020F0302020204030204" pitchFamily="34" charset="0"/>
                        </a:rPr>
                        <a:t>Engineering &amp; Technology</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1,074</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8.7</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dirty="0">
                          <a:effectLst/>
                          <a:latin typeface="Calibri Light" panose="020F0302020204030204" pitchFamily="34" charset="0"/>
                          <a:cs typeface="Calibri Light" panose="020F0302020204030204" pitchFamily="34" charset="0"/>
                        </a:rPr>
                        <a:t>3</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38.3</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extLst>
                  <a:ext uri="{0D108BD9-81ED-4DB2-BD59-A6C34878D82A}">
                    <a16:rowId xmlns:a16="http://schemas.microsoft.com/office/drawing/2014/main" val="1744352695"/>
                  </a:ext>
                </a:extLst>
              </a:tr>
              <a:tr h="0">
                <a:tc>
                  <a:txBody>
                    <a:bodyPr/>
                    <a:lstStyle/>
                    <a:p>
                      <a:pPr marL="0" marR="0">
                        <a:spcBef>
                          <a:spcPts val="0"/>
                        </a:spcBef>
                        <a:spcAft>
                          <a:spcPts val="0"/>
                        </a:spcAft>
                      </a:pPr>
                      <a:r>
                        <a:rPr lang="en-GB" sz="1600" dirty="0">
                          <a:effectLst/>
                          <a:latin typeface="Calibri Light" panose="020F0302020204030204" pitchFamily="34" charset="0"/>
                          <a:cs typeface="Calibri Light" panose="020F0302020204030204" pitchFamily="34" charset="0"/>
                        </a:rPr>
                        <a:t>Agricultural Sciences</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357</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2.9</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dirty="0">
                          <a:effectLst/>
                          <a:latin typeface="Calibri Light" panose="020F0302020204030204" pitchFamily="34" charset="0"/>
                          <a:cs typeface="Calibri Light" panose="020F0302020204030204" pitchFamily="34" charset="0"/>
                        </a:rPr>
                        <a:t>0</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dirty="0">
                          <a:effectLst/>
                          <a:latin typeface="Calibri Light" panose="020F0302020204030204" pitchFamily="34" charset="0"/>
                          <a:cs typeface="Calibri Light" panose="020F0302020204030204" pitchFamily="34" charset="0"/>
                        </a:rPr>
                        <a:t>32.2</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extLst>
                  <a:ext uri="{0D108BD9-81ED-4DB2-BD59-A6C34878D82A}">
                    <a16:rowId xmlns:a16="http://schemas.microsoft.com/office/drawing/2014/main" val="1837824597"/>
                  </a:ext>
                </a:extLst>
              </a:tr>
              <a:tr h="0">
                <a:tc>
                  <a:txBody>
                    <a:bodyPr/>
                    <a:lstStyle/>
                    <a:p>
                      <a:pPr marL="0" marR="0">
                        <a:spcBef>
                          <a:spcPts val="0"/>
                        </a:spcBef>
                        <a:spcAft>
                          <a:spcPts val="0"/>
                        </a:spcAft>
                      </a:pPr>
                      <a:r>
                        <a:rPr lang="en-GB" sz="1600">
                          <a:effectLst/>
                          <a:latin typeface="Calibri Light" panose="020F0302020204030204" pitchFamily="34" charset="0"/>
                          <a:cs typeface="Calibri Light" panose="020F0302020204030204" pitchFamily="34" charset="0"/>
                        </a:rPr>
                        <a:t>Humanities</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231</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1.9</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0</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dirty="0">
                          <a:effectLst/>
                          <a:latin typeface="Calibri Light" panose="020F0302020204030204" pitchFamily="34" charset="0"/>
                          <a:cs typeface="Calibri Light" panose="020F0302020204030204" pitchFamily="34" charset="0"/>
                        </a:rPr>
                        <a:t>18.6</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extLst>
                  <a:ext uri="{0D108BD9-81ED-4DB2-BD59-A6C34878D82A}">
                    <a16:rowId xmlns:a16="http://schemas.microsoft.com/office/drawing/2014/main" val="1122388290"/>
                  </a:ext>
                </a:extLst>
              </a:tr>
              <a:tr h="0">
                <a:tc>
                  <a:txBody>
                    <a:bodyPr/>
                    <a:lstStyle/>
                    <a:p>
                      <a:pPr marL="0" marR="0">
                        <a:spcBef>
                          <a:spcPts val="0"/>
                        </a:spcBef>
                        <a:spcAft>
                          <a:spcPts val="0"/>
                        </a:spcAft>
                      </a:pPr>
                      <a:r>
                        <a:rPr lang="en-GB" sz="1600">
                          <a:effectLst/>
                          <a:latin typeface="Calibri Light" panose="020F0302020204030204" pitchFamily="34" charset="0"/>
                          <a:cs typeface="Calibri Light" panose="020F0302020204030204" pitchFamily="34" charset="0"/>
                        </a:rPr>
                        <a:t>Total</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12,323</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100.0</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a:effectLst/>
                          <a:latin typeface="Calibri Light" panose="020F0302020204030204" pitchFamily="34" charset="0"/>
                          <a:cs typeface="Calibri Light" panose="020F0302020204030204" pitchFamily="34" charset="0"/>
                        </a:rPr>
                        <a:t>20</a:t>
                      </a:r>
                      <a:endParaRPr lang="en-US" sz="160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lgn="r">
                        <a:spcBef>
                          <a:spcPts val="0"/>
                        </a:spcBef>
                        <a:spcAft>
                          <a:spcPts val="0"/>
                        </a:spcAft>
                      </a:pPr>
                      <a:r>
                        <a:rPr lang="en-GB" sz="1600" dirty="0">
                          <a:effectLst/>
                          <a:latin typeface="Calibri Light" panose="020F0302020204030204" pitchFamily="34" charset="0"/>
                          <a:cs typeface="Calibri Light" panose="020F0302020204030204" pitchFamily="34" charset="0"/>
                        </a:rPr>
                        <a:t>37.1</a:t>
                      </a:r>
                      <a:endParaRPr lang="en-US" sz="160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extLst>
                  <a:ext uri="{0D108BD9-81ED-4DB2-BD59-A6C34878D82A}">
                    <a16:rowId xmlns:a16="http://schemas.microsoft.com/office/drawing/2014/main" val="4291000196"/>
                  </a:ext>
                </a:extLst>
              </a:tr>
            </a:tbl>
          </a:graphicData>
        </a:graphic>
      </p:graphicFrame>
      <p:sp>
        <p:nvSpPr>
          <p:cNvPr id="5" name="Rectangle: Rounded Corners 4">
            <a:extLst>
              <a:ext uri="{FF2B5EF4-FFF2-40B4-BE49-F238E27FC236}">
                <a16:creationId xmlns:a16="http://schemas.microsoft.com/office/drawing/2014/main" id="{9EB0BD6C-0E08-44F7-9C51-328E2D6AFB6A}"/>
              </a:ext>
            </a:extLst>
          </p:cNvPr>
          <p:cNvSpPr/>
          <p:nvPr/>
        </p:nvSpPr>
        <p:spPr>
          <a:xfrm>
            <a:off x="346587" y="2403987"/>
            <a:ext cx="6194323" cy="248784"/>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Light" panose="020F0302020204030204" pitchFamily="34" charset="0"/>
              <a:cs typeface="Calibri Light" panose="020F0302020204030204" pitchFamily="34" charset="0"/>
            </a:endParaRPr>
          </a:p>
        </p:txBody>
      </p:sp>
      <p:sp>
        <p:nvSpPr>
          <p:cNvPr id="8" name="Rectangle: Rounded Corners 7">
            <a:extLst>
              <a:ext uri="{FF2B5EF4-FFF2-40B4-BE49-F238E27FC236}">
                <a16:creationId xmlns:a16="http://schemas.microsoft.com/office/drawing/2014/main" id="{4DD0FF2F-8B7A-49FD-B63D-43883DAA7F8A}"/>
              </a:ext>
            </a:extLst>
          </p:cNvPr>
          <p:cNvSpPr/>
          <p:nvPr/>
        </p:nvSpPr>
        <p:spPr>
          <a:xfrm>
            <a:off x="346586" y="2893473"/>
            <a:ext cx="6194323" cy="491282"/>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Light" panose="020F0302020204030204" pitchFamily="34" charset="0"/>
              <a:cs typeface="Calibri Light" panose="020F0302020204030204" pitchFamily="34" charset="0"/>
            </a:endParaRPr>
          </a:p>
        </p:txBody>
      </p:sp>
      <p:sp>
        <p:nvSpPr>
          <p:cNvPr id="6" name="Oval 5">
            <a:extLst>
              <a:ext uri="{FF2B5EF4-FFF2-40B4-BE49-F238E27FC236}">
                <a16:creationId xmlns:a16="http://schemas.microsoft.com/office/drawing/2014/main" id="{D3632C7D-0A4E-4F9B-83DF-6B0EE90A6A67}"/>
              </a:ext>
            </a:extLst>
          </p:cNvPr>
          <p:cNvSpPr/>
          <p:nvPr/>
        </p:nvSpPr>
        <p:spPr>
          <a:xfrm>
            <a:off x="7846142" y="3111910"/>
            <a:ext cx="915762" cy="27284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Light" panose="020F0302020204030204" pitchFamily="34" charset="0"/>
              <a:cs typeface="Calibri Light" panose="020F0302020204030204" pitchFamily="34" charset="0"/>
            </a:endParaRPr>
          </a:p>
        </p:txBody>
      </p:sp>
      <p:sp>
        <p:nvSpPr>
          <p:cNvPr id="7" name="Rectangle: Rounded Corners 6">
            <a:extLst>
              <a:ext uri="{FF2B5EF4-FFF2-40B4-BE49-F238E27FC236}">
                <a16:creationId xmlns:a16="http://schemas.microsoft.com/office/drawing/2014/main" id="{3CACC18A-7EAC-476B-BBB9-7848E339ACD6}"/>
              </a:ext>
            </a:extLst>
          </p:cNvPr>
          <p:cNvSpPr/>
          <p:nvPr/>
        </p:nvSpPr>
        <p:spPr>
          <a:xfrm>
            <a:off x="4461387" y="1696065"/>
            <a:ext cx="796413" cy="460934"/>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Light" panose="020F0302020204030204" pitchFamily="34" charset="0"/>
              <a:cs typeface="Calibri Light" panose="020F0302020204030204" pitchFamily="34" charset="0"/>
            </a:endParaRPr>
          </a:p>
        </p:txBody>
      </p:sp>
      <p:sp>
        <p:nvSpPr>
          <p:cNvPr id="11" name="Rectangle: Rounded Corners 10">
            <a:extLst>
              <a:ext uri="{FF2B5EF4-FFF2-40B4-BE49-F238E27FC236}">
                <a16:creationId xmlns:a16="http://schemas.microsoft.com/office/drawing/2014/main" id="{340206EA-95F5-493F-BB49-710B28B1649E}"/>
              </a:ext>
            </a:extLst>
          </p:cNvPr>
          <p:cNvSpPr/>
          <p:nvPr/>
        </p:nvSpPr>
        <p:spPr>
          <a:xfrm>
            <a:off x="7846142" y="1696065"/>
            <a:ext cx="796413" cy="460934"/>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Light" panose="020F0302020204030204" pitchFamily="34" charset="0"/>
              <a:cs typeface="Calibri Light" panose="020F0302020204030204" pitchFamily="34" charset="0"/>
            </a:endParaRPr>
          </a:p>
        </p:txBody>
      </p:sp>
      <p:sp>
        <p:nvSpPr>
          <p:cNvPr id="14" name="Rectangle: Rounded Corners 13">
            <a:extLst>
              <a:ext uri="{FF2B5EF4-FFF2-40B4-BE49-F238E27FC236}">
                <a16:creationId xmlns:a16="http://schemas.microsoft.com/office/drawing/2014/main" id="{73C89723-2C9B-4DC7-AA9B-92DAF4490178}"/>
              </a:ext>
            </a:extLst>
          </p:cNvPr>
          <p:cNvSpPr/>
          <p:nvPr/>
        </p:nvSpPr>
        <p:spPr>
          <a:xfrm>
            <a:off x="7997550" y="2163937"/>
            <a:ext cx="589448" cy="48948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5"/>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7"/>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11"/>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8" grpId="0" animBg="1"/>
      <p:bldP spid="8" grpId="1" animBg="1"/>
      <p:bldP spid="6" grpId="0" animBg="1"/>
      <p:bldP spid="6" grpId="1" animBg="1"/>
      <p:bldP spid="7" grpId="0" animBg="1"/>
      <p:bldP spid="7" grpId="1" animBg="1"/>
      <p:bldP spid="11" grpId="0" animBg="1"/>
      <p:bldP spid="11" grpId="1" animBg="1"/>
      <p:bldP spid="14" grpId="0" animBg="1"/>
      <p:bldP spid="14"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4"/>
        <p:cNvGrpSpPr/>
        <p:nvPr/>
      </p:nvGrpSpPr>
      <p:grpSpPr>
        <a:xfrm>
          <a:off x="0" y="0"/>
          <a:ext cx="0" cy="0"/>
          <a:chOff x="0" y="0"/>
          <a:chExt cx="0" cy="0"/>
        </a:xfrm>
      </p:grpSpPr>
      <p:sp>
        <p:nvSpPr>
          <p:cNvPr id="136" name="Google Shape;136;p17"/>
          <p:cNvSpPr txBox="1"/>
          <p:nvPr/>
        </p:nvSpPr>
        <p:spPr>
          <a:xfrm>
            <a:off x="73743" y="344802"/>
            <a:ext cx="8967018" cy="369332"/>
          </a:xfrm>
          <a:prstGeom prst="rect">
            <a:avLst/>
          </a:prstGeom>
          <a:noFill/>
          <a:ln>
            <a:noFill/>
          </a:ln>
        </p:spPr>
        <p:txBody>
          <a:bodyPr spcFirstLastPara="1" wrap="square" lIns="0" tIns="0" rIns="0" bIns="0" anchor="t" anchorCtr="0">
            <a:spAutoFit/>
          </a:bodyPr>
          <a:lstStyle/>
          <a:p>
            <a:pPr lvl="0" algn="ctr"/>
            <a:r>
              <a:rPr lang="en-US" sz="2400" dirty="0">
                <a:solidFill>
                  <a:schemeClr val="accent1"/>
                </a:solidFill>
                <a:latin typeface="Calibri Light" panose="020F0302020204030204" pitchFamily="34" charset="0"/>
                <a:ea typeface="Merriweather Sans"/>
                <a:cs typeface="Calibri Light" panose="020F0302020204030204" pitchFamily="34" charset="0"/>
                <a:sym typeface="Merriweather Sans"/>
              </a:rPr>
              <a:t>Distribution of all JCR journals and the top 20 by oligopoly publishers</a:t>
            </a:r>
            <a:endParaRPr sz="300"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sp>
        <p:nvSpPr>
          <p:cNvPr id="151" name="Google Shape;151;p17"/>
          <p:cNvSpPr/>
          <p:nvPr/>
        </p:nvSpPr>
        <p:spPr>
          <a:xfrm>
            <a:off x="0" y="4896113"/>
            <a:ext cx="9144000" cy="247500"/>
          </a:xfrm>
          <a:prstGeom prst="rect">
            <a:avLst/>
          </a:prstGeom>
          <a:solidFill>
            <a:schemeClr val="accent5"/>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graphicFrame>
        <p:nvGraphicFramePr>
          <p:cNvPr id="3" name="Table 2">
            <a:extLst>
              <a:ext uri="{FF2B5EF4-FFF2-40B4-BE49-F238E27FC236}">
                <a16:creationId xmlns:a16="http://schemas.microsoft.com/office/drawing/2014/main" id="{EF466F36-465C-4F0B-B567-B3307D05DF3C}"/>
              </a:ext>
            </a:extLst>
          </p:cNvPr>
          <p:cNvGraphicFramePr>
            <a:graphicFrameLocks noGrp="1"/>
          </p:cNvGraphicFramePr>
          <p:nvPr>
            <p:extLst>
              <p:ext uri="{D42A27DB-BD31-4B8C-83A1-F6EECF244321}">
                <p14:modId xmlns:p14="http://schemas.microsoft.com/office/powerpoint/2010/main" val="985766335"/>
              </p:ext>
            </p:extLst>
          </p:nvPr>
        </p:nvGraphicFramePr>
        <p:xfrm>
          <a:off x="541814" y="879037"/>
          <a:ext cx="7936637" cy="3657600"/>
        </p:xfrm>
        <a:graphic>
          <a:graphicData uri="http://schemas.openxmlformats.org/drawingml/2006/table">
            <a:tbl>
              <a:tblPr firstRow="1">
                <a:tableStyleId>{68D230F3-CF80-4859-8CE7-A43EE81993B5}</a:tableStyleId>
              </a:tblPr>
              <a:tblGrid>
                <a:gridCol w="1770243">
                  <a:extLst>
                    <a:ext uri="{9D8B030D-6E8A-4147-A177-3AD203B41FA5}">
                      <a16:colId xmlns:a16="http://schemas.microsoft.com/office/drawing/2014/main" val="1778013760"/>
                    </a:ext>
                  </a:extLst>
                </a:gridCol>
                <a:gridCol w="948244">
                  <a:extLst>
                    <a:ext uri="{9D8B030D-6E8A-4147-A177-3AD203B41FA5}">
                      <a16:colId xmlns:a16="http://schemas.microsoft.com/office/drawing/2014/main" val="3180213065"/>
                    </a:ext>
                  </a:extLst>
                </a:gridCol>
                <a:gridCol w="1009965">
                  <a:extLst>
                    <a:ext uri="{9D8B030D-6E8A-4147-A177-3AD203B41FA5}">
                      <a16:colId xmlns:a16="http://schemas.microsoft.com/office/drawing/2014/main" val="3726454968"/>
                    </a:ext>
                  </a:extLst>
                </a:gridCol>
                <a:gridCol w="1262456">
                  <a:extLst>
                    <a:ext uri="{9D8B030D-6E8A-4147-A177-3AD203B41FA5}">
                      <a16:colId xmlns:a16="http://schemas.microsoft.com/office/drawing/2014/main" val="4145934821"/>
                    </a:ext>
                  </a:extLst>
                </a:gridCol>
                <a:gridCol w="2945729">
                  <a:extLst>
                    <a:ext uri="{9D8B030D-6E8A-4147-A177-3AD203B41FA5}">
                      <a16:colId xmlns:a16="http://schemas.microsoft.com/office/drawing/2014/main" val="1533617439"/>
                    </a:ext>
                  </a:extLst>
                </a:gridCol>
              </a:tblGrid>
              <a:tr h="0">
                <a:tc>
                  <a:txBody>
                    <a:bodyPr/>
                    <a:lstStyle/>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Publisher</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N of all</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 of all</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N of top 20</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 of top subject categories</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extLst>
                  <a:ext uri="{0D108BD9-81ED-4DB2-BD59-A6C34878D82A}">
                    <a16:rowId xmlns:a16="http://schemas.microsoft.com/office/drawing/2014/main" val="1979473755"/>
                  </a:ext>
                </a:extLst>
              </a:tr>
              <a:tr h="0">
                <a:tc>
                  <a:txBody>
                    <a:bodyPr/>
                    <a:lstStyle/>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Springer Nature</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1,316</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10.7</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11</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35 (Natural sciences)</a:t>
                      </a:r>
                      <a:endParaRPr lang="en-US" sz="1600" b="0">
                        <a:effectLst/>
                        <a:latin typeface="Calibri Light" panose="020F0302020204030204" pitchFamily="34" charset="0"/>
                        <a:cs typeface="Calibri Light" panose="020F0302020204030204" pitchFamily="34" charset="0"/>
                      </a:endParaRPr>
                    </a:p>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21 (Medical sciences)</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extLst>
                  <a:ext uri="{0D108BD9-81ED-4DB2-BD59-A6C34878D82A}">
                    <a16:rowId xmlns:a16="http://schemas.microsoft.com/office/drawing/2014/main" val="1837417150"/>
                  </a:ext>
                </a:extLst>
              </a:tr>
              <a:tr h="0">
                <a:tc>
                  <a:txBody>
                    <a:bodyPr/>
                    <a:lstStyle/>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Wiley-Blackwell</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1,177</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9.6</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1</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27 (Medical sciences)</a:t>
                      </a:r>
                      <a:endParaRPr lang="en-US" sz="1600" b="0" dirty="0">
                        <a:effectLst/>
                        <a:latin typeface="Calibri Light" panose="020F0302020204030204" pitchFamily="34" charset="0"/>
                        <a:cs typeface="Calibri Light" panose="020F0302020204030204" pitchFamily="34" charset="0"/>
                      </a:endParaRPr>
                    </a:p>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24 (Social Sciences)</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extLst>
                  <a:ext uri="{0D108BD9-81ED-4DB2-BD59-A6C34878D82A}">
                    <a16:rowId xmlns:a16="http://schemas.microsoft.com/office/drawing/2014/main" val="131641929"/>
                  </a:ext>
                </a:extLst>
              </a:tr>
              <a:tr h="0">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Taylor &amp; Francis</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683</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5.5</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0</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27 (Natural Sciences)</a:t>
                      </a:r>
                      <a:endParaRPr lang="en-US" sz="1600" b="0" dirty="0">
                        <a:effectLst/>
                        <a:latin typeface="Calibri Light" panose="020F0302020204030204" pitchFamily="34" charset="0"/>
                        <a:cs typeface="Calibri Light" panose="020F0302020204030204" pitchFamily="34" charset="0"/>
                      </a:endParaRPr>
                    </a:p>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24 (Multidisciplinary)</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extLst>
                  <a:ext uri="{0D108BD9-81ED-4DB2-BD59-A6C34878D82A}">
                    <a16:rowId xmlns:a16="http://schemas.microsoft.com/office/drawing/2014/main" val="1758963574"/>
                  </a:ext>
                </a:extLst>
              </a:tr>
              <a:tr h="0">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Elsevier</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681</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5.5</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0</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29 (Natural Sciences)</a:t>
                      </a:r>
                      <a:endParaRPr lang="en-US" sz="1600" b="0" dirty="0">
                        <a:effectLst/>
                        <a:latin typeface="Calibri Light" panose="020F0302020204030204" pitchFamily="34" charset="0"/>
                        <a:cs typeface="Calibri Light" panose="020F0302020204030204" pitchFamily="34" charset="0"/>
                      </a:endParaRPr>
                    </a:p>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26 (Multidisciplinary)</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extLst>
                  <a:ext uri="{0D108BD9-81ED-4DB2-BD59-A6C34878D82A}">
                    <a16:rowId xmlns:a16="http://schemas.microsoft.com/office/drawing/2014/main" val="3944938043"/>
                  </a:ext>
                </a:extLst>
              </a:tr>
              <a:tr h="0">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Sage</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649</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5.3</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0</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50 (Social Sciences)</a:t>
                      </a:r>
                      <a:endParaRPr lang="en-US" sz="1600" b="0" dirty="0">
                        <a:effectLst/>
                        <a:latin typeface="Calibri Light" panose="020F0302020204030204" pitchFamily="34" charset="0"/>
                        <a:cs typeface="Calibri Light" panose="020F0302020204030204" pitchFamily="34" charset="0"/>
                      </a:endParaRPr>
                    </a:p>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25 (Medical Sciences)</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extLst>
                  <a:ext uri="{0D108BD9-81ED-4DB2-BD59-A6C34878D82A}">
                    <a16:rowId xmlns:a16="http://schemas.microsoft.com/office/drawing/2014/main" val="4074985667"/>
                  </a:ext>
                </a:extLst>
              </a:tr>
              <a:tr h="0">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ACS</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61</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0.5</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1</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41 (Multidisciplinary)</a:t>
                      </a:r>
                      <a:endParaRPr lang="en-US" sz="1600" b="0" dirty="0">
                        <a:effectLst/>
                        <a:latin typeface="Calibri Light" panose="020F0302020204030204" pitchFamily="34" charset="0"/>
                        <a:cs typeface="Calibri Light" panose="020F0302020204030204" pitchFamily="34" charset="0"/>
                      </a:endParaRPr>
                    </a:p>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41 (Natural Sciences)</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extLst>
                  <a:ext uri="{0D108BD9-81ED-4DB2-BD59-A6C34878D82A}">
                    <a16:rowId xmlns:a16="http://schemas.microsoft.com/office/drawing/2014/main" val="3206528947"/>
                  </a:ext>
                </a:extLst>
              </a:tr>
              <a:tr h="0">
                <a:tc>
                  <a:txBody>
                    <a:bodyPr/>
                    <a:lstStyle/>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Total</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4,567</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37.1</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a:effectLst/>
                          <a:latin typeface="Calibri Light" panose="020F0302020204030204" pitchFamily="34" charset="0"/>
                          <a:cs typeface="Calibri Light" panose="020F0302020204030204" pitchFamily="34" charset="0"/>
                        </a:rPr>
                        <a:t>20</a:t>
                      </a:r>
                      <a:endParaRPr lang="en-US" sz="1600" b="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tc>
                  <a:txBody>
                    <a:bodyPr/>
                    <a:lstStyle/>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25 (Medical Sciences)</a:t>
                      </a:r>
                      <a:endParaRPr lang="en-US" sz="1600" b="0" dirty="0">
                        <a:effectLst/>
                        <a:latin typeface="Calibri Light" panose="020F0302020204030204" pitchFamily="34" charset="0"/>
                        <a:cs typeface="Calibri Light" panose="020F0302020204030204" pitchFamily="34" charset="0"/>
                      </a:endParaRPr>
                    </a:p>
                    <a:p>
                      <a:pPr marL="0" marR="0">
                        <a:spcBef>
                          <a:spcPts val="0"/>
                        </a:spcBef>
                        <a:spcAft>
                          <a:spcPts val="0"/>
                        </a:spcAft>
                      </a:pPr>
                      <a:r>
                        <a:rPr lang="en-GB" sz="1600" b="0" dirty="0">
                          <a:effectLst/>
                          <a:latin typeface="Calibri Light" panose="020F0302020204030204" pitchFamily="34" charset="0"/>
                          <a:cs typeface="Calibri Light" panose="020F0302020204030204" pitchFamily="34" charset="0"/>
                        </a:rPr>
                        <a:t>25 (Natural Sciences)</a:t>
                      </a:r>
                      <a:endParaRPr lang="en-US" sz="1600" b="0" dirty="0">
                        <a:effectLst/>
                        <a:latin typeface="Calibri Light" panose="020F0302020204030204" pitchFamily="34" charset="0"/>
                        <a:ea typeface="Times New Roman" panose="02020603050405020304" pitchFamily="18" charset="0"/>
                        <a:cs typeface="Calibri Light" panose="020F0302020204030204" pitchFamily="34" charset="0"/>
                      </a:endParaRPr>
                    </a:p>
                  </a:txBody>
                  <a:tcPr marL="44450" marR="44450" marT="0" marB="0"/>
                </a:tc>
                <a:extLst>
                  <a:ext uri="{0D108BD9-81ED-4DB2-BD59-A6C34878D82A}">
                    <a16:rowId xmlns:a16="http://schemas.microsoft.com/office/drawing/2014/main" val="1127477568"/>
                  </a:ext>
                </a:extLst>
              </a:tr>
            </a:tbl>
          </a:graphicData>
        </a:graphic>
      </p:graphicFrame>
      <p:sp>
        <p:nvSpPr>
          <p:cNvPr id="2" name="Rectangle: Rounded Corners 1">
            <a:extLst>
              <a:ext uri="{FF2B5EF4-FFF2-40B4-BE49-F238E27FC236}">
                <a16:creationId xmlns:a16="http://schemas.microsoft.com/office/drawing/2014/main" id="{57F68CB9-6217-4D17-91B7-B0D1B38CAE23}"/>
              </a:ext>
            </a:extLst>
          </p:cNvPr>
          <p:cNvSpPr/>
          <p:nvPr/>
        </p:nvSpPr>
        <p:spPr>
          <a:xfrm>
            <a:off x="324465" y="1106128"/>
            <a:ext cx="7079225" cy="50881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a:extLst>
              <a:ext uri="{FF2B5EF4-FFF2-40B4-BE49-F238E27FC236}">
                <a16:creationId xmlns:a16="http://schemas.microsoft.com/office/drawing/2014/main" id="{49C229D9-1DF4-4F7A-BA43-22E278F20846}"/>
              </a:ext>
            </a:extLst>
          </p:cNvPr>
          <p:cNvSpPr/>
          <p:nvPr/>
        </p:nvSpPr>
        <p:spPr>
          <a:xfrm>
            <a:off x="5508522" y="1858296"/>
            <a:ext cx="346587" cy="250723"/>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7387F64-E0AE-4968-9F06-7FC9A6147D77}"/>
              </a:ext>
            </a:extLst>
          </p:cNvPr>
          <p:cNvSpPr/>
          <p:nvPr/>
        </p:nvSpPr>
        <p:spPr>
          <a:xfrm>
            <a:off x="5508521" y="3079478"/>
            <a:ext cx="346587" cy="250723"/>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130DD445-0859-4B8D-B56E-F49F598C4C27}"/>
              </a:ext>
            </a:extLst>
          </p:cNvPr>
          <p:cNvSpPr/>
          <p:nvPr/>
        </p:nvSpPr>
        <p:spPr>
          <a:xfrm>
            <a:off x="435077" y="3079478"/>
            <a:ext cx="663678" cy="24750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27287E7F-3053-4028-9AAD-1430425489C2}"/>
              </a:ext>
            </a:extLst>
          </p:cNvPr>
          <p:cNvSpPr/>
          <p:nvPr/>
        </p:nvSpPr>
        <p:spPr>
          <a:xfrm>
            <a:off x="340631" y="1626604"/>
            <a:ext cx="1591408" cy="21371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6425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5"/>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9"/>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4"/>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 grpId="0" animBg="1"/>
      <p:bldP spid="4" grpId="1" animBg="1"/>
      <p:bldP spid="7" grpId="0" animBg="1"/>
      <p:bldP spid="7" grpId="1" animBg="1"/>
      <p:bldP spid="5" grpId="0" animBg="1"/>
      <p:bldP spid="5" grpId="1" animBg="1"/>
      <p:bldP spid="9" grpId="0" animBg="1"/>
      <p:bldP spid="9"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4"/>
        <p:cNvGrpSpPr/>
        <p:nvPr/>
      </p:nvGrpSpPr>
      <p:grpSpPr>
        <a:xfrm>
          <a:off x="0" y="0"/>
          <a:ext cx="0" cy="0"/>
          <a:chOff x="0" y="0"/>
          <a:chExt cx="0" cy="0"/>
        </a:xfrm>
      </p:grpSpPr>
      <p:pic>
        <p:nvPicPr>
          <p:cNvPr id="5122" name="Picture 2">
            <a:extLst>
              <a:ext uri="{FF2B5EF4-FFF2-40B4-BE49-F238E27FC236}">
                <a16:creationId xmlns:a16="http://schemas.microsoft.com/office/drawing/2014/main" id="{7285D4C8-53E5-4D4F-AE33-7921189A8A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2012" y="391618"/>
            <a:ext cx="3916441" cy="4504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 name="Google Shape;136;p17"/>
          <p:cNvSpPr txBox="1"/>
          <p:nvPr/>
        </p:nvSpPr>
        <p:spPr>
          <a:xfrm>
            <a:off x="310717" y="125397"/>
            <a:ext cx="8239033" cy="369332"/>
          </a:xfrm>
          <a:prstGeom prst="rect">
            <a:avLst/>
          </a:prstGeom>
          <a:noFill/>
          <a:ln>
            <a:noFill/>
          </a:ln>
        </p:spPr>
        <p:txBody>
          <a:bodyPr spcFirstLastPara="1" wrap="square" lIns="0" tIns="0" rIns="0" bIns="0" anchor="t" anchorCtr="0">
            <a:spAutoFit/>
          </a:bodyPr>
          <a:lstStyle/>
          <a:p>
            <a:pPr lvl="0" algn="ctr"/>
            <a:r>
              <a:rPr lang="en-US" sz="2400" dirty="0">
                <a:solidFill>
                  <a:schemeClr val="accent1"/>
                </a:solidFill>
                <a:latin typeface="Calibri Light" panose="020F0302020204030204" pitchFamily="34" charset="0"/>
                <a:ea typeface="Merriweather Sans"/>
                <a:cs typeface="Calibri Light" panose="020F0302020204030204" pitchFamily="34" charset="0"/>
                <a:sym typeface="Merriweather Sans"/>
              </a:rPr>
              <a:t>Scatter of journals by total citations</a:t>
            </a:r>
            <a:endParaRPr sz="300" dirty="0">
              <a:solidFill>
                <a:schemeClr val="accent1"/>
              </a:solidFill>
              <a:latin typeface="Calibri Light" panose="020F0302020204030204" pitchFamily="34" charset="0"/>
              <a:ea typeface="Merriweather Sans"/>
              <a:cs typeface="Calibri Light" panose="020F0302020204030204" pitchFamily="34" charset="0"/>
              <a:sym typeface="Merriweather Sans"/>
            </a:endParaRPr>
          </a:p>
        </p:txBody>
      </p:sp>
      <p:sp>
        <p:nvSpPr>
          <p:cNvPr id="151" name="Google Shape;151;p17"/>
          <p:cNvSpPr/>
          <p:nvPr/>
        </p:nvSpPr>
        <p:spPr>
          <a:xfrm>
            <a:off x="0" y="4896113"/>
            <a:ext cx="9144000" cy="247500"/>
          </a:xfrm>
          <a:prstGeom prst="rect">
            <a:avLst/>
          </a:prstGeom>
          <a:solidFill>
            <a:schemeClr val="accent5"/>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a:p>
        </p:txBody>
      </p:sp>
      <p:sp>
        <p:nvSpPr>
          <p:cNvPr id="2" name="TextBox 1">
            <a:extLst>
              <a:ext uri="{FF2B5EF4-FFF2-40B4-BE49-F238E27FC236}">
                <a16:creationId xmlns:a16="http://schemas.microsoft.com/office/drawing/2014/main" id="{809A31EA-E0D7-4795-9039-EC2FFFD2BA89}"/>
              </a:ext>
            </a:extLst>
          </p:cNvPr>
          <p:cNvSpPr txBox="1"/>
          <p:nvPr/>
        </p:nvSpPr>
        <p:spPr>
          <a:xfrm>
            <a:off x="258097" y="1091381"/>
            <a:ext cx="1777180" cy="2246769"/>
          </a:xfrm>
          <a:prstGeom prst="rect">
            <a:avLst/>
          </a:prstGeom>
          <a:noFill/>
        </p:spPr>
        <p:txBody>
          <a:bodyPr wrap="square" rtlCol="0">
            <a:spAutoFit/>
          </a:bodyPr>
          <a:lstStyle/>
          <a:p>
            <a:pPr algn="ctr"/>
            <a:r>
              <a:rPr lang="en-US" dirty="0">
                <a:latin typeface="Calibri Light" panose="020F0302020204030204" pitchFamily="34" charset="0"/>
                <a:cs typeface="Calibri Light" panose="020F0302020204030204" pitchFamily="34" charset="0"/>
              </a:rPr>
              <a:t>All top 20 journals except two (MMWR Surveillance Summaries and MMWR Recommendations and Reports) are located in highest 10% in terms of the total citation</a:t>
            </a:r>
            <a:r>
              <a:rPr lang="tr-TR" dirty="0">
                <a:latin typeface="Calibri Light" panose="020F0302020204030204" pitchFamily="34" charset="0"/>
                <a:cs typeface="Calibri Light" panose="020F0302020204030204" pitchFamily="34" charset="0"/>
              </a:rPr>
              <a:t>s</a:t>
            </a:r>
            <a:endParaRPr lang="en-US" dirty="0">
              <a:latin typeface="Calibri Light" panose="020F0302020204030204" pitchFamily="34" charset="0"/>
              <a:cs typeface="Calibri Light" panose="020F0302020204030204" pitchFamily="34" charset="0"/>
            </a:endParaRPr>
          </a:p>
        </p:txBody>
      </p:sp>
      <p:sp>
        <p:nvSpPr>
          <p:cNvPr id="6" name="TextBox 5">
            <a:extLst>
              <a:ext uri="{FF2B5EF4-FFF2-40B4-BE49-F238E27FC236}">
                <a16:creationId xmlns:a16="http://schemas.microsoft.com/office/drawing/2014/main" id="{37221A89-B891-4DEA-A469-986255884C83}"/>
              </a:ext>
            </a:extLst>
          </p:cNvPr>
          <p:cNvSpPr txBox="1"/>
          <p:nvPr/>
        </p:nvSpPr>
        <p:spPr>
          <a:xfrm>
            <a:off x="7083285" y="2107043"/>
            <a:ext cx="1777180" cy="2246769"/>
          </a:xfrm>
          <a:prstGeom prst="rect">
            <a:avLst/>
          </a:prstGeom>
          <a:noFill/>
        </p:spPr>
        <p:txBody>
          <a:bodyPr wrap="square" rtlCol="0">
            <a:spAutoFit/>
          </a:bodyPr>
          <a:lstStyle/>
          <a:p>
            <a:pPr algn="ctr"/>
            <a:r>
              <a:rPr lang="tr-TR" dirty="0">
                <a:latin typeface="Calibri Light" panose="020F0302020204030204" pitchFamily="34" charset="0"/>
                <a:cs typeface="Calibri Light" panose="020F0302020204030204" pitchFamily="34" charset="0"/>
              </a:rPr>
              <a:t>... t</a:t>
            </a:r>
            <a:r>
              <a:rPr lang="en-US" dirty="0" err="1">
                <a:latin typeface="Calibri Light" panose="020F0302020204030204" pitchFamily="34" charset="0"/>
                <a:cs typeface="Calibri Light" panose="020F0302020204030204" pitchFamily="34" charset="0"/>
              </a:rPr>
              <a:t>hese</a:t>
            </a:r>
            <a:r>
              <a:rPr lang="en-US" dirty="0">
                <a:latin typeface="Calibri Light" panose="020F0302020204030204" pitchFamily="34" charset="0"/>
                <a:cs typeface="Calibri Light" panose="020F0302020204030204" pitchFamily="34" charset="0"/>
              </a:rPr>
              <a:t> two journals are reports, which are published by CDC (Centers for Disease Control and Prevention) since the beginning of 1980s, and they are indexed in JCR for the first time in 2020.</a:t>
            </a:r>
          </a:p>
        </p:txBody>
      </p:sp>
    </p:spTree>
    <p:extLst>
      <p:ext uri="{BB962C8B-B14F-4D97-AF65-F5344CB8AC3E}">
        <p14:creationId xmlns:p14="http://schemas.microsoft.com/office/powerpoint/2010/main" val="336332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theme/theme1.xml><?xml version="1.0" encoding="utf-8"?>
<a:theme xmlns:a="http://schemas.openxmlformats.org/drawingml/2006/main" name="Dark Blue and Pink Simple and Basic Corporate About Me Creative Presentation">
  <a:themeElements>
    <a:clrScheme name="Custom 347">
      <a:dk1>
        <a:srgbClr val="000000"/>
      </a:dk1>
      <a:lt1>
        <a:srgbClr val="FFFFFF"/>
      </a:lt1>
      <a:dk2>
        <a:srgbClr val="666666"/>
      </a:dk2>
      <a:lt2>
        <a:srgbClr val="CCCCCC"/>
      </a:lt2>
      <a:accent1>
        <a:srgbClr val="2F465B"/>
      </a:accent1>
      <a:accent2>
        <a:srgbClr val="7C9FBE"/>
      </a:accent2>
      <a:accent3>
        <a:srgbClr val="A63222"/>
      </a:accent3>
      <a:accent4>
        <a:srgbClr val="E47464"/>
      </a:accent4>
      <a:accent5>
        <a:srgbClr val="FFD2CC"/>
      </a:accent5>
      <a:accent6>
        <a:srgbClr val="BBCCDB"/>
      </a:accent6>
      <a:hlink>
        <a:srgbClr val="A63222"/>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176</TotalTime>
  <Words>627</Words>
  <Application>Microsoft Office PowerPoint</Application>
  <PresentationFormat>On-screen Show (16:9)</PresentationFormat>
  <Paragraphs>141</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Merriweather Sans</vt:lpstr>
      <vt:lpstr>Times New Roman</vt:lpstr>
      <vt:lpstr>Calibri Light</vt:lpstr>
      <vt:lpstr>Arial</vt:lpstr>
      <vt:lpstr>Merriweather Sans Light</vt:lpstr>
      <vt:lpstr>Dark Blue and Pink Simple and Basic Corporate About Me Creative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ZEHRA TASKIN</cp:lastModifiedBy>
  <cp:revision>22</cp:revision>
  <dcterms:modified xsi:type="dcterms:W3CDTF">2022-09-06T17:58:10Z</dcterms:modified>
</cp:coreProperties>
</file>