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Lst>
  <p:sldSz cy="9753600" cx="17340250"/>
  <p:notesSz cx="6858000" cy="9144000"/>
  <p:embeddedFontLst>
    <p:embeddedFont>
      <p:font typeface="Tahoma"/>
      <p:regular r:id="rId69"/>
      <p:bold r:id="rId70"/>
    </p:embeddedFont>
    <p:embeddedFont>
      <p:font typeface="Helvetica Neue"/>
      <p:regular r:id="rId71"/>
      <p:bold r:id="rId72"/>
      <p:italic r:id="rId73"/>
      <p:boldItalic r:id="rId7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5" roundtripDataSignature="AMtx7mjGGp0aTuWdISRhIfrh4qtI2WP3h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73" Type="http://schemas.openxmlformats.org/officeDocument/2006/relationships/font" Target="fonts/HelveticaNeue-italic.fntdata"/><Relationship Id="rId72" Type="http://schemas.openxmlformats.org/officeDocument/2006/relationships/font" Target="fonts/HelveticaNeue-bold.fntdata"/><Relationship Id="rId31" Type="http://schemas.openxmlformats.org/officeDocument/2006/relationships/slide" Target="slides/slide27.xml"/><Relationship Id="rId75" Type="http://customschemas.google.com/relationships/presentationmetadata" Target="metadata"/><Relationship Id="rId30" Type="http://schemas.openxmlformats.org/officeDocument/2006/relationships/slide" Target="slides/slide26.xml"/><Relationship Id="rId74" Type="http://schemas.openxmlformats.org/officeDocument/2006/relationships/font" Target="fonts/HelveticaNeue-boldItalic.fntdata"/><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71" Type="http://schemas.openxmlformats.org/officeDocument/2006/relationships/font" Target="fonts/HelveticaNeue-regular.fntdata"/><Relationship Id="rId70" Type="http://schemas.openxmlformats.org/officeDocument/2006/relationships/font" Target="fonts/Tahoma-bold.fntdata"/><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slide" Target="slides/slide58.xml"/><Relationship Id="rId61" Type="http://schemas.openxmlformats.org/officeDocument/2006/relationships/slide" Target="slides/slide57.xml"/><Relationship Id="rId20" Type="http://schemas.openxmlformats.org/officeDocument/2006/relationships/slide" Target="slides/slide16.xml"/><Relationship Id="rId64" Type="http://schemas.openxmlformats.org/officeDocument/2006/relationships/slide" Target="slides/slide60.xml"/><Relationship Id="rId63" Type="http://schemas.openxmlformats.org/officeDocument/2006/relationships/slide" Target="slides/slide59.xml"/><Relationship Id="rId22" Type="http://schemas.openxmlformats.org/officeDocument/2006/relationships/slide" Target="slides/slide18.xml"/><Relationship Id="rId66" Type="http://schemas.openxmlformats.org/officeDocument/2006/relationships/slide" Target="slides/slide62.xml"/><Relationship Id="rId21" Type="http://schemas.openxmlformats.org/officeDocument/2006/relationships/slide" Target="slides/slide17.xml"/><Relationship Id="rId65" Type="http://schemas.openxmlformats.org/officeDocument/2006/relationships/slide" Target="slides/slide61.xml"/><Relationship Id="rId24" Type="http://schemas.openxmlformats.org/officeDocument/2006/relationships/slide" Target="slides/slide20.xml"/><Relationship Id="rId68" Type="http://schemas.openxmlformats.org/officeDocument/2006/relationships/slide" Target="slides/slide64.xml"/><Relationship Id="rId23" Type="http://schemas.openxmlformats.org/officeDocument/2006/relationships/slide" Target="slides/slide19.xml"/><Relationship Id="rId67" Type="http://schemas.openxmlformats.org/officeDocument/2006/relationships/slide" Target="slides/slide63.xml"/><Relationship Id="rId60" Type="http://schemas.openxmlformats.org/officeDocument/2006/relationships/slide" Target="slides/slide56.xml"/><Relationship Id="rId26" Type="http://schemas.openxmlformats.org/officeDocument/2006/relationships/slide" Target="slides/slide22.xml"/><Relationship Id="rId25" Type="http://schemas.openxmlformats.org/officeDocument/2006/relationships/slide" Target="slides/slide21.xml"/><Relationship Id="rId69" Type="http://schemas.openxmlformats.org/officeDocument/2006/relationships/font" Target="fonts/Tahoma-regular.fntdata"/><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slide" Target="slides/slide51.xml"/><Relationship Id="rId10" Type="http://schemas.openxmlformats.org/officeDocument/2006/relationships/slide" Target="slides/slide6.xml"/><Relationship Id="rId54" Type="http://schemas.openxmlformats.org/officeDocument/2006/relationships/slide" Target="slides/slide50.xml"/><Relationship Id="rId13" Type="http://schemas.openxmlformats.org/officeDocument/2006/relationships/slide" Target="slides/slide9.xml"/><Relationship Id="rId57" Type="http://schemas.openxmlformats.org/officeDocument/2006/relationships/slide" Target="slides/slide53.xml"/><Relationship Id="rId12" Type="http://schemas.openxmlformats.org/officeDocument/2006/relationships/slide" Target="slides/slide8.xml"/><Relationship Id="rId56" Type="http://schemas.openxmlformats.org/officeDocument/2006/relationships/slide" Target="slides/slide52.xml"/><Relationship Id="rId15" Type="http://schemas.openxmlformats.org/officeDocument/2006/relationships/slide" Target="slides/slide11.xml"/><Relationship Id="rId59" Type="http://schemas.openxmlformats.org/officeDocument/2006/relationships/slide" Target="slides/slide55.xml"/><Relationship Id="rId14" Type="http://schemas.openxmlformats.org/officeDocument/2006/relationships/slide" Target="slides/slide10.xml"/><Relationship Id="rId58" Type="http://schemas.openxmlformats.org/officeDocument/2006/relationships/slide" Target="slides/slide54.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1pPr>
            <a:lvl2pPr indent="-228600" lvl="1" marL="914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2pPr>
            <a:lvl3pPr indent="-228600" lvl="2" marL="1371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3pPr>
            <a:lvl4pPr indent="-228600" lvl="3" marL="1828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4pPr>
            <a:lvl5pPr indent="-228600" lvl="4" marL="22860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5pPr>
            <a:lvl6pPr indent="-228600" lvl="5" marL="2743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6pPr>
            <a:lvl7pPr indent="-228600" lvl="6" marL="3200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7pPr>
            <a:lvl8pPr indent="-228600" lvl="7" marL="3657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8pPr>
            <a:lvl9pPr indent="-228600" lvl="8" marL="4114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ag.cessda.eu/Chapter-4"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91" name="Google Shape;91;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59" name="Google Shape;159;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5" name="Google Shape;165;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76" name="Google Shape;176;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3" name="Google Shape;183;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93" name="Google Shape;193;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03" name="Google Shape;203;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10" name="Google Shape;210;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18" name="Google Shape;218;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2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24" name="Google Shape;224;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32" name="Google Shape;232;p2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b="0" i="0" sz="2200">
              <a:latin typeface="Helvetica Neue"/>
              <a:ea typeface="Helvetica Neue"/>
              <a:cs typeface="Helvetica Neue"/>
              <a:sym typeface="Helvetica Neue"/>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16446e58a46_0_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00" name="Google Shape;100;g16446e58a46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2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no-NO" sz="1200">
                <a:latin typeface="Tahoma"/>
                <a:ea typeface="Tahoma"/>
                <a:cs typeface="Tahoma"/>
                <a:sym typeface="Tahoma"/>
              </a:rPr>
              <a:t>Source: </a:t>
            </a:r>
            <a:r>
              <a:rPr lang="no-NO" sz="1200" u="sng">
                <a:solidFill>
                  <a:schemeClr val="hlink"/>
                </a:solidFill>
                <a:latin typeface="Tahoma"/>
                <a:ea typeface="Tahoma"/>
                <a:cs typeface="Tahoma"/>
                <a:sym typeface="Tahoma"/>
                <a:hlinkClick r:id="rId2"/>
              </a:rPr>
              <a:t>https://dag.cessda.eu/Chapter-4</a:t>
            </a:r>
            <a:r>
              <a:rPr lang="no-NO" sz="1200">
                <a:latin typeface="Tahoma"/>
                <a:ea typeface="Tahoma"/>
                <a:cs typeface="Tahoma"/>
                <a:sym typeface="Tahoma"/>
              </a:rPr>
              <a:t> </a:t>
            </a:r>
            <a:endParaRPr sz="1200">
              <a:latin typeface="Tahoma"/>
              <a:ea typeface="Tahoma"/>
              <a:cs typeface="Tahoma"/>
              <a:sym typeface="Tahoma"/>
            </a:endParaRPr>
          </a:p>
        </p:txBody>
      </p:sp>
      <p:sp>
        <p:nvSpPr>
          <p:cNvPr id="239" name="Google Shape;239;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48" name="Google Shape;248;p2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no-NO" sz="1200">
                <a:latin typeface="Tahoma"/>
                <a:ea typeface="Tahoma"/>
                <a:cs typeface="Tahoma"/>
                <a:sym typeface="Tahoma"/>
              </a:rPr>
              <a:t>The purpose of this chapter is to describe what steps are necessary to guarantee high quality data, documentation material and metadata so that they can be archived and provided to secondary users while ensuring data security and protection against loss and damage.</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rPr lang="no-NO" sz="1200">
                <a:latin typeface="Tahoma"/>
                <a:ea typeface="Tahoma"/>
                <a:cs typeface="Tahoma"/>
                <a:sym typeface="Tahoma"/>
              </a:rPr>
              <a:t>In ingest, several different actions are taken, such as format transformations, metadata enrichment and quality checks on data and documentation material, e.g., for completeness, understandability, consistency, plausibility and anonymisation. Changes to the metadata, data and documentation are documented and also stored. Different archive solutions and project tools used to implement and document workflow procedures. Data are made accessible via different archive solutions and by different underlying legal agreements.</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rPr lang="no-NO" sz="1200">
                <a:latin typeface="Tahoma"/>
                <a:ea typeface="Tahoma"/>
                <a:cs typeface="Tahoma"/>
                <a:sym typeface="Tahoma"/>
              </a:rPr>
              <a:t>The chapter begins with topics which need to be clarified before starting with ingest tasks, namely the handover from pre-ingest to ingest; and different kind of data deposit agreements. Then, the main tasks in ingest are discussed, which are checks on metadata, data and documentation material. Finally, accompanying sub-tasks complete the whole ingest process, e.g., how to deal with updates/new versions, adaptation of workflows if necessary and an exemplary checklist for ingest.</a:t>
            </a:r>
            <a:endParaRPr sz="1200">
              <a:latin typeface="Tahoma"/>
              <a:ea typeface="Tahoma"/>
              <a:cs typeface="Tahoma"/>
              <a:sym typeface="Tahoma"/>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56" name="Google Shape;256;p2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no-NO" sz="1200">
                <a:latin typeface="Tahoma"/>
                <a:ea typeface="Tahoma"/>
                <a:cs typeface="Tahoma"/>
                <a:sym typeface="Tahoma"/>
              </a:rPr>
              <a:t>It is essential to ensure that the dataset is eligible to be accepted by the repository (correct discipline, accepted kind of data [quantitative/qualitative], member of selected group of depositors, possibly quality of data, and other criteria that need be fulfilled according to the Data Collection Policy).</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rPr lang="no-NO" sz="1200">
                <a:latin typeface="Tahoma"/>
                <a:ea typeface="Tahoma"/>
                <a:cs typeface="Tahoma"/>
                <a:sym typeface="Tahoma"/>
              </a:rPr>
              <a:t>There are different ways repositories organize the data transfer from pre-ingest/acquisition agent to ingest staff and the notification about the transfer.</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rPr lang="no-NO" sz="1200">
                <a:latin typeface="Tahoma"/>
                <a:ea typeface="Tahoma"/>
                <a:cs typeface="Tahoma"/>
                <a:sym typeface="Tahoma"/>
              </a:rPr>
              <a:t>Make Backup-Copy of SIP, documentation of ingest process/track status of data.</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63" name="Google Shape;263;p2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Clr>
                <a:schemeClr val="dk1"/>
              </a:buClr>
              <a:buSzPts val="1400"/>
              <a:buFont typeface="Arial"/>
              <a:buNone/>
            </a:pPr>
            <a:r>
              <a:rPr lang="no-NO" sz="1200">
                <a:solidFill>
                  <a:schemeClr val="dk1"/>
                </a:solidFill>
                <a:latin typeface="Tahoma"/>
                <a:ea typeface="Tahoma"/>
                <a:cs typeface="Tahoma"/>
                <a:sym typeface="Tahoma"/>
              </a:rPr>
              <a:t>The transfer of the data via email is declining; it is not secure because malware can easily access emails and all attachments, as can other persons if your device is not properly locked. Not all email programs encrypt the email messages, and it is also possible that any network connection (e.g., connections between your email provider and your recipient) is not secure. The data transfer via email is still used because it is cheap, convenient, and fast. Email transfer can be made more secure by using end-to-end encryption so that nobody can access the contents of the messages.</a:t>
            </a:r>
            <a:endParaRPr sz="1200">
              <a:solidFill>
                <a:schemeClr val="dk1"/>
              </a:solidFill>
              <a:latin typeface="Tahoma"/>
              <a:ea typeface="Tahoma"/>
              <a:cs typeface="Tahoma"/>
              <a:sym typeface="Tahoma"/>
            </a:endParaRPr>
          </a:p>
          <a:p>
            <a:pPr indent="0" lvl="0" marL="0" rtl="0" algn="l">
              <a:lnSpc>
                <a:spcPct val="117999"/>
              </a:lnSpc>
              <a:spcBef>
                <a:spcPts val="0"/>
              </a:spcBef>
              <a:spcAft>
                <a:spcPts val="0"/>
              </a:spcAft>
              <a:buClr>
                <a:schemeClr val="dk1"/>
              </a:buClr>
              <a:buSzPts val="1400"/>
              <a:buFont typeface="Arial"/>
              <a:buNone/>
            </a:pPr>
            <a:r>
              <a:t/>
            </a:r>
            <a:endParaRPr sz="1200">
              <a:solidFill>
                <a:schemeClr val="dk1"/>
              </a:solidFill>
              <a:latin typeface="Tahoma"/>
              <a:ea typeface="Tahoma"/>
              <a:cs typeface="Tahoma"/>
              <a:sym typeface="Tahoma"/>
            </a:endParaRPr>
          </a:p>
          <a:p>
            <a:pPr indent="0" lvl="0" marL="0" rtl="0" algn="l">
              <a:lnSpc>
                <a:spcPct val="117999"/>
              </a:lnSpc>
              <a:spcBef>
                <a:spcPts val="0"/>
              </a:spcBef>
              <a:spcAft>
                <a:spcPts val="0"/>
              </a:spcAft>
              <a:buClr>
                <a:schemeClr val="dk1"/>
              </a:buClr>
              <a:buSzPts val="1400"/>
              <a:buFont typeface="Arial"/>
              <a:buNone/>
            </a:pPr>
            <a:r>
              <a:rPr lang="no-NO" sz="1200">
                <a:solidFill>
                  <a:schemeClr val="dk1"/>
                </a:solidFill>
                <a:latin typeface="Tahoma"/>
                <a:ea typeface="Tahoma"/>
                <a:cs typeface="Tahoma"/>
                <a:sym typeface="Tahoma"/>
              </a:rPr>
              <a:t>After receiving the data and documentation material (in a secure way), it is best practice to make a backup copy of the Submission Information Package (SIP) folder before you start to work on the data. By doing so, the original data and/or documentation material cannot be changed accidentally.</a:t>
            </a:r>
            <a:endParaRPr sz="1200">
              <a:solidFill>
                <a:schemeClr val="dk1"/>
              </a:solidFill>
              <a:latin typeface="Tahoma"/>
              <a:ea typeface="Tahoma"/>
              <a:cs typeface="Tahoma"/>
              <a:sym typeface="Tahoma"/>
            </a:endParaRPr>
          </a:p>
          <a:p>
            <a:pPr indent="0" lvl="0" marL="0" rtl="0" algn="l">
              <a:lnSpc>
                <a:spcPct val="117999"/>
              </a:lnSpc>
              <a:spcBef>
                <a:spcPts val="0"/>
              </a:spcBef>
              <a:spcAft>
                <a:spcPts val="0"/>
              </a:spcAft>
              <a:buClr>
                <a:schemeClr val="dk1"/>
              </a:buClr>
              <a:buSzPts val="1400"/>
              <a:buFont typeface="Arial"/>
              <a:buNone/>
            </a:pPr>
            <a:r>
              <a:t/>
            </a:r>
            <a:endParaRPr sz="1200">
              <a:solidFill>
                <a:schemeClr val="dk1"/>
              </a:solidFill>
              <a:latin typeface="Tahoma"/>
              <a:ea typeface="Tahoma"/>
              <a:cs typeface="Tahoma"/>
              <a:sym typeface="Tahoma"/>
            </a:endParaRPr>
          </a:p>
          <a:p>
            <a:pPr indent="0" lvl="0" marL="0" rtl="0" algn="l">
              <a:lnSpc>
                <a:spcPct val="117999"/>
              </a:lnSpc>
              <a:spcBef>
                <a:spcPts val="0"/>
              </a:spcBef>
              <a:spcAft>
                <a:spcPts val="0"/>
              </a:spcAft>
              <a:buClr>
                <a:schemeClr val="dk1"/>
              </a:buClr>
              <a:buSzPts val="1400"/>
              <a:buFont typeface="Arial"/>
              <a:buNone/>
            </a:pPr>
            <a:r>
              <a:rPr lang="no-NO" sz="1200">
                <a:solidFill>
                  <a:schemeClr val="dk1"/>
                </a:solidFill>
                <a:latin typeface="Tahoma"/>
                <a:ea typeface="Tahoma"/>
                <a:cs typeface="Tahoma"/>
                <a:sym typeface="Tahoma"/>
              </a:rPr>
              <a:t>The documentation of the ingest process at the latest starts here. Repositories usually have lists where all the data that are stored in the archive are registered. Important information is e.g., the archival number, the title of the study, the contact information, the description of the data, and/or the publication data.</a:t>
            </a:r>
            <a:endParaRPr sz="1200">
              <a:solidFill>
                <a:schemeClr val="dk1"/>
              </a:solidFill>
              <a:latin typeface="Tahoma"/>
              <a:ea typeface="Tahoma"/>
              <a:cs typeface="Tahoma"/>
              <a:sym typeface="Tahoma"/>
            </a:endParaRPr>
          </a:p>
          <a:p>
            <a:pPr indent="0" lvl="0" marL="0" rtl="0" algn="l">
              <a:lnSpc>
                <a:spcPct val="117999"/>
              </a:lnSpc>
              <a:spcBef>
                <a:spcPts val="0"/>
              </a:spcBef>
              <a:spcAft>
                <a:spcPts val="0"/>
              </a:spcAft>
              <a:buClr>
                <a:schemeClr val="dk1"/>
              </a:buClr>
              <a:buSzPts val="1400"/>
              <a:buFont typeface="Arial"/>
              <a:buNone/>
            </a:pPr>
            <a:r>
              <a:t/>
            </a:r>
            <a:endParaRPr sz="1200">
              <a:solidFill>
                <a:schemeClr val="dk1"/>
              </a:solidFill>
              <a:latin typeface="Tahoma"/>
              <a:ea typeface="Tahoma"/>
              <a:cs typeface="Tahoma"/>
              <a:sym typeface="Tahoma"/>
            </a:endParaRPr>
          </a:p>
          <a:p>
            <a:pPr indent="0" lvl="0" marL="0" rtl="0" algn="l">
              <a:lnSpc>
                <a:spcPct val="117999"/>
              </a:lnSpc>
              <a:spcBef>
                <a:spcPts val="0"/>
              </a:spcBef>
              <a:spcAft>
                <a:spcPts val="0"/>
              </a:spcAft>
              <a:buClr>
                <a:schemeClr val="dk1"/>
              </a:buClr>
              <a:buSzPts val="1400"/>
              <a:buFont typeface="Arial"/>
              <a:buNone/>
            </a:pPr>
            <a:r>
              <a:rPr lang="no-NO" sz="1200">
                <a:solidFill>
                  <a:schemeClr val="dk1"/>
                </a:solidFill>
                <a:latin typeface="Tahoma"/>
                <a:ea typeface="Tahoma"/>
                <a:cs typeface="Tahoma"/>
                <a:sym typeface="Tahoma"/>
              </a:rPr>
              <a:t>In order to keep track of the current status of a data set, it is useful to use a tracking system so that repository staff know whether a data set is in acquisition/pre-ingest or ingest stage or is already published or maybe in some backlog place. Repositories use different tools to keep track of this information.</a:t>
            </a:r>
            <a:endParaRPr sz="1200">
              <a:latin typeface="Tahoma"/>
              <a:ea typeface="Tahoma"/>
              <a:cs typeface="Tahoma"/>
              <a:sym typeface="Tahoma"/>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72" name="Google Shape;272;p2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400"/>
              <a:buNone/>
            </a:pPr>
            <a:r>
              <a:rPr lang="no-NO" sz="1200">
                <a:solidFill>
                  <a:srgbClr val="212529"/>
                </a:solidFill>
                <a:highlight>
                  <a:srgbClr val="FFFFFF"/>
                </a:highlight>
                <a:latin typeface="Arial"/>
                <a:ea typeface="Arial"/>
                <a:cs typeface="Arial"/>
                <a:sym typeface="Arial"/>
              </a:rPr>
              <a:t>The following list of examples gives an overview of what kind of files a repository might receive for archiving. The decision about which files are considered as mandatory or as optional varies from repository to repository.</a:t>
            </a:r>
            <a:endParaRPr sz="1200">
              <a:latin typeface="Tahoma"/>
              <a:ea typeface="Tahoma"/>
              <a:cs typeface="Tahoma"/>
              <a:sym typeface="Tahoma"/>
            </a:endParaRPr>
          </a:p>
          <a:p>
            <a:pPr indent="0" lvl="0" marL="0" rtl="0" algn="l">
              <a:lnSpc>
                <a:spcPct val="117999"/>
              </a:lnSpc>
              <a:spcBef>
                <a:spcPts val="1200"/>
              </a:spcBef>
              <a:spcAft>
                <a:spcPts val="0"/>
              </a:spcAft>
              <a:buSzPts val="1400"/>
              <a:buNone/>
            </a:pPr>
            <a:r>
              <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a:p>
            <a:pPr indent="0" lvl="0" marL="0" marR="0" rtl="0" algn="l">
              <a:lnSpc>
                <a:spcPct val="117999"/>
              </a:lnSpc>
              <a:spcBef>
                <a:spcPts val="0"/>
              </a:spcBef>
              <a:spcAft>
                <a:spcPts val="0"/>
              </a:spcAft>
              <a:buSzPts val="1400"/>
              <a:buNone/>
            </a:pPr>
            <a:r>
              <a:t/>
            </a:r>
            <a:endParaRPr sz="1200">
              <a:latin typeface="Tahoma"/>
              <a:ea typeface="Tahoma"/>
              <a:cs typeface="Tahoma"/>
              <a:sym typeface="Tahoma"/>
            </a:endParaRPr>
          </a:p>
          <a:p>
            <a:pPr indent="-203200" lvl="0" marL="342900" rtl="0" algn="l">
              <a:lnSpc>
                <a:spcPct val="117999"/>
              </a:lnSpc>
              <a:spcBef>
                <a:spcPts val="0"/>
              </a:spcBef>
              <a:spcAft>
                <a:spcPts val="0"/>
              </a:spcAft>
              <a:buSzPts val="2200"/>
              <a:buFont typeface="Arial"/>
              <a:buNone/>
            </a:pPr>
            <a:r>
              <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80" name="Google Shape;280;p3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79400" lvl="0" marL="342900" marR="0" rtl="0" algn="l">
              <a:lnSpc>
                <a:spcPct val="117999"/>
              </a:lnSpc>
              <a:spcBef>
                <a:spcPts val="0"/>
              </a:spcBef>
              <a:spcAft>
                <a:spcPts val="0"/>
              </a:spcAft>
              <a:buSzPts val="1200"/>
              <a:buFont typeface="Tahoma"/>
              <a:buChar char="•"/>
            </a:pPr>
            <a:r>
              <a:rPr lang="no-NO" sz="1200">
                <a:latin typeface="Tahoma"/>
                <a:ea typeface="Tahoma"/>
                <a:cs typeface="Tahoma"/>
                <a:sym typeface="Tahoma"/>
              </a:rPr>
              <a:t>Data checks undertaken in ingest might differ according to chosen license agreement.</a:t>
            </a:r>
            <a:endParaRPr sz="1200">
              <a:latin typeface="Tahoma"/>
              <a:ea typeface="Tahoma"/>
              <a:cs typeface="Tahoma"/>
              <a:sym typeface="Tahoma"/>
            </a:endParaRPr>
          </a:p>
          <a:p>
            <a:pPr indent="-279400" lvl="0" marL="342900" marR="0" rtl="0" algn="l">
              <a:lnSpc>
                <a:spcPct val="117999"/>
              </a:lnSpc>
              <a:spcBef>
                <a:spcPts val="0"/>
              </a:spcBef>
              <a:spcAft>
                <a:spcPts val="0"/>
              </a:spcAft>
              <a:buSzPts val="1200"/>
              <a:buFont typeface="Tahoma"/>
              <a:buChar char="•"/>
            </a:pPr>
            <a:r>
              <a:rPr lang="no-NO" sz="1200">
                <a:latin typeface="Tahoma"/>
                <a:ea typeface="Tahoma"/>
                <a:cs typeface="Tahoma"/>
                <a:sym typeface="Tahoma"/>
              </a:rPr>
              <a:t>There can be different pseudonymisation procedures regarding the openness of the published data sets. </a:t>
            </a:r>
            <a:endParaRPr sz="1200">
              <a:latin typeface="Tahoma"/>
              <a:ea typeface="Tahoma"/>
              <a:cs typeface="Tahoma"/>
              <a:sym typeface="Tahoma"/>
            </a:endParaRPr>
          </a:p>
          <a:p>
            <a:pPr indent="-279400" lvl="0" marL="342900" marR="0" rtl="0" algn="l">
              <a:lnSpc>
                <a:spcPct val="117999"/>
              </a:lnSpc>
              <a:spcBef>
                <a:spcPts val="0"/>
              </a:spcBef>
              <a:spcAft>
                <a:spcPts val="0"/>
              </a:spcAft>
              <a:buSzPts val="1200"/>
              <a:buFont typeface="Tahoma"/>
              <a:buChar char="•"/>
            </a:pPr>
            <a:r>
              <a:rPr lang="no-NO" sz="1200">
                <a:latin typeface="Tahoma"/>
                <a:ea typeface="Tahoma"/>
                <a:cs typeface="Tahoma"/>
                <a:sym typeface="Tahoma"/>
              </a:rPr>
              <a:t>Or thinking the other way around, the condition of the data set (regarding universe e.g.,) might prescribe the necessary license agreement.</a:t>
            </a:r>
            <a:endParaRPr sz="1200">
              <a:latin typeface="Tahoma"/>
              <a:ea typeface="Tahoma"/>
              <a:cs typeface="Tahoma"/>
              <a:sym typeface="Tahoma"/>
            </a:endParaRPr>
          </a:p>
          <a:p>
            <a:pPr indent="-279400" lvl="0" marL="342900" marR="0" rtl="0" algn="l">
              <a:lnSpc>
                <a:spcPct val="117999"/>
              </a:lnSpc>
              <a:spcBef>
                <a:spcPts val="0"/>
              </a:spcBef>
              <a:spcAft>
                <a:spcPts val="0"/>
              </a:spcAft>
              <a:buSzPts val="1200"/>
              <a:buFont typeface="Tahoma"/>
              <a:buChar char="•"/>
            </a:pPr>
            <a:r>
              <a:rPr lang="no-NO" sz="1200">
                <a:latin typeface="Tahoma"/>
                <a:ea typeface="Tahoma"/>
                <a:cs typeface="Tahoma"/>
                <a:sym typeface="Tahoma"/>
              </a:rPr>
              <a:t>The </a:t>
            </a:r>
            <a:r>
              <a:rPr i="1" lang="no-NO" sz="1200">
                <a:latin typeface="Tahoma"/>
                <a:ea typeface="Tahoma"/>
                <a:cs typeface="Tahoma"/>
                <a:sym typeface="Tahoma"/>
              </a:rPr>
              <a:t>Open Access (OA) licence agreement (also CC BY licence)</a:t>
            </a:r>
            <a:r>
              <a:rPr lang="no-NO" sz="1200">
                <a:latin typeface="Tahoma"/>
                <a:ea typeface="Tahoma"/>
                <a:cs typeface="Tahoma"/>
                <a:sym typeface="Tahoma"/>
              </a:rPr>
              <a:t> aims at the maximal re-use of the data. It is meant to be used by teachers, students, journalists, and the public but is usually not informative enough for researchers. </a:t>
            </a:r>
            <a:endParaRPr sz="1200">
              <a:latin typeface="Tahoma"/>
              <a:ea typeface="Tahoma"/>
              <a:cs typeface="Tahoma"/>
              <a:sym typeface="Tahoma"/>
            </a:endParaRPr>
          </a:p>
          <a:p>
            <a:pPr indent="-279400" lvl="0" marL="342900" marR="0" rtl="0" algn="l">
              <a:lnSpc>
                <a:spcPct val="117999"/>
              </a:lnSpc>
              <a:spcBef>
                <a:spcPts val="0"/>
              </a:spcBef>
              <a:spcAft>
                <a:spcPts val="0"/>
              </a:spcAft>
              <a:buSzPts val="1200"/>
              <a:buFont typeface="Tahoma"/>
              <a:buChar char="•"/>
            </a:pPr>
            <a:r>
              <a:rPr lang="no-NO" sz="1200">
                <a:latin typeface="Tahoma"/>
                <a:ea typeface="Tahoma"/>
                <a:cs typeface="Tahoma"/>
                <a:sym typeface="Tahoma"/>
              </a:rPr>
              <a:t>The </a:t>
            </a:r>
            <a:r>
              <a:rPr i="1" lang="no-NO" sz="1200">
                <a:latin typeface="Tahoma"/>
                <a:ea typeface="Tahoma"/>
                <a:cs typeface="Tahoma"/>
                <a:sym typeface="Tahoma"/>
              </a:rPr>
              <a:t>Scientific Use (SUF) licence agreement</a:t>
            </a:r>
            <a:r>
              <a:rPr lang="no-NO" sz="1200">
                <a:latin typeface="Tahoma"/>
                <a:ea typeface="Tahoma"/>
                <a:cs typeface="Tahoma"/>
                <a:sym typeface="Tahoma"/>
              </a:rPr>
              <a:t> with restricted account-based access aims at a re-use by researchers with a scientific interest in the data. For data under restricted controlled access, an archive member is involved in the delivery of the data. The data users might be asked to complete and sign a form. Then, an archive member verifies the scientific legitimacy of the applicant and then grants access to the data.</a:t>
            </a:r>
            <a:endParaRPr sz="1200">
              <a:latin typeface="Tahoma"/>
              <a:ea typeface="Tahoma"/>
              <a:cs typeface="Tahoma"/>
              <a:sym typeface="Tahoma"/>
            </a:endParaRPr>
          </a:p>
          <a:p>
            <a:pPr indent="-279400" lvl="0" marL="342900" marR="0" rtl="0" algn="l">
              <a:lnSpc>
                <a:spcPct val="117999"/>
              </a:lnSpc>
              <a:spcBef>
                <a:spcPts val="0"/>
              </a:spcBef>
              <a:spcAft>
                <a:spcPts val="0"/>
              </a:spcAft>
              <a:buSzPts val="1200"/>
              <a:buFont typeface="Tahoma"/>
              <a:buChar char="•"/>
            </a:pPr>
            <a:r>
              <a:rPr lang="no-NO" sz="1200">
                <a:latin typeface="Tahoma"/>
                <a:ea typeface="Tahoma"/>
                <a:cs typeface="Tahoma"/>
                <a:sym typeface="Tahoma"/>
              </a:rPr>
              <a:t>Be clear about special conditions, like e.g., Embargo.</a:t>
            </a:r>
            <a:endParaRPr sz="1200">
              <a:latin typeface="Tahoma"/>
              <a:ea typeface="Tahoma"/>
              <a:cs typeface="Tahoma"/>
              <a:sym typeface="Tahoma"/>
            </a:endParaRPr>
          </a:p>
          <a:p>
            <a:pPr indent="-279400" lvl="0" marL="342900" marR="0" rtl="0" algn="l">
              <a:lnSpc>
                <a:spcPct val="117999"/>
              </a:lnSpc>
              <a:spcBef>
                <a:spcPts val="0"/>
              </a:spcBef>
              <a:spcAft>
                <a:spcPts val="0"/>
              </a:spcAft>
              <a:buSzPts val="1200"/>
              <a:buFont typeface="Tahoma"/>
              <a:buChar char="•"/>
            </a:pPr>
            <a:r>
              <a:rPr lang="no-NO" sz="1200">
                <a:latin typeface="Tahoma"/>
                <a:ea typeface="Tahoma"/>
                <a:cs typeface="Tahoma"/>
                <a:sym typeface="Tahoma"/>
              </a:rPr>
              <a:t>How is data that is not available yet or published under Embargo stored internally?</a:t>
            </a:r>
            <a:endParaRPr sz="1200">
              <a:latin typeface="Tahoma"/>
              <a:ea typeface="Tahoma"/>
              <a:cs typeface="Tahoma"/>
              <a:sym typeface="Tahoma"/>
            </a:endParaRPr>
          </a:p>
          <a:p>
            <a:pPr indent="-279400" lvl="0" marL="342900" marR="0" rtl="0" algn="l">
              <a:lnSpc>
                <a:spcPct val="117999"/>
              </a:lnSpc>
              <a:spcBef>
                <a:spcPts val="0"/>
              </a:spcBef>
              <a:spcAft>
                <a:spcPts val="0"/>
              </a:spcAft>
              <a:buSzPts val="1200"/>
              <a:buFont typeface="Tahoma"/>
              <a:buChar char="•"/>
            </a:pPr>
            <a:r>
              <a:rPr lang="no-NO" sz="1200">
                <a:latin typeface="Tahoma"/>
                <a:ea typeface="Tahoma"/>
                <a:cs typeface="Tahoma"/>
                <a:sym typeface="Tahoma"/>
              </a:rPr>
              <a:t>Re-use or preservation?</a:t>
            </a:r>
            <a:endParaRPr sz="1200">
              <a:latin typeface="Tahoma"/>
              <a:ea typeface="Tahoma"/>
              <a:cs typeface="Tahoma"/>
              <a:sym typeface="Tahoma"/>
            </a:endParaRPr>
          </a:p>
          <a:p>
            <a:pPr indent="0" lvl="0" marL="139700" marR="0" rtl="0" algn="l">
              <a:lnSpc>
                <a:spcPct val="117999"/>
              </a:lnSpc>
              <a:spcBef>
                <a:spcPts val="0"/>
              </a:spcBef>
              <a:spcAft>
                <a:spcPts val="0"/>
              </a:spcAft>
              <a:buSzPts val="2200"/>
              <a:buFont typeface="Arial"/>
              <a:buNone/>
            </a:pPr>
            <a:r>
              <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86" name="Google Shape;286;p3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no-NO" sz="1200">
                <a:latin typeface="Tahoma"/>
                <a:ea typeface="Tahoma"/>
                <a:cs typeface="Tahoma"/>
                <a:sym typeface="Tahoma"/>
              </a:rPr>
              <a:t>Metadata describe available data resources of an archive to facilitate searching for and cataloguing of data. Metadata offer a structured and systematic overview of the data resources and contain e.g., information on the author(s) or keywords on the data. Open and unrestricted access to metadata is essential for effective data use and re-use. To this end, metadata in general are published under the public domain dedication (CC0 1.0 Universal) and may thus be freely and openly accessed and used by the public.</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a:p>
            <a:pPr indent="-279400" lvl="0" marL="342900" rtl="0" algn="l">
              <a:lnSpc>
                <a:spcPct val="117999"/>
              </a:lnSpc>
              <a:spcBef>
                <a:spcPts val="0"/>
              </a:spcBef>
              <a:spcAft>
                <a:spcPts val="0"/>
              </a:spcAft>
              <a:buSzPts val="1200"/>
              <a:buFont typeface="Tahoma"/>
              <a:buChar char="•"/>
            </a:pPr>
            <a:r>
              <a:rPr lang="no-NO" sz="1200">
                <a:latin typeface="Tahoma"/>
                <a:ea typeface="Tahoma"/>
                <a:cs typeface="Tahoma"/>
                <a:sym typeface="Tahoma"/>
              </a:rPr>
              <a:t>It is common that different license agreements apply for data, metadata and documentation material. </a:t>
            </a:r>
            <a:endParaRPr sz="1200">
              <a:latin typeface="Tahoma"/>
              <a:ea typeface="Tahoma"/>
              <a:cs typeface="Tahoma"/>
              <a:sym typeface="Tahoma"/>
            </a:endParaRPr>
          </a:p>
          <a:p>
            <a:pPr indent="-279400" lvl="0" marL="342900" rtl="0" algn="l">
              <a:lnSpc>
                <a:spcPct val="117999"/>
              </a:lnSpc>
              <a:spcBef>
                <a:spcPts val="0"/>
              </a:spcBef>
              <a:spcAft>
                <a:spcPts val="0"/>
              </a:spcAft>
              <a:buSzPts val="1200"/>
              <a:buFont typeface="Tahoma"/>
              <a:buChar char="•"/>
            </a:pPr>
            <a:r>
              <a:rPr lang="no-NO" sz="1200">
                <a:latin typeface="Tahoma"/>
                <a:ea typeface="Tahoma"/>
                <a:cs typeface="Tahoma"/>
                <a:sym typeface="Tahoma"/>
              </a:rPr>
              <a:t>Open and unrestricted access to metadata is essential for effective data use and re-use because metadata describe available data resources of an archive. So metadata is available under CC 0.</a:t>
            </a:r>
            <a:endParaRPr sz="1200">
              <a:latin typeface="Tahoma"/>
              <a:ea typeface="Tahoma"/>
              <a:cs typeface="Tahoma"/>
              <a:sym typeface="Tahoma"/>
            </a:endParaRPr>
          </a:p>
          <a:p>
            <a:pPr indent="-279400" lvl="0" marL="342900" rtl="0" algn="l">
              <a:lnSpc>
                <a:spcPct val="117999"/>
              </a:lnSpc>
              <a:spcBef>
                <a:spcPts val="0"/>
              </a:spcBef>
              <a:spcAft>
                <a:spcPts val="0"/>
              </a:spcAft>
              <a:buSzPts val="1200"/>
              <a:buFont typeface="Tahoma"/>
              <a:buChar char="•"/>
            </a:pPr>
            <a:r>
              <a:rPr lang="no-NO" sz="1200">
                <a:latin typeface="Tahoma"/>
                <a:ea typeface="Tahoma"/>
                <a:cs typeface="Tahoma"/>
                <a:sym typeface="Tahoma"/>
              </a:rPr>
              <a:t>Use vocabularies with international standards.</a:t>
            </a:r>
            <a:endParaRPr sz="1200">
              <a:latin typeface="Tahoma"/>
              <a:ea typeface="Tahoma"/>
              <a:cs typeface="Tahoma"/>
              <a:sym typeface="Tahoma"/>
            </a:endParaRPr>
          </a:p>
          <a:p>
            <a:pPr indent="-279400" lvl="0" marL="342900" rtl="0" algn="l">
              <a:lnSpc>
                <a:spcPct val="117999"/>
              </a:lnSpc>
              <a:spcBef>
                <a:spcPts val="0"/>
              </a:spcBef>
              <a:spcAft>
                <a:spcPts val="0"/>
              </a:spcAft>
              <a:buSzPts val="1200"/>
              <a:buFont typeface="Tahoma"/>
              <a:buChar char="•"/>
            </a:pPr>
            <a:r>
              <a:rPr lang="no-NO" sz="1200">
                <a:latin typeface="Tahoma"/>
                <a:ea typeface="Tahoma"/>
                <a:cs typeface="Tahoma"/>
                <a:sym typeface="Tahoma"/>
              </a:rPr>
              <a:t>Several metadata items are mandatory for harvesting for the CESSDA Data Catalogue (CDC) and follow standards. Possibly researcher have more information that can be added.</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93" name="Google Shape;293;p3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no-NO" sz="1200">
                <a:latin typeface="Tahoma"/>
                <a:ea typeface="Tahoma"/>
                <a:cs typeface="Tahoma"/>
                <a:sym typeface="Tahoma"/>
              </a:rPr>
              <a:t>Workflow: check metadata. </a:t>
            </a:r>
            <a:endParaRPr sz="1200">
              <a:latin typeface="Tahoma"/>
              <a:ea typeface="Tahoma"/>
              <a:cs typeface="Tahoma"/>
              <a:sym typeface="Tahoma"/>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99" name="Google Shape;299;p3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no-NO" sz="1200">
                <a:latin typeface="Tahoma"/>
                <a:ea typeface="Tahoma"/>
                <a:cs typeface="Tahoma"/>
                <a:sym typeface="Tahoma"/>
              </a:rPr>
              <a:t>Steps may differ with regard to the agreed service the repository offers: Re-use vs. preservation only vs. self-deposit/self-archive. The service that archives offer probably also differs in terms of the undertaken checks and changes that are made to the data. It is possible e.g., that self-deposited data will not be reviewed by the ingest team at all.</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rPr lang="no-NO" sz="1200">
                <a:latin typeface="Tahoma"/>
                <a:ea typeface="Tahoma"/>
                <a:cs typeface="Tahoma"/>
                <a:sym typeface="Tahoma"/>
              </a:rPr>
              <a:t>For traceability reasons, it is important that the data curator keeps track of agreements reached with the depositor and - in case of an absence of the responsible data curator - saves them in such a way that other data curators can also continue to work with the data. Different options can be implemented for this purpose: project management software, simple Excel files (stored in a common shared place), ticket systems, e-mail correspondence with copied recipients.</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05" name="Google Shape;305;p3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17999"/>
              </a:lnSpc>
              <a:spcBef>
                <a:spcPts val="0"/>
              </a:spcBef>
              <a:spcAft>
                <a:spcPts val="0"/>
              </a:spcAft>
              <a:buSzPts val="2200"/>
              <a:buFont typeface="Helvetica Neue"/>
              <a:buNone/>
            </a:pPr>
            <a:r>
              <a:rPr lang="no-NO" sz="1200"/>
              <a:t>File naming: the user should be able to derive various information about the files just from the name (archival number, content, language, version)-&gt; comprehensibility and consistency.</a:t>
            </a:r>
            <a:endParaRPr sz="1200"/>
          </a:p>
          <a:p>
            <a:pPr indent="0" lvl="0" marL="0" marR="0" rtl="0" algn="l">
              <a:lnSpc>
                <a:spcPct val="117999"/>
              </a:lnSpc>
              <a:spcBef>
                <a:spcPts val="0"/>
              </a:spcBef>
              <a:spcAft>
                <a:spcPts val="0"/>
              </a:spcAft>
              <a:buSzPts val="2200"/>
              <a:buFont typeface="Helvetica Neue"/>
              <a:buNone/>
            </a:pPr>
            <a:r>
              <a:rPr lang="no-NO" sz="1200"/>
              <a:t>Dissemination: </a:t>
            </a:r>
            <a:r>
              <a:rPr lang="no-NO" sz="1200">
                <a:solidFill>
                  <a:srgbClr val="212529"/>
                </a:solidFill>
                <a:highlight>
                  <a:srgbClr val="FFFFFF"/>
                </a:highlight>
                <a:latin typeface="Arial"/>
                <a:ea typeface="Arial"/>
                <a:cs typeface="Arial"/>
                <a:sym typeface="Arial"/>
              </a:rPr>
              <a:t>repositories deploy diverse channels to provide access to data. In most archives, users can download the data free of charge, but a registration is often required. Sometimes open access datasets are available without registration. Online data repositories offer their users ways to share, preserve and access different kinds of data using different software systems.</a:t>
            </a:r>
            <a:endParaRPr sz="1200">
              <a:solidFill>
                <a:srgbClr val="212529"/>
              </a:solidFill>
              <a:highlight>
                <a:srgbClr val="FFFFFF"/>
              </a:highlight>
              <a:latin typeface="Arial"/>
              <a:ea typeface="Arial"/>
              <a:cs typeface="Arial"/>
              <a:sym typeface="Arial"/>
            </a:endParaRPr>
          </a:p>
          <a:p>
            <a:pPr indent="0" lvl="0" marL="0" marR="0" rtl="0" algn="l">
              <a:lnSpc>
                <a:spcPct val="117999"/>
              </a:lnSpc>
              <a:spcBef>
                <a:spcPts val="0"/>
              </a:spcBef>
              <a:spcAft>
                <a:spcPts val="0"/>
              </a:spcAft>
              <a:buSzPts val="2200"/>
              <a:buFont typeface="Helvetica Neue"/>
              <a:buNone/>
            </a:pPr>
            <a:r>
              <a:t/>
            </a:r>
            <a:endParaRPr sz="1200"/>
          </a:p>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16446e58a46_0_8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08" name="Google Shape;108;g16446e58a46_0_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12" name="Google Shape;312;p3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no-NO" sz="1200">
                <a:latin typeface="Tahoma"/>
                <a:ea typeface="Tahoma"/>
                <a:cs typeface="Tahoma"/>
                <a:sym typeface="Tahoma"/>
              </a:rPr>
              <a:t>Sometimes depositors send updated versions of their data. The ingest team in an archive needs clear rules what adaptations have to be made then and how and where these are recorded.</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rPr lang="no-NO" sz="1200">
                <a:latin typeface="Tahoma"/>
                <a:ea typeface="Tahoma"/>
                <a:cs typeface="Tahoma"/>
                <a:sym typeface="Tahoma"/>
              </a:rPr>
              <a:t>Integrity of data and documentation material must be assured. How is this guaranteed in your repository?</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rPr lang="no-NO" sz="1200">
                <a:latin typeface="Tahoma"/>
                <a:ea typeface="Tahoma"/>
                <a:cs typeface="Tahoma"/>
                <a:sym typeface="Tahoma"/>
              </a:rPr>
              <a:t>Major or minor version changes can be treated differently in archive solution and your own tracking records.</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rPr lang="no-NO" sz="1200">
                <a:latin typeface="Tahoma"/>
                <a:ea typeface="Tahoma"/>
                <a:cs typeface="Tahoma"/>
                <a:sym typeface="Tahoma"/>
              </a:rPr>
              <a:t>The ingest team needs a clear structure on naming of different versions. It must be clear and reproducible for the data curators what are the most recent data in the DIP and also in the SIP to not mix things up by accident.</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rPr lang="no-NO" sz="1200">
                <a:latin typeface="Tahoma"/>
                <a:ea typeface="Tahoma"/>
                <a:cs typeface="Tahoma"/>
                <a:sym typeface="Tahoma"/>
              </a:rPr>
              <a:t>Versioning of the data entry in the repository solution can differ according to minor or major changes to the archive material.</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18" name="Google Shape;318;p3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no-NO" sz="1200">
                <a:latin typeface="Tahoma"/>
                <a:ea typeface="Tahoma"/>
                <a:cs typeface="Tahoma"/>
                <a:sym typeface="Tahoma"/>
              </a:rPr>
              <a:t>Due to unexpected or exceptional incidents or situations, it might be necessary and feasible to establish new workflows.</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rPr lang="no-NO" sz="1200">
                <a:latin typeface="Tahoma"/>
                <a:ea typeface="Tahoma"/>
                <a:cs typeface="Tahoma"/>
                <a:sym typeface="Tahoma"/>
              </a:rPr>
              <a:t>Another transaction that requires the adaptation of workflows and processes is the transfer of a large number of data sets at once to the repository because of a legacy from an institution or individual. Then it might be reasonable that the workflow of the ingest is changed, e.g., in terms of re-prioritizing the data sets, since there is no time pressure to publish the data).</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26" name="Google Shape;326;p3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no-NO" sz="1200">
                <a:latin typeface="Tahoma"/>
                <a:ea typeface="Tahoma"/>
                <a:cs typeface="Tahoma"/>
                <a:sym typeface="Tahoma"/>
              </a:rPr>
              <a:t>General ingest procedure: overview</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a:p>
            <a:pPr indent="-171450" lvl="0" marL="171450" rtl="0" algn="l">
              <a:lnSpc>
                <a:spcPct val="117999"/>
              </a:lnSpc>
              <a:spcBef>
                <a:spcPts val="0"/>
              </a:spcBef>
              <a:spcAft>
                <a:spcPts val="0"/>
              </a:spcAft>
              <a:buSzPts val="1400"/>
              <a:buFont typeface="Tahoma"/>
              <a:buChar char="-"/>
            </a:pPr>
            <a:r>
              <a:rPr lang="no-NO" sz="1200">
                <a:latin typeface="Tahoma"/>
                <a:ea typeface="Tahoma"/>
                <a:cs typeface="Tahoma"/>
                <a:sym typeface="Tahoma"/>
              </a:rPr>
              <a:t>Create folder structure according to OAIS model</a:t>
            </a:r>
            <a:endParaRPr sz="1200">
              <a:latin typeface="Tahoma"/>
              <a:ea typeface="Tahoma"/>
              <a:cs typeface="Tahoma"/>
              <a:sym typeface="Tahoma"/>
            </a:endParaRPr>
          </a:p>
          <a:p>
            <a:pPr indent="-171450" lvl="0" marL="171450" rtl="0" algn="l">
              <a:lnSpc>
                <a:spcPct val="117999"/>
              </a:lnSpc>
              <a:spcBef>
                <a:spcPts val="0"/>
              </a:spcBef>
              <a:spcAft>
                <a:spcPts val="0"/>
              </a:spcAft>
              <a:buSzPts val="1400"/>
              <a:buFont typeface="Tahoma"/>
              <a:buChar char="-"/>
            </a:pPr>
            <a:r>
              <a:rPr lang="no-NO" sz="1200">
                <a:latin typeface="Tahoma"/>
                <a:ea typeface="Tahoma"/>
                <a:cs typeface="Tahoma"/>
                <a:sym typeface="Tahoma"/>
              </a:rPr>
              <a:t>Check and create metadata (sometimes translate into other language)</a:t>
            </a:r>
            <a:endParaRPr/>
          </a:p>
          <a:p>
            <a:pPr indent="-171450" lvl="0" marL="171450" rtl="0" algn="l">
              <a:lnSpc>
                <a:spcPct val="117999"/>
              </a:lnSpc>
              <a:spcBef>
                <a:spcPts val="0"/>
              </a:spcBef>
              <a:spcAft>
                <a:spcPts val="0"/>
              </a:spcAft>
              <a:buSzPts val="1400"/>
              <a:buFont typeface="Tahoma"/>
              <a:buChar char="-"/>
            </a:pPr>
            <a:r>
              <a:rPr lang="no-NO" sz="1200">
                <a:latin typeface="Tahoma"/>
                <a:ea typeface="Tahoma"/>
                <a:cs typeface="Tahoma"/>
                <a:sym typeface="Tahoma"/>
              </a:rPr>
              <a:t>Some steps are left out in some archives (e.g. send feedback to depositor, and implement answers from depositor)</a:t>
            </a:r>
            <a:endParaRPr sz="1200">
              <a:latin typeface="Tahoma"/>
              <a:ea typeface="Tahoma"/>
              <a:cs typeface="Tahoma"/>
              <a:sym typeface="Tahoma"/>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32" name="Google Shape;332;p3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no-NO" sz="1100">
                <a:solidFill>
                  <a:schemeClr val="dk1"/>
                </a:solidFill>
                <a:latin typeface="Arial"/>
                <a:ea typeface="Arial"/>
                <a:cs typeface="Arial"/>
                <a:sym typeface="Arial"/>
              </a:rPr>
              <a:t>Workflow of ingest from beginning to end (might overlap with pre-ingest, preservation and access)</a:t>
            </a:r>
            <a:endParaRPr sz="1200">
              <a:latin typeface="Tahoma"/>
              <a:ea typeface="Tahoma"/>
              <a:cs typeface="Tahoma"/>
              <a:sym typeface="Tahoma"/>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3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338" name="Google Shape;338;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44" name="Google Shape;344;p4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no-NO" sz="1200">
                <a:latin typeface="Tahoma"/>
                <a:ea typeface="Tahoma"/>
                <a:cs typeface="Tahoma"/>
                <a:sym typeface="Tahoma"/>
              </a:rPr>
              <a:t>Questions for the discussion</a:t>
            </a:r>
            <a:endParaRPr sz="1200">
              <a:latin typeface="Tahoma"/>
              <a:ea typeface="Tahoma"/>
              <a:cs typeface="Tahoma"/>
              <a:sym typeface="Tahoma"/>
            </a:endParaRPr>
          </a:p>
          <a:p>
            <a:pPr indent="0" lvl="0" marL="0" rtl="0" algn="l">
              <a:lnSpc>
                <a:spcPct val="117999"/>
              </a:lnSpc>
              <a:spcBef>
                <a:spcPts val="0"/>
              </a:spcBef>
              <a:spcAft>
                <a:spcPts val="0"/>
              </a:spcAft>
              <a:buSzPts val="1400"/>
              <a:buNone/>
            </a:pPr>
            <a:r>
              <a:t/>
            </a:r>
            <a:endParaRPr sz="1200">
              <a:latin typeface="Tahoma"/>
              <a:ea typeface="Tahoma"/>
              <a:cs typeface="Tahoma"/>
              <a:sym typeface="Tahoma"/>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4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no-NO"/>
              <a:t>Kim starts</a:t>
            </a:r>
            <a:endParaRPr/>
          </a:p>
        </p:txBody>
      </p:sp>
      <p:sp>
        <p:nvSpPr>
          <p:cNvPr id="353" name="Google Shape;353;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61" name="Google Shape;361;p4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70" name="Google Shape;370;p4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78" name="Google Shape;378;p4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15a570e47aa_0_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20" name="Google Shape;120;g15a570e47aa_0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84" name="Google Shape;384;p4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90" name="Google Shape;390;p4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lang="no-NO"/>
              <a:t>Kim’s last screen share, switch to Maaike</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96" name="Google Shape;396;p4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05" name="Google Shape;405;p4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4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414" name="Google Shape;414;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p5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Clr>
                <a:schemeClr val="dk1"/>
              </a:buClr>
              <a:buSzPts val="1100"/>
              <a:buFont typeface="Arial"/>
              <a:buNone/>
            </a:pPr>
            <a:r>
              <a:rPr lang="no-NO">
                <a:solidFill>
                  <a:schemeClr val="dk1"/>
                </a:solidFill>
              </a:rPr>
              <a:t>T</a:t>
            </a:r>
            <a:r>
              <a:rPr lang="no-NO">
                <a:solidFill>
                  <a:schemeClr val="dk1"/>
                </a:solidFill>
              </a:rPr>
              <a:t>his is an opening quote from this section, could make smaller to be the first sentence and then I read the rest but can also just leave it all here.</a:t>
            </a:r>
            <a:endParaRPr>
              <a:solidFill>
                <a:schemeClr val="dk1"/>
              </a:solidFill>
            </a:endParaRPr>
          </a:p>
          <a:p>
            <a:pPr indent="0" lvl="0" marL="0" rtl="0" algn="l">
              <a:lnSpc>
                <a:spcPct val="117999"/>
              </a:lnSpc>
              <a:spcBef>
                <a:spcPts val="0"/>
              </a:spcBef>
              <a:spcAft>
                <a:spcPts val="0"/>
              </a:spcAft>
              <a:buSzPts val="1400"/>
              <a:buNone/>
            </a:pPr>
            <a:r>
              <a:t/>
            </a:r>
            <a:endParaRPr/>
          </a:p>
        </p:txBody>
      </p:sp>
      <p:sp>
        <p:nvSpPr>
          <p:cNvPr id="424" name="Google Shape;424;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p5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432" name="Google Shape;432;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p5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Clr>
                <a:schemeClr val="dk1"/>
              </a:buClr>
              <a:buSzPts val="1100"/>
              <a:buFont typeface="Arial"/>
              <a:buNone/>
            </a:pPr>
            <a:r>
              <a:rPr lang="no-NO">
                <a:solidFill>
                  <a:schemeClr val="dk1"/>
                </a:solidFill>
              </a:rPr>
              <a:t>this is an opening quote from this section, could make smaller to be the first sentence and then I read the rest but can also just leave it all here.</a:t>
            </a:r>
            <a:endParaRPr>
              <a:solidFill>
                <a:schemeClr val="dk1"/>
              </a:solidFill>
            </a:endParaRPr>
          </a:p>
          <a:p>
            <a:pPr indent="0" lvl="0" marL="0" rtl="0" algn="l">
              <a:lnSpc>
                <a:spcPct val="117999"/>
              </a:lnSpc>
              <a:spcBef>
                <a:spcPts val="0"/>
              </a:spcBef>
              <a:spcAft>
                <a:spcPts val="0"/>
              </a:spcAft>
              <a:buSzPts val="1400"/>
              <a:buNone/>
            </a:pPr>
            <a:r>
              <a:t/>
            </a:r>
            <a:endParaRPr/>
          </a:p>
        </p:txBody>
      </p:sp>
      <p:sp>
        <p:nvSpPr>
          <p:cNvPr id="440" name="Google Shape;440;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5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448" name="Google Shape;448;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p5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456" name="Google Shape;456;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25" name="Google Shape;125;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5" name="Google Shape;465;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no-NO"/>
              <a:t>switch to Kim sharing split screen fair aware and menti.</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83" name="Google Shape;483;p5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92" name="Google Shape;492;p5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a:p>
            <a:pPr indent="0" lvl="0" marL="0" rtl="0" algn="l">
              <a:lnSpc>
                <a:spcPct val="117999"/>
              </a:lnSpc>
              <a:spcBef>
                <a:spcPts val="0"/>
              </a:spcBef>
              <a:spcAft>
                <a:spcPts val="0"/>
              </a:spcAft>
              <a:buSzPts val="1400"/>
              <a:buNone/>
            </a:pPr>
            <a:r>
              <a:t/>
            </a:r>
            <a:endParaRPr/>
          </a:p>
          <a:p>
            <a:pPr indent="0" lvl="0" marL="0" rtl="0" algn="l">
              <a:lnSpc>
                <a:spcPct val="100000"/>
              </a:lnSpc>
              <a:spcBef>
                <a:spcPts val="0"/>
              </a:spcBef>
              <a:spcAft>
                <a:spcPts val="0"/>
              </a:spcAft>
              <a:buClr>
                <a:schemeClr val="dk1"/>
              </a:buClr>
              <a:buSzPts val="1100"/>
              <a:buFont typeface="Arial"/>
              <a:buNone/>
            </a:pPr>
            <a:r>
              <a:rPr lang="no-NO">
                <a:solidFill>
                  <a:schemeClr val="dk1"/>
                </a:solidFill>
              </a:rPr>
              <a:t>switch to Kim sharing split screen fair aware and menti.</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01" name="Google Shape;501;p5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07" name="Google Shape;507;p5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13" name="Google Shape;513;p6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p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19" name="Google Shape;519;p6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p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25" name="Google Shape;525;p6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p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31" name="Google Shape;531;p6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 name="Shape 535"/>
        <p:cNvGrpSpPr/>
        <p:nvPr/>
      </p:nvGrpSpPr>
      <p:grpSpPr>
        <a:xfrm>
          <a:off x="0" y="0"/>
          <a:ext cx="0" cy="0"/>
          <a:chOff x="0" y="0"/>
          <a:chExt cx="0" cy="0"/>
        </a:xfrm>
      </p:grpSpPr>
      <p:sp>
        <p:nvSpPr>
          <p:cNvPr id="536" name="Google Shape;536;p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37" name="Google Shape;537;p6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31" name="Google Shape;131;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43" name="Google Shape;543;p6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p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49" name="Google Shape;549;p6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5" name="Shape 555"/>
        <p:cNvGrpSpPr/>
        <p:nvPr/>
      </p:nvGrpSpPr>
      <p:grpSpPr>
        <a:xfrm>
          <a:off x="0" y="0"/>
          <a:ext cx="0" cy="0"/>
          <a:chOff x="0" y="0"/>
          <a:chExt cx="0" cy="0"/>
        </a:xfrm>
      </p:grpSpPr>
      <p:sp>
        <p:nvSpPr>
          <p:cNvPr id="556" name="Google Shape;556;p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57" name="Google Shape;557;p6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65" name="Google Shape;565;p6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g1ab40818e0c_0_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3" name="Google Shape;573;g1ab40818e0c_0_1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1ab40818e0c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1ab40818e0c_0_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44" name="Google Shape;144;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1" name="Google Shape;151;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rPr b="0" i="0" lang="no-NO" sz="2200">
                <a:latin typeface="Helvetica Neue"/>
                <a:ea typeface="Helvetica Neue"/>
                <a:cs typeface="Helvetica Neue"/>
                <a:sym typeface="Helvetica Neue"/>
              </a:rPr>
              <a:t>DOI </a:t>
            </a:r>
            <a:r>
              <a:rPr b="1" lang="no-NO" sz="2200">
                <a:latin typeface="Helvetica Neue"/>
                <a:ea typeface="Helvetica Neue"/>
                <a:cs typeface="Helvetica Neue"/>
                <a:sym typeface="Helvetica Neue"/>
              </a:rPr>
              <a:t>10.5281/zenodo.5642605 </a:t>
            </a:r>
            <a:r>
              <a:rPr b="0" i="0" lang="no-NO" sz="2200">
                <a:latin typeface="Helvetica Neue"/>
                <a:ea typeface="Helvetica Neue"/>
                <a:cs typeface="Helvetica Neue"/>
                <a:sym typeface="Helvetica Neue"/>
              </a:rPr>
              <a:t> </a:t>
            </a:r>
            <a:endParaRPr/>
          </a:p>
          <a:p>
            <a:pPr indent="0" lvl="0" marL="0" rtl="0" algn="l">
              <a:lnSpc>
                <a:spcPct val="117999"/>
              </a:lnSpc>
              <a:spcBef>
                <a:spcPts val="0"/>
              </a:spcBef>
              <a:spcAft>
                <a:spcPts val="0"/>
              </a:spcAft>
              <a:buSzPts val="1400"/>
              <a:buNone/>
            </a:pPr>
            <a:r>
              <a:t/>
            </a:r>
            <a:endParaRPr b="0" i="0" sz="2200">
              <a:latin typeface="Helvetica Neue"/>
              <a:ea typeface="Helvetica Neue"/>
              <a:cs typeface="Helvetica Neue"/>
              <a:sym typeface="Helvetica Neue"/>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5.png"/><Relationship Id="rId4" Type="http://schemas.openxmlformats.org/officeDocument/2006/relationships/image" Target="../media/image3.png"/><Relationship Id="rId5" Type="http://schemas.openxmlformats.org/officeDocument/2006/relationships/image" Target="../media/image6.png"/><Relationship Id="rId6" Type="http://schemas.openxmlformats.org/officeDocument/2006/relationships/image" Target="../media/image14.png"/><Relationship Id="rId7" Type="http://schemas.openxmlformats.org/officeDocument/2006/relationships/image" Target="../media/image2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3.png"/><Relationship Id="rId4" Type="http://schemas.openxmlformats.org/officeDocument/2006/relationships/image" Target="../media/image6.png"/><Relationship Id="rId5" Type="http://schemas.openxmlformats.org/officeDocument/2006/relationships/image" Target="../media/image14.png"/><Relationship Id="rId6" Type="http://schemas.openxmlformats.org/officeDocument/2006/relationships/image" Target="../media/image21.png"/><Relationship Id="rId7"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6.png"/><Relationship Id="rId4" Type="http://schemas.openxmlformats.org/officeDocument/2006/relationships/image" Target="../media/image16.png"/><Relationship Id="rId5" Type="http://schemas.openxmlformats.org/officeDocument/2006/relationships/image" Target="../media/image18.png"/><Relationship Id="rId6" Type="http://schemas.openxmlformats.org/officeDocument/2006/relationships/image" Target="../media/image14.png"/><Relationship Id="rId7" Type="http://schemas.openxmlformats.org/officeDocument/2006/relationships/image" Target="../media/image2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6.png"/><Relationship Id="rId4" Type="http://schemas.openxmlformats.org/officeDocument/2006/relationships/image" Target="../media/image16.png"/><Relationship Id="rId5" Type="http://schemas.openxmlformats.org/officeDocument/2006/relationships/image" Target="../media/image14.png"/><Relationship Id="rId6" Type="http://schemas.openxmlformats.org/officeDocument/2006/relationships/image" Target="../media/image21.png"/><Relationship Id="rId7" Type="http://schemas.openxmlformats.org/officeDocument/2006/relationships/image" Target="../media/image1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
    <p:bg>
      <p:bgPr>
        <a:blipFill>
          <a:blip r:embed="rId2">
            <a:alphaModFix/>
          </a:blip>
          <a:stretch>
            <a:fillRect/>
          </a:stretch>
        </a:blipFill>
      </p:bgPr>
    </p:bg>
    <p:spTree>
      <p:nvGrpSpPr>
        <p:cNvPr id="8" name="Shape 8"/>
        <p:cNvGrpSpPr/>
        <p:nvPr/>
      </p:nvGrpSpPr>
      <p:grpSpPr>
        <a:xfrm>
          <a:off x="0" y="0"/>
          <a:ext cx="0" cy="0"/>
          <a:chOff x="0" y="0"/>
          <a:chExt cx="0" cy="0"/>
        </a:xfrm>
      </p:grpSpPr>
      <p:sp>
        <p:nvSpPr>
          <p:cNvPr id="9" name="Google Shape;9;p15"/>
          <p:cNvSpPr txBox="1"/>
          <p:nvPr>
            <p:ph idx="1" type="body"/>
          </p:nvPr>
        </p:nvSpPr>
        <p:spPr>
          <a:xfrm>
            <a:off x="2461053" y="3232680"/>
            <a:ext cx="13953494" cy="1402821"/>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0"/>
              </a:spcBef>
              <a:spcAft>
                <a:spcPts val="0"/>
              </a:spcAft>
              <a:buClr>
                <a:srgbClr val="FFFFFF"/>
              </a:buClr>
              <a:buSzPts val="8000"/>
              <a:buFont typeface="Tahoma"/>
              <a:buNone/>
              <a:defRPr sz="8000">
                <a:solidFill>
                  <a:srgbClr val="FFFFFF"/>
                </a:solidFill>
                <a:latin typeface="Tahoma"/>
                <a:ea typeface="Tahoma"/>
                <a:cs typeface="Tahoma"/>
                <a:sym typeface="Tahoma"/>
              </a:defRPr>
            </a:lvl1pPr>
            <a:lvl2pPr indent="-394335" lvl="1" marL="914400" algn="l">
              <a:lnSpc>
                <a:spcPct val="100000"/>
              </a:lnSpc>
              <a:spcBef>
                <a:spcPts val="600"/>
              </a:spcBef>
              <a:spcAft>
                <a:spcPts val="0"/>
              </a:spcAft>
              <a:buClr>
                <a:srgbClr val="6A6C76"/>
              </a:buClr>
              <a:buSzPts val="2610"/>
              <a:buChar char="•"/>
              <a:defRPr/>
            </a:lvl2pPr>
            <a:lvl3pPr indent="-394335" lvl="2" marL="1371600" algn="l">
              <a:lnSpc>
                <a:spcPct val="100000"/>
              </a:lnSpc>
              <a:spcBef>
                <a:spcPts val="600"/>
              </a:spcBef>
              <a:spcAft>
                <a:spcPts val="0"/>
              </a:spcAft>
              <a:buClr>
                <a:srgbClr val="6A6C76"/>
              </a:buClr>
              <a:buSzPts val="2610"/>
              <a:buChar char="•"/>
              <a:defRPr/>
            </a:lvl3pPr>
            <a:lvl4pPr indent="-394335" lvl="3" marL="1828800" algn="l">
              <a:lnSpc>
                <a:spcPct val="100000"/>
              </a:lnSpc>
              <a:spcBef>
                <a:spcPts val="600"/>
              </a:spcBef>
              <a:spcAft>
                <a:spcPts val="0"/>
              </a:spcAft>
              <a:buClr>
                <a:srgbClr val="6A6C76"/>
              </a:buClr>
              <a:buSzPts val="2610"/>
              <a:buChar char="•"/>
              <a:defRPr/>
            </a:lvl4pPr>
            <a:lvl5pPr indent="-394335" lvl="4" marL="2286000" algn="l">
              <a:lnSpc>
                <a:spcPct val="100000"/>
              </a:lnSpc>
              <a:spcBef>
                <a:spcPts val="600"/>
              </a:spcBef>
              <a:spcAft>
                <a:spcPts val="0"/>
              </a:spcAft>
              <a:buClr>
                <a:srgbClr val="6A6C76"/>
              </a:buClr>
              <a:buSzPts val="2610"/>
              <a:buChar char="•"/>
              <a:defRPr/>
            </a:lvl5pPr>
            <a:lvl6pPr indent="-394335" lvl="5" marL="2743200" algn="l">
              <a:lnSpc>
                <a:spcPct val="100000"/>
              </a:lnSpc>
              <a:spcBef>
                <a:spcPts val="4200"/>
              </a:spcBef>
              <a:spcAft>
                <a:spcPts val="0"/>
              </a:spcAft>
              <a:buClr>
                <a:srgbClr val="6A6C76"/>
              </a:buClr>
              <a:buSzPts val="2610"/>
              <a:buChar char="•"/>
              <a:defRPr/>
            </a:lvl6pPr>
            <a:lvl7pPr indent="-394335" lvl="6" marL="3200400" algn="l">
              <a:lnSpc>
                <a:spcPct val="100000"/>
              </a:lnSpc>
              <a:spcBef>
                <a:spcPts val="4200"/>
              </a:spcBef>
              <a:spcAft>
                <a:spcPts val="0"/>
              </a:spcAft>
              <a:buClr>
                <a:srgbClr val="6A6C76"/>
              </a:buClr>
              <a:buSzPts val="2610"/>
              <a:buChar char="•"/>
              <a:defRPr/>
            </a:lvl7pPr>
            <a:lvl8pPr indent="-394334" lvl="7" marL="3657600" algn="l">
              <a:lnSpc>
                <a:spcPct val="100000"/>
              </a:lnSpc>
              <a:spcBef>
                <a:spcPts val="4200"/>
              </a:spcBef>
              <a:spcAft>
                <a:spcPts val="0"/>
              </a:spcAft>
              <a:buClr>
                <a:srgbClr val="6A6C76"/>
              </a:buClr>
              <a:buSzPts val="2610"/>
              <a:buChar char="•"/>
              <a:defRPr/>
            </a:lvl8pPr>
            <a:lvl9pPr indent="-394334" lvl="8" marL="4114800" algn="l">
              <a:lnSpc>
                <a:spcPct val="100000"/>
              </a:lnSpc>
              <a:spcBef>
                <a:spcPts val="4200"/>
              </a:spcBef>
              <a:spcAft>
                <a:spcPts val="0"/>
              </a:spcAft>
              <a:buClr>
                <a:srgbClr val="6A6C76"/>
              </a:buClr>
              <a:buSzPts val="2610"/>
              <a:buChar char="•"/>
              <a:defRPr/>
            </a:lvl9pPr>
          </a:lstStyle>
          <a:p/>
        </p:txBody>
      </p:sp>
      <p:sp>
        <p:nvSpPr>
          <p:cNvPr id="10" name="Google Shape;10;p15"/>
          <p:cNvSpPr txBox="1"/>
          <p:nvPr>
            <p:ph idx="2" type="body"/>
          </p:nvPr>
        </p:nvSpPr>
        <p:spPr>
          <a:xfrm>
            <a:off x="2394860" y="5016501"/>
            <a:ext cx="6517800" cy="8103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0"/>
              </a:spcBef>
              <a:spcAft>
                <a:spcPts val="0"/>
              </a:spcAft>
              <a:buClr>
                <a:srgbClr val="94C2E9"/>
              </a:buClr>
              <a:buSzPts val="4140"/>
              <a:buFont typeface="Tahoma"/>
              <a:buNone/>
              <a:defRPr sz="4140">
                <a:solidFill>
                  <a:srgbClr val="94C2E9"/>
                </a:solidFill>
                <a:latin typeface="Tahoma"/>
                <a:ea typeface="Tahoma"/>
                <a:cs typeface="Tahoma"/>
                <a:sym typeface="Tahoma"/>
              </a:defRPr>
            </a:lvl1pPr>
            <a:lvl2pPr indent="-394335" lvl="1" marL="914400" algn="l">
              <a:lnSpc>
                <a:spcPct val="100000"/>
              </a:lnSpc>
              <a:spcBef>
                <a:spcPts val="600"/>
              </a:spcBef>
              <a:spcAft>
                <a:spcPts val="0"/>
              </a:spcAft>
              <a:buClr>
                <a:srgbClr val="6A6C76"/>
              </a:buClr>
              <a:buSzPts val="2610"/>
              <a:buChar char="•"/>
              <a:defRPr/>
            </a:lvl2pPr>
            <a:lvl3pPr indent="-394335" lvl="2" marL="1371600" algn="l">
              <a:lnSpc>
                <a:spcPct val="100000"/>
              </a:lnSpc>
              <a:spcBef>
                <a:spcPts val="600"/>
              </a:spcBef>
              <a:spcAft>
                <a:spcPts val="0"/>
              </a:spcAft>
              <a:buClr>
                <a:srgbClr val="6A6C76"/>
              </a:buClr>
              <a:buSzPts val="2610"/>
              <a:buChar char="•"/>
              <a:defRPr/>
            </a:lvl3pPr>
            <a:lvl4pPr indent="-394335" lvl="3" marL="1828800" algn="l">
              <a:lnSpc>
                <a:spcPct val="100000"/>
              </a:lnSpc>
              <a:spcBef>
                <a:spcPts val="600"/>
              </a:spcBef>
              <a:spcAft>
                <a:spcPts val="0"/>
              </a:spcAft>
              <a:buClr>
                <a:srgbClr val="6A6C76"/>
              </a:buClr>
              <a:buSzPts val="2610"/>
              <a:buChar char="•"/>
              <a:defRPr/>
            </a:lvl4pPr>
            <a:lvl5pPr indent="-394335" lvl="4" marL="2286000" algn="l">
              <a:lnSpc>
                <a:spcPct val="100000"/>
              </a:lnSpc>
              <a:spcBef>
                <a:spcPts val="600"/>
              </a:spcBef>
              <a:spcAft>
                <a:spcPts val="0"/>
              </a:spcAft>
              <a:buClr>
                <a:srgbClr val="6A6C76"/>
              </a:buClr>
              <a:buSzPts val="2610"/>
              <a:buChar char="•"/>
              <a:defRPr/>
            </a:lvl5pPr>
            <a:lvl6pPr indent="-394335" lvl="5" marL="2743200" algn="l">
              <a:lnSpc>
                <a:spcPct val="100000"/>
              </a:lnSpc>
              <a:spcBef>
                <a:spcPts val="4200"/>
              </a:spcBef>
              <a:spcAft>
                <a:spcPts val="0"/>
              </a:spcAft>
              <a:buClr>
                <a:srgbClr val="6A6C76"/>
              </a:buClr>
              <a:buSzPts val="2610"/>
              <a:buChar char="•"/>
              <a:defRPr/>
            </a:lvl6pPr>
            <a:lvl7pPr indent="-394335" lvl="6" marL="3200400" algn="l">
              <a:lnSpc>
                <a:spcPct val="100000"/>
              </a:lnSpc>
              <a:spcBef>
                <a:spcPts val="4200"/>
              </a:spcBef>
              <a:spcAft>
                <a:spcPts val="0"/>
              </a:spcAft>
              <a:buClr>
                <a:srgbClr val="6A6C76"/>
              </a:buClr>
              <a:buSzPts val="2610"/>
              <a:buChar char="•"/>
              <a:defRPr/>
            </a:lvl7pPr>
            <a:lvl8pPr indent="-394334" lvl="7" marL="3657600" algn="l">
              <a:lnSpc>
                <a:spcPct val="100000"/>
              </a:lnSpc>
              <a:spcBef>
                <a:spcPts val="4200"/>
              </a:spcBef>
              <a:spcAft>
                <a:spcPts val="0"/>
              </a:spcAft>
              <a:buClr>
                <a:srgbClr val="6A6C76"/>
              </a:buClr>
              <a:buSzPts val="2610"/>
              <a:buChar char="•"/>
              <a:defRPr/>
            </a:lvl8pPr>
            <a:lvl9pPr indent="-394334" lvl="8" marL="4114800" algn="l">
              <a:lnSpc>
                <a:spcPct val="100000"/>
              </a:lnSpc>
              <a:spcBef>
                <a:spcPts val="4200"/>
              </a:spcBef>
              <a:spcAft>
                <a:spcPts val="0"/>
              </a:spcAft>
              <a:buClr>
                <a:srgbClr val="6A6C76"/>
              </a:buClr>
              <a:buSzPts val="2610"/>
              <a:buChar char="•"/>
              <a:defRPr/>
            </a:lvl9pPr>
          </a:lstStyle>
          <a:p/>
        </p:txBody>
      </p:sp>
      <p:cxnSp>
        <p:nvCxnSpPr>
          <p:cNvPr id="11" name="Google Shape;11;p15"/>
          <p:cNvCxnSpPr/>
          <p:nvPr/>
        </p:nvCxnSpPr>
        <p:spPr>
          <a:xfrm>
            <a:off x="2546956" y="4682067"/>
            <a:ext cx="12699160" cy="1"/>
          </a:xfrm>
          <a:prstGeom prst="straightConnector1">
            <a:avLst/>
          </a:prstGeom>
          <a:noFill/>
          <a:ln cap="flat" cmpd="sng" w="25400">
            <a:solidFill>
              <a:srgbClr val="FFFFFF"/>
            </a:solidFill>
            <a:prstDash val="solid"/>
            <a:miter lim="400000"/>
            <a:headEnd len="sm" w="sm" type="none"/>
            <a:tailEnd len="sm" w="sm" type="none"/>
          </a:ln>
        </p:spPr>
      </p:cxnSp>
      <p:cxnSp>
        <p:nvCxnSpPr>
          <p:cNvPr id="12" name="Google Shape;12;p15"/>
          <p:cNvCxnSpPr/>
          <p:nvPr/>
        </p:nvCxnSpPr>
        <p:spPr>
          <a:xfrm>
            <a:off x="2546956" y="4682067"/>
            <a:ext cx="2068305" cy="1"/>
          </a:xfrm>
          <a:prstGeom prst="straightConnector1">
            <a:avLst/>
          </a:prstGeom>
          <a:noFill/>
          <a:ln cap="flat" cmpd="sng" w="88900">
            <a:solidFill>
              <a:srgbClr val="94C2E9"/>
            </a:solidFill>
            <a:prstDash val="solid"/>
            <a:miter lim="400000"/>
            <a:headEnd len="sm" w="sm" type="none"/>
            <a:tailEnd len="sm" w="sm" type="none"/>
          </a:ln>
        </p:spPr>
      </p:cxnSp>
      <p:sp>
        <p:nvSpPr>
          <p:cNvPr id="13" name="Google Shape;13;p15"/>
          <p:cNvSpPr txBox="1"/>
          <p:nvPr/>
        </p:nvSpPr>
        <p:spPr>
          <a:xfrm>
            <a:off x="8413866" y="8937155"/>
            <a:ext cx="1213500" cy="4104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2000"/>
              <a:buFont typeface="Tahoma"/>
              <a:buNone/>
            </a:pPr>
            <a:r>
              <a:rPr b="0" i="0" lang="no-NO" sz="2000" u="none" cap="none" strike="noStrike">
                <a:solidFill>
                  <a:srgbClr val="FFFFFF"/>
                </a:solidFill>
                <a:latin typeface="Tahoma"/>
                <a:ea typeface="Tahoma"/>
                <a:cs typeface="Tahoma"/>
                <a:sym typeface="Tahoma"/>
              </a:rPr>
              <a:t>cessda.eu</a:t>
            </a:r>
            <a:endParaRPr b="0" i="0" sz="1400" u="none" cap="none" strike="noStrike">
              <a:solidFill>
                <a:srgbClr val="000000"/>
              </a:solidFill>
              <a:latin typeface="Arial"/>
              <a:ea typeface="Arial"/>
              <a:cs typeface="Arial"/>
              <a:sym typeface="Arial"/>
            </a:endParaRPr>
          </a:p>
        </p:txBody>
      </p:sp>
      <p:sp>
        <p:nvSpPr>
          <p:cNvPr id="14" name="Google Shape;14;p15"/>
          <p:cNvSpPr txBox="1"/>
          <p:nvPr/>
        </p:nvSpPr>
        <p:spPr>
          <a:xfrm>
            <a:off x="11332201" y="8937179"/>
            <a:ext cx="1917300" cy="4104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2000"/>
              <a:buFont typeface="Tahoma"/>
              <a:buNone/>
            </a:pPr>
            <a:r>
              <a:rPr b="0" i="0" lang="no-NO" sz="2000" u="none" cap="none" strike="noStrike">
                <a:solidFill>
                  <a:srgbClr val="FFFFFF"/>
                </a:solidFill>
                <a:latin typeface="Tahoma"/>
                <a:ea typeface="Tahoma"/>
                <a:cs typeface="Tahoma"/>
                <a:sym typeface="Tahoma"/>
              </a:rPr>
              <a:t>@CESSDA_Data</a:t>
            </a:r>
            <a:endParaRPr b="0" i="0" sz="1400" u="none" cap="none" strike="noStrike">
              <a:solidFill>
                <a:srgbClr val="000000"/>
              </a:solidFill>
              <a:latin typeface="Arial"/>
              <a:ea typeface="Arial"/>
              <a:cs typeface="Arial"/>
              <a:sym typeface="Arial"/>
            </a:endParaRPr>
          </a:p>
        </p:txBody>
      </p:sp>
      <p:sp>
        <p:nvSpPr>
          <p:cNvPr id="15" name="Google Shape;15;p15"/>
          <p:cNvSpPr txBox="1"/>
          <p:nvPr>
            <p:ph idx="3" type="body"/>
          </p:nvPr>
        </p:nvSpPr>
        <p:spPr>
          <a:xfrm>
            <a:off x="2765700" y="6161225"/>
            <a:ext cx="5429400" cy="5208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600"/>
              </a:spcBef>
              <a:spcAft>
                <a:spcPts val="0"/>
              </a:spcAft>
              <a:buClr>
                <a:schemeClr val="lt1"/>
              </a:buClr>
              <a:buSzPts val="2900"/>
              <a:buFont typeface="Tahoma"/>
              <a:buNone/>
              <a:defRPr i="1" sz="2000">
                <a:solidFill>
                  <a:schemeClr val="lt1"/>
                </a:solidFill>
                <a:latin typeface="Tahoma"/>
                <a:ea typeface="Tahoma"/>
                <a:cs typeface="Tahoma"/>
                <a:sym typeface="Tahoma"/>
              </a:defRPr>
            </a:lvl1pPr>
            <a:lvl2pPr indent="-394335" lvl="1" marL="914400" rtl="0" algn="l">
              <a:lnSpc>
                <a:spcPct val="100000"/>
              </a:lnSpc>
              <a:spcBef>
                <a:spcPts val="600"/>
              </a:spcBef>
              <a:spcAft>
                <a:spcPts val="0"/>
              </a:spcAft>
              <a:buClr>
                <a:srgbClr val="6A6C76"/>
              </a:buClr>
              <a:buSzPts val="2610"/>
              <a:buChar char="•"/>
              <a:defRPr/>
            </a:lvl2pPr>
            <a:lvl3pPr indent="-394335" lvl="2" marL="1371600" rtl="0" algn="l">
              <a:lnSpc>
                <a:spcPct val="100000"/>
              </a:lnSpc>
              <a:spcBef>
                <a:spcPts val="600"/>
              </a:spcBef>
              <a:spcAft>
                <a:spcPts val="0"/>
              </a:spcAft>
              <a:buClr>
                <a:srgbClr val="6A6C76"/>
              </a:buClr>
              <a:buSzPts val="2610"/>
              <a:buChar char="•"/>
              <a:defRPr/>
            </a:lvl3pPr>
            <a:lvl4pPr indent="-394335" lvl="3" marL="1828800" rtl="0" algn="l">
              <a:lnSpc>
                <a:spcPct val="100000"/>
              </a:lnSpc>
              <a:spcBef>
                <a:spcPts val="600"/>
              </a:spcBef>
              <a:spcAft>
                <a:spcPts val="0"/>
              </a:spcAft>
              <a:buClr>
                <a:srgbClr val="6A6C76"/>
              </a:buClr>
              <a:buSzPts val="2610"/>
              <a:buChar char="•"/>
              <a:defRPr/>
            </a:lvl4pPr>
            <a:lvl5pPr indent="-394335" lvl="4" marL="2286000" rtl="0" algn="l">
              <a:lnSpc>
                <a:spcPct val="100000"/>
              </a:lnSpc>
              <a:spcBef>
                <a:spcPts val="600"/>
              </a:spcBef>
              <a:spcAft>
                <a:spcPts val="0"/>
              </a:spcAft>
              <a:buClr>
                <a:srgbClr val="6A6C76"/>
              </a:buClr>
              <a:buSzPts val="2610"/>
              <a:buChar char="•"/>
              <a:defRPr/>
            </a:lvl5pPr>
            <a:lvl6pPr indent="-394335" lvl="5" marL="2743200" rtl="0" algn="l">
              <a:lnSpc>
                <a:spcPct val="100000"/>
              </a:lnSpc>
              <a:spcBef>
                <a:spcPts val="4200"/>
              </a:spcBef>
              <a:spcAft>
                <a:spcPts val="0"/>
              </a:spcAft>
              <a:buClr>
                <a:srgbClr val="6A6C76"/>
              </a:buClr>
              <a:buSzPts val="2610"/>
              <a:buChar char="•"/>
              <a:defRPr/>
            </a:lvl6pPr>
            <a:lvl7pPr indent="-394335" lvl="6" marL="3200400" rtl="0" algn="l">
              <a:lnSpc>
                <a:spcPct val="100000"/>
              </a:lnSpc>
              <a:spcBef>
                <a:spcPts val="4200"/>
              </a:spcBef>
              <a:spcAft>
                <a:spcPts val="0"/>
              </a:spcAft>
              <a:buClr>
                <a:srgbClr val="6A6C76"/>
              </a:buClr>
              <a:buSzPts val="2610"/>
              <a:buChar char="•"/>
              <a:defRPr/>
            </a:lvl7pPr>
            <a:lvl8pPr indent="-394334" lvl="7" marL="3657600" rtl="0" algn="l">
              <a:lnSpc>
                <a:spcPct val="100000"/>
              </a:lnSpc>
              <a:spcBef>
                <a:spcPts val="4200"/>
              </a:spcBef>
              <a:spcAft>
                <a:spcPts val="0"/>
              </a:spcAft>
              <a:buClr>
                <a:srgbClr val="6A6C76"/>
              </a:buClr>
              <a:buSzPts val="2610"/>
              <a:buChar char="•"/>
              <a:defRPr/>
            </a:lvl8pPr>
            <a:lvl9pPr indent="-394334" lvl="8" marL="4114800" rtl="0" algn="l">
              <a:lnSpc>
                <a:spcPct val="100000"/>
              </a:lnSpc>
              <a:spcBef>
                <a:spcPts val="4200"/>
              </a:spcBef>
              <a:spcAft>
                <a:spcPts val="0"/>
              </a:spcAft>
              <a:buClr>
                <a:srgbClr val="6A6C76"/>
              </a:buClr>
              <a:buSzPts val="2610"/>
              <a:buChar char="•"/>
              <a:defRPr/>
            </a:lvl9pPr>
          </a:lstStyle>
          <a:p/>
        </p:txBody>
      </p:sp>
      <p:sp>
        <p:nvSpPr>
          <p:cNvPr id="16" name="Google Shape;16;p15"/>
          <p:cNvSpPr txBox="1"/>
          <p:nvPr>
            <p:ph idx="4" type="body"/>
          </p:nvPr>
        </p:nvSpPr>
        <p:spPr>
          <a:xfrm>
            <a:off x="2939050" y="6991275"/>
            <a:ext cx="5429400" cy="4104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600"/>
              </a:spcBef>
              <a:spcAft>
                <a:spcPts val="0"/>
              </a:spcAft>
              <a:buClr>
                <a:schemeClr val="lt1"/>
              </a:buClr>
              <a:buSzPts val="2900"/>
              <a:buFont typeface="Tahoma"/>
              <a:buNone/>
              <a:defRPr i="1" sz="2000">
                <a:solidFill>
                  <a:schemeClr val="lt1"/>
                </a:solidFill>
                <a:latin typeface="Tahoma"/>
                <a:ea typeface="Tahoma"/>
                <a:cs typeface="Tahoma"/>
                <a:sym typeface="Tahoma"/>
              </a:defRPr>
            </a:lvl1pPr>
            <a:lvl2pPr indent="-394335" lvl="1" marL="914400" algn="l">
              <a:lnSpc>
                <a:spcPct val="100000"/>
              </a:lnSpc>
              <a:spcBef>
                <a:spcPts val="600"/>
              </a:spcBef>
              <a:spcAft>
                <a:spcPts val="0"/>
              </a:spcAft>
              <a:buClr>
                <a:srgbClr val="6A6C76"/>
              </a:buClr>
              <a:buSzPts val="2610"/>
              <a:buChar char="•"/>
              <a:defRPr/>
            </a:lvl2pPr>
            <a:lvl3pPr indent="-394335" lvl="2" marL="1371600" algn="l">
              <a:lnSpc>
                <a:spcPct val="100000"/>
              </a:lnSpc>
              <a:spcBef>
                <a:spcPts val="600"/>
              </a:spcBef>
              <a:spcAft>
                <a:spcPts val="0"/>
              </a:spcAft>
              <a:buClr>
                <a:srgbClr val="6A6C76"/>
              </a:buClr>
              <a:buSzPts val="2610"/>
              <a:buChar char="•"/>
              <a:defRPr/>
            </a:lvl3pPr>
            <a:lvl4pPr indent="-394335" lvl="3" marL="1828800" algn="l">
              <a:lnSpc>
                <a:spcPct val="100000"/>
              </a:lnSpc>
              <a:spcBef>
                <a:spcPts val="600"/>
              </a:spcBef>
              <a:spcAft>
                <a:spcPts val="0"/>
              </a:spcAft>
              <a:buClr>
                <a:srgbClr val="6A6C76"/>
              </a:buClr>
              <a:buSzPts val="2610"/>
              <a:buChar char="•"/>
              <a:defRPr/>
            </a:lvl4pPr>
            <a:lvl5pPr indent="-394335" lvl="4" marL="2286000" algn="l">
              <a:lnSpc>
                <a:spcPct val="100000"/>
              </a:lnSpc>
              <a:spcBef>
                <a:spcPts val="600"/>
              </a:spcBef>
              <a:spcAft>
                <a:spcPts val="0"/>
              </a:spcAft>
              <a:buClr>
                <a:srgbClr val="6A6C76"/>
              </a:buClr>
              <a:buSzPts val="2610"/>
              <a:buChar char="•"/>
              <a:defRPr/>
            </a:lvl5pPr>
            <a:lvl6pPr indent="-394335" lvl="5" marL="2743200" algn="l">
              <a:lnSpc>
                <a:spcPct val="100000"/>
              </a:lnSpc>
              <a:spcBef>
                <a:spcPts val="4200"/>
              </a:spcBef>
              <a:spcAft>
                <a:spcPts val="0"/>
              </a:spcAft>
              <a:buClr>
                <a:srgbClr val="6A6C76"/>
              </a:buClr>
              <a:buSzPts val="2610"/>
              <a:buChar char="•"/>
              <a:defRPr/>
            </a:lvl6pPr>
            <a:lvl7pPr indent="-394335" lvl="6" marL="3200400" algn="l">
              <a:lnSpc>
                <a:spcPct val="100000"/>
              </a:lnSpc>
              <a:spcBef>
                <a:spcPts val="4200"/>
              </a:spcBef>
              <a:spcAft>
                <a:spcPts val="0"/>
              </a:spcAft>
              <a:buClr>
                <a:srgbClr val="6A6C76"/>
              </a:buClr>
              <a:buSzPts val="2610"/>
              <a:buChar char="•"/>
              <a:defRPr/>
            </a:lvl7pPr>
            <a:lvl8pPr indent="-394334" lvl="7" marL="3657600" algn="l">
              <a:lnSpc>
                <a:spcPct val="100000"/>
              </a:lnSpc>
              <a:spcBef>
                <a:spcPts val="4200"/>
              </a:spcBef>
              <a:spcAft>
                <a:spcPts val="0"/>
              </a:spcAft>
              <a:buClr>
                <a:srgbClr val="6A6C76"/>
              </a:buClr>
              <a:buSzPts val="2610"/>
              <a:buChar char="•"/>
              <a:defRPr/>
            </a:lvl8pPr>
            <a:lvl9pPr indent="-394334" lvl="8" marL="4114800" algn="l">
              <a:lnSpc>
                <a:spcPct val="100000"/>
              </a:lnSpc>
              <a:spcBef>
                <a:spcPts val="4200"/>
              </a:spcBef>
              <a:spcAft>
                <a:spcPts val="0"/>
              </a:spcAft>
              <a:buClr>
                <a:srgbClr val="6A6C76"/>
              </a:buClr>
              <a:buSzPts val="2610"/>
              <a:buChar char="•"/>
              <a:defRPr/>
            </a:lvl9pPr>
          </a:lstStyle>
          <a:p/>
        </p:txBody>
      </p:sp>
      <p:pic>
        <p:nvPicPr>
          <p:cNvPr id="17" name="Google Shape;17;p15"/>
          <p:cNvPicPr preferRelativeResize="0"/>
          <p:nvPr/>
        </p:nvPicPr>
        <p:blipFill rotWithShape="1">
          <a:blip r:embed="rId3">
            <a:alphaModFix/>
          </a:blip>
          <a:srcRect b="0" l="0" r="0" t="0"/>
          <a:stretch/>
        </p:blipFill>
        <p:spPr>
          <a:xfrm>
            <a:off x="13499897" y="626969"/>
            <a:ext cx="2914650" cy="781050"/>
          </a:xfrm>
          <a:prstGeom prst="rect">
            <a:avLst/>
          </a:prstGeom>
          <a:noFill/>
          <a:ln>
            <a:noFill/>
          </a:ln>
        </p:spPr>
      </p:pic>
      <p:pic>
        <p:nvPicPr>
          <p:cNvPr id="18" name="Google Shape;18;p15"/>
          <p:cNvPicPr preferRelativeResize="0"/>
          <p:nvPr/>
        </p:nvPicPr>
        <p:blipFill rotWithShape="1">
          <a:blip r:embed="rId4">
            <a:alphaModFix/>
          </a:blip>
          <a:srcRect b="0" l="0" r="0" t="0"/>
          <a:stretch/>
        </p:blipFill>
        <p:spPr>
          <a:xfrm>
            <a:off x="10758380" y="8974130"/>
            <a:ext cx="417023" cy="336466"/>
          </a:xfrm>
          <a:prstGeom prst="rect">
            <a:avLst/>
          </a:prstGeom>
          <a:noFill/>
          <a:ln>
            <a:noFill/>
          </a:ln>
        </p:spPr>
      </p:pic>
      <p:pic>
        <p:nvPicPr>
          <p:cNvPr id="19" name="Google Shape;19;p15"/>
          <p:cNvPicPr preferRelativeResize="0"/>
          <p:nvPr/>
        </p:nvPicPr>
        <p:blipFill rotWithShape="1">
          <a:blip r:embed="rId5">
            <a:alphaModFix/>
          </a:blip>
          <a:srcRect b="0" l="0" r="0" t="0"/>
          <a:stretch/>
        </p:blipFill>
        <p:spPr>
          <a:xfrm>
            <a:off x="7947453" y="9023351"/>
            <a:ext cx="247650" cy="266700"/>
          </a:xfrm>
          <a:prstGeom prst="rect">
            <a:avLst/>
          </a:prstGeom>
          <a:noFill/>
          <a:ln>
            <a:noFill/>
          </a:ln>
        </p:spPr>
      </p:pic>
      <p:grpSp>
        <p:nvGrpSpPr>
          <p:cNvPr id="20" name="Google Shape;20;p15"/>
          <p:cNvGrpSpPr/>
          <p:nvPr/>
        </p:nvGrpSpPr>
        <p:grpSpPr>
          <a:xfrm>
            <a:off x="1241530" y="8869744"/>
            <a:ext cx="1068804" cy="490158"/>
            <a:chOff x="1241530" y="8869744"/>
            <a:chExt cx="1068804" cy="490158"/>
          </a:xfrm>
        </p:grpSpPr>
        <p:pic>
          <p:nvPicPr>
            <p:cNvPr id="21" name="Google Shape;21;p15"/>
            <p:cNvPicPr preferRelativeResize="0"/>
            <p:nvPr/>
          </p:nvPicPr>
          <p:blipFill rotWithShape="1">
            <a:blip r:embed="rId6">
              <a:alphaModFix/>
            </a:blip>
            <a:srcRect b="0" l="0" r="0" t="0"/>
            <a:stretch/>
          </p:blipFill>
          <p:spPr>
            <a:xfrm>
              <a:off x="1820176" y="8869744"/>
              <a:ext cx="490158" cy="490158"/>
            </a:xfrm>
            <a:prstGeom prst="rect">
              <a:avLst/>
            </a:prstGeom>
            <a:noFill/>
            <a:ln>
              <a:noFill/>
            </a:ln>
          </p:spPr>
        </p:pic>
        <p:pic>
          <p:nvPicPr>
            <p:cNvPr id="22" name="Google Shape;22;p15"/>
            <p:cNvPicPr preferRelativeResize="0"/>
            <p:nvPr/>
          </p:nvPicPr>
          <p:blipFill rotWithShape="1">
            <a:blip r:embed="rId7">
              <a:alphaModFix/>
            </a:blip>
            <a:srcRect b="0" l="0" r="0" t="0"/>
            <a:stretch/>
          </p:blipFill>
          <p:spPr>
            <a:xfrm>
              <a:off x="1241530" y="8869744"/>
              <a:ext cx="490158" cy="490158"/>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Content">
  <p:cSld name="Split Content">
    <p:bg>
      <p:bgPr>
        <a:blipFill>
          <a:blip r:embed="rId2">
            <a:alphaModFix/>
          </a:blip>
          <a:stretch>
            <a:fillRect/>
          </a:stretch>
        </a:blipFill>
      </p:bgPr>
    </p:bg>
    <p:spTree>
      <p:nvGrpSpPr>
        <p:cNvPr id="23" name="Shape 23"/>
        <p:cNvGrpSpPr/>
        <p:nvPr/>
      </p:nvGrpSpPr>
      <p:grpSpPr>
        <a:xfrm>
          <a:off x="0" y="0"/>
          <a:ext cx="0" cy="0"/>
          <a:chOff x="0" y="0"/>
          <a:chExt cx="0" cy="0"/>
        </a:xfrm>
      </p:grpSpPr>
      <p:sp>
        <p:nvSpPr>
          <p:cNvPr id="24" name="Google Shape;24;p17"/>
          <p:cNvSpPr txBox="1"/>
          <p:nvPr>
            <p:ph type="title"/>
          </p:nvPr>
        </p:nvSpPr>
        <p:spPr>
          <a:xfrm>
            <a:off x="649130" y="452967"/>
            <a:ext cx="7577369" cy="1422401"/>
          </a:xfrm>
          <a:prstGeom prst="rect">
            <a:avLst/>
          </a:prstGeom>
          <a:noFill/>
          <a:ln>
            <a:noFill/>
          </a:ln>
        </p:spPr>
        <p:txBody>
          <a:bodyPr anchorCtr="0" anchor="b" bIns="50800" lIns="50800" spcFirstLastPara="1" rIns="50800" wrap="square" tIns="50800">
            <a:normAutofit/>
          </a:bodyPr>
          <a:lstStyle>
            <a:lvl1pPr lvl="0" algn="l">
              <a:lnSpc>
                <a:spcPct val="100000"/>
              </a:lnSpc>
              <a:spcBef>
                <a:spcPts val="0"/>
              </a:spcBef>
              <a:spcAft>
                <a:spcPts val="0"/>
              </a:spcAft>
              <a:buClr>
                <a:srgbClr val="FFFFFF"/>
              </a:buClr>
              <a:buSzPts val="5800"/>
              <a:buFont typeface="Tahoma"/>
              <a:buNone/>
              <a:defRPr sz="5800">
                <a:solidFill>
                  <a:srgbClr val="FFFFFF"/>
                </a:solidFill>
                <a:latin typeface="Tahoma"/>
                <a:ea typeface="Tahoma"/>
                <a:cs typeface="Tahoma"/>
                <a:sym typeface="Tahoma"/>
              </a:defRPr>
            </a:lvl1pPr>
            <a:lvl2pPr lvl="1" algn="l">
              <a:lnSpc>
                <a:spcPct val="100000"/>
              </a:lnSpc>
              <a:spcBef>
                <a:spcPts val="0"/>
              </a:spcBef>
              <a:spcAft>
                <a:spcPts val="0"/>
              </a:spcAft>
              <a:buClr>
                <a:srgbClr val="6A6C77"/>
              </a:buClr>
              <a:buSzPts val="1800"/>
              <a:buNone/>
              <a:defRPr/>
            </a:lvl2pPr>
            <a:lvl3pPr lvl="2" algn="l">
              <a:lnSpc>
                <a:spcPct val="100000"/>
              </a:lnSpc>
              <a:spcBef>
                <a:spcPts val="0"/>
              </a:spcBef>
              <a:spcAft>
                <a:spcPts val="0"/>
              </a:spcAft>
              <a:buClr>
                <a:srgbClr val="6A6C77"/>
              </a:buClr>
              <a:buSzPts val="1800"/>
              <a:buNone/>
              <a:defRPr/>
            </a:lvl3pPr>
            <a:lvl4pPr lvl="3" algn="l">
              <a:lnSpc>
                <a:spcPct val="100000"/>
              </a:lnSpc>
              <a:spcBef>
                <a:spcPts val="0"/>
              </a:spcBef>
              <a:spcAft>
                <a:spcPts val="0"/>
              </a:spcAft>
              <a:buClr>
                <a:srgbClr val="6A6C77"/>
              </a:buClr>
              <a:buSzPts val="1800"/>
              <a:buNone/>
              <a:defRPr/>
            </a:lvl4pPr>
            <a:lvl5pPr lvl="4" algn="l">
              <a:lnSpc>
                <a:spcPct val="100000"/>
              </a:lnSpc>
              <a:spcBef>
                <a:spcPts val="0"/>
              </a:spcBef>
              <a:spcAft>
                <a:spcPts val="0"/>
              </a:spcAft>
              <a:buClr>
                <a:srgbClr val="6A6C77"/>
              </a:buClr>
              <a:buSzPts val="1800"/>
              <a:buNone/>
              <a:defRPr/>
            </a:lvl5pPr>
            <a:lvl6pPr lvl="5" algn="l">
              <a:lnSpc>
                <a:spcPct val="100000"/>
              </a:lnSpc>
              <a:spcBef>
                <a:spcPts val="0"/>
              </a:spcBef>
              <a:spcAft>
                <a:spcPts val="0"/>
              </a:spcAft>
              <a:buClr>
                <a:srgbClr val="6A6C77"/>
              </a:buClr>
              <a:buSzPts val="1800"/>
              <a:buNone/>
              <a:defRPr/>
            </a:lvl6pPr>
            <a:lvl7pPr lvl="6" algn="l">
              <a:lnSpc>
                <a:spcPct val="100000"/>
              </a:lnSpc>
              <a:spcBef>
                <a:spcPts val="0"/>
              </a:spcBef>
              <a:spcAft>
                <a:spcPts val="0"/>
              </a:spcAft>
              <a:buClr>
                <a:srgbClr val="6A6C77"/>
              </a:buClr>
              <a:buSzPts val="1800"/>
              <a:buNone/>
              <a:defRPr/>
            </a:lvl7pPr>
            <a:lvl8pPr lvl="7" algn="l">
              <a:lnSpc>
                <a:spcPct val="100000"/>
              </a:lnSpc>
              <a:spcBef>
                <a:spcPts val="0"/>
              </a:spcBef>
              <a:spcAft>
                <a:spcPts val="0"/>
              </a:spcAft>
              <a:buClr>
                <a:srgbClr val="6A6C77"/>
              </a:buClr>
              <a:buSzPts val="1800"/>
              <a:buNone/>
              <a:defRPr/>
            </a:lvl8pPr>
            <a:lvl9pPr lvl="8" algn="l">
              <a:lnSpc>
                <a:spcPct val="100000"/>
              </a:lnSpc>
              <a:spcBef>
                <a:spcPts val="0"/>
              </a:spcBef>
              <a:spcAft>
                <a:spcPts val="0"/>
              </a:spcAft>
              <a:buClr>
                <a:srgbClr val="6A6C77"/>
              </a:buClr>
              <a:buSzPts val="1800"/>
              <a:buNone/>
              <a:defRPr/>
            </a:lvl9pPr>
          </a:lstStyle>
          <a:p/>
        </p:txBody>
      </p:sp>
      <p:sp>
        <p:nvSpPr>
          <p:cNvPr id="25" name="Google Shape;25;p17"/>
          <p:cNvSpPr txBox="1"/>
          <p:nvPr>
            <p:ph idx="1" type="body"/>
          </p:nvPr>
        </p:nvSpPr>
        <p:spPr>
          <a:xfrm>
            <a:off x="649131" y="7903675"/>
            <a:ext cx="7577370" cy="126355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600"/>
              </a:spcBef>
              <a:spcAft>
                <a:spcPts val="0"/>
              </a:spcAft>
              <a:buClr>
                <a:srgbClr val="FFFFFF"/>
              </a:buClr>
              <a:buSzPts val="2800"/>
              <a:buFont typeface="Tahoma"/>
              <a:buNone/>
              <a:defRPr>
                <a:solidFill>
                  <a:srgbClr val="FFFFFF"/>
                </a:solidFill>
                <a:latin typeface="Tahoma"/>
                <a:ea typeface="Tahoma"/>
                <a:cs typeface="Tahoma"/>
                <a:sym typeface="Tahoma"/>
              </a:defRPr>
            </a:lvl1pPr>
            <a:lvl2pPr indent="-228600" lvl="1" marL="914400" algn="l">
              <a:lnSpc>
                <a:spcPct val="100000"/>
              </a:lnSpc>
              <a:spcBef>
                <a:spcPts val="600"/>
              </a:spcBef>
              <a:spcAft>
                <a:spcPts val="0"/>
              </a:spcAft>
              <a:buClr>
                <a:srgbClr val="FFFFFF"/>
              </a:buClr>
              <a:buSzPts val="2800"/>
              <a:buFont typeface="Tahoma"/>
              <a:buNone/>
              <a:defRPr>
                <a:solidFill>
                  <a:srgbClr val="FFFFFF"/>
                </a:solidFill>
              </a:defRPr>
            </a:lvl2pPr>
            <a:lvl3pPr indent="-228600" lvl="2" marL="1371600" algn="l">
              <a:lnSpc>
                <a:spcPct val="100000"/>
              </a:lnSpc>
              <a:spcBef>
                <a:spcPts val="600"/>
              </a:spcBef>
              <a:spcAft>
                <a:spcPts val="0"/>
              </a:spcAft>
              <a:buClr>
                <a:srgbClr val="FFFFFF"/>
              </a:buClr>
              <a:buSzPts val="2800"/>
              <a:buFont typeface="Tahoma"/>
              <a:buNone/>
              <a:defRPr>
                <a:solidFill>
                  <a:srgbClr val="FFFFFF"/>
                </a:solidFill>
              </a:defRPr>
            </a:lvl3pPr>
            <a:lvl4pPr indent="-228600" lvl="3" marL="1828800" algn="l">
              <a:lnSpc>
                <a:spcPct val="100000"/>
              </a:lnSpc>
              <a:spcBef>
                <a:spcPts val="600"/>
              </a:spcBef>
              <a:spcAft>
                <a:spcPts val="0"/>
              </a:spcAft>
              <a:buClr>
                <a:srgbClr val="FFFFFF"/>
              </a:buClr>
              <a:buSzPts val="2800"/>
              <a:buFont typeface="Tahoma"/>
              <a:buNone/>
              <a:defRPr>
                <a:solidFill>
                  <a:srgbClr val="FFFFFF"/>
                </a:solidFill>
              </a:defRPr>
            </a:lvl4pPr>
            <a:lvl5pPr indent="-228600" lvl="4" marL="2286000" algn="l">
              <a:lnSpc>
                <a:spcPct val="100000"/>
              </a:lnSpc>
              <a:spcBef>
                <a:spcPts val="600"/>
              </a:spcBef>
              <a:spcAft>
                <a:spcPts val="0"/>
              </a:spcAft>
              <a:buClr>
                <a:srgbClr val="FFFFFF"/>
              </a:buClr>
              <a:buSzPts val="2800"/>
              <a:buFont typeface="Tahoma"/>
              <a:buNone/>
              <a:defRPr>
                <a:solidFill>
                  <a:srgbClr val="FFFFFF"/>
                </a:solidFill>
              </a:defRPr>
            </a:lvl5pPr>
            <a:lvl6pPr indent="-394335" lvl="5" marL="2743200" algn="l">
              <a:lnSpc>
                <a:spcPct val="100000"/>
              </a:lnSpc>
              <a:spcBef>
                <a:spcPts val="4200"/>
              </a:spcBef>
              <a:spcAft>
                <a:spcPts val="0"/>
              </a:spcAft>
              <a:buClr>
                <a:srgbClr val="6A6C76"/>
              </a:buClr>
              <a:buSzPts val="2610"/>
              <a:buChar char="•"/>
              <a:defRPr/>
            </a:lvl6pPr>
            <a:lvl7pPr indent="-394335" lvl="6" marL="3200400" algn="l">
              <a:lnSpc>
                <a:spcPct val="100000"/>
              </a:lnSpc>
              <a:spcBef>
                <a:spcPts val="4200"/>
              </a:spcBef>
              <a:spcAft>
                <a:spcPts val="0"/>
              </a:spcAft>
              <a:buClr>
                <a:srgbClr val="6A6C76"/>
              </a:buClr>
              <a:buSzPts val="2610"/>
              <a:buChar char="•"/>
              <a:defRPr/>
            </a:lvl7pPr>
            <a:lvl8pPr indent="-394334" lvl="7" marL="3657600" algn="l">
              <a:lnSpc>
                <a:spcPct val="100000"/>
              </a:lnSpc>
              <a:spcBef>
                <a:spcPts val="4200"/>
              </a:spcBef>
              <a:spcAft>
                <a:spcPts val="0"/>
              </a:spcAft>
              <a:buClr>
                <a:srgbClr val="6A6C76"/>
              </a:buClr>
              <a:buSzPts val="2610"/>
              <a:buChar char="•"/>
              <a:defRPr/>
            </a:lvl8pPr>
            <a:lvl9pPr indent="-394334" lvl="8" marL="4114800" algn="l">
              <a:lnSpc>
                <a:spcPct val="100000"/>
              </a:lnSpc>
              <a:spcBef>
                <a:spcPts val="4200"/>
              </a:spcBef>
              <a:spcAft>
                <a:spcPts val="0"/>
              </a:spcAft>
              <a:buClr>
                <a:srgbClr val="6A6C76"/>
              </a:buClr>
              <a:buSzPts val="2610"/>
              <a:buChar char="•"/>
              <a:defRPr/>
            </a:lvl9pPr>
          </a:lstStyle>
          <a:p/>
        </p:txBody>
      </p:sp>
      <p:sp>
        <p:nvSpPr>
          <p:cNvPr id="26" name="Google Shape;26;p17"/>
          <p:cNvSpPr/>
          <p:nvPr>
            <p:ph idx="2" type="pic"/>
          </p:nvPr>
        </p:nvSpPr>
        <p:spPr>
          <a:xfrm>
            <a:off x="9770832" y="2311400"/>
            <a:ext cx="6604202" cy="6375400"/>
          </a:xfrm>
          <a:prstGeom prst="rect">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standard)">
  <p:cSld name="Content (standard)">
    <p:bg>
      <p:bgPr>
        <a:blipFill>
          <a:blip r:embed="rId2">
            <a:alphaModFix/>
          </a:blip>
          <a:stretch>
            <a:fillRect/>
          </a:stretch>
        </a:blipFill>
      </p:bgPr>
    </p:bg>
    <p:spTree>
      <p:nvGrpSpPr>
        <p:cNvPr id="27" name="Shape 27"/>
        <p:cNvGrpSpPr/>
        <p:nvPr/>
      </p:nvGrpSpPr>
      <p:grpSpPr>
        <a:xfrm>
          <a:off x="0" y="0"/>
          <a:ext cx="0" cy="0"/>
          <a:chOff x="0" y="0"/>
          <a:chExt cx="0" cy="0"/>
        </a:xfrm>
      </p:grpSpPr>
      <p:sp>
        <p:nvSpPr>
          <p:cNvPr id="28" name="Google Shape;28;p19"/>
          <p:cNvSpPr txBox="1"/>
          <p:nvPr>
            <p:ph idx="1" type="body"/>
          </p:nvPr>
        </p:nvSpPr>
        <p:spPr>
          <a:xfrm>
            <a:off x="908781" y="2496211"/>
            <a:ext cx="14716508" cy="4998906"/>
          </a:xfrm>
          <a:prstGeom prst="rect">
            <a:avLst/>
          </a:prstGeom>
          <a:noFill/>
          <a:ln>
            <a:noFill/>
          </a:ln>
        </p:spPr>
        <p:txBody>
          <a:bodyPr anchorCtr="0" anchor="t" bIns="45700" lIns="91425" spcFirstLastPara="1" rIns="91425" wrap="square" tIns="45700">
            <a:normAutofit/>
          </a:bodyPr>
          <a:lstStyle>
            <a:lvl1pPr indent="-358394" lvl="0" marL="457200" algn="l">
              <a:lnSpc>
                <a:spcPct val="100000"/>
              </a:lnSpc>
              <a:spcBef>
                <a:spcPts val="600"/>
              </a:spcBef>
              <a:spcAft>
                <a:spcPts val="0"/>
              </a:spcAft>
              <a:buClr>
                <a:srgbClr val="6A6C76"/>
              </a:buClr>
              <a:buSzPts val="2044"/>
              <a:buFont typeface="Tahoma"/>
              <a:buChar char="•"/>
              <a:defRPr>
                <a:latin typeface="Tahoma"/>
                <a:ea typeface="Tahoma"/>
                <a:cs typeface="Tahoma"/>
                <a:sym typeface="Tahoma"/>
              </a:defRPr>
            </a:lvl1pPr>
            <a:lvl2pPr indent="-317500" lvl="1" marL="914400" algn="l">
              <a:lnSpc>
                <a:spcPct val="100000"/>
              </a:lnSpc>
              <a:spcBef>
                <a:spcPts val="600"/>
              </a:spcBef>
              <a:spcAft>
                <a:spcPts val="0"/>
              </a:spcAft>
              <a:buClr>
                <a:srgbClr val="6A6C76"/>
              </a:buClr>
              <a:buSzPts val="1400"/>
              <a:buFont typeface="Tahoma"/>
              <a:buChar char="•"/>
              <a:defRPr>
                <a:latin typeface="Tahoma"/>
                <a:ea typeface="Tahoma"/>
                <a:cs typeface="Tahoma"/>
                <a:sym typeface="Tahoma"/>
              </a:defRPr>
            </a:lvl2pPr>
            <a:lvl3pPr indent="-317500" lvl="2" marL="1371600" algn="l">
              <a:lnSpc>
                <a:spcPct val="100000"/>
              </a:lnSpc>
              <a:spcBef>
                <a:spcPts val="600"/>
              </a:spcBef>
              <a:spcAft>
                <a:spcPts val="0"/>
              </a:spcAft>
              <a:buClr>
                <a:srgbClr val="6A6C76"/>
              </a:buClr>
              <a:buSzPts val="1400"/>
              <a:buFont typeface="Tahoma"/>
              <a:buChar char="•"/>
              <a:defRPr>
                <a:latin typeface="Tahoma"/>
                <a:ea typeface="Tahoma"/>
                <a:cs typeface="Tahoma"/>
                <a:sym typeface="Tahoma"/>
              </a:defRPr>
            </a:lvl3pPr>
            <a:lvl4pPr indent="-317500" lvl="3" marL="1828800" algn="l">
              <a:lnSpc>
                <a:spcPct val="100000"/>
              </a:lnSpc>
              <a:spcBef>
                <a:spcPts val="600"/>
              </a:spcBef>
              <a:spcAft>
                <a:spcPts val="0"/>
              </a:spcAft>
              <a:buClr>
                <a:srgbClr val="6A6C76"/>
              </a:buClr>
              <a:buSzPts val="1400"/>
              <a:buFont typeface="Tahoma"/>
              <a:buChar char="•"/>
              <a:defRPr>
                <a:latin typeface="Tahoma"/>
                <a:ea typeface="Tahoma"/>
                <a:cs typeface="Tahoma"/>
                <a:sym typeface="Tahoma"/>
              </a:defRPr>
            </a:lvl4pPr>
            <a:lvl5pPr indent="-317500" lvl="4" marL="2286000" algn="l">
              <a:lnSpc>
                <a:spcPct val="100000"/>
              </a:lnSpc>
              <a:spcBef>
                <a:spcPts val="600"/>
              </a:spcBef>
              <a:spcAft>
                <a:spcPts val="0"/>
              </a:spcAft>
              <a:buClr>
                <a:srgbClr val="6A6C76"/>
              </a:buClr>
              <a:buSzPts val="1400"/>
              <a:buFont typeface="Tahoma"/>
              <a:buChar char="•"/>
              <a:defRPr>
                <a:latin typeface="Tahoma"/>
                <a:ea typeface="Tahoma"/>
                <a:cs typeface="Tahoma"/>
                <a:sym typeface="Tahoma"/>
              </a:defRPr>
            </a:lvl5pPr>
            <a:lvl6pPr indent="-394335" lvl="5" marL="2743200" algn="l">
              <a:lnSpc>
                <a:spcPct val="100000"/>
              </a:lnSpc>
              <a:spcBef>
                <a:spcPts val="4200"/>
              </a:spcBef>
              <a:spcAft>
                <a:spcPts val="0"/>
              </a:spcAft>
              <a:buClr>
                <a:srgbClr val="6A6C76"/>
              </a:buClr>
              <a:buSzPts val="2610"/>
              <a:buChar char="•"/>
              <a:defRPr/>
            </a:lvl6pPr>
            <a:lvl7pPr indent="-394335" lvl="6" marL="3200400" algn="l">
              <a:lnSpc>
                <a:spcPct val="100000"/>
              </a:lnSpc>
              <a:spcBef>
                <a:spcPts val="4200"/>
              </a:spcBef>
              <a:spcAft>
                <a:spcPts val="0"/>
              </a:spcAft>
              <a:buClr>
                <a:srgbClr val="6A6C76"/>
              </a:buClr>
              <a:buSzPts val="2610"/>
              <a:buChar char="•"/>
              <a:defRPr/>
            </a:lvl7pPr>
            <a:lvl8pPr indent="-394334" lvl="7" marL="3657600" algn="l">
              <a:lnSpc>
                <a:spcPct val="100000"/>
              </a:lnSpc>
              <a:spcBef>
                <a:spcPts val="4200"/>
              </a:spcBef>
              <a:spcAft>
                <a:spcPts val="0"/>
              </a:spcAft>
              <a:buClr>
                <a:srgbClr val="6A6C76"/>
              </a:buClr>
              <a:buSzPts val="2610"/>
              <a:buChar char="•"/>
              <a:defRPr/>
            </a:lvl8pPr>
            <a:lvl9pPr indent="-394334" lvl="8" marL="4114800" algn="l">
              <a:lnSpc>
                <a:spcPct val="100000"/>
              </a:lnSpc>
              <a:spcBef>
                <a:spcPts val="4200"/>
              </a:spcBef>
              <a:spcAft>
                <a:spcPts val="0"/>
              </a:spcAft>
              <a:buClr>
                <a:srgbClr val="6A6C76"/>
              </a:buClr>
              <a:buSzPts val="2610"/>
              <a:buChar char="•"/>
              <a:defRPr/>
            </a:lvl9pPr>
          </a:lstStyle>
          <a:p/>
        </p:txBody>
      </p:sp>
      <p:sp>
        <p:nvSpPr>
          <p:cNvPr id="29" name="Google Shape;29;p19"/>
          <p:cNvSpPr/>
          <p:nvPr/>
        </p:nvSpPr>
        <p:spPr>
          <a:xfrm>
            <a:off x="-1" y="885495"/>
            <a:ext cx="595950" cy="997079"/>
          </a:xfrm>
          <a:prstGeom prst="rect">
            <a:avLst/>
          </a:prstGeom>
          <a:solidFill>
            <a:srgbClr val="6A6C77"/>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200"/>
              <a:buFont typeface="Helvetica Neue"/>
              <a:buNone/>
            </a:pPr>
            <a:r>
              <a:t/>
            </a:r>
            <a:endParaRPr b="1" i="0" sz="2200" u="none" cap="none" strike="noStrike">
              <a:solidFill>
                <a:srgbClr val="000000"/>
              </a:solidFill>
              <a:latin typeface="Helvetica Neue"/>
              <a:ea typeface="Helvetica Neue"/>
              <a:cs typeface="Helvetica Neue"/>
              <a:sym typeface="Helvetica Neue"/>
            </a:endParaRPr>
          </a:p>
        </p:txBody>
      </p:sp>
      <p:cxnSp>
        <p:nvCxnSpPr>
          <p:cNvPr id="30" name="Google Shape;30;p19"/>
          <p:cNvCxnSpPr/>
          <p:nvPr/>
        </p:nvCxnSpPr>
        <p:spPr>
          <a:xfrm>
            <a:off x="1714974" y="9119886"/>
            <a:ext cx="13910316" cy="1"/>
          </a:xfrm>
          <a:prstGeom prst="straightConnector1">
            <a:avLst/>
          </a:prstGeom>
          <a:noFill/>
          <a:ln cap="flat" cmpd="sng" w="25400">
            <a:solidFill>
              <a:srgbClr val="98C5E8"/>
            </a:solidFill>
            <a:prstDash val="solid"/>
            <a:miter lim="400000"/>
            <a:headEnd len="sm" w="sm" type="none"/>
            <a:tailEnd len="sm" w="sm" type="none"/>
          </a:ln>
        </p:spPr>
      </p:cxnSp>
      <p:sp>
        <p:nvSpPr>
          <p:cNvPr id="31" name="Google Shape;31;p19"/>
          <p:cNvSpPr txBox="1"/>
          <p:nvPr>
            <p:ph idx="12" type="sldNum"/>
          </p:nvPr>
        </p:nvSpPr>
        <p:spPr>
          <a:xfrm>
            <a:off x="15979978" y="8957733"/>
            <a:ext cx="606477" cy="324306"/>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1pPr>
            <a:lvl2pPr indent="0" lvl="1"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2pPr>
            <a:lvl3pPr indent="0" lvl="2"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3pPr>
            <a:lvl4pPr indent="0" lvl="3"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4pPr>
            <a:lvl5pPr indent="0" lvl="4"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5pPr>
            <a:lvl6pPr indent="0" lvl="5"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6pPr>
            <a:lvl7pPr indent="0" lvl="6"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7pPr>
            <a:lvl8pPr indent="0" lvl="7"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8pPr>
            <a:lvl9pPr indent="0" lvl="8"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no-NO"/>
              <a:t>‹#›</a:t>
            </a:fld>
            <a:endParaRPr/>
          </a:p>
        </p:txBody>
      </p:sp>
      <p:sp>
        <p:nvSpPr>
          <p:cNvPr id="32" name="Google Shape;32;p19"/>
          <p:cNvSpPr txBox="1"/>
          <p:nvPr>
            <p:ph type="title"/>
          </p:nvPr>
        </p:nvSpPr>
        <p:spPr>
          <a:xfrm>
            <a:off x="908781" y="885495"/>
            <a:ext cx="14716508" cy="997079"/>
          </a:xfrm>
          <a:prstGeom prst="rect">
            <a:avLst/>
          </a:prstGeom>
          <a:noFill/>
          <a:ln>
            <a:noFill/>
          </a:ln>
        </p:spPr>
        <p:txBody>
          <a:bodyPr anchorCtr="0" anchor="ctr" bIns="50800" lIns="50800" spcFirstLastPara="1" rIns="50800" wrap="square" tIns="50800">
            <a:normAutofit/>
          </a:bodyPr>
          <a:lstStyle>
            <a:lvl1pPr lvl="0" algn="l">
              <a:lnSpc>
                <a:spcPct val="100000"/>
              </a:lnSpc>
              <a:spcBef>
                <a:spcPts val="0"/>
              </a:spcBef>
              <a:spcAft>
                <a:spcPts val="0"/>
              </a:spcAft>
              <a:buClr>
                <a:srgbClr val="6A6C77"/>
              </a:buClr>
              <a:buSzPts val="5800"/>
              <a:buFont typeface="Tahoma"/>
              <a:buNone/>
              <a:defRPr sz="5800">
                <a:latin typeface="Tahoma"/>
                <a:ea typeface="Tahoma"/>
                <a:cs typeface="Tahoma"/>
                <a:sym typeface="Tahoma"/>
              </a:defRPr>
            </a:lvl1pPr>
            <a:lvl2pPr lvl="1" algn="l">
              <a:lnSpc>
                <a:spcPct val="100000"/>
              </a:lnSpc>
              <a:spcBef>
                <a:spcPts val="0"/>
              </a:spcBef>
              <a:spcAft>
                <a:spcPts val="0"/>
              </a:spcAft>
              <a:buClr>
                <a:srgbClr val="6A6C77"/>
              </a:buClr>
              <a:buSzPts val="1800"/>
              <a:buNone/>
              <a:defRPr/>
            </a:lvl2pPr>
            <a:lvl3pPr lvl="2" algn="l">
              <a:lnSpc>
                <a:spcPct val="100000"/>
              </a:lnSpc>
              <a:spcBef>
                <a:spcPts val="0"/>
              </a:spcBef>
              <a:spcAft>
                <a:spcPts val="0"/>
              </a:spcAft>
              <a:buClr>
                <a:srgbClr val="6A6C77"/>
              </a:buClr>
              <a:buSzPts val="1800"/>
              <a:buNone/>
              <a:defRPr/>
            </a:lvl3pPr>
            <a:lvl4pPr lvl="3" algn="l">
              <a:lnSpc>
                <a:spcPct val="100000"/>
              </a:lnSpc>
              <a:spcBef>
                <a:spcPts val="0"/>
              </a:spcBef>
              <a:spcAft>
                <a:spcPts val="0"/>
              </a:spcAft>
              <a:buClr>
                <a:srgbClr val="6A6C77"/>
              </a:buClr>
              <a:buSzPts val="1800"/>
              <a:buNone/>
              <a:defRPr/>
            </a:lvl4pPr>
            <a:lvl5pPr lvl="4" algn="l">
              <a:lnSpc>
                <a:spcPct val="100000"/>
              </a:lnSpc>
              <a:spcBef>
                <a:spcPts val="0"/>
              </a:spcBef>
              <a:spcAft>
                <a:spcPts val="0"/>
              </a:spcAft>
              <a:buClr>
                <a:srgbClr val="6A6C77"/>
              </a:buClr>
              <a:buSzPts val="1800"/>
              <a:buNone/>
              <a:defRPr/>
            </a:lvl5pPr>
            <a:lvl6pPr lvl="5" algn="l">
              <a:lnSpc>
                <a:spcPct val="100000"/>
              </a:lnSpc>
              <a:spcBef>
                <a:spcPts val="0"/>
              </a:spcBef>
              <a:spcAft>
                <a:spcPts val="0"/>
              </a:spcAft>
              <a:buClr>
                <a:srgbClr val="6A6C77"/>
              </a:buClr>
              <a:buSzPts val="1800"/>
              <a:buNone/>
              <a:defRPr/>
            </a:lvl6pPr>
            <a:lvl7pPr lvl="6" algn="l">
              <a:lnSpc>
                <a:spcPct val="100000"/>
              </a:lnSpc>
              <a:spcBef>
                <a:spcPts val="0"/>
              </a:spcBef>
              <a:spcAft>
                <a:spcPts val="0"/>
              </a:spcAft>
              <a:buClr>
                <a:srgbClr val="6A6C77"/>
              </a:buClr>
              <a:buSzPts val="1800"/>
              <a:buNone/>
              <a:defRPr/>
            </a:lvl7pPr>
            <a:lvl8pPr lvl="7" algn="l">
              <a:lnSpc>
                <a:spcPct val="100000"/>
              </a:lnSpc>
              <a:spcBef>
                <a:spcPts val="0"/>
              </a:spcBef>
              <a:spcAft>
                <a:spcPts val="0"/>
              </a:spcAft>
              <a:buClr>
                <a:srgbClr val="6A6C77"/>
              </a:buClr>
              <a:buSzPts val="1800"/>
              <a:buNone/>
              <a:defRPr/>
            </a:lvl8pPr>
            <a:lvl9pPr lvl="8" algn="l">
              <a:lnSpc>
                <a:spcPct val="100000"/>
              </a:lnSpc>
              <a:spcBef>
                <a:spcPts val="0"/>
              </a:spcBef>
              <a:spcAft>
                <a:spcPts val="0"/>
              </a:spcAft>
              <a:buClr>
                <a:srgbClr val="6A6C77"/>
              </a:buClr>
              <a:buSzPts val="1800"/>
              <a:buNone/>
              <a:defRPr/>
            </a:lvl9pPr>
          </a:lstStyle>
          <a:p/>
        </p:txBody>
      </p:sp>
      <p:pic>
        <p:nvPicPr>
          <p:cNvPr id="33" name="Google Shape;33;p19"/>
          <p:cNvPicPr preferRelativeResize="0"/>
          <p:nvPr/>
        </p:nvPicPr>
        <p:blipFill rotWithShape="1">
          <a:blip r:embed="rId3">
            <a:alphaModFix/>
          </a:blip>
          <a:srcRect b="0" l="0" r="0" t="0"/>
          <a:stretch/>
        </p:blipFill>
        <p:spPr>
          <a:xfrm>
            <a:off x="152980" y="9191482"/>
            <a:ext cx="1511602" cy="41417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mpty Slide" type="tx">
  <p:cSld name="TITLE_AND_BODY">
    <p:bg>
      <p:bgPr>
        <a:blipFill>
          <a:blip r:embed="rId2">
            <a:alphaModFix/>
          </a:blip>
          <a:stretch>
            <a:fillRect/>
          </a:stretch>
        </a:blipFill>
      </p:bgPr>
    </p:bg>
    <p:spTree>
      <p:nvGrpSpPr>
        <p:cNvPr id="34" name="Shape 34"/>
        <p:cNvGrpSpPr/>
        <p:nvPr/>
      </p:nvGrpSpPr>
      <p:grpSpPr>
        <a:xfrm>
          <a:off x="0" y="0"/>
          <a:ext cx="0" cy="0"/>
          <a:chOff x="0" y="0"/>
          <a:chExt cx="0" cy="0"/>
        </a:xfrm>
      </p:grpSpPr>
      <p:sp>
        <p:nvSpPr>
          <p:cNvPr id="35" name="Google Shape;35;p20"/>
          <p:cNvSpPr/>
          <p:nvPr/>
        </p:nvSpPr>
        <p:spPr>
          <a:xfrm>
            <a:off x="-1" y="885495"/>
            <a:ext cx="595950" cy="997079"/>
          </a:xfrm>
          <a:prstGeom prst="rect">
            <a:avLst/>
          </a:prstGeom>
          <a:solidFill>
            <a:srgbClr val="6A6C77"/>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200"/>
              <a:buFont typeface="Helvetica Neue"/>
              <a:buNone/>
            </a:pPr>
            <a:r>
              <a:t/>
            </a:r>
            <a:endParaRPr b="1" i="0" sz="2200" u="none" cap="none" strike="noStrike">
              <a:solidFill>
                <a:srgbClr val="000000"/>
              </a:solidFill>
              <a:latin typeface="Helvetica Neue"/>
              <a:ea typeface="Helvetica Neue"/>
              <a:cs typeface="Helvetica Neue"/>
              <a:sym typeface="Helvetica Neue"/>
            </a:endParaRPr>
          </a:p>
        </p:txBody>
      </p:sp>
      <p:cxnSp>
        <p:nvCxnSpPr>
          <p:cNvPr id="36" name="Google Shape;36;p20"/>
          <p:cNvCxnSpPr/>
          <p:nvPr/>
        </p:nvCxnSpPr>
        <p:spPr>
          <a:xfrm>
            <a:off x="1714974" y="9119886"/>
            <a:ext cx="13910316" cy="1"/>
          </a:xfrm>
          <a:prstGeom prst="straightConnector1">
            <a:avLst/>
          </a:prstGeom>
          <a:noFill/>
          <a:ln cap="flat" cmpd="sng" w="25400">
            <a:solidFill>
              <a:srgbClr val="98C5E8"/>
            </a:solidFill>
            <a:prstDash val="solid"/>
            <a:miter lim="400000"/>
            <a:headEnd len="sm" w="sm" type="none"/>
            <a:tailEnd len="sm" w="sm" type="none"/>
          </a:ln>
        </p:spPr>
      </p:cxnSp>
      <p:sp>
        <p:nvSpPr>
          <p:cNvPr id="37" name="Google Shape;37;p20"/>
          <p:cNvSpPr txBox="1"/>
          <p:nvPr>
            <p:ph idx="12" type="sldNum"/>
          </p:nvPr>
        </p:nvSpPr>
        <p:spPr>
          <a:xfrm>
            <a:off x="15979978" y="8957733"/>
            <a:ext cx="606477" cy="324306"/>
          </a:xfrm>
          <a:prstGeom prst="rect">
            <a:avLst/>
          </a:prstGeom>
          <a:noFill/>
          <a:ln>
            <a:noFill/>
          </a:ln>
        </p:spPr>
        <p:txBody>
          <a:bodyPr anchorCtr="0" anchor="t" bIns="45700" lIns="91425" spcFirstLastPara="1" rIns="91425" wrap="square" tIns="45700">
            <a:noAutofit/>
          </a:bodyPr>
          <a:lstStyle>
            <a:lvl1pPr indent="0" lvl="0"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1pPr>
            <a:lvl2pPr indent="0" lvl="1"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2pPr>
            <a:lvl3pPr indent="0" lvl="2"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3pPr>
            <a:lvl4pPr indent="0" lvl="3"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4pPr>
            <a:lvl5pPr indent="0" lvl="4"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5pPr>
            <a:lvl6pPr indent="0" lvl="5"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6pPr>
            <a:lvl7pPr indent="0" lvl="6"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7pPr>
            <a:lvl8pPr indent="0" lvl="7"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8pPr>
            <a:lvl9pPr indent="0" lvl="8" marL="0" marR="0" rtl="0" algn="ctr">
              <a:lnSpc>
                <a:spcPct val="100000"/>
              </a:lnSpc>
              <a:spcBef>
                <a:spcPts val="0"/>
              </a:spcBef>
              <a:spcAft>
                <a:spcPts val="0"/>
              </a:spcAft>
              <a:buClr>
                <a:srgbClr val="98C5E8"/>
              </a:buClr>
              <a:buSzPts val="1200"/>
              <a:buFont typeface="Helvetica Neue"/>
              <a:buNone/>
              <a:defRPr b="1" i="0" sz="1200" u="none" cap="none" strike="noStrike">
                <a:solidFill>
                  <a:srgbClr val="98C5E8"/>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no-NO"/>
              <a:t>‹#›</a:t>
            </a:fld>
            <a:endParaRPr/>
          </a:p>
        </p:txBody>
      </p:sp>
      <p:pic>
        <p:nvPicPr>
          <p:cNvPr id="38" name="Google Shape;38;p20"/>
          <p:cNvPicPr preferRelativeResize="0"/>
          <p:nvPr/>
        </p:nvPicPr>
        <p:blipFill rotWithShape="1">
          <a:blip r:embed="rId3">
            <a:alphaModFix/>
          </a:blip>
          <a:srcRect b="0" l="0" r="0" t="0"/>
          <a:stretch/>
        </p:blipFill>
        <p:spPr>
          <a:xfrm>
            <a:off x="152980" y="9191482"/>
            <a:ext cx="1511602" cy="41417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p:cSld name="Thank You">
    <p:bg>
      <p:bgPr>
        <a:blipFill>
          <a:blip r:embed="rId2">
            <a:alphaModFix/>
          </a:blip>
          <a:stretch>
            <a:fillRect/>
          </a:stretch>
        </a:blipFill>
      </p:bgPr>
    </p:bg>
    <p:spTree>
      <p:nvGrpSpPr>
        <p:cNvPr id="39" name="Shape 39"/>
        <p:cNvGrpSpPr/>
        <p:nvPr/>
      </p:nvGrpSpPr>
      <p:grpSpPr>
        <a:xfrm>
          <a:off x="0" y="0"/>
          <a:ext cx="0" cy="0"/>
          <a:chOff x="0" y="0"/>
          <a:chExt cx="0" cy="0"/>
        </a:xfrm>
      </p:grpSpPr>
      <p:cxnSp>
        <p:nvCxnSpPr>
          <p:cNvPr id="40" name="Google Shape;40;p21"/>
          <p:cNvCxnSpPr/>
          <p:nvPr/>
        </p:nvCxnSpPr>
        <p:spPr>
          <a:xfrm>
            <a:off x="2546956" y="4682067"/>
            <a:ext cx="12699160" cy="1"/>
          </a:xfrm>
          <a:prstGeom prst="straightConnector1">
            <a:avLst/>
          </a:prstGeom>
          <a:noFill/>
          <a:ln cap="flat" cmpd="sng" w="25400">
            <a:solidFill>
              <a:srgbClr val="FFFFFF"/>
            </a:solidFill>
            <a:prstDash val="solid"/>
            <a:miter lim="400000"/>
            <a:headEnd len="sm" w="sm" type="none"/>
            <a:tailEnd len="sm" w="sm" type="none"/>
          </a:ln>
        </p:spPr>
      </p:cxnSp>
      <p:cxnSp>
        <p:nvCxnSpPr>
          <p:cNvPr id="41" name="Google Shape;41;p21"/>
          <p:cNvCxnSpPr/>
          <p:nvPr/>
        </p:nvCxnSpPr>
        <p:spPr>
          <a:xfrm>
            <a:off x="2546956" y="4682067"/>
            <a:ext cx="2068305" cy="1"/>
          </a:xfrm>
          <a:prstGeom prst="straightConnector1">
            <a:avLst/>
          </a:prstGeom>
          <a:noFill/>
          <a:ln cap="flat" cmpd="sng" w="88900">
            <a:solidFill>
              <a:srgbClr val="94C2E9"/>
            </a:solidFill>
            <a:prstDash val="solid"/>
            <a:miter lim="400000"/>
            <a:headEnd len="sm" w="sm" type="none"/>
            <a:tailEnd len="sm" w="sm" type="none"/>
          </a:ln>
        </p:spPr>
      </p:cxnSp>
      <p:sp>
        <p:nvSpPr>
          <p:cNvPr id="42" name="Google Shape;42;p21"/>
          <p:cNvSpPr txBox="1"/>
          <p:nvPr/>
        </p:nvSpPr>
        <p:spPr>
          <a:xfrm>
            <a:off x="2946216" y="8189517"/>
            <a:ext cx="1213473"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2000"/>
              <a:buFont typeface="Tahoma"/>
              <a:buNone/>
            </a:pPr>
            <a:r>
              <a:rPr b="0" i="0" lang="no-NO" sz="2000" u="none" cap="none" strike="noStrike">
                <a:solidFill>
                  <a:srgbClr val="FFFFFF"/>
                </a:solidFill>
                <a:latin typeface="Tahoma"/>
                <a:ea typeface="Tahoma"/>
                <a:cs typeface="Tahoma"/>
                <a:sym typeface="Tahoma"/>
              </a:rPr>
              <a:t>cessda.eu</a:t>
            </a:r>
            <a:endParaRPr b="0" i="0" sz="1400" u="none" cap="none" strike="noStrike">
              <a:solidFill>
                <a:srgbClr val="000000"/>
              </a:solidFill>
              <a:latin typeface="Arial"/>
              <a:ea typeface="Arial"/>
              <a:cs typeface="Arial"/>
              <a:sym typeface="Arial"/>
            </a:endParaRPr>
          </a:p>
        </p:txBody>
      </p:sp>
      <p:sp>
        <p:nvSpPr>
          <p:cNvPr id="43" name="Google Shape;43;p21"/>
          <p:cNvSpPr txBox="1"/>
          <p:nvPr/>
        </p:nvSpPr>
        <p:spPr>
          <a:xfrm>
            <a:off x="5845801" y="8175179"/>
            <a:ext cx="191719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FFFFFF"/>
              </a:buClr>
              <a:buSzPts val="2000"/>
              <a:buFont typeface="Tahoma"/>
              <a:buNone/>
            </a:pPr>
            <a:r>
              <a:rPr b="0" i="0" lang="no-NO" sz="2000" u="none" cap="none" strike="noStrike">
                <a:solidFill>
                  <a:srgbClr val="FFFFFF"/>
                </a:solidFill>
                <a:latin typeface="Tahoma"/>
                <a:ea typeface="Tahoma"/>
                <a:cs typeface="Tahoma"/>
                <a:sym typeface="Tahoma"/>
              </a:rPr>
              <a:t>@CESSDA_Data</a:t>
            </a:r>
            <a:endParaRPr b="0" i="0" sz="2000" u="none" cap="none" strike="noStrike">
              <a:solidFill>
                <a:srgbClr val="FFFFFF"/>
              </a:solidFill>
              <a:latin typeface="Tahoma"/>
              <a:ea typeface="Tahoma"/>
              <a:cs typeface="Tahoma"/>
              <a:sym typeface="Tahoma"/>
            </a:endParaRPr>
          </a:p>
        </p:txBody>
      </p:sp>
      <p:sp>
        <p:nvSpPr>
          <p:cNvPr id="44" name="Google Shape;44;p21"/>
          <p:cNvSpPr txBox="1"/>
          <p:nvPr>
            <p:ph idx="1" type="body"/>
          </p:nvPr>
        </p:nvSpPr>
        <p:spPr>
          <a:xfrm>
            <a:off x="2546428" y="3467100"/>
            <a:ext cx="12700388" cy="1214438"/>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600"/>
              </a:spcBef>
              <a:spcAft>
                <a:spcPts val="0"/>
              </a:spcAft>
              <a:buClr>
                <a:schemeClr val="lt1"/>
              </a:buClr>
              <a:buSzPts val="11600"/>
              <a:buFont typeface="Tahoma"/>
              <a:buNone/>
              <a:defRPr sz="8000">
                <a:solidFill>
                  <a:schemeClr val="lt1"/>
                </a:solidFill>
                <a:latin typeface="Tahoma"/>
                <a:ea typeface="Tahoma"/>
                <a:cs typeface="Tahoma"/>
                <a:sym typeface="Tahoma"/>
              </a:defRPr>
            </a:lvl1pPr>
            <a:lvl2pPr indent="-228600" lvl="1" marL="914400" algn="l">
              <a:lnSpc>
                <a:spcPct val="100000"/>
              </a:lnSpc>
              <a:spcBef>
                <a:spcPts val="600"/>
              </a:spcBef>
              <a:spcAft>
                <a:spcPts val="0"/>
              </a:spcAft>
              <a:buClr>
                <a:srgbClr val="6A6C76"/>
              </a:buClr>
              <a:buSzPts val="4060"/>
              <a:buFont typeface="Tahoma"/>
              <a:buNone/>
              <a:defRPr/>
            </a:lvl2pPr>
            <a:lvl3pPr indent="-394335" lvl="2" marL="1371600" algn="l">
              <a:lnSpc>
                <a:spcPct val="100000"/>
              </a:lnSpc>
              <a:spcBef>
                <a:spcPts val="600"/>
              </a:spcBef>
              <a:spcAft>
                <a:spcPts val="0"/>
              </a:spcAft>
              <a:buClr>
                <a:srgbClr val="6A6C76"/>
              </a:buClr>
              <a:buSzPts val="2610"/>
              <a:buChar char="•"/>
              <a:defRPr/>
            </a:lvl3pPr>
            <a:lvl4pPr indent="-394335" lvl="3" marL="1828800" algn="l">
              <a:lnSpc>
                <a:spcPct val="100000"/>
              </a:lnSpc>
              <a:spcBef>
                <a:spcPts val="600"/>
              </a:spcBef>
              <a:spcAft>
                <a:spcPts val="0"/>
              </a:spcAft>
              <a:buClr>
                <a:srgbClr val="6A6C76"/>
              </a:buClr>
              <a:buSzPts val="2610"/>
              <a:buChar char="•"/>
              <a:defRPr/>
            </a:lvl4pPr>
            <a:lvl5pPr indent="-394335" lvl="4" marL="2286000" algn="l">
              <a:lnSpc>
                <a:spcPct val="100000"/>
              </a:lnSpc>
              <a:spcBef>
                <a:spcPts val="600"/>
              </a:spcBef>
              <a:spcAft>
                <a:spcPts val="0"/>
              </a:spcAft>
              <a:buClr>
                <a:srgbClr val="6A6C76"/>
              </a:buClr>
              <a:buSzPts val="2610"/>
              <a:buChar char="•"/>
              <a:defRPr/>
            </a:lvl5pPr>
            <a:lvl6pPr indent="-394335" lvl="5" marL="2743200" algn="l">
              <a:lnSpc>
                <a:spcPct val="100000"/>
              </a:lnSpc>
              <a:spcBef>
                <a:spcPts val="4200"/>
              </a:spcBef>
              <a:spcAft>
                <a:spcPts val="0"/>
              </a:spcAft>
              <a:buClr>
                <a:srgbClr val="6A6C76"/>
              </a:buClr>
              <a:buSzPts val="2610"/>
              <a:buChar char="•"/>
              <a:defRPr/>
            </a:lvl6pPr>
            <a:lvl7pPr indent="-394335" lvl="6" marL="3200400" algn="l">
              <a:lnSpc>
                <a:spcPct val="100000"/>
              </a:lnSpc>
              <a:spcBef>
                <a:spcPts val="4200"/>
              </a:spcBef>
              <a:spcAft>
                <a:spcPts val="0"/>
              </a:spcAft>
              <a:buClr>
                <a:srgbClr val="6A6C76"/>
              </a:buClr>
              <a:buSzPts val="2610"/>
              <a:buChar char="•"/>
              <a:defRPr/>
            </a:lvl7pPr>
            <a:lvl8pPr indent="-394334" lvl="7" marL="3657600" algn="l">
              <a:lnSpc>
                <a:spcPct val="100000"/>
              </a:lnSpc>
              <a:spcBef>
                <a:spcPts val="4200"/>
              </a:spcBef>
              <a:spcAft>
                <a:spcPts val="0"/>
              </a:spcAft>
              <a:buClr>
                <a:srgbClr val="6A6C76"/>
              </a:buClr>
              <a:buSzPts val="2610"/>
              <a:buChar char="•"/>
              <a:defRPr/>
            </a:lvl8pPr>
            <a:lvl9pPr indent="-394334" lvl="8" marL="4114800" algn="l">
              <a:lnSpc>
                <a:spcPct val="100000"/>
              </a:lnSpc>
              <a:spcBef>
                <a:spcPts val="4200"/>
              </a:spcBef>
              <a:spcAft>
                <a:spcPts val="0"/>
              </a:spcAft>
              <a:buClr>
                <a:srgbClr val="6A6C76"/>
              </a:buClr>
              <a:buSzPts val="2610"/>
              <a:buChar char="•"/>
              <a:defRPr/>
            </a:lvl9pPr>
          </a:lstStyle>
          <a:p/>
        </p:txBody>
      </p:sp>
      <p:sp>
        <p:nvSpPr>
          <p:cNvPr id="45" name="Google Shape;45;p21"/>
          <p:cNvSpPr txBox="1"/>
          <p:nvPr>
            <p:ph idx="2" type="body"/>
          </p:nvPr>
        </p:nvSpPr>
        <p:spPr>
          <a:xfrm>
            <a:off x="6705804" y="5346700"/>
            <a:ext cx="8540310" cy="8001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600"/>
              </a:spcBef>
              <a:spcAft>
                <a:spcPts val="0"/>
              </a:spcAft>
              <a:buClr>
                <a:schemeClr val="lt1"/>
              </a:buClr>
              <a:buSzPts val="2900"/>
              <a:buFont typeface="Tahoma"/>
              <a:buNone/>
              <a:defRPr i="1" sz="2000">
                <a:solidFill>
                  <a:schemeClr val="lt1"/>
                </a:solidFill>
                <a:latin typeface="Tahoma"/>
                <a:ea typeface="Tahoma"/>
                <a:cs typeface="Tahoma"/>
                <a:sym typeface="Tahoma"/>
              </a:defRPr>
            </a:lvl1pPr>
            <a:lvl2pPr indent="-394335" lvl="1" marL="914400" algn="l">
              <a:lnSpc>
                <a:spcPct val="100000"/>
              </a:lnSpc>
              <a:spcBef>
                <a:spcPts val="600"/>
              </a:spcBef>
              <a:spcAft>
                <a:spcPts val="0"/>
              </a:spcAft>
              <a:buClr>
                <a:srgbClr val="6A6C76"/>
              </a:buClr>
              <a:buSzPts val="2610"/>
              <a:buChar char="•"/>
              <a:defRPr/>
            </a:lvl2pPr>
            <a:lvl3pPr indent="-394335" lvl="2" marL="1371600" algn="l">
              <a:lnSpc>
                <a:spcPct val="100000"/>
              </a:lnSpc>
              <a:spcBef>
                <a:spcPts val="600"/>
              </a:spcBef>
              <a:spcAft>
                <a:spcPts val="0"/>
              </a:spcAft>
              <a:buClr>
                <a:srgbClr val="6A6C76"/>
              </a:buClr>
              <a:buSzPts val="2610"/>
              <a:buChar char="•"/>
              <a:defRPr/>
            </a:lvl3pPr>
            <a:lvl4pPr indent="-394335" lvl="3" marL="1828800" algn="l">
              <a:lnSpc>
                <a:spcPct val="100000"/>
              </a:lnSpc>
              <a:spcBef>
                <a:spcPts val="600"/>
              </a:spcBef>
              <a:spcAft>
                <a:spcPts val="0"/>
              </a:spcAft>
              <a:buClr>
                <a:srgbClr val="6A6C76"/>
              </a:buClr>
              <a:buSzPts val="2610"/>
              <a:buChar char="•"/>
              <a:defRPr/>
            </a:lvl4pPr>
            <a:lvl5pPr indent="-394335" lvl="4" marL="2286000" algn="l">
              <a:lnSpc>
                <a:spcPct val="100000"/>
              </a:lnSpc>
              <a:spcBef>
                <a:spcPts val="600"/>
              </a:spcBef>
              <a:spcAft>
                <a:spcPts val="0"/>
              </a:spcAft>
              <a:buClr>
                <a:srgbClr val="6A6C76"/>
              </a:buClr>
              <a:buSzPts val="2610"/>
              <a:buChar char="•"/>
              <a:defRPr/>
            </a:lvl5pPr>
            <a:lvl6pPr indent="-394335" lvl="5" marL="2743200" algn="l">
              <a:lnSpc>
                <a:spcPct val="100000"/>
              </a:lnSpc>
              <a:spcBef>
                <a:spcPts val="4200"/>
              </a:spcBef>
              <a:spcAft>
                <a:spcPts val="0"/>
              </a:spcAft>
              <a:buClr>
                <a:srgbClr val="6A6C76"/>
              </a:buClr>
              <a:buSzPts val="2610"/>
              <a:buChar char="•"/>
              <a:defRPr/>
            </a:lvl6pPr>
            <a:lvl7pPr indent="-394335" lvl="6" marL="3200400" algn="l">
              <a:lnSpc>
                <a:spcPct val="100000"/>
              </a:lnSpc>
              <a:spcBef>
                <a:spcPts val="4200"/>
              </a:spcBef>
              <a:spcAft>
                <a:spcPts val="0"/>
              </a:spcAft>
              <a:buClr>
                <a:srgbClr val="6A6C76"/>
              </a:buClr>
              <a:buSzPts val="2610"/>
              <a:buChar char="•"/>
              <a:defRPr/>
            </a:lvl7pPr>
            <a:lvl8pPr indent="-394334" lvl="7" marL="3657600" algn="l">
              <a:lnSpc>
                <a:spcPct val="100000"/>
              </a:lnSpc>
              <a:spcBef>
                <a:spcPts val="4200"/>
              </a:spcBef>
              <a:spcAft>
                <a:spcPts val="0"/>
              </a:spcAft>
              <a:buClr>
                <a:srgbClr val="6A6C76"/>
              </a:buClr>
              <a:buSzPts val="2610"/>
              <a:buChar char="•"/>
              <a:defRPr/>
            </a:lvl8pPr>
            <a:lvl9pPr indent="-394334" lvl="8" marL="4114800" algn="l">
              <a:lnSpc>
                <a:spcPct val="100000"/>
              </a:lnSpc>
              <a:spcBef>
                <a:spcPts val="4200"/>
              </a:spcBef>
              <a:spcAft>
                <a:spcPts val="0"/>
              </a:spcAft>
              <a:buClr>
                <a:srgbClr val="6A6C76"/>
              </a:buClr>
              <a:buSzPts val="2610"/>
              <a:buChar char="•"/>
              <a:defRPr/>
            </a:lvl9pPr>
          </a:lstStyle>
          <a:p/>
        </p:txBody>
      </p:sp>
      <p:pic>
        <p:nvPicPr>
          <p:cNvPr id="46" name="Google Shape;46;p21"/>
          <p:cNvPicPr preferRelativeResize="0"/>
          <p:nvPr/>
        </p:nvPicPr>
        <p:blipFill rotWithShape="1">
          <a:blip r:embed="rId3">
            <a:alphaModFix/>
          </a:blip>
          <a:srcRect b="0" l="0" r="0" t="0"/>
          <a:stretch/>
        </p:blipFill>
        <p:spPr>
          <a:xfrm>
            <a:off x="5279217" y="8212130"/>
            <a:ext cx="417023" cy="336466"/>
          </a:xfrm>
          <a:prstGeom prst="rect">
            <a:avLst/>
          </a:prstGeom>
          <a:noFill/>
          <a:ln>
            <a:noFill/>
          </a:ln>
        </p:spPr>
      </p:pic>
      <p:pic>
        <p:nvPicPr>
          <p:cNvPr id="47" name="Google Shape;47;p21"/>
          <p:cNvPicPr preferRelativeResize="0"/>
          <p:nvPr/>
        </p:nvPicPr>
        <p:blipFill rotWithShape="1">
          <a:blip r:embed="rId4">
            <a:alphaModFix/>
          </a:blip>
          <a:srcRect b="0" l="0" r="0" t="0"/>
          <a:stretch/>
        </p:blipFill>
        <p:spPr>
          <a:xfrm>
            <a:off x="2476566" y="8261351"/>
            <a:ext cx="247650" cy="266700"/>
          </a:xfrm>
          <a:prstGeom prst="rect">
            <a:avLst/>
          </a:prstGeom>
          <a:noFill/>
          <a:ln>
            <a:noFill/>
          </a:ln>
        </p:spPr>
      </p:pic>
      <p:grpSp>
        <p:nvGrpSpPr>
          <p:cNvPr id="48" name="Google Shape;48;p21"/>
          <p:cNvGrpSpPr/>
          <p:nvPr/>
        </p:nvGrpSpPr>
        <p:grpSpPr>
          <a:xfrm>
            <a:off x="1241530" y="8869744"/>
            <a:ext cx="1068804" cy="490158"/>
            <a:chOff x="1241530" y="8869744"/>
            <a:chExt cx="1068804" cy="490158"/>
          </a:xfrm>
        </p:grpSpPr>
        <p:pic>
          <p:nvPicPr>
            <p:cNvPr id="49" name="Google Shape;49;p21"/>
            <p:cNvPicPr preferRelativeResize="0"/>
            <p:nvPr/>
          </p:nvPicPr>
          <p:blipFill rotWithShape="1">
            <a:blip r:embed="rId5">
              <a:alphaModFix/>
            </a:blip>
            <a:srcRect b="0" l="0" r="0" t="0"/>
            <a:stretch/>
          </p:blipFill>
          <p:spPr>
            <a:xfrm>
              <a:off x="1820176" y="8869744"/>
              <a:ext cx="490158" cy="490158"/>
            </a:xfrm>
            <a:prstGeom prst="rect">
              <a:avLst/>
            </a:prstGeom>
            <a:noFill/>
            <a:ln>
              <a:noFill/>
            </a:ln>
          </p:spPr>
        </p:pic>
        <p:pic>
          <p:nvPicPr>
            <p:cNvPr id="50" name="Google Shape;50;p21"/>
            <p:cNvPicPr preferRelativeResize="0"/>
            <p:nvPr/>
          </p:nvPicPr>
          <p:blipFill rotWithShape="1">
            <a:blip r:embed="rId6">
              <a:alphaModFix/>
            </a:blip>
            <a:srcRect b="0" l="0" r="0" t="0"/>
            <a:stretch/>
          </p:blipFill>
          <p:spPr>
            <a:xfrm>
              <a:off x="1241530" y="8869744"/>
              <a:ext cx="490158" cy="490158"/>
            </a:xfrm>
            <a:prstGeom prst="rect">
              <a:avLst/>
            </a:prstGeom>
            <a:noFill/>
            <a:ln>
              <a:noFill/>
            </a:ln>
          </p:spPr>
        </p:pic>
      </p:grpSp>
      <p:pic>
        <p:nvPicPr>
          <p:cNvPr id="51" name="Google Shape;51;p21"/>
          <p:cNvPicPr preferRelativeResize="0"/>
          <p:nvPr/>
        </p:nvPicPr>
        <p:blipFill rotWithShape="1">
          <a:blip r:embed="rId7">
            <a:alphaModFix/>
          </a:blip>
          <a:srcRect b="0" l="0" r="0" t="0"/>
          <a:stretch/>
        </p:blipFill>
        <p:spPr>
          <a:xfrm>
            <a:off x="13499897" y="626969"/>
            <a:ext cx="2914650" cy="78105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Content (Alternate)">
  <p:cSld name="Split Content (Alternate)">
    <p:bg>
      <p:bgPr>
        <a:blipFill>
          <a:blip r:embed="rId2">
            <a:alphaModFix/>
          </a:blip>
          <a:stretch>
            <a:fillRect/>
          </a:stretch>
        </a:blipFill>
      </p:bgPr>
    </p:bg>
    <p:spTree>
      <p:nvGrpSpPr>
        <p:cNvPr id="52" name="Shape 52"/>
        <p:cNvGrpSpPr/>
        <p:nvPr/>
      </p:nvGrpSpPr>
      <p:grpSpPr>
        <a:xfrm>
          <a:off x="0" y="0"/>
          <a:ext cx="0" cy="0"/>
          <a:chOff x="0" y="0"/>
          <a:chExt cx="0" cy="0"/>
        </a:xfrm>
      </p:grpSpPr>
      <p:sp>
        <p:nvSpPr>
          <p:cNvPr id="53" name="Google Shape;53;p18"/>
          <p:cNvSpPr txBox="1"/>
          <p:nvPr>
            <p:ph type="title"/>
          </p:nvPr>
        </p:nvSpPr>
        <p:spPr>
          <a:xfrm>
            <a:off x="5176092" y="289711"/>
            <a:ext cx="3262678" cy="2481950"/>
          </a:xfrm>
          <a:prstGeom prst="rect">
            <a:avLst/>
          </a:prstGeom>
          <a:noFill/>
          <a:ln>
            <a:noFill/>
          </a:ln>
        </p:spPr>
        <p:txBody>
          <a:bodyPr anchorCtr="0" anchor="b" bIns="50800" lIns="50800" spcFirstLastPara="1" rIns="50800" wrap="square" tIns="50800">
            <a:normAutofit/>
          </a:bodyPr>
          <a:lstStyle>
            <a:lvl1pPr lvl="0" algn="l">
              <a:lnSpc>
                <a:spcPct val="100000"/>
              </a:lnSpc>
              <a:spcBef>
                <a:spcPts val="0"/>
              </a:spcBef>
              <a:spcAft>
                <a:spcPts val="0"/>
              </a:spcAft>
              <a:buClr>
                <a:srgbClr val="FFFFFF"/>
              </a:buClr>
              <a:buSzPts val="5800"/>
              <a:buFont typeface="Tahoma"/>
              <a:buNone/>
              <a:defRPr sz="5800">
                <a:solidFill>
                  <a:srgbClr val="FFFFFF"/>
                </a:solidFill>
                <a:latin typeface="Tahoma"/>
                <a:ea typeface="Tahoma"/>
                <a:cs typeface="Tahoma"/>
                <a:sym typeface="Tahoma"/>
              </a:defRPr>
            </a:lvl1pPr>
            <a:lvl2pPr lvl="1" algn="l">
              <a:lnSpc>
                <a:spcPct val="100000"/>
              </a:lnSpc>
              <a:spcBef>
                <a:spcPts val="0"/>
              </a:spcBef>
              <a:spcAft>
                <a:spcPts val="0"/>
              </a:spcAft>
              <a:buClr>
                <a:srgbClr val="6A6C77"/>
              </a:buClr>
              <a:buSzPts val="1800"/>
              <a:buNone/>
              <a:defRPr/>
            </a:lvl2pPr>
            <a:lvl3pPr lvl="2" algn="l">
              <a:lnSpc>
                <a:spcPct val="100000"/>
              </a:lnSpc>
              <a:spcBef>
                <a:spcPts val="0"/>
              </a:spcBef>
              <a:spcAft>
                <a:spcPts val="0"/>
              </a:spcAft>
              <a:buClr>
                <a:srgbClr val="6A6C77"/>
              </a:buClr>
              <a:buSzPts val="1800"/>
              <a:buNone/>
              <a:defRPr/>
            </a:lvl3pPr>
            <a:lvl4pPr lvl="3" algn="l">
              <a:lnSpc>
                <a:spcPct val="100000"/>
              </a:lnSpc>
              <a:spcBef>
                <a:spcPts val="0"/>
              </a:spcBef>
              <a:spcAft>
                <a:spcPts val="0"/>
              </a:spcAft>
              <a:buClr>
                <a:srgbClr val="6A6C77"/>
              </a:buClr>
              <a:buSzPts val="1800"/>
              <a:buNone/>
              <a:defRPr/>
            </a:lvl4pPr>
            <a:lvl5pPr lvl="4" algn="l">
              <a:lnSpc>
                <a:spcPct val="100000"/>
              </a:lnSpc>
              <a:spcBef>
                <a:spcPts val="0"/>
              </a:spcBef>
              <a:spcAft>
                <a:spcPts val="0"/>
              </a:spcAft>
              <a:buClr>
                <a:srgbClr val="6A6C77"/>
              </a:buClr>
              <a:buSzPts val="1800"/>
              <a:buNone/>
              <a:defRPr/>
            </a:lvl5pPr>
            <a:lvl6pPr lvl="5" algn="l">
              <a:lnSpc>
                <a:spcPct val="100000"/>
              </a:lnSpc>
              <a:spcBef>
                <a:spcPts val="0"/>
              </a:spcBef>
              <a:spcAft>
                <a:spcPts val="0"/>
              </a:spcAft>
              <a:buClr>
                <a:srgbClr val="6A6C77"/>
              </a:buClr>
              <a:buSzPts val="1800"/>
              <a:buNone/>
              <a:defRPr/>
            </a:lvl6pPr>
            <a:lvl7pPr lvl="6" algn="l">
              <a:lnSpc>
                <a:spcPct val="100000"/>
              </a:lnSpc>
              <a:spcBef>
                <a:spcPts val="0"/>
              </a:spcBef>
              <a:spcAft>
                <a:spcPts val="0"/>
              </a:spcAft>
              <a:buClr>
                <a:srgbClr val="6A6C77"/>
              </a:buClr>
              <a:buSzPts val="1800"/>
              <a:buNone/>
              <a:defRPr/>
            </a:lvl7pPr>
            <a:lvl8pPr lvl="7" algn="l">
              <a:lnSpc>
                <a:spcPct val="100000"/>
              </a:lnSpc>
              <a:spcBef>
                <a:spcPts val="0"/>
              </a:spcBef>
              <a:spcAft>
                <a:spcPts val="0"/>
              </a:spcAft>
              <a:buClr>
                <a:srgbClr val="6A6C77"/>
              </a:buClr>
              <a:buSzPts val="1800"/>
              <a:buNone/>
              <a:defRPr/>
            </a:lvl8pPr>
            <a:lvl9pPr lvl="8" algn="l">
              <a:lnSpc>
                <a:spcPct val="100000"/>
              </a:lnSpc>
              <a:spcBef>
                <a:spcPts val="0"/>
              </a:spcBef>
              <a:spcAft>
                <a:spcPts val="0"/>
              </a:spcAft>
              <a:buClr>
                <a:srgbClr val="6A6C77"/>
              </a:buClr>
              <a:buSzPts val="1800"/>
              <a:buNone/>
              <a:defRPr/>
            </a:lvl9pPr>
          </a:lstStyle>
          <a:p/>
        </p:txBody>
      </p:sp>
      <p:sp>
        <p:nvSpPr>
          <p:cNvPr id="54" name="Google Shape;54;p18"/>
          <p:cNvSpPr txBox="1"/>
          <p:nvPr>
            <p:ph idx="1" type="body"/>
          </p:nvPr>
        </p:nvSpPr>
        <p:spPr>
          <a:xfrm>
            <a:off x="654775" y="7143184"/>
            <a:ext cx="3671031" cy="210804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600"/>
              </a:spcBef>
              <a:spcAft>
                <a:spcPts val="0"/>
              </a:spcAft>
              <a:buClr>
                <a:srgbClr val="6A6C77"/>
              </a:buClr>
              <a:buSzPts val="2800"/>
              <a:buFont typeface="Tahoma"/>
              <a:buNone/>
              <a:defRPr>
                <a:solidFill>
                  <a:srgbClr val="6A6C77"/>
                </a:solidFill>
                <a:latin typeface="Tahoma"/>
                <a:ea typeface="Tahoma"/>
                <a:cs typeface="Tahoma"/>
                <a:sym typeface="Tahoma"/>
              </a:defRPr>
            </a:lvl1pPr>
            <a:lvl2pPr indent="-228600" lvl="1" marL="914400" algn="l">
              <a:lnSpc>
                <a:spcPct val="100000"/>
              </a:lnSpc>
              <a:spcBef>
                <a:spcPts val="600"/>
              </a:spcBef>
              <a:spcAft>
                <a:spcPts val="0"/>
              </a:spcAft>
              <a:buClr>
                <a:srgbClr val="6A6C77"/>
              </a:buClr>
              <a:buSzPts val="2800"/>
              <a:buFont typeface="Tahoma"/>
              <a:buNone/>
              <a:defRPr>
                <a:solidFill>
                  <a:srgbClr val="6A6C77"/>
                </a:solidFill>
              </a:defRPr>
            </a:lvl2pPr>
            <a:lvl3pPr indent="-228600" lvl="2" marL="1371600" algn="l">
              <a:lnSpc>
                <a:spcPct val="100000"/>
              </a:lnSpc>
              <a:spcBef>
                <a:spcPts val="600"/>
              </a:spcBef>
              <a:spcAft>
                <a:spcPts val="0"/>
              </a:spcAft>
              <a:buClr>
                <a:srgbClr val="6A6C77"/>
              </a:buClr>
              <a:buSzPts val="2800"/>
              <a:buFont typeface="Tahoma"/>
              <a:buNone/>
              <a:defRPr>
                <a:solidFill>
                  <a:srgbClr val="6A6C77"/>
                </a:solidFill>
              </a:defRPr>
            </a:lvl3pPr>
            <a:lvl4pPr indent="-228600" lvl="3" marL="1828800" algn="l">
              <a:lnSpc>
                <a:spcPct val="100000"/>
              </a:lnSpc>
              <a:spcBef>
                <a:spcPts val="600"/>
              </a:spcBef>
              <a:spcAft>
                <a:spcPts val="0"/>
              </a:spcAft>
              <a:buClr>
                <a:srgbClr val="6A6C77"/>
              </a:buClr>
              <a:buSzPts val="2800"/>
              <a:buFont typeface="Tahoma"/>
              <a:buNone/>
              <a:defRPr>
                <a:solidFill>
                  <a:srgbClr val="6A6C77"/>
                </a:solidFill>
              </a:defRPr>
            </a:lvl4pPr>
            <a:lvl5pPr indent="-228600" lvl="4" marL="2286000" algn="l">
              <a:lnSpc>
                <a:spcPct val="100000"/>
              </a:lnSpc>
              <a:spcBef>
                <a:spcPts val="600"/>
              </a:spcBef>
              <a:spcAft>
                <a:spcPts val="0"/>
              </a:spcAft>
              <a:buClr>
                <a:srgbClr val="6A6C77"/>
              </a:buClr>
              <a:buSzPts val="2800"/>
              <a:buFont typeface="Tahoma"/>
              <a:buNone/>
              <a:defRPr>
                <a:solidFill>
                  <a:srgbClr val="6A6C77"/>
                </a:solidFill>
              </a:defRPr>
            </a:lvl5pPr>
            <a:lvl6pPr indent="-394335" lvl="5" marL="2743200" algn="l">
              <a:lnSpc>
                <a:spcPct val="100000"/>
              </a:lnSpc>
              <a:spcBef>
                <a:spcPts val="4200"/>
              </a:spcBef>
              <a:spcAft>
                <a:spcPts val="0"/>
              </a:spcAft>
              <a:buClr>
                <a:srgbClr val="6A6C76"/>
              </a:buClr>
              <a:buSzPts val="2610"/>
              <a:buChar char="•"/>
              <a:defRPr/>
            </a:lvl6pPr>
            <a:lvl7pPr indent="-394335" lvl="6" marL="3200400" algn="l">
              <a:lnSpc>
                <a:spcPct val="100000"/>
              </a:lnSpc>
              <a:spcBef>
                <a:spcPts val="4200"/>
              </a:spcBef>
              <a:spcAft>
                <a:spcPts val="0"/>
              </a:spcAft>
              <a:buClr>
                <a:srgbClr val="6A6C76"/>
              </a:buClr>
              <a:buSzPts val="2610"/>
              <a:buChar char="•"/>
              <a:defRPr/>
            </a:lvl7pPr>
            <a:lvl8pPr indent="-394334" lvl="7" marL="3657600" algn="l">
              <a:lnSpc>
                <a:spcPct val="100000"/>
              </a:lnSpc>
              <a:spcBef>
                <a:spcPts val="4200"/>
              </a:spcBef>
              <a:spcAft>
                <a:spcPts val="0"/>
              </a:spcAft>
              <a:buClr>
                <a:srgbClr val="6A6C76"/>
              </a:buClr>
              <a:buSzPts val="2610"/>
              <a:buChar char="•"/>
              <a:defRPr/>
            </a:lvl8pPr>
            <a:lvl9pPr indent="-394334" lvl="8" marL="4114800" algn="l">
              <a:lnSpc>
                <a:spcPct val="100000"/>
              </a:lnSpc>
              <a:spcBef>
                <a:spcPts val="4200"/>
              </a:spcBef>
              <a:spcAft>
                <a:spcPts val="0"/>
              </a:spcAft>
              <a:buClr>
                <a:srgbClr val="6A6C76"/>
              </a:buClr>
              <a:buSzPts val="2610"/>
              <a:buChar char="•"/>
              <a:defRPr/>
            </a:lvl9pPr>
          </a:lstStyle>
          <a:p/>
        </p:txBody>
      </p:sp>
      <p:sp>
        <p:nvSpPr>
          <p:cNvPr id="55" name="Google Shape;55;p18"/>
          <p:cNvSpPr/>
          <p:nvPr>
            <p:ph idx="2" type="pic"/>
          </p:nvPr>
        </p:nvSpPr>
        <p:spPr>
          <a:xfrm>
            <a:off x="9770832" y="647700"/>
            <a:ext cx="6604202" cy="5207000"/>
          </a:xfrm>
          <a:prstGeom prst="rect">
            <a:avLst/>
          </a:prstGeom>
          <a:noFill/>
          <a:ln>
            <a:noFill/>
          </a:ln>
        </p:spPr>
      </p:sp>
      <p:sp>
        <p:nvSpPr>
          <p:cNvPr id="56" name="Google Shape;56;p18"/>
          <p:cNvSpPr txBox="1"/>
          <p:nvPr>
            <p:ph idx="3" type="body"/>
          </p:nvPr>
        </p:nvSpPr>
        <p:spPr>
          <a:xfrm>
            <a:off x="9347485" y="6540500"/>
            <a:ext cx="7400093" cy="2806700"/>
          </a:xfrm>
          <a:prstGeom prst="rect">
            <a:avLst/>
          </a:prstGeom>
          <a:noFill/>
          <a:ln>
            <a:noFill/>
          </a:ln>
        </p:spPr>
        <p:txBody>
          <a:bodyPr anchorCtr="0" anchor="t" bIns="45700" lIns="91425" spcFirstLastPara="1" rIns="91425" wrap="square" tIns="45700">
            <a:normAutofit/>
          </a:bodyPr>
          <a:lstStyle>
            <a:lvl1pPr indent="-486410" lvl="0" marL="457200" algn="l">
              <a:lnSpc>
                <a:spcPct val="100000"/>
              </a:lnSpc>
              <a:spcBef>
                <a:spcPts val="600"/>
              </a:spcBef>
              <a:spcAft>
                <a:spcPts val="0"/>
              </a:spcAft>
              <a:buClr>
                <a:srgbClr val="6A6C76"/>
              </a:buClr>
              <a:buSzPts val="4060"/>
              <a:buFont typeface="Tahoma"/>
              <a:buChar char="•"/>
              <a:defRPr>
                <a:latin typeface="Tahoma"/>
                <a:ea typeface="Tahoma"/>
                <a:cs typeface="Tahoma"/>
                <a:sym typeface="Tahoma"/>
              </a:defRPr>
            </a:lvl1pPr>
            <a:lvl2pPr indent="-486410" lvl="1" marL="914400" algn="l">
              <a:lnSpc>
                <a:spcPct val="100000"/>
              </a:lnSpc>
              <a:spcBef>
                <a:spcPts val="600"/>
              </a:spcBef>
              <a:spcAft>
                <a:spcPts val="0"/>
              </a:spcAft>
              <a:buClr>
                <a:srgbClr val="6A6C76"/>
              </a:buClr>
              <a:buSzPts val="4060"/>
              <a:buFont typeface="Tahoma"/>
              <a:buChar char="•"/>
              <a:defRPr>
                <a:latin typeface="Tahoma"/>
                <a:ea typeface="Tahoma"/>
                <a:cs typeface="Tahoma"/>
                <a:sym typeface="Tahoma"/>
              </a:defRPr>
            </a:lvl2pPr>
            <a:lvl3pPr indent="-486410" lvl="2" marL="1371600" algn="l">
              <a:lnSpc>
                <a:spcPct val="100000"/>
              </a:lnSpc>
              <a:spcBef>
                <a:spcPts val="600"/>
              </a:spcBef>
              <a:spcAft>
                <a:spcPts val="0"/>
              </a:spcAft>
              <a:buClr>
                <a:srgbClr val="6A6C76"/>
              </a:buClr>
              <a:buSzPts val="4060"/>
              <a:buFont typeface="Tahoma"/>
              <a:buChar char="•"/>
              <a:defRPr>
                <a:latin typeface="Tahoma"/>
                <a:ea typeface="Tahoma"/>
                <a:cs typeface="Tahoma"/>
                <a:sym typeface="Tahoma"/>
              </a:defRPr>
            </a:lvl3pPr>
            <a:lvl4pPr indent="-394335" lvl="3" marL="1828800" algn="l">
              <a:lnSpc>
                <a:spcPct val="100000"/>
              </a:lnSpc>
              <a:spcBef>
                <a:spcPts val="600"/>
              </a:spcBef>
              <a:spcAft>
                <a:spcPts val="0"/>
              </a:spcAft>
              <a:buClr>
                <a:srgbClr val="6A6C76"/>
              </a:buClr>
              <a:buSzPts val="2610"/>
              <a:buChar char="•"/>
              <a:defRPr/>
            </a:lvl4pPr>
            <a:lvl5pPr indent="-394335" lvl="4" marL="2286000" algn="l">
              <a:lnSpc>
                <a:spcPct val="100000"/>
              </a:lnSpc>
              <a:spcBef>
                <a:spcPts val="600"/>
              </a:spcBef>
              <a:spcAft>
                <a:spcPts val="0"/>
              </a:spcAft>
              <a:buClr>
                <a:srgbClr val="6A6C76"/>
              </a:buClr>
              <a:buSzPts val="2610"/>
              <a:buChar char="•"/>
              <a:defRPr/>
            </a:lvl5pPr>
            <a:lvl6pPr indent="-394335" lvl="5" marL="2743200" algn="l">
              <a:lnSpc>
                <a:spcPct val="100000"/>
              </a:lnSpc>
              <a:spcBef>
                <a:spcPts val="4200"/>
              </a:spcBef>
              <a:spcAft>
                <a:spcPts val="0"/>
              </a:spcAft>
              <a:buClr>
                <a:srgbClr val="6A6C76"/>
              </a:buClr>
              <a:buSzPts val="2610"/>
              <a:buChar char="•"/>
              <a:defRPr/>
            </a:lvl6pPr>
            <a:lvl7pPr indent="-394335" lvl="6" marL="3200400" algn="l">
              <a:lnSpc>
                <a:spcPct val="100000"/>
              </a:lnSpc>
              <a:spcBef>
                <a:spcPts val="4200"/>
              </a:spcBef>
              <a:spcAft>
                <a:spcPts val="0"/>
              </a:spcAft>
              <a:buClr>
                <a:srgbClr val="6A6C76"/>
              </a:buClr>
              <a:buSzPts val="2610"/>
              <a:buChar char="•"/>
              <a:defRPr/>
            </a:lvl7pPr>
            <a:lvl8pPr indent="-394334" lvl="7" marL="3657600" algn="l">
              <a:lnSpc>
                <a:spcPct val="100000"/>
              </a:lnSpc>
              <a:spcBef>
                <a:spcPts val="4200"/>
              </a:spcBef>
              <a:spcAft>
                <a:spcPts val="0"/>
              </a:spcAft>
              <a:buClr>
                <a:srgbClr val="6A6C76"/>
              </a:buClr>
              <a:buSzPts val="2610"/>
              <a:buChar char="•"/>
              <a:defRPr/>
            </a:lvl8pPr>
            <a:lvl9pPr indent="-394334" lvl="8" marL="4114800" algn="l">
              <a:lnSpc>
                <a:spcPct val="100000"/>
              </a:lnSpc>
              <a:spcBef>
                <a:spcPts val="4200"/>
              </a:spcBef>
              <a:spcAft>
                <a:spcPts val="0"/>
              </a:spcAft>
              <a:buClr>
                <a:srgbClr val="6A6C76"/>
              </a:buClr>
              <a:buSzPts val="261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Title and body">
    <p:spTree>
      <p:nvGrpSpPr>
        <p:cNvPr id="57" name="Shape 57"/>
        <p:cNvGrpSpPr/>
        <p:nvPr/>
      </p:nvGrpSpPr>
      <p:grpSpPr>
        <a:xfrm>
          <a:off x="0" y="0"/>
          <a:ext cx="0" cy="0"/>
          <a:chOff x="0" y="0"/>
          <a:chExt cx="0" cy="0"/>
        </a:xfrm>
      </p:grpSpPr>
      <p:sp>
        <p:nvSpPr>
          <p:cNvPr id="58" name="Google Shape;58;p69"/>
          <p:cNvSpPr txBox="1"/>
          <p:nvPr>
            <p:ph type="title"/>
          </p:nvPr>
        </p:nvSpPr>
        <p:spPr>
          <a:xfrm>
            <a:off x="591093" y="843899"/>
            <a:ext cx="16158000" cy="1086000"/>
          </a:xfrm>
          <a:prstGeom prst="rect">
            <a:avLst/>
          </a:prstGeom>
          <a:noFill/>
          <a:ln>
            <a:noFill/>
          </a:ln>
        </p:spPr>
        <p:txBody>
          <a:bodyPr anchorCtr="0" anchor="t" bIns="173375" lIns="173375" spcFirstLastPara="1" rIns="173375" wrap="square" tIns="173375">
            <a:normAutofit/>
          </a:bodyPr>
          <a:lstStyle>
            <a:lvl1pPr lvl="0" algn="l">
              <a:lnSpc>
                <a:spcPct val="100000"/>
              </a:lnSpc>
              <a:spcBef>
                <a:spcPts val="0"/>
              </a:spcBef>
              <a:spcAft>
                <a:spcPts val="0"/>
              </a:spcAft>
              <a:buSzPts val="5300"/>
              <a:buNone/>
              <a:defRPr/>
            </a:lvl1pPr>
            <a:lvl2pPr lvl="1" algn="l">
              <a:lnSpc>
                <a:spcPct val="100000"/>
              </a:lnSpc>
              <a:spcBef>
                <a:spcPts val="0"/>
              </a:spcBef>
              <a:spcAft>
                <a:spcPts val="0"/>
              </a:spcAft>
              <a:buSzPts val="5300"/>
              <a:buNone/>
              <a:defRPr/>
            </a:lvl2pPr>
            <a:lvl3pPr lvl="2" algn="l">
              <a:lnSpc>
                <a:spcPct val="100000"/>
              </a:lnSpc>
              <a:spcBef>
                <a:spcPts val="0"/>
              </a:spcBef>
              <a:spcAft>
                <a:spcPts val="0"/>
              </a:spcAft>
              <a:buSzPts val="5300"/>
              <a:buNone/>
              <a:defRPr/>
            </a:lvl3pPr>
            <a:lvl4pPr lvl="3" algn="l">
              <a:lnSpc>
                <a:spcPct val="100000"/>
              </a:lnSpc>
              <a:spcBef>
                <a:spcPts val="0"/>
              </a:spcBef>
              <a:spcAft>
                <a:spcPts val="0"/>
              </a:spcAft>
              <a:buSzPts val="5300"/>
              <a:buNone/>
              <a:defRPr/>
            </a:lvl4pPr>
            <a:lvl5pPr lvl="4" algn="l">
              <a:lnSpc>
                <a:spcPct val="100000"/>
              </a:lnSpc>
              <a:spcBef>
                <a:spcPts val="0"/>
              </a:spcBef>
              <a:spcAft>
                <a:spcPts val="0"/>
              </a:spcAft>
              <a:buSzPts val="5300"/>
              <a:buNone/>
              <a:defRPr/>
            </a:lvl5pPr>
            <a:lvl6pPr lvl="5" algn="l">
              <a:lnSpc>
                <a:spcPct val="100000"/>
              </a:lnSpc>
              <a:spcBef>
                <a:spcPts val="0"/>
              </a:spcBef>
              <a:spcAft>
                <a:spcPts val="0"/>
              </a:spcAft>
              <a:buSzPts val="5300"/>
              <a:buNone/>
              <a:defRPr/>
            </a:lvl6pPr>
            <a:lvl7pPr lvl="6" algn="l">
              <a:lnSpc>
                <a:spcPct val="100000"/>
              </a:lnSpc>
              <a:spcBef>
                <a:spcPts val="0"/>
              </a:spcBef>
              <a:spcAft>
                <a:spcPts val="0"/>
              </a:spcAft>
              <a:buSzPts val="5300"/>
              <a:buNone/>
              <a:defRPr/>
            </a:lvl7pPr>
            <a:lvl8pPr lvl="7" algn="l">
              <a:lnSpc>
                <a:spcPct val="100000"/>
              </a:lnSpc>
              <a:spcBef>
                <a:spcPts val="0"/>
              </a:spcBef>
              <a:spcAft>
                <a:spcPts val="0"/>
              </a:spcAft>
              <a:buSzPts val="5300"/>
              <a:buNone/>
              <a:defRPr/>
            </a:lvl8pPr>
            <a:lvl9pPr lvl="8" algn="l">
              <a:lnSpc>
                <a:spcPct val="100000"/>
              </a:lnSpc>
              <a:spcBef>
                <a:spcPts val="0"/>
              </a:spcBef>
              <a:spcAft>
                <a:spcPts val="0"/>
              </a:spcAft>
              <a:buSzPts val="5300"/>
              <a:buNone/>
              <a:defRPr/>
            </a:lvl9pPr>
          </a:lstStyle>
          <a:p/>
        </p:txBody>
      </p:sp>
      <p:sp>
        <p:nvSpPr>
          <p:cNvPr id="59" name="Google Shape;59;p69"/>
          <p:cNvSpPr txBox="1"/>
          <p:nvPr>
            <p:ph idx="1" type="body"/>
          </p:nvPr>
        </p:nvSpPr>
        <p:spPr>
          <a:xfrm>
            <a:off x="591093" y="2185434"/>
            <a:ext cx="16158000" cy="6478500"/>
          </a:xfrm>
          <a:prstGeom prst="rect">
            <a:avLst/>
          </a:prstGeom>
          <a:noFill/>
          <a:ln>
            <a:noFill/>
          </a:ln>
        </p:spPr>
        <p:txBody>
          <a:bodyPr anchorCtr="0" anchor="t" bIns="173375" lIns="173375" spcFirstLastPara="1" rIns="173375" wrap="square" tIns="173375">
            <a:normAutofit/>
          </a:bodyPr>
          <a:lstStyle>
            <a:lvl1pPr indent="-444500" lvl="0" marL="457200" algn="l">
              <a:lnSpc>
                <a:spcPct val="115000"/>
              </a:lnSpc>
              <a:spcBef>
                <a:spcPts val="0"/>
              </a:spcBef>
              <a:spcAft>
                <a:spcPts val="0"/>
              </a:spcAft>
              <a:buSzPts val="3400"/>
              <a:buChar char="●"/>
              <a:defRPr/>
            </a:lvl1pPr>
            <a:lvl2pPr indent="-400050" lvl="1" marL="914400" algn="l">
              <a:lnSpc>
                <a:spcPct val="115000"/>
              </a:lnSpc>
              <a:spcBef>
                <a:spcPts val="0"/>
              </a:spcBef>
              <a:spcAft>
                <a:spcPts val="0"/>
              </a:spcAft>
              <a:buSzPts val="2700"/>
              <a:buChar char="○"/>
              <a:defRPr/>
            </a:lvl2pPr>
            <a:lvl3pPr indent="-400050" lvl="2" marL="1371600" algn="l">
              <a:lnSpc>
                <a:spcPct val="115000"/>
              </a:lnSpc>
              <a:spcBef>
                <a:spcPts val="0"/>
              </a:spcBef>
              <a:spcAft>
                <a:spcPts val="0"/>
              </a:spcAft>
              <a:buSzPts val="2700"/>
              <a:buChar char="■"/>
              <a:defRPr/>
            </a:lvl3pPr>
            <a:lvl4pPr indent="-400050" lvl="3" marL="1828800" algn="l">
              <a:lnSpc>
                <a:spcPct val="115000"/>
              </a:lnSpc>
              <a:spcBef>
                <a:spcPts val="0"/>
              </a:spcBef>
              <a:spcAft>
                <a:spcPts val="0"/>
              </a:spcAft>
              <a:buSzPts val="2700"/>
              <a:buChar char="●"/>
              <a:defRPr/>
            </a:lvl4pPr>
            <a:lvl5pPr indent="-400050" lvl="4" marL="2286000" algn="l">
              <a:lnSpc>
                <a:spcPct val="115000"/>
              </a:lnSpc>
              <a:spcBef>
                <a:spcPts val="0"/>
              </a:spcBef>
              <a:spcAft>
                <a:spcPts val="0"/>
              </a:spcAft>
              <a:buSzPts val="2700"/>
              <a:buChar char="○"/>
              <a:defRPr/>
            </a:lvl5pPr>
            <a:lvl6pPr indent="-400050" lvl="5" marL="2743200" algn="l">
              <a:lnSpc>
                <a:spcPct val="115000"/>
              </a:lnSpc>
              <a:spcBef>
                <a:spcPts val="0"/>
              </a:spcBef>
              <a:spcAft>
                <a:spcPts val="0"/>
              </a:spcAft>
              <a:buSzPts val="2700"/>
              <a:buChar char="■"/>
              <a:defRPr/>
            </a:lvl6pPr>
            <a:lvl7pPr indent="-400050" lvl="6" marL="3200400" algn="l">
              <a:lnSpc>
                <a:spcPct val="115000"/>
              </a:lnSpc>
              <a:spcBef>
                <a:spcPts val="0"/>
              </a:spcBef>
              <a:spcAft>
                <a:spcPts val="0"/>
              </a:spcAft>
              <a:buSzPts val="2700"/>
              <a:buChar char="●"/>
              <a:defRPr/>
            </a:lvl7pPr>
            <a:lvl8pPr indent="-400050" lvl="7" marL="3657600" algn="l">
              <a:lnSpc>
                <a:spcPct val="115000"/>
              </a:lnSpc>
              <a:spcBef>
                <a:spcPts val="0"/>
              </a:spcBef>
              <a:spcAft>
                <a:spcPts val="0"/>
              </a:spcAft>
              <a:buSzPts val="2700"/>
              <a:buChar char="○"/>
              <a:defRPr/>
            </a:lvl8pPr>
            <a:lvl9pPr indent="-400050" lvl="8" marL="4114800" algn="l">
              <a:lnSpc>
                <a:spcPct val="115000"/>
              </a:lnSpc>
              <a:spcBef>
                <a:spcPts val="0"/>
              </a:spcBef>
              <a:spcAft>
                <a:spcPts val="0"/>
              </a:spcAft>
              <a:buSzPts val="2700"/>
              <a:buChar char="■"/>
              <a:defRPr/>
            </a:lvl9pPr>
          </a:lstStyle>
          <a:p/>
        </p:txBody>
      </p:sp>
      <p:sp>
        <p:nvSpPr>
          <p:cNvPr id="60" name="Google Shape;60;p69"/>
          <p:cNvSpPr txBox="1"/>
          <p:nvPr>
            <p:ph idx="12" type="sldNum"/>
          </p:nvPr>
        </p:nvSpPr>
        <p:spPr>
          <a:xfrm>
            <a:off x="16066769" y="8842841"/>
            <a:ext cx="1040400" cy="746400"/>
          </a:xfrm>
          <a:prstGeom prst="rect">
            <a:avLst/>
          </a:prstGeom>
          <a:noFill/>
          <a:ln>
            <a:noFill/>
          </a:ln>
        </p:spPr>
        <p:txBody>
          <a:bodyPr anchorCtr="0" anchor="ctr" bIns="173375" lIns="173375" spcFirstLastPara="1" rIns="173375" wrap="square" tIns="173375">
            <a:normAutofit/>
          </a:bodyPr>
          <a:lstStyle>
            <a:lvl1pPr indent="0" lvl="0" marL="0" marR="0" rtl="0" algn="r">
              <a:lnSpc>
                <a:spcPct val="100000"/>
              </a:lnSpc>
              <a:spcBef>
                <a:spcPts val="0"/>
              </a:spcBef>
              <a:spcAft>
                <a:spcPts val="0"/>
              </a:spcAft>
              <a:buClr>
                <a:srgbClr val="000000"/>
              </a:buClr>
              <a:buSzPts val="1900"/>
              <a:buFont typeface="Arial"/>
              <a:buNone/>
              <a:defRPr b="0" i="0" sz="19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900"/>
              <a:buFont typeface="Arial"/>
              <a:buNone/>
              <a:defRPr b="0" i="0" sz="19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900"/>
              <a:buFont typeface="Arial"/>
              <a:buNone/>
              <a:defRPr b="0" i="0" sz="19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900"/>
              <a:buFont typeface="Arial"/>
              <a:buNone/>
              <a:defRPr b="0" i="0" sz="19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900"/>
              <a:buFont typeface="Arial"/>
              <a:buNone/>
              <a:defRPr b="0" i="0" sz="19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900"/>
              <a:buFont typeface="Arial"/>
              <a:buNone/>
              <a:defRPr b="0" i="0" sz="19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900"/>
              <a:buFont typeface="Arial"/>
              <a:buNone/>
              <a:defRPr b="0" i="0" sz="19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900"/>
              <a:buFont typeface="Arial"/>
              <a:buNone/>
              <a:defRPr b="0" i="0" sz="19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900"/>
              <a:buFont typeface="Arial"/>
              <a:buNone/>
              <a:defRPr b="0" i="0" sz="19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no-NO"/>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lternate)">
  <p:cSld name="Title (Alternate)">
    <p:bg>
      <p:bgPr>
        <a:blipFill>
          <a:blip r:embed="rId2">
            <a:alphaModFix/>
          </a:blip>
          <a:stretch>
            <a:fillRect/>
          </a:stretch>
        </a:blipFill>
      </p:bgPr>
    </p:bg>
    <p:spTree>
      <p:nvGrpSpPr>
        <p:cNvPr id="61" name="Shape 61"/>
        <p:cNvGrpSpPr/>
        <p:nvPr/>
      </p:nvGrpSpPr>
      <p:grpSpPr>
        <a:xfrm>
          <a:off x="0" y="0"/>
          <a:ext cx="0" cy="0"/>
          <a:chOff x="0" y="0"/>
          <a:chExt cx="0" cy="0"/>
        </a:xfrm>
      </p:grpSpPr>
      <p:sp>
        <p:nvSpPr>
          <p:cNvPr id="62" name="Google Shape;62;p16"/>
          <p:cNvSpPr txBox="1"/>
          <p:nvPr>
            <p:ph idx="1" type="body"/>
          </p:nvPr>
        </p:nvSpPr>
        <p:spPr>
          <a:xfrm>
            <a:off x="2461053" y="3232680"/>
            <a:ext cx="13953494" cy="1402821"/>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0"/>
              </a:spcBef>
              <a:spcAft>
                <a:spcPts val="0"/>
              </a:spcAft>
              <a:buClr>
                <a:srgbClr val="888893"/>
              </a:buClr>
              <a:buSzPts val="8000"/>
              <a:buFont typeface="Tahoma"/>
              <a:buNone/>
              <a:defRPr sz="8000">
                <a:solidFill>
                  <a:srgbClr val="888893"/>
                </a:solidFill>
                <a:latin typeface="Tahoma"/>
                <a:ea typeface="Tahoma"/>
                <a:cs typeface="Tahoma"/>
                <a:sym typeface="Tahoma"/>
              </a:defRPr>
            </a:lvl1pPr>
            <a:lvl2pPr indent="-394335" lvl="1" marL="914400" algn="l">
              <a:lnSpc>
                <a:spcPct val="100000"/>
              </a:lnSpc>
              <a:spcBef>
                <a:spcPts val="600"/>
              </a:spcBef>
              <a:spcAft>
                <a:spcPts val="0"/>
              </a:spcAft>
              <a:buClr>
                <a:srgbClr val="6A6C76"/>
              </a:buClr>
              <a:buSzPts val="2610"/>
              <a:buChar char="•"/>
              <a:defRPr/>
            </a:lvl2pPr>
            <a:lvl3pPr indent="-394335" lvl="2" marL="1371600" algn="l">
              <a:lnSpc>
                <a:spcPct val="100000"/>
              </a:lnSpc>
              <a:spcBef>
                <a:spcPts val="600"/>
              </a:spcBef>
              <a:spcAft>
                <a:spcPts val="0"/>
              </a:spcAft>
              <a:buClr>
                <a:srgbClr val="6A6C76"/>
              </a:buClr>
              <a:buSzPts val="2610"/>
              <a:buChar char="•"/>
              <a:defRPr/>
            </a:lvl3pPr>
            <a:lvl4pPr indent="-394335" lvl="3" marL="1828800" algn="l">
              <a:lnSpc>
                <a:spcPct val="100000"/>
              </a:lnSpc>
              <a:spcBef>
                <a:spcPts val="600"/>
              </a:spcBef>
              <a:spcAft>
                <a:spcPts val="0"/>
              </a:spcAft>
              <a:buClr>
                <a:srgbClr val="6A6C76"/>
              </a:buClr>
              <a:buSzPts val="2610"/>
              <a:buChar char="•"/>
              <a:defRPr/>
            </a:lvl4pPr>
            <a:lvl5pPr indent="-394335" lvl="4" marL="2286000" algn="l">
              <a:lnSpc>
                <a:spcPct val="100000"/>
              </a:lnSpc>
              <a:spcBef>
                <a:spcPts val="600"/>
              </a:spcBef>
              <a:spcAft>
                <a:spcPts val="0"/>
              </a:spcAft>
              <a:buClr>
                <a:srgbClr val="6A6C76"/>
              </a:buClr>
              <a:buSzPts val="2610"/>
              <a:buChar char="•"/>
              <a:defRPr/>
            </a:lvl5pPr>
            <a:lvl6pPr indent="-394335" lvl="5" marL="2743200" algn="l">
              <a:lnSpc>
                <a:spcPct val="100000"/>
              </a:lnSpc>
              <a:spcBef>
                <a:spcPts val="4200"/>
              </a:spcBef>
              <a:spcAft>
                <a:spcPts val="0"/>
              </a:spcAft>
              <a:buClr>
                <a:srgbClr val="6A6C76"/>
              </a:buClr>
              <a:buSzPts val="2610"/>
              <a:buChar char="•"/>
              <a:defRPr/>
            </a:lvl6pPr>
            <a:lvl7pPr indent="-394335" lvl="6" marL="3200400" algn="l">
              <a:lnSpc>
                <a:spcPct val="100000"/>
              </a:lnSpc>
              <a:spcBef>
                <a:spcPts val="4200"/>
              </a:spcBef>
              <a:spcAft>
                <a:spcPts val="0"/>
              </a:spcAft>
              <a:buClr>
                <a:srgbClr val="6A6C76"/>
              </a:buClr>
              <a:buSzPts val="2610"/>
              <a:buChar char="•"/>
              <a:defRPr/>
            </a:lvl7pPr>
            <a:lvl8pPr indent="-394334" lvl="7" marL="3657600" algn="l">
              <a:lnSpc>
                <a:spcPct val="100000"/>
              </a:lnSpc>
              <a:spcBef>
                <a:spcPts val="4200"/>
              </a:spcBef>
              <a:spcAft>
                <a:spcPts val="0"/>
              </a:spcAft>
              <a:buClr>
                <a:srgbClr val="6A6C76"/>
              </a:buClr>
              <a:buSzPts val="2610"/>
              <a:buChar char="•"/>
              <a:defRPr/>
            </a:lvl8pPr>
            <a:lvl9pPr indent="-394334" lvl="8" marL="4114800" algn="l">
              <a:lnSpc>
                <a:spcPct val="100000"/>
              </a:lnSpc>
              <a:spcBef>
                <a:spcPts val="4200"/>
              </a:spcBef>
              <a:spcAft>
                <a:spcPts val="0"/>
              </a:spcAft>
              <a:buClr>
                <a:srgbClr val="6A6C76"/>
              </a:buClr>
              <a:buSzPts val="2610"/>
              <a:buChar char="•"/>
              <a:defRPr/>
            </a:lvl9pPr>
          </a:lstStyle>
          <a:p/>
        </p:txBody>
      </p:sp>
      <p:sp>
        <p:nvSpPr>
          <p:cNvPr id="63" name="Google Shape;63;p16"/>
          <p:cNvSpPr txBox="1"/>
          <p:nvPr>
            <p:ph idx="2" type="body"/>
          </p:nvPr>
        </p:nvSpPr>
        <p:spPr>
          <a:xfrm>
            <a:off x="2394860" y="5016501"/>
            <a:ext cx="6517946" cy="810155"/>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0"/>
              </a:spcBef>
              <a:spcAft>
                <a:spcPts val="0"/>
              </a:spcAft>
              <a:buClr>
                <a:srgbClr val="888893"/>
              </a:buClr>
              <a:buSzPts val="4140"/>
              <a:buFont typeface="Tahoma"/>
              <a:buNone/>
              <a:defRPr sz="4140">
                <a:solidFill>
                  <a:srgbClr val="888893"/>
                </a:solidFill>
                <a:latin typeface="Tahoma"/>
                <a:ea typeface="Tahoma"/>
                <a:cs typeface="Tahoma"/>
                <a:sym typeface="Tahoma"/>
              </a:defRPr>
            </a:lvl1pPr>
            <a:lvl2pPr indent="-394335" lvl="1" marL="914400" algn="l">
              <a:lnSpc>
                <a:spcPct val="100000"/>
              </a:lnSpc>
              <a:spcBef>
                <a:spcPts val="600"/>
              </a:spcBef>
              <a:spcAft>
                <a:spcPts val="0"/>
              </a:spcAft>
              <a:buClr>
                <a:srgbClr val="6A6C76"/>
              </a:buClr>
              <a:buSzPts val="2610"/>
              <a:buChar char="•"/>
              <a:defRPr/>
            </a:lvl2pPr>
            <a:lvl3pPr indent="-394335" lvl="2" marL="1371600" algn="l">
              <a:lnSpc>
                <a:spcPct val="100000"/>
              </a:lnSpc>
              <a:spcBef>
                <a:spcPts val="600"/>
              </a:spcBef>
              <a:spcAft>
                <a:spcPts val="0"/>
              </a:spcAft>
              <a:buClr>
                <a:srgbClr val="6A6C76"/>
              </a:buClr>
              <a:buSzPts val="2610"/>
              <a:buChar char="•"/>
              <a:defRPr/>
            </a:lvl3pPr>
            <a:lvl4pPr indent="-394335" lvl="3" marL="1828800" algn="l">
              <a:lnSpc>
                <a:spcPct val="100000"/>
              </a:lnSpc>
              <a:spcBef>
                <a:spcPts val="600"/>
              </a:spcBef>
              <a:spcAft>
                <a:spcPts val="0"/>
              </a:spcAft>
              <a:buClr>
                <a:srgbClr val="6A6C76"/>
              </a:buClr>
              <a:buSzPts val="2610"/>
              <a:buChar char="•"/>
              <a:defRPr/>
            </a:lvl4pPr>
            <a:lvl5pPr indent="-394335" lvl="4" marL="2286000" algn="l">
              <a:lnSpc>
                <a:spcPct val="100000"/>
              </a:lnSpc>
              <a:spcBef>
                <a:spcPts val="600"/>
              </a:spcBef>
              <a:spcAft>
                <a:spcPts val="0"/>
              </a:spcAft>
              <a:buClr>
                <a:srgbClr val="6A6C76"/>
              </a:buClr>
              <a:buSzPts val="2610"/>
              <a:buChar char="•"/>
              <a:defRPr/>
            </a:lvl5pPr>
            <a:lvl6pPr indent="-394335" lvl="5" marL="2743200" algn="l">
              <a:lnSpc>
                <a:spcPct val="100000"/>
              </a:lnSpc>
              <a:spcBef>
                <a:spcPts val="4200"/>
              </a:spcBef>
              <a:spcAft>
                <a:spcPts val="0"/>
              </a:spcAft>
              <a:buClr>
                <a:srgbClr val="6A6C76"/>
              </a:buClr>
              <a:buSzPts val="2610"/>
              <a:buChar char="•"/>
              <a:defRPr/>
            </a:lvl6pPr>
            <a:lvl7pPr indent="-394335" lvl="6" marL="3200400" algn="l">
              <a:lnSpc>
                <a:spcPct val="100000"/>
              </a:lnSpc>
              <a:spcBef>
                <a:spcPts val="4200"/>
              </a:spcBef>
              <a:spcAft>
                <a:spcPts val="0"/>
              </a:spcAft>
              <a:buClr>
                <a:srgbClr val="6A6C76"/>
              </a:buClr>
              <a:buSzPts val="2610"/>
              <a:buChar char="•"/>
              <a:defRPr/>
            </a:lvl7pPr>
            <a:lvl8pPr indent="-394334" lvl="7" marL="3657600" algn="l">
              <a:lnSpc>
                <a:spcPct val="100000"/>
              </a:lnSpc>
              <a:spcBef>
                <a:spcPts val="4200"/>
              </a:spcBef>
              <a:spcAft>
                <a:spcPts val="0"/>
              </a:spcAft>
              <a:buClr>
                <a:srgbClr val="6A6C76"/>
              </a:buClr>
              <a:buSzPts val="2610"/>
              <a:buChar char="•"/>
              <a:defRPr/>
            </a:lvl8pPr>
            <a:lvl9pPr indent="-394334" lvl="8" marL="4114800" algn="l">
              <a:lnSpc>
                <a:spcPct val="100000"/>
              </a:lnSpc>
              <a:spcBef>
                <a:spcPts val="4200"/>
              </a:spcBef>
              <a:spcAft>
                <a:spcPts val="0"/>
              </a:spcAft>
              <a:buClr>
                <a:srgbClr val="6A6C76"/>
              </a:buClr>
              <a:buSzPts val="2610"/>
              <a:buChar char="•"/>
              <a:defRPr/>
            </a:lvl9pPr>
          </a:lstStyle>
          <a:p/>
        </p:txBody>
      </p:sp>
      <p:cxnSp>
        <p:nvCxnSpPr>
          <p:cNvPr id="64" name="Google Shape;64;p16"/>
          <p:cNvCxnSpPr/>
          <p:nvPr/>
        </p:nvCxnSpPr>
        <p:spPr>
          <a:xfrm>
            <a:off x="2546956" y="4682067"/>
            <a:ext cx="12699160" cy="1"/>
          </a:xfrm>
          <a:prstGeom prst="straightConnector1">
            <a:avLst/>
          </a:prstGeom>
          <a:noFill/>
          <a:ln cap="flat" cmpd="sng" w="25400">
            <a:solidFill>
              <a:srgbClr val="FFFFFF"/>
            </a:solidFill>
            <a:prstDash val="solid"/>
            <a:miter lim="400000"/>
            <a:headEnd len="sm" w="sm" type="none"/>
            <a:tailEnd len="sm" w="sm" type="none"/>
          </a:ln>
        </p:spPr>
      </p:cxnSp>
      <p:cxnSp>
        <p:nvCxnSpPr>
          <p:cNvPr id="65" name="Google Shape;65;p16"/>
          <p:cNvCxnSpPr/>
          <p:nvPr/>
        </p:nvCxnSpPr>
        <p:spPr>
          <a:xfrm>
            <a:off x="2546956" y="4682067"/>
            <a:ext cx="2068305" cy="1"/>
          </a:xfrm>
          <a:prstGeom prst="straightConnector1">
            <a:avLst/>
          </a:prstGeom>
          <a:noFill/>
          <a:ln cap="flat" cmpd="sng" w="88900">
            <a:solidFill>
              <a:srgbClr val="94C2E9"/>
            </a:solidFill>
            <a:prstDash val="solid"/>
            <a:miter lim="400000"/>
            <a:headEnd len="sm" w="sm" type="none"/>
            <a:tailEnd len="sm" w="sm" type="none"/>
          </a:ln>
        </p:spPr>
      </p:cxnSp>
      <p:sp>
        <p:nvSpPr>
          <p:cNvPr id="66" name="Google Shape;66;p16"/>
          <p:cNvSpPr txBox="1"/>
          <p:nvPr/>
        </p:nvSpPr>
        <p:spPr>
          <a:xfrm>
            <a:off x="2946216" y="8189517"/>
            <a:ext cx="1213473"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888893"/>
              </a:buClr>
              <a:buSzPts val="2000"/>
              <a:buFont typeface="Tahoma"/>
              <a:buNone/>
            </a:pPr>
            <a:r>
              <a:rPr b="0" i="0" lang="no-NO" sz="2000" u="none" cap="none" strike="noStrike">
                <a:solidFill>
                  <a:srgbClr val="888893"/>
                </a:solidFill>
                <a:latin typeface="Tahoma"/>
                <a:ea typeface="Tahoma"/>
                <a:cs typeface="Tahoma"/>
                <a:sym typeface="Tahoma"/>
              </a:rPr>
              <a:t>cessda.eu</a:t>
            </a:r>
            <a:endParaRPr b="0" i="0" sz="1400" u="none" cap="none" strike="noStrike">
              <a:solidFill>
                <a:srgbClr val="000000"/>
              </a:solidFill>
              <a:latin typeface="Arial"/>
              <a:ea typeface="Arial"/>
              <a:cs typeface="Arial"/>
              <a:sym typeface="Arial"/>
            </a:endParaRPr>
          </a:p>
        </p:txBody>
      </p:sp>
      <p:sp>
        <p:nvSpPr>
          <p:cNvPr id="67" name="Google Shape;67;p16"/>
          <p:cNvSpPr txBox="1"/>
          <p:nvPr/>
        </p:nvSpPr>
        <p:spPr>
          <a:xfrm>
            <a:off x="5845801" y="8175179"/>
            <a:ext cx="191719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888893"/>
              </a:buClr>
              <a:buSzPts val="2000"/>
              <a:buFont typeface="Tahoma"/>
              <a:buNone/>
            </a:pPr>
            <a:r>
              <a:rPr b="0" i="0" lang="no-NO" sz="2000" u="none" cap="none" strike="noStrike">
                <a:solidFill>
                  <a:srgbClr val="888893"/>
                </a:solidFill>
                <a:latin typeface="Tahoma"/>
                <a:ea typeface="Tahoma"/>
                <a:cs typeface="Tahoma"/>
                <a:sym typeface="Tahoma"/>
              </a:rPr>
              <a:t>@CESSDA_Data</a:t>
            </a:r>
            <a:endParaRPr b="0" i="0" sz="1400" u="none" cap="none" strike="noStrike">
              <a:solidFill>
                <a:srgbClr val="000000"/>
              </a:solidFill>
              <a:latin typeface="Arial"/>
              <a:ea typeface="Arial"/>
              <a:cs typeface="Arial"/>
              <a:sym typeface="Arial"/>
            </a:endParaRPr>
          </a:p>
        </p:txBody>
      </p:sp>
      <p:sp>
        <p:nvSpPr>
          <p:cNvPr id="68" name="Google Shape;68;p16"/>
          <p:cNvSpPr txBox="1"/>
          <p:nvPr>
            <p:ph idx="3" type="body"/>
          </p:nvPr>
        </p:nvSpPr>
        <p:spPr>
          <a:xfrm>
            <a:off x="2394025" y="5981700"/>
            <a:ext cx="5429415" cy="5207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600"/>
              </a:spcBef>
              <a:spcAft>
                <a:spcPts val="0"/>
              </a:spcAft>
              <a:buClr>
                <a:srgbClr val="888893"/>
              </a:buClr>
              <a:buSzPts val="2900"/>
              <a:buFont typeface="Tahoma"/>
              <a:buNone/>
              <a:defRPr i="1" sz="2000">
                <a:solidFill>
                  <a:srgbClr val="888893"/>
                </a:solidFill>
                <a:latin typeface="Tahoma"/>
                <a:ea typeface="Tahoma"/>
                <a:cs typeface="Tahoma"/>
                <a:sym typeface="Tahoma"/>
              </a:defRPr>
            </a:lvl1pPr>
            <a:lvl2pPr indent="-394335" lvl="1" marL="914400" algn="l">
              <a:lnSpc>
                <a:spcPct val="100000"/>
              </a:lnSpc>
              <a:spcBef>
                <a:spcPts val="600"/>
              </a:spcBef>
              <a:spcAft>
                <a:spcPts val="0"/>
              </a:spcAft>
              <a:buClr>
                <a:srgbClr val="6A6C76"/>
              </a:buClr>
              <a:buSzPts val="2610"/>
              <a:buChar char="•"/>
              <a:defRPr/>
            </a:lvl2pPr>
            <a:lvl3pPr indent="-394335" lvl="2" marL="1371600" algn="l">
              <a:lnSpc>
                <a:spcPct val="100000"/>
              </a:lnSpc>
              <a:spcBef>
                <a:spcPts val="600"/>
              </a:spcBef>
              <a:spcAft>
                <a:spcPts val="0"/>
              </a:spcAft>
              <a:buClr>
                <a:srgbClr val="6A6C76"/>
              </a:buClr>
              <a:buSzPts val="2610"/>
              <a:buChar char="•"/>
              <a:defRPr/>
            </a:lvl3pPr>
            <a:lvl4pPr indent="-394335" lvl="3" marL="1828800" algn="l">
              <a:lnSpc>
                <a:spcPct val="100000"/>
              </a:lnSpc>
              <a:spcBef>
                <a:spcPts val="600"/>
              </a:spcBef>
              <a:spcAft>
                <a:spcPts val="0"/>
              </a:spcAft>
              <a:buClr>
                <a:srgbClr val="6A6C76"/>
              </a:buClr>
              <a:buSzPts val="2610"/>
              <a:buChar char="•"/>
              <a:defRPr/>
            </a:lvl4pPr>
            <a:lvl5pPr indent="-394335" lvl="4" marL="2286000" algn="l">
              <a:lnSpc>
                <a:spcPct val="100000"/>
              </a:lnSpc>
              <a:spcBef>
                <a:spcPts val="600"/>
              </a:spcBef>
              <a:spcAft>
                <a:spcPts val="0"/>
              </a:spcAft>
              <a:buClr>
                <a:srgbClr val="6A6C76"/>
              </a:buClr>
              <a:buSzPts val="2610"/>
              <a:buChar char="•"/>
              <a:defRPr/>
            </a:lvl5pPr>
            <a:lvl6pPr indent="-394335" lvl="5" marL="2743200" algn="l">
              <a:lnSpc>
                <a:spcPct val="100000"/>
              </a:lnSpc>
              <a:spcBef>
                <a:spcPts val="4200"/>
              </a:spcBef>
              <a:spcAft>
                <a:spcPts val="0"/>
              </a:spcAft>
              <a:buClr>
                <a:srgbClr val="6A6C76"/>
              </a:buClr>
              <a:buSzPts val="2610"/>
              <a:buChar char="•"/>
              <a:defRPr/>
            </a:lvl6pPr>
            <a:lvl7pPr indent="-394335" lvl="6" marL="3200400" algn="l">
              <a:lnSpc>
                <a:spcPct val="100000"/>
              </a:lnSpc>
              <a:spcBef>
                <a:spcPts val="4200"/>
              </a:spcBef>
              <a:spcAft>
                <a:spcPts val="0"/>
              </a:spcAft>
              <a:buClr>
                <a:srgbClr val="6A6C76"/>
              </a:buClr>
              <a:buSzPts val="2610"/>
              <a:buChar char="•"/>
              <a:defRPr/>
            </a:lvl7pPr>
            <a:lvl8pPr indent="-394334" lvl="7" marL="3657600" algn="l">
              <a:lnSpc>
                <a:spcPct val="100000"/>
              </a:lnSpc>
              <a:spcBef>
                <a:spcPts val="4200"/>
              </a:spcBef>
              <a:spcAft>
                <a:spcPts val="0"/>
              </a:spcAft>
              <a:buClr>
                <a:srgbClr val="6A6C76"/>
              </a:buClr>
              <a:buSzPts val="2610"/>
              <a:buChar char="•"/>
              <a:defRPr/>
            </a:lvl8pPr>
            <a:lvl9pPr indent="-394334" lvl="8" marL="4114800" algn="l">
              <a:lnSpc>
                <a:spcPct val="100000"/>
              </a:lnSpc>
              <a:spcBef>
                <a:spcPts val="4200"/>
              </a:spcBef>
              <a:spcAft>
                <a:spcPts val="0"/>
              </a:spcAft>
              <a:buClr>
                <a:srgbClr val="6A6C76"/>
              </a:buClr>
              <a:buSzPts val="2610"/>
              <a:buChar char="•"/>
              <a:defRPr/>
            </a:lvl9pPr>
          </a:lstStyle>
          <a:p/>
        </p:txBody>
      </p:sp>
      <p:sp>
        <p:nvSpPr>
          <p:cNvPr id="69" name="Google Shape;69;p16"/>
          <p:cNvSpPr txBox="1"/>
          <p:nvPr>
            <p:ph idx="4" type="body"/>
          </p:nvPr>
        </p:nvSpPr>
        <p:spPr>
          <a:xfrm>
            <a:off x="2410958" y="6908800"/>
            <a:ext cx="5429415" cy="5207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600"/>
              </a:spcBef>
              <a:spcAft>
                <a:spcPts val="0"/>
              </a:spcAft>
              <a:buClr>
                <a:srgbClr val="888893"/>
              </a:buClr>
              <a:buSzPts val="2900"/>
              <a:buFont typeface="Tahoma"/>
              <a:buNone/>
              <a:defRPr i="1" sz="2000">
                <a:solidFill>
                  <a:srgbClr val="888893"/>
                </a:solidFill>
                <a:latin typeface="Tahoma"/>
                <a:ea typeface="Tahoma"/>
                <a:cs typeface="Tahoma"/>
                <a:sym typeface="Tahoma"/>
              </a:defRPr>
            </a:lvl1pPr>
            <a:lvl2pPr indent="-394335" lvl="1" marL="914400" algn="l">
              <a:lnSpc>
                <a:spcPct val="100000"/>
              </a:lnSpc>
              <a:spcBef>
                <a:spcPts val="600"/>
              </a:spcBef>
              <a:spcAft>
                <a:spcPts val="0"/>
              </a:spcAft>
              <a:buClr>
                <a:srgbClr val="6A6C76"/>
              </a:buClr>
              <a:buSzPts val="2610"/>
              <a:buChar char="•"/>
              <a:defRPr/>
            </a:lvl2pPr>
            <a:lvl3pPr indent="-394335" lvl="2" marL="1371600" algn="l">
              <a:lnSpc>
                <a:spcPct val="100000"/>
              </a:lnSpc>
              <a:spcBef>
                <a:spcPts val="600"/>
              </a:spcBef>
              <a:spcAft>
                <a:spcPts val="0"/>
              </a:spcAft>
              <a:buClr>
                <a:srgbClr val="6A6C76"/>
              </a:buClr>
              <a:buSzPts val="2610"/>
              <a:buChar char="•"/>
              <a:defRPr/>
            </a:lvl3pPr>
            <a:lvl4pPr indent="-394335" lvl="3" marL="1828800" algn="l">
              <a:lnSpc>
                <a:spcPct val="100000"/>
              </a:lnSpc>
              <a:spcBef>
                <a:spcPts val="600"/>
              </a:spcBef>
              <a:spcAft>
                <a:spcPts val="0"/>
              </a:spcAft>
              <a:buClr>
                <a:srgbClr val="6A6C76"/>
              </a:buClr>
              <a:buSzPts val="2610"/>
              <a:buChar char="•"/>
              <a:defRPr/>
            </a:lvl4pPr>
            <a:lvl5pPr indent="-394335" lvl="4" marL="2286000" algn="l">
              <a:lnSpc>
                <a:spcPct val="100000"/>
              </a:lnSpc>
              <a:spcBef>
                <a:spcPts val="600"/>
              </a:spcBef>
              <a:spcAft>
                <a:spcPts val="0"/>
              </a:spcAft>
              <a:buClr>
                <a:srgbClr val="6A6C76"/>
              </a:buClr>
              <a:buSzPts val="2610"/>
              <a:buChar char="•"/>
              <a:defRPr/>
            </a:lvl5pPr>
            <a:lvl6pPr indent="-394335" lvl="5" marL="2743200" algn="l">
              <a:lnSpc>
                <a:spcPct val="100000"/>
              </a:lnSpc>
              <a:spcBef>
                <a:spcPts val="4200"/>
              </a:spcBef>
              <a:spcAft>
                <a:spcPts val="0"/>
              </a:spcAft>
              <a:buClr>
                <a:srgbClr val="6A6C76"/>
              </a:buClr>
              <a:buSzPts val="2610"/>
              <a:buChar char="•"/>
              <a:defRPr/>
            </a:lvl6pPr>
            <a:lvl7pPr indent="-394335" lvl="6" marL="3200400" algn="l">
              <a:lnSpc>
                <a:spcPct val="100000"/>
              </a:lnSpc>
              <a:spcBef>
                <a:spcPts val="4200"/>
              </a:spcBef>
              <a:spcAft>
                <a:spcPts val="0"/>
              </a:spcAft>
              <a:buClr>
                <a:srgbClr val="6A6C76"/>
              </a:buClr>
              <a:buSzPts val="2610"/>
              <a:buChar char="•"/>
              <a:defRPr/>
            </a:lvl7pPr>
            <a:lvl8pPr indent="-394334" lvl="7" marL="3657600" algn="l">
              <a:lnSpc>
                <a:spcPct val="100000"/>
              </a:lnSpc>
              <a:spcBef>
                <a:spcPts val="4200"/>
              </a:spcBef>
              <a:spcAft>
                <a:spcPts val="0"/>
              </a:spcAft>
              <a:buClr>
                <a:srgbClr val="6A6C76"/>
              </a:buClr>
              <a:buSzPts val="2610"/>
              <a:buChar char="•"/>
              <a:defRPr/>
            </a:lvl8pPr>
            <a:lvl9pPr indent="-394334" lvl="8" marL="4114800" algn="l">
              <a:lnSpc>
                <a:spcPct val="100000"/>
              </a:lnSpc>
              <a:spcBef>
                <a:spcPts val="4200"/>
              </a:spcBef>
              <a:spcAft>
                <a:spcPts val="0"/>
              </a:spcAft>
              <a:buClr>
                <a:srgbClr val="6A6C76"/>
              </a:buClr>
              <a:buSzPts val="2610"/>
              <a:buChar char="•"/>
              <a:defRPr/>
            </a:lvl9pPr>
          </a:lstStyle>
          <a:p/>
        </p:txBody>
      </p:sp>
      <p:pic>
        <p:nvPicPr>
          <p:cNvPr id="70" name="Google Shape;70;p16"/>
          <p:cNvPicPr preferRelativeResize="0"/>
          <p:nvPr/>
        </p:nvPicPr>
        <p:blipFill rotWithShape="1">
          <a:blip r:embed="rId3">
            <a:alphaModFix/>
          </a:blip>
          <a:srcRect b="0" l="0" r="0" t="0"/>
          <a:stretch/>
        </p:blipFill>
        <p:spPr>
          <a:xfrm>
            <a:off x="2461053" y="8261351"/>
            <a:ext cx="247650" cy="266700"/>
          </a:xfrm>
          <a:prstGeom prst="rect">
            <a:avLst/>
          </a:prstGeom>
          <a:noFill/>
          <a:ln>
            <a:noFill/>
          </a:ln>
        </p:spPr>
      </p:pic>
      <p:pic>
        <p:nvPicPr>
          <p:cNvPr id="71" name="Google Shape;71;p16"/>
          <p:cNvPicPr preferRelativeResize="0"/>
          <p:nvPr/>
        </p:nvPicPr>
        <p:blipFill rotWithShape="1">
          <a:blip r:embed="rId4">
            <a:alphaModFix/>
          </a:blip>
          <a:srcRect b="0" l="0" r="0" t="0"/>
          <a:stretch/>
        </p:blipFill>
        <p:spPr>
          <a:xfrm>
            <a:off x="5125665" y="8058696"/>
            <a:ext cx="757121" cy="757121"/>
          </a:xfrm>
          <a:prstGeom prst="rect">
            <a:avLst/>
          </a:prstGeom>
          <a:noFill/>
          <a:ln>
            <a:noFill/>
          </a:ln>
        </p:spPr>
      </p:pic>
      <p:pic>
        <p:nvPicPr>
          <p:cNvPr id="72" name="Google Shape;72;p16"/>
          <p:cNvPicPr preferRelativeResize="0"/>
          <p:nvPr/>
        </p:nvPicPr>
        <p:blipFill rotWithShape="1">
          <a:blip r:embed="rId5">
            <a:alphaModFix/>
          </a:blip>
          <a:srcRect b="0" l="0" r="0" t="0"/>
          <a:stretch/>
        </p:blipFill>
        <p:spPr>
          <a:xfrm>
            <a:off x="13570437" y="647225"/>
            <a:ext cx="2844110" cy="779276"/>
          </a:xfrm>
          <a:prstGeom prst="rect">
            <a:avLst/>
          </a:prstGeom>
          <a:noFill/>
          <a:ln>
            <a:noFill/>
          </a:ln>
        </p:spPr>
      </p:pic>
      <p:grpSp>
        <p:nvGrpSpPr>
          <p:cNvPr id="73" name="Google Shape;73;p16"/>
          <p:cNvGrpSpPr/>
          <p:nvPr/>
        </p:nvGrpSpPr>
        <p:grpSpPr>
          <a:xfrm>
            <a:off x="1241530" y="8869744"/>
            <a:ext cx="1068804" cy="490158"/>
            <a:chOff x="1241530" y="8869744"/>
            <a:chExt cx="1068804" cy="490158"/>
          </a:xfrm>
        </p:grpSpPr>
        <p:pic>
          <p:nvPicPr>
            <p:cNvPr id="74" name="Google Shape;74;p16"/>
            <p:cNvPicPr preferRelativeResize="0"/>
            <p:nvPr/>
          </p:nvPicPr>
          <p:blipFill rotWithShape="1">
            <a:blip r:embed="rId6">
              <a:alphaModFix/>
            </a:blip>
            <a:srcRect b="0" l="0" r="0" t="0"/>
            <a:stretch/>
          </p:blipFill>
          <p:spPr>
            <a:xfrm>
              <a:off x="1820176" y="8869744"/>
              <a:ext cx="490158" cy="490158"/>
            </a:xfrm>
            <a:prstGeom prst="rect">
              <a:avLst/>
            </a:prstGeom>
            <a:noFill/>
            <a:ln>
              <a:noFill/>
            </a:ln>
          </p:spPr>
        </p:pic>
        <p:pic>
          <p:nvPicPr>
            <p:cNvPr id="75" name="Google Shape;75;p16"/>
            <p:cNvPicPr preferRelativeResize="0"/>
            <p:nvPr/>
          </p:nvPicPr>
          <p:blipFill rotWithShape="1">
            <a:blip r:embed="rId7">
              <a:alphaModFix/>
            </a:blip>
            <a:srcRect b="0" l="0" r="0" t="0"/>
            <a:stretch/>
          </p:blipFill>
          <p:spPr>
            <a:xfrm>
              <a:off x="1241530" y="8869744"/>
              <a:ext cx="490158" cy="490158"/>
            </a:xfrm>
            <a:prstGeom prst="rect">
              <a:avLst/>
            </a:prstGeom>
            <a:noFill/>
            <a:ln>
              <a:noFill/>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Alternate)">
  <p:cSld name="Thank You (Alternate)">
    <p:bg>
      <p:bgPr>
        <a:blipFill>
          <a:blip r:embed="rId2">
            <a:alphaModFix/>
          </a:blip>
          <a:stretch>
            <a:fillRect/>
          </a:stretch>
        </a:blipFill>
      </p:bgPr>
    </p:bg>
    <p:spTree>
      <p:nvGrpSpPr>
        <p:cNvPr id="76" name="Shape 76"/>
        <p:cNvGrpSpPr/>
        <p:nvPr/>
      </p:nvGrpSpPr>
      <p:grpSpPr>
        <a:xfrm>
          <a:off x="0" y="0"/>
          <a:ext cx="0" cy="0"/>
          <a:chOff x="0" y="0"/>
          <a:chExt cx="0" cy="0"/>
        </a:xfrm>
      </p:grpSpPr>
      <p:sp>
        <p:nvSpPr>
          <p:cNvPr id="77" name="Google Shape;77;p22"/>
          <p:cNvSpPr txBox="1"/>
          <p:nvPr/>
        </p:nvSpPr>
        <p:spPr>
          <a:xfrm>
            <a:off x="2899879" y="8143856"/>
            <a:ext cx="1213473"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6A6C77"/>
              </a:buClr>
              <a:buSzPts val="2000"/>
              <a:buFont typeface="Tahoma"/>
              <a:buNone/>
            </a:pPr>
            <a:r>
              <a:rPr b="0" i="0" lang="no-NO" sz="2000" u="none" cap="none" strike="noStrike">
                <a:solidFill>
                  <a:srgbClr val="6A6C77"/>
                </a:solidFill>
                <a:latin typeface="Tahoma"/>
                <a:ea typeface="Tahoma"/>
                <a:cs typeface="Tahoma"/>
                <a:sym typeface="Tahoma"/>
              </a:rPr>
              <a:t>cessda.eu</a:t>
            </a:r>
            <a:endParaRPr b="0" i="0" sz="1400" u="none" cap="none" strike="noStrike">
              <a:solidFill>
                <a:srgbClr val="000000"/>
              </a:solidFill>
              <a:latin typeface="Arial"/>
              <a:ea typeface="Arial"/>
              <a:cs typeface="Arial"/>
              <a:sym typeface="Arial"/>
            </a:endParaRPr>
          </a:p>
        </p:txBody>
      </p:sp>
      <p:sp>
        <p:nvSpPr>
          <p:cNvPr id="78" name="Google Shape;78;p22"/>
          <p:cNvSpPr txBox="1"/>
          <p:nvPr/>
        </p:nvSpPr>
        <p:spPr>
          <a:xfrm>
            <a:off x="5798202" y="8129518"/>
            <a:ext cx="191719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6A6C77"/>
              </a:buClr>
              <a:buSzPts val="2000"/>
              <a:buFont typeface="Tahoma"/>
              <a:buNone/>
            </a:pPr>
            <a:r>
              <a:rPr b="0" i="0" lang="no-NO" sz="2000" u="none" cap="none" strike="noStrike">
                <a:solidFill>
                  <a:srgbClr val="6A6C77"/>
                </a:solidFill>
                <a:latin typeface="Tahoma"/>
                <a:ea typeface="Tahoma"/>
                <a:cs typeface="Tahoma"/>
                <a:sym typeface="Tahoma"/>
              </a:rPr>
              <a:t>@CESSDA_Data</a:t>
            </a:r>
            <a:endParaRPr b="0" i="0" sz="2000" u="none" cap="none" strike="noStrike">
              <a:solidFill>
                <a:srgbClr val="6A6C77"/>
              </a:solidFill>
              <a:latin typeface="Tahoma"/>
              <a:ea typeface="Tahoma"/>
              <a:cs typeface="Tahoma"/>
              <a:sym typeface="Tahoma"/>
            </a:endParaRPr>
          </a:p>
        </p:txBody>
      </p:sp>
      <p:pic>
        <p:nvPicPr>
          <p:cNvPr descr="Image" id="79" name="Google Shape;79;p22"/>
          <p:cNvPicPr preferRelativeResize="0"/>
          <p:nvPr/>
        </p:nvPicPr>
        <p:blipFill rotWithShape="1">
          <a:blip r:embed="rId3">
            <a:alphaModFix/>
          </a:blip>
          <a:srcRect b="0" l="0" r="0" t="0"/>
          <a:stretch/>
        </p:blipFill>
        <p:spPr>
          <a:xfrm>
            <a:off x="2441446" y="8222847"/>
            <a:ext cx="312486" cy="252384"/>
          </a:xfrm>
          <a:prstGeom prst="rect">
            <a:avLst/>
          </a:prstGeom>
          <a:noFill/>
          <a:ln>
            <a:noFill/>
          </a:ln>
        </p:spPr>
      </p:pic>
      <p:cxnSp>
        <p:nvCxnSpPr>
          <p:cNvPr id="80" name="Google Shape;80;p22"/>
          <p:cNvCxnSpPr/>
          <p:nvPr/>
        </p:nvCxnSpPr>
        <p:spPr>
          <a:xfrm>
            <a:off x="2546956" y="4682067"/>
            <a:ext cx="12699160" cy="1"/>
          </a:xfrm>
          <a:prstGeom prst="straightConnector1">
            <a:avLst/>
          </a:prstGeom>
          <a:noFill/>
          <a:ln cap="flat" cmpd="sng" w="25400">
            <a:solidFill>
              <a:srgbClr val="6A6C77"/>
            </a:solidFill>
            <a:prstDash val="solid"/>
            <a:miter lim="400000"/>
            <a:headEnd len="sm" w="sm" type="none"/>
            <a:tailEnd len="sm" w="sm" type="none"/>
          </a:ln>
        </p:spPr>
      </p:cxnSp>
      <p:cxnSp>
        <p:nvCxnSpPr>
          <p:cNvPr id="81" name="Google Shape;81;p22"/>
          <p:cNvCxnSpPr/>
          <p:nvPr/>
        </p:nvCxnSpPr>
        <p:spPr>
          <a:xfrm>
            <a:off x="2546956" y="4682067"/>
            <a:ext cx="2068305" cy="1"/>
          </a:xfrm>
          <a:prstGeom prst="straightConnector1">
            <a:avLst/>
          </a:prstGeom>
          <a:noFill/>
          <a:ln cap="flat" cmpd="sng" w="88900">
            <a:solidFill>
              <a:srgbClr val="B7D2EB"/>
            </a:solidFill>
            <a:prstDash val="solid"/>
            <a:miter lim="400000"/>
            <a:headEnd len="sm" w="sm" type="none"/>
            <a:tailEnd len="sm" w="sm" type="none"/>
          </a:ln>
        </p:spPr>
      </p:cxnSp>
      <p:sp>
        <p:nvSpPr>
          <p:cNvPr id="82" name="Google Shape;82;p22"/>
          <p:cNvSpPr txBox="1"/>
          <p:nvPr>
            <p:ph idx="1" type="body"/>
          </p:nvPr>
        </p:nvSpPr>
        <p:spPr>
          <a:xfrm>
            <a:off x="2546428" y="3467100"/>
            <a:ext cx="12700388" cy="1214438"/>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600"/>
              </a:spcBef>
              <a:spcAft>
                <a:spcPts val="0"/>
              </a:spcAft>
              <a:buClr>
                <a:srgbClr val="6A6C76"/>
              </a:buClr>
              <a:buSzPts val="11600"/>
              <a:buFont typeface="Tahoma"/>
              <a:buNone/>
              <a:defRPr sz="8000">
                <a:latin typeface="Tahoma"/>
                <a:ea typeface="Tahoma"/>
                <a:cs typeface="Tahoma"/>
                <a:sym typeface="Tahoma"/>
              </a:defRPr>
            </a:lvl1pPr>
            <a:lvl2pPr indent="-228600" lvl="1" marL="914400" algn="l">
              <a:lnSpc>
                <a:spcPct val="100000"/>
              </a:lnSpc>
              <a:spcBef>
                <a:spcPts val="600"/>
              </a:spcBef>
              <a:spcAft>
                <a:spcPts val="0"/>
              </a:spcAft>
              <a:buClr>
                <a:srgbClr val="6A6C76"/>
              </a:buClr>
              <a:buSzPts val="4060"/>
              <a:buFont typeface="Tahoma"/>
              <a:buNone/>
              <a:defRPr/>
            </a:lvl2pPr>
            <a:lvl3pPr indent="-394335" lvl="2" marL="1371600" algn="l">
              <a:lnSpc>
                <a:spcPct val="100000"/>
              </a:lnSpc>
              <a:spcBef>
                <a:spcPts val="600"/>
              </a:spcBef>
              <a:spcAft>
                <a:spcPts val="0"/>
              </a:spcAft>
              <a:buClr>
                <a:srgbClr val="6A6C76"/>
              </a:buClr>
              <a:buSzPts val="2610"/>
              <a:buChar char="•"/>
              <a:defRPr/>
            </a:lvl3pPr>
            <a:lvl4pPr indent="-394335" lvl="3" marL="1828800" algn="l">
              <a:lnSpc>
                <a:spcPct val="100000"/>
              </a:lnSpc>
              <a:spcBef>
                <a:spcPts val="600"/>
              </a:spcBef>
              <a:spcAft>
                <a:spcPts val="0"/>
              </a:spcAft>
              <a:buClr>
                <a:srgbClr val="6A6C76"/>
              </a:buClr>
              <a:buSzPts val="2610"/>
              <a:buChar char="•"/>
              <a:defRPr/>
            </a:lvl4pPr>
            <a:lvl5pPr indent="-394335" lvl="4" marL="2286000" algn="l">
              <a:lnSpc>
                <a:spcPct val="100000"/>
              </a:lnSpc>
              <a:spcBef>
                <a:spcPts val="600"/>
              </a:spcBef>
              <a:spcAft>
                <a:spcPts val="0"/>
              </a:spcAft>
              <a:buClr>
                <a:srgbClr val="6A6C76"/>
              </a:buClr>
              <a:buSzPts val="2610"/>
              <a:buChar char="•"/>
              <a:defRPr/>
            </a:lvl5pPr>
            <a:lvl6pPr indent="-394335" lvl="5" marL="2743200" algn="l">
              <a:lnSpc>
                <a:spcPct val="100000"/>
              </a:lnSpc>
              <a:spcBef>
                <a:spcPts val="4200"/>
              </a:spcBef>
              <a:spcAft>
                <a:spcPts val="0"/>
              </a:spcAft>
              <a:buClr>
                <a:srgbClr val="6A6C76"/>
              </a:buClr>
              <a:buSzPts val="2610"/>
              <a:buChar char="•"/>
              <a:defRPr/>
            </a:lvl6pPr>
            <a:lvl7pPr indent="-394335" lvl="6" marL="3200400" algn="l">
              <a:lnSpc>
                <a:spcPct val="100000"/>
              </a:lnSpc>
              <a:spcBef>
                <a:spcPts val="4200"/>
              </a:spcBef>
              <a:spcAft>
                <a:spcPts val="0"/>
              </a:spcAft>
              <a:buClr>
                <a:srgbClr val="6A6C76"/>
              </a:buClr>
              <a:buSzPts val="2610"/>
              <a:buChar char="•"/>
              <a:defRPr/>
            </a:lvl7pPr>
            <a:lvl8pPr indent="-394334" lvl="7" marL="3657600" algn="l">
              <a:lnSpc>
                <a:spcPct val="100000"/>
              </a:lnSpc>
              <a:spcBef>
                <a:spcPts val="4200"/>
              </a:spcBef>
              <a:spcAft>
                <a:spcPts val="0"/>
              </a:spcAft>
              <a:buClr>
                <a:srgbClr val="6A6C76"/>
              </a:buClr>
              <a:buSzPts val="2610"/>
              <a:buChar char="•"/>
              <a:defRPr/>
            </a:lvl8pPr>
            <a:lvl9pPr indent="-394334" lvl="8" marL="4114800" algn="l">
              <a:lnSpc>
                <a:spcPct val="100000"/>
              </a:lnSpc>
              <a:spcBef>
                <a:spcPts val="4200"/>
              </a:spcBef>
              <a:spcAft>
                <a:spcPts val="0"/>
              </a:spcAft>
              <a:buClr>
                <a:srgbClr val="6A6C76"/>
              </a:buClr>
              <a:buSzPts val="2610"/>
              <a:buChar char="•"/>
              <a:defRPr/>
            </a:lvl9pPr>
          </a:lstStyle>
          <a:p/>
        </p:txBody>
      </p:sp>
      <p:sp>
        <p:nvSpPr>
          <p:cNvPr id="83" name="Google Shape;83;p22"/>
          <p:cNvSpPr txBox="1"/>
          <p:nvPr>
            <p:ph idx="2" type="body"/>
          </p:nvPr>
        </p:nvSpPr>
        <p:spPr>
          <a:xfrm>
            <a:off x="6705804" y="5346700"/>
            <a:ext cx="8540310" cy="8001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600"/>
              </a:spcBef>
              <a:spcAft>
                <a:spcPts val="0"/>
              </a:spcAft>
              <a:buClr>
                <a:srgbClr val="6A6C76"/>
              </a:buClr>
              <a:buSzPts val="2900"/>
              <a:buFont typeface="Tahoma"/>
              <a:buNone/>
              <a:defRPr i="1" sz="2000">
                <a:latin typeface="Tahoma"/>
                <a:ea typeface="Tahoma"/>
                <a:cs typeface="Tahoma"/>
                <a:sym typeface="Tahoma"/>
              </a:defRPr>
            </a:lvl1pPr>
            <a:lvl2pPr indent="-394335" lvl="1" marL="914400" algn="l">
              <a:lnSpc>
                <a:spcPct val="100000"/>
              </a:lnSpc>
              <a:spcBef>
                <a:spcPts val="600"/>
              </a:spcBef>
              <a:spcAft>
                <a:spcPts val="0"/>
              </a:spcAft>
              <a:buClr>
                <a:srgbClr val="6A6C76"/>
              </a:buClr>
              <a:buSzPts val="2610"/>
              <a:buChar char="•"/>
              <a:defRPr/>
            </a:lvl2pPr>
            <a:lvl3pPr indent="-394335" lvl="2" marL="1371600" algn="l">
              <a:lnSpc>
                <a:spcPct val="100000"/>
              </a:lnSpc>
              <a:spcBef>
                <a:spcPts val="600"/>
              </a:spcBef>
              <a:spcAft>
                <a:spcPts val="0"/>
              </a:spcAft>
              <a:buClr>
                <a:srgbClr val="6A6C76"/>
              </a:buClr>
              <a:buSzPts val="2610"/>
              <a:buChar char="•"/>
              <a:defRPr/>
            </a:lvl3pPr>
            <a:lvl4pPr indent="-394335" lvl="3" marL="1828800" algn="l">
              <a:lnSpc>
                <a:spcPct val="100000"/>
              </a:lnSpc>
              <a:spcBef>
                <a:spcPts val="600"/>
              </a:spcBef>
              <a:spcAft>
                <a:spcPts val="0"/>
              </a:spcAft>
              <a:buClr>
                <a:srgbClr val="6A6C76"/>
              </a:buClr>
              <a:buSzPts val="2610"/>
              <a:buChar char="•"/>
              <a:defRPr/>
            </a:lvl4pPr>
            <a:lvl5pPr indent="-394335" lvl="4" marL="2286000" algn="l">
              <a:lnSpc>
                <a:spcPct val="100000"/>
              </a:lnSpc>
              <a:spcBef>
                <a:spcPts val="600"/>
              </a:spcBef>
              <a:spcAft>
                <a:spcPts val="0"/>
              </a:spcAft>
              <a:buClr>
                <a:srgbClr val="6A6C76"/>
              </a:buClr>
              <a:buSzPts val="2610"/>
              <a:buChar char="•"/>
              <a:defRPr/>
            </a:lvl5pPr>
            <a:lvl6pPr indent="-394335" lvl="5" marL="2743200" algn="l">
              <a:lnSpc>
                <a:spcPct val="100000"/>
              </a:lnSpc>
              <a:spcBef>
                <a:spcPts val="4200"/>
              </a:spcBef>
              <a:spcAft>
                <a:spcPts val="0"/>
              </a:spcAft>
              <a:buClr>
                <a:srgbClr val="6A6C76"/>
              </a:buClr>
              <a:buSzPts val="2610"/>
              <a:buChar char="•"/>
              <a:defRPr/>
            </a:lvl6pPr>
            <a:lvl7pPr indent="-394335" lvl="6" marL="3200400" algn="l">
              <a:lnSpc>
                <a:spcPct val="100000"/>
              </a:lnSpc>
              <a:spcBef>
                <a:spcPts val="4200"/>
              </a:spcBef>
              <a:spcAft>
                <a:spcPts val="0"/>
              </a:spcAft>
              <a:buClr>
                <a:srgbClr val="6A6C76"/>
              </a:buClr>
              <a:buSzPts val="2610"/>
              <a:buChar char="•"/>
              <a:defRPr/>
            </a:lvl7pPr>
            <a:lvl8pPr indent="-394334" lvl="7" marL="3657600" algn="l">
              <a:lnSpc>
                <a:spcPct val="100000"/>
              </a:lnSpc>
              <a:spcBef>
                <a:spcPts val="4200"/>
              </a:spcBef>
              <a:spcAft>
                <a:spcPts val="0"/>
              </a:spcAft>
              <a:buClr>
                <a:srgbClr val="6A6C76"/>
              </a:buClr>
              <a:buSzPts val="2610"/>
              <a:buChar char="•"/>
              <a:defRPr/>
            </a:lvl8pPr>
            <a:lvl9pPr indent="-394334" lvl="8" marL="4114800" algn="l">
              <a:lnSpc>
                <a:spcPct val="100000"/>
              </a:lnSpc>
              <a:spcBef>
                <a:spcPts val="4200"/>
              </a:spcBef>
              <a:spcAft>
                <a:spcPts val="0"/>
              </a:spcAft>
              <a:buClr>
                <a:srgbClr val="6A6C76"/>
              </a:buClr>
              <a:buSzPts val="2610"/>
              <a:buChar char="•"/>
              <a:defRPr/>
            </a:lvl9pPr>
          </a:lstStyle>
          <a:p/>
        </p:txBody>
      </p:sp>
      <p:pic>
        <p:nvPicPr>
          <p:cNvPr id="84" name="Google Shape;84;p22"/>
          <p:cNvPicPr preferRelativeResize="0"/>
          <p:nvPr/>
        </p:nvPicPr>
        <p:blipFill rotWithShape="1">
          <a:blip r:embed="rId4">
            <a:alphaModFix/>
          </a:blip>
          <a:srcRect b="0" l="0" r="0" t="0"/>
          <a:stretch/>
        </p:blipFill>
        <p:spPr>
          <a:xfrm>
            <a:off x="5160245" y="7986661"/>
            <a:ext cx="757121" cy="757121"/>
          </a:xfrm>
          <a:prstGeom prst="rect">
            <a:avLst/>
          </a:prstGeom>
          <a:noFill/>
          <a:ln>
            <a:noFill/>
          </a:ln>
        </p:spPr>
      </p:pic>
      <p:grpSp>
        <p:nvGrpSpPr>
          <p:cNvPr id="85" name="Google Shape;85;p22"/>
          <p:cNvGrpSpPr/>
          <p:nvPr/>
        </p:nvGrpSpPr>
        <p:grpSpPr>
          <a:xfrm>
            <a:off x="1241530" y="8869744"/>
            <a:ext cx="1068804" cy="490158"/>
            <a:chOff x="1241530" y="8869744"/>
            <a:chExt cx="1068804" cy="490158"/>
          </a:xfrm>
        </p:grpSpPr>
        <p:pic>
          <p:nvPicPr>
            <p:cNvPr id="86" name="Google Shape;86;p22"/>
            <p:cNvPicPr preferRelativeResize="0"/>
            <p:nvPr/>
          </p:nvPicPr>
          <p:blipFill rotWithShape="1">
            <a:blip r:embed="rId5">
              <a:alphaModFix/>
            </a:blip>
            <a:srcRect b="0" l="0" r="0" t="0"/>
            <a:stretch/>
          </p:blipFill>
          <p:spPr>
            <a:xfrm>
              <a:off x="1820176" y="8869744"/>
              <a:ext cx="490158" cy="490158"/>
            </a:xfrm>
            <a:prstGeom prst="rect">
              <a:avLst/>
            </a:prstGeom>
            <a:noFill/>
            <a:ln>
              <a:noFill/>
            </a:ln>
          </p:spPr>
        </p:pic>
        <p:pic>
          <p:nvPicPr>
            <p:cNvPr id="87" name="Google Shape;87;p22"/>
            <p:cNvPicPr preferRelativeResize="0"/>
            <p:nvPr/>
          </p:nvPicPr>
          <p:blipFill rotWithShape="1">
            <a:blip r:embed="rId6">
              <a:alphaModFix/>
            </a:blip>
            <a:srcRect b="0" l="0" r="0" t="0"/>
            <a:stretch/>
          </p:blipFill>
          <p:spPr>
            <a:xfrm>
              <a:off x="1241530" y="8869744"/>
              <a:ext cx="490158" cy="490158"/>
            </a:xfrm>
            <a:prstGeom prst="rect">
              <a:avLst/>
            </a:prstGeom>
            <a:noFill/>
            <a:ln>
              <a:noFill/>
            </a:ln>
          </p:spPr>
        </p:pic>
      </p:grpSp>
      <p:pic>
        <p:nvPicPr>
          <p:cNvPr id="88" name="Google Shape;88;p22"/>
          <p:cNvPicPr preferRelativeResize="0"/>
          <p:nvPr/>
        </p:nvPicPr>
        <p:blipFill rotWithShape="1">
          <a:blip r:embed="rId7">
            <a:alphaModFix/>
          </a:blip>
          <a:srcRect b="0" l="0" r="0" t="0"/>
          <a:stretch/>
        </p:blipFill>
        <p:spPr>
          <a:xfrm>
            <a:off x="13570437" y="647225"/>
            <a:ext cx="2844110" cy="77927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11" Type="http://schemas.openxmlformats.org/officeDocument/2006/relationships/theme" Target="../theme/theme2.xml"/><Relationship Id="rId10" Type="http://schemas.openxmlformats.org/officeDocument/2006/relationships/slideLayout" Target="../slideLayouts/slideLayout9.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4"/>
          <p:cNvSpPr txBox="1"/>
          <p:nvPr>
            <p:ph type="title"/>
          </p:nvPr>
        </p:nvSpPr>
        <p:spPr>
          <a:xfrm>
            <a:off x="1270039" y="254000"/>
            <a:ext cx="14800185" cy="2159000"/>
          </a:xfrm>
          <a:prstGeom prst="rect">
            <a:avLst/>
          </a:prstGeom>
          <a:noFill/>
          <a:ln>
            <a:noFill/>
          </a:ln>
        </p:spPr>
        <p:txBody>
          <a:bodyPr anchorCtr="0" anchor="ctr" bIns="50800" lIns="50800" spcFirstLastPara="1" rIns="50800" wrap="square" tIns="50800">
            <a:normAutofit/>
          </a:bodyPr>
          <a:lstStyle>
            <a:lvl1pPr lvl="0" marR="0" rtl="0" algn="l">
              <a:lnSpc>
                <a:spcPct val="100000"/>
              </a:lnSpc>
              <a:spcBef>
                <a:spcPts val="0"/>
              </a:spcBef>
              <a:spcAft>
                <a:spcPts val="0"/>
              </a:spcAft>
              <a:buClr>
                <a:srgbClr val="6A6C77"/>
              </a:buClr>
              <a:buSzPts val="8000"/>
              <a:buFont typeface="Tahoma"/>
              <a:buNone/>
              <a:defRPr b="0" i="0" sz="8000" u="none" cap="none" strike="noStrike">
                <a:solidFill>
                  <a:srgbClr val="6A6C77"/>
                </a:solidFill>
                <a:latin typeface="Tahoma"/>
                <a:ea typeface="Tahoma"/>
                <a:cs typeface="Tahoma"/>
                <a:sym typeface="Tahoma"/>
              </a:defRPr>
            </a:lvl1pPr>
            <a:lvl2pPr lvl="1" marR="0" rtl="0" algn="l">
              <a:lnSpc>
                <a:spcPct val="100000"/>
              </a:lnSpc>
              <a:spcBef>
                <a:spcPts val="0"/>
              </a:spcBef>
              <a:spcAft>
                <a:spcPts val="0"/>
              </a:spcAft>
              <a:buClr>
                <a:srgbClr val="6A6C77"/>
              </a:buClr>
              <a:buSzPts val="8000"/>
              <a:buFont typeface="Tahoma"/>
              <a:buNone/>
              <a:defRPr b="0" i="0" sz="8000" u="none" cap="none" strike="noStrike">
                <a:solidFill>
                  <a:srgbClr val="6A6C77"/>
                </a:solidFill>
                <a:latin typeface="Tahoma"/>
                <a:ea typeface="Tahoma"/>
                <a:cs typeface="Tahoma"/>
                <a:sym typeface="Tahoma"/>
              </a:defRPr>
            </a:lvl2pPr>
            <a:lvl3pPr lvl="2" marR="0" rtl="0" algn="l">
              <a:lnSpc>
                <a:spcPct val="100000"/>
              </a:lnSpc>
              <a:spcBef>
                <a:spcPts val="0"/>
              </a:spcBef>
              <a:spcAft>
                <a:spcPts val="0"/>
              </a:spcAft>
              <a:buClr>
                <a:srgbClr val="6A6C77"/>
              </a:buClr>
              <a:buSzPts val="8000"/>
              <a:buFont typeface="Tahoma"/>
              <a:buNone/>
              <a:defRPr b="0" i="0" sz="8000" u="none" cap="none" strike="noStrike">
                <a:solidFill>
                  <a:srgbClr val="6A6C77"/>
                </a:solidFill>
                <a:latin typeface="Tahoma"/>
                <a:ea typeface="Tahoma"/>
                <a:cs typeface="Tahoma"/>
                <a:sym typeface="Tahoma"/>
              </a:defRPr>
            </a:lvl3pPr>
            <a:lvl4pPr lvl="3" marR="0" rtl="0" algn="l">
              <a:lnSpc>
                <a:spcPct val="100000"/>
              </a:lnSpc>
              <a:spcBef>
                <a:spcPts val="0"/>
              </a:spcBef>
              <a:spcAft>
                <a:spcPts val="0"/>
              </a:spcAft>
              <a:buClr>
                <a:srgbClr val="6A6C77"/>
              </a:buClr>
              <a:buSzPts val="8000"/>
              <a:buFont typeface="Tahoma"/>
              <a:buNone/>
              <a:defRPr b="0" i="0" sz="8000" u="none" cap="none" strike="noStrike">
                <a:solidFill>
                  <a:srgbClr val="6A6C77"/>
                </a:solidFill>
                <a:latin typeface="Tahoma"/>
                <a:ea typeface="Tahoma"/>
                <a:cs typeface="Tahoma"/>
                <a:sym typeface="Tahoma"/>
              </a:defRPr>
            </a:lvl4pPr>
            <a:lvl5pPr lvl="4" marR="0" rtl="0" algn="l">
              <a:lnSpc>
                <a:spcPct val="100000"/>
              </a:lnSpc>
              <a:spcBef>
                <a:spcPts val="0"/>
              </a:spcBef>
              <a:spcAft>
                <a:spcPts val="0"/>
              </a:spcAft>
              <a:buClr>
                <a:srgbClr val="6A6C77"/>
              </a:buClr>
              <a:buSzPts val="8000"/>
              <a:buFont typeface="Tahoma"/>
              <a:buNone/>
              <a:defRPr b="0" i="0" sz="8000" u="none" cap="none" strike="noStrike">
                <a:solidFill>
                  <a:srgbClr val="6A6C77"/>
                </a:solidFill>
                <a:latin typeface="Tahoma"/>
                <a:ea typeface="Tahoma"/>
                <a:cs typeface="Tahoma"/>
                <a:sym typeface="Tahoma"/>
              </a:defRPr>
            </a:lvl5pPr>
            <a:lvl6pPr lvl="5" marR="0" rtl="0" algn="l">
              <a:lnSpc>
                <a:spcPct val="100000"/>
              </a:lnSpc>
              <a:spcBef>
                <a:spcPts val="0"/>
              </a:spcBef>
              <a:spcAft>
                <a:spcPts val="0"/>
              </a:spcAft>
              <a:buClr>
                <a:srgbClr val="6A6C77"/>
              </a:buClr>
              <a:buSzPts val="8000"/>
              <a:buFont typeface="Tahoma"/>
              <a:buNone/>
              <a:defRPr b="0" i="0" sz="8000" u="none" cap="none" strike="noStrike">
                <a:solidFill>
                  <a:srgbClr val="6A6C77"/>
                </a:solidFill>
                <a:latin typeface="Tahoma"/>
                <a:ea typeface="Tahoma"/>
                <a:cs typeface="Tahoma"/>
                <a:sym typeface="Tahoma"/>
              </a:defRPr>
            </a:lvl6pPr>
            <a:lvl7pPr lvl="6" marR="0" rtl="0" algn="l">
              <a:lnSpc>
                <a:spcPct val="100000"/>
              </a:lnSpc>
              <a:spcBef>
                <a:spcPts val="0"/>
              </a:spcBef>
              <a:spcAft>
                <a:spcPts val="0"/>
              </a:spcAft>
              <a:buClr>
                <a:srgbClr val="6A6C77"/>
              </a:buClr>
              <a:buSzPts val="8000"/>
              <a:buFont typeface="Tahoma"/>
              <a:buNone/>
              <a:defRPr b="0" i="0" sz="8000" u="none" cap="none" strike="noStrike">
                <a:solidFill>
                  <a:srgbClr val="6A6C77"/>
                </a:solidFill>
                <a:latin typeface="Tahoma"/>
                <a:ea typeface="Tahoma"/>
                <a:cs typeface="Tahoma"/>
                <a:sym typeface="Tahoma"/>
              </a:defRPr>
            </a:lvl7pPr>
            <a:lvl8pPr lvl="7" marR="0" rtl="0" algn="l">
              <a:lnSpc>
                <a:spcPct val="100000"/>
              </a:lnSpc>
              <a:spcBef>
                <a:spcPts val="0"/>
              </a:spcBef>
              <a:spcAft>
                <a:spcPts val="0"/>
              </a:spcAft>
              <a:buClr>
                <a:srgbClr val="6A6C77"/>
              </a:buClr>
              <a:buSzPts val="8000"/>
              <a:buFont typeface="Tahoma"/>
              <a:buNone/>
              <a:defRPr b="0" i="0" sz="8000" u="none" cap="none" strike="noStrike">
                <a:solidFill>
                  <a:srgbClr val="6A6C77"/>
                </a:solidFill>
                <a:latin typeface="Tahoma"/>
                <a:ea typeface="Tahoma"/>
                <a:cs typeface="Tahoma"/>
                <a:sym typeface="Tahoma"/>
              </a:defRPr>
            </a:lvl8pPr>
            <a:lvl9pPr lvl="8" marR="0" rtl="0" algn="l">
              <a:lnSpc>
                <a:spcPct val="100000"/>
              </a:lnSpc>
              <a:spcBef>
                <a:spcPts val="0"/>
              </a:spcBef>
              <a:spcAft>
                <a:spcPts val="0"/>
              </a:spcAft>
              <a:buClr>
                <a:srgbClr val="6A6C77"/>
              </a:buClr>
              <a:buSzPts val="8000"/>
              <a:buFont typeface="Tahoma"/>
              <a:buNone/>
              <a:defRPr b="0" i="0" sz="8000" u="none" cap="none" strike="noStrike">
                <a:solidFill>
                  <a:srgbClr val="6A6C77"/>
                </a:solidFill>
                <a:latin typeface="Tahoma"/>
                <a:ea typeface="Tahoma"/>
                <a:cs typeface="Tahoma"/>
                <a:sym typeface="Tahoma"/>
              </a:defRPr>
            </a:lvl9pPr>
          </a:lstStyle>
          <a:p/>
        </p:txBody>
      </p:sp>
      <p:sp>
        <p:nvSpPr>
          <p:cNvPr id="7" name="Google Shape;7;p14"/>
          <p:cNvSpPr txBox="1"/>
          <p:nvPr>
            <p:ph idx="1" type="body"/>
          </p:nvPr>
        </p:nvSpPr>
        <p:spPr>
          <a:xfrm>
            <a:off x="1192213" y="2597150"/>
            <a:ext cx="14955837" cy="6188075"/>
          </a:xfrm>
          <a:prstGeom prst="rect">
            <a:avLst/>
          </a:prstGeom>
          <a:noFill/>
          <a:ln>
            <a:noFill/>
          </a:ln>
        </p:spPr>
        <p:txBody>
          <a:bodyPr anchorCtr="0" anchor="t" bIns="45700" lIns="91425" spcFirstLastPara="1" rIns="91425" wrap="square" tIns="45700">
            <a:normAutofit/>
          </a:bodyPr>
          <a:lstStyle>
            <a:lvl1pPr indent="-486410" lvl="0" marL="457200" marR="0" rtl="0" algn="l">
              <a:lnSpc>
                <a:spcPct val="100000"/>
              </a:lnSpc>
              <a:spcBef>
                <a:spcPts val="600"/>
              </a:spcBef>
              <a:spcAft>
                <a:spcPts val="0"/>
              </a:spcAft>
              <a:buClr>
                <a:srgbClr val="6A6C76"/>
              </a:buClr>
              <a:buSzPts val="4060"/>
              <a:buFont typeface="Tahoma"/>
              <a:buChar char="•"/>
              <a:defRPr b="0" i="0" sz="2800" u="none" cap="none" strike="noStrike">
                <a:solidFill>
                  <a:srgbClr val="6A6C76"/>
                </a:solidFill>
                <a:latin typeface="Tahoma"/>
                <a:ea typeface="Tahoma"/>
                <a:cs typeface="Tahoma"/>
                <a:sym typeface="Tahoma"/>
              </a:defRPr>
            </a:lvl1pPr>
            <a:lvl2pPr indent="-486410" lvl="1" marL="914400" marR="0" rtl="0" algn="l">
              <a:lnSpc>
                <a:spcPct val="100000"/>
              </a:lnSpc>
              <a:spcBef>
                <a:spcPts val="600"/>
              </a:spcBef>
              <a:spcAft>
                <a:spcPts val="0"/>
              </a:spcAft>
              <a:buClr>
                <a:srgbClr val="6A6C76"/>
              </a:buClr>
              <a:buSzPts val="4060"/>
              <a:buFont typeface="Tahoma"/>
              <a:buChar char="•"/>
              <a:defRPr b="0" i="0" sz="2800" u="none" cap="none" strike="noStrike">
                <a:solidFill>
                  <a:srgbClr val="6A6C76"/>
                </a:solidFill>
                <a:latin typeface="Tahoma"/>
                <a:ea typeface="Tahoma"/>
                <a:cs typeface="Tahoma"/>
                <a:sym typeface="Tahoma"/>
              </a:defRPr>
            </a:lvl2pPr>
            <a:lvl3pPr indent="-486410" lvl="2" marL="1371600" marR="0" rtl="0" algn="l">
              <a:lnSpc>
                <a:spcPct val="100000"/>
              </a:lnSpc>
              <a:spcBef>
                <a:spcPts val="600"/>
              </a:spcBef>
              <a:spcAft>
                <a:spcPts val="0"/>
              </a:spcAft>
              <a:buClr>
                <a:srgbClr val="6A6C76"/>
              </a:buClr>
              <a:buSzPts val="4060"/>
              <a:buFont typeface="Tahoma"/>
              <a:buChar char="•"/>
              <a:defRPr b="0" i="0" sz="2800" u="none" cap="none" strike="noStrike">
                <a:solidFill>
                  <a:srgbClr val="6A6C76"/>
                </a:solidFill>
                <a:latin typeface="Tahoma"/>
                <a:ea typeface="Tahoma"/>
                <a:cs typeface="Tahoma"/>
                <a:sym typeface="Tahoma"/>
              </a:defRPr>
            </a:lvl3pPr>
            <a:lvl4pPr indent="-486410" lvl="3" marL="1828800" marR="0" rtl="0" algn="l">
              <a:lnSpc>
                <a:spcPct val="100000"/>
              </a:lnSpc>
              <a:spcBef>
                <a:spcPts val="600"/>
              </a:spcBef>
              <a:spcAft>
                <a:spcPts val="0"/>
              </a:spcAft>
              <a:buClr>
                <a:srgbClr val="6A6C76"/>
              </a:buClr>
              <a:buSzPts val="4060"/>
              <a:buFont typeface="Tahoma"/>
              <a:buChar char="•"/>
              <a:defRPr b="0" i="0" sz="2800" u="none" cap="none" strike="noStrike">
                <a:solidFill>
                  <a:srgbClr val="6A6C76"/>
                </a:solidFill>
                <a:latin typeface="Tahoma"/>
                <a:ea typeface="Tahoma"/>
                <a:cs typeface="Tahoma"/>
                <a:sym typeface="Tahoma"/>
              </a:defRPr>
            </a:lvl4pPr>
            <a:lvl5pPr indent="-486410" lvl="4" marL="2286000" marR="0" rtl="0" algn="l">
              <a:lnSpc>
                <a:spcPct val="100000"/>
              </a:lnSpc>
              <a:spcBef>
                <a:spcPts val="600"/>
              </a:spcBef>
              <a:spcAft>
                <a:spcPts val="0"/>
              </a:spcAft>
              <a:buClr>
                <a:srgbClr val="6A6C76"/>
              </a:buClr>
              <a:buSzPts val="4060"/>
              <a:buFont typeface="Tahoma"/>
              <a:buChar char="•"/>
              <a:defRPr b="0" i="0" sz="2800" u="none" cap="none" strike="noStrike">
                <a:solidFill>
                  <a:srgbClr val="6A6C76"/>
                </a:solidFill>
                <a:latin typeface="Tahoma"/>
                <a:ea typeface="Tahoma"/>
                <a:cs typeface="Tahoma"/>
                <a:sym typeface="Tahoma"/>
              </a:defRPr>
            </a:lvl5pPr>
            <a:lvl6pPr indent="-523239" lvl="5" marL="2743200" marR="0" rtl="0" algn="l">
              <a:lnSpc>
                <a:spcPct val="100000"/>
              </a:lnSpc>
              <a:spcBef>
                <a:spcPts val="4200"/>
              </a:spcBef>
              <a:spcAft>
                <a:spcPts val="0"/>
              </a:spcAft>
              <a:buClr>
                <a:srgbClr val="6A6C76"/>
              </a:buClr>
              <a:buSzPts val="4640"/>
              <a:buFont typeface="Tahoma"/>
              <a:buChar char="•"/>
              <a:defRPr b="0" i="0" sz="3200" u="none" cap="none" strike="noStrike">
                <a:solidFill>
                  <a:srgbClr val="6A6C76"/>
                </a:solidFill>
                <a:latin typeface="Tahoma"/>
                <a:ea typeface="Tahoma"/>
                <a:cs typeface="Tahoma"/>
                <a:sym typeface="Tahoma"/>
              </a:defRPr>
            </a:lvl6pPr>
            <a:lvl7pPr indent="-523239" lvl="6" marL="3200400" marR="0" rtl="0" algn="l">
              <a:lnSpc>
                <a:spcPct val="100000"/>
              </a:lnSpc>
              <a:spcBef>
                <a:spcPts val="4200"/>
              </a:spcBef>
              <a:spcAft>
                <a:spcPts val="0"/>
              </a:spcAft>
              <a:buClr>
                <a:srgbClr val="6A6C76"/>
              </a:buClr>
              <a:buSzPts val="4640"/>
              <a:buFont typeface="Tahoma"/>
              <a:buChar char="•"/>
              <a:defRPr b="0" i="0" sz="3200" u="none" cap="none" strike="noStrike">
                <a:solidFill>
                  <a:srgbClr val="6A6C76"/>
                </a:solidFill>
                <a:latin typeface="Tahoma"/>
                <a:ea typeface="Tahoma"/>
                <a:cs typeface="Tahoma"/>
                <a:sym typeface="Tahoma"/>
              </a:defRPr>
            </a:lvl7pPr>
            <a:lvl8pPr indent="-523239" lvl="7" marL="3657600" marR="0" rtl="0" algn="l">
              <a:lnSpc>
                <a:spcPct val="100000"/>
              </a:lnSpc>
              <a:spcBef>
                <a:spcPts val="4200"/>
              </a:spcBef>
              <a:spcAft>
                <a:spcPts val="0"/>
              </a:spcAft>
              <a:buClr>
                <a:srgbClr val="6A6C76"/>
              </a:buClr>
              <a:buSzPts val="4640"/>
              <a:buFont typeface="Tahoma"/>
              <a:buChar char="•"/>
              <a:defRPr b="0" i="0" sz="3200" u="none" cap="none" strike="noStrike">
                <a:solidFill>
                  <a:srgbClr val="6A6C76"/>
                </a:solidFill>
                <a:latin typeface="Tahoma"/>
                <a:ea typeface="Tahoma"/>
                <a:cs typeface="Tahoma"/>
                <a:sym typeface="Tahoma"/>
              </a:defRPr>
            </a:lvl8pPr>
            <a:lvl9pPr indent="-523240" lvl="8" marL="4114800" marR="0" rtl="0" algn="l">
              <a:lnSpc>
                <a:spcPct val="100000"/>
              </a:lnSpc>
              <a:spcBef>
                <a:spcPts val="4200"/>
              </a:spcBef>
              <a:spcAft>
                <a:spcPts val="0"/>
              </a:spcAft>
              <a:buClr>
                <a:srgbClr val="6A6C76"/>
              </a:buClr>
              <a:buSzPts val="4640"/>
              <a:buFont typeface="Tahoma"/>
              <a:buChar char="•"/>
              <a:defRPr b="0" i="0" sz="3200" u="none" cap="none" strike="noStrike">
                <a:solidFill>
                  <a:srgbClr val="6A6C76"/>
                </a:solidFill>
                <a:latin typeface="Tahoma"/>
                <a:ea typeface="Tahoma"/>
                <a:cs typeface="Tahoma"/>
                <a:sym typeface="Tahoma"/>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0.png"/><Relationship Id="rId4" Type="http://schemas.openxmlformats.org/officeDocument/2006/relationships/hyperlink" Target="https://www.cessda.eu/About/Projects/Past-projects/CESSDA-SaW/WP4/Tutorial-OAI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8.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8.png"/><Relationship Id="rId4" Type="http://schemas.openxmlformats.org/officeDocument/2006/relationships/hyperlink" Target="https://www.zotero.org/groups/2382601/cessda_resource_directory/library"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3.png"/><Relationship Id="rId4" Type="http://schemas.openxmlformats.org/officeDocument/2006/relationships/image" Target="../media/image26.png"/><Relationship Id="rId5" Type="http://schemas.openxmlformats.org/officeDocument/2006/relationships/image" Target="../media/image2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49.png"/><Relationship Id="rId4" Type="http://schemas.openxmlformats.org/officeDocument/2006/relationships/hyperlink" Target="https://dag.cessda.eu/Chapter-4"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47.png"/><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4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4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4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4.png"/><Relationship Id="rId4" Type="http://schemas.openxmlformats.org/officeDocument/2006/relationships/image" Target="../media/image32.png"/><Relationship Id="rId9" Type="http://schemas.openxmlformats.org/officeDocument/2006/relationships/image" Target="../media/image38.png"/><Relationship Id="rId5" Type="http://schemas.openxmlformats.org/officeDocument/2006/relationships/image" Target="../media/image52.png"/><Relationship Id="rId6" Type="http://schemas.openxmlformats.org/officeDocument/2006/relationships/image" Target="../media/image24.png"/><Relationship Id="rId7" Type="http://schemas.openxmlformats.org/officeDocument/2006/relationships/image" Target="../media/image31.png"/><Relationship Id="rId8" Type="http://schemas.openxmlformats.org/officeDocument/2006/relationships/image" Target="../media/image2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51.png"/><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6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41.gi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5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5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 Id="rId3" Type="http://schemas.openxmlformats.org/officeDocument/2006/relationships/image" Target="../media/image6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3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 Id="rId3" Type="http://schemas.openxmlformats.org/officeDocument/2006/relationships/image" Target="../media/image69.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 Id="rId3" Type="http://schemas.openxmlformats.org/officeDocument/2006/relationships/image" Target="../media/image64.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50.png"/><Relationship Id="rId4" Type="http://schemas.openxmlformats.org/officeDocument/2006/relationships/image" Target="../media/image5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50.png"/><Relationship Id="rId4" Type="http://schemas.openxmlformats.org/officeDocument/2006/relationships/image" Target="../media/image5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50.png"/><Relationship Id="rId4" Type="http://schemas.openxmlformats.org/officeDocument/2006/relationships/image" Target="../media/image5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5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5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50.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5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50.png"/><Relationship Id="rId4" Type="http://schemas.openxmlformats.org/officeDocument/2006/relationships/image" Target="../media/image5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2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 Id="rId3" Type="http://schemas.openxmlformats.org/officeDocument/2006/relationships/image" Target="../media/image57.png"/><Relationship Id="rId4" Type="http://schemas.openxmlformats.org/officeDocument/2006/relationships/image" Target="../media/image5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55.png"/><Relationship Id="rId4" Type="http://schemas.openxmlformats.org/officeDocument/2006/relationships/image" Target="../media/image5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54.jpg"/><Relationship Id="rId4" Type="http://schemas.openxmlformats.org/officeDocument/2006/relationships/image" Target="../media/image5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3.xml"/><Relationship Id="rId3" Type="http://schemas.openxmlformats.org/officeDocument/2006/relationships/image" Target="../media/image66.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4.xml"/><Relationship Id="rId3" Type="http://schemas.openxmlformats.org/officeDocument/2006/relationships/image" Target="../media/image67.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5.xml"/><Relationship Id="rId3" Type="http://schemas.openxmlformats.org/officeDocument/2006/relationships/image" Target="../media/image73.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6.xml"/><Relationship Id="rId3" Type="http://schemas.openxmlformats.org/officeDocument/2006/relationships/image" Target="../media/image65.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7.xml"/><Relationship Id="rId3" Type="http://schemas.openxmlformats.org/officeDocument/2006/relationships/image" Target="../media/image71.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8.xml"/><Relationship Id="rId3" Type="http://schemas.openxmlformats.org/officeDocument/2006/relationships/image" Target="../media/image70.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 Id="rId3" Type="http://schemas.openxmlformats.org/officeDocument/2006/relationships/image" Target="../media/image7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0.xml"/><Relationship Id="rId3" Type="http://schemas.openxmlformats.org/officeDocument/2006/relationships/image" Target="../media/image68.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50.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2.xml"/><Relationship Id="rId3" Type="http://schemas.openxmlformats.org/officeDocument/2006/relationships/image" Target="../media/image41.gi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3.xml"/><Relationship Id="rId3" Type="http://schemas.openxmlformats.org/officeDocument/2006/relationships/hyperlink" Target="https://fairaware.dans.knaw.nl/" TargetMode="External"/><Relationship Id="rId4" Type="http://schemas.openxmlformats.org/officeDocument/2006/relationships/hyperlink" Target="https://www.f-uji.net/" TargetMode="External"/><Relationship Id="rId5" Type="http://schemas.openxmlformats.org/officeDocument/2006/relationships/hyperlink" Target="https://doi.org/10.5281/zenodo.6656431" TargetMode="External"/><Relationship Id="rId6" Type="http://schemas.openxmlformats.org/officeDocument/2006/relationships/hyperlink" Target="https://www.cessda.eu/Tools/Vocabulary-Service" TargetMode="External"/><Relationship Id="rId7" Type="http://schemas.openxmlformats.org/officeDocument/2006/relationships/image" Target="../media/image50.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 Id="rId3" Type="http://schemas.openxmlformats.org/officeDocument/2006/relationships/hyperlink" Target="https://share.eclipsecrossword.com/play/c17538a4/cessda-dag-13-oct" TargetMode="Externa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thewordsearch.com/puzzle/4155175/cessda-dag-workshop-13-october/" TargetMode="External"/><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11.png"/><Relationship Id="rId4" Type="http://schemas.openxmlformats.org/officeDocument/2006/relationships/hyperlink" Target="mailto:marielle.kappeler@fors.unil.ch" TargetMode="External"/><Relationship Id="rId5" Type="http://schemas.openxmlformats.org/officeDocument/2006/relationships/hyperlink" Target="mailto:gry.henriksen@sikt.no"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2" name="Shape 92"/>
        <p:cNvGrpSpPr/>
        <p:nvPr/>
      </p:nvGrpSpPr>
      <p:grpSpPr>
        <a:xfrm>
          <a:off x="0" y="0"/>
          <a:ext cx="0" cy="0"/>
          <a:chOff x="0" y="0"/>
          <a:chExt cx="0" cy="0"/>
        </a:xfrm>
      </p:grpSpPr>
      <p:sp>
        <p:nvSpPr>
          <p:cNvPr id="93" name="Google Shape;93;p1"/>
          <p:cNvSpPr txBox="1"/>
          <p:nvPr>
            <p:ph idx="1" type="body"/>
          </p:nvPr>
        </p:nvSpPr>
        <p:spPr>
          <a:xfrm>
            <a:off x="2461053" y="3232680"/>
            <a:ext cx="13953494" cy="1402821"/>
          </a:xfrm>
          <a:prstGeom prst="rect">
            <a:avLst/>
          </a:prstGeom>
          <a:noFill/>
          <a:ln>
            <a:noFill/>
          </a:ln>
        </p:spPr>
        <p:txBody>
          <a:bodyPr anchorCtr="0" anchor="b" bIns="45700" lIns="91425" spcFirstLastPara="1" rIns="91425" wrap="square" tIns="45700">
            <a:normAutofit fontScale="70000"/>
          </a:bodyPr>
          <a:lstStyle/>
          <a:p>
            <a:pPr indent="0" lvl="0" marL="0" rtl="0" algn="l">
              <a:lnSpc>
                <a:spcPct val="100000"/>
              </a:lnSpc>
              <a:spcBef>
                <a:spcPts val="0"/>
              </a:spcBef>
              <a:spcAft>
                <a:spcPts val="0"/>
              </a:spcAft>
              <a:buClr>
                <a:srgbClr val="FFFFFF"/>
              </a:buClr>
              <a:buSzPct val="100000"/>
              <a:buFont typeface="Tahoma"/>
              <a:buNone/>
            </a:pPr>
            <a:r>
              <a:rPr lang="no-NO"/>
              <a:t>Discover the Data Archiving Guide (DAG)</a:t>
            </a:r>
            <a:endParaRPr/>
          </a:p>
        </p:txBody>
      </p:sp>
      <p:sp>
        <p:nvSpPr>
          <p:cNvPr id="94" name="Google Shape;94;p1"/>
          <p:cNvSpPr txBox="1"/>
          <p:nvPr>
            <p:ph idx="2" type="body"/>
          </p:nvPr>
        </p:nvSpPr>
        <p:spPr>
          <a:xfrm>
            <a:off x="2461050" y="4993225"/>
            <a:ext cx="12606300" cy="8103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rgbClr val="94C2E9"/>
              </a:buClr>
              <a:buSzPts val="4390"/>
              <a:buFont typeface="Tahoma"/>
              <a:buNone/>
            </a:pPr>
            <a:r>
              <a:rPr lang="no-NO"/>
              <a:t>A training event for new(ish) staff members</a:t>
            </a:r>
            <a:endParaRPr/>
          </a:p>
        </p:txBody>
      </p:sp>
      <p:sp>
        <p:nvSpPr>
          <p:cNvPr id="95" name="Google Shape;95;p1"/>
          <p:cNvSpPr txBox="1"/>
          <p:nvPr>
            <p:ph idx="4" type="body"/>
          </p:nvPr>
        </p:nvSpPr>
        <p:spPr>
          <a:xfrm>
            <a:off x="10127475" y="6419125"/>
            <a:ext cx="5429400" cy="14028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lt1"/>
              </a:buClr>
              <a:buSzPts val="2900"/>
              <a:buFont typeface="Tahoma"/>
              <a:buNone/>
            </a:pPr>
            <a:r>
              <a:rPr lang="no-NO"/>
              <a:t>13 October 2022 </a:t>
            </a:r>
            <a:endParaRPr/>
          </a:p>
          <a:p>
            <a:pPr indent="0" lvl="0" marL="0" rtl="0" algn="l">
              <a:lnSpc>
                <a:spcPct val="100000"/>
              </a:lnSpc>
              <a:spcBef>
                <a:spcPts val="0"/>
              </a:spcBef>
              <a:spcAft>
                <a:spcPts val="0"/>
              </a:spcAft>
              <a:buClr>
                <a:schemeClr val="lt1"/>
              </a:buClr>
              <a:buSzPts val="2900"/>
              <a:buFont typeface="Tahoma"/>
              <a:buNone/>
            </a:pPr>
            <a:r>
              <a:rPr lang="no-NO" sz="1800"/>
              <a:t>DOI: 10.5281/zenodo.7180525</a:t>
            </a:r>
            <a:endParaRPr sz="1800"/>
          </a:p>
          <a:p>
            <a:pPr indent="0" lvl="0" marL="0" rtl="0" algn="l">
              <a:lnSpc>
                <a:spcPct val="100000"/>
              </a:lnSpc>
              <a:spcBef>
                <a:spcPts val="0"/>
              </a:spcBef>
              <a:spcAft>
                <a:spcPts val="0"/>
              </a:spcAft>
              <a:buClr>
                <a:schemeClr val="lt1"/>
              </a:buClr>
              <a:buSzPts val="2900"/>
              <a:buFont typeface="Tahoma"/>
              <a:buNone/>
            </a:pPr>
            <a:r>
              <a:t/>
            </a:r>
            <a:endParaRPr/>
          </a:p>
        </p:txBody>
      </p:sp>
      <p:sp>
        <p:nvSpPr>
          <p:cNvPr id="96" name="Google Shape;96;p1"/>
          <p:cNvSpPr txBox="1"/>
          <p:nvPr/>
        </p:nvSpPr>
        <p:spPr>
          <a:xfrm>
            <a:off x="2394860" y="9032789"/>
            <a:ext cx="5842800" cy="370800"/>
          </a:xfrm>
          <a:prstGeom prst="rect">
            <a:avLst/>
          </a:prstGeom>
          <a:noFill/>
          <a:ln>
            <a:noFill/>
          </a:ln>
        </p:spPr>
        <p:txBody>
          <a:bodyPr anchorCtr="0" anchor="t" bIns="50800" lIns="50800" spcFirstLastPara="1" rIns="50800" wrap="square" tIns="50800">
            <a:normAutofit fontScale="85000" lnSpcReduction="20000"/>
          </a:bodyPr>
          <a:lstStyle/>
          <a:p>
            <a:pPr indent="0" lvl="0" marL="0" marR="0" rtl="0" algn="l">
              <a:lnSpc>
                <a:spcPct val="100000"/>
              </a:lnSpc>
              <a:spcBef>
                <a:spcPts val="0"/>
              </a:spcBef>
              <a:spcAft>
                <a:spcPts val="0"/>
              </a:spcAft>
              <a:buClr>
                <a:schemeClr val="lt1"/>
              </a:buClr>
              <a:buSzPct val="100000"/>
              <a:buFont typeface="Tahoma"/>
              <a:buNone/>
            </a:pPr>
            <a:r>
              <a:rPr b="0" i="0" lang="no-NO" sz="2400" u="none" cap="none" strike="noStrike">
                <a:solidFill>
                  <a:schemeClr val="lt1"/>
                </a:solidFill>
                <a:latin typeface="Tahoma"/>
                <a:ea typeface="Tahoma"/>
                <a:cs typeface="Tahoma"/>
                <a:sym typeface="Tahoma"/>
              </a:rPr>
              <a:t>Licence: CC-BY 4.0</a:t>
            </a:r>
            <a:endParaRPr b="0" i="0" sz="1400" u="none" cap="none" strike="noStrike">
              <a:solidFill>
                <a:srgbClr val="000000"/>
              </a:solidFill>
              <a:latin typeface="Arial"/>
              <a:ea typeface="Arial"/>
              <a:cs typeface="Arial"/>
              <a:sym typeface="Arial"/>
            </a:endParaRPr>
          </a:p>
        </p:txBody>
      </p:sp>
      <p:sp>
        <p:nvSpPr>
          <p:cNvPr id="97" name="Google Shape;97;p1"/>
          <p:cNvSpPr txBox="1"/>
          <p:nvPr>
            <p:ph idx="3" type="body"/>
          </p:nvPr>
        </p:nvSpPr>
        <p:spPr>
          <a:xfrm>
            <a:off x="2765700" y="6161225"/>
            <a:ext cx="6198600" cy="25095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lt1"/>
              </a:buClr>
              <a:buSzPts val="3135"/>
              <a:buFont typeface="Tahoma"/>
              <a:buNone/>
            </a:pPr>
            <a:r>
              <a:rPr lang="no-NO" u="sng"/>
              <a:t>Speakers:</a:t>
            </a:r>
            <a:endParaRPr u="sng"/>
          </a:p>
          <a:p>
            <a:pPr indent="0" lvl="0" marL="0" rtl="0" algn="l">
              <a:lnSpc>
                <a:spcPct val="100000"/>
              </a:lnSpc>
              <a:spcBef>
                <a:spcPts val="0"/>
              </a:spcBef>
              <a:spcAft>
                <a:spcPts val="0"/>
              </a:spcAft>
              <a:buClr>
                <a:schemeClr val="lt1"/>
              </a:buClr>
              <a:buSzPts val="3135"/>
              <a:buFont typeface="Tahoma"/>
              <a:buNone/>
            </a:pPr>
            <a:r>
              <a:rPr lang="no-NO"/>
              <a:t>Ilze Lace / SND</a:t>
            </a:r>
            <a:endParaRPr/>
          </a:p>
          <a:p>
            <a:pPr indent="0" lvl="0" marL="0" rtl="0" algn="l">
              <a:lnSpc>
                <a:spcPct val="100000"/>
              </a:lnSpc>
              <a:spcBef>
                <a:spcPts val="0"/>
              </a:spcBef>
              <a:spcAft>
                <a:spcPts val="0"/>
              </a:spcAft>
              <a:buClr>
                <a:schemeClr val="lt1"/>
              </a:buClr>
              <a:buSzPts val="3135"/>
              <a:buFont typeface="Tahoma"/>
              <a:buNone/>
            </a:pPr>
            <a:r>
              <a:rPr lang="no-NO"/>
              <a:t>Iris Butzlaff / AUSSDA</a:t>
            </a:r>
            <a:endParaRPr/>
          </a:p>
          <a:p>
            <a:pPr indent="0" lvl="0" marL="0" rtl="0" algn="l">
              <a:lnSpc>
                <a:spcPct val="100000"/>
              </a:lnSpc>
              <a:spcBef>
                <a:spcPts val="0"/>
              </a:spcBef>
              <a:spcAft>
                <a:spcPts val="0"/>
              </a:spcAft>
              <a:buClr>
                <a:schemeClr val="lt1"/>
              </a:buClr>
              <a:buSzPts val="3135"/>
              <a:buFont typeface="Tahoma"/>
              <a:buNone/>
            </a:pPr>
            <a:r>
              <a:rPr lang="no-NO"/>
              <a:t>Kim Ferguson and Maaike Verburg / DANS-KNAW</a:t>
            </a:r>
            <a:endParaRPr/>
          </a:p>
          <a:p>
            <a:pPr indent="0" lvl="0" marL="0" rtl="0" algn="l">
              <a:lnSpc>
                <a:spcPct val="100000"/>
              </a:lnSpc>
              <a:spcBef>
                <a:spcPts val="0"/>
              </a:spcBef>
              <a:spcAft>
                <a:spcPts val="0"/>
              </a:spcAft>
              <a:buClr>
                <a:schemeClr val="lt1"/>
              </a:buClr>
              <a:buSzPts val="3135"/>
              <a:buFont typeface="Tahoma"/>
              <a:buNone/>
            </a:pPr>
            <a:r>
              <a:rPr lang="no-NO" u="sng"/>
              <a:t>Organisers:</a:t>
            </a:r>
            <a:r>
              <a:rPr lang="no-NO"/>
              <a:t> </a:t>
            </a:r>
            <a:endParaRPr/>
          </a:p>
          <a:p>
            <a:pPr indent="0" lvl="0" marL="0" rtl="0" algn="l">
              <a:lnSpc>
                <a:spcPct val="100000"/>
              </a:lnSpc>
              <a:spcBef>
                <a:spcPts val="0"/>
              </a:spcBef>
              <a:spcAft>
                <a:spcPts val="0"/>
              </a:spcAft>
              <a:buClr>
                <a:schemeClr val="lt1"/>
              </a:buClr>
              <a:buSzPts val="3135"/>
              <a:buFont typeface="Tahoma"/>
              <a:buNone/>
            </a:pPr>
            <a:r>
              <a:rPr lang="no-NO"/>
              <a:t>Gry H. Henriksen / Sikt</a:t>
            </a:r>
            <a:endParaRPr/>
          </a:p>
          <a:p>
            <a:pPr indent="0" lvl="0" marL="0" rtl="0" algn="l">
              <a:lnSpc>
                <a:spcPct val="100000"/>
              </a:lnSpc>
              <a:spcBef>
                <a:spcPts val="0"/>
              </a:spcBef>
              <a:spcAft>
                <a:spcPts val="0"/>
              </a:spcAft>
              <a:buClr>
                <a:schemeClr val="lt1"/>
              </a:buClr>
              <a:buSzPts val="3135"/>
              <a:buFont typeface="Tahoma"/>
              <a:buNone/>
            </a:pPr>
            <a:r>
              <a:rPr lang="no-NO"/>
              <a:t>Marielle Kappeler / FORS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3"/>
          <p:cNvSpPr txBox="1"/>
          <p:nvPr>
            <p:ph idx="1" type="body"/>
          </p:nvPr>
        </p:nvSpPr>
        <p:spPr>
          <a:xfrm>
            <a:off x="908781" y="1843790"/>
            <a:ext cx="16090066" cy="7482823"/>
          </a:xfrm>
          <a:prstGeom prst="rect">
            <a:avLst/>
          </a:prstGeom>
          <a:noFill/>
          <a:ln>
            <a:noFill/>
          </a:ln>
        </p:spPr>
        <p:txBody>
          <a:bodyPr anchorCtr="0" anchor="t" bIns="45700" lIns="91425" spcFirstLastPara="1" rIns="91425" wrap="square" tIns="45700">
            <a:normAutofit/>
          </a:bodyPr>
          <a:lstStyle/>
          <a:p>
            <a:pPr indent="-584200" lvl="0" marL="584200" rtl="0" algn="l">
              <a:lnSpc>
                <a:spcPct val="100000"/>
              </a:lnSpc>
              <a:spcBef>
                <a:spcPts val="0"/>
              </a:spcBef>
              <a:spcAft>
                <a:spcPts val="0"/>
              </a:spcAft>
              <a:buClr>
                <a:srgbClr val="6A6C76"/>
              </a:buClr>
              <a:buSzPts val="2555"/>
              <a:buFont typeface="Tahoma"/>
              <a:buChar char="•"/>
            </a:pPr>
            <a:r>
              <a:rPr lang="no-NO" sz="3500"/>
              <a:t>Scope:</a:t>
            </a:r>
            <a:endParaRPr/>
          </a:p>
          <a:p>
            <a:pPr indent="-288000" lvl="1" marL="889000" rtl="0" algn="l">
              <a:lnSpc>
                <a:spcPct val="100000"/>
              </a:lnSpc>
              <a:spcBef>
                <a:spcPts val="600"/>
              </a:spcBef>
              <a:spcAft>
                <a:spcPts val="0"/>
              </a:spcAft>
              <a:buClr>
                <a:srgbClr val="6A6C76"/>
              </a:buClr>
              <a:buSzPts val="1400"/>
              <a:buFont typeface="Tahoma"/>
              <a:buChar char="•"/>
            </a:pPr>
            <a:r>
              <a:rPr lang="no-NO"/>
              <a:t>from early contact to data transfer</a:t>
            </a:r>
            <a:endParaRPr/>
          </a:p>
          <a:p>
            <a:pPr indent="-288000" lvl="1" marL="889000" rtl="0" algn="l">
              <a:lnSpc>
                <a:spcPct val="100000"/>
              </a:lnSpc>
              <a:spcBef>
                <a:spcPts val="600"/>
              </a:spcBef>
              <a:spcAft>
                <a:spcPts val="0"/>
              </a:spcAft>
              <a:buClr>
                <a:srgbClr val="6A6C76"/>
              </a:buClr>
              <a:buSzPts val="1400"/>
              <a:buFont typeface="Tahoma"/>
              <a:buChar char="•"/>
            </a:pPr>
            <a:r>
              <a:rPr lang="no-NO"/>
              <a:t>“before-OAIS”</a:t>
            </a:r>
            <a:endParaRPr/>
          </a:p>
          <a:p>
            <a:pPr indent="-288000" lvl="1" marL="889000" rtl="0" algn="l">
              <a:lnSpc>
                <a:spcPct val="100000"/>
              </a:lnSpc>
              <a:spcBef>
                <a:spcPts val="600"/>
              </a:spcBef>
              <a:spcAft>
                <a:spcPts val="0"/>
              </a:spcAft>
              <a:buClr>
                <a:srgbClr val="6A6C76"/>
              </a:buClr>
              <a:buSzPts val="1400"/>
              <a:buFont typeface="Tahoma"/>
              <a:buChar char="•"/>
            </a:pPr>
            <a:r>
              <a:rPr lang="no-NO"/>
              <a:t>accumulated “best practice” and acceptable solutions</a:t>
            </a:r>
            <a:endParaRPr/>
          </a:p>
          <a:p>
            <a:pPr indent="-584200" lvl="0" marL="584200" rtl="0" algn="l">
              <a:lnSpc>
                <a:spcPct val="100000"/>
              </a:lnSpc>
              <a:spcBef>
                <a:spcPts val="600"/>
              </a:spcBef>
              <a:spcAft>
                <a:spcPts val="0"/>
              </a:spcAft>
              <a:buClr>
                <a:srgbClr val="6A6C76"/>
              </a:buClr>
              <a:buSzPts val="2555"/>
              <a:buFont typeface="Tahoma"/>
              <a:buChar char="•"/>
            </a:pPr>
            <a:r>
              <a:rPr lang="no-NO" sz="3500"/>
              <a:t>Target groups: </a:t>
            </a:r>
            <a:endParaRPr/>
          </a:p>
          <a:p>
            <a:pPr indent="-288000" lvl="1" marL="889000" rtl="0" algn="l">
              <a:lnSpc>
                <a:spcPct val="100000"/>
              </a:lnSpc>
              <a:spcBef>
                <a:spcPts val="600"/>
              </a:spcBef>
              <a:spcAft>
                <a:spcPts val="0"/>
              </a:spcAft>
              <a:buClr>
                <a:srgbClr val="6A6C76"/>
              </a:buClr>
              <a:buSzPts val="1400"/>
              <a:buFont typeface="Tahoma"/>
              <a:buChar char="•"/>
            </a:pPr>
            <a:r>
              <a:rPr lang="no-NO"/>
              <a:t>new staff of social sciences data archives </a:t>
            </a:r>
            <a:endParaRPr/>
          </a:p>
          <a:p>
            <a:pPr indent="-288000" lvl="1" marL="889000" rtl="0" algn="l">
              <a:lnSpc>
                <a:spcPct val="100000"/>
              </a:lnSpc>
              <a:spcBef>
                <a:spcPts val="600"/>
              </a:spcBef>
              <a:spcAft>
                <a:spcPts val="0"/>
              </a:spcAft>
              <a:buClr>
                <a:srgbClr val="6A6C76"/>
              </a:buClr>
              <a:buSzPts val="1400"/>
              <a:buFont typeface="Tahoma"/>
              <a:buChar char="•"/>
            </a:pPr>
            <a:r>
              <a:rPr lang="no-NO"/>
              <a:t>staff of new social sciences data archives</a:t>
            </a:r>
            <a:endParaRPr/>
          </a:p>
          <a:p>
            <a:pPr indent="-584200" lvl="0" marL="584200" rtl="0" algn="l">
              <a:lnSpc>
                <a:spcPct val="100000"/>
              </a:lnSpc>
              <a:spcBef>
                <a:spcPts val="600"/>
              </a:spcBef>
              <a:spcAft>
                <a:spcPts val="0"/>
              </a:spcAft>
              <a:buClr>
                <a:srgbClr val="6A6C76"/>
              </a:buClr>
              <a:buSzPts val="2555"/>
              <a:buFont typeface="Tahoma"/>
              <a:buChar char="•"/>
            </a:pPr>
            <a:r>
              <a:rPr lang="no-NO" sz="3500"/>
              <a:t>Structure:</a:t>
            </a:r>
            <a:endParaRPr/>
          </a:p>
          <a:p>
            <a:pPr indent="-288000" lvl="1" marL="889000" rtl="0" algn="l">
              <a:lnSpc>
                <a:spcPct val="100000"/>
              </a:lnSpc>
              <a:spcBef>
                <a:spcPts val="600"/>
              </a:spcBef>
              <a:spcAft>
                <a:spcPts val="0"/>
              </a:spcAft>
              <a:buClr>
                <a:srgbClr val="6A6C76"/>
              </a:buClr>
              <a:buSzPts val="1400"/>
              <a:buFont typeface="Tahoma"/>
              <a:buChar char="•"/>
            </a:pPr>
            <a:r>
              <a:rPr lang="no-NO"/>
              <a:t>timeline-based (though not entirely)</a:t>
            </a:r>
            <a:endParaRPr/>
          </a:p>
          <a:p>
            <a:pPr indent="-584200" lvl="0" marL="584200" rtl="0" algn="l">
              <a:lnSpc>
                <a:spcPct val="100000"/>
              </a:lnSpc>
              <a:spcBef>
                <a:spcPts val="600"/>
              </a:spcBef>
              <a:spcAft>
                <a:spcPts val="0"/>
              </a:spcAft>
              <a:buClr>
                <a:srgbClr val="6A6C76"/>
              </a:buClr>
              <a:buSzPts val="2555"/>
              <a:buFont typeface="Tahoma"/>
              <a:buChar char="•"/>
            </a:pPr>
            <a:r>
              <a:rPr lang="no-NO" sz="3500"/>
              <a:t>Links to other CESSDA Training resources:</a:t>
            </a:r>
            <a:endParaRPr/>
          </a:p>
          <a:p>
            <a:pPr indent="-288000" lvl="1" marL="889000" rtl="0" algn="l">
              <a:lnSpc>
                <a:spcPct val="100000"/>
              </a:lnSpc>
              <a:spcBef>
                <a:spcPts val="600"/>
              </a:spcBef>
              <a:spcAft>
                <a:spcPts val="0"/>
              </a:spcAft>
              <a:buClr>
                <a:srgbClr val="6A6C76"/>
              </a:buClr>
              <a:buSzPts val="1400"/>
              <a:buFont typeface="Tahoma"/>
              <a:buChar char="•"/>
            </a:pPr>
            <a:r>
              <a:rPr lang="no-NO"/>
              <a:t>CESSDA DMEG </a:t>
            </a:r>
            <a:endParaRPr/>
          </a:p>
          <a:p>
            <a:pPr indent="-288000" lvl="1" marL="889000" rtl="0" algn="l">
              <a:lnSpc>
                <a:spcPct val="100000"/>
              </a:lnSpc>
              <a:spcBef>
                <a:spcPts val="600"/>
              </a:spcBef>
              <a:spcAft>
                <a:spcPts val="0"/>
              </a:spcAft>
              <a:buClr>
                <a:srgbClr val="6A6C76"/>
              </a:buClr>
              <a:buSzPts val="1400"/>
              <a:buFont typeface="Tahoma"/>
              <a:buChar char="•"/>
            </a:pPr>
            <a:r>
              <a:rPr lang="no-NO"/>
              <a:t>CESSDA Resource Directory</a:t>
            </a:r>
            <a:endParaRPr/>
          </a:p>
          <a:p>
            <a:pPr indent="-454406" lvl="0" marL="584200" rtl="0" algn="l">
              <a:lnSpc>
                <a:spcPct val="100000"/>
              </a:lnSpc>
              <a:spcBef>
                <a:spcPts val="600"/>
              </a:spcBef>
              <a:spcAft>
                <a:spcPts val="0"/>
              </a:spcAft>
              <a:buClr>
                <a:srgbClr val="6A6C76"/>
              </a:buClr>
              <a:buSzPts val="2044"/>
              <a:buFont typeface="Tahoma"/>
              <a:buNone/>
            </a:pPr>
            <a:r>
              <a:t/>
            </a:r>
            <a:endParaRPr/>
          </a:p>
          <a:p>
            <a:pPr indent="0" lvl="0" marL="0" rtl="0" algn="l">
              <a:lnSpc>
                <a:spcPct val="100000"/>
              </a:lnSpc>
              <a:spcBef>
                <a:spcPts val="600"/>
              </a:spcBef>
              <a:spcAft>
                <a:spcPts val="0"/>
              </a:spcAft>
              <a:buClr>
                <a:srgbClr val="6A6C76"/>
              </a:buClr>
              <a:buSzPts val="2044"/>
              <a:buFont typeface="Tahoma"/>
              <a:buNone/>
            </a:pPr>
            <a:r>
              <a:t/>
            </a:r>
            <a:endParaRPr/>
          </a:p>
          <a:p>
            <a:pPr indent="0" lvl="1" marL="601000" rtl="0" algn="l">
              <a:lnSpc>
                <a:spcPct val="100000"/>
              </a:lnSpc>
              <a:spcBef>
                <a:spcPts val="600"/>
              </a:spcBef>
              <a:spcAft>
                <a:spcPts val="0"/>
              </a:spcAft>
              <a:buClr>
                <a:srgbClr val="6A6C76"/>
              </a:buClr>
              <a:buSzPts val="1400"/>
              <a:buFont typeface="Tahoma"/>
              <a:buNone/>
            </a:pPr>
            <a:r>
              <a:t/>
            </a:r>
            <a:endParaRPr/>
          </a:p>
        </p:txBody>
      </p:sp>
      <p:sp>
        <p:nvSpPr>
          <p:cNvPr id="162" name="Google Shape;162;p3"/>
          <p:cNvSpPr txBox="1"/>
          <p:nvPr>
            <p:ph type="title"/>
          </p:nvPr>
        </p:nvSpPr>
        <p:spPr>
          <a:xfrm>
            <a:off x="908781" y="445783"/>
            <a:ext cx="14716508" cy="997079"/>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Clr>
                <a:srgbClr val="6A6C77"/>
              </a:buClr>
              <a:buSzPts val="5800"/>
              <a:buFont typeface="Tahoma"/>
              <a:buNone/>
            </a:pPr>
            <a:r>
              <a:rPr lang="no-NO"/>
              <a:t>Setting DAG Chapter 3 Pre-Ingest in context</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xEl>
                                              <p:pRg end="10" st="1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xEl>
                                              <p:pRg end="11" st="1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xEl>
                                              <p:pRg end="12" st="1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xEl>
                                              <p:pRg end="13" st="1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xEl>
                                              <p:pRg end="14" st="1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4"/>
          <p:cNvSpPr txBox="1"/>
          <p:nvPr>
            <p:ph type="title"/>
          </p:nvPr>
        </p:nvSpPr>
        <p:spPr>
          <a:xfrm>
            <a:off x="649130" y="452967"/>
            <a:ext cx="7577369" cy="1422401"/>
          </a:xfrm>
          <a:prstGeom prst="rect">
            <a:avLst/>
          </a:prstGeom>
          <a:noFill/>
          <a:ln>
            <a:noFill/>
          </a:ln>
        </p:spPr>
        <p:txBody>
          <a:bodyPr anchorCtr="0" anchor="b" bIns="50800" lIns="50800" spcFirstLastPara="1" rIns="50800" wrap="square" tIns="50800">
            <a:normAutofit fontScale="90000"/>
          </a:bodyPr>
          <a:lstStyle/>
          <a:p>
            <a:pPr indent="0" lvl="0" marL="0" rtl="0" algn="l">
              <a:lnSpc>
                <a:spcPct val="100000"/>
              </a:lnSpc>
              <a:spcBef>
                <a:spcPts val="0"/>
              </a:spcBef>
              <a:spcAft>
                <a:spcPts val="0"/>
              </a:spcAft>
              <a:buClr>
                <a:srgbClr val="FFFFFF"/>
              </a:buClr>
              <a:buSzPct val="100000"/>
              <a:buFont typeface="Tahoma"/>
              <a:buNone/>
            </a:pPr>
            <a:r>
              <a:rPr lang="no-NO"/>
              <a:t>Pre-ingest: From early contact to data transfer</a:t>
            </a:r>
            <a:endParaRPr/>
          </a:p>
        </p:txBody>
      </p:sp>
      <p:sp>
        <p:nvSpPr>
          <p:cNvPr id="168" name="Google Shape;168;p4"/>
          <p:cNvSpPr txBox="1"/>
          <p:nvPr>
            <p:ph idx="1" type="body"/>
          </p:nvPr>
        </p:nvSpPr>
        <p:spPr>
          <a:xfrm>
            <a:off x="8281372" y="1443506"/>
            <a:ext cx="6936829" cy="622953"/>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chemeClr val="dk1"/>
              </a:buClr>
              <a:buSzPts val="2800"/>
              <a:buFont typeface="Tahoma"/>
              <a:buNone/>
            </a:pPr>
            <a:r>
              <a:rPr lang="no-NO">
                <a:solidFill>
                  <a:schemeClr val="dk1"/>
                </a:solidFill>
              </a:rPr>
              <a:t>OAIS Model</a:t>
            </a:r>
            <a:endParaRPr>
              <a:solidFill>
                <a:schemeClr val="dk1"/>
              </a:solidFill>
            </a:endParaRPr>
          </a:p>
        </p:txBody>
      </p:sp>
      <p:sp>
        <p:nvSpPr>
          <p:cNvPr id="169" name="Google Shape;169;p4"/>
          <p:cNvSpPr txBox="1"/>
          <p:nvPr/>
        </p:nvSpPr>
        <p:spPr>
          <a:xfrm>
            <a:off x="444180" y="2727797"/>
            <a:ext cx="7577370" cy="6699981"/>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rgbClr val="FFFFFF"/>
              </a:buClr>
              <a:buSzPts val="2800"/>
              <a:buFont typeface="Tahoma"/>
              <a:buNone/>
            </a:pPr>
            <a:r>
              <a:t/>
            </a:r>
            <a:endParaRPr b="0" i="0" sz="2800" u="none" cap="none" strike="noStrike">
              <a:solidFill>
                <a:srgbClr val="FFFFFF"/>
              </a:solidFill>
              <a:latin typeface="Tahoma"/>
              <a:ea typeface="Tahoma"/>
              <a:cs typeface="Tahoma"/>
              <a:sym typeface="Tahoma"/>
            </a:endParaRPr>
          </a:p>
          <a:p>
            <a:pPr indent="0" lvl="0" marL="0" marR="0" rtl="0" algn="l">
              <a:lnSpc>
                <a:spcPct val="100000"/>
              </a:lnSpc>
              <a:spcBef>
                <a:spcPts val="2400"/>
              </a:spcBef>
              <a:spcAft>
                <a:spcPts val="0"/>
              </a:spcAft>
              <a:buClr>
                <a:srgbClr val="FFFFFF"/>
              </a:buClr>
              <a:buSzPts val="2800"/>
              <a:buFont typeface="Tahoma"/>
              <a:buNone/>
            </a:pPr>
            <a:r>
              <a:rPr b="0" i="0" lang="no-NO" sz="2800" u="none" cap="none" strike="noStrike">
                <a:solidFill>
                  <a:srgbClr val="FFFFFF"/>
                </a:solidFill>
                <a:latin typeface="Tahoma"/>
                <a:ea typeface="Tahoma"/>
                <a:cs typeface="Tahoma"/>
                <a:sym typeface="Tahoma"/>
              </a:rPr>
              <a:t>1. Outreach and support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2400"/>
              </a:spcBef>
              <a:spcAft>
                <a:spcPts val="0"/>
              </a:spcAft>
              <a:buClr>
                <a:srgbClr val="FFFFFF"/>
              </a:buClr>
              <a:buSzPts val="2800"/>
              <a:buFont typeface="Tahoma"/>
              <a:buNone/>
            </a:pPr>
            <a:r>
              <a:rPr b="0" i="0" lang="no-NO" sz="2800" u="none" cap="none" strike="noStrike">
                <a:solidFill>
                  <a:srgbClr val="FFFFFF"/>
                </a:solidFill>
                <a:latin typeface="Tahoma"/>
                <a:ea typeface="Tahoma"/>
                <a:cs typeface="Tahoma"/>
                <a:sym typeface="Tahoma"/>
              </a:rPr>
              <a:t>2. Data submission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2400"/>
              </a:spcBef>
              <a:spcAft>
                <a:spcPts val="0"/>
              </a:spcAft>
              <a:buClr>
                <a:srgbClr val="FFFFFF"/>
              </a:buClr>
              <a:buSzPts val="2800"/>
              <a:buFont typeface="Tahoma"/>
              <a:buNone/>
            </a:pPr>
            <a:r>
              <a:rPr b="0" i="0" lang="no-NO" sz="2800" u="none" cap="none" strike="noStrike">
                <a:solidFill>
                  <a:srgbClr val="FFFFFF"/>
                </a:solidFill>
                <a:latin typeface="Tahoma"/>
                <a:ea typeface="Tahoma"/>
                <a:cs typeface="Tahoma"/>
                <a:sym typeface="Tahoma"/>
              </a:rPr>
              <a:t>3. Data review and appraisal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2400"/>
              </a:spcBef>
              <a:spcAft>
                <a:spcPts val="0"/>
              </a:spcAft>
              <a:buClr>
                <a:srgbClr val="FFFFFF"/>
              </a:buClr>
              <a:buSzPts val="2800"/>
              <a:buFont typeface="Tahoma"/>
              <a:buNone/>
            </a:pPr>
            <a:r>
              <a:rPr b="0" i="0" lang="no-NO" sz="2800" u="none" cap="none" strike="noStrike">
                <a:solidFill>
                  <a:srgbClr val="FFFFFF"/>
                </a:solidFill>
                <a:latin typeface="Tahoma"/>
                <a:ea typeface="Tahoma"/>
                <a:cs typeface="Tahoma"/>
                <a:sym typeface="Tahoma"/>
              </a:rPr>
              <a:t>4. Accepting or rejecting data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2400"/>
              </a:spcBef>
              <a:spcAft>
                <a:spcPts val="0"/>
              </a:spcAft>
              <a:buClr>
                <a:srgbClr val="FFFFFF"/>
              </a:buClr>
              <a:buSzPts val="2800"/>
              <a:buFont typeface="Tahoma"/>
              <a:buNone/>
            </a:pPr>
            <a:r>
              <a:t/>
            </a:r>
            <a:endParaRPr b="0" i="0" sz="2800" u="none" cap="none" strike="noStrike">
              <a:solidFill>
                <a:srgbClr val="FFFFFF"/>
              </a:solidFill>
              <a:latin typeface="Tahoma"/>
              <a:ea typeface="Tahoma"/>
              <a:cs typeface="Tahoma"/>
              <a:sym typeface="Tahoma"/>
            </a:endParaRPr>
          </a:p>
          <a:p>
            <a:pPr indent="0" lvl="0" marL="0" marR="0" rtl="0" algn="l">
              <a:lnSpc>
                <a:spcPct val="100000"/>
              </a:lnSpc>
              <a:spcBef>
                <a:spcPts val="2400"/>
              </a:spcBef>
              <a:spcAft>
                <a:spcPts val="0"/>
              </a:spcAft>
              <a:buClr>
                <a:srgbClr val="FFFFFF"/>
              </a:buClr>
              <a:buSzPts val="2800"/>
              <a:buFont typeface="Tahoma"/>
              <a:buNone/>
            </a:pPr>
            <a:r>
              <a:t/>
            </a:r>
            <a:endParaRPr b="0" i="0" sz="2800" u="none" cap="none" strike="noStrike">
              <a:solidFill>
                <a:srgbClr val="FFFFFF"/>
              </a:solidFill>
              <a:latin typeface="Tahoma"/>
              <a:ea typeface="Tahoma"/>
              <a:cs typeface="Tahoma"/>
              <a:sym typeface="Tahoma"/>
            </a:endParaRPr>
          </a:p>
          <a:p>
            <a:pPr indent="0" lvl="0" marL="0" marR="0" rtl="0" algn="l">
              <a:lnSpc>
                <a:spcPct val="100000"/>
              </a:lnSpc>
              <a:spcBef>
                <a:spcPts val="2400"/>
              </a:spcBef>
              <a:spcAft>
                <a:spcPts val="0"/>
              </a:spcAft>
              <a:buClr>
                <a:srgbClr val="FFFFFF"/>
              </a:buClr>
              <a:buSzPts val="2800"/>
              <a:buFont typeface="Tahoma"/>
              <a:buNone/>
            </a:pPr>
            <a:r>
              <a:t/>
            </a:r>
            <a:endParaRPr b="0" i="0" sz="2800" u="none" cap="none" strike="noStrike">
              <a:solidFill>
                <a:srgbClr val="FFFFFF"/>
              </a:solidFill>
              <a:latin typeface="Tahoma"/>
              <a:ea typeface="Tahoma"/>
              <a:cs typeface="Tahoma"/>
              <a:sym typeface="Tahoma"/>
            </a:endParaRPr>
          </a:p>
          <a:p>
            <a:pPr indent="0" lvl="0" marL="0" marR="0" rtl="0" algn="l">
              <a:lnSpc>
                <a:spcPct val="100000"/>
              </a:lnSpc>
              <a:spcBef>
                <a:spcPts val="2400"/>
              </a:spcBef>
              <a:spcAft>
                <a:spcPts val="0"/>
              </a:spcAft>
              <a:buClr>
                <a:srgbClr val="FFFFFF"/>
              </a:buClr>
              <a:buSzPts val="2800"/>
              <a:buFont typeface="Tahoma"/>
              <a:buNone/>
            </a:pPr>
            <a:r>
              <a:rPr b="0" i="0" lang="no-NO" sz="2800" u="none" cap="none" strike="noStrike">
                <a:solidFill>
                  <a:srgbClr val="FFFFFF"/>
                </a:solidFill>
                <a:latin typeface="Tahoma"/>
                <a:ea typeface="Tahoma"/>
                <a:cs typeface="Tahoma"/>
                <a:sym typeface="Tahoma"/>
              </a:rPr>
              <a:t>5. Further reading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2400"/>
              </a:spcBef>
              <a:spcAft>
                <a:spcPts val="0"/>
              </a:spcAft>
              <a:buClr>
                <a:srgbClr val="FFFFFF"/>
              </a:buClr>
              <a:buSzPts val="2800"/>
              <a:buFont typeface="Tahoma"/>
              <a:buNone/>
            </a:pPr>
            <a:r>
              <a:t/>
            </a:r>
            <a:endParaRPr b="0" i="0" sz="2800" u="none" cap="none" strike="noStrike">
              <a:solidFill>
                <a:srgbClr val="FFFFFF"/>
              </a:solidFill>
              <a:latin typeface="Tahoma"/>
              <a:ea typeface="Tahoma"/>
              <a:cs typeface="Tahoma"/>
              <a:sym typeface="Tahoma"/>
            </a:endParaRPr>
          </a:p>
          <a:p>
            <a:pPr indent="0" lvl="0" marL="0" marR="0" rtl="0" algn="l">
              <a:lnSpc>
                <a:spcPct val="100000"/>
              </a:lnSpc>
              <a:spcBef>
                <a:spcPts val="2400"/>
              </a:spcBef>
              <a:spcAft>
                <a:spcPts val="0"/>
              </a:spcAft>
              <a:buClr>
                <a:srgbClr val="FFFFFF"/>
              </a:buClr>
              <a:buSzPts val="2800"/>
              <a:buFont typeface="Tahoma"/>
              <a:buNone/>
            </a:pPr>
            <a:r>
              <a:t/>
            </a:r>
            <a:endParaRPr b="0" i="0" sz="2800" u="none" cap="none" strike="noStrike">
              <a:solidFill>
                <a:srgbClr val="FFFFFF"/>
              </a:solidFill>
              <a:latin typeface="Tahoma"/>
              <a:ea typeface="Tahoma"/>
              <a:cs typeface="Tahoma"/>
              <a:sym typeface="Tahoma"/>
            </a:endParaRPr>
          </a:p>
          <a:p>
            <a:pPr indent="0" lvl="0" marL="0" marR="0" rtl="0" algn="l">
              <a:lnSpc>
                <a:spcPct val="100000"/>
              </a:lnSpc>
              <a:spcBef>
                <a:spcPts val="2400"/>
              </a:spcBef>
              <a:spcAft>
                <a:spcPts val="0"/>
              </a:spcAft>
              <a:buClr>
                <a:srgbClr val="FFFFFF"/>
              </a:buClr>
              <a:buSzPts val="2800"/>
              <a:buFont typeface="Tahoma"/>
              <a:buNone/>
            </a:pPr>
            <a:r>
              <a:t/>
            </a:r>
            <a:endParaRPr b="0" i="0" sz="2800" u="none" cap="none" strike="noStrike">
              <a:solidFill>
                <a:srgbClr val="FFFFFF"/>
              </a:solidFill>
              <a:latin typeface="Tahoma"/>
              <a:ea typeface="Tahoma"/>
              <a:cs typeface="Tahoma"/>
              <a:sym typeface="Tahoma"/>
            </a:endParaRPr>
          </a:p>
          <a:p>
            <a:pPr indent="0" lvl="0" marL="0" marR="0" rtl="0" algn="l">
              <a:lnSpc>
                <a:spcPct val="100000"/>
              </a:lnSpc>
              <a:spcBef>
                <a:spcPts val="2400"/>
              </a:spcBef>
              <a:spcAft>
                <a:spcPts val="0"/>
              </a:spcAft>
              <a:buClr>
                <a:srgbClr val="FFFFFF"/>
              </a:buClr>
              <a:buSzPts val="2800"/>
              <a:buFont typeface="Tahoma"/>
              <a:buNone/>
            </a:pPr>
            <a:r>
              <a:t/>
            </a:r>
            <a:endParaRPr b="0" i="0" sz="2800" u="none" cap="none" strike="noStrike">
              <a:solidFill>
                <a:srgbClr val="FFFFFF"/>
              </a:solidFill>
              <a:latin typeface="Tahoma"/>
              <a:ea typeface="Tahoma"/>
              <a:cs typeface="Tahoma"/>
              <a:sym typeface="Tahoma"/>
            </a:endParaRPr>
          </a:p>
        </p:txBody>
      </p:sp>
      <p:grpSp>
        <p:nvGrpSpPr>
          <p:cNvPr id="170" name="Google Shape;170;p4"/>
          <p:cNvGrpSpPr/>
          <p:nvPr/>
        </p:nvGrpSpPr>
        <p:grpSpPr>
          <a:xfrm>
            <a:off x="6159312" y="2138314"/>
            <a:ext cx="11180951" cy="7153768"/>
            <a:chOff x="6159312" y="2138314"/>
            <a:chExt cx="11180951" cy="7153768"/>
          </a:xfrm>
        </p:grpSpPr>
        <p:pic>
          <p:nvPicPr>
            <p:cNvPr id="171" name="Google Shape;171;p4"/>
            <p:cNvPicPr preferRelativeResize="0"/>
            <p:nvPr/>
          </p:nvPicPr>
          <p:blipFill rotWithShape="1">
            <a:blip r:embed="rId3">
              <a:alphaModFix/>
            </a:blip>
            <a:srcRect b="0" l="0" r="0" t="0"/>
            <a:stretch/>
          </p:blipFill>
          <p:spPr>
            <a:xfrm>
              <a:off x="6159312" y="2138314"/>
              <a:ext cx="11180951" cy="6051690"/>
            </a:xfrm>
            <a:prstGeom prst="rect">
              <a:avLst/>
            </a:prstGeom>
            <a:noFill/>
            <a:ln>
              <a:noFill/>
            </a:ln>
          </p:spPr>
        </p:pic>
        <p:sp>
          <p:nvSpPr>
            <p:cNvPr id="172" name="Google Shape;172;p4"/>
            <p:cNvSpPr txBox="1"/>
            <p:nvPr/>
          </p:nvSpPr>
          <p:spPr>
            <a:xfrm>
              <a:off x="9710467" y="8261859"/>
              <a:ext cx="6936829" cy="1030223"/>
            </a:xfrm>
            <a:prstGeom prst="rect">
              <a:avLst/>
            </a:prstGeom>
            <a:noFill/>
            <a:ln>
              <a:noFill/>
            </a:ln>
          </p:spPr>
          <p:txBody>
            <a:bodyPr anchorCtr="0" anchor="t" bIns="45700" lIns="91425" spcFirstLastPara="1" rIns="91425" wrap="square" tIns="45700">
              <a:normAutofit/>
            </a:bodyPr>
            <a:lstStyle/>
            <a:p>
              <a:pPr indent="0" lvl="0" marL="0" marR="0" rtl="0" algn="ctr">
                <a:lnSpc>
                  <a:spcPct val="100000"/>
                </a:lnSpc>
                <a:spcBef>
                  <a:spcPts val="0"/>
                </a:spcBef>
                <a:spcAft>
                  <a:spcPts val="0"/>
                </a:spcAft>
                <a:buClr>
                  <a:schemeClr val="dk1"/>
                </a:buClr>
                <a:buSzPts val="1800"/>
                <a:buFont typeface="Tahoma"/>
                <a:buNone/>
              </a:pPr>
              <a:r>
                <a:rPr b="0" i="1" lang="no-NO" sz="1800" u="sng" cap="none" strike="noStrike">
                  <a:solidFill>
                    <a:schemeClr val="dk1"/>
                  </a:solidFill>
                  <a:latin typeface="Tahoma"/>
                  <a:ea typeface="Tahoma"/>
                  <a:cs typeface="Tahoma"/>
                  <a:sym typeface="Tahoma"/>
                  <a:hlinkClick r:id="rId4">
                    <a:extLst>
                      <a:ext uri="{A12FA001-AC4F-418D-AE19-62706E023703}">
                        <ahyp:hlinkClr val="tx"/>
                      </a:ext>
                    </a:extLst>
                  </a:hlinkClick>
                </a:rPr>
                <a:t>CESSDA Tutorial:OAIS </a:t>
              </a:r>
              <a:r>
                <a:rPr b="0" i="1" lang="no-NO" sz="1800" u="none" cap="none" strike="noStrike">
                  <a:solidFill>
                    <a:schemeClr val="dk1"/>
                  </a:solidFill>
                  <a:latin typeface="Tahoma"/>
                  <a:ea typeface="Tahoma"/>
                  <a:cs typeface="Tahoma"/>
                  <a:sym typeface="Tahoma"/>
                </a:rPr>
                <a:t>(2017)</a:t>
              </a:r>
              <a:endParaRPr b="0" i="0" sz="1400" u="none" cap="none" strike="noStrike">
                <a:solidFill>
                  <a:srgbClr val="000000"/>
                </a:solidFill>
                <a:latin typeface="Arial"/>
                <a:ea typeface="Arial"/>
                <a:cs typeface="Arial"/>
                <a:sym typeface="Arial"/>
              </a:endParaRPr>
            </a:p>
          </p:txBody>
        </p:sp>
      </p:grpSp>
      <p:sp>
        <p:nvSpPr>
          <p:cNvPr id="173" name="Google Shape;173;p4"/>
          <p:cNvSpPr/>
          <p:nvPr/>
        </p:nvSpPr>
        <p:spPr>
          <a:xfrm>
            <a:off x="4635062" y="2302311"/>
            <a:ext cx="1775875" cy="4981540"/>
          </a:xfrm>
          <a:prstGeom prst="chevron">
            <a:avLst>
              <a:gd fmla="val 50000" name="adj"/>
            </a:avLst>
          </a:prstGeom>
          <a:solidFill>
            <a:schemeClr val="accent1"/>
          </a:solid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200"/>
              <a:buFont typeface="Helvetica Neue"/>
              <a:buNone/>
            </a:pPr>
            <a:r>
              <a:t/>
            </a:r>
            <a:endParaRPr b="0" i="0" sz="2200" u="none" cap="none" strike="noStrike">
              <a:solidFill>
                <a:srgbClr val="FFFFFF"/>
              </a:solidFill>
              <a:latin typeface="Helvetica Neue"/>
              <a:ea typeface="Helvetica Neue"/>
              <a:cs typeface="Helvetica Neue"/>
              <a:sym typeface="Helvetica Neu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6"/>
          <p:cNvSpPr txBox="1"/>
          <p:nvPr>
            <p:ph type="title"/>
          </p:nvPr>
        </p:nvSpPr>
        <p:spPr>
          <a:xfrm>
            <a:off x="649130" y="452967"/>
            <a:ext cx="7577369" cy="1422401"/>
          </a:xfrm>
          <a:prstGeom prst="rect">
            <a:avLst/>
          </a:prstGeom>
          <a:noFill/>
          <a:ln>
            <a:noFill/>
          </a:ln>
        </p:spPr>
        <p:txBody>
          <a:bodyPr anchorCtr="0" anchor="b" bIns="50800" lIns="50800" spcFirstLastPara="1" rIns="50800" wrap="square" tIns="50800">
            <a:normAutofit fontScale="90000"/>
          </a:bodyPr>
          <a:lstStyle/>
          <a:p>
            <a:pPr indent="0" lvl="0" marL="0" rtl="0" algn="l">
              <a:lnSpc>
                <a:spcPct val="100000"/>
              </a:lnSpc>
              <a:spcBef>
                <a:spcPts val="0"/>
              </a:spcBef>
              <a:spcAft>
                <a:spcPts val="0"/>
              </a:spcAft>
              <a:buClr>
                <a:srgbClr val="FFFFFF"/>
              </a:buClr>
              <a:buSzPct val="100000"/>
              <a:buFont typeface="Tahoma"/>
              <a:buNone/>
            </a:pPr>
            <a:r>
              <a:rPr lang="no-NO"/>
              <a:t>Pre-ingest: From early contact to data transfer</a:t>
            </a:r>
            <a:endParaRPr/>
          </a:p>
        </p:txBody>
      </p:sp>
      <p:sp>
        <p:nvSpPr>
          <p:cNvPr id="179" name="Google Shape;179;p6"/>
          <p:cNvSpPr txBox="1"/>
          <p:nvPr>
            <p:ph idx="1" type="body"/>
          </p:nvPr>
        </p:nvSpPr>
        <p:spPr>
          <a:xfrm>
            <a:off x="649131" y="2443655"/>
            <a:ext cx="7577370" cy="6723573"/>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rgbClr val="FFFFFF"/>
              </a:buClr>
              <a:buSzPts val="2800"/>
              <a:buFont typeface="Tahoma"/>
              <a:buNone/>
            </a:pPr>
            <a:r>
              <a:rPr b="1" lang="no-NO"/>
              <a:t>1. Outreach and support</a:t>
            </a:r>
            <a:endParaRPr/>
          </a:p>
          <a:p>
            <a:pPr indent="0" lvl="0" marL="0" rtl="0" algn="l">
              <a:lnSpc>
                <a:spcPct val="100000"/>
              </a:lnSpc>
              <a:spcBef>
                <a:spcPts val="2400"/>
              </a:spcBef>
              <a:spcAft>
                <a:spcPts val="0"/>
              </a:spcAft>
              <a:buClr>
                <a:srgbClr val="FFFFFF"/>
              </a:buClr>
              <a:buSzPts val="2800"/>
              <a:buFont typeface="Tahoma"/>
              <a:buNone/>
            </a:pPr>
            <a:r>
              <a:rPr lang="no-NO"/>
              <a:t>2. Data submission</a:t>
            </a:r>
            <a:endParaRPr/>
          </a:p>
          <a:p>
            <a:pPr indent="0" lvl="0" marL="0" rtl="0" algn="l">
              <a:lnSpc>
                <a:spcPct val="100000"/>
              </a:lnSpc>
              <a:spcBef>
                <a:spcPts val="2400"/>
              </a:spcBef>
              <a:spcAft>
                <a:spcPts val="0"/>
              </a:spcAft>
              <a:buClr>
                <a:srgbClr val="FFFFFF"/>
              </a:buClr>
              <a:buSzPts val="2800"/>
              <a:buFont typeface="Tahoma"/>
              <a:buNone/>
            </a:pPr>
            <a:r>
              <a:rPr lang="no-NO"/>
              <a:t>3. Data review and appraisal</a:t>
            </a:r>
            <a:endParaRPr/>
          </a:p>
          <a:p>
            <a:pPr indent="0" lvl="0" marL="0" rtl="0" algn="l">
              <a:lnSpc>
                <a:spcPct val="100000"/>
              </a:lnSpc>
              <a:spcBef>
                <a:spcPts val="2400"/>
              </a:spcBef>
              <a:spcAft>
                <a:spcPts val="0"/>
              </a:spcAft>
              <a:buClr>
                <a:srgbClr val="FFFFFF"/>
              </a:buClr>
              <a:buSzPts val="2800"/>
              <a:buFont typeface="Tahoma"/>
              <a:buNone/>
            </a:pPr>
            <a:r>
              <a:rPr lang="no-NO"/>
              <a:t>4. Accepting or rejecting data</a:t>
            </a:r>
            <a:endParaRPr/>
          </a:p>
          <a:p>
            <a:pPr indent="0" lvl="0" marL="0" rtl="0" algn="l">
              <a:lnSpc>
                <a:spcPct val="100000"/>
              </a:lnSpc>
              <a:spcBef>
                <a:spcPts val="2400"/>
              </a:spcBef>
              <a:spcAft>
                <a:spcPts val="0"/>
              </a:spcAft>
              <a:buClr>
                <a:srgbClr val="FFFFFF"/>
              </a:buClr>
              <a:buSzPts val="2800"/>
              <a:buFont typeface="Tahoma"/>
              <a:buNone/>
            </a:pPr>
            <a:r>
              <a:rPr lang="no-NO"/>
              <a:t>5. Further reading</a:t>
            </a:r>
            <a:endParaRPr/>
          </a:p>
          <a:p>
            <a:pPr indent="0" lvl="0" marL="0" rtl="0" algn="l">
              <a:lnSpc>
                <a:spcPct val="100000"/>
              </a:lnSpc>
              <a:spcBef>
                <a:spcPts val="2400"/>
              </a:spcBef>
              <a:spcAft>
                <a:spcPts val="0"/>
              </a:spcAft>
              <a:buClr>
                <a:srgbClr val="FFFFFF"/>
              </a:buClr>
              <a:buSzPts val="2800"/>
              <a:buFont typeface="Tahoma"/>
              <a:buNone/>
            </a:pPr>
            <a:r>
              <a:t/>
            </a:r>
            <a:endParaRPr/>
          </a:p>
        </p:txBody>
      </p:sp>
      <p:sp>
        <p:nvSpPr>
          <p:cNvPr id="180" name="Google Shape;180;p6"/>
          <p:cNvSpPr txBox="1"/>
          <p:nvPr/>
        </p:nvSpPr>
        <p:spPr>
          <a:xfrm>
            <a:off x="9020366" y="2475186"/>
            <a:ext cx="8319897" cy="7126014"/>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chemeClr val="dk1"/>
              </a:buClr>
              <a:buSzPts val="2800"/>
              <a:buFont typeface="Tahoma"/>
              <a:buNone/>
            </a:pPr>
            <a:r>
              <a:rPr b="1" i="0" lang="no-NO" sz="2800" u="none" cap="none" strike="noStrike">
                <a:solidFill>
                  <a:schemeClr val="dk1"/>
                </a:solidFill>
                <a:latin typeface="Tahoma"/>
                <a:ea typeface="Tahoma"/>
                <a:cs typeface="Tahoma"/>
                <a:sym typeface="Tahoma"/>
              </a:rPr>
              <a:t>Identify</a:t>
            </a:r>
            <a:r>
              <a:rPr b="0" i="0" lang="no-NO" sz="2800" u="none" cap="none" strike="noStrike">
                <a:solidFill>
                  <a:schemeClr val="dk1"/>
                </a:solidFill>
                <a:latin typeface="Tahoma"/>
                <a:ea typeface="Tahoma"/>
                <a:cs typeface="Tahoma"/>
                <a:sym typeface="Tahoma"/>
              </a:rPr>
              <a:t> and localise data:</a:t>
            </a:r>
            <a:endParaRPr b="0" i="0" sz="1400" u="none" cap="none" strike="noStrike">
              <a:solidFill>
                <a:srgbClr val="000000"/>
              </a:solidFill>
              <a:latin typeface="Arial"/>
              <a:ea typeface="Arial"/>
              <a:cs typeface="Arial"/>
              <a:sym typeface="Arial"/>
            </a:endParaRPr>
          </a:p>
          <a:p>
            <a:pPr indent="0" lvl="0" marL="0" marR="0" rtl="0" algn="l">
              <a:lnSpc>
                <a:spcPct val="11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	Systematic data inventories, targeting specific data, 	rescuing data, following requests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2800"/>
              <a:buFont typeface="Tahoma"/>
              <a:buNone/>
            </a:pPr>
            <a:r>
              <a:rPr b="1" i="0" lang="no-NO" sz="2800" u="none" cap="none" strike="noStrike">
                <a:solidFill>
                  <a:schemeClr val="dk1"/>
                </a:solidFill>
                <a:latin typeface="Tahoma"/>
                <a:ea typeface="Tahoma"/>
                <a:cs typeface="Tahoma"/>
                <a:sym typeface="Tahoma"/>
              </a:rPr>
              <a:t>Advocate</a:t>
            </a:r>
            <a:r>
              <a:rPr b="0" i="0" lang="no-NO" sz="2800" u="none" cap="none" strike="noStrike">
                <a:solidFill>
                  <a:schemeClr val="dk1"/>
                </a:solidFill>
                <a:latin typeface="Tahoma"/>
                <a:ea typeface="Tahoma"/>
                <a:cs typeface="Tahoma"/>
                <a:sym typeface="Tahoma"/>
              </a:rPr>
              <a:t> for data sharing:</a:t>
            </a:r>
            <a:endParaRPr b="0" i="0" sz="1400" u="none" cap="none" strike="noStrike">
              <a:solidFill>
                <a:srgbClr val="000000"/>
              </a:solidFill>
              <a:latin typeface="Arial"/>
              <a:ea typeface="Arial"/>
              <a:cs typeface="Arial"/>
              <a:sym typeface="Arial"/>
            </a:endParaRPr>
          </a:p>
          <a:p>
            <a:pPr indent="0" lvl="4" marL="0" marR="0" rtl="0" algn="l">
              <a:lnSpc>
                <a:spcPct val="120000"/>
              </a:lnSpc>
              <a:spcBef>
                <a:spcPts val="600"/>
              </a:spcBef>
              <a:spcAft>
                <a:spcPts val="0"/>
              </a:spcAft>
              <a:buClr>
                <a:schemeClr val="dk1"/>
              </a:buClr>
              <a:buSzPts val="2000"/>
              <a:buFont typeface="Tahoma"/>
              <a:buNone/>
            </a:pPr>
            <a:r>
              <a:rPr b="0" i="0" lang="no-NO" sz="2000" u="none" cap="none" strike="noStrike">
                <a:solidFill>
                  <a:schemeClr val="dk1"/>
                </a:solidFill>
                <a:latin typeface="Tahoma"/>
                <a:ea typeface="Tahoma"/>
                <a:cs typeface="Tahoma"/>
                <a:sym typeface="Tahoma"/>
              </a:rPr>
              <a:t>	</a:t>
            </a:r>
            <a:r>
              <a:rPr b="0" i="0" lang="no-NO" sz="2400" u="none" cap="none" strike="noStrike">
                <a:solidFill>
                  <a:schemeClr val="dk1"/>
                </a:solidFill>
                <a:latin typeface="Tahoma"/>
                <a:ea typeface="Tahoma"/>
                <a:cs typeface="Tahoma"/>
                <a:sym typeface="Tahoma"/>
              </a:rPr>
              <a:t>Focus on benefits and opportunities</a:t>
            </a:r>
            <a:endParaRPr b="0" i="0" sz="1400" u="none" cap="none" strike="noStrike">
              <a:solidFill>
                <a:srgbClr val="000000"/>
              </a:solidFill>
              <a:latin typeface="Arial"/>
              <a:ea typeface="Arial"/>
              <a:cs typeface="Arial"/>
              <a:sym typeface="Arial"/>
            </a:endParaRPr>
          </a:p>
          <a:p>
            <a:pPr indent="0" lvl="4" marL="0" marR="0" rtl="0" algn="l">
              <a:lnSpc>
                <a:spcPct val="12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	Address fears and practical constraints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2800"/>
              <a:buFont typeface="Tahoma"/>
              <a:buNone/>
            </a:pPr>
            <a:r>
              <a:rPr b="1" i="0" lang="no-NO" sz="2800" u="none" cap="none" strike="noStrike">
                <a:solidFill>
                  <a:schemeClr val="dk1"/>
                </a:solidFill>
                <a:latin typeface="Tahoma"/>
                <a:ea typeface="Tahoma"/>
                <a:cs typeface="Tahoma"/>
                <a:sym typeface="Tahoma"/>
              </a:rPr>
              <a:t>Negotiate</a:t>
            </a:r>
            <a:r>
              <a:rPr b="0" i="0" lang="no-NO" sz="2800" u="none" cap="none" strike="noStrike">
                <a:solidFill>
                  <a:schemeClr val="dk1"/>
                </a:solidFill>
                <a:latin typeface="Tahoma"/>
                <a:ea typeface="Tahoma"/>
                <a:cs typeface="Tahoma"/>
                <a:sym typeface="Tahoma"/>
              </a:rPr>
              <a:t> data sharing:</a:t>
            </a:r>
            <a:endParaRPr b="0" i="0" sz="1400" u="none" cap="none" strike="noStrike">
              <a:solidFill>
                <a:srgbClr val="000000"/>
              </a:solidFill>
              <a:latin typeface="Arial"/>
              <a:ea typeface="Arial"/>
              <a:cs typeface="Arial"/>
              <a:sym typeface="Arial"/>
            </a:endParaRPr>
          </a:p>
          <a:p>
            <a:pPr indent="0" lvl="4" marL="0" marR="0" rtl="0" algn="l">
              <a:lnSpc>
                <a:spcPct val="13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	Data access levels and embargos; legal and ethical 	obligations as well a formats and documentation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2800"/>
              <a:buFont typeface="Tahoma"/>
              <a:buNone/>
            </a:pPr>
            <a:r>
              <a:rPr b="1" i="0" lang="no-NO" sz="2800" u="none" cap="none" strike="noStrike">
                <a:solidFill>
                  <a:schemeClr val="dk1"/>
                </a:solidFill>
                <a:latin typeface="Tahoma"/>
                <a:ea typeface="Tahoma"/>
                <a:cs typeface="Tahoma"/>
                <a:sym typeface="Tahoma"/>
              </a:rPr>
              <a:t>Support and consult</a:t>
            </a:r>
            <a:r>
              <a:rPr b="0" i="0" lang="no-NO" sz="2800" u="none" cap="none" strike="noStrike">
                <a:solidFill>
                  <a:schemeClr val="dk1"/>
                </a:solidFill>
                <a:latin typeface="Tahoma"/>
                <a:ea typeface="Tahoma"/>
                <a:cs typeface="Tahoma"/>
                <a:sym typeface="Tahoma"/>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2800"/>
              <a:buFont typeface="Tahoma"/>
              <a:buNone/>
            </a:pPr>
            <a:r>
              <a:rPr b="0" i="0" lang="no-NO" sz="2800" u="none" cap="none" strike="noStrike">
                <a:solidFill>
                  <a:schemeClr val="dk1"/>
                </a:solidFill>
                <a:latin typeface="Tahoma"/>
                <a:ea typeface="Tahoma"/>
                <a:cs typeface="Tahoma"/>
                <a:sym typeface="Tahoma"/>
              </a:rPr>
              <a:t>	</a:t>
            </a:r>
            <a:r>
              <a:rPr b="0" i="0" lang="no-NO" sz="2400" u="none" cap="none" strike="noStrike">
                <a:solidFill>
                  <a:schemeClr val="dk1"/>
                </a:solidFill>
                <a:latin typeface="Tahoma"/>
                <a:ea typeface="Tahoma"/>
                <a:cs typeface="Tahoma"/>
                <a:sym typeface="Tahoma"/>
              </a:rPr>
              <a:t>RDM training &amp; consultations on data archive services</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0">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0">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0">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0">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0">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0">
                                            <p:txEl>
                                              <p:pRg end="8" st="8"/>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7"/>
          <p:cNvSpPr txBox="1"/>
          <p:nvPr>
            <p:ph type="title"/>
          </p:nvPr>
        </p:nvSpPr>
        <p:spPr>
          <a:xfrm>
            <a:off x="649130" y="452967"/>
            <a:ext cx="7577369" cy="1422401"/>
          </a:xfrm>
          <a:prstGeom prst="rect">
            <a:avLst/>
          </a:prstGeom>
          <a:noFill/>
          <a:ln>
            <a:noFill/>
          </a:ln>
        </p:spPr>
        <p:txBody>
          <a:bodyPr anchorCtr="0" anchor="b" bIns="50800" lIns="50800" spcFirstLastPara="1" rIns="50800" wrap="square" tIns="50800">
            <a:normAutofit fontScale="90000"/>
          </a:bodyPr>
          <a:lstStyle/>
          <a:p>
            <a:pPr indent="0" lvl="0" marL="0" rtl="0" algn="l">
              <a:lnSpc>
                <a:spcPct val="100000"/>
              </a:lnSpc>
              <a:spcBef>
                <a:spcPts val="0"/>
              </a:spcBef>
              <a:spcAft>
                <a:spcPts val="0"/>
              </a:spcAft>
              <a:buClr>
                <a:srgbClr val="FFFFFF"/>
              </a:buClr>
              <a:buSzPct val="100000"/>
              <a:buFont typeface="Tahoma"/>
              <a:buNone/>
            </a:pPr>
            <a:r>
              <a:rPr lang="no-NO"/>
              <a:t>Pre-ingest: From early contact to data transfer</a:t>
            </a:r>
            <a:endParaRPr/>
          </a:p>
        </p:txBody>
      </p:sp>
      <p:sp>
        <p:nvSpPr>
          <p:cNvPr id="186" name="Google Shape;186;p7"/>
          <p:cNvSpPr txBox="1"/>
          <p:nvPr>
            <p:ph idx="1" type="body"/>
          </p:nvPr>
        </p:nvSpPr>
        <p:spPr>
          <a:xfrm>
            <a:off x="649131" y="2173014"/>
            <a:ext cx="7577370" cy="5644055"/>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rgbClr val="FFFFFF"/>
              </a:buClr>
              <a:buSzPts val="2800"/>
              <a:buFont typeface="Tahoma"/>
              <a:buNone/>
            </a:pPr>
            <a:r>
              <a:rPr lang="no-NO"/>
              <a:t>1. Outreach and support</a:t>
            </a:r>
            <a:endParaRPr/>
          </a:p>
          <a:p>
            <a:pPr indent="0" lvl="0" marL="0" rtl="0" algn="l">
              <a:lnSpc>
                <a:spcPct val="100000"/>
              </a:lnSpc>
              <a:spcBef>
                <a:spcPts val="2400"/>
              </a:spcBef>
              <a:spcAft>
                <a:spcPts val="0"/>
              </a:spcAft>
              <a:buClr>
                <a:srgbClr val="FFFFFF"/>
              </a:buClr>
              <a:buSzPts val="2800"/>
              <a:buFont typeface="Tahoma"/>
              <a:buNone/>
            </a:pPr>
            <a:r>
              <a:rPr b="1" lang="no-NO"/>
              <a:t>2. Data submission</a:t>
            </a:r>
            <a:endParaRPr/>
          </a:p>
          <a:p>
            <a:pPr indent="0" lvl="0" marL="0" rtl="0" algn="l">
              <a:lnSpc>
                <a:spcPct val="100000"/>
              </a:lnSpc>
              <a:spcBef>
                <a:spcPts val="2400"/>
              </a:spcBef>
              <a:spcAft>
                <a:spcPts val="0"/>
              </a:spcAft>
              <a:buClr>
                <a:srgbClr val="FFFFFF"/>
              </a:buClr>
              <a:buSzPts val="2800"/>
              <a:buFont typeface="Tahoma"/>
              <a:buNone/>
            </a:pPr>
            <a:r>
              <a:rPr lang="no-NO"/>
              <a:t>3. Data review and appraisal</a:t>
            </a:r>
            <a:endParaRPr/>
          </a:p>
          <a:p>
            <a:pPr indent="0" lvl="0" marL="0" rtl="0" algn="l">
              <a:lnSpc>
                <a:spcPct val="100000"/>
              </a:lnSpc>
              <a:spcBef>
                <a:spcPts val="2400"/>
              </a:spcBef>
              <a:spcAft>
                <a:spcPts val="0"/>
              </a:spcAft>
              <a:buClr>
                <a:srgbClr val="FFFFFF"/>
              </a:buClr>
              <a:buSzPts val="2800"/>
              <a:buFont typeface="Tahoma"/>
              <a:buNone/>
            </a:pPr>
            <a:r>
              <a:rPr lang="no-NO"/>
              <a:t>4. Accepting or rejecting data</a:t>
            </a:r>
            <a:endParaRPr/>
          </a:p>
          <a:p>
            <a:pPr indent="0" lvl="0" marL="0" rtl="0" algn="l">
              <a:lnSpc>
                <a:spcPct val="100000"/>
              </a:lnSpc>
              <a:spcBef>
                <a:spcPts val="2400"/>
              </a:spcBef>
              <a:spcAft>
                <a:spcPts val="0"/>
              </a:spcAft>
              <a:buClr>
                <a:srgbClr val="FFFFFF"/>
              </a:buClr>
              <a:buSzPts val="2800"/>
              <a:buFont typeface="Tahoma"/>
              <a:buNone/>
            </a:pPr>
            <a:r>
              <a:rPr lang="no-NO"/>
              <a:t>5. Further reading</a:t>
            </a:r>
            <a:endParaRPr/>
          </a:p>
          <a:p>
            <a:pPr indent="0" lvl="0" marL="0" rtl="0" algn="l">
              <a:lnSpc>
                <a:spcPct val="100000"/>
              </a:lnSpc>
              <a:spcBef>
                <a:spcPts val="2400"/>
              </a:spcBef>
              <a:spcAft>
                <a:spcPts val="0"/>
              </a:spcAft>
              <a:buClr>
                <a:srgbClr val="FFFFFF"/>
              </a:buClr>
              <a:buSzPts val="2800"/>
              <a:buFont typeface="Tahoma"/>
              <a:buNone/>
            </a:pPr>
            <a:r>
              <a:t/>
            </a:r>
            <a:endParaRPr/>
          </a:p>
          <a:p>
            <a:pPr indent="0" lvl="0" marL="0" rtl="0" algn="l">
              <a:lnSpc>
                <a:spcPct val="100000"/>
              </a:lnSpc>
              <a:spcBef>
                <a:spcPts val="2400"/>
              </a:spcBef>
              <a:spcAft>
                <a:spcPts val="0"/>
              </a:spcAft>
              <a:buClr>
                <a:srgbClr val="FFFFFF"/>
              </a:buClr>
              <a:buSzPts val="2800"/>
              <a:buFont typeface="Tahoma"/>
              <a:buNone/>
            </a:pPr>
            <a:r>
              <a:t/>
            </a:r>
            <a:endParaRPr/>
          </a:p>
        </p:txBody>
      </p:sp>
      <p:sp>
        <p:nvSpPr>
          <p:cNvPr id="187" name="Google Shape;187;p7"/>
          <p:cNvSpPr txBox="1"/>
          <p:nvPr/>
        </p:nvSpPr>
        <p:spPr>
          <a:xfrm>
            <a:off x="8815415" y="3131251"/>
            <a:ext cx="8321702" cy="5968770"/>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chemeClr val="dk1"/>
              </a:buClr>
              <a:buSzPts val="2800"/>
              <a:buFont typeface="Tahoma"/>
              <a:buNone/>
            </a:pPr>
            <a:r>
              <a:rPr b="1" i="0" lang="no-NO" sz="2800" u="none" cap="none" strike="noStrike">
                <a:solidFill>
                  <a:schemeClr val="dk1"/>
                </a:solidFill>
                <a:latin typeface="Tahoma"/>
                <a:ea typeface="Tahoma"/>
                <a:cs typeface="Tahoma"/>
                <a:sym typeface="Tahoma"/>
              </a:rPr>
              <a:t>Inform</a:t>
            </a:r>
            <a:r>
              <a:rPr b="0" i="0" lang="no-NO" sz="2800" u="none" cap="none" strike="noStrike">
                <a:solidFill>
                  <a:schemeClr val="dk1"/>
                </a:solidFill>
                <a:latin typeface="Tahoma"/>
                <a:ea typeface="Tahoma"/>
                <a:cs typeface="Tahoma"/>
                <a:sym typeface="Tahoma"/>
              </a:rPr>
              <a:t> depositors: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	.. on submission </a:t>
            </a:r>
            <a:r>
              <a:rPr b="1" i="0" lang="no-NO" sz="2400" u="none" cap="none" strike="noStrike">
                <a:solidFill>
                  <a:schemeClr val="dk1"/>
                </a:solidFill>
                <a:latin typeface="Tahoma"/>
                <a:ea typeface="Tahoma"/>
                <a:cs typeface="Tahoma"/>
                <a:sym typeface="Tahoma"/>
              </a:rPr>
              <a:t>requirements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	.. describing of the </a:t>
            </a:r>
            <a:r>
              <a:rPr b="1" i="0" lang="no-NO" sz="2400" u="none" cap="none" strike="noStrike">
                <a:solidFill>
                  <a:schemeClr val="dk1"/>
                </a:solidFill>
                <a:latin typeface="Tahoma"/>
                <a:ea typeface="Tahoma"/>
                <a:cs typeface="Tahoma"/>
                <a:sym typeface="Tahoma"/>
              </a:rPr>
              <a:t>main steps</a:t>
            </a:r>
            <a:r>
              <a:rPr b="0" i="0" lang="no-NO" sz="2400" u="none" cap="none" strike="noStrike">
                <a:solidFill>
                  <a:schemeClr val="dk1"/>
                </a:solidFill>
                <a:latin typeface="Tahoma"/>
                <a:ea typeface="Tahoma"/>
                <a:cs typeface="Tahoma"/>
                <a:sym typeface="Tahoma"/>
              </a:rPr>
              <a:t> in the deposit process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	.. i</a:t>
            </a:r>
            <a:r>
              <a:rPr b="1" i="0" lang="no-NO" sz="2400" u="none" cap="none" strike="noStrike">
                <a:solidFill>
                  <a:schemeClr val="dk1"/>
                </a:solidFill>
                <a:latin typeface="Tahoma"/>
                <a:ea typeface="Tahoma"/>
                <a:cs typeface="Tahoma"/>
                <a:sym typeface="Tahoma"/>
              </a:rPr>
              <a:t>nstructing</a:t>
            </a:r>
            <a:r>
              <a:rPr b="0" i="0" lang="no-NO" sz="2400" u="none" cap="none" strike="noStrike">
                <a:solidFill>
                  <a:schemeClr val="dk1"/>
                </a:solidFill>
                <a:latin typeface="Tahoma"/>
                <a:ea typeface="Tahoma"/>
                <a:cs typeface="Tahoma"/>
                <a:sym typeface="Tahoma"/>
              </a:rPr>
              <a:t> how to proceed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2800"/>
              <a:buFont typeface="Tahoma"/>
              <a:buNone/>
            </a:pPr>
            <a:r>
              <a:rPr b="0" i="0" lang="no-NO" sz="2800" u="none" cap="none" strike="noStrike">
                <a:solidFill>
                  <a:schemeClr val="dk1"/>
                </a:solidFill>
                <a:latin typeface="Tahoma"/>
                <a:ea typeface="Tahoma"/>
                <a:cs typeface="Tahoma"/>
                <a:sym typeface="Tahoma"/>
              </a:rPr>
              <a:t>Ensure data </a:t>
            </a:r>
            <a:r>
              <a:rPr b="1" i="0" lang="no-NO" sz="2800" u="none" cap="none" strike="noStrike">
                <a:solidFill>
                  <a:schemeClr val="dk1"/>
                </a:solidFill>
                <a:latin typeface="Tahoma"/>
                <a:ea typeface="Tahoma"/>
                <a:cs typeface="Tahoma"/>
                <a:sym typeface="Tahoma"/>
              </a:rPr>
              <a:t>transfer</a:t>
            </a:r>
            <a:r>
              <a:rPr b="0" i="0" lang="no-NO" sz="2800" u="none" cap="none" strike="noStrike">
                <a:solidFill>
                  <a:schemeClr val="dk1"/>
                </a:solidFill>
                <a:latin typeface="Tahoma"/>
                <a:ea typeface="Tahoma"/>
                <a:cs typeface="Tahoma"/>
                <a:sym typeface="Tahoma"/>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	..an </a:t>
            </a:r>
            <a:r>
              <a:rPr b="1" i="0" lang="no-NO" sz="2400" u="none" cap="none" strike="noStrike">
                <a:solidFill>
                  <a:schemeClr val="dk1"/>
                </a:solidFill>
                <a:latin typeface="Tahoma"/>
                <a:ea typeface="Tahoma"/>
                <a:cs typeface="Tahoma"/>
                <a:sym typeface="Tahoma"/>
              </a:rPr>
              <a:t>acceptable solution </a:t>
            </a:r>
            <a:r>
              <a:rPr b="0" i="0" lang="no-NO" sz="2400" u="none" cap="none" strike="noStrike">
                <a:solidFill>
                  <a:schemeClr val="dk1"/>
                </a:solidFill>
                <a:latin typeface="Tahoma"/>
                <a:ea typeface="Tahoma"/>
                <a:cs typeface="Tahoma"/>
                <a:sym typeface="Tahoma"/>
              </a:rPr>
              <a:t>for incoming data, 	including 	special cases</a:t>
            </a:r>
            <a:endParaRPr b="0" i="0" sz="2400" u="none" cap="none" strike="noStrike">
              <a:solidFill>
                <a:schemeClr val="dk1"/>
              </a:solidFill>
              <a:latin typeface="Tahoma"/>
              <a:ea typeface="Tahoma"/>
              <a:cs typeface="Tahoma"/>
              <a:sym typeface="Tahoma"/>
            </a:endParaRPr>
          </a:p>
          <a:p>
            <a:pPr indent="0" lvl="0" marL="0" marR="0" rtl="0" algn="l">
              <a:lnSpc>
                <a:spcPct val="100000"/>
              </a:lnSpc>
              <a:spcBef>
                <a:spcPts val="600"/>
              </a:spcBef>
              <a:spcAft>
                <a:spcPts val="0"/>
              </a:spcAft>
              <a:buClr>
                <a:schemeClr val="dk1"/>
              </a:buClr>
              <a:buSzPts val="2800"/>
              <a:buFont typeface="Tahoma"/>
              <a:buNone/>
            </a:pPr>
            <a:r>
              <a:rPr b="1" i="0" lang="no-NO" sz="2800" u="none" cap="none" strike="noStrike">
                <a:solidFill>
                  <a:schemeClr val="dk1"/>
                </a:solidFill>
                <a:latin typeface="Tahoma"/>
                <a:ea typeface="Tahoma"/>
                <a:cs typeface="Tahoma"/>
                <a:sym typeface="Tahoma"/>
              </a:rPr>
              <a:t>Administer</a:t>
            </a:r>
            <a:r>
              <a:rPr b="0" i="0" lang="no-NO" sz="2800" u="none" cap="none" strike="noStrike">
                <a:solidFill>
                  <a:schemeClr val="dk1"/>
                </a:solidFill>
                <a:latin typeface="Tahoma"/>
                <a:ea typeface="Tahoma"/>
                <a:cs typeface="Tahoma"/>
                <a:sym typeface="Tahoma"/>
              </a:rPr>
              <a:t> incoming data: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2800"/>
              <a:buFont typeface="Tahoma"/>
              <a:buNone/>
            </a:pPr>
            <a:r>
              <a:rPr b="0" i="0" lang="no-NO" sz="2800" u="none" cap="none" strike="noStrike">
                <a:solidFill>
                  <a:schemeClr val="dk1"/>
                </a:solidFill>
                <a:latin typeface="Tahoma"/>
                <a:ea typeface="Tahoma"/>
                <a:cs typeface="Tahoma"/>
                <a:sym typeface="Tahoma"/>
              </a:rPr>
              <a:t>	</a:t>
            </a:r>
            <a:r>
              <a:rPr b="1" i="0" lang="no-NO" sz="2400" u="none" cap="none" strike="noStrike">
                <a:solidFill>
                  <a:schemeClr val="dk1"/>
                </a:solidFill>
                <a:latin typeface="Tahoma"/>
                <a:ea typeface="Tahoma"/>
                <a:cs typeface="Tahoma"/>
                <a:sym typeface="Tahoma"/>
              </a:rPr>
              <a:t>Alerts</a:t>
            </a:r>
            <a:r>
              <a:rPr b="0" i="0" lang="no-NO" sz="2400" u="none" cap="none" strike="noStrike">
                <a:solidFill>
                  <a:schemeClr val="dk1"/>
                </a:solidFill>
                <a:latin typeface="Tahoma"/>
                <a:ea typeface="Tahoma"/>
                <a:cs typeface="Tahoma"/>
                <a:sym typeface="Tahoma"/>
              </a:rPr>
              <a:t> &amp; assigning new cases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	</a:t>
            </a:r>
            <a:r>
              <a:rPr b="1" i="0" lang="no-NO" sz="2400" u="none" cap="none" strike="noStrike">
                <a:solidFill>
                  <a:schemeClr val="dk1"/>
                </a:solidFill>
                <a:latin typeface="Tahoma"/>
                <a:ea typeface="Tahoma"/>
                <a:cs typeface="Tahoma"/>
                <a:sym typeface="Tahoma"/>
              </a:rPr>
              <a:t>Receipt</a:t>
            </a:r>
            <a:r>
              <a:rPr b="0" i="0" lang="no-NO" sz="2400" u="none" cap="none" strike="noStrike">
                <a:solidFill>
                  <a:schemeClr val="dk1"/>
                </a:solidFill>
                <a:latin typeface="Tahoma"/>
                <a:ea typeface="Tahoma"/>
                <a:cs typeface="Tahoma"/>
                <a:sym typeface="Tahoma"/>
              </a:rPr>
              <a:t> to the depositor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	</a:t>
            </a:r>
            <a:r>
              <a:rPr b="1" i="0" lang="no-NO" sz="2400" u="none" cap="none" strike="noStrike">
                <a:solidFill>
                  <a:schemeClr val="dk1"/>
                </a:solidFill>
                <a:latin typeface="Tahoma"/>
                <a:ea typeface="Tahoma"/>
                <a:cs typeface="Tahoma"/>
                <a:sym typeface="Tahoma"/>
              </a:rPr>
              <a:t>Transfer</a:t>
            </a:r>
            <a:r>
              <a:rPr b="0" i="0" lang="no-NO" sz="2400" u="none" cap="none" strike="noStrike">
                <a:solidFill>
                  <a:schemeClr val="dk1"/>
                </a:solidFill>
                <a:latin typeface="Tahoma"/>
                <a:ea typeface="Tahoma"/>
                <a:cs typeface="Tahoma"/>
                <a:sym typeface="Tahoma"/>
              </a:rPr>
              <a:t> data to temporary storage</a:t>
            </a:r>
            <a:endParaRPr b="0" i="0" sz="1400" u="none" cap="none" strike="noStrike">
              <a:solidFill>
                <a:srgbClr val="000000"/>
              </a:solidFill>
              <a:latin typeface="Arial"/>
              <a:ea typeface="Arial"/>
              <a:cs typeface="Arial"/>
              <a:sym typeface="Arial"/>
            </a:endParaRPr>
          </a:p>
        </p:txBody>
      </p:sp>
      <p:grpSp>
        <p:nvGrpSpPr>
          <p:cNvPr id="188" name="Google Shape;188;p7"/>
          <p:cNvGrpSpPr/>
          <p:nvPr/>
        </p:nvGrpSpPr>
        <p:grpSpPr>
          <a:xfrm>
            <a:off x="12082421" y="0"/>
            <a:ext cx="5257842" cy="3528921"/>
            <a:chOff x="12082421" y="0"/>
            <a:chExt cx="5257842" cy="3528921"/>
          </a:xfrm>
        </p:grpSpPr>
        <p:pic>
          <p:nvPicPr>
            <p:cNvPr id="189" name="Google Shape;189;p7"/>
            <p:cNvPicPr preferRelativeResize="0"/>
            <p:nvPr/>
          </p:nvPicPr>
          <p:blipFill rotWithShape="1">
            <a:blip r:embed="rId3">
              <a:alphaModFix/>
            </a:blip>
            <a:srcRect b="0" l="0" r="0" t="0"/>
            <a:stretch/>
          </p:blipFill>
          <p:spPr>
            <a:xfrm>
              <a:off x="12082421" y="0"/>
              <a:ext cx="5257842" cy="1240971"/>
            </a:xfrm>
            <a:prstGeom prst="rect">
              <a:avLst/>
            </a:prstGeom>
            <a:noFill/>
            <a:ln>
              <a:noFill/>
            </a:ln>
          </p:spPr>
        </p:pic>
        <p:pic>
          <p:nvPicPr>
            <p:cNvPr id="190" name="Google Shape;190;p7"/>
            <p:cNvPicPr preferRelativeResize="0"/>
            <p:nvPr/>
          </p:nvPicPr>
          <p:blipFill rotWithShape="1">
            <a:blip r:embed="rId4">
              <a:alphaModFix/>
            </a:blip>
            <a:srcRect b="0" l="0" r="0" t="0"/>
            <a:stretch/>
          </p:blipFill>
          <p:spPr>
            <a:xfrm>
              <a:off x="12082421" y="1275560"/>
              <a:ext cx="5257842" cy="2253361"/>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7">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7">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7">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7">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7">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7">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7">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9"/>
          <p:cNvSpPr txBox="1"/>
          <p:nvPr>
            <p:ph type="title"/>
          </p:nvPr>
        </p:nvSpPr>
        <p:spPr>
          <a:xfrm>
            <a:off x="649130" y="452967"/>
            <a:ext cx="7577369" cy="1422401"/>
          </a:xfrm>
          <a:prstGeom prst="rect">
            <a:avLst/>
          </a:prstGeom>
          <a:noFill/>
          <a:ln>
            <a:noFill/>
          </a:ln>
        </p:spPr>
        <p:txBody>
          <a:bodyPr anchorCtr="0" anchor="b" bIns="50800" lIns="50800" spcFirstLastPara="1" rIns="50800" wrap="square" tIns="50800">
            <a:normAutofit fontScale="90000"/>
          </a:bodyPr>
          <a:lstStyle/>
          <a:p>
            <a:pPr indent="0" lvl="0" marL="0" rtl="0" algn="l">
              <a:lnSpc>
                <a:spcPct val="100000"/>
              </a:lnSpc>
              <a:spcBef>
                <a:spcPts val="0"/>
              </a:spcBef>
              <a:spcAft>
                <a:spcPts val="0"/>
              </a:spcAft>
              <a:buClr>
                <a:srgbClr val="FFFFFF"/>
              </a:buClr>
              <a:buSzPct val="100000"/>
              <a:buFont typeface="Tahoma"/>
              <a:buNone/>
            </a:pPr>
            <a:r>
              <a:rPr lang="no-NO"/>
              <a:t>Pre-ingest: From early contact to data transfer</a:t>
            </a:r>
            <a:endParaRPr/>
          </a:p>
        </p:txBody>
      </p:sp>
      <p:sp>
        <p:nvSpPr>
          <p:cNvPr id="196" name="Google Shape;196;p9"/>
          <p:cNvSpPr txBox="1"/>
          <p:nvPr>
            <p:ph idx="1" type="body"/>
          </p:nvPr>
        </p:nvSpPr>
        <p:spPr>
          <a:xfrm>
            <a:off x="649131" y="2016845"/>
            <a:ext cx="7577370" cy="7070414"/>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rgbClr val="FFFFFF"/>
              </a:buClr>
              <a:buSzPts val="2800"/>
              <a:buFont typeface="Tahoma"/>
              <a:buNone/>
            </a:pPr>
            <a:r>
              <a:rPr lang="no-NO"/>
              <a:t>1. Outreach and support</a:t>
            </a:r>
            <a:endParaRPr/>
          </a:p>
          <a:p>
            <a:pPr indent="0" lvl="0" marL="0" rtl="0" algn="l">
              <a:lnSpc>
                <a:spcPct val="100000"/>
              </a:lnSpc>
              <a:spcBef>
                <a:spcPts val="2400"/>
              </a:spcBef>
              <a:spcAft>
                <a:spcPts val="0"/>
              </a:spcAft>
              <a:buClr>
                <a:srgbClr val="FFFFFF"/>
              </a:buClr>
              <a:buSzPts val="2800"/>
              <a:buFont typeface="Tahoma"/>
              <a:buNone/>
            </a:pPr>
            <a:r>
              <a:rPr lang="no-NO"/>
              <a:t>2. Data submission</a:t>
            </a:r>
            <a:endParaRPr/>
          </a:p>
          <a:p>
            <a:pPr indent="0" lvl="0" marL="0" rtl="0" algn="l">
              <a:lnSpc>
                <a:spcPct val="100000"/>
              </a:lnSpc>
              <a:spcBef>
                <a:spcPts val="2400"/>
              </a:spcBef>
              <a:spcAft>
                <a:spcPts val="0"/>
              </a:spcAft>
              <a:buClr>
                <a:srgbClr val="FFFFFF"/>
              </a:buClr>
              <a:buSzPts val="2800"/>
              <a:buFont typeface="Tahoma"/>
              <a:buNone/>
            </a:pPr>
            <a:r>
              <a:rPr b="1" lang="no-NO"/>
              <a:t>3. Data review and appraisal</a:t>
            </a:r>
            <a:endParaRPr/>
          </a:p>
          <a:p>
            <a:pPr indent="0" lvl="0" marL="0" rtl="0" algn="l">
              <a:lnSpc>
                <a:spcPct val="100000"/>
              </a:lnSpc>
              <a:spcBef>
                <a:spcPts val="2400"/>
              </a:spcBef>
              <a:spcAft>
                <a:spcPts val="0"/>
              </a:spcAft>
              <a:buClr>
                <a:srgbClr val="FFFFFF"/>
              </a:buClr>
              <a:buSzPts val="2800"/>
              <a:buFont typeface="Tahoma"/>
              <a:buNone/>
            </a:pPr>
            <a:r>
              <a:rPr lang="no-NO"/>
              <a:t>4. Accepting or rejecting data</a:t>
            </a:r>
            <a:endParaRPr/>
          </a:p>
          <a:p>
            <a:pPr indent="0" lvl="0" marL="0" rtl="0" algn="l">
              <a:lnSpc>
                <a:spcPct val="100000"/>
              </a:lnSpc>
              <a:spcBef>
                <a:spcPts val="2400"/>
              </a:spcBef>
              <a:spcAft>
                <a:spcPts val="0"/>
              </a:spcAft>
              <a:buClr>
                <a:srgbClr val="FFFFFF"/>
              </a:buClr>
              <a:buSzPts val="2800"/>
              <a:buFont typeface="Tahoma"/>
              <a:buNone/>
            </a:pPr>
            <a:r>
              <a:rPr lang="no-NO"/>
              <a:t>5. Further reading</a:t>
            </a:r>
            <a:endParaRPr/>
          </a:p>
          <a:p>
            <a:pPr indent="0" lvl="0" marL="0" rtl="0" algn="l">
              <a:lnSpc>
                <a:spcPct val="100000"/>
              </a:lnSpc>
              <a:spcBef>
                <a:spcPts val="2400"/>
              </a:spcBef>
              <a:spcAft>
                <a:spcPts val="0"/>
              </a:spcAft>
              <a:buClr>
                <a:srgbClr val="FFFFFF"/>
              </a:buClr>
              <a:buSzPts val="2800"/>
              <a:buFont typeface="Tahoma"/>
              <a:buNone/>
            </a:pPr>
            <a:r>
              <a:t/>
            </a:r>
            <a:endParaRPr/>
          </a:p>
        </p:txBody>
      </p:sp>
      <p:sp>
        <p:nvSpPr>
          <p:cNvPr id="197" name="Google Shape;197;p9"/>
          <p:cNvSpPr txBox="1"/>
          <p:nvPr/>
        </p:nvSpPr>
        <p:spPr>
          <a:xfrm>
            <a:off x="8655269" y="3578772"/>
            <a:ext cx="8481848" cy="6053959"/>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chemeClr val="dk1"/>
              </a:buClr>
              <a:buSzPts val="2800"/>
              <a:buFont typeface="Tahoma"/>
              <a:buNone/>
            </a:pPr>
            <a:r>
              <a:rPr b="0" i="0" lang="no-NO" sz="2800" u="none" cap="none" strike="noStrike">
                <a:solidFill>
                  <a:schemeClr val="dk1"/>
                </a:solidFill>
                <a:latin typeface="Tahoma"/>
                <a:ea typeface="Tahoma"/>
                <a:cs typeface="Tahoma"/>
                <a:sym typeface="Tahoma"/>
              </a:rPr>
              <a:t>Control compliance to </a:t>
            </a:r>
            <a:r>
              <a:rPr b="1" i="0" lang="no-NO" sz="2800" u="none" cap="none" strike="noStrike">
                <a:solidFill>
                  <a:schemeClr val="dk1"/>
                </a:solidFill>
                <a:latin typeface="Tahoma"/>
                <a:ea typeface="Tahoma"/>
                <a:cs typeface="Tahoma"/>
                <a:sym typeface="Tahoma"/>
              </a:rPr>
              <a:t>acquisition</a:t>
            </a:r>
            <a:r>
              <a:rPr b="0" i="0" lang="no-NO" sz="2800" u="none" cap="none" strike="noStrike">
                <a:solidFill>
                  <a:schemeClr val="dk1"/>
                </a:solidFill>
                <a:latin typeface="Tahoma"/>
                <a:ea typeface="Tahoma"/>
                <a:cs typeface="Tahoma"/>
                <a:sym typeface="Tahoma"/>
              </a:rPr>
              <a:t> criteria: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2000"/>
              <a:buFont typeface="Tahoma"/>
              <a:buNone/>
            </a:pPr>
            <a:r>
              <a:rPr b="0" i="0" lang="no-NO" sz="2000" u="none" cap="none" strike="noStrike">
                <a:solidFill>
                  <a:schemeClr val="dk1"/>
                </a:solidFill>
                <a:latin typeface="Tahoma"/>
                <a:ea typeface="Tahoma"/>
                <a:cs typeface="Tahoma"/>
                <a:sym typeface="Tahoma"/>
              </a:rPr>
              <a:t>	</a:t>
            </a:r>
            <a:r>
              <a:rPr b="0" i="0" lang="no-NO" sz="2400" u="none" cap="none" strike="noStrike">
                <a:solidFill>
                  <a:schemeClr val="dk1"/>
                </a:solidFill>
                <a:latin typeface="Tahoma"/>
                <a:ea typeface="Tahoma"/>
                <a:cs typeface="Tahoma"/>
                <a:sym typeface="Tahoma"/>
              </a:rPr>
              <a:t>Criteria should be in the Acquisition policy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2800"/>
              <a:buFont typeface="Tahoma"/>
              <a:buNone/>
            </a:pPr>
            <a:r>
              <a:rPr b="1" i="0" lang="no-NO" sz="2800" u="none" cap="none" strike="noStrike">
                <a:solidFill>
                  <a:schemeClr val="dk1"/>
                </a:solidFill>
                <a:latin typeface="Tahoma"/>
                <a:ea typeface="Tahoma"/>
                <a:cs typeface="Tahoma"/>
                <a:sym typeface="Tahoma"/>
              </a:rPr>
              <a:t>Control</a:t>
            </a:r>
            <a:r>
              <a:rPr b="0" i="0" lang="no-NO" sz="2800" u="none" cap="none" strike="noStrike">
                <a:solidFill>
                  <a:schemeClr val="dk1"/>
                </a:solidFill>
                <a:latin typeface="Tahoma"/>
                <a:ea typeface="Tahoma"/>
                <a:cs typeface="Tahoma"/>
                <a:sym typeface="Tahoma"/>
              </a:rPr>
              <a:t> the submitted material:</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600"/>
              </a:spcBef>
              <a:spcAft>
                <a:spcPts val="0"/>
              </a:spcAft>
              <a:buClr>
                <a:schemeClr val="dk1"/>
              </a:buClr>
              <a:buSzPts val="2000"/>
              <a:buFont typeface="Tahoma"/>
              <a:buNone/>
            </a:pPr>
            <a:r>
              <a:rPr b="0" i="0" lang="no-NO" sz="2000" u="none" cap="none" strike="noStrike">
                <a:solidFill>
                  <a:schemeClr val="dk1"/>
                </a:solidFill>
                <a:latin typeface="Tahoma"/>
                <a:ea typeface="Tahoma"/>
                <a:cs typeface="Tahoma"/>
                <a:sym typeface="Tahoma"/>
              </a:rPr>
              <a:t>	</a:t>
            </a:r>
            <a:r>
              <a:rPr b="0" i="0" lang="no-NO" sz="2400" u="none" cap="none" strike="noStrike">
                <a:solidFill>
                  <a:schemeClr val="dk1"/>
                </a:solidFill>
                <a:latin typeface="Tahoma"/>
                <a:ea typeface="Tahoma"/>
                <a:cs typeface="Tahoma"/>
                <a:sym typeface="Tahoma"/>
              </a:rPr>
              <a:t>Depositor ID; completeness of material; virus and 	readability; data description; ethical and legal aspects</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600"/>
              </a:spcBef>
              <a:spcAft>
                <a:spcPts val="0"/>
              </a:spcAft>
              <a:buClr>
                <a:schemeClr val="dk1"/>
              </a:buClr>
              <a:buSzPts val="2800"/>
              <a:buFont typeface="Tahoma"/>
              <a:buNone/>
            </a:pPr>
            <a:r>
              <a:rPr b="1" i="0" lang="no-NO" sz="2800" u="none" cap="none" strike="noStrike">
                <a:solidFill>
                  <a:schemeClr val="dk1"/>
                </a:solidFill>
                <a:latin typeface="Tahoma"/>
                <a:ea typeface="Tahoma"/>
                <a:cs typeface="Tahoma"/>
                <a:sym typeface="Tahoma"/>
              </a:rPr>
              <a:t>Review</a:t>
            </a:r>
            <a:r>
              <a:rPr b="0" i="0" lang="no-NO" sz="2800" u="none" cap="none" strike="noStrike">
                <a:solidFill>
                  <a:schemeClr val="dk1"/>
                </a:solidFill>
                <a:latin typeface="Tahoma"/>
                <a:ea typeface="Tahoma"/>
                <a:cs typeface="Tahoma"/>
                <a:sym typeface="Tahoma"/>
              </a:rPr>
              <a:t> the documentation:</a:t>
            </a:r>
            <a:endParaRPr b="0" i="0" sz="1400" u="none" cap="none" strike="noStrike">
              <a:solidFill>
                <a:srgbClr val="000000"/>
              </a:solidFill>
              <a:latin typeface="Arial"/>
              <a:ea typeface="Arial"/>
              <a:cs typeface="Arial"/>
              <a:sym typeface="Arial"/>
            </a:endParaRPr>
          </a:p>
          <a:p>
            <a:pPr indent="0" lvl="1" marL="0" marR="0" rtl="0" algn="l">
              <a:lnSpc>
                <a:spcPct val="100000"/>
              </a:lnSpc>
              <a:spcBef>
                <a:spcPts val="600"/>
              </a:spcBef>
              <a:spcAft>
                <a:spcPts val="0"/>
              </a:spcAft>
              <a:buClr>
                <a:schemeClr val="dk1"/>
              </a:buClr>
              <a:buSzPts val="2000"/>
              <a:buFont typeface="Tahoma"/>
              <a:buNone/>
            </a:pPr>
            <a:r>
              <a:rPr b="0" i="0" lang="no-NO" sz="2000" u="none" cap="none" strike="noStrike">
                <a:solidFill>
                  <a:schemeClr val="dk1"/>
                </a:solidFill>
                <a:latin typeface="Tahoma"/>
                <a:ea typeface="Tahoma"/>
                <a:cs typeface="Tahoma"/>
                <a:sym typeface="Tahoma"/>
              </a:rPr>
              <a:t>	..e</a:t>
            </a:r>
            <a:r>
              <a:rPr b="0" i="0" lang="no-NO" sz="2400" u="none" cap="none" strike="noStrike">
                <a:solidFill>
                  <a:schemeClr val="dk1"/>
                </a:solidFill>
                <a:latin typeface="Tahoma"/>
                <a:ea typeface="Tahoma"/>
                <a:cs typeface="Tahoma"/>
                <a:sym typeface="Tahoma"/>
              </a:rPr>
              <a:t>nsure there is enough context information</a:t>
            </a:r>
            <a:endParaRPr b="0" i="0" sz="1400" u="none" cap="none" strike="noStrike">
              <a:solidFill>
                <a:srgbClr val="000000"/>
              </a:solidFill>
              <a:latin typeface="Arial"/>
              <a:ea typeface="Arial"/>
              <a:cs typeface="Arial"/>
              <a:sym typeface="Arial"/>
            </a:endParaRPr>
          </a:p>
          <a:p>
            <a:pPr indent="0" lvl="1" marL="0" marR="0" rtl="0" algn="l">
              <a:lnSpc>
                <a:spcPct val="100000"/>
              </a:lnSpc>
              <a:spcBef>
                <a:spcPts val="600"/>
              </a:spcBef>
              <a:spcAft>
                <a:spcPts val="0"/>
              </a:spcAft>
              <a:buClr>
                <a:schemeClr val="dk1"/>
              </a:buClr>
              <a:buSzPts val="2800"/>
              <a:buFont typeface="Tahoma"/>
              <a:buNone/>
            </a:pPr>
            <a:r>
              <a:rPr b="1" i="0" lang="no-NO" sz="2800" u="none" cap="none" strike="noStrike">
                <a:solidFill>
                  <a:schemeClr val="dk1"/>
                </a:solidFill>
                <a:latin typeface="Tahoma"/>
                <a:ea typeface="Tahoma"/>
                <a:cs typeface="Tahoma"/>
                <a:sym typeface="Tahoma"/>
              </a:rPr>
              <a:t>Communicat</a:t>
            </a:r>
            <a:r>
              <a:rPr b="0" i="0" lang="no-NO" sz="2800" u="none" cap="none" strike="noStrike">
                <a:solidFill>
                  <a:schemeClr val="dk1"/>
                </a:solidFill>
                <a:latin typeface="Tahoma"/>
                <a:ea typeface="Tahoma"/>
                <a:cs typeface="Tahoma"/>
                <a:sym typeface="Tahoma"/>
              </a:rPr>
              <a:t>e with researchers:</a:t>
            </a:r>
            <a:endParaRPr b="0" i="0" sz="2800" u="none" cap="none" strike="noStrike">
              <a:solidFill>
                <a:schemeClr val="dk1"/>
              </a:solidFill>
              <a:latin typeface="Tahoma"/>
              <a:ea typeface="Tahoma"/>
              <a:cs typeface="Tahoma"/>
              <a:sym typeface="Tahoma"/>
            </a:endParaRPr>
          </a:p>
          <a:p>
            <a:pPr indent="0" lvl="1" marL="601000" marR="0" rtl="0" algn="l">
              <a:lnSpc>
                <a:spcPct val="10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..on-going process</a:t>
            </a:r>
            <a:endParaRPr b="0" i="0" sz="1400" u="none" cap="none" strike="noStrike">
              <a:solidFill>
                <a:srgbClr val="000000"/>
              </a:solidFill>
              <a:latin typeface="Arial"/>
              <a:ea typeface="Arial"/>
              <a:cs typeface="Arial"/>
              <a:sym typeface="Arial"/>
            </a:endParaRPr>
          </a:p>
          <a:p>
            <a:pPr indent="0" lvl="1" marL="601000" marR="0" rtl="0" algn="l">
              <a:lnSpc>
                <a:spcPct val="10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..goal-oriented</a:t>
            </a:r>
            <a:endParaRPr b="0" i="0" sz="1400" u="none" cap="none" strike="noStrike">
              <a:solidFill>
                <a:srgbClr val="000000"/>
              </a:solidFill>
              <a:latin typeface="Arial"/>
              <a:ea typeface="Arial"/>
              <a:cs typeface="Arial"/>
              <a:sym typeface="Arial"/>
            </a:endParaRPr>
          </a:p>
          <a:p>
            <a:pPr indent="0" lvl="1" marL="601000" marR="0" rtl="0" algn="l">
              <a:lnSpc>
                <a:spcPct val="10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..proactive and supportive</a:t>
            </a:r>
            <a:endParaRPr b="0" i="0" sz="1400" u="none" cap="none" strike="noStrike">
              <a:solidFill>
                <a:srgbClr val="000000"/>
              </a:solidFill>
              <a:latin typeface="Arial"/>
              <a:ea typeface="Arial"/>
              <a:cs typeface="Arial"/>
              <a:sym typeface="Arial"/>
            </a:endParaRPr>
          </a:p>
          <a:p>
            <a:pPr indent="0" lvl="1" marL="601000" marR="0" rtl="0" algn="l">
              <a:lnSpc>
                <a:spcPct val="100000"/>
              </a:lnSpc>
              <a:spcBef>
                <a:spcPts val="600"/>
              </a:spcBef>
              <a:spcAft>
                <a:spcPts val="0"/>
              </a:spcAft>
              <a:buClr>
                <a:srgbClr val="FFFFFF"/>
              </a:buClr>
              <a:buSzPts val="2000"/>
              <a:buFont typeface="Tahoma"/>
              <a:buNone/>
            </a:pPr>
            <a:r>
              <a:t/>
            </a:r>
            <a:endParaRPr b="0" i="0" sz="2000" u="none" cap="none" strike="noStrike">
              <a:solidFill>
                <a:schemeClr val="dk1"/>
              </a:solidFill>
              <a:latin typeface="Tahoma"/>
              <a:ea typeface="Tahoma"/>
              <a:cs typeface="Tahoma"/>
              <a:sym typeface="Tahoma"/>
            </a:endParaRPr>
          </a:p>
        </p:txBody>
      </p:sp>
      <p:grpSp>
        <p:nvGrpSpPr>
          <p:cNvPr id="198" name="Google Shape;198;p9"/>
          <p:cNvGrpSpPr/>
          <p:nvPr/>
        </p:nvGrpSpPr>
        <p:grpSpPr>
          <a:xfrm>
            <a:off x="12082421" y="0"/>
            <a:ext cx="5257842" cy="3528921"/>
            <a:chOff x="12082421" y="0"/>
            <a:chExt cx="5257842" cy="3528921"/>
          </a:xfrm>
        </p:grpSpPr>
        <p:pic>
          <p:nvPicPr>
            <p:cNvPr id="199" name="Google Shape;199;p9"/>
            <p:cNvPicPr preferRelativeResize="0"/>
            <p:nvPr/>
          </p:nvPicPr>
          <p:blipFill rotWithShape="1">
            <a:blip r:embed="rId3">
              <a:alphaModFix/>
            </a:blip>
            <a:srcRect b="0" l="0" r="0" t="0"/>
            <a:stretch/>
          </p:blipFill>
          <p:spPr>
            <a:xfrm>
              <a:off x="12082421" y="0"/>
              <a:ext cx="5257842" cy="1240971"/>
            </a:xfrm>
            <a:prstGeom prst="rect">
              <a:avLst/>
            </a:prstGeom>
            <a:noFill/>
            <a:ln>
              <a:noFill/>
            </a:ln>
          </p:spPr>
        </p:pic>
        <p:pic>
          <p:nvPicPr>
            <p:cNvPr id="200" name="Google Shape;200;p9"/>
            <p:cNvPicPr preferRelativeResize="0"/>
            <p:nvPr/>
          </p:nvPicPr>
          <p:blipFill rotWithShape="1">
            <a:blip r:embed="rId4">
              <a:alphaModFix/>
            </a:blip>
            <a:srcRect b="0" l="0" r="0" t="0"/>
            <a:stretch/>
          </p:blipFill>
          <p:spPr>
            <a:xfrm>
              <a:off x="12082421" y="1275560"/>
              <a:ext cx="5257842" cy="2253361"/>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xEl>
                                              <p:pRg end="10" st="1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10"/>
          <p:cNvSpPr txBox="1"/>
          <p:nvPr>
            <p:ph type="title"/>
          </p:nvPr>
        </p:nvSpPr>
        <p:spPr>
          <a:xfrm>
            <a:off x="649130" y="452967"/>
            <a:ext cx="7577369" cy="1422401"/>
          </a:xfrm>
          <a:prstGeom prst="rect">
            <a:avLst/>
          </a:prstGeom>
          <a:noFill/>
          <a:ln>
            <a:noFill/>
          </a:ln>
        </p:spPr>
        <p:txBody>
          <a:bodyPr anchorCtr="0" anchor="b" bIns="50800" lIns="50800" spcFirstLastPara="1" rIns="50800" wrap="square" tIns="50800">
            <a:normAutofit fontScale="90000"/>
          </a:bodyPr>
          <a:lstStyle/>
          <a:p>
            <a:pPr indent="0" lvl="0" marL="0" rtl="0" algn="l">
              <a:lnSpc>
                <a:spcPct val="100000"/>
              </a:lnSpc>
              <a:spcBef>
                <a:spcPts val="0"/>
              </a:spcBef>
              <a:spcAft>
                <a:spcPts val="0"/>
              </a:spcAft>
              <a:buClr>
                <a:srgbClr val="FFFFFF"/>
              </a:buClr>
              <a:buSzPct val="100000"/>
              <a:buFont typeface="Tahoma"/>
              <a:buNone/>
            </a:pPr>
            <a:r>
              <a:rPr lang="no-NO"/>
              <a:t>Pre-ingest: From early contact to data transfer</a:t>
            </a:r>
            <a:endParaRPr/>
          </a:p>
        </p:txBody>
      </p:sp>
      <p:sp>
        <p:nvSpPr>
          <p:cNvPr id="206" name="Google Shape;206;p10"/>
          <p:cNvSpPr txBox="1"/>
          <p:nvPr>
            <p:ph idx="1" type="body"/>
          </p:nvPr>
        </p:nvSpPr>
        <p:spPr>
          <a:xfrm>
            <a:off x="649131" y="2443655"/>
            <a:ext cx="7577370" cy="6723573"/>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rgbClr val="FFFFFF"/>
              </a:buClr>
              <a:buSzPts val="2800"/>
              <a:buFont typeface="Tahoma"/>
              <a:buNone/>
            </a:pPr>
            <a:r>
              <a:rPr lang="no-NO"/>
              <a:t>1. Outreach and support</a:t>
            </a:r>
            <a:endParaRPr/>
          </a:p>
          <a:p>
            <a:pPr indent="0" lvl="0" marL="0" rtl="0" algn="l">
              <a:lnSpc>
                <a:spcPct val="100000"/>
              </a:lnSpc>
              <a:spcBef>
                <a:spcPts val="2400"/>
              </a:spcBef>
              <a:spcAft>
                <a:spcPts val="0"/>
              </a:spcAft>
              <a:buClr>
                <a:srgbClr val="FFFFFF"/>
              </a:buClr>
              <a:buSzPts val="2800"/>
              <a:buFont typeface="Tahoma"/>
              <a:buNone/>
            </a:pPr>
            <a:r>
              <a:rPr lang="no-NO"/>
              <a:t>2. Data submission</a:t>
            </a:r>
            <a:endParaRPr/>
          </a:p>
          <a:p>
            <a:pPr indent="0" lvl="0" marL="0" rtl="0" algn="l">
              <a:lnSpc>
                <a:spcPct val="100000"/>
              </a:lnSpc>
              <a:spcBef>
                <a:spcPts val="2400"/>
              </a:spcBef>
              <a:spcAft>
                <a:spcPts val="0"/>
              </a:spcAft>
              <a:buClr>
                <a:srgbClr val="FFFFFF"/>
              </a:buClr>
              <a:buSzPts val="2800"/>
              <a:buFont typeface="Tahoma"/>
              <a:buNone/>
            </a:pPr>
            <a:r>
              <a:rPr lang="no-NO"/>
              <a:t>3. Data review and appraisal</a:t>
            </a:r>
            <a:endParaRPr/>
          </a:p>
          <a:p>
            <a:pPr indent="0" lvl="0" marL="0" rtl="0" algn="l">
              <a:lnSpc>
                <a:spcPct val="100000"/>
              </a:lnSpc>
              <a:spcBef>
                <a:spcPts val="2400"/>
              </a:spcBef>
              <a:spcAft>
                <a:spcPts val="0"/>
              </a:spcAft>
              <a:buClr>
                <a:srgbClr val="FFFFFF"/>
              </a:buClr>
              <a:buSzPts val="2800"/>
              <a:buFont typeface="Tahoma"/>
              <a:buNone/>
            </a:pPr>
            <a:r>
              <a:rPr lang="no-NO"/>
              <a:t>4. </a:t>
            </a:r>
            <a:r>
              <a:rPr b="1" lang="no-NO"/>
              <a:t>Accepting or rejecting data</a:t>
            </a:r>
            <a:endParaRPr/>
          </a:p>
          <a:p>
            <a:pPr indent="0" lvl="0" marL="0" rtl="0" algn="l">
              <a:lnSpc>
                <a:spcPct val="100000"/>
              </a:lnSpc>
              <a:spcBef>
                <a:spcPts val="2400"/>
              </a:spcBef>
              <a:spcAft>
                <a:spcPts val="0"/>
              </a:spcAft>
              <a:buClr>
                <a:srgbClr val="FFFFFF"/>
              </a:buClr>
              <a:buSzPts val="2800"/>
              <a:buFont typeface="Tahoma"/>
              <a:buNone/>
            </a:pPr>
            <a:r>
              <a:rPr lang="no-NO"/>
              <a:t>5. Further reading</a:t>
            </a:r>
            <a:endParaRPr/>
          </a:p>
          <a:p>
            <a:pPr indent="0" lvl="0" marL="0" rtl="0" algn="l">
              <a:lnSpc>
                <a:spcPct val="100000"/>
              </a:lnSpc>
              <a:spcBef>
                <a:spcPts val="2400"/>
              </a:spcBef>
              <a:spcAft>
                <a:spcPts val="0"/>
              </a:spcAft>
              <a:buClr>
                <a:srgbClr val="FFFFFF"/>
              </a:buClr>
              <a:buSzPts val="2800"/>
              <a:buFont typeface="Tahoma"/>
              <a:buNone/>
            </a:pPr>
            <a:r>
              <a:t/>
            </a:r>
            <a:endParaRPr/>
          </a:p>
        </p:txBody>
      </p:sp>
      <p:sp>
        <p:nvSpPr>
          <p:cNvPr id="207" name="Google Shape;207;p10"/>
          <p:cNvSpPr txBox="1"/>
          <p:nvPr/>
        </p:nvSpPr>
        <p:spPr>
          <a:xfrm>
            <a:off x="8700759" y="4763394"/>
            <a:ext cx="8639504" cy="4403834"/>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chemeClr val="dk1"/>
              </a:buClr>
              <a:buSzPts val="3200"/>
              <a:buFont typeface="Tahoma"/>
              <a:buNone/>
            </a:pPr>
            <a:r>
              <a:rPr b="0" i="0" lang="no-NO" sz="3200" u="none" cap="none" strike="noStrike">
                <a:solidFill>
                  <a:schemeClr val="dk1"/>
                </a:solidFill>
                <a:latin typeface="Tahoma"/>
                <a:ea typeface="Tahoma"/>
                <a:cs typeface="Tahoma"/>
                <a:sym typeface="Tahoma"/>
              </a:rPr>
              <a:t>Accept: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3200"/>
              <a:buFont typeface="Tahoma"/>
              <a:buNone/>
            </a:pPr>
            <a:r>
              <a:rPr b="0" i="0" lang="no-NO" sz="3200" u="none" cap="none" strike="noStrike">
                <a:solidFill>
                  <a:schemeClr val="dk1"/>
                </a:solidFill>
                <a:latin typeface="Tahoma"/>
                <a:ea typeface="Tahoma"/>
                <a:cs typeface="Tahoma"/>
                <a:sym typeface="Tahoma"/>
              </a:rPr>
              <a:t>	</a:t>
            </a:r>
            <a:r>
              <a:rPr b="0" i="0" lang="no-NO" sz="2400" u="none" cap="none" strike="noStrike">
                <a:solidFill>
                  <a:schemeClr val="dk1"/>
                </a:solidFill>
                <a:latin typeface="Tahoma"/>
                <a:ea typeface="Tahoma"/>
                <a:cs typeface="Tahoma"/>
                <a:sym typeface="Tahoma"/>
              </a:rPr>
              <a:t>.. n</a:t>
            </a:r>
            <a:r>
              <a:rPr b="1" i="0" lang="no-NO" sz="2400" u="none" cap="none" strike="noStrike">
                <a:solidFill>
                  <a:schemeClr val="dk1"/>
                </a:solidFill>
                <a:latin typeface="Tahoma"/>
                <a:ea typeface="Tahoma"/>
                <a:cs typeface="Tahoma"/>
                <a:sym typeface="Tahoma"/>
              </a:rPr>
              <a:t>otify</a:t>
            </a:r>
            <a:r>
              <a:rPr b="0" i="0" lang="no-NO" sz="2400" u="none" cap="none" strike="noStrike">
                <a:solidFill>
                  <a:schemeClr val="dk1"/>
                </a:solidFill>
                <a:latin typeface="Tahoma"/>
                <a:ea typeface="Tahoma"/>
                <a:cs typeface="Tahoma"/>
                <a:sym typeface="Tahoma"/>
              </a:rPr>
              <a:t> researchers and </a:t>
            </a:r>
            <a:r>
              <a:rPr b="1" i="0" lang="no-NO" sz="2400" u="none" cap="none" strike="noStrike">
                <a:solidFill>
                  <a:schemeClr val="dk1"/>
                </a:solidFill>
                <a:latin typeface="Tahoma"/>
                <a:ea typeface="Tahoma"/>
                <a:cs typeface="Tahoma"/>
                <a:sym typeface="Tahoma"/>
              </a:rPr>
              <a:t>explain</a:t>
            </a:r>
            <a:r>
              <a:rPr b="0" i="0" lang="no-NO" sz="2400" u="none" cap="none" strike="noStrike">
                <a:solidFill>
                  <a:schemeClr val="dk1"/>
                </a:solidFill>
                <a:latin typeface="Tahoma"/>
                <a:ea typeface="Tahoma"/>
                <a:cs typeface="Tahoma"/>
                <a:sym typeface="Tahoma"/>
              </a:rPr>
              <a:t> further steps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	.. ensure there is a </a:t>
            </a:r>
            <a:r>
              <a:rPr b="1" i="0" lang="no-NO" sz="2400" u="none" cap="none" strike="noStrike">
                <a:solidFill>
                  <a:schemeClr val="dk1"/>
                </a:solidFill>
                <a:latin typeface="Tahoma"/>
                <a:ea typeface="Tahoma"/>
                <a:cs typeface="Tahoma"/>
                <a:sym typeface="Tahoma"/>
              </a:rPr>
              <a:t>legal</a:t>
            </a:r>
            <a:r>
              <a:rPr b="0" i="0" lang="no-NO" sz="2400" u="none" cap="none" strike="noStrike">
                <a:solidFill>
                  <a:schemeClr val="dk1"/>
                </a:solidFill>
                <a:latin typeface="Tahoma"/>
                <a:ea typeface="Tahoma"/>
                <a:cs typeface="Tahoma"/>
                <a:sym typeface="Tahoma"/>
              </a:rPr>
              <a:t> </a:t>
            </a:r>
            <a:r>
              <a:rPr b="1" i="0" lang="no-NO" sz="2400" u="none" cap="none" strike="noStrike">
                <a:solidFill>
                  <a:schemeClr val="dk1"/>
                </a:solidFill>
                <a:latin typeface="Tahoma"/>
                <a:ea typeface="Tahoma"/>
                <a:cs typeface="Tahoma"/>
                <a:sym typeface="Tahoma"/>
              </a:rPr>
              <a:t>ground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	.. </a:t>
            </a:r>
            <a:r>
              <a:rPr b="1" i="0" lang="no-NO" sz="2400" u="none" cap="none" strike="noStrike">
                <a:solidFill>
                  <a:schemeClr val="dk1"/>
                </a:solidFill>
                <a:latin typeface="Tahoma"/>
                <a:ea typeface="Tahoma"/>
                <a:cs typeface="Tahoma"/>
                <a:sym typeface="Tahoma"/>
              </a:rPr>
              <a:t>alert</a:t>
            </a:r>
            <a:r>
              <a:rPr b="0" i="0" lang="no-NO" sz="2400" u="none" cap="none" strike="noStrike">
                <a:solidFill>
                  <a:schemeClr val="dk1"/>
                </a:solidFill>
                <a:latin typeface="Tahoma"/>
                <a:ea typeface="Tahoma"/>
                <a:cs typeface="Tahoma"/>
                <a:sym typeface="Tahoma"/>
              </a:rPr>
              <a:t> Ingest-team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600"/>
              </a:spcBef>
              <a:spcAft>
                <a:spcPts val="0"/>
              </a:spcAft>
              <a:buClr>
                <a:schemeClr val="dk1"/>
              </a:buClr>
              <a:buSzPts val="3200"/>
              <a:buFont typeface="Tahoma"/>
              <a:buNone/>
            </a:pPr>
            <a:r>
              <a:rPr b="0" i="0" lang="no-NO" sz="3200" u="none" cap="none" strike="noStrike">
                <a:solidFill>
                  <a:schemeClr val="dk1"/>
                </a:solidFill>
                <a:latin typeface="Tahoma"/>
                <a:ea typeface="Tahoma"/>
                <a:cs typeface="Tahoma"/>
                <a:sym typeface="Tahoma"/>
              </a:rPr>
              <a:t>Reject:</a:t>
            </a:r>
            <a:endParaRPr b="0" i="0" sz="1400" u="none" cap="none" strike="noStrike">
              <a:solidFill>
                <a:srgbClr val="000000"/>
              </a:solidFill>
              <a:latin typeface="Arial"/>
              <a:ea typeface="Arial"/>
              <a:cs typeface="Arial"/>
              <a:sym typeface="Arial"/>
            </a:endParaRPr>
          </a:p>
          <a:p>
            <a:pPr indent="0" lvl="1" marL="0" marR="0" rtl="0" algn="l">
              <a:lnSpc>
                <a:spcPct val="10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	.. i</a:t>
            </a:r>
            <a:r>
              <a:rPr b="1" i="0" lang="no-NO" sz="2400" u="none" cap="none" strike="noStrike">
                <a:solidFill>
                  <a:schemeClr val="dk1"/>
                </a:solidFill>
                <a:latin typeface="Tahoma"/>
                <a:ea typeface="Tahoma"/>
                <a:cs typeface="Tahoma"/>
                <a:sym typeface="Tahoma"/>
              </a:rPr>
              <a:t>nform</a:t>
            </a:r>
            <a:r>
              <a:rPr b="0" i="0" lang="no-NO" sz="2400" u="none" cap="none" strike="noStrike">
                <a:solidFill>
                  <a:schemeClr val="dk1"/>
                </a:solidFill>
                <a:latin typeface="Tahoma"/>
                <a:ea typeface="Tahoma"/>
                <a:cs typeface="Tahoma"/>
                <a:sym typeface="Tahoma"/>
              </a:rPr>
              <a:t> depositor explaining reasons</a:t>
            </a:r>
            <a:endParaRPr b="0" i="0" sz="1400" u="none" cap="none" strike="noStrike">
              <a:solidFill>
                <a:srgbClr val="000000"/>
              </a:solidFill>
              <a:latin typeface="Arial"/>
              <a:ea typeface="Arial"/>
              <a:cs typeface="Arial"/>
              <a:sym typeface="Arial"/>
            </a:endParaRPr>
          </a:p>
          <a:p>
            <a:pPr indent="0" lvl="1" marL="0" marR="0" rtl="0" algn="l">
              <a:lnSpc>
                <a:spcPct val="10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	.. s</a:t>
            </a:r>
            <a:r>
              <a:rPr b="1" i="0" lang="no-NO" sz="2400" u="none" cap="none" strike="noStrike">
                <a:solidFill>
                  <a:schemeClr val="dk1"/>
                </a:solidFill>
                <a:latin typeface="Tahoma"/>
                <a:ea typeface="Tahoma"/>
                <a:cs typeface="Tahoma"/>
                <a:sym typeface="Tahoma"/>
              </a:rPr>
              <a:t>uggest</a:t>
            </a:r>
            <a:r>
              <a:rPr b="0" i="0" lang="no-NO" sz="2400" u="none" cap="none" strike="noStrike">
                <a:solidFill>
                  <a:schemeClr val="dk1"/>
                </a:solidFill>
                <a:latin typeface="Tahoma"/>
                <a:ea typeface="Tahoma"/>
                <a:cs typeface="Tahoma"/>
                <a:sym typeface="Tahoma"/>
              </a:rPr>
              <a:t> a more appropriate repository</a:t>
            </a:r>
            <a:endParaRPr b="0" i="0" sz="1400" u="none" cap="none" strike="noStrike">
              <a:solidFill>
                <a:srgbClr val="000000"/>
              </a:solidFill>
              <a:latin typeface="Arial"/>
              <a:ea typeface="Arial"/>
              <a:cs typeface="Arial"/>
              <a:sym typeface="Arial"/>
            </a:endParaRPr>
          </a:p>
          <a:p>
            <a:pPr indent="0" lvl="1" marL="0" marR="0" rtl="0" algn="l">
              <a:lnSpc>
                <a:spcPct val="100000"/>
              </a:lnSpc>
              <a:spcBef>
                <a:spcPts val="600"/>
              </a:spcBef>
              <a:spcAft>
                <a:spcPts val="0"/>
              </a:spcAft>
              <a:buClr>
                <a:schemeClr val="dk1"/>
              </a:buClr>
              <a:buSzPts val="2400"/>
              <a:buFont typeface="Tahoma"/>
              <a:buNone/>
            </a:pPr>
            <a:r>
              <a:rPr b="0" i="0" lang="no-NO" sz="2400" u="none" cap="none" strike="noStrike">
                <a:solidFill>
                  <a:schemeClr val="dk1"/>
                </a:solidFill>
                <a:latin typeface="Tahoma"/>
                <a:ea typeface="Tahoma"/>
                <a:cs typeface="Tahoma"/>
                <a:sym typeface="Tahoma"/>
              </a:rPr>
              <a:t>	.. r</a:t>
            </a:r>
            <a:r>
              <a:rPr b="1" i="0" lang="no-NO" sz="2400" u="none" cap="none" strike="noStrike">
                <a:solidFill>
                  <a:schemeClr val="dk1"/>
                </a:solidFill>
                <a:latin typeface="Tahoma"/>
                <a:ea typeface="Tahoma"/>
                <a:cs typeface="Tahoma"/>
                <a:sym typeface="Tahoma"/>
              </a:rPr>
              <a:t>emove</a:t>
            </a:r>
            <a:r>
              <a:rPr b="0" i="0" lang="no-NO" sz="2400" u="none" cap="none" strike="noStrike">
                <a:solidFill>
                  <a:schemeClr val="dk1"/>
                </a:solidFill>
                <a:latin typeface="Tahoma"/>
                <a:ea typeface="Tahoma"/>
                <a:cs typeface="Tahoma"/>
                <a:sym typeface="Tahoma"/>
              </a:rPr>
              <a:t> data from temporary storage</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7">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7">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7">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7">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7">
                                            <p:txEl>
                                              <p:pRg end="7" st="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11"/>
          <p:cNvSpPr txBox="1"/>
          <p:nvPr>
            <p:ph type="title"/>
          </p:nvPr>
        </p:nvSpPr>
        <p:spPr>
          <a:xfrm>
            <a:off x="649130" y="452967"/>
            <a:ext cx="7577369" cy="1422401"/>
          </a:xfrm>
          <a:prstGeom prst="rect">
            <a:avLst/>
          </a:prstGeom>
          <a:noFill/>
          <a:ln>
            <a:noFill/>
          </a:ln>
        </p:spPr>
        <p:txBody>
          <a:bodyPr anchorCtr="0" anchor="b" bIns="50800" lIns="50800" spcFirstLastPara="1" rIns="50800" wrap="square" tIns="50800">
            <a:normAutofit fontScale="90000"/>
          </a:bodyPr>
          <a:lstStyle/>
          <a:p>
            <a:pPr indent="0" lvl="0" marL="0" rtl="0" algn="l">
              <a:lnSpc>
                <a:spcPct val="100000"/>
              </a:lnSpc>
              <a:spcBef>
                <a:spcPts val="0"/>
              </a:spcBef>
              <a:spcAft>
                <a:spcPts val="0"/>
              </a:spcAft>
              <a:buClr>
                <a:srgbClr val="FFFFFF"/>
              </a:buClr>
              <a:buSzPct val="100000"/>
              <a:buFont typeface="Tahoma"/>
              <a:buNone/>
            </a:pPr>
            <a:r>
              <a:rPr lang="no-NO"/>
              <a:t>Pre-ingest: From early contact to data transfer</a:t>
            </a:r>
            <a:endParaRPr/>
          </a:p>
        </p:txBody>
      </p:sp>
      <p:sp>
        <p:nvSpPr>
          <p:cNvPr id="213" name="Google Shape;213;p11"/>
          <p:cNvSpPr txBox="1"/>
          <p:nvPr>
            <p:ph idx="1" type="body"/>
          </p:nvPr>
        </p:nvSpPr>
        <p:spPr>
          <a:xfrm>
            <a:off x="649131" y="2443655"/>
            <a:ext cx="7577370" cy="6723573"/>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rgbClr val="FFFFFF"/>
              </a:buClr>
              <a:buSzPts val="2800"/>
              <a:buFont typeface="Tahoma"/>
              <a:buNone/>
            </a:pPr>
            <a:r>
              <a:rPr lang="no-NO"/>
              <a:t>1. Outreach and support</a:t>
            </a:r>
            <a:endParaRPr/>
          </a:p>
          <a:p>
            <a:pPr indent="0" lvl="0" marL="0" rtl="0" algn="l">
              <a:lnSpc>
                <a:spcPct val="100000"/>
              </a:lnSpc>
              <a:spcBef>
                <a:spcPts val="2400"/>
              </a:spcBef>
              <a:spcAft>
                <a:spcPts val="0"/>
              </a:spcAft>
              <a:buClr>
                <a:srgbClr val="FFFFFF"/>
              </a:buClr>
              <a:buSzPts val="2800"/>
              <a:buFont typeface="Tahoma"/>
              <a:buNone/>
            </a:pPr>
            <a:r>
              <a:rPr lang="no-NO"/>
              <a:t>2. Data submission</a:t>
            </a:r>
            <a:endParaRPr/>
          </a:p>
          <a:p>
            <a:pPr indent="0" lvl="0" marL="0" rtl="0" algn="l">
              <a:lnSpc>
                <a:spcPct val="100000"/>
              </a:lnSpc>
              <a:spcBef>
                <a:spcPts val="2400"/>
              </a:spcBef>
              <a:spcAft>
                <a:spcPts val="0"/>
              </a:spcAft>
              <a:buClr>
                <a:srgbClr val="FFFFFF"/>
              </a:buClr>
              <a:buSzPts val="2800"/>
              <a:buFont typeface="Tahoma"/>
              <a:buNone/>
            </a:pPr>
            <a:r>
              <a:rPr lang="no-NO"/>
              <a:t>3. Data review and appraisal</a:t>
            </a:r>
            <a:endParaRPr/>
          </a:p>
          <a:p>
            <a:pPr indent="0" lvl="0" marL="0" rtl="0" algn="l">
              <a:lnSpc>
                <a:spcPct val="100000"/>
              </a:lnSpc>
              <a:spcBef>
                <a:spcPts val="2400"/>
              </a:spcBef>
              <a:spcAft>
                <a:spcPts val="0"/>
              </a:spcAft>
              <a:buClr>
                <a:srgbClr val="FFFFFF"/>
              </a:buClr>
              <a:buSzPts val="2800"/>
              <a:buFont typeface="Tahoma"/>
              <a:buNone/>
            </a:pPr>
            <a:r>
              <a:rPr lang="no-NO"/>
              <a:t>4. Accepting or rejecting data</a:t>
            </a:r>
            <a:endParaRPr/>
          </a:p>
          <a:p>
            <a:pPr indent="0" lvl="0" marL="0" rtl="0" algn="l">
              <a:lnSpc>
                <a:spcPct val="100000"/>
              </a:lnSpc>
              <a:spcBef>
                <a:spcPts val="2400"/>
              </a:spcBef>
              <a:spcAft>
                <a:spcPts val="0"/>
              </a:spcAft>
              <a:buClr>
                <a:srgbClr val="FFFFFF"/>
              </a:buClr>
              <a:buSzPts val="2800"/>
              <a:buFont typeface="Tahoma"/>
              <a:buNone/>
            </a:pPr>
            <a:r>
              <a:rPr b="1" lang="no-NO"/>
              <a:t>5. Further reading</a:t>
            </a:r>
            <a:endParaRPr/>
          </a:p>
          <a:p>
            <a:pPr indent="0" lvl="0" marL="0" rtl="0" algn="l">
              <a:lnSpc>
                <a:spcPct val="100000"/>
              </a:lnSpc>
              <a:spcBef>
                <a:spcPts val="2400"/>
              </a:spcBef>
              <a:spcAft>
                <a:spcPts val="0"/>
              </a:spcAft>
              <a:buClr>
                <a:srgbClr val="FFFFFF"/>
              </a:buClr>
              <a:buSzPts val="2800"/>
              <a:buFont typeface="Tahoma"/>
              <a:buNone/>
            </a:pPr>
            <a:r>
              <a:t/>
            </a:r>
            <a:endParaRPr/>
          </a:p>
        </p:txBody>
      </p:sp>
      <p:pic>
        <p:nvPicPr>
          <p:cNvPr id="214" name="Google Shape;214;p11"/>
          <p:cNvPicPr preferRelativeResize="0"/>
          <p:nvPr/>
        </p:nvPicPr>
        <p:blipFill rotWithShape="1">
          <a:blip r:embed="rId3">
            <a:alphaModFix/>
          </a:blip>
          <a:srcRect b="0" l="0" r="0" t="0"/>
          <a:stretch/>
        </p:blipFill>
        <p:spPr>
          <a:xfrm>
            <a:off x="8669188" y="2789768"/>
            <a:ext cx="8544951" cy="6502794"/>
          </a:xfrm>
          <a:prstGeom prst="rect">
            <a:avLst/>
          </a:prstGeom>
          <a:noFill/>
          <a:ln>
            <a:noFill/>
          </a:ln>
        </p:spPr>
      </p:pic>
      <p:sp>
        <p:nvSpPr>
          <p:cNvPr id="215" name="Google Shape;215;p11"/>
          <p:cNvSpPr txBox="1"/>
          <p:nvPr/>
        </p:nvSpPr>
        <p:spPr>
          <a:xfrm>
            <a:off x="10468305" y="2771717"/>
            <a:ext cx="7803930" cy="914400"/>
          </a:xfrm>
          <a:prstGeom prst="rect">
            <a:avLst/>
          </a:prstGeom>
          <a:noFill/>
          <a:ln>
            <a:noFill/>
          </a:ln>
        </p:spPr>
        <p:txBody>
          <a:bodyPr anchorCtr="0" anchor="t" bIns="50800" lIns="50800" spcFirstLastPara="1" rIns="50800" wrap="square" tIns="50800">
            <a:normAutofit/>
          </a:bodyPr>
          <a:lstStyle/>
          <a:p>
            <a:pPr indent="0" lvl="0" marL="0" marR="0" rtl="0" algn="l">
              <a:lnSpc>
                <a:spcPct val="100000"/>
              </a:lnSpc>
              <a:spcBef>
                <a:spcPts val="0"/>
              </a:spcBef>
              <a:spcAft>
                <a:spcPts val="0"/>
              </a:spcAft>
              <a:buClr>
                <a:srgbClr val="000000"/>
              </a:buClr>
              <a:buSzPts val="2800"/>
              <a:buFont typeface="Helvetica Neue"/>
              <a:buNone/>
            </a:pPr>
            <a:r>
              <a:rPr b="1" i="0" lang="no-NO" sz="2800" u="sng" cap="none" strike="noStrike">
                <a:solidFill>
                  <a:srgbClr val="000000"/>
                </a:solidFill>
                <a:latin typeface="Helvetica Neue"/>
                <a:ea typeface="Helvetica Neue"/>
                <a:cs typeface="Helvetica Neue"/>
                <a:sym typeface="Helvetica Neue"/>
                <a:hlinkClick r:id="rId4">
                  <a:extLst>
                    <a:ext uri="{A12FA001-AC4F-418D-AE19-62706E023703}">
                      <ahyp:hlinkClr val="tx"/>
                    </a:ext>
                  </a:extLst>
                </a:hlinkClick>
              </a:rPr>
              <a:t>CESSDA Resource Directory | Zotero</a:t>
            </a:r>
            <a:endParaRPr b="1" i="0" sz="2800" u="none" cap="none" strike="noStrike">
              <a:solidFill>
                <a:srgbClr val="000000"/>
              </a:solidFill>
              <a:latin typeface="Helvetica Neue"/>
              <a:ea typeface="Helvetica Neue"/>
              <a:cs typeface="Helvetica Neue"/>
              <a:sym typeface="Helvetica Neue"/>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13"/>
          <p:cNvSpPr txBox="1"/>
          <p:nvPr>
            <p:ph idx="1" type="body"/>
          </p:nvPr>
        </p:nvSpPr>
        <p:spPr>
          <a:xfrm>
            <a:off x="908780" y="2425700"/>
            <a:ext cx="15865730" cy="6655238"/>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100000"/>
              </a:lnSpc>
              <a:spcBef>
                <a:spcPts val="0"/>
              </a:spcBef>
              <a:spcAft>
                <a:spcPts val="0"/>
              </a:spcAft>
              <a:buClr>
                <a:srgbClr val="6A6C76"/>
              </a:buClr>
              <a:buSzPct val="78918"/>
              <a:buNone/>
            </a:pPr>
            <a:r>
              <a:rPr lang="no-NO" sz="3500"/>
              <a:t>A: Working with data depositors and research communities?</a:t>
            </a:r>
            <a:endParaRPr/>
          </a:p>
          <a:p>
            <a:pPr indent="0" lvl="0" marL="0" rtl="0" algn="l">
              <a:lnSpc>
                <a:spcPct val="100000"/>
              </a:lnSpc>
              <a:spcBef>
                <a:spcPts val="1800"/>
              </a:spcBef>
              <a:spcAft>
                <a:spcPts val="0"/>
              </a:spcAft>
              <a:buClr>
                <a:srgbClr val="6A6C76"/>
              </a:buClr>
              <a:buSzPct val="78918"/>
              <a:buNone/>
            </a:pPr>
            <a:r>
              <a:rPr lang="no-NO" sz="3500"/>
              <a:t>B: Developing routines for better quality data? </a:t>
            </a:r>
            <a:endParaRPr/>
          </a:p>
          <a:p>
            <a:pPr indent="0" lvl="0" marL="0" rtl="0" algn="l">
              <a:lnSpc>
                <a:spcPct val="100000"/>
              </a:lnSpc>
              <a:spcBef>
                <a:spcPts val="1800"/>
              </a:spcBef>
              <a:spcAft>
                <a:spcPts val="0"/>
              </a:spcAft>
              <a:buSzPct val="98648"/>
              <a:buNone/>
            </a:pPr>
            <a:r>
              <a:rPr lang="no-NO"/>
              <a:t>Focus on data types you are now working with - examples might be survey data; qualitative interview data; audio &amp; video data; archeological data; big data; sensitive data or any other type of data.</a:t>
            </a:r>
            <a:endParaRPr/>
          </a:p>
          <a:p>
            <a:pPr indent="0" lvl="0" marL="0" rtl="0" algn="l">
              <a:lnSpc>
                <a:spcPct val="100000"/>
              </a:lnSpc>
              <a:spcBef>
                <a:spcPts val="1800"/>
              </a:spcBef>
              <a:spcAft>
                <a:spcPts val="0"/>
              </a:spcAft>
              <a:buClr>
                <a:srgbClr val="6A6C76"/>
              </a:buClr>
              <a:buSzPct val="78918"/>
              <a:buNone/>
            </a:pPr>
            <a:r>
              <a:rPr lang="no-NO" sz="3200"/>
              <a:t>C: </a:t>
            </a:r>
            <a:r>
              <a:rPr lang="no-NO" sz="3500"/>
              <a:t>Organizing and structuring Pre-ingest activities, like data submission, review and appraisal, communication with researchers?</a:t>
            </a:r>
            <a:endParaRPr sz="3500"/>
          </a:p>
          <a:p>
            <a:pPr indent="0" lvl="0" marL="0" rtl="0" algn="l">
              <a:lnSpc>
                <a:spcPct val="100000"/>
              </a:lnSpc>
              <a:spcBef>
                <a:spcPts val="600"/>
              </a:spcBef>
              <a:spcAft>
                <a:spcPts val="0"/>
              </a:spcAft>
              <a:buSzPct val="105225"/>
              <a:buNone/>
            </a:pPr>
            <a:r>
              <a:t/>
            </a:r>
            <a:endParaRPr sz="2400"/>
          </a:p>
          <a:p>
            <a:pPr indent="0" lvl="0" marL="0" rtl="0" algn="l">
              <a:lnSpc>
                <a:spcPct val="100000"/>
              </a:lnSpc>
              <a:spcBef>
                <a:spcPts val="600"/>
              </a:spcBef>
              <a:spcAft>
                <a:spcPts val="0"/>
              </a:spcAft>
              <a:buSzPct val="72154"/>
              <a:buNone/>
            </a:pPr>
            <a:r>
              <a:rPr lang="no-NO" sz="3500"/>
              <a:t>Discuss Ch3 from perspective of case A, B or C: </a:t>
            </a:r>
            <a:endParaRPr/>
          </a:p>
          <a:p>
            <a:pPr indent="0" lvl="0" marL="0" rtl="0" algn="l">
              <a:lnSpc>
                <a:spcPct val="100000"/>
              </a:lnSpc>
              <a:spcBef>
                <a:spcPts val="600"/>
              </a:spcBef>
              <a:spcAft>
                <a:spcPts val="0"/>
              </a:spcAft>
              <a:buSzPct val="72154"/>
              <a:buNone/>
            </a:pPr>
            <a:r>
              <a:rPr lang="no-NO" sz="3500"/>
              <a:t>What seems useful? </a:t>
            </a:r>
            <a:br>
              <a:rPr lang="no-NO" sz="3500"/>
            </a:br>
            <a:r>
              <a:rPr lang="no-NO" sz="3500"/>
              <a:t>What seems less applicable? </a:t>
            </a:r>
            <a:br>
              <a:rPr lang="no-NO" sz="3500"/>
            </a:br>
            <a:r>
              <a:rPr lang="no-NO" sz="3500"/>
              <a:t>What is missing?</a:t>
            </a:r>
            <a:endParaRPr/>
          </a:p>
          <a:p>
            <a:pPr indent="0" lvl="0" marL="0" rtl="0" algn="l">
              <a:lnSpc>
                <a:spcPct val="100000"/>
              </a:lnSpc>
              <a:spcBef>
                <a:spcPts val="600"/>
              </a:spcBef>
              <a:spcAft>
                <a:spcPts val="0"/>
              </a:spcAft>
              <a:buSzPct val="105225"/>
              <a:buNone/>
            </a:pPr>
            <a:r>
              <a:t/>
            </a:r>
            <a:endParaRPr sz="2400"/>
          </a:p>
          <a:p>
            <a:pPr indent="0" lvl="0" marL="0" rtl="0" algn="l">
              <a:lnSpc>
                <a:spcPct val="100000"/>
              </a:lnSpc>
              <a:spcBef>
                <a:spcPts val="600"/>
              </a:spcBef>
              <a:spcAft>
                <a:spcPts val="0"/>
              </a:spcAft>
              <a:buSzPct val="84180"/>
              <a:buNone/>
            </a:pPr>
            <a:r>
              <a:rPr lang="no-NO" sz="3000"/>
              <a:t>If you have had an opportunity to look at DAG before: How well is material presented, regarding structure, granularity, level of detail, etc.? </a:t>
            </a:r>
            <a:endParaRPr sz="3900"/>
          </a:p>
          <a:p>
            <a:pPr indent="0" lvl="0" marL="0" rtl="0" algn="l">
              <a:lnSpc>
                <a:spcPct val="100000"/>
              </a:lnSpc>
              <a:spcBef>
                <a:spcPts val="600"/>
              </a:spcBef>
              <a:spcAft>
                <a:spcPts val="0"/>
              </a:spcAft>
              <a:buClr>
                <a:srgbClr val="6A6C76"/>
              </a:buClr>
              <a:buSzPct val="78918"/>
              <a:buFont typeface="Tahoma"/>
              <a:buNone/>
            </a:pPr>
            <a:r>
              <a:t/>
            </a:r>
            <a:endParaRPr/>
          </a:p>
        </p:txBody>
      </p:sp>
      <p:sp>
        <p:nvSpPr>
          <p:cNvPr id="221" name="Google Shape;221;p13"/>
          <p:cNvSpPr txBox="1"/>
          <p:nvPr>
            <p:ph type="title"/>
          </p:nvPr>
        </p:nvSpPr>
        <p:spPr>
          <a:xfrm>
            <a:off x="908780" y="480761"/>
            <a:ext cx="15865729" cy="1408000"/>
          </a:xfrm>
          <a:prstGeom prst="rect">
            <a:avLst/>
          </a:prstGeom>
          <a:noFill/>
          <a:ln>
            <a:noFill/>
          </a:ln>
        </p:spPr>
        <p:txBody>
          <a:bodyPr anchorCtr="0" anchor="ctr" bIns="50800" lIns="50800" spcFirstLastPara="1" rIns="50800" wrap="square" tIns="50800">
            <a:normAutofit fontScale="90000"/>
          </a:bodyPr>
          <a:lstStyle/>
          <a:p>
            <a:pPr indent="0" lvl="0" marL="0" rtl="0" algn="l">
              <a:lnSpc>
                <a:spcPct val="100000"/>
              </a:lnSpc>
              <a:spcBef>
                <a:spcPts val="0"/>
              </a:spcBef>
              <a:spcAft>
                <a:spcPts val="0"/>
              </a:spcAft>
              <a:buClr>
                <a:srgbClr val="6A6C77"/>
              </a:buClr>
              <a:buSzPct val="100000"/>
              <a:buFont typeface="Tahoma"/>
              <a:buNone/>
            </a:pPr>
            <a:r>
              <a:rPr lang="no-NO"/>
              <a:t>How can Ch3 of DAG be used for solving real life issues with data in your organizations?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0">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0">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0">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0">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0">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0">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0">
                                            <p:txEl>
                                              <p:pRg end="9" st="9"/>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23"/>
          <p:cNvSpPr txBox="1"/>
          <p:nvPr>
            <p:ph type="title"/>
          </p:nvPr>
        </p:nvSpPr>
        <p:spPr>
          <a:xfrm>
            <a:off x="908780" y="480761"/>
            <a:ext cx="15865729" cy="1408000"/>
          </a:xfrm>
          <a:prstGeom prst="rect">
            <a:avLst/>
          </a:prstGeom>
          <a:noFill/>
          <a:ln>
            <a:noFill/>
          </a:ln>
        </p:spPr>
        <p:txBody>
          <a:bodyPr anchorCtr="0" anchor="ctr" bIns="50800" lIns="50800" spcFirstLastPara="1" rIns="50800" wrap="square" tIns="50800">
            <a:normAutofit fontScale="90000"/>
          </a:bodyPr>
          <a:lstStyle/>
          <a:p>
            <a:pPr indent="0" lvl="0" marL="0" rtl="0" algn="l">
              <a:lnSpc>
                <a:spcPct val="100000"/>
              </a:lnSpc>
              <a:spcBef>
                <a:spcPts val="0"/>
              </a:spcBef>
              <a:spcAft>
                <a:spcPts val="0"/>
              </a:spcAft>
              <a:buClr>
                <a:srgbClr val="6A6C77"/>
              </a:buClr>
              <a:buSzPct val="100000"/>
              <a:buFont typeface="Tahoma"/>
              <a:buNone/>
            </a:pPr>
            <a:r>
              <a:rPr lang="no-NO">
                <a:solidFill>
                  <a:schemeClr val="dk2"/>
                </a:solidFill>
              </a:rPr>
              <a:t>How can DAG be used for solving real life issues with data in your organizations? </a:t>
            </a:r>
            <a:r>
              <a:rPr b="1" lang="no-NO">
                <a:solidFill>
                  <a:schemeClr val="dk2"/>
                </a:solidFill>
              </a:rPr>
              <a:t>Choose A, B or C.</a:t>
            </a:r>
            <a:endParaRPr b="1">
              <a:solidFill>
                <a:schemeClr val="dk2"/>
              </a:solidFill>
            </a:endParaRPr>
          </a:p>
        </p:txBody>
      </p:sp>
      <p:sp>
        <p:nvSpPr>
          <p:cNvPr id="227" name="Google Shape;227;p23"/>
          <p:cNvSpPr txBox="1"/>
          <p:nvPr/>
        </p:nvSpPr>
        <p:spPr>
          <a:xfrm>
            <a:off x="4648200" y="1732290"/>
            <a:ext cx="4361722" cy="655564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6A6C76"/>
              </a:buClr>
              <a:buSzPts val="2336"/>
              <a:buFont typeface="Tahoma"/>
              <a:buNone/>
            </a:pPr>
            <a:r>
              <a:t/>
            </a:r>
            <a:endParaRPr b="0" i="0" sz="3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6A6C76"/>
              </a:buClr>
              <a:buSzPts val="2336"/>
              <a:buFont typeface="Tahoma"/>
              <a:buNone/>
            </a:pPr>
            <a:r>
              <a:t/>
            </a:r>
            <a:endParaRPr b="0" i="0" sz="35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6A6C76"/>
              </a:buClr>
              <a:buSzPts val="2336"/>
              <a:buFont typeface="Tahoma"/>
              <a:buNone/>
            </a:pPr>
            <a:r>
              <a:t/>
            </a:r>
            <a:endParaRPr b="0" i="0" sz="3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6A6C76"/>
              </a:buClr>
              <a:buSzPts val="2336"/>
              <a:buFont typeface="Tahoma"/>
              <a:buNone/>
            </a:pPr>
            <a:r>
              <a:t/>
            </a:r>
            <a:endParaRPr b="0" i="0" sz="3500" u="none" cap="none" strike="noStrike">
              <a:solidFill>
                <a:srgbClr val="000000"/>
              </a:solidFill>
              <a:latin typeface="Arial"/>
              <a:ea typeface="Arial"/>
              <a:cs typeface="Arial"/>
              <a:sym typeface="Arial"/>
            </a:endParaRPr>
          </a:p>
          <a:p>
            <a:pPr indent="0" lvl="1" marL="304800" marR="0" rtl="0" algn="l">
              <a:lnSpc>
                <a:spcPct val="100000"/>
              </a:lnSpc>
              <a:spcBef>
                <a:spcPts val="0"/>
              </a:spcBef>
              <a:spcAft>
                <a:spcPts val="0"/>
              </a:spcAft>
              <a:buClr>
                <a:srgbClr val="6A6C76"/>
              </a:buClr>
              <a:buSzPts val="1400"/>
              <a:buFont typeface="Tahoma"/>
              <a:buNone/>
            </a:pPr>
            <a:r>
              <a:rPr b="1" i="0" lang="no-NO" sz="3500" u="none" cap="none" strike="noStrike">
                <a:solidFill>
                  <a:srgbClr val="000000"/>
                </a:solidFill>
                <a:latin typeface="Arial"/>
                <a:ea typeface="Arial"/>
                <a:cs typeface="Arial"/>
                <a:sym typeface="Arial"/>
              </a:rPr>
              <a:t>What seems useful? </a:t>
            </a:r>
            <a:endParaRPr b="0" i="0" sz="1400" u="none" cap="none" strike="noStrike">
              <a:solidFill>
                <a:srgbClr val="000000"/>
              </a:solidFill>
              <a:latin typeface="Arial"/>
              <a:ea typeface="Arial"/>
              <a:cs typeface="Arial"/>
              <a:sym typeface="Arial"/>
            </a:endParaRPr>
          </a:p>
          <a:p>
            <a:pPr indent="0" lvl="1" marL="304800" marR="0" rtl="0" algn="l">
              <a:lnSpc>
                <a:spcPct val="100000"/>
              </a:lnSpc>
              <a:spcBef>
                <a:spcPts val="0"/>
              </a:spcBef>
              <a:spcAft>
                <a:spcPts val="0"/>
              </a:spcAft>
              <a:buClr>
                <a:srgbClr val="6A6C76"/>
              </a:buClr>
              <a:buSzPts val="1400"/>
              <a:buFont typeface="Tahoma"/>
              <a:buNone/>
            </a:pPr>
            <a:br>
              <a:rPr b="1" i="0" lang="no-NO" sz="3500" u="none" cap="none" strike="noStrike">
                <a:solidFill>
                  <a:srgbClr val="000000"/>
                </a:solidFill>
                <a:latin typeface="Arial"/>
                <a:ea typeface="Arial"/>
                <a:cs typeface="Arial"/>
                <a:sym typeface="Arial"/>
              </a:rPr>
            </a:br>
            <a:r>
              <a:rPr b="1" i="0" lang="no-NO" sz="3500" u="none" cap="none" strike="noStrike">
                <a:solidFill>
                  <a:srgbClr val="000000"/>
                </a:solidFill>
                <a:latin typeface="Arial"/>
                <a:ea typeface="Arial"/>
                <a:cs typeface="Arial"/>
                <a:sym typeface="Arial"/>
              </a:rPr>
              <a:t>What seems less applicable? </a:t>
            </a:r>
            <a:endParaRPr b="0" i="0" sz="1400" u="none" cap="none" strike="noStrike">
              <a:solidFill>
                <a:srgbClr val="000000"/>
              </a:solidFill>
              <a:latin typeface="Arial"/>
              <a:ea typeface="Arial"/>
              <a:cs typeface="Arial"/>
              <a:sym typeface="Arial"/>
            </a:endParaRPr>
          </a:p>
          <a:p>
            <a:pPr indent="0" lvl="1" marL="304800" marR="0" rtl="0" algn="l">
              <a:lnSpc>
                <a:spcPct val="100000"/>
              </a:lnSpc>
              <a:spcBef>
                <a:spcPts val="0"/>
              </a:spcBef>
              <a:spcAft>
                <a:spcPts val="0"/>
              </a:spcAft>
              <a:buClr>
                <a:srgbClr val="6A6C76"/>
              </a:buClr>
              <a:buSzPts val="1400"/>
              <a:buFont typeface="Tahoma"/>
              <a:buNone/>
            </a:pPr>
            <a:br>
              <a:rPr b="1" i="0" lang="no-NO" sz="3500" u="none" cap="none" strike="noStrike">
                <a:solidFill>
                  <a:srgbClr val="000000"/>
                </a:solidFill>
                <a:latin typeface="Arial"/>
                <a:ea typeface="Arial"/>
                <a:cs typeface="Arial"/>
                <a:sym typeface="Arial"/>
              </a:rPr>
            </a:br>
            <a:r>
              <a:rPr b="1" i="0" lang="no-NO" sz="3500" u="none" cap="none" strike="noStrike">
                <a:solidFill>
                  <a:srgbClr val="000000"/>
                </a:solidFill>
                <a:latin typeface="Arial"/>
                <a:ea typeface="Arial"/>
                <a:cs typeface="Arial"/>
                <a:sym typeface="Arial"/>
              </a:rPr>
              <a:t>What is missing?</a:t>
            </a:r>
            <a:endParaRPr b="0" i="0" sz="1400" u="none" cap="none" strike="noStrike">
              <a:solidFill>
                <a:srgbClr val="000000"/>
              </a:solidFill>
              <a:latin typeface="Arial"/>
              <a:ea typeface="Arial"/>
              <a:cs typeface="Arial"/>
              <a:sym typeface="Arial"/>
            </a:endParaRPr>
          </a:p>
          <a:p>
            <a:pPr indent="0" lvl="1" marL="304800" marR="0" rtl="0" algn="l">
              <a:lnSpc>
                <a:spcPct val="100000"/>
              </a:lnSpc>
              <a:spcBef>
                <a:spcPts val="0"/>
              </a:spcBef>
              <a:spcAft>
                <a:spcPts val="0"/>
              </a:spcAft>
              <a:buClr>
                <a:srgbClr val="6A6C76"/>
              </a:buClr>
              <a:buSzPts val="1400"/>
              <a:buFont typeface="Tahoma"/>
              <a:buNone/>
            </a:pPr>
            <a:r>
              <a:t/>
            </a:r>
            <a:endParaRPr b="0" i="0" sz="3500" u="none" cap="none" strike="noStrike">
              <a:solidFill>
                <a:srgbClr val="000000"/>
              </a:solidFill>
              <a:latin typeface="Arial"/>
              <a:ea typeface="Arial"/>
              <a:cs typeface="Arial"/>
              <a:sym typeface="Arial"/>
            </a:endParaRPr>
          </a:p>
        </p:txBody>
      </p:sp>
      <p:sp>
        <p:nvSpPr>
          <p:cNvPr id="228" name="Google Shape;228;p23"/>
          <p:cNvSpPr txBox="1"/>
          <p:nvPr/>
        </p:nvSpPr>
        <p:spPr>
          <a:xfrm>
            <a:off x="562705" y="2722890"/>
            <a:ext cx="3907695" cy="7094250"/>
          </a:xfrm>
          <a:prstGeom prst="rect">
            <a:avLst/>
          </a:prstGeom>
          <a:noFill/>
          <a:ln>
            <a:noFill/>
          </a:ln>
        </p:spPr>
        <p:txBody>
          <a:bodyPr anchorCtr="0" anchor="t" bIns="45700" lIns="91425" spcFirstLastPara="1" rIns="91425" wrap="square" tIns="45700">
            <a:spAutoFit/>
          </a:bodyPr>
          <a:lstStyle/>
          <a:p>
            <a:pPr indent="0" lvl="1" marL="304800" marR="0" rtl="0" algn="l">
              <a:lnSpc>
                <a:spcPct val="100000"/>
              </a:lnSpc>
              <a:spcBef>
                <a:spcPts val="0"/>
              </a:spcBef>
              <a:spcAft>
                <a:spcPts val="0"/>
              </a:spcAft>
              <a:buClr>
                <a:srgbClr val="6A6C76"/>
              </a:buClr>
              <a:buSzPts val="1400"/>
              <a:buFont typeface="Tahoma"/>
              <a:buNone/>
            </a:pPr>
            <a:r>
              <a:rPr b="0" i="0" lang="no-NO" sz="3500" u="none" cap="none" strike="noStrike">
                <a:solidFill>
                  <a:srgbClr val="000000"/>
                </a:solidFill>
                <a:latin typeface="Tahoma"/>
                <a:ea typeface="Tahoma"/>
                <a:cs typeface="Tahoma"/>
                <a:sym typeface="Tahoma"/>
              </a:rPr>
              <a:t>If you have had an opportunity to look at DAG before: </a:t>
            </a:r>
            <a:endParaRPr b="0" i="0" sz="1400" u="none" cap="none" strike="noStrike">
              <a:solidFill>
                <a:srgbClr val="000000"/>
              </a:solidFill>
              <a:latin typeface="Arial"/>
              <a:ea typeface="Arial"/>
              <a:cs typeface="Arial"/>
              <a:sym typeface="Arial"/>
            </a:endParaRPr>
          </a:p>
          <a:p>
            <a:pPr indent="0" lvl="1" marL="304800" marR="0" rtl="0" algn="l">
              <a:lnSpc>
                <a:spcPct val="100000"/>
              </a:lnSpc>
              <a:spcBef>
                <a:spcPts val="0"/>
              </a:spcBef>
              <a:spcAft>
                <a:spcPts val="0"/>
              </a:spcAft>
              <a:buClr>
                <a:srgbClr val="6A6C76"/>
              </a:buClr>
              <a:buSzPts val="1400"/>
              <a:buFont typeface="Tahoma"/>
              <a:buNone/>
            </a:pPr>
            <a:r>
              <a:t/>
            </a:r>
            <a:endParaRPr b="0" i="0" sz="3500" u="none" cap="none" strike="noStrike">
              <a:solidFill>
                <a:srgbClr val="000000"/>
              </a:solidFill>
              <a:latin typeface="Tahoma"/>
              <a:ea typeface="Tahoma"/>
              <a:cs typeface="Tahoma"/>
              <a:sym typeface="Tahoma"/>
            </a:endParaRPr>
          </a:p>
          <a:p>
            <a:pPr indent="0" lvl="1" marL="304800" marR="0" rtl="0" algn="l">
              <a:lnSpc>
                <a:spcPct val="100000"/>
              </a:lnSpc>
              <a:spcBef>
                <a:spcPts val="0"/>
              </a:spcBef>
              <a:spcAft>
                <a:spcPts val="0"/>
              </a:spcAft>
              <a:buClr>
                <a:srgbClr val="6A6C76"/>
              </a:buClr>
              <a:buSzPts val="1400"/>
              <a:buFont typeface="Tahoma"/>
              <a:buNone/>
            </a:pPr>
            <a:r>
              <a:rPr b="0" i="0" lang="no-NO" sz="3500" u="none" cap="none" strike="noStrike">
                <a:solidFill>
                  <a:srgbClr val="000000"/>
                </a:solidFill>
                <a:latin typeface="Tahoma"/>
                <a:ea typeface="Tahoma"/>
                <a:cs typeface="Tahoma"/>
                <a:sym typeface="Tahoma"/>
              </a:rPr>
              <a:t>How well is material </a:t>
            </a:r>
            <a:r>
              <a:rPr b="1" i="0" lang="no-NO" sz="3500" u="none" cap="none" strike="noStrike">
                <a:solidFill>
                  <a:srgbClr val="000000"/>
                </a:solidFill>
                <a:latin typeface="Tahoma"/>
                <a:ea typeface="Tahoma"/>
                <a:cs typeface="Tahoma"/>
                <a:sym typeface="Tahoma"/>
              </a:rPr>
              <a:t>presented</a:t>
            </a:r>
            <a:r>
              <a:rPr b="0" i="0" lang="no-NO" sz="3500" u="none" cap="none" strike="noStrike">
                <a:solidFill>
                  <a:srgbClr val="000000"/>
                </a:solidFill>
                <a:latin typeface="Tahoma"/>
                <a:ea typeface="Tahoma"/>
                <a:cs typeface="Tahoma"/>
                <a:sym typeface="Tahoma"/>
              </a:rPr>
              <a:t>, regarding </a:t>
            </a:r>
            <a:r>
              <a:rPr b="1" i="0" lang="no-NO" sz="3500" u="none" cap="none" strike="noStrike">
                <a:solidFill>
                  <a:srgbClr val="000000"/>
                </a:solidFill>
                <a:latin typeface="Tahoma"/>
                <a:ea typeface="Tahoma"/>
                <a:cs typeface="Tahoma"/>
                <a:sym typeface="Tahoma"/>
              </a:rPr>
              <a:t>structure</a:t>
            </a:r>
            <a:r>
              <a:rPr b="0" i="0" lang="no-NO" sz="3500" u="none" cap="none" strike="noStrike">
                <a:solidFill>
                  <a:srgbClr val="000000"/>
                </a:solidFill>
                <a:latin typeface="Tahoma"/>
                <a:ea typeface="Tahoma"/>
                <a:cs typeface="Tahoma"/>
                <a:sym typeface="Tahoma"/>
              </a:rPr>
              <a:t>, </a:t>
            </a:r>
            <a:r>
              <a:rPr b="1" i="0" lang="no-NO" sz="3500" u="none" cap="none" strike="noStrike">
                <a:solidFill>
                  <a:srgbClr val="000000"/>
                </a:solidFill>
                <a:latin typeface="Tahoma"/>
                <a:ea typeface="Tahoma"/>
                <a:cs typeface="Tahoma"/>
                <a:sym typeface="Tahoma"/>
              </a:rPr>
              <a:t>granularity</a:t>
            </a:r>
            <a:r>
              <a:rPr b="0" i="0" lang="no-NO" sz="3500" u="none" cap="none" strike="noStrike">
                <a:solidFill>
                  <a:srgbClr val="000000"/>
                </a:solidFill>
                <a:latin typeface="Tahoma"/>
                <a:ea typeface="Tahoma"/>
                <a:cs typeface="Tahoma"/>
                <a:sym typeface="Tahoma"/>
              </a:rPr>
              <a:t>, </a:t>
            </a:r>
            <a:r>
              <a:rPr b="1" i="0" lang="no-NO" sz="3500" u="none" cap="none" strike="noStrike">
                <a:solidFill>
                  <a:srgbClr val="000000"/>
                </a:solidFill>
                <a:latin typeface="Tahoma"/>
                <a:ea typeface="Tahoma"/>
                <a:cs typeface="Tahoma"/>
                <a:sym typeface="Tahoma"/>
              </a:rPr>
              <a:t>level of detail</a:t>
            </a:r>
            <a:r>
              <a:rPr b="0" i="0" lang="no-NO" sz="3500" u="none" cap="none" strike="noStrike">
                <a:solidFill>
                  <a:srgbClr val="000000"/>
                </a:solidFill>
                <a:latin typeface="Tahoma"/>
                <a:ea typeface="Tahoma"/>
                <a:cs typeface="Tahoma"/>
                <a:sym typeface="Tahoma"/>
              </a:rPr>
              <a:t>, etc.? </a:t>
            </a:r>
            <a:endParaRPr b="0" i="0" sz="1400" u="none" cap="none" strike="noStrike">
              <a:solidFill>
                <a:srgbClr val="000000"/>
              </a:solidFill>
              <a:latin typeface="Arial"/>
              <a:ea typeface="Arial"/>
              <a:cs typeface="Arial"/>
              <a:sym typeface="Arial"/>
            </a:endParaRPr>
          </a:p>
        </p:txBody>
      </p:sp>
      <p:sp>
        <p:nvSpPr>
          <p:cNvPr id="229" name="Google Shape;229;p23"/>
          <p:cNvSpPr txBox="1"/>
          <p:nvPr/>
        </p:nvSpPr>
        <p:spPr>
          <a:xfrm>
            <a:off x="9009922" y="2722890"/>
            <a:ext cx="7969978" cy="646330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6A6C76"/>
              </a:buClr>
              <a:buSzPts val="2555"/>
              <a:buFont typeface="Arial"/>
              <a:buNone/>
            </a:pPr>
            <a:r>
              <a:rPr b="1" i="0" lang="no-NO" sz="3500" u="none" cap="none" strike="noStrike">
                <a:solidFill>
                  <a:srgbClr val="000000"/>
                </a:solidFill>
                <a:latin typeface="Tahoma"/>
                <a:ea typeface="Tahoma"/>
                <a:cs typeface="Tahoma"/>
                <a:sym typeface="Tahoma"/>
              </a:rPr>
              <a:t>Case A</a:t>
            </a:r>
            <a:r>
              <a:rPr b="0" i="0" lang="no-NO" sz="3500" u="none" cap="none" strike="noStrike">
                <a:solidFill>
                  <a:srgbClr val="000000"/>
                </a:solidFill>
                <a:latin typeface="Tahoma"/>
                <a:ea typeface="Tahoma"/>
                <a:cs typeface="Tahoma"/>
                <a:sym typeface="Tahoma"/>
              </a:rPr>
              <a:t>: Working with data depositors and research communities?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800"/>
              </a:spcBef>
              <a:spcAft>
                <a:spcPts val="0"/>
              </a:spcAft>
              <a:buClr>
                <a:srgbClr val="6A6C76"/>
              </a:buClr>
              <a:buSzPts val="2555"/>
              <a:buFont typeface="Arial"/>
              <a:buNone/>
            </a:pPr>
            <a:r>
              <a:rPr b="1" i="0" lang="no-NO" sz="3500" u="none" cap="none" strike="noStrike">
                <a:solidFill>
                  <a:srgbClr val="000000"/>
                </a:solidFill>
                <a:latin typeface="Tahoma"/>
                <a:ea typeface="Tahoma"/>
                <a:cs typeface="Tahoma"/>
                <a:sym typeface="Tahoma"/>
              </a:rPr>
              <a:t>Case B</a:t>
            </a:r>
            <a:r>
              <a:rPr b="0" i="0" lang="no-NO" sz="3500" u="none" cap="none" strike="noStrike">
                <a:solidFill>
                  <a:srgbClr val="000000"/>
                </a:solidFill>
                <a:latin typeface="Tahoma"/>
                <a:ea typeface="Tahoma"/>
                <a:cs typeface="Tahoma"/>
                <a:sym typeface="Tahoma"/>
              </a:rPr>
              <a:t>: Developing routines for better quality data?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800"/>
              </a:spcBef>
              <a:spcAft>
                <a:spcPts val="0"/>
              </a:spcAft>
              <a:buClr>
                <a:srgbClr val="000000"/>
              </a:buClr>
              <a:buSzPts val="2555"/>
              <a:buFont typeface="Arial"/>
              <a:buNone/>
            </a:pPr>
            <a:r>
              <a:rPr b="0" i="0" lang="no-NO" sz="2400" u="none" cap="none" strike="noStrike">
                <a:solidFill>
                  <a:srgbClr val="000000"/>
                </a:solidFill>
                <a:latin typeface="Tahoma"/>
                <a:ea typeface="Tahoma"/>
                <a:cs typeface="Tahoma"/>
                <a:sym typeface="Tahoma"/>
              </a:rPr>
              <a:t>Focus on data types you are now working with - examples might be survey data; qualitative interview data; audio &amp; video data; archeological data; big data; sensitive data or any other type of data.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800"/>
              </a:spcBef>
              <a:spcAft>
                <a:spcPts val="0"/>
              </a:spcAft>
              <a:buClr>
                <a:srgbClr val="6A6C76"/>
              </a:buClr>
              <a:buSzPts val="2336"/>
              <a:buFont typeface="Arial"/>
              <a:buNone/>
            </a:pPr>
            <a:r>
              <a:rPr b="1" i="0" lang="no-NO" sz="3500" u="none" cap="none" strike="noStrike">
                <a:solidFill>
                  <a:srgbClr val="000000"/>
                </a:solidFill>
                <a:latin typeface="Tahoma"/>
                <a:ea typeface="Tahoma"/>
                <a:cs typeface="Tahoma"/>
                <a:sym typeface="Tahoma"/>
              </a:rPr>
              <a:t>Case C</a:t>
            </a:r>
            <a:r>
              <a:rPr b="0" i="0" lang="no-NO" sz="3500" u="none" cap="none" strike="noStrike">
                <a:solidFill>
                  <a:srgbClr val="000000"/>
                </a:solidFill>
                <a:latin typeface="Tahoma"/>
                <a:ea typeface="Tahoma"/>
                <a:cs typeface="Tahoma"/>
                <a:sym typeface="Tahoma"/>
              </a:rPr>
              <a:t>: Organizing and structuring Pre-ingest activities?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800"/>
              </a:spcBef>
              <a:spcAft>
                <a:spcPts val="0"/>
              </a:spcAft>
              <a:buClr>
                <a:srgbClr val="6A6C76"/>
              </a:buClr>
              <a:buSzPts val="2336"/>
              <a:buFont typeface="Arial"/>
              <a:buNone/>
            </a:pPr>
            <a:r>
              <a:rPr b="0" i="0" lang="no-NO" sz="2400" u="none" cap="none" strike="noStrike">
                <a:solidFill>
                  <a:srgbClr val="000000"/>
                </a:solidFill>
                <a:latin typeface="Tahoma"/>
                <a:ea typeface="Tahoma"/>
                <a:cs typeface="Tahoma"/>
                <a:sym typeface="Tahoma"/>
              </a:rPr>
              <a:t>Focus on processes like data submission, review and appraisal, communication with researchers or other.</a:t>
            </a:r>
            <a:endParaRPr b="0" i="0" sz="2400" u="none" cap="none" strike="noStrike">
              <a:solidFill>
                <a:srgbClr val="000000"/>
              </a:solidFill>
              <a:latin typeface="Tahoma"/>
              <a:ea typeface="Tahoma"/>
              <a:cs typeface="Tahoma"/>
              <a:sym typeface="Tahoma"/>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24"/>
          <p:cNvSpPr txBox="1"/>
          <p:nvPr>
            <p:ph idx="1" type="body"/>
          </p:nvPr>
        </p:nvSpPr>
        <p:spPr>
          <a:xfrm>
            <a:off x="2461053" y="3232680"/>
            <a:ext cx="13953494" cy="1402821"/>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FFFFFF"/>
              </a:buClr>
              <a:buSzPts val="8000"/>
              <a:buFont typeface="Tahoma"/>
              <a:buNone/>
            </a:pPr>
            <a:r>
              <a:rPr lang="no-NO"/>
              <a:t>Thank you!</a:t>
            </a:r>
            <a:endParaRPr/>
          </a:p>
        </p:txBody>
      </p:sp>
      <p:sp>
        <p:nvSpPr>
          <p:cNvPr id="235" name="Google Shape;235;p24"/>
          <p:cNvSpPr txBox="1"/>
          <p:nvPr/>
        </p:nvSpPr>
        <p:spPr>
          <a:xfrm>
            <a:off x="2394860" y="9032789"/>
            <a:ext cx="5842688" cy="370703"/>
          </a:xfrm>
          <a:prstGeom prst="rect">
            <a:avLst/>
          </a:prstGeom>
          <a:noFill/>
          <a:ln>
            <a:noFill/>
          </a:ln>
        </p:spPr>
        <p:txBody>
          <a:bodyPr anchorCtr="0" anchor="t" bIns="50800" lIns="50800" spcFirstLastPara="1" rIns="50800" wrap="square" tIns="50800">
            <a:normAutofit fontScale="92500" lnSpcReduction="20000"/>
          </a:bodyPr>
          <a:lstStyle/>
          <a:p>
            <a:pPr indent="0" lvl="0" marL="0" marR="0" rtl="0" algn="l">
              <a:lnSpc>
                <a:spcPct val="100000"/>
              </a:lnSpc>
              <a:spcBef>
                <a:spcPts val="0"/>
              </a:spcBef>
              <a:spcAft>
                <a:spcPts val="0"/>
              </a:spcAft>
              <a:buClr>
                <a:schemeClr val="lt1"/>
              </a:buClr>
              <a:buSzPct val="100000"/>
              <a:buFont typeface="Tahoma"/>
              <a:buNone/>
            </a:pPr>
            <a:r>
              <a:rPr b="0" i="0" lang="no-NO" sz="2400" u="none" cap="none" strike="noStrike">
                <a:solidFill>
                  <a:schemeClr val="lt1"/>
                </a:solidFill>
                <a:latin typeface="Tahoma"/>
                <a:ea typeface="Tahoma"/>
                <a:cs typeface="Tahoma"/>
                <a:sym typeface="Tahoma"/>
              </a:rPr>
              <a:t>Licence: CC-BY 4.0</a:t>
            </a:r>
            <a:endParaRPr b="0" i="0" sz="1400" u="none" cap="none" strike="noStrike">
              <a:solidFill>
                <a:srgbClr val="000000"/>
              </a:solidFill>
              <a:latin typeface="Arial"/>
              <a:ea typeface="Arial"/>
              <a:cs typeface="Arial"/>
              <a:sym typeface="Arial"/>
            </a:endParaRPr>
          </a:p>
        </p:txBody>
      </p:sp>
      <p:sp>
        <p:nvSpPr>
          <p:cNvPr id="236" name="Google Shape;236;p24"/>
          <p:cNvSpPr txBox="1"/>
          <p:nvPr/>
        </p:nvSpPr>
        <p:spPr>
          <a:xfrm>
            <a:off x="8875263" y="5176795"/>
            <a:ext cx="6597820" cy="892089"/>
          </a:xfrm>
          <a:prstGeom prst="rect">
            <a:avLst/>
          </a:prstGeom>
          <a:noFill/>
          <a:ln>
            <a:noFill/>
          </a:ln>
        </p:spPr>
        <p:txBody>
          <a:bodyPr anchorCtr="0" anchor="t" bIns="45700" lIns="91425" spcFirstLastPara="1" rIns="91425" wrap="square" tIns="45700">
            <a:normAutofit/>
          </a:bodyPr>
          <a:lstStyle/>
          <a:p>
            <a:pPr indent="0" lvl="0" marL="156500" marR="0" rtl="0" algn="l">
              <a:lnSpc>
                <a:spcPct val="100000"/>
              </a:lnSpc>
              <a:spcBef>
                <a:spcPts val="0"/>
              </a:spcBef>
              <a:spcAft>
                <a:spcPts val="0"/>
              </a:spcAft>
              <a:buClr>
                <a:schemeClr val="accent1"/>
              </a:buClr>
              <a:buSzPts val="2900"/>
              <a:buFont typeface="Tahoma"/>
              <a:buNone/>
            </a:pPr>
            <a:r>
              <a:rPr b="0" i="1" lang="no-NO" sz="2000" u="none" cap="none" strike="noStrike">
                <a:solidFill>
                  <a:schemeClr val="accent1"/>
                </a:solidFill>
                <a:latin typeface="Tahoma"/>
                <a:ea typeface="Tahoma"/>
                <a:cs typeface="Tahoma"/>
                <a:sym typeface="Tahoma"/>
              </a:rPr>
              <a:t>Ilze Lace | SND, University of Gothenburg</a:t>
            </a:r>
            <a:endParaRPr b="0" i="0" sz="1400" u="none" cap="none" strike="noStrike">
              <a:solidFill>
                <a:srgbClr val="000000"/>
              </a:solidFill>
              <a:latin typeface="Arial"/>
              <a:ea typeface="Arial"/>
              <a:cs typeface="Arial"/>
              <a:sym typeface="Arial"/>
            </a:endParaRPr>
          </a:p>
          <a:p>
            <a:pPr indent="0" lvl="0" marL="156500" marR="0" rtl="0" algn="l">
              <a:lnSpc>
                <a:spcPct val="100000"/>
              </a:lnSpc>
              <a:spcBef>
                <a:spcPts val="600"/>
              </a:spcBef>
              <a:spcAft>
                <a:spcPts val="0"/>
              </a:spcAft>
              <a:buClr>
                <a:schemeClr val="accent1"/>
              </a:buClr>
              <a:buSzPts val="2900"/>
              <a:buFont typeface="Tahoma"/>
              <a:buNone/>
            </a:pPr>
            <a:r>
              <a:rPr b="0" i="1" lang="no-NO" sz="2000" u="none" cap="none" strike="noStrike">
                <a:solidFill>
                  <a:schemeClr val="accent1"/>
                </a:solidFill>
                <a:latin typeface="Tahoma"/>
                <a:ea typeface="Tahoma"/>
                <a:cs typeface="Tahoma"/>
                <a:sym typeface="Tahoma"/>
              </a:rPr>
              <a:t>Ilze.Lace@gu.se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g16446e58a46_0_0"/>
          <p:cNvSpPr txBox="1"/>
          <p:nvPr/>
        </p:nvSpPr>
        <p:spPr>
          <a:xfrm>
            <a:off x="403000" y="221675"/>
            <a:ext cx="8227500" cy="11749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4900"/>
              <a:buFont typeface="Arial"/>
              <a:buNone/>
            </a:pPr>
            <a:r>
              <a:rPr b="1" i="0" lang="no-NO" sz="4900" u="none" cap="none" strike="noStrike">
                <a:solidFill>
                  <a:srgbClr val="FFFFFF"/>
                </a:solidFill>
                <a:latin typeface="Tahoma"/>
                <a:ea typeface="Tahoma"/>
                <a:cs typeface="Tahoma"/>
                <a:sym typeface="Tahoma"/>
              </a:rPr>
              <a:t>CESSDA</a:t>
            </a:r>
            <a:endParaRPr b="1" i="0" sz="4900" u="none" cap="none" strike="noStrike">
              <a:solidFill>
                <a:srgbClr val="FFFFFF"/>
              </a:solidFill>
              <a:latin typeface="Tahoma"/>
              <a:ea typeface="Tahoma"/>
              <a:cs typeface="Tahoma"/>
              <a:sym typeface="Tahoma"/>
            </a:endParaRPr>
          </a:p>
          <a:p>
            <a:pPr indent="-457200" lvl="0" marL="482600" marR="0" rtl="0" algn="l">
              <a:lnSpc>
                <a:spcPct val="115000"/>
              </a:lnSpc>
              <a:spcBef>
                <a:spcPts val="0"/>
              </a:spcBef>
              <a:spcAft>
                <a:spcPts val="0"/>
              </a:spcAft>
              <a:buClr>
                <a:srgbClr val="FFFFFF"/>
              </a:buClr>
              <a:buSzPts val="3200"/>
              <a:buFont typeface="Arial"/>
              <a:buChar char="•"/>
            </a:pPr>
            <a:r>
              <a:rPr b="0" i="0" lang="no-NO" sz="3200" u="none" cap="none" strike="noStrike">
                <a:solidFill>
                  <a:srgbClr val="FFFFFF"/>
                </a:solidFill>
                <a:latin typeface="Tahoma"/>
                <a:ea typeface="Tahoma"/>
                <a:cs typeface="Tahoma"/>
                <a:sym typeface="Tahoma"/>
              </a:rPr>
              <a:t>Consortium of European Social Science Data Archives (Service Providers).</a:t>
            </a:r>
            <a:endParaRPr b="0" i="0" sz="3200" u="none" cap="none" strike="noStrike">
              <a:solidFill>
                <a:srgbClr val="FFFFFF"/>
              </a:solidFill>
              <a:latin typeface="Tahoma"/>
              <a:ea typeface="Tahoma"/>
              <a:cs typeface="Tahoma"/>
              <a:sym typeface="Tahoma"/>
            </a:endParaRPr>
          </a:p>
          <a:p>
            <a:pPr indent="-457200" lvl="0" marL="482600" marR="0" rtl="0" algn="l">
              <a:lnSpc>
                <a:spcPct val="115000"/>
              </a:lnSpc>
              <a:spcBef>
                <a:spcPts val="0"/>
              </a:spcBef>
              <a:spcAft>
                <a:spcPts val="0"/>
              </a:spcAft>
              <a:buClr>
                <a:schemeClr val="accent3"/>
              </a:buClr>
              <a:buSzPts val="3200"/>
              <a:buFont typeface="Arial"/>
              <a:buChar char="•"/>
            </a:pPr>
            <a:r>
              <a:rPr b="0" i="0" lang="no-NO" sz="3200" u="none" cap="none" strike="noStrike">
                <a:solidFill>
                  <a:schemeClr val="accent3"/>
                </a:solidFill>
                <a:latin typeface="Tahoma"/>
                <a:ea typeface="Tahoma"/>
                <a:cs typeface="Tahoma"/>
                <a:sym typeface="Tahoma"/>
              </a:rPr>
              <a:t>European Research Infrastructure (ERIC)</a:t>
            </a:r>
            <a:endParaRPr b="0" i="0" sz="3200" u="none" cap="none" strike="noStrike">
              <a:solidFill>
                <a:srgbClr val="FFFFFF"/>
              </a:solidFill>
              <a:latin typeface="Tahoma"/>
              <a:ea typeface="Tahoma"/>
              <a:cs typeface="Tahoma"/>
              <a:sym typeface="Tahoma"/>
            </a:endParaRPr>
          </a:p>
          <a:p>
            <a:pPr indent="-457200" lvl="0" marL="482600" marR="0" rtl="0" algn="l">
              <a:lnSpc>
                <a:spcPct val="115000"/>
              </a:lnSpc>
              <a:spcBef>
                <a:spcPts val="0"/>
              </a:spcBef>
              <a:spcAft>
                <a:spcPts val="0"/>
              </a:spcAft>
              <a:buClr>
                <a:srgbClr val="FFFFFF"/>
              </a:buClr>
              <a:buSzPts val="3200"/>
              <a:buFont typeface="Arial"/>
              <a:buChar char="•"/>
            </a:pPr>
            <a:r>
              <a:rPr b="0" i="0" lang="no-NO" sz="3200" u="none" cap="none" strike="noStrike">
                <a:solidFill>
                  <a:srgbClr val="FFFFFF"/>
                </a:solidFill>
                <a:latin typeface="Tahoma"/>
                <a:ea typeface="Tahoma"/>
                <a:cs typeface="Tahoma"/>
                <a:sym typeface="Tahoma"/>
              </a:rPr>
              <a:t>22 member and 1 observer countries</a:t>
            </a:r>
            <a:endParaRPr b="0" i="0" sz="3200" u="none" cap="none" strike="noStrike">
              <a:solidFill>
                <a:srgbClr val="FFFFFF"/>
              </a:solidFill>
              <a:latin typeface="Tahoma"/>
              <a:ea typeface="Tahoma"/>
              <a:cs typeface="Tahoma"/>
              <a:sym typeface="Tahoma"/>
            </a:endParaRPr>
          </a:p>
          <a:p>
            <a:pPr indent="0" lvl="0" marL="0" marR="0" rtl="0" algn="l">
              <a:lnSpc>
                <a:spcPct val="115000"/>
              </a:lnSpc>
              <a:spcBef>
                <a:spcPts val="0"/>
              </a:spcBef>
              <a:spcAft>
                <a:spcPts val="0"/>
              </a:spcAft>
              <a:buClr>
                <a:srgbClr val="000000"/>
              </a:buClr>
              <a:buSzPts val="3200"/>
              <a:buFont typeface="Arial"/>
              <a:buNone/>
            </a:pPr>
            <a:r>
              <a:rPr b="0" i="0" lang="no-NO" sz="3200" u="none" cap="none" strike="noStrike">
                <a:solidFill>
                  <a:srgbClr val="FFFFFF"/>
                </a:solidFill>
                <a:latin typeface="Tahoma"/>
                <a:ea typeface="Tahoma"/>
                <a:cs typeface="Tahoma"/>
                <a:sym typeface="Tahoma"/>
              </a:rPr>
              <a:t> </a:t>
            </a:r>
            <a:endParaRPr b="0" i="0" sz="2400" u="none" cap="none" strike="noStrike">
              <a:solidFill>
                <a:srgbClr val="FFFFFF"/>
              </a:solidFill>
              <a:latin typeface="Tahoma"/>
              <a:ea typeface="Tahoma"/>
              <a:cs typeface="Tahoma"/>
              <a:sym typeface="Tahoma"/>
            </a:endParaRPr>
          </a:p>
          <a:p>
            <a:pPr indent="0" lvl="0" marL="0" marR="0" rtl="0" algn="l">
              <a:lnSpc>
                <a:spcPct val="115000"/>
              </a:lnSpc>
              <a:spcBef>
                <a:spcPts val="0"/>
              </a:spcBef>
              <a:spcAft>
                <a:spcPts val="0"/>
              </a:spcAft>
              <a:buClr>
                <a:srgbClr val="000000"/>
              </a:buClr>
              <a:buSzPts val="3200"/>
              <a:buFont typeface="Arial"/>
              <a:buNone/>
            </a:pPr>
            <a:r>
              <a:rPr b="0" i="0" lang="no-NO" sz="3200" u="none" cap="none" strike="noStrike">
                <a:solidFill>
                  <a:srgbClr val="FFFFFF"/>
                </a:solidFill>
                <a:latin typeface="Tahoma"/>
                <a:ea typeface="Tahoma"/>
                <a:cs typeface="Tahoma"/>
                <a:sym typeface="Tahoma"/>
              </a:rPr>
              <a:t> </a:t>
            </a:r>
            <a:r>
              <a:rPr b="0" i="0" lang="no-NO" sz="2500" u="none" cap="none" strike="noStrike">
                <a:solidFill>
                  <a:srgbClr val="FFFFFF"/>
                </a:solidFill>
                <a:latin typeface="Tahoma"/>
                <a:ea typeface="Tahoma"/>
                <a:cs typeface="Tahoma"/>
                <a:sym typeface="Tahoma"/>
              </a:rPr>
              <a:t>Consortia of universities departments</a:t>
            </a:r>
            <a:endParaRPr b="0" i="0" sz="2500" u="none" cap="none" strike="noStrike">
              <a:solidFill>
                <a:srgbClr val="FFFFFF"/>
              </a:solidFill>
              <a:latin typeface="Tahoma"/>
              <a:ea typeface="Tahoma"/>
              <a:cs typeface="Tahoma"/>
              <a:sym typeface="Tahoma"/>
            </a:endParaRPr>
          </a:p>
          <a:p>
            <a:pPr indent="0" lvl="0" marL="0" marR="0" rtl="0" algn="l">
              <a:lnSpc>
                <a:spcPct val="115000"/>
              </a:lnSpc>
              <a:spcBef>
                <a:spcPts val="0"/>
              </a:spcBef>
              <a:spcAft>
                <a:spcPts val="0"/>
              </a:spcAft>
              <a:buClr>
                <a:srgbClr val="000000"/>
              </a:buClr>
              <a:buSzPts val="2500"/>
              <a:buFont typeface="Arial"/>
              <a:buNone/>
            </a:pPr>
            <a:r>
              <a:rPr b="0" i="0" lang="no-NO" sz="2500" u="none" cap="none" strike="noStrike">
                <a:solidFill>
                  <a:srgbClr val="FFFFFF"/>
                </a:solidFill>
                <a:latin typeface="Tahoma"/>
                <a:ea typeface="Tahoma"/>
                <a:cs typeface="Tahoma"/>
                <a:sym typeface="Tahoma"/>
              </a:rPr>
              <a:t> Departments within universities</a:t>
            </a:r>
            <a:endParaRPr b="0" i="0" sz="2500" u="none" cap="none" strike="noStrike">
              <a:solidFill>
                <a:srgbClr val="FFFFFF"/>
              </a:solidFill>
              <a:latin typeface="Tahoma"/>
              <a:ea typeface="Tahoma"/>
              <a:cs typeface="Tahoma"/>
              <a:sym typeface="Tahoma"/>
            </a:endParaRPr>
          </a:p>
          <a:p>
            <a:pPr indent="0" lvl="0" marL="0" marR="0" rtl="0" algn="l">
              <a:lnSpc>
                <a:spcPct val="115000"/>
              </a:lnSpc>
              <a:spcBef>
                <a:spcPts val="0"/>
              </a:spcBef>
              <a:spcAft>
                <a:spcPts val="0"/>
              </a:spcAft>
              <a:buClr>
                <a:srgbClr val="000000"/>
              </a:buClr>
              <a:buSzPts val="2500"/>
              <a:buFont typeface="Arial"/>
              <a:buNone/>
            </a:pPr>
            <a:r>
              <a:rPr b="0" i="0" lang="no-NO" sz="2500" u="none" cap="none" strike="noStrike">
                <a:solidFill>
                  <a:srgbClr val="FFFFFF"/>
                </a:solidFill>
                <a:latin typeface="Tahoma"/>
                <a:ea typeface="Tahoma"/>
                <a:cs typeface="Tahoma"/>
                <a:sym typeface="Tahoma"/>
              </a:rPr>
              <a:t> Public Research bodies</a:t>
            </a:r>
            <a:endParaRPr b="0" i="0" sz="2500" u="none" cap="none" strike="noStrike">
              <a:solidFill>
                <a:srgbClr val="FFFFFF"/>
              </a:solidFill>
              <a:latin typeface="Tahoma"/>
              <a:ea typeface="Tahoma"/>
              <a:cs typeface="Tahoma"/>
              <a:sym typeface="Tahoma"/>
            </a:endParaRPr>
          </a:p>
          <a:p>
            <a:pPr indent="0" lvl="0" marL="0" marR="0" rtl="0" algn="l">
              <a:lnSpc>
                <a:spcPct val="115000"/>
              </a:lnSpc>
              <a:spcBef>
                <a:spcPts val="0"/>
              </a:spcBef>
              <a:spcAft>
                <a:spcPts val="0"/>
              </a:spcAft>
              <a:buClr>
                <a:srgbClr val="000000"/>
              </a:buClr>
              <a:buSzPts val="2500"/>
              <a:buFont typeface="Arial"/>
              <a:buNone/>
            </a:pPr>
            <a:r>
              <a:rPr b="0" i="0" lang="no-NO" sz="2500" u="none" cap="none" strike="noStrike">
                <a:solidFill>
                  <a:srgbClr val="FFFFFF"/>
                </a:solidFill>
                <a:latin typeface="Tahoma"/>
                <a:ea typeface="Tahoma"/>
                <a:cs typeface="Tahoma"/>
                <a:sym typeface="Tahoma"/>
              </a:rPr>
              <a:t> Consortia along with SSH ERICs of a country</a:t>
            </a:r>
            <a:endParaRPr b="0" i="0" sz="2500" u="none" cap="none" strike="noStrike">
              <a:solidFill>
                <a:srgbClr val="FFFFFF"/>
              </a:solidFill>
              <a:latin typeface="Tahoma"/>
              <a:ea typeface="Tahoma"/>
              <a:cs typeface="Tahoma"/>
              <a:sym typeface="Tahoma"/>
            </a:endParaRPr>
          </a:p>
          <a:p>
            <a:pPr indent="0" lvl="0" marL="0" marR="0" rtl="0" algn="l">
              <a:lnSpc>
                <a:spcPct val="115000"/>
              </a:lnSpc>
              <a:spcBef>
                <a:spcPts val="0"/>
              </a:spcBef>
              <a:spcAft>
                <a:spcPts val="0"/>
              </a:spcAft>
              <a:buClr>
                <a:srgbClr val="000000"/>
              </a:buClr>
              <a:buSzPts val="3300"/>
              <a:buFont typeface="Arial"/>
              <a:buNone/>
            </a:pPr>
            <a:r>
              <a:t/>
            </a:r>
            <a:endParaRPr b="0" i="0" sz="3300" u="none" cap="none" strike="noStrike">
              <a:solidFill>
                <a:schemeClr val="accent3"/>
              </a:solidFill>
              <a:latin typeface="Tahoma"/>
              <a:ea typeface="Tahoma"/>
              <a:cs typeface="Tahoma"/>
              <a:sym typeface="Tahoma"/>
            </a:endParaRPr>
          </a:p>
          <a:p>
            <a:pPr indent="0" lvl="0" marL="0" marR="0" rtl="0" algn="l">
              <a:lnSpc>
                <a:spcPct val="115000"/>
              </a:lnSpc>
              <a:spcBef>
                <a:spcPts val="0"/>
              </a:spcBef>
              <a:spcAft>
                <a:spcPts val="0"/>
              </a:spcAft>
              <a:buClr>
                <a:srgbClr val="000000"/>
              </a:buClr>
              <a:buSzPts val="4000"/>
              <a:buFont typeface="Arial"/>
              <a:buNone/>
            </a:pPr>
            <a:r>
              <a:rPr b="0" i="0" lang="no-NO" sz="3800" u="none" cap="none" strike="noStrike">
                <a:solidFill>
                  <a:schemeClr val="accent3"/>
                </a:solidFill>
                <a:latin typeface="Tahoma"/>
                <a:ea typeface="Tahoma"/>
                <a:cs typeface="Tahoma"/>
                <a:sym typeface="Tahoma"/>
              </a:rPr>
              <a:t>MISSION</a:t>
            </a:r>
            <a:endParaRPr b="0" i="0" sz="3800" u="none" cap="none" strike="noStrike">
              <a:solidFill>
                <a:schemeClr val="accent3"/>
              </a:solidFill>
              <a:latin typeface="Tahoma"/>
              <a:ea typeface="Tahoma"/>
              <a:cs typeface="Tahoma"/>
              <a:sym typeface="Tahoma"/>
            </a:endParaRPr>
          </a:p>
          <a:p>
            <a:pPr indent="-393700" lvl="0" marL="457200" marR="0" rtl="0" algn="just">
              <a:lnSpc>
                <a:spcPct val="115000"/>
              </a:lnSpc>
              <a:spcBef>
                <a:spcPts val="0"/>
              </a:spcBef>
              <a:spcAft>
                <a:spcPts val="0"/>
              </a:spcAft>
              <a:buClr>
                <a:schemeClr val="accent3"/>
              </a:buClr>
              <a:buSzPts val="2600"/>
              <a:buFont typeface="Tahoma"/>
              <a:buChar char="●"/>
            </a:pPr>
            <a:r>
              <a:rPr b="0" i="0" lang="no-NO" sz="2600" u="none" cap="none" strike="noStrike">
                <a:solidFill>
                  <a:schemeClr val="accent3"/>
                </a:solidFill>
                <a:latin typeface="Tahoma"/>
                <a:ea typeface="Tahoma"/>
                <a:cs typeface="Tahoma"/>
                <a:sym typeface="Tahoma"/>
              </a:rPr>
              <a:t>to provide a sustainable research infrastructure that enables the research community to conduct high-quality research in the social sciences </a:t>
            </a:r>
            <a:endParaRPr b="0" i="0" sz="2600" u="none" cap="none" strike="noStrike">
              <a:solidFill>
                <a:schemeClr val="accent3"/>
              </a:solidFill>
              <a:latin typeface="Tahoma"/>
              <a:ea typeface="Tahoma"/>
              <a:cs typeface="Tahoma"/>
              <a:sym typeface="Tahoma"/>
            </a:endParaRPr>
          </a:p>
          <a:p>
            <a:pPr indent="-393700" lvl="0" marL="457200" marR="0" rtl="0" algn="just">
              <a:lnSpc>
                <a:spcPct val="115000"/>
              </a:lnSpc>
              <a:spcBef>
                <a:spcPts val="0"/>
              </a:spcBef>
              <a:spcAft>
                <a:spcPts val="0"/>
              </a:spcAft>
              <a:buClr>
                <a:schemeClr val="accent3"/>
              </a:buClr>
              <a:buSzPts val="2600"/>
              <a:buFont typeface="Tahoma"/>
              <a:buChar char="●"/>
            </a:pPr>
            <a:r>
              <a:rPr b="0" i="0" lang="no-NO" sz="2600" u="none" cap="none" strike="noStrike">
                <a:solidFill>
                  <a:schemeClr val="accent3"/>
                </a:solidFill>
                <a:latin typeface="Tahoma"/>
                <a:ea typeface="Tahoma"/>
                <a:cs typeface="Tahoma"/>
                <a:sym typeface="Tahoma"/>
              </a:rPr>
              <a:t>to contribute to effective solutions to the major challenges facing society today. </a:t>
            </a:r>
            <a:endParaRPr b="0" i="0" sz="2600" u="none" cap="none" strike="noStrike">
              <a:solidFill>
                <a:schemeClr val="accent3"/>
              </a:solidFill>
              <a:latin typeface="Tahoma"/>
              <a:ea typeface="Tahoma"/>
              <a:cs typeface="Tahoma"/>
              <a:sym typeface="Tahoma"/>
            </a:endParaRPr>
          </a:p>
          <a:p>
            <a:pPr indent="0" lvl="0" marL="0" marR="0" rtl="0" algn="just">
              <a:lnSpc>
                <a:spcPct val="115000"/>
              </a:lnSpc>
              <a:spcBef>
                <a:spcPts val="0"/>
              </a:spcBef>
              <a:spcAft>
                <a:spcPts val="0"/>
              </a:spcAft>
              <a:buClr>
                <a:srgbClr val="000000"/>
              </a:buClr>
              <a:buSzPts val="2800"/>
              <a:buFont typeface="Arial"/>
              <a:buNone/>
            </a:pPr>
            <a:r>
              <a:t/>
            </a:r>
            <a:endParaRPr b="0" i="0" sz="2800" u="none" cap="none" strike="noStrike">
              <a:solidFill>
                <a:srgbClr val="FF0000"/>
              </a:solidFill>
              <a:latin typeface="Calibri"/>
              <a:ea typeface="Calibri"/>
              <a:cs typeface="Calibri"/>
              <a:sym typeface="Calibri"/>
            </a:endParaRPr>
          </a:p>
          <a:p>
            <a:pPr indent="0" lvl="0" marL="0" marR="0" rtl="0" algn="just">
              <a:lnSpc>
                <a:spcPct val="115000"/>
              </a:lnSpc>
              <a:spcBef>
                <a:spcPts val="0"/>
              </a:spcBef>
              <a:spcAft>
                <a:spcPts val="0"/>
              </a:spcAft>
              <a:buClr>
                <a:srgbClr val="000000"/>
              </a:buClr>
              <a:buSzPts val="2800"/>
              <a:buFont typeface="Arial"/>
              <a:buNone/>
            </a:pPr>
            <a:r>
              <a:t/>
            </a:r>
            <a:endParaRPr b="0" i="0" sz="2800" u="none" cap="none" strike="noStrike">
              <a:solidFill>
                <a:srgbClr val="FFFFFF"/>
              </a:solidFill>
              <a:latin typeface="Calibri"/>
              <a:ea typeface="Calibri"/>
              <a:cs typeface="Calibri"/>
              <a:sym typeface="Calibri"/>
            </a:endParaRPr>
          </a:p>
          <a:p>
            <a:pPr indent="0" lvl="0" marL="0" marR="0" rtl="0" algn="just">
              <a:lnSpc>
                <a:spcPct val="115000"/>
              </a:lnSpc>
              <a:spcBef>
                <a:spcPts val="0"/>
              </a:spcBef>
              <a:spcAft>
                <a:spcPts val="0"/>
              </a:spcAft>
              <a:buClr>
                <a:srgbClr val="000000"/>
              </a:buClr>
              <a:buSzPts val="2800"/>
              <a:buFont typeface="Arial"/>
              <a:buNone/>
            </a:pPr>
            <a:r>
              <a:t/>
            </a:r>
            <a:endParaRPr b="0" i="0" sz="2800" u="none" cap="none" strike="noStrike">
              <a:solidFill>
                <a:srgbClr val="FFFFFF"/>
              </a:solidFill>
              <a:latin typeface="Calibri"/>
              <a:ea typeface="Calibri"/>
              <a:cs typeface="Calibri"/>
              <a:sym typeface="Calibri"/>
            </a:endParaRPr>
          </a:p>
          <a:p>
            <a:pPr indent="0" lvl="0" marL="0" marR="0" rtl="0" algn="just">
              <a:lnSpc>
                <a:spcPct val="115000"/>
              </a:lnSpc>
              <a:spcBef>
                <a:spcPts val="0"/>
              </a:spcBef>
              <a:spcAft>
                <a:spcPts val="0"/>
              </a:spcAft>
              <a:buClr>
                <a:srgbClr val="000000"/>
              </a:buClr>
              <a:buSzPts val="2800"/>
              <a:buFont typeface="Arial"/>
              <a:buNone/>
            </a:pPr>
            <a:r>
              <a:t/>
            </a:r>
            <a:endParaRPr b="0" i="0" sz="2800" u="none" cap="none" strike="noStrike">
              <a:solidFill>
                <a:srgbClr val="FFFFFF"/>
              </a:solidFill>
              <a:latin typeface="Calibri"/>
              <a:ea typeface="Calibri"/>
              <a:cs typeface="Calibri"/>
              <a:sym typeface="Calibri"/>
            </a:endParaRPr>
          </a:p>
          <a:p>
            <a:pPr indent="0" lvl="0" marL="0" marR="0" rtl="0" algn="just">
              <a:lnSpc>
                <a:spcPct val="115000"/>
              </a:lnSpc>
              <a:spcBef>
                <a:spcPts val="0"/>
              </a:spcBef>
              <a:spcAft>
                <a:spcPts val="0"/>
              </a:spcAft>
              <a:buClr>
                <a:srgbClr val="000000"/>
              </a:buClr>
              <a:buSzPts val="2800"/>
              <a:buFont typeface="Arial"/>
              <a:buNone/>
            </a:pPr>
            <a:r>
              <a:t/>
            </a:r>
            <a:endParaRPr b="0" i="0" sz="2800" u="none" cap="none" strike="noStrike">
              <a:solidFill>
                <a:srgbClr val="FFFFFF"/>
              </a:solidFill>
              <a:latin typeface="Calibri"/>
              <a:ea typeface="Calibri"/>
              <a:cs typeface="Calibri"/>
              <a:sym typeface="Calibri"/>
            </a:endParaRPr>
          </a:p>
        </p:txBody>
      </p:sp>
      <p:pic>
        <p:nvPicPr>
          <p:cNvPr id="103" name="Google Shape;103;g16446e58a46_0_0"/>
          <p:cNvPicPr preferRelativeResize="0"/>
          <p:nvPr/>
        </p:nvPicPr>
        <p:blipFill rotWithShape="1">
          <a:blip r:embed="rId3">
            <a:alphaModFix/>
          </a:blip>
          <a:srcRect b="0" l="0" r="0" t="0"/>
          <a:stretch/>
        </p:blipFill>
        <p:spPr>
          <a:xfrm>
            <a:off x="8926750" y="1971825"/>
            <a:ext cx="4743450" cy="7620000"/>
          </a:xfrm>
          <a:prstGeom prst="rect">
            <a:avLst/>
          </a:prstGeom>
          <a:noFill/>
          <a:ln>
            <a:noFill/>
          </a:ln>
        </p:spPr>
      </p:pic>
      <p:pic>
        <p:nvPicPr>
          <p:cNvPr id="104" name="Google Shape;104;g16446e58a46_0_0"/>
          <p:cNvPicPr preferRelativeResize="0"/>
          <p:nvPr/>
        </p:nvPicPr>
        <p:blipFill rotWithShape="1">
          <a:blip r:embed="rId4">
            <a:alphaModFix/>
          </a:blip>
          <a:srcRect b="0" l="0" r="0" t="0"/>
          <a:stretch/>
        </p:blipFill>
        <p:spPr>
          <a:xfrm>
            <a:off x="12415700" y="6254250"/>
            <a:ext cx="3390900" cy="3162300"/>
          </a:xfrm>
          <a:prstGeom prst="rect">
            <a:avLst/>
          </a:prstGeom>
          <a:noFill/>
          <a:ln>
            <a:noFill/>
          </a:ln>
        </p:spPr>
      </p:pic>
      <p:pic>
        <p:nvPicPr>
          <p:cNvPr descr="Map&#10;&#10;Description automatically generated" id="105" name="Google Shape;105;g16446e58a46_0_0"/>
          <p:cNvPicPr preferRelativeResize="0"/>
          <p:nvPr/>
        </p:nvPicPr>
        <p:blipFill rotWithShape="1">
          <a:blip r:embed="rId5">
            <a:alphaModFix/>
          </a:blip>
          <a:srcRect b="0" l="0" r="0" t="0"/>
          <a:stretch/>
        </p:blipFill>
        <p:spPr>
          <a:xfrm>
            <a:off x="11402525" y="745325"/>
            <a:ext cx="4788373" cy="4830674"/>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25"/>
          <p:cNvSpPr txBox="1"/>
          <p:nvPr>
            <p:ph idx="1" type="body"/>
          </p:nvPr>
        </p:nvSpPr>
        <p:spPr>
          <a:xfrm>
            <a:off x="2461053" y="3232680"/>
            <a:ext cx="13953494" cy="1402821"/>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FFFFFF"/>
              </a:buClr>
              <a:buSzPts val="6000"/>
              <a:buFont typeface="Tahoma"/>
              <a:buNone/>
            </a:pPr>
            <a:r>
              <a:rPr lang="no-NO" sz="6000"/>
              <a:t>CESSDA Data Archiving Guide</a:t>
            </a:r>
            <a:endParaRPr sz="6000"/>
          </a:p>
        </p:txBody>
      </p:sp>
      <p:sp>
        <p:nvSpPr>
          <p:cNvPr id="242" name="Google Shape;242;p25"/>
          <p:cNvSpPr txBox="1"/>
          <p:nvPr>
            <p:ph idx="2" type="body"/>
          </p:nvPr>
        </p:nvSpPr>
        <p:spPr>
          <a:xfrm>
            <a:off x="2394860" y="5016501"/>
            <a:ext cx="6517800" cy="810300"/>
          </a:xfrm>
          <a:prstGeom prst="rect">
            <a:avLst/>
          </a:prstGeom>
          <a:noFill/>
          <a:ln>
            <a:noFill/>
          </a:ln>
        </p:spPr>
        <p:txBody>
          <a:bodyPr anchorCtr="0" anchor="t" bIns="45700" lIns="91425" spcFirstLastPara="1" rIns="91425" wrap="square" tIns="45700">
            <a:normAutofit fontScale="85000"/>
          </a:bodyPr>
          <a:lstStyle/>
          <a:p>
            <a:pPr indent="0" lvl="0" marL="0" rtl="0" algn="l">
              <a:lnSpc>
                <a:spcPct val="100000"/>
              </a:lnSpc>
              <a:spcBef>
                <a:spcPts val="0"/>
              </a:spcBef>
              <a:spcAft>
                <a:spcPts val="0"/>
              </a:spcAft>
              <a:buClr>
                <a:srgbClr val="94C2E9"/>
              </a:buClr>
              <a:buSzPct val="99033"/>
              <a:buFont typeface="Tahoma"/>
              <a:buNone/>
            </a:pPr>
            <a:r>
              <a:rPr lang="no-NO"/>
              <a:t>Chapter 4: Ingest and Curation</a:t>
            </a:r>
            <a:endParaRPr/>
          </a:p>
        </p:txBody>
      </p:sp>
      <p:sp>
        <p:nvSpPr>
          <p:cNvPr id="243" name="Google Shape;243;p25"/>
          <p:cNvSpPr txBox="1"/>
          <p:nvPr/>
        </p:nvSpPr>
        <p:spPr>
          <a:xfrm>
            <a:off x="2394859" y="6033190"/>
            <a:ext cx="10367552" cy="700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1" lang="no-NO" sz="2000" u="none" cap="none" strike="noStrike">
                <a:solidFill>
                  <a:srgbClr val="A4C9E8"/>
                </a:solidFill>
                <a:latin typeface="Tahoma"/>
                <a:ea typeface="Tahoma"/>
                <a:cs typeface="Tahoma"/>
                <a:sym typeface="Tahoma"/>
              </a:rPr>
              <a:t>Iris Butzlaff, Austrian Social Science Data Archive</a:t>
            </a:r>
            <a:endParaRPr b="0" i="1" sz="2000" u="none" cap="none" strike="noStrike">
              <a:solidFill>
                <a:srgbClr val="A4C9E8"/>
              </a:solidFill>
              <a:latin typeface="Tahoma"/>
              <a:ea typeface="Tahoma"/>
              <a:cs typeface="Tahoma"/>
              <a:sym typeface="Tahoma"/>
            </a:endParaRPr>
          </a:p>
        </p:txBody>
      </p:sp>
      <p:sp>
        <p:nvSpPr>
          <p:cNvPr id="244" name="Google Shape;244;p25"/>
          <p:cNvSpPr txBox="1"/>
          <p:nvPr/>
        </p:nvSpPr>
        <p:spPr>
          <a:xfrm>
            <a:off x="2394859" y="6659269"/>
            <a:ext cx="10233897" cy="1402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br>
              <a:rPr b="0" i="1" lang="no-NO" sz="2000" u="none" cap="none" strike="noStrike">
                <a:solidFill>
                  <a:srgbClr val="A4C9E8"/>
                </a:solidFill>
                <a:latin typeface="Tahoma"/>
                <a:ea typeface="Tahoma"/>
                <a:cs typeface="Tahoma"/>
                <a:sym typeface="Tahoma"/>
              </a:rPr>
            </a:br>
            <a:endParaRPr b="0" i="1" sz="2000" u="none" cap="none" strike="noStrike">
              <a:solidFill>
                <a:srgbClr val="A4C9E8"/>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Arial"/>
              <a:buNone/>
            </a:pPr>
            <a:r>
              <a:t/>
            </a:r>
            <a:endParaRPr b="0" i="1" sz="2000" u="none" cap="none" strike="noStrike">
              <a:solidFill>
                <a:srgbClr val="A4C9E8"/>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Arial"/>
              <a:buNone/>
            </a:pPr>
            <a:br>
              <a:rPr b="0" i="1" lang="no-NO" sz="2000" u="none" cap="none" strike="noStrike">
                <a:solidFill>
                  <a:srgbClr val="A4C9E8"/>
                </a:solidFill>
                <a:latin typeface="Tahoma"/>
                <a:ea typeface="Tahoma"/>
                <a:cs typeface="Tahoma"/>
                <a:sym typeface="Tahoma"/>
              </a:rPr>
            </a:br>
            <a:endParaRPr b="0" i="1" sz="2000" u="none" cap="none" strike="noStrike">
              <a:solidFill>
                <a:srgbClr val="A4C9E8"/>
              </a:solidFill>
              <a:latin typeface="Tahoma"/>
              <a:ea typeface="Tahoma"/>
              <a:cs typeface="Tahoma"/>
              <a:sym typeface="Tahoma"/>
            </a:endParaRPr>
          </a:p>
        </p:txBody>
      </p:sp>
      <p:sp>
        <p:nvSpPr>
          <p:cNvPr id="245" name="Google Shape;245;p25"/>
          <p:cNvSpPr txBox="1"/>
          <p:nvPr/>
        </p:nvSpPr>
        <p:spPr>
          <a:xfrm>
            <a:off x="2461053" y="8969403"/>
            <a:ext cx="5842800" cy="370800"/>
          </a:xfrm>
          <a:prstGeom prst="rect">
            <a:avLst/>
          </a:prstGeom>
          <a:noFill/>
          <a:ln>
            <a:noFill/>
          </a:ln>
        </p:spPr>
        <p:txBody>
          <a:bodyPr anchorCtr="0" anchor="t" bIns="50800" lIns="50800" spcFirstLastPara="1" rIns="50800" wrap="square" tIns="50800">
            <a:noAutofit/>
          </a:bodyPr>
          <a:lstStyle/>
          <a:p>
            <a:pPr indent="0" lvl="0" marL="0" marR="0" rtl="0" algn="l">
              <a:lnSpc>
                <a:spcPct val="80000"/>
              </a:lnSpc>
              <a:spcBef>
                <a:spcPts val="0"/>
              </a:spcBef>
              <a:spcAft>
                <a:spcPts val="0"/>
              </a:spcAft>
              <a:buClr>
                <a:schemeClr val="lt1"/>
              </a:buClr>
              <a:buSzPts val="2220"/>
              <a:buFont typeface="Tahoma"/>
              <a:buNone/>
            </a:pPr>
            <a:r>
              <a:rPr b="0" i="0" lang="no-NO" sz="2220" u="none" cap="none" strike="noStrike">
                <a:solidFill>
                  <a:schemeClr val="lt1"/>
                </a:solidFill>
                <a:latin typeface="Tahoma"/>
                <a:ea typeface="Tahoma"/>
                <a:cs typeface="Tahoma"/>
                <a:sym typeface="Tahoma"/>
              </a:rPr>
              <a:t>Licence: CC BY-SA 4.0</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0"/>
              </a:spcBef>
              <a:spcAft>
                <a:spcPts val="0"/>
              </a:spcAft>
              <a:buClr>
                <a:srgbClr val="A4C9E8"/>
              </a:buClr>
              <a:buSzPts val="2220"/>
              <a:buFont typeface="Tahoma"/>
              <a:buNone/>
            </a:pPr>
            <a:r>
              <a:t/>
            </a:r>
            <a:endParaRPr b="0" i="0" sz="2220" u="none" cap="none" strike="noStrike">
              <a:solidFill>
                <a:srgbClr val="A4C9E8"/>
              </a:solidFill>
              <a:latin typeface="Tahoma"/>
              <a:ea typeface="Tahoma"/>
              <a:cs typeface="Tahoma"/>
              <a:sym typeface="Tahoma"/>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pic>
        <p:nvPicPr>
          <p:cNvPr id="250" name="Google Shape;250;p26"/>
          <p:cNvPicPr preferRelativeResize="0"/>
          <p:nvPr/>
        </p:nvPicPr>
        <p:blipFill rotWithShape="1">
          <a:blip r:embed="rId3">
            <a:alphaModFix/>
          </a:blip>
          <a:srcRect b="0" l="0" r="0" t="0"/>
          <a:stretch/>
        </p:blipFill>
        <p:spPr>
          <a:xfrm>
            <a:off x="10949466" y="5199609"/>
            <a:ext cx="5716434" cy="2483990"/>
          </a:xfrm>
          <a:prstGeom prst="rect">
            <a:avLst/>
          </a:prstGeom>
          <a:noFill/>
          <a:ln>
            <a:noFill/>
          </a:ln>
        </p:spPr>
      </p:pic>
      <p:sp>
        <p:nvSpPr>
          <p:cNvPr id="251" name="Google Shape;251;p26"/>
          <p:cNvSpPr txBox="1"/>
          <p:nvPr/>
        </p:nvSpPr>
        <p:spPr>
          <a:xfrm>
            <a:off x="908781" y="885495"/>
            <a:ext cx="5048266" cy="99707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6A6C77"/>
              </a:buClr>
              <a:buSzPts val="5800"/>
              <a:buFont typeface="Tahoma"/>
              <a:buNone/>
            </a:pPr>
            <a:r>
              <a:rPr b="0" i="0" lang="no-NO" sz="5800" u="none" cap="none" strike="noStrike">
                <a:solidFill>
                  <a:srgbClr val="6A6C77"/>
                </a:solidFill>
                <a:latin typeface="Tahoma"/>
                <a:ea typeface="Tahoma"/>
                <a:cs typeface="Tahoma"/>
                <a:sym typeface="Tahoma"/>
              </a:rPr>
              <a:t>Structure</a:t>
            </a:r>
            <a:endParaRPr b="0" i="0" sz="1400" u="none" cap="none" strike="noStrike">
              <a:solidFill>
                <a:srgbClr val="000000"/>
              </a:solidFill>
              <a:latin typeface="Arial"/>
              <a:ea typeface="Arial"/>
              <a:cs typeface="Arial"/>
              <a:sym typeface="Arial"/>
            </a:endParaRPr>
          </a:p>
        </p:txBody>
      </p:sp>
      <p:sp>
        <p:nvSpPr>
          <p:cNvPr id="252" name="Google Shape;252;p26"/>
          <p:cNvSpPr/>
          <p:nvPr/>
        </p:nvSpPr>
        <p:spPr>
          <a:xfrm>
            <a:off x="1012400" y="2369316"/>
            <a:ext cx="8667750" cy="6555600"/>
          </a:xfrm>
          <a:prstGeom prst="rect">
            <a:avLst/>
          </a:prstGeom>
          <a:noFill/>
          <a:ln>
            <a:noFill/>
          </a:ln>
        </p:spPr>
        <p:txBody>
          <a:bodyPr anchorCtr="0" anchor="t" bIns="45700" lIns="91425" spcFirstLastPara="1" rIns="91425" wrap="square" tIns="45700">
            <a:spAutoFit/>
          </a:bodyPr>
          <a:lstStyle/>
          <a:p>
            <a:pPr indent="-514350" lvl="0" marL="514350" marR="0" rtl="0" algn="l">
              <a:lnSpc>
                <a:spcPct val="100000"/>
              </a:lnSpc>
              <a:spcBef>
                <a:spcPts val="0"/>
              </a:spcBef>
              <a:spcAft>
                <a:spcPts val="0"/>
              </a:spcAft>
              <a:buClr>
                <a:srgbClr val="6A6C77"/>
              </a:buClr>
              <a:buSzPts val="2800"/>
              <a:buFont typeface="Tahoma"/>
              <a:buAutoNum type="arabicPeriod"/>
            </a:pPr>
            <a:r>
              <a:rPr b="0" i="0" lang="no-NO" sz="2800" u="none" cap="none" strike="noStrike">
                <a:solidFill>
                  <a:srgbClr val="6A6C77"/>
                </a:solidFill>
                <a:latin typeface="Tahoma"/>
                <a:ea typeface="Tahoma"/>
                <a:cs typeface="Tahoma"/>
                <a:sym typeface="Tahoma"/>
              </a:rPr>
              <a:t>Handover from acquisition/pre-ingest to ingest</a:t>
            </a:r>
            <a:endParaRPr b="0" i="0" sz="2800" u="none" cap="none" strike="noStrike">
              <a:solidFill>
                <a:srgbClr val="6A6C77"/>
              </a:solidFill>
              <a:latin typeface="Tahoma"/>
              <a:ea typeface="Tahoma"/>
              <a:cs typeface="Tahoma"/>
              <a:sym typeface="Tahoma"/>
            </a:endParaRPr>
          </a:p>
          <a:p>
            <a:pPr indent="-514350" lvl="0" marL="514350" marR="0" rtl="0" algn="l">
              <a:lnSpc>
                <a:spcPct val="100000"/>
              </a:lnSpc>
              <a:spcBef>
                <a:spcPts val="0"/>
              </a:spcBef>
              <a:spcAft>
                <a:spcPts val="0"/>
              </a:spcAft>
              <a:buClr>
                <a:srgbClr val="6A6C77"/>
              </a:buClr>
              <a:buSzPts val="2800"/>
              <a:buFont typeface="Tahoma"/>
              <a:buAutoNum type="arabicPeriod"/>
            </a:pPr>
            <a:r>
              <a:rPr b="0" i="0" lang="no-NO" sz="2800" u="none" cap="none" strike="noStrike">
                <a:solidFill>
                  <a:srgbClr val="6A6C77"/>
                </a:solidFill>
                <a:latin typeface="Tahoma"/>
                <a:ea typeface="Tahoma"/>
                <a:cs typeface="Tahoma"/>
                <a:sym typeface="Tahoma"/>
              </a:rPr>
              <a:t>Different services (workflows) for different data deposit agreements</a:t>
            </a:r>
            <a:endParaRPr b="0" i="0" sz="2800" u="none" cap="none" strike="noStrike">
              <a:solidFill>
                <a:srgbClr val="6A6C77"/>
              </a:solidFill>
              <a:latin typeface="Tahoma"/>
              <a:ea typeface="Tahoma"/>
              <a:cs typeface="Tahoma"/>
              <a:sym typeface="Tahoma"/>
            </a:endParaRPr>
          </a:p>
          <a:p>
            <a:pPr indent="-514350" lvl="0" marL="514350" marR="0" rtl="0" algn="l">
              <a:lnSpc>
                <a:spcPct val="100000"/>
              </a:lnSpc>
              <a:spcBef>
                <a:spcPts val="0"/>
              </a:spcBef>
              <a:spcAft>
                <a:spcPts val="0"/>
              </a:spcAft>
              <a:buClr>
                <a:srgbClr val="6A6C77"/>
              </a:buClr>
              <a:buSzPts val="2800"/>
              <a:buFont typeface="Tahoma"/>
              <a:buAutoNum type="arabicPeriod"/>
            </a:pPr>
            <a:r>
              <a:rPr b="0" i="0" lang="no-NO" sz="2800" u="none" cap="none" strike="noStrike">
                <a:solidFill>
                  <a:srgbClr val="6A6C77"/>
                </a:solidFill>
                <a:latin typeface="Tahoma"/>
                <a:ea typeface="Tahoma"/>
                <a:cs typeface="Tahoma"/>
                <a:sym typeface="Tahoma"/>
              </a:rPr>
              <a:t>Metadata</a:t>
            </a:r>
            <a:endParaRPr b="0" i="0" sz="2800" u="none" cap="none" strike="noStrike">
              <a:solidFill>
                <a:srgbClr val="6A6C77"/>
              </a:solidFill>
              <a:latin typeface="Tahoma"/>
              <a:ea typeface="Tahoma"/>
              <a:cs typeface="Tahoma"/>
              <a:sym typeface="Tahoma"/>
            </a:endParaRPr>
          </a:p>
          <a:p>
            <a:pPr indent="-514350" lvl="0" marL="514350" marR="0" rtl="0" algn="l">
              <a:lnSpc>
                <a:spcPct val="100000"/>
              </a:lnSpc>
              <a:spcBef>
                <a:spcPts val="0"/>
              </a:spcBef>
              <a:spcAft>
                <a:spcPts val="0"/>
              </a:spcAft>
              <a:buClr>
                <a:srgbClr val="6A6C77"/>
              </a:buClr>
              <a:buSzPts val="2800"/>
              <a:buFont typeface="Tahoma"/>
              <a:buAutoNum type="arabicPeriod"/>
            </a:pPr>
            <a:r>
              <a:rPr b="0" i="0" lang="no-NO" sz="2800" u="none" cap="none" strike="noStrike">
                <a:solidFill>
                  <a:srgbClr val="6A6C77"/>
                </a:solidFill>
                <a:latin typeface="Tahoma"/>
                <a:ea typeface="Tahoma"/>
                <a:cs typeface="Tahoma"/>
                <a:sym typeface="Tahoma"/>
              </a:rPr>
              <a:t>Quality assurance of data and documentation material</a:t>
            </a:r>
            <a:endParaRPr b="0" i="0" sz="2800" u="none" cap="none" strike="noStrike">
              <a:solidFill>
                <a:srgbClr val="6A6C77"/>
              </a:solidFill>
              <a:latin typeface="Tahoma"/>
              <a:ea typeface="Tahoma"/>
              <a:cs typeface="Tahoma"/>
              <a:sym typeface="Tahoma"/>
            </a:endParaRPr>
          </a:p>
          <a:p>
            <a:pPr indent="-514350" lvl="0" marL="514350" marR="0" rtl="0" algn="l">
              <a:lnSpc>
                <a:spcPct val="100000"/>
              </a:lnSpc>
              <a:spcBef>
                <a:spcPts val="0"/>
              </a:spcBef>
              <a:spcAft>
                <a:spcPts val="0"/>
              </a:spcAft>
              <a:buClr>
                <a:srgbClr val="6A6C77"/>
              </a:buClr>
              <a:buSzPts val="2800"/>
              <a:buFont typeface="Tahoma"/>
              <a:buAutoNum type="arabicPeriod"/>
            </a:pPr>
            <a:r>
              <a:rPr b="0" i="0" lang="no-NO" sz="2800" u="none" cap="none" strike="noStrike">
                <a:solidFill>
                  <a:srgbClr val="6A6C77"/>
                </a:solidFill>
                <a:latin typeface="Tahoma"/>
                <a:ea typeface="Tahoma"/>
                <a:cs typeface="Tahoma"/>
                <a:sym typeface="Tahoma"/>
              </a:rPr>
              <a:t>Updates and versioning</a:t>
            </a:r>
            <a:endParaRPr b="0" i="0" sz="2800" u="none" cap="none" strike="noStrike">
              <a:solidFill>
                <a:srgbClr val="6A6C77"/>
              </a:solidFill>
              <a:latin typeface="Tahoma"/>
              <a:ea typeface="Tahoma"/>
              <a:cs typeface="Tahoma"/>
              <a:sym typeface="Tahoma"/>
            </a:endParaRPr>
          </a:p>
          <a:p>
            <a:pPr indent="-514350" lvl="0" marL="514350" marR="0" rtl="0" algn="l">
              <a:lnSpc>
                <a:spcPct val="100000"/>
              </a:lnSpc>
              <a:spcBef>
                <a:spcPts val="0"/>
              </a:spcBef>
              <a:spcAft>
                <a:spcPts val="0"/>
              </a:spcAft>
              <a:buClr>
                <a:srgbClr val="6A6C77"/>
              </a:buClr>
              <a:buSzPts val="2800"/>
              <a:buFont typeface="Tahoma"/>
              <a:buAutoNum type="arabicPeriod"/>
            </a:pPr>
            <a:r>
              <a:rPr b="0" i="0" lang="no-NO" sz="2800" u="none" cap="none" strike="noStrike">
                <a:solidFill>
                  <a:srgbClr val="6A6C77"/>
                </a:solidFill>
                <a:latin typeface="Tahoma"/>
                <a:ea typeface="Tahoma"/>
                <a:cs typeface="Tahoma"/>
                <a:sym typeface="Tahoma"/>
              </a:rPr>
              <a:t>Adaptation of workflows and processes</a:t>
            </a:r>
            <a:endParaRPr b="0" i="0" sz="2800" u="none" cap="none" strike="noStrike">
              <a:solidFill>
                <a:srgbClr val="6A6C77"/>
              </a:solidFill>
              <a:latin typeface="Tahoma"/>
              <a:ea typeface="Tahoma"/>
              <a:cs typeface="Tahoma"/>
              <a:sym typeface="Tahoma"/>
            </a:endParaRPr>
          </a:p>
          <a:p>
            <a:pPr indent="-514350" lvl="0" marL="514350" marR="0" rtl="0" algn="l">
              <a:lnSpc>
                <a:spcPct val="100000"/>
              </a:lnSpc>
              <a:spcBef>
                <a:spcPts val="0"/>
              </a:spcBef>
              <a:spcAft>
                <a:spcPts val="0"/>
              </a:spcAft>
              <a:buClr>
                <a:srgbClr val="6A6C77"/>
              </a:buClr>
              <a:buSzPts val="2800"/>
              <a:buFont typeface="Tahoma"/>
              <a:buAutoNum type="arabicPeriod"/>
            </a:pPr>
            <a:r>
              <a:rPr b="0" i="0" lang="no-NO" sz="2800" u="none" cap="none" strike="noStrike">
                <a:solidFill>
                  <a:srgbClr val="6A6C77"/>
                </a:solidFill>
                <a:latin typeface="Tahoma"/>
                <a:ea typeface="Tahoma"/>
                <a:cs typeface="Tahoma"/>
                <a:sym typeface="Tahoma"/>
              </a:rPr>
              <a:t>Checklist of general ingest procedure steps</a:t>
            </a:r>
            <a:endParaRPr b="0" i="0" sz="2800" u="none" cap="none" strike="noStrike">
              <a:solidFill>
                <a:srgbClr val="6A6C77"/>
              </a:solidFill>
              <a:latin typeface="Tahoma"/>
              <a:ea typeface="Tahoma"/>
              <a:cs typeface="Tahoma"/>
              <a:sym typeface="Tahoma"/>
            </a:endParaRPr>
          </a:p>
          <a:p>
            <a:pPr indent="-336550" lvl="0" marL="514350" marR="0" rtl="0" algn="l">
              <a:lnSpc>
                <a:spcPct val="100000"/>
              </a:lnSpc>
              <a:spcBef>
                <a:spcPts val="0"/>
              </a:spcBef>
              <a:spcAft>
                <a:spcPts val="0"/>
              </a:spcAft>
              <a:buClr>
                <a:srgbClr val="6A6C77"/>
              </a:buClr>
              <a:buSzPts val="2800"/>
              <a:buFont typeface="Tahoma"/>
              <a:buNone/>
            </a:pPr>
            <a:r>
              <a:t/>
            </a:r>
            <a:endParaRPr b="0" i="0" sz="2800" u="none" cap="none" strike="noStrike">
              <a:solidFill>
                <a:srgbClr val="6A6C77"/>
              </a:solidFill>
              <a:latin typeface="Tahoma"/>
              <a:ea typeface="Tahoma"/>
              <a:cs typeface="Tahoma"/>
              <a:sym typeface="Tahoma"/>
            </a:endParaRPr>
          </a:p>
          <a:p>
            <a:pPr indent="-514350" lvl="0" marL="514350" marR="0" rtl="0" algn="l">
              <a:lnSpc>
                <a:spcPct val="100000"/>
              </a:lnSpc>
              <a:spcBef>
                <a:spcPts val="0"/>
              </a:spcBef>
              <a:spcAft>
                <a:spcPts val="0"/>
              </a:spcAft>
              <a:buClr>
                <a:srgbClr val="6A6C77"/>
              </a:buClr>
              <a:buSzPts val="2800"/>
              <a:buFont typeface="Tahoma"/>
              <a:buAutoNum type="arabicPeriod"/>
            </a:pPr>
            <a:r>
              <a:rPr b="0" i="1" lang="no-NO" sz="2800" u="none" cap="none" strike="noStrike">
                <a:solidFill>
                  <a:srgbClr val="6A6C77"/>
                </a:solidFill>
                <a:latin typeface="Tahoma"/>
                <a:ea typeface="Tahoma"/>
                <a:cs typeface="Tahoma"/>
                <a:sym typeface="Tahoma"/>
              </a:rPr>
              <a:t>Sources and further reading</a:t>
            </a:r>
            <a:endParaRPr b="0" i="0" sz="1400" u="none" cap="none" strike="noStrike">
              <a:solidFill>
                <a:srgbClr val="000000"/>
              </a:solidFill>
              <a:latin typeface="Arial"/>
              <a:ea typeface="Arial"/>
              <a:cs typeface="Arial"/>
              <a:sym typeface="Arial"/>
            </a:endParaRPr>
          </a:p>
          <a:p>
            <a:pPr indent="-514350" lvl="0" marL="514350" marR="0" rtl="0" algn="l">
              <a:lnSpc>
                <a:spcPct val="100000"/>
              </a:lnSpc>
              <a:spcBef>
                <a:spcPts val="0"/>
              </a:spcBef>
              <a:spcAft>
                <a:spcPts val="0"/>
              </a:spcAft>
              <a:buClr>
                <a:srgbClr val="6A6C77"/>
              </a:buClr>
              <a:buSzPts val="2800"/>
              <a:buFont typeface="Tahoma"/>
              <a:buAutoNum type="arabicPeriod"/>
            </a:pPr>
            <a:r>
              <a:rPr b="0" i="1" lang="no-NO" sz="2800" u="none" cap="none" strike="noStrike">
                <a:solidFill>
                  <a:srgbClr val="6A6C77"/>
                </a:solidFill>
                <a:latin typeface="Tahoma"/>
                <a:ea typeface="Tahoma"/>
                <a:cs typeface="Tahoma"/>
                <a:sym typeface="Tahoma"/>
              </a:rPr>
              <a:t>Annex</a:t>
            </a:r>
            <a:endParaRPr b="0" i="0" sz="1400" u="none" cap="none" strike="noStrike">
              <a:solidFill>
                <a:srgbClr val="000000"/>
              </a:solidFill>
              <a:latin typeface="Arial"/>
              <a:ea typeface="Arial"/>
              <a:cs typeface="Arial"/>
              <a:sym typeface="Arial"/>
            </a:endParaRPr>
          </a:p>
          <a:p>
            <a:pPr indent="-336550" lvl="0" marL="514350" marR="0" rtl="0" algn="l">
              <a:lnSpc>
                <a:spcPct val="100000"/>
              </a:lnSpc>
              <a:spcBef>
                <a:spcPts val="0"/>
              </a:spcBef>
              <a:spcAft>
                <a:spcPts val="0"/>
              </a:spcAft>
              <a:buClr>
                <a:srgbClr val="6A6C77"/>
              </a:buClr>
              <a:buSzPts val="2800"/>
              <a:buFont typeface="Tahoma"/>
              <a:buNone/>
            </a:pPr>
            <a:r>
              <a:t/>
            </a:r>
            <a:endParaRPr b="0" i="0" sz="2800" u="none" cap="none" strike="noStrike">
              <a:solidFill>
                <a:srgbClr val="6A6C77"/>
              </a:solidFill>
              <a:latin typeface="Tahoma"/>
              <a:ea typeface="Tahoma"/>
              <a:cs typeface="Tahoma"/>
              <a:sym typeface="Tahoma"/>
            </a:endParaRPr>
          </a:p>
          <a:p>
            <a:pPr indent="0" lvl="0" marL="457200" marR="0" rtl="0" algn="l">
              <a:lnSpc>
                <a:spcPct val="100000"/>
              </a:lnSpc>
              <a:spcBef>
                <a:spcPts val="0"/>
              </a:spcBef>
              <a:spcAft>
                <a:spcPts val="0"/>
              </a:spcAft>
              <a:buClr>
                <a:srgbClr val="000000"/>
              </a:buClr>
              <a:buSzPts val="2800"/>
              <a:buFont typeface="Arial"/>
              <a:buNone/>
            </a:pPr>
            <a:r>
              <a:t/>
            </a:r>
            <a:endParaRPr b="0" i="0" sz="2800" u="none" cap="none" strike="noStrike">
              <a:solidFill>
                <a:srgbClr val="6A6C77"/>
              </a:solidFill>
              <a:latin typeface="Tahoma"/>
              <a:ea typeface="Tahoma"/>
              <a:cs typeface="Tahoma"/>
              <a:sym typeface="Tahoma"/>
            </a:endParaRPr>
          </a:p>
          <a:p>
            <a:pPr indent="0" lvl="0" marL="457200" marR="0" rtl="0" algn="l">
              <a:lnSpc>
                <a:spcPct val="100000"/>
              </a:lnSpc>
              <a:spcBef>
                <a:spcPts val="0"/>
              </a:spcBef>
              <a:spcAft>
                <a:spcPts val="0"/>
              </a:spcAft>
              <a:buClr>
                <a:srgbClr val="000000"/>
              </a:buClr>
              <a:buSzPts val="2800"/>
              <a:buFont typeface="Arial"/>
              <a:buNone/>
            </a:pPr>
            <a:r>
              <a:t/>
            </a:r>
            <a:endParaRPr b="0" i="0" sz="2800" u="none" cap="none" strike="noStrike">
              <a:solidFill>
                <a:srgbClr val="6A6C77"/>
              </a:solidFill>
              <a:latin typeface="Tahoma"/>
              <a:ea typeface="Tahoma"/>
              <a:cs typeface="Tahoma"/>
              <a:sym typeface="Tahoma"/>
            </a:endParaRPr>
          </a:p>
        </p:txBody>
      </p:sp>
      <p:sp>
        <p:nvSpPr>
          <p:cNvPr id="253" name="Google Shape;253;p26"/>
          <p:cNvSpPr txBox="1"/>
          <p:nvPr/>
        </p:nvSpPr>
        <p:spPr>
          <a:xfrm>
            <a:off x="10568250" y="7683600"/>
            <a:ext cx="5716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800"/>
              <a:buFont typeface="Arial"/>
              <a:buNone/>
            </a:pPr>
            <a:r>
              <a:rPr b="0" i="0" lang="no-NO" sz="2800" u="sng" cap="none" strike="noStrike">
                <a:solidFill>
                  <a:schemeClr val="hlink"/>
                </a:solidFill>
                <a:latin typeface="Tahoma"/>
                <a:ea typeface="Tahoma"/>
                <a:cs typeface="Tahoma"/>
                <a:sym typeface="Tahoma"/>
                <a:hlinkClick r:id="rId4"/>
              </a:rPr>
              <a:t>https://dag.cessda.eu/Chapter-4</a:t>
            </a:r>
            <a:r>
              <a:rPr b="0" i="0" lang="no-NO" sz="2800" u="none" cap="none" strike="noStrike">
                <a:solidFill>
                  <a:srgbClr val="000000"/>
                </a:solidFill>
                <a:latin typeface="Tahoma"/>
                <a:ea typeface="Tahoma"/>
                <a:cs typeface="Tahoma"/>
                <a:sym typeface="Tahoma"/>
              </a:rPr>
              <a:t> </a:t>
            </a:r>
            <a:endParaRPr b="0" i="0" sz="2800" u="none" cap="none" strike="noStrike">
              <a:solidFill>
                <a:srgbClr val="000000"/>
              </a:solidFill>
              <a:latin typeface="Tahoma"/>
              <a:ea typeface="Tahoma"/>
              <a:cs typeface="Tahoma"/>
              <a:sym typeface="Tahoma"/>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pic>
        <p:nvPicPr>
          <p:cNvPr id="258" name="Google Shape;258;p27"/>
          <p:cNvPicPr preferRelativeResize="0"/>
          <p:nvPr/>
        </p:nvPicPr>
        <p:blipFill rotWithShape="1">
          <a:blip r:embed="rId3">
            <a:alphaModFix/>
          </a:blip>
          <a:srcRect b="0" l="0" r="0" t="0"/>
          <a:stretch/>
        </p:blipFill>
        <p:spPr>
          <a:xfrm>
            <a:off x="10951175" y="5239399"/>
            <a:ext cx="2936275" cy="2676825"/>
          </a:xfrm>
          <a:prstGeom prst="rect">
            <a:avLst/>
          </a:prstGeom>
          <a:noFill/>
          <a:ln>
            <a:noFill/>
          </a:ln>
        </p:spPr>
      </p:pic>
      <p:sp>
        <p:nvSpPr>
          <p:cNvPr id="259" name="Google Shape;259;p27"/>
          <p:cNvSpPr txBox="1"/>
          <p:nvPr>
            <p:ph type="title"/>
          </p:nvPr>
        </p:nvSpPr>
        <p:spPr>
          <a:xfrm>
            <a:off x="908781" y="885495"/>
            <a:ext cx="14716500" cy="997200"/>
          </a:xfrm>
          <a:prstGeom prst="rect">
            <a:avLst/>
          </a:prstGeom>
          <a:noFill/>
          <a:ln>
            <a:noFill/>
          </a:ln>
        </p:spPr>
        <p:txBody>
          <a:bodyPr anchorCtr="0" anchor="ctr" bIns="50800" lIns="50800" spcFirstLastPara="1" rIns="50800" wrap="square" tIns="50800">
            <a:noAutofit/>
          </a:bodyPr>
          <a:lstStyle/>
          <a:p>
            <a:pPr indent="0" lvl="0" marL="0" rtl="0" algn="l">
              <a:lnSpc>
                <a:spcPct val="100000"/>
              </a:lnSpc>
              <a:spcBef>
                <a:spcPts val="0"/>
              </a:spcBef>
              <a:spcAft>
                <a:spcPts val="0"/>
              </a:spcAft>
              <a:buClr>
                <a:srgbClr val="6A6C77"/>
              </a:buClr>
              <a:buSzPts val="5600"/>
              <a:buFont typeface="Tahoma"/>
              <a:buNone/>
            </a:pPr>
            <a:r>
              <a:rPr lang="no-NO" sz="5600"/>
              <a:t>Handover from pre-ingest to ingest (i)</a:t>
            </a:r>
            <a:endParaRPr/>
          </a:p>
        </p:txBody>
      </p:sp>
      <p:sp>
        <p:nvSpPr>
          <p:cNvPr id="260" name="Google Shape;260;p27"/>
          <p:cNvSpPr/>
          <p:nvPr/>
        </p:nvSpPr>
        <p:spPr>
          <a:xfrm>
            <a:off x="1012400" y="3460175"/>
            <a:ext cx="9293700" cy="3847167"/>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rgbClr val="6A6C77"/>
              </a:buClr>
              <a:buSzPts val="2800"/>
              <a:buFont typeface="Tahoma"/>
              <a:buChar char="•"/>
            </a:pPr>
            <a:r>
              <a:rPr b="0" i="0" lang="no-NO" sz="2800" u="none" cap="none" strike="noStrike">
                <a:solidFill>
                  <a:srgbClr val="6A6C77"/>
                </a:solidFill>
                <a:latin typeface="Tahoma"/>
                <a:ea typeface="Tahoma"/>
                <a:cs typeface="Tahoma"/>
                <a:sym typeface="Tahoma"/>
              </a:rPr>
              <a:t>Checks on completeness of data and documentation material;</a:t>
            </a:r>
            <a:endParaRPr b="0" i="0" sz="2800" u="none" cap="none" strike="noStrike">
              <a:solidFill>
                <a:srgbClr val="000000"/>
              </a:solidFill>
              <a:latin typeface="Tahoma"/>
              <a:ea typeface="Tahoma"/>
              <a:cs typeface="Tahoma"/>
              <a:sym typeface="Tahoma"/>
            </a:endParaRPr>
          </a:p>
          <a:p>
            <a:pPr indent="-342900" lvl="0" marL="342900" marR="0" rtl="0" algn="l">
              <a:lnSpc>
                <a:spcPct val="100000"/>
              </a:lnSpc>
              <a:spcBef>
                <a:spcPts val="600"/>
              </a:spcBef>
              <a:spcAft>
                <a:spcPts val="0"/>
              </a:spcAft>
              <a:buClr>
                <a:srgbClr val="6A6C77"/>
              </a:buClr>
              <a:buSzPts val="2800"/>
              <a:buFont typeface="Tahoma"/>
              <a:buChar char="•"/>
            </a:pPr>
            <a:r>
              <a:rPr b="0" i="0" lang="no-NO" sz="2800" u="none" cap="none" strike="noStrike">
                <a:solidFill>
                  <a:srgbClr val="6A6C77"/>
                </a:solidFill>
                <a:latin typeface="Tahoma"/>
                <a:ea typeface="Tahoma"/>
                <a:cs typeface="Tahoma"/>
                <a:sym typeface="Tahoma"/>
              </a:rPr>
              <a:t>Checks on formats;</a:t>
            </a:r>
            <a:endParaRPr b="0" i="0" sz="2800" u="none" cap="none" strike="noStrike">
              <a:solidFill>
                <a:srgbClr val="000000"/>
              </a:solidFill>
              <a:latin typeface="Tahoma"/>
              <a:ea typeface="Tahoma"/>
              <a:cs typeface="Tahoma"/>
              <a:sym typeface="Tahoma"/>
            </a:endParaRPr>
          </a:p>
          <a:p>
            <a:pPr indent="-342900" lvl="0" marL="342900" marR="0" rtl="0" algn="l">
              <a:lnSpc>
                <a:spcPct val="100000"/>
              </a:lnSpc>
              <a:spcBef>
                <a:spcPts val="600"/>
              </a:spcBef>
              <a:spcAft>
                <a:spcPts val="0"/>
              </a:spcAft>
              <a:buClr>
                <a:srgbClr val="6A6C77"/>
              </a:buClr>
              <a:buSzPts val="2800"/>
              <a:buFont typeface="Tahoma"/>
              <a:buChar char="•"/>
            </a:pPr>
            <a:r>
              <a:rPr b="0" i="0" lang="no-NO" sz="2800" u="none" cap="none" strike="noStrike">
                <a:solidFill>
                  <a:srgbClr val="6A6C77"/>
                </a:solidFill>
                <a:latin typeface="Tahoma"/>
                <a:ea typeface="Tahoma"/>
                <a:cs typeface="Tahoma"/>
                <a:sym typeface="Tahoma"/>
              </a:rPr>
              <a:t>Checks on sensitive content;</a:t>
            </a:r>
            <a:endParaRPr b="0" i="0" sz="2800" u="none" cap="none" strike="noStrike">
              <a:solidFill>
                <a:srgbClr val="000000"/>
              </a:solidFill>
              <a:latin typeface="Tahoma"/>
              <a:ea typeface="Tahoma"/>
              <a:cs typeface="Tahoma"/>
              <a:sym typeface="Tahoma"/>
            </a:endParaRPr>
          </a:p>
          <a:p>
            <a:pPr indent="-342900" lvl="0" marL="342900" marR="0" rtl="0" algn="l">
              <a:lnSpc>
                <a:spcPct val="100000"/>
              </a:lnSpc>
              <a:spcBef>
                <a:spcPts val="600"/>
              </a:spcBef>
              <a:spcAft>
                <a:spcPts val="0"/>
              </a:spcAft>
              <a:buClr>
                <a:srgbClr val="6A6C77"/>
              </a:buClr>
              <a:buSzPts val="2800"/>
              <a:buFont typeface="Tahoma"/>
              <a:buChar char="•"/>
            </a:pPr>
            <a:r>
              <a:rPr b="0" i="0" lang="no-NO" sz="2800" u="none" cap="none" strike="noStrike">
                <a:solidFill>
                  <a:srgbClr val="6A6C77"/>
                </a:solidFill>
                <a:latin typeface="Tahoma"/>
                <a:ea typeface="Tahoma"/>
                <a:cs typeface="Tahoma"/>
                <a:sym typeface="Tahoma"/>
              </a:rPr>
              <a:t>Checks on encrypted or password protected data.</a:t>
            </a:r>
            <a:endParaRPr b="0" i="0" sz="2800" u="none" cap="none" strike="noStrike">
              <a:solidFill>
                <a:srgbClr val="000000"/>
              </a:solidFill>
              <a:latin typeface="Tahoma"/>
              <a:ea typeface="Tahoma"/>
              <a:cs typeface="Tahoma"/>
              <a:sym typeface="Tahoma"/>
            </a:endParaRPr>
          </a:p>
          <a:p>
            <a:pPr indent="-177800" lvl="0" marL="342900" marR="0" rtl="0" algn="l">
              <a:lnSpc>
                <a:spcPct val="100000"/>
              </a:lnSpc>
              <a:spcBef>
                <a:spcPts val="600"/>
              </a:spcBef>
              <a:spcAft>
                <a:spcPts val="0"/>
              </a:spcAft>
              <a:buClr>
                <a:srgbClr val="000000"/>
              </a:buClr>
              <a:buSzPts val="2600"/>
              <a:buFont typeface="Arial"/>
              <a:buNone/>
            </a:pPr>
            <a:r>
              <a:t/>
            </a:r>
            <a:endParaRPr b="0" i="0" sz="2800" u="none" cap="none" strike="noStrike">
              <a:solidFill>
                <a:srgbClr val="6A6C77"/>
              </a:solidFill>
              <a:latin typeface="Tahoma"/>
              <a:ea typeface="Tahoma"/>
              <a:cs typeface="Tahoma"/>
              <a:sym typeface="Tahoma"/>
            </a:endParaRPr>
          </a:p>
          <a:p>
            <a:pPr indent="0" lvl="0" marL="0" marR="0" rtl="0" algn="l">
              <a:lnSpc>
                <a:spcPct val="100000"/>
              </a:lnSpc>
              <a:spcBef>
                <a:spcPts val="0"/>
              </a:spcBef>
              <a:spcAft>
                <a:spcPts val="0"/>
              </a:spcAft>
              <a:buClr>
                <a:srgbClr val="6A6C77"/>
              </a:buClr>
              <a:buSzPts val="2600"/>
              <a:buFont typeface="Tahoma"/>
              <a:buNone/>
            </a:pPr>
            <a:r>
              <a:rPr b="0" i="1" lang="no-NO" sz="2800" u="none" cap="none" strike="noStrike">
                <a:solidFill>
                  <a:srgbClr val="6A6C77"/>
                </a:solidFill>
                <a:latin typeface="Tahoma"/>
                <a:ea typeface="Tahoma"/>
                <a:cs typeface="Tahoma"/>
                <a:sym typeface="Tahoma"/>
              </a:rPr>
              <a:t>  check out: Data Collection Policy of your repository</a:t>
            </a:r>
            <a:endParaRPr b="0" i="1" sz="2800" u="none" cap="none" strike="noStrike">
              <a:solidFill>
                <a:srgbClr val="000000"/>
              </a:solidFill>
              <a:latin typeface="Tahoma"/>
              <a:ea typeface="Tahoma"/>
              <a:cs typeface="Tahoma"/>
              <a:sym typeface="Tahoma"/>
            </a:endParaRPr>
          </a:p>
          <a:p>
            <a:pPr indent="-177800" lvl="0" marL="342900" marR="0" rtl="0" algn="l">
              <a:lnSpc>
                <a:spcPct val="100000"/>
              </a:lnSpc>
              <a:spcBef>
                <a:spcPts val="0"/>
              </a:spcBef>
              <a:spcAft>
                <a:spcPts val="0"/>
              </a:spcAft>
              <a:buClr>
                <a:srgbClr val="000000"/>
              </a:buClr>
              <a:buSzPts val="2600"/>
              <a:buFont typeface="Arial"/>
              <a:buNone/>
            </a:pPr>
            <a:r>
              <a:t/>
            </a:r>
            <a:endParaRPr b="0" i="0" sz="2800" u="none" cap="none" strike="noStrike">
              <a:solidFill>
                <a:srgbClr val="6A6C77"/>
              </a:solidFill>
              <a:latin typeface="Tahoma"/>
              <a:ea typeface="Tahoma"/>
              <a:cs typeface="Tahoma"/>
              <a:sym typeface="Tahoma"/>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28"/>
          <p:cNvSpPr txBox="1"/>
          <p:nvPr>
            <p:ph type="title"/>
          </p:nvPr>
        </p:nvSpPr>
        <p:spPr>
          <a:xfrm>
            <a:off x="908780" y="885495"/>
            <a:ext cx="15875400" cy="997200"/>
          </a:xfrm>
          <a:prstGeom prst="rect">
            <a:avLst/>
          </a:prstGeom>
          <a:noFill/>
          <a:ln>
            <a:noFill/>
          </a:ln>
        </p:spPr>
        <p:txBody>
          <a:bodyPr anchorCtr="0" anchor="ctr" bIns="50800" lIns="50800" spcFirstLastPara="1" rIns="50800" wrap="square" tIns="50800">
            <a:noAutofit/>
          </a:bodyPr>
          <a:lstStyle/>
          <a:p>
            <a:pPr indent="0" lvl="0" marL="0" rtl="0" algn="l">
              <a:lnSpc>
                <a:spcPct val="100000"/>
              </a:lnSpc>
              <a:spcBef>
                <a:spcPts val="0"/>
              </a:spcBef>
              <a:spcAft>
                <a:spcPts val="0"/>
              </a:spcAft>
              <a:buClr>
                <a:srgbClr val="6A6C77"/>
              </a:buClr>
              <a:buSzPts val="5600"/>
              <a:buFont typeface="Tahoma"/>
              <a:buNone/>
            </a:pPr>
            <a:r>
              <a:rPr lang="no-NO" sz="5600"/>
              <a:t>Handover from pre-ingest to ingest (ii)</a:t>
            </a:r>
            <a:endParaRPr/>
          </a:p>
        </p:txBody>
      </p:sp>
      <p:pic>
        <p:nvPicPr>
          <p:cNvPr id="266" name="Google Shape;266;p28"/>
          <p:cNvPicPr preferRelativeResize="0"/>
          <p:nvPr/>
        </p:nvPicPr>
        <p:blipFill rotWithShape="1">
          <a:blip r:embed="rId3">
            <a:alphaModFix/>
          </a:blip>
          <a:srcRect b="6808" l="0" r="0" t="5191"/>
          <a:stretch/>
        </p:blipFill>
        <p:spPr>
          <a:xfrm>
            <a:off x="1351875" y="2572200"/>
            <a:ext cx="10031751" cy="3414300"/>
          </a:xfrm>
          <a:prstGeom prst="rect">
            <a:avLst/>
          </a:prstGeom>
          <a:noFill/>
          <a:ln>
            <a:noFill/>
          </a:ln>
        </p:spPr>
      </p:pic>
      <p:sp>
        <p:nvSpPr>
          <p:cNvPr id="267" name="Google Shape;267;p28"/>
          <p:cNvSpPr/>
          <p:nvPr/>
        </p:nvSpPr>
        <p:spPr>
          <a:xfrm>
            <a:off x="1805104" y="2140545"/>
            <a:ext cx="6704100" cy="430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6A6C77"/>
              </a:buClr>
              <a:buSzPts val="2200"/>
              <a:buFont typeface="Tahoma"/>
              <a:buNone/>
            </a:pPr>
            <a:r>
              <a:rPr b="1" i="0" lang="no-NO" sz="2200" u="none" cap="none" strike="noStrike">
                <a:solidFill>
                  <a:srgbClr val="6A6C77"/>
                </a:solidFill>
                <a:latin typeface="Tahoma"/>
                <a:ea typeface="Tahoma"/>
                <a:cs typeface="Tahoma"/>
                <a:sym typeface="Tahoma"/>
              </a:rPr>
              <a:t>Transfer:</a:t>
            </a:r>
            <a:endParaRPr b="0" i="0" sz="1400" u="none" cap="none" strike="noStrike">
              <a:solidFill>
                <a:srgbClr val="000000"/>
              </a:solidFill>
              <a:latin typeface="Arial"/>
              <a:ea typeface="Arial"/>
              <a:cs typeface="Arial"/>
              <a:sym typeface="Arial"/>
            </a:endParaRPr>
          </a:p>
        </p:txBody>
      </p:sp>
      <p:sp>
        <p:nvSpPr>
          <p:cNvPr id="268" name="Google Shape;268;p28"/>
          <p:cNvSpPr/>
          <p:nvPr/>
        </p:nvSpPr>
        <p:spPr>
          <a:xfrm>
            <a:off x="9574252" y="6307849"/>
            <a:ext cx="6704100" cy="430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6A6C77"/>
              </a:buClr>
              <a:buSzPts val="2200"/>
              <a:buFont typeface="Tahoma"/>
              <a:buNone/>
            </a:pPr>
            <a:r>
              <a:rPr b="1" i="0" lang="no-NO" sz="2200" u="none" cap="none" strike="noStrike">
                <a:solidFill>
                  <a:srgbClr val="6A6C77"/>
                </a:solidFill>
                <a:latin typeface="Tahoma"/>
                <a:ea typeface="Tahoma"/>
                <a:cs typeface="Tahoma"/>
                <a:sym typeface="Tahoma"/>
              </a:rPr>
              <a:t>Keep track with software:</a:t>
            </a:r>
            <a:endParaRPr b="0" i="0" sz="1400" u="none" cap="none" strike="noStrike">
              <a:solidFill>
                <a:srgbClr val="000000"/>
              </a:solidFill>
              <a:latin typeface="Arial"/>
              <a:ea typeface="Arial"/>
              <a:cs typeface="Arial"/>
              <a:sym typeface="Arial"/>
            </a:endParaRPr>
          </a:p>
        </p:txBody>
      </p:sp>
      <p:pic>
        <p:nvPicPr>
          <p:cNvPr id="269" name="Google Shape;269;p28"/>
          <p:cNvPicPr preferRelativeResize="0"/>
          <p:nvPr/>
        </p:nvPicPr>
        <p:blipFill rotWithShape="1">
          <a:blip r:embed="rId4">
            <a:alphaModFix/>
          </a:blip>
          <a:srcRect b="0" l="0" r="0" t="0"/>
          <a:stretch/>
        </p:blipFill>
        <p:spPr>
          <a:xfrm>
            <a:off x="9048078" y="6837650"/>
            <a:ext cx="5376982" cy="186215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pic>
        <p:nvPicPr>
          <p:cNvPr id="274" name="Google Shape;274;p29"/>
          <p:cNvPicPr preferRelativeResize="0"/>
          <p:nvPr/>
        </p:nvPicPr>
        <p:blipFill rotWithShape="1">
          <a:blip r:embed="rId3">
            <a:alphaModFix/>
          </a:blip>
          <a:srcRect b="0" l="0" r="0" t="0"/>
          <a:stretch/>
        </p:blipFill>
        <p:spPr>
          <a:xfrm>
            <a:off x="10312400" y="6303119"/>
            <a:ext cx="5508679" cy="2660972"/>
          </a:xfrm>
          <a:prstGeom prst="rect">
            <a:avLst/>
          </a:prstGeom>
          <a:noFill/>
          <a:ln>
            <a:noFill/>
          </a:ln>
        </p:spPr>
      </p:pic>
      <p:sp>
        <p:nvSpPr>
          <p:cNvPr id="275" name="Google Shape;275;p29"/>
          <p:cNvSpPr txBox="1"/>
          <p:nvPr>
            <p:ph idx="1" type="body"/>
          </p:nvPr>
        </p:nvSpPr>
        <p:spPr>
          <a:xfrm>
            <a:off x="908781" y="2002162"/>
            <a:ext cx="7053190" cy="6993477"/>
          </a:xfrm>
          <a:prstGeom prst="rect">
            <a:avLst/>
          </a:prstGeom>
          <a:noFill/>
          <a:ln>
            <a:noFill/>
          </a:ln>
        </p:spPr>
        <p:txBody>
          <a:bodyPr anchorCtr="0" anchor="t" bIns="45700" lIns="91425" spcFirstLastPara="1" rIns="91425" wrap="square" tIns="45700">
            <a:normAutofit fontScale="62500" lnSpcReduction="20000"/>
          </a:bodyPr>
          <a:lstStyle/>
          <a:p>
            <a:pPr indent="-540000" lvl="1" marL="540000" rtl="0" algn="l">
              <a:lnSpc>
                <a:spcPct val="100000"/>
              </a:lnSpc>
              <a:spcBef>
                <a:spcPts val="0"/>
              </a:spcBef>
              <a:spcAft>
                <a:spcPts val="0"/>
              </a:spcAft>
              <a:buSzPct val="145560"/>
              <a:buChar char="•"/>
            </a:pPr>
            <a:r>
              <a:rPr b="1" lang="no-NO"/>
              <a:t>Mandatory</a:t>
            </a:r>
            <a:endParaRPr b="1" sz="2400">
              <a:solidFill>
                <a:srgbClr val="2A8FDB"/>
              </a:solidFill>
            </a:endParaRPr>
          </a:p>
          <a:p>
            <a:pPr indent="-319750" lvl="1" marL="889000" rtl="0" algn="l">
              <a:lnSpc>
                <a:spcPct val="100000"/>
              </a:lnSpc>
              <a:spcBef>
                <a:spcPts val="600"/>
              </a:spcBef>
              <a:spcAft>
                <a:spcPts val="0"/>
              </a:spcAft>
              <a:buClr>
                <a:srgbClr val="6A6C76"/>
              </a:buClr>
              <a:buSzPct val="145560"/>
              <a:buFont typeface="Tahoma"/>
              <a:buChar char="•"/>
            </a:pPr>
            <a:r>
              <a:rPr lang="no-NO"/>
              <a:t>Signed contract (clarified property rights, and signatory powers)</a:t>
            </a:r>
            <a:endParaRPr sz="2400"/>
          </a:p>
          <a:p>
            <a:pPr indent="-319750" lvl="1" marL="889000" rtl="0" algn="l">
              <a:lnSpc>
                <a:spcPct val="100000"/>
              </a:lnSpc>
              <a:spcBef>
                <a:spcPts val="600"/>
              </a:spcBef>
              <a:spcAft>
                <a:spcPts val="0"/>
              </a:spcAft>
              <a:buClr>
                <a:srgbClr val="6A6C76"/>
              </a:buClr>
              <a:buSzPct val="145560"/>
              <a:buFont typeface="Tahoma"/>
              <a:buChar char="•"/>
            </a:pPr>
            <a:r>
              <a:rPr lang="no-NO"/>
              <a:t>Metadata information (if not already entered directly in platform)</a:t>
            </a:r>
            <a:endParaRPr sz="2400"/>
          </a:p>
          <a:p>
            <a:pPr indent="-319750" lvl="1" marL="889000" rtl="0" algn="l">
              <a:lnSpc>
                <a:spcPct val="100000"/>
              </a:lnSpc>
              <a:spcBef>
                <a:spcPts val="600"/>
              </a:spcBef>
              <a:spcAft>
                <a:spcPts val="0"/>
              </a:spcAft>
              <a:buClr>
                <a:srgbClr val="6A6C76"/>
              </a:buClr>
              <a:buSzPct val="145560"/>
              <a:buFont typeface="Tahoma"/>
              <a:buChar char="•"/>
            </a:pPr>
            <a:r>
              <a:rPr lang="no-NO"/>
              <a:t>Data files</a:t>
            </a:r>
            <a:endParaRPr sz="2400"/>
          </a:p>
          <a:p>
            <a:pPr indent="-319750" lvl="1" marL="889000" rtl="0" algn="l">
              <a:lnSpc>
                <a:spcPct val="100000"/>
              </a:lnSpc>
              <a:spcBef>
                <a:spcPts val="600"/>
              </a:spcBef>
              <a:spcAft>
                <a:spcPts val="0"/>
              </a:spcAft>
              <a:buClr>
                <a:srgbClr val="6A6C76"/>
              </a:buClr>
              <a:buSzPct val="145560"/>
              <a:buFont typeface="Tahoma"/>
              <a:buChar char="•"/>
            </a:pPr>
            <a:r>
              <a:rPr lang="no-NO"/>
              <a:t>Codebook</a:t>
            </a:r>
            <a:endParaRPr sz="2400"/>
          </a:p>
          <a:p>
            <a:pPr indent="-319750" lvl="1" marL="889000" rtl="0" algn="l">
              <a:lnSpc>
                <a:spcPct val="100000"/>
              </a:lnSpc>
              <a:spcBef>
                <a:spcPts val="600"/>
              </a:spcBef>
              <a:spcAft>
                <a:spcPts val="0"/>
              </a:spcAft>
              <a:buClr>
                <a:srgbClr val="6A6C76"/>
              </a:buClr>
              <a:buSzPct val="145560"/>
              <a:buFont typeface="Tahoma"/>
              <a:buChar char="•"/>
            </a:pPr>
            <a:r>
              <a:rPr lang="no-NO"/>
              <a:t>Methods report</a:t>
            </a:r>
            <a:endParaRPr sz="2400"/>
          </a:p>
          <a:p>
            <a:pPr indent="-319750" lvl="1" marL="889000" rtl="0" algn="l">
              <a:lnSpc>
                <a:spcPct val="100000"/>
              </a:lnSpc>
              <a:spcBef>
                <a:spcPts val="600"/>
              </a:spcBef>
              <a:spcAft>
                <a:spcPts val="0"/>
              </a:spcAft>
              <a:buClr>
                <a:srgbClr val="6A6C76"/>
              </a:buClr>
              <a:buSzPct val="145560"/>
              <a:buFont typeface="Tahoma"/>
              <a:buChar char="•"/>
            </a:pPr>
            <a:r>
              <a:rPr lang="no-NO"/>
              <a:t>Instruments of data collection (e.g., questionnaire with interviewer instructions, information material for respondents, …)</a:t>
            </a:r>
            <a:endParaRPr sz="2400"/>
          </a:p>
          <a:p>
            <a:pPr indent="-319750" lvl="1" marL="889000" rtl="0" algn="l">
              <a:lnSpc>
                <a:spcPct val="100000"/>
              </a:lnSpc>
              <a:spcBef>
                <a:spcPts val="600"/>
              </a:spcBef>
              <a:spcAft>
                <a:spcPts val="0"/>
              </a:spcAft>
              <a:buClr>
                <a:srgbClr val="6A6C76"/>
              </a:buClr>
              <a:buSzPct val="78571"/>
              <a:buFont typeface="Tahoma"/>
              <a:buChar char="•"/>
            </a:pPr>
            <a:r>
              <a:rPr lang="no-NO"/>
              <a:t>Informed consent form (if applicable)</a:t>
            </a:r>
            <a:endParaRPr/>
          </a:p>
          <a:p>
            <a:pPr indent="0" lvl="1" marL="601000" rtl="0" algn="l">
              <a:lnSpc>
                <a:spcPct val="100000"/>
              </a:lnSpc>
              <a:spcBef>
                <a:spcPts val="600"/>
              </a:spcBef>
              <a:spcAft>
                <a:spcPts val="0"/>
              </a:spcAft>
              <a:buClr>
                <a:srgbClr val="6A6C76"/>
              </a:buClr>
              <a:buSzPct val="50000"/>
              <a:buFont typeface="Tahoma"/>
              <a:buNone/>
            </a:pPr>
            <a:r>
              <a:t/>
            </a:r>
            <a:endParaRPr sz="2400"/>
          </a:p>
          <a:p>
            <a:pPr indent="-584200" lvl="0" marL="584200" rtl="0" algn="l">
              <a:lnSpc>
                <a:spcPct val="100000"/>
              </a:lnSpc>
              <a:spcBef>
                <a:spcPts val="600"/>
              </a:spcBef>
              <a:spcAft>
                <a:spcPts val="0"/>
              </a:spcAft>
              <a:buClr>
                <a:srgbClr val="6A6C76"/>
              </a:buClr>
              <a:buSzPct val="185260"/>
              <a:buChar char="•"/>
            </a:pPr>
            <a:r>
              <a:rPr b="1" lang="no-NO"/>
              <a:t>Optional</a:t>
            </a:r>
            <a:endParaRPr b="1" sz="2400"/>
          </a:p>
          <a:p>
            <a:pPr indent="-319750" lvl="1" marL="889000" rtl="0" algn="l">
              <a:lnSpc>
                <a:spcPct val="100000"/>
              </a:lnSpc>
              <a:spcBef>
                <a:spcPts val="600"/>
              </a:spcBef>
              <a:spcAft>
                <a:spcPts val="0"/>
              </a:spcAft>
              <a:buClr>
                <a:srgbClr val="6A6C76"/>
              </a:buClr>
              <a:buSzPct val="145560"/>
              <a:buFont typeface="Tahoma"/>
              <a:buChar char="•"/>
            </a:pPr>
            <a:r>
              <a:rPr lang="no-NO"/>
              <a:t>Project report</a:t>
            </a:r>
            <a:endParaRPr sz="2400"/>
          </a:p>
          <a:p>
            <a:pPr indent="-319750" lvl="1" marL="889000" rtl="0" algn="l">
              <a:lnSpc>
                <a:spcPct val="100000"/>
              </a:lnSpc>
              <a:spcBef>
                <a:spcPts val="600"/>
              </a:spcBef>
              <a:spcAft>
                <a:spcPts val="0"/>
              </a:spcAft>
              <a:buClr>
                <a:srgbClr val="6A6C76"/>
              </a:buClr>
              <a:buSzPct val="145560"/>
              <a:buFont typeface="Tahoma"/>
              <a:buChar char="•"/>
            </a:pPr>
            <a:r>
              <a:rPr lang="no-NO"/>
              <a:t>Data Management Plan (DMP) of project proposal</a:t>
            </a:r>
            <a:endParaRPr sz="2400"/>
          </a:p>
          <a:p>
            <a:pPr indent="-319750" lvl="1" marL="889000" rtl="0" algn="l">
              <a:lnSpc>
                <a:spcPct val="100000"/>
              </a:lnSpc>
              <a:spcBef>
                <a:spcPts val="600"/>
              </a:spcBef>
              <a:spcAft>
                <a:spcPts val="0"/>
              </a:spcAft>
              <a:buClr>
                <a:srgbClr val="6A6C76"/>
              </a:buClr>
              <a:buSzPct val="145560"/>
              <a:buFont typeface="Tahoma"/>
              <a:buChar char="•"/>
            </a:pPr>
            <a:r>
              <a:rPr lang="no-NO"/>
              <a:t>Project proposal</a:t>
            </a:r>
            <a:endParaRPr sz="2400"/>
          </a:p>
          <a:p>
            <a:pPr indent="-319750" lvl="1" marL="889000" rtl="0" algn="l">
              <a:lnSpc>
                <a:spcPct val="100000"/>
              </a:lnSpc>
              <a:spcBef>
                <a:spcPts val="600"/>
              </a:spcBef>
              <a:spcAft>
                <a:spcPts val="0"/>
              </a:spcAft>
              <a:buClr>
                <a:srgbClr val="6A6C76"/>
              </a:buClr>
              <a:buSzPct val="145560"/>
              <a:buFont typeface="Tahoma"/>
              <a:buChar char="•"/>
            </a:pPr>
            <a:r>
              <a:rPr lang="no-NO"/>
              <a:t>Interviewer guidelines</a:t>
            </a:r>
            <a:endParaRPr sz="2400"/>
          </a:p>
          <a:p>
            <a:pPr indent="-319750" lvl="1" marL="889000" rtl="0" algn="l">
              <a:lnSpc>
                <a:spcPct val="100000"/>
              </a:lnSpc>
              <a:spcBef>
                <a:spcPts val="600"/>
              </a:spcBef>
              <a:spcAft>
                <a:spcPts val="0"/>
              </a:spcAft>
              <a:buClr>
                <a:srgbClr val="6A6C76"/>
              </a:buClr>
              <a:buSzPct val="145560"/>
              <a:buFont typeface="Tahoma"/>
              <a:buChar char="•"/>
            </a:pPr>
            <a:r>
              <a:rPr lang="no-NO"/>
              <a:t>Interview cards etc</a:t>
            </a:r>
            <a:endParaRPr sz="2400"/>
          </a:p>
          <a:p>
            <a:pPr indent="-319750" lvl="1" marL="889000" rtl="0" algn="l">
              <a:lnSpc>
                <a:spcPct val="100000"/>
              </a:lnSpc>
              <a:spcBef>
                <a:spcPts val="600"/>
              </a:spcBef>
              <a:spcAft>
                <a:spcPts val="0"/>
              </a:spcAft>
              <a:buClr>
                <a:srgbClr val="6A6C76"/>
              </a:buClr>
              <a:buSzPct val="145560"/>
              <a:buFont typeface="Tahoma"/>
              <a:buChar char="•"/>
            </a:pPr>
            <a:r>
              <a:rPr lang="no-NO"/>
              <a:t>Documentation about incentives, contacts, …</a:t>
            </a:r>
            <a:endParaRPr sz="2400"/>
          </a:p>
          <a:p>
            <a:pPr indent="-319750" lvl="1" marL="889000" rtl="0" algn="l">
              <a:lnSpc>
                <a:spcPct val="100000"/>
              </a:lnSpc>
              <a:spcBef>
                <a:spcPts val="600"/>
              </a:spcBef>
              <a:spcAft>
                <a:spcPts val="0"/>
              </a:spcAft>
              <a:buClr>
                <a:srgbClr val="6A6C76"/>
              </a:buClr>
              <a:buSzPct val="145560"/>
              <a:buFont typeface="Tahoma"/>
              <a:buChar char="•"/>
            </a:pPr>
            <a:r>
              <a:rPr lang="no-NO"/>
              <a:t>Recoding protocol</a:t>
            </a:r>
            <a:endParaRPr sz="2400"/>
          </a:p>
          <a:p>
            <a:pPr indent="-319750" lvl="1" marL="889000" rtl="0" algn="l">
              <a:lnSpc>
                <a:spcPct val="100000"/>
              </a:lnSpc>
              <a:spcBef>
                <a:spcPts val="600"/>
              </a:spcBef>
              <a:spcAft>
                <a:spcPts val="0"/>
              </a:spcAft>
              <a:buClr>
                <a:srgbClr val="6A6C76"/>
              </a:buClr>
              <a:buSzPct val="145560"/>
              <a:buFont typeface="Tahoma"/>
              <a:buChar char="•"/>
            </a:pPr>
            <a:r>
              <a:rPr lang="no-NO"/>
              <a:t>Syntaxes</a:t>
            </a:r>
            <a:endParaRPr sz="2400"/>
          </a:p>
          <a:p>
            <a:pPr indent="-319750" lvl="1" marL="889000" rtl="0" algn="l">
              <a:lnSpc>
                <a:spcPct val="100000"/>
              </a:lnSpc>
              <a:spcBef>
                <a:spcPts val="600"/>
              </a:spcBef>
              <a:spcAft>
                <a:spcPts val="0"/>
              </a:spcAft>
              <a:buClr>
                <a:srgbClr val="6A6C76"/>
              </a:buClr>
              <a:buSzPct val="145560"/>
              <a:buFont typeface="Tahoma"/>
              <a:buChar char="•"/>
            </a:pPr>
            <a:r>
              <a:rPr lang="no-NO"/>
              <a:t>Coding instructions</a:t>
            </a:r>
            <a:endParaRPr sz="2400"/>
          </a:p>
          <a:p>
            <a:pPr indent="-319750" lvl="1" marL="889000" rtl="0" algn="l">
              <a:lnSpc>
                <a:spcPct val="100000"/>
              </a:lnSpc>
              <a:spcBef>
                <a:spcPts val="600"/>
              </a:spcBef>
              <a:spcAft>
                <a:spcPts val="0"/>
              </a:spcAft>
              <a:buClr>
                <a:srgbClr val="6A6C76"/>
              </a:buClr>
              <a:buSzPct val="78571"/>
              <a:buFont typeface="Tahoma"/>
              <a:buChar char="•"/>
            </a:pPr>
            <a:r>
              <a:rPr lang="no-NO"/>
              <a:t>Showcards</a:t>
            </a:r>
            <a:endParaRPr/>
          </a:p>
        </p:txBody>
      </p:sp>
      <p:sp>
        <p:nvSpPr>
          <p:cNvPr id="276" name="Google Shape;276;p29"/>
          <p:cNvSpPr txBox="1"/>
          <p:nvPr>
            <p:ph type="title"/>
          </p:nvPr>
        </p:nvSpPr>
        <p:spPr>
          <a:xfrm>
            <a:off x="908781" y="885495"/>
            <a:ext cx="14716508" cy="997079"/>
          </a:xfrm>
          <a:prstGeom prst="rect">
            <a:avLst/>
          </a:prstGeom>
          <a:noFill/>
          <a:ln>
            <a:noFill/>
          </a:ln>
        </p:spPr>
        <p:txBody>
          <a:bodyPr anchorCtr="0" anchor="ctr" bIns="50800" lIns="50800" spcFirstLastPara="1" rIns="50800" wrap="square" tIns="50800">
            <a:noAutofit/>
          </a:bodyPr>
          <a:lstStyle/>
          <a:p>
            <a:pPr indent="0" lvl="0" marL="0" rtl="0" algn="l">
              <a:lnSpc>
                <a:spcPct val="100000"/>
              </a:lnSpc>
              <a:spcBef>
                <a:spcPts val="0"/>
              </a:spcBef>
              <a:spcAft>
                <a:spcPts val="0"/>
              </a:spcAft>
              <a:buClr>
                <a:srgbClr val="6A6C77"/>
              </a:buClr>
              <a:buSzPts val="5800"/>
              <a:buFont typeface="Tahoma"/>
              <a:buNone/>
            </a:pPr>
            <a:r>
              <a:rPr lang="no-NO"/>
              <a:t>Data deposit</a:t>
            </a:r>
            <a:endParaRPr/>
          </a:p>
        </p:txBody>
      </p:sp>
      <p:sp>
        <p:nvSpPr>
          <p:cNvPr id="277" name="Google Shape;277;p29"/>
          <p:cNvSpPr txBox="1"/>
          <p:nvPr/>
        </p:nvSpPr>
        <p:spPr>
          <a:xfrm>
            <a:off x="8186800" y="1965000"/>
            <a:ext cx="7529400" cy="6993600"/>
          </a:xfrm>
          <a:prstGeom prst="rect">
            <a:avLst/>
          </a:prstGeom>
          <a:noFill/>
          <a:ln>
            <a:noFill/>
          </a:ln>
        </p:spPr>
        <p:txBody>
          <a:bodyPr anchorCtr="0" anchor="t" bIns="45700" lIns="91425" spcFirstLastPara="1" rIns="91425" wrap="square" tIns="45700">
            <a:normAutofit/>
          </a:bodyPr>
          <a:lstStyle/>
          <a:p>
            <a:pPr indent="-584200" lvl="0" marL="584200" marR="0" rtl="0" algn="l">
              <a:lnSpc>
                <a:spcPct val="100000"/>
              </a:lnSpc>
              <a:spcBef>
                <a:spcPts val="0"/>
              </a:spcBef>
              <a:spcAft>
                <a:spcPts val="0"/>
              </a:spcAft>
              <a:buClr>
                <a:srgbClr val="6A6C76"/>
              </a:buClr>
              <a:buSzPts val="2800"/>
              <a:buFont typeface="Tahoma"/>
              <a:buChar char="•"/>
            </a:pPr>
            <a:r>
              <a:rPr b="0" i="0" lang="no-NO" sz="2800" u="sng" cap="none" strike="noStrike">
                <a:solidFill>
                  <a:srgbClr val="6A6C76"/>
                </a:solidFill>
                <a:latin typeface="Tahoma"/>
                <a:ea typeface="Tahoma"/>
                <a:cs typeface="Tahoma"/>
                <a:sym typeface="Tahoma"/>
              </a:rPr>
              <a:t>Data types and formats used in community</a:t>
            </a:r>
            <a:endParaRPr b="0" i="0" sz="2400" u="none" cap="none" strike="noStrike">
              <a:solidFill>
                <a:srgbClr val="6A6C76"/>
              </a:solidFill>
              <a:latin typeface="Tahoma"/>
              <a:ea typeface="Tahoma"/>
              <a:cs typeface="Tahoma"/>
              <a:sym typeface="Tahoma"/>
            </a:endParaRPr>
          </a:p>
          <a:p>
            <a:pPr indent="-406400" lvl="1" marL="914400" marR="0" rtl="0" algn="l">
              <a:lnSpc>
                <a:spcPct val="100000"/>
              </a:lnSpc>
              <a:spcBef>
                <a:spcPts val="600"/>
              </a:spcBef>
              <a:spcAft>
                <a:spcPts val="0"/>
              </a:spcAft>
              <a:buClr>
                <a:srgbClr val="6A6C76"/>
              </a:buClr>
              <a:buSzPts val="2800"/>
              <a:buFont typeface="Tahoma"/>
              <a:buChar char="•"/>
            </a:pPr>
            <a:r>
              <a:rPr b="0" i="0" lang="no-NO" sz="2800" u="none" cap="none" strike="noStrike">
                <a:solidFill>
                  <a:srgbClr val="6A6C76"/>
                </a:solidFill>
                <a:latin typeface="Tahoma"/>
                <a:ea typeface="Tahoma"/>
                <a:cs typeface="Tahoma"/>
                <a:sym typeface="Tahoma"/>
              </a:rPr>
              <a:t>Quantitative data (Stata, SPSS, SAS, R, Excel);</a:t>
            </a:r>
            <a:endParaRPr b="0" i="0" sz="2400" u="none" cap="none" strike="noStrike">
              <a:solidFill>
                <a:srgbClr val="6A6C76"/>
              </a:solidFill>
              <a:latin typeface="Tahoma"/>
              <a:ea typeface="Tahoma"/>
              <a:cs typeface="Tahoma"/>
              <a:sym typeface="Tahoma"/>
            </a:endParaRPr>
          </a:p>
          <a:p>
            <a:pPr indent="-406400" lvl="1" marL="914400" marR="0" rtl="0" algn="l">
              <a:lnSpc>
                <a:spcPct val="100000"/>
              </a:lnSpc>
              <a:spcBef>
                <a:spcPts val="1200"/>
              </a:spcBef>
              <a:spcAft>
                <a:spcPts val="0"/>
              </a:spcAft>
              <a:buClr>
                <a:srgbClr val="6A6C76"/>
              </a:buClr>
              <a:buSzPts val="2800"/>
              <a:buFont typeface="Tahoma"/>
              <a:buChar char="•"/>
            </a:pPr>
            <a:r>
              <a:rPr b="0" i="0" lang="no-NO" sz="2800" u="none" cap="none" strike="noStrike">
                <a:solidFill>
                  <a:srgbClr val="6A6C76"/>
                </a:solidFill>
                <a:latin typeface="Tahoma"/>
                <a:ea typeface="Tahoma"/>
                <a:cs typeface="Tahoma"/>
                <a:sym typeface="Tahoma"/>
              </a:rPr>
              <a:t>Qualitative data (PDF, text programmes);</a:t>
            </a:r>
            <a:endParaRPr b="0" i="0" sz="1400" u="none" cap="none" strike="noStrike">
              <a:solidFill>
                <a:srgbClr val="000000"/>
              </a:solidFill>
              <a:latin typeface="Arial"/>
              <a:ea typeface="Arial"/>
              <a:cs typeface="Arial"/>
              <a:sym typeface="Arial"/>
            </a:endParaRPr>
          </a:p>
          <a:p>
            <a:pPr indent="0" lvl="1" marL="1058199" marR="0" rtl="0" algn="l">
              <a:lnSpc>
                <a:spcPct val="100000"/>
              </a:lnSpc>
              <a:spcBef>
                <a:spcPts val="1200"/>
              </a:spcBef>
              <a:spcAft>
                <a:spcPts val="0"/>
              </a:spcAft>
              <a:buClr>
                <a:srgbClr val="6A6C76"/>
              </a:buClr>
              <a:buSzPts val="1200"/>
              <a:buFont typeface="Tahoma"/>
              <a:buNone/>
            </a:pPr>
            <a:r>
              <a:t/>
            </a:r>
            <a:endParaRPr b="0" i="0" sz="2400" u="none" cap="none" strike="noStrike">
              <a:solidFill>
                <a:srgbClr val="6A6C76"/>
              </a:solidFill>
              <a:latin typeface="Tahoma"/>
              <a:ea typeface="Tahoma"/>
              <a:cs typeface="Tahoma"/>
              <a:sym typeface="Tahoma"/>
            </a:endParaRPr>
          </a:p>
          <a:p>
            <a:pPr indent="-584200" lvl="0" marL="584200" marR="0" rtl="0" algn="l">
              <a:lnSpc>
                <a:spcPct val="100000"/>
              </a:lnSpc>
              <a:spcBef>
                <a:spcPts val="600"/>
              </a:spcBef>
              <a:spcAft>
                <a:spcPts val="0"/>
              </a:spcAft>
              <a:buClr>
                <a:srgbClr val="6A6C76"/>
              </a:buClr>
              <a:buSzPts val="2800"/>
              <a:buFont typeface="Tahoma"/>
              <a:buChar char="•"/>
            </a:pPr>
            <a:r>
              <a:rPr b="0" i="0" lang="no-NO" sz="2800" u="sng" cap="none" strike="noStrike">
                <a:solidFill>
                  <a:srgbClr val="6A6C76"/>
                </a:solidFill>
                <a:latin typeface="Tahoma"/>
                <a:ea typeface="Tahoma"/>
                <a:cs typeface="Tahoma"/>
                <a:sym typeface="Tahoma"/>
              </a:rPr>
              <a:t>Preferred formats</a:t>
            </a:r>
            <a:endParaRPr b="0" i="0" sz="2400" u="none" cap="none" strike="noStrike">
              <a:solidFill>
                <a:srgbClr val="6A6C76"/>
              </a:solidFill>
              <a:latin typeface="Tahoma"/>
              <a:ea typeface="Tahoma"/>
              <a:cs typeface="Tahoma"/>
              <a:sym typeface="Tahoma"/>
            </a:endParaRPr>
          </a:p>
          <a:p>
            <a:pPr indent="-376900" lvl="1" marL="889000" marR="0" rtl="0" algn="l">
              <a:lnSpc>
                <a:spcPct val="100000"/>
              </a:lnSpc>
              <a:spcBef>
                <a:spcPts val="600"/>
              </a:spcBef>
              <a:spcAft>
                <a:spcPts val="0"/>
              </a:spcAft>
              <a:buClr>
                <a:srgbClr val="6A6C76"/>
              </a:buClr>
              <a:buSzPts val="2800"/>
              <a:buFont typeface="Tahoma"/>
              <a:buChar char="•"/>
            </a:pPr>
            <a:r>
              <a:rPr b="0" i="0" lang="no-NO" sz="2800" u="none" cap="none" strike="noStrike">
                <a:solidFill>
                  <a:srgbClr val="6A6C76"/>
                </a:solidFill>
                <a:latin typeface="Tahoma"/>
                <a:ea typeface="Tahoma"/>
                <a:cs typeface="Tahoma"/>
                <a:sym typeface="Tahoma"/>
              </a:rPr>
              <a:t>Provide a list of your preferred formats.</a:t>
            </a:r>
            <a:endParaRPr b="0" i="0" sz="2800" u="none" cap="none" strike="noStrike">
              <a:solidFill>
                <a:srgbClr val="6A6C76"/>
              </a:solidFill>
              <a:latin typeface="Tahoma"/>
              <a:ea typeface="Tahoma"/>
              <a:cs typeface="Tahoma"/>
              <a:sym typeface="Tahoma"/>
            </a:endParaRPr>
          </a:p>
          <a:p>
            <a:pPr indent="-454406" lvl="0" marL="584200" marR="0" rtl="0" algn="l">
              <a:lnSpc>
                <a:spcPct val="150000"/>
              </a:lnSpc>
              <a:spcBef>
                <a:spcPts val="1200"/>
              </a:spcBef>
              <a:spcAft>
                <a:spcPts val="0"/>
              </a:spcAft>
              <a:buClr>
                <a:srgbClr val="6A6C76"/>
              </a:buClr>
              <a:buSzPts val="2044"/>
              <a:buFont typeface="Tahoma"/>
              <a:buNone/>
            </a:pPr>
            <a:r>
              <a:t/>
            </a:r>
            <a:endParaRPr b="0" i="0" sz="2800" u="none" cap="none" strike="noStrike">
              <a:solidFill>
                <a:srgbClr val="6A6C76"/>
              </a:solidFill>
              <a:latin typeface="Tahoma"/>
              <a:ea typeface="Tahoma"/>
              <a:cs typeface="Tahoma"/>
              <a:sym typeface="Tahoma"/>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30"/>
          <p:cNvSpPr txBox="1"/>
          <p:nvPr>
            <p:ph idx="1" type="body"/>
          </p:nvPr>
        </p:nvSpPr>
        <p:spPr>
          <a:xfrm>
            <a:off x="908781" y="2496211"/>
            <a:ext cx="14489062" cy="5635418"/>
          </a:xfrm>
          <a:prstGeom prst="rect">
            <a:avLst/>
          </a:prstGeom>
          <a:noFill/>
          <a:ln>
            <a:noFill/>
          </a:ln>
        </p:spPr>
        <p:txBody>
          <a:bodyPr anchorCtr="0" anchor="t" bIns="45700" lIns="91425" spcFirstLastPara="1" rIns="91425" wrap="square" tIns="45700">
            <a:normAutofit/>
          </a:bodyPr>
          <a:lstStyle/>
          <a:p>
            <a:pPr indent="-584200" lvl="0" marL="584200" rtl="0" algn="l">
              <a:lnSpc>
                <a:spcPct val="100000"/>
              </a:lnSpc>
              <a:spcBef>
                <a:spcPts val="0"/>
              </a:spcBef>
              <a:spcAft>
                <a:spcPts val="0"/>
              </a:spcAft>
              <a:buClr>
                <a:srgbClr val="6A6C76"/>
              </a:buClr>
              <a:buSzPts val="2800"/>
              <a:buChar char="•"/>
            </a:pPr>
            <a:r>
              <a:rPr lang="no-NO">
                <a:solidFill>
                  <a:srgbClr val="2A8FDB"/>
                </a:solidFill>
              </a:rPr>
              <a:t>Open Access</a:t>
            </a:r>
            <a:r>
              <a:rPr lang="no-NO"/>
              <a:t> (OA, Public Use) – maximal re-use of the data;</a:t>
            </a:r>
            <a:endParaRPr/>
          </a:p>
          <a:p>
            <a:pPr indent="-584200" lvl="0" marL="584200" rtl="0" algn="l">
              <a:lnSpc>
                <a:spcPct val="100000"/>
              </a:lnSpc>
              <a:spcBef>
                <a:spcPts val="0"/>
              </a:spcBef>
              <a:spcAft>
                <a:spcPts val="0"/>
              </a:spcAft>
              <a:buClr>
                <a:srgbClr val="6A6C76"/>
              </a:buClr>
              <a:buSzPts val="2800"/>
              <a:buChar char="•"/>
            </a:pPr>
            <a:r>
              <a:rPr lang="no-NO">
                <a:solidFill>
                  <a:srgbClr val="2A8FDB"/>
                </a:solidFill>
              </a:rPr>
              <a:t>Scientific Use</a:t>
            </a:r>
            <a:r>
              <a:rPr lang="no-NO"/>
              <a:t> (SUF) – restricted account-based access aims at a re-use by researchers with a scientific interest in the data (also restricted controlled access);</a:t>
            </a:r>
            <a:endParaRPr/>
          </a:p>
          <a:p>
            <a:pPr indent="-584200" lvl="0" marL="584200" rtl="0" algn="l">
              <a:lnSpc>
                <a:spcPct val="100000"/>
              </a:lnSpc>
              <a:spcBef>
                <a:spcPts val="0"/>
              </a:spcBef>
              <a:spcAft>
                <a:spcPts val="0"/>
              </a:spcAft>
              <a:buClr>
                <a:srgbClr val="6A6C76"/>
              </a:buClr>
              <a:buSzPts val="2800"/>
              <a:buChar char="•"/>
            </a:pPr>
            <a:r>
              <a:rPr lang="no-NO"/>
              <a:t>Replication Data;</a:t>
            </a:r>
            <a:endParaRPr b="1"/>
          </a:p>
          <a:p>
            <a:pPr indent="-376900" lvl="1" marL="889000" rtl="0" algn="l">
              <a:lnSpc>
                <a:spcPct val="100000"/>
              </a:lnSpc>
              <a:spcBef>
                <a:spcPts val="600"/>
              </a:spcBef>
              <a:spcAft>
                <a:spcPts val="0"/>
              </a:spcAft>
              <a:buClr>
                <a:srgbClr val="6A6C76"/>
              </a:buClr>
              <a:buSzPts val="2800"/>
              <a:buChar char="•"/>
            </a:pPr>
            <a:r>
              <a:rPr lang="no-NO"/>
              <a:t>Which audience accesses the data;</a:t>
            </a:r>
            <a:endParaRPr/>
          </a:p>
          <a:p>
            <a:pPr indent="-376900" lvl="1" marL="889000" rtl="0" algn="l">
              <a:lnSpc>
                <a:spcPct val="100000"/>
              </a:lnSpc>
              <a:spcBef>
                <a:spcPts val="600"/>
              </a:spcBef>
              <a:spcAft>
                <a:spcPts val="0"/>
              </a:spcAft>
              <a:buClr>
                <a:srgbClr val="6A6C76"/>
              </a:buClr>
              <a:buSzPts val="2800"/>
              <a:buChar char="•"/>
            </a:pPr>
            <a:r>
              <a:rPr lang="no-NO"/>
              <a:t>Different levels of pseudonymisation.</a:t>
            </a:r>
            <a:endParaRPr/>
          </a:p>
          <a:p>
            <a:pPr indent="0" lvl="0" marL="0" rtl="0" algn="l">
              <a:lnSpc>
                <a:spcPct val="100000"/>
              </a:lnSpc>
              <a:spcBef>
                <a:spcPts val="600"/>
              </a:spcBef>
              <a:spcAft>
                <a:spcPts val="0"/>
              </a:spcAft>
              <a:buSzPts val="2044"/>
              <a:buNone/>
            </a:pPr>
            <a:r>
              <a:t/>
            </a:r>
            <a:endParaRPr/>
          </a:p>
          <a:p>
            <a:pPr indent="-584200" lvl="1" marL="584200" rtl="0" algn="l">
              <a:lnSpc>
                <a:spcPct val="100000"/>
              </a:lnSpc>
              <a:spcBef>
                <a:spcPts val="600"/>
              </a:spcBef>
              <a:spcAft>
                <a:spcPts val="0"/>
              </a:spcAft>
              <a:buClr>
                <a:srgbClr val="6A6C76"/>
              </a:buClr>
              <a:buSzPts val="2800"/>
              <a:buChar char="•"/>
            </a:pPr>
            <a:r>
              <a:rPr lang="no-NO"/>
              <a:t>Special conditions; e.g., embargo or restricted controlled access (internal process).</a:t>
            </a:r>
            <a:endParaRPr/>
          </a:p>
          <a:p>
            <a:pPr indent="-584200" lvl="1" marL="584200" rtl="0" algn="l">
              <a:lnSpc>
                <a:spcPct val="100000"/>
              </a:lnSpc>
              <a:spcBef>
                <a:spcPts val="600"/>
              </a:spcBef>
              <a:spcAft>
                <a:spcPts val="0"/>
              </a:spcAft>
              <a:buClr>
                <a:srgbClr val="6A6C76"/>
              </a:buClr>
              <a:buSzPts val="2800"/>
              <a:buChar char="•"/>
            </a:pPr>
            <a:r>
              <a:rPr lang="no-NO"/>
              <a:t>Re-use or preservation only?</a:t>
            </a:r>
            <a:endParaRPr/>
          </a:p>
          <a:p>
            <a:pPr indent="-454406" lvl="0" marL="584200" rtl="0" algn="l">
              <a:lnSpc>
                <a:spcPct val="100000"/>
              </a:lnSpc>
              <a:spcBef>
                <a:spcPts val="600"/>
              </a:spcBef>
              <a:spcAft>
                <a:spcPts val="0"/>
              </a:spcAft>
              <a:buClr>
                <a:srgbClr val="6A6C76"/>
              </a:buClr>
              <a:buSzPts val="2044"/>
              <a:buFont typeface="Tahoma"/>
              <a:buNone/>
            </a:pPr>
            <a:r>
              <a:t/>
            </a:r>
            <a:endParaRPr/>
          </a:p>
          <a:p>
            <a:pPr indent="-454406" lvl="0" marL="584200" rtl="0" algn="l">
              <a:lnSpc>
                <a:spcPct val="100000"/>
              </a:lnSpc>
              <a:spcBef>
                <a:spcPts val="600"/>
              </a:spcBef>
              <a:spcAft>
                <a:spcPts val="0"/>
              </a:spcAft>
              <a:buClr>
                <a:srgbClr val="6A6C76"/>
              </a:buClr>
              <a:buSzPts val="2044"/>
              <a:buFont typeface="Tahoma"/>
              <a:buNone/>
            </a:pPr>
            <a:r>
              <a:t/>
            </a:r>
            <a:endParaRPr/>
          </a:p>
        </p:txBody>
      </p:sp>
      <p:sp>
        <p:nvSpPr>
          <p:cNvPr id="283" name="Google Shape;283;p30"/>
          <p:cNvSpPr txBox="1"/>
          <p:nvPr>
            <p:ph type="title"/>
          </p:nvPr>
        </p:nvSpPr>
        <p:spPr>
          <a:xfrm>
            <a:off x="908780" y="885495"/>
            <a:ext cx="16126889" cy="997079"/>
          </a:xfrm>
          <a:prstGeom prst="rect">
            <a:avLst/>
          </a:prstGeom>
          <a:noFill/>
          <a:ln>
            <a:noFill/>
          </a:ln>
        </p:spPr>
        <p:txBody>
          <a:bodyPr anchorCtr="0" anchor="ctr" bIns="50800" lIns="50800" spcFirstLastPara="1" rIns="50800" wrap="square" tIns="50800">
            <a:noAutofit/>
          </a:bodyPr>
          <a:lstStyle/>
          <a:p>
            <a:pPr indent="0" lvl="0" marL="0" rtl="0" algn="l">
              <a:lnSpc>
                <a:spcPct val="100000"/>
              </a:lnSpc>
              <a:spcBef>
                <a:spcPts val="0"/>
              </a:spcBef>
              <a:spcAft>
                <a:spcPts val="0"/>
              </a:spcAft>
              <a:buClr>
                <a:srgbClr val="6A6C77"/>
              </a:buClr>
              <a:buSzPts val="4000"/>
              <a:buFont typeface="Tahoma"/>
              <a:buNone/>
            </a:pPr>
            <a:r>
              <a:rPr lang="no-NO" sz="4000"/>
              <a:t>Different services (workflows) for different data deposit agreements</a:t>
            </a:r>
            <a:endParaRPr sz="40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31"/>
          <p:cNvSpPr txBox="1"/>
          <p:nvPr>
            <p:ph idx="1" type="body"/>
          </p:nvPr>
        </p:nvSpPr>
        <p:spPr>
          <a:xfrm>
            <a:off x="908775" y="2496200"/>
            <a:ext cx="10235400" cy="6525900"/>
          </a:xfrm>
          <a:prstGeom prst="rect">
            <a:avLst/>
          </a:prstGeom>
          <a:noFill/>
          <a:ln>
            <a:noFill/>
          </a:ln>
        </p:spPr>
        <p:txBody>
          <a:bodyPr anchorCtr="0" anchor="t" bIns="45700" lIns="91425" spcFirstLastPara="1" rIns="91425" wrap="square" tIns="45700">
            <a:normAutofit/>
          </a:bodyPr>
          <a:lstStyle/>
          <a:p>
            <a:pPr indent="-584200" lvl="0" marL="584200" rtl="0" algn="l">
              <a:lnSpc>
                <a:spcPct val="100000"/>
              </a:lnSpc>
              <a:spcBef>
                <a:spcPts val="0"/>
              </a:spcBef>
              <a:spcAft>
                <a:spcPts val="0"/>
              </a:spcAft>
              <a:buClr>
                <a:srgbClr val="6A6C76"/>
              </a:buClr>
              <a:buSzPts val="2800"/>
              <a:buFont typeface="Tahoma"/>
              <a:buChar char="•"/>
            </a:pPr>
            <a:r>
              <a:rPr lang="no-NO"/>
              <a:t>Make metadata </a:t>
            </a:r>
            <a:r>
              <a:rPr b="1" lang="no-NO">
                <a:solidFill>
                  <a:srgbClr val="2A8FDB"/>
                </a:solidFill>
              </a:rPr>
              <a:t>FAIR</a:t>
            </a:r>
            <a:r>
              <a:rPr lang="no-NO"/>
              <a:t>, license CC;</a:t>
            </a:r>
            <a:br>
              <a:rPr lang="no-NO"/>
            </a:br>
            <a:endParaRPr/>
          </a:p>
          <a:p>
            <a:pPr indent="-584200" lvl="0" marL="584200" rtl="0" algn="l">
              <a:lnSpc>
                <a:spcPct val="100000"/>
              </a:lnSpc>
              <a:spcBef>
                <a:spcPts val="600"/>
              </a:spcBef>
              <a:spcAft>
                <a:spcPts val="0"/>
              </a:spcAft>
              <a:buClr>
                <a:srgbClr val="6A6C76"/>
              </a:buClr>
              <a:buSzPts val="2800"/>
              <a:buFont typeface="Tahoma"/>
              <a:buChar char="•"/>
            </a:pPr>
            <a:r>
              <a:rPr lang="no-NO"/>
              <a:t>Use </a:t>
            </a:r>
            <a:r>
              <a:rPr b="1" lang="no-NO">
                <a:solidFill>
                  <a:srgbClr val="2A8FDB"/>
                </a:solidFill>
              </a:rPr>
              <a:t>Vocabularies</a:t>
            </a:r>
            <a:r>
              <a:rPr lang="no-NO"/>
              <a:t>:</a:t>
            </a:r>
            <a:endParaRPr b="1"/>
          </a:p>
          <a:p>
            <a:pPr indent="-383567" lvl="1" marL="889000" rtl="0" algn="l">
              <a:lnSpc>
                <a:spcPct val="100000"/>
              </a:lnSpc>
              <a:spcBef>
                <a:spcPts val="600"/>
              </a:spcBef>
              <a:spcAft>
                <a:spcPts val="0"/>
              </a:spcAft>
              <a:buClr>
                <a:srgbClr val="6A6C76"/>
              </a:buClr>
              <a:buSzPts val="2800"/>
              <a:buFont typeface="Tahoma"/>
              <a:buChar char="•"/>
            </a:pPr>
            <a:r>
              <a:rPr lang="no-NO"/>
              <a:t>international standards set by the Data Documentation Initiative (DDI) and the Consortium of European Social Science Data Archives (CESSDA ERIC),</a:t>
            </a:r>
            <a:endParaRPr/>
          </a:p>
          <a:p>
            <a:pPr indent="-383567" lvl="1" marL="889000" rtl="0" algn="l">
              <a:lnSpc>
                <a:spcPct val="100000"/>
              </a:lnSpc>
              <a:spcBef>
                <a:spcPts val="600"/>
              </a:spcBef>
              <a:spcAft>
                <a:spcPts val="0"/>
              </a:spcAft>
              <a:buClr>
                <a:srgbClr val="6A6C76"/>
              </a:buClr>
              <a:buSzPts val="2800"/>
              <a:buFont typeface="Tahoma"/>
              <a:buChar char="•"/>
            </a:pPr>
            <a:r>
              <a:rPr lang="no-NO"/>
              <a:t>mandatory metadata items for harvesting the CESSDA Data Catalogue (CDC),</a:t>
            </a:r>
            <a:endParaRPr/>
          </a:p>
          <a:p>
            <a:pPr indent="-383567" lvl="1" marL="889000" rtl="0" algn="l">
              <a:lnSpc>
                <a:spcPct val="100000"/>
              </a:lnSpc>
              <a:spcBef>
                <a:spcPts val="600"/>
              </a:spcBef>
              <a:spcAft>
                <a:spcPts val="0"/>
              </a:spcAft>
              <a:buClr>
                <a:srgbClr val="6A6C76"/>
              </a:buClr>
              <a:buSzPts val="2800"/>
              <a:buFont typeface="Tahoma"/>
              <a:buChar char="•"/>
            </a:pPr>
            <a:r>
              <a:rPr lang="no-NO"/>
              <a:t>different languages.</a:t>
            </a:r>
            <a:br>
              <a:rPr lang="no-NO"/>
            </a:br>
            <a:endParaRPr/>
          </a:p>
          <a:p>
            <a:pPr indent="-584200" lvl="0" marL="584200" rtl="0" algn="l">
              <a:lnSpc>
                <a:spcPct val="100000"/>
              </a:lnSpc>
              <a:spcBef>
                <a:spcPts val="600"/>
              </a:spcBef>
              <a:spcAft>
                <a:spcPts val="0"/>
              </a:spcAft>
              <a:buClr>
                <a:srgbClr val="6A6C76"/>
              </a:buClr>
              <a:buSzPts val="2800"/>
              <a:buFont typeface="Tahoma"/>
              <a:buChar char="•"/>
            </a:pPr>
            <a:r>
              <a:rPr lang="no-NO"/>
              <a:t>Be clear about free text fields (Capital letters, British vs. American English, Abbreviations, Names of institutions, persistent identifiers in links).</a:t>
            </a:r>
            <a:endParaRPr/>
          </a:p>
        </p:txBody>
      </p:sp>
      <p:sp>
        <p:nvSpPr>
          <p:cNvPr id="289" name="Google Shape;289;p31"/>
          <p:cNvSpPr txBox="1"/>
          <p:nvPr>
            <p:ph type="title"/>
          </p:nvPr>
        </p:nvSpPr>
        <p:spPr>
          <a:xfrm>
            <a:off x="908781" y="885495"/>
            <a:ext cx="14716508" cy="997079"/>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Clr>
                <a:srgbClr val="6A6C77"/>
              </a:buClr>
              <a:buSzPts val="5800"/>
              <a:buFont typeface="Tahoma"/>
              <a:buNone/>
            </a:pPr>
            <a:r>
              <a:rPr lang="no-NO"/>
              <a:t>Metadata</a:t>
            </a:r>
            <a:endParaRPr/>
          </a:p>
        </p:txBody>
      </p:sp>
      <p:pic>
        <p:nvPicPr>
          <p:cNvPr id="290" name="Google Shape;290;p31"/>
          <p:cNvPicPr preferRelativeResize="0"/>
          <p:nvPr/>
        </p:nvPicPr>
        <p:blipFill rotWithShape="1">
          <a:blip r:embed="rId3">
            <a:alphaModFix/>
          </a:blip>
          <a:srcRect b="0" l="0" r="0" t="0"/>
          <a:stretch/>
        </p:blipFill>
        <p:spPr>
          <a:xfrm>
            <a:off x="12112664" y="3603500"/>
            <a:ext cx="3512635" cy="31809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32"/>
          <p:cNvSpPr txBox="1"/>
          <p:nvPr>
            <p:ph idx="1" type="body"/>
          </p:nvPr>
        </p:nvSpPr>
        <p:spPr>
          <a:xfrm>
            <a:off x="908775" y="2496200"/>
            <a:ext cx="13150200" cy="6525900"/>
          </a:xfrm>
          <a:prstGeom prst="rect">
            <a:avLst/>
          </a:prstGeom>
          <a:noFill/>
          <a:ln>
            <a:noFill/>
          </a:ln>
        </p:spPr>
        <p:txBody>
          <a:bodyPr anchorCtr="0" anchor="t" bIns="45700" lIns="91425" spcFirstLastPara="1" rIns="91425" wrap="square" tIns="45700">
            <a:normAutofit/>
          </a:bodyPr>
          <a:lstStyle/>
          <a:p>
            <a:pPr indent="-584200" lvl="0" marL="584200" rtl="0" algn="l">
              <a:lnSpc>
                <a:spcPct val="100000"/>
              </a:lnSpc>
              <a:spcBef>
                <a:spcPts val="600"/>
              </a:spcBef>
              <a:spcAft>
                <a:spcPts val="0"/>
              </a:spcAft>
              <a:buClr>
                <a:srgbClr val="6A6C76"/>
              </a:buClr>
              <a:buSzPts val="2800"/>
              <a:buFont typeface="Tahoma"/>
              <a:buChar char="•"/>
            </a:pPr>
            <a:r>
              <a:rPr lang="no-NO"/>
              <a:t>Did you receive all </a:t>
            </a:r>
            <a:r>
              <a:rPr lang="no-NO">
                <a:solidFill>
                  <a:srgbClr val="2A8FDB"/>
                </a:solidFill>
              </a:rPr>
              <a:t>relevant metadata information</a:t>
            </a:r>
            <a:r>
              <a:rPr lang="no-NO"/>
              <a:t>? Are all mandatory fields filled in? Do you have more information on optional metadata fields?</a:t>
            </a:r>
            <a:endParaRPr/>
          </a:p>
          <a:p>
            <a:pPr indent="-584200" lvl="0" marL="584200" rtl="0" algn="l">
              <a:lnSpc>
                <a:spcPct val="100000"/>
              </a:lnSpc>
              <a:spcBef>
                <a:spcPts val="600"/>
              </a:spcBef>
              <a:spcAft>
                <a:spcPts val="0"/>
              </a:spcAft>
              <a:buClr>
                <a:srgbClr val="6A6C76"/>
              </a:buClr>
              <a:buSzPts val="2800"/>
              <a:buFont typeface="Tahoma"/>
              <a:buChar char="•"/>
            </a:pPr>
            <a:r>
              <a:rPr lang="no-NO"/>
              <a:t>Metadata fields should not contain any separators (e.g., like dots or commas as thousands separators), depending on the tool you use for dissemination so that easy harvesting of your entered metadata is assured.</a:t>
            </a:r>
            <a:endParaRPr/>
          </a:p>
          <a:p>
            <a:pPr indent="-584200" lvl="0" marL="584200" rtl="0" algn="l">
              <a:lnSpc>
                <a:spcPct val="100000"/>
              </a:lnSpc>
              <a:spcBef>
                <a:spcPts val="600"/>
              </a:spcBef>
              <a:spcAft>
                <a:spcPts val="0"/>
              </a:spcAft>
              <a:buClr>
                <a:srgbClr val="6A6C76"/>
              </a:buClr>
              <a:buSzPts val="2800"/>
              <a:buFont typeface="Tahoma"/>
              <a:buChar char="•"/>
            </a:pPr>
            <a:r>
              <a:rPr lang="no-NO"/>
              <a:t>Are the metadata fields filled in correctly, according to CESSDA CMM and DDI standards?</a:t>
            </a:r>
            <a:endParaRPr/>
          </a:p>
          <a:p>
            <a:pPr indent="-584200" lvl="0" marL="584200" rtl="0" algn="l">
              <a:lnSpc>
                <a:spcPct val="100000"/>
              </a:lnSpc>
              <a:spcBef>
                <a:spcPts val="600"/>
              </a:spcBef>
              <a:spcAft>
                <a:spcPts val="0"/>
              </a:spcAft>
              <a:buClr>
                <a:srgbClr val="6A6C76"/>
              </a:buClr>
              <a:buSzPts val="2800"/>
              <a:buFont typeface="Tahoma"/>
              <a:buChar char="•"/>
            </a:pPr>
            <a:r>
              <a:rPr lang="no-NO"/>
              <a:t>For topics and keywords; adhere to the CESSDA Topic Classification and CESSDA ELSST Thesaurus. Is there a maximum of topics the depositors can pick? </a:t>
            </a:r>
            <a:endParaRPr/>
          </a:p>
          <a:p>
            <a:pPr indent="-584200" lvl="0" marL="584200" rtl="0" algn="l">
              <a:lnSpc>
                <a:spcPct val="100000"/>
              </a:lnSpc>
              <a:spcBef>
                <a:spcPts val="600"/>
              </a:spcBef>
              <a:spcAft>
                <a:spcPts val="0"/>
              </a:spcAft>
              <a:buClr>
                <a:srgbClr val="6A6C76"/>
              </a:buClr>
              <a:buSzPts val="2800"/>
              <a:buFont typeface="Tahoma"/>
              <a:buChar char="•"/>
            </a:pPr>
            <a:r>
              <a:rPr lang="no-NO"/>
              <a:t>Give the researchers assistance in choosing the right term, neither too broad nor too narrow.</a:t>
            </a:r>
            <a:endParaRPr/>
          </a:p>
        </p:txBody>
      </p:sp>
      <p:sp>
        <p:nvSpPr>
          <p:cNvPr id="296" name="Google Shape;296;p32"/>
          <p:cNvSpPr txBox="1"/>
          <p:nvPr>
            <p:ph type="title"/>
          </p:nvPr>
        </p:nvSpPr>
        <p:spPr>
          <a:xfrm>
            <a:off x="908781" y="885495"/>
            <a:ext cx="14716500" cy="9972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Clr>
                <a:srgbClr val="6A6C77"/>
              </a:buClr>
              <a:buSzPts val="5800"/>
              <a:buFont typeface="Tahoma"/>
              <a:buNone/>
            </a:pPr>
            <a:r>
              <a:rPr lang="no-NO"/>
              <a:t>Check metadata</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33"/>
          <p:cNvSpPr txBox="1"/>
          <p:nvPr>
            <p:ph idx="1" type="body"/>
          </p:nvPr>
        </p:nvSpPr>
        <p:spPr>
          <a:xfrm>
            <a:off x="908775" y="2496200"/>
            <a:ext cx="15741000" cy="6388800"/>
          </a:xfrm>
          <a:prstGeom prst="rect">
            <a:avLst/>
          </a:prstGeom>
          <a:noFill/>
          <a:ln>
            <a:noFill/>
          </a:ln>
        </p:spPr>
        <p:txBody>
          <a:bodyPr anchorCtr="0" anchor="t" bIns="45700" lIns="91425" spcFirstLastPara="1" rIns="91425" wrap="square" tIns="45700">
            <a:noAutofit/>
          </a:bodyPr>
          <a:lstStyle/>
          <a:p>
            <a:pPr indent="-584200" lvl="0" marL="584200" rtl="0" algn="l">
              <a:lnSpc>
                <a:spcPct val="100000"/>
              </a:lnSpc>
              <a:spcBef>
                <a:spcPts val="0"/>
              </a:spcBef>
              <a:spcAft>
                <a:spcPts val="0"/>
              </a:spcAft>
              <a:buClr>
                <a:srgbClr val="6A6C76"/>
              </a:buClr>
              <a:buSzPts val="2800"/>
              <a:buFont typeface="Tahoma"/>
              <a:buChar char="•"/>
            </a:pPr>
            <a:r>
              <a:rPr lang="no-NO"/>
              <a:t>A. Risks for integrity (checks for compliance with General Data Protection Regulation - GDPR).</a:t>
            </a:r>
            <a:endParaRPr/>
          </a:p>
          <a:p>
            <a:pPr indent="-383567" lvl="1" marL="889000" rtl="0" algn="l">
              <a:lnSpc>
                <a:spcPct val="100000"/>
              </a:lnSpc>
              <a:spcBef>
                <a:spcPts val="0"/>
              </a:spcBef>
              <a:spcAft>
                <a:spcPts val="0"/>
              </a:spcAft>
              <a:buClr>
                <a:srgbClr val="6A6C76"/>
              </a:buClr>
              <a:buSzPts val="2800"/>
              <a:buFont typeface="Tahoma"/>
              <a:buChar char="•"/>
            </a:pPr>
            <a:r>
              <a:rPr lang="no-NO"/>
              <a:t>Removal of all direct identifiers and (strong) indirect identifiers;</a:t>
            </a:r>
            <a:endParaRPr/>
          </a:p>
          <a:p>
            <a:pPr indent="-383567" lvl="1" marL="889000" rtl="0" algn="l">
              <a:lnSpc>
                <a:spcPct val="100000"/>
              </a:lnSpc>
              <a:spcBef>
                <a:spcPts val="0"/>
              </a:spcBef>
              <a:spcAft>
                <a:spcPts val="0"/>
              </a:spcAft>
              <a:buClr>
                <a:srgbClr val="6A6C76"/>
              </a:buClr>
              <a:buSzPts val="2800"/>
              <a:buFont typeface="Tahoma"/>
              <a:buChar char="•"/>
            </a:pPr>
            <a:r>
              <a:rPr lang="no-NO"/>
              <a:t>Check or delete answers to open questions;</a:t>
            </a:r>
            <a:endParaRPr/>
          </a:p>
          <a:p>
            <a:pPr indent="-383567" lvl="1" marL="889000" rtl="0" algn="l">
              <a:lnSpc>
                <a:spcPct val="100000"/>
              </a:lnSpc>
              <a:spcBef>
                <a:spcPts val="0"/>
              </a:spcBef>
              <a:spcAft>
                <a:spcPts val="0"/>
              </a:spcAft>
              <a:buClr>
                <a:srgbClr val="6A6C76"/>
              </a:buClr>
              <a:buSzPts val="2800"/>
              <a:buFont typeface="Tahoma"/>
              <a:buChar char="•"/>
            </a:pPr>
            <a:r>
              <a:rPr lang="no-NO"/>
              <a:t>Check data whilst keeping population group and sample size in mind;</a:t>
            </a:r>
            <a:endParaRPr/>
          </a:p>
          <a:p>
            <a:pPr indent="-383567" lvl="1" marL="889000" rtl="0" algn="l">
              <a:lnSpc>
                <a:spcPct val="100000"/>
              </a:lnSpc>
              <a:spcBef>
                <a:spcPts val="0"/>
              </a:spcBef>
              <a:spcAft>
                <a:spcPts val="0"/>
              </a:spcAft>
              <a:buClr>
                <a:srgbClr val="6A6C76"/>
              </a:buClr>
              <a:buSzPts val="2800"/>
              <a:buFont typeface="Tahoma"/>
              <a:buChar char="•"/>
            </a:pPr>
            <a:r>
              <a:rPr lang="no-NO"/>
              <a:t>Spellcheck of variable names, labels and string variables.</a:t>
            </a:r>
            <a:endParaRPr/>
          </a:p>
          <a:p>
            <a:pPr indent="-205767" lvl="1" marL="889000" rtl="0" algn="l">
              <a:lnSpc>
                <a:spcPct val="100000"/>
              </a:lnSpc>
              <a:spcBef>
                <a:spcPts val="0"/>
              </a:spcBef>
              <a:spcAft>
                <a:spcPts val="0"/>
              </a:spcAft>
              <a:buClr>
                <a:srgbClr val="6A6C76"/>
              </a:buClr>
              <a:buSzPts val="1400"/>
              <a:buFont typeface="Tahoma"/>
              <a:buNone/>
            </a:pPr>
            <a:r>
              <a:t/>
            </a:r>
            <a:endParaRPr/>
          </a:p>
          <a:p>
            <a:pPr indent="-584200" lvl="0" marL="584200" rtl="0" algn="l">
              <a:lnSpc>
                <a:spcPct val="100000"/>
              </a:lnSpc>
              <a:spcBef>
                <a:spcPts val="0"/>
              </a:spcBef>
              <a:spcAft>
                <a:spcPts val="0"/>
              </a:spcAft>
              <a:buClr>
                <a:srgbClr val="6A6C76"/>
              </a:buClr>
              <a:buSzPts val="2800"/>
              <a:buFont typeface="Tahoma"/>
              <a:buChar char="•"/>
            </a:pPr>
            <a:r>
              <a:rPr lang="no-NO"/>
              <a:t>B. Checks for compatibility with other formats.</a:t>
            </a:r>
            <a:endParaRPr/>
          </a:p>
          <a:p>
            <a:pPr indent="-383567" lvl="1" marL="889000" rtl="0" algn="l">
              <a:lnSpc>
                <a:spcPct val="100000"/>
              </a:lnSpc>
              <a:spcBef>
                <a:spcPts val="0"/>
              </a:spcBef>
              <a:spcAft>
                <a:spcPts val="0"/>
              </a:spcAft>
              <a:buClr>
                <a:srgbClr val="6A6C76"/>
              </a:buClr>
              <a:buSzPts val="2800"/>
              <a:buFont typeface="Tahoma"/>
              <a:buChar char="•"/>
            </a:pPr>
            <a:r>
              <a:rPr lang="no-NO"/>
              <a:t>Data: Technical setting, length of variables, scanning for unlabelled values;</a:t>
            </a:r>
            <a:endParaRPr/>
          </a:p>
          <a:p>
            <a:pPr indent="-383567" lvl="1" marL="889000" rtl="0" algn="l">
              <a:lnSpc>
                <a:spcPct val="100000"/>
              </a:lnSpc>
              <a:spcBef>
                <a:spcPts val="0"/>
              </a:spcBef>
              <a:spcAft>
                <a:spcPts val="0"/>
              </a:spcAft>
              <a:buClr>
                <a:srgbClr val="6A6C76"/>
              </a:buClr>
              <a:buSzPts val="2800"/>
              <a:buFont typeface="Tahoma"/>
              <a:buChar char="•"/>
            </a:pPr>
            <a:r>
              <a:rPr lang="no-NO"/>
              <a:t>Documentation: PDF/A standard (ISO 19005-2); ASCII text format.</a:t>
            </a:r>
            <a:endParaRPr/>
          </a:p>
          <a:p>
            <a:pPr indent="-205767" lvl="1" marL="889000" rtl="0" algn="l">
              <a:lnSpc>
                <a:spcPct val="100000"/>
              </a:lnSpc>
              <a:spcBef>
                <a:spcPts val="0"/>
              </a:spcBef>
              <a:spcAft>
                <a:spcPts val="0"/>
              </a:spcAft>
              <a:buClr>
                <a:srgbClr val="6A6C76"/>
              </a:buClr>
              <a:buSzPts val="1400"/>
              <a:buFont typeface="Tahoma"/>
              <a:buNone/>
            </a:pPr>
            <a:r>
              <a:t/>
            </a:r>
            <a:endParaRPr/>
          </a:p>
          <a:p>
            <a:pPr indent="-534988" lvl="0" marL="534988" rtl="0" algn="l">
              <a:lnSpc>
                <a:spcPct val="100000"/>
              </a:lnSpc>
              <a:spcBef>
                <a:spcPts val="0"/>
              </a:spcBef>
              <a:spcAft>
                <a:spcPts val="0"/>
              </a:spcAft>
              <a:buClr>
                <a:srgbClr val="6A6C76"/>
              </a:buClr>
              <a:buSzPts val="2800"/>
              <a:buFont typeface="Tahoma"/>
              <a:buChar char="•"/>
            </a:pPr>
            <a:r>
              <a:rPr lang="no-NO"/>
              <a:t>C. Plausibility (checks on logical errors, improbable values/outliers, duplication errors, </a:t>
            </a:r>
            <a:br>
              <a:rPr lang="no-NO"/>
            </a:br>
            <a:r>
              <a:rPr lang="no-NO"/>
              <a:t>    correct filters).</a:t>
            </a:r>
            <a:endParaRPr/>
          </a:p>
          <a:p>
            <a:pPr indent="-464139" lvl="0" marL="584200" rtl="0" algn="l">
              <a:lnSpc>
                <a:spcPct val="100000"/>
              </a:lnSpc>
              <a:spcBef>
                <a:spcPts val="0"/>
              </a:spcBef>
              <a:spcAft>
                <a:spcPts val="0"/>
              </a:spcAft>
              <a:buClr>
                <a:srgbClr val="6A6C76"/>
              </a:buClr>
              <a:buSzPts val="2044"/>
              <a:buFont typeface="Tahoma"/>
              <a:buNone/>
            </a:pPr>
            <a:r>
              <a:t/>
            </a:r>
            <a:endParaRPr/>
          </a:p>
          <a:p>
            <a:pPr indent="-584200" lvl="0" marL="584200" rtl="0" algn="l">
              <a:lnSpc>
                <a:spcPct val="100000"/>
              </a:lnSpc>
              <a:spcBef>
                <a:spcPts val="0"/>
              </a:spcBef>
              <a:spcAft>
                <a:spcPts val="0"/>
              </a:spcAft>
              <a:buClr>
                <a:srgbClr val="6A6C76"/>
              </a:buClr>
              <a:buSzPts val="2800"/>
              <a:buFont typeface="Tahoma"/>
              <a:buChar char="•"/>
            </a:pPr>
            <a:r>
              <a:rPr lang="no-NO"/>
              <a:t>D. Comparison of data and documentation material</a:t>
            </a:r>
            <a:endParaRPr/>
          </a:p>
        </p:txBody>
      </p:sp>
      <p:sp>
        <p:nvSpPr>
          <p:cNvPr id="302" name="Google Shape;302;p33"/>
          <p:cNvSpPr txBox="1"/>
          <p:nvPr>
            <p:ph type="title"/>
          </p:nvPr>
        </p:nvSpPr>
        <p:spPr>
          <a:xfrm>
            <a:off x="908781" y="885495"/>
            <a:ext cx="15928106" cy="997079"/>
          </a:xfrm>
          <a:prstGeom prst="rect">
            <a:avLst/>
          </a:prstGeom>
          <a:noFill/>
          <a:ln>
            <a:noFill/>
          </a:ln>
        </p:spPr>
        <p:txBody>
          <a:bodyPr anchorCtr="0" anchor="ctr" bIns="50800" lIns="50800" spcFirstLastPara="1" rIns="50800" wrap="square" tIns="50800">
            <a:noAutofit/>
          </a:bodyPr>
          <a:lstStyle/>
          <a:p>
            <a:pPr indent="0" lvl="0" marL="0" rtl="0" algn="l">
              <a:lnSpc>
                <a:spcPct val="100000"/>
              </a:lnSpc>
              <a:spcBef>
                <a:spcPts val="0"/>
              </a:spcBef>
              <a:spcAft>
                <a:spcPts val="0"/>
              </a:spcAft>
              <a:buClr>
                <a:srgbClr val="6A6C77"/>
              </a:buClr>
              <a:buSzPts val="4800"/>
              <a:buFont typeface="Tahoma"/>
              <a:buNone/>
            </a:pPr>
            <a:r>
              <a:rPr lang="no-NO" sz="4800"/>
              <a:t>Quality assurance of data and documentation material (i) </a:t>
            </a:r>
            <a:endParaRPr sz="48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34"/>
          <p:cNvSpPr txBox="1"/>
          <p:nvPr>
            <p:ph idx="1" type="body"/>
          </p:nvPr>
        </p:nvSpPr>
        <p:spPr>
          <a:xfrm>
            <a:off x="908775" y="2496200"/>
            <a:ext cx="13378800" cy="6076200"/>
          </a:xfrm>
          <a:prstGeom prst="rect">
            <a:avLst/>
          </a:prstGeom>
          <a:noFill/>
          <a:ln>
            <a:noFill/>
          </a:ln>
        </p:spPr>
        <p:txBody>
          <a:bodyPr anchorCtr="0" anchor="t" bIns="45700" lIns="91425" spcFirstLastPara="1" rIns="91425" wrap="square" tIns="45700">
            <a:noAutofit/>
          </a:bodyPr>
          <a:lstStyle/>
          <a:p>
            <a:pPr indent="-584200" lvl="0" marL="584200" rtl="0" algn="l">
              <a:lnSpc>
                <a:spcPct val="100000"/>
              </a:lnSpc>
              <a:spcBef>
                <a:spcPts val="0"/>
              </a:spcBef>
              <a:spcAft>
                <a:spcPts val="0"/>
              </a:spcAft>
              <a:buClr>
                <a:srgbClr val="6A6C76"/>
              </a:buClr>
              <a:buSzPts val="2800"/>
              <a:buFont typeface="Tahoma"/>
              <a:buChar char="•"/>
            </a:pPr>
            <a:r>
              <a:rPr lang="no-NO"/>
              <a:t>E. Give feedback to depositors (does depositor or ingest staff do adaptations).</a:t>
            </a:r>
            <a:endParaRPr/>
          </a:p>
          <a:p>
            <a:pPr indent="-584200" lvl="0" marL="584200" rtl="0" algn="l">
              <a:lnSpc>
                <a:spcPct val="100000"/>
              </a:lnSpc>
              <a:spcBef>
                <a:spcPts val="1200"/>
              </a:spcBef>
              <a:spcAft>
                <a:spcPts val="0"/>
              </a:spcAft>
              <a:buClr>
                <a:srgbClr val="6A6C76"/>
              </a:buClr>
              <a:buSzPts val="2800"/>
              <a:buFont typeface="Tahoma"/>
              <a:buChar char="•"/>
            </a:pPr>
            <a:r>
              <a:rPr lang="no-NO"/>
              <a:t>F. Adding DOI and version as variables to the dataset.</a:t>
            </a:r>
            <a:endParaRPr/>
          </a:p>
          <a:p>
            <a:pPr indent="-584200" lvl="0" marL="584200" rtl="0" algn="l">
              <a:lnSpc>
                <a:spcPct val="100000"/>
              </a:lnSpc>
              <a:spcBef>
                <a:spcPts val="1200"/>
              </a:spcBef>
              <a:spcAft>
                <a:spcPts val="0"/>
              </a:spcAft>
              <a:buClr>
                <a:srgbClr val="6A6C76"/>
              </a:buClr>
              <a:buSzPts val="2800"/>
              <a:buFont typeface="Tahoma"/>
              <a:buChar char="•"/>
            </a:pPr>
            <a:r>
              <a:rPr lang="no-NO"/>
              <a:t>G. File naming and managing files (user can derive various information about file type and content).</a:t>
            </a:r>
            <a:endParaRPr/>
          </a:p>
          <a:p>
            <a:pPr indent="-584200" lvl="0" marL="584200" rtl="0" algn="l">
              <a:lnSpc>
                <a:spcPct val="100000"/>
              </a:lnSpc>
              <a:spcBef>
                <a:spcPts val="1200"/>
              </a:spcBef>
              <a:spcAft>
                <a:spcPts val="0"/>
              </a:spcAft>
              <a:buClr>
                <a:srgbClr val="6A6C76"/>
              </a:buClr>
              <a:buSzPts val="2800"/>
              <a:buFont typeface="Tahoma"/>
              <a:buChar char="•"/>
            </a:pPr>
            <a:r>
              <a:rPr lang="no-NO"/>
              <a:t>H. Conversion to other formats and provenance (data and documentation material is transformed; who does this? Ingest or preservation staff?, keep track).</a:t>
            </a:r>
            <a:endParaRPr/>
          </a:p>
          <a:p>
            <a:pPr indent="-584200" lvl="0" marL="584200" rtl="0" algn="l">
              <a:lnSpc>
                <a:spcPct val="100000"/>
              </a:lnSpc>
              <a:spcBef>
                <a:spcPts val="1200"/>
              </a:spcBef>
              <a:spcAft>
                <a:spcPts val="0"/>
              </a:spcAft>
              <a:buClr>
                <a:srgbClr val="6A6C76"/>
              </a:buClr>
              <a:buSzPts val="2800"/>
              <a:buFont typeface="Tahoma"/>
              <a:buChar char="•"/>
            </a:pPr>
            <a:r>
              <a:rPr lang="no-NO"/>
              <a:t>I. Dissemination (software systems used for data dissemination; e.g. Dataverse, Nesstar).</a:t>
            </a:r>
            <a:endParaRPr/>
          </a:p>
          <a:p>
            <a:pPr indent="0" lvl="0" marL="0" rtl="0" algn="l">
              <a:lnSpc>
                <a:spcPct val="100000"/>
              </a:lnSpc>
              <a:spcBef>
                <a:spcPts val="1200"/>
              </a:spcBef>
              <a:spcAft>
                <a:spcPts val="0"/>
              </a:spcAft>
              <a:buClr>
                <a:srgbClr val="6A6C76"/>
              </a:buClr>
              <a:buSzPts val="2044"/>
              <a:buFont typeface="Tahoma"/>
              <a:buNone/>
            </a:pPr>
            <a:r>
              <a:rPr i="1" lang="no-NO"/>
              <a:t>It is advisable to have a checklist for all necessary steps in ingest </a:t>
            </a:r>
            <a:br>
              <a:rPr i="1" lang="no-NO"/>
            </a:br>
            <a:r>
              <a:rPr i="1" lang="no-NO"/>
              <a:t>(see “Checklist of general interest procedure steps”).</a:t>
            </a:r>
            <a:endParaRPr i="1"/>
          </a:p>
        </p:txBody>
      </p:sp>
      <p:sp>
        <p:nvSpPr>
          <p:cNvPr id="308" name="Google Shape;308;p34"/>
          <p:cNvSpPr txBox="1"/>
          <p:nvPr>
            <p:ph type="title"/>
          </p:nvPr>
        </p:nvSpPr>
        <p:spPr>
          <a:xfrm>
            <a:off x="828186" y="885495"/>
            <a:ext cx="14716508" cy="997079"/>
          </a:xfrm>
          <a:prstGeom prst="rect">
            <a:avLst/>
          </a:prstGeom>
          <a:noFill/>
          <a:ln>
            <a:noFill/>
          </a:ln>
        </p:spPr>
        <p:txBody>
          <a:bodyPr anchorCtr="0" anchor="ctr" bIns="50800" lIns="50800" spcFirstLastPara="1" rIns="50800" wrap="square" tIns="50800">
            <a:normAutofit fontScale="90000"/>
          </a:bodyPr>
          <a:lstStyle/>
          <a:p>
            <a:pPr indent="0" lvl="0" marL="0" rtl="0" algn="l">
              <a:lnSpc>
                <a:spcPct val="100000"/>
              </a:lnSpc>
              <a:spcBef>
                <a:spcPts val="0"/>
              </a:spcBef>
              <a:spcAft>
                <a:spcPts val="0"/>
              </a:spcAft>
              <a:buClr>
                <a:srgbClr val="6A6C77"/>
              </a:buClr>
              <a:buSzPct val="100000"/>
              <a:buFont typeface="Tahoma"/>
              <a:buNone/>
            </a:pPr>
            <a:r>
              <a:rPr lang="no-NO" sz="4800"/>
              <a:t>Quality assurance of data and documentation material (ii)</a:t>
            </a:r>
            <a:endParaRPr sz="4800"/>
          </a:p>
        </p:txBody>
      </p:sp>
      <p:pic>
        <p:nvPicPr>
          <p:cNvPr id="309" name="Google Shape;309;p34"/>
          <p:cNvPicPr preferRelativeResize="0"/>
          <p:nvPr/>
        </p:nvPicPr>
        <p:blipFill rotWithShape="1">
          <a:blip r:embed="rId3">
            <a:alphaModFix/>
          </a:blip>
          <a:srcRect b="0" l="0" r="0" t="0"/>
          <a:stretch/>
        </p:blipFill>
        <p:spPr>
          <a:xfrm>
            <a:off x="14412204" y="6538736"/>
            <a:ext cx="2341542" cy="155478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g16446e58a46_0_81"/>
          <p:cNvSpPr txBox="1"/>
          <p:nvPr>
            <p:ph idx="4294967295" type="body"/>
          </p:nvPr>
        </p:nvSpPr>
        <p:spPr>
          <a:xfrm>
            <a:off x="1104201" y="962350"/>
            <a:ext cx="12306900" cy="81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600"/>
              </a:spcBef>
              <a:spcAft>
                <a:spcPts val="0"/>
              </a:spcAft>
              <a:buSzPts val="4060"/>
              <a:buNone/>
            </a:pPr>
            <a:r>
              <a:rPr lang="no-NO" sz="4700"/>
              <a:t>Services Supporting Research</a:t>
            </a:r>
            <a:endParaRPr sz="4700"/>
          </a:p>
        </p:txBody>
      </p:sp>
      <p:pic>
        <p:nvPicPr>
          <p:cNvPr descr="Graphical user interface, text, application&#10;&#10;Description automatically generated" id="111" name="Google Shape;111;g16446e58a46_0_81"/>
          <p:cNvPicPr preferRelativeResize="0"/>
          <p:nvPr/>
        </p:nvPicPr>
        <p:blipFill rotWithShape="1">
          <a:blip r:embed="rId3">
            <a:alphaModFix/>
          </a:blip>
          <a:srcRect b="0" l="0" r="0" t="0"/>
          <a:stretch/>
        </p:blipFill>
        <p:spPr>
          <a:xfrm>
            <a:off x="868450" y="2016550"/>
            <a:ext cx="8020725" cy="2663526"/>
          </a:xfrm>
          <a:prstGeom prst="rect">
            <a:avLst/>
          </a:prstGeom>
          <a:noFill/>
          <a:ln>
            <a:noFill/>
          </a:ln>
        </p:spPr>
      </p:pic>
      <p:pic>
        <p:nvPicPr>
          <p:cNvPr descr="Text&#10;&#10;Description automatically generated" id="112" name="Google Shape;112;g16446e58a46_0_81"/>
          <p:cNvPicPr preferRelativeResize="0"/>
          <p:nvPr/>
        </p:nvPicPr>
        <p:blipFill rotWithShape="1">
          <a:blip r:embed="rId4">
            <a:alphaModFix/>
          </a:blip>
          <a:srcRect b="0" l="0" r="0" t="0"/>
          <a:stretch/>
        </p:blipFill>
        <p:spPr>
          <a:xfrm>
            <a:off x="5635812" y="5692151"/>
            <a:ext cx="4920075" cy="2815450"/>
          </a:xfrm>
          <a:prstGeom prst="rect">
            <a:avLst/>
          </a:prstGeom>
          <a:noFill/>
          <a:ln>
            <a:noFill/>
          </a:ln>
        </p:spPr>
      </p:pic>
      <p:pic>
        <p:nvPicPr>
          <p:cNvPr id="113" name="Google Shape;113;g16446e58a46_0_81"/>
          <p:cNvPicPr preferRelativeResize="0"/>
          <p:nvPr/>
        </p:nvPicPr>
        <p:blipFill rotWithShape="1">
          <a:blip r:embed="rId5">
            <a:alphaModFix/>
          </a:blip>
          <a:srcRect b="1458" l="0" r="1806" t="0"/>
          <a:stretch/>
        </p:blipFill>
        <p:spPr>
          <a:xfrm>
            <a:off x="10672250" y="1041900"/>
            <a:ext cx="6148826" cy="6643949"/>
          </a:xfrm>
          <a:prstGeom prst="rect">
            <a:avLst/>
          </a:prstGeom>
          <a:noFill/>
          <a:ln>
            <a:noFill/>
          </a:ln>
        </p:spPr>
      </p:pic>
      <p:pic>
        <p:nvPicPr>
          <p:cNvPr id="114" name="Google Shape;114;g16446e58a46_0_81"/>
          <p:cNvPicPr preferRelativeResize="0"/>
          <p:nvPr/>
        </p:nvPicPr>
        <p:blipFill rotWithShape="1">
          <a:blip r:embed="rId6">
            <a:alphaModFix/>
          </a:blip>
          <a:srcRect b="0" l="0" r="0" t="0"/>
          <a:stretch/>
        </p:blipFill>
        <p:spPr>
          <a:xfrm>
            <a:off x="2138875" y="4923975"/>
            <a:ext cx="3380550" cy="1786777"/>
          </a:xfrm>
          <a:prstGeom prst="rect">
            <a:avLst/>
          </a:prstGeom>
          <a:noFill/>
          <a:ln>
            <a:noFill/>
          </a:ln>
        </p:spPr>
      </p:pic>
      <p:pic>
        <p:nvPicPr>
          <p:cNvPr id="115" name="Google Shape;115;g16446e58a46_0_81"/>
          <p:cNvPicPr preferRelativeResize="0"/>
          <p:nvPr/>
        </p:nvPicPr>
        <p:blipFill rotWithShape="1">
          <a:blip r:embed="rId7">
            <a:alphaModFix/>
          </a:blip>
          <a:srcRect b="0" l="0" r="0" t="0"/>
          <a:stretch/>
        </p:blipFill>
        <p:spPr>
          <a:xfrm>
            <a:off x="1771800" y="5692150"/>
            <a:ext cx="2937699" cy="1534949"/>
          </a:xfrm>
          <a:prstGeom prst="rect">
            <a:avLst/>
          </a:prstGeom>
          <a:noFill/>
          <a:ln>
            <a:noFill/>
          </a:ln>
        </p:spPr>
      </p:pic>
      <p:pic>
        <p:nvPicPr>
          <p:cNvPr id="116" name="Google Shape;116;g16446e58a46_0_81"/>
          <p:cNvPicPr preferRelativeResize="0"/>
          <p:nvPr/>
        </p:nvPicPr>
        <p:blipFill rotWithShape="1">
          <a:blip r:embed="rId8">
            <a:alphaModFix/>
          </a:blip>
          <a:srcRect b="0" l="0" r="0" t="0"/>
          <a:stretch/>
        </p:blipFill>
        <p:spPr>
          <a:xfrm>
            <a:off x="1347450" y="6476200"/>
            <a:ext cx="2937700" cy="1536280"/>
          </a:xfrm>
          <a:prstGeom prst="rect">
            <a:avLst/>
          </a:prstGeom>
          <a:noFill/>
          <a:ln>
            <a:noFill/>
          </a:ln>
        </p:spPr>
      </p:pic>
      <p:pic>
        <p:nvPicPr>
          <p:cNvPr id="117" name="Google Shape;117;g16446e58a46_0_81"/>
          <p:cNvPicPr preferRelativeResize="0"/>
          <p:nvPr/>
        </p:nvPicPr>
        <p:blipFill rotWithShape="1">
          <a:blip r:embed="rId9">
            <a:alphaModFix/>
          </a:blip>
          <a:srcRect b="0" l="0" r="0" t="0"/>
          <a:stretch/>
        </p:blipFill>
        <p:spPr>
          <a:xfrm>
            <a:off x="1028528" y="7305400"/>
            <a:ext cx="2732800" cy="1429126"/>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35"/>
          <p:cNvSpPr txBox="1"/>
          <p:nvPr>
            <p:ph idx="1" type="body"/>
          </p:nvPr>
        </p:nvSpPr>
        <p:spPr>
          <a:xfrm>
            <a:off x="908775" y="2466075"/>
            <a:ext cx="12235800" cy="5954100"/>
          </a:xfrm>
          <a:prstGeom prst="rect">
            <a:avLst/>
          </a:prstGeom>
          <a:noFill/>
          <a:ln>
            <a:noFill/>
          </a:ln>
        </p:spPr>
        <p:txBody>
          <a:bodyPr anchorCtr="0" anchor="t" bIns="45700" lIns="91425" spcFirstLastPara="1" rIns="91425" wrap="square" tIns="45700">
            <a:normAutofit/>
          </a:bodyPr>
          <a:lstStyle/>
          <a:p>
            <a:pPr indent="-584200" lvl="0" marL="584200" rtl="0" algn="l">
              <a:lnSpc>
                <a:spcPct val="100000"/>
              </a:lnSpc>
              <a:spcBef>
                <a:spcPts val="0"/>
              </a:spcBef>
              <a:spcAft>
                <a:spcPts val="0"/>
              </a:spcAft>
              <a:buClr>
                <a:srgbClr val="6A6C76"/>
              </a:buClr>
              <a:buSzPts val="2800"/>
              <a:buFont typeface="Tahoma"/>
              <a:buChar char="•"/>
            </a:pPr>
            <a:r>
              <a:rPr lang="no-NO"/>
              <a:t>Set clear </a:t>
            </a:r>
            <a:r>
              <a:rPr lang="no-NO">
                <a:solidFill>
                  <a:srgbClr val="2A8FDB"/>
                </a:solidFill>
              </a:rPr>
              <a:t>rules for workflows</a:t>
            </a:r>
            <a:r>
              <a:rPr lang="no-NO"/>
              <a:t> in case of </a:t>
            </a:r>
            <a:r>
              <a:rPr lang="no-NO">
                <a:solidFill>
                  <a:srgbClr val="2A8FDB"/>
                </a:solidFill>
              </a:rPr>
              <a:t>updates, new versions, </a:t>
            </a:r>
            <a:br>
              <a:rPr lang="no-NO">
                <a:solidFill>
                  <a:srgbClr val="2A8FDB"/>
                </a:solidFill>
              </a:rPr>
            </a:br>
            <a:r>
              <a:rPr lang="no-NO">
                <a:solidFill>
                  <a:srgbClr val="2A8FDB"/>
                </a:solidFill>
              </a:rPr>
              <a:t>changes</a:t>
            </a:r>
            <a:r>
              <a:rPr lang="no-NO"/>
              <a:t> to the data entry to ensure </a:t>
            </a:r>
            <a:r>
              <a:rPr b="1" lang="no-NO">
                <a:solidFill>
                  <a:srgbClr val="2A8FDB"/>
                </a:solidFill>
              </a:rPr>
              <a:t>reproducibility</a:t>
            </a:r>
            <a:r>
              <a:rPr lang="no-NO"/>
              <a:t>:</a:t>
            </a:r>
            <a:endParaRPr/>
          </a:p>
          <a:p>
            <a:pPr indent="-376900" lvl="1" marL="889000" rtl="0" algn="l">
              <a:lnSpc>
                <a:spcPct val="100000"/>
              </a:lnSpc>
              <a:spcBef>
                <a:spcPts val="1200"/>
              </a:spcBef>
              <a:spcAft>
                <a:spcPts val="0"/>
              </a:spcAft>
              <a:buClr>
                <a:srgbClr val="6A6C76"/>
              </a:buClr>
              <a:buSzPts val="2800"/>
              <a:buFont typeface="Tahoma"/>
              <a:buChar char="•"/>
            </a:pPr>
            <a:r>
              <a:rPr lang="no-NO"/>
              <a:t>Tracking (internal recording; errata files);</a:t>
            </a:r>
            <a:endParaRPr/>
          </a:p>
          <a:p>
            <a:pPr indent="-376900" lvl="1" marL="889000" rtl="0" algn="l">
              <a:lnSpc>
                <a:spcPct val="100000"/>
              </a:lnSpc>
              <a:spcBef>
                <a:spcPts val="1200"/>
              </a:spcBef>
              <a:spcAft>
                <a:spcPts val="0"/>
              </a:spcAft>
              <a:buClr>
                <a:srgbClr val="6A6C76"/>
              </a:buClr>
              <a:buSzPts val="2800"/>
              <a:buFont typeface="Tahoma"/>
              <a:buChar char="•"/>
            </a:pPr>
            <a:r>
              <a:rPr lang="no-NO"/>
              <a:t>Be clear about structure according to OAIS model;</a:t>
            </a:r>
            <a:endParaRPr/>
          </a:p>
          <a:p>
            <a:pPr indent="-376900" lvl="1" marL="889000" rtl="0" algn="l">
              <a:lnSpc>
                <a:spcPct val="100000"/>
              </a:lnSpc>
              <a:spcBef>
                <a:spcPts val="1200"/>
              </a:spcBef>
              <a:spcAft>
                <a:spcPts val="0"/>
              </a:spcAft>
              <a:buClr>
                <a:srgbClr val="6A6C76"/>
              </a:buClr>
              <a:buSzPts val="2800"/>
              <a:buFont typeface="Tahoma"/>
              <a:buChar char="•"/>
            </a:pPr>
            <a:r>
              <a:rPr lang="no-NO"/>
              <a:t>Major vs. minor version changes.</a:t>
            </a:r>
            <a:endParaRPr/>
          </a:p>
          <a:p>
            <a:pPr indent="0" lvl="0" marL="0" rtl="0" algn="l">
              <a:lnSpc>
                <a:spcPct val="100000"/>
              </a:lnSpc>
              <a:spcBef>
                <a:spcPts val="1200"/>
              </a:spcBef>
              <a:spcAft>
                <a:spcPts val="0"/>
              </a:spcAft>
              <a:buSzPts val="2044"/>
              <a:buNone/>
            </a:pPr>
            <a:r>
              <a:t/>
            </a:r>
            <a:endParaRPr/>
          </a:p>
          <a:p>
            <a:pPr indent="0" lvl="0" marL="0" rtl="0" algn="l">
              <a:lnSpc>
                <a:spcPct val="100000"/>
              </a:lnSpc>
              <a:spcBef>
                <a:spcPts val="1200"/>
              </a:spcBef>
              <a:spcAft>
                <a:spcPts val="0"/>
              </a:spcAft>
              <a:buSzPts val="2044"/>
              <a:buNone/>
            </a:pPr>
            <a:r>
              <a:rPr lang="no-NO"/>
              <a:t>The ingest team needs a clear structure on </a:t>
            </a:r>
            <a:r>
              <a:rPr lang="no-NO">
                <a:solidFill>
                  <a:srgbClr val="2A8FDB"/>
                </a:solidFill>
              </a:rPr>
              <a:t>naming </a:t>
            </a:r>
            <a:r>
              <a:rPr lang="no-NO"/>
              <a:t>of different versions. It must be clear and reproducible for the data curators what are the most recent data in the DIP and also in the SIP to not mix things up by accident.</a:t>
            </a:r>
            <a:endParaRPr/>
          </a:p>
        </p:txBody>
      </p:sp>
      <p:sp>
        <p:nvSpPr>
          <p:cNvPr id="315" name="Google Shape;315;p35"/>
          <p:cNvSpPr txBox="1"/>
          <p:nvPr>
            <p:ph type="title"/>
          </p:nvPr>
        </p:nvSpPr>
        <p:spPr>
          <a:xfrm>
            <a:off x="908781" y="885495"/>
            <a:ext cx="14716508" cy="997079"/>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Clr>
                <a:srgbClr val="6A6C77"/>
              </a:buClr>
              <a:buSzPts val="5800"/>
              <a:buFont typeface="Tahoma"/>
              <a:buNone/>
            </a:pPr>
            <a:r>
              <a:rPr lang="no-NO"/>
              <a:t>Updates and Versioning</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pic>
        <p:nvPicPr>
          <p:cNvPr id="320" name="Google Shape;320;p36"/>
          <p:cNvPicPr preferRelativeResize="0"/>
          <p:nvPr/>
        </p:nvPicPr>
        <p:blipFill rotWithShape="1">
          <a:blip r:embed="rId3">
            <a:alphaModFix/>
          </a:blip>
          <a:srcRect b="0" l="0" r="0" t="0"/>
          <a:stretch/>
        </p:blipFill>
        <p:spPr>
          <a:xfrm>
            <a:off x="12581172" y="4127581"/>
            <a:ext cx="4680114" cy="3049962"/>
          </a:xfrm>
          <a:prstGeom prst="rect">
            <a:avLst/>
          </a:prstGeom>
          <a:noFill/>
          <a:ln>
            <a:noFill/>
          </a:ln>
        </p:spPr>
      </p:pic>
      <p:sp>
        <p:nvSpPr>
          <p:cNvPr id="321" name="Google Shape;321;p36"/>
          <p:cNvSpPr txBox="1"/>
          <p:nvPr>
            <p:ph idx="1" type="body"/>
          </p:nvPr>
        </p:nvSpPr>
        <p:spPr>
          <a:xfrm>
            <a:off x="687717" y="2443261"/>
            <a:ext cx="14489062" cy="1174145"/>
          </a:xfrm>
          <a:prstGeom prst="rect">
            <a:avLst/>
          </a:prstGeom>
          <a:noFill/>
          <a:ln>
            <a:noFill/>
          </a:ln>
        </p:spPr>
        <p:txBody>
          <a:bodyPr anchorCtr="0" anchor="t" bIns="45700" lIns="91425" spcFirstLastPara="1" rIns="91425" wrap="square" tIns="45700">
            <a:noAutofit/>
          </a:bodyPr>
          <a:lstStyle/>
          <a:p>
            <a:pPr indent="0" lvl="0" marL="584200" rtl="0" algn="l">
              <a:lnSpc>
                <a:spcPct val="100000"/>
              </a:lnSpc>
              <a:spcBef>
                <a:spcPts val="0"/>
              </a:spcBef>
              <a:spcAft>
                <a:spcPts val="0"/>
              </a:spcAft>
              <a:buSzPts val="2044"/>
              <a:buNone/>
            </a:pPr>
            <a:r>
              <a:rPr lang="no-NO"/>
              <a:t>Upcoming incidents or situations could require new workflows (e.g., COVID-19 pandemic, or a handover of a bulk of datasets in form of a [pre-mortem] bequest):</a:t>
            </a:r>
            <a:endParaRPr/>
          </a:p>
          <a:p>
            <a:pPr indent="-454406" lvl="0" marL="584200" rtl="0" algn="l">
              <a:lnSpc>
                <a:spcPct val="100000"/>
              </a:lnSpc>
              <a:spcBef>
                <a:spcPts val="1200"/>
              </a:spcBef>
              <a:spcAft>
                <a:spcPts val="0"/>
              </a:spcAft>
              <a:buClr>
                <a:srgbClr val="6A6C76"/>
              </a:buClr>
              <a:buSzPts val="2044"/>
              <a:buFont typeface="Tahoma"/>
              <a:buNone/>
            </a:pPr>
            <a:r>
              <a:t/>
            </a:r>
            <a:endParaRPr/>
          </a:p>
          <a:p>
            <a:pPr indent="-454406" lvl="0" marL="584200" rtl="0" algn="l">
              <a:lnSpc>
                <a:spcPct val="150000"/>
              </a:lnSpc>
              <a:spcBef>
                <a:spcPts val="1200"/>
              </a:spcBef>
              <a:spcAft>
                <a:spcPts val="0"/>
              </a:spcAft>
              <a:buClr>
                <a:srgbClr val="6A6C76"/>
              </a:buClr>
              <a:buSzPts val="2044"/>
              <a:buFont typeface="Tahoma"/>
              <a:buNone/>
            </a:pPr>
            <a:r>
              <a:t/>
            </a:r>
            <a:endParaRPr/>
          </a:p>
        </p:txBody>
      </p:sp>
      <p:sp>
        <p:nvSpPr>
          <p:cNvPr id="322" name="Google Shape;322;p36"/>
          <p:cNvSpPr txBox="1"/>
          <p:nvPr>
            <p:ph type="title"/>
          </p:nvPr>
        </p:nvSpPr>
        <p:spPr>
          <a:xfrm>
            <a:off x="908781" y="885495"/>
            <a:ext cx="14716508" cy="997079"/>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Clr>
                <a:srgbClr val="6A6C77"/>
              </a:buClr>
              <a:buSzPts val="5800"/>
              <a:buFont typeface="Tahoma"/>
              <a:buNone/>
            </a:pPr>
            <a:r>
              <a:rPr lang="no-NO"/>
              <a:t>Adaptation of workflows and processes</a:t>
            </a:r>
            <a:endParaRPr/>
          </a:p>
        </p:txBody>
      </p:sp>
      <p:pic>
        <p:nvPicPr>
          <p:cNvPr id="323" name="Google Shape;323;p36"/>
          <p:cNvPicPr preferRelativeResize="0"/>
          <p:nvPr/>
        </p:nvPicPr>
        <p:blipFill rotWithShape="1">
          <a:blip r:embed="rId4">
            <a:alphaModFix/>
          </a:blip>
          <a:srcRect b="0" l="0" r="0" t="0"/>
          <a:stretch/>
        </p:blipFill>
        <p:spPr>
          <a:xfrm>
            <a:off x="1782409" y="3905556"/>
            <a:ext cx="10961905" cy="3533333"/>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37"/>
          <p:cNvSpPr txBox="1"/>
          <p:nvPr>
            <p:ph type="title"/>
          </p:nvPr>
        </p:nvSpPr>
        <p:spPr>
          <a:xfrm>
            <a:off x="908775" y="835750"/>
            <a:ext cx="4476000" cy="29253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Clr>
                <a:srgbClr val="6A6C77"/>
              </a:buClr>
              <a:buSzPts val="5800"/>
              <a:buFont typeface="Tahoma"/>
              <a:buNone/>
            </a:pPr>
            <a:r>
              <a:rPr lang="no-NO"/>
              <a:t>Example of ingest process</a:t>
            </a:r>
            <a:endParaRPr/>
          </a:p>
        </p:txBody>
      </p:sp>
      <p:pic>
        <p:nvPicPr>
          <p:cNvPr id="329" name="Google Shape;329;p37"/>
          <p:cNvPicPr preferRelativeResize="0"/>
          <p:nvPr/>
        </p:nvPicPr>
        <p:blipFill rotWithShape="1">
          <a:blip r:embed="rId3">
            <a:alphaModFix/>
          </a:blip>
          <a:srcRect b="0" l="0" r="0" t="0"/>
          <a:stretch/>
        </p:blipFill>
        <p:spPr>
          <a:xfrm>
            <a:off x="5772150" y="655600"/>
            <a:ext cx="7055249" cy="8233124"/>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38"/>
          <p:cNvSpPr txBox="1"/>
          <p:nvPr>
            <p:ph idx="1" type="body"/>
          </p:nvPr>
        </p:nvSpPr>
        <p:spPr>
          <a:xfrm>
            <a:off x="908781" y="2010209"/>
            <a:ext cx="14716500" cy="6801000"/>
          </a:xfrm>
          <a:prstGeom prst="rect">
            <a:avLst/>
          </a:prstGeom>
          <a:noFill/>
          <a:ln>
            <a:noFill/>
          </a:ln>
        </p:spPr>
        <p:txBody>
          <a:bodyPr anchorCtr="0" anchor="t" bIns="45700" lIns="91425" spcFirstLastPara="1" rIns="91425" wrap="square" tIns="45700">
            <a:noAutofit/>
          </a:bodyPr>
          <a:lstStyle/>
          <a:p>
            <a:pPr indent="-406400" lvl="0" marL="457200" rtl="0" algn="l">
              <a:lnSpc>
                <a:spcPct val="100000"/>
              </a:lnSpc>
              <a:spcBef>
                <a:spcPts val="1200"/>
              </a:spcBef>
              <a:spcAft>
                <a:spcPts val="0"/>
              </a:spcAft>
              <a:buSzPts val="2800"/>
              <a:buChar char="❏"/>
            </a:pPr>
            <a:r>
              <a:rPr lang="no-NO"/>
              <a:t>Transfer archive material into working area (correct drive);</a:t>
            </a:r>
            <a:endParaRPr/>
          </a:p>
          <a:p>
            <a:pPr indent="-406400" lvl="0" marL="457200" rtl="0" algn="l">
              <a:lnSpc>
                <a:spcPct val="100000"/>
              </a:lnSpc>
              <a:spcBef>
                <a:spcPts val="0"/>
              </a:spcBef>
              <a:spcAft>
                <a:spcPts val="0"/>
              </a:spcAft>
              <a:buSzPts val="2800"/>
              <a:buChar char="❏"/>
            </a:pPr>
            <a:r>
              <a:rPr lang="no-NO"/>
              <a:t>Create folders according to OAIS model (SIP, AIP, DIP);</a:t>
            </a:r>
            <a:endParaRPr/>
          </a:p>
          <a:p>
            <a:pPr indent="-406400" lvl="0" marL="457200" rtl="0" algn="l">
              <a:lnSpc>
                <a:spcPct val="100000"/>
              </a:lnSpc>
              <a:spcBef>
                <a:spcPts val="0"/>
              </a:spcBef>
              <a:spcAft>
                <a:spcPts val="0"/>
              </a:spcAft>
              <a:buSzPts val="2800"/>
              <a:buChar char="❏"/>
            </a:pPr>
            <a:r>
              <a:rPr lang="no-NO"/>
              <a:t>Are all mandatory metadata fields filled in correctly?</a:t>
            </a:r>
            <a:endParaRPr/>
          </a:p>
          <a:p>
            <a:pPr indent="-406400" lvl="0" marL="457200" rtl="0" algn="l">
              <a:lnSpc>
                <a:spcPct val="100000"/>
              </a:lnSpc>
              <a:spcBef>
                <a:spcPts val="0"/>
              </a:spcBef>
              <a:spcAft>
                <a:spcPts val="0"/>
              </a:spcAft>
              <a:buSzPts val="2800"/>
              <a:buChar char="❏"/>
            </a:pPr>
            <a:r>
              <a:rPr lang="no-NO"/>
              <a:t>Are topics and keywords chosen from the respective thesauri and vocabularies;</a:t>
            </a:r>
            <a:endParaRPr/>
          </a:p>
          <a:p>
            <a:pPr indent="-406400" lvl="0" marL="457200" rtl="0" algn="l">
              <a:lnSpc>
                <a:spcPct val="100000"/>
              </a:lnSpc>
              <a:spcBef>
                <a:spcPts val="0"/>
              </a:spcBef>
              <a:spcAft>
                <a:spcPts val="0"/>
              </a:spcAft>
              <a:buSzPts val="2800"/>
              <a:buChar char="❏"/>
            </a:pPr>
            <a:r>
              <a:rPr lang="no-NO"/>
              <a:t>Pseudonymisation/Anonymisation checks;</a:t>
            </a:r>
            <a:endParaRPr/>
          </a:p>
          <a:p>
            <a:pPr indent="-406400" lvl="0" marL="457200" rtl="0" algn="l">
              <a:lnSpc>
                <a:spcPct val="100000"/>
              </a:lnSpc>
              <a:spcBef>
                <a:spcPts val="0"/>
              </a:spcBef>
              <a:spcAft>
                <a:spcPts val="0"/>
              </a:spcAft>
              <a:buSzPts val="2800"/>
              <a:buChar char="❏"/>
            </a:pPr>
            <a:r>
              <a:rPr lang="no-NO"/>
              <a:t>Data cleaning (variables and values labelled, missing values);</a:t>
            </a:r>
            <a:endParaRPr/>
          </a:p>
          <a:p>
            <a:pPr indent="-406400" lvl="0" marL="457200" rtl="0" algn="l">
              <a:lnSpc>
                <a:spcPct val="100000"/>
              </a:lnSpc>
              <a:spcBef>
                <a:spcPts val="0"/>
              </a:spcBef>
              <a:spcAft>
                <a:spcPts val="0"/>
              </a:spcAft>
              <a:buSzPts val="2800"/>
              <a:buChar char="❏"/>
            </a:pPr>
            <a:r>
              <a:rPr lang="no-NO"/>
              <a:t>Plausibility checks;</a:t>
            </a:r>
            <a:endParaRPr/>
          </a:p>
          <a:p>
            <a:pPr indent="-406400" lvl="0" marL="457200" rtl="0" algn="l">
              <a:lnSpc>
                <a:spcPct val="100000"/>
              </a:lnSpc>
              <a:spcBef>
                <a:spcPts val="0"/>
              </a:spcBef>
              <a:spcAft>
                <a:spcPts val="0"/>
              </a:spcAft>
              <a:buSzPts val="2800"/>
              <a:buChar char="❏"/>
            </a:pPr>
            <a:r>
              <a:rPr lang="no-NO"/>
              <a:t>Check if data and documentation material complete and match;</a:t>
            </a:r>
            <a:endParaRPr/>
          </a:p>
          <a:p>
            <a:pPr indent="-406400" lvl="0" marL="457200" rtl="0" algn="l">
              <a:lnSpc>
                <a:spcPct val="100000"/>
              </a:lnSpc>
              <a:spcBef>
                <a:spcPts val="0"/>
              </a:spcBef>
              <a:spcAft>
                <a:spcPts val="0"/>
              </a:spcAft>
              <a:buSzPts val="2800"/>
              <a:buChar char="❏"/>
            </a:pPr>
            <a:r>
              <a:rPr lang="no-NO"/>
              <a:t>Include suggested citation and information (DOI, version) in data and documentation;</a:t>
            </a:r>
            <a:endParaRPr/>
          </a:p>
          <a:p>
            <a:pPr indent="-406400" lvl="0" marL="457200" rtl="0" algn="l">
              <a:lnSpc>
                <a:spcPct val="100000"/>
              </a:lnSpc>
              <a:spcBef>
                <a:spcPts val="0"/>
              </a:spcBef>
              <a:spcAft>
                <a:spcPts val="0"/>
              </a:spcAft>
              <a:buSzPts val="2800"/>
              <a:buChar char="❏"/>
            </a:pPr>
            <a:r>
              <a:rPr lang="no-NO"/>
              <a:t>Send feedback to depositor;</a:t>
            </a:r>
            <a:endParaRPr/>
          </a:p>
          <a:p>
            <a:pPr indent="-406400" lvl="0" marL="457200" rtl="0" algn="l">
              <a:lnSpc>
                <a:spcPct val="100000"/>
              </a:lnSpc>
              <a:spcBef>
                <a:spcPts val="0"/>
              </a:spcBef>
              <a:spcAft>
                <a:spcPts val="0"/>
              </a:spcAft>
              <a:buSzPts val="2800"/>
              <a:buChar char="❏"/>
            </a:pPr>
            <a:r>
              <a:rPr lang="no-NO"/>
              <a:t>Transfer the data and documentation material into preferred formats of scientific community and long-term archive formats;</a:t>
            </a:r>
            <a:endParaRPr/>
          </a:p>
          <a:p>
            <a:pPr indent="-406400" lvl="0" marL="457200" rtl="0" algn="l">
              <a:lnSpc>
                <a:spcPct val="100000"/>
              </a:lnSpc>
              <a:spcBef>
                <a:spcPts val="0"/>
              </a:spcBef>
              <a:spcAft>
                <a:spcPts val="0"/>
              </a:spcAft>
              <a:buSzPts val="2800"/>
              <a:buChar char="❏"/>
            </a:pPr>
            <a:r>
              <a:rPr lang="no-NO"/>
              <a:t>Make clear all undertaken steps are traceable and documented;</a:t>
            </a:r>
            <a:endParaRPr/>
          </a:p>
          <a:p>
            <a:pPr indent="-406400" lvl="0" marL="457200" rtl="0" algn="l">
              <a:lnSpc>
                <a:spcPct val="100000"/>
              </a:lnSpc>
              <a:spcBef>
                <a:spcPts val="0"/>
              </a:spcBef>
              <a:spcAft>
                <a:spcPts val="0"/>
              </a:spcAft>
              <a:buSzPts val="2800"/>
              <a:buChar char="❏"/>
            </a:pPr>
            <a:r>
              <a:rPr lang="no-NO"/>
              <a:t>Publish archive material in chosen platform (e.g., Dataverse);</a:t>
            </a:r>
            <a:endParaRPr/>
          </a:p>
          <a:p>
            <a:pPr indent="-406400" lvl="0" marL="457200" rtl="0" algn="l">
              <a:lnSpc>
                <a:spcPct val="100000"/>
              </a:lnSpc>
              <a:spcBef>
                <a:spcPts val="0"/>
              </a:spcBef>
              <a:spcAft>
                <a:spcPts val="0"/>
              </a:spcAft>
              <a:buSzPts val="2800"/>
              <a:buChar char="❏"/>
            </a:pPr>
            <a:r>
              <a:rPr lang="no-NO"/>
              <a:t>Clean up all folders and move to repository.</a:t>
            </a:r>
            <a:endParaRPr/>
          </a:p>
        </p:txBody>
      </p:sp>
      <p:sp>
        <p:nvSpPr>
          <p:cNvPr id="335" name="Google Shape;335;p38"/>
          <p:cNvSpPr txBox="1"/>
          <p:nvPr>
            <p:ph type="title"/>
          </p:nvPr>
        </p:nvSpPr>
        <p:spPr>
          <a:xfrm>
            <a:off x="908781" y="885495"/>
            <a:ext cx="14716500" cy="9972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Clr>
                <a:srgbClr val="6A6C77"/>
              </a:buClr>
              <a:buSzPts val="5800"/>
              <a:buFont typeface="Tahoma"/>
              <a:buNone/>
            </a:pPr>
            <a:r>
              <a:rPr lang="no-NO"/>
              <a:t>Checklist</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39"/>
          <p:cNvSpPr txBox="1"/>
          <p:nvPr>
            <p:ph idx="1" type="body"/>
          </p:nvPr>
        </p:nvSpPr>
        <p:spPr>
          <a:xfrm>
            <a:off x="2546428" y="3467100"/>
            <a:ext cx="12700388" cy="12144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11600"/>
              <a:buFont typeface="Tahoma"/>
              <a:buNone/>
            </a:pPr>
            <a:r>
              <a:rPr lang="no-NO"/>
              <a:t>Thank you!</a:t>
            </a:r>
            <a:endParaRPr/>
          </a:p>
        </p:txBody>
      </p:sp>
      <p:sp>
        <p:nvSpPr>
          <p:cNvPr id="341" name="Google Shape;341;p39"/>
          <p:cNvSpPr txBox="1"/>
          <p:nvPr/>
        </p:nvSpPr>
        <p:spPr>
          <a:xfrm>
            <a:off x="5757705" y="5346700"/>
            <a:ext cx="9488495" cy="1214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t/>
            </a:r>
            <a:endParaRPr b="0" i="1" sz="2000" u="none" cap="none" strike="noStrike">
              <a:solidFill>
                <a:schemeClr val="accent4"/>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Arial"/>
              <a:buNone/>
            </a:pPr>
            <a:r>
              <a:rPr i="1" lang="no-NO" sz="2000">
                <a:solidFill>
                  <a:schemeClr val="accent4"/>
                </a:solidFill>
                <a:latin typeface="Tahoma"/>
                <a:ea typeface="Tahoma"/>
                <a:cs typeface="Tahoma"/>
                <a:sym typeface="Tahoma"/>
              </a:rPr>
              <a:t>I</a:t>
            </a:r>
            <a:r>
              <a:rPr b="0" i="1" lang="no-NO" sz="2000" u="none" cap="none" strike="noStrike">
                <a:solidFill>
                  <a:schemeClr val="accent4"/>
                </a:solidFill>
                <a:latin typeface="Tahoma"/>
                <a:ea typeface="Tahoma"/>
                <a:cs typeface="Tahoma"/>
                <a:sym typeface="Tahoma"/>
              </a:rPr>
              <a:t>ris Butzlaff, AUSSDA, University of Vienna</a:t>
            </a:r>
            <a:endParaRPr b="0" i="1" sz="2000" u="none" cap="none" strike="noStrike">
              <a:solidFill>
                <a:schemeClr val="accent4"/>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Arial"/>
              <a:buNone/>
            </a:pPr>
            <a:r>
              <a:t/>
            </a:r>
            <a:endParaRPr b="0" i="1" sz="2000" u="none" cap="none" strike="noStrike">
              <a:solidFill>
                <a:schemeClr val="accent4"/>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Arial"/>
              <a:buNone/>
            </a:pPr>
            <a:r>
              <a:t/>
            </a:r>
            <a:endParaRPr b="0" i="1" sz="2000" u="none" cap="none" strike="noStrike">
              <a:solidFill>
                <a:schemeClr val="accent4"/>
              </a:solidFill>
              <a:latin typeface="Tahoma"/>
              <a:ea typeface="Tahoma"/>
              <a:cs typeface="Tahoma"/>
              <a:sym typeface="Tahoma"/>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40"/>
          <p:cNvSpPr/>
          <p:nvPr/>
        </p:nvSpPr>
        <p:spPr>
          <a:xfrm>
            <a:off x="539263" y="800799"/>
            <a:ext cx="16224738"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6A6C77"/>
              </a:buClr>
              <a:buSzPts val="5000"/>
              <a:buFont typeface="Tahoma"/>
              <a:buNone/>
            </a:pPr>
            <a:r>
              <a:rPr b="1" i="0" lang="no-NO" sz="5000" u="none" cap="none" strike="noStrike">
                <a:solidFill>
                  <a:srgbClr val="6A6C77"/>
                </a:solidFill>
                <a:latin typeface="Tahoma"/>
                <a:ea typeface="Tahoma"/>
                <a:cs typeface="Tahoma"/>
                <a:sym typeface="Tahoma"/>
              </a:rPr>
              <a:t>Questions for the discussion</a:t>
            </a:r>
            <a:endParaRPr b="1" i="0" sz="5000" u="none" cap="none" strike="noStrike">
              <a:solidFill>
                <a:srgbClr val="6A6C77"/>
              </a:solidFill>
              <a:latin typeface="Tahoma"/>
              <a:ea typeface="Tahoma"/>
              <a:cs typeface="Tahoma"/>
              <a:sym typeface="Tahoma"/>
            </a:endParaRPr>
          </a:p>
        </p:txBody>
      </p:sp>
      <p:sp>
        <p:nvSpPr>
          <p:cNvPr id="347" name="Google Shape;347;p40"/>
          <p:cNvSpPr txBox="1"/>
          <p:nvPr/>
        </p:nvSpPr>
        <p:spPr>
          <a:xfrm>
            <a:off x="269632" y="1967373"/>
            <a:ext cx="4009292" cy="5734690"/>
          </a:xfrm>
          <a:prstGeom prst="rect">
            <a:avLst/>
          </a:prstGeom>
          <a:noFill/>
          <a:ln>
            <a:noFill/>
          </a:ln>
        </p:spPr>
        <p:txBody>
          <a:bodyPr anchorCtr="0" anchor="t" bIns="50800" lIns="50800" spcFirstLastPara="1" rIns="50800" wrap="square" tIns="50800">
            <a:noAutofit/>
          </a:bodyPr>
          <a:lstStyle/>
          <a:p>
            <a:pPr indent="-342900" lvl="0" marL="342900" marR="0" rtl="0" algn="l">
              <a:lnSpc>
                <a:spcPct val="100000"/>
              </a:lnSpc>
              <a:spcBef>
                <a:spcPts val="0"/>
              </a:spcBef>
              <a:spcAft>
                <a:spcPts val="0"/>
              </a:spcAft>
              <a:buClr>
                <a:srgbClr val="6A6C77"/>
              </a:buClr>
              <a:buSzPts val="1800"/>
              <a:buFont typeface="Helvetica Neue"/>
              <a:buAutoNum type="arabicPeriod"/>
            </a:pPr>
            <a:r>
              <a:rPr b="1" i="0" lang="no-NO" sz="1800" u="none" cap="none" strike="noStrike">
                <a:solidFill>
                  <a:srgbClr val="6A6C77"/>
                </a:solidFill>
                <a:latin typeface="Helvetica Neue"/>
                <a:ea typeface="Helvetica Neue"/>
                <a:cs typeface="Helvetica Neue"/>
                <a:sym typeface="Helvetica Neue"/>
              </a:rPr>
              <a:t>Hand-over from acquisition/pre-ingest to ingest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Helvetica Neue"/>
              <a:buNone/>
            </a:pPr>
            <a:r>
              <a:t/>
            </a:r>
            <a:endParaRPr b="1" i="0" sz="1800" u="none" cap="none" strike="noStrike">
              <a:solidFill>
                <a:srgbClr val="6A6C77"/>
              </a:solidFill>
              <a:latin typeface="Helvetica Neue"/>
              <a:ea typeface="Helvetica Neue"/>
              <a:cs typeface="Helvetica Neue"/>
              <a:sym typeface="Helvetica Neue"/>
            </a:endParaRPr>
          </a:p>
          <a:p>
            <a:pPr indent="-342900" lvl="0" marL="342900" marR="0" rtl="0" algn="l">
              <a:lnSpc>
                <a:spcPct val="100000"/>
              </a:lnSpc>
              <a:spcBef>
                <a:spcPts val="0"/>
              </a:spcBef>
              <a:spcAft>
                <a:spcPts val="0"/>
              </a:spcAft>
              <a:buClr>
                <a:srgbClr val="6A6C77"/>
              </a:buClr>
              <a:buSzPts val="1800"/>
              <a:buFont typeface="Noto Sans"/>
              <a:buChar char="−"/>
            </a:pPr>
            <a:r>
              <a:rPr b="0" i="0" lang="no-NO" sz="1800" u="none" cap="none" strike="noStrike">
                <a:solidFill>
                  <a:srgbClr val="6A6C77"/>
                </a:solidFill>
                <a:latin typeface="Helvetica Neue"/>
                <a:ea typeface="Helvetica Neue"/>
                <a:cs typeface="Helvetica Neue"/>
                <a:sym typeface="Helvetica Neue"/>
              </a:rPr>
              <a:t>Which programmes/software does your repository use to notify the ingest staff that data has ‘survived’ pre-ingest and is now ready for ingest?</a:t>
            </a:r>
            <a:endParaRPr b="0" i="0" sz="1800" u="none" cap="none" strike="noStrike">
              <a:solidFill>
                <a:srgbClr val="6A6C77"/>
              </a:solidFill>
              <a:latin typeface="Helvetica Neue"/>
              <a:ea typeface="Helvetica Neue"/>
              <a:cs typeface="Helvetica Neue"/>
              <a:sym typeface="Helvetica Neue"/>
            </a:endParaRPr>
          </a:p>
          <a:p>
            <a:pPr indent="-342900" lvl="0" marL="342900" marR="0" rtl="0" algn="l">
              <a:lnSpc>
                <a:spcPct val="100000"/>
              </a:lnSpc>
              <a:spcBef>
                <a:spcPts val="600"/>
              </a:spcBef>
              <a:spcAft>
                <a:spcPts val="0"/>
              </a:spcAft>
              <a:buClr>
                <a:srgbClr val="6A6C77"/>
              </a:buClr>
              <a:buSzPts val="1800"/>
              <a:buFont typeface="Noto Sans"/>
              <a:buChar char="−"/>
            </a:pPr>
            <a:r>
              <a:rPr b="0" i="0" lang="no-NO" sz="1800" u="none" cap="none" strike="noStrike">
                <a:solidFill>
                  <a:srgbClr val="6A6C77"/>
                </a:solidFill>
                <a:latin typeface="Helvetica Neue"/>
                <a:ea typeface="Helvetica Neue"/>
                <a:cs typeface="Helvetica Neue"/>
                <a:sym typeface="Helvetica Neue"/>
              </a:rPr>
              <a:t>How does pre-ingest agent transfer the data:</a:t>
            </a:r>
            <a:endParaRPr b="0" i="0" sz="1800" u="none" cap="none" strike="noStrike">
              <a:solidFill>
                <a:srgbClr val="6A6C77"/>
              </a:solidFill>
              <a:latin typeface="Helvetica Neue"/>
              <a:ea typeface="Helvetica Neue"/>
              <a:cs typeface="Helvetica Neue"/>
              <a:sym typeface="Helvetica Neue"/>
            </a:endParaRPr>
          </a:p>
          <a:p>
            <a:pPr indent="-173038" lvl="0" marL="444500" marR="0" rtl="0" algn="l">
              <a:lnSpc>
                <a:spcPct val="100000"/>
              </a:lnSpc>
              <a:spcBef>
                <a:spcPts val="600"/>
              </a:spcBef>
              <a:spcAft>
                <a:spcPts val="0"/>
              </a:spcAft>
              <a:buClr>
                <a:srgbClr val="6A6C77"/>
              </a:buClr>
              <a:buSzPts val="1800"/>
              <a:buFont typeface="Courier New"/>
              <a:buChar char="o"/>
            </a:pPr>
            <a:r>
              <a:rPr b="0" i="0" lang="no-NO" sz="1800" u="none" cap="none" strike="noStrike">
                <a:solidFill>
                  <a:srgbClr val="6A6C77"/>
                </a:solidFill>
                <a:latin typeface="Helvetica Neue"/>
                <a:ea typeface="Helvetica Neue"/>
                <a:cs typeface="Helvetica Neue"/>
                <a:sym typeface="Helvetica Neue"/>
              </a:rPr>
              <a:t>from data depositor to repository</a:t>
            </a:r>
            <a:endParaRPr b="0" i="0" sz="1800" u="none" cap="none" strike="noStrike">
              <a:solidFill>
                <a:srgbClr val="6A6C77"/>
              </a:solidFill>
              <a:latin typeface="Helvetica Neue"/>
              <a:ea typeface="Helvetica Neue"/>
              <a:cs typeface="Helvetica Neue"/>
              <a:sym typeface="Helvetica Neue"/>
            </a:endParaRPr>
          </a:p>
          <a:p>
            <a:pPr indent="-173038" lvl="0" marL="444500" marR="0" rtl="0" algn="l">
              <a:lnSpc>
                <a:spcPct val="100000"/>
              </a:lnSpc>
              <a:spcBef>
                <a:spcPts val="600"/>
              </a:spcBef>
              <a:spcAft>
                <a:spcPts val="0"/>
              </a:spcAft>
              <a:buClr>
                <a:srgbClr val="6A6C77"/>
              </a:buClr>
              <a:buSzPts val="1800"/>
              <a:buFont typeface="Courier New"/>
              <a:buChar char="o"/>
            </a:pPr>
            <a:r>
              <a:rPr b="0" i="0" lang="no-NO" sz="1800" u="none" cap="none" strike="noStrike">
                <a:solidFill>
                  <a:srgbClr val="6A6C77"/>
                </a:solidFill>
                <a:latin typeface="Helvetica Neue"/>
                <a:ea typeface="Helvetica Neue"/>
                <a:cs typeface="Helvetica Neue"/>
                <a:sym typeface="Helvetica Neue"/>
              </a:rPr>
              <a:t>from pre-ingest agent to ingest agent </a:t>
            </a:r>
            <a:endParaRPr b="0" i="0" sz="1800" u="none" cap="none" strike="noStrike">
              <a:solidFill>
                <a:srgbClr val="6A6C77"/>
              </a:solidFill>
              <a:latin typeface="Helvetica Neue"/>
              <a:ea typeface="Helvetica Neue"/>
              <a:cs typeface="Helvetica Neue"/>
              <a:sym typeface="Helvetica Neue"/>
            </a:endParaRPr>
          </a:p>
          <a:p>
            <a:pPr indent="-342900" lvl="0" marL="342900" marR="0" rtl="0" algn="l">
              <a:lnSpc>
                <a:spcPct val="100000"/>
              </a:lnSpc>
              <a:spcBef>
                <a:spcPts val="600"/>
              </a:spcBef>
              <a:spcAft>
                <a:spcPts val="0"/>
              </a:spcAft>
              <a:buClr>
                <a:srgbClr val="6A6C77"/>
              </a:buClr>
              <a:buSzPts val="1800"/>
              <a:buFont typeface="Noto Sans"/>
              <a:buChar char="−"/>
            </a:pPr>
            <a:r>
              <a:rPr b="0" i="0" lang="no-NO" sz="1800" u="none" cap="none" strike="noStrike">
                <a:solidFill>
                  <a:srgbClr val="6A6C77"/>
                </a:solidFill>
                <a:latin typeface="Helvetica Neue"/>
                <a:ea typeface="Helvetica Neue"/>
                <a:cs typeface="Helvetica Neue"/>
                <a:sym typeface="Helvetica Neue"/>
              </a:rPr>
              <a:t>Which software/tools does your repository use to keep track of status the data is in?</a:t>
            </a:r>
            <a:endParaRPr b="0" i="0" sz="1800" u="none" cap="none" strike="noStrike">
              <a:solidFill>
                <a:srgbClr val="6A6C77"/>
              </a:solidFill>
              <a:latin typeface="Helvetica Neue"/>
              <a:ea typeface="Helvetica Neue"/>
              <a:cs typeface="Helvetica Neue"/>
              <a:sym typeface="Helvetica Neue"/>
            </a:endParaRPr>
          </a:p>
          <a:p>
            <a:pPr indent="-342900" lvl="0" marL="342900" marR="0" rtl="0" algn="l">
              <a:lnSpc>
                <a:spcPct val="100000"/>
              </a:lnSpc>
              <a:spcBef>
                <a:spcPts val="600"/>
              </a:spcBef>
              <a:spcAft>
                <a:spcPts val="0"/>
              </a:spcAft>
              <a:buClr>
                <a:srgbClr val="6A6C77"/>
              </a:buClr>
              <a:buSzPts val="1800"/>
              <a:buFont typeface="Noto Sans"/>
              <a:buChar char="−"/>
            </a:pPr>
            <a:r>
              <a:rPr b="0" i="0" lang="no-NO" sz="1800" u="none" cap="none" strike="noStrike">
                <a:solidFill>
                  <a:srgbClr val="6A6C77"/>
                </a:solidFill>
                <a:latin typeface="Helvetica Neue"/>
                <a:ea typeface="Helvetica Neue"/>
                <a:cs typeface="Helvetica Neue"/>
                <a:sym typeface="Helvetica Neue"/>
              </a:rPr>
              <a:t>Which data formats do you use in case your archives process qualitative formats?</a:t>
            </a:r>
            <a:endParaRPr b="0" i="0" sz="1800" u="none" cap="none" strike="noStrike">
              <a:solidFill>
                <a:srgbClr val="6A6C77"/>
              </a:solidFill>
              <a:latin typeface="Helvetica Neue"/>
              <a:ea typeface="Helvetica Neue"/>
              <a:cs typeface="Helvetica Neue"/>
              <a:sym typeface="Helvetica Neue"/>
            </a:endParaRPr>
          </a:p>
          <a:p>
            <a:pPr indent="0" lvl="0" marL="0" marR="0" rtl="0" algn="l">
              <a:lnSpc>
                <a:spcPct val="100000"/>
              </a:lnSpc>
              <a:spcBef>
                <a:spcPts val="600"/>
              </a:spcBef>
              <a:spcAft>
                <a:spcPts val="0"/>
              </a:spcAft>
              <a:buClr>
                <a:srgbClr val="6A6C77"/>
              </a:buClr>
              <a:buSzPts val="1800"/>
              <a:buFont typeface="Helvetica Neue"/>
              <a:buNone/>
            </a:pPr>
            <a:r>
              <a:rPr b="0" i="0" lang="no-NO" sz="1800" u="none" cap="none" strike="noStrike">
                <a:solidFill>
                  <a:srgbClr val="6A6C77"/>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Helvetica Neue"/>
              <a:buNone/>
            </a:pPr>
            <a:r>
              <a:t/>
            </a:r>
            <a:endParaRPr b="0" i="0" sz="1800" u="none" cap="none" strike="noStrike">
              <a:solidFill>
                <a:srgbClr val="6A6C77"/>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800"/>
              <a:buFont typeface="Helvetica Neue"/>
              <a:buNone/>
            </a:pPr>
            <a:r>
              <a:t/>
            </a:r>
            <a:endParaRPr b="0" i="0" sz="1800" u="none" cap="none" strike="noStrike">
              <a:solidFill>
                <a:srgbClr val="6A6C77"/>
              </a:solidFill>
              <a:latin typeface="Helvetica Neue"/>
              <a:ea typeface="Helvetica Neue"/>
              <a:cs typeface="Helvetica Neue"/>
              <a:sym typeface="Helvetica Neue"/>
            </a:endParaRPr>
          </a:p>
        </p:txBody>
      </p:sp>
      <p:sp>
        <p:nvSpPr>
          <p:cNvPr id="348" name="Google Shape;348;p40"/>
          <p:cNvSpPr txBox="1"/>
          <p:nvPr/>
        </p:nvSpPr>
        <p:spPr>
          <a:xfrm>
            <a:off x="4818189" y="1932203"/>
            <a:ext cx="3645872" cy="5195427"/>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6A6C77"/>
              </a:buClr>
              <a:buSzPts val="1800"/>
              <a:buFont typeface="Helvetica Neue"/>
              <a:buNone/>
            </a:pPr>
            <a:r>
              <a:rPr b="1" i="0" lang="no-NO" sz="1800" u="none" cap="none" strike="noStrike">
                <a:solidFill>
                  <a:srgbClr val="6A6C77"/>
                </a:solidFill>
                <a:latin typeface="Helvetica Neue"/>
                <a:ea typeface="Helvetica Neue"/>
                <a:cs typeface="Helvetica Neue"/>
                <a:sym typeface="Helvetica Neue"/>
              </a:rPr>
              <a:t>2. Different services (workflows) for different data deposit agreements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Helvetica Neue"/>
              <a:buNone/>
            </a:pPr>
            <a:r>
              <a:t/>
            </a:r>
            <a:endParaRPr b="1" i="0" sz="1800" u="none" cap="none" strike="noStrike">
              <a:solidFill>
                <a:srgbClr val="6A6C77"/>
              </a:solidFill>
              <a:latin typeface="Helvetica Neue"/>
              <a:ea typeface="Helvetica Neue"/>
              <a:cs typeface="Helvetica Neue"/>
              <a:sym typeface="Helvetica Neue"/>
            </a:endParaRPr>
          </a:p>
          <a:p>
            <a:pPr indent="-342900" lvl="0" marL="342900" marR="0" rtl="0" algn="l">
              <a:lnSpc>
                <a:spcPct val="100000"/>
              </a:lnSpc>
              <a:spcBef>
                <a:spcPts val="0"/>
              </a:spcBef>
              <a:spcAft>
                <a:spcPts val="0"/>
              </a:spcAft>
              <a:buClr>
                <a:srgbClr val="6A6C77"/>
              </a:buClr>
              <a:buSzPts val="1800"/>
              <a:buFont typeface="Noto Sans"/>
              <a:buChar char="−"/>
            </a:pPr>
            <a:r>
              <a:rPr b="0" i="0" lang="no-NO" sz="1800" u="none" cap="none" strike="noStrike">
                <a:solidFill>
                  <a:srgbClr val="6A6C77"/>
                </a:solidFill>
                <a:latin typeface="Helvetica Neue"/>
                <a:ea typeface="Helvetica Neue"/>
                <a:cs typeface="Helvetica Neue"/>
                <a:sym typeface="Helvetica Neue"/>
              </a:rPr>
              <a:t>Does your repository use different workflows for different data deposit agreements? If yes, how do these workflows differ from each other?</a:t>
            </a:r>
            <a:endParaRPr b="0" i="0" sz="1800" u="none" cap="none" strike="noStrike">
              <a:solidFill>
                <a:srgbClr val="6A6C77"/>
              </a:solidFill>
              <a:latin typeface="Helvetica Neue"/>
              <a:ea typeface="Helvetica Neue"/>
              <a:cs typeface="Helvetica Neue"/>
              <a:sym typeface="Helvetica Neue"/>
            </a:endParaRPr>
          </a:p>
          <a:p>
            <a:pPr indent="-342900" lvl="0" marL="342900" marR="0" rtl="0" algn="l">
              <a:lnSpc>
                <a:spcPct val="100000"/>
              </a:lnSpc>
              <a:spcBef>
                <a:spcPts val="600"/>
              </a:spcBef>
              <a:spcAft>
                <a:spcPts val="0"/>
              </a:spcAft>
              <a:buClr>
                <a:srgbClr val="6A6C77"/>
              </a:buClr>
              <a:buSzPts val="1800"/>
              <a:buFont typeface="Noto Sans"/>
              <a:buChar char="−"/>
            </a:pPr>
            <a:r>
              <a:rPr b="0" i="0" lang="no-NO" sz="1800" u="none" cap="none" strike="noStrike">
                <a:solidFill>
                  <a:srgbClr val="6A6C77"/>
                </a:solidFill>
                <a:latin typeface="Helvetica Neue"/>
                <a:ea typeface="Helvetica Neue"/>
                <a:cs typeface="Helvetica Neue"/>
                <a:sym typeface="Helvetica Neue"/>
              </a:rPr>
              <a:t>Are there any other special conditions that your repository offers to the data depositors, except for embargo or restricted access (or controlled access)?</a:t>
            </a:r>
            <a:endParaRPr b="0" i="0" sz="1800" u="none" cap="none" strike="noStrike">
              <a:solidFill>
                <a:srgbClr val="6A6C77"/>
              </a:solidFill>
              <a:latin typeface="Helvetica Neue"/>
              <a:ea typeface="Helvetica Neue"/>
              <a:cs typeface="Helvetica Neue"/>
              <a:sym typeface="Helvetica Neue"/>
            </a:endParaRPr>
          </a:p>
          <a:p>
            <a:pPr indent="-342900" lvl="0" marL="342900" marR="0" rtl="0" algn="l">
              <a:lnSpc>
                <a:spcPct val="100000"/>
              </a:lnSpc>
              <a:spcBef>
                <a:spcPts val="600"/>
              </a:spcBef>
              <a:spcAft>
                <a:spcPts val="0"/>
              </a:spcAft>
              <a:buClr>
                <a:srgbClr val="6A6C77"/>
              </a:buClr>
              <a:buSzPts val="1800"/>
              <a:buFont typeface="Noto Sans"/>
              <a:buChar char="−"/>
            </a:pPr>
            <a:r>
              <a:rPr b="0" i="0" lang="no-NO" sz="1800" u="none" cap="none" strike="noStrike">
                <a:solidFill>
                  <a:srgbClr val="6A6C77"/>
                </a:solidFill>
                <a:latin typeface="Helvetica Neue"/>
                <a:ea typeface="Helvetica Neue"/>
                <a:cs typeface="Helvetica Neue"/>
                <a:sym typeface="Helvetica Neue"/>
              </a:rPr>
              <a:t>Does your repository offer to archive data without making it accessible to the community? If yes, is this data handled any different from ‘normally’ archived data?</a:t>
            </a:r>
            <a:endParaRPr b="0" i="0" sz="1800" u="none" cap="none" strike="noStrike">
              <a:solidFill>
                <a:srgbClr val="6A6C77"/>
              </a:solidFill>
              <a:latin typeface="Helvetica Neue"/>
              <a:ea typeface="Helvetica Neue"/>
              <a:cs typeface="Helvetica Neue"/>
              <a:sym typeface="Helvetica Neue"/>
            </a:endParaRPr>
          </a:p>
          <a:p>
            <a:pPr indent="0" lvl="0" marL="0" marR="0" rtl="0" algn="l">
              <a:lnSpc>
                <a:spcPct val="100000"/>
              </a:lnSpc>
              <a:spcBef>
                <a:spcPts val="600"/>
              </a:spcBef>
              <a:spcAft>
                <a:spcPts val="0"/>
              </a:spcAft>
              <a:buClr>
                <a:srgbClr val="6A6C77"/>
              </a:buClr>
              <a:buSzPts val="1800"/>
              <a:buFont typeface="Helvetica Neue"/>
              <a:buNone/>
            </a:pPr>
            <a:r>
              <a:rPr b="0" i="0" lang="no-NO" sz="1800" u="none" cap="none" strike="noStrike">
                <a:solidFill>
                  <a:srgbClr val="6A6C77"/>
                </a:solidFill>
                <a:latin typeface="Helvetica Neue"/>
                <a:ea typeface="Helvetica Neue"/>
                <a:cs typeface="Helvetica Neue"/>
                <a:sym typeface="Helvetica Neue"/>
              </a:rPr>
              <a:t> </a:t>
            </a:r>
            <a:endParaRPr b="0" i="0" sz="1800" u="none" cap="none" strike="noStrike">
              <a:solidFill>
                <a:srgbClr val="6A6C77"/>
              </a:solidFill>
              <a:latin typeface="Helvetica Neue"/>
              <a:ea typeface="Helvetica Neue"/>
              <a:cs typeface="Helvetica Neue"/>
              <a:sym typeface="Helvetica Neue"/>
            </a:endParaRPr>
          </a:p>
          <a:p>
            <a:pPr indent="0" lvl="0" marL="0" marR="0" rtl="0" algn="l">
              <a:lnSpc>
                <a:spcPct val="100000"/>
              </a:lnSpc>
              <a:spcBef>
                <a:spcPts val="600"/>
              </a:spcBef>
              <a:spcAft>
                <a:spcPts val="0"/>
              </a:spcAft>
              <a:buClr>
                <a:srgbClr val="6A6C77"/>
              </a:buClr>
              <a:buSzPts val="1800"/>
              <a:buFont typeface="Helvetica Neue"/>
              <a:buNone/>
            </a:pPr>
            <a:r>
              <a:rPr b="0" i="0" lang="no-NO" sz="1800" u="none" cap="none" strike="noStrike">
                <a:solidFill>
                  <a:srgbClr val="6A6C77"/>
                </a:solidFill>
                <a:latin typeface="Helvetica Neue"/>
                <a:ea typeface="Helvetica Neue"/>
                <a:cs typeface="Helvetica Neue"/>
                <a:sym typeface="Helvetica Neue"/>
              </a:rPr>
              <a:t> </a:t>
            </a:r>
            <a:endParaRPr b="0" i="0" sz="1800" u="none" cap="none" strike="noStrike">
              <a:solidFill>
                <a:srgbClr val="6A6C77"/>
              </a:solidFill>
              <a:latin typeface="Tahoma"/>
              <a:ea typeface="Tahoma"/>
              <a:cs typeface="Tahoma"/>
              <a:sym typeface="Tahoma"/>
            </a:endParaRPr>
          </a:p>
        </p:txBody>
      </p:sp>
      <p:sp>
        <p:nvSpPr>
          <p:cNvPr id="349" name="Google Shape;349;p40"/>
          <p:cNvSpPr txBox="1"/>
          <p:nvPr/>
        </p:nvSpPr>
        <p:spPr>
          <a:xfrm>
            <a:off x="8780586" y="1932203"/>
            <a:ext cx="8217876" cy="6332565"/>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6A6C77"/>
              </a:buClr>
              <a:buSzPts val="1800"/>
              <a:buFont typeface="Helvetica Neue"/>
              <a:buNone/>
            </a:pPr>
            <a:r>
              <a:rPr b="1" i="0" lang="no-NO" sz="1800" u="none" cap="none" strike="noStrike">
                <a:solidFill>
                  <a:srgbClr val="6A6C77"/>
                </a:solidFill>
                <a:latin typeface="Helvetica Neue"/>
                <a:ea typeface="Helvetica Neue"/>
                <a:cs typeface="Helvetica Neue"/>
                <a:sym typeface="Helvetica Neue"/>
              </a:rPr>
              <a:t>3. Metadata</a:t>
            </a:r>
            <a:endParaRPr b="1" i="0" sz="1800" u="none" cap="none" strike="noStrike">
              <a:solidFill>
                <a:srgbClr val="6A6C77"/>
              </a:solidFill>
              <a:latin typeface="Helvetica Neue"/>
              <a:ea typeface="Helvetica Neue"/>
              <a:cs typeface="Helvetica Neue"/>
              <a:sym typeface="Helvetica Neue"/>
            </a:endParaRPr>
          </a:p>
          <a:p>
            <a:pPr indent="-342900" lvl="0" marL="342900" marR="0" rtl="0" algn="l">
              <a:lnSpc>
                <a:spcPct val="100000"/>
              </a:lnSpc>
              <a:spcBef>
                <a:spcPts val="0"/>
              </a:spcBef>
              <a:spcAft>
                <a:spcPts val="0"/>
              </a:spcAft>
              <a:buClr>
                <a:srgbClr val="6A6C77"/>
              </a:buClr>
              <a:buSzPts val="1800"/>
              <a:buFont typeface="Noto Sans"/>
              <a:buChar char="−"/>
            </a:pPr>
            <a:r>
              <a:rPr b="0" i="0" lang="no-NO" sz="1800" u="none" cap="none" strike="noStrike">
                <a:solidFill>
                  <a:srgbClr val="6A6C77"/>
                </a:solidFill>
                <a:latin typeface="Helvetica Neue"/>
                <a:ea typeface="Helvetica Neue"/>
                <a:cs typeface="Helvetica Neue"/>
                <a:sym typeface="Helvetica Neue"/>
              </a:rPr>
              <a:t>Is there anything to add that needs to be considered except for using correct vocabularies, clear rules for free text fields and checks on metadata?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6A6C77"/>
              </a:buClr>
              <a:buSzPts val="1800"/>
              <a:buFont typeface="Helvetica Neue"/>
              <a:buNone/>
            </a:pPr>
            <a:r>
              <a:t/>
            </a:r>
            <a:endParaRPr b="0" i="0" sz="1800" u="none" cap="none" strike="noStrike">
              <a:solidFill>
                <a:srgbClr val="6A6C77"/>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6A6C77"/>
              </a:buClr>
              <a:buSzPts val="1800"/>
              <a:buFont typeface="Helvetica Neue"/>
              <a:buNone/>
            </a:pPr>
            <a:r>
              <a:rPr b="1" i="0" lang="no-NO" sz="1800" u="none" cap="none" strike="noStrike">
                <a:solidFill>
                  <a:srgbClr val="6A6C77"/>
                </a:solidFill>
                <a:latin typeface="Helvetica Neue"/>
                <a:ea typeface="Helvetica Neue"/>
                <a:cs typeface="Helvetica Neue"/>
                <a:sym typeface="Helvetica Neue"/>
              </a:rPr>
              <a:t>4. Quality assurance of data and documentation material</a:t>
            </a:r>
            <a:endParaRPr b="1" i="0" sz="1800" u="none" cap="none" strike="noStrike">
              <a:solidFill>
                <a:srgbClr val="6A6C77"/>
              </a:solidFill>
              <a:latin typeface="Helvetica Neue"/>
              <a:ea typeface="Helvetica Neue"/>
              <a:cs typeface="Helvetica Neue"/>
              <a:sym typeface="Helvetica Neue"/>
            </a:endParaRPr>
          </a:p>
          <a:p>
            <a:pPr indent="-342900" lvl="0" marL="342900" marR="0" rtl="0" algn="l">
              <a:lnSpc>
                <a:spcPct val="100000"/>
              </a:lnSpc>
              <a:spcBef>
                <a:spcPts val="0"/>
              </a:spcBef>
              <a:spcAft>
                <a:spcPts val="0"/>
              </a:spcAft>
              <a:buClr>
                <a:srgbClr val="6A6C77"/>
              </a:buClr>
              <a:buSzPts val="1800"/>
              <a:buFont typeface="Noto Sans"/>
              <a:buChar char="−"/>
            </a:pPr>
            <a:r>
              <a:rPr b="0" i="0" lang="no-NO" sz="1800" u="none" cap="none" strike="noStrike">
                <a:solidFill>
                  <a:srgbClr val="6A6C77"/>
                </a:solidFill>
                <a:latin typeface="Helvetica Neue"/>
                <a:ea typeface="Helvetica Neue"/>
                <a:cs typeface="Helvetica Neue"/>
                <a:sym typeface="Helvetica Neue"/>
              </a:rPr>
              <a:t>Which checks do you do in your archive except for mentioned ones in sections A. to D.?</a:t>
            </a:r>
            <a:endParaRPr b="0" i="0" sz="1800" u="none" cap="none" strike="noStrike">
              <a:solidFill>
                <a:srgbClr val="6A6C77"/>
              </a:solidFill>
              <a:latin typeface="Helvetica Neue"/>
              <a:ea typeface="Helvetica Neue"/>
              <a:cs typeface="Helvetica Neue"/>
              <a:sym typeface="Helvetica Neue"/>
            </a:endParaRPr>
          </a:p>
          <a:p>
            <a:pPr indent="-342900" lvl="0" marL="342900" marR="0" rtl="0" algn="l">
              <a:lnSpc>
                <a:spcPct val="100000"/>
              </a:lnSpc>
              <a:spcBef>
                <a:spcPts val="600"/>
              </a:spcBef>
              <a:spcAft>
                <a:spcPts val="0"/>
              </a:spcAft>
              <a:buClr>
                <a:srgbClr val="6A6C77"/>
              </a:buClr>
              <a:buSzPts val="1800"/>
              <a:buFont typeface="Noto Sans"/>
              <a:buChar char="−"/>
            </a:pPr>
            <a:r>
              <a:rPr b="0" i="0" lang="no-NO" sz="1800" u="none" cap="none" strike="noStrike">
                <a:solidFill>
                  <a:srgbClr val="6A6C77"/>
                </a:solidFill>
                <a:latin typeface="Helvetica Neue"/>
                <a:ea typeface="Helvetica Neue"/>
                <a:cs typeface="Helvetica Neue"/>
                <a:sym typeface="Helvetica Neue"/>
              </a:rPr>
              <a:t>Are data conversions done by ingest or by preservation staff in your archive?</a:t>
            </a:r>
            <a:endParaRPr b="0" i="0" sz="1800" u="none" cap="none" strike="noStrike">
              <a:solidFill>
                <a:srgbClr val="6A6C77"/>
              </a:solidFill>
              <a:latin typeface="Helvetica Neue"/>
              <a:ea typeface="Helvetica Neue"/>
              <a:cs typeface="Helvetica Neue"/>
              <a:sym typeface="Helvetica Neue"/>
            </a:endParaRPr>
          </a:p>
          <a:p>
            <a:pPr indent="-342900" lvl="0" marL="342900" marR="0" rtl="0" algn="l">
              <a:lnSpc>
                <a:spcPct val="100000"/>
              </a:lnSpc>
              <a:spcBef>
                <a:spcPts val="600"/>
              </a:spcBef>
              <a:spcAft>
                <a:spcPts val="0"/>
              </a:spcAft>
              <a:buClr>
                <a:srgbClr val="6A6C77"/>
              </a:buClr>
              <a:buSzPts val="1800"/>
              <a:buFont typeface="Noto Sans"/>
              <a:buChar char="−"/>
            </a:pPr>
            <a:r>
              <a:rPr b="0" i="0" lang="no-NO" sz="1800" u="none" cap="none" strike="noStrike">
                <a:solidFill>
                  <a:srgbClr val="6A6C77"/>
                </a:solidFill>
                <a:latin typeface="Helvetica Neue"/>
                <a:ea typeface="Helvetica Neue"/>
                <a:cs typeface="Helvetica Neue"/>
                <a:sym typeface="Helvetica Neue"/>
              </a:rPr>
              <a:t>Which software systems do you use for dissemination? (other than Dataverse and Nesstar?)</a:t>
            </a:r>
            <a:endParaRPr b="0" i="0" sz="1800" u="none" cap="none" strike="noStrike">
              <a:solidFill>
                <a:srgbClr val="6A6C77"/>
              </a:solidFill>
              <a:latin typeface="Helvetica Neue"/>
              <a:ea typeface="Helvetica Neue"/>
              <a:cs typeface="Helvetica Neue"/>
              <a:sym typeface="Helvetica Neue"/>
            </a:endParaRPr>
          </a:p>
          <a:p>
            <a:pPr indent="-342900" lvl="0" marL="342900" marR="0" rtl="0" algn="l">
              <a:lnSpc>
                <a:spcPct val="100000"/>
              </a:lnSpc>
              <a:spcBef>
                <a:spcPts val="600"/>
              </a:spcBef>
              <a:spcAft>
                <a:spcPts val="0"/>
              </a:spcAft>
              <a:buClr>
                <a:srgbClr val="6A6C77"/>
              </a:buClr>
              <a:buSzPts val="1800"/>
              <a:buFont typeface="Noto Sans"/>
              <a:buChar char="−"/>
            </a:pPr>
            <a:r>
              <a:rPr b="0" i="0" lang="no-NO" sz="1800" u="none" cap="none" strike="noStrike">
                <a:solidFill>
                  <a:srgbClr val="6A6C77"/>
                </a:solidFill>
                <a:latin typeface="Helvetica Neue"/>
                <a:ea typeface="Helvetica Neue"/>
                <a:cs typeface="Helvetica Neue"/>
                <a:sym typeface="Helvetica Neue"/>
              </a:rPr>
              <a:t>Does your software system (which you use for dissemination) allow for online analysis of the data?</a:t>
            </a:r>
            <a:endParaRPr b="0" i="0" sz="1800" u="none" cap="none" strike="noStrike">
              <a:solidFill>
                <a:srgbClr val="6A6C77"/>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6A6C77"/>
              </a:buClr>
              <a:buSzPts val="1800"/>
              <a:buFont typeface="Helvetica Neue"/>
              <a:buNone/>
            </a:pPr>
            <a:r>
              <a:rPr b="0" i="0" lang="no-NO" sz="1800" u="none" cap="none" strike="noStrike">
                <a:solidFill>
                  <a:srgbClr val="6A6C77"/>
                </a:solidFill>
                <a:latin typeface="Helvetica Neue"/>
                <a:ea typeface="Helvetica Neue"/>
                <a:cs typeface="Helvetica Neue"/>
                <a:sym typeface="Helvetica Neue"/>
              </a:rPr>
              <a:t> </a:t>
            </a:r>
            <a:endParaRPr b="0" i="0" sz="1800" u="none" cap="none" strike="noStrike">
              <a:solidFill>
                <a:srgbClr val="6A6C77"/>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6A6C77"/>
              </a:buClr>
              <a:buSzPts val="1800"/>
              <a:buFont typeface="Helvetica Neue"/>
              <a:buNone/>
            </a:pPr>
            <a:r>
              <a:rPr b="1" i="0" lang="no-NO" sz="1800" u="none" cap="none" strike="noStrike">
                <a:solidFill>
                  <a:srgbClr val="6A6C77"/>
                </a:solidFill>
                <a:latin typeface="Helvetica Neue"/>
                <a:ea typeface="Helvetica Neue"/>
                <a:cs typeface="Helvetica Neue"/>
                <a:sym typeface="Helvetica Neue"/>
              </a:rPr>
              <a:t>5. Updates and versioning</a:t>
            </a:r>
            <a:endParaRPr b="1" i="0" sz="1800" u="none" cap="none" strike="noStrike">
              <a:solidFill>
                <a:srgbClr val="6A6C77"/>
              </a:solidFill>
              <a:latin typeface="Helvetica Neue"/>
              <a:ea typeface="Helvetica Neue"/>
              <a:cs typeface="Helvetica Neue"/>
              <a:sym typeface="Helvetica Neue"/>
            </a:endParaRPr>
          </a:p>
          <a:p>
            <a:pPr indent="-342900" lvl="0" marL="342900" marR="0" rtl="0" algn="l">
              <a:lnSpc>
                <a:spcPct val="100000"/>
              </a:lnSpc>
              <a:spcBef>
                <a:spcPts val="0"/>
              </a:spcBef>
              <a:spcAft>
                <a:spcPts val="0"/>
              </a:spcAft>
              <a:buClr>
                <a:srgbClr val="6A6C77"/>
              </a:buClr>
              <a:buSzPts val="1800"/>
              <a:buFont typeface="Noto Sans"/>
              <a:buChar char="−"/>
            </a:pPr>
            <a:r>
              <a:rPr b="0" i="0" lang="no-NO" sz="1800" u="none" cap="none" strike="noStrike">
                <a:solidFill>
                  <a:srgbClr val="6A6C77"/>
                </a:solidFill>
                <a:latin typeface="Helvetica Neue"/>
                <a:ea typeface="Helvetica Neue"/>
                <a:cs typeface="Helvetica Neue"/>
                <a:sym typeface="Helvetica Neue"/>
              </a:rPr>
              <a:t>How do you record necessary updates?</a:t>
            </a:r>
            <a:endParaRPr b="0" i="0" sz="1800" u="none" cap="none" strike="noStrike">
              <a:solidFill>
                <a:srgbClr val="6A6C77"/>
              </a:solidFill>
              <a:latin typeface="Helvetica Neue"/>
              <a:ea typeface="Helvetica Neue"/>
              <a:cs typeface="Helvetica Neue"/>
              <a:sym typeface="Helvetica Neue"/>
            </a:endParaRPr>
          </a:p>
          <a:p>
            <a:pPr indent="-342900" lvl="0" marL="342900" marR="0" rtl="0" algn="l">
              <a:lnSpc>
                <a:spcPct val="100000"/>
              </a:lnSpc>
              <a:spcBef>
                <a:spcPts val="600"/>
              </a:spcBef>
              <a:spcAft>
                <a:spcPts val="0"/>
              </a:spcAft>
              <a:buClr>
                <a:srgbClr val="6A6C77"/>
              </a:buClr>
              <a:buSzPts val="1800"/>
              <a:buFont typeface="Noto Sans"/>
              <a:buChar char="−"/>
            </a:pPr>
            <a:r>
              <a:rPr b="0" i="0" lang="no-NO" sz="1800" u="none" cap="none" strike="noStrike">
                <a:solidFill>
                  <a:srgbClr val="6A6C77"/>
                </a:solidFill>
                <a:latin typeface="Helvetica Neue"/>
                <a:ea typeface="Helvetica Neue"/>
                <a:cs typeface="Helvetica Neue"/>
                <a:sym typeface="Helvetica Neue"/>
              </a:rPr>
              <a:t>How do you comply with the OAIS model in case you receive new versions?</a:t>
            </a:r>
            <a:endParaRPr b="0" i="0" sz="1800" u="none" cap="none" strike="noStrike">
              <a:solidFill>
                <a:srgbClr val="6A6C77"/>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6A6C77"/>
              </a:buClr>
              <a:buSzPts val="1800"/>
              <a:buFont typeface="Helvetica Neue"/>
              <a:buNone/>
            </a:pPr>
            <a:r>
              <a:rPr b="0" i="0" lang="no-NO" sz="1800" u="none" cap="none" strike="noStrike">
                <a:solidFill>
                  <a:srgbClr val="6A6C77"/>
                </a:solidFill>
                <a:latin typeface="Helvetica Neue"/>
                <a:ea typeface="Helvetica Neue"/>
                <a:cs typeface="Helvetica Neue"/>
                <a:sym typeface="Helvetica Neue"/>
              </a:rPr>
              <a:t> </a:t>
            </a:r>
            <a:endParaRPr b="0" i="0" sz="1800" u="none" cap="none" strike="noStrike">
              <a:solidFill>
                <a:srgbClr val="6A6C77"/>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6A6C77"/>
              </a:buClr>
              <a:buSzPts val="1800"/>
              <a:buFont typeface="Helvetica Neue"/>
              <a:buNone/>
            </a:pPr>
            <a:r>
              <a:rPr b="1" i="0" lang="no-NO" sz="1800" u="none" cap="none" strike="noStrike">
                <a:solidFill>
                  <a:srgbClr val="6A6C77"/>
                </a:solidFill>
                <a:latin typeface="Helvetica Neue"/>
                <a:ea typeface="Helvetica Neue"/>
                <a:cs typeface="Helvetica Neue"/>
                <a:sym typeface="Helvetica Neue"/>
              </a:rPr>
              <a:t>6. Adaptation of workflows and processes</a:t>
            </a:r>
            <a:endParaRPr b="1" i="0" sz="1800" u="none" cap="none" strike="noStrike">
              <a:solidFill>
                <a:srgbClr val="6A6C77"/>
              </a:solidFill>
              <a:latin typeface="Helvetica Neue"/>
              <a:ea typeface="Helvetica Neue"/>
              <a:cs typeface="Helvetica Neue"/>
              <a:sym typeface="Helvetica Neue"/>
            </a:endParaRPr>
          </a:p>
          <a:p>
            <a:pPr indent="-342900" lvl="0" marL="342900" marR="0" rtl="0" algn="l">
              <a:lnSpc>
                <a:spcPct val="100000"/>
              </a:lnSpc>
              <a:spcBef>
                <a:spcPts val="0"/>
              </a:spcBef>
              <a:spcAft>
                <a:spcPts val="0"/>
              </a:spcAft>
              <a:buClr>
                <a:srgbClr val="6A6C77"/>
              </a:buClr>
              <a:buSzPts val="1800"/>
              <a:buFont typeface="Noto Sans"/>
              <a:buChar char="−"/>
            </a:pPr>
            <a:r>
              <a:rPr b="0" i="0" lang="no-NO" sz="1800" u="none" cap="none" strike="noStrike">
                <a:solidFill>
                  <a:srgbClr val="6A6C77"/>
                </a:solidFill>
                <a:latin typeface="Helvetica Neue"/>
                <a:ea typeface="Helvetica Neue"/>
                <a:cs typeface="Helvetica Neue"/>
                <a:sym typeface="Helvetica Neue"/>
              </a:rPr>
              <a:t>How often do you update your workflows?</a:t>
            </a:r>
            <a:endParaRPr b="0" i="0" sz="1800" u="none" cap="none" strike="noStrike">
              <a:solidFill>
                <a:srgbClr val="6A6C77"/>
              </a:solidFill>
              <a:latin typeface="Helvetica Neue"/>
              <a:ea typeface="Helvetica Neue"/>
              <a:cs typeface="Helvetica Neue"/>
              <a:sym typeface="Helvetica Neue"/>
            </a:endParaRPr>
          </a:p>
          <a:p>
            <a:pPr indent="-342900" lvl="0" marL="342900" marR="0" rtl="0" algn="l">
              <a:lnSpc>
                <a:spcPct val="100000"/>
              </a:lnSpc>
              <a:spcBef>
                <a:spcPts val="600"/>
              </a:spcBef>
              <a:spcAft>
                <a:spcPts val="0"/>
              </a:spcAft>
              <a:buClr>
                <a:srgbClr val="6A6C77"/>
              </a:buClr>
              <a:buSzPts val="1800"/>
              <a:buFont typeface="Noto Sans"/>
              <a:buChar char="−"/>
            </a:pPr>
            <a:r>
              <a:rPr b="0" i="0" lang="no-NO" sz="1800" u="none" cap="none" strike="noStrike">
                <a:solidFill>
                  <a:srgbClr val="6A6C77"/>
                </a:solidFill>
                <a:latin typeface="Helvetica Neue"/>
                <a:ea typeface="Helvetica Neue"/>
                <a:cs typeface="Helvetica Neue"/>
                <a:sym typeface="Helvetica Neue"/>
              </a:rPr>
              <a:t>Is this done by management level or by ingest staff?</a:t>
            </a:r>
            <a:endParaRPr b="0" i="0" sz="1800" u="none" cap="none" strike="noStrike">
              <a:solidFill>
                <a:srgbClr val="6A6C77"/>
              </a:solidFill>
              <a:latin typeface="Helvetica Neue"/>
              <a:ea typeface="Helvetica Neue"/>
              <a:cs typeface="Helvetica Neue"/>
              <a:sym typeface="Helvetica Neue"/>
            </a:endParaRPr>
          </a:p>
          <a:p>
            <a:pPr indent="0" lvl="0" marL="0" marR="0" rtl="0" algn="l">
              <a:lnSpc>
                <a:spcPct val="100000"/>
              </a:lnSpc>
              <a:spcBef>
                <a:spcPts val="600"/>
              </a:spcBef>
              <a:spcAft>
                <a:spcPts val="0"/>
              </a:spcAft>
              <a:buClr>
                <a:srgbClr val="000000"/>
              </a:buClr>
              <a:buSzPts val="1800"/>
              <a:buFont typeface="Helvetica Neue"/>
              <a:buNone/>
            </a:pPr>
            <a:r>
              <a:t/>
            </a:r>
            <a:endParaRPr b="0" i="0" sz="1800" u="none" cap="none" strike="noStrike">
              <a:solidFill>
                <a:srgbClr val="6A6C77"/>
              </a:solidFill>
              <a:latin typeface="Tahoma"/>
              <a:ea typeface="Tahoma"/>
              <a:cs typeface="Tahoma"/>
              <a:sym typeface="Tahoma"/>
            </a:endParaRPr>
          </a:p>
        </p:txBody>
      </p:sp>
      <p:sp>
        <p:nvSpPr>
          <p:cNvPr id="350" name="Google Shape;350;p40"/>
          <p:cNvSpPr txBox="1"/>
          <p:nvPr/>
        </p:nvSpPr>
        <p:spPr>
          <a:xfrm>
            <a:off x="539263" y="8440615"/>
            <a:ext cx="4466491" cy="914400"/>
          </a:xfrm>
          <a:prstGeom prst="rect">
            <a:avLst/>
          </a:prstGeom>
          <a:noFill/>
          <a:ln>
            <a:noFill/>
          </a:ln>
        </p:spPr>
        <p:txBody>
          <a:bodyPr anchorCtr="0" anchor="t" bIns="50800" lIns="50800" spcFirstLastPara="1" rIns="50800" wrap="square" tIns="50800">
            <a:normAutofit/>
          </a:bodyPr>
          <a:lstStyle/>
          <a:p>
            <a:pPr indent="0" lvl="0" marL="0" marR="0" rtl="0" algn="l">
              <a:lnSpc>
                <a:spcPct val="100000"/>
              </a:lnSpc>
              <a:spcBef>
                <a:spcPts val="0"/>
              </a:spcBef>
              <a:spcAft>
                <a:spcPts val="0"/>
              </a:spcAft>
              <a:buClr>
                <a:srgbClr val="000000"/>
              </a:buClr>
              <a:buSzPts val="2400"/>
              <a:buFont typeface="Helvetica Neue"/>
              <a:buNone/>
            </a:pPr>
            <a:r>
              <a:t/>
            </a:r>
            <a:endParaRPr b="0" i="0" sz="2400" u="none" cap="none" strike="noStrike">
              <a:solidFill>
                <a:srgbClr val="393939"/>
              </a:solidFill>
              <a:latin typeface="Tahoma"/>
              <a:ea typeface="Tahoma"/>
              <a:cs typeface="Tahoma"/>
              <a:sym typeface="Tahoma"/>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41"/>
          <p:cNvSpPr txBox="1"/>
          <p:nvPr>
            <p:ph idx="1" type="body"/>
          </p:nvPr>
        </p:nvSpPr>
        <p:spPr>
          <a:xfrm>
            <a:off x="2461053" y="3232680"/>
            <a:ext cx="13953600" cy="1402800"/>
          </a:xfrm>
          <a:prstGeom prst="rect">
            <a:avLst/>
          </a:prstGeom>
          <a:noFill/>
          <a:ln>
            <a:noFill/>
          </a:ln>
        </p:spPr>
        <p:txBody>
          <a:bodyPr anchorCtr="0" anchor="b" bIns="45700" lIns="91425" spcFirstLastPara="1" rIns="91425" wrap="square" tIns="45700">
            <a:normAutofit fontScale="62500" lnSpcReduction="20000"/>
          </a:bodyPr>
          <a:lstStyle/>
          <a:p>
            <a:pPr indent="0" lvl="0" marL="0" rtl="0" algn="l">
              <a:lnSpc>
                <a:spcPct val="100000"/>
              </a:lnSpc>
              <a:spcBef>
                <a:spcPts val="0"/>
              </a:spcBef>
              <a:spcAft>
                <a:spcPts val="0"/>
              </a:spcAft>
              <a:buClr>
                <a:srgbClr val="FFFFFF"/>
              </a:buClr>
              <a:buSzPct val="100000"/>
              <a:buFont typeface="Tahoma"/>
              <a:buNone/>
            </a:pPr>
            <a:r>
              <a:rPr lang="no-NO"/>
              <a:t>Chapter 5: FAIR-enabling and Trustworthy Qualities of Archives</a:t>
            </a:r>
            <a:endParaRPr/>
          </a:p>
        </p:txBody>
      </p:sp>
      <p:sp>
        <p:nvSpPr>
          <p:cNvPr id="356" name="Google Shape;356;p41"/>
          <p:cNvSpPr txBox="1"/>
          <p:nvPr>
            <p:ph idx="2" type="body"/>
          </p:nvPr>
        </p:nvSpPr>
        <p:spPr>
          <a:xfrm>
            <a:off x="2394840" y="5016500"/>
            <a:ext cx="12980400" cy="810300"/>
          </a:xfrm>
          <a:prstGeom prst="rect">
            <a:avLst/>
          </a:prstGeom>
          <a:noFill/>
          <a:ln>
            <a:noFill/>
          </a:ln>
        </p:spPr>
        <p:txBody>
          <a:bodyPr anchorCtr="0" anchor="t" bIns="45700" lIns="91425" spcFirstLastPara="1" rIns="91425" wrap="square" tIns="45700">
            <a:normAutofit fontScale="62500" lnSpcReduction="20000"/>
          </a:bodyPr>
          <a:lstStyle/>
          <a:p>
            <a:pPr indent="0" lvl="0" marL="0" rtl="0" algn="l">
              <a:lnSpc>
                <a:spcPct val="100000"/>
              </a:lnSpc>
              <a:spcBef>
                <a:spcPts val="0"/>
              </a:spcBef>
              <a:spcAft>
                <a:spcPts val="0"/>
              </a:spcAft>
              <a:buClr>
                <a:srgbClr val="94C2E9"/>
              </a:buClr>
              <a:buSzPct val="96513"/>
              <a:buFont typeface="Tahoma"/>
              <a:buNone/>
            </a:pPr>
            <a:r>
              <a:rPr lang="no-NO" sz="4248"/>
              <a:t>What is FAIR and how is it enabled within organisations and throughout designated communities?</a:t>
            </a:r>
            <a:endParaRPr sz="4248"/>
          </a:p>
        </p:txBody>
      </p:sp>
      <p:sp>
        <p:nvSpPr>
          <p:cNvPr id="357" name="Google Shape;357;p41"/>
          <p:cNvSpPr txBox="1"/>
          <p:nvPr>
            <p:ph idx="3" type="body"/>
          </p:nvPr>
        </p:nvSpPr>
        <p:spPr>
          <a:xfrm>
            <a:off x="2765700" y="6161225"/>
            <a:ext cx="6517800" cy="17190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0"/>
              </a:spcBef>
              <a:spcAft>
                <a:spcPts val="0"/>
              </a:spcAft>
              <a:buClr>
                <a:schemeClr val="lt1"/>
              </a:buClr>
              <a:buSzPts val="2900"/>
              <a:buFont typeface="Tahoma"/>
              <a:buNone/>
            </a:pPr>
            <a:r>
              <a:rPr lang="no-NO"/>
              <a:t>Maaike Verburg / DANS-KNAW (NL)</a:t>
            </a:r>
            <a:endParaRPr/>
          </a:p>
          <a:p>
            <a:pPr indent="0" lvl="0" marL="0" rtl="0" algn="l">
              <a:lnSpc>
                <a:spcPct val="115000"/>
              </a:lnSpc>
              <a:spcBef>
                <a:spcPts val="0"/>
              </a:spcBef>
              <a:spcAft>
                <a:spcPts val="0"/>
              </a:spcAft>
              <a:buClr>
                <a:schemeClr val="lt1"/>
              </a:buClr>
              <a:buSzPts val="2900"/>
              <a:buFont typeface="Tahoma"/>
              <a:buNone/>
            </a:pPr>
            <a:r>
              <a:rPr lang="no-NO"/>
              <a:t>Kim Ferguson / DANS-KNAW (NL)</a:t>
            </a:r>
            <a:endParaRPr/>
          </a:p>
          <a:p>
            <a:pPr indent="0" lvl="0" marL="0" rtl="0" algn="l">
              <a:lnSpc>
                <a:spcPct val="100000"/>
              </a:lnSpc>
              <a:spcBef>
                <a:spcPts val="0"/>
              </a:spcBef>
              <a:spcAft>
                <a:spcPts val="0"/>
              </a:spcAft>
              <a:buClr>
                <a:schemeClr val="lt1"/>
              </a:buClr>
              <a:buSzPts val="2900"/>
              <a:buFont typeface="Tahoma"/>
              <a:buNone/>
            </a:pPr>
            <a:r>
              <a:t/>
            </a:r>
            <a:endParaRPr/>
          </a:p>
        </p:txBody>
      </p:sp>
      <p:pic>
        <p:nvPicPr>
          <p:cNvPr id="358" name="Google Shape;358;p41"/>
          <p:cNvPicPr preferRelativeResize="0"/>
          <p:nvPr/>
        </p:nvPicPr>
        <p:blipFill rotWithShape="1">
          <a:blip r:embed="rId3">
            <a:alphaModFix/>
          </a:blip>
          <a:srcRect b="0" l="0" r="0" t="0"/>
          <a:stretch/>
        </p:blipFill>
        <p:spPr>
          <a:xfrm>
            <a:off x="13513129" y="1640150"/>
            <a:ext cx="3505520" cy="10797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2"/>
          <p:cNvSpPr txBox="1"/>
          <p:nvPr>
            <p:ph idx="1" type="body"/>
          </p:nvPr>
        </p:nvSpPr>
        <p:spPr>
          <a:xfrm>
            <a:off x="908775" y="2648598"/>
            <a:ext cx="14716500" cy="6111900"/>
          </a:xfrm>
          <a:prstGeom prst="rect">
            <a:avLst/>
          </a:prstGeom>
          <a:noFill/>
          <a:ln>
            <a:noFill/>
          </a:ln>
        </p:spPr>
        <p:txBody>
          <a:bodyPr anchorCtr="0" anchor="t" bIns="45700" lIns="91425" spcFirstLastPara="1" rIns="91425" wrap="square" tIns="45700">
            <a:normAutofit/>
          </a:bodyPr>
          <a:lstStyle/>
          <a:p>
            <a:pPr indent="-457200" lvl="0" marL="457200" rtl="0" algn="l">
              <a:lnSpc>
                <a:spcPct val="150000"/>
              </a:lnSpc>
              <a:spcBef>
                <a:spcPts val="600"/>
              </a:spcBef>
              <a:spcAft>
                <a:spcPts val="0"/>
              </a:spcAft>
              <a:buSzPts val="4700"/>
              <a:buChar char="•"/>
            </a:pPr>
            <a:r>
              <a:rPr lang="no-NO" sz="4700"/>
              <a:t>Introductions - who we are and where we’re from</a:t>
            </a:r>
            <a:endParaRPr sz="4700"/>
          </a:p>
          <a:p>
            <a:pPr indent="-457200" lvl="0" marL="457200" rtl="0" algn="l">
              <a:lnSpc>
                <a:spcPct val="150000"/>
              </a:lnSpc>
              <a:spcBef>
                <a:spcPts val="0"/>
              </a:spcBef>
              <a:spcAft>
                <a:spcPts val="0"/>
              </a:spcAft>
              <a:buSzPts val="4700"/>
              <a:buChar char="•"/>
            </a:pPr>
            <a:r>
              <a:rPr lang="no-NO" sz="4700"/>
              <a:t>Overview of DAG Chapter 5*</a:t>
            </a:r>
            <a:endParaRPr sz="4700"/>
          </a:p>
          <a:p>
            <a:pPr indent="-457200" lvl="0" marL="457200" rtl="0" algn="l">
              <a:lnSpc>
                <a:spcPct val="150000"/>
              </a:lnSpc>
              <a:spcBef>
                <a:spcPts val="0"/>
              </a:spcBef>
              <a:spcAft>
                <a:spcPts val="0"/>
              </a:spcAft>
              <a:buSzPts val="4700"/>
              <a:buChar char="•"/>
            </a:pPr>
            <a:r>
              <a:rPr lang="no-NO" sz="4700"/>
              <a:t>Hands-on session with FAIR-Aware</a:t>
            </a:r>
            <a:endParaRPr sz="4700"/>
          </a:p>
          <a:p>
            <a:pPr indent="-457200" lvl="0" marL="457200" rtl="0" algn="l">
              <a:lnSpc>
                <a:spcPct val="150000"/>
              </a:lnSpc>
              <a:spcBef>
                <a:spcPts val="0"/>
              </a:spcBef>
              <a:spcAft>
                <a:spcPts val="0"/>
              </a:spcAft>
              <a:buSzPts val="4700"/>
              <a:buChar char="•"/>
            </a:pPr>
            <a:r>
              <a:rPr lang="no-NO" sz="4700"/>
              <a:t>Questions &amp; wrap-up</a:t>
            </a:r>
            <a:endParaRPr sz="4700"/>
          </a:p>
        </p:txBody>
      </p:sp>
      <p:sp>
        <p:nvSpPr>
          <p:cNvPr id="364" name="Google Shape;364;p42"/>
          <p:cNvSpPr txBox="1"/>
          <p:nvPr>
            <p:ph type="title"/>
          </p:nvPr>
        </p:nvSpPr>
        <p:spPr>
          <a:xfrm>
            <a:off x="908781" y="885495"/>
            <a:ext cx="14716500" cy="9972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SzPts val="5800"/>
              <a:buNone/>
            </a:pPr>
            <a:r>
              <a:rPr lang="no-NO"/>
              <a:t>Agenda</a:t>
            </a:r>
            <a:endParaRPr/>
          </a:p>
        </p:txBody>
      </p:sp>
      <p:pic>
        <p:nvPicPr>
          <p:cNvPr id="365" name="Google Shape;365;p42"/>
          <p:cNvPicPr preferRelativeResize="0"/>
          <p:nvPr/>
        </p:nvPicPr>
        <p:blipFill rotWithShape="1">
          <a:blip r:embed="rId3">
            <a:alphaModFix/>
          </a:blip>
          <a:srcRect b="0" l="0" r="0" t="0"/>
          <a:stretch/>
        </p:blipFill>
        <p:spPr>
          <a:xfrm>
            <a:off x="13964325" y="8957724"/>
            <a:ext cx="2015650" cy="771825"/>
          </a:xfrm>
          <a:prstGeom prst="rect">
            <a:avLst/>
          </a:prstGeom>
          <a:noFill/>
          <a:ln>
            <a:noFill/>
          </a:ln>
        </p:spPr>
      </p:pic>
      <p:sp>
        <p:nvSpPr>
          <p:cNvPr id="366" name="Google Shape;366;p42"/>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98C5E8"/>
              </a:buClr>
              <a:buSzPts val="1200"/>
              <a:buFont typeface="Helvetica Neue"/>
              <a:buNone/>
            </a:pPr>
            <a:fld id="{00000000-1234-1234-1234-123412341234}" type="slidenum">
              <a:rPr lang="no-NO"/>
              <a:t>‹#›</a:t>
            </a:fld>
            <a:endParaRPr/>
          </a:p>
        </p:txBody>
      </p:sp>
      <p:sp>
        <p:nvSpPr>
          <p:cNvPr id="367" name="Google Shape;367;p42"/>
          <p:cNvSpPr txBox="1"/>
          <p:nvPr/>
        </p:nvSpPr>
        <p:spPr>
          <a:xfrm>
            <a:off x="908774" y="7804705"/>
            <a:ext cx="8757739" cy="113107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250"/>
              <a:buFont typeface="Arial"/>
              <a:buNone/>
            </a:pPr>
            <a:r>
              <a:rPr b="0" i="0" lang="no-NO" sz="2250" u="none" cap="none" strike="noStrike">
                <a:solidFill>
                  <a:schemeClr val="dk1"/>
                </a:solidFill>
                <a:latin typeface="Arial"/>
                <a:ea typeface="Arial"/>
                <a:cs typeface="Arial"/>
                <a:sym typeface="Arial"/>
              </a:rPr>
              <a:t>* CESSDA Training Team (2022). </a:t>
            </a:r>
            <a:r>
              <a:rPr b="0" i="0" lang="no-NO" sz="2250" u="none" cap="none" strike="noStrike">
                <a:solidFill>
                  <a:schemeClr val="dk1"/>
                </a:solidFill>
                <a:latin typeface="Tahoma"/>
                <a:ea typeface="Tahoma"/>
                <a:cs typeface="Tahoma"/>
                <a:sym typeface="Tahoma"/>
              </a:rPr>
              <a:t>CESSDA</a:t>
            </a:r>
            <a:r>
              <a:rPr b="0" i="0" lang="no-NO" sz="2250" u="none" cap="none" strike="noStrike">
                <a:solidFill>
                  <a:schemeClr val="dk1"/>
                </a:solidFill>
                <a:latin typeface="Arial"/>
                <a:ea typeface="Arial"/>
                <a:cs typeface="Arial"/>
                <a:sym typeface="Arial"/>
              </a:rPr>
              <a:t> Data Archiving Guide version 1.0. Bergen, Norway: CESSDA ERIC.</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250"/>
              <a:buFont typeface="Arial"/>
              <a:buNone/>
            </a:pPr>
            <a:r>
              <a:t/>
            </a:r>
            <a:endParaRPr b="0" i="0" sz="2250" u="none" cap="none" strike="noStrike">
              <a:solidFill>
                <a:schemeClr val="dk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43"/>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98C5E8"/>
              </a:buClr>
              <a:buSzPts val="1200"/>
              <a:buFont typeface="Helvetica Neue"/>
              <a:buNone/>
            </a:pPr>
            <a:fld id="{00000000-1234-1234-1234-123412341234}" type="slidenum">
              <a:rPr lang="no-NO"/>
              <a:t>‹#›</a:t>
            </a:fld>
            <a:endParaRPr/>
          </a:p>
        </p:txBody>
      </p:sp>
      <p:sp>
        <p:nvSpPr>
          <p:cNvPr id="373" name="Google Shape;373;p43"/>
          <p:cNvSpPr txBox="1"/>
          <p:nvPr>
            <p:ph type="title"/>
          </p:nvPr>
        </p:nvSpPr>
        <p:spPr>
          <a:xfrm>
            <a:off x="908781" y="885495"/>
            <a:ext cx="14716500" cy="9972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SzPts val="5800"/>
              <a:buNone/>
            </a:pPr>
            <a:r>
              <a:rPr lang="no-NO"/>
              <a:t>Let’s head over to menti:</a:t>
            </a:r>
            <a:endParaRPr/>
          </a:p>
        </p:txBody>
      </p:sp>
      <p:pic>
        <p:nvPicPr>
          <p:cNvPr id="374" name="Google Shape;374;p43"/>
          <p:cNvPicPr preferRelativeResize="0"/>
          <p:nvPr/>
        </p:nvPicPr>
        <p:blipFill rotWithShape="1">
          <a:blip r:embed="rId3">
            <a:alphaModFix/>
          </a:blip>
          <a:srcRect b="0" l="0" r="0" t="0"/>
          <a:stretch/>
        </p:blipFill>
        <p:spPr>
          <a:xfrm>
            <a:off x="13964325" y="8957724"/>
            <a:ext cx="2015650" cy="771825"/>
          </a:xfrm>
          <a:prstGeom prst="rect">
            <a:avLst/>
          </a:prstGeom>
          <a:noFill/>
          <a:ln>
            <a:noFill/>
          </a:ln>
        </p:spPr>
      </p:pic>
      <p:sp>
        <p:nvSpPr>
          <p:cNvPr id="375" name="Google Shape;375;p43"/>
          <p:cNvSpPr txBox="1"/>
          <p:nvPr/>
        </p:nvSpPr>
        <p:spPr>
          <a:xfrm>
            <a:off x="4076075" y="4266475"/>
            <a:ext cx="9188100" cy="923400"/>
          </a:xfrm>
          <a:prstGeom prst="rect">
            <a:avLst/>
          </a:prstGeom>
          <a:noFill/>
          <a:ln cap="flat" cmpd="sng" w="19050">
            <a:solidFill>
              <a:srgbClr val="FF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4800"/>
              <a:buFont typeface="Arial"/>
              <a:buNone/>
            </a:pPr>
            <a:r>
              <a:rPr b="0" i="0" lang="no-NO" sz="4800" u="none" cap="none" strike="noStrike">
                <a:solidFill>
                  <a:srgbClr val="000000"/>
                </a:solidFill>
                <a:latin typeface="Tahoma"/>
                <a:ea typeface="Tahoma"/>
                <a:cs typeface="Tahoma"/>
                <a:sym typeface="Tahoma"/>
              </a:rPr>
              <a:t>Mentimeter information</a:t>
            </a:r>
            <a:endParaRPr b="0" i="0" sz="4800" u="none" cap="none" strike="noStrike">
              <a:solidFill>
                <a:srgbClr val="000000"/>
              </a:solidFill>
              <a:latin typeface="Tahoma"/>
              <a:ea typeface="Tahoma"/>
              <a:cs typeface="Tahoma"/>
              <a:sym typeface="Tahoma"/>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44"/>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98C5E8"/>
              </a:buClr>
              <a:buSzPts val="1200"/>
              <a:buFont typeface="Helvetica Neue"/>
              <a:buNone/>
            </a:pPr>
            <a:fld id="{00000000-1234-1234-1234-123412341234}" type="slidenum">
              <a:rPr lang="no-NO"/>
              <a:t>‹#›</a:t>
            </a:fld>
            <a:endParaRPr/>
          </a:p>
        </p:txBody>
      </p:sp>
      <p:pic>
        <p:nvPicPr>
          <p:cNvPr id="381" name="Google Shape;381;p44"/>
          <p:cNvPicPr preferRelativeResize="0"/>
          <p:nvPr/>
        </p:nvPicPr>
        <p:blipFill>
          <a:blip r:embed="rId3">
            <a:alphaModFix/>
          </a:blip>
          <a:stretch>
            <a:fillRect/>
          </a:stretch>
        </p:blipFill>
        <p:spPr>
          <a:xfrm>
            <a:off x="419950" y="369775"/>
            <a:ext cx="15675182" cy="881729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g15a570e47aa_0_12"/>
          <p:cNvPicPr preferRelativeResize="0"/>
          <p:nvPr/>
        </p:nvPicPr>
        <p:blipFill rotWithShape="1">
          <a:blip r:embed="rId3">
            <a:alphaModFix/>
          </a:blip>
          <a:srcRect b="0" l="0" r="0" t="0"/>
          <a:stretch/>
        </p:blipFill>
        <p:spPr>
          <a:xfrm>
            <a:off x="1963575" y="401338"/>
            <a:ext cx="12306300" cy="8582025"/>
          </a:xfrm>
          <a:prstGeom prst="rect">
            <a:avLst/>
          </a:prstGeom>
          <a:noFill/>
          <a:ln cap="flat" cmpd="sng" w="9525">
            <a:solidFill>
              <a:srgbClr val="6A6C76"/>
            </a:solidFill>
            <a:prstDash val="solid"/>
            <a:round/>
            <a:headEnd len="sm" w="sm" type="none"/>
            <a:tailEnd len="sm" w="sm" type="none"/>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45"/>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98C5E8"/>
              </a:buClr>
              <a:buSzPts val="1200"/>
              <a:buFont typeface="Helvetica Neue"/>
              <a:buNone/>
            </a:pPr>
            <a:fld id="{00000000-1234-1234-1234-123412341234}" type="slidenum">
              <a:rPr lang="no-NO"/>
              <a:t>‹#›</a:t>
            </a:fld>
            <a:endParaRPr/>
          </a:p>
        </p:txBody>
      </p:sp>
      <p:pic>
        <p:nvPicPr>
          <p:cNvPr id="387" name="Google Shape;387;p45"/>
          <p:cNvPicPr preferRelativeResize="0"/>
          <p:nvPr/>
        </p:nvPicPr>
        <p:blipFill>
          <a:blip r:embed="rId3">
            <a:alphaModFix/>
          </a:blip>
          <a:stretch>
            <a:fillRect/>
          </a:stretch>
        </p:blipFill>
        <p:spPr>
          <a:xfrm>
            <a:off x="403225" y="304800"/>
            <a:ext cx="15382994" cy="8652934"/>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46"/>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98C5E8"/>
              </a:buClr>
              <a:buSzPts val="1200"/>
              <a:buFont typeface="Helvetica Neue"/>
              <a:buNone/>
            </a:pPr>
            <a:fld id="{00000000-1234-1234-1234-123412341234}" type="slidenum">
              <a:rPr lang="no-NO"/>
              <a:t>‹#›</a:t>
            </a:fld>
            <a:endParaRPr/>
          </a:p>
        </p:txBody>
      </p:sp>
      <p:pic>
        <p:nvPicPr>
          <p:cNvPr id="393" name="Google Shape;393;p46"/>
          <p:cNvPicPr preferRelativeResize="0"/>
          <p:nvPr/>
        </p:nvPicPr>
        <p:blipFill>
          <a:blip r:embed="rId3">
            <a:alphaModFix/>
          </a:blip>
          <a:stretch>
            <a:fillRect/>
          </a:stretch>
        </p:blipFill>
        <p:spPr>
          <a:xfrm>
            <a:off x="152400" y="152400"/>
            <a:ext cx="15382994" cy="8652934"/>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47"/>
          <p:cNvSpPr txBox="1"/>
          <p:nvPr>
            <p:ph idx="1" type="body"/>
          </p:nvPr>
        </p:nvSpPr>
        <p:spPr>
          <a:xfrm>
            <a:off x="908781" y="3105811"/>
            <a:ext cx="14716500" cy="4998900"/>
          </a:xfrm>
          <a:prstGeom prst="rect">
            <a:avLst/>
          </a:prstGeom>
          <a:noFill/>
          <a:ln>
            <a:noFill/>
          </a:ln>
        </p:spPr>
        <p:txBody>
          <a:bodyPr anchorCtr="0" anchor="t" bIns="45700" lIns="91425" spcFirstLastPara="1" rIns="91425" wrap="square" tIns="45700">
            <a:normAutofit/>
          </a:bodyPr>
          <a:lstStyle/>
          <a:p>
            <a:pPr indent="0" lvl="0" marL="0" rtl="0" algn="l">
              <a:lnSpc>
                <a:spcPct val="150000"/>
              </a:lnSpc>
              <a:spcBef>
                <a:spcPts val="600"/>
              </a:spcBef>
              <a:spcAft>
                <a:spcPts val="0"/>
              </a:spcAft>
              <a:buSzPts val="2044"/>
              <a:buNone/>
            </a:pPr>
            <a:r>
              <a:rPr lang="no-NO" sz="4700"/>
              <a:t>5.1 Introduction to FAIR</a:t>
            </a:r>
            <a:endParaRPr sz="4700"/>
          </a:p>
          <a:p>
            <a:pPr indent="0" lvl="0" marL="0" rtl="0" algn="l">
              <a:lnSpc>
                <a:spcPct val="150000"/>
              </a:lnSpc>
              <a:spcBef>
                <a:spcPts val="600"/>
              </a:spcBef>
              <a:spcAft>
                <a:spcPts val="0"/>
              </a:spcAft>
              <a:buSzPts val="2044"/>
              <a:buNone/>
            </a:pPr>
            <a:r>
              <a:rPr lang="no-NO" sz="4700"/>
              <a:t>5.2 Enable FAIR in your organisation</a:t>
            </a:r>
            <a:endParaRPr sz="4700"/>
          </a:p>
          <a:p>
            <a:pPr indent="0" lvl="0" marL="0" rtl="0" algn="l">
              <a:lnSpc>
                <a:spcPct val="150000"/>
              </a:lnSpc>
              <a:spcBef>
                <a:spcPts val="600"/>
              </a:spcBef>
              <a:spcAft>
                <a:spcPts val="0"/>
              </a:spcAft>
              <a:buSzPts val="2044"/>
              <a:buNone/>
            </a:pPr>
            <a:r>
              <a:rPr lang="no-NO" sz="4700"/>
              <a:t>5.3 Promote FAIR within your designated community</a:t>
            </a:r>
            <a:endParaRPr sz="4700"/>
          </a:p>
          <a:p>
            <a:pPr indent="0" lvl="0" marL="0" rtl="0" algn="l">
              <a:lnSpc>
                <a:spcPct val="150000"/>
              </a:lnSpc>
              <a:spcBef>
                <a:spcPts val="600"/>
              </a:spcBef>
              <a:spcAft>
                <a:spcPts val="0"/>
              </a:spcAft>
              <a:buSzPts val="2044"/>
              <a:buNone/>
            </a:pPr>
            <a:r>
              <a:rPr lang="no-NO" sz="4700"/>
              <a:t>5.4 Trustworthy data archives</a:t>
            </a:r>
            <a:endParaRPr sz="4700"/>
          </a:p>
        </p:txBody>
      </p:sp>
      <p:sp>
        <p:nvSpPr>
          <p:cNvPr id="399" name="Google Shape;399;p47"/>
          <p:cNvSpPr txBox="1"/>
          <p:nvPr>
            <p:ph type="title"/>
          </p:nvPr>
        </p:nvSpPr>
        <p:spPr>
          <a:xfrm>
            <a:off x="908781" y="885495"/>
            <a:ext cx="14716500" cy="9972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SzPts val="5800"/>
              <a:buNone/>
            </a:pPr>
            <a:r>
              <a:rPr lang="no-NO"/>
              <a:t>What is in this chapter?</a:t>
            </a:r>
            <a:endParaRPr/>
          </a:p>
        </p:txBody>
      </p:sp>
      <p:pic>
        <p:nvPicPr>
          <p:cNvPr id="400" name="Google Shape;400;p47"/>
          <p:cNvPicPr preferRelativeResize="0"/>
          <p:nvPr/>
        </p:nvPicPr>
        <p:blipFill rotWithShape="1">
          <a:blip r:embed="rId3">
            <a:alphaModFix/>
          </a:blip>
          <a:srcRect b="0" l="0" r="0" t="0"/>
          <a:stretch/>
        </p:blipFill>
        <p:spPr>
          <a:xfrm>
            <a:off x="13964325" y="8957724"/>
            <a:ext cx="2015650" cy="771825"/>
          </a:xfrm>
          <a:prstGeom prst="rect">
            <a:avLst/>
          </a:prstGeom>
          <a:noFill/>
          <a:ln>
            <a:noFill/>
          </a:ln>
        </p:spPr>
      </p:pic>
      <p:sp>
        <p:nvSpPr>
          <p:cNvPr id="401" name="Google Shape;401;p47"/>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98C5E8"/>
              </a:buClr>
              <a:buSzPts val="1200"/>
              <a:buFont typeface="Helvetica Neue"/>
              <a:buNone/>
            </a:pPr>
            <a:fld id="{00000000-1234-1234-1234-123412341234}" type="slidenum">
              <a:rPr lang="no-NO"/>
              <a:t>‹#›</a:t>
            </a:fld>
            <a:endParaRPr/>
          </a:p>
        </p:txBody>
      </p:sp>
      <p:pic>
        <p:nvPicPr>
          <p:cNvPr id="402" name="Google Shape;402;p47"/>
          <p:cNvPicPr preferRelativeResize="0"/>
          <p:nvPr/>
        </p:nvPicPr>
        <p:blipFill rotWithShape="1">
          <a:blip r:embed="rId4">
            <a:alphaModFix/>
          </a:blip>
          <a:srcRect b="0" l="0" r="0" t="0"/>
          <a:stretch/>
        </p:blipFill>
        <p:spPr>
          <a:xfrm>
            <a:off x="11723039" y="963374"/>
            <a:ext cx="5270811" cy="99720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sp>
        <p:nvSpPr>
          <p:cNvPr id="407" name="Google Shape;407;p48"/>
          <p:cNvSpPr txBox="1"/>
          <p:nvPr>
            <p:ph idx="1" type="body"/>
          </p:nvPr>
        </p:nvSpPr>
        <p:spPr>
          <a:xfrm>
            <a:off x="908781" y="3105811"/>
            <a:ext cx="14716500" cy="4998900"/>
          </a:xfrm>
          <a:prstGeom prst="rect">
            <a:avLst/>
          </a:prstGeom>
          <a:noFill/>
          <a:ln>
            <a:noFill/>
          </a:ln>
        </p:spPr>
        <p:txBody>
          <a:bodyPr anchorCtr="0" anchor="t" bIns="45700" lIns="91425" spcFirstLastPara="1" rIns="91425" wrap="square" tIns="45700">
            <a:normAutofit/>
          </a:bodyPr>
          <a:lstStyle/>
          <a:p>
            <a:pPr indent="-457200" lvl="0" marL="457200" rtl="0" algn="l">
              <a:lnSpc>
                <a:spcPct val="150000"/>
              </a:lnSpc>
              <a:spcBef>
                <a:spcPts val="600"/>
              </a:spcBef>
              <a:spcAft>
                <a:spcPts val="0"/>
              </a:spcAft>
              <a:buSzPts val="4700"/>
              <a:buChar char="•"/>
            </a:pPr>
            <a:r>
              <a:rPr lang="no-NO" sz="4700"/>
              <a:t>Information about the topic</a:t>
            </a:r>
            <a:endParaRPr sz="4700"/>
          </a:p>
          <a:p>
            <a:pPr indent="-457200" lvl="0" marL="457200" rtl="0" algn="l">
              <a:lnSpc>
                <a:spcPct val="150000"/>
              </a:lnSpc>
              <a:spcBef>
                <a:spcPts val="0"/>
              </a:spcBef>
              <a:spcAft>
                <a:spcPts val="0"/>
              </a:spcAft>
              <a:buSzPts val="4700"/>
              <a:buChar char="•"/>
            </a:pPr>
            <a:r>
              <a:rPr lang="no-NO" sz="4700"/>
              <a:t>Examples from CESSDA Archives</a:t>
            </a:r>
            <a:endParaRPr sz="4700"/>
          </a:p>
          <a:p>
            <a:pPr indent="-457200" lvl="0" marL="457200" rtl="0" algn="l">
              <a:lnSpc>
                <a:spcPct val="150000"/>
              </a:lnSpc>
              <a:spcBef>
                <a:spcPts val="0"/>
              </a:spcBef>
              <a:spcAft>
                <a:spcPts val="0"/>
              </a:spcAft>
              <a:buSzPts val="4700"/>
              <a:buChar char="•"/>
            </a:pPr>
            <a:r>
              <a:rPr lang="no-NO" sz="4700"/>
              <a:t>Questions to increase your understanding</a:t>
            </a:r>
            <a:endParaRPr sz="4700"/>
          </a:p>
          <a:p>
            <a:pPr indent="-457200" lvl="0" marL="457200" rtl="0" algn="l">
              <a:lnSpc>
                <a:spcPct val="150000"/>
              </a:lnSpc>
              <a:spcBef>
                <a:spcPts val="0"/>
              </a:spcBef>
              <a:spcAft>
                <a:spcPts val="0"/>
              </a:spcAft>
              <a:buSzPts val="4700"/>
              <a:buChar char="•"/>
            </a:pPr>
            <a:r>
              <a:rPr lang="no-NO" sz="4700"/>
              <a:t>Expert tips</a:t>
            </a:r>
            <a:endParaRPr sz="4700"/>
          </a:p>
        </p:txBody>
      </p:sp>
      <p:sp>
        <p:nvSpPr>
          <p:cNvPr id="408" name="Google Shape;408;p48"/>
          <p:cNvSpPr txBox="1"/>
          <p:nvPr>
            <p:ph type="title"/>
          </p:nvPr>
        </p:nvSpPr>
        <p:spPr>
          <a:xfrm>
            <a:off x="908781" y="885495"/>
            <a:ext cx="14716500" cy="9972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SzPts val="5800"/>
              <a:buNone/>
            </a:pPr>
            <a:r>
              <a:rPr lang="no-NO"/>
              <a:t>What is in each section?</a:t>
            </a:r>
            <a:endParaRPr/>
          </a:p>
        </p:txBody>
      </p:sp>
      <p:pic>
        <p:nvPicPr>
          <p:cNvPr id="409" name="Google Shape;409;p48"/>
          <p:cNvPicPr preferRelativeResize="0"/>
          <p:nvPr/>
        </p:nvPicPr>
        <p:blipFill rotWithShape="1">
          <a:blip r:embed="rId3">
            <a:alphaModFix/>
          </a:blip>
          <a:srcRect b="0" l="0" r="0" t="0"/>
          <a:stretch/>
        </p:blipFill>
        <p:spPr>
          <a:xfrm>
            <a:off x="13964325" y="8957724"/>
            <a:ext cx="2015650" cy="771825"/>
          </a:xfrm>
          <a:prstGeom prst="rect">
            <a:avLst/>
          </a:prstGeom>
          <a:noFill/>
          <a:ln>
            <a:noFill/>
          </a:ln>
        </p:spPr>
      </p:pic>
      <p:sp>
        <p:nvSpPr>
          <p:cNvPr id="410" name="Google Shape;410;p48"/>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98C5E8"/>
              </a:buClr>
              <a:buSzPts val="1200"/>
              <a:buFont typeface="Helvetica Neue"/>
              <a:buNone/>
            </a:pPr>
            <a:fld id="{00000000-1234-1234-1234-123412341234}" type="slidenum">
              <a:rPr lang="no-NO"/>
              <a:t>‹#›</a:t>
            </a:fld>
            <a:endParaRPr/>
          </a:p>
        </p:txBody>
      </p:sp>
      <p:pic>
        <p:nvPicPr>
          <p:cNvPr id="411" name="Google Shape;411;p48"/>
          <p:cNvPicPr preferRelativeResize="0"/>
          <p:nvPr/>
        </p:nvPicPr>
        <p:blipFill rotWithShape="1">
          <a:blip r:embed="rId4">
            <a:alphaModFix/>
          </a:blip>
          <a:srcRect b="0" l="0" r="0" t="0"/>
          <a:stretch/>
        </p:blipFill>
        <p:spPr>
          <a:xfrm>
            <a:off x="11723039" y="963374"/>
            <a:ext cx="5270811" cy="99720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49"/>
          <p:cNvSpPr txBox="1"/>
          <p:nvPr>
            <p:ph type="title"/>
          </p:nvPr>
        </p:nvSpPr>
        <p:spPr>
          <a:xfrm>
            <a:off x="908781" y="885495"/>
            <a:ext cx="14716500" cy="9972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SzPts val="6444"/>
              <a:buNone/>
            </a:pPr>
            <a:r>
              <a:rPr lang="no-NO"/>
              <a:t>5.1 Introduction to FAIR</a:t>
            </a:r>
            <a:endParaRPr/>
          </a:p>
        </p:txBody>
      </p:sp>
      <p:sp>
        <p:nvSpPr>
          <p:cNvPr id="417" name="Google Shape;417;p49"/>
          <p:cNvSpPr txBox="1"/>
          <p:nvPr>
            <p:ph idx="1" type="body"/>
          </p:nvPr>
        </p:nvSpPr>
        <p:spPr>
          <a:xfrm>
            <a:off x="908781" y="3258211"/>
            <a:ext cx="14716500" cy="4998900"/>
          </a:xfrm>
          <a:prstGeom prst="rect">
            <a:avLst/>
          </a:prstGeom>
          <a:noFill/>
          <a:ln>
            <a:noFill/>
          </a:ln>
        </p:spPr>
        <p:txBody>
          <a:bodyPr anchorCtr="0" anchor="t" bIns="45700" lIns="91425" spcFirstLastPara="1" rIns="91425" wrap="square" tIns="45700">
            <a:normAutofit/>
          </a:bodyPr>
          <a:lstStyle/>
          <a:p>
            <a:pPr indent="-421894" lvl="0" marL="457200" rtl="0" algn="l">
              <a:lnSpc>
                <a:spcPct val="150000"/>
              </a:lnSpc>
              <a:spcBef>
                <a:spcPts val="600"/>
              </a:spcBef>
              <a:spcAft>
                <a:spcPts val="0"/>
              </a:spcAft>
              <a:buSzPts val="3044"/>
              <a:buChar char="•"/>
            </a:pPr>
            <a:r>
              <a:rPr lang="no-NO" sz="3800"/>
              <a:t>The FAIR Guiding Principles</a:t>
            </a:r>
            <a:endParaRPr sz="3800"/>
          </a:p>
          <a:p>
            <a:pPr indent="-421894" lvl="0" marL="457200" rtl="0" algn="l">
              <a:lnSpc>
                <a:spcPct val="150000"/>
              </a:lnSpc>
              <a:spcBef>
                <a:spcPts val="0"/>
              </a:spcBef>
              <a:spcAft>
                <a:spcPts val="0"/>
              </a:spcAft>
              <a:buSzPts val="3044"/>
              <a:buChar char="•"/>
            </a:pPr>
            <a:r>
              <a:rPr lang="no-NO" sz="3800"/>
              <a:t>Why were they created?</a:t>
            </a:r>
            <a:endParaRPr sz="3800"/>
          </a:p>
          <a:p>
            <a:pPr indent="-421894" lvl="0" marL="457200" rtl="0" algn="l">
              <a:lnSpc>
                <a:spcPct val="150000"/>
              </a:lnSpc>
              <a:spcBef>
                <a:spcPts val="0"/>
              </a:spcBef>
              <a:spcAft>
                <a:spcPts val="0"/>
              </a:spcAft>
              <a:buSzPts val="3044"/>
              <a:buChar char="•"/>
            </a:pPr>
            <a:r>
              <a:rPr lang="no-NO" sz="3800"/>
              <a:t>One term of many</a:t>
            </a:r>
            <a:endParaRPr sz="3800"/>
          </a:p>
          <a:p>
            <a:pPr indent="-421894" lvl="0" marL="457200" rtl="0" algn="l">
              <a:lnSpc>
                <a:spcPct val="150000"/>
              </a:lnSpc>
              <a:spcBef>
                <a:spcPts val="0"/>
              </a:spcBef>
              <a:spcAft>
                <a:spcPts val="0"/>
              </a:spcAft>
              <a:buSzPts val="3044"/>
              <a:buChar char="•"/>
            </a:pPr>
            <a:r>
              <a:rPr lang="no-NO" sz="3800"/>
              <a:t>Becoming FAIR-enabling</a:t>
            </a:r>
            <a:endParaRPr sz="3800"/>
          </a:p>
        </p:txBody>
      </p:sp>
      <p:sp>
        <p:nvSpPr>
          <p:cNvPr id="418" name="Google Shape;418;p49"/>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98C5E8"/>
              </a:buClr>
              <a:buSzPts val="1200"/>
              <a:buFont typeface="Helvetica Neue"/>
              <a:buNone/>
            </a:pPr>
            <a:fld id="{00000000-1234-1234-1234-123412341234}" type="slidenum">
              <a:rPr lang="no-NO"/>
              <a:t>‹#›</a:t>
            </a:fld>
            <a:endParaRPr/>
          </a:p>
        </p:txBody>
      </p:sp>
      <p:pic>
        <p:nvPicPr>
          <p:cNvPr id="419" name="Google Shape;419;p49"/>
          <p:cNvPicPr preferRelativeResize="0"/>
          <p:nvPr/>
        </p:nvPicPr>
        <p:blipFill rotWithShape="1">
          <a:blip r:embed="rId3">
            <a:alphaModFix/>
          </a:blip>
          <a:srcRect b="0" l="0" r="0" t="0"/>
          <a:stretch/>
        </p:blipFill>
        <p:spPr>
          <a:xfrm>
            <a:off x="13964325" y="8957724"/>
            <a:ext cx="2015650" cy="771825"/>
          </a:xfrm>
          <a:prstGeom prst="rect">
            <a:avLst/>
          </a:prstGeom>
          <a:noFill/>
          <a:ln>
            <a:noFill/>
          </a:ln>
        </p:spPr>
      </p:pic>
      <p:sp>
        <p:nvSpPr>
          <p:cNvPr id="420" name="Google Shape;420;p49"/>
          <p:cNvSpPr txBox="1"/>
          <p:nvPr/>
        </p:nvSpPr>
        <p:spPr>
          <a:xfrm>
            <a:off x="10139046" y="7362438"/>
            <a:ext cx="5747700" cy="457200"/>
          </a:xfrm>
          <a:prstGeom prst="rect">
            <a:avLst/>
          </a:prstGeom>
          <a:noFill/>
          <a:ln>
            <a:noFill/>
          </a:ln>
        </p:spPr>
        <p:txBody>
          <a:bodyPr anchorCtr="0" anchor="t" bIns="50800" lIns="50800" spcFirstLastPara="1" rIns="50800" wrap="square" tIns="50800">
            <a:normAutofit fontScale="70000" lnSpcReduction="20000"/>
          </a:bodyPr>
          <a:lstStyle/>
          <a:p>
            <a:pPr indent="0" lvl="0" marL="0" marR="0" rtl="0" algn="l">
              <a:lnSpc>
                <a:spcPct val="100000"/>
              </a:lnSpc>
              <a:spcBef>
                <a:spcPts val="0"/>
              </a:spcBef>
              <a:spcAft>
                <a:spcPts val="0"/>
              </a:spcAft>
              <a:buClr>
                <a:srgbClr val="393939"/>
              </a:buClr>
              <a:buSzPct val="100000"/>
              <a:buFont typeface="Tahoma"/>
              <a:buNone/>
            </a:pPr>
            <a:r>
              <a:rPr b="0" i="0" lang="no-NO" sz="2400" u="none" cap="none" strike="noStrike">
                <a:solidFill>
                  <a:srgbClr val="393939"/>
                </a:solidFill>
                <a:latin typeface="Tahoma"/>
                <a:ea typeface="Tahoma"/>
                <a:cs typeface="Tahoma"/>
                <a:sym typeface="Tahoma"/>
              </a:rPr>
              <a:t>Image: CC-BY-SA CESSDA DMEG https://dmeg.cessda.eu/</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ct val="100000"/>
              <a:buFont typeface="Helvetica Neue"/>
              <a:buNone/>
            </a:pPr>
            <a:r>
              <a:t/>
            </a:r>
            <a:endParaRPr b="0" i="0" sz="2400" u="none" cap="none" strike="noStrike">
              <a:solidFill>
                <a:srgbClr val="393939"/>
              </a:solidFill>
              <a:latin typeface="Tahoma"/>
              <a:ea typeface="Tahoma"/>
              <a:cs typeface="Tahoma"/>
              <a:sym typeface="Tahoma"/>
            </a:endParaRPr>
          </a:p>
        </p:txBody>
      </p:sp>
      <p:pic>
        <p:nvPicPr>
          <p:cNvPr descr="Infographic on making data FAIR: Findable, Accessible, Interoperable, and Reusable. Findable: To aid automatic discovery of relevant datasets, (meta)data should be easy to find by both humans and machines and be assigned a persistent identifier. Accessible: Limitations on the use of data, and protocols for querying or copying data are made explicit for both humans and machines. Interoperable: (Meta)data should use standardised terms (controlled vocabularies), have references to other (meta)data and be machine readable. Reusable: (Meta)data are sufficiently well described for both humans and computers to be able to understand them and have a clear and accessible data usage licence." id="421" name="Google Shape;421;p49"/>
          <p:cNvPicPr preferRelativeResize="0"/>
          <p:nvPr/>
        </p:nvPicPr>
        <p:blipFill rotWithShape="1">
          <a:blip r:embed="rId4">
            <a:alphaModFix/>
          </a:blip>
          <a:srcRect b="0" l="0" r="0" t="0"/>
          <a:stretch/>
        </p:blipFill>
        <p:spPr>
          <a:xfrm>
            <a:off x="8378411" y="1677870"/>
            <a:ext cx="8720816" cy="5684576"/>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50"/>
          <p:cNvSpPr txBox="1"/>
          <p:nvPr>
            <p:ph type="title"/>
          </p:nvPr>
        </p:nvSpPr>
        <p:spPr>
          <a:xfrm>
            <a:off x="908781" y="885495"/>
            <a:ext cx="14716500" cy="9972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SzPts val="5800"/>
              <a:buNone/>
            </a:pPr>
            <a:r>
              <a:rPr lang="no-NO"/>
              <a:t>5.2 Enable FAIR in your organisation</a:t>
            </a:r>
            <a:endParaRPr/>
          </a:p>
        </p:txBody>
      </p:sp>
      <p:sp>
        <p:nvSpPr>
          <p:cNvPr id="427" name="Google Shape;427;p50"/>
          <p:cNvSpPr txBox="1"/>
          <p:nvPr>
            <p:ph idx="1" type="body"/>
          </p:nvPr>
        </p:nvSpPr>
        <p:spPr>
          <a:xfrm>
            <a:off x="506925" y="2267363"/>
            <a:ext cx="15520200" cy="66105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ctr">
              <a:lnSpc>
                <a:spcPct val="115000"/>
              </a:lnSpc>
              <a:spcBef>
                <a:spcPts val="600"/>
              </a:spcBef>
              <a:spcAft>
                <a:spcPts val="0"/>
              </a:spcAft>
              <a:buSzPct val="56659"/>
              <a:buNone/>
            </a:pPr>
            <a:r>
              <a:rPr lang="no-NO" sz="3900"/>
              <a:t>From the soon-to-be released chapter, </a:t>
            </a:r>
            <a:r>
              <a:rPr lang="no-NO" sz="3900"/>
              <a:t>“Archives differ, whether by domain, country, or even concerning their approach to FAIR principles. </a:t>
            </a:r>
            <a:endParaRPr sz="3900"/>
          </a:p>
          <a:p>
            <a:pPr indent="0" lvl="0" marL="0" rtl="0" algn="ctr">
              <a:lnSpc>
                <a:spcPct val="115000"/>
              </a:lnSpc>
              <a:spcBef>
                <a:spcPts val="600"/>
              </a:spcBef>
              <a:spcAft>
                <a:spcPts val="0"/>
              </a:spcAft>
              <a:buSzPct val="56659"/>
              <a:buNone/>
            </a:pPr>
            <a:r>
              <a:t/>
            </a:r>
            <a:endParaRPr sz="3900"/>
          </a:p>
          <a:p>
            <a:pPr indent="0" lvl="0" marL="0" rtl="0" algn="ctr">
              <a:lnSpc>
                <a:spcPct val="115000"/>
              </a:lnSpc>
              <a:spcBef>
                <a:spcPts val="600"/>
              </a:spcBef>
              <a:spcAft>
                <a:spcPts val="0"/>
              </a:spcAft>
              <a:buSzPct val="56659"/>
              <a:buNone/>
            </a:pPr>
            <a:r>
              <a:rPr lang="no-NO" sz="3900"/>
              <a:t>An organisation can be FAIR-enabling in a number of ways, including through policy, infrastructure, mission statements, assessments, training protocols, or simply the work culture. </a:t>
            </a:r>
            <a:endParaRPr sz="3900"/>
          </a:p>
          <a:p>
            <a:pPr indent="0" lvl="0" marL="0" rtl="0" algn="ctr">
              <a:lnSpc>
                <a:spcPct val="115000"/>
              </a:lnSpc>
              <a:spcBef>
                <a:spcPts val="600"/>
              </a:spcBef>
              <a:spcAft>
                <a:spcPts val="0"/>
              </a:spcAft>
              <a:buSzPct val="56659"/>
              <a:buNone/>
            </a:pPr>
            <a:r>
              <a:t/>
            </a:r>
            <a:endParaRPr sz="3900"/>
          </a:p>
          <a:p>
            <a:pPr indent="0" lvl="0" marL="0" rtl="0" algn="ctr">
              <a:lnSpc>
                <a:spcPct val="115000"/>
              </a:lnSpc>
              <a:spcBef>
                <a:spcPts val="600"/>
              </a:spcBef>
              <a:spcAft>
                <a:spcPts val="0"/>
              </a:spcAft>
              <a:buSzPct val="56659"/>
              <a:buNone/>
            </a:pPr>
            <a:r>
              <a:rPr lang="no-NO" sz="3900"/>
              <a:t>This section will introduce a variety of tools available to assess FAIR qualities of archives, followed by some examples from different CESSDA Service Providers.”</a:t>
            </a:r>
            <a:endParaRPr sz="3900"/>
          </a:p>
          <a:p>
            <a:pPr indent="0" lvl="0" marL="0" rtl="0" algn="l">
              <a:lnSpc>
                <a:spcPct val="100000"/>
              </a:lnSpc>
              <a:spcBef>
                <a:spcPts val="600"/>
              </a:spcBef>
              <a:spcAft>
                <a:spcPts val="0"/>
              </a:spcAft>
              <a:buSzPct val="56659"/>
              <a:buNone/>
            </a:pPr>
            <a:r>
              <a:t/>
            </a:r>
            <a:endParaRPr sz="3900"/>
          </a:p>
        </p:txBody>
      </p:sp>
      <p:sp>
        <p:nvSpPr>
          <p:cNvPr id="428" name="Google Shape;428;p50"/>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98C5E8"/>
              </a:buClr>
              <a:buSzPts val="1200"/>
              <a:buFont typeface="Helvetica Neue"/>
              <a:buNone/>
            </a:pPr>
            <a:fld id="{00000000-1234-1234-1234-123412341234}" type="slidenum">
              <a:rPr lang="no-NO"/>
              <a:t>‹#›</a:t>
            </a:fld>
            <a:endParaRPr/>
          </a:p>
        </p:txBody>
      </p:sp>
      <p:pic>
        <p:nvPicPr>
          <p:cNvPr id="429" name="Google Shape;429;p50"/>
          <p:cNvPicPr preferRelativeResize="0"/>
          <p:nvPr/>
        </p:nvPicPr>
        <p:blipFill rotWithShape="1">
          <a:blip r:embed="rId3">
            <a:alphaModFix/>
          </a:blip>
          <a:srcRect b="0" l="0" r="0" t="0"/>
          <a:stretch/>
        </p:blipFill>
        <p:spPr>
          <a:xfrm>
            <a:off x="13964325" y="8957724"/>
            <a:ext cx="2015650" cy="77182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51"/>
          <p:cNvSpPr txBox="1"/>
          <p:nvPr>
            <p:ph type="title"/>
          </p:nvPr>
        </p:nvSpPr>
        <p:spPr>
          <a:xfrm>
            <a:off x="908781" y="885495"/>
            <a:ext cx="14716500" cy="9972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SzPts val="5800"/>
              <a:buNone/>
            </a:pPr>
            <a:r>
              <a:rPr lang="no-NO"/>
              <a:t>5.2 Enable FAIR in your organisation </a:t>
            </a:r>
            <a:r>
              <a:rPr i="1" lang="no-NO"/>
              <a:t>cont.</a:t>
            </a:r>
            <a:endParaRPr i="1"/>
          </a:p>
        </p:txBody>
      </p:sp>
      <p:sp>
        <p:nvSpPr>
          <p:cNvPr id="435" name="Google Shape;435;p51"/>
          <p:cNvSpPr txBox="1"/>
          <p:nvPr>
            <p:ph idx="1" type="body"/>
          </p:nvPr>
        </p:nvSpPr>
        <p:spPr>
          <a:xfrm>
            <a:off x="908775" y="2347000"/>
            <a:ext cx="14716500" cy="66105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600"/>
              </a:spcBef>
              <a:spcAft>
                <a:spcPts val="0"/>
              </a:spcAft>
              <a:buSzPts val="2044"/>
              <a:buNone/>
            </a:pPr>
            <a:r>
              <a:rPr lang="no-NO" sz="4400"/>
              <a:t>How?</a:t>
            </a:r>
            <a:endParaRPr sz="4400"/>
          </a:p>
          <a:p>
            <a:pPr indent="0" lvl="0" marL="0" rtl="0" algn="l">
              <a:lnSpc>
                <a:spcPct val="100000"/>
              </a:lnSpc>
              <a:spcBef>
                <a:spcPts val="600"/>
              </a:spcBef>
              <a:spcAft>
                <a:spcPts val="0"/>
              </a:spcAft>
              <a:buSzPts val="2044"/>
              <a:buNone/>
            </a:pPr>
            <a:r>
              <a:t/>
            </a:r>
            <a:endParaRPr sz="3900"/>
          </a:p>
          <a:p>
            <a:pPr indent="-428244" lvl="0" marL="457200" rtl="0" algn="l">
              <a:lnSpc>
                <a:spcPct val="100000"/>
              </a:lnSpc>
              <a:spcBef>
                <a:spcPts val="600"/>
              </a:spcBef>
              <a:spcAft>
                <a:spcPts val="0"/>
              </a:spcAft>
              <a:buSzPts val="3144"/>
              <a:buChar char="-"/>
            </a:pPr>
            <a:r>
              <a:rPr lang="no-NO" sz="3900"/>
              <a:t>Assessment frameworks</a:t>
            </a:r>
            <a:endParaRPr sz="3900"/>
          </a:p>
          <a:p>
            <a:pPr indent="-387350" lvl="1" marL="914400" rtl="0" algn="l">
              <a:lnSpc>
                <a:spcPct val="100000"/>
              </a:lnSpc>
              <a:spcBef>
                <a:spcPts val="0"/>
              </a:spcBef>
              <a:spcAft>
                <a:spcPts val="0"/>
              </a:spcAft>
              <a:buSzPts val="2500"/>
              <a:buChar char="-"/>
            </a:pPr>
            <a:r>
              <a:rPr lang="no-NO" sz="3900"/>
              <a:t>Manual (e.g. FAIRsFAIR framework)</a:t>
            </a:r>
            <a:endParaRPr sz="3900"/>
          </a:p>
          <a:p>
            <a:pPr indent="-387350" lvl="1" marL="914400" rtl="0" algn="l">
              <a:lnSpc>
                <a:spcPct val="100000"/>
              </a:lnSpc>
              <a:spcBef>
                <a:spcPts val="0"/>
              </a:spcBef>
              <a:spcAft>
                <a:spcPts val="0"/>
              </a:spcAft>
              <a:buSzPts val="2500"/>
              <a:buChar char="-"/>
            </a:pPr>
            <a:r>
              <a:rPr lang="no-NO" sz="3900"/>
              <a:t>Automatic (e.g. F-UJI)</a:t>
            </a:r>
            <a:endParaRPr sz="3900"/>
          </a:p>
          <a:p>
            <a:pPr indent="0" lvl="0" marL="0" rtl="0" algn="l">
              <a:lnSpc>
                <a:spcPct val="100000"/>
              </a:lnSpc>
              <a:spcBef>
                <a:spcPts val="600"/>
              </a:spcBef>
              <a:spcAft>
                <a:spcPts val="0"/>
              </a:spcAft>
              <a:buSzPts val="2044"/>
              <a:buNone/>
            </a:pPr>
            <a:r>
              <a:t/>
            </a:r>
            <a:endParaRPr sz="3900"/>
          </a:p>
          <a:p>
            <a:pPr indent="-428244" lvl="0" marL="457200" rtl="0" algn="l">
              <a:lnSpc>
                <a:spcPct val="100000"/>
              </a:lnSpc>
              <a:spcBef>
                <a:spcPts val="600"/>
              </a:spcBef>
              <a:spcAft>
                <a:spcPts val="0"/>
              </a:spcAft>
              <a:buSzPts val="3144"/>
              <a:buChar char="-"/>
            </a:pPr>
            <a:r>
              <a:rPr lang="no-NO" sz="3900"/>
              <a:t>Examples from other archives</a:t>
            </a:r>
            <a:endParaRPr sz="3900"/>
          </a:p>
          <a:p>
            <a:pPr indent="-387350" lvl="1" marL="914400" rtl="0" algn="l">
              <a:lnSpc>
                <a:spcPct val="100000"/>
              </a:lnSpc>
              <a:spcBef>
                <a:spcPts val="0"/>
              </a:spcBef>
              <a:spcAft>
                <a:spcPts val="0"/>
              </a:spcAft>
              <a:buSzPts val="2500"/>
              <a:buChar char="-"/>
            </a:pPr>
            <a:r>
              <a:rPr lang="no-NO" sz="3900"/>
              <a:t>CROSSDA (Croatia)</a:t>
            </a:r>
            <a:endParaRPr sz="3900"/>
          </a:p>
          <a:p>
            <a:pPr indent="-387350" lvl="1" marL="914400" rtl="0" algn="l">
              <a:lnSpc>
                <a:spcPct val="100000"/>
              </a:lnSpc>
              <a:spcBef>
                <a:spcPts val="0"/>
              </a:spcBef>
              <a:spcAft>
                <a:spcPts val="0"/>
              </a:spcAft>
              <a:buSzPts val="2500"/>
              <a:buChar char="-"/>
            </a:pPr>
            <a:r>
              <a:rPr lang="no-NO" sz="3900"/>
              <a:t>FSD (Finland)</a:t>
            </a:r>
            <a:endParaRPr sz="3900"/>
          </a:p>
        </p:txBody>
      </p:sp>
      <p:sp>
        <p:nvSpPr>
          <p:cNvPr id="436" name="Google Shape;436;p51"/>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1200"/>
              <a:buNone/>
            </a:pPr>
            <a:fld id="{00000000-1234-1234-1234-123412341234}" type="slidenum">
              <a:rPr lang="no-NO"/>
              <a:t>‹#›</a:t>
            </a:fld>
            <a:endParaRPr/>
          </a:p>
        </p:txBody>
      </p:sp>
      <p:pic>
        <p:nvPicPr>
          <p:cNvPr id="437" name="Google Shape;437;p51"/>
          <p:cNvPicPr preferRelativeResize="0"/>
          <p:nvPr/>
        </p:nvPicPr>
        <p:blipFill rotWithShape="1">
          <a:blip r:embed="rId3">
            <a:alphaModFix/>
          </a:blip>
          <a:srcRect b="0" l="0" r="0" t="0"/>
          <a:stretch/>
        </p:blipFill>
        <p:spPr>
          <a:xfrm>
            <a:off x="13964325" y="8957724"/>
            <a:ext cx="2015650" cy="771825"/>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52"/>
          <p:cNvSpPr txBox="1"/>
          <p:nvPr>
            <p:ph type="title"/>
          </p:nvPr>
        </p:nvSpPr>
        <p:spPr>
          <a:xfrm>
            <a:off x="908775" y="885503"/>
            <a:ext cx="14716500" cy="1610700"/>
          </a:xfrm>
          <a:prstGeom prst="rect">
            <a:avLst/>
          </a:prstGeom>
          <a:noFill/>
          <a:ln>
            <a:noFill/>
          </a:ln>
        </p:spPr>
        <p:txBody>
          <a:bodyPr anchorCtr="0" anchor="ctr" bIns="50800" lIns="50800" spcFirstLastPara="1" rIns="50800" wrap="square" tIns="50800">
            <a:noAutofit/>
          </a:bodyPr>
          <a:lstStyle/>
          <a:p>
            <a:pPr indent="0" lvl="0" marL="0" rtl="0" algn="l">
              <a:lnSpc>
                <a:spcPct val="100000"/>
              </a:lnSpc>
              <a:spcBef>
                <a:spcPts val="0"/>
              </a:spcBef>
              <a:spcAft>
                <a:spcPts val="0"/>
              </a:spcAft>
              <a:buSzPts val="990"/>
              <a:buNone/>
            </a:pPr>
            <a:r>
              <a:rPr lang="no-NO" sz="5820"/>
              <a:t>5.3 Promote FAIR within your designated community</a:t>
            </a:r>
            <a:endParaRPr sz="5820"/>
          </a:p>
        </p:txBody>
      </p:sp>
      <p:sp>
        <p:nvSpPr>
          <p:cNvPr id="443" name="Google Shape;443;p52"/>
          <p:cNvSpPr txBox="1"/>
          <p:nvPr>
            <p:ph idx="1" type="body"/>
          </p:nvPr>
        </p:nvSpPr>
        <p:spPr>
          <a:xfrm>
            <a:off x="731475" y="2979925"/>
            <a:ext cx="15071100" cy="6284400"/>
          </a:xfrm>
          <a:prstGeom prst="rect">
            <a:avLst/>
          </a:prstGeom>
          <a:noFill/>
          <a:ln>
            <a:noFill/>
          </a:ln>
        </p:spPr>
        <p:txBody>
          <a:bodyPr anchorCtr="0" anchor="t" bIns="45700" lIns="91425" spcFirstLastPara="1" rIns="91425" wrap="square" tIns="45700">
            <a:normAutofit lnSpcReduction="10000"/>
          </a:bodyPr>
          <a:lstStyle/>
          <a:p>
            <a:pPr indent="0" lvl="0" marL="457200" rtl="0" algn="ctr">
              <a:lnSpc>
                <a:spcPct val="100000"/>
              </a:lnSpc>
              <a:spcBef>
                <a:spcPts val="600"/>
              </a:spcBef>
              <a:spcAft>
                <a:spcPts val="0"/>
              </a:spcAft>
              <a:buSzPts val="2044"/>
              <a:buNone/>
            </a:pPr>
            <a:r>
              <a:rPr lang="no-NO" sz="3900"/>
              <a:t>“While Section 5.2 addressed ways that organisations can enable FAIR internally, this section focuses on the role of a data archive in educating their designated communities on FAIR principles. </a:t>
            </a:r>
            <a:endParaRPr sz="3900"/>
          </a:p>
          <a:p>
            <a:pPr indent="0" lvl="0" marL="457200" rtl="0" algn="ctr">
              <a:lnSpc>
                <a:spcPct val="100000"/>
              </a:lnSpc>
              <a:spcBef>
                <a:spcPts val="600"/>
              </a:spcBef>
              <a:spcAft>
                <a:spcPts val="0"/>
              </a:spcAft>
              <a:buSzPts val="2044"/>
              <a:buNone/>
            </a:pPr>
            <a:r>
              <a:t/>
            </a:r>
            <a:endParaRPr sz="3900"/>
          </a:p>
          <a:p>
            <a:pPr indent="0" lvl="0" marL="457200" rtl="0" algn="ctr">
              <a:lnSpc>
                <a:spcPct val="100000"/>
              </a:lnSpc>
              <a:spcBef>
                <a:spcPts val="600"/>
              </a:spcBef>
              <a:spcAft>
                <a:spcPts val="0"/>
              </a:spcAft>
              <a:buSzPts val="2044"/>
              <a:buNone/>
            </a:pPr>
            <a:r>
              <a:rPr lang="no-NO" sz="3900"/>
              <a:t>There is not one approach that fits every archive, but rather you should determine what makes sense for your archive and your designated community. </a:t>
            </a:r>
            <a:endParaRPr sz="3900"/>
          </a:p>
          <a:p>
            <a:pPr indent="0" lvl="0" marL="457200" rtl="0" algn="ctr">
              <a:lnSpc>
                <a:spcPct val="100000"/>
              </a:lnSpc>
              <a:spcBef>
                <a:spcPts val="600"/>
              </a:spcBef>
              <a:spcAft>
                <a:spcPts val="0"/>
              </a:spcAft>
              <a:buSzPts val="2044"/>
              <a:buNone/>
            </a:pPr>
            <a:r>
              <a:t/>
            </a:r>
            <a:endParaRPr sz="3900"/>
          </a:p>
          <a:p>
            <a:pPr indent="0" lvl="0" marL="457200" rtl="0" algn="ctr">
              <a:lnSpc>
                <a:spcPct val="100000"/>
              </a:lnSpc>
              <a:spcBef>
                <a:spcPts val="600"/>
              </a:spcBef>
              <a:spcAft>
                <a:spcPts val="0"/>
              </a:spcAft>
              <a:buSzPts val="2044"/>
              <a:buNone/>
            </a:pPr>
            <a:r>
              <a:rPr lang="no-NO" sz="3900"/>
              <a:t>We will introduce the different perspectives as well as give some examples from CESSDA Service Providers.”</a:t>
            </a:r>
            <a:endParaRPr sz="3900"/>
          </a:p>
        </p:txBody>
      </p:sp>
      <p:sp>
        <p:nvSpPr>
          <p:cNvPr id="444" name="Google Shape;444;p52"/>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1200"/>
              <a:buNone/>
            </a:pPr>
            <a:fld id="{00000000-1234-1234-1234-123412341234}" type="slidenum">
              <a:rPr lang="no-NO"/>
              <a:t>‹#›</a:t>
            </a:fld>
            <a:endParaRPr/>
          </a:p>
        </p:txBody>
      </p:sp>
      <p:pic>
        <p:nvPicPr>
          <p:cNvPr id="445" name="Google Shape;445;p52"/>
          <p:cNvPicPr preferRelativeResize="0"/>
          <p:nvPr/>
        </p:nvPicPr>
        <p:blipFill rotWithShape="1">
          <a:blip r:embed="rId3">
            <a:alphaModFix/>
          </a:blip>
          <a:srcRect b="0" l="0" r="0" t="0"/>
          <a:stretch/>
        </p:blipFill>
        <p:spPr>
          <a:xfrm>
            <a:off x="13964325" y="8957724"/>
            <a:ext cx="2015650" cy="771825"/>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53"/>
          <p:cNvSpPr txBox="1"/>
          <p:nvPr>
            <p:ph type="title"/>
          </p:nvPr>
        </p:nvSpPr>
        <p:spPr>
          <a:xfrm>
            <a:off x="908775" y="885503"/>
            <a:ext cx="14716500" cy="1610700"/>
          </a:xfrm>
          <a:prstGeom prst="rect">
            <a:avLst/>
          </a:prstGeom>
          <a:noFill/>
          <a:ln>
            <a:noFill/>
          </a:ln>
        </p:spPr>
        <p:txBody>
          <a:bodyPr anchorCtr="0" anchor="ctr" bIns="50800" lIns="50800" spcFirstLastPara="1" rIns="50800" wrap="square" tIns="50800">
            <a:noAutofit/>
          </a:bodyPr>
          <a:lstStyle/>
          <a:p>
            <a:pPr indent="0" lvl="0" marL="0" rtl="0" algn="l">
              <a:lnSpc>
                <a:spcPct val="100000"/>
              </a:lnSpc>
              <a:spcBef>
                <a:spcPts val="0"/>
              </a:spcBef>
              <a:spcAft>
                <a:spcPts val="0"/>
              </a:spcAft>
              <a:buSzPts val="990"/>
              <a:buNone/>
            </a:pPr>
            <a:r>
              <a:rPr lang="no-NO" sz="5820"/>
              <a:t>5.3 Promote FAIR within your designated community </a:t>
            </a:r>
            <a:r>
              <a:rPr i="1" lang="no-NO" sz="5820"/>
              <a:t>cont.</a:t>
            </a:r>
            <a:endParaRPr i="1" sz="5820"/>
          </a:p>
        </p:txBody>
      </p:sp>
      <p:sp>
        <p:nvSpPr>
          <p:cNvPr id="451" name="Google Shape;451;p53"/>
          <p:cNvSpPr txBox="1"/>
          <p:nvPr>
            <p:ph idx="1" type="body"/>
          </p:nvPr>
        </p:nvSpPr>
        <p:spPr>
          <a:xfrm>
            <a:off x="908775" y="2648597"/>
            <a:ext cx="14716500" cy="62844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100000"/>
              </a:lnSpc>
              <a:spcBef>
                <a:spcPts val="600"/>
              </a:spcBef>
              <a:spcAft>
                <a:spcPts val="0"/>
              </a:spcAft>
              <a:buSzPts val="2044"/>
              <a:buNone/>
            </a:pPr>
            <a:r>
              <a:rPr lang="no-NO" sz="3900"/>
              <a:t>A few ways to approach this:</a:t>
            </a:r>
            <a:endParaRPr sz="3900"/>
          </a:p>
          <a:p>
            <a:pPr indent="-428244" lvl="0" marL="457200" rtl="0" algn="l">
              <a:lnSpc>
                <a:spcPct val="100000"/>
              </a:lnSpc>
              <a:spcBef>
                <a:spcPts val="600"/>
              </a:spcBef>
              <a:spcAft>
                <a:spcPts val="0"/>
              </a:spcAft>
              <a:buSzPts val="3144"/>
              <a:buChar char="-"/>
            </a:pPr>
            <a:r>
              <a:rPr b="1" lang="no-NO" sz="3900"/>
              <a:t>Promoting</a:t>
            </a:r>
            <a:r>
              <a:rPr lang="no-NO" sz="3900"/>
              <a:t> FAIR, such as through user guides, training, events, tools, or news bulletins</a:t>
            </a:r>
            <a:endParaRPr sz="3900"/>
          </a:p>
          <a:p>
            <a:pPr indent="-368300" lvl="1" marL="914400" rtl="0" algn="l">
              <a:lnSpc>
                <a:spcPct val="100000"/>
              </a:lnSpc>
              <a:spcBef>
                <a:spcPts val="0"/>
              </a:spcBef>
              <a:spcAft>
                <a:spcPts val="0"/>
              </a:spcAft>
              <a:buSzPts val="2200"/>
              <a:buChar char="-"/>
            </a:pPr>
            <a:r>
              <a:rPr lang="no-NO" sz="3600"/>
              <a:t>Educating users, making them aware of FAIR</a:t>
            </a:r>
            <a:endParaRPr sz="3600"/>
          </a:p>
          <a:p>
            <a:pPr indent="0" lvl="0" marL="457200" rtl="0" algn="l">
              <a:lnSpc>
                <a:spcPct val="100000"/>
              </a:lnSpc>
              <a:spcBef>
                <a:spcPts val="600"/>
              </a:spcBef>
              <a:spcAft>
                <a:spcPts val="0"/>
              </a:spcAft>
              <a:buSzPts val="2044"/>
              <a:buNone/>
            </a:pPr>
            <a:r>
              <a:t/>
            </a:r>
            <a:endParaRPr b="1" sz="3900"/>
          </a:p>
          <a:p>
            <a:pPr indent="-428244" lvl="0" marL="457200" rtl="0" algn="l">
              <a:lnSpc>
                <a:spcPct val="100000"/>
              </a:lnSpc>
              <a:spcBef>
                <a:spcPts val="600"/>
              </a:spcBef>
              <a:spcAft>
                <a:spcPts val="0"/>
              </a:spcAft>
              <a:buSzPts val="3144"/>
              <a:buChar char="-"/>
            </a:pPr>
            <a:r>
              <a:rPr b="1" lang="no-NO" sz="3900"/>
              <a:t>Embedding</a:t>
            </a:r>
            <a:r>
              <a:rPr lang="no-NO" sz="3900"/>
              <a:t> FAIR, such as through infrastructure and depositing requirements</a:t>
            </a:r>
            <a:endParaRPr sz="3900"/>
          </a:p>
          <a:p>
            <a:pPr indent="-368300" lvl="1" marL="914400" rtl="0" algn="l">
              <a:lnSpc>
                <a:spcPct val="100000"/>
              </a:lnSpc>
              <a:spcBef>
                <a:spcPts val="0"/>
              </a:spcBef>
              <a:spcAft>
                <a:spcPts val="0"/>
              </a:spcAft>
              <a:buSzPts val="2200"/>
              <a:buChar char="-"/>
            </a:pPr>
            <a:r>
              <a:rPr lang="no-NO" sz="3600"/>
              <a:t>Supporting users, without burdening them with extra information</a:t>
            </a:r>
            <a:endParaRPr sz="3600"/>
          </a:p>
          <a:p>
            <a:pPr indent="0" lvl="0" marL="914400" rtl="0" algn="l">
              <a:lnSpc>
                <a:spcPct val="100000"/>
              </a:lnSpc>
              <a:spcBef>
                <a:spcPts val="600"/>
              </a:spcBef>
              <a:spcAft>
                <a:spcPts val="0"/>
              </a:spcAft>
              <a:buSzPts val="2044"/>
              <a:buNone/>
            </a:pPr>
            <a:r>
              <a:t/>
            </a:r>
            <a:endParaRPr sz="3600"/>
          </a:p>
          <a:p>
            <a:pPr indent="0" lvl="0" marL="457200" rtl="0" algn="l">
              <a:lnSpc>
                <a:spcPct val="100000"/>
              </a:lnSpc>
              <a:spcBef>
                <a:spcPts val="600"/>
              </a:spcBef>
              <a:spcAft>
                <a:spcPts val="0"/>
              </a:spcAft>
              <a:buSzPts val="2044"/>
              <a:buNone/>
            </a:pPr>
            <a:r>
              <a:rPr lang="no-NO" sz="3600" u="sng"/>
              <a:t>Both approaches are possible, but you can also focus on one instead</a:t>
            </a:r>
            <a:endParaRPr sz="3600" u="sng"/>
          </a:p>
        </p:txBody>
      </p:sp>
      <p:sp>
        <p:nvSpPr>
          <p:cNvPr id="452" name="Google Shape;452;p53"/>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98C5E8"/>
              </a:buClr>
              <a:buSzPts val="1200"/>
              <a:buFont typeface="Helvetica Neue"/>
              <a:buNone/>
            </a:pPr>
            <a:fld id="{00000000-1234-1234-1234-123412341234}" type="slidenum">
              <a:rPr lang="no-NO"/>
              <a:t>‹#›</a:t>
            </a:fld>
            <a:endParaRPr/>
          </a:p>
        </p:txBody>
      </p:sp>
      <p:pic>
        <p:nvPicPr>
          <p:cNvPr id="453" name="Google Shape;453;p53"/>
          <p:cNvPicPr preferRelativeResize="0"/>
          <p:nvPr/>
        </p:nvPicPr>
        <p:blipFill rotWithShape="1">
          <a:blip r:embed="rId3">
            <a:alphaModFix/>
          </a:blip>
          <a:srcRect b="0" l="0" r="0" t="0"/>
          <a:stretch/>
        </p:blipFill>
        <p:spPr>
          <a:xfrm>
            <a:off x="13964325" y="8957724"/>
            <a:ext cx="2015650" cy="771825"/>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7" name="Shape 457"/>
        <p:cNvGrpSpPr/>
        <p:nvPr/>
      </p:nvGrpSpPr>
      <p:grpSpPr>
        <a:xfrm>
          <a:off x="0" y="0"/>
          <a:ext cx="0" cy="0"/>
          <a:chOff x="0" y="0"/>
          <a:chExt cx="0" cy="0"/>
        </a:xfrm>
      </p:grpSpPr>
      <p:sp>
        <p:nvSpPr>
          <p:cNvPr id="458" name="Google Shape;458;p54"/>
          <p:cNvSpPr txBox="1"/>
          <p:nvPr>
            <p:ph type="title"/>
          </p:nvPr>
        </p:nvSpPr>
        <p:spPr>
          <a:xfrm>
            <a:off x="908781" y="885495"/>
            <a:ext cx="14716500" cy="9972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SzPts val="5800"/>
              <a:buNone/>
            </a:pPr>
            <a:r>
              <a:rPr lang="no-NO"/>
              <a:t>5.4 Trustworthy data archives</a:t>
            </a:r>
            <a:endParaRPr/>
          </a:p>
        </p:txBody>
      </p:sp>
      <p:sp>
        <p:nvSpPr>
          <p:cNvPr id="459" name="Google Shape;459;p54"/>
          <p:cNvSpPr txBox="1"/>
          <p:nvPr>
            <p:ph idx="1" type="body"/>
          </p:nvPr>
        </p:nvSpPr>
        <p:spPr>
          <a:xfrm>
            <a:off x="908775" y="2724800"/>
            <a:ext cx="11260500" cy="5820900"/>
          </a:xfrm>
          <a:prstGeom prst="rect">
            <a:avLst/>
          </a:prstGeom>
          <a:noFill/>
          <a:ln>
            <a:noFill/>
          </a:ln>
        </p:spPr>
        <p:txBody>
          <a:bodyPr anchorCtr="0" anchor="t" bIns="45700" lIns="91425" spcFirstLastPara="1" rIns="91425" wrap="square" tIns="45700">
            <a:normAutofit lnSpcReduction="10000"/>
          </a:bodyPr>
          <a:lstStyle/>
          <a:p>
            <a:pPr indent="-440944" lvl="0" marL="457200" rtl="0" algn="l">
              <a:lnSpc>
                <a:spcPct val="115000"/>
              </a:lnSpc>
              <a:spcBef>
                <a:spcPts val="600"/>
              </a:spcBef>
              <a:spcAft>
                <a:spcPts val="0"/>
              </a:spcAft>
              <a:buSzPts val="3344"/>
              <a:buChar char="•"/>
            </a:pPr>
            <a:r>
              <a:rPr lang="no-NO" sz="4100"/>
              <a:t>Why should an archive be trustworthy?</a:t>
            </a:r>
            <a:endParaRPr sz="4100"/>
          </a:p>
          <a:p>
            <a:pPr indent="-440944" lvl="0" marL="457200" rtl="0" algn="l">
              <a:lnSpc>
                <a:spcPct val="115000"/>
              </a:lnSpc>
              <a:spcBef>
                <a:spcPts val="1000"/>
              </a:spcBef>
              <a:spcAft>
                <a:spcPts val="0"/>
              </a:spcAft>
              <a:buSzPts val="3344"/>
              <a:buChar char="•"/>
            </a:pPr>
            <a:r>
              <a:rPr lang="no-NO" sz="4100"/>
              <a:t>How can an archive display trustworthiness?</a:t>
            </a:r>
            <a:endParaRPr sz="4100"/>
          </a:p>
          <a:p>
            <a:pPr indent="-457200" lvl="1" marL="914400" rtl="0" algn="l">
              <a:lnSpc>
                <a:spcPct val="115000"/>
              </a:lnSpc>
              <a:spcBef>
                <a:spcPts val="1000"/>
              </a:spcBef>
              <a:spcAft>
                <a:spcPts val="0"/>
              </a:spcAft>
              <a:buSzPts val="3600"/>
              <a:buChar char="•"/>
            </a:pPr>
            <a:r>
              <a:rPr lang="no-NO" sz="3600"/>
              <a:t>Certification</a:t>
            </a:r>
            <a:endParaRPr sz="3600"/>
          </a:p>
          <a:p>
            <a:pPr indent="-440944" lvl="0" marL="457200" rtl="0" algn="l">
              <a:lnSpc>
                <a:spcPct val="115000"/>
              </a:lnSpc>
              <a:spcBef>
                <a:spcPts val="1000"/>
              </a:spcBef>
              <a:spcAft>
                <a:spcPts val="0"/>
              </a:spcAft>
              <a:buSzPts val="3344"/>
              <a:buChar char="•"/>
            </a:pPr>
            <a:r>
              <a:rPr lang="no-NO" sz="4100"/>
              <a:t>CESSDA Trust Support</a:t>
            </a:r>
            <a:endParaRPr sz="4100"/>
          </a:p>
          <a:p>
            <a:pPr indent="0" lvl="0" marL="0" rtl="0" algn="l">
              <a:lnSpc>
                <a:spcPct val="115000"/>
              </a:lnSpc>
              <a:spcBef>
                <a:spcPts val="1000"/>
              </a:spcBef>
              <a:spcAft>
                <a:spcPts val="0"/>
              </a:spcAft>
              <a:buSzPts val="2044"/>
              <a:buNone/>
            </a:pPr>
            <a:r>
              <a:t/>
            </a:r>
            <a:endParaRPr sz="4100"/>
          </a:p>
          <a:p>
            <a:pPr indent="-440944" lvl="0" marL="457200" rtl="0" algn="l">
              <a:lnSpc>
                <a:spcPct val="115000"/>
              </a:lnSpc>
              <a:spcBef>
                <a:spcPts val="1000"/>
              </a:spcBef>
              <a:spcAft>
                <a:spcPts val="1000"/>
              </a:spcAft>
              <a:buSzPts val="3344"/>
              <a:buChar char="•"/>
            </a:pPr>
            <a:r>
              <a:rPr lang="no-NO" sz="4100"/>
              <a:t>FAIR + Trustworthiness = FAIR-enabling Trustworthy Digital Repository</a:t>
            </a:r>
            <a:endParaRPr sz="4100"/>
          </a:p>
        </p:txBody>
      </p:sp>
      <p:sp>
        <p:nvSpPr>
          <p:cNvPr id="460" name="Google Shape;460;p54"/>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98C5E8"/>
              </a:buClr>
              <a:buSzPts val="1200"/>
              <a:buFont typeface="Helvetica Neue"/>
              <a:buNone/>
            </a:pPr>
            <a:fld id="{00000000-1234-1234-1234-123412341234}" type="slidenum">
              <a:rPr lang="no-NO"/>
              <a:t>‹#›</a:t>
            </a:fld>
            <a:endParaRPr/>
          </a:p>
        </p:txBody>
      </p:sp>
      <p:pic>
        <p:nvPicPr>
          <p:cNvPr id="461" name="Google Shape;461;p54"/>
          <p:cNvPicPr preferRelativeResize="0"/>
          <p:nvPr/>
        </p:nvPicPr>
        <p:blipFill rotWithShape="1">
          <a:blip r:embed="rId3">
            <a:alphaModFix/>
          </a:blip>
          <a:srcRect b="0" l="0" r="0" t="0"/>
          <a:stretch/>
        </p:blipFill>
        <p:spPr>
          <a:xfrm>
            <a:off x="13964325" y="8957724"/>
            <a:ext cx="2015650" cy="771825"/>
          </a:xfrm>
          <a:prstGeom prst="rect">
            <a:avLst/>
          </a:prstGeom>
          <a:noFill/>
          <a:ln>
            <a:noFill/>
          </a:ln>
        </p:spPr>
      </p:pic>
      <p:pic>
        <p:nvPicPr>
          <p:cNvPr id="462" name="Google Shape;462;p54"/>
          <p:cNvPicPr preferRelativeResize="0"/>
          <p:nvPr/>
        </p:nvPicPr>
        <p:blipFill rotWithShape="1">
          <a:blip r:embed="rId4">
            <a:alphaModFix/>
          </a:blip>
          <a:srcRect b="23285" l="11195" r="10789" t="17282"/>
          <a:stretch/>
        </p:blipFill>
        <p:spPr>
          <a:xfrm>
            <a:off x="11328225" y="5631675"/>
            <a:ext cx="5575350" cy="30064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8"/>
          <p:cNvSpPr txBox="1"/>
          <p:nvPr/>
        </p:nvSpPr>
        <p:spPr>
          <a:xfrm>
            <a:off x="908773" y="885500"/>
            <a:ext cx="6632400" cy="99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6A6C77"/>
              </a:buClr>
              <a:buSzPts val="5800"/>
              <a:buFont typeface="Tahoma"/>
              <a:buNone/>
            </a:pPr>
            <a:r>
              <a:rPr b="0" i="0" lang="no-NO" sz="5800" u="none" cap="none" strike="noStrike">
                <a:solidFill>
                  <a:srgbClr val="6A6C77"/>
                </a:solidFill>
                <a:latin typeface="Tahoma"/>
                <a:ea typeface="Tahoma"/>
                <a:cs typeface="Tahoma"/>
                <a:sym typeface="Tahoma"/>
              </a:rPr>
              <a:t>Outline for today</a:t>
            </a:r>
            <a:endParaRPr b="0" i="0" sz="1400" u="none" cap="none" strike="noStrike">
              <a:solidFill>
                <a:srgbClr val="000000"/>
              </a:solidFill>
              <a:latin typeface="Arial"/>
              <a:ea typeface="Arial"/>
              <a:cs typeface="Arial"/>
              <a:sym typeface="Arial"/>
            </a:endParaRPr>
          </a:p>
        </p:txBody>
      </p:sp>
      <p:pic>
        <p:nvPicPr>
          <p:cNvPr id="128" name="Google Shape;128;p8"/>
          <p:cNvPicPr preferRelativeResize="0"/>
          <p:nvPr/>
        </p:nvPicPr>
        <p:blipFill rotWithShape="1">
          <a:blip r:embed="rId3">
            <a:alphaModFix/>
          </a:blip>
          <a:srcRect b="0" l="0" r="0" t="0"/>
          <a:stretch/>
        </p:blipFill>
        <p:spPr>
          <a:xfrm>
            <a:off x="1221950" y="2111900"/>
            <a:ext cx="11001850" cy="6858449"/>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p55"/>
          <p:cNvSpPr/>
          <p:nvPr/>
        </p:nvSpPr>
        <p:spPr>
          <a:xfrm>
            <a:off x="704590" y="3264047"/>
            <a:ext cx="3527100" cy="1187700"/>
          </a:xfrm>
          <a:prstGeom prst="roundRect">
            <a:avLst>
              <a:gd fmla="val 16667" name="adj"/>
            </a:avLst>
          </a:prstGeom>
          <a:noFill/>
          <a:ln cap="flat" cmpd="sng" w="28575">
            <a:solidFill>
              <a:srgbClr val="1E3A79"/>
            </a:solidFill>
            <a:prstDash val="solid"/>
            <a:round/>
            <a:headEnd len="sm" w="sm" type="none"/>
            <a:tailEnd len="sm" w="sm" type="none"/>
          </a:ln>
        </p:spPr>
        <p:txBody>
          <a:bodyPr anchorCtr="0" anchor="ctr" bIns="173375" lIns="173375" spcFirstLastPara="1" rIns="173375" wrap="square" tIns="173375">
            <a:noAutofit/>
          </a:bodyPr>
          <a:lstStyle/>
          <a:p>
            <a:pPr indent="0" lvl="0" marL="0" marR="0" rtl="0" algn="ctr">
              <a:lnSpc>
                <a:spcPct val="100000"/>
              </a:lnSpc>
              <a:spcBef>
                <a:spcPts val="0"/>
              </a:spcBef>
              <a:spcAft>
                <a:spcPts val="0"/>
              </a:spcAft>
              <a:buClr>
                <a:srgbClr val="000000"/>
              </a:buClr>
              <a:buSzPts val="2100"/>
              <a:buFont typeface="Arial"/>
              <a:buNone/>
            </a:pPr>
            <a:r>
              <a:rPr b="0" i="0" lang="no-NO" sz="3000" u="none" cap="none" strike="noStrike">
                <a:solidFill>
                  <a:srgbClr val="000000"/>
                </a:solidFill>
                <a:latin typeface="Calibri"/>
                <a:ea typeface="Calibri"/>
                <a:cs typeface="Calibri"/>
                <a:sym typeface="Calibri"/>
              </a:rPr>
              <a:t>Answer 10 simple FAIR questions</a:t>
            </a:r>
            <a:endParaRPr b="0" i="0" sz="3000" u="none" cap="none" strike="noStrike">
              <a:solidFill>
                <a:srgbClr val="000000"/>
              </a:solidFill>
              <a:latin typeface="Calibri"/>
              <a:ea typeface="Calibri"/>
              <a:cs typeface="Calibri"/>
              <a:sym typeface="Calibri"/>
            </a:endParaRPr>
          </a:p>
        </p:txBody>
      </p:sp>
      <p:sp>
        <p:nvSpPr>
          <p:cNvPr id="468" name="Google Shape;468;p55"/>
          <p:cNvSpPr/>
          <p:nvPr/>
        </p:nvSpPr>
        <p:spPr>
          <a:xfrm>
            <a:off x="6193014" y="3116136"/>
            <a:ext cx="4296300" cy="1483800"/>
          </a:xfrm>
          <a:prstGeom prst="roundRect">
            <a:avLst>
              <a:gd fmla="val 16667" name="adj"/>
            </a:avLst>
          </a:prstGeom>
          <a:noFill/>
          <a:ln cap="flat" cmpd="sng" w="28575">
            <a:solidFill>
              <a:srgbClr val="1E3A79"/>
            </a:solidFill>
            <a:prstDash val="solid"/>
            <a:round/>
            <a:headEnd len="sm" w="sm" type="none"/>
            <a:tailEnd len="sm" w="sm" type="none"/>
          </a:ln>
        </p:spPr>
        <p:txBody>
          <a:bodyPr anchorCtr="0" anchor="ctr" bIns="173375" lIns="173375" spcFirstLastPara="1" rIns="173375" wrap="square" tIns="173375">
            <a:noAutofit/>
          </a:bodyPr>
          <a:lstStyle/>
          <a:p>
            <a:pPr indent="0" lvl="0" marL="0" marR="0" rtl="0" algn="ctr">
              <a:lnSpc>
                <a:spcPct val="100000"/>
              </a:lnSpc>
              <a:spcBef>
                <a:spcPts val="0"/>
              </a:spcBef>
              <a:spcAft>
                <a:spcPts val="0"/>
              </a:spcAft>
              <a:buClr>
                <a:srgbClr val="000000"/>
              </a:buClr>
              <a:buSzPts val="3000"/>
              <a:buFont typeface="Arial"/>
              <a:buNone/>
            </a:pPr>
            <a:r>
              <a:rPr b="0" i="0" lang="no-NO" sz="3000" u="none" cap="none" strike="noStrike">
                <a:solidFill>
                  <a:srgbClr val="000000"/>
                </a:solidFill>
                <a:latin typeface="Calibri"/>
                <a:ea typeface="Calibri"/>
                <a:cs typeface="Calibri"/>
                <a:sym typeface="Calibri"/>
              </a:rPr>
              <a:t>Read the guidance texts to develop FAIR knowledge and skills</a:t>
            </a:r>
            <a:endParaRPr b="0" i="0" sz="3000" u="none" cap="none" strike="noStrike">
              <a:solidFill>
                <a:srgbClr val="000000"/>
              </a:solidFill>
              <a:latin typeface="Calibri"/>
              <a:ea typeface="Calibri"/>
              <a:cs typeface="Calibri"/>
              <a:sym typeface="Calibri"/>
            </a:endParaRPr>
          </a:p>
        </p:txBody>
      </p:sp>
      <p:sp>
        <p:nvSpPr>
          <p:cNvPr id="469" name="Google Shape;469;p55"/>
          <p:cNvSpPr/>
          <p:nvPr/>
        </p:nvSpPr>
        <p:spPr>
          <a:xfrm>
            <a:off x="12653841" y="3264047"/>
            <a:ext cx="3527100" cy="1187700"/>
          </a:xfrm>
          <a:prstGeom prst="roundRect">
            <a:avLst>
              <a:gd fmla="val 16667" name="adj"/>
            </a:avLst>
          </a:prstGeom>
          <a:noFill/>
          <a:ln cap="flat" cmpd="sng" w="28575">
            <a:solidFill>
              <a:srgbClr val="1E3A79"/>
            </a:solidFill>
            <a:prstDash val="solid"/>
            <a:round/>
            <a:headEnd len="sm" w="sm" type="none"/>
            <a:tailEnd len="sm" w="sm" type="none"/>
          </a:ln>
        </p:spPr>
        <p:txBody>
          <a:bodyPr anchorCtr="0" anchor="ctr" bIns="173375" lIns="173375" spcFirstLastPara="1" rIns="173375" wrap="square" tIns="173375">
            <a:noAutofit/>
          </a:bodyPr>
          <a:lstStyle/>
          <a:p>
            <a:pPr indent="0" lvl="0" marL="0" marR="0" rtl="0" algn="ctr">
              <a:lnSpc>
                <a:spcPct val="100000"/>
              </a:lnSpc>
              <a:spcBef>
                <a:spcPts val="0"/>
              </a:spcBef>
              <a:spcAft>
                <a:spcPts val="0"/>
              </a:spcAft>
              <a:buClr>
                <a:srgbClr val="000000"/>
              </a:buClr>
              <a:buSzPts val="3000"/>
              <a:buFont typeface="Arial"/>
              <a:buNone/>
            </a:pPr>
            <a:r>
              <a:rPr b="0" i="0" lang="no-NO" sz="3000" u="none" cap="none" strike="noStrike">
                <a:solidFill>
                  <a:srgbClr val="000000"/>
                </a:solidFill>
                <a:latin typeface="Calibri"/>
                <a:ea typeface="Calibri"/>
                <a:cs typeface="Calibri"/>
                <a:sym typeface="Calibri"/>
              </a:rPr>
              <a:t>Leave feedback to improve the tool</a:t>
            </a:r>
            <a:endParaRPr b="0" i="0" sz="3000" u="none" cap="none" strike="noStrike">
              <a:solidFill>
                <a:srgbClr val="000000"/>
              </a:solidFill>
              <a:latin typeface="Calibri"/>
              <a:ea typeface="Calibri"/>
              <a:cs typeface="Calibri"/>
              <a:sym typeface="Calibri"/>
            </a:endParaRPr>
          </a:p>
        </p:txBody>
      </p:sp>
      <p:sp>
        <p:nvSpPr>
          <p:cNvPr id="470" name="Google Shape;470;p55"/>
          <p:cNvSpPr/>
          <p:nvPr/>
        </p:nvSpPr>
        <p:spPr>
          <a:xfrm>
            <a:off x="12653841" y="6486945"/>
            <a:ext cx="3527100" cy="1187700"/>
          </a:xfrm>
          <a:prstGeom prst="roundRect">
            <a:avLst>
              <a:gd fmla="val 16667" name="adj"/>
            </a:avLst>
          </a:prstGeom>
          <a:noFill/>
          <a:ln cap="flat" cmpd="sng" w="28575">
            <a:solidFill>
              <a:srgbClr val="1E3A79"/>
            </a:solidFill>
            <a:prstDash val="solid"/>
            <a:round/>
            <a:headEnd len="sm" w="sm" type="none"/>
            <a:tailEnd len="sm" w="sm" type="none"/>
          </a:ln>
        </p:spPr>
        <p:txBody>
          <a:bodyPr anchorCtr="0" anchor="ctr" bIns="173375" lIns="173375" spcFirstLastPara="1" rIns="173375" wrap="square" tIns="173375">
            <a:noAutofit/>
          </a:bodyPr>
          <a:lstStyle/>
          <a:p>
            <a:pPr indent="0" lvl="0" marL="0" marR="0" rtl="0" algn="ctr">
              <a:lnSpc>
                <a:spcPct val="100000"/>
              </a:lnSpc>
              <a:spcBef>
                <a:spcPts val="0"/>
              </a:spcBef>
              <a:spcAft>
                <a:spcPts val="0"/>
              </a:spcAft>
              <a:buClr>
                <a:srgbClr val="000000"/>
              </a:buClr>
              <a:buSzPts val="3000"/>
              <a:buFont typeface="Arial"/>
              <a:buNone/>
            </a:pPr>
            <a:r>
              <a:rPr b="0" i="0" lang="no-NO" sz="3000" u="none" cap="none" strike="noStrike">
                <a:solidFill>
                  <a:srgbClr val="000000"/>
                </a:solidFill>
                <a:latin typeface="Calibri"/>
                <a:ea typeface="Calibri"/>
                <a:cs typeface="Calibri"/>
                <a:sym typeface="Calibri"/>
              </a:rPr>
              <a:t>Receive your FAIR assessment scores</a:t>
            </a:r>
            <a:endParaRPr b="0" i="0" sz="3000" u="none" cap="none" strike="noStrike">
              <a:solidFill>
                <a:srgbClr val="000000"/>
              </a:solidFill>
              <a:latin typeface="Calibri"/>
              <a:ea typeface="Calibri"/>
              <a:cs typeface="Calibri"/>
              <a:sym typeface="Calibri"/>
            </a:endParaRPr>
          </a:p>
        </p:txBody>
      </p:sp>
      <p:sp>
        <p:nvSpPr>
          <p:cNvPr id="471" name="Google Shape;471;p55"/>
          <p:cNvSpPr/>
          <p:nvPr/>
        </p:nvSpPr>
        <p:spPr>
          <a:xfrm>
            <a:off x="766221" y="6480119"/>
            <a:ext cx="3527100" cy="1187700"/>
          </a:xfrm>
          <a:prstGeom prst="roundRect">
            <a:avLst>
              <a:gd fmla="val 16667" name="adj"/>
            </a:avLst>
          </a:prstGeom>
          <a:noFill/>
          <a:ln cap="flat" cmpd="sng" w="28575">
            <a:solidFill>
              <a:srgbClr val="1E3A79"/>
            </a:solidFill>
            <a:prstDash val="solid"/>
            <a:round/>
            <a:headEnd len="sm" w="sm" type="none"/>
            <a:tailEnd len="sm" w="sm" type="none"/>
          </a:ln>
        </p:spPr>
        <p:txBody>
          <a:bodyPr anchorCtr="0" anchor="ctr" bIns="173375" lIns="173375" spcFirstLastPara="1" rIns="173375" wrap="square" tIns="173375">
            <a:noAutofit/>
          </a:bodyPr>
          <a:lstStyle/>
          <a:p>
            <a:pPr indent="0" lvl="0" marL="0" marR="0" rtl="0" algn="ctr">
              <a:lnSpc>
                <a:spcPct val="100000"/>
              </a:lnSpc>
              <a:spcBef>
                <a:spcPts val="0"/>
              </a:spcBef>
              <a:spcAft>
                <a:spcPts val="0"/>
              </a:spcAft>
              <a:buClr>
                <a:srgbClr val="000000"/>
              </a:buClr>
              <a:buSzPts val="3000"/>
              <a:buFont typeface="Arial"/>
              <a:buNone/>
            </a:pPr>
            <a:r>
              <a:rPr b="0" i="0" lang="no-NO" sz="3000" u="none" cap="none" strike="noStrike">
                <a:solidFill>
                  <a:srgbClr val="000000"/>
                </a:solidFill>
                <a:latin typeface="Calibri"/>
                <a:ea typeface="Calibri"/>
                <a:cs typeface="Calibri"/>
                <a:sym typeface="Calibri"/>
              </a:rPr>
              <a:t>Spread the word!</a:t>
            </a:r>
            <a:endParaRPr b="0" i="0" sz="3000" u="none" cap="none" strike="noStrike">
              <a:solidFill>
                <a:srgbClr val="000000"/>
              </a:solidFill>
              <a:latin typeface="Calibri"/>
              <a:ea typeface="Calibri"/>
              <a:cs typeface="Calibri"/>
              <a:sym typeface="Calibri"/>
            </a:endParaRPr>
          </a:p>
        </p:txBody>
      </p:sp>
      <p:sp>
        <p:nvSpPr>
          <p:cNvPr id="472" name="Google Shape;472;p55"/>
          <p:cNvSpPr/>
          <p:nvPr/>
        </p:nvSpPr>
        <p:spPr>
          <a:xfrm>
            <a:off x="6193014" y="6332207"/>
            <a:ext cx="4296300" cy="1483800"/>
          </a:xfrm>
          <a:prstGeom prst="roundRect">
            <a:avLst>
              <a:gd fmla="val 16667" name="adj"/>
            </a:avLst>
          </a:prstGeom>
          <a:noFill/>
          <a:ln cap="flat" cmpd="sng" w="28575">
            <a:solidFill>
              <a:srgbClr val="FFC000"/>
            </a:solidFill>
            <a:prstDash val="solid"/>
            <a:round/>
            <a:headEnd len="sm" w="sm" type="none"/>
            <a:tailEnd len="sm" w="sm" type="none"/>
          </a:ln>
        </p:spPr>
        <p:txBody>
          <a:bodyPr anchorCtr="0" anchor="ctr" bIns="173375" lIns="173375" spcFirstLastPara="1" rIns="173375" wrap="square" tIns="173375">
            <a:noAutofit/>
          </a:bodyPr>
          <a:lstStyle/>
          <a:p>
            <a:pPr indent="0" lvl="0" marL="0" marR="0" rtl="0" algn="ctr">
              <a:lnSpc>
                <a:spcPct val="100000"/>
              </a:lnSpc>
              <a:spcBef>
                <a:spcPts val="0"/>
              </a:spcBef>
              <a:spcAft>
                <a:spcPts val="0"/>
              </a:spcAft>
              <a:buClr>
                <a:srgbClr val="000000"/>
              </a:buClr>
              <a:buSzPts val="4200"/>
              <a:buFont typeface="Arial"/>
              <a:buNone/>
            </a:pPr>
            <a:r>
              <a:rPr b="1" i="0" lang="no-NO" sz="4200" u="none" cap="none" strike="noStrike">
                <a:solidFill>
                  <a:srgbClr val="000000"/>
                </a:solidFill>
                <a:latin typeface="Calibri"/>
                <a:ea typeface="Calibri"/>
                <a:cs typeface="Calibri"/>
                <a:sym typeface="Calibri"/>
              </a:rPr>
              <a:t>Create more FAIR data!</a:t>
            </a:r>
            <a:endParaRPr b="1" i="0" sz="4200" u="none" cap="none" strike="noStrike">
              <a:solidFill>
                <a:srgbClr val="000000"/>
              </a:solidFill>
              <a:latin typeface="Calibri"/>
              <a:ea typeface="Calibri"/>
              <a:cs typeface="Calibri"/>
              <a:sym typeface="Calibri"/>
            </a:endParaRPr>
          </a:p>
        </p:txBody>
      </p:sp>
      <p:sp>
        <p:nvSpPr>
          <p:cNvPr id="473" name="Google Shape;473;p55"/>
          <p:cNvSpPr/>
          <p:nvPr/>
        </p:nvSpPr>
        <p:spPr>
          <a:xfrm>
            <a:off x="4492744" y="3412527"/>
            <a:ext cx="1392600" cy="891000"/>
          </a:xfrm>
          <a:prstGeom prst="rightArrow">
            <a:avLst>
              <a:gd fmla="val 50000" name="adj1"/>
              <a:gd fmla="val 50000" name="adj2"/>
            </a:avLst>
          </a:prstGeom>
          <a:solidFill>
            <a:srgbClr val="00A7D4"/>
          </a:solidFill>
          <a:ln cap="flat" cmpd="sng" w="9525">
            <a:solidFill>
              <a:srgbClr val="00A7D4"/>
            </a:solidFill>
            <a:prstDash val="solid"/>
            <a:round/>
            <a:headEnd len="sm" w="sm" type="none"/>
            <a:tailEnd len="sm" w="sm" type="none"/>
          </a:ln>
        </p:spPr>
        <p:txBody>
          <a:bodyPr anchorCtr="0" anchor="ctr" bIns="173375" lIns="173375" spcFirstLastPara="1" rIns="173375" wrap="square" tIns="173375">
            <a:noAutofit/>
          </a:bodyPr>
          <a:lstStyle/>
          <a:p>
            <a:pPr indent="0" lvl="0" marL="0" marR="0" rtl="0" algn="l">
              <a:lnSpc>
                <a:spcPct val="100000"/>
              </a:lnSpc>
              <a:spcBef>
                <a:spcPts val="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p:txBody>
      </p:sp>
      <p:sp>
        <p:nvSpPr>
          <p:cNvPr id="474" name="Google Shape;474;p55"/>
          <p:cNvSpPr/>
          <p:nvPr/>
        </p:nvSpPr>
        <p:spPr>
          <a:xfrm>
            <a:off x="10796979" y="3412527"/>
            <a:ext cx="1392600" cy="891000"/>
          </a:xfrm>
          <a:prstGeom prst="rightArrow">
            <a:avLst>
              <a:gd fmla="val 50000" name="adj1"/>
              <a:gd fmla="val 50000" name="adj2"/>
            </a:avLst>
          </a:prstGeom>
          <a:solidFill>
            <a:srgbClr val="00A7D4"/>
          </a:solidFill>
          <a:ln cap="flat" cmpd="sng" w="9525">
            <a:solidFill>
              <a:srgbClr val="00A7D4"/>
            </a:solidFill>
            <a:prstDash val="solid"/>
            <a:round/>
            <a:headEnd len="sm" w="sm" type="none"/>
            <a:tailEnd len="sm" w="sm" type="none"/>
          </a:ln>
        </p:spPr>
        <p:txBody>
          <a:bodyPr anchorCtr="0" anchor="ctr" bIns="173375" lIns="173375" spcFirstLastPara="1" rIns="173375" wrap="square" tIns="173375">
            <a:noAutofit/>
          </a:bodyPr>
          <a:lstStyle/>
          <a:p>
            <a:pPr indent="0" lvl="0" marL="0" marR="0" rtl="0" algn="l">
              <a:lnSpc>
                <a:spcPct val="100000"/>
              </a:lnSpc>
              <a:spcBef>
                <a:spcPts val="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p:txBody>
      </p:sp>
      <p:sp>
        <p:nvSpPr>
          <p:cNvPr id="475" name="Google Shape;475;p55"/>
          <p:cNvSpPr/>
          <p:nvPr/>
        </p:nvSpPr>
        <p:spPr>
          <a:xfrm rot="5400000">
            <a:off x="13837652" y="5023988"/>
            <a:ext cx="1159500" cy="891000"/>
          </a:xfrm>
          <a:prstGeom prst="rightArrow">
            <a:avLst>
              <a:gd fmla="val 50000" name="adj1"/>
              <a:gd fmla="val 50000" name="adj2"/>
            </a:avLst>
          </a:prstGeom>
          <a:solidFill>
            <a:srgbClr val="00A7D4"/>
          </a:solidFill>
          <a:ln cap="flat" cmpd="sng" w="9525">
            <a:solidFill>
              <a:srgbClr val="00A7D4"/>
            </a:solidFill>
            <a:prstDash val="solid"/>
            <a:round/>
            <a:headEnd len="sm" w="sm" type="none"/>
            <a:tailEnd len="sm" w="sm" type="none"/>
          </a:ln>
        </p:spPr>
        <p:txBody>
          <a:bodyPr anchorCtr="0" anchor="ctr" bIns="173375" lIns="173375" spcFirstLastPara="1" rIns="173375" wrap="square" tIns="173375">
            <a:noAutofit/>
          </a:bodyPr>
          <a:lstStyle/>
          <a:p>
            <a:pPr indent="0" lvl="0" marL="0" marR="0" rtl="0" algn="l">
              <a:lnSpc>
                <a:spcPct val="100000"/>
              </a:lnSpc>
              <a:spcBef>
                <a:spcPts val="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p:txBody>
      </p:sp>
      <p:sp>
        <p:nvSpPr>
          <p:cNvPr id="476" name="Google Shape;476;p55"/>
          <p:cNvSpPr/>
          <p:nvPr/>
        </p:nvSpPr>
        <p:spPr>
          <a:xfrm rot="10800000">
            <a:off x="10797061" y="6624496"/>
            <a:ext cx="1392600" cy="891000"/>
          </a:xfrm>
          <a:prstGeom prst="rightArrow">
            <a:avLst>
              <a:gd fmla="val 50000" name="adj1"/>
              <a:gd fmla="val 50000" name="adj2"/>
            </a:avLst>
          </a:prstGeom>
          <a:solidFill>
            <a:srgbClr val="00A7D4"/>
          </a:solidFill>
          <a:ln cap="flat" cmpd="sng" w="9525">
            <a:solidFill>
              <a:srgbClr val="00A7D4"/>
            </a:solidFill>
            <a:prstDash val="solid"/>
            <a:round/>
            <a:headEnd len="sm" w="sm" type="none"/>
            <a:tailEnd len="sm" w="sm" type="none"/>
          </a:ln>
        </p:spPr>
        <p:txBody>
          <a:bodyPr anchorCtr="0" anchor="ctr" bIns="173375" lIns="173375" spcFirstLastPara="1" rIns="173375" wrap="square" tIns="173375">
            <a:noAutofit/>
          </a:bodyPr>
          <a:lstStyle/>
          <a:p>
            <a:pPr indent="0" lvl="0" marL="0" marR="0" rtl="0" algn="l">
              <a:lnSpc>
                <a:spcPct val="100000"/>
              </a:lnSpc>
              <a:spcBef>
                <a:spcPts val="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p:txBody>
      </p:sp>
      <p:sp>
        <p:nvSpPr>
          <p:cNvPr id="477" name="Google Shape;477;p55"/>
          <p:cNvSpPr/>
          <p:nvPr/>
        </p:nvSpPr>
        <p:spPr>
          <a:xfrm rot="10800000">
            <a:off x="4546967" y="6635305"/>
            <a:ext cx="1392600" cy="891000"/>
          </a:xfrm>
          <a:prstGeom prst="rightArrow">
            <a:avLst>
              <a:gd fmla="val 50000" name="adj1"/>
              <a:gd fmla="val 50000" name="adj2"/>
            </a:avLst>
          </a:prstGeom>
          <a:solidFill>
            <a:srgbClr val="00A7D4"/>
          </a:solidFill>
          <a:ln cap="flat" cmpd="sng" w="9525">
            <a:solidFill>
              <a:srgbClr val="00A7D4"/>
            </a:solidFill>
            <a:prstDash val="solid"/>
            <a:round/>
            <a:headEnd len="sm" w="sm" type="none"/>
            <a:tailEnd len="sm" w="sm" type="none"/>
          </a:ln>
        </p:spPr>
        <p:txBody>
          <a:bodyPr anchorCtr="0" anchor="ctr" bIns="173375" lIns="173375" spcFirstLastPara="1" rIns="173375" wrap="square" tIns="173375">
            <a:noAutofit/>
          </a:bodyPr>
          <a:lstStyle/>
          <a:p>
            <a:pPr indent="0" lvl="0" marL="0" marR="0" rtl="0" algn="l">
              <a:lnSpc>
                <a:spcPct val="100000"/>
              </a:lnSpc>
              <a:spcBef>
                <a:spcPts val="0"/>
              </a:spcBef>
              <a:spcAft>
                <a:spcPts val="0"/>
              </a:spcAft>
              <a:buClr>
                <a:srgbClr val="000000"/>
              </a:buClr>
              <a:buSzPts val="2700"/>
              <a:buFont typeface="Arial"/>
              <a:buNone/>
            </a:pPr>
            <a:r>
              <a:t/>
            </a:r>
            <a:endParaRPr b="0" i="0" sz="2700" u="none" cap="none" strike="noStrike">
              <a:solidFill>
                <a:srgbClr val="000000"/>
              </a:solidFill>
              <a:latin typeface="Arial"/>
              <a:ea typeface="Arial"/>
              <a:cs typeface="Arial"/>
              <a:sym typeface="Arial"/>
            </a:endParaRPr>
          </a:p>
        </p:txBody>
      </p:sp>
      <p:pic>
        <p:nvPicPr>
          <p:cNvPr id="478" name="Google Shape;478;p55"/>
          <p:cNvPicPr preferRelativeResize="0"/>
          <p:nvPr/>
        </p:nvPicPr>
        <p:blipFill rotWithShape="1">
          <a:blip r:embed="rId3">
            <a:alphaModFix/>
          </a:blip>
          <a:srcRect b="0" l="0" r="0" t="0"/>
          <a:stretch/>
        </p:blipFill>
        <p:spPr>
          <a:xfrm>
            <a:off x="343429" y="773454"/>
            <a:ext cx="11305620" cy="1772042"/>
          </a:xfrm>
          <a:prstGeom prst="rect">
            <a:avLst/>
          </a:prstGeom>
          <a:noFill/>
          <a:ln>
            <a:noFill/>
          </a:ln>
        </p:spPr>
      </p:pic>
      <p:pic>
        <p:nvPicPr>
          <p:cNvPr id="479" name="Google Shape;479;p55"/>
          <p:cNvPicPr preferRelativeResize="0"/>
          <p:nvPr/>
        </p:nvPicPr>
        <p:blipFill rotWithShape="1">
          <a:blip r:embed="rId4">
            <a:alphaModFix/>
          </a:blip>
          <a:srcRect b="0" l="0" r="0" t="0"/>
          <a:stretch/>
        </p:blipFill>
        <p:spPr>
          <a:xfrm>
            <a:off x="13984500" y="8981799"/>
            <a:ext cx="2015650" cy="771825"/>
          </a:xfrm>
          <a:prstGeom prst="rect">
            <a:avLst/>
          </a:prstGeom>
          <a:noFill/>
          <a:ln>
            <a:noFill/>
          </a:ln>
        </p:spPr>
      </p:pic>
      <p:sp>
        <p:nvSpPr>
          <p:cNvPr id="480" name="Google Shape;480;p55"/>
          <p:cNvSpPr txBox="1"/>
          <p:nvPr>
            <p:ph idx="12" type="sldNum"/>
          </p:nvPr>
        </p:nvSpPr>
        <p:spPr>
          <a:xfrm>
            <a:off x="16066769" y="8842841"/>
            <a:ext cx="1040400" cy="746400"/>
          </a:xfrm>
          <a:prstGeom prst="rect">
            <a:avLst/>
          </a:prstGeom>
          <a:noFill/>
          <a:ln>
            <a:noFill/>
          </a:ln>
        </p:spPr>
        <p:txBody>
          <a:bodyPr anchorCtr="0" anchor="ctr" bIns="173375" lIns="173375" spcFirstLastPara="1" rIns="173375" wrap="square" tIns="173375">
            <a:normAutofit/>
          </a:bodyPr>
          <a:lstStyle/>
          <a:p>
            <a:pPr indent="0" lvl="0" marL="0" rtl="0" algn="r">
              <a:lnSpc>
                <a:spcPct val="100000"/>
              </a:lnSpc>
              <a:spcBef>
                <a:spcPts val="0"/>
              </a:spcBef>
              <a:spcAft>
                <a:spcPts val="0"/>
              </a:spcAft>
              <a:buClr>
                <a:srgbClr val="000000"/>
              </a:buClr>
              <a:buSzPts val="1900"/>
              <a:buFont typeface="Arial"/>
              <a:buNone/>
            </a:pPr>
            <a:fld id="{00000000-1234-1234-1234-123412341234}" type="slidenum">
              <a:rPr lang="no-NO"/>
              <a:t>‹#›</a:t>
            </a:fld>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56"/>
          <p:cNvSpPr txBox="1"/>
          <p:nvPr>
            <p:ph idx="1" type="body"/>
          </p:nvPr>
        </p:nvSpPr>
        <p:spPr>
          <a:xfrm>
            <a:off x="908781" y="2496211"/>
            <a:ext cx="14716500" cy="4998900"/>
          </a:xfrm>
          <a:prstGeom prst="rect">
            <a:avLst/>
          </a:prstGeom>
          <a:noFill/>
          <a:ln>
            <a:noFill/>
          </a:ln>
        </p:spPr>
        <p:txBody>
          <a:bodyPr anchorCtr="0" anchor="t" bIns="45700" lIns="91425" spcFirstLastPara="1" rIns="91425" wrap="square" tIns="45700">
            <a:normAutofit/>
          </a:bodyPr>
          <a:lstStyle/>
          <a:p>
            <a:pPr indent="-390144" lvl="0" marL="457200" rtl="0" algn="l">
              <a:lnSpc>
                <a:spcPct val="115000"/>
              </a:lnSpc>
              <a:spcBef>
                <a:spcPts val="600"/>
              </a:spcBef>
              <a:spcAft>
                <a:spcPts val="0"/>
              </a:spcAft>
              <a:buSzPts val="2544"/>
              <a:buChar char="•"/>
            </a:pPr>
            <a:r>
              <a:rPr lang="no-NO" sz="3300"/>
              <a:t>Section 5.1 suggests the </a:t>
            </a:r>
            <a:r>
              <a:rPr b="1" lang="no-NO" sz="3300"/>
              <a:t>FAIR-Aware</a:t>
            </a:r>
            <a:r>
              <a:rPr lang="no-NO" sz="3300"/>
              <a:t> tool as a means to assess and increase your understanding of the FAIR Principles</a:t>
            </a:r>
            <a:endParaRPr sz="3300"/>
          </a:p>
          <a:p>
            <a:pPr indent="-390144" lvl="0" marL="457200" rtl="0" algn="l">
              <a:lnSpc>
                <a:spcPct val="115000"/>
              </a:lnSpc>
              <a:spcBef>
                <a:spcPts val="600"/>
              </a:spcBef>
              <a:spcAft>
                <a:spcPts val="0"/>
              </a:spcAft>
              <a:buSzPts val="2544"/>
              <a:buChar char="•"/>
            </a:pPr>
            <a:r>
              <a:rPr lang="no-NO" sz="3300"/>
              <a:t>Aimed at researchers and data stewards, but relevant to all data professionals!</a:t>
            </a:r>
            <a:endParaRPr sz="3300"/>
          </a:p>
          <a:p>
            <a:pPr indent="-390144" lvl="0" marL="457200" rtl="0" algn="l">
              <a:lnSpc>
                <a:spcPct val="115000"/>
              </a:lnSpc>
              <a:spcBef>
                <a:spcPts val="600"/>
              </a:spcBef>
              <a:spcAft>
                <a:spcPts val="600"/>
              </a:spcAft>
              <a:buSzPts val="2544"/>
              <a:buChar char="•"/>
            </a:pPr>
            <a:r>
              <a:rPr lang="no-NO" sz="3300"/>
              <a:t>How is the archive presented in the guidance information? What is expected of you to help create and maintain FAIR data? Let’s have a look!</a:t>
            </a:r>
            <a:endParaRPr sz="3300"/>
          </a:p>
        </p:txBody>
      </p:sp>
      <p:sp>
        <p:nvSpPr>
          <p:cNvPr id="486" name="Google Shape;486;p56"/>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98C5E8"/>
              </a:buClr>
              <a:buSzPts val="1200"/>
              <a:buFont typeface="Helvetica Neue"/>
              <a:buNone/>
            </a:pPr>
            <a:fld id="{00000000-1234-1234-1234-123412341234}" type="slidenum">
              <a:rPr lang="no-NO"/>
              <a:t>‹#›</a:t>
            </a:fld>
            <a:endParaRPr/>
          </a:p>
        </p:txBody>
      </p:sp>
      <p:sp>
        <p:nvSpPr>
          <p:cNvPr id="487" name="Google Shape;487;p56"/>
          <p:cNvSpPr txBox="1"/>
          <p:nvPr>
            <p:ph type="title"/>
          </p:nvPr>
        </p:nvSpPr>
        <p:spPr>
          <a:xfrm>
            <a:off x="908781" y="885495"/>
            <a:ext cx="14716500" cy="9972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SzPts val="5800"/>
              <a:buNone/>
            </a:pPr>
            <a:r>
              <a:rPr lang="no-NO"/>
              <a:t>Let’s get hands-on!</a:t>
            </a:r>
            <a:endParaRPr/>
          </a:p>
        </p:txBody>
      </p:sp>
      <p:pic>
        <p:nvPicPr>
          <p:cNvPr id="488" name="Google Shape;488;p56"/>
          <p:cNvPicPr preferRelativeResize="0"/>
          <p:nvPr/>
        </p:nvPicPr>
        <p:blipFill rotWithShape="1">
          <a:blip r:embed="rId3">
            <a:alphaModFix/>
          </a:blip>
          <a:srcRect b="0" l="0" r="0" t="0"/>
          <a:stretch/>
        </p:blipFill>
        <p:spPr>
          <a:xfrm>
            <a:off x="2424213" y="6927836"/>
            <a:ext cx="11685614" cy="1953689"/>
          </a:xfrm>
          <a:prstGeom prst="rect">
            <a:avLst/>
          </a:prstGeom>
          <a:noFill/>
          <a:ln>
            <a:noFill/>
          </a:ln>
        </p:spPr>
      </p:pic>
      <p:pic>
        <p:nvPicPr>
          <p:cNvPr id="489" name="Google Shape;489;p56"/>
          <p:cNvPicPr preferRelativeResize="0"/>
          <p:nvPr/>
        </p:nvPicPr>
        <p:blipFill rotWithShape="1">
          <a:blip r:embed="rId4">
            <a:alphaModFix/>
          </a:blip>
          <a:srcRect b="0" l="0" r="0" t="0"/>
          <a:stretch/>
        </p:blipFill>
        <p:spPr>
          <a:xfrm>
            <a:off x="13964325" y="8957724"/>
            <a:ext cx="2015650" cy="771825"/>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sp>
        <p:nvSpPr>
          <p:cNvPr id="494" name="Google Shape;494;p57"/>
          <p:cNvSpPr txBox="1"/>
          <p:nvPr>
            <p:ph idx="1" type="body"/>
          </p:nvPr>
        </p:nvSpPr>
        <p:spPr>
          <a:xfrm>
            <a:off x="649125" y="6181850"/>
            <a:ext cx="7577400" cy="1567200"/>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600"/>
              </a:spcBef>
              <a:spcAft>
                <a:spcPts val="0"/>
              </a:spcAft>
              <a:buSzPts val="2800"/>
              <a:buNone/>
            </a:pPr>
            <a:r>
              <a:rPr lang="no-NO" sz="2900"/>
              <a:t>What elements of FAIR are in the hands of the archive or repository? Let’s find out!</a:t>
            </a:r>
            <a:endParaRPr sz="2900"/>
          </a:p>
          <a:p>
            <a:pPr indent="0" lvl="0" marL="0" rtl="0" algn="ctr">
              <a:lnSpc>
                <a:spcPct val="100000"/>
              </a:lnSpc>
              <a:spcBef>
                <a:spcPts val="600"/>
              </a:spcBef>
              <a:spcAft>
                <a:spcPts val="0"/>
              </a:spcAft>
              <a:buSzPts val="2800"/>
              <a:buNone/>
            </a:pPr>
            <a:r>
              <a:t/>
            </a:r>
            <a:endParaRPr b="1" sz="2900">
              <a:solidFill>
                <a:schemeClr val="lt2"/>
              </a:solidFill>
            </a:endParaRPr>
          </a:p>
        </p:txBody>
      </p:sp>
      <p:sp>
        <p:nvSpPr>
          <p:cNvPr id="495" name="Google Shape;495;p57"/>
          <p:cNvSpPr txBox="1"/>
          <p:nvPr>
            <p:ph type="title"/>
          </p:nvPr>
        </p:nvSpPr>
        <p:spPr>
          <a:xfrm>
            <a:off x="649125" y="910200"/>
            <a:ext cx="7577400" cy="3550800"/>
          </a:xfrm>
          <a:prstGeom prst="rect">
            <a:avLst/>
          </a:prstGeom>
          <a:noFill/>
          <a:ln>
            <a:noFill/>
          </a:ln>
        </p:spPr>
        <p:txBody>
          <a:bodyPr anchorCtr="0" anchor="b" bIns="50800" lIns="50800" spcFirstLastPara="1" rIns="50800" wrap="square" tIns="50800">
            <a:noAutofit/>
          </a:bodyPr>
          <a:lstStyle/>
          <a:p>
            <a:pPr indent="0" lvl="0" marL="0" rtl="0" algn="ctr">
              <a:lnSpc>
                <a:spcPct val="100000"/>
              </a:lnSpc>
              <a:spcBef>
                <a:spcPts val="0"/>
              </a:spcBef>
              <a:spcAft>
                <a:spcPts val="0"/>
              </a:spcAft>
              <a:buSzPts val="5800"/>
              <a:buNone/>
            </a:pPr>
            <a:r>
              <a:rPr lang="no-NO" sz="10000"/>
              <a:t>FAIR-Aware Exercise</a:t>
            </a:r>
            <a:endParaRPr sz="10000"/>
          </a:p>
        </p:txBody>
      </p:sp>
      <p:pic>
        <p:nvPicPr>
          <p:cNvPr id="496" name="Google Shape;496;p57"/>
          <p:cNvPicPr preferRelativeResize="0"/>
          <p:nvPr>
            <p:ph idx="2" type="pic"/>
          </p:nvPr>
        </p:nvPicPr>
        <p:blipFill rotWithShape="1">
          <a:blip r:embed="rId3">
            <a:alphaModFix/>
          </a:blip>
          <a:srcRect b="0" l="15479" r="15479" t="0"/>
          <a:stretch/>
        </p:blipFill>
        <p:spPr>
          <a:xfrm>
            <a:off x="9770832" y="2311400"/>
            <a:ext cx="6604201" cy="6375301"/>
          </a:xfrm>
          <a:prstGeom prst="rect">
            <a:avLst/>
          </a:prstGeom>
          <a:noFill/>
          <a:ln>
            <a:noFill/>
          </a:ln>
        </p:spPr>
      </p:pic>
      <p:sp>
        <p:nvSpPr>
          <p:cNvPr id="497" name="Google Shape;497;p57"/>
          <p:cNvSpPr txBox="1"/>
          <p:nvPr>
            <p:ph idx="12" type="sldNum"/>
          </p:nvPr>
        </p:nvSpPr>
        <p:spPr>
          <a:xfrm>
            <a:off x="16226681" y="9007124"/>
            <a:ext cx="1040400" cy="746700"/>
          </a:xfrm>
          <a:prstGeom prst="rect">
            <a:avLst/>
          </a:prstGeom>
          <a:noFill/>
          <a:ln>
            <a:noFill/>
          </a:ln>
        </p:spPr>
        <p:txBody>
          <a:bodyPr anchorCtr="0" anchor="t" bIns="158925" lIns="158925" spcFirstLastPara="1" rIns="158925" wrap="square" tIns="158925">
            <a:noAutofit/>
          </a:bodyPr>
          <a:lstStyle/>
          <a:p>
            <a:pPr indent="0" lvl="0" marL="0" marR="0" rtl="0" algn="r">
              <a:lnSpc>
                <a:spcPct val="100000"/>
              </a:lnSpc>
              <a:spcBef>
                <a:spcPts val="0"/>
              </a:spcBef>
              <a:spcAft>
                <a:spcPts val="0"/>
              </a:spcAft>
              <a:buClr>
                <a:srgbClr val="000000"/>
              </a:buClr>
              <a:buSzPts val="2300"/>
              <a:buFont typeface="Arial"/>
              <a:buNone/>
            </a:pPr>
            <a:fld id="{00000000-1234-1234-1234-123412341234}" type="slidenum">
              <a:rPr b="0" i="0" lang="no-NO"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pic>
        <p:nvPicPr>
          <p:cNvPr id="498" name="Google Shape;498;p57"/>
          <p:cNvPicPr preferRelativeResize="0"/>
          <p:nvPr/>
        </p:nvPicPr>
        <p:blipFill rotWithShape="1">
          <a:blip r:embed="rId4">
            <a:alphaModFix/>
          </a:blip>
          <a:srcRect b="0" l="0" r="0" t="0"/>
          <a:stretch/>
        </p:blipFill>
        <p:spPr>
          <a:xfrm>
            <a:off x="13964325" y="8957724"/>
            <a:ext cx="2015650" cy="771825"/>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58"/>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98C5E8"/>
              </a:buClr>
              <a:buSzPts val="1200"/>
              <a:buFont typeface="Helvetica Neue"/>
              <a:buNone/>
            </a:pPr>
            <a:fld id="{00000000-1234-1234-1234-123412341234}" type="slidenum">
              <a:rPr b="1" lang="no-NO" sz="1200">
                <a:solidFill>
                  <a:srgbClr val="98C5E8"/>
                </a:solidFill>
                <a:latin typeface="Helvetica Neue"/>
                <a:ea typeface="Helvetica Neue"/>
                <a:cs typeface="Helvetica Neue"/>
                <a:sym typeface="Helvetica Neue"/>
              </a:rPr>
              <a:t>‹#›</a:t>
            </a:fld>
            <a:endParaRPr b="1" sz="1200">
              <a:solidFill>
                <a:srgbClr val="98C5E8"/>
              </a:solidFill>
              <a:latin typeface="Helvetica Neue"/>
              <a:ea typeface="Helvetica Neue"/>
              <a:cs typeface="Helvetica Neue"/>
              <a:sym typeface="Helvetica Neue"/>
            </a:endParaRPr>
          </a:p>
        </p:txBody>
      </p:sp>
      <p:pic>
        <p:nvPicPr>
          <p:cNvPr id="504" name="Google Shape;504;p58"/>
          <p:cNvPicPr preferRelativeResize="0"/>
          <p:nvPr/>
        </p:nvPicPr>
        <p:blipFill>
          <a:blip r:embed="rId3">
            <a:alphaModFix/>
          </a:blip>
          <a:stretch>
            <a:fillRect/>
          </a:stretch>
        </p:blipFill>
        <p:spPr>
          <a:xfrm>
            <a:off x="1133600" y="173075"/>
            <a:ext cx="15382994" cy="865293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59"/>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1200"/>
              <a:buNone/>
            </a:pPr>
            <a:fld id="{00000000-1234-1234-1234-123412341234}" type="slidenum">
              <a:rPr b="1" lang="no-NO" sz="1200">
                <a:solidFill>
                  <a:srgbClr val="98C5E8"/>
                </a:solidFill>
                <a:latin typeface="Helvetica Neue"/>
                <a:ea typeface="Helvetica Neue"/>
                <a:cs typeface="Helvetica Neue"/>
                <a:sym typeface="Helvetica Neue"/>
              </a:rPr>
              <a:t>‹#›</a:t>
            </a:fld>
            <a:endParaRPr b="1" sz="1200">
              <a:solidFill>
                <a:srgbClr val="98C5E8"/>
              </a:solidFill>
              <a:latin typeface="Helvetica Neue"/>
              <a:ea typeface="Helvetica Neue"/>
              <a:cs typeface="Helvetica Neue"/>
              <a:sym typeface="Helvetica Neue"/>
            </a:endParaRPr>
          </a:p>
        </p:txBody>
      </p:sp>
      <p:pic>
        <p:nvPicPr>
          <p:cNvPr id="510" name="Google Shape;510;p59"/>
          <p:cNvPicPr preferRelativeResize="0"/>
          <p:nvPr/>
        </p:nvPicPr>
        <p:blipFill>
          <a:blip r:embed="rId3">
            <a:alphaModFix/>
          </a:blip>
          <a:stretch>
            <a:fillRect/>
          </a:stretch>
        </p:blipFill>
        <p:spPr>
          <a:xfrm>
            <a:off x="152400" y="152400"/>
            <a:ext cx="15675182" cy="881729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60"/>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1200"/>
              <a:buNone/>
            </a:pPr>
            <a:fld id="{00000000-1234-1234-1234-123412341234}" type="slidenum">
              <a:rPr b="1" lang="no-NO" sz="1200">
                <a:solidFill>
                  <a:srgbClr val="98C5E8"/>
                </a:solidFill>
                <a:latin typeface="Helvetica Neue"/>
                <a:ea typeface="Helvetica Neue"/>
                <a:cs typeface="Helvetica Neue"/>
                <a:sym typeface="Helvetica Neue"/>
              </a:rPr>
              <a:t>‹#›</a:t>
            </a:fld>
            <a:endParaRPr b="1" sz="1200">
              <a:solidFill>
                <a:srgbClr val="98C5E8"/>
              </a:solidFill>
              <a:latin typeface="Helvetica Neue"/>
              <a:ea typeface="Helvetica Neue"/>
              <a:cs typeface="Helvetica Neue"/>
              <a:sym typeface="Helvetica Neue"/>
            </a:endParaRPr>
          </a:p>
        </p:txBody>
      </p:sp>
      <p:pic>
        <p:nvPicPr>
          <p:cNvPr id="516" name="Google Shape;516;p60"/>
          <p:cNvPicPr preferRelativeResize="0"/>
          <p:nvPr/>
        </p:nvPicPr>
        <p:blipFill>
          <a:blip r:embed="rId3">
            <a:alphaModFix/>
          </a:blip>
          <a:stretch>
            <a:fillRect/>
          </a:stretch>
        </p:blipFill>
        <p:spPr>
          <a:xfrm>
            <a:off x="1082275" y="49075"/>
            <a:ext cx="15382994" cy="8652934"/>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61"/>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1200"/>
              <a:buNone/>
            </a:pPr>
            <a:fld id="{00000000-1234-1234-1234-123412341234}" type="slidenum">
              <a:rPr b="1" lang="no-NO" sz="1200">
                <a:solidFill>
                  <a:srgbClr val="98C5E8"/>
                </a:solidFill>
                <a:latin typeface="Helvetica Neue"/>
                <a:ea typeface="Helvetica Neue"/>
                <a:cs typeface="Helvetica Neue"/>
                <a:sym typeface="Helvetica Neue"/>
              </a:rPr>
              <a:t>‹#›</a:t>
            </a:fld>
            <a:endParaRPr b="1" sz="1200">
              <a:solidFill>
                <a:srgbClr val="98C5E8"/>
              </a:solidFill>
              <a:latin typeface="Helvetica Neue"/>
              <a:ea typeface="Helvetica Neue"/>
              <a:cs typeface="Helvetica Neue"/>
              <a:sym typeface="Helvetica Neue"/>
            </a:endParaRPr>
          </a:p>
        </p:txBody>
      </p:sp>
      <p:pic>
        <p:nvPicPr>
          <p:cNvPr id="522" name="Google Shape;522;p61"/>
          <p:cNvPicPr preferRelativeResize="0"/>
          <p:nvPr/>
        </p:nvPicPr>
        <p:blipFill>
          <a:blip r:embed="rId3">
            <a:alphaModFix/>
          </a:blip>
          <a:stretch>
            <a:fillRect/>
          </a:stretch>
        </p:blipFill>
        <p:spPr>
          <a:xfrm>
            <a:off x="152400" y="152400"/>
            <a:ext cx="15382994" cy="8652934"/>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6" name="Shape 526"/>
        <p:cNvGrpSpPr/>
        <p:nvPr/>
      </p:nvGrpSpPr>
      <p:grpSpPr>
        <a:xfrm>
          <a:off x="0" y="0"/>
          <a:ext cx="0" cy="0"/>
          <a:chOff x="0" y="0"/>
          <a:chExt cx="0" cy="0"/>
        </a:xfrm>
      </p:grpSpPr>
      <p:sp>
        <p:nvSpPr>
          <p:cNvPr id="527" name="Google Shape;527;p62"/>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1200"/>
              <a:buNone/>
            </a:pPr>
            <a:fld id="{00000000-1234-1234-1234-123412341234}" type="slidenum">
              <a:rPr b="1" lang="no-NO" sz="1200">
                <a:solidFill>
                  <a:srgbClr val="98C5E8"/>
                </a:solidFill>
                <a:latin typeface="Helvetica Neue"/>
                <a:ea typeface="Helvetica Neue"/>
                <a:cs typeface="Helvetica Neue"/>
                <a:sym typeface="Helvetica Neue"/>
              </a:rPr>
              <a:t>‹#›</a:t>
            </a:fld>
            <a:endParaRPr b="1" sz="1200">
              <a:solidFill>
                <a:srgbClr val="98C5E8"/>
              </a:solidFill>
              <a:latin typeface="Helvetica Neue"/>
              <a:ea typeface="Helvetica Neue"/>
              <a:cs typeface="Helvetica Neue"/>
              <a:sym typeface="Helvetica Neue"/>
            </a:endParaRPr>
          </a:p>
        </p:txBody>
      </p:sp>
      <p:pic>
        <p:nvPicPr>
          <p:cNvPr id="528" name="Google Shape;528;p62"/>
          <p:cNvPicPr preferRelativeResize="0"/>
          <p:nvPr/>
        </p:nvPicPr>
        <p:blipFill>
          <a:blip r:embed="rId3">
            <a:alphaModFix/>
          </a:blip>
          <a:stretch>
            <a:fillRect/>
          </a:stretch>
        </p:blipFill>
        <p:spPr>
          <a:xfrm>
            <a:off x="152400" y="152400"/>
            <a:ext cx="15382994" cy="8652934"/>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63"/>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1200"/>
              <a:buNone/>
            </a:pPr>
            <a:fld id="{00000000-1234-1234-1234-123412341234}" type="slidenum">
              <a:rPr b="1" lang="no-NO" sz="1200">
                <a:solidFill>
                  <a:srgbClr val="98C5E8"/>
                </a:solidFill>
                <a:latin typeface="Helvetica Neue"/>
                <a:ea typeface="Helvetica Neue"/>
                <a:cs typeface="Helvetica Neue"/>
                <a:sym typeface="Helvetica Neue"/>
              </a:rPr>
              <a:t>‹#›</a:t>
            </a:fld>
            <a:endParaRPr b="1" sz="1200">
              <a:solidFill>
                <a:srgbClr val="98C5E8"/>
              </a:solidFill>
              <a:latin typeface="Helvetica Neue"/>
              <a:ea typeface="Helvetica Neue"/>
              <a:cs typeface="Helvetica Neue"/>
              <a:sym typeface="Helvetica Neue"/>
            </a:endParaRPr>
          </a:p>
        </p:txBody>
      </p:sp>
      <p:pic>
        <p:nvPicPr>
          <p:cNvPr id="534" name="Google Shape;534;p63"/>
          <p:cNvPicPr preferRelativeResize="0"/>
          <p:nvPr/>
        </p:nvPicPr>
        <p:blipFill>
          <a:blip r:embed="rId3">
            <a:alphaModFix/>
          </a:blip>
          <a:stretch>
            <a:fillRect/>
          </a:stretch>
        </p:blipFill>
        <p:spPr>
          <a:xfrm>
            <a:off x="152400" y="152400"/>
            <a:ext cx="15382994" cy="8652934"/>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8" name="Shape 538"/>
        <p:cNvGrpSpPr/>
        <p:nvPr/>
      </p:nvGrpSpPr>
      <p:grpSpPr>
        <a:xfrm>
          <a:off x="0" y="0"/>
          <a:ext cx="0" cy="0"/>
          <a:chOff x="0" y="0"/>
          <a:chExt cx="0" cy="0"/>
        </a:xfrm>
      </p:grpSpPr>
      <p:sp>
        <p:nvSpPr>
          <p:cNvPr id="539" name="Google Shape;539;p64"/>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1200"/>
              <a:buNone/>
            </a:pPr>
            <a:fld id="{00000000-1234-1234-1234-123412341234}" type="slidenum">
              <a:rPr b="1" lang="no-NO" sz="1200">
                <a:solidFill>
                  <a:srgbClr val="98C5E8"/>
                </a:solidFill>
                <a:latin typeface="Helvetica Neue"/>
                <a:ea typeface="Helvetica Neue"/>
                <a:cs typeface="Helvetica Neue"/>
                <a:sym typeface="Helvetica Neue"/>
              </a:rPr>
              <a:t>‹#›</a:t>
            </a:fld>
            <a:endParaRPr b="1" sz="1200">
              <a:solidFill>
                <a:srgbClr val="98C5E8"/>
              </a:solidFill>
              <a:latin typeface="Helvetica Neue"/>
              <a:ea typeface="Helvetica Neue"/>
              <a:cs typeface="Helvetica Neue"/>
              <a:sym typeface="Helvetica Neue"/>
            </a:endParaRPr>
          </a:p>
        </p:txBody>
      </p:sp>
      <p:pic>
        <p:nvPicPr>
          <p:cNvPr id="540" name="Google Shape;540;p64"/>
          <p:cNvPicPr preferRelativeResize="0"/>
          <p:nvPr/>
        </p:nvPicPr>
        <p:blipFill>
          <a:blip r:embed="rId3">
            <a:alphaModFix/>
          </a:blip>
          <a:stretch>
            <a:fillRect/>
          </a:stretch>
        </p:blipFill>
        <p:spPr>
          <a:xfrm>
            <a:off x="152400" y="152400"/>
            <a:ext cx="15382994" cy="865293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5"/>
          <p:cNvSpPr txBox="1"/>
          <p:nvPr>
            <p:ph idx="1" type="body"/>
          </p:nvPr>
        </p:nvSpPr>
        <p:spPr>
          <a:xfrm>
            <a:off x="908775" y="2154575"/>
            <a:ext cx="14489100" cy="6494100"/>
          </a:xfrm>
          <a:prstGeom prst="rect">
            <a:avLst/>
          </a:prstGeom>
          <a:noFill/>
          <a:ln>
            <a:noFill/>
          </a:ln>
        </p:spPr>
        <p:txBody>
          <a:bodyPr anchorCtr="0" anchor="t" bIns="45700" lIns="91425" spcFirstLastPara="1" rIns="91425" wrap="square" tIns="45700">
            <a:noAutofit/>
          </a:bodyPr>
          <a:lstStyle/>
          <a:p>
            <a:pPr indent="-560927" lvl="0" marL="584200" rtl="0" algn="l">
              <a:lnSpc>
                <a:spcPct val="150000"/>
              </a:lnSpc>
              <a:spcBef>
                <a:spcPts val="0"/>
              </a:spcBef>
              <a:spcAft>
                <a:spcPts val="0"/>
              </a:spcAft>
              <a:buClr>
                <a:srgbClr val="6A6C76"/>
              </a:buClr>
              <a:buSzPts val="1678"/>
              <a:buFont typeface="Tahoma"/>
              <a:buChar char="•"/>
            </a:pPr>
            <a:r>
              <a:rPr lang="no-NO" sz="2150"/>
              <a:t>The presentations for the Workshop will be </a:t>
            </a:r>
            <a:r>
              <a:rPr b="1" lang="no-NO" sz="2150"/>
              <a:t>recorded </a:t>
            </a:r>
            <a:r>
              <a:rPr lang="no-NO" sz="2150"/>
              <a:t>(Breakout Sessions will not be recorded / Exercises: will be recorded, but not shared)</a:t>
            </a:r>
            <a:endParaRPr sz="2150"/>
          </a:p>
          <a:p>
            <a:pPr indent="0" lvl="0" marL="0" rtl="0" algn="l">
              <a:lnSpc>
                <a:spcPct val="150000"/>
              </a:lnSpc>
              <a:spcBef>
                <a:spcPts val="600"/>
              </a:spcBef>
              <a:spcAft>
                <a:spcPts val="0"/>
              </a:spcAft>
              <a:buSzPts val="688"/>
              <a:buNone/>
            </a:pPr>
            <a:r>
              <a:t/>
            </a:r>
            <a:endParaRPr sz="1262"/>
          </a:p>
          <a:p>
            <a:pPr indent="-560927" lvl="0" marL="584200" rtl="0" algn="l">
              <a:lnSpc>
                <a:spcPct val="150000"/>
              </a:lnSpc>
              <a:spcBef>
                <a:spcPts val="600"/>
              </a:spcBef>
              <a:spcAft>
                <a:spcPts val="0"/>
              </a:spcAft>
              <a:buClr>
                <a:srgbClr val="6A6C76"/>
              </a:buClr>
              <a:buSzPts val="1678"/>
              <a:buFont typeface="Tahoma"/>
              <a:buChar char="•"/>
            </a:pPr>
            <a:r>
              <a:rPr lang="no-NO" sz="2150"/>
              <a:t>Asking </a:t>
            </a:r>
            <a:r>
              <a:rPr b="1" lang="no-NO" sz="2150"/>
              <a:t>questions </a:t>
            </a:r>
            <a:r>
              <a:rPr lang="no-NO" sz="2150"/>
              <a:t>around presentations:</a:t>
            </a:r>
            <a:endParaRPr sz="2150"/>
          </a:p>
          <a:p>
            <a:pPr indent="-280062" lvl="1" marL="889000" rtl="0" algn="l">
              <a:lnSpc>
                <a:spcPct val="150000"/>
              </a:lnSpc>
              <a:spcBef>
                <a:spcPts val="600"/>
              </a:spcBef>
              <a:spcAft>
                <a:spcPts val="0"/>
              </a:spcAft>
              <a:buSzPts val="1275"/>
              <a:buChar char="•"/>
            </a:pPr>
            <a:r>
              <a:rPr lang="no-NO" sz="2150"/>
              <a:t>Type in the chat </a:t>
            </a:r>
            <a:r>
              <a:rPr i="1" lang="no-NO" sz="2150"/>
              <a:t>during </a:t>
            </a:r>
            <a:r>
              <a:rPr lang="no-NO" sz="2150"/>
              <a:t>presentations</a:t>
            </a:r>
            <a:endParaRPr sz="2150"/>
          </a:p>
          <a:p>
            <a:pPr indent="-280062" lvl="1" marL="889000" rtl="0" algn="l">
              <a:lnSpc>
                <a:spcPct val="150000"/>
              </a:lnSpc>
              <a:spcBef>
                <a:spcPts val="600"/>
              </a:spcBef>
              <a:spcAft>
                <a:spcPts val="0"/>
              </a:spcAft>
              <a:buSzPts val="1275"/>
              <a:buChar char="•"/>
            </a:pPr>
            <a:r>
              <a:rPr lang="no-NO" sz="2150"/>
              <a:t>Raise hand </a:t>
            </a:r>
            <a:r>
              <a:rPr i="1" lang="no-NO" sz="2150"/>
              <a:t>after </a:t>
            </a:r>
            <a:r>
              <a:rPr lang="no-NO" sz="2150"/>
              <a:t>presentations</a:t>
            </a:r>
            <a:endParaRPr sz="2150"/>
          </a:p>
          <a:p>
            <a:pPr indent="0" lvl="0" marL="457200" rtl="0" algn="l">
              <a:lnSpc>
                <a:spcPct val="150000"/>
              </a:lnSpc>
              <a:spcBef>
                <a:spcPts val="600"/>
              </a:spcBef>
              <a:spcAft>
                <a:spcPts val="0"/>
              </a:spcAft>
              <a:buSzPts val="688"/>
              <a:buNone/>
            </a:pPr>
            <a:r>
              <a:t/>
            </a:r>
            <a:endParaRPr sz="2150"/>
          </a:p>
          <a:p>
            <a:pPr indent="-560927" lvl="0" marL="584200" rtl="0" algn="l">
              <a:lnSpc>
                <a:spcPct val="150000"/>
              </a:lnSpc>
              <a:spcBef>
                <a:spcPts val="600"/>
              </a:spcBef>
              <a:spcAft>
                <a:spcPts val="0"/>
              </a:spcAft>
              <a:buSzPts val="1678"/>
              <a:buChar char="•"/>
            </a:pPr>
            <a:r>
              <a:rPr b="1" lang="no-NO" sz="2150"/>
              <a:t>Materials </a:t>
            </a:r>
            <a:r>
              <a:rPr lang="no-NO" sz="2150"/>
              <a:t>from the event:</a:t>
            </a:r>
            <a:endParaRPr sz="2150"/>
          </a:p>
          <a:p>
            <a:pPr indent="-280062" lvl="1" marL="889000" rtl="0" algn="l">
              <a:lnSpc>
                <a:spcPct val="150000"/>
              </a:lnSpc>
              <a:spcBef>
                <a:spcPts val="600"/>
              </a:spcBef>
              <a:spcAft>
                <a:spcPts val="0"/>
              </a:spcAft>
              <a:buSzPts val="1275"/>
              <a:buChar char="•"/>
            </a:pPr>
            <a:r>
              <a:rPr lang="no-NO" sz="2150"/>
              <a:t>Slides will be published on Zenodo</a:t>
            </a:r>
            <a:endParaRPr sz="2150"/>
          </a:p>
          <a:p>
            <a:pPr indent="-280062" lvl="1" marL="889000" rtl="0" algn="l">
              <a:lnSpc>
                <a:spcPct val="150000"/>
              </a:lnSpc>
              <a:spcBef>
                <a:spcPts val="600"/>
              </a:spcBef>
              <a:spcAft>
                <a:spcPts val="0"/>
              </a:spcAft>
              <a:buSzPts val="1275"/>
              <a:buChar char="•"/>
            </a:pPr>
            <a:r>
              <a:rPr lang="no-NO" sz="2150"/>
              <a:t>Link to the recording and materials will be sent to registered participants by e-mail</a:t>
            </a:r>
            <a:endParaRPr sz="2150"/>
          </a:p>
          <a:p>
            <a:pPr indent="0" lvl="0" marL="889000" rtl="0" algn="l">
              <a:lnSpc>
                <a:spcPct val="150000"/>
              </a:lnSpc>
              <a:spcBef>
                <a:spcPts val="600"/>
              </a:spcBef>
              <a:spcAft>
                <a:spcPts val="0"/>
              </a:spcAft>
              <a:buSzPts val="688"/>
              <a:buNone/>
            </a:pPr>
            <a:r>
              <a:t/>
            </a:r>
            <a:endParaRPr sz="1120"/>
          </a:p>
          <a:p>
            <a:pPr indent="-560927" lvl="0" marL="584200" rtl="0" algn="l">
              <a:lnSpc>
                <a:spcPct val="150000"/>
              </a:lnSpc>
              <a:spcBef>
                <a:spcPts val="600"/>
              </a:spcBef>
              <a:spcAft>
                <a:spcPts val="0"/>
              </a:spcAft>
              <a:buSzPts val="1678"/>
              <a:buChar char="•"/>
            </a:pPr>
            <a:r>
              <a:rPr lang="no-NO" sz="2150"/>
              <a:t>We kindly ask you to fill out the </a:t>
            </a:r>
            <a:r>
              <a:rPr b="1" lang="no-NO" sz="2150"/>
              <a:t>evaluation survey </a:t>
            </a:r>
            <a:r>
              <a:rPr lang="no-NO" sz="2150"/>
              <a:t>after the workshop (will be sent via e-mail)</a:t>
            </a:r>
            <a:endParaRPr sz="2150"/>
          </a:p>
        </p:txBody>
      </p:sp>
      <p:sp>
        <p:nvSpPr>
          <p:cNvPr id="134" name="Google Shape;134;p5"/>
          <p:cNvSpPr txBox="1"/>
          <p:nvPr>
            <p:ph type="title"/>
          </p:nvPr>
        </p:nvSpPr>
        <p:spPr>
          <a:xfrm>
            <a:off x="908781" y="885495"/>
            <a:ext cx="14716500" cy="9972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Clr>
                <a:srgbClr val="6A6C77"/>
              </a:buClr>
              <a:buSzPts val="5800"/>
              <a:buFont typeface="Tahoma"/>
              <a:buNone/>
            </a:pPr>
            <a:r>
              <a:rPr lang="no-NO"/>
              <a:t>Logistical information for this workshop</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65"/>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1200"/>
              <a:buNone/>
            </a:pPr>
            <a:fld id="{00000000-1234-1234-1234-123412341234}" type="slidenum">
              <a:rPr b="1" lang="no-NO" sz="1200">
                <a:solidFill>
                  <a:srgbClr val="98C5E8"/>
                </a:solidFill>
                <a:latin typeface="Helvetica Neue"/>
                <a:ea typeface="Helvetica Neue"/>
                <a:cs typeface="Helvetica Neue"/>
                <a:sym typeface="Helvetica Neue"/>
              </a:rPr>
              <a:t>‹#›</a:t>
            </a:fld>
            <a:endParaRPr b="1" sz="1200">
              <a:solidFill>
                <a:srgbClr val="98C5E8"/>
              </a:solidFill>
              <a:latin typeface="Helvetica Neue"/>
              <a:ea typeface="Helvetica Neue"/>
              <a:cs typeface="Helvetica Neue"/>
              <a:sym typeface="Helvetica Neue"/>
            </a:endParaRPr>
          </a:p>
        </p:txBody>
      </p:sp>
      <p:pic>
        <p:nvPicPr>
          <p:cNvPr id="546" name="Google Shape;546;p65"/>
          <p:cNvPicPr preferRelativeResize="0"/>
          <p:nvPr/>
        </p:nvPicPr>
        <p:blipFill>
          <a:blip r:embed="rId3">
            <a:alphaModFix/>
          </a:blip>
          <a:stretch>
            <a:fillRect/>
          </a:stretch>
        </p:blipFill>
        <p:spPr>
          <a:xfrm>
            <a:off x="152400" y="152400"/>
            <a:ext cx="15382994" cy="8652934"/>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66"/>
          <p:cNvSpPr txBox="1"/>
          <p:nvPr>
            <p:ph idx="1" type="body"/>
          </p:nvPr>
        </p:nvSpPr>
        <p:spPr>
          <a:xfrm>
            <a:off x="908775" y="2648598"/>
            <a:ext cx="14716500" cy="5867400"/>
          </a:xfrm>
          <a:prstGeom prst="rect">
            <a:avLst/>
          </a:prstGeom>
          <a:noFill/>
          <a:ln>
            <a:noFill/>
          </a:ln>
        </p:spPr>
        <p:txBody>
          <a:bodyPr anchorCtr="0" anchor="t" bIns="45700" lIns="91425" spcFirstLastPara="1" rIns="91425" wrap="square" tIns="45700">
            <a:normAutofit/>
          </a:bodyPr>
          <a:lstStyle/>
          <a:p>
            <a:pPr indent="-457200" lvl="0" marL="457200" rtl="0" algn="l">
              <a:lnSpc>
                <a:spcPct val="115000"/>
              </a:lnSpc>
              <a:spcBef>
                <a:spcPts val="600"/>
              </a:spcBef>
              <a:spcAft>
                <a:spcPts val="0"/>
              </a:spcAft>
              <a:buSzPts val="4000"/>
              <a:buChar char="•"/>
            </a:pPr>
            <a:r>
              <a:rPr lang="no-NO" sz="4000"/>
              <a:t>FAIR-Aware tells data owners what to look for in an archive</a:t>
            </a:r>
            <a:endParaRPr sz="4000"/>
          </a:p>
          <a:p>
            <a:pPr indent="-457200" lvl="0" marL="457200" rtl="0" algn="l">
              <a:lnSpc>
                <a:spcPct val="115000"/>
              </a:lnSpc>
              <a:spcBef>
                <a:spcPts val="1000"/>
              </a:spcBef>
              <a:spcAft>
                <a:spcPts val="0"/>
              </a:spcAft>
              <a:buSzPts val="4000"/>
              <a:buChar char="•"/>
            </a:pPr>
            <a:r>
              <a:rPr lang="no-NO" sz="4000"/>
              <a:t>Be FAIR and trustworthy to be a depositor’s no.1 choice!</a:t>
            </a:r>
            <a:endParaRPr sz="4000"/>
          </a:p>
          <a:p>
            <a:pPr indent="0" lvl="0" marL="0" rtl="0" algn="l">
              <a:lnSpc>
                <a:spcPct val="115000"/>
              </a:lnSpc>
              <a:spcBef>
                <a:spcPts val="1000"/>
              </a:spcBef>
              <a:spcAft>
                <a:spcPts val="0"/>
              </a:spcAft>
              <a:buSzPts val="2044"/>
              <a:buNone/>
            </a:pPr>
            <a:r>
              <a:t/>
            </a:r>
            <a:endParaRPr sz="4000"/>
          </a:p>
          <a:p>
            <a:pPr indent="-457200" lvl="0" marL="457200" rtl="0" algn="l">
              <a:lnSpc>
                <a:spcPct val="115000"/>
              </a:lnSpc>
              <a:spcBef>
                <a:spcPts val="1000"/>
              </a:spcBef>
              <a:spcAft>
                <a:spcPts val="0"/>
              </a:spcAft>
              <a:buSzPts val="4000"/>
              <a:buChar char="•"/>
            </a:pPr>
            <a:r>
              <a:rPr lang="no-NO" sz="4000"/>
              <a:t>Chapter 5 of Data Archiving Guide will soon appear online</a:t>
            </a:r>
            <a:endParaRPr sz="4000"/>
          </a:p>
          <a:p>
            <a:pPr indent="-457200" lvl="0" marL="457200" rtl="0" algn="l">
              <a:lnSpc>
                <a:spcPct val="115000"/>
              </a:lnSpc>
              <a:spcBef>
                <a:spcPts val="0"/>
              </a:spcBef>
              <a:spcAft>
                <a:spcPts val="0"/>
              </a:spcAft>
              <a:buSzPts val="4000"/>
              <a:buChar char="•"/>
            </a:pPr>
            <a:r>
              <a:rPr lang="no-NO" sz="4000"/>
              <a:t>Contains more content than discussed today</a:t>
            </a:r>
            <a:endParaRPr sz="4000"/>
          </a:p>
          <a:p>
            <a:pPr indent="-457200" lvl="0" marL="457200" rtl="0" algn="l">
              <a:lnSpc>
                <a:spcPct val="115000"/>
              </a:lnSpc>
              <a:spcBef>
                <a:spcPts val="600"/>
              </a:spcBef>
              <a:spcAft>
                <a:spcPts val="0"/>
              </a:spcAft>
              <a:buSzPts val="4000"/>
              <a:buChar char="•"/>
            </a:pPr>
            <a:r>
              <a:rPr lang="no-NO" sz="4000"/>
              <a:t>Interested in becoming an earlier reader of our chapter? </a:t>
            </a:r>
            <a:endParaRPr sz="4000"/>
          </a:p>
        </p:txBody>
      </p:sp>
      <p:sp>
        <p:nvSpPr>
          <p:cNvPr id="552" name="Google Shape;552;p66"/>
          <p:cNvSpPr txBox="1"/>
          <p:nvPr>
            <p:ph idx="12" type="sldNum"/>
          </p:nvPr>
        </p:nvSpPr>
        <p:spPr>
          <a:xfrm>
            <a:off x="15979978" y="8957733"/>
            <a:ext cx="606600" cy="3243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rgbClr val="98C5E8"/>
              </a:buClr>
              <a:buSzPts val="1200"/>
              <a:buFont typeface="Helvetica Neue"/>
              <a:buNone/>
            </a:pPr>
            <a:fld id="{00000000-1234-1234-1234-123412341234}" type="slidenum">
              <a:rPr lang="no-NO"/>
              <a:t>‹#›</a:t>
            </a:fld>
            <a:endParaRPr/>
          </a:p>
        </p:txBody>
      </p:sp>
      <p:sp>
        <p:nvSpPr>
          <p:cNvPr id="553" name="Google Shape;553;p66"/>
          <p:cNvSpPr txBox="1"/>
          <p:nvPr>
            <p:ph type="title"/>
          </p:nvPr>
        </p:nvSpPr>
        <p:spPr>
          <a:xfrm>
            <a:off x="908781" y="885495"/>
            <a:ext cx="14716500" cy="997200"/>
          </a:xfrm>
          <a:prstGeom prst="rect">
            <a:avLst/>
          </a:prstGeom>
          <a:noFill/>
          <a:ln>
            <a:noFill/>
          </a:ln>
        </p:spPr>
        <p:txBody>
          <a:bodyPr anchorCtr="0" anchor="ctr" bIns="50800" lIns="50800" spcFirstLastPara="1" rIns="50800" wrap="square" tIns="50800">
            <a:normAutofit/>
          </a:bodyPr>
          <a:lstStyle/>
          <a:p>
            <a:pPr indent="0" lvl="0" marL="0" rtl="0" algn="l">
              <a:lnSpc>
                <a:spcPct val="100000"/>
              </a:lnSpc>
              <a:spcBef>
                <a:spcPts val="0"/>
              </a:spcBef>
              <a:spcAft>
                <a:spcPts val="0"/>
              </a:spcAft>
              <a:buSzPts val="5800"/>
              <a:buNone/>
            </a:pPr>
            <a:r>
              <a:rPr lang="no-NO"/>
              <a:t>Take home messages</a:t>
            </a:r>
            <a:endParaRPr/>
          </a:p>
        </p:txBody>
      </p:sp>
      <p:pic>
        <p:nvPicPr>
          <p:cNvPr id="554" name="Google Shape;554;p66"/>
          <p:cNvPicPr preferRelativeResize="0"/>
          <p:nvPr/>
        </p:nvPicPr>
        <p:blipFill rotWithShape="1">
          <a:blip r:embed="rId3">
            <a:alphaModFix/>
          </a:blip>
          <a:srcRect b="0" l="0" r="0" t="0"/>
          <a:stretch/>
        </p:blipFill>
        <p:spPr>
          <a:xfrm>
            <a:off x="13964325" y="8957724"/>
            <a:ext cx="2015650" cy="771825"/>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8" name="Shape 558"/>
        <p:cNvGrpSpPr/>
        <p:nvPr/>
      </p:nvGrpSpPr>
      <p:grpSpPr>
        <a:xfrm>
          <a:off x="0" y="0"/>
          <a:ext cx="0" cy="0"/>
          <a:chOff x="0" y="0"/>
          <a:chExt cx="0" cy="0"/>
        </a:xfrm>
      </p:grpSpPr>
      <p:sp>
        <p:nvSpPr>
          <p:cNvPr id="559" name="Google Shape;559;p67"/>
          <p:cNvSpPr txBox="1"/>
          <p:nvPr>
            <p:ph idx="1" type="body"/>
          </p:nvPr>
        </p:nvSpPr>
        <p:spPr>
          <a:xfrm>
            <a:off x="2546428" y="3467100"/>
            <a:ext cx="12700500" cy="12144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600"/>
              </a:spcBef>
              <a:spcAft>
                <a:spcPts val="0"/>
              </a:spcAft>
              <a:buSzPts val="11600"/>
              <a:buNone/>
            </a:pPr>
            <a:r>
              <a:rPr lang="no-NO"/>
              <a:t>Thank you!</a:t>
            </a:r>
            <a:endParaRPr/>
          </a:p>
        </p:txBody>
      </p:sp>
      <p:sp>
        <p:nvSpPr>
          <p:cNvPr id="560" name="Google Shape;560;p67"/>
          <p:cNvSpPr txBox="1"/>
          <p:nvPr>
            <p:ph idx="2" type="body"/>
          </p:nvPr>
        </p:nvSpPr>
        <p:spPr>
          <a:xfrm>
            <a:off x="4724600" y="4965700"/>
            <a:ext cx="11745900" cy="26523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600"/>
              </a:spcBef>
              <a:spcAft>
                <a:spcPts val="0"/>
              </a:spcAft>
              <a:buSzPts val="2900"/>
              <a:buNone/>
            </a:pPr>
            <a:r>
              <a:rPr b="1" i="0" lang="no-NO" sz="2900"/>
              <a:t>Kim Ferguson:</a:t>
            </a:r>
            <a:r>
              <a:rPr i="0" lang="no-NO" sz="2900"/>
              <a:t> kim.ferguson@dans.knaw.nl | @kfergy</a:t>
            </a:r>
            <a:endParaRPr i="0" sz="2900"/>
          </a:p>
          <a:p>
            <a:pPr indent="0" lvl="0" marL="0" rtl="0" algn="l">
              <a:lnSpc>
                <a:spcPct val="100000"/>
              </a:lnSpc>
              <a:spcBef>
                <a:spcPts val="600"/>
              </a:spcBef>
              <a:spcAft>
                <a:spcPts val="0"/>
              </a:spcAft>
              <a:buSzPts val="2900"/>
              <a:buNone/>
            </a:pPr>
            <a:r>
              <a:rPr b="1" i="0" lang="no-NO" sz="2900"/>
              <a:t>Maaike Verburg:</a:t>
            </a:r>
            <a:r>
              <a:rPr i="0" lang="no-NO" sz="2900"/>
              <a:t> maaike.verburg@dans.knaw.nl | @MaaikeVerburg</a:t>
            </a:r>
            <a:endParaRPr i="0" sz="2900"/>
          </a:p>
          <a:p>
            <a:pPr indent="0" lvl="0" marL="0" rtl="0" algn="l">
              <a:lnSpc>
                <a:spcPct val="100000"/>
              </a:lnSpc>
              <a:spcBef>
                <a:spcPts val="600"/>
              </a:spcBef>
              <a:spcAft>
                <a:spcPts val="0"/>
              </a:spcAft>
              <a:buSzPts val="2900"/>
              <a:buNone/>
            </a:pPr>
            <a:r>
              <a:rPr b="1" i="0" lang="no-NO" sz="2900"/>
              <a:t>DANS:</a:t>
            </a:r>
            <a:r>
              <a:rPr i="0" lang="no-NO" sz="2900"/>
              <a:t> dans.knaw.nl/en | @DANS_knaw_nwo</a:t>
            </a:r>
            <a:endParaRPr i="0" sz="2900"/>
          </a:p>
          <a:p>
            <a:pPr indent="0" lvl="0" marL="0" rtl="0" algn="l">
              <a:lnSpc>
                <a:spcPct val="100000"/>
              </a:lnSpc>
              <a:spcBef>
                <a:spcPts val="600"/>
              </a:spcBef>
              <a:spcAft>
                <a:spcPts val="0"/>
              </a:spcAft>
              <a:buSzPts val="2900"/>
              <a:buNone/>
            </a:pPr>
            <a:r>
              <a:rPr b="1" i="0" lang="no-NO" sz="2900"/>
              <a:t>FAIR-Aware:</a:t>
            </a:r>
            <a:r>
              <a:rPr i="0" lang="no-NO" sz="2900"/>
              <a:t> fairaware.dans.knaw.nl | #FAIRAwareTool</a:t>
            </a:r>
            <a:endParaRPr i="0" sz="2900"/>
          </a:p>
        </p:txBody>
      </p:sp>
      <p:sp>
        <p:nvSpPr>
          <p:cNvPr id="561" name="Google Shape;561;p67"/>
          <p:cNvSpPr txBox="1"/>
          <p:nvPr>
            <p:ph idx="12" type="sldNum"/>
          </p:nvPr>
        </p:nvSpPr>
        <p:spPr>
          <a:xfrm>
            <a:off x="16226681" y="9007124"/>
            <a:ext cx="1040400" cy="746700"/>
          </a:xfrm>
          <a:prstGeom prst="rect">
            <a:avLst/>
          </a:prstGeom>
          <a:noFill/>
          <a:ln>
            <a:noFill/>
          </a:ln>
        </p:spPr>
        <p:txBody>
          <a:bodyPr anchorCtr="0" anchor="t" bIns="158925" lIns="158925" spcFirstLastPara="1" rIns="158925" wrap="square" tIns="158925">
            <a:noAutofit/>
          </a:bodyPr>
          <a:lstStyle/>
          <a:p>
            <a:pPr indent="0" lvl="0" marL="0" marR="0" rtl="0" algn="r">
              <a:lnSpc>
                <a:spcPct val="100000"/>
              </a:lnSpc>
              <a:spcBef>
                <a:spcPts val="0"/>
              </a:spcBef>
              <a:spcAft>
                <a:spcPts val="0"/>
              </a:spcAft>
              <a:buClr>
                <a:srgbClr val="000000"/>
              </a:buClr>
              <a:buSzPts val="2300"/>
              <a:buFont typeface="Arial"/>
              <a:buNone/>
            </a:pPr>
            <a:fld id="{00000000-1234-1234-1234-123412341234}" type="slidenum">
              <a:rPr b="0" i="0" lang="no-NO"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pic>
        <p:nvPicPr>
          <p:cNvPr id="562" name="Google Shape;562;p67"/>
          <p:cNvPicPr preferRelativeResize="0"/>
          <p:nvPr/>
        </p:nvPicPr>
        <p:blipFill rotWithShape="1">
          <a:blip r:embed="rId3">
            <a:alphaModFix/>
          </a:blip>
          <a:srcRect b="0" l="0" r="0" t="0"/>
          <a:stretch/>
        </p:blipFill>
        <p:spPr>
          <a:xfrm>
            <a:off x="13513129" y="1640150"/>
            <a:ext cx="3505520" cy="1079700"/>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68"/>
          <p:cNvSpPr txBox="1"/>
          <p:nvPr>
            <p:ph idx="1" type="body"/>
          </p:nvPr>
        </p:nvSpPr>
        <p:spPr>
          <a:xfrm>
            <a:off x="591093" y="2185434"/>
            <a:ext cx="16158000" cy="6478500"/>
          </a:xfrm>
          <a:prstGeom prst="rect">
            <a:avLst/>
          </a:prstGeom>
          <a:noFill/>
          <a:ln>
            <a:noFill/>
          </a:ln>
        </p:spPr>
        <p:txBody>
          <a:bodyPr anchorCtr="0" anchor="t" bIns="173375" lIns="173375" spcFirstLastPara="1" rIns="173375" wrap="square" tIns="173375">
            <a:normAutofit/>
          </a:bodyPr>
          <a:lstStyle/>
          <a:p>
            <a:pPr indent="0" lvl="0" marL="0" rtl="0" algn="l">
              <a:lnSpc>
                <a:spcPct val="115000"/>
              </a:lnSpc>
              <a:spcBef>
                <a:spcPts val="0"/>
              </a:spcBef>
              <a:spcAft>
                <a:spcPts val="0"/>
              </a:spcAft>
              <a:buSzPts val="3400"/>
              <a:buNone/>
            </a:pPr>
            <a:r>
              <a:rPr lang="no-NO"/>
              <a:t>FAIR-Aware: </a:t>
            </a:r>
            <a:r>
              <a:rPr lang="no-NO" u="sng">
                <a:solidFill>
                  <a:schemeClr val="hlink"/>
                </a:solidFill>
                <a:hlinkClick r:id="rId3"/>
              </a:rPr>
              <a:t>https://fairaware.dans.knaw.nl/</a:t>
            </a:r>
            <a:r>
              <a:rPr lang="no-NO"/>
              <a:t> </a:t>
            </a:r>
            <a:endParaRPr/>
          </a:p>
          <a:p>
            <a:pPr indent="0" lvl="0" marL="0" rtl="0" algn="l">
              <a:lnSpc>
                <a:spcPct val="115000"/>
              </a:lnSpc>
              <a:spcBef>
                <a:spcPts val="0"/>
              </a:spcBef>
              <a:spcAft>
                <a:spcPts val="0"/>
              </a:spcAft>
              <a:buSzPts val="3400"/>
              <a:buNone/>
            </a:pPr>
            <a:r>
              <a:rPr lang="no-NO"/>
              <a:t>F-UJI: </a:t>
            </a:r>
            <a:r>
              <a:rPr lang="no-NO" u="sng">
                <a:solidFill>
                  <a:schemeClr val="hlink"/>
                </a:solidFill>
                <a:hlinkClick r:id="rId4"/>
              </a:rPr>
              <a:t>https://www.f-uji.net/</a:t>
            </a:r>
            <a:r>
              <a:rPr lang="no-NO"/>
              <a:t> </a:t>
            </a:r>
            <a:endParaRPr/>
          </a:p>
          <a:p>
            <a:pPr indent="0" lvl="0" marL="0" rtl="0" algn="l">
              <a:lnSpc>
                <a:spcPct val="115000"/>
              </a:lnSpc>
              <a:spcBef>
                <a:spcPts val="0"/>
              </a:spcBef>
              <a:spcAft>
                <a:spcPts val="0"/>
              </a:spcAft>
              <a:buSzPts val="3400"/>
              <a:buNone/>
            </a:pPr>
            <a:r>
              <a:rPr lang="no-NO"/>
              <a:t>FAIRsFAIR Assessment Framework: </a:t>
            </a:r>
            <a:r>
              <a:rPr lang="no-NO" u="sng">
                <a:solidFill>
                  <a:schemeClr val="hlink"/>
                </a:solidFill>
                <a:hlinkClick r:id="rId5"/>
              </a:rPr>
              <a:t>https://doi.org/10.5281/zenodo.6656431</a:t>
            </a:r>
            <a:endParaRPr/>
          </a:p>
          <a:p>
            <a:pPr indent="0" lvl="0" marL="0" rtl="0" algn="l">
              <a:lnSpc>
                <a:spcPct val="115000"/>
              </a:lnSpc>
              <a:spcBef>
                <a:spcPts val="0"/>
              </a:spcBef>
              <a:spcAft>
                <a:spcPts val="0"/>
              </a:spcAft>
              <a:buSzPts val="3400"/>
              <a:buNone/>
            </a:pPr>
            <a:r>
              <a:rPr lang="no-NO"/>
              <a:t>CESSDA Vocabulary Service: </a:t>
            </a:r>
            <a:r>
              <a:rPr lang="no-NO" u="sng">
                <a:solidFill>
                  <a:schemeClr val="hlink"/>
                </a:solidFill>
                <a:hlinkClick r:id="rId6"/>
              </a:rPr>
              <a:t>https://www.cessda.eu/Tools/Vocabulary-Service</a:t>
            </a:r>
            <a:r>
              <a:rPr lang="no-NO"/>
              <a:t>  </a:t>
            </a:r>
            <a:endParaRPr/>
          </a:p>
        </p:txBody>
      </p:sp>
      <p:sp>
        <p:nvSpPr>
          <p:cNvPr id="568" name="Google Shape;568;p68"/>
          <p:cNvSpPr txBox="1"/>
          <p:nvPr>
            <p:ph idx="12" type="sldNum"/>
          </p:nvPr>
        </p:nvSpPr>
        <p:spPr>
          <a:xfrm>
            <a:off x="16066769" y="8842841"/>
            <a:ext cx="1040400" cy="746400"/>
          </a:xfrm>
          <a:prstGeom prst="rect">
            <a:avLst/>
          </a:prstGeom>
          <a:noFill/>
          <a:ln>
            <a:noFill/>
          </a:ln>
        </p:spPr>
        <p:txBody>
          <a:bodyPr anchorCtr="0" anchor="ctr" bIns="173375" lIns="173375" spcFirstLastPara="1" rIns="173375" wrap="square" tIns="173375">
            <a:normAutofit/>
          </a:bodyPr>
          <a:lstStyle/>
          <a:p>
            <a:pPr indent="0" lvl="0" marL="0" rtl="0" algn="r">
              <a:lnSpc>
                <a:spcPct val="100000"/>
              </a:lnSpc>
              <a:spcBef>
                <a:spcPts val="0"/>
              </a:spcBef>
              <a:spcAft>
                <a:spcPts val="0"/>
              </a:spcAft>
              <a:buClr>
                <a:srgbClr val="000000"/>
              </a:buClr>
              <a:buSzPts val="1900"/>
              <a:buFont typeface="Arial"/>
              <a:buNone/>
            </a:pPr>
            <a:fld id="{00000000-1234-1234-1234-123412341234}" type="slidenum">
              <a:rPr lang="no-NO" sz="1900">
                <a:solidFill>
                  <a:schemeClr val="dk2"/>
                </a:solidFill>
                <a:latin typeface="Arial"/>
                <a:ea typeface="Arial"/>
                <a:cs typeface="Arial"/>
                <a:sym typeface="Arial"/>
              </a:rPr>
              <a:t>‹#›</a:t>
            </a:fld>
            <a:endParaRPr sz="1900">
              <a:solidFill>
                <a:schemeClr val="dk2"/>
              </a:solidFill>
              <a:latin typeface="Arial"/>
              <a:ea typeface="Arial"/>
              <a:cs typeface="Arial"/>
              <a:sym typeface="Arial"/>
            </a:endParaRPr>
          </a:p>
        </p:txBody>
      </p:sp>
      <p:sp>
        <p:nvSpPr>
          <p:cNvPr id="569" name="Google Shape;569;p68"/>
          <p:cNvSpPr txBox="1"/>
          <p:nvPr>
            <p:ph type="title"/>
          </p:nvPr>
        </p:nvSpPr>
        <p:spPr>
          <a:xfrm>
            <a:off x="591093" y="843899"/>
            <a:ext cx="16158000" cy="1086000"/>
          </a:xfrm>
          <a:prstGeom prst="rect">
            <a:avLst/>
          </a:prstGeom>
          <a:noFill/>
          <a:ln>
            <a:noFill/>
          </a:ln>
        </p:spPr>
        <p:txBody>
          <a:bodyPr anchorCtr="0" anchor="t" bIns="173375" lIns="173375" spcFirstLastPara="1" rIns="173375" wrap="square" tIns="173375">
            <a:normAutofit fontScale="90000"/>
          </a:bodyPr>
          <a:lstStyle/>
          <a:p>
            <a:pPr indent="0" lvl="0" marL="0" rtl="0" algn="l">
              <a:lnSpc>
                <a:spcPct val="100000"/>
              </a:lnSpc>
              <a:spcBef>
                <a:spcPts val="0"/>
              </a:spcBef>
              <a:spcAft>
                <a:spcPts val="0"/>
              </a:spcAft>
              <a:buSzPct val="73611"/>
              <a:buNone/>
            </a:pPr>
            <a:r>
              <a:rPr lang="no-NO"/>
              <a:t>Resources</a:t>
            </a:r>
            <a:endParaRPr/>
          </a:p>
        </p:txBody>
      </p:sp>
      <p:pic>
        <p:nvPicPr>
          <p:cNvPr id="570" name="Google Shape;570;p68"/>
          <p:cNvPicPr preferRelativeResize="0"/>
          <p:nvPr/>
        </p:nvPicPr>
        <p:blipFill rotWithShape="1">
          <a:blip r:embed="rId7">
            <a:alphaModFix/>
          </a:blip>
          <a:srcRect b="0" l="0" r="0" t="0"/>
          <a:stretch/>
        </p:blipFill>
        <p:spPr>
          <a:xfrm>
            <a:off x="13964325" y="8957724"/>
            <a:ext cx="2015650" cy="771825"/>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g1ab40818e0c_0_11"/>
          <p:cNvSpPr txBox="1"/>
          <p:nvPr>
            <p:ph idx="1" type="body"/>
          </p:nvPr>
        </p:nvSpPr>
        <p:spPr>
          <a:xfrm>
            <a:off x="908779" y="2496200"/>
            <a:ext cx="4725000" cy="4998900"/>
          </a:xfrm>
          <a:prstGeom prst="rect">
            <a:avLst/>
          </a:prstGeom>
        </p:spPr>
        <p:txBody>
          <a:bodyPr anchorCtr="0" anchor="t" bIns="45700" lIns="91425" spcFirstLastPara="1" rIns="91425" wrap="square" tIns="45700">
            <a:normAutofit/>
          </a:bodyPr>
          <a:lstStyle/>
          <a:p>
            <a:pPr indent="0" lvl="0" marL="0" rtl="0" algn="l">
              <a:spcBef>
                <a:spcPts val="600"/>
              </a:spcBef>
              <a:spcAft>
                <a:spcPts val="0"/>
              </a:spcAft>
              <a:buNone/>
            </a:pPr>
            <a:r>
              <a:rPr lang="no-NO" u="sng">
                <a:solidFill>
                  <a:schemeClr val="hlink"/>
                </a:solidFill>
                <a:hlinkClick r:id="rId3"/>
              </a:rPr>
              <a:t>https://share.eclipsecrossword.com/play/c17538a4/cessda-dag-13-oct</a:t>
            </a:r>
            <a:r>
              <a:rPr lang="no-NO"/>
              <a:t> </a:t>
            </a:r>
            <a:endParaRPr/>
          </a:p>
        </p:txBody>
      </p:sp>
      <p:sp>
        <p:nvSpPr>
          <p:cNvPr id="576" name="Google Shape;576;g1ab40818e0c_0_11"/>
          <p:cNvSpPr txBox="1"/>
          <p:nvPr>
            <p:ph type="title"/>
          </p:nvPr>
        </p:nvSpPr>
        <p:spPr>
          <a:xfrm>
            <a:off x="908781" y="885495"/>
            <a:ext cx="14716500" cy="997200"/>
          </a:xfrm>
          <a:prstGeom prst="rect">
            <a:avLst/>
          </a:prstGeom>
        </p:spPr>
        <p:txBody>
          <a:bodyPr anchorCtr="0" anchor="ctr" bIns="50800" lIns="50800" spcFirstLastPara="1" rIns="50800" wrap="square" tIns="50800">
            <a:normAutofit/>
          </a:bodyPr>
          <a:lstStyle/>
          <a:p>
            <a:pPr indent="0" lvl="0" marL="0" rtl="0" algn="l">
              <a:spcBef>
                <a:spcPts val="0"/>
              </a:spcBef>
              <a:spcAft>
                <a:spcPts val="0"/>
              </a:spcAft>
              <a:buNone/>
            </a:pPr>
            <a:r>
              <a:rPr lang="no-NO"/>
              <a:t>Crossword</a:t>
            </a:r>
            <a:endParaRPr/>
          </a:p>
        </p:txBody>
      </p:sp>
      <p:pic>
        <p:nvPicPr>
          <p:cNvPr id="577" name="Google Shape;577;g1ab40818e0c_0_11"/>
          <p:cNvPicPr preferRelativeResize="0"/>
          <p:nvPr/>
        </p:nvPicPr>
        <p:blipFill>
          <a:blip r:embed="rId4">
            <a:alphaModFix/>
          </a:blip>
          <a:stretch>
            <a:fillRect/>
          </a:stretch>
        </p:blipFill>
        <p:spPr>
          <a:xfrm>
            <a:off x="5786179" y="2035095"/>
            <a:ext cx="11401670" cy="596431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g1ab40818e0c_0_5"/>
          <p:cNvSpPr txBox="1"/>
          <p:nvPr>
            <p:ph idx="1" type="body"/>
          </p:nvPr>
        </p:nvSpPr>
        <p:spPr>
          <a:xfrm>
            <a:off x="1066075" y="2474650"/>
            <a:ext cx="7412400" cy="620400"/>
          </a:xfrm>
          <a:prstGeom prst="rect">
            <a:avLst/>
          </a:prstGeom>
        </p:spPr>
        <p:txBody>
          <a:bodyPr anchorCtr="0" anchor="t" bIns="45700" lIns="91425" spcFirstLastPara="1" rIns="91425" wrap="square" tIns="45700">
            <a:normAutofit/>
          </a:bodyPr>
          <a:lstStyle/>
          <a:p>
            <a:pPr indent="0" lvl="0" marL="0" rtl="0" algn="l">
              <a:lnSpc>
                <a:spcPct val="107916"/>
              </a:lnSpc>
              <a:spcBef>
                <a:spcPts val="0"/>
              </a:spcBef>
              <a:spcAft>
                <a:spcPts val="800"/>
              </a:spcAft>
              <a:buNone/>
            </a:pPr>
            <a:r>
              <a:rPr lang="no-NO" sz="1400" u="sng">
                <a:solidFill>
                  <a:srgbClr val="0000FF"/>
                </a:solidFill>
                <a:latin typeface="Calibri"/>
                <a:ea typeface="Calibri"/>
                <a:cs typeface="Calibri"/>
                <a:sym typeface="Calibri"/>
                <a:hlinkClick r:id="rId3">
                  <a:extLst>
                    <a:ext uri="{A12FA001-AC4F-418D-AE19-62706E023703}">
                      <ahyp:hlinkClr val="tx"/>
                    </a:ext>
                  </a:extLst>
                </a:hlinkClick>
              </a:rPr>
              <a:t>https://thewordsearch.com/puzzle/4155175/cessda-dag-workshop-13-october/</a:t>
            </a:r>
            <a:endParaRPr sz="3100"/>
          </a:p>
        </p:txBody>
      </p:sp>
      <p:sp>
        <p:nvSpPr>
          <p:cNvPr id="140" name="Google Shape;140;g1ab40818e0c_0_5"/>
          <p:cNvSpPr txBox="1"/>
          <p:nvPr>
            <p:ph type="title"/>
          </p:nvPr>
        </p:nvSpPr>
        <p:spPr>
          <a:xfrm>
            <a:off x="855781" y="930745"/>
            <a:ext cx="14716500" cy="997200"/>
          </a:xfrm>
          <a:prstGeom prst="rect">
            <a:avLst/>
          </a:prstGeom>
        </p:spPr>
        <p:txBody>
          <a:bodyPr anchorCtr="0" anchor="ctr" bIns="50800" lIns="50800" spcFirstLastPara="1" rIns="50800" wrap="square" tIns="50800">
            <a:normAutofit/>
          </a:bodyPr>
          <a:lstStyle/>
          <a:p>
            <a:pPr indent="0" lvl="0" marL="0" rtl="0" algn="l">
              <a:spcBef>
                <a:spcPts val="0"/>
              </a:spcBef>
              <a:spcAft>
                <a:spcPts val="0"/>
              </a:spcAft>
              <a:buNone/>
            </a:pPr>
            <a:r>
              <a:rPr lang="no-NO"/>
              <a:t> Word Finder game</a:t>
            </a:r>
            <a:endParaRPr/>
          </a:p>
        </p:txBody>
      </p:sp>
      <p:pic>
        <p:nvPicPr>
          <p:cNvPr id="141" name="Google Shape;141;g1ab40818e0c_0_5"/>
          <p:cNvPicPr preferRelativeResize="0"/>
          <p:nvPr/>
        </p:nvPicPr>
        <p:blipFill>
          <a:blip r:embed="rId4">
            <a:alphaModFix/>
          </a:blip>
          <a:stretch>
            <a:fillRect/>
          </a:stretch>
        </p:blipFill>
        <p:spPr>
          <a:xfrm>
            <a:off x="8901325" y="930745"/>
            <a:ext cx="7095596" cy="756610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45" name="Shape 145"/>
        <p:cNvGrpSpPr/>
        <p:nvPr/>
      </p:nvGrpSpPr>
      <p:grpSpPr>
        <a:xfrm>
          <a:off x="0" y="0"/>
          <a:ext cx="0" cy="0"/>
          <a:chOff x="0" y="0"/>
          <a:chExt cx="0" cy="0"/>
        </a:xfrm>
      </p:grpSpPr>
      <p:sp>
        <p:nvSpPr>
          <p:cNvPr id="146" name="Google Shape;146;p12"/>
          <p:cNvSpPr txBox="1"/>
          <p:nvPr>
            <p:ph idx="1" type="body"/>
          </p:nvPr>
        </p:nvSpPr>
        <p:spPr>
          <a:xfrm>
            <a:off x="2546428" y="3467100"/>
            <a:ext cx="12700388" cy="12144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11600"/>
              <a:buFont typeface="Tahoma"/>
              <a:buNone/>
            </a:pPr>
            <a:r>
              <a:rPr lang="no-NO"/>
              <a:t>Thank you! </a:t>
            </a:r>
            <a:endParaRPr/>
          </a:p>
        </p:txBody>
      </p:sp>
      <p:sp>
        <p:nvSpPr>
          <p:cNvPr id="147" name="Google Shape;147;p12"/>
          <p:cNvSpPr txBox="1"/>
          <p:nvPr>
            <p:ph idx="2" type="body"/>
          </p:nvPr>
        </p:nvSpPr>
        <p:spPr>
          <a:xfrm>
            <a:off x="6705800" y="5346700"/>
            <a:ext cx="8540400" cy="10899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lt1"/>
              </a:buClr>
              <a:buSzPts val="2900"/>
              <a:buFont typeface="Tahoma"/>
              <a:buNone/>
            </a:pPr>
            <a:r>
              <a:rPr lang="no-NO" u="sng">
                <a:solidFill>
                  <a:schemeClr val="hlink"/>
                </a:solidFill>
                <a:hlinkClick r:id="rId4"/>
              </a:rPr>
              <a:t>marielle.kappeler@fors.unil.ch</a:t>
            </a:r>
            <a:endParaRPr/>
          </a:p>
          <a:p>
            <a:pPr indent="0" lvl="0" marL="0" rtl="0" algn="l">
              <a:lnSpc>
                <a:spcPct val="100000"/>
              </a:lnSpc>
              <a:spcBef>
                <a:spcPts val="0"/>
              </a:spcBef>
              <a:spcAft>
                <a:spcPts val="0"/>
              </a:spcAft>
              <a:buClr>
                <a:schemeClr val="lt1"/>
              </a:buClr>
              <a:buSzPts val="2900"/>
              <a:buFont typeface="Tahoma"/>
              <a:buNone/>
            </a:pPr>
            <a:r>
              <a:t/>
            </a:r>
            <a:endParaRPr/>
          </a:p>
          <a:p>
            <a:pPr indent="0" lvl="0" marL="0" rtl="0" algn="l">
              <a:lnSpc>
                <a:spcPct val="100000"/>
              </a:lnSpc>
              <a:spcBef>
                <a:spcPts val="0"/>
              </a:spcBef>
              <a:spcAft>
                <a:spcPts val="0"/>
              </a:spcAft>
              <a:buClr>
                <a:schemeClr val="lt1"/>
              </a:buClr>
              <a:buSzPts val="2900"/>
              <a:buFont typeface="Tahoma"/>
              <a:buNone/>
            </a:pPr>
            <a:r>
              <a:rPr lang="no-NO" u="sng">
                <a:solidFill>
                  <a:schemeClr val="hlink"/>
                </a:solidFill>
                <a:hlinkClick r:id="rId5"/>
              </a:rPr>
              <a:t>gry.henriksen@sikt.no</a:t>
            </a:r>
            <a:endParaRPr/>
          </a:p>
        </p:txBody>
      </p:sp>
      <p:sp>
        <p:nvSpPr>
          <p:cNvPr id="148" name="Google Shape;148;p12"/>
          <p:cNvSpPr txBox="1"/>
          <p:nvPr/>
        </p:nvSpPr>
        <p:spPr>
          <a:xfrm>
            <a:off x="2394860" y="9032789"/>
            <a:ext cx="5842688" cy="370703"/>
          </a:xfrm>
          <a:prstGeom prst="rect">
            <a:avLst/>
          </a:prstGeom>
          <a:noFill/>
          <a:ln>
            <a:noFill/>
          </a:ln>
        </p:spPr>
        <p:txBody>
          <a:bodyPr anchorCtr="0" anchor="t" bIns="50800" lIns="50800" spcFirstLastPara="1" rIns="50800" wrap="square" tIns="50800">
            <a:normAutofit fontScale="92500" lnSpcReduction="20000"/>
          </a:bodyPr>
          <a:lstStyle/>
          <a:p>
            <a:pPr indent="0" lvl="0" marL="0" marR="0" rtl="0" algn="l">
              <a:lnSpc>
                <a:spcPct val="100000"/>
              </a:lnSpc>
              <a:spcBef>
                <a:spcPts val="0"/>
              </a:spcBef>
              <a:spcAft>
                <a:spcPts val="0"/>
              </a:spcAft>
              <a:buClr>
                <a:schemeClr val="lt1"/>
              </a:buClr>
              <a:buSzPct val="100000"/>
              <a:buFont typeface="Tahoma"/>
              <a:buNone/>
            </a:pPr>
            <a:r>
              <a:rPr b="0" i="0" lang="no-NO" sz="2400" u="none" cap="none" strike="noStrike">
                <a:solidFill>
                  <a:schemeClr val="lt1"/>
                </a:solidFill>
                <a:latin typeface="Tahoma"/>
                <a:ea typeface="Tahoma"/>
                <a:cs typeface="Tahoma"/>
                <a:sym typeface="Tahoma"/>
              </a:rPr>
              <a:t>Licence: CC-BY 4.0</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2"/>
          <p:cNvSpPr txBox="1"/>
          <p:nvPr>
            <p:ph idx="1" type="body"/>
          </p:nvPr>
        </p:nvSpPr>
        <p:spPr>
          <a:xfrm>
            <a:off x="2461053" y="3232680"/>
            <a:ext cx="13953494" cy="1402821"/>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FFFFFF"/>
              </a:buClr>
              <a:buSzPts val="8000"/>
              <a:buFont typeface="Tahoma"/>
              <a:buNone/>
            </a:pPr>
            <a:r>
              <a:rPr lang="no-NO"/>
              <a:t>CESSDA Data Archiving Guide</a:t>
            </a:r>
            <a:endParaRPr/>
          </a:p>
        </p:txBody>
      </p:sp>
      <p:sp>
        <p:nvSpPr>
          <p:cNvPr id="154" name="Google Shape;154;p2"/>
          <p:cNvSpPr txBox="1"/>
          <p:nvPr>
            <p:ph idx="2" type="body"/>
          </p:nvPr>
        </p:nvSpPr>
        <p:spPr>
          <a:xfrm>
            <a:off x="2568025" y="5016500"/>
            <a:ext cx="6344700" cy="8103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rgbClr val="94C2E9"/>
              </a:buClr>
              <a:buSzPts val="4100"/>
              <a:buFont typeface="Tahoma"/>
              <a:buNone/>
            </a:pPr>
            <a:r>
              <a:rPr lang="no-NO"/>
              <a:t>Chapter 3: Pre-ingest</a:t>
            </a:r>
            <a:endParaRPr/>
          </a:p>
        </p:txBody>
      </p:sp>
      <p:sp>
        <p:nvSpPr>
          <p:cNvPr id="155" name="Google Shape;155;p2"/>
          <p:cNvSpPr txBox="1"/>
          <p:nvPr>
            <p:ph idx="3" type="body"/>
          </p:nvPr>
        </p:nvSpPr>
        <p:spPr>
          <a:xfrm>
            <a:off x="2394850" y="6410625"/>
            <a:ext cx="9411300" cy="520800"/>
          </a:xfrm>
          <a:prstGeom prst="rect">
            <a:avLst/>
          </a:prstGeom>
          <a:noFill/>
          <a:ln>
            <a:noFill/>
          </a:ln>
        </p:spPr>
        <p:txBody>
          <a:bodyPr anchorCtr="0" anchor="t" bIns="45700" lIns="91425" spcFirstLastPara="1" rIns="91425" wrap="square" tIns="45700">
            <a:normAutofit/>
          </a:bodyPr>
          <a:lstStyle/>
          <a:p>
            <a:pPr indent="-228600" lvl="0" marL="457200" rtl="0" algn="l">
              <a:lnSpc>
                <a:spcPct val="100000"/>
              </a:lnSpc>
              <a:spcBef>
                <a:spcPts val="0"/>
              </a:spcBef>
              <a:spcAft>
                <a:spcPts val="0"/>
              </a:spcAft>
              <a:buSzPts val="2900"/>
              <a:buNone/>
            </a:pPr>
            <a:r>
              <a:rPr b="0" i="1" lang="no-NO" u="none" strike="noStrike">
                <a:solidFill>
                  <a:srgbClr val="A4C9E8"/>
                </a:solidFill>
                <a:latin typeface="Tahoma"/>
                <a:ea typeface="Tahoma"/>
                <a:cs typeface="Tahoma"/>
                <a:sym typeface="Tahoma"/>
              </a:rPr>
              <a:t>Ilze Lace, Swedish National Data Service</a:t>
            </a:r>
            <a:endParaRPr b="0"/>
          </a:p>
        </p:txBody>
      </p:sp>
      <p:sp>
        <p:nvSpPr>
          <p:cNvPr id="156" name="Google Shape;156;p2"/>
          <p:cNvSpPr txBox="1"/>
          <p:nvPr/>
        </p:nvSpPr>
        <p:spPr>
          <a:xfrm>
            <a:off x="2394860" y="9032789"/>
            <a:ext cx="5842688" cy="370703"/>
          </a:xfrm>
          <a:prstGeom prst="rect">
            <a:avLst/>
          </a:prstGeom>
          <a:noFill/>
          <a:ln>
            <a:noFill/>
          </a:ln>
        </p:spPr>
        <p:txBody>
          <a:bodyPr anchorCtr="0" anchor="t" bIns="50800" lIns="50800" spcFirstLastPara="1" rIns="50800" wrap="square" tIns="50800">
            <a:normAutofit fontScale="92500" lnSpcReduction="20000"/>
          </a:bodyPr>
          <a:lstStyle/>
          <a:p>
            <a:pPr indent="0" lvl="0" marL="0" marR="0" rtl="0" algn="l">
              <a:lnSpc>
                <a:spcPct val="100000"/>
              </a:lnSpc>
              <a:spcBef>
                <a:spcPts val="0"/>
              </a:spcBef>
              <a:spcAft>
                <a:spcPts val="0"/>
              </a:spcAft>
              <a:buClr>
                <a:schemeClr val="lt1"/>
              </a:buClr>
              <a:buSzPct val="100000"/>
              <a:buFont typeface="Tahoma"/>
              <a:buNone/>
            </a:pPr>
            <a:r>
              <a:rPr b="0" i="0" lang="no-NO" sz="2400" u="none" cap="none" strike="noStrike">
                <a:solidFill>
                  <a:schemeClr val="lt1"/>
                </a:solidFill>
                <a:latin typeface="Tahoma"/>
                <a:ea typeface="Tahoma"/>
                <a:cs typeface="Tahoma"/>
                <a:sym typeface="Tahoma"/>
              </a:rPr>
              <a:t>Licence: CC-BY 4.0</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CESSDA">
      <a:dk1>
        <a:srgbClr val="4E4D56"/>
      </a:dk1>
      <a:lt1>
        <a:srgbClr val="A4C9E8"/>
      </a:lt1>
      <a:dk2>
        <a:srgbClr val="454545"/>
      </a:dk2>
      <a:lt2>
        <a:srgbClr val="E6E6E6"/>
      </a:lt2>
      <a:accent1>
        <a:srgbClr val="75B7E8"/>
      </a:accent1>
      <a:accent2>
        <a:srgbClr val="4E4D56"/>
      </a:accent2>
      <a:accent3>
        <a:srgbClr val="FFFFFF"/>
      </a:accent3>
      <a:accent4>
        <a:srgbClr val="FFFFFF"/>
      </a:accent4>
      <a:accent5>
        <a:srgbClr val="FFFFFF"/>
      </a:accent5>
      <a:accent6>
        <a:srgbClr val="FFFFFF"/>
      </a:accent6>
      <a:hlink>
        <a:srgbClr val="2A8FDB"/>
      </a:hlink>
      <a:folHlink>
        <a:srgbClr val="92919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2019-12-04T12:40:52Z</dcterms:created>
  <dc:creator>Eleanor Smith</dc:creator>
</cp:coreProperties>
</file>