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0" r:id="rId1"/>
  </p:sldMasterIdLst>
  <p:notesMasterIdLst>
    <p:notesMasterId r:id="rId5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Lst>
  <p:sldSz cx="9144000" cy="5143500" type="screen16x9"/>
  <p:notesSz cx="6858000" cy="9144000"/>
  <p:embeddedFontLst>
    <p:embeddedFont>
      <p:font typeface="Amatic SC" panose="00000500000000000000" pitchFamily="2" charset="-79"/>
      <p:regular r:id="rId57"/>
      <p:bold r:id="rId58"/>
    </p:embeddedFont>
    <p:embeddedFont>
      <p:font typeface="Barlow" panose="00000500000000000000" pitchFamily="2" charset="0"/>
      <p:regular r:id="rId59"/>
      <p:bold r:id="rId60"/>
      <p:italic r:id="rId61"/>
      <p:boldItalic r:id="rId62"/>
    </p:embeddedFont>
    <p:embeddedFont>
      <p:font typeface="Raleway" panose="020B0503030101060003" pitchFamily="34" charset="0"/>
      <p:regular r:id="rId63"/>
      <p:bold r:id="rId64"/>
      <p:italic r:id="rId65"/>
      <p:boldItalic r:id="rId66"/>
    </p:embeddedFont>
    <p:embeddedFont>
      <p:font typeface="Source Code Pro" panose="020B0509030403020204" pitchFamily="49" charset="0"/>
      <p:regular r:id="rId67"/>
      <p:bold r:id="rId68"/>
      <p:italic r:id="rId69"/>
      <p:boldItalic r:id="rId7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8" d="100"/>
          <a:sy n="158" d="100"/>
        </p:scale>
        <p:origin x="264" y="13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7.fntdata"/><Relationship Id="rId68"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openxmlformats.org/officeDocument/2006/relationships/font" Target="fonts/font10.fntdata"/><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font" Target="fonts/font8.fntdata"/><Relationship Id="rId69"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6.fntdata"/><Relationship Id="rId70"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c6f59039d_0_0: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c6f59039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15a52606f7b_0_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15a52606f7b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15a52606f7b_0_7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15a52606f7b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15a52606f7b_0_1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15a52606f7b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15a52606f7b_0_4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15a52606f7b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15a52606f7b_0_4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15a52606f7b_0_4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5a52606f7b_0_1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5a52606f7b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15a52606f7b_0_1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15a52606f7b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15bb45956b5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15bb45956b5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15a52606f7b_0_1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15a52606f7b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15a52606f7b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15a52606f7b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15a52606f7b_0_0: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15a52606f7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15bb45956b5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15bb45956b5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15a52606f7b_0_1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15a52606f7b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15a52606f7b_0_1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15a52606f7b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15a52606f7b_0_2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15a52606f7b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5a52606f7b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15a52606f7b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15a52606f7b_0_1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15a52606f7b_0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15a52606f7b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15a52606f7b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ff5e768312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ff5e768312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15b3eb93b9c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15b3eb93b9c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15a52606f7b_0_2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15a52606f7b_0_2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15a52606f7b_0_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15a52606f7b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15a52606f7b_0_2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15a52606f7b_0_2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15a52606f7b_0_2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15a52606f7b_0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15a52606f7b_0_2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15a52606f7b_0_2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15a52606f7b_0_3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1" name="Google Shape;331;g15a52606f7b_0_3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15e885b9e4f_0_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15e885b9e4f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15a52606f7b_0_2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15a52606f7b_0_2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15a52606f7b_0_2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15a52606f7b_0_2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15a52606f7b_0_2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0" name="Google Shape;390;g15a52606f7b_0_2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15a52606f7b_0_2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9" name="Google Shape;399;g15a52606f7b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15a52606f7b_0_2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15a52606f7b_0_2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15a52606f7b_0_6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15a52606f7b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15a52606f7b_0_3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15a52606f7b_0_3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15a52606f7b_0_2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15a52606f7b_0_2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15e885b9e4f_1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15e885b9e4f_1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15a52606f7b_0_3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6" name="Google Shape;446;g15a52606f7b_0_3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15a52606f7b_0_3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15a52606f7b_0_3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15a52606f7b_0_3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15a52606f7b_0_3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15a52606f7b_0_3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0" name="Google Shape;500;g15a52606f7b_0_3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15e885b9e4f_1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15e885b9e4f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15e885b9e4f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15e885b9e4f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15e885b9e4f_0_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1" name="Google Shape;541;g15e885b9e4f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15a52606f7b_0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15a52606f7b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g15e885b9e4f_0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8" name="Google Shape;558;g15e885b9e4f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g15e885b9e4f_0_1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5" name="Google Shape;575;g15e885b9e4f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g1574d334139_0_6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8" name="Google Shape;588;g1574d334139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e00fbb9555_0_229:notes"/>
          <p:cNvSpPr>
            <a:spLocks noGrp="1" noRot="1" noChangeAspect="1"/>
          </p:cNvSpPr>
          <p:nvPr>
            <p:ph type="sldImg" idx="2"/>
          </p:nvPr>
        </p:nvSpPr>
        <p:spPr>
          <a:xfrm>
            <a:off x="381188"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e00fbb9555_0_2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15bb45956b5_0_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15bb45956b5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15a52606f7b_0_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15a52606f7b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643396df2f_1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1643396df2f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643396df2f_1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1643396df2f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1643396df2f_1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1643396df2f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252331"/>
        </a:solidFill>
        <a:effectLst/>
      </p:bgPr>
    </p:bg>
    <p:spTree>
      <p:nvGrpSpPr>
        <p:cNvPr id="1" name="Shape 10"/>
        <p:cNvGrpSpPr/>
        <p:nvPr/>
      </p:nvGrpSpPr>
      <p:grpSpPr>
        <a:xfrm>
          <a:off x="0" y="0"/>
          <a:ext cx="0" cy="0"/>
          <a:chOff x="0" y="0"/>
          <a:chExt cx="0" cy="0"/>
        </a:xfrm>
      </p:grpSpPr>
      <p:sp>
        <p:nvSpPr>
          <p:cNvPr id="11" name="Google Shape;11;p2"/>
          <p:cNvSpPr/>
          <p:nvPr/>
        </p:nvSpPr>
        <p:spPr>
          <a:xfrm>
            <a:off x="0" y="0"/>
            <a:ext cx="9144000" cy="34290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311700" y="392150"/>
            <a:ext cx="8520600" cy="2690400"/>
          </a:xfrm>
          <a:prstGeom prst="rect">
            <a:avLst/>
          </a:prstGeom>
        </p:spPr>
        <p:txBody>
          <a:bodyPr spcFirstLastPara="1" wrap="square" lIns="91425" tIns="91425" rIns="91425" bIns="91425" anchor="ctr" anchorCtr="0">
            <a:noAutofit/>
          </a:bodyPr>
          <a:lstStyle>
            <a:lvl1pPr lvl="0" algn="ctr">
              <a:spcBef>
                <a:spcPts val="0"/>
              </a:spcBef>
              <a:spcAft>
                <a:spcPts val="0"/>
              </a:spcAft>
              <a:buClr>
                <a:srgbClr val="824B73"/>
              </a:buClr>
              <a:buSzPts val="8000"/>
              <a:buNone/>
              <a:defRPr sz="8000">
                <a:solidFill>
                  <a:srgbClr val="824B73"/>
                </a:solidFill>
              </a:defRPr>
            </a:lvl1pPr>
            <a:lvl2pPr lvl="1" algn="ctr">
              <a:spcBef>
                <a:spcPts val="0"/>
              </a:spcBef>
              <a:spcAft>
                <a:spcPts val="0"/>
              </a:spcAft>
              <a:buSzPts val="8000"/>
              <a:buNone/>
              <a:defRPr sz="8000"/>
            </a:lvl2pPr>
            <a:lvl3pPr lvl="2" algn="ctr">
              <a:spcBef>
                <a:spcPts val="0"/>
              </a:spcBef>
              <a:spcAft>
                <a:spcPts val="0"/>
              </a:spcAft>
              <a:buSzPts val="8000"/>
              <a:buNone/>
              <a:defRPr sz="8000"/>
            </a:lvl3pPr>
            <a:lvl4pPr lvl="3" algn="ctr">
              <a:spcBef>
                <a:spcPts val="0"/>
              </a:spcBef>
              <a:spcAft>
                <a:spcPts val="0"/>
              </a:spcAft>
              <a:buSzPts val="8000"/>
              <a:buNone/>
              <a:defRPr sz="8000"/>
            </a:lvl4pPr>
            <a:lvl5pPr lvl="4" algn="ctr">
              <a:spcBef>
                <a:spcPts val="0"/>
              </a:spcBef>
              <a:spcAft>
                <a:spcPts val="0"/>
              </a:spcAft>
              <a:buSzPts val="8000"/>
              <a:buNone/>
              <a:defRPr sz="8000"/>
            </a:lvl5pPr>
            <a:lvl6pPr lvl="5" algn="ctr">
              <a:spcBef>
                <a:spcPts val="0"/>
              </a:spcBef>
              <a:spcAft>
                <a:spcPts val="0"/>
              </a:spcAft>
              <a:buSzPts val="8000"/>
              <a:buNone/>
              <a:defRPr sz="8000"/>
            </a:lvl6pPr>
            <a:lvl7pPr lvl="6" algn="ctr">
              <a:spcBef>
                <a:spcPts val="0"/>
              </a:spcBef>
              <a:spcAft>
                <a:spcPts val="0"/>
              </a:spcAft>
              <a:buSzPts val="8000"/>
              <a:buNone/>
              <a:defRPr sz="8000"/>
            </a:lvl7pPr>
            <a:lvl8pPr lvl="7" algn="ctr">
              <a:spcBef>
                <a:spcPts val="0"/>
              </a:spcBef>
              <a:spcAft>
                <a:spcPts val="0"/>
              </a:spcAft>
              <a:buSzPts val="8000"/>
              <a:buNone/>
              <a:defRPr sz="8000"/>
            </a:lvl8pPr>
            <a:lvl9pPr lvl="8" algn="ctr">
              <a:spcBef>
                <a:spcPts val="0"/>
              </a:spcBef>
              <a:spcAft>
                <a:spcPts val="0"/>
              </a:spcAft>
              <a:buSzPts val="8000"/>
              <a:buNone/>
              <a:defRPr sz="8000"/>
            </a:lvl9pPr>
          </a:lstStyle>
          <a:p>
            <a:endParaRPr/>
          </a:p>
        </p:txBody>
      </p:sp>
      <p:sp>
        <p:nvSpPr>
          <p:cNvPr id="13" name="Google Shape;13;p2"/>
          <p:cNvSpPr txBox="1">
            <a:spLocks noGrp="1"/>
          </p:cNvSpPr>
          <p:nvPr>
            <p:ph type="subTitle" idx="1"/>
          </p:nvPr>
        </p:nvSpPr>
        <p:spPr>
          <a:xfrm>
            <a:off x="311700" y="3890400"/>
            <a:ext cx="8520600" cy="7062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Clr>
                <a:srgbClr val="6E96AA"/>
              </a:buClr>
              <a:buSzPts val="2100"/>
              <a:buFont typeface="Barlow"/>
              <a:buNone/>
              <a:defRPr sz="2100" b="1">
                <a:solidFill>
                  <a:srgbClr val="6E96AA"/>
                </a:solidFill>
                <a:latin typeface="Barlow"/>
                <a:ea typeface="Barlow"/>
                <a:cs typeface="Barlow"/>
                <a:sym typeface="Barlow"/>
              </a:defRPr>
            </a:lvl1pPr>
            <a:lvl2pPr lvl="1" algn="ctr">
              <a:lnSpc>
                <a:spcPct val="100000"/>
              </a:lnSpc>
              <a:spcBef>
                <a:spcPts val="0"/>
              </a:spcBef>
              <a:spcAft>
                <a:spcPts val="0"/>
              </a:spcAft>
              <a:buClr>
                <a:schemeClr val="accent1"/>
              </a:buClr>
              <a:buSzPts val="2100"/>
              <a:buFont typeface="Barlow"/>
              <a:buNone/>
              <a:defRPr sz="2100" b="1">
                <a:solidFill>
                  <a:schemeClr val="accent1"/>
                </a:solidFill>
                <a:latin typeface="Barlow"/>
                <a:ea typeface="Barlow"/>
                <a:cs typeface="Barlow"/>
                <a:sym typeface="Barlow"/>
              </a:defRPr>
            </a:lvl2pPr>
            <a:lvl3pPr lvl="2" algn="ctr">
              <a:lnSpc>
                <a:spcPct val="100000"/>
              </a:lnSpc>
              <a:spcBef>
                <a:spcPts val="0"/>
              </a:spcBef>
              <a:spcAft>
                <a:spcPts val="0"/>
              </a:spcAft>
              <a:buClr>
                <a:schemeClr val="accent1"/>
              </a:buClr>
              <a:buSzPts val="2100"/>
              <a:buFont typeface="Barlow"/>
              <a:buNone/>
              <a:defRPr sz="2100" b="1">
                <a:solidFill>
                  <a:schemeClr val="accent1"/>
                </a:solidFill>
                <a:latin typeface="Barlow"/>
                <a:ea typeface="Barlow"/>
                <a:cs typeface="Barlow"/>
                <a:sym typeface="Barlow"/>
              </a:defRPr>
            </a:lvl3pPr>
            <a:lvl4pPr lvl="3" algn="ctr">
              <a:lnSpc>
                <a:spcPct val="100000"/>
              </a:lnSpc>
              <a:spcBef>
                <a:spcPts val="0"/>
              </a:spcBef>
              <a:spcAft>
                <a:spcPts val="0"/>
              </a:spcAft>
              <a:buClr>
                <a:schemeClr val="accent1"/>
              </a:buClr>
              <a:buSzPts val="2100"/>
              <a:buFont typeface="Barlow"/>
              <a:buNone/>
              <a:defRPr sz="2100" b="1">
                <a:solidFill>
                  <a:schemeClr val="accent1"/>
                </a:solidFill>
                <a:latin typeface="Barlow"/>
                <a:ea typeface="Barlow"/>
                <a:cs typeface="Barlow"/>
                <a:sym typeface="Barlow"/>
              </a:defRPr>
            </a:lvl4pPr>
            <a:lvl5pPr lvl="4" algn="ctr">
              <a:lnSpc>
                <a:spcPct val="100000"/>
              </a:lnSpc>
              <a:spcBef>
                <a:spcPts val="0"/>
              </a:spcBef>
              <a:spcAft>
                <a:spcPts val="0"/>
              </a:spcAft>
              <a:buClr>
                <a:schemeClr val="accent1"/>
              </a:buClr>
              <a:buSzPts val="2100"/>
              <a:buFont typeface="Barlow"/>
              <a:buNone/>
              <a:defRPr sz="2100" b="1">
                <a:solidFill>
                  <a:schemeClr val="accent1"/>
                </a:solidFill>
                <a:latin typeface="Barlow"/>
                <a:ea typeface="Barlow"/>
                <a:cs typeface="Barlow"/>
                <a:sym typeface="Barlow"/>
              </a:defRPr>
            </a:lvl5pPr>
            <a:lvl6pPr lvl="5" algn="ctr">
              <a:lnSpc>
                <a:spcPct val="100000"/>
              </a:lnSpc>
              <a:spcBef>
                <a:spcPts val="0"/>
              </a:spcBef>
              <a:spcAft>
                <a:spcPts val="0"/>
              </a:spcAft>
              <a:buClr>
                <a:schemeClr val="accent1"/>
              </a:buClr>
              <a:buSzPts val="2100"/>
              <a:buFont typeface="Barlow"/>
              <a:buNone/>
              <a:defRPr sz="2100" b="1">
                <a:solidFill>
                  <a:schemeClr val="accent1"/>
                </a:solidFill>
                <a:latin typeface="Barlow"/>
                <a:ea typeface="Barlow"/>
                <a:cs typeface="Barlow"/>
                <a:sym typeface="Barlow"/>
              </a:defRPr>
            </a:lvl6pPr>
            <a:lvl7pPr lvl="6" algn="ctr">
              <a:lnSpc>
                <a:spcPct val="100000"/>
              </a:lnSpc>
              <a:spcBef>
                <a:spcPts val="0"/>
              </a:spcBef>
              <a:spcAft>
                <a:spcPts val="0"/>
              </a:spcAft>
              <a:buClr>
                <a:schemeClr val="accent1"/>
              </a:buClr>
              <a:buSzPts val="2100"/>
              <a:buFont typeface="Barlow"/>
              <a:buNone/>
              <a:defRPr sz="2100" b="1">
                <a:solidFill>
                  <a:schemeClr val="accent1"/>
                </a:solidFill>
                <a:latin typeface="Barlow"/>
                <a:ea typeface="Barlow"/>
                <a:cs typeface="Barlow"/>
                <a:sym typeface="Barlow"/>
              </a:defRPr>
            </a:lvl7pPr>
            <a:lvl8pPr lvl="7" algn="ctr">
              <a:lnSpc>
                <a:spcPct val="100000"/>
              </a:lnSpc>
              <a:spcBef>
                <a:spcPts val="0"/>
              </a:spcBef>
              <a:spcAft>
                <a:spcPts val="0"/>
              </a:spcAft>
              <a:buClr>
                <a:schemeClr val="accent1"/>
              </a:buClr>
              <a:buSzPts val="2100"/>
              <a:buFont typeface="Barlow"/>
              <a:buNone/>
              <a:defRPr sz="2100" b="1">
                <a:solidFill>
                  <a:schemeClr val="accent1"/>
                </a:solidFill>
                <a:latin typeface="Barlow"/>
                <a:ea typeface="Barlow"/>
                <a:cs typeface="Barlow"/>
                <a:sym typeface="Barlow"/>
              </a:defRPr>
            </a:lvl8pPr>
            <a:lvl9pPr lvl="8" algn="ctr">
              <a:lnSpc>
                <a:spcPct val="100000"/>
              </a:lnSpc>
              <a:spcBef>
                <a:spcPts val="0"/>
              </a:spcBef>
              <a:spcAft>
                <a:spcPts val="0"/>
              </a:spcAft>
              <a:buClr>
                <a:schemeClr val="accent1"/>
              </a:buClr>
              <a:buSzPts val="2100"/>
              <a:buFont typeface="Barlow"/>
              <a:buNone/>
              <a:defRPr sz="2100" b="1">
                <a:solidFill>
                  <a:schemeClr val="accent1"/>
                </a:solidFill>
                <a:latin typeface="Barlow"/>
                <a:ea typeface="Barlow"/>
                <a:cs typeface="Barlow"/>
                <a:sym typeface="Barlow"/>
              </a:defRPr>
            </a:lvl9pPr>
          </a:lstStyle>
          <a:p>
            <a:endParaRPr/>
          </a:p>
        </p:txBody>
      </p:sp>
      <p:sp>
        <p:nvSpPr>
          <p:cNvPr id="14" name="Google Shape;14;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7"/>
        <p:cNvGrpSpPr/>
        <p:nvPr/>
      </p:nvGrpSpPr>
      <p:grpSpPr>
        <a:xfrm>
          <a:off x="0" y="0"/>
          <a:ext cx="0" cy="0"/>
          <a:chOff x="0" y="0"/>
          <a:chExt cx="0" cy="0"/>
        </a:xfrm>
      </p:grpSpPr>
      <p:sp>
        <p:nvSpPr>
          <p:cNvPr id="48" name="Google Shape;48;p11"/>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Clr>
                <a:schemeClr val="accent1"/>
              </a:buClr>
              <a:buSzPts val="2400"/>
              <a:buFont typeface="Amatic SC"/>
              <a:buNone/>
              <a:defRPr sz="2400" b="1">
                <a:solidFill>
                  <a:schemeClr val="accent1"/>
                </a:solidFill>
                <a:latin typeface="Amatic SC"/>
                <a:ea typeface="Amatic SC"/>
                <a:cs typeface="Amatic SC"/>
                <a:sym typeface="Amatic SC"/>
              </a:defRPr>
            </a:lvl1pPr>
          </a:lstStyle>
          <a:p>
            <a:endParaRPr/>
          </a:p>
        </p:txBody>
      </p:sp>
      <p:sp>
        <p:nvSpPr>
          <p:cNvPr id="49" name="Google Shape;49;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0"/>
        <p:cNvGrpSpPr/>
        <p:nvPr/>
      </p:nvGrpSpPr>
      <p:grpSpPr>
        <a:xfrm>
          <a:off x="0" y="0"/>
          <a:ext cx="0" cy="0"/>
          <a:chOff x="0" y="0"/>
          <a:chExt cx="0" cy="0"/>
        </a:xfrm>
      </p:grpSpPr>
      <p:sp>
        <p:nvSpPr>
          <p:cNvPr id="51" name="Google Shape;51;p12"/>
          <p:cNvSpPr txBox="1">
            <a:spLocks noGrp="1"/>
          </p:cNvSpPr>
          <p:nvPr>
            <p:ph type="title" hasCustomPrompt="1"/>
          </p:nvPr>
        </p:nvSpPr>
        <p:spPr>
          <a:xfrm>
            <a:off x="311700" y="1240275"/>
            <a:ext cx="8520600" cy="19818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12000"/>
              <a:buNone/>
              <a:defRPr sz="12000">
                <a:solidFill>
                  <a:schemeClr val="lt1"/>
                </a:solidFill>
                <a:highlight>
                  <a:schemeClr val="accent1"/>
                </a:highlight>
              </a:defRPr>
            </a:lvl1pPr>
            <a:lvl2pPr lvl="1" algn="ctr">
              <a:spcBef>
                <a:spcPts val="0"/>
              </a:spcBef>
              <a:spcAft>
                <a:spcPts val="0"/>
              </a:spcAft>
              <a:buClr>
                <a:schemeClr val="lt1"/>
              </a:buClr>
              <a:buSzPts val="12000"/>
              <a:buNone/>
              <a:defRPr sz="12000">
                <a:solidFill>
                  <a:schemeClr val="lt1"/>
                </a:solidFill>
                <a:highlight>
                  <a:schemeClr val="accent1"/>
                </a:highlight>
              </a:defRPr>
            </a:lvl2pPr>
            <a:lvl3pPr lvl="2" algn="ctr">
              <a:spcBef>
                <a:spcPts val="0"/>
              </a:spcBef>
              <a:spcAft>
                <a:spcPts val="0"/>
              </a:spcAft>
              <a:buClr>
                <a:schemeClr val="lt1"/>
              </a:buClr>
              <a:buSzPts val="12000"/>
              <a:buNone/>
              <a:defRPr sz="12000">
                <a:solidFill>
                  <a:schemeClr val="lt1"/>
                </a:solidFill>
                <a:highlight>
                  <a:schemeClr val="accent1"/>
                </a:highlight>
              </a:defRPr>
            </a:lvl3pPr>
            <a:lvl4pPr lvl="3" algn="ctr">
              <a:spcBef>
                <a:spcPts val="0"/>
              </a:spcBef>
              <a:spcAft>
                <a:spcPts val="0"/>
              </a:spcAft>
              <a:buClr>
                <a:schemeClr val="lt1"/>
              </a:buClr>
              <a:buSzPts val="12000"/>
              <a:buNone/>
              <a:defRPr sz="12000">
                <a:solidFill>
                  <a:schemeClr val="lt1"/>
                </a:solidFill>
                <a:highlight>
                  <a:schemeClr val="accent1"/>
                </a:highlight>
              </a:defRPr>
            </a:lvl4pPr>
            <a:lvl5pPr lvl="4" algn="ctr">
              <a:spcBef>
                <a:spcPts val="0"/>
              </a:spcBef>
              <a:spcAft>
                <a:spcPts val="0"/>
              </a:spcAft>
              <a:buClr>
                <a:schemeClr val="lt1"/>
              </a:buClr>
              <a:buSzPts val="12000"/>
              <a:buNone/>
              <a:defRPr sz="12000">
                <a:solidFill>
                  <a:schemeClr val="lt1"/>
                </a:solidFill>
                <a:highlight>
                  <a:schemeClr val="accent1"/>
                </a:highlight>
              </a:defRPr>
            </a:lvl5pPr>
            <a:lvl6pPr lvl="5" algn="ctr">
              <a:spcBef>
                <a:spcPts val="0"/>
              </a:spcBef>
              <a:spcAft>
                <a:spcPts val="0"/>
              </a:spcAft>
              <a:buClr>
                <a:schemeClr val="lt1"/>
              </a:buClr>
              <a:buSzPts val="12000"/>
              <a:buNone/>
              <a:defRPr sz="12000">
                <a:solidFill>
                  <a:schemeClr val="lt1"/>
                </a:solidFill>
                <a:highlight>
                  <a:schemeClr val="accent1"/>
                </a:highlight>
              </a:defRPr>
            </a:lvl6pPr>
            <a:lvl7pPr lvl="6" algn="ctr">
              <a:spcBef>
                <a:spcPts val="0"/>
              </a:spcBef>
              <a:spcAft>
                <a:spcPts val="0"/>
              </a:spcAft>
              <a:buClr>
                <a:schemeClr val="lt1"/>
              </a:buClr>
              <a:buSzPts val="12000"/>
              <a:buNone/>
              <a:defRPr sz="12000">
                <a:solidFill>
                  <a:schemeClr val="lt1"/>
                </a:solidFill>
                <a:highlight>
                  <a:schemeClr val="accent1"/>
                </a:highlight>
              </a:defRPr>
            </a:lvl7pPr>
            <a:lvl8pPr lvl="7" algn="ctr">
              <a:spcBef>
                <a:spcPts val="0"/>
              </a:spcBef>
              <a:spcAft>
                <a:spcPts val="0"/>
              </a:spcAft>
              <a:buClr>
                <a:schemeClr val="lt1"/>
              </a:buClr>
              <a:buSzPts val="12000"/>
              <a:buNone/>
              <a:defRPr sz="12000">
                <a:solidFill>
                  <a:schemeClr val="lt1"/>
                </a:solidFill>
                <a:highlight>
                  <a:schemeClr val="accent1"/>
                </a:highlight>
              </a:defRPr>
            </a:lvl8pPr>
            <a:lvl9pPr lvl="8" algn="ctr">
              <a:spcBef>
                <a:spcPts val="0"/>
              </a:spcBef>
              <a:spcAft>
                <a:spcPts val="0"/>
              </a:spcAft>
              <a:buClr>
                <a:schemeClr val="lt1"/>
              </a:buClr>
              <a:buSzPts val="12000"/>
              <a:buNone/>
              <a:defRPr sz="12000">
                <a:solidFill>
                  <a:schemeClr val="lt1"/>
                </a:solidFill>
                <a:highlight>
                  <a:schemeClr val="accent1"/>
                </a:highlight>
              </a:defRPr>
            </a:lvl9pPr>
          </a:lstStyle>
          <a:p>
            <a:r>
              <a:t>xx%</a:t>
            </a:r>
          </a:p>
        </p:txBody>
      </p:sp>
      <p:sp>
        <p:nvSpPr>
          <p:cNvPr id="52" name="Google Shape;52;p12"/>
          <p:cNvSpPr txBox="1">
            <a:spLocks noGrp="1"/>
          </p:cNvSpPr>
          <p:nvPr>
            <p:ph type="body" idx="1"/>
          </p:nvPr>
        </p:nvSpPr>
        <p:spPr>
          <a:xfrm>
            <a:off x="311700" y="33046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Font typeface="Barlow"/>
              <a:buChar char="●"/>
              <a:defRPr>
                <a:solidFill>
                  <a:schemeClr val="accent1"/>
                </a:solidFill>
                <a:highlight>
                  <a:srgbClr val="6E96AA"/>
                </a:highlight>
                <a:latin typeface="Barlow"/>
                <a:ea typeface="Barlow"/>
                <a:cs typeface="Barlow"/>
                <a:sym typeface="Barlow"/>
              </a:defRPr>
            </a:lvl1pPr>
            <a:lvl2pPr marL="914400" lvl="1" indent="-317500" algn="ctr">
              <a:spcBef>
                <a:spcPts val="1600"/>
              </a:spcBef>
              <a:spcAft>
                <a:spcPts val="0"/>
              </a:spcAft>
              <a:buClr>
                <a:schemeClr val="accent1"/>
              </a:buClr>
              <a:buSzPts val="1400"/>
              <a:buFont typeface="Barlow"/>
              <a:buChar char="○"/>
              <a:defRPr>
                <a:solidFill>
                  <a:schemeClr val="accent1"/>
                </a:solidFill>
                <a:highlight>
                  <a:srgbClr val="6E96AA"/>
                </a:highlight>
                <a:latin typeface="Barlow"/>
                <a:ea typeface="Barlow"/>
                <a:cs typeface="Barlow"/>
                <a:sym typeface="Barlow"/>
              </a:defRPr>
            </a:lvl2pPr>
            <a:lvl3pPr marL="1371600" lvl="2" indent="-317500" algn="ctr">
              <a:spcBef>
                <a:spcPts val="1600"/>
              </a:spcBef>
              <a:spcAft>
                <a:spcPts val="0"/>
              </a:spcAft>
              <a:buClr>
                <a:schemeClr val="accent1"/>
              </a:buClr>
              <a:buSzPts val="1400"/>
              <a:buFont typeface="Barlow"/>
              <a:buChar char="■"/>
              <a:defRPr>
                <a:solidFill>
                  <a:schemeClr val="accent1"/>
                </a:solidFill>
                <a:highlight>
                  <a:srgbClr val="6E96AA"/>
                </a:highlight>
                <a:latin typeface="Barlow"/>
                <a:ea typeface="Barlow"/>
                <a:cs typeface="Barlow"/>
                <a:sym typeface="Barlow"/>
              </a:defRPr>
            </a:lvl3pPr>
            <a:lvl4pPr marL="1828800" lvl="3" indent="-317500" algn="ctr">
              <a:spcBef>
                <a:spcPts val="1600"/>
              </a:spcBef>
              <a:spcAft>
                <a:spcPts val="0"/>
              </a:spcAft>
              <a:buClr>
                <a:schemeClr val="accent1"/>
              </a:buClr>
              <a:buSzPts val="1400"/>
              <a:buFont typeface="Barlow"/>
              <a:buChar char="●"/>
              <a:defRPr>
                <a:solidFill>
                  <a:schemeClr val="accent1"/>
                </a:solidFill>
                <a:highlight>
                  <a:srgbClr val="6E96AA"/>
                </a:highlight>
                <a:latin typeface="Barlow"/>
                <a:ea typeface="Barlow"/>
                <a:cs typeface="Barlow"/>
                <a:sym typeface="Barlow"/>
              </a:defRPr>
            </a:lvl4pPr>
            <a:lvl5pPr marL="2286000" lvl="4" indent="-317500" algn="ctr">
              <a:spcBef>
                <a:spcPts val="1600"/>
              </a:spcBef>
              <a:spcAft>
                <a:spcPts val="0"/>
              </a:spcAft>
              <a:buClr>
                <a:schemeClr val="accent1"/>
              </a:buClr>
              <a:buSzPts val="1400"/>
              <a:buFont typeface="Barlow"/>
              <a:buChar char="○"/>
              <a:defRPr>
                <a:solidFill>
                  <a:schemeClr val="accent1"/>
                </a:solidFill>
                <a:highlight>
                  <a:srgbClr val="6E96AA"/>
                </a:highlight>
                <a:latin typeface="Barlow"/>
                <a:ea typeface="Barlow"/>
                <a:cs typeface="Barlow"/>
                <a:sym typeface="Barlow"/>
              </a:defRPr>
            </a:lvl5pPr>
            <a:lvl6pPr marL="2743200" lvl="5" indent="-317500" algn="ctr">
              <a:spcBef>
                <a:spcPts val="1600"/>
              </a:spcBef>
              <a:spcAft>
                <a:spcPts val="0"/>
              </a:spcAft>
              <a:buClr>
                <a:schemeClr val="accent1"/>
              </a:buClr>
              <a:buSzPts val="1400"/>
              <a:buFont typeface="Barlow"/>
              <a:buChar char="■"/>
              <a:defRPr>
                <a:solidFill>
                  <a:schemeClr val="accent1"/>
                </a:solidFill>
                <a:highlight>
                  <a:srgbClr val="6E96AA"/>
                </a:highlight>
                <a:latin typeface="Barlow"/>
                <a:ea typeface="Barlow"/>
                <a:cs typeface="Barlow"/>
                <a:sym typeface="Barlow"/>
              </a:defRPr>
            </a:lvl6pPr>
            <a:lvl7pPr marL="3200400" lvl="6" indent="-317500" algn="ctr">
              <a:spcBef>
                <a:spcPts val="1600"/>
              </a:spcBef>
              <a:spcAft>
                <a:spcPts val="0"/>
              </a:spcAft>
              <a:buClr>
                <a:schemeClr val="accent1"/>
              </a:buClr>
              <a:buSzPts val="1400"/>
              <a:buFont typeface="Barlow"/>
              <a:buChar char="●"/>
              <a:defRPr>
                <a:solidFill>
                  <a:schemeClr val="accent1"/>
                </a:solidFill>
                <a:highlight>
                  <a:srgbClr val="6E96AA"/>
                </a:highlight>
                <a:latin typeface="Barlow"/>
                <a:ea typeface="Barlow"/>
                <a:cs typeface="Barlow"/>
                <a:sym typeface="Barlow"/>
              </a:defRPr>
            </a:lvl7pPr>
            <a:lvl8pPr marL="3657600" lvl="7" indent="-317500" algn="ctr">
              <a:spcBef>
                <a:spcPts val="1600"/>
              </a:spcBef>
              <a:spcAft>
                <a:spcPts val="0"/>
              </a:spcAft>
              <a:buClr>
                <a:schemeClr val="accent1"/>
              </a:buClr>
              <a:buSzPts val="1400"/>
              <a:buFont typeface="Barlow"/>
              <a:buChar char="○"/>
              <a:defRPr>
                <a:solidFill>
                  <a:schemeClr val="accent1"/>
                </a:solidFill>
                <a:highlight>
                  <a:srgbClr val="6E96AA"/>
                </a:highlight>
                <a:latin typeface="Barlow"/>
                <a:ea typeface="Barlow"/>
                <a:cs typeface="Barlow"/>
                <a:sym typeface="Barlow"/>
              </a:defRPr>
            </a:lvl8pPr>
            <a:lvl9pPr marL="4114800" lvl="8" indent="-317500" algn="ctr">
              <a:spcBef>
                <a:spcPts val="1600"/>
              </a:spcBef>
              <a:spcAft>
                <a:spcPts val="1600"/>
              </a:spcAft>
              <a:buClr>
                <a:schemeClr val="accent1"/>
              </a:buClr>
              <a:buSzPts val="1400"/>
              <a:buFont typeface="Barlow"/>
              <a:buChar char="■"/>
              <a:defRPr>
                <a:solidFill>
                  <a:schemeClr val="accent1"/>
                </a:solidFill>
                <a:highlight>
                  <a:srgbClr val="6E96AA"/>
                </a:highlight>
                <a:latin typeface="Barlow"/>
                <a:ea typeface="Barlow"/>
                <a:cs typeface="Barlow"/>
                <a:sym typeface="Barlow"/>
              </a:defRPr>
            </a:lvl9pPr>
          </a:lstStyle>
          <a:p>
            <a:endParaRPr/>
          </a:p>
        </p:txBody>
      </p:sp>
      <p:sp>
        <p:nvSpPr>
          <p:cNvPr id="53" name="Google Shape;53;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rgbClr val="058B8C"/>
        </a:solidFill>
        <a:effectLst/>
      </p:bgPr>
    </p:bg>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1947300" y="802500"/>
            <a:ext cx="5249400" cy="3538500"/>
          </a:xfrm>
          <a:prstGeom prst="rect">
            <a:avLst/>
          </a:prstGeom>
          <a:solidFill>
            <a:srgbClr val="FFFFFF"/>
          </a:solidFill>
        </p:spPr>
        <p:txBody>
          <a:bodyPr spcFirstLastPara="1" wrap="square" lIns="91425" tIns="91425" rIns="91425" bIns="91425" anchor="ctr" anchorCtr="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7" name="Google Shape;1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0" name="Google Shape;20;p4"/>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Font typeface="Barlow"/>
              <a:buChar char="●"/>
              <a:defRPr>
                <a:latin typeface="Barlow"/>
                <a:ea typeface="Barlow"/>
                <a:cs typeface="Barlow"/>
                <a:sym typeface="Barlow"/>
              </a:defRPr>
            </a:lvl1pPr>
            <a:lvl2pPr marL="914400" lvl="1" indent="-317500">
              <a:spcBef>
                <a:spcPts val="1600"/>
              </a:spcBef>
              <a:spcAft>
                <a:spcPts val="0"/>
              </a:spcAft>
              <a:buSzPts val="1400"/>
              <a:buFont typeface="Barlow"/>
              <a:buChar char="○"/>
              <a:defRPr>
                <a:latin typeface="Barlow"/>
                <a:ea typeface="Barlow"/>
                <a:cs typeface="Barlow"/>
                <a:sym typeface="Barlow"/>
              </a:defRPr>
            </a:lvl2pPr>
            <a:lvl3pPr marL="1371600" lvl="2" indent="-317500">
              <a:spcBef>
                <a:spcPts val="1600"/>
              </a:spcBef>
              <a:spcAft>
                <a:spcPts val="0"/>
              </a:spcAft>
              <a:buSzPts val="1400"/>
              <a:buFont typeface="Barlow"/>
              <a:buChar char="■"/>
              <a:defRPr>
                <a:latin typeface="Barlow"/>
                <a:ea typeface="Barlow"/>
                <a:cs typeface="Barlow"/>
                <a:sym typeface="Barlow"/>
              </a:defRPr>
            </a:lvl3pPr>
            <a:lvl4pPr marL="1828800" lvl="3" indent="-317500">
              <a:spcBef>
                <a:spcPts val="1600"/>
              </a:spcBef>
              <a:spcAft>
                <a:spcPts val="0"/>
              </a:spcAft>
              <a:buSzPts val="1400"/>
              <a:buFont typeface="Barlow"/>
              <a:buChar char="●"/>
              <a:defRPr>
                <a:latin typeface="Barlow"/>
                <a:ea typeface="Barlow"/>
                <a:cs typeface="Barlow"/>
                <a:sym typeface="Barlow"/>
              </a:defRPr>
            </a:lvl4pPr>
            <a:lvl5pPr marL="2286000" lvl="4" indent="-317500">
              <a:spcBef>
                <a:spcPts val="1600"/>
              </a:spcBef>
              <a:spcAft>
                <a:spcPts val="0"/>
              </a:spcAft>
              <a:buSzPts val="1400"/>
              <a:buFont typeface="Barlow"/>
              <a:buChar char="○"/>
              <a:defRPr>
                <a:latin typeface="Barlow"/>
                <a:ea typeface="Barlow"/>
                <a:cs typeface="Barlow"/>
                <a:sym typeface="Barlow"/>
              </a:defRPr>
            </a:lvl5pPr>
            <a:lvl6pPr marL="2743200" lvl="5" indent="-317500">
              <a:spcBef>
                <a:spcPts val="1600"/>
              </a:spcBef>
              <a:spcAft>
                <a:spcPts val="0"/>
              </a:spcAft>
              <a:buSzPts val="1400"/>
              <a:buFont typeface="Barlow"/>
              <a:buChar char="■"/>
              <a:defRPr>
                <a:latin typeface="Barlow"/>
                <a:ea typeface="Barlow"/>
                <a:cs typeface="Barlow"/>
                <a:sym typeface="Barlow"/>
              </a:defRPr>
            </a:lvl6pPr>
            <a:lvl7pPr marL="3200400" lvl="6" indent="-317500">
              <a:spcBef>
                <a:spcPts val="1600"/>
              </a:spcBef>
              <a:spcAft>
                <a:spcPts val="0"/>
              </a:spcAft>
              <a:buSzPts val="1400"/>
              <a:buFont typeface="Barlow"/>
              <a:buChar char="●"/>
              <a:defRPr>
                <a:latin typeface="Barlow"/>
                <a:ea typeface="Barlow"/>
                <a:cs typeface="Barlow"/>
                <a:sym typeface="Barlow"/>
              </a:defRPr>
            </a:lvl7pPr>
            <a:lvl8pPr marL="3657600" lvl="7" indent="-317500">
              <a:spcBef>
                <a:spcPts val="1600"/>
              </a:spcBef>
              <a:spcAft>
                <a:spcPts val="0"/>
              </a:spcAft>
              <a:buSzPts val="1400"/>
              <a:buFont typeface="Barlow"/>
              <a:buChar char="○"/>
              <a:defRPr>
                <a:latin typeface="Barlow"/>
                <a:ea typeface="Barlow"/>
                <a:cs typeface="Barlow"/>
                <a:sym typeface="Barlow"/>
              </a:defRPr>
            </a:lvl8pPr>
            <a:lvl9pPr marL="4114800" lvl="8" indent="-317500">
              <a:spcBef>
                <a:spcPts val="1600"/>
              </a:spcBef>
              <a:spcAft>
                <a:spcPts val="1600"/>
              </a:spcAft>
              <a:buSzPts val="1400"/>
              <a:buFont typeface="Barlow"/>
              <a:buChar char="■"/>
              <a:defRPr>
                <a:latin typeface="Barlow"/>
                <a:ea typeface="Barlow"/>
                <a:cs typeface="Barlow"/>
                <a:sym typeface="Barlow"/>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4" name="Google Shape;24;p5"/>
          <p:cNvSpPr txBox="1">
            <a:spLocks noGrp="1"/>
          </p:cNvSpPr>
          <p:nvPr>
            <p:ph type="body" idx="1"/>
          </p:nvPr>
        </p:nvSpPr>
        <p:spPr>
          <a:xfrm>
            <a:off x="311700" y="1228675"/>
            <a:ext cx="3999900" cy="33402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Font typeface="Barlow"/>
              <a:buChar char="●"/>
              <a:defRPr sz="1400">
                <a:latin typeface="Barlow"/>
                <a:ea typeface="Barlow"/>
                <a:cs typeface="Barlow"/>
                <a:sym typeface="Barlow"/>
              </a:defRPr>
            </a:lvl1pPr>
            <a:lvl2pPr marL="914400" lvl="1" indent="-304800">
              <a:spcBef>
                <a:spcPts val="1600"/>
              </a:spcBef>
              <a:spcAft>
                <a:spcPts val="0"/>
              </a:spcAft>
              <a:buSzPts val="1200"/>
              <a:buFont typeface="Barlow"/>
              <a:buChar char="○"/>
              <a:defRPr sz="1200">
                <a:latin typeface="Barlow"/>
                <a:ea typeface="Barlow"/>
                <a:cs typeface="Barlow"/>
                <a:sym typeface="Barlow"/>
              </a:defRPr>
            </a:lvl2pPr>
            <a:lvl3pPr marL="1371600" lvl="2" indent="-304800">
              <a:spcBef>
                <a:spcPts val="1600"/>
              </a:spcBef>
              <a:spcAft>
                <a:spcPts val="0"/>
              </a:spcAft>
              <a:buSzPts val="1200"/>
              <a:buFont typeface="Barlow"/>
              <a:buChar char="■"/>
              <a:defRPr sz="1200">
                <a:latin typeface="Barlow"/>
                <a:ea typeface="Barlow"/>
                <a:cs typeface="Barlow"/>
                <a:sym typeface="Barlow"/>
              </a:defRPr>
            </a:lvl3pPr>
            <a:lvl4pPr marL="1828800" lvl="3" indent="-304800">
              <a:spcBef>
                <a:spcPts val="1600"/>
              </a:spcBef>
              <a:spcAft>
                <a:spcPts val="0"/>
              </a:spcAft>
              <a:buSzPts val="1200"/>
              <a:buFont typeface="Barlow"/>
              <a:buChar char="●"/>
              <a:defRPr sz="1200">
                <a:latin typeface="Barlow"/>
                <a:ea typeface="Barlow"/>
                <a:cs typeface="Barlow"/>
                <a:sym typeface="Barlow"/>
              </a:defRPr>
            </a:lvl4pPr>
            <a:lvl5pPr marL="2286000" lvl="4" indent="-304800">
              <a:spcBef>
                <a:spcPts val="1600"/>
              </a:spcBef>
              <a:spcAft>
                <a:spcPts val="0"/>
              </a:spcAft>
              <a:buSzPts val="1200"/>
              <a:buFont typeface="Barlow"/>
              <a:buChar char="○"/>
              <a:defRPr sz="1200">
                <a:latin typeface="Barlow"/>
                <a:ea typeface="Barlow"/>
                <a:cs typeface="Barlow"/>
                <a:sym typeface="Barlow"/>
              </a:defRPr>
            </a:lvl5pPr>
            <a:lvl6pPr marL="2743200" lvl="5" indent="-304800">
              <a:spcBef>
                <a:spcPts val="1600"/>
              </a:spcBef>
              <a:spcAft>
                <a:spcPts val="0"/>
              </a:spcAft>
              <a:buSzPts val="1200"/>
              <a:buFont typeface="Barlow"/>
              <a:buChar char="■"/>
              <a:defRPr sz="1200">
                <a:latin typeface="Barlow"/>
                <a:ea typeface="Barlow"/>
                <a:cs typeface="Barlow"/>
                <a:sym typeface="Barlow"/>
              </a:defRPr>
            </a:lvl6pPr>
            <a:lvl7pPr marL="3200400" lvl="6" indent="-304800">
              <a:spcBef>
                <a:spcPts val="1600"/>
              </a:spcBef>
              <a:spcAft>
                <a:spcPts val="0"/>
              </a:spcAft>
              <a:buSzPts val="1200"/>
              <a:buFont typeface="Barlow"/>
              <a:buChar char="●"/>
              <a:defRPr sz="1200">
                <a:latin typeface="Barlow"/>
                <a:ea typeface="Barlow"/>
                <a:cs typeface="Barlow"/>
                <a:sym typeface="Barlow"/>
              </a:defRPr>
            </a:lvl7pPr>
            <a:lvl8pPr marL="3657600" lvl="7" indent="-304800">
              <a:spcBef>
                <a:spcPts val="1600"/>
              </a:spcBef>
              <a:spcAft>
                <a:spcPts val="0"/>
              </a:spcAft>
              <a:buSzPts val="1200"/>
              <a:buFont typeface="Barlow"/>
              <a:buChar char="○"/>
              <a:defRPr sz="1200">
                <a:latin typeface="Barlow"/>
                <a:ea typeface="Barlow"/>
                <a:cs typeface="Barlow"/>
                <a:sym typeface="Barlow"/>
              </a:defRPr>
            </a:lvl8pPr>
            <a:lvl9pPr marL="4114800" lvl="8" indent="-304800">
              <a:spcBef>
                <a:spcPts val="1600"/>
              </a:spcBef>
              <a:spcAft>
                <a:spcPts val="1600"/>
              </a:spcAft>
              <a:buSzPts val="1200"/>
              <a:buFont typeface="Barlow"/>
              <a:buChar char="■"/>
              <a:defRPr sz="1200">
                <a:latin typeface="Barlow"/>
                <a:ea typeface="Barlow"/>
                <a:cs typeface="Barlow"/>
                <a:sym typeface="Barlow"/>
              </a:defRPr>
            </a:lvl9pPr>
          </a:lstStyle>
          <a:p>
            <a:endParaRPr/>
          </a:p>
        </p:txBody>
      </p:sp>
      <p:sp>
        <p:nvSpPr>
          <p:cNvPr id="25" name="Google Shape;25;p5"/>
          <p:cNvSpPr txBox="1">
            <a:spLocks noGrp="1"/>
          </p:cNvSpPr>
          <p:nvPr>
            <p:ph type="body" idx="2"/>
          </p:nvPr>
        </p:nvSpPr>
        <p:spPr>
          <a:xfrm>
            <a:off x="4832400" y="1228675"/>
            <a:ext cx="3999900" cy="33402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Font typeface="Barlow"/>
              <a:buChar char="●"/>
              <a:defRPr sz="1400">
                <a:latin typeface="Barlow"/>
                <a:ea typeface="Barlow"/>
                <a:cs typeface="Barlow"/>
                <a:sym typeface="Barlow"/>
              </a:defRPr>
            </a:lvl1pPr>
            <a:lvl2pPr marL="914400" lvl="1" indent="-304800">
              <a:spcBef>
                <a:spcPts val="1600"/>
              </a:spcBef>
              <a:spcAft>
                <a:spcPts val="0"/>
              </a:spcAft>
              <a:buSzPts val="1200"/>
              <a:buFont typeface="Barlow"/>
              <a:buChar char="○"/>
              <a:defRPr sz="1200">
                <a:latin typeface="Barlow"/>
                <a:ea typeface="Barlow"/>
                <a:cs typeface="Barlow"/>
                <a:sym typeface="Barlow"/>
              </a:defRPr>
            </a:lvl2pPr>
            <a:lvl3pPr marL="1371600" lvl="2" indent="-304800">
              <a:spcBef>
                <a:spcPts val="1600"/>
              </a:spcBef>
              <a:spcAft>
                <a:spcPts val="0"/>
              </a:spcAft>
              <a:buSzPts val="1200"/>
              <a:buFont typeface="Barlow"/>
              <a:buChar char="■"/>
              <a:defRPr sz="1200">
                <a:latin typeface="Barlow"/>
                <a:ea typeface="Barlow"/>
                <a:cs typeface="Barlow"/>
                <a:sym typeface="Barlow"/>
              </a:defRPr>
            </a:lvl3pPr>
            <a:lvl4pPr marL="1828800" lvl="3" indent="-304800">
              <a:spcBef>
                <a:spcPts val="1600"/>
              </a:spcBef>
              <a:spcAft>
                <a:spcPts val="0"/>
              </a:spcAft>
              <a:buSzPts val="1200"/>
              <a:buFont typeface="Barlow"/>
              <a:buChar char="●"/>
              <a:defRPr sz="1200">
                <a:latin typeface="Barlow"/>
                <a:ea typeface="Barlow"/>
                <a:cs typeface="Barlow"/>
                <a:sym typeface="Barlow"/>
              </a:defRPr>
            </a:lvl4pPr>
            <a:lvl5pPr marL="2286000" lvl="4" indent="-304800">
              <a:spcBef>
                <a:spcPts val="1600"/>
              </a:spcBef>
              <a:spcAft>
                <a:spcPts val="0"/>
              </a:spcAft>
              <a:buSzPts val="1200"/>
              <a:buFont typeface="Barlow"/>
              <a:buChar char="○"/>
              <a:defRPr sz="1200">
                <a:latin typeface="Barlow"/>
                <a:ea typeface="Barlow"/>
                <a:cs typeface="Barlow"/>
                <a:sym typeface="Barlow"/>
              </a:defRPr>
            </a:lvl5pPr>
            <a:lvl6pPr marL="2743200" lvl="5" indent="-304800">
              <a:spcBef>
                <a:spcPts val="1600"/>
              </a:spcBef>
              <a:spcAft>
                <a:spcPts val="0"/>
              </a:spcAft>
              <a:buSzPts val="1200"/>
              <a:buFont typeface="Barlow"/>
              <a:buChar char="■"/>
              <a:defRPr sz="1200">
                <a:latin typeface="Barlow"/>
                <a:ea typeface="Barlow"/>
                <a:cs typeface="Barlow"/>
                <a:sym typeface="Barlow"/>
              </a:defRPr>
            </a:lvl6pPr>
            <a:lvl7pPr marL="3200400" lvl="6" indent="-304800">
              <a:spcBef>
                <a:spcPts val="1600"/>
              </a:spcBef>
              <a:spcAft>
                <a:spcPts val="0"/>
              </a:spcAft>
              <a:buSzPts val="1200"/>
              <a:buFont typeface="Barlow"/>
              <a:buChar char="●"/>
              <a:defRPr sz="1200">
                <a:latin typeface="Barlow"/>
                <a:ea typeface="Barlow"/>
                <a:cs typeface="Barlow"/>
                <a:sym typeface="Barlow"/>
              </a:defRPr>
            </a:lvl7pPr>
            <a:lvl8pPr marL="3657600" lvl="7" indent="-304800">
              <a:spcBef>
                <a:spcPts val="1600"/>
              </a:spcBef>
              <a:spcAft>
                <a:spcPts val="0"/>
              </a:spcAft>
              <a:buSzPts val="1200"/>
              <a:buFont typeface="Barlow"/>
              <a:buChar char="○"/>
              <a:defRPr sz="1200">
                <a:latin typeface="Barlow"/>
                <a:ea typeface="Barlow"/>
                <a:cs typeface="Barlow"/>
                <a:sym typeface="Barlow"/>
              </a:defRPr>
            </a:lvl8pPr>
            <a:lvl9pPr marL="4114800" lvl="8" indent="-304800">
              <a:spcBef>
                <a:spcPts val="1600"/>
              </a:spcBef>
              <a:spcAft>
                <a:spcPts val="1600"/>
              </a:spcAft>
              <a:buSzPts val="1200"/>
              <a:buFont typeface="Barlow"/>
              <a:buChar char="■"/>
              <a:defRPr sz="1200">
                <a:latin typeface="Barlow"/>
                <a:ea typeface="Barlow"/>
                <a:cs typeface="Barlow"/>
                <a:sym typeface="Barlow"/>
              </a:defRPr>
            </a:lvl9pPr>
          </a:lstStyle>
          <a:p>
            <a:endParaRPr/>
          </a:p>
        </p:txBody>
      </p:sp>
      <p:sp>
        <p:nvSpPr>
          <p:cNvPr id="26" name="Google Shape;26;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304800" y="309350"/>
            <a:ext cx="8537700" cy="748200"/>
          </a:xfrm>
          <a:prstGeom prst="rect">
            <a:avLst/>
          </a:prstGeom>
        </p:spPr>
        <p:txBody>
          <a:bodyPr spcFirstLastPara="1" wrap="square" lIns="91425" tIns="91425" rIns="91425" bIns="91425" anchor="t" anchorCtr="0">
            <a:noAutofit/>
          </a:bodyPr>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a:endParaRPr/>
          </a:p>
        </p:txBody>
      </p:sp>
      <p:sp>
        <p:nvSpPr>
          <p:cNvPr id="29" name="Google Shape;29;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r Titel unten">
  <p:cSld name="TITLE_ONLY_1">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2000"/>
              <a:buNone/>
              <a:defRPr sz="2000">
                <a:solidFill>
                  <a:schemeClr val="lt1"/>
                </a:solidFill>
                <a:highlight>
                  <a:srgbClr val="058B8C"/>
                </a:highlight>
              </a:defRPr>
            </a:lvl1pPr>
            <a:lvl2pPr lvl="1" rtl="0">
              <a:spcBef>
                <a:spcPts val="0"/>
              </a:spcBef>
              <a:spcAft>
                <a:spcPts val="0"/>
              </a:spcAft>
              <a:buClr>
                <a:schemeClr val="lt1"/>
              </a:buClr>
              <a:buSzPts val="4000"/>
              <a:buNone/>
              <a:defRPr sz="4000">
                <a:solidFill>
                  <a:schemeClr val="lt1"/>
                </a:solidFill>
                <a:highlight>
                  <a:srgbClr val="058B8C"/>
                </a:highlight>
              </a:defRPr>
            </a:lvl2pPr>
            <a:lvl3pPr lvl="2" rtl="0">
              <a:spcBef>
                <a:spcPts val="0"/>
              </a:spcBef>
              <a:spcAft>
                <a:spcPts val="0"/>
              </a:spcAft>
              <a:buClr>
                <a:schemeClr val="lt1"/>
              </a:buClr>
              <a:buSzPts val="4000"/>
              <a:buNone/>
              <a:defRPr sz="4000">
                <a:solidFill>
                  <a:schemeClr val="lt1"/>
                </a:solidFill>
                <a:highlight>
                  <a:srgbClr val="058B8C"/>
                </a:highlight>
              </a:defRPr>
            </a:lvl3pPr>
            <a:lvl4pPr lvl="3" rtl="0">
              <a:spcBef>
                <a:spcPts val="0"/>
              </a:spcBef>
              <a:spcAft>
                <a:spcPts val="0"/>
              </a:spcAft>
              <a:buClr>
                <a:schemeClr val="lt1"/>
              </a:buClr>
              <a:buSzPts val="4000"/>
              <a:buNone/>
              <a:defRPr sz="4000">
                <a:solidFill>
                  <a:schemeClr val="lt1"/>
                </a:solidFill>
                <a:highlight>
                  <a:srgbClr val="058B8C"/>
                </a:highlight>
              </a:defRPr>
            </a:lvl4pPr>
            <a:lvl5pPr lvl="4" rtl="0">
              <a:spcBef>
                <a:spcPts val="0"/>
              </a:spcBef>
              <a:spcAft>
                <a:spcPts val="0"/>
              </a:spcAft>
              <a:buClr>
                <a:schemeClr val="lt1"/>
              </a:buClr>
              <a:buSzPts val="4000"/>
              <a:buNone/>
              <a:defRPr sz="4000">
                <a:solidFill>
                  <a:schemeClr val="lt1"/>
                </a:solidFill>
                <a:highlight>
                  <a:srgbClr val="058B8C"/>
                </a:highlight>
              </a:defRPr>
            </a:lvl5pPr>
            <a:lvl6pPr lvl="5" rtl="0">
              <a:spcBef>
                <a:spcPts val="0"/>
              </a:spcBef>
              <a:spcAft>
                <a:spcPts val="0"/>
              </a:spcAft>
              <a:buClr>
                <a:schemeClr val="lt1"/>
              </a:buClr>
              <a:buSzPts val="4000"/>
              <a:buNone/>
              <a:defRPr sz="4000">
                <a:solidFill>
                  <a:schemeClr val="lt1"/>
                </a:solidFill>
                <a:highlight>
                  <a:srgbClr val="058B8C"/>
                </a:highlight>
              </a:defRPr>
            </a:lvl6pPr>
            <a:lvl7pPr lvl="6" rtl="0">
              <a:spcBef>
                <a:spcPts val="0"/>
              </a:spcBef>
              <a:spcAft>
                <a:spcPts val="0"/>
              </a:spcAft>
              <a:buClr>
                <a:schemeClr val="lt1"/>
              </a:buClr>
              <a:buSzPts val="4000"/>
              <a:buNone/>
              <a:defRPr sz="4000">
                <a:solidFill>
                  <a:schemeClr val="lt1"/>
                </a:solidFill>
                <a:highlight>
                  <a:srgbClr val="058B8C"/>
                </a:highlight>
              </a:defRPr>
            </a:lvl7pPr>
            <a:lvl8pPr lvl="7" rtl="0">
              <a:spcBef>
                <a:spcPts val="0"/>
              </a:spcBef>
              <a:spcAft>
                <a:spcPts val="0"/>
              </a:spcAft>
              <a:buClr>
                <a:schemeClr val="lt1"/>
              </a:buClr>
              <a:buSzPts val="4000"/>
              <a:buNone/>
              <a:defRPr sz="4000">
                <a:solidFill>
                  <a:schemeClr val="lt1"/>
                </a:solidFill>
                <a:highlight>
                  <a:srgbClr val="058B8C"/>
                </a:highlight>
              </a:defRPr>
            </a:lvl8pPr>
            <a:lvl9pPr lvl="8" rtl="0">
              <a:spcBef>
                <a:spcPts val="0"/>
              </a:spcBef>
              <a:spcAft>
                <a:spcPts val="0"/>
              </a:spcAft>
              <a:buClr>
                <a:schemeClr val="lt1"/>
              </a:buClr>
              <a:buSzPts val="4000"/>
              <a:buNone/>
              <a:defRPr sz="4000">
                <a:solidFill>
                  <a:schemeClr val="lt1"/>
                </a:solidFill>
                <a:highlight>
                  <a:srgbClr val="058B8C"/>
                </a:highlight>
              </a:defRPr>
            </a:lvl9pPr>
          </a:lstStyle>
          <a:p>
            <a:endParaRPr/>
          </a:p>
        </p:txBody>
      </p:sp>
      <p:sp>
        <p:nvSpPr>
          <p:cNvPr id="32" name="Google Shape;32;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de"/>
              <a:t>‹Nr.›</a:t>
            </a:fld>
            <a:endParaRPr/>
          </a:p>
        </p:txBody>
      </p:sp>
      <p:sp>
        <p:nvSpPr>
          <p:cNvPr id="33" name="Google Shape;33;p7"/>
          <p:cNvSpPr txBox="1"/>
          <p:nvPr/>
        </p:nvSpPr>
        <p:spPr>
          <a:xfrm>
            <a:off x="8595225" y="0"/>
            <a:ext cx="548700" cy="349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de" sz="1000">
                <a:solidFill>
                  <a:srgbClr val="058B8C"/>
                </a:solidFill>
                <a:latin typeface="Barlow"/>
                <a:ea typeface="Barlow"/>
                <a:cs typeface="Barlow"/>
                <a:sym typeface="Barlow"/>
              </a:rPr>
              <a:t>#</a:t>
            </a:r>
            <a:fld id="{00000000-1234-1234-1234-123412341234}" type="slidenum">
              <a:rPr lang="de" sz="1000" b="1">
                <a:solidFill>
                  <a:srgbClr val="058B8C"/>
                </a:solidFill>
                <a:latin typeface="Barlow"/>
                <a:ea typeface="Barlow"/>
                <a:cs typeface="Barlow"/>
                <a:sym typeface="Barlow"/>
              </a:rPr>
              <a:t>‹Nr.›</a:t>
            </a:fld>
            <a:endParaRPr sz="1000" b="1">
              <a:solidFill>
                <a:srgbClr val="058B8C"/>
              </a:solidFill>
              <a:latin typeface="Barlow"/>
              <a:ea typeface="Barlow"/>
              <a:cs typeface="Barlow"/>
              <a:sym typeface="Barlow"/>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sp>
        <p:nvSpPr>
          <p:cNvPr id="35" name="Google Shape;35;p8"/>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000"/>
              <a:buNone/>
              <a:defRPr sz="3000">
                <a:solidFill>
                  <a:schemeClr val="lt1"/>
                </a:solidFill>
                <a:highlight>
                  <a:srgbClr val="824B73"/>
                </a:highlight>
              </a:defRPr>
            </a:lvl1pPr>
            <a:lvl2pPr lvl="1">
              <a:spcBef>
                <a:spcPts val="0"/>
              </a:spcBef>
              <a:spcAft>
                <a:spcPts val="0"/>
              </a:spcAft>
              <a:buClr>
                <a:schemeClr val="lt1"/>
              </a:buClr>
              <a:buSzPts val="3000"/>
              <a:buNone/>
              <a:defRPr sz="3000">
                <a:solidFill>
                  <a:schemeClr val="lt1"/>
                </a:solidFill>
                <a:highlight>
                  <a:srgbClr val="824B73"/>
                </a:highlight>
              </a:defRPr>
            </a:lvl2pPr>
            <a:lvl3pPr lvl="2">
              <a:spcBef>
                <a:spcPts val="0"/>
              </a:spcBef>
              <a:spcAft>
                <a:spcPts val="0"/>
              </a:spcAft>
              <a:buClr>
                <a:schemeClr val="lt1"/>
              </a:buClr>
              <a:buSzPts val="3000"/>
              <a:buNone/>
              <a:defRPr sz="3000">
                <a:solidFill>
                  <a:schemeClr val="lt1"/>
                </a:solidFill>
                <a:highlight>
                  <a:srgbClr val="824B73"/>
                </a:highlight>
              </a:defRPr>
            </a:lvl3pPr>
            <a:lvl4pPr lvl="3">
              <a:spcBef>
                <a:spcPts val="0"/>
              </a:spcBef>
              <a:spcAft>
                <a:spcPts val="0"/>
              </a:spcAft>
              <a:buClr>
                <a:schemeClr val="lt1"/>
              </a:buClr>
              <a:buSzPts val="3000"/>
              <a:buNone/>
              <a:defRPr sz="3000">
                <a:solidFill>
                  <a:schemeClr val="lt1"/>
                </a:solidFill>
                <a:highlight>
                  <a:srgbClr val="824B73"/>
                </a:highlight>
              </a:defRPr>
            </a:lvl4pPr>
            <a:lvl5pPr lvl="4">
              <a:spcBef>
                <a:spcPts val="0"/>
              </a:spcBef>
              <a:spcAft>
                <a:spcPts val="0"/>
              </a:spcAft>
              <a:buClr>
                <a:schemeClr val="lt1"/>
              </a:buClr>
              <a:buSzPts val="3000"/>
              <a:buNone/>
              <a:defRPr sz="3000">
                <a:solidFill>
                  <a:schemeClr val="lt1"/>
                </a:solidFill>
                <a:highlight>
                  <a:srgbClr val="824B73"/>
                </a:highlight>
              </a:defRPr>
            </a:lvl5pPr>
            <a:lvl6pPr lvl="5">
              <a:spcBef>
                <a:spcPts val="0"/>
              </a:spcBef>
              <a:spcAft>
                <a:spcPts val="0"/>
              </a:spcAft>
              <a:buClr>
                <a:schemeClr val="lt1"/>
              </a:buClr>
              <a:buSzPts val="3000"/>
              <a:buNone/>
              <a:defRPr sz="3000">
                <a:solidFill>
                  <a:schemeClr val="lt1"/>
                </a:solidFill>
                <a:highlight>
                  <a:srgbClr val="824B73"/>
                </a:highlight>
              </a:defRPr>
            </a:lvl6pPr>
            <a:lvl7pPr lvl="6">
              <a:spcBef>
                <a:spcPts val="0"/>
              </a:spcBef>
              <a:spcAft>
                <a:spcPts val="0"/>
              </a:spcAft>
              <a:buClr>
                <a:schemeClr val="lt1"/>
              </a:buClr>
              <a:buSzPts val="3000"/>
              <a:buNone/>
              <a:defRPr sz="3000">
                <a:solidFill>
                  <a:schemeClr val="lt1"/>
                </a:solidFill>
                <a:highlight>
                  <a:srgbClr val="824B73"/>
                </a:highlight>
              </a:defRPr>
            </a:lvl7pPr>
            <a:lvl8pPr lvl="7">
              <a:spcBef>
                <a:spcPts val="0"/>
              </a:spcBef>
              <a:spcAft>
                <a:spcPts val="0"/>
              </a:spcAft>
              <a:buClr>
                <a:schemeClr val="lt1"/>
              </a:buClr>
              <a:buSzPts val="3000"/>
              <a:buNone/>
              <a:defRPr sz="3000">
                <a:solidFill>
                  <a:schemeClr val="lt1"/>
                </a:solidFill>
                <a:highlight>
                  <a:srgbClr val="824B73"/>
                </a:highlight>
              </a:defRPr>
            </a:lvl8pPr>
            <a:lvl9pPr lvl="8">
              <a:spcBef>
                <a:spcPts val="0"/>
              </a:spcBef>
              <a:spcAft>
                <a:spcPts val="0"/>
              </a:spcAft>
              <a:buClr>
                <a:schemeClr val="lt1"/>
              </a:buClr>
              <a:buSzPts val="3000"/>
              <a:buNone/>
              <a:defRPr sz="3000">
                <a:solidFill>
                  <a:schemeClr val="lt1"/>
                </a:solidFill>
                <a:highlight>
                  <a:srgbClr val="824B73"/>
                </a:highlight>
              </a:defRPr>
            </a:lvl9pPr>
          </a:lstStyle>
          <a:p>
            <a:endParaRPr/>
          </a:p>
        </p:txBody>
      </p:sp>
      <p:sp>
        <p:nvSpPr>
          <p:cNvPr id="36" name="Google Shape;36;p8"/>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Font typeface="Barlow"/>
              <a:buChar char="●"/>
              <a:defRPr sz="1200">
                <a:latin typeface="Barlow"/>
                <a:ea typeface="Barlow"/>
                <a:cs typeface="Barlow"/>
                <a:sym typeface="Barlow"/>
              </a:defRPr>
            </a:lvl1pPr>
            <a:lvl2pPr marL="914400" lvl="1" indent="-304800">
              <a:spcBef>
                <a:spcPts val="1600"/>
              </a:spcBef>
              <a:spcAft>
                <a:spcPts val="0"/>
              </a:spcAft>
              <a:buSzPts val="1200"/>
              <a:buFont typeface="Barlow"/>
              <a:buChar char="○"/>
              <a:defRPr sz="1200">
                <a:latin typeface="Barlow"/>
                <a:ea typeface="Barlow"/>
                <a:cs typeface="Barlow"/>
                <a:sym typeface="Barlow"/>
              </a:defRPr>
            </a:lvl2pPr>
            <a:lvl3pPr marL="1371600" lvl="2" indent="-304800">
              <a:spcBef>
                <a:spcPts val="1600"/>
              </a:spcBef>
              <a:spcAft>
                <a:spcPts val="0"/>
              </a:spcAft>
              <a:buSzPts val="1200"/>
              <a:buFont typeface="Barlow"/>
              <a:buChar char="■"/>
              <a:defRPr sz="1200">
                <a:latin typeface="Barlow"/>
                <a:ea typeface="Barlow"/>
                <a:cs typeface="Barlow"/>
                <a:sym typeface="Barlow"/>
              </a:defRPr>
            </a:lvl3pPr>
            <a:lvl4pPr marL="1828800" lvl="3" indent="-304800">
              <a:spcBef>
                <a:spcPts val="1600"/>
              </a:spcBef>
              <a:spcAft>
                <a:spcPts val="0"/>
              </a:spcAft>
              <a:buSzPts val="1200"/>
              <a:buFont typeface="Barlow"/>
              <a:buChar char="●"/>
              <a:defRPr sz="1200">
                <a:latin typeface="Barlow"/>
                <a:ea typeface="Barlow"/>
                <a:cs typeface="Barlow"/>
                <a:sym typeface="Barlow"/>
              </a:defRPr>
            </a:lvl4pPr>
            <a:lvl5pPr marL="2286000" lvl="4" indent="-304800">
              <a:spcBef>
                <a:spcPts val="1600"/>
              </a:spcBef>
              <a:spcAft>
                <a:spcPts val="0"/>
              </a:spcAft>
              <a:buSzPts val="1200"/>
              <a:buFont typeface="Barlow"/>
              <a:buChar char="○"/>
              <a:defRPr sz="1200">
                <a:latin typeface="Barlow"/>
                <a:ea typeface="Barlow"/>
                <a:cs typeface="Barlow"/>
                <a:sym typeface="Barlow"/>
              </a:defRPr>
            </a:lvl5pPr>
            <a:lvl6pPr marL="2743200" lvl="5" indent="-304800">
              <a:spcBef>
                <a:spcPts val="1600"/>
              </a:spcBef>
              <a:spcAft>
                <a:spcPts val="0"/>
              </a:spcAft>
              <a:buSzPts val="1200"/>
              <a:buFont typeface="Barlow"/>
              <a:buChar char="■"/>
              <a:defRPr sz="1200">
                <a:latin typeface="Barlow"/>
                <a:ea typeface="Barlow"/>
                <a:cs typeface="Barlow"/>
                <a:sym typeface="Barlow"/>
              </a:defRPr>
            </a:lvl6pPr>
            <a:lvl7pPr marL="3200400" lvl="6" indent="-304800">
              <a:spcBef>
                <a:spcPts val="1600"/>
              </a:spcBef>
              <a:spcAft>
                <a:spcPts val="0"/>
              </a:spcAft>
              <a:buSzPts val="1200"/>
              <a:buFont typeface="Barlow"/>
              <a:buChar char="●"/>
              <a:defRPr sz="1200">
                <a:latin typeface="Barlow"/>
                <a:ea typeface="Barlow"/>
                <a:cs typeface="Barlow"/>
                <a:sym typeface="Barlow"/>
              </a:defRPr>
            </a:lvl7pPr>
            <a:lvl8pPr marL="3657600" lvl="7" indent="-304800">
              <a:spcBef>
                <a:spcPts val="1600"/>
              </a:spcBef>
              <a:spcAft>
                <a:spcPts val="0"/>
              </a:spcAft>
              <a:buSzPts val="1200"/>
              <a:buFont typeface="Barlow"/>
              <a:buChar char="○"/>
              <a:defRPr sz="1200">
                <a:latin typeface="Barlow"/>
                <a:ea typeface="Barlow"/>
                <a:cs typeface="Barlow"/>
                <a:sym typeface="Barlow"/>
              </a:defRPr>
            </a:lvl8pPr>
            <a:lvl9pPr marL="4114800" lvl="8" indent="-304800">
              <a:spcBef>
                <a:spcPts val="1600"/>
              </a:spcBef>
              <a:spcAft>
                <a:spcPts val="1600"/>
              </a:spcAft>
              <a:buSzPts val="1200"/>
              <a:buFont typeface="Barlow"/>
              <a:buChar char="■"/>
              <a:defRPr sz="1200">
                <a:latin typeface="Barlow"/>
                <a:ea typeface="Barlow"/>
                <a:cs typeface="Barlow"/>
                <a:sym typeface="Barlow"/>
              </a:defRPr>
            </a:lvl9pPr>
          </a:lstStyle>
          <a:p>
            <a:endParaRPr/>
          </a:p>
        </p:txBody>
      </p:sp>
      <p:sp>
        <p:nvSpPr>
          <p:cNvPr id="37" name="Google Shape;37;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rgbClr val="058B8C"/>
        </a:solidFill>
        <a:effectLst/>
      </p:bgPr>
    </p:bg>
    <p:spTree>
      <p:nvGrpSpPr>
        <p:cNvPr id="1" name="Shape 38"/>
        <p:cNvGrpSpPr/>
        <p:nvPr/>
      </p:nvGrpSpPr>
      <p:grpSpPr>
        <a:xfrm>
          <a:off x="0" y="0"/>
          <a:ext cx="0" cy="0"/>
          <a:chOff x="0" y="0"/>
          <a:chExt cx="0" cy="0"/>
        </a:xfrm>
      </p:grpSpPr>
      <p:sp>
        <p:nvSpPr>
          <p:cNvPr id="39" name="Google Shape;39;p9"/>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noAutofit/>
          </a:bodyPr>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1"/>
        <p:cNvGrpSpPr/>
        <p:nvPr/>
      </p:nvGrpSpPr>
      <p:grpSpPr>
        <a:xfrm>
          <a:off x="0" y="0"/>
          <a:ext cx="0" cy="0"/>
          <a:chOff x="0" y="0"/>
          <a:chExt cx="0" cy="0"/>
        </a:xfrm>
      </p:grpSpPr>
      <p:sp>
        <p:nvSpPr>
          <p:cNvPr id="42" name="Google Shape;42;p10"/>
          <p:cNvSpPr/>
          <p:nvPr/>
        </p:nvSpPr>
        <p:spPr>
          <a:xfrm>
            <a:off x="4572000" y="-25"/>
            <a:ext cx="4572000" cy="5143500"/>
          </a:xfrm>
          <a:prstGeom prst="rect">
            <a:avLst/>
          </a:prstGeom>
          <a:solidFill>
            <a:srgbClr val="058B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10"/>
          <p:cNvSpPr txBox="1">
            <a:spLocks noGrp="1"/>
          </p:cNvSpPr>
          <p:nvPr>
            <p:ph type="title"/>
          </p:nvPr>
        </p:nvSpPr>
        <p:spPr>
          <a:xfrm>
            <a:off x="265500" y="1081400"/>
            <a:ext cx="4045200" cy="1710300"/>
          </a:xfrm>
          <a:prstGeom prst="rect">
            <a:avLst/>
          </a:prstGeom>
        </p:spPr>
        <p:txBody>
          <a:bodyPr spcFirstLastPara="1" wrap="square" lIns="91425" tIns="91425" rIns="91425" bIns="91425" anchor="b" anchorCtr="0">
            <a:no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a:p>
        </p:txBody>
      </p:sp>
      <p:sp>
        <p:nvSpPr>
          <p:cNvPr id="44" name="Google Shape;44;p10"/>
          <p:cNvSpPr txBox="1">
            <a:spLocks noGrp="1"/>
          </p:cNvSpPr>
          <p:nvPr>
            <p:ph type="subTitle" idx="1"/>
          </p:nvPr>
        </p:nvSpPr>
        <p:spPr>
          <a:xfrm>
            <a:off x="265500" y="2845223"/>
            <a:ext cx="4045200" cy="1345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800"/>
              <a:buFont typeface="Barlow"/>
              <a:buNone/>
              <a:defRPr>
                <a:latin typeface="Barlow"/>
                <a:ea typeface="Barlow"/>
                <a:cs typeface="Barlow"/>
                <a:sym typeface="Barlow"/>
              </a:defRPr>
            </a:lvl1pPr>
            <a:lvl2pPr lvl="1" algn="ctr">
              <a:lnSpc>
                <a:spcPct val="100000"/>
              </a:lnSpc>
              <a:spcBef>
                <a:spcPts val="0"/>
              </a:spcBef>
              <a:spcAft>
                <a:spcPts val="0"/>
              </a:spcAft>
              <a:buSzPts val="1800"/>
              <a:buFont typeface="Barlow"/>
              <a:buNone/>
              <a:defRPr sz="1800">
                <a:latin typeface="Barlow"/>
                <a:ea typeface="Barlow"/>
                <a:cs typeface="Barlow"/>
                <a:sym typeface="Barlow"/>
              </a:defRPr>
            </a:lvl2pPr>
            <a:lvl3pPr lvl="2" algn="ctr">
              <a:lnSpc>
                <a:spcPct val="100000"/>
              </a:lnSpc>
              <a:spcBef>
                <a:spcPts val="0"/>
              </a:spcBef>
              <a:spcAft>
                <a:spcPts val="0"/>
              </a:spcAft>
              <a:buSzPts val="1800"/>
              <a:buFont typeface="Barlow"/>
              <a:buNone/>
              <a:defRPr sz="1800">
                <a:latin typeface="Barlow"/>
                <a:ea typeface="Barlow"/>
                <a:cs typeface="Barlow"/>
                <a:sym typeface="Barlow"/>
              </a:defRPr>
            </a:lvl3pPr>
            <a:lvl4pPr lvl="3" algn="ctr">
              <a:lnSpc>
                <a:spcPct val="100000"/>
              </a:lnSpc>
              <a:spcBef>
                <a:spcPts val="0"/>
              </a:spcBef>
              <a:spcAft>
                <a:spcPts val="0"/>
              </a:spcAft>
              <a:buSzPts val="1800"/>
              <a:buFont typeface="Barlow"/>
              <a:buNone/>
              <a:defRPr sz="1800">
                <a:latin typeface="Barlow"/>
                <a:ea typeface="Barlow"/>
                <a:cs typeface="Barlow"/>
                <a:sym typeface="Barlow"/>
              </a:defRPr>
            </a:lvl4pPr>
            <a:lvl5pPr lvl="4" algn="ctr">
              <a:lnSpc>
                <a:spcPct val="100000"/>
              </a:lnSpc>
              <a:spcBef>
                <a:spcPts val="0"/>
              </a:spcBef>
              <a:spcAft>
                <a:spcPts val="0"/>
              </a:spcAft>
              <a:buSzPts val="1800"/>
              <a:buFont typeface="Barlow"/>
              <a:buNone/>
              <a:defRPr sz="1800">
                <a:latin typeface="Barlow"/>
                <a:ea typeface="Barlow"/>
                <a:cs typeface="Barlow"/>
                <a:sym typeface="Barlow"/>
              </a:defRPr>
            </a:lvl5pPr>
            <a:lvl6pPr lvl="5" algn="ctr">
              <a:lnSpc>
                <a:spcPct val="100000"/>
              </a:lnSpc>
              <a:spcBef>
                <a:spcPts val="0"/>
              </a:spcBef>
              <a:spcAft>
                <a:spcPts val="0"/>
              </a:spcAft>
              <a:buSzPts val="1800"/>
              <a:buFont typeface="Barlow"/>
              <a:buNone/>
              <a:defRPr sz="1800">
                <a:latin typeface="Barlow"/>
                <a:ea typeface="Barlow"/>
                <a:cs typeface="Barlow"/>
                <a:sym typeface="Barlow"/>
              </a:defRPr>
            </a:lvl6pPr>
            <a:lvl7pPr lvl="6" algn="ctr">
              <a:lnSpc>
                <a:spcPct val="100000"/>
              </a:lnSpc>
              <a:spcBef>
                <a:spcPts val="0"/>
              </a:spcBef>
              <a:spcAft>
                <a:spcPts val="0"/>
              </a:spcAft>
              <a:buSzPts val="1800"/>
              <a:buFont typeface="Barlow"/>
              <a:buNone/>
              <a:defRPr sz="1800">
                <a:latin typeface="Barlow"/>
                <a:ea typeface="Barlow"/>
                <a:cs typeface="Barlow"/>
                <a:sym typeface="Barlow"/>
              </a:defRPr>
            </a:lvl7pPr>
            <a:lvl8pPr lvl="7" algn="ctr">
              <a:lnSpc>
                <a:spcPct val="100000"/>
              </a:lnSpc>
              <a:spcBef>
                <a:spcPts val="0"/>
              </a:spcBef>
              <a:spcAft>
                <a:spcPts val="0"/>
              </a:spcAft>
              <a:buSzPts val="1800"/>
              <a:buFont typeface="Barlow"/>
              <a:buNone/>
              <a:defRPr sz="1800">
                <a:latin typeface="Barlow"/>
                <a:ea typeface="Barlow"/>
                <a:cs typeface="Barlow"/>
                <a:sym typeface="Barlow"/>
              </a:defRPr>
            </a:lvl8pPr>
            <a:lvl9pPr lvl="8" algn="ctr">
              <a:lnSpc>
                <a:spcPct val="100000"/>
              </a:lnSpc>
              <a:spcBef>
                <a:spcPts val="0"/>
              </a:spcBef>
              <a:spcAft>
                <a:spcPts val="0"/>
              </a:spcAft>
              <a:buSzPts val="1800"/>
              <a:buFont typeface="Barlow"/>
              <a:buNone/>
              <a:defRPr sz="1800">
                <a:latin typeface="Barlow"/>
                <a:ea typeface="Barlow"/>
                <a:cs typeface="Barlow"/>
                <a:sym typeface="Barlow"/>
              </a:defRPr>
            </a:lvl9pPr>
          </a:lstStyle>
          <a:p>
            <a:endParaRPr/>
          </a:p>
        </p:txBody>
      </p:sp>
      <p:sp>
        <p:nvSpPr>
          <p:cNvPr id="45" name="Google Shape;45;p10"/>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accent1"/>
              </a:buClr>
              <a:buSzPts val="1800"/>
              <a:buFont typeface="Barlow"/>
              <a:buChar char="●"/>
              <a:defRPr>
                <a:solidFill>
                  <a:schemeClr val="accent1"/>
                </a:solidFill>
                <a:highlight>
                  <a:schemeClr val="lt1"/>
                </a:highlight>
                <a:latin typeface="Barlow"/>
                <a:ea typeface="Barlow"/>
                <a:cs typeface="Barlow"/>
                <a:sym typeface="Barlow"/>
              </a:defRPr>
            </a:lvl1pPr>
            <a:lvl2pPr marL="914400" lvl="1" indent="-317500">
              <a:spcBef>
                <a:spcPts val="1600"/>
              </a:spcBef>
              <a:spcAft>
                <a:spcPts val="0"/>
              </a:spcAft>
              <a:buClr>
                <a:schemeClr val="accent1"/>
              </a:buClr>
              <a:buSzPts val="1400"/>
              <a:buFont typeface="Barlow"/>
              <a:buChar char="○"/>
              <a:defRPr>
                <a:solidFill>
                  <a:schemeClr val="accent1"/>
                </a:solidFill>
                <a:highlight>
                  <a:schemeClr val="lt1"/>
                </a:highlight>
                <a:latin typeface="Barlow"/>
                <a:ea typeface="Barlow"/>
                <a:cs typeface="Barlow"/>
                <a:sym typeface="Barlow"/>
              </a:defRPr>
            </a:lvl2pPr>
            <a:lvl3pPr marL="1371600" lvl="2" indent="-317500">
              <a:spcBef>
                <a:spcPts val="1600"/>
              </a:spcBef>
              <a:spcAft>
                <a:spcPts val="0"/>
              </a:spcAft>
              <a:buClr>
                <a:schemeClr val="accent1"/>
              </a:buClr>
              <a:buSzPts val="1400"/>
              <a:buFont typeface="Barlow"/>
              <a:buChar char="■"/>
              <a:defRPr>
                <a:solidFill>
                  <a:schemeClr val="accent1"/>
                </a:solidFill>
                <a:highlight>
                  <a:schemeClr val="lt1"/>
                </a:highlight>
                <a:latin typeface="Barlow"/>
                <a:ea typeface="Barlow"/>
                <a:cs typeface="Barlow"/>
                <a:sym typeface="Barlow"/>
              </a:defRPr>
            </a:lvl3pPr>
            <a:lvl4pPr marL="1828800" lvl="3" indent="-317500">
              <a:spcBef>
                <a:spcPts val="1600"/>
              </a:spcBef>
              <a:spcAft>
                <a:spcPts val="0"/>
              </a:spcAft>
              <a:buClr>
                <a:schemeClr val="accent1"/>
              </a:buClr>
              <a:buSzPts val="1400"/>
              <a:buFont typeface="Barlow"/>
              <a:buChar char="●"/>
              <a:defRPr>
                <a:solidFill>
                  <a:schemeClr val="accent1"/>
                </a:solidFill>
                <a:highlight>
                  <a:schemeClr val="lt1"/>
                </a:highlight>
                <a:latin typeface="Barlow"/>
                <a:ea typeface="Barlow"/>
                <a:cs typeface="Barlow"/>
                <a:sym typeface="Barlow"/>
              </a:defRPr>
            </a:lvl4pPr>
            <a:lvl5pPr marL="2286000" lvl="4" indent="-317500">
              <a:spcBef>
                <a:spcPts val="1600"/>
              </a:spcBef>
              <a:spcAft>
                <a:spcPts val="0"/>
              </a:spcAft>
              <a:buClr>
                <a:schemeClr val="accent1"/>
              </a:buClr>
              <a:buSzPts val="1400"/>
              <a:buFont typeface="Barlow"/>
              <a:buChar char="○"/>
              <a:defRPr>
                <a:solidFill>
                  <a:schemeClr val="accent1"/>
                </a:solidFill>
                <a:highlight>
                  <a:schemeClr val="lt1"/>
                </a:highlight>
                <a:latin typeface="Barlow"/>
                <a:ea typeface="Barlow"/>
                <a:cs typeface="Barlow"/>
                <a:sym typeface="Barlow"/>
              </a:defRPr>
            </a:lvl5pPr>
            <a:lvl6pPr marL="2743200" lvl="5" indent="-317500">
              <a:spcBef>
                <a:spcPts val="1600"/>
              </a:spcBef>
              <a:spcAft>
                <a:spcPts val="0"/>
              </a:spcAft>
              <a:buClr>
                <a:schemeClr val="accent1"/>
              </a:buClr>
              <a:buSzPts val="1400"/>
              <a:buFont typeface="Barlow"/>
              <a:buChar char="■"/>
              <a:defRPr>
                <a:solidFill>
                  <a:schemeClr val="accent1"/>
                </a:solidFill>
                <a:highlight>
                  <a:schemeClr val="lt1"/>
                </a:highlight>
                <a:latin typeface="Barlow"/>
                <a:ea typeface="Barlow"/>
                <a:cs typeface="Barlow"/>
                <a:sym typeface="Barlow"/>
              </a:defRPr>
            </a:lvl6pPr>
            <a:lvl7pPr marL="3200400" lvl="6" indent="-317500">
              <a:spcBef>
                <a:spcPts val="1600"/>
              </a:spcBef>
              <a:spcAft>
                <a:spcPts val="0"/>
              </a:spcAft>
              <a:buClr>
                <a:schemeClr val="accent1"/>
              </a:buClr>
              <a:buSzPts val="1400"/>
              <a:buFont typeface="Barlow"/>
              <a:buChar char="●"/>
              <a:defRPr>
                <a:solidFill>
                  <a:schemeClr val="accent1"/>
                </a:solidFill>
                <a:highlight>
                  <a:schemeClr val="lt1"/>
                </a:highlight>
                <a:latin typeface="Barlow"/>
                <a:ea typeface="Barlow"/>
                <a:cs typeface="Barlow"/>
                <a:sym typeface="Barlow"/>
              </a:defRPr>
            </a:lvl7pPr>
            <a:lvl8pPr marL="3657600" lvl="7" indent="-317500">
              <a:spcBef>
                <a:spcPts val="1600"/>
              </a:spcBef>
              <a:spcAft>
                <a:spcPts val="0"/>
              </a:spcAft>
              <a:buClr>
                <a:schemeClr val="accent1"/>
              </a:buClr>
              <a:buSzPts val="1400"/>
              <a:buFont typeface="Barlow"/>
              <a:buChar char="○"/>
              <a:defRPr>
                <a:solidFill>
                  <a:schemeClr val="accent1"/>
                </a:solidFill>
                <a:highlight>
                  <a:schemeClr val="lt1"/>
                </a:highlight>
                <a:latin typeface="Barlow"/>
                <a:ea typeface="Barlow"/>
                <a:cs typeface="Barlow"/>
                <a:sym typeface="Barlow"/>
              </a:defRPr>
            </a:lvl8pPr>
            <a:lvl9pPr marL="4114800" lvl="8" indent="-317500">
              <a:spcBef>
                <a:spcPts val="1600"/>
              </a:spcBef>
              <a:spcAft>
                <a:spcPts val="1600"/>
              </a:spcAft>
              <a:buClr>
                <a:schemeClr val="accent1"/>
              </a:buClr>
              <a:buSzPts val="1400"/>
              <a:buFont typeface="Barlow"/>
              <a:buChar char="■"/>
              <a:defRPr>
                <a:solidFill>
                  <a:schemeClr val="accent1"/>
                </a:solidFill>
                <a:highlight>
                  <a:schemeClr val="lt1"/>
                </a:highlight>
                <a:latin typeface="Barlow"/>
                <a:ea typeface="Barlow"/>
                <a:cs typeface="Barlow"/>
                <a:sym typeface="Barlow"/>
              </a:defRPr>
            </a:lvl9pPr>
          </a:lstStyle>
          <a:p>
            <a:endParaRPr/>
          </a:p>
        </p:txBody>
      </p:sp>
      <p:sp>
        <p:nvSpPr>
          <p:cNvPr id="46" name="Google Shape;46;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de"/>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beach-day">
    <p:bg>
      <p:bgPr>
        <a:solidFill>
          <a:srgbClr val="25233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292850"/>
            <a:ext cx="8520600" cy="8010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058B8C"/>
              </a:buClr>
              <a:buSzPts val="4200"/>
              <a:buFont typeface="Amatic SC"/>
              <a:buNone/>
              <a:defRPr sz="4200" b="1">
                <a:solidFill>
                  <a:srgbClr val="058B8C"/>
                </a:solidFill>
                <a:latin typeface="Amatic SC"/>
                <a:ea typeface="Amatic SC"/>
                <a:cs typeface="Amatic SC"/>
                <a:sym typeface="Amatic SC"/>
              </a:defRPr>
            </a:lvl1pPr>
            <a:lvl2pPr lvl="1">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2pPr>
            <a:lvl3pPr lvl="2">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3pPr>
            <a:lvl4pPr lvl="3">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4pPr>
            <a:lvl5pPr lvl="4">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5pPr>
            <a:lvl6pPr lvl="5">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6pPr>
            <a:lvl7pPr lvl="6">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7pPr>
            <a:lvl8pPr lvl="7">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8pPr>
            <a:lvl9pPr lvl="8">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9pPr>
          </a:lstStyle>
          <a:p>
            <a:endParaRPr/>
          </a:p>
        </p:txBody>
      </p:sp>
      <p:sp>
        <p:nvSpPr>
          <p:cNvPr id="7" name="Google Shape;7;p1"/>
          <p:cNvSpPr txBox="1">
            <a:spLocks noGrp="1"/>
          </p:cNvSpPr>
          <p:nvPr>
            <p:ph type="body" idx="1"/>
          </p:nvPr>
        </p:nvSpPr>
        <p:spPr>
          <a:xfrm>
            <a:off x="311700" y="1228675"/>
            <a:ext cx="8520600" cy="3340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rgbClr val="058B8C"/>
              </a:buClr>
              <a:buSzPts val="1800"/>
              <a:buFont typeface="Raleway"/>
              <a:buChar char="●"/>
              <a:defRPr sz="1800">
                <a:solidFill>
                  <a:srgbClr val="058B8C"/>
                </a:solidFill>
                <a:latin typeface="Raleway"/>
                <a:ea typeface="Raleway"/>
                <a:cs typeface="Raleway"/>
                <a:sym typeface="Raleway"/>
              </a:defRPr>
            </a:lvl1pPr>
            <a:lvl2pPr marL="914400" lvl="1" indent="-317500">
              <a:lnSpc>
                <a:spcPct val="115000"/>
              </a:lnSpc>
              <a:spcBef>
                <a:spcPts val="1600"/>
              </a:spcBef>
              <a:spcAft>
                <a:spcPts val="0"/>
              </a:spcAft>
              <a:buClr>
                <a:srgbClr val="058B8C"/>
              </a:buClr>
              <a:buSzPts val="1400"/>
              <a:buFont typeface="Raleway"/>
              <a:buChar char="○"/>
              <a:defRPr>
                <a:solidFill>
                  <a:srgbClr val="058B8C"/>
                </a:solidFill>
                <a:latin typeface="Raleway"/>
                <a:ea typeface="Raleway"/>
                <a:cs typeface="Raleway"/>
                <a:sym typeface="Raleway"/>
              </a:defRPr>
            </a:lvl2pPr>
            <a:lvl3pPr marL="1371600" lvl="2" indent="-317500">
              <a:lnSpc>
                <a:spcPct val="115000"/>
              </a:lnSpc>
              <a:spcBef>
                <a:spcPts val="1600"/>
              </a:spcBef>
              <a:spcAft>
                <a:spcPts val="0"/>
              </a:spcAft>
              <a:buClr>
                <a:srgbClr val="058B8C"/>
              </a:buClr>
              <a:buSzPts val="1400"/>
              <a:buFont typeface="Raleway"/>
              <a:buChar char="■"/>
              <a:defRPr>
                <a:solidFill>
                  <a:srgbClr val="058B8C"/>
                </a:solidFill>
                <a:latin typeface="Raleway"/>
                <a:ea typeface="Raleway"/>
                <a:cs typeface="Raleway"/>
                <a:sym typeface="Raleway"/>
              </a:defRPr>
            </a:lvl3pPr>
            <a:lvl4pPr marL="1828800" lvl="3" indent="-317500">
              <a:lnSpc>
                <a:spcPct val="115000"/>
              </a:lnSpc>
              <a:spcBef>
                <a:spcPts val="1600"/>
              </a:spcBef>
              <a:spcAft>
                <a:spcPts val="0"/>
              </a:spcAft>
              <a:buClr>
                <a:srgbClr val="058B8C"/>
              </a:buClr>
              <a:buSzPts val="1400"/>
              <a:buFont typeface="Raleway"/>
              <a:buChar char="●"/>
              <a:defRPr>
                <a:solidFill>
                  <a:srgbClr val="058B8C"/>
                </a:solidFill>
                <a:latin typeface="Raleway"/>
                <a:ea typeface="Raleway"/>
                <a:cs typeface="Raleway"/>
                <a:sym typeface="Raleway"/>
              </a:defRPr>
            </a:lvl4pPr>
            <a:lvl5pPr marL="2286000" lvl="4" indent="-317500">
              <a:lnSpc>
                <a:spcPct val="115000"/>
              </a:lnSpc>
              <a:spcBef>
                <a:spcPts val="1600"/>
              </a:spcBef>
              <a:spcAft>
                <a:spcPts val="0"/>
              </a:spcAft>
              <a:buClr>
                <a:srgbClr val="058B8C"/>
              </a:buClr>
              <a:buSzPts val="1400"/>
              <a:buFont typeface="Raleway"/>
              <a:buChar char="○"/>
              <a:defRPr>
                <a:solidFill>
                  <a:srgbClr val="058B8C"/>
                </a:solidFill>
                <a:latin typeface="Raleway"/>
                <a:ea typeface="Raleway"/>
                <a:cs typeface="Raleway"/>
                <a:sym typeface="Raleway"/>
              </a:defRPr>
            </a:lvl5pPr>
            <a:lvl6pPr marL="2743200" lvl="5" indent="-317500">
              <a:lnSpc>
                <a:spcPct val="115000"/>
              </a:lnSpc>
              <a:spcBef>
                <a:spcPts val="1600"/>
              </a:spcBef>
              <a:spcAft>
                <a:spcPts val="0"/>
              </a:spcAft>
              <a:buClr>
                <a:srgbClr val="058B8C"/>
              </a:buClr>
              <a:buSzPts val="1400"/>
              <a:buFont typeface="Raleway"/>
              <a:buChar char="■"/>
              <a:defRPr>
                <a:solidFill>
                  <a:srgbClr val="058B8C"/>
                </a:solidFill>
                <a:latin typeface="Raleway"/>
                <a:ea typeface="Raleway"/>
                <a:cs typeface="Raleway"/>
                <a:sym typeface="Raleway"/>
              </a:defRPr>
            </a:lvl6pPr>
            <a:lvl7pPr marL="3200400" lvl="6" indent="-317500">
              <a:lnSpc>
                <a:spcPct val="115000"/>
              </a:lnSpc>
              <a:spcBef>
                <a:spcPts val="1600"/>
              </a:spcBef>
              <a:spcAft>
                <a:spcPts val="0"/>
              </a:spcAft>
              <a:buClr>
                <a:srgbClr val="058B8C"/>
              </a:buClr>
              <a:buSzPts val="1400"/>
              <a:buFont typeface="Raleway"/>
              <a:buChar char="●"/>
              <a:defRPr>
                <a:solidFill>
                  <a:srgbClr val="058B8C"/>
                </a:solidFill>
                <a:latin typeface="Raleway"/>
                <a:ea typeface="Raleway"/>
                <a:cs typeface="Raleway"/>
                <a:sym typeface="Raleway"/>
              </a:defRPr>
            </a:lvl7pPr>
            <a:lvl8pPr marL="3657600" lvl="7" indent="-317500">
              <a:lnSpc>
                <a:spcPct val="115000"/>
              </a:lnSpc>
              <a:spcBef>
                <a:spcPts val="1600"/>
              </a:spcBef>
              <a:spcAft>
                <a:spcPts val="0"/>
              </a:spcAft>
              <a:buClr>
                <a:srgbClr val="058B8C"/>
              </a:buClr>
              <a:buSzPts val="1400"/>
              <a:buFont typeface="Raleway"/>
              <a:buChar char="○"/>
              <a:defRPr>
                <a:solidFill>
                  <a:srgbClr val="058B8C"/>
                </a:solidFill>
                <a:latin typeface="Raleway"/>
                <a:ea typeface="Raleway"/>
                <a:cs typeface="Raleway"/>
                <a:sym typeface="Raleway"/>
              </a:defRPr>
            </a:lvl8pPr>
            <a:lvl9pPr marL="4114800" lvl="8" indent="-317500">
              <a:lnSpc>
                <a:spcPct val="115000"/>
              </a:lnSpc>
              <a:spcBef>
                <a:spcPts val="1600"/>
              </a:spcBef>
              <a:spcAft>
                <a:spcPts val="1600"/>
              </a:spcAft>
              <a:buClr>
                <a:srgbClr val="058B8C"/>
              </a:buClr>
              <a:buSzPts val="1400"/>
              <a:buFont typeface="Raleway"/>
              <a:buChar char="■"/>
              <a:defRPr>
                <a:solidFill>
                  <a:srgbClr val="058B8C"/>
                </a:solidFill>
                <a:latin typeface="Raleway"/>
                <a:ea typeface="Raleway"/>
                <a:cs typeface="Raleway"/>
                <a:sym typeface="Raleway"/>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1"/>
                </a:solidFill>
                <a:latin typeface="Source Code Pro"/>
                <a:ea typeface="Source Code Pro"/>
                <a:cs typeface="Source Code Pro"/>
                <a:sym typeface="Source Code Pro"/>
              </a:defRPr>
            </a:lvl1pPr>
            <a:lvl2pPr lvl="1" algn="r">
              <a:buNone/>
              <a:defRPr sz="1000">
                <a:solidFill>
                  <a:schemeClr val="accent1"/>
                </a:solidFill>
                <a:latin typeface="Source Code Pro"/>
                <a:ea typeface="Source Code Pro"/>
                <a:cs typeface="Source Code Pro"/>
                <a:sym typeface="Source Code Pro"/>
              </a:defRPr>
            </a:lvl2pPr>
            <a:lvl3pPr lvl="2" algn="r">
              <a:buNone/>
              <a:defRPr sz="1000">
                <a:solidFill>
                  <a:schemeClr val="accent1"/>
                </a:solidFill>
                <a:latin typeface="Source Code Pro"/>
                <a:ea typeface="Source Code Pro"/>
                <a:cs typeface="Source Code Pro"/>
                <a:sym typeface="Source Code Pro"/>
              </a:defRPr>
            </a:lvl3pPr>
            <a:lvl4pPr lvl="3" algn="r">
              <a:buNone/>
              <a:defRPr sz="1000">
                <a:solidFill>
                  <a:schemeClr val="accent1"/>
                </a:solidFill>
                <a:latin typeface="Source Code Pro"/>
                <a:ea typeface="Source Code Pro"/>
                <a:cs typeface="Source Code Pro"/>
                <a:sym typeface="Source Code Pro"/>
              </a:defRPr>
            </a:lvl4pPr>
            <a:lvl5pPr lvl="4" algn="r">
              <a:buNone/>
              <a:defRPr sz="1000">
                <a:solidFill>
                  <a:schemeClr val="accent1"/>
                </a:solidFill>
                <a:latin typeface="Source Code Pro"/>
                <a:ea typeface="Source Code Pro"/>
                <a:cs typeface="Source Code Pro"/>
                <a:sym typeface="Source Code Pro"/>
              </a:defRPr>
            </a:lvl5pPr>
            <a:lvl6pPr lvl="5" algn="r">
              <a:buNone/>
              <a:defRPr sz="1000">
                <a:solidFill>
                  <a:schemeClr val="accent1"/>
                </a:solidFill>
                <a:latin typeface="Source Code Pro"/>
                <a:ea typeface="Source Code Pro"/>
                <a:cs typeface="Source Code Pro"/>
                <a:sym typeface="Source Code Pro"/>
              </a:defRPr>
            </a:lvl6pPr>
            <a:lvl7pPr lvl="6" algn="r">
              <a:buNone/>
              <a:defRPr sz="1000">
                <a:solidFill>
                  <a:schemeClr val="accent1"/>
                </a:solidFill>
                <a:latin typeface="Source Code Pro"/>
                <a:ea typeface="Source Code Pro"/>
                <a:cs typeface="Source Code Pro"/>
                <a:sym typeface="Source Code Pro"/>
              </a:defRPr>
            </a:lvl7pPr>
            <a:lvl8pPr lvl="7" algn="r">
              <a:buNone/>
              <a:defRPr sz="1000">
                <a:solidFill>
                  <a:schemeClr val="accent1"/>
                </a:solidFill>
                <a:latin typeface="Source Code Pro"/>
                <a:ea typeface="Source Code Pro"/>
                <a:cs typeface="Source Code Pro"/>
                <a:sym typeface="Source Code Pro"/>
              </a:defRPr>
            </a:lvl8pPr>
            <a:lvl9pPr lvl="8" algn="r">
              <a:buNone/>
              <a:defRPr sz="1000">
                <a:solidFill>
                  <a:schemeClr val="accent1"/>
                </a:solidFill>
                <a:latin typeface="Source Code Pro"/>
                <a:ea typeface="Source Code Pro"/>
                <a:cs typeface="Source Code Pro"/>
                <a:sym typeface="Source Code Pro"/>
              </a:defRPr>
            </a:lvl9pPr>
          </a:lstStyle>
          <a:p>
            <a:pPr marL="0" lvl="0" indent="0" algn="r" rtl="0">
              <a:spcBef>
                <a:spcPts val="0"/>
              </a:spcBef>
              <a:spcAft>
                <a:spcPts val="0"/>
              </a:spcAft>
              <a:buNone/>
            </a:pPr>
            <a:fld id="{00000000-1234-1234-1234-123412341234}" type="slidenum">
              <a:rPr lang="de"/>
              <a:t>‹Nr.›</a:t>
            </a:fld>
            <a:endParaRPr/>
          </a:p>
        </p:txBody>
      </p:sp>
      <p:sp>
        <p:nvSpPr>
          <p:cNvPr id="9" name="Google Shape;9;p1"/>
          <p:cNvSpPr txBox="1">
            <a:spLocks noGrp="1"/>
          </p:cNvSpPr>
          <p:nvPr>
            <p:ph type="sldNum" idx="2"/>
          </p:nvPr>
        </p:nvSpPr>
        <p:spPr>
          <a:xfrm>
            <a:off x="8764654" y="0"/>
            <a:ext cx="303000" cy="393600"/>
          </a:xfrm>
          <a:prstGeom prst="rect">
            <a:avLst/>
          </a:prstGeom>
          <a:noFill/>
          <a:ln>
            <a:noFill/>
          </a:ln>
        </p:spPr>
        <p:txBody>
          <a:bodyPr spcFirstLastPara="1" wrap="square" lIns="91425" tIns="91425" rIns="91425" bIns="91425" anchor="ctr" anchorCtr="0">
            <a:noAutofit/>
          </a:bodyPr>
          <a:lstStyle>
            <a:lvl1pPr lvl="0" rtl="0">
              <a:buNone/>
              <a:defRPr>
                <a:solidFill>
                  <a:srgbClr val="058B8C"/>
                </a:solidFill>
                <a:latin typeface="Amatic SC"/>
                <a:ea typeface="Amatic SC"/>
                <a:cs typeface="Amatic SC"/>
                <a:sym typeface="Amatic SC"/>
              </a:defRPr>
            </a:lvl1pPr>
            <a:lvl2pPr lvl="1" rtl="0">
              <a:buNone/>
              <a:defRPr>
                <a:solidFill>
                  <a:srgbClr val="058B8C"/>
                </a:solidFill>
                <a:latin typeface="Amatic SC"/>
                <a:ea typeface="Amatic SC"/>
                <a:cs typeface="Amatic SC"/>
                <a:sym typeface="Amatic SC"/>
              </a:defRPr>
            </a:lvl2pPr>
            <a:lvl3pPr lvl="2" rtl="0">
              <a:buNone/>
              <a:defRPr>
                <a:solidFill>
                  <a:srgbClr val="058B8C"/>
                </a:solidFill>
                <a:latin typeface="Amatic SC"/>
                <a:ea typeface="Amatic SC"/>
                <a:cs typeface="Amatic SC"/>
                <a:sym typeface="Amatic SC"/>
              </a:defRPr>
            </a:lvl3pPr>
            <a:lvl4pPr lvl="3" rtl="0">
              <a:buNone/>
              <a:defRPr>
                <a:solidFill>
                  <a:srgbClr val="058B8C"/>
                </a:solidFill>
                <a:latin typeface="Amatic SC"/>
                <a:ea typeface="Amatic SC"/>
                <a:cs typeface="Amatic SC"/>
                <a:sym typeface="Amatic SC"/>
              </a:defRPr>
            </a:lvl4pPr>
            <a:lvl5pPr lvl="4" rtl="0">
              <a:buNone/>
              <a:defRPr>
                <a:solidFill>
                  <a:srgbClr val="058B8C"/>
                </a:solidFill>
                <a:latin typeface="Amatic SC"/>
                <a:ea typeface="Amatic SC"/>
                <a:cs typeface="Amatic SC"/>
                <a:sym typeface="Amatic SC"/>
              </a:defRPr>
            </a:lvl5pPr>
            <a:lvl6pPr lvl="5" rtl="0">
              <a:buNone/>
              <a:defRPr>
                <a:solidFill>
                  <a:srgbClr val="058B8C"/>
                </a:solidFill>
                <a:latin typeface="Amatic SC"/>
                <a:ea typeface="Amatic SC"/>
                <a:cs typeface="Amatic SC"/>
                <a:sym typeface="Amatic SC"/>
              </a:defRPr>
            </a:lvl6pPr>
            <a:lvl7pPr lvl="6" rtl="0">
              <a:buNone/>
              <a:defRPr>
                <a:solidFill>
                  <a:srgbClr val="058B8C"/>
                </a:solidFill>
                <a:latin typeface="Amatic SC"/>
                <a:ea typeface="Amatic SC"/>
                <a:cs typeface="Amatic SC"/>
                <a:sym typeface="Amatic SC"/>
              </a:defRPr>
            </a:lvl7pPr>
            <a:lvl8pPr lvl="7" rtl="0">
              <a:buNone/>
              <a:defRPr>
                <a:solidFill>
                  <a:srgbClr val="058B8C"/>
                </a:solidFill>
                <a:latin typeface="Amatic SC"/>
                <a:ea typeface="Amatic SC"/>
                <a:cs typeface="Amatic SC"/>
                <a:sym typeface="Amatic SC"/>
              </a:defRPr>
            </a:lvl8pPr>
            <a:lvl9pPr lvl="8" rtl="0">
              <a:buNone/>
              <a:defRPr>
                <a:solidFill>
                  <a:srgbClr val="058B8C"/>
                </a:solidFill>
                <a:latin typeface="Amatic SC"/>
                <a:ea typeface="Amatic SC"/>
                <a:cs typeface="Amatic SC"/>
                <a:sym typeface="Amatic SC"/>
              </a:defRPr>
            </a:lvl9pPr>
          </a:lstStyle>
          <a:p>
            <a:pPr marL="0" lvl="0" indent="0" algn="l" rtl="0">
              <a:spcBef>
                <a:spcPts val="0"/>
              </a:spcBef>
              <a:spcAft>
                <a:spcPts val="0"/>
              </a:spcAft>
              <a:buNone/>
            </a:pPr>
            <a:fld id="{00000000-1234-1234-1234-123412341234}" type="slidenum">
              <a:rPr lang="de"/>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creativecommons.org/licenses/by-sa/4.0" TargetMode="External"/><Relationship Id="rId3" Type="http://schemas.openxmlformats.org/officeDocument/2006/relationships/image" Target="../media/image21.jp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hyperlink" Target="https://commons.wikimedia.org/wiki/File:Armstrong_6.74.png"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hyperlink" Target="https://creativecommons.org/licenses/by-sa/4.0"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hyperlink" Target="https://commons.wikimedia.org/wiki/File:Semantic_Modeling.png" TargetMode="External"/><Relationship Id="rId4" Type="http://schemas.openxmlformats.org/officeDocument/2006/relationships/hyperlink" Target="https://creativecommons.org/licenses/by/4.0"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35.png"/><Relationship Id="rId4" Type="http://schemas.openxmlformats.org/officeDocument/2006/relationships/hyperlink" Target="https://creativecommons.org/licenses/by/4.0"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hyperlink" Target="https://commons.wikimedia.org/wiki/File:Armstrong_6.74.png"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hyperlink" Target="https://creativecommons.org/licenses/by-sa/4.0"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hyperlink" Target="https://creativecommons.org/licenses/by-sa/4.0"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hyperlink" Target="https://creativecommons.org/licenses/by-sa/4.0" TargetMode="Externa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hyperlink" Target="https://creativecommons.org/licenses/by-sa/4.0"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hyperlink" Target="https://ars3d.rgzm.de/comparisonviewer/index.htm?comparison_id=682852d6-24c6-41f3-9eb1-774d723fc35f" TargetMode="External"/><Relationship Id="rId5" Type="http://schemas.openxmlformats.org/officeDocument/2006/relationships/hyperlink" Target="https://creativecommons.org/licenses/by-sa/4.0" TargetMode="External"/><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hyperlink" Target="https://creativecommons.org/licenses/by/4.0" TargetMode="External"/><Relationship Id="rId4" Type="http://schemas.openxmlformats.org/officeDocument/2006/relationships/image" Target="../media/image45.jpg"/></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hyperlink" Target="https://www.fiverr.com/community/standard" TargetMode="External"/><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hyperlink" Target="https://t1p.de/3z9l1"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53.png"/><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45.jpg"/><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image" Target="../media/image57.png"/><Relationship Id="rId5" Type="http://schemas.openxmlformats.org/officeDocument/2006/relationships/image" Target="../media/image56.jpg"/><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61.jpg"/><Relationship Id="rId5" Type="http://schemas.openxmlformats.org/officeDocument/2006/relationships/image" Target="../media/image60.jpg"/><Relationship Id="rId4" Type="http://schemas.openxmlformats.org/officeDocument/2006/relationships/image" Target="../media/image59.jpg"/></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6.xml"/><Relationship Id="rId1" Type="http://schemas.openxmlformats.org/officeDocument/2006/relationships/slideLayout" Target="../slideLayouts/slideLayout6.xml"/><Relationship Id="rId5" Type="http://schemas.openxmlformats.org/officeDocument/2006/relationships/image" Target="../media/image62.png"/><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64.png"/><Relationship Id="rId4" Type="http://schemas.openxmlformats.org/officeDocument/2006/relationships/hyperlink" Target="https://creativecommons.org/licenses/by/4.0"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hyperlink" Target="https://www.marketinginstitut.biz/blog/kuenstliche-intelligenz/"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hyperlink" Target="https://creativecommons.org/licenses/by/4.0" TargetMode="External"/><Relationship Id="rId4" Type="http://schemas.openxmlformats.org/officeDocument/2006/relationships/image" Target="../media/image56.jp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49.png"/><Relationship Id="rId5" Type="http://schemas.openxmlformats.org/officeDocument/2006/relationships/hyperlink" Target="https://creativecommons.org/licenses/by/4.0" TargetMode="External"/><Relationship Id="rId4" Type="http://schemas.openxmlformats.org/officeDocument/2006/relationships/image" Target="../media/image69.png"/></Relationships>
</file>

<file path=ppt/slides/_rels/slide4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hyperlink" Target="https://creativecommons.org/licenses/by/4.0" TargetMode="External"/><Relationship Id="rId5" Type="http://schemas.openxmlformats.org/officeDocument/2006/relationships/image" Target="../media/image72.png"/><Relationship Id="rId4" Type="http://schemas.openxmlformats.org/officeDocument/2006/relationships/image" Target="../media/image71.png"/></Relationships>
</file>

<file path=ppt/slides/_rels/slide43.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43.xml"/><Relationship Id="rId1" Type="http://schemas.openxmlformats.org/officeDocument/2006/relationships/slideLayout" Target="../slideLayouts/slideLayout6.xml"/><Relationship Id="rId5" Type="http://schemas.openxmlformats.org/officeDocument/2006/relationships/image" Target="../media/image75.jpg"/><Relationship Id="rId4" Type="http://schemas.openxmlformats.org/officeDocument/2006/relationships/image" Target="../media/image74.jpg"/></Relationships>
</file>

<file path=ppt/slides/_rels/slide4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hyperlink" Target="https://creativecommons.org/licenses/by/4.0" TargetMode="External"/><Relationship Id="rId5" Type="http://schemas.openxmlformats.org/officeDocument/2006/relationships/image" Target="../media/image78.png"/><Relationship Id="rId4" Type="http://schemas.openxmlformats.org/officeDocument/2006/relationships/image" Target="../media/image77.png"/></Relationships>
</file>

<file path=ppt/slides/_rels/slide45.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hyperlink" Target="https://creativecommons.org/licenses/by/4.0" TargetMode="External"/><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75.jpg"/><Relationship Id="rId5" Type="http://schemas.openxmlformats.org/officeDocument/2006/relationships/image" Target="../media/image74.jpg"/><Relationship Id="rId4" Type="http://schemas.openxmlformats.org/officeDocument/2006/relationships/image" Target="../media/image73.jpg"/></Relationships>
</file>

<file path=ppt/slides/_rels/slide4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hyperlink" Target="https://community.hpe.com/t5/hpe-blog-uk-ireland/artificial-intelligence-enough-of-the-hype-what-is-it/ba-p/7046672"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81.png"/><Relationship Id="rId7" Type="http://schemas.openxmlformats.org/officeDocument/2006/relationships/hyperlink" Target="https://creativecommons.org/licenses/by/4.0" TargetMode="External"/><Relationship Id="rId2" Type="http://schemas.openxmlformats.org/officeDocument/2006/relationships/notesSlide" Target="../notesSlides/notesSlide51.xml"/><Relationship Id="rId1" Type="http://schemas.openxmlformats.org/officeDocument/2006/relationships/slideLayout" Target="../slideLayouts/slideLayout6.xml"/><Relationship Id="rId6" Type="http://schemas.openxmlformats.org/officeDocument/2006/relationships/hyperlink" Target="https://rgzm.github.io/amt-ceratyont/" TargetMode="External"/><Relationship Id="rId5" Type="http://schemas.openxmlformats.org/officeDocument/2006/relationships/hyperlink" Target="https://github.com/RGZM/amt-ceratyont/" TargetMode="External"/><Relationship Id="rId4" Type="http://schemas.openxmlformats.org/officeDocument/2006/relationships/image" Target="../media/image82.png"/></Relationships>
</file>

<file path=ppt/slides/_rels/slide5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hyperlink" Target="https://commons.wikimedia.org/wiki/File:AI_Techniques_Overview.png" TargetMode="External"/><Relationship Id="rId4" Type="http://schemas.openxmlformats.org/officeDocument/2006/relationships/hyperlink" Target="https://creativecommons.org/licenses/by/4.0"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2.png"/><Relationship Id="rId7"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hyperlink" Target="https://caa-de2022.uni-koeln.de/preliminary-programme" TargetMode="External"/><Relationship Id="rId4" Type="http://schemas.openxmlformats.org/officeDocument/2006/relationships/image" Target="../media/image13.png"/><Relationship Id="rId9" Type="http://schemas.openxmlformats.org/officeDocument/2006/relationships/hyperlink" Target="https://creativecommons.org/licenses/by/4.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hyperlink" Target="https://creativecommons.org/licenses/by/4.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p:nvPr/>
        </p:nvSpPr>
        <p:spPr>
          <a:xfrm>
            <a:off x="0" y="0"/>
            <a:ext cx="9144000" cy="3433200"/>
          </a:xfrm>
          <a:prstGeom prst="rect">
            <a:avLst/>
          </a:prstGeom>
          <a:solidFill>
            <a:srgbClr val="058B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6E96AA"/>
              </a:highlight>
            </a:endParaRPr>
          </a:p>
        </p:txBody>
      </p:sp>
      <p:sp>
        <p:nvSpPr>
          <p:cNvPr id="61" name="Google Shape;61;p14"/>
          <p:cNvSpPr txBox="1">
            <a:spLocks noGrp="1"/>
          </p:cNvSpPr>
          <p:nvPr>
            <p:ph type="ctrTitle"/>
          </p:nvPr>
        </p:nvSpPr>
        <p:spPr>
          <a:xfrm>
            <a:off x="505900" y="357050"/>
            <a:ext cx="6786600" cy="2149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de" sz="4000" dirty="0">
                <a:solidFill>
                  <a:srgbClr val="058B8C"/>
                </a:solidFill>
                <a:highlight>
                  <a:schemeClr val="lt1"/>
                </a:highlight>
              </a:rPr>
              <a:t>Typologie-Handling zur Dokumentation mit Hilfe künstlicher Intelligenz</a:t>
            </a:r>
            <a:br>
              <a:rPr lang="de" sz="4000" dirty="0">
                <a:solidFill>
                  <a:schemeClr val="lt1"/>
                </a:solidFill>
              </a:rPr>
            </a:br>
            <a:endParaRPr sz="2600" dirty="0">
              <a:solidFill>
                <a:schemeClr val="lt1"/>
              </a:solidFill>
            </a:endParaRPr>
          </a:p>
        </p:txBody>
      </p:sp>
      <p:sp>
        <p:nvSpPr>
          <p:cNvPr id="62" name="Google Shape;62;p14"/>
          <p:cNvSpPr txBox="1">
            <a:spLocks noGrp="1"/>
          </p:cNvSpPr>
          <p:nvPr>
            <p:ph type="subTitle" idx="1"/>
          </p:nvPr>
        </p:nvSpPr>
        <p:spPr>
          <a:xfrm>
            <a:off x="807000" y="3795775"/>
            <a:ext cx="6006000" cy="1030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 sz="2400">
                <a:solidFill>
                  <a:srgbClr val="CCCCCC"/>
                </a:solidFill>
                <a:latin typeface="Amatic SC"/>
                <a:ea typeface="Amatic SC"/>
                <a:cs typeface="Amatic SC"/>
                <a:sym typeface="Amatic SC"/>
              </a:rPr>
              <a:t>Deutscher Museumsbund | FG Dokumentation | Herbsttagung 2022</a:t>
            </a:r>
            <a:br>
              <a:rPr lang="de" sz="2400">
                <a:solidFill>
                  <a:srgbClr val="CCCCCC"/>
                </a:solidFill>
                <a:latin typeface="Amatic SC"/>
                <a:ea typeface="Amatic SC"/>
                <a:cs typeface="Amatic SC"/>
                <a:sym typeface="Amatic SC"/>
              </a:rPr>
            </a:br>
            <a:r>
              <a:rPr lang="de" sz="2400" b="0">
                <a:solidFill>
                  <a:srgbClr val="CCCCCC"/>
                </a:solidFill>
                <a:latin typeface="Amatic SC"/>
                <a:ea typeface="Amatic SC"/>
                <a:cs typeface="Amatic SC"/>
                <a:sym typeface="Amatic SC"/>
              </a:rPr>
              <a:t>Konrad-Zuse-Zentrum Berlin (ZIB), 10.-12.10.2022</a:t>
            </a:r>
            <a:endParaRPr sz="2400" b="0">
              <a:solidFill>
                <a:srgbClr val="CCCCCC"/>
              </a:solidFill>
              <a:latin typeface="Amatic SC"/>
              <a:ea typeface="Amatic SC"/>
              <a:cs typeface="Amatic SC"/>
              <a:sym typeface="Amatic SC"/>
            </a:endParaRPr>
          </a:p>
          <a:p>
            <a:pPr marL="0" lvl="0" indent="0" algn="ctr" rtl="0">
              <a:spcBef>
                <a:spcPts val="0"/>
              </a:spcBef>
              <a:spcAft>
                <a:spcPts val="0"/>
              </a:spcAft>
              <a:buNone/>
            </a:pPr>
            <a:r>
              <a:rPr lang="de" sz="1200" b="0">
                <a:solidFill>
                  <a:srgbClr val="CCCCCC"/>
                </a:solidFill>
                <a:latin typeface="Amatic SC"/>
                <a:ea typeface="Amatic SC"/>
                <a:cs typeface="Amatic SC"/>
                <a:sym typeface="Amatic SC"/>
              </a:rPr>
              <a:t>Session: Teilautomatisierte Verfahren für die Museumsdokumentation KI</a:t>
            </a:r>
            <a:endParaRPr sz="1200" b="0">
              <a:solidFill>
                <a:srgbClr val="CCCCCC"/>
              </a:solidFill>
              <a:latin typeface="Amatic SC"/>
              <a:ea typeface="Amatic SC"/>
              <a:cs typeface="Amatic SC"/>
              <a:sym typeface="Amatic SC"/>
            </a:endParaRPr>
          </a:p>
        </p:txBody>
      </p:sp>
      <p:sp>
        <p:nvSpPr>
          <p:cNvPr id="63" name="Google Shape;63;p14"/>
          <p:cNvSpPr txBox="1">
            <a:spLocks noGrp="1"/>
          </p:cNvSpPr>
          <p:nvPr>
            <p:ph type="title" idx="4294967295"/>
          </p:nvPr>
        </p:nvSpPr>
        <p:spPr>
          <a:xfrm>
            <a:off x="687600" y="2558200"/>
            <a:ext cx="7569600" cy="629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 sz="3000">
                <a:highlight>
                  <a:schemeClr val="lt1"/>
                </a:highlight>
              </a:rPr>
              <a:t>Florian THiery M.Sc. &amp; Dr. Allard Mees FSA</a:t>
            </a:r>
            <a:endParaRPr sz="3000">
              <a:highlight>
                <a:schemeClr val="lt1"/>
              </a:highlight>
            </a:endParaRPr>
          </a:p>
        </p:txBody>
      </p:sp>
      <p:pic>
        <p:nvPicPr>
          <p:cNvPr id="64" name="Google Shape;64;p14"/>
          <p:cNvPicPr preferRelativeResize="0"/>
          <p:nvPr/>
        </p:nvPicPr>
        <p:blipFill>
          <a:blip r:embed="rId3">
            <a:alphaModFix/>
          </a:blip>
          <a:stretch>
            <a:fillRect/>
          </a:stretch>
        </p:blipFill>
        <p:spPr>
          <a:xfrm>
            <a:off x="8434425" y="4891100"/>
            <a:ext cx="709575" cy="252401"/>
          </a:xfrm>
          <a:prstGeom prst="rect">
            <a:avLst/>
          </a:prstGeom>
          <a:noFill/>
          <a:ln>
            <a:noFill/>
          </a:ln>
        </p:spPr>
      </p:pic>
      <p:pic>
        <p:nvPicPr>
          <p:cNvPr id="65" name="Google Shape;65;p14" descr="D:\OwnCloud\Konferenzen\2019_LinkedPasts_Bordeaux\poster\logos.png"/>
          <p:cNvPicPr preferRelativeResize="0"/>
          <p:nvPr/>
        </p:nvPicPr>
        <p:blipFill rotWithShape="1">
          <a:blip r:embed="rId4">
            <a:alphaModFix/>
          </a:blip>
          <a:srcRect l="46236"/>
          <a:stretch/>
        </p:blipFill>
        <p:spPr>
          <a:xfrm>
            <a:off x="7005013" y="2363212"/>
            <a:ext cx="1734275" cy="868689"/>
          </a:xfrm>
          <a:prstGeom prst="rect">
            <a:avLst/>
          </a:prstGeom>
          <a:noFill/>
          <a:ln>
            <a:noFill/>
          </a:ln>
          <a:effectLst>
            <a:outerShdw blurRad="57150" dist="19050" dir="5400000" algn="bl" rotWithShape="0">
              <a:srgbClr val="000000">
                <a:alpha val="50000"/>
              </a:srgbClr>
            </a:outerShdw>
          </a:effectLst>
        </p:spPr>
      </p:pic>
      <p:pic>
        <p:nvPicPr>
          <p:cNvPr id="66" name="Google Shape;66;p14"/>
          <p:cNvPicPr preferRelativeResize="0"/>
          <p:nvPr/>
        </p:nvPicPr>
        <p:blipFill>
          <a:blip r:embed="rId5">
            <a:alphaModFix/>
          </a:blip>
          <a:stretch>
            <a:fillRect/>
          </a:stretch>
        </p:blipFill>
        <p:spPr>
          <a:xfrm>
            <a:off x="7403625" y="3646751"/>
            <a:ext cx="1030802" cy="1030802"/>
          </a:xfrm>
          <a:prstGeom prst="rect">
            <a:avLst/>
          </a:prstGeom>
          <a:noFill/>
          <a:ln>
            <a:noFill/>
          </a:ln>
        </p:spPr>
      </p:pic>
      <p:pic>
        <p:nvPicPr>
          <p:cNvPr id="67" name="Google Shape;67;p14"/>
          <p:cNvPicPr preferRelativeResize="0"/>
          <p:nvPr/>
        </p:nvPicPr>
        <p:blipFill>
          <a:blip r:embed="rId6">
            <a:alphaModFix/>
          </a:blip>
          <a:stretch>
            <a:fillRect/>
          </a:stretch>
        </p:blipFill>
        <p:spPr>
          <a:xfrm>
            <a:off x="6925586" y="658488"/>
            <a:ext cx="1893176" cy="1616926"/>
          </a:xfrm>
          <a:prstGeom prst="rect">
            <a:avLst/>
          </a:prstGeom>
          <a:noFill/>
          <a:ln>
            <a:noFill/>
          </a:ln>
        </p:spPr>
      </p:pic>
      <p:pic>
        <p:nvPicPr>
          <p:cNvPr id="68" name="Google Shape;68;p14"/>
          <p:cNvPicPr preferRelativeResize="0"/>
          <p:nvPr/>
        </p:nvPicPr>
        <p:blipFill rotWithShape="1">
          <a:blip r:embed="rId7">
            <a:alphaModFix/>
          </a:blip>
          <a:srcRect l="278" r="288"/>
          <a:stretch/>
        </p:blipFill>
        <p:spPr>
          <a:xfrm>
            <a:off x="6027224" y="4891300"/>
            <a:ext cx="2331000" cy="252000"/>
          </a:xfrm>
          <a:prstGeom prst="rect">
            <a:avLst/>
          </a:prstGeom>
          <a:noFill/>
          <a:ln>
            <a:noFill/>
          </a:ln>
        </p:spPr>
      </p:pic>
      <p:grpSp>
        <p:nvGrpSpPr>
          <p:cNvPr id="69" name="Google Shape;69;p14"/>
          <p:cNvGrpSpPr/>
          <p:nvPr/>
        </p:nvGrpSpPr>
        <p:grpSpPr>
          <a:xfrm>
            <a:off x="4616416" y="4909200"/>
            <a:ext cx="1334609" cy="216200"/>
            <a:chOff x="4616416" y="4909200"/>
            <a:chExt cx="1334609" cy="216200"/>
          </a:xfrm>
        </p:grpSpPr>
        <p:pic>
          <p:nvPicPr>
            <p:cNvPr id="70" name="Google Shape;70;p14"/>
            <p:cNvPicPr preferRelativeResize="0"/>
            <p:nvPr/>
          </p:nvPicPr>
          <p:blipFill>
            <a:blip r:embed="rId8">
              <a:alphaModFix/>
            </a:blip>
            <a:stretch>
              <a:fillRect/>
            </a:stretch>
          </p:blipFill>
          <p:spPr>
            <a:xfrm>
              <a:off x="4616416" y="4909200"/>
              <a:ext cx="290570" cy="180000"/>
            </a:xfrm>
            <a:prstGeom prst="rect">
              <a:avLst/>
            </a:prstGeom>
            <a:noFill/>
            <a:ln>
              <a:noFill/>
            </a:ln>
          </p:spPr>
        </p:pic>
        <p:sp>
          <p:nvSpPr>
            <p:cNvPr id="71" name="Google Shape;71;p14"/>
            <p:cNvSpPr/>
            <p:nvPr/>
          </p:nvSpPr>
          <p:spPr>
            <a:xfrm>
              <a:off x="4943025" y="4909400"/>
              <a:ext cx="1008000" cy="216000"/>
            </a:xfrm>
            <a:prstGeom prst="snip2DiagRect">
              <a:avLst>
                <a:gd name="adj1" fmla="val 0"/>
                <a:gd name="adj2" fmla="val 16667"/>
              </a:avLst>
            </a:prstGeom>
            <a:solidFill>
              <a:srgbClr val="6E96A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1000">
                  <a:solidFill>
                    <a:srgbClr val="FFFFFF"/>
                  </a:solidFill>
                  <a:latin typeface="Barlow"/>
                  <a:ea typeface="Barlow"/>
                  <a:cs typeface="Barlow"/>
                  <a:sym typeface="Barlow"/>
                </a:rPr>
                <a:t>Q114565798</a:t>
              </a:r>
              <a:endParaRPr sz="1000">
                <a:solidFill>
                  <a:srgbClr val="FFFFFF"/>
                </a:solidFill>
                <a:latin typeface="Barlow"/>
                <a:ea typeface="Barlow"/>
                <a:cs typeface="Barlow"/>
                <a:sym typeface="Barlow"/>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3"/>
          <p:cNvSpPr txBox="1">
            <a:spLocks noGrp="1"/>
          </p:cNvSpPr>
          <p:nvPr>
            <p:ph type="title"/>
          </p:nvPr>
        </p:nvSpPr>
        <p:spPr>
          <a:xfrm>
            <a:off x="-49875" y="4121350"/>
            <a:ext cx="92478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Wir zeigen dieses am Beispiel von Implementierungen aus dem Kooperationsprojekt “ARS3D”, </a:t>
            </a:r>
            <a:endParaRPr/>
          </a:p>
          <a:p>
            <a:pPr marL="0" lvl="0" indent="0" algn="ctr" rtl="0">
              <a:spcBef>
                <a:spcPts val="0"/>
              </a:spcBef>
              <a:spcAft>
                <a:spcPts val="0"/>
              </a:spcAft>
              <a:buNone/>
            </a:pPr>
            <a:r>
              <a:rPr lang="de"/>
              <a:t>die am RGZM zusammen mit dem i3mainz der Hochschule Mainz entwickelt wurden.</a:t>
            </a:r>
            <a:endParaRPr/>
          </a:p>
        </p:txBody>
      </p:sp>
      <p:pic>
        <p:nvPicPr>
          <p:cNvPr id="141" name="Google Shape;141;p23"/>
          <p:cNvPicPr preferRelativeResize="0"/>
          <p:nvPr/>
        </p:nvPicPr>
        <p:blipFill rotWithShape="1">
          <a:blip r:embed="rId3">
            <a:alphaModFix/>
          </a:blip>
          <a:srcRect/>
          <a:stretch/>
        </p:blipFill>
        <p:spPr>
          <a:xfrm>
            <a:off x="2200400" y="360275"/>
            <a:ext cx="4743201" cy="3441575"/>
          </a:xfrm>
          <a:prstGeom prst="rect">
            <a:avLst/>
          </a:prstGeom>
          <a:noFill/>
          <a:ln>
            <a:noFill/>
          </a:ln>
        </p:spPr>
      </p:pic>
      <p:sp>
        <p:nvSpPr>
          <p:cNvPr id="142" name="Google Shape;142;p23"/>
          <p:cNvSpPr txBox="1"/>
          <p:nvPr/>
        </p:nvSpPr>
        <p:spPr>
          <a:xfrm rot="-1977">
            <a:off x="6048550" y="3431863"/>
            <a:ext cx="10434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4"/>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Sowie einem Beispiel aus dem Projekt “CeraTyOnt” des Handlungsfeldes “Semantic Modelling &amp; Knowledge Graphs / Artificial Intelligence” des AB Wissenschaftliche IT, Digitale Plattformen und Tools am RGZM.</a:t>
            </a:r>
            <a:endParaRPr/>
          </a:p>
        </p:txBody>
      </p:sp>
      <p:pic>
        <p:nvPicPr>
          <p:cNvPr id="148" name="Google Shape;148;p24"/>
          <p:cNvPicPr preferRelativeResize="0"/>
          <p:nvPr/>
        </p:nvPicPr>
        <p:blipFill rotWithShape="1">
          <a:blip r:embed="rId3">
            <a:alphaModFix/>
          </a:blip>
          <a:srcRect/>
          <a:stretch/>
        </p:blipFill>
        <p:spPr>
          <a:xfrm>
            <a:off x="2200400" y="360275"/>
            <a:ext cx="4743201" cy="3441575"/>
          </a:xfrm>
          <a:prstGeom prst="rect">
            <a:avLst/>
          </a:prstGeom>
          <a:noFill/>
          <a:ln>
            <a:noFill/>
          </a:ln>
        </p:spPr>
      </p:pic>
      <p:sp>
        <p:nvSpPr>
          <p:cNvPr id="149" name="Google Shape;149;p24"/>
          <p:cNvSpPr txBox="1"/>
          <p:nvPr/>
        </p:nvSpPr>
        <p:spPr>
          <a:xfrm rot="-1977">
            <a:off x="6048550" y="3431863"/>
            <a:ext cx="10434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5"/>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Beispiel aus dem BMBF-geförderten Projekt</a:t>
            </a:r>
            <a:br>
              <a:rPr lang="de"/>
            </a:br>
            <a:r>
              <a:rPr lang="de"/>
              <a:t>African Red Slip Ware Digital “ARs3D”</a:t>
            </a:r>
            <a:endParaRPr/>
          </a:p>
        </p:txBody>
      </p:sp>
      <p:grpSp>
        <p:nvGrpSpPr>
          <p:cNvPr id="155" name="Google Shape;155;p25"/>
          <p:cNvGrpSpPr/>
          <p:nvPr/>
        </p:nvGrpSpPr>
        <p:grpSpPr>
          <a:xfrm>
            <a:off x="1280113" y="421050"/>
            <a:ext cx="6001058" cy="672075"/>
            <a:chOff x="1280113" y="497250"/>
            <a:chExt cx="6001058" cy="672075"/>
          </a:xfrm>
        </p:grpSpPr>
        <p:pic>
          <p:nvPicPr>
            <p:cNvPr id="156" name="Google Shape;156;p25"/>
            <p:cNvPicPr preferRelativeResize="0"/>
            <p:nvPr/>
          </p:nvPicPr>
          <p:blipFill>
            <a:blip r:embed="rId3">
              <a:alphaModFix/>
            </a:blip>
            <a:stretch>
              <a:fillRect/>
            </a:stretch>
          </p:blipFill>
          <p:spPr>
            <a:xfrm>
              <a:off x="6427650" y="530650"/>
              <a:ext cx="853521" cy="605274"/>
            </a:xfrm>
            <a:prstGeom prst="rect">
              <a:avLst/>
            </a:prstGeom>
            <a:noFill/>
            <a:ln>
              <a:noFill/>
            </a:ln>
            <a:effectLst>
              <a:outerShdw blurRad="57150" dist="19050" dir="5400000" algn="bl" rotWithShape="0">
                <a:srgbClr val="000000">
                  <a:alpha val="50000"/>
                </a:srgbClr>
              </a:outerShdw>
            </a:effectLst>
          </p:spPr>
        </p:pic>
        <p:grpSp>
          <p:nvGrpSpPr>
            <p:cNvPr id="157" name="Google Shape;157;p25"/>
            <p:cNvGrpSpPr/>
            <p:nvPr/>
          </p:nvGrpSpPr>
          <p:grpSpPr>
            <a:xfrm>
              <a:off x="1280113" y="497250"/>
              <a:ext cx="4879872" cy="672075"/>
              <a:chOff x="2132063" y="2680413"/>
              <a:chExt cx="4879872" cy="672075"/>
            </a:xfrm>
          </p:grpSpPr>
          <p:pic>
            <p:nvPicPr>
              <p:cNvPr id="158" name="Google Shape;158;p25" descr="D:\OwnCloud\Konferenzen\2019_LinkedPasts_Bordeaux\poster\logos.png"/>
              <p:cNvPicPr preferRelativeResize="0"/>
              <p:nvPr/>
            </p:nvPicPr>
            <p:blipFill rotWithShape="1">
              <a:blip r:embed="rId4">
                <a:alphaModFix/>
              </a:blip>
              <a:srcRect/>
              <a:stretch/>
            </p:blipFill>
            <p:spPr>
              <a:xfrm>
                <a:off x="2132063" y="2680413"/>
                <a:ext cx="2495571" cy="672075"/>
              </a:xfrm>
              <a:prstGeom prst="rect">
                <a:avLst/>
              </a:prstGeom>
              <a:noFill/>
              <a:ln>
                <a:noFill/>
              </a:ln>
            </p:spPr>
          </p:pic>
          <p:pic>
            <p:nvPicPr>
              <p:cNvPr id="159" name="Google Shape;159;p25"/>
              <p:cNvPicPr preferRelativeResize="0"/>
              <p:nvPr/>
            </p:nvPicPr>
            <p:blipFill rotWithShape="1">
              <a:blip r:embed="rId5">
                <a:alphaModFix/>
              </a:blip>
              <a:srcRect/>
              <a:stretch/>
            </p:blipFill>
            <p:spPr>
              <a:xfrm>
                <a:off x="6417575" y="2719263"/>
                <a:ext cx="594360" cy="594360"/>
              </a:xfrm>
              <a:prstGeom prst="rect">
                <a:avLst/>
              </a:prstGeom>
              <a:noFill/>
              <a:ln>
                <a:noFill/>
              </a:ln>
            </p:spPr>
          </p:pic>
          <p:pic>
            <p:nvPicPr>
              <p:cNvPr id="160" name="Google Shape;160;p25"/>
              <p:cNvPicPr preferRelativeResize="0"/>
              <p:nvPr/>
            </p:nvPicPr>
            <p:blipFill rotWithShape="1">
              <a:blip r:embed="rId6">
                <a:alphaModFix/>
              </a:blip>
              <a:srcRect/>
              <a:stretch/>
            </p:blipFill>
            <p:spPr>
              <a:xfrm>
                <a:off x="4838487" y="2808359"/>
                <a:ext cx="1344712" cy="416186"/>
              </a:xfrm>
              <a:prstGeom prst="rect">
                <a:avLst/>
              </a:prstGeom>
              <a:noFill/>
              <a:ln>
                <a:noFill/>
              </a:ln>
            </p:spPr>
          </p:pic>
        </p:grpSp>
      </p:grpSp>
      <p:pic>
        <p:nvPicPr>
          <p:cNvPr id="161" name="Google Shape;161;p25"/>
          <p:cNvPicPr preferRelativeResize="0"/>
          <p:nvPr/>
        </p:nvPicPr>
        <p:blipFill>
          <a:blip r:embed="rId7">
            <a:alphaModFix/>
          </a:blip>
          <a:stretch>
            <a:fillRect/>
          </a:stretch>
        </p:blipFill>
        <p:spPr>
          <a:xfrm>
            <a:off x="2969924" y="1249124"/>
            <a:ext cx="3204150" cy="2520025"/>
          </a:xfrm>
          <a:prstGeom prst="rect">
            <a:avLst/>
          </a:prstGeom>
          <a:noFill/>
          <a:ln>
            <a:noFill/>
          </a:ln>
        </p:spPr>
      </p:pic>
      <p:sp>
        <p:nvSpPr>
          <p:cNvPr id="162" name="Google Shape;162;p25"/>
          <p:cNvSpPr txBox="1"/>
          <p:nvPr/>
        </p:nvSpPr>
        <p:spPr>
          <a:xfrm rot="-2093">
            <a:off x="3832950" y="3718466"/>
            <a:ext cx="1478100" cy="195900"/>
          </a:xfrm>
          <a:prstGeom prst="rect">
            <a:avLst/>
          </a:prstGeom>
          <a:noFill/>
          <a:ln>
            <a:noFill/>
          </a:ln>
        </p:spPr>
        <p:txBody>
          <a:bodyPr spcFirstLastPara="1" wrap="square" lIns="36000" tIns="36000" rIns="36000" bIns="36000" anchor="b" anchorCtr="0">
            <a:spAutoFit/>
          </a:bodyPr>
          <a:lstStyle/>
          <a:p>
            <a:pPr marL="0" lvl="0" indent="0" algn="ctr" rtl="0">
              <a:spcBef>
                <a:spcPts val="0"/>
              </a:spcBef>
              <a:spcAft>
                <a:spcPts val="0"/>
              </a:spcAft>
              <a:buNone/>
            </a:pPr>
            <a:r>
              <a:rPr lang="de" sz="800" b="1">
                <a:solidFill>
                  <a:srgbClr val="FFFFFF"/>
                </a:solidFill>
                <a:latin typeface="Amatic SC"/>
                <a:ea typeface="Amatic SC"/>
                <a:cs typeface="Amatic SC"/>
                <a:sym typeface="Amatic SC"/>
              </a:rPr>
              <a:t>ARS3D project / i3mainz / RGZM, </a:t>
            </a:r>
            <a:r>
              <a:rPr lang="de" sz="800" b="1" u="sng">
                <a:solidFill>
                  <a:schemeClr val="hlink"/>
                </a:solidFill>
                <a:latin typeface="Amatic SC"/>
                <a:ea typeface="Amatic SC"/>
                <a:cs typeface="Amatic SC"/>
                <a:sym typeface="Amatic SC"/>
                <a:hlinkClick r:id="rId8"/>
              </a:rPr>
              <a:t>CC BY-SA 4.0</a:t>
            </a:r>
            <a:endParaRPr sz="800" b="1">
              <a:solidFill>
                <a:srgbClr val="FFFFFF"/>
              </a:solidFill>
              <a:latin typeface="Amatic SC"/>
              <a:ea typeface="Amatic SC"/>
              <a:cs typeface="Amatic SC"/>
              <a:sym typeface="Amatic S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6"/>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 Idee: geometrische Vergleiche von 3D-digitalisierten Appliken können mit</a:t>
            </a:r>
            <a:br>
              <a:rPr lang="de"/>
            </a:br>
            <a:r>
              <a:rPr lang="de"/>
              <a:t>regelbasierten archäologischen Beschreibungen kombiniert und durch Entscheidungsbäume</a:t>
            </a:r>
            <a:br>
              <a:rPr lang="de"/>
            </a:br>
            <a:r>
              <a:rPr lang="de"/>
              <a:t>automatisierte Schlussfolgerungen gezogen werden.</a:t>
            </a:r>
            <a:endParaRPr/>
          </a:p>
        </p:txBody>
      </p:sp>
      <p:pic>
        <p:nvPicPr>
          <p:cNvPr id="168" name="Google Shape;168;p26"/>
          <p:cNvPicPr preferRelativeResize="0"/>
          <p:nvPr/>
        </p:nvPicPr>
        <p:blipFill>
          <a:blip r:embed="rId3">
            <a:alphaModFix/>
          </a:blip>
          <a:stretch>
            <a:fillRect/>
          </a:stretch>
        </p:blipFill>
        <p:spPr>
          <a:xfrm>
            <a:off x="3767975" y="583575"/>
            <a:ext cx="2160000" cy="2160000"/>
          </a:xfrm>
          <a:prstGeom prst="rect">
            <a:avLst/>
          </a:prstGeom>
          <a:noFill/>
          <a:ln>
            <a:noFill/>
          </a:ln>
        </p:spPr>
      </p:pic>
      <p:pic>
        <p:nvPicPr>
          <p:cNvPr id="169" name="Google Shape;169;p26"/>
          <p:cNvPicPr preferRelativeResize="0"/>
          <p:nvPr/>
        </p:nvPicPr>
        <p:blipFill>
          <a:blip r:embed="rId4">
            <a:alphaModFix/>
          </a:blip>
          <a:stretch>
            <a:fillRect/>
          </a:stretch>
        </p:blipFill>
        <p:spPr>
          <a:xfrm>
            <a:off x="6535325" y="1377475"/>
            <a:ext cx="2160000" cy="2160000"/>
          </a:xfrm>
          <a:prstGeom prst="rect">
            <a:avLst/>
          </a:prstGeom>
          <a:noFill/>
          <a:ln>
            <a:noFill/>
          </a:ln>
        </p:spPr>
      </p:pic>
      <p:pic>
        <p:nvPicPr>
          <p:cNvPr id="170" name="Google Shape;170;p26"/>
          <p:cNvPicPr preferRelativeResize="0"/>
          <p:nvPr/>
        </p:nvPicPr>
        <p:blipFill rotWithShape="1">
          <a:blip r:embed="rId5">
            <a:alphaModFix/>
          </a:blip>
          <a:srcRect l="9516" t="1827" r="12861" b="4469"/>
          <a:stretch/>
        </p:blipFill>
        <p:spPr>
          <a:xfrm>
            <a:off x="588900" y="931875"/>
            <a:ext cx="2642300" cy="2586202"/>
          </a:xfrm>
          <a:prstGeom prst="rect">
            <a:avLst/>
          </a:prstGeom>
          <a:noFill/>
          <a:ln>
            <a:noFill/>
          </a:ln>
        </p:spPr>
      </p:pic>
      <p:cxnSp>
        <p:nvCxnSpPr>
          <p:cNvPr id="171" name="Google Shape;171;p26"/>
          <p:cNvCxnSpPr/>
          <p:nvPr/>
        </p:nvCxnSpPr>
        <p:spPr>
          <a:xfrm rot="10800000" flipH="1">
            <a:off x="2173925" y="1367600"/>
            <a:ext cx="1870200" cy="133800"/>
          </a:xfrm>
          <a:prstGeom prst="straightConnector1">
            <a:avLst/>
          </a:prstGeom>
          <a:noFill/>
          <a:ln w="28575" cap="flat" cmpd="sng">
            <a:solidFill>
              <a:srgbClr val="058B8C"/>
            </a:solidFill>
            <a:prstDash val="solid"/>
            <a:round/>
            <a:headEnd type="none" w="med" len="med"/>
            <a:tailEnd type="triangle" w="med" len="med"/>
          </a:ln>
        </p:spPr>
      </p:cxnSp>
      <p:cxnSp>
        <p:nvCxnSpPr>
          <p:cNvPr id="172" name="Google Shape;172;p26"/>
          <p:cNvCxnSpPr/>
          <p:nvPr/>
        </p:nvCxnSpPr>
        <p:spPr>
          <a:xfrm rot="10800000" flipH="1">
            <a:off x="1359500" y="2842300"/>
            <a:ext cx="5463000" cy="231600"/>
          </a:xfrm>
          <a:prstGeom prst="straightConnector1">
            <a:avLst/>
          </a:prstGeom>
          <a:noFill/>
          <a:ln w="28575" cap="flat" cmpd="sng">
            <a:solidFill>
              <a:srgbClr val="058B8C"/>
            </a:solidFill>
            <a:prstDash val="solid"/>
            <a:round/>
            <a:headEnd type="none" w="med" len="med"/>
            <a:tailEnd type="triangle" w="med" len="med"/>
          </a:ln>
        </p:spPr>
      </p:cxnSp>
      <p:sp>
        <p:nvSpPr>
          <p:cNvPr id="173" name="Google Shape;173;p26"/>
          <p:cNvSpPr txBox="1"/>
          <p:nvPr/>
        </p:nvSpPr>
        <p:spPr>
          <a:xfrm rot="-2130">
            <a:off x="6535325" y="932634"/>
            <a:ext cx="2420700" cy="4422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Jonas Veller, Laura Laddatz (i3mainz), Florian Thiery, Louise Rokohl (RGZM)</a:t>
            </a:r>
            <a:br>
              <a:rPr lang="de" sz="800" b="1">
                <a:solidFill>
                  <a:srgbClr val="FFFFFF"/>
                </a:solidFill>
                <a:latin typeface="Amatic SC"/>
                <a:ea typeface="Amatic SC"/>
                <a:cs typeface="Amatic SC"/>
                <a:sym typeface="Amatic SC"/>
              </a:rPr>
            </a:br>
            <a:r>
              <a:rPr lang="de" sz="800" b="1">
                <a:solidFill>
                  <a:srgbClr val="FFFFFF"/>
                </a:solidFill>
                <a:latin typeface="Amatic SC"/>
                <a:ea typeface="Amatic SC"/>
                <a:cs typeface="Amatic SC"/>
                <a:sym typeface="Amatic SC"/>
              </a:rPr>
              <a:t>from the BMBF funded research project ARS3D, </a:t>
            </a:r>
            <a:r>
              <a:rPr lang="de" sz="800" b="1" u="sng">
                <a:solidFill>
                  <a:schemeClr val="hlink"/>
                </a:solidFill>
                <a:latin typeface="Amatic SC"/>
                <a:ea typeface="Amatic SC"/>
                <a:cs typeface="Amatic SC"/>
                <a:sym typeface="Amatic SC"/>
                <a:hlinkClick r:id="rId6"/>
              </a:rPr>
              <a:t>CC BY-SA 4.0</a:t>
            </a:r>
            <a:r>
              <a:rPr lang="de" sz="800" b="1">
                <a:solidFill>
                  <a:srgbClr val="FFFFFF"/>
                </a:solidFill>
                <a:latin typeface="Amatic SC"/>
                <a:ea typeface="Amatic SC"/>
                <a:cs typeface="Amatic SC"/>
                <a:sym typeface="Amatic SC"/>
              </a:rPr>
              <a:t>,</a:t>
            </a:r>
            <a:br>
              <a:rPr lang="de" sz="800" b="1">
                <a:solidFill>
                  <a:srgbClr val="FFFFFF"/>
                </a:solidFill>
                <a:latin typeface="Amatic SC"/>
                <a:ea typeface="Amatic SC"/>
                <a:cs typeface="Amatic SC"/>
                <a:sym typeface="Amatic SC"/>
              </a:rPr>
            </a:br>
            <a:r>
              <a:rPr lang="de" sz="800" b="1">
                <a:solidFill>
                  <a:srgbClr val="FFFFFF"/>
                </a:solidFill>
                <a:latin typeface="Amatic SC"/>
                <a:ea typeface="Amatic SC"/>
                <a:cs typeface="Amatic SC"/>
                <a:sym typeface="Amatic SC"/>
              </a:rPr>
              <a:t>via </a:t>
            </a:r>
            <a:r>
              <a:rPr lang="de" sz="800" b="1" u="sng">
                <a:solidFill>
                  <a:schemeClr val="hlink"/>
                </a:solidFill>
                <a:latin typeface="Amatic SC"/>
                <a:ea typeface="Amatic SC"/>
                <a:cs typeface="Amatic SC"/>
                <a:sym typeface="Amatic SC"/>
                <a:hlinkClick r:id="rId7"/>
              </a:rPr>
              <a:t>Wikimedia Commons</a:t>
            </a:r>
            <a:endParaRPr sz="800" b="1">
              <a:solidFill>
                <a:srgbClr val="FFFFFF"/>
              </a:solidFill>
              <a:latin typeface="Amatic SC"/>
              <a:ea typeface="Amatic SC"/>
              <a:cs typeface="Amatic SC"/>
              <a:sym typeface="Amatic SC"/>
            </a:endParaRPr>
          </a:p>
        </p:txBody>
      </p:sp>
      <p:sp>
        <p:nvSpPr>
          <p:cNvPr id="174" name="Google Shape;174;p26"/>
          <p:cNvSpPr txBox="1"/>
          <p:nvPr/>
        </p:nvSpPr>
        <p:spPr>
          <a:xfrm rot="-2093">
            <a:off x="588900" y="735516"/>
            <a:ext cx="14781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ARS3D project / i3mainz / RGZM, </a:t>
            </a:r>
            <a:r>
              <a:rPr lang="de" sz="800" b="1" u="sng">
                <a:solidFill>
                  <a:schemeClr val="hlink"/>
                </a:solidFill>
                <a:latin typeface="Amatic SC"/>
                <a:ea typeface="Amatic SC"/>
                <a:cs typeface="Amatic SC"/>
                <a:sym typeface="Amatic SC"/>
                <a:hlinkClick r:id="rId6"/>
              </a:rPr>
              <a:t>CC BY-SA 4.0</a:t>
            </a:r>
            <a:endParaRPr sz="800" b="1">
              <a:solidFill>
                <a:srgbClr val="FFFFFF"/>
              </a:solidFill>
              <a:latin typeface="Amatic SC"/>
              <a:ea typeface="Amatic SC"/>
              <a:cs typeface="Amatic SC"/>
              <a:sym typeface="Amatic SC"/>
            </a:endParaRPr>
          </a:p>
        </p:txBody>
      </p:sp>
      <p:sp>
        <p:nvSpPr>
          <p:cNvPr id="175" name="Google Shape;175;p26"/>
          <p:cNvSpPr txBox="1"/>
          <p:nvPr/>
        </p:nvSpPr>
        <p:spPr>
          <a:xfrm rot="-2093">
            <a:off x="3767975" y="387216"/>
            <a:ext cx="14781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ARS3D project / i3mainz / RGZM, </a:t>
            </a:r>
            <a:r>
              <a:rPr lang="de" sz="800" b="1" u="sng">
                <a:solidFill>
                  <a:schemeClr val="hlink"/>
                </a:solidFill>
                <a:latin typeface="Amatic SC"/>
                <a:ea typeface="Amatic SC"/>
                <a:cs typeface="Amatic SC"/>
                <a:sym typeface="Amatic SC"/>
                <a:hlinkClick r:id="rId6"/>
              </a:rPr>
              <a:t>CC BY-SA 4.0</a:t>
            </a:r>
            <a:endParaRPr sz="800" b="1">
              <a:solidFill>
                <a:srgbClr val="FFFFFF"/>
              </a:solidFill>
              <a:latin typeface="Amatic SC"/>
              <a:ea typeface="Amatic SC"/>
              <a:cs typeface="Amatic SC"/>
              <a:sym typeface="Amatic SC"/>
            </a:endParaRPr>
          </a:p>
        </p:txBody>
      </p:sp>
      <p:sp>
        <p:nvSpPr>
          <p:cNvPr id="176" name="Google Shape;176;p26"/>
          <p:cNvSpPr txBox="1"/>
          <p:nvPr/>
        </p:nvSpPr>
        <p:spPr>
          <a:xfrm>
            <a:off x="5927975" y="1710600"/>
            <a:ext cx="6075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sz="3600" b="1">
                <a:solidFill>
                  <a:srgbClr val="DB4437"/>
                </a:solidFill>
                <a:latin typeface="Amatic SC"/>
                <a:ea typeface="Amatic SC"/>
                <a:cs typeface="Amatic SC"/>
                <a:sym typeface="Amatic SC"/>
              </a:rPr>
              <a:t>≠</a:t>
            </a:r>
            <a:r>
              <a:rPr lang="de" sz="3600" b="1">
                <a:solidFill>
                  <a:srgbClr val="DB4437"/>
                </a:solidFill>
                <a:latin typeface="Raleway"/>
                <a:ea typeface="Raleway"/>
                <a:cs typeface="Raleway"/>
                <a:sym typeface="Raleway"/>
              </a:rPr>
              <a:t>?</a:t>
            </a:r>
            <a:endParaRPr sz="3600">
              <a:solidFill>
                <a:srgbClr val="DB4437"/>
              </a:solidFill>
              <a:latin typeface="Raleway"/>
              <a:ea typeface="Raleway"/>
              <a:cs typeface="Raleway"/>
              <a:sym typeface="Raleway"/>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7"/>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Dies erfordert eine semantische Modellierung, die beide Methoden kombiniert und zu schlüssigen Typologie-Einschätzungen führt. Diese in Kombination mit Research Software ermöglichen</a:t>
            </a:r>
            <a:br>
              <a:rPr lang="de"/>
            </a:br>
            <a:r>
              <a:rPr lang="de"/>
              <a:t>die Anwendung von AI-Methoden wie Semantic Reasoning.</a:t>
            </a:r>
            <a:endParaRPr/>
          </a:p>
        </p:txBody>
      </p:sp>
      <p:pic>
        <p:nvPicPr>
          <p:cNvPr id="182" name="Google Shape;182;p27"/>
          <p:cNvPicPr preferRelativeResize="0"/>
          <p:nvPr/>
        </p:nvPicPr>
        <p:blipFill>
          <a:blip r:embed="rId3">
            <a:alphaModFix/>
          </a:blip>
          <a:stretch>
            <a:fillRect/>
          </a:stretch>
        </p:blipFill>
        <p:spPr>
          <a:xfrm>
            <a:off x="2085441" y="435927"/>
            <a:ext cx="4973124" cy="2840925"/>
          </a:xfrm>
          <a:prstGeom prst="rect">
            <a:avLst/>
          </a:prstGeom>
          <a:noFill/>
          <a:ln>
            <a:noFill/>
          </a:ln>
        </p:spPr>
      </p:pic>
      <p:sp>
        <p:nvSpPr>
          <p:cNvPr id="183" name="Google Shape;183;p27"/>
          <p:cNvSpPr txBox="1"/>
          <p:nvPr/>
        </p:nvSpPr>
        <p:spPr>
          <a:xfrm rot="-2386">
            <a:off x="5329974" y="3277457"/>
            <a:ext cx="17286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rgbClr val="6E96AA"/>
                </a:solidFill>
                <a:latin typeface="Amatic SC"/>
                <a:ea typeface="Amatic SC"/>
                <a:cs typeface="Amatic SC"/>
                <a:sym typeface="Amatic SC"/>
                <a:hlinkClick r:id="rId4">
                  <a:extLst>
                    <a:ext uri="{A12FA001-AC4F-418D-AE19-62706E023703}">
                      <ahyp:hlinkClr xmlns:ahyp="http://schemas.microsoft.com/office/drawing/2018/hyperlinkcolor" val="tx"/>
                    </a:ext>
                  </a:extLst>
                </a:hlinkClick>
              </a:rPr>
              <a:t>CC BY 4.0</a:t>
            </a:r>
            <a:r>
              <a:rPr lang="de" sz="800" b="1">
                <a:solidFill>
                  <a:srgbClr val="FFFFFF"/>
                </a:solidFill>
                <a:latin typeface="Amatic SC"/>
                <a:ea typeface="Amatic SC"/>
                <a:cs typeface="Amatic SC"/>
                <a:sym typeface="Amatic SC"/>
              </a:rPr>
              <a:t>, via </a:t>
            </a:r>
            <a:r>
              <a:rPr lang="de" sz="800" b="1" u="sng">
                <a:solidFill>
                  <a:schemeClr val="hlink"/>
                </a:solidFill>
                <a:latin typeface="Amatic SC"/>
                <a:ea typeface="Amatic SC"/>
                <a:cs typeface="Amatic SC"/>
                <a:sym typeface="Amatic SC"/>
                <a:hlinkClick r:id="rId5"/>
              </a:rPr>
              <a:t>Wikimedia Commons</a:t>
            </a:r>
            <a:endParaRPr sz="800" b="1">
              <a:solidFill>
                <a:srgbClr val="FFFFFF"/>
              </a:solidFill>
              <a:latin typeface="Amatic SC"/>
              <a:ea typeface="Amatic SC"/>
              <a:cs typeface="Amatic SC"/>
              <a:sym typeface="Amatic S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Objekte, deren Features und Annotationen werden mit CIDOC CRM semantisch modelliert</a:t>
            </a:r>
            <a:endParaRPr/>
          </a:p>
        </p:txBody>
      </p:sp>
      <p:pic>
        <p:nvPicPr>
          <p:cNvPr id="189" name="Google Shape;189;p28"/>
          <p:cNvPicPr preferRelativeResize="0"/>
          <p:nvPr/>
        </p:nvPicPr>
        <p:blipFill>
          <a:blip r:embed="rId3">
            <a:alphaModFix/>
          </a:blip>
          <a:stretch>
            <a:fillRect/>
          </a:stretch>
        </p:blipFill>
        <p:spPr>
          <a:xfrm>
            <a:off x="1670625" y="266200"/>
            <a:ext cx="5802742" cy="3816549"/>
          </a:xfrm>
          <a:prstGeom prst="rect">
            <a:avLst/>
          </a:prstGeom>
          <a:noFill/>
          <a:ln>
            <a:noFill/>
          </a:ln>
        </p:spPr>
      </p:pic>
      <p:sp>
        <p:nvSpPr>
          <p:cNvPr id="190" name="Google Shape;190;p28"/>
          <p:cNvSpPr txBox="1"/>
          <p:nvPr/>
        </p:nvSpPr>
        <p:spPr>
          <a:xfrm rot="-1977">
            <a:off x="6429975" y="3886538"/>
            <a:ext cx="10434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9"/>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Eine *einfache Berechnung* von “Score-Values” und eines minimalen arithmetisches Mittels</a:t>
            </a:r>
            <a:br>
              <a:rPr lang="de"/>
            </a:br>
            <a:r>
              <a:rPr lang="de"/>
              <a:t>aus archäologischen und geometrischen Einschätzungen ermöglicht einen transparenten Vergleich.</a:t>
            </a:r>
            <a:endParaRPr/>
          </a:p>
        </p:txBody>
      </p:sp>
      <p:sp>
        <p:nvSpPr>
          <p:cNvPr id="196" name="Google Shape;196;p29"/>
          <p:cNvSpPr txBox="1"/>
          <p:nvPr/>
        </p:nvSpPr>
        <p:spPr>
          <a:xfrm rot="-1977">
            <a:off x="5676000" y="3539813"/>
            <a:ext cx="10434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3"/>
              </a:rPr>
              <a:t>CC BY 4.0</a:t>
            </a:r>
            <a:endParaRPr sz="800" b="1">
              <a:solidFill>
                <a:srgbClr val="FFFFFF"/>
              </a:solidFill>
              <a:latin typeface="Amatic SC"/>
              <a:ea typeface="Amatic SC"/>
              <a:cs typeface="Amatic SC"/>
              <a:sym typeface="Amatic SC"/>
            </a:endParaRPr>
          </a:p>
        </p:txBody>
      </p:sp>
      <p:pic>
        <p:nvPicPr>
          <p:cNvPr id="197" name="Google Shape;197;p29"/>
          <p:cNvPicPr preferRelativeResize="0"/>
          <p:nvPr/>
        </p:nvPicPr>
        <p:blipFill>
          <a:blip r:embed="rId4">
            <a:alphaModFix/>
          </a:blip>
          <a:stretch>
            <a:fillRect/>
          </a:stretch>
        </p:blipFill>
        <p:spPr>
          <a:xfrm>
            <a:off x="2424613" y="430100"/>
            <a:ext cx="4294775" cy="310942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0"/>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“Score-Values” liegen im Bereich [0;3], wobei 0 ein Ko-Kriterium darstellt,</a:t>
            </a:r>
            <a:br>
              <a:rPr lang="de"/>
            </a:br>
            <a:r>
              <a:rPr lang="de"/>
              <a:t>3 eine Gleichheit und ½ einen Zweifelsfall</a:t>
            </a:r>
            <a:endParaRPr/>
          </a:p>
        </p:txBody>
      </p:sp>
      <p:pic>
        <p:nvPicPr>
          <p:cNvPr id="203" name="Google Shape;203;p30"/>
          <p:cNvPicPr preferRelativeResize="0"/>
          <p:nvPr/>
        </p:nvPicPr>
        <p:blipFill>
          <a:blip r:embed="rId3">
            <a:alphaModFix/>
          </a:blip>
          <a:stretch>
            <a:fillRect/>
          </a:stretch>
        </p:blipFill>
        <p:spPr>
          <a:xfrm>
            <a:off x="1954288" y="509375"/>
            <a:ext cx="5235425" cy="3083674"/>
          </a:xfrm>
          <a:prstGeom prst="rect">
            <a:avLst/>
          </a:prstGeom>
          <a:noFill/>
          <a:ln>
            <a:noFill/>
          </a:ln>
        </p:spPr>
      </p:pic>
      <p:sp>
        <p:nvSpPr>
          <p:cNvPr id="204" name="Google Shape;204;p30"/>
          <p:cNvSpPr txBox="1"/>
          <p:nvPr/>
        </p:nvSpPr>
        <p:spPr>
          <a:xfrm rot="-1977">
            <a:off x="6146325" y="3593338"/>
            <a:ext cx="10434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1"/>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Archäologische Einschätzungen bestehen aus lokalen und globalen Auffälligkeiten,</a:t>
            </a:r>
            <a:br>
              <a:rPr lang="de"/>
            </a:br>
            <a:r>
              <a:rPr lang="de"/>
              <a:t>die unterschiedliche Score-Werte erhalten und zu einem minimalen score führen.</a:t>
            </a:r>
            <a:endParaRPr/>
          </a:p>
        </p:txBody>
      </p:sp>
      <p:pic>
        <p:nvPicPr>
          <p:cNvPr id="210" name="Google Shape;210;p31"/>
          <p:cNvPicPr preferRelativeResize="0"/>
          <p:nvPr/>
        </p:nvPicPr>
        <p:blipFill>
          <a:blip r:embed="rId3">
            <a:alphaModFix/>
          </a:blip>
          <a:stretch>
            <a:fillRect/>
          </a:stretch>
        </p:blipFill>
        <p:spPr>
          <a:xfrm>
            <a:off x="1522275" y="287150"/>
            <a:ext cx="3258551" cy="3656724"/>
          </a:xfrm>
          <a:prstGeom prst="rect">
            <a:avLst/>
          </a:prstGeom>
          <a:noFill/>
          <a:ln>
            <a:noFill/>
          </a:ln>
        </p:spPr>
      </p:pic>
      <p:sp>
        <p:nvSpPr>
          <p:cNvPr id="211" name="Google Shape;211;p31"/>
          <p:cNvSpPr txBox="1"/>
          <p:nvPr/>
        </p:nvSpPr>
        <p:spPr>
          <a:xfrm rot="-1977">
            <a:off x="4892662" y="1291813"/>
            <a:ext cx="10434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pic>
        <p:nvPicPr>
          <p:cNvPr id="212" name="Google Shape;212;p31"/>
          <p:cNvPicPr preferRelativeResize="0"/>
          <p:nvPr/>
        </p:nvPicPr>
        <p:blipFill rotWithShape="1">
          <a:blip r:embed="rId3">
            <a:alphaModFix/>
          </a:blip>
          <a:srcRect l="66743" t="77536"/>
          <a:stretch/>
        </p:blipFill>
        <p:spPr>
          <a:xfrm>
            <a:off x="4892672" y="1602600"/>
            <a:ext cx="2729050" cy="206857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2"/>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 geometrische Einschätzung erfolgt in einem semi-automatischen iterativen Prozess</a:t>
            </a:r>
            <a:endParaRPr/>
          </a:p>
        </p:txBody>
      </p:sp>
      <p:pic>
        <p:nvPicPr>
          <p:cNvPr id="218" name="Google Shape;218;p32"/>
          <p:cNvPicPr preferRelativeResize="0"/>
          <p:nvPr/>
        </p:nvPicPr>
        <p:blipFill>
          <a:blip r:embed="rId3">
            <a:alphaModFix/>
          </a:blip>
          <a:stretch>
            <a:fillRect/>
          </a:stretch>
        </p:blipFill>
        <p:spPr>
          <a:xfrm>
            <a:off x="4559438" y="304800"/>
            <a:ext cx="2985407" cy="3816550"/>
          </a:xfrm>
          <a:prstGeom prst="rect">
            <a:avLst/>
          </a:prstGeom>
          <a:noFill/>
          <a:ln>
            <a:noFill/>
          </a:ln>
        </p:spPr>
      </p:pic>
      <p:sp>
        <p:nvSpPr>
          <p:cNvPr id="219" name="Google Shape;219;p32"/>
          <p:cNvSpPr txBox="1"/>
          <p:nvPr/>
        </p:nvSpPr>
        <p:spPr>
          <a:xfrm rot="-1977">
            <a:off x="4559450" y="108588"/>
            <a:ext cx="10434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Jonas Veller,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pic>
        <p:nvPicPr>
          <p:cNvPr id="220" name="Google Shape;220;p32"/>
          <p:cNvPicPr preferRelativeResize="0"/>
          <p:nvPr/>
        </p:nvPicPr>
        <p:blipFill rotWithShape="1">
          <a:blip r:embed="rId5">
            <a:alphaModFix/>
          </a:blip>
          <a:srcRect l="23183" r="23076"/>
          <a:stretch/>
        </p:blipFill>
        <p:spPr>
          <a:xfrm>
            <a:off x="1599156" y="304800"/>
            <a:ext cx="2800379" cy="3816551"/>
          </a:xfrm>
          <a:prstGeom prst="rect">
            <a:avLst/>
          </a:prstGeom>
          <a:noFill/>
          <a:ln>
            <a:noFill/>
          </a:ln>
        </p:spPr>
      </p:pic>
      <p:sp>
        <p:nvSpPr>
          <p:cNvPr id="221" name="Google Shape;221;p32"/>
          <p:cNvSpPr txBox="1"/>
          <p:nvPr/>
        </p:nvSpPr>
        <p:spPr>
          <a:xfrm rot="-1977">
            <a:off x="3356125" y="108588"/>
            <a:ext cx="10434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Jonas Veller,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15"/>
          <p:cNvSpPr txBox="1">
            <a:spLocks noGrp="1"/>
          </p:cNvSpPr>
          <p:nvPr>
            <p:ph type="title"/>
          </p:nvPr>
        </p:nvSpPr>
        <p:spPr>
          <a:xfrm>
            <a:off x="4195000" y="296900"/>
            <a:ext cx="2597100" cy="629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 sz="3600">
                <a:highlight>
                  <a:srgbClr val="058B8C"/>
                </a:highlight>
              </a:rPr>
              <a:t>Who we are!</a:t>
            </a:r>
            <a:endParaRPr sz="3600">
              <a:highlight>
                <a:srgbClr val="058B8C"/>
              </a:highlight>
            </a:endParaRPr>
          </a:p>
        </p:txBody>
      </p:sp>
      <p:sp>
        <p:nvSpPr>
          <p:cNvPr id="77" name="Google Shape;77;p15"/>
          <p:cNvSpPr txBox="1">
            <a:spLocks noGrp="1"/>
          </p:cNvSpPr>
          <p:nvPr>
            <p:ph type="body" idx="1"/>
          </p:nvPr>
        </p:nvSpPr>
        <p:spPr>
          <a:xfrm>
            <a:off x="4195000" y="1123225"/>
            <a:ext cx="4578000" cy="3306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 sz="2000" b="1">
                <a:latin typeface="Amatic SC"/>
                <a:ea typeface="Amatic SC"/>
                <a:cs typeface="Amatic SC"/>
                <a:sym typeface="Amatic SC"/>
              </a:rPr>
              <a:t>Florian Thiery M.Sc.</a:t>
            </a:r>
            <a:endParaRPr sz="2000" b="1">
              <a:latin typeface="Amatic SC"/>
              <a:ea typeface="Amatic SC"/>
              <a:cs typeface="Amatic SC"/>
              <a:sym typeface="Amatic SC"/>
            </a:endParaRPr>
          </a:p>
          <a:p>
            <a:pPr marL="0" lvl="0" indent="0" algn="l" rtl="0">
              <a:spcBef>
                <a:spcPts val="0"/>
              </a:spcBef>
              <a:spcAft>
                <a:spcPts val="0"/>
              </a:spcAft>
              <a:buNone/>
            </a:pPr>
            <a:r>
              <a:rPr lang="de" sz="1400" b="1">
                <a:latin typeface="Amatic SC"/>
                <a:ea typeface="Amatic SC"/>
                <a:cs typeface="Amatic SC"/>
                <a:sym typeface="Amatic SC"/>
              </a:rPr>
              <a:t>RGZM | Research software engineer im Arbeitsbereich Wissenschaftliche IT, DP. &amp; Tools</a:t>
            </a:r>
            <a:endParaRPr sz="1400" b="1">
              <a:latin typeface="Amatic SC"/>
              <a:ea typeface="Amatic SC"/>
              <a:cs typeface="Amatic SC"/>
              <a:sym typeface="Amatic SC"/>
            </a:endParaRPr>
          </a:p>
          <a:p>
            <a:pPr marL="0" lvl="0" indent="0" algn="l" rtl="0">
              <a:spcBef>
                <a:spcPts val="0"/>
              </a:spcBef>
              <a:spcAft>
                <a:spcPts val="0"/>
              </a:spcAft>
              <a:buNone/>
            </a:pPr>
            <a:r>
              <a:rPr lang="de" sz="1400" b="1">
                <a:latin typeface="Amatic SC"/>
                <a:ea typeface="Amatic SC"/>
                <a:cs typeface="Amatic SC"/>
                <a:sym typeface="Amatic SC"/>
              </a:rPr>
              <a:t>ORCID | 0000-0002-3246-3531</a:t>
            </a:r>
            <a:endParaRPr sz="1400" b="1">
              <a:latin typeface="Amatic SC"/>
              <a:ea typeface="Amatic SC"/>
              <a:cs typeface="Amatic SC"/>
              <a:sym typeface="Amatic SC"/>
            </a:endParaRPr>
          </a:p>
          <a:p>
            <a:pPr marL="0" lvl="0" indent="0" algn="l" rtl="0">
              <a:spcBef>
                <a:spcPts val="0"/>
              </a:spcBef>
              <a:spcAft>
                <a:spcPts val="0"/>
              </a:spcAft>
              <a:buNone/>
            </a:pPr>
            <a:endParaRPr sz="2000" b="1">
              <a:latin typeface="Amatic SC"/>
              <a:ea typeface="Amatic SC"/>
              <a:cs typeface="Amatic SC"/>
              <a:sym typeface="Amatic SC"/>
            </a:endParaRPr>
          </a:p>
          <a:p>
            <a:pPr marL="0" lvl="0" indent="0" algn="l" rtl="0">
              <a:spcBef>
                <a:spcPts val="0"/>
              </a:spcBef>
              <a:spcAft>
                <a:spcPts val="0"/>
              </a:spcAft>
              <a:buNone/>
            </a:pPr>
            <a:r>
              <a:rPr lang="de" sz="2000" b="1">
                <a:latin typeface="Amatic SC"/>
                <a:ea typeface="Amatic SC"/>
                <a:cs typeface="Amatic SC"/>
                <a:sym typeface="Amatic SC"/>
              </a:rPr>
              <a:t>Dr. Allard W. Mees FSA</a:t>
            </a:r>
            <a:endParaRPr sz="2000" b="1">
              <a:latin typeface="Amatic SC"/>
              <a:ea typeface="Amatic SC"/>
              <a:cs typeface="Amatic SC"/>
              <a:sym typeface="Amatic SC"/>
            </a:endParaRPr>
          </a:p>
          <a:p>
            <a:pPr marL="0" lvl="0" indent="0" algn="l" rtl="0">
              <a:spcBef>
                <a:spcPts val="0"/>
              </a:spcBef>
              <a:spcAft>
                <a:spcPts val="0"/>
              </a:spcAft>
              <a:buNone/>
            </a:pPr>
            <a:r>
              <a:rPr lang="de" sz="1400" b="1">
                <a:latin typeface="Amatic SC"/>
                <a:ea typeface="Amatic SC"/>
                <a:cs typeface="Amatic SC"/>
                <a:sym typeface="Amatic SC"/>
              </a:rPr>
              <a:t>RGZM | Archäologe und Leiter des Arbeitsbereich Wissenschaftliche IT, DP. &amp; Tools</a:t>
            </a:r>
            <a:endParaRPr sz="1400" b="1">
              <a:latin typeface="Amatic SC"/>
              <a:ea typeface="Amatic SC"/>
              <a:cs typeface="Amatic SC"/>
              <a:sym typeface="Amatic SC"/>
            </a:endParaRPr>
          </a:p>
          <a:p>
            <a:pPr marL="0" lvl="0" indent="0" algn="l" rtl="0">
              <a:spcBef>
                <a:spcPts val="0"/>
              </a:spcBef>
              <a:spcAft>
                <a:spcPts val="0"/>
              </a:spcAft>
              <a:buNone/>
            </a:pPr>
            <a:r>
              <a:rPr lang="de" sz="1400" b="1">
                <a:latin typeface="Amatic SC"/>
                <a:ea typeface="Amatic SC"/>
                <a:cs typeface="Amatic SC"/>
                <a:sym typeface="Amatic SC"/>
              </a:rPr>
              <a:t>ORCID | 0000-0002-7634-5342</a:t>
            </a:r>
            <a:endParaRPr sz="1400" b="1">
              <a:latin typeface="Amatic SC"/>
              <a:ea typeface="Amatic SC"/>
              <a:cs typeface="Amatic SC"/>
              <a:sym typeface="Amatic SC"/>
            </a:endParaRPr>
          </a:p>
          <a:p>
            <a:pPr marL="0" lvl="0" indent="0" algn="l" rtl="0">
              <a:spcBef>
                <a:spcPts val="0"/>
              </a:spcBef>
              <a:spcAft>
                <a:spcPts val="0"/>
              </a:spcAft>
              <a:buNone/>
            </a:pPr>
            <a:endParaRPr sz="2000" b="1">
              <a:latin typeface="Amatic SC"/>
              <a:ea typeface="Amatic SC"/>
              <a:cs typeface="Amatic SC"/>
              <a:sym typeface="Amatic SC"/>
            </a:endParaRPr>
          </a:p>
          <a:p>
            <a:pPr marL="457200" lvl="0" indent="-317500" algn="l" rtl="0">
              <a:spcBef>
                <a:spcPts val="0"/>
              </a:spcBef>
              <a:spcAft>
                <a:spcPts val="0"/>
              </a:spcAft>
              <a:buSzPts val="1400"/>
              <a:buFont typeface="Amatic SC"/>
              <a:buChar char="●"/>
            </a:pPr>
            <a:r>
              <a:rPr lang="de" sz="1400" b="1">
                <a:latin typeface="Amatic SC"/>
                <a:ea typeface="Amatic SC"/>
                <a:cs typeface="Amatic SC"/>
                <a:sym typeface="Amatic SC"/>
              </a:rPr>
              <a:t>Teil der “CAA SIG Data-Dragon” on Semantics and LOUD in Archaeology</a:t>
            </a:r>
            <a:endParaRPr sz="1400" b="1">
              <a:latin typeface="Amatic SC"/>
              <a:ea typeface="Amatic SC"/>
              <a:cs typeface="Amatic SC"/>
              <a:sym typeface="Amatic SC"/>
            </a:endParaRPr>
          </a:p>
          <a:p>
            <a:pPr marL="457200" lvl="0" indent="-317500" algn="l" rtl="0">
              <a:spcBef>
                <a:spcPts val="0"/>
              </a:spcBef>
              <a:spcAft>
                <a:spcPts val="0"/>
              </a:spcAft>
              <a:buSzPts val="1400"/>
              <a:buFont typeface="Amatic SC"/>
              <a:buChar char="●"/>
            </a:pPr>
            <a:r>
              <a:rPr lang="de" sz="1400" b="1">
                <a:latin typeface="Amatic SC"/>
                <a:ea typeface="Amatic SC"/>
                <a:cs typeface="Amatic SC"/>
                <a:sym typeface="Amatic SC"/>
              </a:rPr>
              <a:t>Teil der Research Area</a:t>
            </a:r>
            <a:br>
              <a:rPr lang="de" sz="1400" b="1">
                <a:latin typeface="Amatic SC"/>
                <a:ea typeface="Amatic SC"/>
                <a:cs typeface="Amatic SC"/>
                <a:sym typeface="Amatic SC"/>
              </a:rPr>
            </a:br>
            <a:r>
              <a:rPr lang="de" sz="1400" b="1">
                <a:latin typeface="Amatic SC"/>
                <a:ea typeface="Amatic SC"/>
                <a:cs typeface="Amatic SC"/>
                <a:sym typeface="Amatic SC"/>
              </a:rPr>
              <a:t>“Digitale Methodenentwicklung in der archäoinformatik”</a:t>
            </a:r>
            <a:endParaRPr sz="1400" b="1">
              <a:latin typeface="Amatic SC"/>
              <a:ea typeface="Amatic SC"/>
              <a:cs typeface="Amatic SC"/>
              <a:sym typeface="Amatic SC"/>
            </a:endParaRPr>
          </a:p>
          <a:p>
            <a:pPr marL="0" lvl="0" indent="0" algn="l" rtl="0">
              <a:spcBef>
                <a:spcPts val="0"/>
              </a:spcBef>
              <a:spcAft>
                <a:spcPts val="0"/>
              </a:spcAft>
              <a:buNone/>
            </a:pPr>
            <a:endParaRPr sz="2000" b="1">
              <a:latin typeface="Amatic SC"/>
              <a:ea typeface="Amatic SC"/>
              <a:cs typeface="Amatic SC"/>
              <a:sym typeface="Amatic SC"/>
            </a:endParaRPr>
          </a:p>
        </p:txBody>
      </p:sp>
      <p:pic>
        <p:nvPicPr>
          <p:cNvPr id="78" name="Google Shape;78;p15"/>
          <p:cNvPicPr preferRelativeResize="0"/>
          <p:nvPr/>
        </p:nvPicPr>
        <p:blipFill>
          <a:blip r:embed="rId3">
            <a:alphaModFix/>
          </a:blip>
          <a:stretch>
            <a:fillRect/>
          </a:stretch>
        </p:blipFill>
        <p:spPr>
          <a:xfrm>
            <a:off x="-7" y="0"/>
            <a:ext cx="3855114" cy="5143501"/>
          </a:xfrm>
          <a:prstGeom prst="rect">
            <a:avLst/>
          </a:prstGeom>
          <a:noFill/>
          <a:ln>
            <a:noFill/>
          </a:ln>
        </p:spPr>
      </p:pic>
      <p:sp>
        <p:nvSpPr>
          <p:cNvPr id="79" name="Google Shape;79;p15"/>
          <p:cNvSpPr txBox="1"/>
          <p:nvPr/>
        </p:nvSpPr>
        <p:spPr>
          <a:xfrm rot="-2350">
            <a:off x="2977300" y="4947307"/>
            <a:ext cx="8778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highlight>
                  <a:srgbClr val="058B8C"/>
                </a:highlight>
                <a:latin typeface="Amatic SC"/>
                <a:ea typeface="Amatic SC"/>
                <a:cs typeface="Amatic SC"/>
                <a:sym typeface="Amatic SC"/>
              </a:rPr>
              <a:t>Florian Thiery, CC BY 4.0</a:t>
            </a:r>
            <a:endParaRPr sz="800" b="1">
              <a:solidFill>
                <a:srgbClr val="FFFFFF"/>
              </a:solidFill>
              <a:highlight>
                <a:srgbClr val="058B8C"/>
              </a:highlight>
              <a:latin typeface="Amatic SC"/>
              <a:ea typeface="Amatic SC"/>
              <a:cs typeface="Amatic SC"/>
              <a:sym typeface="Amatic S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3"/>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Aus beiden Einschätzungen wird ein minimaler Score berechnet und dieser einer Kategorie zugeordnet</a:t>
            </a:r>
            <a:endParaRPr/>
          </a:p>
        </p:txBody>
      </p:sp>
      <p:pic>
        <p:nvPicPr>
          <p:cNvPr id="227" name="Google Shape;227;p33"/>
          <p:cNvPicPr preferRelativeResize="0"/>
          <p:nvPr/>
        </p:nvPicPr>
        <p:blipFill>
          <a:blip r:embed="rId3">
            <a:alphaModFix/>
          </a:blip>
          <a:stretch>
            <a:fillRect/>
          </a:stretch>
        </p:blipFill>
        <p:spPr>
          <a:xfrm>
            <a:off x="2721925" y="233850"/>
            <a:ext cx="3700145" cy="3816550"/>
          </a:xfrm>
          <a:prstGeom prst="rect">
            <a:avLst/>
          </a:prstGeom>
          <a:noFill/>
          <a:ln>
            <a:noFill/>
          </a:ln>
        </p:spPr>
      </p:pic>
      <p:sp>
        <p:nvSpPr>
          <p:cNvPr id="228" name="Google Shape;228;p33"/>
          <p:cNvSpPr txBox="1"/>
          <p:nvPr/>
        </p:nvSpPr>
        <p:spPr>
          <a:xfrm rot="-1977">
            <a:off x="6422075" y="3854188"/>
            <a:ext cx="10434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4"/>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Dieser Prozess wird semantisch Modelliert interoperabel abgebildet</a:t>
            </a:r>
            <a:endParaRPr/>
          </a:p>
        </p:txBody>
      </p:sp>
      <p:pic>
        <p:nvPicPr>
          <p:cNvPr id="234" name="Google Shape;234;p34"/>
          <p:cNvPicPr preferRelativeResize="0"/>
          <p:nvPr/>
        </p:nvPicPr>
        <p:blipFill>
          <a:blip r:embed="rId3">
            <a:alphaModFix/>
          </a:blip>
          <a:stretch>
            <a:fillRect/>
          </a:stretch>
        </p:blipFill>
        <p:spPr>
          <a:xfrm>
            <a:off x="2169700" y="252650"/>
            <a:ext cx="4860882" cy="3816552"/>
          </a:xfrm>
          <a:prstGeom prst="rect">
            <a:avLst/>
          </a:prstGeom>
          <a:noFill/>
          <a:ln>
            <a:noFill/>
          </a:ln>
        </p:spPr>
      </p:pic>
      <p:sp>
        <p:nvSpPr>
          <p:cNvPr id="235" name="Google Shape;235;p34"/>
          <p:cNvSpPr txBox="1"/>
          <p:nvPr/>
        </p:nvSpPr>
        <p:spPr>
          <a:xfrm rot="-1977">
            <a:off x="7030575" y="3872988"/>
            <a:ext cx="10434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5"/>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Bären als Appliken können nach Meg A. Armstrongs “Thesaurus of Applied Motives on African Red Slip Ware” z.B. als 6.74 (Armstrong 1993, S.135 ) (Q111385273) "Bear leaping right"</a:t>
            </a:r>
            <a:br>
              <a:rPr lang="de"/>
            </a:br>
            <a:r>
              <a:rPr lang="de"/>
              <a:t>oder 6.82 (Armstrong 1993, S.136) (Q111385281)  “Standing bear right” beschrieben werden.</a:t>
            </a:r>
            <a:endParaRPr/>
          </a:p>
        </p:txBody>
      </p:sp>
      <p:pic>
        <p:nvPicPr>
          <p:cNvPr id="241" name="Google Shape;241;p35"/>
          <p:cNvPicPr preferRelativeResize="0"/>
          <p:nvPr/>
        </p:nvPicPr>
        <p:blipFill>
          <a:blip r:embed="rId3">
            <a:alphaModFix/>
          </a:blip>
          <a:stretch>
            <a:fillRect/>
          </a:stretch>
        </p:blipFill>
        <p:spPr>
          <a:xfrm>
            <a:off x="2195962" y="240000"/>
            <a:ext cx="4752075" cy="1746650"/>
          </a:xfrm>
          <a:prstGeom prst="rect">
            <a:avLst/>
          </a:prstGeom>
          <a:noFill/>
          <a:ln>
            <a:noFill/>
          </a:ln>
        </p:spPr>
      </p:pic>
      <p:pic>
        <p:nvPicPr>
          <p:cNvPr id="242" name="Google Shape;242;p35"/>
          <p:cNvPicPr preferRelativeResize="0"/>
          <p:nvPr/>
        </p:nvPicPr>
        <p:blipFill>
          <a:blip r:embed="rId4">
            <a:alphaModFix/>
          </a:blip>
          <a:stretch>
            <a:fillRect/>
          </a:stretch>
        </p:blipFill>
        <p:spPr>
          <a:xfrm>
            <a:off x="2195962" y="2065969"/>
            <a:ext cx="4752075" cy="1497831"/>
          </a:xfrm>
          <a:prstGeom prst="rect">
            <a:avLst/>
          </a:prstGeom>
          <a:noFill/>
          <a:ln>
            <a:noFill/>
          </a:ln>
        </p:spPr>
      </p:pic>
      <p:sp>
        <p:nvSpPr>
          <p:cNvPr id="243" name="Google Shape;243;p35"/>
          <p:cNvSpPr txBox="1"/>
          <p:nvPr/>
        </p:nvSpPr>
        <p:spPr>
          <a:xfrm rot="-1977">
            <a:off x="6948050" y="3367588"/>
            <a:ext cx="10434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Armstrong (1993), S.135-136</a:t>
            </a:r>
            <a:endParaRPr sz="800" b="1">
              <a:solidFill>
                <a:srgbClr val="FFFFFF"/>
              </a:solidFill>
              <a:latin typeface="Amatic SC"/>
              <a:ea typeface="Amatic SC"/>
              <a:cs typeface="Amatic SC"/>
              <a:sym typeface="Amatic S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6"/>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Das Beispiel “40761_bear_1_bear_2” vergleicht die beiden Bären auf O.40761 " bowl with animal hunt"</a:t>
            </a:r>
            <a:endParaRPr/>
          </a:p>
        </p:txBody>
      </p:sp>
      <p:pic>
        <p:nvPicPr>
          <p:cNvPr id="249" name="Google Shape;249;p36"/>
          <p:cNvPicPr preferRelativeResize="0"/>
          <p:nvPr/>
        </p:nvPicPr>
        <p:blipFill>
          <a:blip r:embed="rId3">
            <a:alphaModFix/>
          </a:blip>
          <a:stretch>
            <a:fillRect/>
          </a:stretch>
        </p:blipFill>
        <p:spPr>
          <a:xfrm>
            <a:off x="4072775" y="735975"/>
            <a:ext cx="2160000" cy="2160000"/>
          </a:xfrm>
          <a:prstGeom prst="rect">
            <a:avLst/>
          </a:prstGeom>
          <a:noFill/>
          <a:ln>
            <a:noFill/>
          </a:ln>
        </p:spPr>
      </p:pic>
      <p:pic>
        <p:nvPicPr>
          <p:cNvPr id="250" name="Google Shape;250;p36"/>
          <p:cNvPicPr preferRelativeResize="0"/>
          <p:nvPr/>
        </p:nvPicPr>
        <p:blipFill>
          <a:blip r:embed="rId4">
            <a:alphaModFix/>
          </a:blip>
          <a:stretch>
            <a:fillRect/>
          </a:stretch>
        </p:blipFill>
        <p:spPr>
          <a:xfrm>
            <a:off x="6535325" y="1529875"/>
            <a:ext cx="2160000" cy="2160000"/>
          </a:xfrm>
          <a:prstGeom prst="rect">
            <a:avLst/>
          </a:prstGeom>
          <a:noFill/>
          <a:ln>
            <a:noFill/>
          </a:ln>
        </p:spPr>
      </p:pic>
      <p:pic>
        <p:nvPicPr>
          <p:cNvPr id="251" name="Google Shape;251;p36"/>
          <p:cNvPicPr preferRelativeResize="0"/>
          <p:nvPr/>
        </p:nvPicPr>
        <p:blipFill rotWithShape="1">
          <a:blip r:embed="rId5">
            <a:alphaModFix/>
          </a:blip>
          <a:srcRect l="9516" t="1827" r="12861" b="4469"/>
          <a:stretch/>
        </p:blipFill>
        <p:spPr>
          <a:xfrm>
            <a:off x="588900" y="1084275"/>
            <a:ext cx="2642300" cy="2586202"/>
          </a:xfrm>
          <a:prstGeom prst="rect">
            <a:avLst/>
          </a:prstGeom>
          <a:noFill/>
          <a:ln>
            <a:noFill/>
          </a:ln>
        </p:spPr>
      </p:pic>
      <p:cxnSp>
        <p:nvCxnSpPr>
          <p:cNvPr id="252" name="Google Shape;252;p36"/>
          <p:cNvCxnSpPr/>
          <p:nvPr/>
        </p:nvCxnSpPr>
        <p:spPr>
          <a:xfrm rot="10800000" flipH="1">
            <a:off x="2173925" y="1516100"/>
            <a:ext cx="2224200" cy="137700"/>
          </a:xfrm>
          <a:prstGeom prst="straightConnector1">
            <a:avLst/>
          </a:prstGeom>
          <a:noFill/>
          <a:ln w="28575" cap="flat" cmpd="sng">
            <a:solidFill>
              <a:srgbClr val="058B8C"/>
            </a:solidFill>
            <a:prstDash val="solid"/>
            <a:round/>
            <a:headEnd type="none" w="med" len="med"/>
            <a:tailEnd type="triangle" w="med" len="med"/>
          </a:ln>
        </p:spPr>
      </p:cxnSp>
      <p:cxnSp>
        <p:nvCxnSpPr>
          <p:cNvPr id="253" name="Google Shape;253;p36"/>
          <p:cNvCxnSpPr/>
          <p:nvPr/>
        </p:nvCxnSpPr>
        <p:spPr>
          <a:xfrm rot="10800000" flipH="1">
            <a:off x="1359500" y="2994700"/>
            <a:ext cx="5463000" cy="231600"/>
          </a:xfrm>
          <a:prstGeom prst="straightConnector1">
            <a:avLst/>
          </a:prstGeom>
          <a:noFill/>
          <a:ln w="28575" cap="flat" cmpd="sng">
            <a:solidFill>
              <a:srgbClr val="058B8C"/>
            </a:solidFill>
            <a:prstDash val="solid"/>
            <a:round/>
            <a:headEnd type="none" w="med" len="med"/>
            <a:tailEnd type="triangle" w="med" len="med"/>
          </a:ln>
        </p:spPr>
      </p:cxnSp>
      <p:sp>
        <p:nvSpPr>
          <p:cNvPr id="254" name="Google Shape;254;p36"/>
          <p:cNvSpPr txBox="1"/>
          <p:nvPr/>
        </p:nvSpPr>
        <p:spPr>
          <a:xfrm rot="-2130">
            <a:off x="6535325" y="1085034"/>
            <a:ext cx="2420700" cy="4422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Jonas Veller, Laura Laddatz (i3mainz), Florian Thiery, Louise Rokohl (RGZM)</a:t>
            </a:r>
            <a:br>
              <a:rPr lang="de" sz="800" b="1">
                <a:solidFill>
                  <a:srgbClr val="FFFFFF"/>
                </a:solidFill>
                <a:latin typeface="Amatic SC"/>
                <a:ea typeface="Amatic SC"/>
                <a:cs typeface="Amatic SC"/>
                <a:sym typeface="Amatic SC"/>
              </a:rPr>
            </a:br>
            <a:r>
              <a:rPr lang="de" sz="800" b="1">
                <a:solidFill>
                  <a:srgbClr val="FFFFFF"/>
                </a:solidFill>
                <a:latin typeface="Amatic SC"/>
                <a:ea typeface="Amatic SC"/>
                <a:cs typeface="Amatic SC"/>
                <a:sym typeface="Amatic SC"/>
              </a:rPr>
              <a:t>from the BMBF funded research project ARS3D, </a:t>
            </a:r>
            <a:r>
              <a:rPr lang="de" sz="800" b="1" u="sng">
                <a:solidFill>
                  <a:schemeClr val="hlink"/>
                </a:solidFill>
                <a:latin typeface="Amatic SC"/>
                <a:ea typeface="Amatic SC"/>
                <a:cs typeface="Amatic SC"/>
                <a:sym typeface="Amatic SC"/>
                <a:hlinkClick r:id="rId6"/>
              </a:rPr>
              <a:t>CC BY-SA 4.0</a:t>
            </a:r>
            <a:r>
              <a:rPr lang="de" sz="800" b="1">
                <a:solidFill>
                  <a:srgbClr val="FFFFFF"/>
                </a:solidFill>
                <a:latin typeface="Amatic SC"/>
                <a:ea typeface="Amatic SC"/>
                <a:cs typeface="Amatic SC"/>
                <a:sym typeface="Amatic SC"/>
              </a:rPr>
              <a:t>,</a:t>
            </a:r>
            <a:br>
              <a:rPr lang="de" sz="800" b="1">
                <a:solidFill>
                  <a:srgbClr val="FFFFFF"/>
                </a:solidFill>
                <a:latin typeface="Amatic SC"/>
                <a:ea typeface="Amatic SC"/>
                <a:cs typeface="Amatic SC"/>
                <a:sym typeface="Amatic SC"/>
              </a:rPr>
            </a:br>
            <a:r>
              <a:rPr lang="de" sz="800" b="1">
                <a:solidFill>
                  <a:srgbClr val="FFFFFF"/>
                </a:solidFill>
                <a:latin typeface="Amatic SC"/>
                <a:ea typeface="Amatic SC"/>
                <a:cs typeface="Amatic SC"/>
                <a:sym typeface="Amatic SC"/>
              </a:rPr>
              <a:t>via </a:t>
            </a:r>
            <a:r>
              <a:rPr lang="de" sz="800" b="1" u="sng">
                <a:solidFill>
                  <a:schemeClr val="hlink"/>
                </a:solidFill>
                <a:latin typeface="Amatic SC"/>
                <a:ea typeface="Amatic SC"/>
                <a:cs typeface="Amatic SC"/>
                <a:sym typeface="Amatic SC"/>
                <a:hlinkClick r:id="rId7"/>
              </a:rPr>
              <a:t>Wikimedia Commons</a:t>
            </a:r>
            <a:endParaRPr sz="800" b="1">
              <a:solidFill>
                <a:srgbClr val="FFFFFF"/>
              </a:solidFill>
              <a:latin typeface="Amatic SC"/>
              <a:ea typeface="Amatic SC"/>
              <a:cs typeface="Amatic SC"/>
              <a:sym typeface="Amatic SC"/>
            </a:endParaRPr>
          </a:p>
        </p:txBody>
      </p:sp>
      <p:sp>
        <p:nvSpPr>
          <p:cNvPr id="255" name="Google Shape;255;p36"/>
          <p:cNvSpPr txBox="1"/>
          <p:nvPr/>
        </p:nvSpPr>
        <p:spPr>
          <a:xfrm rot="-2268">
            <a:off x="6933125" y="3226760"/>
            <a:ext cx="1364400" cy="349800"/>
          </a:xfrm>
          <a:prstGeom prst="rect">
            <a:avLst/>
          </a:prstGeom>
          <a:noFill/>
          <a:ln>
            <a:noFill/>
          </a:ln>
        </p:spPr>
        <p:txBody>
          <a:bodyPr spcFirstLastPara="1" wrap="square" lIns="36000" tIns="36000" rIns="36000" bIns="36000" anchor="b" anchorCtr="0">
            <a:spAutoFit/>
          </a:bodyPr>
          <a:lstStyle/>
          <a:p>
            <a:pPr marL="0" lvl="0" indent="0" algn="ctr" rtl="0">
              <a:spcBef>
                <a:spcPts val="0"/>
              </a:spcBef>
              <a:spcAft>
                <a:spcPts val="0"/>
              </a:spcAft>
              <a:buNone/>
            </a:pPr>
            <a:r>
              <a:rPr lang="de" sz="1800" b="1">
                <a:solidFill>
                  <a:srgbClr val="FFFFFF"/>
                </a:solidFill>
                <a:highlight>
                  <a:srgbClr val="058B8C"/>
                </a:highlight>
                <a:latin typeface="Amatic SC"/>
                <a:ea typeface="Amatic SC"/>
                <a:cs typeface="Amatic SC"/>
                <a:sym typeface="Amatic SC"/>
              </a:rPr>
              <a:t>Armstrong 6.74</a:t>
            </a:r>
            <a:endParaRPr sz="1800" b="1">
              <a:solidFill>
                <a:srgbClr val="FFFFFF"/>
              </a:solidFill>
              <a:highlight>
                <a:srgbClr val="058B8C"/>
              </a:highlight>
              <a:latin typeface="Amatic SC"/>
              <a:ea typeface="Amatic SC"/>
              <a:cs typeface="Amatic SC"/>
              <a:sym typeface="Amatic SC"/>
            </a:endParaRPr>
          </a:p>
        </p:txBody>
      </p:sp>
      <p:sp>
        <p:nvSpPr>
          <p:cNvPr id="256" name="Google Shape;256;p36"/>
          <p:cNvSpPr txBox="1"/>
          <p:nvPr/>
        </p:nvSpPr>
        <p:spPr>
          <a:xfrm rot="-2268">
            <a:off x="4470575" y="2434972"/>
            <a:ext cx="1364400" cy="349800"/>
          </a:xfrm>
          <a:prstGeom prst="rect">
            <a:avLst/>
          </a:prstGeom>
          <a:noFill/>
          <a:ln>
            <a:noFill/>
          </a:ln>
        </p:spPr>
        <p:txBody>
          <a:bodyPr spcFirstLastPara="1" wrap="square" lIns="36000" tIns="36000" rIns="36000" bIns="36000" anchor="b" anchorCtr="0">
            <a:spAutoFit/>
          </a:bodyPr>
          <a:lstStyle/>
          <a:p>
            <a:pPr marL="0" lvl="0" indent="0" algn="ctr" rtl="0">
              <a:spcBef>
                <a:spcPts val="0"/>
              </a:spcBef>
              <a:spcAft>
                <a:spcPts val="0"/>
              </a:spcAft>
              <a:buNone/>
            </a:pPr>
            <a:r>
              <a:rPr lang="de" sz="1800" b="1">
                <a:solidFill>
                  <a:srgbClr val="FFFFFF"/>
                </a:solidFill>
                <a:highlight>
                  <a:srgbClr val="058B8C"/>
                </a:highlight>
                <a:latin typeface="Amatic SC"/>
                <a:ea typeface="Amatic SC"/>
                <a:cs typeface="Amatic SC"/>
                <a:sym typeface="Amatic SC"/>
              </a:rPr>
              <a:t>Armstrong 6.74</a:t>
            </a:r>
            <a:endParaRPr sz="1800" b="1">
              <a:solidFill>
                <a:srgbClr val="FFFFFF"/>
              </a:solidFill>
              <a:highlight>
                <a:srgbClr val="058B8C"/>
              </a:highlight>
              <a:latin typeface="Amatic SC"/>
              <a:ea typeface="Amatic SC"/>
              <a:cs typeface="Amatic SC"/>
              <a:sym typeface="Amatic SC"/>
            </a:endParaRPr>
          </a:p>
        </p:txBody>
      </p:sp>
      <p:sp>
        <p:nvSpPr>
          <p:cNvPr id="257" name="Google Shape;257;p36"/>
          <p:cNvSpPr txBox="1"/>
          <p:nvPr/>
        </p:nvSpPr>
        <p:spPr>
          <a:xfrm rot="-2093">
            <a:off x="588900" y="887916"/>
            <a:ext cx="14781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ARS3D project / i3mainz / RGZM, </a:t>
            </a:r>
            <a:r>
              <a:rPr lang="de" sz="800" b="1" u="sng">
                <a:solidFill>
                  <a:schemeClr val="hlink"/>
                </a:solidFill>
                <a:latin typeface="Amatic SC"/>
                <a:ea typeface="Amatic SC"/>
                <a:cs typeface="Amatic SC"/>
                <a:sym typeface="Amatic SC"/>
                <a:hlinkClick r:id="rId6"/>
              </a:rPr>
              <a:t>CC BY-SA 4.0</a:t>
            </a:r>
            <a:endParaRPr sz="800" b="1">
              <a:solidFill>
                <a:srgbClr val="FFFFFF"/>
              </a:solidFill>
              <a:latin typeface="Amatic SC"/>
              <a:ea typeface="Amatic SC"/>
              <a:cs typeface="Amatic SC"/>
              <a:sym typeface="Amatic SC"/>
            </a:endParaRPr>
          </a:p>
        </p:txBody>
      </p:sp>
      <p:sp>
        <p:nvSpPr>
          <p:cNvPr id="258" name="Google Shape;258;p36"/>
          <p:cNvSpPr txBox="1"/>
          <p:nvPr/>
        </p:nvSpPr>
        <p:spPr>
          <a:xfrm rot="-2093">
            <a:off x="4072775" y="539616"/>
            <a:ext cx="14781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ARS3D project / i3mainz / RGZM, </a:t>
            </a:r>
            <a:r>
              <a:rPr lang="de" sz="800" b="1" u="sng">
                <a:solidFill>
                  <a:schemeClr val="hlink"/>
                </a:solidFill>
                <a:latin typeface="Amatic SC"/>
                <a:ea typeface="Amatic SC"/>
                <a:cs typeface="Amatic SC"/>
                <a:sym typeface="Amatic SC"/>
                <a:hlinkClick r:id="rId6"/>
              </a:rPr>
              <a:t>CC BY-SA 4.0</a:t>
            </a:r>
            <a:endParaRPr sz="800" b="1">
              <a:solidFill>
                <a:srgbClr val="FFFFFF"/>
              </a:solidFill>
              <a:latin typeface="Amatic SC"/>
              <a:ea typeface="Amatic SC"/>
              <a:cs typeface="Amatic SC"/>
              <a:sym typeface="Amatic SC"/>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7"/>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Beide Bär-Appliken können in einem Leaflet-basierten Webviewer verglichen werden</a:t>
            </a:r>
            <a:endParaRPr/>
          </a:p>
        </p:txBody>
      </p:sp>
      <p:pic>
        <p:nvPicPr>
          <p:cNvPr id="264" name="Google Shape;264;p37"/>
          <p:cNvPicPr preferRelativeResize="0"/>
          <p:nvPr/>
        </p:nvPicPr>
        <p:blipFill>
          <a:blip r:embed="rId3">
            <a:alphaModFix/>
          </a:blip>
          <a:stretch>
            <a:fillRect/>
          </a:stretch>
        </p:blipFill>
        <p:spPr>
          <a:xfrm>
            <a:off x="588113" y="206250"/>
            <a:ext cx="7967782" cy="3816550"/>
          </a:xfrm>
          <a:prstGeom prst="rect">
            <a:avLst/>
          </a:prstGeom>
          <a:noFill/>
          <a:ln>
            <a:noFill/>
          </a:ln>
        </p:spPr>
      </p:pic>
      <p:sp>
        <p:nvSpPr>
          <p:cNvPr id="265" name="Google Shape;265;p37"/>
          <p:cNvSpPr txBox="1"/>
          <p:nvPr/>
        </p:nvSpPr>
        <p:spPr>
          <a:xfrm rot="-2093">
            <a:off x="7077800" y="4023241"/>
            <a:ext cx="14781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ARS3D project / i3mainz / RGZM, </a:t>
            </a:r>
            <a:r>
              <a:rPr lang="de" sz="800" b="1" u="sng">
                <a:solidFill>
                  <a:schemeClr val="hlink"/>
                </a:solidFill>
                <a:latin typeface="Amatic SC"/>
                <a:ea typeface="Amatic SC"/>
                <a:cs typeface="Amatic SC"/>
                <a:sym typeface="Amatic SC"/>
                <a:hlinkClick r:id="rId4"/>
              </a:rPr>
              <a:t>CC BY-SA 4.0</a:t>
            </a:r>
            <a:endParaRPr sz="800" b="1">
              <a:solidFill>
                <a:srgbClr val="FFFFFF"/>
              </a:solidFill>
              <a:latin typeface="Amatic SC"/>
              <a:ea typeface="Amatic SC"/>
              <a:cs typeface="Amatic SC"/>
              <a:sym typeface="Amatic SC"/>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8"/>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 geometrischen Unterschiede zwischen den beiden Appliken können durch Translationsresiduen</a:t>
            </a:r>
            <a:br>
              <a:rPr lang="de"/>
            </a:br>
            <a:r>
              <a:rPr lang="de"/>
              <a:t>und ein Höhendifferenzbild mit Pseudofarben visualisiert werden</a:t>
            </a:r>
            <a:endParaRPr/>
          </a:p>
        </p:txBody>
      </p:sp>
      <p:pic>
        <p:nvPicPr>
          <p:cNvPr id="271" name="Google Shape;271;p38"/>
          <p:cNvPicPr preferRelativeResize="0"/>
          <p:nvPr/>
        </p:nvPicPr>
        <p:blipFill>
          <a:blip r:embed="rId3">
            <a:alphaModFix/>
          </a:blip>
          <a:stretch>
            <a:fillRect/>
          </a:stretch>
        </p:blipFill>
        <p:spPr>
          <a:xfrm>
            <a:off x="7181825" y="24352579"/>
            <a:ext cx="6640351" cy="4505952"/>
          </a:xfrm>
          <a:prstGeom prst="rect">
            <a:avLst/>
          </a:prstGeom>
          <a:noFill/>
          <a:ln>
            <a:noFill/>
          </a:ln>
        </p:spPr>
      </p:pic>
      <p:pic>
        <p:nvPicPr>
          <p:cNvPr id="272" name="Google Shape;272;p38"/>
          <p:cNvPicPr preferRelativeResize="0"/>
          <p:nvPr/>
        </p:nvPicPr>
        <p:blipFill>
          <a:blip r:embed="rId4">
            <a:alphaModFix/>
          </a:blip>
          <a:stretch>
            <a:fillRect/>
          </a:stretch>
        </p:blipFill>
        <p:spPr>
          <a:xfrm>
            <a:off x="1741613" y="300525"/>
            <a:ext cx="5660774" cy="3405300"/>
          </a:xfrm>
          <a:prstGeom prst="rect">
            <a:avLst/>
          </a:prstGeom>
          <a:noFill/>
          <a:ln>
            <a:noFill/>
          </a:ln>
        </p:spPr>
      </p:pic>
      <p:sp>
        <p:nvSpPr>
          <p:cNvPr id="273" name="Google Shape;273;p38"/>
          <p:cNvSpPr txBox="1"/>
          <p:nvPr/>
        </p:nvSpPr>
        <p:spPr>
          <a:xfrm rot="-2093">
            <a:off x="5924275" y="3706266"/>
            <a:ext cx="14781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ARS3D project / i3mainz / RGZM, </a:t>
            </a:r>
            <a:r>
              <a:rPr lang="de" sz="800" b="1" u="sng">
                <a:solidFill>
                  <a:schemeClr val="hlink"/>
                </a:solidFill>
                <a:latin typeface="Amatic SC"/>
                <a:ea typeface="Amatic SC"/>
                <a:cs typeface="Amatic SC"/>
                <a:sym typeface="Amatic SC"/>
                <a:hlinkClick r:id="rId5"/>
              </a:rPr>
              <a:t>CC BY-SA 4.0</a:t>
            </a:r>
            <a:endParaRPr sz="800" b="1">
              <a:solidFill>
                <a:srgbClr val="FFFFFF"/>
              </a:solidFill>
              <a:latin typeface="Amatic SC"/>
              <a:ea typeface="Amatic SC"/>
              <a:cs typeface="Amatic SC"/>
              <a:sym typeface="Amatic SC"/>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9"/>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 Translations-Residuen des Vergleichs:</a:t>
            </a:r>
            <a:br>
              <a:rPr lang="de"/>
            </a:br>
            <a:r>
              <a:rPr lang="de"/>
              <a:t>Links: Hinterbein; Mitte: Oberkörper, Vorderpfoten und Kopf; rechts: Hals</a:t>
            </a:r>
            <a:endParaRPr/>
          </a:p>
        </p:txBody>
      </p:sp>
      <p:pic>
        <p:nvPicPr>
          <p:cNvPr id="279" name="Google Shape;279;p39"/>
          <p:cNvPicPr preferRelativeResize="0"/>
          <p:nvPr/>
        </p:nvPicPr>
        <p:blipFill>
          <a:blip r:embed="rId3">
            <a:alphaModFix/>
          </a:blip>
          <a:stretch>
            <a:fillRect/>
          </a:stretch>
        </p:blipFill>
        <p:spPr>
          <a:xfrm>
            <a:off x="2260886" y="323600"/>
            <a:ext cx="4622223" cy="3466675"/>
          </a:xfrm>
          <a:prstGeom prst="rect">
            <a:avLst/>
          </a:prstGeom>
          <a:noFill/>
          <a:ln>
            <a:noFill/>
          </a:ln>
        </p:spPr>
      </p:pic>
      <p:sp>
        <p:nvSpPr>
          <p:cNvPr id="280" name="Google Shape;280;p39"/>
          <p:cNvSpPr txBox="1"/>
          <p:nvPr/>
        </p:nvSpPr>
        <p:spPr>
          <a:xfrm rot="-2093">
            <a:off x="6883100" y="3593916"/>
            <a:ext cx="14781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ARS3D project / i3mainz / RGZM, </a:t>
            </a:r>
            <a:r>
              <a:rPr lang="de" sz="800" b="1" u="sng">
                <a:solidFill>
                  <a:schemeClr val="hlink"/>
                </a:solidFill>
                <a:latin typeface="Amatic SC"/>
                <a:ea typeface="Amatic SC"/>
                <a:cs typeface="Amatic SC"/>
                <a:sym typeface="Amatic SC"/>
                <a:hlinkClick r:id="rId4"/>
              </a:rPr>
              <a:t>CC BY-SA 4.0</a:t>
            </a:r>
            <a:endParaRPr sz="800" b="1">
              <a:solidFill>
                <a:srgbClr val="FFFFFF"/>
              </a:solidFill>
              <a:latin typeface="Amatic SC"/>
              <a:ea typeface="Amatic SC"/>
              <a:cs typeface="Amatic SC"/>
              <a:sym typeface="Amatic SC"/>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0"/>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Das Ergebnis zeigt, dass die beiden Bär-Appliken “different” sind; Overall Score von 0.5.</a:t>
            </a:r>
            <a:endParaRPr/>
          </a:p>
          <a:p>
            <a:pPr marL="0" lvl="0" indent="0" algn="ctr" rtl="0">
              <a:spcBef>
                <a:spcPts val="0"/>
              </a:spcBef>
              <a:spcAft>
                <a:spcPts val="0"/>
              </a:spcAft>
              <a:buNone/>
            </a:pPr>
            <a:r>
              <a:rPr lang="de"/>
              <a:t>Der geom. Vergleich zeigt eine Interferenz, der arch. Vergleich einen lokalen Shift/Twist.</a:t>
            </a:r>
            <a:endParaRPr/>
          </a:p>
        </p:txBody>
      </p:sp>
      <p:pic>
        <p:nvPicPr>
          <p:cNvPr id="286" name="Google Shape;286;p40"/>
          <p:cNvPicPr preferRelativeResize="0"/>
          <p:nvPr/>
        </p:nvPicPr>
        <p:blipFill>
          <a:blip r:embed="rId3">
            <a:alphaModFix/>
          </a:blip>
          <a:stretch>
            <a:fillRect/>
          </a:stretch>
        </p:blipFill>
        <p:spPr>
          <a:xfrm>
            <a:off x="1549599" y="357100"/>
            <a:ext cx="3293726" cy="3621951"/>
          </a:xfrm>
          <a:prstGeom prst="rect">
            <a:avLst/>
          </a:prstGeom>
          <a:noFill/>
          <a:ln>
            <a:noFill/>
          </a:ln>
        </p:spPr>
      </p:pic>
      <p:pic>
        <p:nvPicPr>
          <p:cNvPr id="287" name="Google Shape;287;p40"/>
          <p:cNvPicPr preferRelativeResize="0"/>
          <p:nvPr/>
        </p:nvPicPr>
        <p:blipFill rotWithShape="1">
          <a:blip r:embed="rId4">
            <a:alphaModFix/>
          </a:blip>
          <a:srcRect l="25434" t="23584" r="13541" b="23558"/>
          <a:stretch/>
        </p:blipFill>
        <p:spPr>
          <a:xfrm>
            <a:off x="5063362" y="1508675"/>
            <a:ext cx="2531026" cy="1318776"/>
          </a:xfrm>
          <a:prstGeom prst="rect">
            <a:avLst/>
          </a:prstGeom>
          <a:noFill/>
          <a:ln>
            <a:noFill/>
          </a:ln>
        </p:spPr>
      </p:pic>
      <p:sp>
        <p:nvSpPr>
          <p:cNvPr id="288" name="Google Shape;288;p40"/>
          <p:cNvSpPr txBox="1"/>
          <p:nvPr/>
        </p:nvSpPr>
        <p:spPr>
          <a:xfrm rot="-2093">
            <a:off x="4940975" y="1193416"/>
            <a:ext cx="14781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ARS3D project / i3mainz / RGZM, </a:t>
            </a:r>
            <a:r>
              <a:rPr lang="de" sz="800" b="1" u="sng">
                <a:solidFill>
                  <a:schemeClr val="hlink"/>
                </a:solidFill>
                <a:latin typeface="Amatic SC"/>
                <a:ea typeface="Amatic SC"/>
                <a:cs typeface="Amatic SC"/>
                <a:sym typeface="Amatic SC"/>
                <a:hlinkClick r:id="rId5"/>
              </a:rPr>
              <a:t>CC BY-SA 4.0</a:t>
            </a:r>
            <a:endParaRPr sz="800" b="1">
              <a:solidFill>
                <a:srgbClr val="FFFFFF"/>
              </a:solidFill>
              <a:latin typeface="Amatic SC"/>
              <a:ea typeface="Amatic SC"/>
              <a:cs typeface="Amatic SC"/>
              <a:sym typeface="Amatic SC"/>
            </a:endParaRPr>
          </a:p>
        </p:txBody>
      </p:sp>
      <p:sp>
        <p:nvSpPr>
          <p:cNvPr id="289" name="Google Shape;289;p40"/>
          <p:cNvSpPr txBox="1"/>
          <p:nvPr/>
        </p:nvSpPr>
        <p:spPr>
          <a:xfrm>
            <a:off x="4843325" y="3671250"/>
            <a:ext cx="36087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sz="800" u="sng">
                <a:solidFill>
                  <a:schemeClr val="lt1"/>
                </a:solidFill>
                <a:latin typeface="Amatic SC"/>
                <a:ea typeface="Amatic SC"/>
                <a:cs typeface="Amatic SC"/>
                <a:sym typeface="Amatic SC"/>
                <a:hlinkClick r:id="rId6">
                  <a:extLst>
                    <a:ext uri="{A12FA001-AC4F-418D-AE19-62706E023703}">
                      <ahyp:hlinkClr xmlns:ahyp="http://schemas.microsoft.com/office/drawing/2018/hyperlinkcolor" val="tx"/>
                    </a:ext>
                  </a:extLst>
                </a:hlinkClick>
              </a:rPr>
              <a:t>https://ars3d.rgzm.de/comparisonviewer/index.htm?comparison_id=682852d6-24c6-41f3-9eb1-774d723fc35f</a:t>
            </a:r>
            <a:r>
              <a:rPr lang="de" sz="800">
                <a:solidFill>
                  <a:schemeClr val="lt1"/>
                </a:solidFill>
                <a:latin typeface="Amatic SC"/>
                <a:ea typeface="Amatic SC"/>
                <a:cs typeface="Amatic SC"/>
                <a:sym typeface="Amatic SC"/>
              </a:rPr>
              <a:t> </a:t>
            </a:r>
            <a:endParaRPr sz="800">
              <a:solidFill>
                <a:schemeClr val="lt1"/>
              </a:solidFill>
              <a:latin typeface="Amatic SC"/>
              <a:ea typeface="Amatic SC"/>
              <a:cs typeface="Amatic SC"/>
              <a:sym typeface="Amatic SC"/>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1"/>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Beispiel aus dem Projekt</a:t>
            </a:r>
            <a:br>
              <a:rPr lang="de"/>
            </a:br>
            <a:r>
              <a:rPr lang="de"/>
              <a:t>CeraTyOnt des Arbeitsbereichs Wissenschaftliche IT am RGZM</a:t>
            </a:r>
            <a:endParaRPr/>
          </a:p>
        </p:txBody>
      </p:sp>
      <p:pic>
        <p:nvPicPr>
          <p:cNvPr id="295" name="Google Shape;295;p41" descr="D:\OwnCloud\Konferenzen\2019_LinkedPasts_Bordeaux\poster\logos.png"/>
          <p:cNvPicPr preferRelativeResize="0"/>
          <p:nvPr/>
        </p:nvPicPr>
        <p:blipFill rotWithShape="1">
          <a:blip r:embed="rId3">
            <a:alphaModFix/>
          </a:blip>
          <a:srcRect/>
          <a:stretch/>
        </p:blipFill>
        <p:spPr>
          <a:xfrm>
            <a:off x="3032863" y="432000"/>
            <a:ext cx="2495571" cy="672075"/>
          </a:xfrm>
          <a:prstGeom prst="rect">
            <a:avLst/>
          </a:prstGeom>
          <a:noFill/>
          <a:ln>
            <a:noFill/>
          </a:ln>
        </p:spPr>
      </p:pic>
      <p:pic>
        <p:nvPicPr>
          <p:cNvPr id="296" name="Google Shape;296;p41"/>
          <p:cNvPicPr preferRelativeResize="0"/>
          <p:nvPr/>
        </p:nvPicPr>
        <p:blipFill rotWithShape="1">
          <a:blip r:embed="rId4">
            <a:alphaModFix/>
          </a:blip>
          <a:srcRect l="27218" r="11143" b="15895"/>
          <a:stretch/>
        </p:blipFill>
        <p:spPr>
          <a:xfrm>
            <a:off x="2899575" y="1329162"/>
            <a:ext cx="3344827" cy="2567101"/>
          </a:xfrm>
          <a:prstGeom prst="rect">
            <a:avLst/>
          </a:prstGeom>
          <a:noFill/>
          <a:ln>
            <a:noFill/>
          </a:ln>
        </p:spPr>
      </p:pic>
      <p:sp>
        <p:nvSpPr>
          <p:cNvPr id="297" name="Google Shape;297;p41"/>
          <p:cNvSpPr txBox="1"/>
          <p:nvPr/>
        </p:nvSpPr>
        <p:spPr>
          <a:xfrm rot="-1415">
            <a:off x="6244400" y="3700067"/>
            <a:ext cx="14577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chemeClr val="lt1"/>
                </a:solidFill>
                <a:latin typeface="Amatic SC"/>
                <a:ea typeface="Amatic SC"/>
                <a:cs typeface="Amatic SC"/>
                <a:sym typeface="Amatic SC"/>
              </a:rPr>
              <a:t>Allard W. Mees / Florian Thiery, </a:t>
            </a:r>
            <a:r>
              <a:rPr lang="de" sz="800" b="1" u="sng">
                <a:solidFill>
                  <a:schemeClr val="hlink"/>
                </a:solidFill>
                <a:latin typeface="Amatic SC"/>
                <a:ea typeface="Amatic SC"/>
                <a:cs typeface="Amatic SC"/>
                <a:sym typeface="Amatic SC"/>
                <a:hlinkClick r:id="rId5"/>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2"/>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Community standards zur semantischen Modellierung</a:t>
            </a:r>
            <a:endParaRPr/>
          </a:p>
          <a:p>
            <a:pPr marL="0" lvl="0" indent="0" algn="ctr" rtl="0">
              <a:spcBef>
                <a:spcPts val="0"/>
              </a:spcBef>
              <a:spcAft>
                <a:spcPts val="0"/>
              </a:spcAft>
              <a:buNone/>
            </a:pPr>
            <a:r>
              <a:rPr lang="de"/>
              <a:t>von archäologischen Objekten sind nötig zur Generierung von Interoperabilität.</a:t>
            </a:r>
            <a:endParaRPr/>
          </a:p>
        </p:txBody>
      </p:sp>
      <p:pic>
        <p:nvPicPr>
          <p:cNvPr id="303" name="Google Shape;303;p42"/>
          <p:cNvPicPr preferRelativeResize="0"/>
          <p:nvPr/>
        </p:nvPicPr>
        <p:blipFill>
          <a:blip r:embed="rId3">
            <a:alphaModFix/>
          </a:blip>
          <a:stretch>
            <a:fillRect/>
          </a:stretch>
        </p:blipFill>
        <p:spPr>
          <a:xfrm>
            <a:off x="1181863" y="1468000"/>
            <a:ext cx="3516225" cy="1783975"/>
          </a:xfrm>
          <a:prstGeom prst="rect">
            <a:avLst/>
          </a:prstGeom>
          <a:noFill/>
          <a:ln>
            <a:noFill/>
          </a:ln>
        </p:spPr>
      </p:pic>
      <p:pic>
        <p:nvPicPr>
          <p:cNvPr id="304" name="Google Shape;304;p42"/>
          <p:cNvPicPr preferRelativeResize="0"/>
          <p:nvPr/>
        </p:nvPicPr>
        <p:blipFill>
          <a:blip r:embed="rId4">
            <a:alphaModFix/>
          </a:blip>
          <a:stretch>
            <a:fillRect/>
          </a:stretch>
        </p:blipFill>
        <p:spPr>
          <a:xfrm>
            <a:off x="7168175" y="1855086"/>
            <a:ext cx="793845" cy="857400"/>
          </a:xfrm>
          <a:prstGeom prst="rect">
            <a:avLst/>
          </a:prstGeom>
          <a:noFill/>
          <a:ln>
            <a:noFill/>
          </a:ln>
        </p:spPr>
      </p:pic>
      <p:pic>
        <p:nvPicPr>
          <p:cNvPr id="305" name="Google Shape;305;p42"/>
          <p:cNvPicPr preferRelativeResize="0"/>
          <p:nvPr/>
        </p:nvPicPr>
        <p:blipFill>
          <a:blip r:embed="rId5">
            <a:alphaModFix/>
          </a:blip>
          <a:stretch>
            <a:fillRect/>
          </a:stretch>
        </p:blipFill>
        <p:spPr>
          <a:xfrm>
            <a:off x="5414852" y="2054588"/>
            <a:ext cx="1036550" cy="518275"/>
          </a:xfrm>
          <a:prstGeom prst="rect">
            <a:avLst/>
          </a:prstGeom>
          <a:noFill/>
          <a:ln>
            <a:noFill/>
          </a:ln>
        </p:spPr>
      </p:pic>
      <p:cxnSp>
        <p:nvCxnSpPr>
          <p:cNvPr id="306" name="Google Shape;306;p42"/>
          <p:cNvCxnSpPr/>
          <p:nvPr/>
        </p:nvCxnSpPr>
        <p:spPr>
          <a:xfrm rot="10800000" flipH="1">
            <a:off x="4049650" y="2342900"/>
            <a:ext cx="1318800" cy="107100"/>
          </a:xfrm>
          <a:prstGeom prst="straightConnector1">
            <a:avLst/>
          </a:prstGeom>
          <a:noFill/>
          <a:ln w="28575" cap="flat" cmpd="sng">
            <a:solidFill>
              <a:srgbClr val="058B8C"/>
            </a:solidFill>
            <a:prstDash val="solid"/>
            <a:round/>
            <a:headEnd type="none" w="med" len="med"/>
            <a:tailEnd type="triangle" w="med" len="med"/>
          </a:ln>
        </p:spPr>
      </p:cxnSp>
      <p:cxnSp>
        <p:nvCxnSpPr>
          <p:cNvPr id="307" name="Google Shape;307;p42"/>
          <p:cNvCxnSpPr>
            <a:endCxn id="304" idx="1"/>
          </p:cNvCxnSpPr>
          <p:nvPr/>
        </p:nvCxnSpPr>
        <p:spPr>
          <a:xfrm rot="10800000" flipH="1">
            <a:off x="6290075" y="2283787"/>
            <a:ext cx="878100" cy="34200"/>
          </a:xfrm>
          <a:prstGeom prst="straightConnector1">
            <a:avLst/>
          </a:prstGeom>
          <a:noFill/>
          <a:ln w="28575" cap="flat" cmpd="sng">
            <a:solidFill>
              <a:srgbClr val="058B8C"/>
            </a:solidFill>
            <a:prstDash val="solid"/>
            <a:round/>
            <a:headEnd type="none" w="med" len="med"/>
            <a:tailEnd type="triangle" w="med" len="med"/>
          </a:ln>
        </p:spPr>
      </p:cxnSp>
      <p:sp>
        <p:nvSpPr>
          <p:cNvPr id="308" name="Google Shape;308;p42"/>
          <p:cNvSpPr txBox="1"/>
          <p:nvPr/>
        </p:nvSpPr>
        <p:spPr>
          <a:xfrm rot="-2364">
            <a:off x="2086225" y="3212802"/>
            <a:ext cx="2617801"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Image by </a:t>
            </a:r>
            <a:r>
              <a:rPr lang="de" sz="800" b="1" u="sng">
                <a:solidFill>
                  <a:schemeClr val="hlink"/>
                </a:solidFill>
                <a:latin typeface="Amatic SC"/>
                <a:ea typeface="Amatic SC"/>
                <a:cs typeface="Amatic SC"/>
                <a:sym typeface="Amatic SC"/>
                <a:hlinkClick r:id="rId6"/>
              </a:rPr>
              <a:t>fiverr.com</a:t>
            </a:r>
            <a:endParaRPr sz="800" b="1">
              <a:solidFill>
                <a:srgbClr val="FFFFFF"/>
              </a:solidFill>
              <a:latin typeface="Amatic SC"/>
              <a:ea typeface="Amatic SC"/>
              <a:cs typeface="Amatic SC"/>
              <a:sym typeface="Amatic S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6"/>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Der Umgang mit Typologien in der archäologischen Museumsdokumentation erfordert bereits seit dem</a:t>
            </a:r>
            <a:br>
              <a:rPr lang="de"/>
            </a:br>
            <a:r>
              <a:rPr lang="de"/>
              <a:t>19. Jahrhundert Methoden, die auf archäologischen Überlegungen und z.B. geometrischen Vergleichen basieren,</a:t>
            </a:r>
            <a:br>
              <a:rPr lang="de"/>
            </a:br>
            <a:r>
              <a:rPr lang="de"/>
              <a:t>die zur eigentlichen Typologiebildung führen.</a:t>
            </a:r>
            <a:endParaRPr/>
          </a:p>
        </p:txBody>
      </p:sp>
      <p:pic>
        <p:nvPicPr>
          <p:cNvPr id="85" name="Google Shape;85;p16"/>
          <p:cNvPicPr preferRelativeResize="0"/>
          <p:nvPr/>
        </p:nvPicPr>
        <p:blipFill>
          <a:blip r:embed="rId3">
            <a:alphaModFix/>
          </a:blip>
          <a:stretch>
            <a:fillRect/>
          </a:stretch>
        </p:blipFill>
        <p:spPr>
          <a:xfrm>
            <a:off x="3291850" y="356500"/>
            <a:ext cx="2560299" cy="3173925"/>
          </a:xfrm>
          <a:prstGeom prst="rect">
            <a:avLst/>
          </a:prstGeom>
          <a:noFill/>
          <a:ln>
            <a:noFill/>
          </a:ln>
        </p:spPr>
      </p:pic>
      <p:sp>
        <p:nvSpPr>
          <p:cNvPr id="86" name="Google Shape;86;p16"/>
          <p:cNvSpPr txBox="1"/>
          <p:nvPr/>
        </p:nvSpPr>
        <p:spPr>
          <a:xfrm rot="-1894">
            <a:off x="5852150" y="3211220"/>
            <a:ext cx="1089300" cy="318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Image: Flinders Petrie (1899)</a:t>
            </a:r>
            <a:endParaRPr sz="800" b="1">
              <a:solidFill>
                <a:srgbClr val="FFFFFF"/>
              </a:solidFill>
              <a:latin typeface="Amatic SC"/>
              <a:ea typeface="Amatic SC"/>
              <a:cs typeface="Amatic SC"/>
              <a:sym typeface="Amatic SC"/>
            </a:endParaRPr>
          </a:p>
          <a:p>
            <a:pPr marL="0" lvl="0" indent="0" algn="l" rtl="0">
              <a:spcBef>
                <a:spcPts val="0"/>
              </a:spcBef>
              <a:spcAft>
                <a:spcPts val="0"/>
              </a:spcAft>
              <a:buNone/>
            </a:pPr>
            <a:r>
              <a:rPr lang="de" sz="800" b="1">
                <a:solidFill>
                  <a:srgbClr val="FFFFFF"/>
                </a:solidFill>
                <a:latin typeface="Amatic SC"/>
                <a:ea typeface="Amatic SC"/>
                <a:cs typeface="Amatic SC"/>
                <a:sym typeface="Amatic SC"/>
              </a:rPr>
              <a:t>via </a:t>
            </a:r>
            <a:r>
              <a:rPr lang="de" sz="800" b="1" u="sng">
                <a:solidFill>
                  <a:schemeClr val="hlink"/>
                </a:solidFill>
                <a:latin typeface="Amatic SC"/>
                <a:ea typeface="Amatic SC"/>
                <a:cs typeface="Amatic SC"/>
                <a:sym typeface="Amatic SC"/>
                <a:hlinkClick r:id="rId4"/>
              </a:rPr>
              <a:t>https://t1p.de/3z9l1</a:t>
            </a:r>
            <a:endParaRPr sz="800" b="1">
              <a:solidFill>
                <a:srgbClr val="FFFFFF"/>
              </a:solidFill>
              <a:latin typeface="Amatic SC"/>
              <a:ea typeface="Amatic SC"/>
              <a:cs typeface="Amatic SC"/>
              <a:sym typeface="Amatic SC"/>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3"/>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Der Linked Open Data Hub “Archaeology.link” stellt Forschungsdaten des RGZM und Partner*Innen bereit.</a:t>
            </a:r>
            <a:endParaRPr/>
          </a:p>
        </p:txBody>
      </p:sp>
      <p:pic>
        <p:nvPicPr>
          <p:cNvPr id="314" name="Google Shape;314;p43"/>
          <p:cNvPicPr preferRelativeResize="0"/>
          <p:nvPr/>
        </p:nvPicPr>
        <p:blipFill>
          <a:blip r:embed="rId3">
            <a:alphaModFix/>
          </a:blip>
          <a:stretch>
            <a:fillRect/>
          </a:stretch>
        </p:blipFill>
        <p:spPr>
          <a:xfrm>
            <a:off x="2939975" y="565650"/>
            <a:ext cx="3264051" cy="3264051"/>
          </a:xfrm>
          <a:prstGeom prst="rect">
            <a:avLst/>
          </a:prstGeom>
          <a:noFill/>
          <a:ln>
            <a:noFill/>
          </a:ln>
        </p:spPr>
      </p:pic>
      <p:pic>
        <p:nvPicPr>
          <p:cNvPr id="315" name="Google Shape;315;p43"/>
          <p:cNvPicPr preferRelativeResize="0"/>
          <p:nvPr/>
        </p:nvPicPr>
        <p:blipFill>
          <a:blip r:embed="rId4">
            <a:alphaModFix/>
          </a:blip>
          <a:stretch>
            <a:fillRect/>
          </a:stretch>
        </p:blipFill>
        <p:spPr>
          <a:xfrm>
            <a:off x="4152300" y="3351125"/>
            <a:ext cx="1304451" cy="6699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44"/>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 Linked Archaeological Data Ontology (LADO) als “common semantic data model” Für archäologische Objekte.</a:t>
            </a:r>
            <a:endParaRPr/>
          </a:p>
        </p:txBody>
      </p:sp>
      <p:pic>
        <p:nvPicPr>
          <p:cNvPr id="321" name="Google Shape;321;p44"/>
          <p:cNvPicPr preferRelativeResize="0"/>
          <p:nvPr/>
        </p:nvPicPr>
        <p:blipFill>
          <a:blip r:embed="rId3">
            <a:alphaModFix/>
          </a:blip>
          <a:stretch>
            <a:fillRect/>
          </a:stretch>
        </p:blipFill>
        <p:spPr>
          <a:xfrm>
            <a:off x="2922126" y="547800"/>
            <a:ext cx="3299750" cy="329975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5"/>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 Keramiktypologie “CeraTyOnt” als Teil von LADO.</a:t>
            </a:r>
            <a:endParaRPr/>
          </a:p>
        </p:txBody>
      </p:sp>
      <p:pic>
        <p:nvPicPr>
          <p:cNvPr id="327" name="Google Shape;327;p45"/>
          <p:cNvPicPr preferRelativeResize="0"/>
          <p:nvPr/>
        </p:nvPicPr>
        <p:blipFill>
          <a:blip r:embed="rId3">
            <a:alphaModFix/>
          </a:blip>
          <a:stretch>
            <a:fillRect/>
          </a:stretch>
        </p:blipFill>
        <p:spPr>
          <a:xfrm>
            <a:off x="3070763" y="775675"/>
            <a:ext cx="3002450" cy="2844000"/>
          </a:xfrm>
          <a:prstGeom prst="rect">
            <a:avLst/>
          </a:prstGeom>
          <a:noFill/>
          <a:ln>
            <a:noFill/>
          </a:ln>
        </p:spPr>
      </p:pic>
      <p:pic>
        <p:nvPicPr>
          <p:cNvPr id="328" name="Google Shape;328;p45"/>
          <p:cNvPicPr preferRelativeResize="0"/>
          <p:nvPr/>
        </p:nvPicPr>
        <p:blipFill>
          <a:blip r:embed="rId4">
            <a:alphaModFix/>
          </a:blip>
          <a:stretch>
            <a:fillRect/>
          </a:stretch>
        </p:blipFill>
        <p:spPr>
          <a:xfrm>
            <a:off x="5835300" y="2790650"/>
            <a:ext cx="1250225" cy="125022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6"/>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 Keramiktypologie “CeraTyOnt” im Wikidata Knowledge Graph.</a:t>
            </a:r>
            <a:endParaRPr/>
          </a:p>
        </p:txBody>
      </p:sp>
      <p:pic>
        <p:nvPicPr>
          <p:cNvPr id="334" name="Google Shape;334;p46"/>
          <p:cNvPicPr preferRelativeResize="0"/>
          <p:nvPr/>
        </p:nvPicPr>
        <p:blipFill>
          <a:blip r:embed="rId3">
            <a:alphaModFix/>
          </a:blip>
          <a:stretch>
            <a:fillRect/>
          </a:stretch>
        </p:blipFill>
        <p:spPr>
          <a:xfrm>
            <a:off x="3070763" y="775675"/>
            <a:ext cx="3002450" cy="2844000"/>
          </a:xfrm>
          <a:prstGeom prst="rect">
            <a:avLst/>
          </a:prstGeom>
          <a:noFill/>
          <a:ln>
            <a:noFill/>
          </a:ln>
        </p:spPr>
      </p:pic>
      <p:pic>
        <p:nvPicPr>
          <p:cNvPr id="335" name="Google Shape;335;p46"/>
          <p:cNvPicPr preferRelativeResize="0"/>
          <p:nvPr/>
        </p:nvPicPr>
        <p:blipFill>
          <a:blip r:embed="rId4">
            <a:alphaModFix/>
          </a:blip>
          <a:stretch>
            <a:fillRect/>
          </a:stretch>
        </p:blipFill>
        <p:spPr>
          <a:xfrm>
            <a:off x="5835300" y="2790650"/>
            <a:ext cx="1250225" cy="1250225"/>
          </a:xfrm>
          <a:prstGeom prst="rect">
            <a:avLst/>
          </a:prstGeom>
          <a:noFill/>
          <a:ln>
            <a:noFill/>
          </a:ln>
        </p:spPr>
      </p:pic>
      <p:pic>
        <p:nvPicPr>
          <p:cNvPr id="336" name="Google Shape;336;p46"/>
          <p:cNvPicPr preferRelativeResize="0"/>
          <p:nvPr/>
        </p:nvPicPr>
        <p:blipFill>
          <a:blip r:embed="rId5">
            <a:alphaModFix/>
          </a:blip>
          <a:stretch>
            <a:fillRect/>
          </a:stretch>
        </p:blipFill>
        <p:spPr>
          <a:xfrm>
            <a:off x="1002425" y="985475"/>
            <a:ext cx="1901126" cy="1345075"/>
          </a:xfrm>
          <a:prstGeom prst="rect">
            <a:avLst/>
          </a:prstGeom>
          <a:noFill/>
          <a:ln>
            <a:noFill/>
          </a:ln>
        </p:spPr>
      </p:pic>
      <p:cxnSp>
        <p:nvCxnSpPr>
          <p:cNvPr id="337" name="Google Shape;337;p46"/>
          <p:cNvCxnSpPr/>
          <p:nvPr/>
        </p:nvCxnSpPr>
        <p:spPr>
          <a:xfrm rot="10800000">
            <a:off x="2756551" y="1666412"/>
            <a:ext cx="1184100" cy="526200"/>
          </a:xfrm>
          <a:prstGeom prst="straightConnector1">
            <a:avLst/>
          </a:prstGeom>
          <a:noFill/>
          <a:ln w="38100" cap="flat" cmpd="sng">
            <a:solidFill>
              <a:srgbClr val="058B8C"/>
            </a:solidFill>
            <a:prstDash val="solid"/>
            <a:round/>
            <a:headEnd type="none" w="med" len="med"/>
            <a:tailEnd type="triangle" w="med" len="med"/>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47"/>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Linked Open Data Hubs wie archaeology.link und Wikidata dienen zur Verknüpfung mit der LOD Cloud.</a:t>
            </a:r>
            <a:endParaRPr/>
          </a:p>
        </p:txBody>
      </p:sp>
      <p:pic>
        <p:nvPicPr>
          <p:cNvPr id="343" name="Google Shape;343;p47"/>
          <p:cNvPicPr preferRelativeResize="0"/>
          <p:nvPr/>
        </p:nvPicPr>
        <p:blipFill>
          <a:blip r:embed="rId3">
            <a:alphaModFix/>
          </a:blip>
          <a:stretch>
            <a:fillRect/>
          </a:stretch>
        </p:blipFill>
        <p:spPr>
          <a:xfrm>
            <a:off x="4795726" y="1183251"/>
            <a:ext cx="3589099" cy="2018849"/>
          </a:xfrm>
          <a:prstGeom prst="rect">
            <a:avLst/>
          </a:prstGeom>
          <a:noFill/>
          <a:ln>
            <a:noFill/>
          </a:ln>
        </p:spPr>
      </p:pic>
      <p:pic>
        <p:nvPicPr>
          <p:cNvPr id="344" name="Google Shape;344;p47"/>
          <p:cNvPicPr preferRelativeResize="0"/>
          <p:nvPr/>
        </p:nvPicPr>
        <p:blipFill>
          <a:blip r:embed="rId4">
            <a:alphaModFix/>
          </a:blip>
          <a:stretch>
            <a:fillRect/>
          </a:stretch>
        </p:blipFill>
        <p:spPr>
          <a:xfrm>
            <a:off x="1009406" y="2317625"/>
            <a:ext cx="2815100" cy="1341174"/>
          </a:xfrm>
          <a:prstGeom prst="rect">
            <a:avLst/>
          </a:prstGeom>
          <a:noFill/>
          <a:ln>
            <a:noFill/>
          </a:ln>
        </p:spPr>
      </p:pic>
      <p:cxnSp>
        <p:nvCxnSpPr>
          <p:cNvPr id="345" name="Google Shape;345;p47"/>
          <p:cNvCxnSpPr/>
          <p:nvPr/>
        </p:nvCxnSpPr>
        <p:spPr>
          <a:xfrm rot="10800000" flipH="1">
            <a:off x="3643175" y="2165250"/>
            <a:ext cx="2656800" cy="1063500"/>
          </a:xfrm>
          <a:prstGeom prst="straightConnector1">
            <a:avLst/>
          </a:prstGeom>
          <a:noFill/>
          <a:ln w="19050" cap="flat" cmpd="sng">
            <a:solidFill>
              <a:srgbClr val="058B8C"/>
            </a:solidFill>
            <a:prstDash val="solid"/>
            <a:round/>
            <a:headEnd type="triangle" w="med" len="med"/>
            <a:tailEnd type="triangle" w="med" len="med"/>
          </a:ln>
        </p:spPr>
      </p:cxnSp>
      <p:pic>
        <p:nvPicPr>
          <p:cNvPr id="346" name="Google Shape;346;p47"/>
          <p:cNvPicPr preferRelativeResize="0"/>
          <p:nvPr/>
        </p:nvPicPr>
        <p:blipFill>
          <a:blip r:embed="rId5">
            <a:alphaModFix/>
          </a:blip>
          <a:stretch>
            <a:fillRect/>
          </a:stretch>
        </p:blipFill>
        <p:spPr>
          <a:xfrm>
            <a:off x="759070" y="592358"/>
            <a:ext cx="1211377" cy="857400"/>
          </a:xfrm>
          <a:prstGeom prst="rect">
            <a:avLst/>
          </a:prstGeom>
          <a:noFill/>
          <a:ln>
            <a:noFill/>
          </a:ln>
          <a:effectLst>
            <a:outerShdw blurRad="57150" dist="19050" dir="5400000" algn="bl" rotWithShape="0">
              <a:srgbClr val="000000">
                <a:alpha val="50000"/>
              </a:srgbClr>
            </a:outerShdw>
          </a:effectLst>
        </p:spPr>
      </p:pic>
      <p:pic>
        <p:nvPicPr>
          <p:cNvPr id="347" name="Google Shape;347;p47"/>
          <p:cNvPicPr preferRelativeResize="0"/>
          <p:nvPr/>
        </p:nvPicPr>
        <p:blipFill rotWithShape="1">
          <a:blip r:embed="rId6">
            <a:alphaModFix/>
          </a:blip>
          <a:srcRect l="21136" r="22620" b="65862"/>
          <a:stretch/>
        </p:blipFill>
        <p:spPr>
          <a:xfrm>
            <a:off x="2790563" y="820950"/>
            <a:ext cx="1582125" cy="915300"/>
          </a:xfrm>
          <a:prstGeom prst="rect">
            <a:avLst/>
          </a:prstGeom>
          <a:noFill/>
          <a:ln>
            <a:noFill/>
          </a:ln>
          <a:effectLst>
            <a:outerShdw blurRad="57150" dist="19050" dir="5400000" algn="bl" rotWithShape="0">
              <a:srgbClr val="000000">
                <a:alpha val="50000"/>
              </a:srgbClr>
            </a:outerShdw>
          </a:effectLst>
        </p:spPr>
      </p:pic>
      <p:pic>
        <p:nvPicPr>
          <p:cNvPr id="348" name="Google Shape;348;p47"/>
          <p:cNvPicPr preferRelativeResize="0"/>
          <p:nvPr/>
        </p:nvPicPr>
        <p:blipFill rotWithShape="1">
          <a:blip r:embed="rId7">
            <a:alphaModFix/>
          </a:blip>
          <a:srcRect l="27218" r="11143" b="15895"/>
          <a:stretch/>
        </p:blipFill>
        <p:spPr>
          <a:xfrm>
            <a:off x="1759485" y="1183251"/>
            <a:ext cx="1192584" cy="915300"/>
          </a:xfrm>
          <a:prstGeom prst="rect">
            <a:avLst/>
          </a:prstGeom>
          <a:noFill/>
          <a:ln>
            <a:noFill/>
          </a:ln>
          <a:effectLst>
            <a:outerShdw blurRad="57150" dist="19050" dir="5400000" algn="bl" rotWithShape="0">
              <a:srgbClr val="000000">
                <a:alpha val="50000"/>
              </a:srgbClr>
            </a:outerShdw>
          </a:effectLst>
        </p:spPr>
      </p:pic>
      <p:cxnSp>
        <p:nvCxnSpPr>
          <p:cNvPr id="349" name="Google Shape;349;p47"/>
          <p:cNvCxnSpPr/>
          <p:nvPr/>
        </p:nvCxnSpPr>
        <p:spPr>
          <a:xfrm rot="10800000">
            <a:off x="2465700" y="1904750"/>
            <a:ext cx="597600" cy="638700"/>
          </a:xfrm>
          <a:prstGeom prst="straightConnector1">
            <a:avLst/>
          </a:prstGeom>
          <a:noFill/>
          <a:ln w="19050" cap="flat" cmpd="sng">
            <a:solidFill>
              <a:srgbClr val="058B8C"/>
            </a:solidFill>
            <a:prstDash val="solid"/>
            <a:round/>
            <a:headEnd type="triangle" w="med" len="med"/>
            <a:tailEnd type="triangle" w="med" len="med"/>
          </a:ln>
        </p:spPr>
      </p:cxnSp>
      <p:sp>
        <p:nvSpPr>
          <p:cNvPr id="350" name="Google Shape;350;p47"/>
          <p:cNvSpPr txBox="1"/>
          <p:nvPr/>
        </p:nvSpPr>
        <p:spPr>
          <a:xfrm rot="-1266">
            <a:off x="6756125" y="3202395"/>
            <a:ext cx="16287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chemeClr val="lt1"/>
                </a:solidFill>
                <a:latin typeface="Amatic SC"/>
                <a:ea typeface="Amatic SC"/>
                <a:cs typeface="Amatic SC"/>
                <a:sym typeface="Amatic SC"/>
              </a:rPr>
              <a:t>Image by Georgina Burnett, Wikimedia Germany</a:t>
            </a:r>
            <a:endParaRPr sz="800" b="1">
              <a:solidFill>
                <a:schemeClr val="lt1"/>
              </a:solidFill>
              <a:latin typeface="Amatic SC"/>
              <a:ea typeface="Amatic SC"/>
              <a:cs typeface="Amatic SC"/>
              <a:sym typeface="Amatic SC"/>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48"/>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 Aufgabe: Unterschiedliche, in verschiedenen europäischen Forschungstraditionen entwickelte Typologien</a:t>
            </a:r>
            <a:br>
              <a:rPr lang="de"/>
            </a:br>
            <a:r>
              <a:rPr lang="de"/>
              <a:t>der gleichen Fundgattung müssen in einer international orientierten Erfassung</a:t>
            </a:r>
            <a:br>
              <a:rPr lang="de"/>
            </a:br>
            <a:r>
              <a:rPr lang="de"/>
              <a:t>mit Hilfe von semantischen Regeln miteinander verknüpft werden.</a:t>
            </a:r>
            <a:endParaRPr/>
          </a:p>
        </p:txBody>
      </p:sp>
      <p:grpSp>
        <p:nvGrpSpPr>
          <p:cNvPr id="356" name="Google Shape;356;p48"/>
          <p:cNvGrpSpPr/>
          <p:nvPr/>
        </p:nvGrpSpPr>
        <p:grpSpPr>
          <a:xfrm>
            <a:off x="280213" y="634625"/>
            <a:ext cx="6708776" cy="3097725"/>
            <a:chOff x="-132512" y="571375"/>
            <a:chExt cx="6708776" cy="3097725"/>
          </a:xfrm>
        </p:grpSpPr>
        <p:sp>
          <p:nvSpPr>
            <p:cNvPr id="357" name="Google Shape;357;p48"/>
            <p:cNvSpPr txBox="1"/>
            <p:nvPr/>
          </p:nvSpPr>
          <p:spPr>
            <a:xfrm>
              <a:off x="-132512" y="3053500"/>
              <a:ext cx="2115300" cy="6156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None/>
              </a:pPr>
              <a:r>
                <a:rPr lang="de">
                  <a:solidFill>
                    <a:srgbClr val="058B8C"/>
                  </a:solidFill>
                  <a:latin typeface="Amatic SC"/>
                  <a:ea typeface="Amatic SC"/>
                  <a:cs typeface="Amatic SC"/>
                  <a:sym typeface="Amatic SC"/>
                </a:rPr>
                <a:t>Französische  Sigillata-Typologie</a:t>
              </a:r>
              <a:endParaRPr>
                <a:solidFill>
                  <a:srgbClr val="058B8C"/>
                </a:solidFill>
                <a:latin typeface="Amatic SC"/>
                <a:ea typeface="Amatic SC"/>
                <a:cs typeface="Amatic SC"/>
                <a:sym typeface="Amatic SC"/>
              </a:endParaRPr>
            </a:p>
            <a:p>
              <a:pPr marL="0" marR="0" lvl="0" indent="0" algn="ctr" rtl="0">
                <a:lnSpc>
                  <a:spcPct val="100000"/>
                </a:lnSpc>
                <a:spcBef>
                  <a:spcPts val="0"/>
                </a:spcBef>
                <a:spcAft>
                  <a:spcPts val="0"/>
                </a:spcAft>
                <a:buNone/>
              </a:pPr>
              <a:r>
                <a:rPr lang="de">
                  <a:solidFill>
                    <a:srgbClr val="058B8C"/>
                  </a:solidFill>
                  <a:latin typeface="Amatic SC"/>
                  <a:ea typeface="Amatic SC"/>
                  <a:cs typeface="Amatic SC"/>
                  <a:sym typeface="Amatic SC"/>
                </a:rPr>
                <a:t>(Déchelette 1904) </a:t>
              </a:r>
              <a:endParaRPr>
                <a:solidFill>
                  <a:srgbClr val="058B8C"/>
                </a:solidFill>
                <a:latin typeface="Amatic SC"/>
                <a:ea typeface="Amatic SC"/>
                <a:cs typeface="Amatic SC"/>
                <a:sym typeface="Amatic SC"/>
              </a:endParaRPr>
            </a:p>
          </p:txBody>
        </p:sp>
        <p:sp>
          <p:nvSpPr>
            <p:cNvPr id="358" name="Google Shape;358;p48"/>
            <p:cNvSpPr txBox="1"/>
            <p:nvPr/>
          </p:nvSpPr>
          <p:spPr>
            <a:xfrm>
              <a:off x="1637412" y="1691125"/>
              <a:ext cx="16386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de">
                  <a:solidFill>
                    <a:srgbClr val="058B8C"/>
                  </a:solidFill>
                  <a:latin typeface="Amatic SC"/>
                  <a:ea typeface="Amatic SC"/>
                  <a:cs typeface="Amatic SC"/>
                  <a:sym typeface="Amatic SC"/>
                </a:rPr>
                <a:t>Deutsche Sigillata-Typologie</a:t>
              </a:r>
              <a:endParaRPr>
                <a:solidFill>
                  <a:srgbClr val="058B8C"/>
                </a:solidFill>
                <a:latin typeface="Amatic SC"/>
                <a:ea typeface="Amatic SC"/>
                <a:cs typeface="Amatic SC"/>
                <a:sym typeface="Amatic SC"/>
              </a:endParaRPr>
            </a:p>
            <a:p>
              <a:pPr marL="0" lvl="0" indent="0" algn="ctr" rtl="0">
                <a:spcBef>
                  <a:spcPts val="0"/>
                </a:spcBef>
                <a:spcAft>
                  <a:spcPts val="0"/>
                </a:spcAft>
                <a:buNone/>
              </a:pPr>
              <a:r>
                <a:rPr lang="de">
                  <a:solidFill>
                    <a:srgbClr val="058B8C"/>
                  </a:solidFill>
                  <a:latin typeface="Amatic SC"/>
                  <a:ea typeface="Amatic SC"/>
                  <a:cs typeface="Amatic SC"/>
                  <a:sym typeface="Amatic SC"/>
                </a:rPr>
                <a:t>(Ritterling 1904)</a:t>
              </a:r>
              <a:endParaRPr>
                <a:solidFill>
                  <a:srgbClr val="058B8C"/>
                </a:solidFill>
                <a:latin typeface="Amatic SC"/>
                <a:ea typeface="Amatic SC"/>
                <a:cs typeface="Amatic SC"/>
                <a:sym typeface="Amatic SC"/>
              </a:endParaRPr>
            </a:p>
          </p:txBody>
        </p:sp>
        <p:pic>
          <p:nvPicPr>
            <p:cNvPr id="359" name="Google Shape;359;p48"/>
            <p:cNvPicPr preferRelativeResize="0"/>
            <p:nvPr/>
          </p:nvPicPr>
          <p:blipFill>
            <a:blip r:embed="rId3">
              <a:alphaModFix/>
            </a:blip>
            <a:stretch>
              <a:fillRect/>
            </a:stretch>
          </p:blipFill>
          <p:spPr>
            <a:xfrm>
              <a:off x="3482038" y="571375"/>
              <a:ext cx="3094225" cy="2923700"/>
            </a:xfrm>
            <a:prstGeom prst="rect">
              <a:avLst/>
            </a:prstGeom>
            <a:noFill/>
            <a:ln>
              <a:noFill/>
            </a:ln>
          </p:spPr>
        </p:pic>
        <p:cxnSp>
          <p:nvCxnSpPr>
            <p:cNvPr id="360" name="Google Shape;360;p48"/>
            <p:cNvCxnSpPr/>
            <p:nvPr/>
          </p:nvCxnSpPr>
          <p:spPr>
            <a:xfrm>
              <a:off x="3253688" y="1010450"/>
              <a:ext cx="1901400" cy="1174200"/>
            </a:xfrm>
            <a:prstGeom prst="straightConnector1">
              <a:avLst/>
            </a:prstGeom>
            <a:noFill/>
            <a:ln w="28575" cap="flat" cmpd="sng">
              <a:solidFill>
                <a:srgbClr val="058B8C"/>
              </a:solidFill>
              <a:prstDash val="solid"/>
              <a:round/>
              <a:headEnd type="none" w="med" len="med"/>
              <a:tailEnd type="triangle" w="med" len="med"/>
            </a:ln>
          </p:spPr>
        </p:cxnSp>
        <p:cxnSp>
          <p:nvCxnSpPr>
            <p:cNvPr id="361" name="Google Shape;361;p48"/>
            <p:cNvCxnSpPr/>
            <p:nvPr/>
          </p:nvCxnSpPr>
          <p:spPr>
            <a:xfrm>
              <a:off x="1611938" y="2288550"/>
              <a:ext cx="3003300" cy="239100"/>
            </a:xfrm>
            <a:prstGeom prst="straightConnector1">
              <a:avLst/>
            </a:prstGeom>
            <a:noFill/>
            <a:ln w="28575" cap="flat" cmpd="sng">
              <a:solidFill>
                <a:srgbClr val="058B8C"/>
              </a:solidFill>
              <a:prstDash val="solid"/>
              <a:round/>
              <a:headEnd type="none" w="med" len="med"/>
              <a:tailEnd type="triangle" w="med" len="med"/>
            </a:ln>
          </p:spPr>
        </p:cxnSp>
      </p:grpSp>
      <p:pic>
        <p:nvPicPr>
          <p:cNvPr id="362" name="Google Shape;362;p48"/>
          <p:cNvPicPr preferRelativeResize="0"/>
          <p:nvPr/>
        </p:nvPicPr>
        <p:blipFill>
          <a:blip r:embed="rId4">
            <a:alphaModFix/>
          </a:blip>
          <a:stretch>
            <a:fillRect/>
          </a:stretch>
        </p:blipFill>
        <p:spPr>
          <a:xfrm>
            <a:off x="2293788" y="102261"/>
            <a:ext cx="1151300" cy="1652126"/>
          </a:xfrm>
          <a:prstGeom prst="rect">
            <a:avLst/>
          </a:prstGeom>
          <a:noFill/>
          <a:ln>
            <a:noFill/>
          </a:ln>
        </p:spPr>
      </p:pic>
      <p:pic>
        <p:nvPicPr>
          <p:cNvPr id="363" name="Google Shape;363;p48"/>
          <p:cNvPicPr preferRelativeResize="0"/>
          <p:nvPr/>
        </p:nvPicPr>
        <p:blipFill>
          <a:blip r:embed="rId5">
            <a:alphaModFix/>
          </a:blip>
          <a:stretch>
            <a:fillRect/>
          </a:stretch>
        </p:blipFill>
        <p:spPr>
          <a:xfrm>
            <a:off x="823738" y="1557500"/>
            <a:ext cx="1028275" cy="1547550"/>
          </a:xfrm>
          <a:prstGeom prst="rect">
            <a:avLst/>
          </a:prstGeom>
          <a:noFill/>
          <a:ln>
            <a:noFill/>
          </a:ln>
        </p:spPr>
      </p:pic>
      <p:cxnSp>
        <p:nvCxnSpPr>
          <p:cNvPr id="364" name="Google Shape;364;p48"/>
          <p:cNvCxnSpPr/>
          <p:nvPr/>
        </p:nvCxnSpPr>
        <p:spPr>
          <a:xfrm flipH="1">
            <a:off x="1390763" y="398300"/>
            <a:ext cx="1434000" cy="2338200"/>
          </a:xfrm>
          <a:prstGeom prst="straightConnector1">
            <a:avLst/>
          </a:prstGeom>
          <a:noFill/>
          <a:ln w="38100" cap="flat" cmpd="sng">
            <a:solidFill>
              <a:srgbClr val="DB4437"/>
            </a:solidFill>
            <a:prstDash val="solid"/>
            <a:round/>
            <a:headEnd type="none" w="med" len="med"/>
            <a:tailEnd type="none" w="med" len="med"/>
          </a:ln>
        </p:spPr>
      </p:cxnSp>
      <p:sp>
        <p:nvSpPr>
          <p:cNvPr id="365" name="Google Shape;365;p48"/>
          <p:cNvSpPr txBox="1"/>
          <p:nvPr/>
        </p:nvSpPr>
        <p:spPr>
          <a:xfrm>
            <a:off x="1023672" y="1084100"/>
            <a:ext cx="12744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sz="1800" b="1">
                <a:solidFill>
                  <a:srgbClr val="DB4437"/>
                </a:solidFill>
                <a:latin typeface="Amatic SC"/>
                <a:ea typeface="Amatic SC"/>
                <a:cs typeface="Amatic SC"/>
                <a:sym typeface="Amatic SC"/>
              </a:rPr>
              <a:t>Gleiche Form =</a:t>
            </a:r>
            <a:endParaRPr sz="1800" b="1">
              <a:solidFill>
                <a:srgbClr val="DB4437"/>
              </a:solidFill>
              <a:latin typeface="Amatic SC"/>
              <a:ea typeface="Amatic SC"/>
              <a:cs typeface="Amatic SC"/>
              <a:sym typeface="Amatic SC"/>
            </a:endParaRPr>
          </a:p>
        </p:txBody>
      </p:sp>
      <p:pic>
        <p:nvPicPr>
          <p:cNvPr id="366" name="Google Shape;366;p48"/>
          <p:cNvPicPr preferRelativeResize="0"/>
          <p:nvPr/>
        </p:nvPicPr>
        <p:blipFill>
          <a:blip r:embed="rId6">
            <a:alphaModFix/>
          </a:blip>
          <a:stretch>
            <a:fillRect/>
          </a:stretch>
        </p:blipFill>
        <p:spPr>
          <a:xfrm>
            <a:off x="7556113" y="471050"/>
            <a:ext cx="1151300" cy="1890451"/>
          </a:xfrm>
          <a:prstGeom prst="rect">
            <a:avLst/>
          </a:prstGeom>
          <a:noFill/>
          <a:ln>
            <a:noFill/>
          </a:ln>
        </p:spPr>
      </p:pic>
      <p:cxnSp>
        <p:nvCxnSpPr>
          <p:cNvPr id="367" name="Google Shape;367;p48"/>
          <p:cNvCxnSpPr/>
          <p:nvPr/>
        </p:nvCxnSpPr>
        <p:spPr>
          <a:xfrm flipH="1">
            <a:off x="5671763" y="1478950"/>
            <a:ext cx="1725000" cy="706500"/>
          </a:xfrm>
          <a:prstGeom prst="straightConnector1">
            <a:avLst/>
          </a:prstGeom>
          <a:noFill/>
          <a:ln w="28575" cap="flat" cmpd="sng">
            <a:solidFill>
              <a:srgbClr val="058B8C"/>
            </a:solidFill>
            <a:prstDash val="solid"/>
            <a:round/>
            <a:headEnd type="none" w="med" len="med"/>
            <a:tailEnd type="triangle" w="med" len="med"/>
          </a:ln>
        </p:spPr>
      </p:cxnSp>
      <p:sp>
        <p:nvSpPr>
          <p:cNvPr id="368" name="Google Shape;368;p48"/>
          <p:cNvSpPr txBox="1"/>
          <p:nvPr/>
        </p:nvSpPr>
        <p:spPr>
          <a:xfrm>
            <a:off x="7218888" y="2333900"/>
            <a:ext cx="16449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de">
                <a:solidFill>
                  <a:srgbClr val="058B8C"/>
                </a:solidFill>
                <a:latin typeface="Amatic SC"/>
                <a:ea typeface="Amatic SC"/>
                <a:cs typeface="Amatic SC"/>
                <a:sym typeface="Amatic SC"/>
              </a:rPr>
              <a:t>Deutsche Sigillata-Typologie</a:t>
            </a:r>
            <a:endParaRPr>
              <a:solidFill>
                <a:srgbClr val="058B8C"/>
              </a:solidFill>
              <a:latin typeface="Amatic SC"/>
              <a:ea typeface="Amatic SC"/>
              <a:cs typeface="Amatic SC"/>
              <a:sym typeface="Amatic SC"/>
            </a:endParaRPr>
          </a:p>
          <a:p>
            <a:pPr marL="0" lvl="0" indent="0" algn="ctr" rtl="0">
              <a:spcBef>
                <a:spcPts val="0"/>
              </a:spcBef>
              <a:spcAft>
                <a:spcPts val="0"/>
              </a:spcAft>
              <a:buNone/>
            </a:pPr>
            <a:r>
              <a:rPr lang="de">
                <a:solidFill>
                  <a:srgbClr val="058B8C"/>
                </a:solidFill>
                <a:latin typeface="Amatic SC"/>
                <a:ea typeface="Amatic SC"/>
                <a:cs typeface="Amatic SC"/>
                <a:sym typeface="Amatic SC"/>
              </a:rPr>
              <a:t>(dRAGENDORFF 1895)</a:t>
            </a:r>
            <a:endParaRPr>
              <a:solidFill>
                <a:srgbClr val="058B8C"/>
              </a:solidFill>
              <a:latin typeface="Amatic SC"/>
              <a:ea typeface="Amatic SC"/>
              <a:cs typeface="Amatic SC"/>
              <a:sym typeface="Amatic SC"/>
            </a:endParaRPr>
          </a:p>
        </p:txBody>
      </p:sp>
      <p:cxnSp>
        <p:nvCxnSpPr>
          <p:cNvPr id="369" name="Google Shape;369;p48"/>
          <p:cNvCxnSpPr/>
          <p:nvPr/>
        </p:nvCxnSpPr>
        <p:spPr>
          <a:xfrm>
            <a:off x="2959838" y="419075"/>
            <a:ext cx="5455200" cy="1018500"/>
          </a:xfrm>
          <a:prstGeom prst="straightConnector1">
            <a:avLst/>
          </a:prstGeom>
          <a:noFill/>
          <a:ln w="38100" cap="flat" cmpd="sng">
            <a:solidFill>
              <a:srgbClr val="DB4437"/>
            </a:solidFill>
            <a:prstDash val="solid"/>
            <a:round/>
            <a:headEnd type="none" w="med" len="med"/>
            <a:tailEnd type="none" w="med" len="med"/>
          </a:ln>
        </p:spPr>
      </p:cxnSp>
      <p:sp>
        <p:nvSpPr>
          <p:cNvPr id="370" name="Google Shape;370;p48"/>
          <p:cNvSpPr txBox="1"/>
          <p:nvPr/>
        </p:nvSpPr>
        <p:spPr>
          <a:xfrm>
            <a:off x="4541897" y="317650"/>
            <a:ext cx="12405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sz="1800" b="1">
                <a:solidFill>
                  <a:srgbClr val="DB4437"/>
                </a:solidFill>
                <a:latin typeface="Amatic SC"/>
                <a:ea typeface="Amatic SC"/>
                <a:cs typeface="Amatic SC"/>
                <a:sym typeface="Amatic SC"/>
              </a:rPr>
              <a:t>= Gleiche Form</a:t>
            </a:r>
            <a:endParaRPr sz="1800" b="1">
              <a:solidFill>
                <a:srgbClr val="DB4437"/>
              </a:solidFill>
              <a:latin typeface="Amatic SC"/>
              <a:ea typeface="Amatic SC"/>
              <a:cs typeface="Amatic SC"/>
              <a:sym typeface="Amatic SC"/>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49"/>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 Ceramic Typologies Ontology (CeraTyOnt) bietet die Möglichkeit Bezüge zwischen bestehenden Typologien</a:t>
            </a:r>
            <a:br>
              <a:rPr lang="de"/>
            </a:br>
            <a:r>
              <a:rPr lang="de"/>
              <a:t>mit Hilfe eines Viewers zu visualisieren und durch die Anwendung von Semantic Reasoning</a:t>
            </a:r>
            <a:br>
              <a:rPr lang="de"/>
            </a:br>
            <a:r>
              <a:rPr lang="de"/>
              <a:t>Objekte verschiedener Typologien miteinander in Beziehung zu setzen.</a:t>
            </a:r>
            <a:endParaRPr/>
          </a:p>
        </p:txBody>
      </p:sp>
      <p:cxnSp>
        <p:nvCxnSpPr>
          <p:cNvPr id="376" name="Google Shape;376;p49"/>
          <p:cNvCxnSpPr/>
          <p:nvPr/>
        </p:nvCxnSpPr>
        <p:spPr>
          <a:xfrm rot="10800000">
            <a:off x="2927300" y="3214775"/>
            <a:ext cx="3313500" cy="93600"/>
          </a:xfrm>
          <a:prstGeom prst="straightConnector1">
            <a:avLst/>
          </a:prstGeom>
          <a:noFill/>
          <a:ln w="28575" cap="flat" cmpd="sng">
            <a:solidFill>
              <a:srgbClr val="058B8C"/>
            </a:solidFill>
            <a:prstDash val="dot"/>
            <a:round/>
            <a:headEnd type="triangle" w="med" len="med"/>
            <a:tailEnd type="none" w="med" len="med"/>
          </a:ln>
        </p:spPr>
      </p:cxnSp>
      <p:grpSp>
        <p:nvGrpSpPr>
          <p:cNvPr id="377" name="Google Shape;377;p49"/>
          <p:cNvGrpSpPr/>
          <p:nvPr/>
        </p:nvGrpSpPr>
        <p:grpSpPr>
          <a:xfrm>
            <a:off x="2053637" y="328125"/>
            <a:ext cx="5060836" cy="2879949"/>
            <a:chOff x="2053637" y="328125"/>
            <a:chExt cx="5060836" cy="2879949"/>
          </a:xfrm>
        </p:grpSpPr>
        <p:pic>
          <p:nvPicPr>
            <p:cNvPr id="378" name="Google Shape;378;p49"/>
            <p:cNvPicPr preferRelativeResize="0"/>
            <p:nvPr/>
          </p:nvPicPr>
          <p:blipFill>
            <a:blip r:embed="rId3">
              <a:alphaModFix/>
            </a:blip>
            <a:stretch>
              <a:fillRect/>
            </a:stretch>
          </p:blipFill>
          <p:spPr>
            <a:xfrm>
              <a:off x="3375149" y="1119600"/>
              <a:ext cx="1829048" cy="1732524"/>
            </a:xfrm>
            <a:prstGeom prst="rect">
              <a:avLst/>
            </a:prstGeom>
            <a:noFill/>
            <a:ln>
              <a:noFill/>
            </a:ln>
          </p:spPr>
        </p:pic>
        <p:pic>
          <p:nvPicPr>
            <p:cNvPr id="379" name="Google Shape;379;p49"/>
            <p:cNvPicPr preferRelativeResize="0"/>
            <p:nvPr/>
          </p:nvPicPr>
          <p:blipFill>
            <a:blip r:embed="rId4">
              <a:alphaModFix/>
            </a:blip>
            <a:stretch>
              <a:fillRect/>
            </a:stretch>
          </p:blipFill>
          <p:spPr>
            <a:xfrm>
              <a:off x="2301113" y="1313700"/>
              <a:ext cx="914400" cy="457200"/>
            </a:xfrm>
            <a:prstGeom prst="rect">
              <a:avLst/>
            </a:prstGeom>
            <a:noFill/>
            <a:ln>
              <a:noFill/>
            </a:ln>
          </p:spPr>
        </p:pic>
        <p:pic>
          <p:nvPicPr>
            <p:cNvPr id="380" name="Google Shape;380;p49"/>
            <p:cNvPicPr preferRelativeResize="0"/>
            <p:nvPr/>
          </p:nvPicPr>
          <p:blipFill>
            <a:blip r:embed="rId5">
              <a:alphaModFix/>
            </a:blip>
            <a:stretch>
              <a:fillRect/>
            </a:stretch>
          </p:blipFill>
          <p:spPr>
            <a:xfrm>
              <a:off x="2053637" y="2660050"/>
              <a:ext cx="905436" cy="457200"/>
            </a:xfrm>
            <a:prstGeom prst="rect">
              <a:avLst/>
            </a:prstGeom>
            <a:noFill/>
            <a:ln>
              <a:noFill/>
            </a:ln>
          </p:spPr>
        </p:pic>
        <p:pic>
          <p:nvPicPr>
            <p:cNvPr id="381" name="Google Shape;381;p49"/>
            <p:cNvPicPr preferRelativeResize="0"/>
            <p:nvPr/>
          </p:nvPicPr>
          <p:blipFill>
            <a:blip r:embed="rId5">
              <a:alphaModFix/>
            </a:blip>
            <a:stretch>
              <a:fillRect/>
            </a:stretch>
          </p:blipFill>
          <p:spPr>
            <a:xfrm>
              <a:off x="5445937" y="1273550"/>
              <a:ext cx="905436" cy="457200"/>
            </a:xfrm>
            <a:prstGeom prst="rect">
              <a:avLst/>
            </a:prstGeom>
            <a:noFill/>
            <a:ln>
              <a:noFill/>
            </a:ln>
          </p:spPr>
        </p:pic>
        <p:pic>
          <p:nvPicPr>
            <p:cNvPr id="382" name="Google Shape;382;p49"/>
            <p:cNvPicPr preferRelativeResize="0"/>
            <p:nvPr/>
          </p:nvPicPr>
          <p:blipFill>
            <a:blip r:embed="rId5">
              <a:alphaModFix/>
            </a:blip>
            <a:stretch>
              <a:fillRect/>
            </a:stretch>
          </p:blipFill>
          <p:spPr>
            <a:xfrm>
              <a:off x="6209037" y="2750875"/>
              <a:ext cx="905436" cy="457200"/>
            </a:xfrm>
            <a:prstGeom prst="rect">
              <a:avLst/>
            </a:prstGeom>
            <a:noFill/>
            <a:ln>
              <a:noFill/>
            </a:ln>
          </p:spPr>
        </p:pic>
        <p:cxnSp>
          <p:nvCxnSpPr>
            <p:cNvPr id="383" name="Google Shape;383;p49"/>
            <p:cNvCxnSpPr>
              <a:stCxn id="379" idx="2"/>
            </p:cNvCxnSpPr>
            <p:nvPr/>
          </p:nvCxnSpPr>
          <p:spPr>
            <a:xfrm flipH="1">
              <a:off x="2437313" y="1770900"/>
              <a:ext cx="321000" cy="1053600"/>
            </a:xfrm>
            <a:prstGeom prst="straightConnector1">
              <a:avLst/>
            </a:prstGeom>
            <a:noFill/>
            <a:ln w="28575" cap="flat" cmpd="sng">
              <a:solidFill>
                <a:srgbClr val="058B8C"/>
              </a:solidFill>
              <a:prstDash val="dash"/>
              <a:round/>
              <a:headEnd type="none" w="med" len="med"/>
              <a:tailEnd type="triangle" w="med" len="med"/>
            </a:ln>
          </p:spPr>
        </p:cxnSp>
        <p:cxnSp>
          <p:nvCxnSpPr>
            <p:cNvPr id="384" name="Google Shape;384;p49"/>
            <p:cNvCxnSpPr/>
            <p:nvPr/>
          </p:nvCxnSpPr>
          <p:spPr>
            <a:xfrm rot="10800000">
              <a:off x="5756850" y="1691675"/>
              <a:ext cx="810600" cy="1273500"/>
            </a:xfrm>
            <a:prstGeom prst="straightConnector1">
              <a:avLst/>
            </a:prstGeom>
            <a:noFill/>
            <a:ln w="28575" cap="flat" cmpd="sng">
              <a:solidFill>
                <a:srgbClr val="058B8C"/>
              </a:solidFill>
              <a:prstDash val="solid"/>
              <a:round/>
              <a:headEnd type="triangle" w="med" len="med"/>
              <a:tailEnd type="triangle" w="med" len="med"/>
            </a:ln>
          </p:spPr>
        </p:cxnSp>
        <p:pic>
          <p:nvPicPr>
            <p:cNvPr id="385" name="Google Shape;385;p49"/>
            <p:cNvPicPr preferRelativeResize="0"/>
            <p:nvPr/>
          </p:nvPicPr>
          <p:blipFill>
            <a:blip r:embed="rId4">
              <a:alphaModFix/>
            </a:blip>
            <a:stretch>
              <a:fillRect/>
            </a:stretch>
          </p:blipFill>
          <p:spPr>
            <a:xfrm>
              <a:off x="3215513" y="328125"/>
              <a:ext cx="914400" cy="457200"/>
            </a:xfrm>
            <a:prstGeom prst="rect">
              <a:avLst/>
            </a:prstGeom>
            <a:noFill/>
            <a:ln>
              <a:noFill/>
            </a:ln>
          </p:spPr>
        </p:pic>
        <p:cxnSp>
          <p:nvCxnSpPr>
            <p:cNvPr id="386" name="Google Shape;386;p49"/>
            <p:cNvCxnSpPr>
              <a:stCxn id="381" idx="1"/>
            </p:cNvCxnSpPr>
            <p:nvPr/>
          </p:nvCxnSpPr>
          <p:spPr>
            <a:xfrm rot="10800000">
              <a:off x="3970237" y="629150"/>
              <a:ext cx="1475700" cy="873000"/>
            </a:xfrm>
            <a:prstGeom prst="straightConnector1">
              <a:avLst/>
            </a:prstGeom>
            <a:noFill/>
            <a:ln w="28575" cap="flat" cmpd="sng">
              <a:solidFill>
                <a:srgbClr val="058B8C"/>
              </a:solidFill>
              <a:prstDash val="dash"/>
              <a:round/>
              <a:headEnd type="triangle" w="med" len="med"/>
              <a:tailEnd type="triangle" w="med" len="med"/>
            </a:ln>
          </p:spPr>
        </p:cxnSp>
        <p:cxnSp>
          <p:nvCxnSpPr>
            <p:cNvPr id="387" name="Google Shape;387;p49"/>
            <p:cNvCxnSpPr>
              <a:stCxn id="385" idx="1"/>
            </p:cNvCxnSpPr>
            <p:nvPr/>
          </p:nvCxnSpPr>
          <p:spPr>
            <a:xfrm flipH="1">
              <a:off x="2437313" y="556725"/>
              <a:ext cx="778200" cy="761700"/>
            </a:xfrm>
            <a:prstGeom prst="straightConnector1">
              <a:avLst/>
            </a:prstGeom>
            <a:noFill/>
            <a:ln w="28575" cap="flat" cmpd="sng">
              <a:solidFill>
                <a:srgbClr val="058B8C"/>
              </a:solidFill>
              <a:prstDash val="solid"/>
              <a:round/>
              <a:headEnd type="triangle" w="med" len="med"/>
              <a:tailEnd type="triangle" w="med" len="med"/>
            </a:ln>
          </p:spPr>
        </p:cxn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50"/>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Die semantische Modellierung basiert auf CIDOC CRM und SKOS (hier in Protegé).</a:t>
            </a:r>
            <a:endParaRPr/>
          </a:p>
        </p:txBody>
      </p:sp>
      <p:pic>
        <p:nvPicPr>
          <p:cNvPr id="393" name="Google Shape;393;p50"/>
          <p:cNvPicPr preferRelativeResize="0"/>
          <p:nvPr/>
        </p:nvPicPr>
        <p:blipFill>
          <a:blip r:embed="rId3">
            <a:alphaModFix/>
          </a:blip>
          <a:stretch>
            <a:fillRect/>
          </a:stretch>
        </p:blipFill>
        <p:spPr>
          <a:xfrm>
            <a:off x="2190700" y="291250"/>
            <a:ext cx="4762601" cy="3816550"/>
          </a:xfrm>
          <a:prstGeom prst="rect">
            <a:avLst/>
          </a:prstGeom>
          <a:noFill/>
          <a:ln>
            <a:noFill/>
          </a:ln>
        </p:spPr>
      </p:pic>
      <p:sp>
        <p:nvSpPr>
          <p:cNvPr id="394" name="Google Shape;394;p50"/>
          <p:cNvSpPr txBox="1"/>
          <p:nvPr/>
        </p:nvSpPr>
        <p:spPr>
          <a:xfrm rot="-1415">
            <a:off x="5495600" y="4108092"/>
            <a:ext cx="14577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chemeClr val="lt1"/>
                </a:solidFill>
                <a:latin typeface="Amatic SC"/>
                <a:ea typeface="Amatic SC"/>
                <a:cs typeface="Amatic SC"/>
                <a:sym typeface="Amatic SC"/>
              </a:rPr>
              <a:t>Florian Thiery / Allard W. Mees,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pic>
        <p:nvPicPr>
          <p:cNvPr id="395" name="Google Shape;395;p50"/>
          <p:cNvPicPr preferRelativeResize="0"/>
          <p:nvPr/>
        </p:nvPicPr>
        <p:blipFill rotWithShape="1">
          <a:blip r:embed="rId5">
            <a:alphaModFix/>
          </a:blip>
          <a:srcRect l="1133" r="1143"/>
          <a:stretch/>
        </p:blipFill>
        <p:spPr>
          <a:xfrm>
            <a:off x="2267825" y="3804360"/>
            <a:ext cx="1963635" cy="216000"/>
          </a:xfrm>
          <a:prstGeom prst="rect">
            <a:avLst/>
          </a:prstGeom>
          <a:noFill/>
          <a:ln>
            <a:noFill/>
          </a:ln>
        </p:spPr>
      </p:pic>
      <p:sp>
        <p:nvSpPr>
          <p:cNvPr id="396" name="Google Shape;396;p50"/>
          <p:cNvSpPr txBox="1"/>
          <p:nvPr/>
        </p:nvSpPr>
        <p:spPr>
          <a:xfrm rot="-508">
            <a:off x="2267750" y="3465485"/>
            <a:ext cx="2029800" cy="338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de" sz="1000" b="1" u="sng">
                <a:solidFill>
                  <a:srgbClr val="058B8C"/>
                </a:solidFill>
                <a:latin typeface="Amatic SC"/>
                <a:ea typeface="Amatic SC"/>
                <a:cs typeface="Amatic SC"/>
                <a:sym typeface="Amatic SC"/>
              </a:rPr>
              <a:t>https://github.com/RGZM/ceramictypologies-lod</a:t>
            </a:r>
            <a:endParaRPr sz="1000" b="1" u="sng">
              <a:solidFill>
                <a:srgbClr val="058B8C"/>
              </a:solidFill>
              <a:latin typeface="Amatic SC"/>
              <a:ea typeface="Amatic SC"/>
              <a:cs typeface="Amatic SC"/>
              <a:sym typeface="Amatic SC"/>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51"/>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Beispiel: Gleiche Formtypen in verschiedenen Keramik-Typologien - “is same form as”</a:t>
            </a:r>
            <a:endParaRPr/>
          </a:p>
        </p:txBody>
      </p:sp>
      <p:grpSp>
        <p:nvGrpSpPr>
          <p:cNvPr id="402" name="Google Shape;402;p51"/>
          <p:cNvGrpSpPr/>
          <p:nvPr/>
        </p:nvGrpSpPr>
        <p:grpSpPr>
          <a:xfrm>
            <a:off x="1078999" y="425222"/>
            <a:ext cx="5520548" cy="3584172"/>
            <a:chOff x="1298013" y="563050"/>
            <a:chExt cx="4754175" cy="3086876"/>
          </a:xfrm>
        </p:grpSpPr>
        <p:pic>
          <p:nvPicPr>
            <p:cNvPr id="403" name="Google Shape;403;p51"/>
            <p:cNvPicPr preferRelativeResize="0"/>
            <p:nvPr/>
          </p:nvPicPr>
          <p:blipFill>
            <a:blip r:embed="rId3">
              <a:alphaModFix/>
            </a:blip>
            <a:stretch>
              <a:fillRect/>
            </a:stretch>
          </p:blipFill>
          <p:spPr>
            <a:xfrm>
              <a:off x="1298013" y="563050"/>
              <a:ext cx="4754175" cy="3086876"/>
            </a:xfrm>
            <a:prstGeom prst="rect">
              <a:avLst/>
            </a:prstGeom>
            <a:noFill/>
            <a:ln>
              <a:noFill/>
            </a:ln>
          </p:spPr>
        </p:pic>
        <p:sp>
          <p:nvSpPr>
            <p:cNvPr id="404" name="Google Shape;404;p51"/>
            <p:cNvSpPr/>
            <p:nvPr/>
          </p:nvSpPr>
          <p:spPr>
            <a:xfrm>
              <a:off x="2498613" y="670350"/>
              <a:ext cx="2186450" cy="2343100"/>
            </a:xfrm>
            <a:custGeom>
              <a:avLst/>
              <a:gdLst/>
              <a:ahLst/>
              <a:cxnLst/>
              <a:rect l="l" t="t" r="r" b="b"/>
              <a:pathLst>
                <a:path w="87458" h="93724" extrusionOk="0">
                  <a:moveTo>
                    <a:pt x="0" y="8521"/>
                  </a:moveTo>
                  <a:lnTo>
                    <a:pt x="17040" y="0"/>
                  </a:lnTo>
                  <a:lnTo>
                    <a:pt x="36587" y="1253"/>
                  </a:lnTo>
                  <a:lnTo>
                    <a:pt x="39093" y="18795"/>
                  </a:lnTo>
                  <a:lnTo>
                    <a:pt x="45859" y="43103"/>
                  </a:lnTo>
                  <a:lnTo>
                    <a:pt x="81945" y="65156"/>
                  </a:lnTo>
                  <a:lnTo>
                    <a:pt x="87458" y="89714"/>
                  </a:lnTo>
                  <a:lnTo>
                    <a:pt x="63902" y="93724"/>
                  </a:lnTo>
                  <a:lnTo>
                    <a:pt x="34833" y="66158"/>
                  </a:lnTo>
                  <a:lnTo>
                    <a:pt x="8520" y="44356"/>
                  </a:lnTo>
                  <a:lnTo>
                    <a:pt x="751" y="21050"/>
                  </a:lnTo>
                  <a:lnTo>
                    <a:pt x="250" y="8771"/>
                  </a:lnTo>
                </a:path>
              </a:pathLst>
            </a:custGeom>
            <a:solidFill>
              <a:srgbClr val="058B8C">
                <a:alpha val="13400"/>
              </a:srgbClr>
            </a:solidFill>
            <a:ln w="19050" cap="flat" cmpd="sng">
              <a:solidFill>
                <a:srgbClr val="058B8C"/>
              </a:solidFill>
              <a:prstDash val="dashDot"/>
              <a:round/>
              <a:headEnd type="none" w="med" len="med"/>
              <a:tailEnd type="none" w="med" len="med"/>
            </a:ln>
          </p:spPr>
        </p:sp>
      </p:grpSp>
      <p:sp>
        <p:nvSpPr>
          <p:cNvPr id="405" name="Google Shape;405;p51"/>
          <p:cNvSpPr txBox="1"/>
          <p:nvPr/>
        </p:nvSpPr>
        <p:spPr>
          <a:xfrm>
            <a:off x="6701513" y="1977500"/>
            <a:ext cx="1363500" cy="203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sz="2400" b="1">
                <a:solidFill>
                  <a:schemeClr val="lt1"/>
                </a:solidFill>
                <a:highlight>
                  <a:srgbClr val="058B8C"/>
                </a:highlight>
                <a:latin typeface="Amatic SC"/>
                <a:ea typeface="Amatic SC"/>
                <a:cs typeface="Amatic SC"/>
                <a:sym typeface="Amatic SC"/>
              </a:rPr>
              <a:t>Vernhet A3</a:t>
            </a:r>
            <a:br>
              <a:rPr lang="de" sz="2400" b="1">
                <a:solidFill>
                  <a:schemeClr val="lt1"/>
                </a:solidFill>
                <a:highlight>
                  <a:srgbClr val="058B8C"/>
                </a:highlight>
                <a:latin typeface="Amatic SC"/>
                <a:ea typeface="Amatic SC"/>
                <a:cs typeface="Amatic SC"/>
                <a:sym typeface="Amatic SC"/>
              </a:rPr>
            </a:br>
            <a:r>
              <a:rPr lang="de" sz="2400" b="1">
                <a:solidFill>
                  <a:schemeClr val="lt1"/>
                </a:solidFill>
                <a:highlight>
                  <a:srgbClr val="058B8C"/>
                </a:highlight>
                <a:latin typeface="Amatic SC"/>
                <a:ea typeface="Amatic SC"/>
                <a:cs typeface="Amatic SC"/>
                <a:sym typeface="Amatic SC"/>
              </a:rPr>
              <a:t>= Bet 079</a:t>
            </a:r>
            <a:br>
              <a:rPr lang="de" sz="2400" b="1">
                <a:solidFill>
                  <a:schemeClr val="lt1"/>
                </a:solidFill>
                <a:highlight>
                  <a:srgbClr val="058B8C"/>
                </a:highlight>
                <a:latin typeface="Amatic SC"/>
                <a:ea typeface="Amatic SC"/>
                <a:cs typeface="Amatic SC"/>
                <a:sym typeface="Amatic SC"/>
              </a:rPr>
            </a:br>
            <a:r>
              <a:rPr lang="de" sz="2400" b="1">
                <a:solidFill>
                  <a:schemeClr val="lt1"/>
                </a:solidFill>
                <a:highlight>
                  <a:srgbClr val="058B8C"/>
                </a:highlight>
                <a:latin typeface="Amatic SC"/>
                <a:ea typeface="Amatic SC"/>
                <a:cs typeface="Amatic SC"/>
                <a:sym typeface="Amatic SC"/>
              </a:rPr>
              <a:t>= Hermet 29</a:t>
            </a:r>
            <a:endParaRPr sz="2400" b="1">
              <a:solidFill>
                <a:schemeClr val="lt1"/>
              </a:solidFill>
              <a:highlight>
                <a:srgbClr val="058B8C"/>
              </a:highlight>
              <a:latin typeface="Amatic SC"/>
              <a:ea typeface="Amatic SC"/>
              <a:cs typeface="Amatic SC"/>
              <a:sym typeface="Amatic SC"/>
            </a:endParaRPr>
          </a:p>
          <a:p>
            <a:pPr marL="0" lvl="0" indent="0" algn="l" rtl="0">
              <a:spcBef>
                <a:spcPts val="0"/>
              </a:spcBef>
              <a:spcAft>
                <a:spcPts val="0"/>
              </a:spcAft>
              <a:buNone/>
            </a:pPr>
            <a:r>
              <a:rPr lang="de" sz="2400" b="1">
                <a:solidFill>
                  <a:schemeClr val="lt1"/>
                </a:solidFill>
                <a:highlight>
                  <a:srgbClr val="058B8C"/>
                </a:highlight>
                <a:latin typeface="Amatic SC"/>
                <a:ea typeface="Amatic SC"/>
                <a:cs typeface="Amatic SC"/>
                <a:sym typeface="Amatic SC"/>
              </a:rPr>
              <a:t>= Bet 076</a:t>
            </a:r>
            <a:br>
              <a:rPr lang="de" sz="2400" b="1">
                <a:solidFill>
                  <a:schemeClr val="lt1"/>
                </a:solidFill>
                <a:highlight>
                  <a:srgbClr val="058B8C"/>
                </a:highlight>
                <a:latin typeface="Amatic SC"/>
                <a:ea typeface="Amatic SC"/>
                <a:cs typeface="Amatic SC"/>
                <a:sym typeface="Amatic SC"/>
              </a:rPr>
            </a:br>
            <a:r>
              <a:rPr lang="de" sz="2400" b="1">
                <a:solidFill>
                  <a:schemeClr val="lt1"/>
                </a:solidFill>
                <a:highlight>
                  <a:srgbClr val="058B8C"/>
                </a:highlight>
                <a:latin typeface="Amatic SC"/>
                <a:ea typeface="Amatic SC"/>
                <a:cs typeface="Amatic SC"/>
                <a:sym typeface="Amatic SC"/>
              </a:rPr>
              <a:t>= Vernhet A3</a:t>
            </a:r>
            <a:endParaRPr sz="2400" b="1">
              <a:solidFill>
                <a:schemeClr val="lt1"/>
              </a:solidFill>
              <a:highlight>
                <a:srgbClr val="058B8C"/>
              </a:highlight>
              <a:latin typeface="Amatic SC"/>
              <a:ea typeface="Amatic SC"/>
              <a:cs typeface="Amatic SC"/>
              <a:sym typeface="Amatic SC"/>
            </a:endParaRPr>
          </a:p>
        </p:txBody>
      </p:sp>
      <p:sp>
        <p:nvSpPr>
          <p:cNvPr id="406" name="Google Shape;406;p51"/>
          <p:cNvSpPr txBox="1"/>
          <p:nvPr/>
        </p:nvSpPr>
        <p:spPr>
          <a:xfrm rot="-1415">
            <a:off x="1079000" y="4009692"/>
            <a:ext cx="14577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chemeClr val="lt1"/>
                </a:solidFill>
                <a:latin typeface="Amatic SC"/>
                <a:ea typeface="Amatic SC"/>
                <a:cs typeface="Amatic SC"/>
                <a:sym typeface="Amatic SC"/>
              </a:rPr>
              <a:t>Allard W. Mees / 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52"/>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gleicher Standring (rot) / gleicher Rand (grün) etc. in unterschiedlichen Keramiktypologien</a:t>
            </a:r>
            <a:endParaRPr/>
          </a:p>
        </p:txBody>
      </p:sp>
      <p:pic>
        <p:nvPicPr>
          <p:cNvPr id="412" name="Google Shape;412;p52"/>
          <p:cNvPicPr preferRelativeResize="0"/>
          <p:nvPr/>
        </p:nvPicPr>
        <p:blipFill rotWithShape="1">
          <a:blip r:embed="rId3">
            <a:alphaModFix/>
          </a:blip>
          <a:srcRect l="22256" t="32152" r="1442"/>
          <a:stretch/>
        </p:blipFill>
        <p:spPr>
          <a:xfrm>
            <a:off x="1484525" y="971050"/>
            <a:ext cx="6174950" cy="3088625"/>
          </a:xfrm>
          <a:prstGeom prst="rect">
            <a:avLst/>
          </a:prstGeom>
          <a:noFill/>
          <a:ln>
            <a:noFill/>
          </a:ln>
          <a:effectLst>
            <a:outerShdw blurRad="57150" dist="19050" dir="5400000" algn="bl" rotWithShape="0">
              <a:srgbClr val="000000">
                <a:alpha val="50000"/>
              </a:srgbClr>
            </a:outerShdw>
          </a:effectLst>
        </p:spPr>
      </p:pic>
      <p:sp>
        <p:nvSpPr>
          <p:cNvPr id="413" name="Google Shape;413;p52"/>
          <p:cNvSpPr txBox="1"/>
          <p:nvPr/>
        </p:nvSpPr>
        <p:spPr>
          <a:xfrm rot="-1415">
            <a:off x="1484525" y="4059967"/>
            <a:ext cx="14577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chemeClr val="lt1"/>
                </a:solidFill>
                <a:latin typeface="Amatic SC"/>
                <a:ea typeface="Amatic SC"/>
                <a:cs typeface="Amatic SC"/>
                <a:sym typeface="Amatic SC"/>
              </a:rPr>
              <a:t>Allard W. Mees / 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7"/>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KI beinhaltet eine grosse Vielfalt an maschinellem Handeln, Lernen und Wahrnehmen</a:t>
            </a:r>
            <a:endParaRPr/>
          </a:p>
        </p:txBody>
      </p:sp>
      <p:pic>
        <p:nvPicPr>
          <p:cNvPr id="92" name="Google Shape;92;p17"/>
          <p:cNvPicPr preferRelativeResize="0"/>
          <p:nvPr/>
        </p:nvPicPr>
        <p:blipFill>
          <a:blip r:embed="rId3">
            <a:alphaModFix/>
          </a:blip>
          <a:stretch>
            <a:fillRect/>
          </a:stretch>
        </p:blipFill>
        <p:spPr>
          <a:xfrm>
            <a:off x="1901038" y="454850"/>
            <a:ext cx="5341924" cy="3338701"/>
          </a:xfrm>
          <a:prstGeom prst="rect">
            <a:avLst/>
          </a:prstGeom>
          <a:noFill/>
          <a:ln>
            <a:noFill/>
          </a:ln>
        </p:spPr>
      </p:pic>
      <p:sp>
        <p:nvSpPr>
          <p:cNvPr id="93" name="Google Shape;93;p17"/>
          <p:cNvSpPr txBox="1"/>
          <p:nvPr/>
        </p:nvSpPr>
        <p:spPr>
          <a:xfrm rot="-1630">
            <a:off x="5977537" y="3793855"/>
            <a:ext cx="12654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Image by </a:t>
            </a:r>
            <a:r>
              <a:rPr lang="de" sz="800" b="1" u="sng">
                <a:solidFill>
                  <a:schemeClr val="hlink"/>
                </a:solidFill>
                <a:latin typeface="Amatic SC"/>
                <a:ea typeface="Amatic SC"/>
                <a:cs typeface="Amatic SC"/>
                <a:sym typeface="Amatic SC"/>
                <a:hlinkClick r:id="rId4"/>
              </a:rPr>
              <a:t>marketinginstitut.biz</a:t>
            </a:r>
            <a:endParaRPr sz="800" b="1">
              <a:solidFill>
                <a:srgbClr val="FFFFFF"/>
              </a:solidFill>
              <a:latin typeface="Amatic SC"/>
              <a:ea typeface="Amatic SC"/>
              <a:cs typeface="Amatic SC"/>
              <a:sym typeface="Amatic SC"/>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53"/>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Beispiele aus der Online-Datenbank “Samian Research”, die mehr als eine viertel Million Funde von Töpferstempeln aus ganz Europa beinhaltet.</a:t>
            </a:r>
            <a:endParaRPr/>
          </a:p>
        </p:txBody>
      </p:sp>
      <p:pic>
        <p:nvPicPr>
          <p:cNvPr id="419" name="Google Shape;419;p53"/>
          <p:cNvPicPr preferRelativeResize="0"/>
          <p:nvPr/>
        </p:nvPicPr>
        <p:blipFill>
          <a:blip r:embed="rId3">
            <a:alphaModFix/>
          </a:blip>
          <a:stretch>
            <a:fillRect/>
          </a:stretch>
        </p:blipFill>
        <p:spPr>
          <a:xfrm>
            <a:off x="5186975" y="740376"/>
            <a:ext cx="2586301" cy="2637601"/>
          </a:xfrm>
          <a:prstGeom prst="rect">
            <a:avLst/>
          </a:prstGeom>
          <a:noFill/>
          <a:ln>
            <a:noFill/>
          </a:ln>
        </p:spPr>
      </p:pic>
      <p:pic>
        <p:nvPicPr>
          <p:cNvPr id="420" name="Google Shape;420;p53"/>
          <p:cNvPicPr preferRelativeResize="0"/>
          <p:nvPr/>
        </p:nvPicPr>
        <p:blipFill>
          <a:blip r:embed="rId4">
            <a:alphaModFix/>
          </a:blip>
          <a:stretch>
            <a:fillRect/>
          </a:stretch>
        </p:blipFill>
        <p:spPr>
          <a:xfrm>
            <a:off x="1370704" y="883338"/>
            <a:ext cx="3322526" cy="2351675"/>
          </a:xfrm>
          <a:prstGeom prst="rect">
            <a:avLst/>
          </a:prstGeom>
          <a:noFill/>
          <a:ln>
            <a:noFill/>
          </a:ln>
        </p:spPr>
      </p:pic>
      <p:sp>
        <p:nvSpPr>
          <p:cNvPr id="421" name="Google Shape;421;p53"/>
          <p:cNvSpPr txBox="1"/>
          <p:nvPr/>
        </p:nvSpPr>
        <p:spPr>
          <a:xfrm rot="-1415">
            <a:off x="1370712" y="3235292"/>
            <a:ext cx="14577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chemeClr val="lt1"/>
                </a:solidFill>
                <a:latin typeface="Amatic SC"/>
                <a:ea typeface="Amatic SC"/>
                <a:cs typeface="Amatic SC"/>
                <a:sym typeface="Amatic SC"/>
              </a:rPr>
              <a:t>RGZM / Samian Research, </a:t>
            </a:r>
            <a:r>
              <a:rPr lang="de" sz="800" b="1" u="sng">
                <a:solidFill>
                  <a:schemeClr val="hlink"/>
                </a:solidFill>
                <a:latin typeface="Amatic SC"/>
                <a:ea typeface="Amatic SC"/>
                <a:cs typeface="Amatic SC"/>
                <a:sym typeface="Amatic SC"/>
                <a:hlinkClick r:id="rId5"/>
              </a:rPr>
              <a:t>CC BY 4.0</a:t>
            </a:r>
            <a:endParaRPr sz="800" b="1">
              <a:solidFill>
                <a:srgbClr val="FFFFFF"/>
              </a:solidFill>
              <a:latin typeface="Amatic SC"/>
              <a:ea typeface="Amatic SC"/>
              <a:cs typeface="Amatic SC"/>
              <a:sym typeface="Amatic SC"/>
            </a:endParaRPr>
          </a:p>
        </p:txBody>
      </p:sp>
      <p:sp>
        <p:nvSpPr>
          <p:cNvPr id="422" name="Google Shape;422;p53"/>
          <p:cNvSpPr txBox="1"/>
          <p:nvPr/>
        </p:nvSpPr>
        <p:spPr>
          <a:xfrm rot="-1415">
            <a:off x="6315587" y="3378267"/>
            <a:ext cx="14577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chemeClr val="lt1"/>
                </a:solidFill>
                <a:latin typeface="Amatic SC"/>
                <a:ea typeface="Amatic SC"/>
                <a:cs typeface="Amatic SC"/>
                <a:sym typeface="Amatic SC"/>
              </a:rPr>
              <a:t>RGZM / Samian Research, </a:t>
            </a:r>
            <a:r>
              <a:rPr lang="de" sz="800" b="1" u="sng">
                <a:solidFill>
                  <a:schemeClr val="hlink"/>
                </a:solidFill>
                <a:latin typeface="Amatic SC"/>
                <a:ea typeface="Amatic SC"/>
                <a:cs typeface="Amatic SC"/>
                <a:sym typeface="Amatic SC"/>
                <a:hlinkClick r:id="rId5"/>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54"/>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Semantische Modellierung der Daten zur Bereitstellung als Linked Open Data.</a:t>
            </a:r>
            <a:endParaRPr/>
          </a:p>
        </p:txBody>
      </p:sp>
      <p:pic>
        <p:nvPicPr>
          <p:cNvPr id="428" name="Google Shape;428;p54"/>
          <p:cNvPicPr preferRelativeResize="0"/>
          <p:nvPr/>
        </p:nvPicPr>
        <p:blipFill>
          <a:blip r:embed="rId3">
            <a:alphaModFix/>
          </a:blip>
          <a:stretch>
            <a:fillRect/>
          </a:stretch>
        </p:blipFill>
        <p:spPr>
          <a:xfrm>
            <a:off x="522775" y="2571750"/>
            <a:ext cx="5126508" cy="1234075"/>
          </a:xfrm>
          <a:prstGeom prst="rect">
            <a:avLst/>
          </a:prstGeom>
          <a:noFill/>
          <a:ln>
            <a:noFill/>
          </a:ln>
        </p:spPr>
      </p:pic>
      <p:pic>
        <p:nvPicPr>
          <p:cNvPr id="429" name="Google Shape;429;p54"/>
          <p:cNvPicPr preferRelativeResize="0"/>
          <p:nvPr/>
        </p:nvPicPr>
        <p:blipFill>
          <a:blip r:embed="rId4">
            <a:alphaModFix/>
          </a:blip>
          <a:stretch>
            <a:fillRect/>
          </a:stretch>
        </p:blipFill>
        <p:spPr>
          <a:xfrm>
            <a:off x="5885150" y="858276"/>
            <a:ext cx="2760444" cy="2134380"/>
          </a:xfrm>
          <a:prstGeom prst="rect">
            <a:avLst/>
          </a:prstGeom>
          <a:noFill/>
          <a:ln>
            <a:noFill/>
          </a:ln>
        </p:spPr>
      </p:pic>
      <p:sp>
        <p:nvSpPr>
          <p:cNvPr id="430" name="Google Shape;430;p54"/>
          <p:cNvSpPr txBox="1"/>
          <p:nvPr/>
        </p:nvSpPr>
        <p:spPr>
          <a:xfrm rot="-1595">
            <a:off x="522775" y="3805973"/>
            <a:ext cx="19395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chemeClr val="lt1"/>
                </a:solidFill>
                <a:latin typeface="Amatic SC"/>
                <a:ea typeface="Amatic SC"/>
                <a:cs typeface="Amatic SC"/>
                <a:sym typeface="Amatic SC"/>
              </a:rPr>
              <a:t>Florian Thiery / Dennis Gottwald / Allard W. Mees, </a:t>
            </a:r>
            <a:r>
              <a:rPr lang="de" sz="800" b="1" u="sng">
                <a:solidFill>
                  <a:schemeClr val="hlink"/>
                </a:solidFill>
                <a:latin typeface="Amatic SC"/>
                <a:ea typeface="Amatic SC"/>
                <a:cs typeface="Amatic SC"/>
                <a:sym typeface="Amatic SC"/>
                <a:hlinkClick r:id="rId5"/>
              </a:rPr>
              <a:t>CC BY 4.0</a:t>
            </a:r>
            <a:endParaRPr sz="800" b="1">
              <a:solidFill>
                <a:srgbClr val="FFFFFF"/>
              </a:solidFill>
              <a:latin typeface="Amatic SC"/>
              <a:ea typeface="Amatic SC"/>
              <a:cs typeface="Amatic SC"/>
              <a:sym typeface="Amatic SC"/>
            </a:endParaRPr>
          </a:p>
        </p:txBody>
      </p:sp>
      <p:sp>
        <p:nvSpPr>
          <p:cNvPr id="431" name="Google Shape;431;p54"/>
          <p:cNvSpPr txBox="1"/>
          <p:nvPr/>
        </p:nvSpPr>
        <p:spPr>
          <a:xfrm rot="-1595">
            <a:off x="6706100" y="2993098"/>
            <a:ext cx="19395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chemeClr val="lt1"/>
                </a:solidFill>
                <a:latin typeface="Amatic SC"/>
                <a:ea typeface="Amatic SC"/>
                <a:cs typeface="Amatic SC"/>
                <a:sym typeface="Amatic SC"/>
              </a:rPr>
              <a:t>Florian Thiery / Dennis Gottwald / Allard W. Mees, </a:t>
            </a:r>
            <a:r>
              <a:rPr lang="de" sz="800" b="1" u="sng">
                <a:solidFill>
                  <a:schemeClr val="hlink"/>
                </a:solidFill>
                <a:latin typeface="Amatic SC"/>
                <a:ea typeface="Amatic SC"/>
                <a:cs typeface="Amatic SC"/>
                <a:sym typeface="Amatic SC"/>
                <a:hlinkClick r:id="rId5"/>
              </a:rPr>
              <a:t>CC BY 4.0</a:t>
            </a:r>
            <a:endParaRPr sz="800" b="1">
              <a:solidFill>
                <a:srgbClr val="FFFFFF"/>
              </a:solidFill>
              <a:latin typeface="Amatic SC"/>
              <a:ea typeface="Amatic SC"/>
              <a:cs typeface="Amatic SC"/>
              <a:sym typeface="Amatic SC"/>
            </a:endParaRPr>
          </a:p>
        </p:txBody>
      </p:sp>
      <p:pic>
        <p:nvPicPr>
          <p:cNvPr id="432" name="Google Shape;432;p54"/>
          <p:cNvPicPr preferRelativeResize="0"/>
          <p:nvPr/>
        </p:nvPicPr>
        <p:blipFill>
          <a:blip r:embed="rId6">
            <a:alphaModFix/>
          </a:blip>
          <a:stretch>
            <a:fillRect/>
          </a:stretch>
        </p:blipFill>
        <p:spPr>
          <a:xfrm>
            <a:off x="3284600" y="392945"/>
            <a:ext cx="1939502" cy="1939482"/>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55"/>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Aber: die Wirklichkeit in den Museumskellern sieht so aus …..</a:t>
            </a:r>
            <a:endParaRPr/>
          </a:p>
        </p:txBody>
      </p:sp>
      <p:pic>
        <p:nvPicPr>
          <p:cNvPr id="438" name="Google Shape;438;p55"/>
          <p:cNvPicPr preferRelativeResize="0"/>
          <p:nvPr/>
        </p:nvPicPr>
        <p:blipFill>
          <a:blip r:embed="rId3">
            <a:alphaModFix/>
          </a:blip>
          <a:stretch>
            <a:fillRect/>
          </a:stretch>
        </p:blipFill>
        <p:spPr>
          <a:xfrm>
            <a:off x="2612725" y="1006700"/>
            <a:ext cx="2876550" cy="2152650"/>
          </a:xfrm>
          <a:prstGeom prst="rect">
            <a:avLst/>
          </a:prstGeom>
          <a:noFill/>
          <a:ln>
            <a:noFill/>
          </a:ln>
        </p:spPr>
      </p:pic>
      <p:pic>
        <p:nvPicPr>
          <p:cNvPr id="439" name="Google Shape;439;p55"/>
          <p:cNvPicPr preferRelativeResize="0"/>
          <p:nvPr/>
        </p:nvPicPr>
        <p:blipFill>
          <a:blip r:embed="rId4">
            <a:alphaModFix/>
          </a:blip>
          <a:stretch>
            <a:fillRect/>
          </a:stretch>
        </p:blipFill>
        <p:spPr>
          <a:xfrm>
            <a:off x="708875" y="422650"/>
            <a:ext cx="1571625" cy="1800225"/>
          </a:xfrm>
          <a:prstGeom prst="rect">
            <a:avLst/>
          </a:prstGeom>
          <a:noFill/>
          <a:ln>
            <a:noFill/>
          </a:ln>
        </p:spPr>
      </p:pic>
      <p:pic>
        <p:nvPicPr>
          <p:cNvPr id="440" name="Google Shape;440;p55"/>
          <p:cNvPicPr preferRelativeResize="0"/>
          <p:nvPr/>
        </p:nvPicPr>
        <p:blipFill>
          <a:blip r:embed="rId5">
            <a:alphaModFix/>
          </a:blip>
          <a:stretch>
            <a:fillRect/>
          </a:stretch>
        </p:blipFill>
        <p:spPr>
          <a:xfrm>
            <a:off x="5821425" y="2117825"/>
            <a:ext cx="2613675" cy="1955925"/>
          </a:xfrm>
          <a:prstGeom prst="rect">
            <a:avLst/>
          </a:prstGeom>
          <a:noFill/>
          <a:ln>
            <a:noFill/>
          </a:ln>
        </p:spPr>
      </p:pic>
      <p:sp>
        <p:nvSpPr>
          <p:cNvPr id="441" name="Google Shape;441;p55"/>
          <p:cNvSpPr txBox="1"/>
          <p:nvPr/>
        </p:nvSpPr>
        <p:spPr>
          <a:xfrm rot="-1602">
            <a:off x="4201675" y="3159571"/>
            <a:ext cx="12876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chemeClr val="lt1"/>
                </a:solidFill>
                <a:latin typeface="Amatic SC"/>
                <a:ea typeface="Amatic SC"/>
                <a:cs typeface="Amatic SC"/>
                <a:sym typeface="Amatic SC"/>
              </a:rPr>
              <a:t>RGZM / Allard W. Mees, </a:t>
            </a:r>
            <a:r>
              <a:rPr lang="de" sz="800" b="1" u="sng">
                <a:solidFill>
                  <a:schemeClr val="hlink"/>
                </a:solidFill>
                <a:latin typeface="Amatic SC"/>
                <a:ea typeface="Amatic SC"/>
                <a:cs typeface="Amatic SC"/>
                <a:sym typeface="Amatic SC"/>
                <a:hlinkClick r:id="rId6"/>
              </a:rPr>
              <a:t>CC BY 4.0</a:t>
            </a:r>
            <a:endParaRPr sz="800" b="1">
              <a:solidFill>
                <a:srgbClr val="FFFFFF"/>
              </a:solidFill>
              <a:latin typeface="Amatic SC"/>
              <a:ea typeface="Amatic SC"/>
              <a:cs typeface="Amatic SC"/>
              <a:sym typeface="Amatic SC"/>
            </a:endParaRPr>
          </a:p>
        </p:txBody>
      </p:sp>
      <p:sp>
        <p:nvSpPr>
          <p:cNvPr id="442" name="Google Shape;442;p55"/>
          <p:cNvSpPr txBox="1"/>
          <p:nvPr/>
        </p:nvSpPr>
        <p:spPr>
          <a:xfrm rot="-1791">
            <a:off x="7283700" y="4074049"/>
            <a:ext cx="11514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chemeClr val="lt1"/>
                </a:solidFill>
                <a:latin typeface="Amatic SC"/>
                <a:ea typeface="Amatic SC"/>
                <a:cs typeface="Amatic SC"/>
                <a:sym typeface="Amatic SC"/>
              </a:rPr>
              <a:t>RGZM / Allard W. Mees, </a:t>
            </a:r>
            <a:r>
              <a:rPr lang="de" sz="800" b="1" u="sng">
                <a:solidFill>
                  <a:schemeClr val="hlink"/>
                </a:solidFill>
                <a:latin typeface="Amatic SC"/>
                <a:ea typeface="Amatic SC"/>
                <a:cs typeface="Amatic SC"/>
                <a:sym typeface="Amatic SC"/>
                <a:hlinkClick r:id="rId6"/>
              </a:rPr>
              <a:t>CC BY 4.0</a:t>
            </a:r>
            <a:endParaRPr sz="800" b="1">
              <a:solidFill>
                <a:srgbClr val="FFFFFF"/>
              </a:solidFill>
              <a:latin typeface="Amatic SC"/>
              <a:ea typeface="Amatic SC"/>
              <a:cs typeface="Amatic SC"/>
              <a:sym typeface="Amatic SC"/>
            </a:endParaRPr>
          </a:p>
        </p:txBody>
      </p:sp>
      <p:sp>
        <p:nvSpPr>
          <p:cNvPr id="443" name="Google Shape;443;p55"/>
          <p:cNvSpPr txBox="1"/>
          <p:nvPr/>
        </p:nvSpPr>
        <p:spPr>
          <a:xfrm rot="-1602">
            <a:off x="992975" y="2223105"/>
            <a:ext cx="12876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chemeClr val="lt1"/>
                </a:solidFill>
                <a:latin typeface="Amatic SC"/>
                <a:ea typeface="Amatic SC"/>
                <a:cs typeface="Amatic SC"/>
                <a:sym typeface="Amatic SC"/>
              </a:rPr>
              <a:t>RGZM / Allard W. Mees, </a:t>
            </a:r>
            <a:r>
              <a:rPr lang="de" sz="800" b="1" u="sng">
                <a:solidFill>
                  <a:schemeClr val="hlink"/>
                </a:solidFill>
                <a:latin typeface="Amatic SC"/>
                <a:ea typeface="Amatic SC"/>
                <a:cs typeface="Amatic SC"/>
                <a:sym typeface="Amatic SC"/>
                <a:hlinkClick r:id="rId6"/>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56"/>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Aber wie geht man bei der Dokumentation mit Unsicherheiten in der Typ-Zuweisung um?</a:t>
            </a:r>
            <a:br>
              <a:rPr lang="de"/>
            </a:br>
            <a:r>
              <a:rPr lang="de"/>
              <a:t>Die Vagheiten werden z.B. “OR” statements modelliert.</a:t>
            </a:r>
            <a:endParaRPr/>
          </a:p>
        </p:txBody>
      </p:sp>
      <p:sp>
        <p:nvSpPr>
          <p:cNvPr id="449" name="Google Shape;449;p56"/>
          <p:cNvSpPr txBox="1"/>
          <p:nvPr/>
        </p:nvSpPr>
        <p:spPr>
          <a:xfrm>
            <a:off x="517962" y="287550"/>
            <a:ext cx="8108100" cy="1372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de" sz="3000" b="1" u="sng">
                <a:solidFill>
                  <a:srgbClr val="058B8C"/>
                </a:solidFill>
                <a:latin typeface="Amatic SC"/>
                <a:ea typeface="Amatic SC"/>
                <a:cs typeface="Amatic SC"/>
                <a:sym typeface="Amatic SC"/>
              </a:rPr>
              <a:t>Beispiel: Dragendorff-Typologie</a:t>
            </a:r>
            <a:endParaRPr sz="3000" b="1" u="sng">
              <a:solidFill>
                <a:srgbClr val="058B8C"/>
              </a:solidFill>
              <a:latin typeface="Amatic SC"/>
              <a:ea typeface="Amatic SC"/>
              <a:cs typeface="Amatic SC"/>
              <a:sym typeface="Amatic SC"/>
            </a:endParaRPr>
          </a:p>
          <a:p>
            <a:pPr marL="0" lvl="0" indent="0" algn="ctr" rtl="0">
              <a:spcBef>
                <a:spcPts val="0"/>
              </a:spcBef>
              <a:spcAft>
                <a:spcPts val="0"/>
              </a:spcAft>
              <a:buNone/>
            </a:pPr>
            <a:endParaRPr sz="2400" b="1">
              <a:solidFill>
                <a:srgbClr val="058B8C"/>
              </a:solidFill>
              <a:latin typeface="Amatic SC"/>
              <a:ea typeface="Amatic SC"/>
              <a:cs typeface="Amatic SC"/>
              <a:sym typeface="Amatic SC"/>
            </a:endParaRPr>
          </a:p>
          <a:p>
            <a:pPr marL="0" lvl="0" indent="0" algn="ctr" rtl="0">
              <a:spcBef>
                <a:spcPts val="0"/>
              </a:spcBef>
              <a:spcAft>
                <a:spcPts val="0"/>
              </a:spcAft>
              <a:buNone/>
            </a:pPr>
            <a:r>
              <a:rPr lang="de" sz="2400" b="1">
                <a:solidFill>
                  <a:srgbClr val="058B8C"/>
                </a:solidFill>
                <a:latin typeface="Amatic SC"/>
                <a:ea typeface="Amatic SC"/>
                <a:cs typeface="Amatic SC"/>
                <a:sym typeface="Amatic SC"/>
              </a:rPr>
              <a:t>Der unvollständig erhaltene “Information-Carrier 118117” kann von den</a:t>
            </a:r>
            <a:br>
              <a:rPr lang="de" sz="2400" b="1">
                <a:solidFill>
                  <a:srgbClr val="058B8C"/>
                </a:solidFill>
                <a:latin typeface="Amatic SC"/>
                <a:ea typeface="Amatic SC"/>
                <a:cs typeface="Amatic SC"/>
                <a:sym typeface="Amatic SC"/>
              </a:rPr>
            </a:br>
            <a:r>
              <a:rPr lang="de" sz="2400" b="1">
                <a:solidFill>
                  <a:srgbClr val="058B8C"/>
                </a:solidFill>
                <a:latin typeface="Amatic SC"/>
                <a:ea typeface="Amatic SC"/>
                <a:cs typeface="Amatic SC"/>
                <a:sym typeface="Amatic SC"/>
              </a:rPr>
              <a:t>Gefäßtypen  18 </a:t>
            </a:r>
            <a:r>
              <a:rPr lang="de" sz="2400" b="1">
                <a:solidFill>
                  <a:schemeClr val="lt1"/>
                </a:solidFill>
                <a:highlight>
                  <a:srgbClr val="058B8C"/>
                </a:highlight>
                <a:latin typeface="Amatic SC"/>
                <a:ea typeface="Amatic SC"/>
                <a:cs typeface="Amatic SC"/>
                <a:sym typeface="Amatic SC"/>
              </a:rPr>
              <a:t>or</a:t>
            </a:r>
            <a:r>
              <a:rPr lang="de" sz="2400" b="1">
                <a:solidFill>
                  <a:schemeClr val="lt1"/>
                </a:solidFill>
                <a:latin typeface="Amatic SC"/>
                <a:ea typeface="Amatic SC"/>
                <a:cs typeface="Amatic SC"/>
                <a:sym typeface="Amatic SC"/>
              </a:rPr>
              <a:t> </a:t>
            </a:r>
            <a:r>
              <a:rPr lang="de" sz="2400" b="1">
                <a:solidFill>
                  <a:srgbClr val="058B8C"/>
                </a:solidFill>
                <a:latin typeface="Amatic SC"/>
                <a:ea typeface="Amatic SC"/>
                <a:cs typeface="Amatic SC"/>
                <a:sym typeface="Amatic SC"/>
              </a:rPr>
              <a:t>18/31 </a:t>
            </a:r>
            <a:r>
              <a:rPr lang="de" sz="2400" b="1">
                <a:solidFill>
                  <a:schemeClr val="lt1"/>
                </a:solidFill>
                <a:highlight>
                  <a:srgbClr val="058B8C"/>
                </a:highlight>
                <a:latin typeface="Amatic SC"/>
                <a:ea typeface="Amatic SC"/>
                <a:cs typeface="Amatic SC"/>
                <a:sym typeface="Amatic SC"/>
              </a:rPr>
              <a:t>or</a:t>
            </a:r>
            <a:r>
              <a:rPr lang="de" sz="2400" b="1">
                <a:solidFill>
                  <a:schemeClr val="lt1"/>
                </a:solidFill>
                <a:latin typeface="Amatic SC"/>
                <a:ea typeface="Amatic SC"/>
                <a:cs typeface="Amatic SC"/>
                <a:sym typeface="Amatic SC"/>
              </a:rPr>
              <a:t> </a:t>
            </a:r>
            <a:r>
              <a:rPr lang="de" sz="2400" b="1">
                <a:solidFill>
                  <a:srgbClr val="058B8C"/>
                </a:solidFill>
                <a:latin typeface="Amatic SC"/>
                <a:ea typeface="Amatic SC"/>
                <a:cs typeface="Amatic SC"/>
                <a:sym typeface="Amatic SC"/>
              </a:rPr>
              <a:t>15/17 repräsentiert werden.</a:t>
            </a:r>
            <a:endParaRPr sz="2400" b="1">
              <a:solidFill>
                <a:srgbClr val="058B8C"/>
              </a:solidFill>
              <a:latin typeface="Amatic SC"/>
              <a:ea typeface="Amatic SC"/>
              <a:cs typeface="Amatic SC"/>
              <a:sym typeface="Amatic SC"/>
            </a:endParaRPr>
          </a:p>
        </p:txBody>
      </p:sp>
      <p:grpSp>
        <p:nvGrpSpPr>
          <p:cNvPr id="450" name="Google Shape;450;p56"/>
          <p:cNvGrpSpPr/>
          <p:nvPr/>
        </p:nvGrpSpPr>
        <p:grpSpPr>
          <a:xfrm>
            <a:off x="1026650" y="2292200"/>
            <a:ext cx="7090700" cy="1305350"/>
            <a:chOff x="1141425" y="2118825"/>
            <a:chExt cx="7090700" cy="1305350"/>
          </a:xfrm>
        </p:grpSpPr>
        <p:pic>
          <p:nvPicPr>
            <p:cNvPr id="451" name="Google Shape;451;p56"/>
            <p:cNvPicPr preferRelativeResize="0"/>
            <p:nvPr/>
          </p:nvPicPr>
          <p:blipFill>
            <a:blip r:embed="rId3">
              <a:alphaModFix/>
            </a:blip>
            <a:stretch>
              <a:fillRect/>
            </a:stretch>
          </p:blipFill>
          <p:spPr>
            <a:xfrm>
              <a:off x="6031229" y="2415323"/>
              <a:ext cx="1997271" cy="640150"/>
            </a:xfrm>
            <a:prstGeom prst="rect">
              <a:avLst/>
            </a:prstGeom>
            <a:noFill/>
            <a:ln>
              <a:noFill/>
            </a:ln>
          </p:spPr>
        </p:pic>
        <p:pic>
          <p:nvPicPr>
            <p:cNvPr id="452" name="Google Shape;452;p56"/>
            <p:cNvPicPr preferRelativeResize="0"/>
            <p:nvPr/>
          </p:nvPicPr>
          <p:blipFill>
            <a:blip r:embed="rId4">
              <a:alphaModFix/>
            </a:blip>
            <a:stretch>
              <a:fillRect/>
            </a:stretch>
          </p:blipFill>
          <p:spPr>
            <a:xfrm>
              <a:off x="1293825" y="2460127"/>
              <a:ext cx="1997271" cy="550529"/>
            </a:xfrm>
            <a:prstGeom prst="rect">
              <a:avLst/>
            </a:prstGeom>
            <a:noFill/>
            <a:ln>
              <a:noFill/>
            </a:ln>
          </p:spPr>
        </p:pic>
        <p:pic>
          <p:nvPicPr>
            <p:cNvPr id="453" name="Google Shape;453;p56"/>
            <p:cNvPicPr preferRelativeResize="0"/>
            <p:nvPr/>
          </p:nvPicPr>
          <p:blipFill>
            <a:blip r:embed="rId5">
              <a:alphaModFix/>
            </a:blip>
            <a:stretch>
              <a:fillRect/>
            </a:stretch>
          </p:blipFill>
          <p:spPr>
            <a:xfrm>
              <a:off x="3662527" y="2448742"/>
              <a:ext cx="1997271" cy="573290"/>
            </a:xfrm>
            <a:prstGeom prst="rect">
              <a:avLst/>
            </a:prstGeom>
            <a:noFill/>
            <a:ln>
              <a:noFill/>
            </a:ln>
          </p:spPr>
        </p:pic>
        <p:sp>
          <p:nvSpPr>
            <p:cNvPr id="454" name="Google Shape;454;p56"/>
            <p:cNvSpPr/>
            <p:nvPr/>
          </p:nvSpPr>
          <p:spPr>
            <a:xfrm>
              <a:off x="1523575" y="2719525"/>
              <a:ext cx="596100" cy="291000"/>
            </a:xfrm>
            <a:prstGeom prst="rect">
              <a:avLst/>
            </a:prstGeom>
            <a:solidFill>
              <a:srgbClr val="F4CCCC">
                <a:alpha val="49480"/>
              </a:srgbClr>
            </a:solid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56"/>
            <p:cNvSpPr/>
            <p:nvPr/>
          </p:nvSpPr>
          <p:spPr>
            <a:xfrm>
              <a:off x="3899375" y="2753325"/>
              <a:ext cx="596100" cy="261000"/>
            </a:xfrm>
            <a:prstGeom prst="rect">
              <a:avLst/>
            </a:prstGeom>
            <a:solidFill>
              <a:srgbClr val="F4CCCC">
                <a:alpha val="49480"/>
              </a:srgbClr>
            </a:solid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56"/>
            <p:cNvSpPr/>
            <p:nvPr/>
          </p:nvSpPr>
          <p:spPr>
            <a:xfrm>
              <a:off x="6031225" y="2415325"/>
              <a:ext cx="388500" cy="291000"/>
            </a:xfrm>
            <a:prstGeom prst="rect">
              <a:avLst/>
            </a:prstGeom>
            <a:solidFill>
              <a:srgbClr val="FFF2CC">
                <a:alpha val="45880"/>
              </a:srgbClr>
            </a:solidFill>
            <a:ln w="2857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FFFF00"/>
                </a:highlight>
              </a:endParaRPr>
            </a:p>
          </p:txBody>
        </p:sp>
        <p:sp>
          <p:nvSpPr>
            <p:cNvPr id="457" name="Google Shape;457;p56"/>
            <p:cNvSpPr txBox="1"/>
            <p:nvPr/>
          </p:nvSpPr>
          <p:spPr>
            <a:xfrm>
              <a:off x="2507825" y="3098225"/>
              <a:ext cx="2027700" cy="29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b="1">
                  <a:solidFill>
                    <a:srgbClr val="FF0000"/>
                  </a:solidFill>
                  <a:latin typeface="Amatic SC"/>
                  <a:ea typeface="Amatic SC"/>
                  <a:cs typeface="Amatic SC"/>
                  <a:sym typeface="Amatic SC"/>
                </a:rPr>
                <a:t>= same footring (p=100%)</a:t>
              </a:r>
              <a:endParaRPr b="1">
                <a:solidFill>
                  <a:srgbClr val="FF0000"/>
                </a:solidFill>
                <a:latin typeface="Amatic SC"/>
                <a:ea typeface="Amatic SC"/>
                <a:cs typeface="Amatic SC"/>
                <a:sym typeface="Amatic SC"/>
              </a:endParaRPr>
            </a:p>
          </p:txBody>
        </p:sp>
        <p:sp>
          <p:nvSpPr>
            <p:cNvPr id="458" name="Google Shape;458;p56"/>
            <p:cNvSpPr txBox="1"/>
            <p:nvPr/>
          </p:nvSpPr>
          <p:spPr>
            <a:xfrm>
              <a:off x="4798450" y="2124325"/>
              <a:ext cx="2027700" cy="29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b="1">
                  <a:solidFill>
                    <a:srgbClr val="FFFF00"/>
                  </a:solidFill>
                  <a:latin typeface="Amatic SC"/>
                  <a:ea typeface="Amatic SC"/>
                  <a:cs typeface="Amatic SC"/>
                  <a:sym typeface="Amatic SC"/>
                </a:rPr>
                <a:t>= same Rim (p=100%)</a:t>
              </a:r>
              <a:endParaRPr b="1">
                <a:solidFill>
                  <a:srgbClr val="FFFF00"/>
                </a:solidFill>
                <a:latin typeface="Amatic SC"/>
                <a:ea typeface="Amatic SC"/>
                <a:cs typeface="Amatic SC"/>
                <a:sym typeface="Amatic SC"/>
              </a:endParaRPr>
            </a:p>
          </p:txBody>
        </p:sp>
        <p:sp>
          <p:nvSpPr>
            <p:cNvPr id="459" name="Google Shape;459;p56"/>
            <p:cNvSpPr txBox="1"/>
            <p:nvPr/>
          </p:nvSpPr>
          <p:spPr>
            <a:xfrm>
              <a:off x="4821525" y="3098850"/>
              <a:ext cx="2027700" cy="29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b="1">
                  <a:solidFill>
                    <a:srgbClr val="FF0000"/>
                  </a:solidFill>
                  <a:latin typeface="Amatic SC"/>
                  <a:ea typeface="Amatic SC"/>
                  <a:cs typeface="Amatic SC"/>
                  <a:sym typeface="Amatic SC"/>
                </a:rPr>
                <a:t>= same footring ? (p=50%)</a:t>
              </a:r>
              <a:endParaRPr b="1">
                <a:solidFill>
                  <a:srgbClr val="FF0000"/>
                </a:solidFill>
                <a:latin typeface="Amatic SC"/>
                <a:ea typeface="Amatic SC"/>
                <a:cs typeface="Amatic SC"/>
                <a:sym typeface="Amatic SC"/>
              </a:endParaRPr>
            </a:p>
          </p:txBody>
        </p:sp>
        <p:sp>
          <p:nvSpPr>
            <p:cNvPr id="460" name="Google Shape;460;p56"/>
            <p:cNvSpPr/>
            <p:nvPr/>
          </p:nvSpPr>
          <p:spPr>
            <a:xfrm>
              <a:off x="3662525" y="2460125"/>
              <a:ext cx="388500" cy="291000"/>
            </a:xfrm>
            <a:prstGeom prst="rect">
              <a:avLst/>
            </a:prstGeom>
            <a:solidFill>
              <a:srgbClr val="FFF2CC">
                <a:alpha val="45880"/>
              </a:srgbClr>
            </a:solidFill>
            <a:ln w="2857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FFFF00"/>
                </a:highlight>
              </a:endParaRPr>
            </a:p>
          </p:txBody>
        </p:sp>
        <p:sp>
          <p:nvSpPr>
            <p:cNvPr id="461" name="Google Shape;461;p56"/>
            <p:cNvSpPr/>
            <p:nvPr/>
          </p:nvSpPr>
          <p:spPr>
            <a:xfrm>
              <a:off x="6230050" y="2772088"/>
              <a:ext cx="596100" cy="261000"/>
            </a:xfrm>
            <a:prstGeom prst="rect">
              <a:avLst/>
            </a:prstGeom>
            <a:solidFill>
              <a:srgbClr val="F4CCCC">
                <a:alpha val="49480"/>
              </a:srgbClr>
            </a:solid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56"/>
            <p:cNvSpPr txBox="1"/>
            <p:nvPr/>
          </p:nvSpPr>
          <p:spPr>
            <a:xfrm>
              <a:off x="2507825" y="2124325"/>
              <a:ext cx="2027700" cy="291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b="1">
                  <a:solidFill>
                    <a:srgbClr val="FFFF00"/>
                  </a:solidFill>
                  <a:latin typeface="Amatic SC"/>
                  <a:ea typeface="Amatic SC"/>
                  <a:cs typeface="Amatic SC"/>
                  <a:sym typeface="Amatic SC"/>
                </a:rPr>
                <a:t>= same Rim (p=0%)</a:t>
              </a:r>
              <a:endParaRPr b="1">
                <a:solidFill>
                  <a:srgbClr val="FFFF00"/>
                </a:solidFill>
                <a:latin typeface="Amatic SC"/>
                <a:ea typeface="Amatic SC"/>
                <a:cs typeface="Amatic SC"/>
                <a:sym typeface="Amatic SC"/>
              </a:endParaRPr>
            </a:p>
          </p:txBody>
        </p:sp>
        <p:sp>
          <p:nvSpPr>
            <p:cNvPr id="463" name="Google Shape;463;p56"/>
            <p:cNvSpPr/>
            <p:nvPr/>
          </p:nvSpPr>
          <p:spPr>
            <a:xfrm>
              <a:off x="1293825" y="2460125"/>
              <a:ext cx="388500" cy="291000"/>
            </a:xfrm>
            <a:prstGeom prst="rect">
              <a:avLst/>
            </a:prstGeom>
            <a:solidFill>
              <a:srgbClr val="FFF2CC">
                <a:alpha val="45880"/>
              </a:srgbClr>
            </a:solidFill>
            <a:ln w="28575"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FFFF00"/>
                </a:highlight>
              </a:endParaRPr>
            </a:p>
          </p:txBody>
        </p:sp>
        <p:sp>
          <p:nvSpPr>
            <p:cNvPr id="464" name="Google Shape;464;p56"/>
            <p:cNvSpPr txBox="1"/>
            <p:nvPr/>
          </p:nvSpPr>
          <p:spPr>
            <a:xfrm>
              <a:off x="1141425" y="3022025"/>
              <a:ext cx="488400" cy="360900"/>
            </a:xfrm>
            <a:prstGeom prst="rect">
              <a:avLst/>
            </a:prstGeom>
            <a:noFill/>
            <a:ln>
              <a:noFill/>
            </a:ln>
          </p:spPr>
          <p:txBody>
            <a:bodyPr spcFirstLastPara="1" wrap="square" lIns="72000" tIns="72000" rIns="72000" bIns="72000" anchor="t" anchorCtr="0">
              <a:spAutoFit/>
            </a:bodyPr>
            <a:lstStyle/>
            <a:p>
              <a:pPr marL="0" lvl="0" indent="0" algn="ctr" rtl="0">
                <a:spcBef>
                  <a:spcPts val="0"/>
                </a:spcBef>
                <a:spcAft>
                  <a:spcPts val="0"/>
                </a:spcAft>
                <a:buNone/>
              </a:pPr>
              <a:r>
                <a:rPr lang="de" b="1">
                  <a:solidFill>
                    <a:srgbClr val="058B8C"/>
                  </a:solidFill>
                  <a:highlight>
                    <a:schemeClr val="lt1"/>
                  </a:highlight>
                  <a:latin typeface="Amatic SC"/>
                  <a:ea typeface="Amatic SC"/>
                  <a:cs typeface="Amatic SC"/>
                  <a:sym typeface="Amatic SC"/>
                </a:rPr>
                <a:t>18</a:t>
              </a:r>
              <a:endParaRPr b="1">
                <a:solidFill>
                  <a:srgbClr val="058B8C"/>
                </a:solidFill>
                <a:highlight>
                  <a:schemeClr val="lt1"/>
                </a:highlight>
                <a:latin typeface="Amatic SC"/>
                <a:ea typeface="Amatic SC"/>
                <a:cs typeface="Amatic SC"/>
                <a:sym typeface="Amatic SC"/>
              </a:endParaRPr>
            </a:p>
          </p:txBody>
        </p:sp>
        <p:sp>
          <p:nvSpPr>
            <p:cNvPr id="465" name="Google Shape;465;p56"/>
            <p:cNvSpPr txBox="1"/>
            <p:nvPr/>
          </p:nvSpPr>
          <p:spPr>
            <a:xfrm>
              <a:off x="4312863" y="2118825"/>
              <a:ext cx="696600" cy="360900"/>
            </a:xfrm>
            <a:prstGeom prst="rect">
              <a:avLst/>
            </a:prstGeom>
            <a:noFill/>
            <a:ln>
              <a:noFill/>
            </a:ln>
          </p:spPr>
          <p:txBody>
            <a:bodyPr spcFirstLastPara="1" wrap="square" lIns="72000" tIns="72000" rIns="72000" bIns="72000" anchor="t" anchorCtr="0">
              <a:spAutoFit/>
            </a:bodyPr>
            <a:lstStyle/>
            <a:p>
              <a:pPr marL="0" lvl="0" indent="0" algn="ctr" rtl="0">
                <a:spcBef>
                  <a:spcPts val="0"/>
                </a:spcBef>
                <a:spcAft>
                  <a:spcPts val="0"/>
                </a:spcAft>
                <a:buNone/>
              </a:pPr>
              <a:r>
                <a:rPr lang="de" b="1">
                  <a:solidFill>
                    <a:srgbClr val="058B8C"/>
                  </a:solidFill>
                  <a:highlight>
                    <a:schemeClr val="lt1"/>
                  </a:highlight>
                  <a:latin typeface="Amatic SC"/>
                  <a:ea typeface="Amatic SC"/>
                  <a:cs typeface="Amatic SC"/>
                  <a:sym typeface="Amatic SC"/>
                </a:rPr>
                <a:t>18/31</a:t>
              </a:r>
              <a:endParaRPr b="1">
                <a:solidFill>
                  <a:srgbClr val="058B8C"/>
                </a:solidFill>
                <a:highlight>
                  <a:schemeClr val="lt1"/>
                </a:highlight>
                <a:latin typeface="Amatic SC"/>
                <a:ea typeface="Amatic SC"/>
                <a:cs typeface="Amatic SC"/>
                <a:sym typeface="Amatic SC"/>
              </a:endParaRPr>
            </a:p>
          </p:txBody>
        </p:sp>
        <p:sp>
          <p:nvSpPr>
            <p:cNvPr id="466" name="Google Shape;466;p56"/>
            <p:cNvSpPr txBox="1"/>
            <p:nvPr/>
          </p:nvSpPr>
          <p:spPr>
            <a:xfrm>
              <a:off x="7535525" y="3063275"/>
              <a:ext cx="696600" cy="360900"/>
            </a:xfrm>
            <a:prstGeom prst="rect">
              <a:avLst/>
            </a:prstGeom>
            <a:noFill/>
            <a:ln>
              <a:noFill/>
            </a:ln>
          </p:spPr>
          <p:txBody>
            <a:bodyPr spcFirstLastPara="1" wrap="square" lIns="72000" tIns="72000" rIns="72000" bIns="72000" anchor="t" anchorCtr="0">
              <a:spAutoFit/>
            </a:bodyPr>
            <a:lstStyle/>
            <a:p>
              <a:pPr marL="0" lvl="0" indent="0" algn="ctr" rtl="0">
                <a:spcBef>
                  <a:spcPts val="0"/>
                </a:spcBef>
                <a:spcAft>
                  <a:spcPts val="0"/>
                </a:spcAft>
                <a:buNone/>
              </a:pPr>
              <a:r>
                <a:rPr lang="de" b="1">
                  <a:solidFill>
                    <a:srgbClr val="058B8C"/>
                  </a:solidFill>
                  <a:highlight>
                    <a:schemeClr val="lt1"/>
                  </a:highlight>
                  <a:latin typeface="Amatic SC"/>
                  <a:ea typeface="Amatic SC"/>
                  <a:cs typeface="Amatic SC"/>
                  <a:sym typeface="Amatic SC"/>
                </a:rPr>
                <a:t>15/17</a:t>
              </a:r>
              <a:endParaRPr b="1">
                <a:solidFill>
                  <a:srgbClr val="058B8C"/>
                </a:solidFill>
                <a:highlight>
                  <a:schemeClr val="lt1"/>
                </a:highlight>
                <a:latin typeface="Amatic SC"/>
                <a:ea typeface="Amatic SC"/>
                <a:cs typeface="Amatic SC"/>
                <a:sym typeface="Amatic SC"/>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57"/>
          <p:cNvSpPr/>
          <p:nvPr/>
        </p:nvSpPr>
        <p:spPr>
          <a:xfrm>
            <a:off x="1279800" y="512125"/>
            <a:ext cx="6584400" cy="285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57"/>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Vagheiten können mit dem Academic Meta Tool (AMT) semantisch modelliert werden.</a:t>
            </a:r>
            <a:endParaRPr/>
          </a:p>
          <a:p>
            <a:pPr marL="0" lvl="0" indent="0" algn="ctr" rtl="0">
              <a:spcBef>
                <a:spcPts val="0"/>
              </a:spcBef>
              <a:spcAft>
                <a:spcPts val="0"/>
              </a:spcAft>
              <a:buNone/>
            </a:pPr>
            <a:r>
              <a:rPr lang="de"/>
              <a:t>Dazu werden Konzepte (Classes) und Rollen (Properties) in einem Quadruple modelliert.</a:t>
            </a:r>
            <a:endParaRPr/>
          </a:p>
          <a:p>
            <a:pPr marL="0" lvl="0" indent="0" algn="ctr" rtl="0">
              <a:spcBef>
                <a:spcPts val="0"/>
              </a:spcBef>
              <a:spcAft>
                <a:spcPts val="0"/>
              </a:spcAft>
              <a:buNone/>
            </a:pPr>
            <a:r>
              <a:rPr lang="de"/>
              <a:t>Vage Beziehungen werden in einem “Degree of connection” (P=x%) dargestellt.</a:t>
            </a:r>
            <a:endParaRPr/>
          </a:p>
        </p:txBody>
      </p:sp>
      <p:grpSp>
        <p:nvGrpSpPr>
          <p:cNvPr id="473" name="Google Shape;473;p57"/>
          <p:cNvGrpSpPr/>
          <p:nvPr/>
        </p:nvGrpSpPr>
        <p:grpSpPr>
          <a:xfrm>
            <a:off x="1421652" y="759187"/>
            <a:ext cx="6300687" cy="2414824"/>
            <a:chOff x="5397125" y="1906900"/>
            <a:chExt cx="3469350" cy="1329676"/>
          </a:xfrm>
        </p:grpSpPr>
        <p:pic>
          <p:nvPicPr>
            <p:cNvPr id="474" name="Google Shape;474;p57"/>
            <p:cNvPicPr preferRelativeResize="0"/>
            <p:nvPr/>
          </p:nvPicPr>
          <p:blipFill>
            <a:blip r:embed="rId3">
              <a:alphaModFix/>
            </a:blip>
            <a:stretch>
              <a:fillRect/>
            </a:stretch>
          </p:blipFill>
          <p:spPr>
            <a:xfrm>
              <a:off x="5397125" y="1906900"/>
              <a:ext cx="1482378" cy="573824"/>
            </a:xfrm>
            <a:prstGeom prst="rect">
              <a:avLst/>
            </a:prstGeom>
            <a:noFill/>
            <a:ln>
              <a:noFill/>
            </a:ln>
          </p:spPr>
        </p:pic>
        <p:pic>
          <p:nvPicPr>
            <p:cNvPr id="475" name="Google Shape;475;p57"/>
            <p:cNvPicPr preferRelativeResize="0"/>
            <p:nvPr/>
          </p:nvPicPr>
          <p:blipFill>
            <a:blip r:embed="rId4">
              <a:alphaModFix/>
            </a:blip>
            <a:stretch>
              <a:fillRect/>
            </a:stretch>
          </p:blipFill>
          <p:spPr>
            <a:xfrm>
              <a:off x="5545363" y="2662751"/>
              <a:ext cx="1185902" cy="573825"/>
            </a:xfrm>
            <a:prstGeom prst="rect">
              <a:avLst/>
            </a:prstGeom>
            <a:noFill/>
            <a:ln>
              <a:noFill/>
            </a:ln>
          </p:spPr>
        </p:pic>
        <p:pic>
          <p:nvPicPr>
            <p:cNvPr id="476" name="Google Shape;476;p57"/>
            <p:cNvPicPr preferRelativeResize="0"/>
            <p:nvPr/>
          </p:nvPicPr>
          <p:blipFill>
            <a:blip r:embed="rId5">
              <a:alphaModFix/>
            </a:blip>
            <a:stretch>
              <a:fillRect/>
            </a:stretch>
          </p:blipFill>
          <p:spPr>
            <a:xfrm>
              <a:off x="6984316" y="2113643"/>
              <a:ext cx="1882160" cy="985481"/>
            </a:xfrm>
            <a:prstGeom prst="rect">
              <a:avLst/>
            </a:prstGeom>
            <a:noFill/>
            <a:ln>
              <a:noFill/>
            </a:ln>
          </p:spPr>
        </p:pic>
      </p:grpSp>
      <p:sp>
        <p:nvSpPr>
          <p:cNvPr id="477" name="Google Shape;477;p57"/>
          <p:cNvSpPr txBox="1"/>
          <p:nvPr/>
        </p:nvSpPr>
        <p:spPr>
          <a:xfrm rot="-1415">
            <a:off x="1279800" y="3359217"/>
            <a:ext cx="14577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chemeClr val="lt1"/>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6"/>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58"/>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Information-Carrier 118117 mit den möglichen Gefäßformen</a:t>
            </a:r>
            <a:endParaRPr/>
          </a:p>
          <a:p>
            <a:pPr marL="0" lvl="0" indent="0" algn="ctr" rtl="0">
              <a:spcBef>
                <a:spcPts val="0"/>
              </a:spcBef>
              <a:spcAft>
                <a:spcPts val="0"/>
              </a:spcAft>
              <a:buNone/>
            </a:pPr>
            <a:r>
              <a:rPr lang="de"/>
              <a:t>“18 </a:t>
            </a:r>
            <a:r>
              <a:rPr lang="de">
                <a:solidFill>
                  <a:srgbClr val="058B8C"/>
                </a:solidFill>
                <a:highlight>
                  <a:schemeClr val="lt1"/>
                </a:highlight>
              </a:rPr>
              <a:t>or</a:t>
            </a:r>
            <a:r>
              <a:rPr lang="de"/>
              <a:t> 15/17 </a:t>
            </a:r>
            <a:r>
              <a:rPr lang="de">
                <a:solidFill>
                  <a:srgbClr val="058B8C"/>
                </a:solidFill>
                <a:highlight>
                  <a:schemeClr val="lt1"/>
                </a:highlight>
              </a:rPr>
              <a:t>or</a:t>
            </a:r>
            <a:r>
              <a:rPr lang="de"/>
              <a:t> 18/31” zeigt z.B. eine vage Beziehung von p=33% für Form 18.</a:t>
            </a:r>
            <a:endParaRPr/>
          </a:p>
        </p:txBody>
      </p:sp>
      <p:pic>
        <p:nvPicPr>
          <p:cNvPr id="483" name="Google Shape;483;p58"/>
          <p:cNvPicPr preferRelativeResize="0"/>
          <p:nvPr/>
        </p:nvPicPr>
        <p:blipFill>
          <a:blip r:embed="rId3">
            <a:alphaModFix/>
          </a:blip>
          <a:stretch>
            <a:fillRect/>
          </a:stretch>
        </p:blipFill>
        <p:spPr>
          <a:xfrm>
            <a:off x="2514600" y="731520"/>
            <a:ext cx="4114799" cy="2870072"/>
          </a:xfrm>
          <a:prstGeom prst="rect">
            <a:avLst/>
          </a:prstGeom>
          <a:noFill/>
          <a:ln>
            <a:noFill/>
          </a:ln>
        </p:spPr>
      </p:pic>
      <p:grpSp>
        <p:nvGrpSpPr>
          <p:cNvPr id="484" name="Google Shape;484;p58"/>
          <p:cNvGrpSpPr/>
          <p:nvPr/>
        </p:nvGrpSpPr>
        <p:grpSpPr>
          <a:xfrm>
            <a:off x="5562600" y="2863813"/>
            <a:ext cx="914400" cy="585389"/>
            <a:chOff x="5648025" y="2931238"/>
            <a:chExt cx="914400" cy="585389"/>
          </a:xfrm>
        </p:grpSpPr>
        <p:pic>
          <p:nvPicPr>
            <p:cNvPr id="485" name="Google Shape;485;p58"/>
            <p:cNvPicPr preferRelativeResize="0"/>
            <p:nvPr/>
          </p:nvPicPr>
          <p:blipFill>
            <a:blip r:embed="rId4">
              <a:alphaModFix/>
            </a:blip>
            <a:stretch>
              <a:fillRect/>
            </a:stretch>
          </p:blipFill>
          <p:spPr>
            <a:xfrm>
              <a:off x="5648025" y="3223550"/>
              <a:ext cx="914400" cy="293077"/>
            </a:xfrm>
            <a:prstGeom prst="rect">
              <a:avLst/>
            </a:prstGeom>
            <a:noFill/>
            <a:ln>
              <a:noFill/>
            </a:ln>
          </p:spPr>
        </p:pic>
        <p:pic>
          <p:nvPicPr>
            <p:cNvPr id="486" name="Google Shape;486;p58"/>
            <p:cNvPicPr preferRelativeResize="0"/>
            <p:nvPr/>
          </p:nvPicPr>
          <p:blipFill>
            <a:blip r:embed="rId5">
              <a:alphaModFix/>
            </a:blip>
            <a:stretch>
              <a:fillRect/>
            </a:stretch>
          </p:blipFill>
          <p:spPr>
            <a:xfrm>
              <a:off x="5648025" y="2931238"/>
              <a:ext cx="914400" cy="252046"/>
            </a:xfrm>
            <a:prstGeom prst="rect">
              <a:avLst/>
            </a:prstGeom>
            <a:noFill/>
            <a:ln>
              <a:noFill/>
            </a:ln>
          </p:spPr>
        </p:pic>
      </p:grpSp>
      <p:sp>
        <p:nvSpPr>
          <p:cNvPr id="487" name="Google Shape;487;p58"/>
          <p:cNvSpPr/>
          <p:nvPr/>
        </p:nvSpPr>
        <p:spPr>
          <a:xfrm>
            <a:off x="5526675" y="2788825"/>
            <a:ext cx="1026600" cy="736500"/>
          </a:xfrm>
          <a:prstGeom prst="rect">
            <a:avLst/>
          </a:prstGeom>
          <a:noFill/>
          <a:ln w="28575" cap="flat" cmpd="sng">
            <a:solidFill>
              <a:srgbClr val="058B8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88" name="Google Shape;488;p58"/>
          <p:cNvCxnSpPr/>
          <p:nvPr/>
        </p:nvCxnSpPr>
        <p:spPr>
          <a:xfrm>
            <a:off x="4783575" y="3021475"/>
            <a:ext cx="744600" cy="235800"/>
          </a:xfrm>
          <a:prstGeom prst="straightConnector1">
            <a:avLst/>
          </a:prstGeom>
          <a:noFill/>
          <a:ln w="19050" cap="flat" cmpd="sng">
            <a:solidFill>
              <a:srgbClr val="058B8C"/>
            </a:solidFill>
            <a:prstDash val="solid"/>
            <a:round/>
            <a:headEnd type="none" w="med" len="med"/>
            <a:tailEnd type="triangle" w="med" len="med"/>
          </a:ln>
        </p:spPr>
      </p:cxnSp>
      <p:sp>
        <p:nvSpPr>
          <p:cNvPr id="489" name="Google Shape;489;p58"/>
          <p:cNvSpPr txBox="1"/>
          <p:nvPr/>
        </p:nvSpPr>
        <p:spPr>
          <a:xfrm>
            <a:off x="5083575" y="2753050"/>
            <a:ext cx="595500" cy="41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 sz="1000" b="1">
                <a:solidFill>
                  <a:srgbClr val="058B8C"/>
                </a:solidFill>
                <a:latin typeface="Amatic SC"/>
                <a:ea typeface="Amatic SC"/>
                <a:cs typeface="Amatic SC"/>
                <a:sym typeface="Amatic SC"/>
              </a:rPr>
              <a:t>0.33</a:t>
            </a:r>
            <a:endParaRPr sz="1000" b="1">
              <a:solidFill>
                <a:srgbClr val="058B8C"/>
              </a:solidFill>
              <a:latin typeface="Amatic SC"/>
              <a:ea typeface="Amatic SC"/>
              <a:cs typeface="Amatic SC"/>
              <a:sym typeface="Amatic SC"/>
            </a:endParaRPr>
          </a:p>
        </p:txBody>
      </p:sp>
      <p:cxnSp>
        <p:nvCxnSpPr>
          <p:cNvPr id="490" name="Google Shape;490;p58"/>
          <p:cNvCxnSpPr/>
          <p:nvPr/>
        </p:nvCxnSpPr>
        <p:spPr>
          <a:xfrm rot="10800000" flipH="1">
            <a:off x="4802175" y="2972050"/>
            <a:ext cx="738300" cy="55800"/>
          </a:xfrm>
          <a:prstGeom prst="straightConnector1">
            <a:avLst/>
          </a:prstGeom>
          <a:noFill/>
          <a:ln w="19050" cap="flat" cmpd="sng">
            <a:solidFill>
              <a:srgbClr val="058B8C"/>
            </a:solidFill>
            <a:prstDash val="solid"/>
            <a:round/>
            <a:headEnd type="none" w="med" len="med"/>
            <a:tailEnd type="triangle" w="med" len="med"/>
          </a:ln>
        </p:spPr>
      </p:cxnSp>
      <p:sp>
        <p:nvSpPr>
          <p:cNvPr id="491" name="Google Shape;491;p58"/>
          <p:cNvSpPr txBox="1"/>
          <p:nvPr/>
        </p:nvSpPr>
        <p:spPr>
          <a:xfrm>
            <a:off x="5083575" y="3134050"/>
            <a:ext cx="595500" cy="41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 sz="1000" b="1">
                <a:solidFill>
                  <a:srgbClr val="058B8C"/>
                </a:solidFill>
                <a:latin typeface="Amatic SC"/>
                <a:ea typeface="Amatic SC"/>
                <a:cs typeface="Amatic SC"/>
                <a:sym typeface="Amatic SC"/>
              </a:rPr>
              <a:t>0.33</a:t>
            </a:r>
            <a:endParaRPr sz="1000" b="1">
              <a:solidFill>
                <a:srgbClr val="058B8C"/>
              </a:solidFill>
              <a:latin typeface="Amatic SC"/>
              <a:ea typeface="Amatic SC"/>
              <a:cs typeface="Amatic SC"/>
              <a:sym typeface="Amatic SC"/>
            </a:endParaRPr>
          </a:p>
        </p:txBody>
      </p:sp>
      <p:pic>
        <p:nvPicPr>
          <p:cNvPr id="492" name="Google Shape;492;p58"/>
          <p:cNvPicPr preferRelativeResize="0"/>
          <p:nvPr/>
        </p:nvPicPr>
        <p:blipFill>
          <a:blip r:embed="rId6">
            <a:alphaModFix/>
          </a:blip>
          <a:stretch>
            <a:fillRect/>
          </a:stretch>
        </p:blipFill>
        <p:spPr>
          <a:xfrm>
            <a:off x="3220775" y="3212375"/>
            <a:ext cx="914400" cy="262467"/>
          </a:xfrm>
          <a:prstGeom prst="rect">
            <a:avLst/>
          </a:prstGeom>
          <a:noFill/>
          <a:ln>
            <a:noFill/>
          </a:ln>
        </p:spPr>
      </p:pic>
      <p:sp>
        <p:nvSpPr>
          <p:cNvPr id="493" name="Google Shape;493;p58"/>
          <p:cNvSpPr/>
          <p:nvPr/>
        </p:nvSpPr>
        <p:spPr>
          <a:xfrm>
            <a:off x="3220850" y="3181075"/>
            <a:ext cx="914400" cy="343200"/>
          </a:xfrm>
          <a:prstGeom prst="rect">
            <a:avLst/>
          </a:prstGeom>
          <a:noFill/>
          <a:ln w="28575" cap="flat" cmpd="sng">
            <a:solidFill>
              <a:srgbClr val="892A6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58"/>
          <p:cNvSpPr txBox="1"/>
          <p:nvPr/>
        </p:nvSpPr>
        <p:spPr>
          <a:xfrm rot="-1415">
            <a:off x="2514600" y="3601892"/>
            <a:ext cx="14577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chemeClr val="lt1"/>
                </a:solidFill>
                <a:latin typeface="Amatic SC"/>
                <a:ea typeface="Amatic SC"/>
                <a:cs typeface="Amatic SC"/>
                <a:sym typeface="Amatic SC"/>
              </a:rPr>
              <a:t>Florian Thiery / Dennis Gottwald, </a:t>
            </a:r>
            <a:r>
              <a:rPr lang="de" sz="800" b="1" u="sng">
                <a:solidFill>
                  <a:schemeClr val="hlink"/>
                </a:solidFill>
                <a:latin typeface="Amatic SC"/>
                <a:ea typeface="Amatic SC"/>
                <a:cs typeface="Amatic SC"/>
                <a:sym typeface="Amatic SC"/>
                <a:hlinkClick r:id="rId7"/>
              </a:rPr>
              <a:t>CC BY 4.0</a:t>
            </a:r>
            <a:endParaRPr sz="800" b="1">
              <a:solidFill>
                <a:srgbClr val="FFFFFF"/>
              </a:solidFill>
              <a:latin typeface="Amatic SC"/>
              <a:ea typeface="Amatic SC"/>
              <a:cs typeface="Amatic SC"/>
              <a:sym typeface="Amatic SC"/>
            </a:endParaRPr>
          </a:p>
        </p:txBody>
      </p:sp>
      <p:sp>
        <p:nvSpPr>
          <p:cNvPr id="495" name="Google Shape;495;p58"/>
          <p:cNvSpPr txBox="1"/>
          <p:nvPr/>
        </p:nvSpPr>
        <p:spPr>
          <a:xfrm>
            <a:off x="2915000" y="3278350"/>
            <a:ext cx="488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b="1">
                <a:latin typeface="Amatic SC"/>
                <a:ea typeface="Amatic SC"/>
                <a:cs typeface="Amatic SC"/>
                <a:sym typeface="Amatic SC"/>
              </a:rPr>
              <a:t>18</a:t>
            </a:r>
            <a:endParaRPr b="1">
              <a:latin typeface="Amatic SC"/>
              <a:ea typeface="Amatic SC"/>
              <a:cs typeface="Amatic SC"/>
              <a:sym typeface="Amatic SC"/>
            </a:endParaRPr>
          </a:p>
        </p:txBody>
      </p:sp>
      <p:sp>
        <p:nvSpPr>
          <p:cNvPr id="496" name="Google Shape;496;p58"/>
          <p:cNvSpPr txBox="1"/>
          <p:nvPr/>
        </p:nvSpPr>
        <p:spPr>
          <a:xfrm>
            <a:off x="5118975" y="3278350"/>
            <a:ext cx="69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b="1">
                <a:latin typeface="Amatic SC"/>
                <a:ea typeface="Amatic SC"/>
                <a:cs typeface="Amatic SC"/>
                <a:sym typeface="Amatic SC"/>
              </a:rPr>
              <a:t>18/31</a:t>
            </a:r>
            <a:endParaRPr b="1">
              <a:latin typeface="Amatic SC"/>
              <a:ea typeface="Amatic SC"/>
              <a:cs typeface="Amatic SC"/>
              <a:sym typeface="Amatic SC"/>
            </a:endParaRPr>
          </a:p>
        </p:txBody>
      </p:sp>
      <p:sp>
        <p:nvSpPr>
          <p:cNvPr id="497" name="Google Shape;497;p58"/>
          <p:cNvSpPr txBox="1"/>
          <p:nvPr/>
        </p:nvSpPr>
        <p:spPr>
          <a:xfrm>
            <a:off x="6111950" y="2463625"/>
            <a:ext cx="488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b="1">
                <a:latin typeface="Amatic SC"/>
                <a:ea typeface="Amatic SC"/>
                <a:cs typeface="Amatic SC"/>
                <a:sym typeface="Amatic SC"/>
              </a:rPr>
              <a:t>15/17</a:t>
            </a:r>
            <a:endParaRPr b="1">
              <a:latin typeface="Amatic SC"/>
              <a:ea typeface="Amatic SC"/>
              <a:cs typeface="Amatic SC"/>
              <a:sym typeface="Amatic SC"/>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59"/>
          <p:cNvSpPr/>
          <p:nvPr/>
        </p:nvSpPr>
        <p:spPr>
          <a:xfrm>
            <a:off x="1279800" y="664525"/>
            <a:ext cx="6584400" cy="285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59"/>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in AMT werden Regeln zum Reasoning in Role-Chain-Axiomen modelliert.</a:t>
            </a:r>
            <a:endParaRPr/>
          </a:p>
          <a:p>
            <a:pPr marL="0" lvl="0" indent="0" algn="ctr" rtl="0">
              <a:spcBef>
                <a:spcPts val="0"/>
              </a:spcBef>
              <a:spcAft>
                <a:spcPts val="0"/>
              </a:spcAft>
              <a:buNone/>
            </a:pPr>
            <a:r>
              <a:rPr lang="de"/>
              <a:t>Diese beinhalten eine mathematische Logik zur Berechnung des “Degree of Connection” (P=x%).</a:t>
            </a:r>
            <a:endParaRPr/>
          </a:p>
        </p:txBody>
      </p:sp>
      <p:pic>
        <p:nvPicPr>
          <p:cNvPr id="504" name="Google Shape;504;p59"/>
          <p:cNvPicPr preferRelativeResize="0"/>
          <p:nvPr/>
        </p:nvPicPr>
        <p:blipFill>
          <a:blip r:embed="rId3">
            <a:alphaModFix/>
          </a:blip>
          <a:stretch>
            <a:fillRect/>
          </a:stretch>
        </p:blipFill>
        <p:spPr>
          <a:xfrm>
            <a:off x="1513713" y="1087826"/>
            <a:ext cx="6116576" cy="2013000"/>
          </a:xfrm>
          <a:prstGeom prst="rect">
            <a:avLst/>
          </a:prstGeom>
          <a:noFill/>
          <a:ln>
            <a:noFill/>
          </a:ln>
        </p:spPr>
      </p:pic>
      <p:sp>
        <p:nvSpPr>
          <p:cNvPr id="505" name="Google Shape;505;p59"/>
          <p:cNvSpPr txBox="1"/>
          <p:nvPr/>
        </p:nvSpPr>
        <p:spPr>
          <a:xfrm rot="-1415">
            <a:off x="1279800" y="3524417"/>
            <a:ext cx="14577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chemeClr val="lt1"/>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60"/>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Das Semantic-Reasoning-Axiom für “same footring” und “same footring” ergibt eine</a:t>
            </a:r>
            <a:endParaRPr/>
          </a:p>
          <a:p>
            <a:pPr marL="0" lvl="0" indent="0" algn="ctr" rtl="0">
              <a:spcBef>
                <a:spcPts val="0"/>
              </a:spcBef>
              <a:spcAft>
                <a:spcPts val="0"/>
              </a:spcAft>
              <a:buNone/>
            </a:pPr>
            <a:r>
              <a:rPr lang="de"/>
              <a:t>“teilweise Übereinstimmung” (Sub-Property von Wikidata P1382) der Formen 1 und 3 </a:t>
            </a:r>
            <a:endParaRPr/>
          </a:p>
        </p:txBody>
      </p:sp>
      <p:sp>
        <p:nvSpPr>
          <p:cNvPr id="511" name="Google Shape;511;p60"/>
          <p:cNvSpPr/>
          <p:nvPr/>
        </p:nvSpPr>
        <p:spPr>
          <a:xfrm>
            <a:off x="1279800" y="893125"/>
            <a:ext cx="6584400" cy="285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12" name="Google Shape;512;p60"/>
          <p:cNvPicPr preferRelativeResize="0"/>
          <p:nvPr/>
        </p:nvPicPr>
        <p:blipFill>
          <a:blip r:embed="rId3">
            <a:alphaModFix/>
          </a:blip>
          <a:stretch>
            <a:fillRect/>
          </a:stretch>
        </p:blipFill>
        <p:spPr>
          <a:xfrm>
            <a:off x="1513713" y="1316426"/>
            <a:ext cx="6116576" cy="2013000"/>
          </a:xfrm>
          <a:prstGeom prst="rect">
            <a:avLst/>
          </a:prstGeom>
          <a:noFill/>
          <a:ln>
            <a:noFill/>
          </a:ln>
        </p:spPr>
      </p:pic>
      <p:sp>
        <p:nvSpPr>
          <p:cNvPr id="513" name="Google Shape;513;p60"/>
          <p:cNvSpPr txBox="1"/>
          <p:nvPr/>
        </p:nvSpPr>
        <p:spPr>
          <a:xfrm>
            <a:off x="2717550" y="1467000"/>
            <a:ext cx="1164600" cy="2772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sz="1800" b="1">
                <a:solidFill>
                  <a:srgbClr val="058B8C"/>
                </a:solidFill>
                <a:latin typeface="Amatic SC"/>
                <a:ea typeface="Amatic SC"/>
                <a:cs typeface="Amatic SC"/>
                <a:sym typeface="Amatic SC"/>
              </a:rPr>
              <a:t>lado:exactMatch</a:t>
            </a:r>
            <a:endParaRPr sz="1800" b="1">
              <a:solidFill>
                <a:srgbClr val="058B8C"/>
              </a:solidFill>
              <a:latin typeface="Amatic SC"/>
              <a:ea typeface="Amatic SC"/>
              <a:cs typeface="Amatic SC"/>
              <a:sym typeface="Amatic SC"/>
            </a:endParaRPr>
          </a:p>
        </p:txBody>
      </p:sp>
      <p:sp>
        <p:nvSpPr>
          <p:cNvPr id="514" name="Google Shape;514;p60"/>
          <p:cNvSpPr txBox="1"/>
          <p:nvPr/>
        </p:nvSpPr>
        <p:spPr>
          <a:xfrm>
            <a:off x="5225575" y="1467000"/>
            <a:ext cx="1164600" cy="2772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sz="1800" b="1">
                <a:solidFill>
                  <a:srgbClr val="058B8C"/>
                </a:solidFill>
                <a:latin typeface="Amatic SC"/>
                <a:ea typeface="Amatic SC"/>
                <a:cs typeface="Amatic SC"/>
                <a:sym typeface="Amatic SC"/>
              </a:rPr>
              <a:t>lado:exactMatch</a:t>
            </a:r>
            <a:endParaRPr sz="1800" b="1">
              <a:solidFill>
                <a:srgbClr val="058B8C"/>
              </a:solidFill>
              <a:latin typeface="Amatic SC"/>
              <a:ea typeface="Amatic SC"/>
              <a:cs typeface="Amatic SC"/>
              <a:sym typeface="Amatic SC"/>
            </a:endParaRPr>
          </a:p>
        </p:txBody>
      </p:sp>
      <p:sp>
        <p:nvSpPr>
          <p:cNvPr id="515" name="Google Shape;515;p60"/>
          <p:cNvSpPr txBox="1"/>
          <p:nvPr/>
        </p:nvSpPr>
        <p:spPr>
          <a:xfrm>
            <a:off x="4011913" y="2604175"/>
            <a:ext cx="1333200" cy="5541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sz="1800" b="1">
                <a:solidFill>
                  <a:srgbClr val="058B8C"/>
                </a:solidFill>
                <a:latin typeface="Amatic SC"/>
                <a:ea typeface="Amatic SC"/>
                <a:cs typeface="Amatic SC"/>
                <a:sym typeface="Amatic SC"/>
              </a:rPr>
              <a:t>lado:exactMatch</a:t>
            </a:r>
            <a:endParaRPr sz="1800" b="1">
              <a:solidFill>
                <a:srgbClr val="058B8C"/>
              </a:solidFill>
              <a:latin typeface="Amatic SC"/>
              <a:ea typeface="Amatic SC"/>
              <a:cs typeface="Amatic SC"/>
              <a:sym typeface="Amatic SC"/>
            </a:endParaRPr>
          </a:p>
          <a:p>
            <a:pPr marL="0" lvl="0" indent="0" algn="ctr" rtl="0">
              <a:spcBef>
                <a:spcPts val="0"/>
              </a:spcBef>
              <a:spcAft>
                <a:spcPts val="0"/>
              </a:spcAft>
              <a:buNone/>
            </a:pPr>
            <a:r>
              <a:rPr lang="de" sz="1800" b="1">
                <a:solidFill>
                  <a:srgbClr val="058B8C"/>
                </a:solidFill>
                <a:latin typeface="Amatic SC"/>
                <a:ea typeface="Amatic SC"/>
                <a:cs typeface="Amatic SC"/>
                <a:sym typeface="Amatic SC"/>
              </a:rPr>
              <a:t>amt:ProductLogic</a:t>
            </a:r>
            <a:endParaRPr sz="1800" b="1">
              <a:solidFill>
                <a:srgbClr val="058B8C"/>
              </a:solidFill>
              <a:latin typeface="Amatic SC"/>
              <a:ea typeface="Amatic SC"/>
              <a:cs typeface="Amatic SC"/>
              <a:sym typeface="Amatic SC"/>
            </a:endParaRPr>
          </a:p>
        </p:txBody>
      </p:sp>
      <p:sp>
        <p:nvSpPr>
          <p:cNvPr id="516" name="Google Shape;516;p60"/>
          <p:cNvSpPr/>
          <p:nvPr/>
        </p:nvSpPr>
        <p:spPr>
          <a:xfrm>
            <a:off x="1623925"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Form1</a:t>
            </a:r>
            <a:endParaRPr sz="2200" b="1" baseline="30000">
              <a:solidFill>
                <a:schemeClr val="lt1"/>
              </a:solidFill>
              <a:latin typeface="Amatic SC"/>
              <a:ea typeface="Amatic SC"/>
              <a:cs typeface="Amatic SC"/>
              <a:sym typeface="Amatic SC"/>
            </a:endParaRPr>
          </a:p>
        </p:txBody>
      </p:sp>
      <p:sp>
        <p:nvSpPr>
          <p:cNvPr id="517" name="Google Shape;517;p60"/>
          <p:cNvSpPr/>
          <p:nvPr/>
        </p:nvSpPr>
        <p:spPr>
          <a:xfrm>
            <a:off x="4140000"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Form2</a:t>
            </a:r>
            <a:endParaRPr>
              <a:solidFill>
                <a:schemeClr val="lt1"/>
              </a:solidFill>
            </a:endParaRPr>
          </a:p>
        </p:txBody>
      </p:sp>
      <p:sp>
        <p:nvSpPr>
          <p:cNvPr id="518" name="Google Shape;518;p60"/>
          <p:cNvSpPr/>
          <p:nvPr/>
        </p:nvSpPr>
        <p:spPr>
          <a:xfrm>
            <a:off x="6656075"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Form3</a:t>
            </a:r>
            <a:endParaRPr>
              <a:solidFill>
                <a:schemeClr val="lt1"/>
              </a:solidFill>
            </a:endParaRPr>
          </a:p>
        </p:txBody>
      </p:sp>
      <p:sp>
        <p:nvSpPr>
          <p:cNvPr id="519" name="Google Shape;519;p60"/>
          <p:cNvSpPr txBox="1"/>
          <p:nvPr/>
        </p:nvSpPr>
        <p:spPr>
          <a:xfrm>
            <a:off x="5573988" y="1045325"/>
            <a:ext cx="638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p=100%</a:t>
            </a:r>
            <a:endParaRPr b="1">
              <a:latin typeface="Amatic SC"/>
              <a:ea typeface="Amatic SC"/>
              <a:cs typeface="Amatic SC"/>
              <a:sym typeface="Amatic SC"/>
            </a:endParaRPr>
          </a:p>
        </p:txBody>
      </p:sp>
      <p:sp>
        <p:nvSpPr>
          <p:cNvPr id="520" name="Google Shape;520;p60"/>
          <p:cNvSpPr txBox="1"/>
          <p:nvPr/>
        </p:nvSpPr>
        <p:spPr>
          <a:xfrm>
            <a:off x="2980800" y="1045325"/>
            <a:ext cx="638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p=100%</a:t>
            </a:r>
            <a:endParaRPr b="1">
              <a:latin typeface="Amatic SC"/>
              <a:ea typeface="Amatic SC"/>
              <a:cs typeface="Amatic SC"/>
              <a:sym typeface="Amatic SC"/>
            </a:endParaRPr>
          </a:p>
        </p:txBody>
      </p:sp>
      <p:sp>
        <p:nvSpPr>
          <p:cNvPr id="521" name="Google Shape;521;p60"/>
          <p:cNvSpPr txBox="1"/>
          <p:nvPr/>
        </p:nvSpPr>
        <p:spPr>
          <a:xfrm>
            <a:off x="4344625" y="3329425"/>
            <a:ext cx="667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p=100%</a:t>
            </a:r>
            <a:endParaRPr b="1">
              <a:latin typeface="Amatic SC"/>
              <a:ea typeface="Amatic SC"/>
              <a:cs typeface="Amatic SC"/>
              <a:sym typeface="Amatic SC"/>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61"/>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Das Semantic-Reasoning-Axiom für “same footring” und “same footring” ergibt eine</a:t>
            </a:r>
            <a:br>
              <a:rPr lang="de"/>
            </a:br>
            <a:r>
              <a:rPr lang="de"/>
              <a:t>“teilweise Übereinstimmung” (Sub-Property von Wikidata P1382) der Formen 1 und 3 </a:t>
            </a:r>
            <a:endParaRPr/>
          </a:p>
        </p:txBody>
      </p:sp>
      <p:sp>
        <p:nvSpPr>
          <p:cNvPr id="527" name="Google Shape;527;p61"/>
          <p:cNvSpPr/>
          <p:nvPr/>
        </p:nvSpPr>
        <p:spPr>
          <a:xfrm>
            <a:off x="1279800" y="893125"/>
            <a:ext cx="6584400" cy="285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28" name="Google Shape;528;p61"/>
          <p:cNvPicPr preferRelativeResize="0"/>
          <p:nvPr/>
        </p:nvPicPr>
        <p:blipFill>
          <a:blip r:embed="rId3">
            <a:alphaModFix/>
          </a:blip>
          <a:stretch>
            <a:fillRect/>
          </a:stretch>
        </p:blipFill>
        <p:spPr>
          <a:xfrm>
            <a:off x="1513713" y="1316426"/>
            <a:ext cx="6116576" cy="2013000"/>
          </a:xfrm>
          <a:prstGeom prst="rect">
            <a:avLst/>
          </a:prstGeom>
          <a:noFill/>
          <a:ln>
            <a:noFill/>
          </a:ln>
        </p:spPr>
      </p:pic>
      <p:sp>
        <p:nvSpPr>
          <p:cNvPr id="529" name="Google Shape;529;p61"/>
          <p:cNvSpPr txBox="1"/>
          <p:nvPr/>
        </p:nvSpPr>
        <p:spPr>
          <a:xfrm>
            <a:off x="2717550" y="1467000"/>
            <a:ext cx="1164600" cy="2154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b="1">
                <a:solidFill>
                  <a:srgbClr val="058B8C"/>
                </a:solidFill>
                <a:latin typeface="Amatic SC"/>
                <a:ea typeface="Amatic SC"/>
                <a:cs typeface="Amatic SC"/>
                <a:sym typeface="Amatic SC"/>
              </a:rPr>
              <a:t>lado:hasSameFootring</a:t>
            </a:r>
            <a:endParaRPr b="1">
              <a:solidFill>
                <a:srgbClr val="058B8C"/>
              </a:solidFill>
              <a:latin typeface="Amatic SC"/>
              <a:ea typeface="Amatic SC"/>
              <a:cs typeface="Amatic SC"/>
              <a:sym typeface="Amatic SC"/>
            </a:endParaRPr>
          </a:p>
        </p:txBody>
      </p:sp>
      <p:sp>
        <p:nvSpPr>
          <p:cNvPr id="530" name="Google Shape;530;p61"/>
          <p:cNvSpPr txBox="1"/>
          <p:nvPr/>
        </p:nvSpPr>
        <p:spPr>
          <a:xfrm>
            <a:off x="5225575" y="1467000"/>
            <a:ext cx="1164600" cy="2154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b="1">
                <a:solidFill>
                  <a:srgbClr val="058B8C"/>
                </a:solidFill>
                <a:latin typeface="Amatic SC"/>
                <a:ea typeface="Amatic SC"/>
                <a:cs typeface="Amatic SC"/>
                <a:sym typeface="Amatic SC"/>
              </a:rPr>
              <a:t>lado:hasSameFootring</a:t>
            </a:r>
            <a:endParaRPr b="1">
              <a:solidFill>
                <a:srgbClr val="058B8C"/>
              </a:solidFill>
              <a:latin typeface="Amatic SC"/>
              <a:ea typeface="Amatic SC"/>
              <a:cs typeface="Amatic SC"/>
              <a:sym typeface="Amatic SC"/>
            </a:endParaRPr>
          </a:p>
        </p:txBody>
      </p:sp>
      <p:sp>
        <p:nvSpPr>
          <p:cNvPr id="531" name="Google Shape;531;p61"/>
          <p:cNvSpPr/>
          <p:nvPr/>
        </p:nvSpPr>
        <p:spPr>
          <a:xfrm>
            <a:off x="1623925"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Form1</a:t>
            </a:r>
            <a:endParaRPr sz="2200" b="1" baseline="30000">
              <a:solidFill>
                <a:schemeClr val="lt1"/>
              </a:solidFill>
              <a:latin typeface="Amatic SC"/>
              <a:ea typeface="Amatic SC"/>
              <a:cs typeface="Amatic SC"/>
              <a:sym typeface="Amatic SC"/>
            </a:endParaRPr>
          </a:p>
        </p:txBody>
      </p:sp>
      <p:sp>
        <p:nvSpPr>
          <p:cNvPr id="532" name="Google Shape;532;p61"/>
          <p:cNvSpPr/>
          <p:nvPr/>
        </p:nvSpPr>
        <p:spPr>
          <a:xfrm>
            <a:off x="4140000"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Form2</a:t>
            </a:r>
            <a:endParaRPr>
              <a:solidFill>
                <a:schemeClr val="lt1"/>
              </a:solidFill>
            </a:endParaRPr>
          </a:p>
        </p:txBody>
      </p:sp>
      <p:sp>
        <p:nvSpPr>
          <p:cNvPr id="533" name="Google Shape;533;p61"/>
          <p:cNvSpPr/>
          <p:nvPr/>
        </p:nvSpPr>
        <p:spPr>
          <a:xfrm>
            <a:off x="6656075"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Form3</a:t>
            </a:r>
            <a:endParaRPr>
              <a:solidFill>
                <a:schemeClr val="lt1"/>
              </a:solidFill>
            </a:endParaRPr>
          </a:p>
        </p:txBody>
      </p:sp>
      <p:sp>
        <p:nvSpPr>
          <p:cNvPr id="534" name="Google Shape;534;p61"/>
          <p:cNvSpPr txBox="1"/>
          <p:nvPr/>
        </p:nvSpPr>
        <p:spPr>
          <a:xfrm>
            <a:off x="4286725" y="2679950"/>
            <a:ext cx="939000" cy="492600"/>
          </a:xfrm>
          <a:prstGeom prst="rect">
            <a:avLst/>
          </a:prstGeom>
          <a:solidFill>
            <a:schemeClr val="lt2"/>
          </a:solidFill>
          <a:ln>
            <a:noFill/>
          </a:ln>
        </p:spPr>
        <p:txBody>
          <a:bodyPr spcFirstLastPara="1" wrap="square" lIns="0" tIns="0" rIns="0" bIns="0" anchor="t" anchorCtr="0">
            <a:noAutofit/>
          </a:bodyPr>
          <a:lstStyle/>
          <a:p>
            <a:pPr marL="0" lvl="0" indent="0" algn="ctr" rtl="0">
              <a:spcBef>
                <a:spcPts val="0"/>
              </a:spcBef>
              <a:spcAft>
                <a:spcPts val="0"/>
              </a:spcAft>
              <a:buNone/>
            </a:pPr>
            <a:endParaRPr sz="1800" b="1">
              <a:solidFill>
                <a:srgbClr val="058B8C"/>
              </a:solidFill>
              <a:latin typeface="Amatic SC"/>
              <a:ea typeface="Amatic SC"/>
              <a:cs typeface="Amatic SC"/>
              <a:sym typeface="Amatic SC"/>
            </a:endParaRPr>
          </a:p>
          <a:p>
            <a:pPr marL="0" lvl="0" indent="0" algn="ctr" rtl="0">
              <a:spcBef>
                <a:spcPts val="0"/>
              </a:spcBef>
              <a:spcAft>
                <a:spcPts val="0"/>
              </a:spcAft>
              <a:buNone/>
            </a:pPr>
            <a:endParaRPr b="1">
              <a:solidFill>
                <a:srgbClr val="058B8C"/>
              </a:solidFill>
              <a:latin typeface="Amatic SC"/>
              <a:ea typeface="Amatic SC"/>
              <a:cs typeface="Amatic SC"/>
              <a:sym typeface="Amatic SC"/>
            </a:endParaRPr>
          </a:p>
        </p:txBody>
      </p:sp>
      <p:sp>
        <p:nvSpPr>
          <p:cNvPr id="535" name="Google Shape;535;p61"/>
          <p:cNvSpPr txBox="1"/>
          <p:nvPr/>
        </p:nvSpPr>
        <p:spPr>
          <a:xfrm>
            <a:off x="3652350" y="2539375"/>
            <a:ext cx="2102100" cy="5541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sz="1800" b="1">
                <a:solidFill>
                  <a:srgbClr val="058B8C"/>
                </a:solidFill>
                <a:latin typeface="Amatic SC"/>
                <a:ea typeface="Amatic SC"/>
                <a:cs typeface="Amatic SC"/>
                <a:sym typeface="Amatic SC"/>
              </a:rPr>
              <a:t>lado:partiallyCoincidentWith</a:t>
            </a:r>
            <a:endParaRPr sz="1800" b="1">
              <a:solidFill>
                <a:srgbClr val="058B8C"/>
              </a:solidFill>
              <a:latin typeface="Amatic SC"/>
              <a:ea typeface="Amatic SC"/>
              <a:cs typeface="Amatic SC"/>
              <a:sym typeface="Amatic SC"/>
            </a:endParaRPr>
          </a:p>
          <a:p>
            <a:pPr marL="0" lvl="0" indent="0" algn="ctr" rtl="0">
              <a:spcBef>
                <a:spcPts val="0"/>
              </a:spcBef>
              <a:spcAft>
                <a:spcPts val="0"/>
              </a:spcAft>
              <a:buNone/>
            </a:pPr>
            <a:r>
              <a:rPr lang="de" sz="1800" b="1">
                <a:solidFill>
                  <a:srgbClr val="058B8C"/>
                </a:solidFill>
                <a:latin typeface="Amatic SC"/>
                <a:ea typeface="Amatic SC"/>
                <a:cs typeface="Amatic SC"/>
                <a:sym typeface="Amatic SC"/>
              </a:rPr>
              <a:t>amt:ProductLogic</a:t>
            </a:r>
            <a:endParaRPr b="1">
              <a:solidFill>
                <a:srgbClr val="058B8C"/>
              </a:solidFill>
              <a:latin typeface="Amatic SC"/>
              <a:ea typeface="Amatic SC"/>
              <a:cs typeface="Amatic SC"/>
              <a:sym typeface="Amatic SC"/>
            </a:endParaRPr>
          </a:p>
        </p:txBody>
      </p:sp>
      <p:sp>
        <p:nvSpPr>
          <p:cNvPr id="536" name="Google Shape;536;p61"/>
          <p:cNvSpPr txBox="1"/>
          <p:nvPr/>
        </p:nvSpPr>
        <p:spPr>
          <a:xfrm>
            <a:off x="5607275" y="1045325"/>
            <a:ext cx="5715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p=50%</a:t>
            </a:r>
            <a:endParaRPr b="1">
              <a:latin typeface="Amatic SC"/>
              <a:ea typeface="Amatic SC"/>
              <a:cs typeface="Amatic SC"/>
              <a:sym typeface="Amatic SC"/>
            </a:endParaRPr>
          </a:p>
        </p:txBody>
      </p:sp>
      <p:sp>
        <p:nvSpPr>
          <p:cNvPr id="537" name="Google Shape;537;p61"/>
          <p:cNvSpPr txBox="1"/>
          <p:nvPr/>
        </p:nvSpPr>
        <p:spPr>
          <a:xfrm>
            <a:off x="2980800" y="1045325"/>
            <a:ext cx="638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p=100%</a:t>
            </a:r>
            <a:endParaRPr b="1">
              <a:latin typeface="Amatic SC"/>
              <a:ea typeface="Amatic SC"/>
              <a:cs typeface="Amatic SC"/>
              <a:sym typeface="Amatic SC"/>
            </a:endParaRPr>
          </a:p>
        </p:txBody>
      </p:sp>
      <p:sp>
        <p:nvSpPr>
          <p:cNvPr id="538" name="Google Shape;538;p61"/>
          <p:cNvSpPr txBox="1"/>
          <p:nvPr/>
        </p:nvSpPr>
        <p:spPr>
          <a:xfrm>
            <a:off x="4392775" y="3352525"/>
            <a:ext cx="5715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p=50%</a:t>
            </a:r>
            <a:endParaRPr b="1">
              <a:latin typeface="Amatic SC"/>
              <a:ea typeface="Amatic SC"/>
              <a:cs typeface="Amatic SC"/>
              <a:sym typeface="Amatic SC"/>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62"/>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Das Semantic-Reasoning-Axiom für “same rim” und “same rim” ergibt eine</a:t>
            </a:r>
            <a:br>
              <a:rPr lang="de"/>
            </a:br>
            <a:r>
              <a:rPr lang="de"/>
              <a:t>“teilweise Übereinstimmung” (Sub-Property von Wikidata P1382) der Formen 1 und 3 </a:t>
            </a:r>
            <a:endParaRPr/>
          </a:p>
        </p:txBody>
      </p:sp>
      <p:sp>
        <p:nvSpPr>
          <p:cNvPr id="544" name="Google Shape;544;p62"/>
          <p:cNvSpPr/>
          <p:nvPr/>
        </p:nvSpPr>
        <p:spPr>
          <a:xfrm>
            <a:off x="1279800" y="893125"/>
            <a:ext cx="6584400" cy="285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45" name="Google Shape;545;p62"/>
          <p:cNvPicPr preferRelativeResize="0"/>
          <p:nvPr/>
        </p:nvPicPr>
        <p:blipFill>
          <a:blip r:embed="rId3">
            <a:alphaModFix/>
          </a:blip>
          <a:stretch>
            <a:fillRect/>
          </a:stretch>
        </p:blipFill>
        <p:spPr>
          <a:xfrm>
            <a:off x="1513713" y="1316426"/>
            <a:ext cx="6116576" cy="2013000"/>
          </a:xfrm>
          <a:prstGeom prst="rect">
            <a:avLst/>
          </a:prstGeom>
          <a:noFill/>
          <a:ln>
            <a:noFill/>
          </a:ln>
        </p:spPr>
      </p:pic>
      <p:sp>
        <p:nvSpPr>
          <p:cNvPr id="546" name="Google Shape;546;p62"/>
          <p:cNvSpPr txBox="1"/>
          <p:nvPr/>
        </p:nvSpPr>
        <p:spPr>
          <a:xfrm>
            <a:off x="2717550" y="1467000"/>
            <a:ext cx="1164600" cy="2154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b="1">
                <a:solidFill>
                  <a:srgbClr val="058B8C"/>
                </a:solidFill>
                <a:latin typeface="Amatic SC"/>
                <a:ea typeface="Amatic SC"/>
                <a:cs typeface="Amatic SC"/>
                <a:sym typeface="Amatic SC"/>
              </a:rPr>
              <a:t>lado:hasSameRim</a:t>
            </a:r>
            <a:endParaRPr b="1">
              <a:solidFill>
                <a:srgbClr val="058B8C"/>
              </a:solidFill>
              <a:latin typeface="Amatic SC"/>
              <a:ea typeface="Amatic SC"/>
              <a:cs typeface="Amatic SC"/>
              <a:sym typeface="Amatic SC"/>
            </a:endParaRPr>
          </a:p>
        </p:txBody>
      </p:sp>
      <p:sp>
        <p:nvSpPr>
          <p:cNvPr id="547" name="Google Shape;547;p62"/>
          <p:cNvSpPr txBox="1"/>
          <p:nvPr/>
        </p:nvSpPr>
        <p:spPr>
          <a:xfrm>
            <a:off x="5225575" y="1467000"/>
            <a:ext cx="1164600" cy="2154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b="1">
                <a:solidFill>
                  <a:srgbClr val="058B8C"/>
                </a:solidFill>
                <a:latin typeface="Amatic SC"/>
                <a:ea typeface="Amatic SC"/>
                <a:cs typeface="Amatic SC"/>
                <a:sym typeface="Amatic SC"/>
              </a:rPr>
              <a:t>lado:hasSameRim</a:t>
            </a:r>
            <a:endParaRPr b="1">
              <a:solidFill>
                <a:srgbClr val="058B8C"/>
              </a:solidFill>
              <a:latin typeface="Amatic SC"/>
              <a:ea typeface="Amatic SC"/>
              <a:cs typeface="Amatic SC"/>
              <a:sym typeface="Amatic SC"/>
            </a:endParaRPr>
          </a:p>
        </p:txBody>
      </p:sp>
      <p:sp>
        <p:nvSpPr>
          <p:cNvPr id="548" name="Google Shape;548;p62"/>
          <p:cNvSpPr/>
          <p:nvPr/>
        </p:nvSpPr>
        <p:spPr>
          <a:xfrm>
            <a:off x="1623925"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Form1</a:t>
            </a:r>
            <a:endParaRPr sz="2200" b="1" baseline="30000">
              <a:solidFill>
                <a:schemeClr val="lt1"/>
              </a:solidFill>
              <a:latin typeface="Amatic SC"/>
              <a:ea typeface="Amatic SC"/>
              <a:cs typeface="Amatic SC"/>
              <a:sym typeface="Amatic SC"/>
            </a:endParaRPr>
          </a:p>
        </p:txBody>
      </p:sp>
      <p:sp>
        <p:nvSpPr>
          <p:cNvPr id="549" name="Google Shape;549;p62"/>
          <p:cNvSpPr/>
          <p:nvPr/>
        </p:nvSpPr>
        <p:spPr>
          <a:xfrm>
            <a:off x="4140000"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Form2</a:t>
            </a:r>
            <a:endParaRPr>
              <a:solidFill>
                <a:schemeClr val="lt1"/>
              </a:solidFill>
            </a:endParaRPr>
          </a:p>
        </p:txBody>
      </p:sp>
      <p:sp>
        <p:nvSpPr>
          <p:cNvPr id="550" name="Google Shape;550;p62"/>
          <p:cNvSpPr/>
          <p:nvPr/>
        </p:nvSpPr>
        <p:spPr>
          <a:xfrm>
            <a:off x="6656075"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Form3</a:t>
            </a:r>
            <a:endParaRPr>
              <a:solidFill>
                <a:schemeClr val="lt1"/>
              </a:solidFill>
            </a:endParaRPr>
          </a:p>
        </p:txBody>
      </p:sp>
      <p:sp>
        <p:nvSpPr>
          <p:cNvPr id="551" name="Google Shape;551;p62"/>
          <p:cNvSpPr txBox="1"/>
          <p:nvPr/>
        </p:nvSpPr>
        <p:spPr>
          <a:xfrm>
            <a:off x="4286725" y="2679950"/>
            <a:ext cx="939000" cy="492600"/>
          </a:xfrm>
          <a:prstGeom prst="rect">
            <a:avLst/>
          </a:prstGeom>
          <a:solidFill>
            <a:schemeClr val="lt2"/>
          </a:solidFill>
          <a:ln>
            <a:noFill/>
          </a:ln>
        </p:spPr>
        <p:txBody>
          <a:bodyPr spcFirstLastPara="1" wrap="square" lIns="0" tIns="0" rIns="0" bIns="0" anchor="t" anchorCtr="0">
            <a:noAutofit/>
          </a:bodyPr>
          <a:lstStyle/>
          <a:p>
            <a:pPr marL="0" lvl="0" indent="0" algn="ctr" rtl="0">
              <a:spcBef>
                <a:spcPts val="0"/>
              </a:spcBef>
              <a:spcAft>
                <a:spcPts val="0"/>
              </a:spcAft>
              <a:buNone/>
            </a:pPr>
            <a:endParaRPr sz="1800" b="1">
              <a:solidFill>
                <a:srgbClr val="058B8C"/>
              </a:solidFill>
              <a:latin typeface="Amatic SC"/>
              <a:ea typeface="Amatic SC"/>
              <a:cs typeface="Amatic SC"/>
              <a:sym typeface="Amatic SC"/>
            </a:endParaRPr>
          </a:p>
          <a:p>
            <a:pPr marL="0" lvl="0" indent="0" algn="ctr" rtl="0">
              <a:spcBef>
                <a:spcPts val="0"/>
              </a:spcBef>
              <a:spcAft>
                <a:spcPts val="0"/>
              </a:spcAft>
              <a:buNone/>
            </a:pPr>
            <a:endParaRPr b="1">
              <a:solidFill>
                <a:srgbClr val="058B8C"/>
              </a:solidFill>
              <a:latin typeface="Amatic SC"/>
              <a:ea typeface="Amatic SC"/>
              <a:cs typeface="Amatic SC"/>
              <a:sym typeface="Amatic SC"/>
            </a:endParaRPr>
          </a:p>
        </p:txBody>
      </p:sp>
      <p:sp>
        <p:nvSpPr>
          <p:cNvPr id="552" name="Google Shape;552;p62"/>
          <p:cNvSpPr txBox="1"/>
          <p:nvPr/>
        </p:nvSpPr>
        <p:spPr>
          <a:xfrm>
            <a:off x="3652350" y="2539375"/>
            <a:ext cx="2102100" cy="5541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sz="1800" b="1">
                <a:solidFill>
                  <a:srgbClr val="058B8C"/>
                </a:solidFill>
                <a:latin typeface="Amatic SC"/>
                <a:ea typeface="Amatic SC"/>
                <a:cs typeface="Amatic SC"/>
                <a:sym typeface="Amatic SC"/>
              </a:rPr>
              <a:t>lado:partiallyCoincidentWith</a:t>
            </a:r>
            <a:endParaRPr sz="1800" b="1">
              <a:solidFill>
                <a:srgbClr val="058B8C"/>
              </a:solidFill>
              <a:latin typeface="Amatic SC"/>
              <a:ea typeface="Amatic SC"/>
              <a:cs typeface="Amatic SC"/>
              <a:sym typeface="Amatic SC"/>
            </a:endParaRPr>
          </a:p>
          <a:p>
            <a:pPr marL="0" lvl="0" indent="0" algn="ctr" rtl="0">
              <a:spcBef>
                <a:spcPts val="0"/>
              </a:spcBef>
              <a:spcAft>
                <a:spcPts val="0"/>
              </a:spcAft>
              <a:buNone/>
            </a:pPr>
            <a:r>
              <a:rPr lang="de" sz="1800" b="1">
                <a:solidFill>
                  <a:srgbClr val="058B8C"/>
                </a:solidFill>
                <a:latin typeface="Amatic SC"/>
                <a:ea typeface="Amatic SC"/>
                <a:cs typeface="Amatic SC"/>
                <a:sym typeface="Amatic SC"/>
              </a:rPr>
              <a:t>amt:ProductLogic</a:t>
            </a:r>
            <a:endParaRPr b="1">
              <a:solidFill>
                <a:srgbClr val="058B8C"/>
              </a:solidFill>
              <a:latin typeface="Amatic SC"/>
              <a:ea typeface="Amatic SC"/>
              <a:cs typeface="Amatic SC"/>
              <a:sym typeface="Amatic SC"/>
            </a:endParaRPr>
          </a:p>
        </p:txBody>
      </p:sp>
      <p:sp>
        <p:nvSpPr>
          <p:cNvPr id="553" name="Google Shape;553;p62"/>
          <p:cNvSpPr txBox="1"/>
          <p:nvPr/>
        </p:nvSpPr>
        <p:spPr>
          <a:xfrm>
            <a:off x="5558238" y="1045325"/>
            <a:ext cx="6696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p=100%</a:t>
            </a:r>
            <a:endParaRPr b="1">
              <a:latin typeface="Amatic SC"/>
              <a:ea typeface="Amatic SC"/>
              <a:cs typeface="Amatic SC"/>
              <a:sym typeface="Amatic SC"/>
            </a:endParaRPr>
          </a:p>
        </p:txBody>
      </p:sp>
      <p:sp>
        <p:nvSpPr>
          <p:cNvPr id="554" name="Google Shape;554;p62"/>
          <p:cNvSpPr txBox="1"/>
          <p:nvPr/>
        </p:nvSpPr>
        <p:spPr>
          <a:xfrm>
            <a:off x="2980800" y="1045325"/>
            <a:ext cx="638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p=0%</a:t>
            </a:r>
            <a:endParaRPr b="1">
              <a:latin typeface="Amatic SC"/>
              <a:ea typeface="Amatic SC"/>
              <a:cs typeface="Amatic SC"/>
              <a:sym typeface="Amatic SC"/>
            </a:endParaRPr>
          </a:p>
        </p:txBody>
      </p:sp>
      <p:sp>
        <p:nvSpPr>
          <p:cNvPr id="555" name="Google Shape;555;p62"/>
          <p:cNvSpPr txBox="1"/>
          <p:nvPr/>
        </p:nvSpPr>
        <p:spPr>
          <a:xfrm>
            <a:off x="4392775" y="3352525"/>
            <a:ext cx="5715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p=0%</a:t>
            </a:r>
            <a:endParaRPr b="1">
              <a:latin typeface="Amatic SC"/>
              <a:ea typeface="Amatic SC"/>
              <a:cs typeface="Amatic SC"/>
              <a:sym typeface="Amatic S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8"/>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In der Archäologie sind die häufigsten Anwendungen von KI im Bereich Machine Learning zu finden</a:t>
            </a:r>
            <a:endParaRPr/>
          </a:p>
        </p:txBody>
      </p:sp>
      <p:pic>
        <p:nvPicPr>
          <p:cNvPr id="99" name="Google Shape;99;p18"/>
          <p:cNvPicPr preferRelativeResize="0"/>
          <p:nvPr/>
        </p:nvPicPr>
        <p:blipFill>
          <a:blip r:embed="rId3">
            <a:alphaModFix/>
          </a:blip>
          <a:stretch>
            <a:fillRect/>
          </a:stretch>
        </p:blipFill>
        <p:spPr>
          <a:xfrm>
            <a:off x="1332626" y="723550"/>
            <a:ext cx="6478725" cy="2875576"/>
          </a:xfrm>
          <a:prstGeom prst="rect">
            <a:avLst/>
          </a:prstGeom>
          <a:noFill/>
          <a:ln>
            <a:noFill/>
          </a:ln>
        </p:spPr>
      </p:pic>
      <p:sp>
        <p:nvSpPr>
          <p:cNvPr id="100" name="Google Shape;100;p18"/>
          <p:cNvSpPr txBox="1"/>
          <p:nvPr/>
        </p:nvSpPr>
        <p:spPr>
          <a:xfrm rot="-1776">
            <a:off x="6069580" y="3599576"/>
            <a:ext cx="17418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Image by Mattab at </a:t>
            </a:r>
            <a:r>
              <a:rPr lang="de" sz="800" b="1" u="sng">
                <a:solidFill>
                  <a:schemeClr val="hlink"/>
                </a:solidFill>
                <a:latin typeface="Amatic SC"/>
                <a:ea typeface="Amatic SC"/>
                <a:cs typeface="Amatic SC"/>
                <a:sym typeface="Amatic SC"/>
                <a:hlinkClick r:id="rId4"/>
              </a:rPr>
              <a:t>Hawlett Packard Enterprise</a:t>
            </a:r>
            <a:endParaRPr sz="800" b="1">
              <a:solidFill>
                <a:srgbClr val="FFFFFF"/>
              </a:solidFill>
              <a:latin typeface="Amatic SC"/>
              <a:ea typeface="Amatic SC"/>
              <a:cs typeface="Amatic SC"/>
              <a:sym typeface="Amatic SC"/>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63"/>
          <p:cNvSpPr txBox="1">
            <a:spLocks noGrp="1"/>
          </p:cNvSpPr>
          <p:nvPr>
            <p:ph type="title"/>
          </p:nvPr>
        </p:nvSpPr>
        <p:spPr>
          <a:xfrm>
            <a:off x="256300" y="41079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Das Semantic-Reasoning-Axiom für “same footring” und “same rim” ergibt eine</a:t>
            </a:r>
            <a:endParaRPr/>
          </a:p>
          <a:p>
            <a:pPr marL="0" lvl="0" indent="0" algn="ctr" rtl="0">
              <a:spcBef>
                <a:spcPts val="0"/>
              </a:spcBef>
              <a:spcAft>
                <a:spcPts val="0"/>
              </a:spcAft>
              <a:buNone/>
            </a:pPr>
            <a:r>
              <a:rPr lang="de"/>
              <a:t>“Nicht-Übereinstimmung” (Inverse der Sub-Property von Wikidata P1382) der Formen 1 und 3 </a:t>
            </a:r>
            <a:endParaRPr/>
          </a:p>
        </p:txBody>
      </p:sp>
      <p:sp>
        <p:nvSpPr>
          <p:cNvPr id="561" name="Google Shape;561;p63"/>
          <p:cNvSpPr/>
          <p:nvPr/>
        </p:nvSpPr>
        <p:spPr>
          <a:xfrm>
            <a:off x="1279800" y="893125"/>
            <a:ext cx="6584400" cy="2859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62" name="Google Shape;562;p63"/>
          <p:cNvPicPr preferRelativeResize="0"/>
          <p:nvPr/>
        </p:nvPicPr>
        <p:blipFill>
          <a:blip r:embed="rId3">
            <a:alphaModFix/>
          </a:blip>
          <a:stretch>
            <a:fillRect/>
          </a:stretch>
        </p:blipFill>
        <p:spPr>
          <a:xfrm>
            <a:off x="1513713" y="1316426"/>
            <a:ext cx="6116576" cy="2013000"/>
          </a:xfrm>
          <a:prstGeom prst="rect">
            <a:avLst/>
          </a:prstGeom>
          <a:noFill/>
          <a:ln>
            <a:noFill/>
          </a:ln>
        </p:spPr>
      </p:pic>
      <p:sp>
        <p:nvSpPr>
          <p:cNvPr id="563" name="Google Shape;563;p63"/>
          <p:cNvSpPr txBox="1"/>
          <p:nvPr/>
        </p:nvSpPr>
        <p:spPr>
          <a:xfrm>
            <a:off x="2717550" y="1467000"/>
            <a:ext cx="1164600" cy="2154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b="1">
                <a:solidFill>
                  <a:srgbClr val="058B8C"/>
                </a:solidFill>
                <a:latin typeface="Amatic SC"/>
                <a:ea typeface="Amatic SC"/>
                <a:cs typeface="Amatic SC"/>
                <a:sym typeface="Amatic SC"/>
              </a:rPr>
              <a:t>lado:hasSameFootring</a:t>
            </a:r>
            <a:endParaRPr b="1">
              <a:solidFill>
                <a:srgbClr val="058B8C"/>
              </a:solidFill>
              <a:latin typeface="Amatic SC"/>
              <a:ea typeface="Amatic SC"/>
              <a:cs typeface="Amatic SC"/>
              <a:sym typeface="Amatic SC"/>
            </a:endParaRPr>
          </a:p>
        </p:txBody>
      </p:sp>
      <p:sp>
        <p:nvSpPr>
          <p:cNvPr id="564" name="Google Shape;564;p63"/>
          <p:cNvSpPr txBox="1"/>
          <p:nvPr/>
        </p:nvSpPr>
        <p:spPr>
          <a:xfrm>
            <a:off x="5225575" y="1467000"/>
            <a:ext cx="1164600" cy="2154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b="1">
                <a:solidFill>
                  <a:srgbClr val="058B8C"/>
                </a:solidFill>
                <a:latin typeface="Amatic SC"/>
                <a:ea typeface="Amatic SC"/>
                <a:cs typeface="Amatic SC"/>
                <a:sym typeface="Amatic SC"/>
              </a:rPr>
              <a:t>lado:hasSameRim</a:t>
            </a:r>
            <a:endParaRPr sz="1800" b="1">
              <a:solidFill>
                <a:srgbClr val="058B8C"/>
              </a:solidFill>
              <a:latin typeface="Amatic SC"/>
              <a:ea typeface="Amatic SC"/>
              <a:cs typeface="Amatic SC"/>
              <a:sym typeface="Amatic SC"/>
            </a:endParaRPr>
          </a:p>
        </p:txBody>
      </p:sp>
      <p:sp>
        <p:nvSpPr>
          <p:cNvPr id="565" name="Google Shape;565;p63"/>
          <p:cNvSpPr/>
          <p:nvPr/>
        </p:nvSpPr>
        <p:spPr>
          <a:xfrm>
            <a:off x="1623925"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Form1</a:t>
            </a:r>
            <a:endParaRPr sz="2200" b="1" baseline="30000">
              <a:solidFill>
                <a:schemeClr val="lt1"/>
              </a:solidFill>
              <a:latin typeface="Amatic SC"/>
              <a:ea typeface="Amatic SC"/>
              <a:cs typeface="Amatic SC"/>
              <a:sym typeface="Amatic SC"/>
            </a:endParaRPr>
          </a:p>
        </p:txBody>
      </p:sp>
      <p:sp>
        <p:nvSpPr>
          <p:cNvPr id="566" name="Google Shape;566;p63"/>
          <p:cNvSpPr/>
          <p:nvPr/>
        </p:nvSpPr>
        <p:spPr>
          <a:xfrm>
            <a:off x="4140000"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Form2</a:t>
            </a:r>
            <a:endParaRPr>
              <a:solidFill>
                <a:schemeClr val="lt1"/>
              </a:solidFill>
            </a:endParaRPr>
          </a:p>
        </p:txBody>
      </p:sp>
      <p:sp>
        <p:nvSpPr>
          <p:cNvPr id="567" name="Google Shape;567;p63"/>
          <p:cNvSpPr/>
          <p:nvPr/>
        </p:nvSpPr>
        <p:spPr>
          <a:xfrm>
            <a:off x="6656075" y="1316425"/>
            <a:ext cx="990000" cy="990000"/>
          </a:xfrm>
          <a:prstGeom prst="ellipse">
            <a:avLst/>
          </a:prstGeom>
          <a:solidFill>
            <a:srgbClr val="058B8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200" b="1">
                <a:solidFill>
                  <a:schemeClr val="lt1"/>
                </a:solidFill>
                <a:latin typeface="Amatic SC"/>
                <a:ea typeface="Amatic SC"/>
                <a:cs typeface="Amatic SC"/>
                <a:sym typeface="Amatic SC"/>
              </a:rPr>
              <a:t>Form3</a:t>
            </a:r>
            <a:endParaRPr>
              <a:solidFill>
                <a:schemeClr val="lt1"/>
              </a:solidFill>
            </a:endParaRPr>
          </a:p>
        </p:txBody>
      </p:sp>
      <p:sp>
        <p:nvSpPr>
          <p:cNvPr id="568" name="Google Shape;568;p63"/>
          <p:cNvSpPr txBox="1"/>
          <p:nvPr/>
        </p:nvSpPr>
        <p:spPr>
          <a:xfrm>
            <a:off x="4286725" y="2679950"/>
            <a:ext cx="939000" cy="492600"/>
          </a:xfrm>
          <a:prstGeom prst="rect">
            <a:avLst/>
          </a:prstGeom>
          <a:solidFill>
            <a:schemeClr val="lt2"/>
          </a:solidFill>
          <a:ln>
            <a:noFill/>
          </a:ln>
        </p:spPr>
        <p:txBody>
          <a:bodyPr spcFirstLastPara="1" wrap="square" lIns="0" tIns="0" rIns="0" bIns="0" anchor="t" anchorCtr="0">
            <a:noAutofit/>
          </a:bodyPr>
          <a:lstStyle/>
          <a:p>
            <a:pPr marL="0" lvl="0" indent="0" algn="ctr" rtl="0">
              <a:spcBef>
                <a:spcPts val="0"/>
              </a:spcBef>
              <a:spcAft>
                <a:spcPts val="0"/>
              </a:spcAft>
              <a:buNone/>
            </a:pPr>
            <a:endParaRPr sz="1800" b="1">
              <a:solidFill>
                <a:srgbClr val="058B8C"/>
              </a:solidFill>
              <a:latin typeface="Amatic SC"/>
              <a:ea typeface="Amatic SC"/>
              <a:cs typeface="Amatic SC"/>
              <a:sym typeface="Amatic SC"/>
            </a:endParaRPr>
          </a:p>
          <a:p>
            <a:pPr marL="0" lvl="0" indent="0" algn="ctr" rtl="0">
              <a:spcBef>
                <a:spcPts val="0"/>
              </a:spcBef>
              <a:spcAft>
                <a:spcPts val="0"/>
              </a:spcAft>
              <a:buNone/>
            </a:pPr>
            <a:endParaRPr b="1">
              <a:solidFill>
                <a:srgbClr val="058B8C"/>
              </a:solidFill>
              <a:latin typeface="Amatic SC"/>
              <a:ea typeface="Amatic SC"/>
              <a:cs typeface="Amatic SC"/>
              <a:sym typeface="Amatic SC"/>
            </a:endParaRPr>
          </a:p>
        </p:txBody>
      </p:sp>
      <p:sp>
        <p:nvSpPr>
          <p:cNvPr id="569" name="Google Shape;569;p63"/>
          <p:cNvSpPr txBox="1"/>
          <p:nvPr/>
        </p:nvSpPr>
        <p:spPr>
          <a:xfrm>
            <a:off x="3532525" y="2540875"/>
            <a:ext cx="2292000" cy="554100"/>
          </a:xfrm>
          <a:prstGeom prst="rect">
            <a:avLst/>
          </a:prstGeom>
          <a:solidFill>
            <a:schemeClr val="lt2"/>
          </a:solidFill>
          <a:ln>
            <a:noFill/>
          </a:ln>
        </p:spPr>
        <p:txBody>
          <a:bodyPr spcFirstLastPara="1" wrap="square" lIns="0" tIns="0" rIns="0" bIns="0" anchor="t" anchorCtr="0">
            <a:spAutoFit/>
          </a:bodyPr>
          <a:lstStyle/>
          <a:p>
            <a:pPr marL="0" lvl="0" indent="0" algn="ctr" rtl="0">
              <a:spcBef>
                <a:spcPts val="0"/>
              </a:spcBef>
              <a:spcAft>
                <a:spcPts val="0"/>
              </a:spcAft>
              <a:buNone/>
            </a:pPr>
            <a:r>
              <a:rPr lang="de" sz="1800" b="1">
                <a:solidFill>
                  <a:srgbClr val="058B8C"/>
                </a:solidFill>
                <a:latin typeface="Amatic SC"/>
                <a:ea typeface="Amatic SC"/>
                <a:cs typeface="Amatic SC"/>
                <a:sym typeface="Amatic SC"/>
              </a:rPr>
              <a:t>lado:partiallyNotCoincidentWith</a:t>
            </a:r>
            <a:endParaRPr sz="1800" b="1">
              <a:solidFill>
                <a:srgbClr val="058B8C"/>
              </a:solidFill>
              <a:latin typeface="Amatic SC"/>
              <a:ea typeface="Amatic SC"/>
              <a:cs typeface="Amatic SC"/>
              <a:sym typeface="Amatic SC"/>
            </a:endParaRPr>
          </a:p>
          <a:p>
            <a:pPr marL="0" lvl="0" indent="0" algn="ctr" rtl="0">
              <a:spcBef>
                <a:spcPts val="0"/>
              </a:spcBef>
              <a:spcAft>
                <a:spcPts val="0"/>
              </a:spcAft>
              <a:buNone/>
            </a:pPr>
            <a:r>
              <a:rPr lang="de" sz="1800" b="1">
                <a:solidFill>
                  <a:srgbClr val="058B8C"/>
                </a:solidFill>
                <a:latin typeface="Amatic SC"/>
                <a:ea typeface="Amatic SC"/>
                <a:cs typeface="Amatic SC"/>
                <a:sym typeface="Amatic SC"/>
              </a:rPr>
              <a:t>amt:ProductLogic</a:t>
            </a:r>
            <a:endParaRPr b="1">
              <a:solidFill>
                <a:srgbClr val="058B8C"/>
              </a:solidFill>
              <a:latin typeface="Amatic SC"/>
              <a:ea typeface="Amatic SC"/>
              <a:cs typeface="Amatic SC"/>
              <a:sym typeface="Amatic SC"/>
            </a:endParaRPr>
          </a:p>
        </p:txBody>
      </p:sp>
      <p:sp>
        <p:nvSpPr>
          <p:cNvPr id="570" name="Google Shape;570;p63"/>
          <p:cNvSpPr txBox="1"/>
          <p:nvPr/>
        </p:nvSpPr>
        <p:spPr>
          <a:xfrm>
            <a:off x="5573988" y="1045325"/>
            <a:ext cx="638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p=100%</a:t>
            </a:r>
            <a:endParaRPr b="1">
              <a:latin typeface="Amatic SC"/>
              <a:ea typeface="Amatic SC"/>
              <a:cs typeface="Amatic SC"/>
              <a:sym typeface="Amatic SC"/>
            </a:endParaRPr>
          </a:p>
        </p:txBody>
      </p:sp>
      <p:sp>
        <p:nvSpPr>
          <p:cNvPr id="571" name="Google Shape;571;p63"/>
          <p:cNvSpPr txBox="1"/>
          <p:nvPr/>
        </p:nvSpPr>
        <p:spPr>
          <a:xfrm>
            <a:off x="2980800" y="1045325"/>
            <a:ext cx="6381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p=0%</a:t>
            </a:r>
            <a:endParaRPr b="1">
              <a:latin typeface="Amatic SC"/>
              <a:ea typeface="Amatic SC"/>
              <a:cs typeface="Amatic SC"/>
              <a:sym typeface="Amatic SC"/>
            </a:endParaRPr>
          </a:p>
        </p:txBody>
      </p:sp>
      <p:sp>
        <p:nvSpPr>
          <p:cNvPr id="572" name="Google Shape;572;p63"/>
          <p:cNvSpPr txBox="1"/>
          <p:nvPr/>
        </p:nvSpPr>
        <p:spPr>
          <a:xfrm>
            <a:off x="4344625" y="3329425"/>
            <a:ext cx="667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de" b="1">
                <a:latin typeface="Amatic SC"/>
                <a:ea typeface="Amatic SC"/>
                <a:cs typeface="Amatic SC"/>
                <a:sym typeface="Amatic SC"/>
              </a:rPr>
              <a:t>p=0%</a:t>
            </a:r>
            <a:endParaRPr b="1">
              <a:latin typeface="Amatic SC"/>
              <a:ea typeface="Amatic SC"/>
              <a:cs typeface="Amatic SC"/>
              <a:sym typeface="Amatic SC"/>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64"/>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CeraTyOnt und AMT Reasoning in Action</a:t>
            </a:r>
            <a:endParaRPr/>
          </a:p>
        </p:txBody>
      </p:sp>
      <p:pic>
        <p:nvPicPr>
          <p:cNvPr id="578" name="Google Shape;578;p64"/>
          <p:cNvPicPr preferRelativeResize="0"/>
          <p:nvPr/>
        </p:nvPicPr>
        <p:blipFill>
          <a:blip r:embed="rId3">
            <a:alphaModFix/>
          </a:blip>
          <a:stretch>
            <a:fillRect/>
          </a:stretch>
        </p:blipFill>
        <p:spPr>
          <a:xfrm>
            <a:off x="171113" y="132325"/>
            <a:ext cx="4320001" cy="2721601"/>
          </a:xfrm>
          <a:prstGeom prst="rect">
            <a:avLst/>
          </a:prstGeom>
          <a:noFill/>
          <a:ln>
            <a:noFill/>
          </a:ln>
        </p:spPr>
      </p:pic>
      <p:pic>
        <p:nvPicPr>
          <p:cNvPr id="579" name="Google Shape;579;p64"/>
          <p:cNvPicPr preferRelativeResize="0"/>
          <p:nvPr/>
        </p:nvPicPr>
        <p:blipFill>
          <a:blip r:embed="rId4">
            <a:alphaModFix/>
          </a:blip>
          <a:stretch>
            <a:fillRect/>
          </a:stretch>
        </p:blipFill>
        <p:spPr>
          <a:xfrm>
            <a:off x="4652889" y="1485075"/>
            <a:ext cx="4320001" cy="2721599"/>
          </a:xfrm>
          <a:prstGeom prst="rect">
            <a:avLst/>
          </a:prstGeom>
          <a:noFill/>
          <a:ln>
            <a:noFill/>
          </a:ln>
        </p:spPr>
      </p:pic>
      <p:sp>
        <p:nvSpPr>
          <p:cNvPr id="580" name="Google Shape;580;p64"/>
          <p:cNvSpPr/>
          <p:nvPr/>
        </p:nvSpPr>
        <p:spPr>
          <a:xfrm>
            <a:off x="3360375" y="696849"/>
            <a:ext cx="4143600" cy="2054375"/>
          </a:xfrm>
          <a:custGeom>
            <a:avLst/>
            <a:gdLst/>
            <a:ahLst/>
            <a:cxnLst/>
            <a:rect l="l" t="t" r="r" b="b"/>
            <a:pathLst>
              <a:path w="165744" h="82175" extrusionOk="0">
                <a:moveTo>
                  <a:pt x="0" y="38798"/>
                </a:moveTo>
                <a:cubicBezTo>
                  <a:pt x="6203" y="35987"/>
                  <a:pt x="23429" y="28221"/>
                  <a:pt x="37219" y="21929"/>
                </a:cubicBezTo>
                <a:cubicBezTo>
                  <a:pt x="51009" y="15637"/>
                  <a:pt x="66182" y="3141"/>
                  <a:pt x="82738" y="1044"/>
                </a:cubicBezTo>
                <a:cubicBezTo>
                  <a:pt x="99295" y="-1053"/>
                  <a:pt x="124420" y="-651"/>
                  <a:pt x="136558" y="9345"/>
                </a:cubicBezTo>
                <a:cubicBezTo>
                  <a:pt x="148697" y="19341"/>
                  <a:pt x="150705" y="48884"/>
                  <a:pt x="155569" y="61022"/>
                </a:cubicBezTo>
                <a:cubicBezTo>
                  <a:pt x="160433" y="73160"/>
                  <a:pt x="164048" y="78650"/>
                  <a:pt x="165744" y="82175"/>
                </a:cubicBezTo>
              </a:path>
            </a:pathLst>
          </a:custGeom>
          <a:noFill/>
          <a:ln w="28575" cap="flat" cmpd="sng">
            <a:solidFill>
              <a:srgbClr val="DB4437"/>
            </a:solidFill>
            <a:prstDash val="solid"/>
            <a:round/>
            <a:headEnd type="none" w="med" len="med"/>
            <a:tailEnd type="triangle" w="med" len="med"/>
          </a:ln>
        </p:spPr>
      </p:sp>
      <p:sp>
        <p:nvSpPr>
          <p:cNvPr id="581" name="Google Shape;581;p64"/>
          <p:cNvSpPr txBox="1"/>
          <p:nvPr/>
        </p:nvSpPr>
        <p:spPr>
          <a:xfrm>
            <a:off x="5274875" y="263175"/>
            <a:ext cx="1378800" cy="400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2000" b="1">
                <a:solidFill>
                  <a:srgbClr val="DB4437"/>
                </a:solidFill>
                <a:latin typeface="Amatic SC"/>
                <a:ea typeface="Amatic SC"/>
                <a:cs typeface="Amatic SC"/>
                <a:sym typeface="Amatic SC"/>
              </a:rPr>
              <a:t>AMT Reasoning</a:t>
            </a:r>
            <a:endParaRPr sz="2000" b="1">
              <a:solidFill>
                <a:srgbClr val="DB4437"/>
              </a:solidFill>
              <a:latin typeface="Amatic SC"/>
              <a:ea typeface="Amatic SC"/>
              <a:cs typeface="Amatic SC"/>
              <a:sym typeface="Amatic SC"/>
            </a:endParaRPr>
          </a:p>
        </p:txBody>
      </p:sp>
      <p:sp>
        <p:nvSpPr>
          <p:cNvPr id="582" name="Google Shape;582;p64"/>
          <p:cNvSpPr txBox="1"/>
          <p:nvPr/>
        </p:nvSpPr>
        <p:spPr>
          <a:xfrm>
            <a:off x="635525" y="3061563"/>
            <a:ext cx="3855600" cy="6156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de" b="1">
                <a:solidFill>
                  <a:schemeClr val="lt1"/>
                </a:solidFill>
                <a:latin typeface="Amatic SC"/>
                <a:ea typeface="Amatic SC"/>
                <a:cs typeface="Amatic SC"/>
                <a:sym typeface="Amatic SC"/>
              </a:rPr>
              <a:t>Code:</a:t>
            </a:r>
            <a:r>
              <a:rPr lang="de" b="1" u="sng">
                <a:solidFill>
                  <a:schemeClr val="hlink"/>
                </a:solidFill>
                <a:latin typeface="Amatic SC"/>
                <a:ea typeface="Amatic SC"/>
                <a:cs typeface="Amatic SC"/>
                <a:sym typeface="Amatic SC"/>
                <a:hlinkClick r:id="rId5"/>
              </a:rPr>
              <a:t>https://github.com/RGZM/amt-ceratyont</a:t>
            </a:r>
            <a:r>
              <a:rPr lang="de" b="1">
                <a:solidFill>
                  <a:schemeClr val="lt1"/>
                </a:solidFill>
                <a:latin typeface="Amatic SC"/>
                <a:ea typeface="Amatic SC"/>
                <a:cs typeface="Amatic SC"/>
                <a:sym typeface="Amatic SC"/>
              </a:rPr>
              <a:t> </a:t>
            </a:r>
            <a:endParaRPr b="1">
              <a:latin typeface="Amatic SC"/>
              <a:ea typeface="Amatic SC"/>
              <a:cs typeface="Amatic SC"/>
              <a:sym typeface="Amatic SC"/>
            </a:endParaRPr>
          </a:p>
          <a:p>
            <a:pPr marL="0" lvl="0" indent="0" algn="r" rtl="0">
              <a:spcBef>
                <a:spcPts val="0"/>
              </a:spcBef>
              <a:spcAft>
                <a:spcPts val="0"/>
              </a:spcAft>
              <a:buNone/>
            </a:pPr>
            <a:r>
              <a:rPr lang="de" b="1">
                <a:solidFill>
                  <a:schemeClr val="lt1"/>
                </a:solidFill>
                <a:latin typeface="Amatic SC"/>
                <a:ea typeface="Amatic SC"/>
                <a:cs typeface="Amatic SC"/>
                <a:sym typeface="Amatic SC"/>
              </a:rPr>
              <a:t>Webapp: </a:t>
            </a:r>
            <a:r>
              <a:rPr lang="de" b="1" u="sng">
                <a:solidFill>
                  <a:schemeClr val="hlink"/>
                </a:solidFill>
                <a:latin typeface="Amatic SC"/>
                <a:ea typeface="Amatic SC"/>
                <a:cs typeface="Amatic SC"/>
                <a:sym typeface="Amatic SC"/>
                <a:hlinkClick r:id="rId6"/>
              </a:rPr>
              <a:t>https://rgzm.github.io/amt-ceratyont</a:t>
            </a:r>
            <a:endParaRPr b="1">
              <a:latin typeface="Amatic SC"/>
              <a:ea typeface="Amatic SC"/>
              <a:cs typeface="Amatic SC"/>
              <a:sym typeface="Amatic SC"/>
            </a:endParaRPr>
          </a:p>
        </p:txBody>
      </p:sp>
      <p:sp>
        <p:nvSpPr>
          <p:cNvPr id="583" name="Google Shape;583;p64"/>
          <p:cNvSpPr txBox="1"/>
          <p:nvPr/>
        </p:nvSpPr>
        <p:spPr>
          <a:xfrm rot="-1969">
            <a:off x="171125" y="2854511"/>
            <a:ext cx="10473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chemeClr val="lt1"/>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7"/>
              </a:rPr>
              <a:t>CC BY 4.0</a:t>
            </a:r>
            <a:endParaRPr sz="800" b="1">
              <a:solidFill>
                <a:srgbClr val="FFFFFF"/>
              </a:solidFill>
              <a:latin typeface="Amatic SC"/>
              <a:ea typeface="Amatic SC"/>
              <a:cs typeface="Amatic SC"/>
              <a:sym typeface="Amatic SC"/>
            </a:endParaRPr>
          </a:p>
        </p:txBody>
      </p:sp>
      <p:sp>
        <p:nvSpPr>
          <p:cNvPr id="584" name="Google Shape;584;p64"/>
          <p:cNvSpPr txBox="1"/>
          <p:nvPr/>
        </p:nvSpPr>
        <p:spPr>
          <a:xfrm rot="-1969">
            <a:off x="7925600" y="4206986"/>
            <a:ext cx="10473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chemeClr val="lt1"/>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7"/>
              </a:rPr>
              <a:t>CC BY 4.0</a:t>
            </a:r>
            <a:endParaRPr sz="800" b="1">
              <a:solidFill>
                <a:srgbClr val="FFFFFF"/>
              </a:solidFill>
              <a:latin typeface="Amatic SC"/>
              <a:ea typeface="Amatic SC"/>
              <a:cs typeface="Amatic SC"/>
              <a:sym typeface="Amatic SC"/>
            </a:endParaRPr>
          </a:p>
        </p:txBody>
      </p:sp>
      <p:pic>
        <p:nvPicPr>
          <p:cNvPr id="585" name="Google Shape;585;p64"/>
          <p:cNvPicPr preferRelativeResize="0"/>
          <p:nvPr/>
        </p:nvPicPr>
        <p:blipFill>
          <a:blip r:embed="rId8">
            <a:alphaModFix/>
          </a:blip>
          <a:stretch>
            <a:fillRect/>
          </a:stretch>
        </p:blipFill>
        <p:spPr>
          <a:xfrm>
            <a:off x="2435175" y="3677185"/>
            <a:ext cx="1963635" cy="2160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65"/>
          <p:cNvSpPr txBox="1">
            <a:spLocks noGrp="1"/>
          </p:cNvSpPr>
          <p:nvPr>
            <p:ph type="subTitle" idx="1"/>
          </p:nvPr>
        </p:nvSpPr>
        <p:spPr>
          <a:xfrm>
            <a:off x="278050" y="275699"/>
            <a:ext cx="4045200" cy="4592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de" sz="3000" b="1">
                <a:solidFill>
                  <a:schemeClr val="lt1"/>
                </a:solidFill>
                <a:highlight>
                  <a:srgbClr val="058B8C"/>
                </a:highlight>
                <a:latin typeface="Amatic SC"/>
                <a:ea typeface="Amatic SC"/>
                <a:cs typeface="Amatic SC"/>
                <a:sym typeface="Amatic SC"/>
              </a:rPr>
              <a:t>CONCLUSION</a:t>
            </a:r>
            <a:endParaRPr sz="3000" b="1">
              <a:solidFill>
                <a:schemeClr val="lt1"/>
              </a:solidFill>
              <a:highlight>
                <a:srgbClr val="058B8C"/>
              </a:highlight>
              <a:latin typeface="Amatic SC"/>
              <a:ea typeface="Amatic SC"/>
              <a:cs typeface="Amatic SC"/>
              <a:sym typeface="Amatic SC"/>
            </a:endParaRPr>
          </a:p>
          <a:p>
            <a:pPr marL="0" lvl="0" indent="0" algn="ctr" rtl="0">
              <a:spcBef>
                <a:spcPts val="0"/>
              </a:spcBef>
              <a:spcAft>
                <a:spcPts val="0"/>
              </a:spcAft>
              <a:buNone/>
            </a:pPr>
            <a:endParaRPr sz="2000">
              <a:solidFill>
                <a:schemeClr val="lt1"/>
              </a:solidFill>
              <a:latin typeface="Amatic SC"/>
              <a:ea typeface="Amatic SC"/>
              <a:cs typeface="Amatic SC"/>
              <a:sym typeface="Amatic SC"/>
            </a:endParaRPr>
          </a:p>
          <a:p>
            <a:pPr marL="0" lvl="0" indent="0" algn="l" rtl="0">
              <a:spcBef>
                <a:spcPts val="0"/>
              </a:spcBef>
              <a:spcAft>
                <a:spcPts val="0"/>
              </a:spcAft>
              <a:buNone/>
            </a:pPr>
            <a:r>
              <a:rPr lang="de" sz="2000">
                <a:solidFill>
                  <a:schemeClr val="lt1"/>
                </a:solidFill>
                <a:latin typeface="Amatic SC"/>
                <a:ea typeface="Amatic SC"/>
                <a:cs typeface="Amatic SC"/>
                <a:sym typeface="Amatic SC"/>
              </a:rPr>
              <a:t>In der Museumsdokumentation als Werkzeug des Wissensmanagements ist es sinnvoll Teilautomatisierte Verfahren wie Artificial Intelligence, zum Beispiel:</a:t>
            </a:r>
            <a:endParaRPr sz="2000">
              <a:solidFill>
                <a:schemeClr val="lt1"/>
              </a:solidFill>
              <a:latin typeface="Amatic SC"/>
              <a:ea typeface="Amatic SC"/>
              <a:cs typeface="Amatic SC"/>
              <a:sym typeface="Amatic SC"/>
            </a:endParaRPr>
          </a:p>
          <a:p>
            <a:pPr marL="0" lvl="0" indent="0" algn="l" rtl="0">
              <a:spcBef>
                <a:spcPts val="0"/>
              </a:spcBef>
              <a:spcAft>
                <a:spcPts val="0"/>
              </a:spcAft>
              <a:buNone/>
            </a:pPr>
            <a:endParaRPr sz="2000">
              <a:solidFill>
                <a:schemeClr val="lt1"/>
              </a:solidFill>
              <a:latin typeface="Amatic SC"/>
              <a:ea typeface="Amatic SC"/>
              <a:cs typeface="Amatic SC"/>
              <a:sym typeface="Amatic SC"/>
            </a:endParaRPr>
          </a:p>
          <a:p>
            <a:pPr marL="457200" lvl="0" indent="-355600" algn="l" rtl="0">
              <a:spcBef>
                <a:spcPts val="0"/>
              </a:spcBef>
              <a:spcAft>
                <a:spcPts val="0"/>
              </a:spcAft>
              <a:buClr>
                <a:schemeClr val="lt1"/>
              </a:buClr>
              <a:buSzPts val="2000"/>
              <a:buFont typeface="Amatic SC"/>
              <a:buChar char="-"/>
            </a:pPr>
            <a:r>
              <a:rPr lang="de" sz="2000">
                <a:solidFill>
                  <a:schemeClr val="lt1"/>
                </a:solidFill>
                <a:latin typeface="Amatic SC"/>
                <a:ea typeface="Amatic SC"/>
                <a:cs typeface="Amatic SC"/>
                <a:sym typeface="Amatic SC"/>
              </a:rPr>
              <a:t>knowledge Representation</a:t>
            </a:r>
            <a:endParaRPr sz="2000">
              <a:solidFill>
                <a:schemeClr val="lt1"/>
              </a:solidFill>
              <a:latin typeface="Amatic SC"/>
              <a:ea typeface="Amatic SC"/>
              <a:cs typeface="Amatic SC"/>
              <a:sym typeface="Amatic SC"/>
            </a:endParaRPr>
          </a:p>
          <a:p>
            <a:pPr marL="457200" lvl="0" indent="-355600" algn="l" rtl="0">
              <a:spcBef>
                <a:spcPts val="0"/>
              </a:spcBef>
              <a:spcAft>
                <a:spcPts val="0"/>
              </a:spcAft>
              <a:buClr>
                <a:schemeClr val="lt1"/>
              </a:buClr>
              <a:buSzPts val="2000"/>
              <a:buFont typeface="Amatic SC"/>
              <a:buChar char="-"/>
            </a:pPr>
            <a:r>
              <a:rPr lang="de" sz="2000">
                <a:solidFill>
                  <a:schemeClr val="lt1"/>
                </a:solidFill>
                <a:latin typeface="Amatic SC"/>
                <a:ea typeface="Amatic SC"/>
                <a:cs typeface="Amatic SC"/>
                <a:sym typeface="Amatic SC"/>
              </a:rPr>
              <a:t>Decision trees</a:t>
            </a:r>
            <a:endParaRPr sz="2000">
              <a:solidFill>
                <a:schemeClr val="lt1"/>
              </a:solidFill>
              <a:latin typeface="Amatic SC"/>
              <a:ea typeface="Amatic SC"/>
              <a:cs typeface="Amatic SC"/>
              <a:sym typeface="Amatic SC"/>
            </a:endParaRPr>
          </a:p>
          <a:p>
            <a:pPr marL="457200" lvl="0" indent="-355600" algn="l" rtl="0">
              <a:spcBef>
                <a:spcPts val="0"/>
              </a:spcBef>
              <a:spcAft>
                <a:spcPts val="0"/>
              </a:spcAft>
              <a:buClr>
                <a:schemeClr val="lt1"/>
              </a:buClr>
              <a:buSzPts val="2000"/>
              <a:buFont typeface="Amatic SC"/>
              <a:buChar char="-"/>
            </a:pPr>
            <a:r>
              <a:rPr lang="de" sz="2000">
                <a:solidFill>
                  <a:schemeClr val="lt1"/>
                </a:solidFill>
                <a:latin typeface="Amatic SC"/>
                <a:ea typeface="Amatic SC"/>
                <a:cs typeface="Amatic SC"/>
                <a:sym typeface="Amatic SC"/>
              </a:rPr>
              <a:t>(semantic) reasoning</a:t>
            </a:r>
            <a:endParaRPr sz="2000">
              <a:solidFill>
                <a:schemeClr val="lt1"/>
              </a:solidFill>
              <a:latin typeface="Amatic SC"/>
              <a:ea typeface="Amatic SC"/>
              <a:cs typeface="Amatic SC"/>
              <a:sym typeface="Amatic SC"/>
            </a:endParaRPr>
          </a:p>
          <a:p>
            <a:pPr marL="0" lvl="0" indent="0" algn="l" rtl="0">
              <a:spcBef>
                <a:spcPts val="0"/>
              </a:spcBef>
              <a:spcAft>
                <a:spcPts val="0"/>
              </a:spcAft>
              <a:buNone/>
            </a:pPr>
            <a:endParaRPr sz="2000">
              <a:solidFill>
                <a:schemeClr val="lt1"/>
              </a:solidFill>
              <a:latin typeface="Amatic SC"/>
              <a:ea typeface="Amatic SC"/>
              <a:cs typeface="Amatic SC"/>
              <a:sym typeface="Amatic SC"/>
            </a:endParaRPr>
          </a:p>
          <a:p>
            <a:pPr marL="0" lvl="0" indent="0" algn="l" rtl="0">
              <a:spcBef>
                <a:spcPts val="0"/>
              </a:spcBef>
              <a:spcAft>
                <a:spcPts val="0"/>
              </a:spcAft>
              <a:buNone/>
            </a:pPr>
            <a:r>
              <a:rPr lang="de" sz="2000">
                <a:solidFill>
                  <a:schemeClr val="lt1"/>
                </a:solidFill>
                <a:latin typeface="Amatic SC"/>
                <a:ea typeface="Amatic SC"/>
                <a:cs typeface="Amatic SC"/>
                <a:sym typeface="Amatic SC"/>
              </a:rPr>
              <a:t>anzuwenden, um eine Zuordnung von (auch unvollständig erhaltenen) Objekten zu Typologien transparent darzustellen.</a:t>
            </a:r>
            <a:endParaRPr sz="2000">
              <a:solidFill>
                <a:schemeClr val="lt1"/>
              </a:solidFill>
              <a:latin typeface="Amatic SC"/>
              <a:ea typeface="Amatic SC"/>
              <a:cs typeface="Amatic SC"/>
              <a:sym typeface="Amatic SC"/>
            </a:endParaRPr>
          </a:p>
        </p:txBody>
      </p:sp>
      <p:pic>
        <p:nvPicPr>
          <p:cNvPr id="591" name="Google Shape;591;p65"/>
          <p:cNvPicPr preferRelativeResize="0"/>
          <p:nvPr/>
        </p:nvPicPr>
        <p:blipFill>
          <a:blip r:embed="rId3">
            <a:alphaModFix/>
          </a:blip>
          <a:stretch>
            <a:fillRect/>
          </a:stretch>
        </p:blipFill>
        <p:spPr>
          <a:xfrm>
            <a:off x="5034125" y="718312"/>
            <a:ext cx="3706875" cy="3706875"/>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66"/>
          <p:cNvSpPr txBox="1"/>
          <p:nvPr/>
        </p:nvSpPr>
        <p:spPr>
          <a:xfrm>
            <a:off x="1731725" y="2647950"/>
            <a:ext cx="2802900" cy="2138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Font typeface="Arial"/>
              <a:buNone/>
            </a:pPr>
            <a:r>
              <a:rPr lang="de" sz="3000" b="1">
                <a:solidFill>
                  <a:schemeClr val="lt1"/>
                </a:solidFill>
                <a:latin typeface="Amatic SC"/>
                <a:ea typeface="Amatic SC"/>
                <a:cs typeface="Amatic SC"/>
                <a:sym typeface="Amatic SC"/>
              </a:rPr>
              <a:t>Florian Thiery M.Sc.</a:t>
            </a:r>
            <a:endParaRPr sz="3000" b="1">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RGZM | RSE @ AB WissIT</a:t>
            </a:r>
            <a:endParaRPr sz="1800">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ORCID | 0000-0002-3246-3531</a:t>
            </a:r>
            <a:endParaRPr sz="1800">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E-Mail | florian.thiery@rgzm.de</a:t>
            </a:r>
            <a:endParaRPr sz="1800">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GitHub | florianthiery</a:t>
            </a:r>
            <a:endParaRPr sz="1800">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WikiData | Q66606154</a:t>
            </a:r>
            <a:endParaRPr sz="1800">
              <a:solidFill>
                <a:schemeClr val="lt1"/>
              </a:solidFill>
              <a:latin typeface="Amatic SC"/>
              <a:ea typeface="Amatic SC"/>
              <a:cs typeface="Amatic SC"/>
              <a:sym typeface="Amatic SC"/>
            </a:endParaRPr>
          </a:p>
        </p:txBody>
      </p:sp>
      <p:pic>
        <p:nvPicPr>
          <p:cNvPr id="597" name="Google Shape;597;p66"/>
          <p:cNvPicPr preferRelativeResize="0"/>
          <p:nvPr/>
        </p:nvPicPr>
        <p:blipFill>
          <a:blip r:embed="rId3">
            <a:alphaModFix/>
          </a:blip>
          <a:stretch>
            <a:fillRect/>
          </a:stretch>
        </p:blipFill>
        <p:spPr>
          <a:xfrm>
            <a:off x="8434425" y="4891100"/>
            <a:ext cx="709575" cy="252401"/>
          </a:xfrm>
          <a:prstGeom prst="rect">
            <a:avLst/>
          </a:prstGeom>
          <a:noFill/>
          <a:ln>
            <a:noFill/>
          </a:ln>
        </p:spPr>
      </p:pic>
      <p:sp>
        <p:nvSpPr>
          <p:cNvPr id="598" name="Google Shape;598;p66"/>
          <p:cNvSpPr txBox="1">
            <a:spLocks noGrp="1"/>
          </p:cNvSpPr>
          <p:nvPr>
            <p:ph type="ctrTitle" idx="4294967295"/>
          </p:nvPr>
        </p:nvSpPr>
        <p:spPr>
          <a:xfrm>
            <a:off x="1798950" y="41550"/>
            <a:ext cx="5546100" cy="2149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de" sz="6000">
                <a:solidFill>
                  <a:schemeClr val="lt1"/>
                </a:solidFill>
              </a:rPr>
              <a:t>THX!</a:t>
            </a:r>
            <a:endParaRPr sz="6000">
              <a:solidFill>
                <a:schemeClr val="lt1"/>
              </a:solidFill>
            </a:endParaRPr>
          </a:p>
          <a:p>
            <a:pPr marL="0" lvl="0" indent="0" algn="ctr" rtl="0">
              <a:spcBef>
                <a:spcPts val="0"/>
              </a:spcBef>
              <a:spcAft>
                <a:spcPts val="0"/>
              </a:spcAft>
              <a:buNone/>
            </a:pPr>
            <a:endParaRPr sz="1000">
              <a:solidFill>
                <a:schemeClr val="lt1"/>
              </a:solidFill>
            </a:endParaRPr>
          </a:p>
          <a:p>
            <a:pPr marL="0" lvl="0" indent="0" algn="ctr" rtl="0">
              <a:spcBef>
                <a:spcPts val="0"/>
              </a:spcBef>
              <a:spcAft>
                <a:spcPts val="0"/>
              </a:spcAft>
              <a:buNone/>
            </a:pPr>
            <a:r>
              <a:rPr lang="de" sz="1600" b="0">
                <a:solidFill>
                  <a:schemeClr val="lt1"/>
                </a:solidFill>
              </a:rPr>
              <a:t>Typologie-Handling zur Dokumentation</a:t>
            </a:r>
            <a:br>
              <a:rPr lang="de" sz="1600" b="0">
                <a:solidFill>
                  <a:schemeClr val="lt1"/>
                </a:solidFill>
              </a:rPr>
            </a:br>
            <a:r>
              <a:rPr lang="de" sz="1600" b="0">
                <a:solidFill>
                  <a:schemeClr val="lt1"/>
                </a:solidFill>
              </a:rPr>
              <a:t>mit Hilfe künstlicher Intelligenz</a:t>
            </a:r>
            <a:endParaRPr sz="1600" b="0">
              <a:solidFill>
                <a:schemeClr val="lt1"/>
              </a:solidFill>
            </a:endParaRPr>
          </a:p>
        </p:txBody>
      </p:sp>
      <p:sp>
        <p:nvSpPr>
          <p:cNvPr id="599" name="Google Shape;599;p66"/>
          <p:cNvSpPr txBox="1"/>
          <p:nvPr/>
        </p:nvSpPr>
        <p:spPr>
          <a:xfrm>
            <a:off x="4609375" y="2647950"/>
            <a:ext cx="2802900" cy="2138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0000"/>
              </a:buClr>
              <a:buFont typeface="Arial"/>
              <a:buNone/>
            </a:pPr>
            <a:r>
              <a:rPr lang="de" sz="3000" b="1">
                <a:solidFill>
                  <a:schemeClr val="lt1"/>
                </a:solidFill>
                <a:latin typeface="Amatic SC"/>
                <a:ea typeface="Amatic SC"/>
                <a:cs typeface="Amatic SC"/>
                <a:sym typeface="Amatic SC"/>
              </a:rPr>
              <a:t>Dr. Allard Mees FSA</a:t>
            </a:r>
            <a:endParaRPr sz="3000" b="1">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RGZM | Leiter @ AB WissIT</a:t>
            </a:r>
            <a:endParaRPr sz="1800">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ORCID | 0000-0002-7634-5342</a:t>
            </a:r>
            <a:endParaRPr sz="1800">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E-Mail | allard.mees@rgzm.de</a:t>
            </a:r>
            <a:endParaRPr sz="1800">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GitHub | AllardMees</a:t>
            </a:r>
            <a:endParaRPr sz="1800">
              <a:solidFill>
                <a:schemeClr val="lt1"/>
              </a:solidFill>
              <a:latin typeface="Amatic SC"/>
              <a:ea typeface="Amatic SC"/>
              <a:cs typeface="Amatic SC"/>
              <a:sym typeface="Amatic SC"/>
            </a:endParaRPr>
          </a:p>
          <a:p>
            <a:pPr marL="0" lvl="0" indent="0" algn="ctr" rtl="0">
              <a:spcBef>
                <a:spcPts val="0"/>
              </a:spcBef>
              <a:spcAft>
                <a:spcPts val="0"/>
              </a:spcAft>
              <a:buClr>
                <a:srgbClr val="000000"/>
              </a:buClr>
              <a:buFont typeface="Arial"/>
              <a:buNone/>
            </a:pPr>
            <a:r>
              <a:rPr lang="de" sz="1800">
                <a:solidFill>
                  <a:schemeClr val="lt1"/>
                </a:solidFill>
                <a:latin typeface="Amatic SC"/>
                <a:ea typeface="Amatic SC"/>
                <a:cs typeface="Amatic SC"/>
                <a:sym typeface="Amatic SC"/>
              </a:rPr>
              <a:t>WikiData | Q88865971</a:t>
            </a:r>
            <a:endParaRPr sz="1800">
              <a:solidFill>
                <a:schemeClr val="lt1"/>
              </a:solidFill>
              <a:latin typeface="Amatic SC"/>
              <a:ea typeface="Amatic SC"/>
              <a:cs typeface="Amatic SC"/>
              <a:sym typeface="Amatic SC"/>
            </a:endParaRPr>
          </a:p>
        </p:txBody>
      </p:sp>
      <p:pic>
        <p:nvPicPr>
          <p:cNvPr id="600" name="Google Shape;600;p66"/>
          <p:cNvPicPr preferRelativeResize="0"/>
          <p:nvPr/>
        </p:nvPicPr>
        <p:blipFill rotWithShape="1">
          <a:blip r:embed="rId4">
            <a:alphaModFix/>
          </a:blip>
          <a:srcRect l="278" r="288"/>
          <a:stretch/>
        </p:blipFill>
        <p:spPr>
          <a:xfrm>
            <a:off x="2864961" y="2158950"/>
            <a:ext cx="1998000" cy="216000"/>
          </a:xfrm>
          <a:prstGeom prst="rect">
            <a:avLst/>
          </a:prstGeom>
          <a:noFill/>
          <a:ln>
            <a:noFill/>
          </a:ln>
        </p:spPr>
      </p:pic>
      <p:grpSp>
        <p:nvGrpSpPr>
          <p:cNvPr id="601" name="Google Shape;601;p66"/>
          <p:cNvGrpSpPr/>
          <p:nvPr/>
        </p:nvGrpSpPr>
        <p:grpSpPr>
          <a:xfrm>
            <a:off x="4944428" y="2158850"/>
            <a:ext cx="1334609" cy="216200"/>
            <a:chOff x="4616416" y="4909200"/>
            <a:chExt cx="1334609" cy="216200"/>
          </a:xfrm>
        </p:grpSpPr>
        <p:pic>
          <p:nvPicPr>
            <p:cNvPr id="602" name="Google Shape;602;p66"/>
            <p:cNvPicPr preferRelativeResize="0"/>
            <p:nvPr/>
          </p:nvPicPr>
          <p:blipFill>
            <a:blip r:embed="rId5">
              <a:alphaModFix/>
            </a:blip>
            <a:stretch>
              <a:fillRect/>
            </a:stretch>
          </p:blipFill>
          <p:spPr>
            <a:xfrm>
              <a:off x="4616416" y="4909200"/>
              <a:ext cx="290570" cy="180000"/>
            </a:xfrm>
            <a:prstGeom prst="rect">
              <a:avLst/>
            </a:prstGeom>
            <a:noFill/>
            <a:ln>
              <a:noFill/>
            </a:ln>
          </p:spPr>
        </p:pic>
        <p:sp>
          <p:nvSpPr>
            <p:cNvPr id="603" name="Google Shape;603;p66"/>
            <p:cNvSpPr/>
            <p:nvPr/>
          </p:nvSpPr>
          <p:spPr>
            <a:xfrm>
              <a:off x="4943025" y="4909400"/>
              <a:ext cx="1008000" cy="216000"/>
            </a:xfrm>
            <a:prstGeom prst="snip2DiagRect">
              <a:avLst>
                <a:gd name="adj1" fmla="val 0"/>
                <a:gd name="adj2" fmla="val 16667"/>
              </a:avLst>
            </a:prstGeom>
            <a:solidFill>
              <a:srgbClr val="6E96AA"/>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 sz="1000">
                  <a:solidFill>
                    <a:srgbClr val="FFFFFF"/>
                  </a:solidFill>
                  <a:latin typeface="Barlow"/>
                  <a:ea typeface="Barlow"/>
                  <a:cs typeface="Barlow"/>
                  <a:sym typeface="Barlow"/>
                </a:rPr>
                <a:t>Q114565798</a:t>
              </a:r>
              <a:endParaRPr sz="1000">
                <a:solidFill>
                  <a:srgbClr val="FFFFFF"/>
                </a:solidFill>
                <a:latin typeface="Barlow"/>
                <a:ea typeface="Barlow"/>
                <a:cs typeface="Barlow"/>
                <a:sym typeface="Barlow"/>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67"/>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
              <a:t>Literatur</a:t>
            </a:r>
            <a:endParaRPr/>
          </a:p>
        </p:txBody>
      </p:sp>
      <p:sp>
        <p:nvSpPr>
          <p:cNvPr id="609" name="Google Shape;609;p67"/>
          <p:cNvSpPr txBox="1">
            <a:spLocks noGrp="1"/>
          </p:cNvSpPr>
          <p:nvPr>
            <p:ph type="body" idx="1"/>
          </p:nvPr>
        </p:nvSpPr>
        <p:spPr>
          <a:xfrm>
            <a:off x="311700" y="1218300"/>
            <a:ext cx="8520600" cy="33402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Font typeface="Amatic SC"/>
              <a:buChar char="●"/>
            </a:pPr>
            <a:r>
              <a:rPr lang="de" sz="2000">
                <a:latin typeface="Amatic SC"/>
                <a:ea typeface="Amatic SC"/>
                <a:cs typeface="Amatic SC"/>
                <a:sym typeface="Amatic SC"/>
              </a:rPr>
              <a:t>M.A. Armstrong. A thesaurus of applied motives on African Red Slip Ware. New York University 1993.</a:t>
            </a:r>
            <a:endParaRPr sz="2000">
              <a:latin typeface="Amatic SC"/>
              <a:ea typeface="Amatic SC"/>
              <a:cs typeface="Amatic SC"/>
              <a:sym typeface="Amatic SC"/>
            </a:endParaRPr>
          </a:p>
          <a:p>
            <a:pPr marL="457200" lvl="0" indent="-355600" algn="l" rtl="0">
              <a:spcBef>
                <a:spcPts val="0"/>
              </a:spcBef>
              <a:spcAft>
                <a:spcPts val="0"/>
              </a:spcAft>
              <a:buSzPts val="2000"/>
              <a:buFont typeface="Amatic SC"/>
              <a:buChar char="●"/>
            </a:pPr>
            <a:r>
              <a:rPr lang="de" sz="2000">
                <a:latin typeface="Amatic SC"/>
                <a:ea typeface="Amatic SC"/>
                <a:cs typeface="Amatic SC"/>
                <a:sym typeface="Amatic SC"/>
              </a:rPr>
              <a:t>J. Déchelette, </a:t>
            </a:r>
            <a:r>
              <a:rPr lang="de" sz="2000" i="1">
                <a:latin typeface="Amatic SC"/>
                <a:ea typeface="Amatic SC"/>
                <a:cs typeface="Amatic SC"/>
                <a:sym typeface="Amatic SC"/>
              </a:rPr>
              <a:t>Les vases céramique ornés de la Gaule Romaine</a:t>
            </a:r>
            <a:r>
              <a:rPr lang="de" sz="2000">
                <a:latin typeface="Amatic SC"/>
                <a:ea typeface="Amatic SC"/>
                <a:cs typeface="Amatic SC"/>
                <a:sym typeface="Amatic SC"/>
              </a:rPr>
              <a:t> (Paris 1904).</a:t>
            </a:r>
            <a:endParaRPr sz="2000">
              <a:latin typeface="Amatic SC"/>
              <a:ea typeface="Amatic SC"/>
              <a:cs typeface="Amatic SC"/>
              <a:sym typeface="Amatic SC"/>
            </a:endParaRPr>
          </a:p>
          <a:p>
            <a:pPr marL="457200" lvl="0" indent="-355600" algn="l" rtl="0">
              <a:spcBef>
                <a:spcPts val="0"/>
              </a:spcBef>
              <a:spcAft>
                <a:spcPts val="0"/>
              </a:spcAft>
              <a:buSzPts val="2000"/>
              <a:buFont typeface="Amatic SC"/>
              <a:buChar char="●"/>
            </a:pPr>
            <a:r>
              <a:rPr lang="de" sz="2000">
                <a:latin typeface="Amatic SC"/>
                <a:ea typeface="Amatic SC"/>
                <a:cs typeface="Amatic SC"/>
                <a:sym typeface="Amatic SC"/>
              </a:rPr>
              <a:t>H. Dragendorff, </a:t>
            </a:r>
            <a:r>
              <a:rPr lang="de" sz="2000" i="1">
                <a:latin typeface="Amatic SC"/>
                <a:ea typeface="Amatic SC"/>
                <a:cs typeface="Amatic SC"/>
                <a:sym typeface="Amatic SC"/>
              </a:rPr>
              <a:t>Terra Sigillata</a:t>
            </a:r>
            <a:r>
              <a:rPr lang="de" sz="2000">
                <a:latin typeface="Amatic SC"/>
                <a:ea typeface="Amatic SC"/>
                <a:cs typeface="Amatic SC"/>
                <a:sym typeface="Amatic SC"/>
              </a:rPr>
              <a:t>. Bonner Jahrbücher 96/97, 1895, 18-155. </a:t>
            </a:r>
            <a:endParaRPr sz="2000">
              <a:latin typeface="Amatic SC"/>
              <a:ea typeface="Amatic SC"/>
              <a:cs typeface="Amatic SC"/>
              <a:sym typeface="Amatic SC"/>
            </a:endParaRPr>
          </a:p>
          <a:p>
            <a:pPr marL="457200" lvl="0" indent="-355600" algn="l" rtl="0">
              <a:spcBef>
                <a:spcPts val="0"/>
              </a:spcBef>
              <a:spcAft>
                <a:spcPts val="0"/>
              </a:spcAft>
              <a:buSzPts val="2000"/>
              <a:buFont typeface="Amatic SC"/>
              <a:buChar char="●"/>
            </a:pPr>
            <a:r>
              <a:rPr lang="de" sz="2000">
                <a:latin typeface="Amatic SC"/>
                <a:ea typeface="Amatic SC"/>
                <a:cs typeface="Amatic SC"/>
                <a:sym typeface="Amatic SC"/>
              </a:rPr>
              <a:t>W. M. Flinders Petrie. 1899. </a:t>
            </a:r>
            <a:r>
              <a:rPr lang="de" sz="2000" i="1">
                <a:latin typeface="Amatic SC"/>
                <a:ea typeface="Amatic SC"/>
                <a:cs typeface="Amatic SC"/>
                <a:sym typeface="Amatic SC"/>
              </a:rPr>
              <a:t>Sequences in Prehistoric Remains</a:t>
            </a:r>
            <a:r>
              <a:rPr lang="de" sz="2000">
                <a:latin typeface="Amatic SC"/>
                <a:ea typeface="Amatic SC"/>
                <a:cs typeface="Amatic SC"/>
                <a:sym typeface="Amatic SC"/>
              </a:rPr>
              <a:t>. The Journal of the Anthropological Institute of Great Britain and Ireland 29, ¾, S. 295-301.</a:t>
            </a:r>
            <a:endParaRPr sz="2000">
              <a:latin typeface="Amatic SC"/>
              <a:ea typeface="Amatic SC"/>
              <a:cs typeface="Amatic SC"/>
              <a:sym typeface="Amatic SC"/>
            </a:endParaRPr>
          </a:p>
          <a:p>
            <a:pPr marL="457200" lvl="0" indent="-355600" algn="l" rtl="0">
              <a:spcBef>
                <a:spcPts val="0"/>
              </a:spcBef>
              <a:spcAft>
                <a:spcPts val="0"/>
              </a:spcAft>
              <a:buSzPts val="2000"/>
              <a:buFont typeface="Amatic SC"/>
              <a:buChar char="●"/>
            </a:pPr>
            <a:r>
              <a:rPr lang="de" sz="2000">
                <a:latin typeface="Amatic SC"/>
                <a:ea typeface="Amatic SC"/>
                <a:cs typeface="Amatic SC"/>
                <a:sym typeface="Amatic SC"/>
              </a:rPr>
              <a:t>E. Ritterling, </a:t>
            </a:r>
            <a:r>
              <a:rPr lang="de" sz="2000" i="1">
                <a:latin typeface="Amatic SC"/>
                <a:ea typeface="Amatic SC"/>
                <a:cs typeface="Amatic SC"/>
                <a:sym typeface="Amatic SC"/>
              </a:rPr>
              <a:t>Das frührömische Lager bei Hofheim i. T. Ausgrabungs- und Fundbericht</a:t>
            </a:r>
            <a:r>
              <a:rPr lang="de" sz="2000">
                <a:latin typeface="Amatic SC"/>
                <a:ea typeface="Amatic SC"/>
                <a:cs typeface="Amatic SC"/>
                <a:sym typeface="Amatic SC"/>
              </a:rPr>
              <a:t>. Annalen des Vereins für Nassauische Altertumskunde und Geschichtsforschung 34, 1904.</a:t>
            </a:r>
            <a:endParaRPr sz="2000">
              <a:latin typeface="Amatic SC"/>
              <a:ea typeface="Amatic SC"/>
              <a:cs typeface="Amatic SC"/>
              <a:sym typeface="Amatic S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9"/>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Spezifische Anwendungen von KI in der Archäologie sind aber umfangreicher!</a:t>
            </a:r>
            <a:endParaRPr/>
          </a:p>
        </p:txBody>
      </p:sp>
      <p:pic>
        <p:nvPicPr>
          <p:cNvPr id="106" name="Google Shape;106;p19"/>
          <p:cNvPicPr preferRelativeResize="0"/>
          <p:nvPr/>
        </p:nvPicPr>
        <p:blipFill>
          <a:blip r:embed="rId3">
            <a:alphaModFix/>
          </a:blip>
          <a:stretch>
            <a:fillRect/>
          </a:stretch>
        </p:blipFill>
        <p:spPr>
          <a:xfrm>
            <a:off x="1942000" y="365675"/>
            <a:ext cx="5259988" cy="3816549"/>
          </a:xfrm>
          <a:prstGeom prst="rect">
            <a:avLst/>
          </a:prstGeom>
          <a:noFill/>
          <a:ln>
            <a:noFill/>
          </a:ln>
        </p:spPr>
      </p:pic>
      <p:sp>
        <p:nvSpPr>
          <p:cNvPr id="107" name="Google Shape;107;p19"/>
          <p:cNvSpPr txBox="1"/>
          <p:nvPr/>
        </p:nvSpPr>
        <p:spPr>
          <a:xfrm rot="-1977">
            <a:off x="6109125" y="3802138"/>
            <a:ext cx="1043400" cy="318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r>
              <a:rPr lang="de" sz="800" b="1">
                <a:solidFill>
                  <a:srgbClr val="FFFFFF"/>
                </a:solidFill>
                <a:latin typeface="Amatic SC"/>
                <a:ea typeface="Amatic SC"/>
                <a:cs typeface="Amatic SC"/>
                <a:sym typeface="Amatic SC"/>
              </a:rPr>
              <a:t>,</a:t>
            </a:r>
            <a:br>
              <a:rPr lang="de" sz="800" b="1">
                <a:solidFill>
                  <a:srgbClr val="FFFFFF"/>
                </a:solidFill>
                <a:latin typeface="Amatic SC"/>
                <a:ea typeface="Amatic SC"/>
                <a:cs typeface="Amatic SC"/>
                <a:sym typeface="Amatic SC"/>
              </a:rPr>
            </a:br>
            <a:r>
              <a:rPr lang="de" sz="800" b="1">
                <a:solidFill>
                  <a:srgbClr val="FFFFFF"/>
                </a:solidFill>
                <a:latin typeface="Amatic SC"/>
                <a:ea typeface="Amatic SC"/>
                <a:cs typeface="Amatic SC"/>
                <a:sym typeface="Amatic SC"/>
              </a:rPr>
              <a:t>via </a:t>
            </a:r>
            <a:r>
              <a:rPr lang="de" sz="800" b="1" u="sng">
                <a:solidFill>
                  <a:schemeClr val="hlink"/>
                </a:solidFill>
                <a:latin typeface="Amatic SC"/>
                <a:ea typeface="Amatic SC"/>
                <a:cs typeface="Amatic SC"/>
                <a:sym typeface="Amatic SC"/>
                <a:hlinkClick r:id="rId5"/>
              </a:rPr>
              <a:t>Wikimedia Commons</a:t>
            </a:r>
            <a:endParaRPr sz="800" b="1">
              <a:solidFill>
                <a:srgbClr val="FFFFFF"/>
              </a:solidFill>
              <a:latin typeface="Amatic SC"/>
              <a:ea typeface="Amatic SC"/>
              <a:cs typeface="Amatic SC"/>
              <a:sym typeface="Amatic S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0"/>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Aktuelle Forschungen in der Archäologie zielen z.B. auf ML-Methoden und Text Mining ab.</a:t>
            </a:r>
            <a:endParaRPr/>
          </a:p>
        </p:txBody>
      </p:sp>
      <p:pic>
        <p:nvPicPr>
          <p:cNvPr id="113" name="Google Shape;113;p20"/>
          <p:cNvPicPr preferRelativeResize="0"/>
          <p:nvPr/>
        </p:nvPicPr>
        <p:blipFill>
          <a:blip r:embed="rId3">
            <a:alphaModFix/>
          </a:blip>
          <a:stretch>
            <a:fillRect/>
          </a:stretch>
        </p:blipFill>
        <p:spPr>
          <a:xfrm>
            <a:off x="303153" y="225100"/>
            <a:ext cx="5630774" cy="1004950"/>
          </a:xfrm>
          <a:prstGeom prst="rect">
            <a:avLst/>
          </a:prstGeom>
          <a:noFill/>
          <a:ln>
            <a:noFill/>
          </a:ln>
        </p:spPr>
      </p:pic>
      <p:pic>
        <p:nvPicPr>
          <p:cNvPr id="114" name="Google Shape;114;p20"/>
          <p:cNvPicPr preferRelativeResize="0"/>
          <p:nvPr/>
        </p:nvPicPr>
        <p:blipFill>
          <a:blip r:embed="rId4">
            <a:alphaModFix/>
          </a:blip>
          <a:stretch>
            <a:fillRect/>
          </a:stretch>
        </p:blipFill>
        <p:spPr>
          <a:xfrm>
            <a:off x="675200" y="2455649"/>
            <a:ext cx="5396649" cy="1671150"/>
          </a:xfrm>
          <a:prstGeom prst="rect">
            <a:avLst/>
          </a:prstGeom>
          <a:noFill/>
          <a:ln>
            <a:noFill/>
          </a:ln>
        </p:spPr>
      </p:pic>
      <p:sp>
        <p:nvSpPr>
          <p:cNvPr id="115" name="Google Shape;115;p20"/>
          <p:cNvSpPr txBox="1"/>
          <p:nvPr/>
        </p:nvSpPr>
        <p:spPr>
          <a:xfrm rot="-1630">
            <a:off x="303137" y="1263693"/>
            <a:ext cx="12654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Images by </a:t>
            </a:r>
            <a:r>
              <a:rPr lang="de" sz="800" b="1" u="sng">
                <a:solidFill>
                  <a:schemeClr val="hlink"/>
                </a:solidFill>
                <a:latin typeface="Amatic SC"/>
                <a:ea typeface="Amatic SC"/>
                <a:cs typeface="Amatic SC"/>
                <a:sym typeface="Amatic SC"/>
                <a:hlinkClick r:id="rId5"/>
              </a:rPr>
              <a:t>caa-de2022</a:t>
            </a:r>
            <a:endParaRPr sz="800" b="1">
              <a:solidFill>
                <a:srgbClr val="FFFFFF"/>
              </a:solidFill>
              <a:latin typeface="Amatic SC"/>
              <a:ea typeface="Amatic SC"/>
              <a:cs typeface="Amatic SC"/>
              <a:sym typeface="Amatic SC"/>
            </a:endParaRPr>
          </a:p>
        </p:txBody>
      </p:sp>
      <p:pic>
        <p:nvPicPr>
          <p:cNvPr id="116" name="Google Shape;116;p20"/>
          <p:cNvPicPr preferRelativeResize="0"/>
          <p:nvPr/>
        </p:nvPicPr>
        <p:blipFill>
          <a:blip r:embed="rId6">
            <a:alphaModFix/>
          </a:blip>
          <a:stretch>
            <a:fillRect/>
          </a:stretch>
        </p:blipFill>
        <p:spPr>
          <a:xfrm>
            <a:off x="675200" y="1698049"/>
            <a:ext cx="4449724" cy="519463"/>
          </a:xfrm>
          <a:prstGeom prst="rect">
            <a:avLst/>
          </a:prstGeom>
          <a:noFill/>
          <a:ln>
            <a:noFill/>
          </a:ln>
        </p:spPr>
      </p:pic>
      <p:pic>
        <p:nvPicPr>
          <p:cNvPr id="117" name="Google Shape;117;p20"/>
          <p:cNvPicPr preferRelativeResize="0"/>
          <p:nvPr/>
        </p:nvPicPr>
        <p:blipFill rotWithShape="1">
          <a:blip r:embed="rId7">
            <a:alphaModFix/>
          </a:blip>
          <a:srcRect r="23312"/>
          <a:stretch/>
        </p:blipFill>
        <p:spPr>
          <a:xfrm>
            <a:off x="6552700" y="1986475"/>
            <a:ext cx="2288151" cy="2230400"/>
          </a:xfrm>
          <a:prstGeom prst="rect">
            <a:avLst/>
          </a:prstGeom>
          <a:noFill/>
          <a:ln>
            <a:noFill/>
          </a:ln>
        </p:spPr>
      </p:pic>
      <p:pic>
        <p:nvPicPr>
          <p:cNvPr id="118" name="Google Shape;118;p20"/>
          <p:cNvPicPr preferRelativeResize="0"/>
          <p:nvPr/>
        </p:nvPicPr>
        <p:blipFill rotWithShape="1">
          <a:blip r:embed="rId8">
            <a:alphaModFix/>
          </a:blip>
          <a:srcRect l="6403" t="10530" r="29493"/>
          <a:stretch/>
        </p:blipFill>
        <p:spPr>
          <a:xfrm>
            <a:off x="5486850" y="277950"/>
            <a:ext cx="3016079" cy="1991750"/>
          </a:xfrm>
          <a:prstGeom prst="rect">
            <a:avLst/>
          </a:prstGeom>
          <a:noFill/>
          <a:ln>
            <a:noFill/>
          </a:ln>
        </p:spPr>
      </p:pic>
      <p:sp>
        <p:nvSpPr>
          <p:cNvPr id="119" name="Google Shape;119;p20"/>
          <p:cNvSpPr txBox="1"/>
          <p:nvPr/>
        </p:nvSpPr>
        <p:spPr>
          <a:xfrm rot="-1977">
            <a:off x="7459525" y="81738"/>
            <a:ext cx="10434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9"/>
              </a:rPr>
              <a:t>CC BY 4.0</a:t>
            </a:r>
            <a:endParaRPr sz="800" b="1">
              <a:solidFill>
                <a:srgbClr val="FFFFFF"/>
              </a:solidFill>
              <a:latin typeface="Amatic SC"/>
              <a:ea typeface="Amatic SC"/>
              <a:cs typeface="Amatic SC"/>
              <a:sym typeface="Amatic SC"/>
            </a:endParaRPr>
          </a:p>
        </p:txBody>
      </p:sp>
      <p:sp>
        <p:nvSpPr>
          <p:cNvPr id="120" name="Google Shape;120;p20"/>
          <p:cNvSpPr txBox="1"/>
          <p:nvPr/>
        </p:nvSpPr>
        <p:spPr>
          <a:xfrm rot="-1977">
            <a:off x="7797450" y="4217163"/>
            <a:ext cx="10434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9"/>
              </a:rPr>
              <a:t>CC BY 4.0</a:t>
            </a:r>
            <a:endParaRPr sz="800" b="1">
              <a:solidFill>
                <a:srgbClr val="FFFFFF"/>
              </a:solidFill>
              <a:latin typeface="Amatic SC"/>
              <a:ea typeface="Amatic SC"/>
              <a:cs typeface="Amatic SC"/>
              <a:sym typeface="Amatic SC"/>
            </a:endParaRPr>
          </a:p>
        </p:txBody>
      </p:sp>
      <p:cxnSp>
        <p:nvCxnSpPr>
          <p:cNvPr id="121" name="Google Shape;121;p20"/>
          <p:cNvCxnSpPr/>
          <p:nvPr/>
        </p:nvCxnSpPr>
        <p:spPr>
          <a:xfrm rot="10800000" flipH="1">
            <a:off x="5105050" y="1946000"/>
            <a:ext cx="951900" cy="1105500"/>
          </a:xfrm>
          <a:prstGeom prst="straightConnector1">
            <a:avLst/>
          </a:prstGeom>
          <a:noFill/>
          <a:ln w="38100" cap="flat" cmpd="sng">
            <a:solidFill>
              <a:srgbClr val="058B8C"/>
            </a:solidFill>
            <a:prstDash val="solid"/>
            <a:round/>
            <a:headEnd type="none" w="med" len="med"/>
            <a:tailEnd type="triangl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1"/>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Aber: Um ML-Methoden sinnvoll zu nutzen, ist eine semantische Modellierung in Thesauri, Ontologien &amp;</a:t>
            </a:r>
            <a:br>
              <a:rPr lang="de"/>
            </a:br>
            <a:r>
              <a:rPr lang="de"/>
              <a:t>“Realen” Fach- und Citizen Science Daten als “Add-On” zum “Labeln” dringend nötig.</a:t>
            </a:r>
            <a:endParaRPr/>
          </a:p>
        </p:txBody>
      </p:sp>
      <p:pic>
        <p:nvPicPr>
          <p:cNvPr id="127" name="Google Shape;127;p21"/>
          <p:cNvPicPr preferRelativeResize="0"/>
          <p:nvPr/>
        </p:nvPicPr>
        <p:blipFill rotWithShape="1">
          <a:blip r:embed="rId3">
            <a:alphaModFix/>
          </a:blip>
          <a:srcRect/>
          <a:stretch/>
        </p:blipFill>
        <p:spPr>
          <a:xfrm>
            <a:off x="2115188" y="327525"/>
            <a:ext cx="4913625" cy="3565226"/>
          </a:xfrm>
          <a:prstGeom prst="rect">
            <a:avLst/>
          </a:prstGeom>
          <a:noFill/>
          <a:ln>
            <a:noFill/>
          </a:ln>
        </p:spPr>
      </p:pic>
      <p:sp>
        <p:nvSpPr>
          <p:cNvPr id="128" name="Google Shape;128;p21"/>
          <p:cNvSpPr txBox="1"/>
          <p:nvPr/>
        </p:nvSpPr>
        <p:spPr>
          <a:xfrm rot="-1977">
            <a:off x="6032925" y="3573538"/>
            <a:ext cx="1043400" cy="195900"/>
          </a:xfrm>
          <a:prstGeom prst="rect">
            <a:avLst/>
          </a:prstGeom>
          <a:noFill/>
          <a:ln>
            <a:noFill/>
          </a:ln>
        </p:spPr>
        <p:txBody>
          <a:bodyPr spcFirstLastPara="1" wrap="square" lIns="36000" tIns="36000" rIns="36000" bIns="36000" anchor="b" anchorCtr="0">
            <a:spAutoFit/>
          </a:bodyPr>
          <a:lstStyle/>
          <a:p>
            <a:pPr marL="0" lvl="0" indent="0" algn="l"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r>
              <a:rPr lang="de" sz="800" b="1">
                <a:solidFill>
                  <a:srgbClr val="FFFFFF"/>
                </a:solidFill>
                <a:latin typeface="Amatic SC"/>
                <a:ea typeface="Amatic SC"/>
                <a:cs typeface="Amatic SC"/>
                <a:sym typeface="Amatic SC"/>
              </a:rPr>
              <a:t>,</a:t>
            </a:r>
            <a:endParaRPr sz="800" b="1">
              <a:solidFill>
                <a:srgbClr val="FFFFFF"/>
              </a:solidFill>
              <a:latin typeface="Amatic SC"/>
              <a:ea typeface="Amatic SC"/>
              <a:cs typeface="Amatic SC"/>
              <a:sym typeface="Amatic S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2"/>
          <p:cNvSpPr txBox="1">
            <a:spLocks noGrp="1"/>
          </p:cNvSpPr>
          <p:nvPr>
            <p:ph type="title"/>
          </p:nvPr>
        </p:nvSpPr>
        <p:spPr>
          <a:xfrm>
            <a:off x="303150" y="4121350"/>
            <a:ext cx="8537700" cy="74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de"/>
              <a:t>Mit dem “Add On” semantischer Informationen (=Kontext) ist</a:t>
            </a:r>
            <a:br>
              <a:rPr lang="de"/>
            </a:br>
            <a:r>
              <a:rPr lang="de"/>
              <a:t>z.b. eine multilinguale semantische Suche mit ML-Technologien möglich.</a:t>
            </a:r>
            <a:endParaRPr/>
          </a:p>
        </p:txBody>
      </p:sp>
      <p:pic>
        <p:nvPicPr>
          <p:cNvPr id="134" name="Google Shape;134;p22"/>
          <p:cNvPicPr preferRelativeResize="0"/>
          <p:nvPr/>
        </p:nvPicPr>
        <p:blipFill rotWithShape="1">
          <a:blip r:embed="rId3">
            <a:alphaModFix/>
          </a:blip>
          <a:srcRect l="10624" r="23464"/>
          <a:stretch/>
        </p:blipFill>
        <p:spPr>
          <a:xfrm>
            <a:off x="2261976" y="385475"/>
            <a:ext cx="4620052" cy="3316424"/>
          </a:xfrm>
          <a:prstGeom prst="rect">
            <a:avLst/>
          </a:prstGeom>
          <a:noFill/>
          <a:ln>
            <a:noFill/>
          </a:ln>
        </p:spPr>
      </p:pic>
      <p:sp>
        <p:nvSpPr>
          <p:cNvPr id="135" name="Google Shape;135;p22"/>
          <p:cNvSpPr txBox="1"/>
          <p:nvPr/>
        </p:nvSpPr>
        <p:spPr>
          <a:xfrm rot="-1977">
            <a:off x="5838625" y="3702188"/>
            <a:ext cx="1043400" cy="195900"/>
          </a:xfrm>
          <a:prstGeom prst="rect">
            <a:avLst/>
          </a:prstGeom>
          <a:noFill/>
          <a:ln>
            <a:noFill/>
          </a:ln>
        </p:spPr>
        <p:txBody>
          <a:bodyPr spcFirstLastPara="1" wrap="square" lIns="36000" tIns="36000" rIns="36000" bIns="36000" anchor="b" anchorCtr="0">
            <a:spAutoFit/>
          </a:bodyPr>
          <a:lstStyle/>
          <a:p>
            <a:pPr marL="0" lvl="0" indent="0" algn="r" rtl="0">
              <a:spcBef>
                <a:spcPts val="0"/>
              </a:spcBef>
              <a:spcAft>
                <a:spcPts val="0"/>
              </a:spcAft>
              <a:buNone/>
            </a:pPr>
            <a:r>
              <a:rPr lang="de" sz="800" b="1">
                <a:solidFill>
                  <a:srgbClr val="FFFFFF"/>
                </a:solidFill>
                <a:latin typeface="Amatic SC"/>
                <a:ea typeface="Amatic SC"/>
                <a:cs typeface="Amatic SC"/>
                <a:sym typeface="Amatic SC"/>
              </a:rPr>
              <a:t>Florian Thiery, </a:t>
            </a:r>
            <a:r>
              <a:rPr lang="de" sz="800" b="1" u="sng">
                <a:solidFill>
                  <a:schemeClr val="hlink"/>
                </a:solidFill>
                <a:latin typeface="Amatic SC"/>
                <a:ea typeface="Amatic SC"/>
                <a:cs typeface="Amatic SC"/>
                <a:sym typeface="Amatic SC"/>
                <a:hlinkClick r:id="rId4"/>
              </a:rPr>
              <a:t>CC BY 4.0</a:t>
            </a:r>
            <a:endParaRPr sz="800" b="1">
              <a:solidFill>
                <a:srgbClr val="FFFFFF"/>
              </a:solidFill>
              <a:latin typeface="Amatic SC"/>
              <a:ea typeface="Amatic SC"/>
              <a:cs typeface="Amatic SC"/>
              <a:sym typeface="Amatic SC"/>
            </a:endParaRPr>
          </a:p>
        </p:txBody>
      </p:sp>
    </p:spTree>
  </p:cSld>
  <p:clrMapOvr>
    <a:masterClrMapping/>
  </p:clrMapOvr>
</p:sld>
</file>

<file path=ppt/theme/theme1.xml><?xml version="1.0" encoding="utf-8"?>
<a:theme xmlns:a="http://schemas.openxmlformats.org/drawingml/2006/main" name="Beach 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6E96AA"/>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2179</Words>
  <Application>Microsoft Office PowerPoint</Application>
  <PresentationFormat>Bildschirmpräsentation (16:9)</PresentationFormat>
  <Paragraphs>230</Paragraphs>
  <Slides>54</Slides>
  <Notes>54</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54</vt:i4>
      </vt:variant>
    </vt:vector>
  </HeadingPairs>
  <TitlesOfParts>
    <vt:vector size="60" baseType="lpstr">
      <vt:lpstr>Amatic SC</vt:lpstr>
      <vt:lpstr>Arial</vt:lpstr>
      <vt:lpstr>Raleway</vt:lpstr>
      <vt:lpstr>Barlow</vt:lpstr>
      <vt:lpstr>Source Code Pro</vt:lpstr>
      <vt:lpstr>Beach Day</vt:lpstr>
      <vt:lpstr>Typologie-Handling zur Dokumentation mit Hilfe künstlicher Intelligenz </vt:lpstr>
      <vt:lpstr>Who we are!</vt:lpstr>
      <vt:lpstr>Der Umgang mit Typologien in der archäologischen Museumsdokumentation erfordert bereits seit dem 19. Jahrhundert Methoden, die auf archäologischen Überlegungen und z.B. geometrischen Vergleichen basieren, die zur eigentlichen Typologiebildung führen.</vt:lpstr>
      <vt:lpstr>KI beinhaltet eine grosse Vielfalt an maschinellem Handeln, Lernen und Wahrnehmen</vt:lpstr>
      <vt:lpstr>In der Archäologie sind die häufigsten Anwendungen von KI im Bereich Machine Learning zu finden</vt:lpstr>
      <vt:lpstr>Spezifische Anwendungen von KI in der Archäologie sind aber umfangreicher!</vt:lpstr>
      <vt:lpstr>Aktuelle Forschungen in der Archäologie zielen z.B. auf ML-Methoden und Text Mining ab.</vt:lpstr>
      <vt:lpstr>Aber: Um ML-Methoden sinnvoll zu nutzen, ist eine semantische Modellierung in Thesauri, Ontologien &amp; “Realen” Fach- und Citizen Science Daten als “Add-On” zum “Labeln” dringend nötig.</vt:lpstr>
      <vt:lpstr>Mit dem “Add On” semantischer Informationen (=Kontext) ist z.b. eine multilinguale semantische Suche mit ML-Technologien möglich.</vt:lpstr>
      <vt:lpstr>Wir zeigen dieses am Beispiel von Implementierungen aus dem Kooperationsprojekt “ARS3D”,  die am RGZM zusammen mit dem i3mainz der Hochschule Mainz entwickelt wurden.</vt:lpstr>
      <vt:lpstr>Sowie einem Beispiel aus dem Projekt “CeraTyOnt” des Handlungsfeldes “Semantic Modelling &amp; Knowledge Graphs / Artificial Intelligence” des AB Wissenschaftliche IT, Digitale Plattformen und Tools am RGZM.</vt:lpstr>
      <vt:lpstr>Beispiel aus dem BMBF-geförderten Projekt African Red Slip Ware Digital “ARs3D”</vt:lpstr>
      <vt:lpstr>Die Idee: geometrische Vergleiche von 3D-digitalisierten Appliken können mit regelbasierten archäologischen Beschreibungen kombiniert und durch Entscheidungsbäume automatisierte Schlussfolgerungen gezogen werden.</vt:lpstr>
      <vt:lpstr>Dies erfordert eine semantische Modellierung, die beide Methoden kombiniert und zu schlüssigen Typologie-Einschätzungen führt. Diese in Kombination mit Research Software ermöglichen die Anwendung von AI-Methoden wie Semantic Reasoning.</vt:lpstr>
      <vt:lpstr>Objekte, deren Features und Annotationen werden mit CIDOC CRM semantisch modelliert</vt:lpstr>
      <vt:lpstr>Eine *einfache Berechnung* von “Score-Values” und eines minimalen arithmetisches Mittels aus archäologischen und geometrischen Einschätzungen ermöglicht einen transparenten Vergleich.</vt:lpstr>
      <vt:lpstr>“Score-Values” liegen im Bereich [0;3], wobei 0 ein Ko-Kriterium darstellt, 3 eine Gleichheit und ½ einen Zweifelsfall</vt:lpstr>
      <vt:lpstr>Archäologische Einschätzungen bestehen aus lokalen und globalen Auffälligkeiten, die unterschiedliche Score-Werte erhalten und zu einem minimalen score führen.</vt:lpstr>
      <vt:lpstr>Die geometrische Einschätzung erfolgt in einem semi-automatischen iterativen Prozess</vt:lpstr>
      <vt:lpstr>Aus beiden Einschätzungen wird ein minimaler Score berechnet und dieser einer Kategorie zugeordnet</vt:lpstr>
      <vt:lpstr>Dieser Prozess wird semantisch Modelliert interoperabel abgebildet</vt:lpstr>
      <vt:lpstr>Bären als Appliken können nach Meg A. Armstrongs “Thesaurus of Applied Motives on African Red Slip Ware” z.B. als 6.74 (Armstrong 1993, S.135 ) (Q111385273) "Bear leaping right" oder 6.82 (Armstrong 1993, S.136) (Q111385281)  “Standing bear right” beschrieben werden.</vt:lpstr>
      <vt:lpstr>Das Beispiel “40761_bear_1_bear_2” vergleicht die beiden Bären auf O.40761 " bowl with animal hunt"</vt:lpstr>
      <vt:lpstr>Beide Bär-Appliken können in einem Leaflet-basierten Webviewer verglichen werden</vt:lpstr>
      <vt:lpstr>Die geometrischen Unterschiede zwischen den beiden Appliken können durch Translationsresiduen und ein Höhendifferenzbild mit Pseudofarben visualisiert werden</vt:lpstr>
      <vt:lpstr> Translations-Residuen des Vergleichs: Links: Hinterbein; Mitte: Oberkörper, Vorderpfoten und Kopf; rechts: Hals</vt:lpstr>
      <vt:lpstr>Das Ergebnis zeigt, dass die beiden Bär-Appliken “different” sind; Overall Score von 0.5. Der geom. Vergleich zeigt eine Interferenz, der arch. Vergleich einen lokalen Shift/Twist.</vt:lpstr>
      <vt:lpstr>Beispiel aus dem Projekt CeraTyOnt des Arbeitsbereichs Wissenschaftliche IT am RGZM</vt:lpstr>
      <vt:lpstr>Community standards zur semantischen Modellierung von archäologischen Objekten sind nötig zur Generierung von Interoperabilität.</vt:lpstr>
      <vt:lpstr>Der Linked Open Data Hub “Archaeology.link” stellt Forschungsdaten des RGZM und Partner*Innen bereit.</vt:lpstr>
      <vt:lpstr>Die Linked Archaeological Data Ontology (LADO) als “common semantic data model” Für archäologische Objekte.</vt:lpstr>
      <vt:lpstr>die Keramiktypologie “CeraTyOnt” als Teil von LADO.</vt:lpstr>
      <vt:lpstr>die Keramiktypologie “CeraTyOnt” im Wikidata Knowledge Graph.</vt:lpstr>
      <vt:lpstr>Linked Open Data Hubs wie archaeology.link und Wikidata dienen zur Verknüpfung mit der LOD Cloud.</vt:lpstr>
      <vt:lpstr>Die Aufgabe: Unterschiedliche, in verschiedenen europäischen Forschungstraditionen entwickelte Typologien der gleichen Fundgattung müssen in einer international orientierten Erfassung mit Hilfe von semantischen Regeln miteinander verknüpft werden.</vt:lpstr>
      <vt:lpstr>Die Ceramic Typologies Ontology (CeraTyOnt) bietet die Möglichkeit Bezüge zwischen bestehenden Typologien mit Hilfe eines Viewers zu visualisieren und durch die Anwendung von Semantic Reasoning Objekte verschiedener Typologien miteinander in Beziehung zu setzen.</vt:lpstr>
      <vt:lpstr>Die semantische Modellierung basiert auf CIDOC CRM und SKOS (hier in Protegé).</vt:lpstr>
      <vt:lpstr>Beispiel: Gleiche Formtypen in verschiedenen Keramik-Typologien - “is same form as”</vt:lpstr>
      <vt:lpstr>gleicher Standring (rot) / gleicher Rand (grün) etc. in unterschiedlichen Keramiktypologien</vt:lpstr>
      <vt:lpstr>Beispiele aus der Online-Datenbank “Samian Research”, die mehr als eine viertel Million Funde von Töpferstempeln aus ganz Europa beinhaltet.</vt:lpstr>
      <vt:lpstr>Semantische Modellierung der Daten zur Bereitstellung als Linked Open Data.</vt:lpstr>
      <vt:lpstr>Aber: die Wirklichkeit in den Museumskellern sieht so aus …..</vt:lpstr>
      <vt:lpstr>Aber wie geht man bei der Dokumentation mit Unsicherheiten in der Typ-Zuweisung um? Die Vagheiten werden z.B. “OR” statements modelliert.</vt:lpstr>
      <vt:lpstr>Vagheiten können mit dem Academic Meta Tool (AMT) semantisch modelliert werden. Dazu werden Konzepte (Classes) und Rollen (Properties) in einem Quadruple modelliert. Vage Beziehungen werden in einem “Degree of connection” (P=x%) dargestellt.</vt:lpstr>
      <vt:lpstr>Information-Carrier 118117 mit den möglichen Gefäßformen “18 or 15/17 or 18/31” zeigt z.B. eine vage Beziehung von p=33% für Form 18.</vt:lpstr>
      <vt:lpstr>in AMT werden Regeln zum Reasoning in Role-Chain-Axiomen modelliert. Diese beinhalten eine mathematische Logik zur Berechnung des “Degree of Connection” (P=x%).</vt:lpstr>
      <vt:lpstr>Das Semantic-Reasoning-Axiom für “same footring” und “same footring” ergibt eine “teilweise Übereinstimmung” (Sub-Property von Wikidata P1382) der Formen 1 und 3 </vt:lpstr>
      <vt:lpstr>Das Semantic-Reasoning-Axiom für “same footring” und “same footring” ergibt eine “teilweise Übereinstimmung” (Sub-Property von Wikidata P1382) der Formen 1 und 3 </vt:lpstr>
      <vt:lpstr>Das Semantic-Reasoning-Axiom für “same rim” und “same rim” ergibt eine “teilweise Übereinstimmung” (Sub-Property von Wikidata P1382) der Formen 1 und 3 </vt:lpstr>
      <vt:lpstr>Das Semantic-Reasoning-Axiom für “same footring” und “same rim” ergibt eine “Nicht-Übereinstimmung” (Inverse der Sub-Property von Wikidata P1382) der Formen 1 und 3 </vt:lpstr>
      <vt:lpstr>CeraTyOnt und AMT Reasoning in Action</vt:lpstr>
      <vt:lpstr>PowerPoint-Präsentation</vt:lpstr>
      <vt:lpstr>THX!  Typologie-Handling zur Dokumentation mit Hilfe künstlicher Intelligenz</vt:lpstr>
      <vt:lpstr>Literatur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Typologie-Handling zur Dokumentation mit Hilfe künstlicher Intelligenz</dc:title>
  <dc:creator>Florian Thiery;Allard Mees</dc:creator>
  <cp:lastModifiedBy>Florian Thiery</cp:lastModifiedBy>
  <cp:revision>3</cp:revision>
  <dcterms:modified xsi:type="dcterms:W3CDTF">2022-10-10T10:52:34Z</dcterms:modified>
</cp:coreProperties>
</file>