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1" r:id="rId2"/>
    <p:sldMasterId id="2147483653" r:id="rId3"/>
  </p:sldMasterIdLst>
  <p:notesMasterIdLst>
    <p:notesMasterId r:id="rId26"/>
  </p:notesMasterIdLst>
  <p:sldIdLst>
    <p:sldId id="492" r:id="rId4"/>
    <p:sldId id="494" r:id="rId5"/>
    <p:sldId id="495" r:id="rId6"/>
    <p:sldId id="496" r:id="rId7"/>
    <p:sldId id="498" r:id="rId8"/>
    <p:sldId id="499" r:id="rId9"/>
    <p:sldId id="501" r:id="rId10"/>
    <p:sldId id="500" r:id="rId11"/>
    <p:sldId id="502" r:id="rId12"/>
    <p:sldId id="504" r:id="rId13"/>
    <p:sldId id="505" r:id="rId14"/>
    <p:sldId id="506" r:id="rId15"/>
    <p:sldId id="507" r:id="rId16"/>
    <p:sldId id="508" r:id="rId17"/>
    <p:sldId id="509" r:id="rId18"/>
    <p:sldId id="510" r:id="rId19"/>
    <p:sldId id="511" r:id="rId20"/>
    <p:sldId id="518" r:id="rId21"/>
    <p:sldId id="512" r:id="rId22"/>
    <p:sldId id="513" r:id="rId23"/>
    <p:sldId id="514" r:id="rId24"/>
    <p:sldId id="516" r:id="rId25"/>
  </p:sldIdLst>
  <p:sldSz cx="11520488" cy="64801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0A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/>
    <p:restoredTop sz="94668"/>
  </p:normalViewPr>
  <p:slideViewPr>
    <p:cSldViewPr snapToGrid="0">
      <p:cViewPr varScale="1">
        <p:scale>
          <a:sx n="149" d="100"/>
          <a:sy n="149" d="100"/>
        </p:scale>
        <p:origin x="200" y="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0EA9E-6C8B-41BA-8274-C9B9CB404151}" type="datetimeFigureOut">
              <a:rPr lang="de-DE" smtClean="0"/>
              <a:t>08.10.22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B5B56-33A0-4B92-BA49-2446356B339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471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e491dbde94_0_30:notes"/>
          <p:cNvSpPr txBox="1">
            <a:spLocks noGrp="1"/>
          </p:cNvSpPr>
          <p:nvPr>
            <p:ph type="body" idx="1"/>
          </p:nvPr>
        </p:nvSpPr>
        <p:spPr>
          <a:xfrm>
            <a:off x="685512" y="4400258"/>
            <a:ext cx="54870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0" name="Google Shape;60;ge491dbde94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dk1"/>
                </a:solidFill>
                <a:latin typeface="Raleway"/>
                <a:sym typeface="Raleway SemiBold"/>
              </a:rPr>
              <a:t>The green group markers are of more interest it indicates to abstract location i.e. Challenger Deep which is in a close vicinity of the actual measurement locations. </a:t>
            </a: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B5B56-33A0-4B92-BA49-2446356B3393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986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CB5B56-33A0-4B92-BA49-2446356B3393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8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Hauptfoli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infache Foli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213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imal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41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stomShape 9"/>
          <p:cNvSpPr/>
          <p:nvPr/>
        </p:nvSpPr>
        <p:spPr>
          <a:xfrm>
            <a:off x="11196720" y="5864400"/>
            <a:ext cx="357480" cy="109800"/>
          </a:xfrm>
          <a:prstGeom prst="rect">
            <a:avLst/>
          </a:prstGeom>
          <a:solidFill>
            <a:srgbClr val="003D8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0" y="-72000"/>
            <a:ext cx="11592000" cy="14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URW DIN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stomShape 9"/>
          <p:cNvSpPr/>
          <p:nvPr userDrawn="1"/>
        </p:nvSpPr>
        <p:spPr>
          <a:xfrm>
            <a:off x="11196720" y="5864400"/>
            <a:ext cx="357480" cy="109800"/>
          </a:xfrm>
          <a:prstGeom prst="rect">
            <a:avLst/>
          </a:prstGeom>
          <a:solidFill>
            <a:srgbClr val="003D8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0" y="-72000"/>
            <a:ext cx="11592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79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URW DIN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0" y="-72000"/>
            <a:ext cx="11592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60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mailto:mas@informatik.uni-kiel.de" TargetMode="External"/><Relationship Id="rId7" Type="http://schemas.openxmlformats.org/officeDocument/2006/relationships/hyperlink" Target="mailto:mr@informatik.uni-kiel.d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kwallmann@geomar.de" TargetMode="External"/><Relationship Id="rId5" Type="http://schemas.openxmlformats.org/officeDocument/2006/relationships/hyperlink" Target="mailto:des@informatik.uni-kiel.de%3e%3ccbe@informatik.uni-kiel.de" TargetMode="External"/><Relationship Id="rId4" Type="http://schemas.openxmlformats.org/officeDocument/2006/relationships/hyperlink" Target="mailto:ywoelker@geomar.de" TargetMode="Externa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mas@informatik.uni-kiel.de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pdfminer/pdfminer.six" TargetMode="External"/><Relationship Id="rId2" Type="http://schemas.openxmlformats.org/officeDocument/2006/relationships/hyperlink" Target="https://pypi.org/project/geoparsepy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</a:t>
            </a:r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63" name="Google Shape;63;p17"/>
          <p:cNvSpPr/>
          <p:nvPr/>
        </p:nvSpPr>
        <p:spPr>
          <a:xfrm>
            <a:off x="540072" y="1780868"/>
            <a:ext cx="10439715" cy="3507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Bef>
                <a:spcPts val="1260"/>
              </a:spcBef>
            </a:pPr>
            <a:r>
              <a:rPr lang="en-GB" sz="2000" b="1" dirty="0">
                <a:solidFill>
                  <a:schemeClr val="dk2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e-Science 2022</a:t>
            </a:r>
          </a:p>
          <a:p>
            <a:pPr>
              <a:spcBef>
                <a:spcPts val="1260"/>
              </a:spcBef>
            </a:pPr>
            <a:endParaRPr lang="en-GB" sz="882" dirty="0"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algn="ctr"/>
            <a:r>
              <a:rPr lang="en-GB" sz="2400" b="1" dirty="0">
                <a:latin typeface="Raleway"/>
              </a:rPr>
              <a:t>A Framework for Extracting Scientific Measurements and Geo-Spatial Information from Scientific Literature</a:t>
            </a:r>
            <a:endParaRPr lang="en-GB" sz="2400" dirty="0">
              <a:solidFill>
                <a:srgbClr val="434343"/>
              </a:solidFill>
              <a:latin typeface="Raleway Light"/>
              <a:ea typeface="Raleway Light"/>
              <a:cs typeface="Raleway Light"/>
              <a:sym typeface="Raleway Light"/>
            </a:endParaRPr>
          </a:p>
          <a:p>
            <a:pPr algn="ctr">
              <a:lnSpc>
                <a:spcPct val="115000"/>
              </a:lnSpc>
              <a:spcBef>
                <a:spcPts val="1260"/>
              </a:spcBef>
              <a:buClr>
                <a:schemeClr val="dk1"/>
              </a:buClr>
            </a:pPr>
            <a:endParaRPr lang="de" sz="1260" dirty="0">
              <a:solidFill>
                <a:srgbClr val="434343"/>
              </a:solidFill>
              <a:latin typeface="Microsoft Sans Serif" panose="020B0604020202020204" pitchFamily="34" charset="0"/>
              <a:ea typeface="Raleway Light"/>
              <a:cs typeface="Microsoft Sans Serif" panose="020B0604020202020204" pitchFamily="34" charset="0"/>
              <a:sym typeface="Raleway Light"/>
            </a:endParaRPr>
          </a:p>
          <a:p>
            <a:pPr algn="ctr">
              <a:lnSpc>
                <a:spcPct val="115000"/>
              </a:lnSpc>
              <a:spcBef>
                <a:spcPts val="1260"/>
              </a:spcBef>
              <a:buClr>
                <a:schemeClr val="dk1"/>
              </a:buClr>
            </a:pPr>
            <a:r>
              <a:rPr lang="de" sz="1400" b="1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Muhammad Asif </a:t>
            </a:r>
            <a:r>
              <a:rPr lang="de" sz="1400" b="1" dirty="0" err="1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Suryani</a:t>
            </a:r>
            <a:r>
              <a:rPr lang="de" sz="1400" b="1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 </a:t>
            </a:r>
            <a:r>
              <a:rPr lang="de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1,2,3</a:t>
            </a:r>
            <a:r>
              <a:rPr lang="de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, Yannick </a:t>
            </a:r>
            <a:r>
              <a:rPr lang="de" sz="1400" dirty="0" err="1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Wölker</a:t>
            </a:r>
            <a:r>
              <a:rPr lang="de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 </a:t>
            </a:r>
            <a:r>
              <a:rPr lang="de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1,2,3</a:t>
            </a:r>
            <a:r>
              <a:rPr lang="de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, </a:t>
            </a:r>
            <a:r>
              <a:rPr lang="de" sz="1400" dirty="0" err="1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Deepak</a:t>
            </a:r>
            <a:r>
              <a:rPr lang="de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 Sharma </a:t>
            </a:r>
            <a:r>
              <a:rPr lang="de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1</a:t>
            </a:r>
            <a:r>
              <a:rPr lang="de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 ,Christian Beth </a:t>
            </a:r>
            <a:r>
              <a:rPr lang="de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1</a:t>
            </a:r>
            <a:r>
              <a:rPr lang="de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, Klaus Wallmann </a:t>
            </a:r>
            <a:r>
              <a:rPr lang="de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2</a:t>
            </a:r>
            <a:r>
              <a:rPr lang="de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, Matthias Renz </a:t>
            </a:r>
            <a:r>
              <a:rPr lang="de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1</a:t>
            </a:r>
          </a:p>
          <a:p>
            <a:pPr lvl="1" algn="ctr"/>
            <a:r>
              <a:rPr lang="en-GB" sz="1400" dirty="0"/>
              <a:t>Archaeoinformatics - Data Science, </a:t>
            </a:r>
            <a:r>
              <a:rPr lang="en-GB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Christian-</a:t>
            </a:r>
            <a:r>
              <a:rPr lang="en-GB" sz="1400" dirty="0" err="1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Albrechts</a:t>
            </a:r>
            <a:r>
              <a:rPr lang="en-GB" sz="14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-University Kiel, Germany. </a:t>
            </a:r>
            <a:r>
              <a:rPr lang="en-GB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1</a:t>
            </a:r>
          </a:p>
          <a:p>
            <a:pPr lvl="1" algn="ctr"/>
            <a:r>
              <a:rPr lang="en-GB" sz="1400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</a:rPr>
              <a:t>GEOMAR Helmholtz Centre for Ocean Research Kiel, Germany. </a:t>
            </a:r>
            <a:r>
              <a:rPr lang="en-GB" sz="1400" baseline="30000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</a:rPr>
              <a:t>2</a:t>
            </a:r>
            <a:endParaRPr lang="en-GB" sz="1400" dirty="0">
              <a:solidFill>
                <a:srgbClr val="434343"/>
              </a:solidFill>
              <a:latin typeface="Microsoft Sans Serif" panose="020B0604020202020204" pitchFamily="34" charset="0"/>
              <a:cs typeface="Microsoft Sans Serif" panose="020B0604020202020204" pitchFamily="34" charset="0"/>
              <a:sym typeface="Raleway Light"/>
            </a:endParaRPr>
          </a:p>
          <a:p>
            <a:pPr lvl="1" algn="ctr"/>
            <a:r>
              <a:rPr lang="en-GB" sz="1400" dirty="0"/>
              <a:t>Helmholtz School for Marine Data Science (</a:t>
            </a:r>
            <a:r>
              <a:rPr lang="en-GB" sz="1400" dirty="0" err="1"/>
              <a:t>MarDATA</a:t>
            </a:r>
            <a:r>
              <a:rPr lang="en-GB" sz="1400" dirty="0"/>
              <a:t>), Kiel Germany. </a:t>
            </a:r>
            <a:r>
              <a:rPr lang="en-GB" sz="1400" baseline="30000" dirty="0"/>
              <a:t>3</a:t>
            </a:r>
            <a:endParaRPr lang="en-GB" sz="1400" baseline="30000" dirty="0">
              <a:sym typeface="Raleway Light"/>
            </a:endParaRPr>
          </a:p>
          <a:p>
            <a:pPr lvl="1" algn="ctr"/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mas@informatik.uni-kiel.de</a:t>
            </a:r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ea typeface="Raleway Light"/>
                <a:cs typeface="Microsoft Sans Serif" panose="020B0604020202020204" pitchFamily="34" charset="0"/>
                <a:sym typeface="Raleway Light"/>
              </a:rPr>
              <a:t>, </a:t>
            </a:r>
            <a:r>
              <a:rPr lang="en-GB" sz="900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ywoelker@</a:t>
            </a:r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geomar.de</a:t>
            </a:r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</a:rPr>
              <a:t>, </a:t>
            </a:r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des@informatik.uni-kiel.de, cbe@informatik.uni-kiel.de</a:t>
            </a:r>
            <a:endParaRPr lang="en-GB" sz="900" u="sng" dirty="0">
              <a:solidFill>
                <a:srgbClr val="434343"/>
              </a:solidFill>
              <a:latin typeface="Microsoft Sans Serif" panose="020B0604020202020204" pitchFamily="34" charset="0"/>
              <a:cs typeface="Microsoft Sans Serif" panose="020B0604020202020204" pitchFamily="34" charset="0"/>
              <a:sym typeface="Raleway Light"/>
            </a:endParaRPr>
          </a:p>
          <a:p>
            <a:pPr lvl="1" algn="ctr"/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kwallmann@geomar.de</a:t>
            </a:r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</a:rPr>
              <a:t>, </a:t>
            </a:r>
            <a:r>
              <a:rPr lang="en-GB" sz="900" u="sng" dirty="0">
                <a:solidFill>
                  <a:srgbClr val="434343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sym typeface="Raleway Ligh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mr@informatik.uni-kiel.de</a:t>
            </a:r>
            <a:endParaRPr lang="en-GB" sz="900" b="1" dirty="0">
              <a:latin typeface="Raleway"/>
              <a:ea typeface="Raleway"/>
              <a:cs typeface="Raleway"/>
              <a:sym typeface="Raleway"/>
            </a:endParaRPr>
          </a:p>
          <a:p>
            <a:endParaRPr lang="en-GB" sz="2268" b="1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53983A-9B98-D8DA-8547-3E4E26AB8CD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41" t="35245" r="5470" b="34560"/>
          <a:stretch/>
        </p:blipFill>
        <p:spPr>
          <a:xfrm>
            <a:off x="9759089" y="1392342"/>
            <a:ext cx="1220698" cy="2957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CE5570-CF74-0470-EDDF-20805F8581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24359" y="1416751"/>
            <a:ext cx="887992" cy="2712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3462433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Proposed Framework mainly comprise of following modules: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Text Extraction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Measurement Extraction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Location Extraction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Heterogeneous Information Linking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Visualisation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440DF162-A0ED-1F4C-86F9-D3CCFB968969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10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Proposed Framework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EAE249-4CAC-09A9-BFAC-B62B6A8E2E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9"/>
          <a:stretch/>
        </p:blipFill>
        <p:spPr>
          <a:xfrm>
            <a:off x="4002505" y="2159992"/>
            <a:ext cx="6977290" cy="256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879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Text Extraction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module focuses on text extraction from scientific documents normally available in Portable Document Format (PDF).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Text extraction is performed using </a:t>
            </a:r>
            <a:r>
              <a:rPr lang="en-GB" sz="1400" b="1" dirty="0" err="1">
                <a:latin typeface="Raleway"/>
                <a:ea typeface="Raleway"/>
                <a:cs typeface="Raleway"/>
                <a:sym typeface="Raleway"/>
              </a:rPr>
              <a:t>pdfminer.six</a:t>
            </a: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GB" sz="1400" baseline="30000" dirty="0">
                <a:latin typeface="Raleway"/>
                <a:ea typeface="Raleway"/>
                <a:cs typeface="Raleway"/>
                <a:sym typeface="Raleway"/>
              </a:rPr>
              <a:t>[13]</a:t>
            </a: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.</a:t>
            </a:r>
            <a:endParaRPr lang="en-GB" sz="1400" dirty="0">
              <a:latin typeface="Raleway"/>
              <a:ea typeface="Raleway"/>
              <a:cs typeface="Raleway"/>
              <a:sym typeface="Raleway"/>
            </a:endParaRP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Text Pre-processing e.g. remove unrecognized characters and replacements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Metadata is also produced for indexing. 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"/>
              </a:rPr>
              <a:t>Measurement Extraction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"/>
              </a:rPr>
              <a:t>uses the text to find the relevant measurements e.g. MAR and SR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51BCF6AC-85B3-6544-9662-23555A84D654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11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Proposed Framework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20C6AE3C-63B7-42FE-B05A-6E9A2CBD67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485873"/>
              </p:ext>
            </p:extLst>
          </p:nvPr>
        </p:nvGraphicFramePr>
        <p:xfrm>
          <a:off x="1632499" y="4466111"/>
          <a:ext cx="7894662" cy="926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1554">
                  <a:extLst>
                    <a:ext uri="{9D8B030D-6E8A-4147-A177-3AD203B41FA5}">
                      <a16:colId xmlns:a16="http://schemas.microsoft.com/office/drawing/2014/main" val="1624429778"/>
                    </a:ext>
                  </a:extLst>
                </a:gridCol>
                <a:gridCol w="2631554">
                  <a:extLst>
                    <a:ext uri="{9D8B030D-6E8A-4147-A177-3AD203B41FA5}">
                      <a16:colId xmlns:a16="http://schemas.microsoft.com/office/drawing/2014/main" val="330357744"/>
                    </a:ext>
                  </a:extLst>
                </a:gridCol>
                <a:gridCol w="2631554">
                  <a:extLst>
                    <a:ext uri="{9D8B030D-6E8A-4147-A177-3AD203B41FA5}">
                      <a16:colId xmlns:a16="http://schemas.microsoft.com/office/drawing/2014/main" val="61223220"/>
                    </a:ext>
                  </a:extLst>
                </a:gridCol>
              </a:tblGrid>
              <a:tr h="222449">
                <a:tc>
                  <a:txBody>
                    <a:bodyPr/>
                    <a:lstStyle/>
                    <a:p>
                      <a:r>
                        <a:rPr lang="en-GB" sz="1400" kern="1200" noProof="0">
                          <a:solidFill>
                            <a:schemeClr val="tx1"/>
                          </a:solidFill>
                          <a:latin typeface="Raleway"/>
                        </a:rPr>
                        <a:t>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noProof="0">
                          <a:solidFill>
                            <a:schemeClr val="tx1"/>
                          </a:solidFill>
                          <a:latin typeface="Raleway"/>
                        </a:rPr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noProof="0">
                          <a:solidFill>
                            <a:schemeClr val="tx1"/>
                          </a:solidFill>
                          <a:latin typeface="Raleway"/>
                        </a:rPr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801207"/>
                  </a:ext>
                </a:extLst>
              </a:tr>
              <a:tr h="3094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noProof="0">
                          <a:solidFill>
                            <a:schemeClr val="tx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Mass Accumulation Rate</a:t>
                      </a:r>
                      <a:endParaRPr lang="en-GB" sz="1400" kern="1200" noProof="0">
                        <a:solidFill>
                          <a:schemeClr val="tx1"/>
                        </a:solidFill>
                        <a:latin typeface="Raleway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noProof="0">
                          <a:solidFill>
                            <a:schemeClr val="tx1"/>
                          </a:solidFill>
                          <a:latin typeface="Raleway"/>
                        </a:rPr>
                        <a:t>Mass/Area/Time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noProof="0" dirty="0">
                          <a:solidFill>
                            <a:schemeClr val="tx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42 𝑔 𝑐𝑚−2 𝑦𝑟−1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latin typeface="Raleway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785417"/>
                  </a:ext>
                </a:extLst>
              </a:tr>
              <a:tr h="312377">
                <a:tc>
                  <a:txBody>
                    <a:bodyPr/>
                    <a:lstStyle/>
                    <a:p>
                      <a:r>
                        <a:rPr lang="en-GB" sz="1400" kern="1200" noProof="0" dirty="0">
                          <a:solidFill>
                            <a:schemeClr val="tx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Sedimentation Rate </a:t>
                      </a:r>
                      <a:endParaRPr lang="en-GB" sz="1400" kern="1200" noProof="0" dirty="0">
                        <a:solidFill>
                          <a:schemeClr val="tx1"/>
                        </a:solidFill>
                        <a:latin typeface="Raleway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kern="1200" noProof="0">
                          <a:solidFill>
                            <a:schemeClr val="tx1"/>
                          </a:solidFill>
                          <a:latin typeface="Raleway"/>
                        </a:rPr>
                        <a:t>Length/Time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noProof="0" dirty="0">
                          <a:solidFill>
                            <a:schemeClr val="tx1"/>
                          </a:solidFill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40 𝑐𝑚 𝑦𝑟−1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8493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057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Measurement extraction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is based on </a:t>
            </a:r>
            <a:r>
              <a:rPr lang="en-GB" sz="1600" b="1" dirty="0" err="1">
                <a:solidFill>
                  <a:schemeClr val="dk1"/>
                </a:solidFill>
                <a:latin typeface="Raleway"/>
                <a:sym typeface="Raleway SemiBold"/>
              </a:rPr>
              <a:t>Grobid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-quantities </a:t>
            </a:r>
            <a:r>
              <a:rPr lang="en-GB" sz="1600" baseline="30000" dirty="0">
                <a:solidFill>
                  <a:schemeClr val="dk1"/>
                </a:solidFill>
                <a:latin typeface="Raleway"/>
                <a:sym typeface="Raleway SemiBold"/>
              </a:rPr>
              <a:t>[3]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The MAR and SR are represented in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non-SI units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dk1"/>
                </a:solidFill>
                <a:latin typeface="Raleway"/>
                <a:sym typeface="Raleway SemiBold"/>
              </a:rPr>
              <a:t>Grobid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-quantities module is enhanced considering targeted measurements and their unit variants.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Location Extraction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module consist of two sub modules: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Locational entities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extraction modules is based on </a:t>
            </a:r>
            <a:r>
              <a:rPr lang="en-GB" sz="1400" b="1" dirty="0" err="1">
                <a:solidFill>
                  <a:schemeClr val="dk1"/>
                </a:solidFill>
                <a:latin typeface="Raleway"/>
                <a:sym typeface="Raleway SemiBold"/>
              </a:rPr>
              <a:t>spaCy</a:t>
            </a: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 </a:t>
            </a:r>
            <a:r>
              <a:rPr lang="en-GB" sz="1400" baseline="30000" dirty="0">
                <a:solidFill>
                  <a:schemeClr val="dk1"/>
                </a:solidFill>
                <a:latin typeface="Raleway"/>
                <a:sym typeface="Raleway SemiBold"/>
              </a:rPr>
              <a:t>[6]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 which target oceanographic entities.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Geo-coding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 module uses service of </a:t>
            </a:r>
            <a:r>
              <a:rPr lang="en-GB" sz="1400" b="1" dirty="0" err="1">
                <a:solidFill>
                  <a:schemeClr val="dk1"/>
                </a:solidFill>
                <a:latin typeface="Raleway"/>
                <a:sym typeface="Raleway SemiBold"/>
              </a:rPr>
              <a:t>GeoPy</a:t>
            </a: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 </a:t>
            </a:r>
            <a:r>
              <a:rPr lang="en-GB" sz="1400" baseline="30000" dirty="0">
                <a:solidFill>
                  <a:schemeClr val="dk1"/>
                </a:solidFill>
                <a:latin typeface="Raleway"/>
                <a:sym typeface="Raleway SemiBold"/>
              </a:rPr>
              <a:t>[11]</a:t>
            </a: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which provide coordinates that are essential for linking and visualization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. 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6EFA8353-535B-5446-B4AD-D99BA75BDA26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12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Proposed Framework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245760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Heterogeneous Information Linking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uses extracted measurements and locations. E</a:t>
            </a:r>
            <a:r>
              <a:rPr lang="en-GB" sz="1600" dirty="0">
                <a:solidFill>
                  <a:schemeClr val="dk1"/>
                </a:solidFill>
                <a:latin typeface="Raleway"/>
              </a:rPr>
              <a:t>mphasising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measurement’s possible location candidates by two different approaches.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Simple Linking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approach look for location candidate on adjacent sentences (Pre and Post)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NN Linking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approach look for N location candidates in each direction. 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Information filtering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combine locational candidates from both approaches.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Segregate them into </a:t>
            </a: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land location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candidates and </a:t>
            </a: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water location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candidates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Visualisation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module provide an interactive map view using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Folium </a:t>
            </a:r>
            <a:r>
              <a:rPr lang="en-GB" sz="1600" baseline="30000" dirty="0">
                <a:solidFill>
                  <a:schemeClr val="dk1"/>
                </a:solidFill>
                <a:latin typeface="Raleway"/>
                <a:sym typeface="Raleway SemiBold"/>
              </a:rPr>
              <a:t>[14]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5778754F-B8FC-614B-A663-B12984956D41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13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Proposed Framework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225527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Annotation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is important for measurement extraction and location extraction.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Performed with experts on corpus from research publications.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For measurement extraction a set of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1000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annotations covers 100 MAR and SR variants.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For location extraction, a set of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3200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sentences is annotated.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Text Extraction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module achieve an average performance of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96.4%.  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60B066AA-95A4-994C-8860-C8FE57BFEDCA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14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Results and Discussion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4071683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5219865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Measurement extraction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module has been evaluated on test set of 20 full papers.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Achieve highest precision and 0.90 F1-score.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The diagram also indicates the distribution of MAR and SR values.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dk1"/>
              </a:solidFill>
              <a:latin typeface="Raleway"/>
              <a:sym typeface="Raleway SemiBold"/>
            </a:endParaRP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ECD5968C-2F6E-5040-85EE-D8858D8FE9DA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15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Results and Discussion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9A8253-25CC-EB59-6A49-CF08D4FDC2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937" y="1857389"/>
            <a:ext cx="5460863" cy="373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31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3" y="2159991"/>
            <a:ext cx="4829792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Location extraction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module has been evaluated on test set of 20 full papers.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Achieve precision of 0.70  and 0.78 F1-score.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Orange bars indicates locations entities with valid geo-code.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Green bars indicate entities with no geo-code.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dk1"/>
              </a:solidFill>
              <a:latin typeface="Raleway"/>
              <a:sym typeface="Raleway SemiBold"/>
            </a:endParaRP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3D238AAB-C1D5-8E4C-AB77-BDCA281CFA03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16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Results and Discussion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1B439C-F0B5-AEF1-252D-1A8766257B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1667343"/>
            <a:ext cx="5493395" cy="393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64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5219865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Error threshold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showcase the quality of the linking module on set of 20 papers, 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Predefined links as ground truth by experts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</a:rPr>
              <a:t>The solid red line cross at an error of 650km and cover 65% of the data points.</a:t>
            </a:r>
            <a:endParaRPr lang="en-GB" sz="1600" dirty="0">
              <a:solidFill>
                <a:schemeClr val="dk1"/>
              </a:solidFill>
              <a:latin typeface="Raleway"/>
              <a:sym typeface="Raleway SemiBold"/>
            </a:endParaRP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dk1"/>
              </a:solidFill>
              <a:latin typeface="Raleway"/>
              <a:sym typeface="Raleway SemiBold"/>
            </a:endParaRP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22769ED5-EF53-7C4C-9F75-CC890948F773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17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Results and Discussion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B1F1495-2B88-D02F-6D6F-E2D84D3ACB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684" y="1949029"/>
            <a:ext cx="4989271" cy="355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653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521986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The diagram elaborates the blue lines from previous diagram. 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It highlights the data points within considerable close vicinity of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200km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F6BBAE94-4C37-1D44-AF0C-9D0E44EE8543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18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Results and Discussion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9A6E9F-63E0-B8BD-737E-AC33032EF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742" y="1639484"/>
            <a:ext cx="5219866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112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3727127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Visualisation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module showcase the location candidates on map.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Green markers with anchor sign are water locations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Red markers indicates the land.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CBF8D191-7EB5-FA4D-BB88-C1A84F6B7861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19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Results and Discussion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086AA2-0E7D-0ED6-1D79-56E6D4B51E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965" y="1907828"/>
            <a:ext cx="6619830" cy="338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50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3726E73F-7AA9-9C7E-1B8A-E4CB14538D06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10" indent="-21601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dk1"/>
                </a:solidFill>
                <a:latin typeface="Raleway SemiBold"/>
              </a:rPr>
              <a:t>Muhammad Asif </a:t>
            </a:r>
            <a:r>
              <a:rPr lang="en-GB" b="1" dirty="0" err="1">
                <a:solidFill>
                  <a:schemeClr val="dk1"/>
                </a:solidFill>
                <a:latin typeface="Raleway SemiBold"/>
              </a:rPr>
              <a:t>Suryani</a:t>
            </a:r>
            <a:endParaRPr lang="en-GB" b="1" dirty="0">
              <a:solidFill>
                <a:schemeClr val="dk1"/>
              </a:solidFill>
              <a:latin typeface="Raleway SemiBold"/>
            </a:endParaRPr>
          </a:p>
          <a:p>
            <a:pPr marL="673210" lvl="1" indent="-21601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 SemiBold"/>
              </a:rPr>
              <a:t>Doctoral Researcher at Archaeoinformatics - Data Science, </a:t>
            </a:r>
            <a:r>
              <a:rPr lang="en-GB" sz="1400" dirty="0">
                <a:solidFill>
                  <a:schemeClr val="dk1"/>
                </a:solidFill>
                <a:latin typeface="Raleway SemiBold"/>
                <a:sym typeface="Raleway Light"/>
              </a:rPr>
              <a:t>Christian-</a:t>
            </a:r>
            <a:r>
              <a:rPr lang="en-GB" sz="1400" dirty="0" err="1">
                <a:solidFill>
                  <a:schemeClr val="dk1"/>
                </a:solidFill>
                <a:latin typeface="Raleway SemiBold"/>
                <a:sym typeface="Raleway Light"/>
              </a:rPr>
              <a:t>Albrechts</a:t>
            </a:r>
            <a:r>
              <a:rPr lang="en-GB" sz="1400" dirty="0">
                <a:solidFill>
                  <a:schemeClr val="dk1"/>
                </a:solidFill>
                <a:latin typeface="Raleway SemiBold"/>
                <a:sym typeface="Raleway Light"/>
              </a:rPr>
              <a:t>-University</a:t>
            </a:r>
            <a:r>
              <a:rPr lang="en-GB" sz="1400" dirty="0">
                <a:solidFill>
                  <a:schemeClr val="dk1"/>
                </a:solidFill>
                <a:latin typeface="Raleway SemiBold"/>
              </a:rPr>
              <a:t> Kiel, Germany.</a:t>
            </a:r>
          </a:p>
          <a:p>
            <a:pPr marL="673210" lvl="1" indent="-21601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 SemiBold"/>
              </a:rPr>
              <a:t>Marine Geosystems, GEOMAR, Kiel, Germany.</a:t>
            </a:r>
          </a:p>
          <a:p>
            <a:pPr marL="673210" lvl="1" indent="-21601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 SemiBold"/>
              </a:rPr>
              <a:t>Helmholtz School for Marine Data Science Kiel, Germany.</a:t>
            </a:r>
          </a:p>
          <a:p>
            <a:pPr marL="673210" lvl="1" indent="-21601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 SemiBold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mas@informatik.uni-kiel.de</a:t>
            </a:r>
            <a:endParaRPr lang="en-GB" sz="1400" dirty="0">
              <a:solidFill>
                <a:schemeClr val="dk1"/>
              </a:solidFill>
              <a:latin typeface="Raleway SemiBold"/>
            </a:endParaRPr>
          </a:p>
          <a:p>
            <a:endParaRPr lang="en-GB" sz="1512" dirty="0">
              <a:solidFill>
                <a:schemeClr val="dk1"/>
              </a:solidFill>
              <a:latin typeface="Raleway SemiBold"/>
            </a:endParaRPr>
          </a:p>
          <a:p>
            <a:pPr marL="216010" indent="-21601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dk1"/>
                </a:solidFill>
                <a:latin typeface="Raleway SemiBold"/>
              </a:rPr>
              <a:t>Area of interest</a:t>
            </a:r>
          </a:p>
          <a:p>
            <a:pPr marL="673210" lvl="1" indent="-21601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 SemiBold"/>
              </a:rPr>
              <a:t>Information Extraction, Natural Language Processing, Recommender Systems.</a:t>
            </a:r>
          </a:p>
          <a:p>
            <a:pPr marL="216010" lvl="6" indent="-216010">
              <a:buFont typeface="Arial" panose="020B0604020202020204" pitchFamily="34" charset="0"/>
              <a:buChar char="•"/>
            </a:pPr>
            <a:endParaRPr lang="en-GB" b="1" dirty="0">
              <a:solidFill>
                <a:schemeClr val="dk1"/>
              </a:solidFill>
              <a:latin typeface="Raleway SemiBold"/>
            </a:endParaRPr>
          </a:p>
          <a:p>
            <a:pPr marL="216010" lvl="6" indent="-21601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dk1"/>
                </a:solidFill>
                <a:latin typeface="Raleway SemiBold"/>
              </a:rPr>
              <a:t>Career Highlights</a:t>
            </a:r>
          </a:p>
          <a:p>
            <a:pPr marL="673210" lvl="7" indent="-21601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 SemiBold"/>
              </a:rPr>
              <a:t>Masters in CSE from GIK Institute, Pakistan.</a:t>
            </a:r>
          </a:p>
          <a:p>
            <a:pPr marL="673210" lvl="7" indent="-21601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latin typeface="Raleway SemiBold"/>
              </a:rPr>
              <a:t>Bachelors in Telecom Engineering, Pakistan.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2221AD6-06A8-A213-9F0B-8D8BAA8E9D70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70237E18-E339-FC40-AA6F-33AAAF097D7B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2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A1BED238-E871-7364-6C3C-86390B5F4DDD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Presenter Introduction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496320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439715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Proposed framework handles a challenging task to extract measurements and location information.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Measurements are linked to possible location candidates by Heterogenous information linking, 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Visualisation module provide an interactive map view for enhanced experience.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This framework could be enhanced to cover other important components i.e. Tables and Figures.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The information linking could be represented as rich repository, which could be seen as an information network of measurements and locational entities.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EBC85265-DC09-6F4B-AB26-B6D6B32B59AB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20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Conclusion / Future work</a:t>
            </a:r>
            <a:endParaRPr lang="en-GB" sz="2800" dirty="0">
              <a:latin typeface="Raleway"/>
              <a:ea typeface="Raleway"/>
              <a:cs typeface="Raleway"/>
              <a:sym typeface="Raleway"/>
            </a:endParaRPr>
          </a:p>
          <a:p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448284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439715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[1] M. K.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Gagan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G. B. Dunbar, and A. Suzuki, “The effect of skeletal mass accumulation in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porites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on coral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sr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/ca and </a:t>
            </a:r>
            <a:r>
              <a:rPr lang="el-GR" sz="1000" dirty="0">
                <a:solidFill>
                  <a:schemeClr val="dk1"/>
                </a:solidFill>
                <a:latin typeface="Raleway"/>
              </a:rPr>
              <a:t>δ18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o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paleothermometry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,”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Paleoceanography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vol. 27, no. 1, 2012.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[2] A. W. Dale, S. Sommer, U.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Lomnitz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I. Montes, T.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Treude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V.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Liebetrau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J.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Gier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C.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Hensen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M.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Dengler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K.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Stolpovsky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et al., “Organic carbon production, mineralisation and preservation on the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peruvian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margin,”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Biogeosciences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vol. 12, no. 5, pp. 1537–1559, 2015.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[3] L.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Foppiano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L. Romary, M. Ishii, and M.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Tanifuji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“Automatic identification and normalisation of physical measurements in scientific literature,” in Proceedings of the ACM Symposium on Document Engineering 2019, 2019, pp. 1–4.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[4] L.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Foppiano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T. M.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Dieb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A. Suzuki, and M. Ishii, “Proposal for automatic extraction framework of superconductors related information from scientific literature,” in </a:t>
            </a:r>
            <a:r>
              <a:rPr lang="ja-JP" altLang="en-US" sz="1000">
                <a:solidFill>
                  <a:schemeClr val="dk1"/>
                </a:solidFill>
                <a:latin typeface="Raleway"/>
              </a:rPr>
              <a:t>電子情報通信学会サービスコンピュー</a:t>
            </a:r>
            <a:r>
              <a:rPr lang="en-US" altLang="ja-JP" sz="1000" dirty="0">
                <a:solidFill>
                  <a:schemeClr val="dk1"/>
                </a:solidFill>
                <a:latin typeface="Raleway"/>
              </a:rPr>
              <a:t> </a:t>
            </a:r>
            <a:r>
              <a:rPr lang="ja-JP" altLang="en-US" sz="1000">
                <a:solidFill>
                  <a:schemeClr val="dk1"/>
                </a:solidFill>
                <a:latin typeface="Raleway"/>
              </a:rPr>
              <a:t>ティング研究会</a:t>
            </a:r>
            <a:r>
              <a:rPr lang="en-US" altLang="ja-JP" sz="1000" dirty="0">
                <a:solidFill>
                  <a:schemeClr val="dk1"/>
                </a:solidFill>
                <a:latin typeface="Raleway"/>
              </a:rPr>
              <a:t>2019 </a:t>
            </a:r>
            <a:r>
              <a:rPr lang="ja-JP" altLang="en-US" sz="1000">
                <a:solidFill>
                  <a:schemeClr val="dk1"/>
                </a:solidFill>
                <a:latin typeface="Raleway"/>
              </a:rPr>
              <a:t>年度第一回研究会</a:t>
            </a:r>
            <a:r>
              <a:rPr lang="en-US" altLang="ja-JP" sz="1000" dirty="0">
                <a:solidFill>
                  <a:schemeClr val="dk1"/>
                </a:solidFill>
                <a:latin typeface="Raleway"/>
              </a:rPr>
              <a:t>, </a:t>
            </a:r>
            <a:r>
              <a:rPr lang="ja-JP" altLang="en-US" sz="1000">
                <a:solidFill>
                  <a:schemeClr val="dk1"/>
                </a:solidFill>
                <a:latin typeface="Raleway"/>
              </a:rPr>
              <a:t>第</a:t>
            </a:r>
            <a:r>
              <a:rPr lang="en-US" altLang="ja-JP" sz="1000" dirty="0">
                <a:solidFill>
                  <a:schemeClr val="dk1"/>
                </a:solidFill>
                <a:latin typeface="Raleway"/>
              </a:rPr>
              <a:t>43 </a:t>
            </a:r>
            <a:r>
              <a:rPr lang="ja-JP" altLang="en-US" sz="1000">
                <a:solidFill>
                  <a:schemeClr val="dk1"/>
                </a:solidFill>
                <a:latin typeface="Raleway"/>
              </a:rPr>
              <a:t>回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MaDIS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</a:t>
            </a:r>
            <a:r>
              <a:rPr lang="ja-JP" altLang="en-US" sz="1000">
                <a:solidFill>
                  <a:schemeClr val="dk1"/>
                </a:solidFill>
                <a:latin typeface="Raleway"/>
              </a:rPr>
              <a:t>研究交</a:t>
            </a:r>
            <a:r>
              <a:rPr lang="en-US" altLang="ja-JP" sz="1000" dirty="0">
                <a:solidFill>
                  <a:schemeClr val="dk1"/>
                </a:solidFill>
                <a:latin typeface="Raleway"/>
              </a:rPr>
              <a:t> </a:t>
            </a:r>
            <a:r>
              <a:rPr lang="ja-JP" altLang="en-US" sz="1000">
                <a:solidFill>
                  <a:schemeClr val="dk1"/>
                </a:solidFill>
                <a:latin typeface="Raleway"/>
              </a:rPr>
              <a:t>流会合同研究会</a:t>
            </a:r>
            <a:r>
              <a:rPr lang="en-US" altLang="ja-JP" sz="1000" dirty="0">
                <a:solidFill>
                  <a:schemeClr val="dk1"/>
                </a:solidFill>
                <a:latin typeface="Raleway"/>
              </a:rPr>
              <a:t>, 2019.</a:t>
            </a:r>
          </a:p>
          <a:p>
            <a:r>
              <a:rPr lang="en-US" altLang="ja-JP" sz="1000" dirty="0">
                <a:solidFill>
                  <a:schemeClr val="dk1"/>
                </a:solidFill>
                <a:latin typeface="Raleway"/>
              </a:rPr>
              <a:t>[5] 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T.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Ceritli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and C. K. Williams, “Identifying the units of measurement in tabular data,”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arXiv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preprint arXiv:2111.11959, 2021.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[6] M.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Honnibal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and I.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Montani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“Natural language understanding with bloom embeddings, convolutional neural networks and incremental parsing,” Unpublished software application. https://spacy. io, 2017.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[7] M. Neumann, D. King, I.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Beltagy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and W. Ammar, “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Scispacy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: fast and robust models for biomedical natural language processing,”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arXiv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preprint arXiv:1902.07669, 2019.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[8] G. Contributors, “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grobid-ner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: A named-entity recogniser based on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grobid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,” https://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github.com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/kermitt2/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grobid-ner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2014–2022, [Online; accessed May 31, 2022].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[9] U. of Southampton, “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Geoparsepy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,” </a:t>
            </a:r>
            <a:r>
              <a:rPr lang="en-GB" sz="1000" dirty="0">
                <a:solidFill>
                  <a:schemeClr val="dk1"/>
                </a:solidFill>
                <a:latin typeface="Raleway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https://pypi.org/project/geoparsepy/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2022, [Online; accessed: May 31, 2022].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[10] C. Grover, R. Tobin, K. Byrne, M.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Woollard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J. Reid, S. Dunn, and J. Ball, “Use of the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edinburgh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geoparser for georeferencing digitized historical collections,” Philosophical Transactions of the Royal Society A: Mathematical, Physical and Engineering Sciences, vol. 368, no. 1925, pp. 3875–3889, 2010.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[11] G. Contributors, “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Geopy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- python wrapper for geocoding services,” https: //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geopy.readthedocs.io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/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en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/stable/#, [Online; accessed: May 31, 2022].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[12] K.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Hundman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and C. A.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Mattmann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“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Marve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: Measurement context extraction from text,” in Proceedings of 23rd ACM SIGKDD International Conference on Knowledge Discovery and Data Mining, 2017.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[13]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PDFminer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“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pdfminer.six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,” </a:t>
            </a:r>
            <a:r>
              <a:rPr lang="en-GB" sz="1000" dirty="0">
                <a:solidFill>
                  <a:schemeClr val="dk1"/>
                </a:solidFill>
                <a:latin typeface="Ralewa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https://github.com/pdfminer/pdfminer.six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, [Online; accessed: March 20, 2022].</a:t>
            </a:r>
          </a:p>
          <a:p>
            <a:r>
              <a:rPr lang="en-GB" sz="1000" dirty="0">
                <a:solidFill>
                  <a:schemeClr val="dk1"/>
                </a:solidFill>
                <a:latin typeface="Raleway"/>
              </a:rPr>
              <a:t>[14] ——, “Folium - python data, 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leaflet.js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 maps,” https: //python-</a:t>
            </a:r>
            <a:r>
              <a:rPr lang="en-GB" sz="1000" dirty="0" err="1">
                <a:solidFill>
                  <a:schemeClr val="dk1"/>
                </a:solidFill>
                <a:latin typeface="Raleway"/>
              </a:rPr>
              <a:t>visualization.github.io</a:t>
            </a:r>
            <a:r>
              <a:rPr lang="en-GB" sz="1000" dirty="0">
                <a:solidFill>
                  <a:schemeClr val="dk1"/>
                </a:solidFill>
                <a:latin typeface="Raleway"/>
              </a:rPr>
              <a:t>/folium/, [Online; accessed: May 31, 2022].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FF92EE0F-4D2B-2642-934B-B5C4D335EA0C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21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References</a:t>
            </a:r>
            <a:endParaRPr lang="en-GB" sz="2800" dirty="0">
              <a:latin typeface="Raleway"/>
              <a:ea typeface="Raleway"/>
              <a:cs typeface="Raleway"/>
              <a:sym typeface="Raleway"/>
            </a:endParaRPr>
          </a:p>
          <a:p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8858752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439715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endParaRPr lang="en-GB" sz="2000" dirty="0">
              <a:effectLst/>
              <a:latin typeface="Helvetica" pitchFamily="2" charset="0"/>
            </a:endParaRPr>
          </a:p>
          <a:p>
            <a:pPr algn="ctr"/>
            <a:endParaRPr lang="en-GB" sz="2000" dirty="0">
              <a:latin typeface="Helvetica" pitchFamily="2" charset="0"/>
            </a:endParaRPr>
          </a:p>
          <a:p>
            <a:pPr algn="ctr"/>
            <a:endParaRPr lang="en-GB" sz="2000" dirty="0">
              <a:effectLst/>
              <a:latin typeface="Helvetica" pitchFamily="2" charset="0"/>
            </a:endParaRPr>
          </a:p>
          <a:p>
            <a:pPr algn="ctr"/>
            <a:r>
              <a:rPr lang="en-GB" sz="3200" dirty="0">
                <a:latin typeface="Helvetica" pitchFamily="2" charset="0"/>
              </a:rPr>
              <a:t>Thank you</a:t>
            </a:r>
            <a:endParaRPr lang="en-GB" sz="3200" dirty="0">
              <a:effectLst/>
              <a:latin typeface="Helvetica" pitchFamily="2" charset="0"/>
            </a:endParaRP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</a:t>
            </a:r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</p:spTree>
    <p:extLst>
      <p:ext uri="{BB962C8B-B14F-4D97-AF65-F5344CB8AC3E}">
        <p14:creationId xmlns:p14="http://schemas.microsoft.com/office/powerpoint/2010/main" val="4069397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8ECE3935-AFC3-A3C8-6696-83F9682FC23C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Problem Statement</a:t>
            </a:r>
          </a:p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Introduction</a:t>
            </a:r>
          </a:p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Bigger Picture</a:t>
            </a:r>
          </a:p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Related work</a:t>
            </a:r>
          </a:p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Proposed Framework</a:t>
            </a:r>
          </a:p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Results and Discussion</a:t>
            </a:r>
          </a:p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Conclusion/Future work</a:t>
            </a:r>
          </a:p>
          <a:p>
            <a:pPr marL="576026" indent="-392018">
              <a:lnSpc>
                <a:spcPct val="150000"/>
              </a:lnSpc>
              <a:buSzPts val="1300"/>
              <a:buFont typeface="Raleway"/>
              <a:buAutoNum type="arabicPeriod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Reference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EDAC3702-3A47-B1B5-4E6E-140AD699CA0A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78F5310E-B377-9743-8F11-5C136A1BC85E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3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C26F0BC6-3CEF-6EF8-FC94-AB299A0DB423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Presentation Outline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572351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Data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is an important but expensive in many </a:t>
            </a:r>
            <a:r>
              <a:rPr lang="en-GB" sz="1600" b="1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scientific disciplines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</a:t>
            </a:r>
            <a:endParaRPr lang="en-GB" sz="1600" b="1" dirty="0">
              <a:latin typeface="Raleway"/>
              <a:ea typeface="Raleway"/>
              <a:cs typeface="Raleway"/>
              <a:sym typeface="Raleway"/>
            </a:endParaRPr>
          </a:p>
          <a:p>
            <a:pPr marL="469758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Scientific Papers 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are often a rich source of information and data: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The information is scattered throughout the publication and could be of diverse types and exhibit rich context.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To automatically extract relevant information alongside its context is challenging. 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Scientific Measurements 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in this regard showcase broader context i.e. </a:t>
            </a: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Spatial aspect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In </a:t>
            </a: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Marine Science 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scientific measurements are largely reported in publications normally with spatial context.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28B9FB87-B7E4-1B4A-B8B6-19F2E1533ACF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4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Problem Statement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3420847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Researchers encapsulate their findings in research papers.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Normally, research papers are well written and structured for the </a:t>
            </a: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human</a:t>
            </a: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readers</a:t>
            </a: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.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The readers could search their relevant Information for these sources </a:t>
            </a: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manually.</a:t>
            </a:r>
          </a:p>
          <a:p>
            <a:pPr marL="1384158" lvl="2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200" dirty="0">
                <a:latin typeface="Raleway"/>
                <a:ea typeface="Raleway"/>
                <a:cs typeface="Raleway"/>
                <a:sym typeface="Raleway"/>
              </a:rPr>
              <a:t>The desired information could be expressed anywhere in the document  i.e. </a:t>
            </a:r>
            <a:r>
              <a:rPr lang="en-GB" sz="1200" b="1" dirty="0">
                <a:latin typeface="Raleway"/>
                <a:ea typeface="Raleway"/>
                <a:cs typeface="Raleway"/>
                <a:sym typeface="Raleway"/>
              </a:rPr>
              <a:t>text</a:t>
            </a:r>
            <a:r>
              <a:rPr lang="en-GB" sz="1200" dirty="0">
                <a:latin typeface="Raleway"/>
                <a:ea typeface="Raleway"/>
                <a:cs typeface="Raleway"/>
                <a:sym typeface="Raleway"/>
              </a:rPr>
              <a:t>, tables and figures.</a:t>
            </a:r>
          </a:p>
          <a:p>
            <a:pPr marL="1384158" lvl="2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200" dirty="0">
                <a:latin typeface="Raleway"/>
                <a:sym typeface="Raleway"/>
              </a:rPr>
              <a:t>Number of publications are rapidly increasing.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Automatic extraction </a:t>
            </a: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of relevant information from these papers may provide a solution which is linked to </a:t>
            </a: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type of information </a:t>
            </a: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and </a:t>
            </a:r>
            <a:r>
              <a:rPr lang="en-GB" sz="1400" b="1" dirty="0">
                <a:latin typeface="Raleway"/>
                <a:ea typeface="Raleway"/>
                <a:cs typeface="Raleway"/>
                <a:sym typeface="Raleway"/>
              </a:rPr>
              <a:t>domain</a:t>
            </a: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CD723346-A264-EE45-9958-7CFA8A82F2A4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5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Introduction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322081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7563404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In </a:t>
            </a: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Marine Geology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, researcher perform experiments at various oceanographic locations and record complex </a:t>
            </a: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measurements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. 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These measurements has considerable impact on the environment </a:t>
            </a:r>
            <a:br>
              <a:rPr lang="en-GB" sz="1400" dirty="0">
                <a:latin typeface="Raleway"/>
                <a:ea typeface="Raleway"/>
                <a:cs typeface="Raleway"/>
                <a:sym typeface="Raleway"/>
              </a:rPr>
            </a:br>
            <a:r>
              <a:rPr lang="en-GB" sz="1400" dirty="0">
                <a:latin typeface="Raleway"/>
                <a:ea typeface="Raleway"/>
                <a:cs typeface="Raleway"/>
                <a:sym typeface="Raleway"/>
              </a:rPr>
              <a:t>especially on seafloor.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sym typeface="Raleway"/>
              </a:rPr>
              <a:t>These measurements are compiled in scientific publications, e.g. </a:t>
            </a:r>
            <a:r>
              <a:rPr lang="en-GB" sz="1400" b="1" dirty="0">
                <a:latin typeface="Raleway"/>
                <a:sym typeface="Raleway"/>
              </a:rPr>
              <a:t>Mass Accumulation Rate</a:t>
            </a:r>
            <a:r>
              <a:rPr lang="en-GB" sz="1400" dirty="0">
                <a:latin typeface="Raleway"/>
                <a:sym typeface="Raleway"/>
              </a:rPr>
              <a:t> (MAR) </a:t>
            </a:r>
            <a:r>
              <a:rPr lang="en-GB" sz="1400" b="1" dirty="0">
                <a:latin typeface="Raleway"/>
                <a:sym typeface="Raleway"/>
              </a:rPr>
              <a:t>Sedimentation Rate </a:t>
            </a:r>
            <a:r>
              <a:rPr lang="en-GB" sz="1400" dirty="0">
                <a:latin typeface="Raleway"/>
                <a:sym typeface="Raleway"/>
              </a:rPr>
              <a:t>(SR).</a:t>
            </a: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sym typeface="Raleway"/>
              </a:rPr>
              <a:t>For better understanding of MAR and SR measurements, </a:t>
            </a:r>
            <a:br>
              <a:rPr lang="en-GB" sz="1400" dirty="0">
                <a:latin typeface="Raleway"/>
                <a:sym typeface="Raleway"/>
              </a:rPr>
            </a:br>
            <a:r>
              <a:rPr lang="en-GB" sz="1400" dirty="0">
                <a:latin typeface="Raleway"/>
                <a:sym typeface="Raleway"/>
              </a:rPr>
              <a:t>it is necessary to consider their spatial context.</a:t>
            </a: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B2E7AAA7-AC8A-A648-875A-BBB4BC1FEAC2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6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Introduction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5D8A57-B87D-8182-D60A-CE3C5A76AD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5"/>
          <a:stretch/>
        </p:blipFill>
        <p:spPr>
          <a:xfrm>
            <a:off x="7499684" y="2159990"/>
            <a:ext cx="3480111" cy="25884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D83E58-2436-5E95-07D6-09934A1F9EE2}"/>
              </a:ext>
            </a:extLst>
          </p:cNvPr>
          <p:cNvSpPr txBox="1"/>
          <p:nvPr/>
        </p:nvSpPr>
        <p:spPr>
          <a:xfrm>
            <a:off x="7955293" y="5000625"/>
            <a:ext cx="25688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800" dirty="0">
                <a:latin typeface="Raleway"/>
              </a:rPr>
              <a:t>Sample text with Sedimentation rate [1]</a:t>
            </a:r>
          </a:p>
        </p:txBody>
      </p:sp>
    </p:spTree>
    <p:extLst>
      <p:ext uri="{BB962C8B-B14F-4D97-AF65-F5344CB8AC3E}">
        <p14:creationId xmlns:p14="http://schemas.microsoft.com/office/powerpoint/2010/main" val="3191803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9AD464D5-7041-7A44-BE7F-5273E2FD3B66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7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Bigger Picture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" name="Content Placeholder 3">
            <a:extLst>
              <a:ext uri="{FF2B5EF4-FFF2-40B4-BE49-F238E27FC236}">
                <a16:creationId xmlns:a16="http://schemas.microsoft.com/office/drawing/2014/main" id="{8A50C883-94AA-1E22-C0D4-5F7199C227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24" t="16154" r="32216" b="7967"/>
          <a:stretch/>
        </p:blipFill>
        <p:spPr>
          <a:xfrm>
            <a:off x="87724" y="2317416"/>
            <a:ext cx="1889845" cy="22549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F86B3EA-88B4-456A-0BC4-B0EF287D2B34}"/>
              </a:ext>
            </a:extLst>
          </p:cNvPr>
          <p:cNvSpPr/>
          <p:nvPr/>
        </p:nvSpPr>
        <p:spPr>
          <a:xfrm>
            <a:off x="2427649" y="3015572"/>
            <a:ext cx="1525329" cy="8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701" dirty="0"/>
              <a:t>Data Extraction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C1232A6-439B-073F-597D-918DAD63BC8E}"/>
              </a:ext>
            </a:extLst>
          </p:cNvPr>
          <p:cNvSpPr/>
          <p:nvPr/>
        </p:nvSpPr>
        <p:spPr>
          <a:xfrm>
            <a:off x="4227031" y="1920033"/>
            <a:ext cx="1525329" cy="8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701" dirty="0"/>
              <a:t>Measurement Extraction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9AFCC4-64F5-8A73-DF8C-12F695701ABA}"/>
              </a:ext>
            </a:extLst>
          </p:cNvPr>
          <p:cNvSpPr/>
          <p:nvPr/>
        </p:nvSpPr>
        <p:spPr>
          <a:xfrm>
            <a:off x="4227028" y="4127804"/>
            <a:ext cx="1525329" cy="8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701" dirty="0"/>
              <a:t>Location Extraction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4C212C-C4A1-EDBC-F481-D897FC15B6D6}"/>
              </a:ext>
            </a:extLst>
          </p:cNvPr>
          <p:cNvSpPr/>
          <p:nvPr/>
        </p:nvSpPr>
        <p:spPr>
          <a:xfrm>
            <a:off x="6043519" y="3015943"/>
            <a:ext cx="1525329" cy="8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701" dirty="0"/>
              <a:t>Information Linking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29E31AC-9AB2-ED8B-AAA0-860FCB6343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972" y="2317416"/>
            <a:ext cx="3281823" cy="2669005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>
                <a:shade val="50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A962E7-D8E4-BB40-CBAA-171DFA52B973}"/>
              </a:ext>
            </a:extLst>
          </p:cNvPr>
          <p:cNvSpPr txBox="1"/>
          <p:nvPr/>
        </p:nvSpPr>
        <p:spPr>
          <a:xfrm>
            <a:off x="740578" y="4677822"/>
            <a:ext cx="292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800" dirty="0">
                <a:latin typeface="Raleway"/>
              </a:rPr>
              <a:t>[2]</a:t>
            </a:r>
            <a:endParaRPr lang="en-DE" sz="800" dirty="0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7C58DD36-8815-557B-51E7-38B5CC9C41C3}"/>
              </a:ext>
            </a:extLst>
          </p:cNvPr>
          <p:cNvSpPr/>
          <p:nvPr/>
        </p:nvSpPr>
        <p:spPr>
          <a:xfrm>
            <a:off x="1977569" y="3316778"/>
            <a:ext cx="450080" cy="288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42F2327C-2BFE-B73B-7F0A-9B0615455BCE}"/>
              </a:ext>
            </a:extLst>
          </p:cNvPr>
          <p:cNvCxnSpPr>
            <a:cxnSpLocks/>
            <a:stCxn id="9" idx="0"/>
            <a:endCxn id="11" idx="1"/>
          </p:cNvCxnSpPr>
          <p:nvPr/>
        </p:nvCxnSpPr>
        <p:spPr>
          <a:xfrm rot="5400000" flipH="1" flipV="1">
            <a:off x="3375557" y="2164099"/>
            <a:ext cx="666230" cy="103671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52492F7B-D312-099D-9718-4438172FD158}"/>
              </a:ext>
            </a:extLst>
          </p:cNvPr>
          <p:cNvCxnSpPr>
            <a:cxnSpLocks/>
            <a:stCxn id="9" idx="2"/>
            <a:endCxn id="12" idx="1"/>
          </p:cNvCxnSpPr>
          <p:nvPr/>
        </p:nvCxnSpPr>
        <p:spPr>
          <a:xfrm rot="16200000" flipH="1">
            <a:off x="3367209" y="3697294"/>
            <a:ext cx="682924" cy="1036714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C5619973-DA82-59A0-F3C8-B72E8298B1A9}"/>
              </a:ext>
            </a:extLst>
          </p:cNvPr>
          <p:cNvCxnSpPr>
            <a:cxnSpLocks/>
            <a:stCxn id="11" idx="3"/>
            <a:endCxn id="13" idx="0"/>
          </p:cNvCxnSpPr>
          <p:nvPr/>
        </p:nvCxnSpPr>
        <p:spPr>
          <a:xfrm>
            <a:off x="5752360" y="2349342"/>
            <a:ext cx="1053824" cy="66660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>
            <a:extLst>
              <a:ext uri="{FF2B5EF4-FFF2-40B4-BE49-F238E27FC236}">
                <a16:creationId xmlns:a16="http://schemas.microsoft.com/office/drawing/2014/main" id="{A83366D7-71F4-73AF-E1A2-F542F0214AD8}"/>
              </a:ext>
            </a:extLst>
          </p:cNvPr>
          <p:cNvCxnSpPr>
            <a:cxnSpLocks/>
            <a:endCxn id="13" idx="2"/>
          </p:cNvCxnSpPr>
          <p:nvPr/>
        </p:nvCxnSpPr>
        <p:spPr>
          <a:xfrm flipV="1">
            <a:off x="5768132" y="3874560"/>
            <a:ext cx="1038052" cy="684053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643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Considering </a:t>
            </a: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Measurement extraction,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spatial information extraction 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and</a:t>
            </a:r>
            <a:r>
              <a:rPr lang="en-GB" sz="1600" b="1" dirty="0">
                <a:latin typeface="Raleway"/>
                <a:ea typeface="Raleway"/>
                <a:cs typeface="Raleway"/>
                <a:sym typeface="Raleway"/>
              </a:rPr>
              <a:t> Information linking</a:t>
            </a:r>
            <a:r>
              <a:rPr lang="en-GB" sz="1600" dirty="0">
                <a:latin typeface="Raleway"/>
                <a:ea typeface="Raleway"/>
                <a:cs typeface="Raleway"/>
                <a:sym typeface="Raleway"/>
              </a:rPr>
              <a:t> few approaches could address this problem individually, but only to some extent. </a:t>
            </a:r>
            <a:endParaRPr lang="en-GB" sz="1400" dirty="0">
              <a:latin typeface="Raleway SemiBold"/>
              <a:ea typeface="Raleway SemiBold"/>
              <a:cs typeface="Raleway SemiBold"/>
              <a:sym typeface="Raleway SemiBold"/>
            </a:endParaRP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latin typeface="Raleway SemiBold"/>
                <a:ea typeface="Raleway SemiBold"/>
                <a:cs typeface="Raleway SemiBold"/>
                <a:sym typeface="Raleway SemiBold"/>
              </a:rPr>
              <a:t>Grobid</a:t>
            </a:r>
            <a:r>
              <a:rPr lang="en-GB" sz="1400" dirty="0">
                <a:latin typeface="Raleway SemiBold"/>
                <a:ea typeface="Raleway SemiBold"/>
                <a:cs typeface="Raleway SemiBold"/>
                <a:sym typeface="Raleway SemiBold"/>
              </a:rPr>
              <a:t>-quantities </a:t>
            </a:r>
            <a:r>
              <a:rPr lang="en-GB" sz="1400" dirty="0">
                <a:latin typeface="Raleway"/>
                <a:sym typeface="Raleway"/>
              </a:rPr>
              <a:t>module based on Conditional Random Fields (CRFs), capable of extracting quantities from scientific literature </a:t>
            </a:r>
            <a:r>
              <a:rPr lang="en-GB" sz="1400" baseline="30000" dirty="0">
                <a:latin typeface="Raleway"/>
                <a:sym typeface="Raleway"/>
              </a:rPr>
              <a:t>[3,4]</a:t>
            </a:r>
            <a:r>
              <a:rPr lang="en-GB" sz="14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, e.g. </a:t>
            </a:r>
            <a:r>
              <a:rPr lang="en-GB" sz="1400" dirty="0" err="1">
                <a:latin typeface="Raleway SemiBold"/>
                <a:sym typeface="Raleway SemiBold"/>
              </a:rPr>
              <a:t>Grobid</a:t>
            </a:r>
            <a:r>
              <a:rPr lang="en-GB" sz="1400" dirty="0">
                <a:latin typeface="Raleway SemiBold"/>
                <a:sym typeface="Raleway SemiBold"/>
              </a:rPr>
              <a:t>-Astro</a:t>
            </a:r>
            <a:endParaRPr lang="en-GB" sz="1400" dirty="0">
              <a:latin typeface="Raleway SemiBold"/>
              <a:sym typeface="Raleway"/>
            </a:endParaRP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 SemiBold"/>
                <a:sym typeface="Raleway SemiBold"/>
              </a:rPr>
              <a:t>Quantulum3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 </a:t>
            </a:r>
            <a:r>
              <a:rPr lang="en-GB" sz="1400" dirty="0">
                <a:latin typeface="Raleway"/>
                <a:sym typeface="Raleway"/>
              </a:rPr>
              <a:t>has been used recently to extract measurements from the tabular data </a:t>
            </a:r>
            <a:r>
              <a:rPr lang="en-GB" sz="1400" baseline="30000" dirty="0">
                <a:latin typeface="Raleway"/>
                <a:sym typeface="Raleway"/>
              </a:rPr>
              <a:t>[5]</a:t>
            </a:r>
            <a:r>
              <a:rPr lang="en-GB" sz="1400" dirty="0">
                <a:latin typeface="Raleway"/>
                <a:sym typeface="Raleway"/>
              </a:rPr>
              <a:t>. </a:t>
            </a:r>
          </a:p>
          <a:p>
            <a:pPr marL="1384158" lvl="2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"/>
                <a:sym typeface="Raleway"/>
              </a:rPr>
              <a:t>Extraction is performed using rule-based approach and disambiguation of units using Wikipedia articles.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Spatial Information extraction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could be seen as Named Entity Recognition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(NER)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task: 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latin typeface="Raleway SemiBold"/>
                <a:sym typeface="Raleway SemiBold"/>
              </a:rPr>
              <a:t>spaCy</a:t>
            </a:r>
            <a:r>
              <a:rPr lang="en-GB" sz="1400" b="1" dirty="0">
                <a:solidFill>
                  <a:schemeClr val="dk1"/>
                </a:solidFill>
                <a:latin typeface="Raleway"/>
                <a:sym typeface="Raleway SemiBold"/>
              </a:rPr>
              <a:t>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is an open source library that could be tailored accordingly</a:t>
            </a:r>
            <a:r>
              <a:rPr lang="en-GB" sz="1400" baseline="30000" dirty="0">
                <a:latin typeface="Raleway"/>
                <a:sym typeface="Raleway"/>
              </a:rPr>
              <a:t>[6,7]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, e.g. </a:t>
            </a:r>
            <a:r>
              <a:rPr lang="en-GB" sz="1400" dirty="0" err="1">
                <a:latin typeface="Raleway SemiBold"/>
                <a:sym typeface="Raleway SemiBold"/>
              </a:rPr>
              <a:t>ScispaCy</a:t>
            </a:r>
            <a:endParaRPr lang="en-GB" sz="1400" dirty="0">
              <a:latin typeface="Raleway SemiBold"/>
              <a:sym typeface="Raleway SemiBold"/>
            </a:endParaRP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latin typeface="Raleway SemiBold"/>
                <a:sym typeface="Raleway SemiBold"/>
              </a:rPr>
              <a:t>Grobid-ner</a:t>
            </a:r>
            <a:r>
              <a:rPr lang="en-GB" sz="1400" dirty="0">
                <a:latin typeface="Raleway SemiBold"/>
                <a:sym typeface="Raleway SemiBold"/>
              </a:rPr>
              <a:t>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is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a module capable of extracting general entities </a:t>
            </a:r>
            <a:r>
              <a:rPr lang="en-GB" sz="1400" baseline="30000" dirty="0">
                <a:latin typeface="Raleway"/>
                <a:sym typeface="Raleway"/>
              </a:rPr>
              <a:t>[8]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.</a:t>
            </a:r>
            <a:endParaRPr lang="en-GB" sz="1400" dirty="0">
              <a:latin typeface="Raleway"/>
              <a:ea typeface="Raleway"/>
              <a:cs typeface="Raleway"/>
              <a:sym typeface="Raleway"/>
            </a:endParaRP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endParaRPr lang="en-GB" sz="1600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9DC49473-804C-5D4A-B37B-62FFE4644935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8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Related Work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2063921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8;p18">
            <a:extLst>
              <a:ext uri="{FF2B5EF4-FFF2-40B4-BE49-F238E27FC236}">
                <a16:creationId xmlns:a16="http://schemas.microsoft.com/office/drawing/2014/main" id="{CC1EE49F-F464-5055-ABD0-E68A0B9AC0DA}"/>
              </a:ext>
            </a:extLst>
          </p:cNvPr>
          <p:cNvSpPr/>
          <p:nvPr/>
        </p:nvSpPr>
        <p:spPr>
          <a:xfrm>
            <a:off x="540072" y="2159991"/>
            <a:ext cx="10079516" cy="3137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Spatial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 entities could showcase important metadata information i.e.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geocoding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latin typeface="Raleway SemiBold"/>
                <a:sym typeface="Raleway SemiBold"/>
              </a:rPr>
              <a:t>Geoparsepy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 module provide coordinate base information in combination with NER </a:t>
            </a:r>
            <a:r>
              <a:rPr lang="en-GB" sz="1400" baseline="30000" dirty="0">
                <a:latin typeface="Raleway"/>
                <a:sym typeface="Raleway"/>
              </a:rPr>
              <a:t>[9]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 SemiBold"/>
              </a:rPr>
              <a:t>.</a:t>
            </a:r>
            <a:endParaRPr lang="en-GB" sz="1400" dirty="0">
              <a:solidFill>
                <a:schemeClr val="dk1"/>
              </a:solidFill>
              <a:latin typeface="Raleway"/>
              <a:sym typeface="Raleway"/>
            </a:endParaRP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 SemiBold"/>
                <a:sym typeface="Raleway SemiBold"/>
              </a:rPr>
              <a:t>Edinburgh </a:t>
            </a:r>
            <a:r>
              <a:rPr lang="en-GB" sz="1400" dirty="0">
                <a:latin typeface="Raleway SemiBold"/>
                <a:sym typeface="Raleway"/>
              </a:rPr>
              <a:t>Geoparser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can be used with several gazetteers including </a:t>
            </a:r>
            <a:r>
              <a:rPr lang="en-GB" sz="1400" dirty="0" err="1">
                <a:solidFill>
                  <a:schemeClr val="dk1"/>
                </a:solidFill>
                <a:latin typeface="Raleway"/>
                <a:sym typeface="Raleway"/>
              </a:rPr>
              <a:t>GeoNames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 </a:t>
            </a:r>
            <a:r>
              <a:rPr lang="en-GB" sz="1400" baseline="30000" dirty="0">
                <a:latin typeface="Raleway"/>
                <a:sym typeface="Raleway"/>
              </a:rPr>
              <a:t>[10]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latin typeface="Raleway SemiBold"/>
                <a:sym typeface="Raleway"/>
              </a:rPr>
              <a:t>GeoPy</a:t>
            </a:r>
            <a:r>
              <a:rPr lang="en-GB" sz="1400" b="1" dirty="0">
                <a:solidFill>
                  <a:schemeClr val="dk1"/>
                </a:solidFill>
                <a:latin typeface="Raleway"/>
                <a:sym typeface="Raleway"/>
              </a:rPr>
              <a:t> 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module provide coordinates for spatial entity beside rich functionalities </a:t>
            </a:r>
            <a:r>
              <a:rPr lang="en-GB" sz="1400" baseline="30000" dirty="0">
                <a:latin typeface="Raleway"/>
                <a:sym typeface="Raleway"/>
              </a:rPr>
              <a:t>[11]</a:t>
            </a:r>
            <a:r>
              <a:rPr lang="en-GB" sz="1400" dirty="0">
                <a:solidFill>
                  <a:schemeClr val="dk1"/>
                </a:solidFill>
                <a:latin typeface="Raleway"/>
                <a:sym typeface="Raleway"/>
              </a:rPr>
              <a:t>.</a:t>
            </a:r>
          </a:p>
          <a:p>
            <a:pPr marL="469758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Information linking especially </a:t>
            </a:r>
            <a:r>
              <a:rPr lang="en-GB" sz="1600" b="1" dirty="0">
                <a:solidFill>
                  <a:schemeClr val="dk1"/>
                </a:solidFill>
                <a:latin typeface="Raleway"/>
                <a:sym typeface="Raleway SemiBold"/>
              </a:rPr>
              <a:t>Heterogeneous linking </a:t>
            </a:r>
            <a:r>
              <a:rPr lang="en-GB" sz="1600" dirty="0">
                <a:solidFill>
                  <a:schemeClr val="dk1"/>
                </a:solidFill>
                <a:latin typeface="Raleway"/>
                <a:sym typeface="Raleway SemiBold"/>
              </a:rPr>
              <a:t>problem is not well explored up to our knowledge.</a:t>
            </a:r>
          </a:p>
          <a:p>
            <a:pPr marL="926958" lvl="1" indent="-285750">
              <a:lnSpc>
                <a:spcPct val="150000"/>
              </a:lnSpc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latin typeface="Raleway SemiBold"/>
                <a:sym typeface="Raleway SemiBold"/>
              </a:rPr>
              <a:t>MARVE</a:t>
            </a:r>
            <a:r>
              <a:rPr lang="en-GB" sz="14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 SemiBold"/>
              </a:rPr>
              <a:t> framework perform measurement extraction by </a:t>
            </a:r>
            <a:r>
              <a:rPr lang="en-GB" sz="1400" dirty="0" err="1">
                <a:latin typeface="Raleway SemiBold"/>
                <a:sym typeface="Raleway SemiBold"/>
              </a:rPr>
              <a:t>Grobid</a:t>
            </a:r>
            <a:r>
              <a:rPr lang="en-GB" sz="1400" dirty="0">
                <a:latin typeface="Raleway SemiBold"/>
                <a:sym typeface="Raleway SemiBold"/>
              </a:rPr>
              <a:t>-quantities</a:t>
            </a:r>
            <a:r>
              <a:rPr lang="en-GB" sz="14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 SemiBold"/>
              </a:rPr>
              <a:t> and POS tags are used to link it to the relevant entity with pre-defined conditions</a:t>
            </a:r>
            <a:r>
              <a:rPr lang="en-GB" sz="1400" baseline="30000" dirty="0">
                <a:latin typeface="Raleway"/>
                <a:sym typeface="Raleway"/>
              </a:rPr>
              <a:t>[12]</a:t>
            </a:r>
            <a:r>
              <a:rPr lang="en-GB" sz="1400" dirty="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 SemiBold"/>
              </a:rPr>
              <a:t>.</a:t>
            </a:r>
            <a:endParaRPr lang="en-GB" sz="1400" dirty="0">
              <a:latin typeface="Raleway"/>
              <a:ea typeface="Raleway"/>
              <a:cs typeface="Raleway"/>
              <a:sym typeface="Raleway"/>
            </a:endParaRPr>
          </a:p>
          <a:p>
            <a:pPr marL="926958" lvl="1" indent="-285750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endParaRPr lang="en-GB" sz="1400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3" name="Google Shape;69;p18">
            <a:extLst>
              <a:ext uri="{FF2B5EF4-FFF2-40B4-BE49-F238E27FC236}">
                <a16:creationId xmlns:a16="http://schemas.microsoft.com/office/drawing/2014/main" id="{9ED111B8-6D04-520D-BC74-A5C606AEEC17}"/>
              </a:ext>
            </a:extLst>
          </p:cNvPr>
          <p:cNvSpPr/>
          <p:nvPr/>
        </p:nvSpPr>
        <p:spPr>
          <a:xfrm>
            <a:off x="540080" y="5976000"/>
            <a:ext cx="10439715" cy="2876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Suryani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Wölker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Sharma, Beth, </a:t>
            </a:r>
            <a:r>
              <a:rPr lang="en-GB" sz="1134" dirty="0" err="1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Wallmann</a:t>
            </a:r>
            <a:r>
              <a:rPr lang="en-GB" sz="1134" dirty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, Renz  – Data Science | CAU Kiel, GEOMAR, MARDATA					</a:t>
            </a:r>
            <a:fld id="{E71C501D-1B0C-2E49-BC42-5CF7BAAA4BBD}" type="slidenum">
              <a:rPr lang="en-GB" sz="1134" smtClean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rPr>
              <a:t>9</a:t>
            </a:fld>
            <a:endParaRPr lang="en-GB" sz="1134" dirty="0">
              <a:latin typeface="Raleway Light"/>
              <a:ea typeface="Raleway Light"/>
              <a:cs typeface="Raleway Light"/>
              <a:sym typeface="Raleway Light"/>
            </a:endParaRPr>
          </a:p>
        </p:txBody>
      </p:sp>
      <p:sp>
        <p:nvSpPr>
          <p:cNvPr id="4" name="Google Shape;70;p18">
            <a:extLst>
              <a:ext uri="{FF2B5EF4-FFF2-40B4-BE49-F238E27FC236}">
                <a16:creationId xmlns:a16="http://schemas.microsoft.com/office/drawing/2014/main" id="{8CB6A83E-E221-1748-B802-03D121CDAD50}"/>
              </a:ext>
            </a:extLst>
          </p:cNvPr>
          <p:cNvSpPr/>
          <p:nvPr/>
        </p:nvSpPr>
        <p:spPr>
          <a:xfrm>
            <a:off x="540080" y="1259999"/>
            <a:ext cx="10079516" cy="647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sz="2772" b="1" dirty="0">
                <a:latin typeface="Raleway"/>
                <a:ea typeface="Raleway"/>
                <a:cs typeface="Raleway"/>
                <a:sym typeface="Raleway"/>
              </a:rPr>
              <a:t>Related Work (contd.)</a:t>
            </a:r>
            <a:endParaRPr lang="en-GB" sz="2772" b="1" dirty="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114270377"/>
      </p:ext>
    </p:extLst>
  </p:cSld>
  <p:clrMapOvr>
    <a:masterClrMapping/>
  </p:clrMapOvr>
</p:sld>
</file>

<file path=ppt/theme/theme1.xml><?xml version="1.0" encoding="utf-8"?>
<a:theme xmlns:a="http://schemas.openxmlformats.org/drawingml/2006/main" name="Hauptfoil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infache Foli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inimale Foli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2856</TotalTime>
  <Words>2588</Words>
  <Application>Microsoft Macintosh PowerPoint</Application>
  <PresentationFormat>Custom</PresentationFormat>
  <Paragraphs>185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5" baseType="lpstr">
      <vt:lpstr>Arial</vt:lpstr>
      <vt:lpstr>Calibri</vt:lpstr>
      <vt:lpstr>Helvetica</vt:lpstr>
      <vt:lpstr>Microsoft Sans Serif</vt:lpstr>
      <vt:lpstr>Raleway</vt:lpstr>
      <vt:lpstr>Raleway ExtraBold</vt:lpstr>
      <vt:lpstr>Raleway Light</vt:lpstr>
      <vt:lpstr>Raleway Medium</vt:lpstr>
      <vt:lpstr>Raleway SemiBold</vt:lpstr>
      <vt:lpstr>URW DIN</vt:lpstr>
      <vt:lpstr>Hauptfoile</vt:lpstr>
      <vt:lpstr>Einfache Folie</vt:lpstr>
      <vt:lpstr>Minimale Folie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Muster</dc:title>
  <dc:subject/>
  <dc:creator>Universität Kiel  (CAU)</dc:creator>
  <dc:description/>
  <cp:lastModifiedBy>Muhammad Asif Suryani</cp:lastModifiedBy>
  <cp:revision>233</cp:revision>
  <cp:lastPrinted>1601-01-01T00:00:00Z</cp:lastPrinted>
  <dcterms:created xsi:type="dcterms:W3CDTF">2010-06-02T10:39:48Z</dcterms:created>
  <dcterms:modified xsi:type="dcterms:W3CDTF">2022-10-08T10:48:17Z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Benutzerdefiniert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</Properties>
</file>