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55"/>
  </p:notesMasterIdLst>
  <p:sldIdLst>
    <p:sldId id="256" r:id="rId3"/>
    <p:sldId id="705" r:id="rId4"/>
    <p:sldId id="708" r:id="rId5"/>
    <p:sldId id="709" r:id="rId6"/>
    <p:sldId id="707" r:id="rId7"/>
    <p:sldId id="859" r:id="rId8"/>
    <p:sldId id="520" r:id="rId9"/>
    <p:sldId id="710" r:id="rId10"/>
    <p:sldId id="712" r:id="rId11"/>
    <p:sldId id="858" r:id="rId12"/>
    <p:sldId id="260" r:id="rId13"/>
    <p:sldId id="717" r:id="rId14"/>
    <p:sldId id="846" r:id="rId15"/>
    <p:sldId id="706" r:id="rId16"/>
    <p:sldId id="860" r:id="rId17"/>
    <p:sldId id="299" r:id="rId18"/>
    <p:sldId id="713" r:id="rId19"/>
    <p:sldId id="262" r:id="rId20"/>
    <p:sldId id="263" r:id="rId21"/>
    <p:sldId id="723" r:id="rId22"/>
    <p:sldId id="724" r:id="rId23"/>
    <p:sldId id="264" r:id="rId24"/>
    <p:sldId id="821" r:id="rId25"/>
    <p:sldId id="863" r:id="rId26"/>
    <p:sldId id="848" r:id="rId27"/>
    <p:sldId id="835" r:id="rId28"/>
    <p:sldId id="823" r:id="rId29"/>
    <p:sldId id="819" r:id="rId30"/>
    <p:sldId id="820" r:id="rId31"/>
    <p:sldId id="814" r:id="rId32"/>
    <p:sldId id="828" r:id="rId33"/>
    <p:sldId id="834" r:id="rId34"/>
    <p:sldId id="268" r:id="rId35"/>
    <p:sldId id="839" r:id="rId36"/>
    <p:sldId id="852" r:id="rId37"/>
    <p:sldId id="269" r:id="rId38"/>
    <p:sldId id="862" r:id="rId39"/>
    <p:sldId id="861" r:id="rId40"/>
    <p:sldId id="851" r:id="rId41"/>
    <p:sldId id="843" r:id="rId42"/>
    <p:sldId id="841" r:id="rId43"/>
    <p:sldId id="270" r:id="rId44"/>
    <p:sldId id="272" r:id="rId45"/>
    <p:sldId id="271" r:id="rId46"/>
    <p:sldId id="844" r:id="rId47"/>
    <p:sldId id="273" r:id="rId48"/>
    <p:sldId id="816" r:id="rId49"/>
    <p:sldId id="831" r:id="rId50"/>
    <p:sldId id="855" r:id="rId51"/>
    <p:sldId id="715" r:id="rId52"/>
    <p:sldId id="825" r:id="rId53"/>
    <p:sldId id="276" r:id="rId5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12" autoAdjust="0"/>
    <p:restoredTop sz="79672" autoAdjust="0"/>
  </p:normalViewPr>
  <p:slideViewPr>
    <p:cSldViewPr snapToGrid="0">
      <p:cViewPr varScale="1">
        <p:scale>
          <a:sx n="59" d="100"/>
          <a:sy n="59" d="100"/>
        </p:scale>
        <p:origin x="1302" y="63"/>
      </p:cViewPr>
      <p:guideLst/>
    </p:cSldViewPr>
  </p:slideViewPr>
  <p:notesTextViewPr>
    <p:cViewPr>
      <p:scale>
        <a:sx n="1" d="1"/>
        <a:sy n="1" d="1"/>
      </p:scale>
      <p:origin x="0" y="0"/>
    </p:cViewPr>
  </p:notesTextViewPr>
  <p:sorterViewPr>
    <p:cViewPr>
      <p:scale>
        <a:sx n="100" d="100"/>
        <a:sy n="100" d="100"/>
      </p:scale>
      <p:origin x="0" y="-20547"/>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54E7D-CA28-45E5-A10D-6D4C68C14500}"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73120E-B2D9-4CC8-AFDF-0B303D56DB7F}" type="slidenum">
              <a:rPr lang="en-GB" smtClean="0"/>
              <a:t>‹#›</a:t>
            </a:fld>
            <a:endParaRPr lang="en-GB"/>
          </a:p>
        </p:txBody>
      </p:sp>
    </p:spTree>
    <p:extLst>
      <p:ext uri="{BB962C8B-B14F-4D97-AF65-F5344CB8AC3E}">
        <p14:creationId xmlns:p14="http://schemas.microsoft.com/office/powerpoint/2010/main" val="10187355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helmholtz-metadaten.de/en"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ascii.textfiles.com/archives/3181"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8" Type="http://schemas.openxmlformats.org/officeDocument/2006/relationships/hyperlink" Target="https://ocfl.io/1.0/spec/#object-spec" TargetMode="External"/><Relationship Id="rId3" Type="http://schemas.openxmlformats.org/officeDocument/2006/relationships/hyperlink" Target="http://schema.org/Dataset" TargetMode="External"/><Relationship Id="rId7" Type="http://schemas.openxmlformats.org/officeDocument/2006/relationships/hyperlink" Target="https://en.wikipedia.org/wiki/BagIt"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en.wikipedia.org/wiki/Linked_data" TargetMode="External"/><Relationship Id="rId11" Type="http://schemas.openxmlformats.org/officeDocument/2006/relationships/hyperlink" Target="https://www.researchobject.org/ro-crate/1.1/appendix/implementation-notes.html#combining-with-other-packaging-schemes" TargetMode="External"/><Relationship Id="rId5" Type="http://schemas.openxmlformats.org/officeDocument/2006/relationships/hyperlink" Target="https://about.workflowhub.eu/Workflow-RO-Crate/ro-crate-preview.html#ro-crate-metadata.json" TargetMode="External"/><Relationship Id="rId10" Type="http://schemas.openxmlformats.org/officeDocument/2006/relationships/hyperlink" Target="https://git-scm.com/" TargetMode="External"/><Relationship Id="rId4" Type="http://schemas.openxmlformats.org/officeDocument/2006/relationships/hyperlink" Target="https://schema.org/DateTime" TargetMode="External"/><Relationship Id="rId9" Type="http://schemas.openxmlformats.org/officeDocument/2006/relationships/hyperlink" Target="https://ocfl.io/"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github.com/galaxyproject/galaxy/pull/14606"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github.com/galaxyproject/galaxy/pull/14606"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github.com/HDRUK/hutch" TargetMode="External"/><Relationship Id="rId2" Type="http://schemas.openxmlformats.org/officeDocument/2006/relationships/slide" Target="../slides/slide41.xml"/><Relationship Id="rId1" Type="http://schemas.openxmlformats.org/officeDocument/2006/relationships/notesMaster" Target="../notesMasters/notesMaster1.xml"/><Relationship Id="rId4" Type="http://schemas.openxmlformats.org/officeDocument/2006/relationships/hyperlink" Target="https://github.com/HDRUK/CaRROT-Mapper" TargetMode="Externa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doi.org/10.1371/journal.pone.0213013"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8" Type="http://schemas.openxmlformats.org/officeDocument/2006/relationships/hyperlink" Target="https://doi.org/10.3897/rio.6.e54280" TargetMode="External"/><Relationship Id="rId3" Type="http://schemas.openxmlformats.org/officeDocument/2006/relationships/hyperlink" Target="https://doi.org/10.1007/978-3-031-16802-4_6" TargetMode="External"/><Relationship Id="rId7" Type="http://schemas.openxmlformats.org/officeDocument/2006/relationships/hyperlink" Target="https://www.eoscsecretariat.eu/sites/default/files/eosc-interoperability-framework-v1.0.pdf"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datascience.codata.org/articles/10.5334/dsj-2020-015/" TargetMode="External"/><Relationship Id="rId5" Type="http://schemas.openxmlformats.org/officeDocument/2006/relationships/hyperlink" Target="https://dgarijo.com/papers/TPDL2022_gonzalez.pdf" TargetMode="External"/><Relationship Id="rId4" Type="http://schemas.openxmlformats.org/officeDocument/2006/relationships/hyperlink" Target="https://seek4science.slack.com/team/U02HB8NND55" TargetMode="External"/><Relationship Id="rId9" Type="http://schemas.openxmlformats.org/officeDocument/2006/relationships/hyperlink" Target="https://www.dona.net/sites/default/files/2018-11/DOIPv2Spec_1.pdf" TargetMode="Externa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HMC Keynote: Carole Goble, The University of Manchester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u="sng" dirty="0">
                <a:solidFill>
                  <a:srgbClr val="0563C1"/>
                </a:solidFill>
                <a:effectLst/>
                <a:latin typeface="Corbel" panose="020B0503020204020204" pitchFamily="34" charset="0"/>
                <a:ea typeface="Calibri" panose="020F0502020204030204" pitchFamily="34" charset="0"/>
                <a:cs typeface="Times New Roman" panose="02020603050405020304" pitchFamily="18" charset="0"/>
              </a:rPr>
              <a:t>Title: RO-Crate: packaging metadata love notes into FAIR Digital Objects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Abstract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The Helmholtz Metadata Collaboration aims to</a:t>
            </a: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make the research data [and software] produced by Helmholtz Centres FAIR for their own and the wider science community</a:t>
            </a:r>
            <a:r>
              <a:rPr lang="en-GB" sz="1800" dirty="0">
                <a:effectLst/>
                <a:latin typeface="Corbel" panose="020B0503020204020204" pitchFamily="34" charset="0"/>
                <a:ea typeface="Calibri" panose="020F0502020204030204" pitchFamily="34" charset="0"/>
                <a:cs typeface="Times New Roman" panose="02020603050405020304" pitchFamily="18" charset="0"/>
              </a:rPr>
              <a:t> by means of metadata enrichment [1]</a:t>
            </a: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Why metadata enrichment and why FAIR? Because the whole scientific enterprise depends on a cycle of finding, exchanging, understanding, validating, reproducing), integrating and reusing research entities across a dispersed community of researchers.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Metadata is not just “a love note to the future” [2], it is a love note to today’s collaborators and peers. Moreover, a FAIR Commons must cater for the metadata of all the entities of research – data, software, workflows, protocols, instruments, geo-spatial locations, specimens, samples, people (well as traditional articles) – and their interconnectivity. That is a lot of metadata love notes to manage, bundle up and move around. Notes written in different languages at different times by different folks, produced and hosted by different platforms, yet referring to each other, and building an integrated picture of a multi-part and multi-party investigation. We need a crate!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RO-Crate [3] is an open, community-driven, and lightweight approach to packaging research entities along with their metadata in a machine-readable manner. Following key principles - “just enough” and “developer and legacy friendliness - RO-Crate simplifies the process of making research outputs FAIR while also enhancing research reproducibility and </a:t>
            </a:r>
            <a:r>
              <a:rPr lang="en-GB" sz="1800" dirty="0" err="1">
                <a:effectLst/>
                <a:latin typeface="Corbel" panose="020B0503020204020204" pitchFamily="34" charset="0"/>
                <a:ea typeface="Times New Roman" panose="02020603050405020304" pitchFamily="18" charset="0"/>
                <a:cs typeface="Times New Roman" panose="02020603050405020304" pitchFamily="18" charset="0"/>
              </a:rPr>
              <a:t>citability</a:t>
            </a: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As a self-describing and unbounded “metadata middleware” framework RO-Crate shows that a little bit of packaging goes a long way to realise the goals of FAIR Digital Objects (FDO)[4], and to not just overcome platform diversity but celebrate it while retaining investigation contextual integrity.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In this talk I will present the why, and how Research Object packaging eases Metadata Collaboration using examples in big data and mixed object exchange, mixed object archiving and publishing, mass citation, and reproducibility. Some examples come from the HMC, others from EOSC, USA and Australia, and from different disciplines.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Metadata is a love note to the future, RO-Crate is the delivery package.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[1] </a:t>
            </a:r>
            <a:r>
              <a:rPr lang="en-GB" sz="1800" u="sng" dirty="0">
                <a:solidFill>
                  <a:srgbClr val="0563C1"/>
                </a:solidFill>
                <a:effectLst/>
                <a:latin typeface="Corbel" panose="020B0503020204020204" pitchFamily="34" charset="0"/>
                <a:ea typeface="Calibri" panose="020F0502020204030204" pitchFamily="34" charset="0"/>
                <a:cs typeface="Times New Roman" panose="02020603050405020304" pitchFamily="18" charset="0"/>
                <a:hlinkClick r:id="rId3"/>
              </a:rPr>
              <a:t>https://helmholtz-metadaten.de/en</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[2] Scott, Jason The Metadata Mania, </a:t>
            </a:r>
            <a:r>
              <a:rPr lang="en-GB" sz="1800" u="sng" dirty="0">
                <a:solidFill>
                  <a:srgbClr val="0563C1"/>
                </a:solidFill>
                <a:effectLst/>
                <a:latin typeface="Corbel" panose="020B0503020204020204" pitchFamily="34" charset="0"/>
                <a:ea typeface="Calibri" panose="020F0502020204030204" pitchFamily="34" charset="0"/>
                <a:cs typeface="Times New Roman" panose="02020603050405020304" pitchFamily="18" charset="0"/>
                <a:hlinkClick r:id="rId4"/>
              </a:rPr>
              <a:t>http://ascii.textfiles.com/archives/3181</a:t>
            </a:r>
            <a:r>
              <a:rPr lang="en-GB" sz="1800" dirty="0">
                <a:effectLst/>
                <a:latin typeface="Corbel" panose="020B0503020204020204" pitchFamily="34" charset="0"/>
                <a:ea typeface="Calibri" panose="020F0502020204030204" pitchFamily="34" charset="0"/>
                <a:cs typeface="Times New Roman" panose="02020603050405020304" pitchFamily="18" charset="0"/>
              </a:rPr>
              <a:t>, June 2011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[3] Soiland-Reyes, Stian et al. “Packaging Research Artefacts with RO-Crate”. </a:t>
            </a:r>
            <a:r>
              <a:rPr lang="en-GB" sz="1800" i="1" dirty="0">
                <a:effectLst/>
                <a:latin typeface="Corbel" panose="020B0503020204020204" pitchFamily="34" charset="0"/>
                <a:ea typeface="Calibri" panose="020F0502020204030204" pitchFamily="34" charset="0"/>
                <a:cs typeface="Times New Roman" panose="02020603050405020304" pitchFamily="18" charset="0"/>
              </a:rPr>
              <a:t>Data Science</a:t>
            </a:r>
            <a:r>
              <a:rPr lang="en-GB" sz="1800" dirty="0">
                <a:effectLst/>
                <a:latin typeface="Corbel" panose="020B0503020204020204" pitchFamily="34" charset="0"/>
                <a:ea typeface="Calibri" panose="020F0502020204030204" pitchFamily="34" charset="0"/>
                <a:cs typeface="Times New Roman" panose="02020603050405020304" pitchFamily="18" charset="0"/>
              </a:rPr>
              <a:t>, 2022; 5(2):97-138, DOI: 10.3233/DS-210053</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[4] De Smedt K, Koureas D, Wittenburg P. “FAIR Digital Objects for Science: From Data Pieces to Actionable Knowledge Units”. </a:t>
            </a:r>
            <a:r>
              <a:rPr lang="en-GB" sz="1800" i="1" dirty="0">
                <a:effectLst/>
                <a:latin typeface="Corbel" panose="020B0503020204020204" pitchFamily="34" charset="0"/>
                <a:ea typeface="Calibri" panose="020F0502020204030204" pitchFamily="34" charset="0"/>
                <a:cs typeface="Times New Roman" panose="02020603050405020304" pitchFamily="18" charset="0"/>
              </a:rPr>
              <a:t>Publications</a:t>
            </a:r>
            <a:r>
              <a:rPr lang="en-GB" sz="1800" dirty="0">
                <a:effectLst/>
                <a:latin typeface="Corbel" panose="020B0503020204020204" pitchFamily="34" charset="0"/>
                <a:ea typeface="Calibri" panose="020F0502020204030204" pitchFamily="34" charset="0"/>
                <a:cs typeface="Times New Roman" panose="02020603050405020304" pitchFamily="18" charset="0"/>
              </a:rPr>
              <a:t>. 2020; 8(2):21. https://doi.org/10.3390/publications8020021</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dirty="0">
                <a:effectLst/>
                <a:latin typeface="Corbel" panose="020B0503020204020204" pitchFamily="34" charset="0"/>
                <a:ea typeface="Calibri" panose="020F050202020403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1</a:t>
            </a:fld>
            <a:endParaRPr lang="en-GB"/>
          </a:p>
        </p:txBody>
      </p:sp>
    </p:spTree>
    <p:extLst>
      <p:ext uri="{BB962C8B-B14F-4D97-AF65-F5344CB8AC3E}">
        <p14:creationId xmlns:p14="http://schemas.microsoft.com/office/powerpoint/2010/main" val="3252182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dirty="0"/>
          </a:p>
        </p:txBody>
      </p:sp>
      <p:sp>
        <p:nvSpPr>
          <p:cNvPr id="108" name="Google Shape;10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802724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13</a:t>
            </a:fld>
            <a:endParaRPr lang="en-GB"/>
          </a:p>
        </p:txBody>
      </p:sp>
    </p:spTree>
    <p:extLst>
      <p:ext uri="{BB962C8B-B14F-4D97-AF65-F5344CB8AC3E}">
        <p14:creationId xmlns:p14="http://schemas.microsoft.com/office/powerpoint/2010/main" val="3932578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14</a:t>
            </a:fld>
            <a:endParaRPr lang="en-GB"/>
          </a:p>
        </p:txBody>
      </p:sp>
    </p:spTree>
    <p:extLst>
      <p:ext uri="{BB962C8B-B14F-4D97-AF65-F5344CB8AC3E}">
        <p14:creationId xmlns:p14="http://schemas.microsoft.com/office/powerpoint/2010/main" val="1519168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Combining open scholarship with open science</a:t>
            </a:r>
          </a:p>
          <a:p>
            <a:r>
              <a:rPr lang="en-GB" dirty="0"/>
              <a:t>Articles &amp; Workflow and  (double loop)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Reproducibility and exchange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 notebook is a kind of RO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accent5">
                    <a:lumMod val="75000"/>
                  </a:schemeClr>
                </a:solidFill>
                <a:latin typeface="Corbel" panose="020B0503020204020204" pitchFamily="34" charset="0"/>
              </a:rPr>
              <a:t>has RO package its own metadata, can be registered and deposited in its own right, unpackaged and accessed, activated and reproduced if appropriate</a:t>
            </a:r>
            <a:endParaRPr lang="en-GB" sz="1200" b="1" dirty="0">
              <a:solidFill>
                <a:schemeClr val="accent5">
                  <a:lumMod val="75000"/>
                </a:schemeClr>
              </a:solidFill>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Corbel" panose="020B0503020204020204" pitchFamily="34" charset="0"/>
              </a:rPr>
              <a:t>What if that bundle was an actionable knowledge unit?  Like a digital twin or CBK or FDO</a:t>
            </a:r>
          </a:p>
          <a:p>
            <a:endParaRPr lang="en-GB" dirty="0"/>
          </a:p>
        </p:txBody>
      </p:sp>
      <p:sp>
        <p:nvSpPr>
          <p:cNvPr id="4" name="Slide Number Placeholder 3"/>
          <p:cNvSpPr>
            <a:spLocks noGrp="1"/>
          </p:cNvSpPr>
          <p:nvPr>
            <p:ph type="sldNum" sz="quarter" idx="5"/>
          </p:nvPr>
        </p:nvSpPr>
        <p:spPr/>
        <p:txBody>
          <a:bodyPr/>
          <a:lstStyle/>
          <a:p>
            <a:fld id="{5244239D-F9F9-4CAF-A972-FDA91C7FBFE1}" type="slidenum">
              <a:rPr lang="en-GB" smtClean="0"/>
              <a:t>16</a:t>
            </a:fld>
            <a:endParaRPr lang="en-GB"/>
          </a:p>
        </p:txBody>
      </p:sp>
    </p:spTree>
    <p:extLst>
      <p:ext uri="{BB962C8B-B14F-4D97-AF65-F5344CB8AC3E}">
        <p14:creationId xmlns:p14="http://schemas.microsoft.com/office/powerpoint/2010/main" val="17385369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orbel" panose="020B0503020204020204" pitchFamily="34" charset="0"/>
                <a:ea typeface="Times New Roman" panose="02020603050405020304" pitchFamily="18" charset="0"/>
                <a:cs typeface="Times New Roman" panose="02020603050405020304" pitchFamily="18" charset="0"/>
              </a:rPr>
              <a:t>Metadata is not just “a love note to the future” [2], it is a love note to today’s collaborators and peers. Moreover, a FAIR Commons must cater for the metadata of all the entities of research – data, software, workflows, protocols, instruments, geo-spatial locations, specimens, samples, people (well as traditional articles) – and their interconnectivity. That is a lot of metadata love notes to manage, bundle up and move around. Notes written in different languages at different times by different folks, produced and hosted by different platforms, yet referring to each other, and building an integrated picture of a multi-part and multi-party investigation. We need a crate!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573120E-B2D9-4CC8-AFDF-0B303D56DB7F}" type="slidenum">
              <a:rPr lang="en-GB" smtClean="0"/>
              <a:t>17</a:t>
            </a:fld>
            <a:endParaRPr lang="en-GB"/>
          </a:p>
        </p:txBody>
      </p:sp>
    </p:spTree>
    <p:extLst>
      <p:ext uri="{BB962C8B-B14F-4D97-AF65-F5344CB8AC3E}">
        <p14:creationId xmlns:p14="http://schemas.microsoft.com/office/powerpoint/2010/main" val="757736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7:notes"/>
          <p:cNvSpPr txBox="1">
            <a:spLocks noGrp="1"/>
          </p:cNvSpPr>
          <p:nvPr>
            <p:ph type="body" idx="1"/>
          </p:nvPr>
        </p:nvSpPr>
        <p:spPr>
          <a:xfrm>
            <a:off x="685800" y="4400550"/>
            <a:ext cx="5486400" cy="360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200" b="1">
                <a:solidFill>
                  <a:srgbClr val="1E4E79"/>
                </a:solidFill>
                <a:latin typeface="Corbel"/>
                <a:ea typeface="Corbel"/>
                <a:cs typeface="Corbel"/>
                <a:sym typeface="Corbel"/>
              </a:rPr>
              <a:t>Format for packaging up scattered resources</a:t>
            </a:r>
            <a:r>
              <a:rPr lang="en-GB" sz="1200">
                <a:latin typeface="Corbel"/>
                <a:ea typeface="Corbel"/>
                <a:cs typeface="Corbel"/>
                <a:sym typeface="Corbel"/>
              </a:rPr>
              <a:t> and </a:t>
            </a:r>
            <a:r>
              <a:rPr lang="en-GB" sz="1200" b="1">
                <a:solidFill>
                  <a:srgbClr val="1E4E79"/>
                </a:solidFill>
                <a:latin typeface="Corbel"/>
                <a:ea typeface="Corbel"/>
                <a:cs typeface="Corbel"/>
                <a:sym typeface="Corbel"/>
              </a:rPr>
              <a:t>self describing </a:t>
            </a:r>
            <a:r>
              <a:rPr lang="en-GB" sz="1200">
                <a:latin typeface="Corbel"/>
                <a:ea typeface="Corbel"/>
                <a:cs typeface="Corbel"/>
                <a:sym typeface="Corbel"/>
              </a:rPr>
              <a:t>that package and its parts </a:t>
            </a:r>
            <a:endParaRPr/>
          </a:p>
          <a:p>
            <a:pPr marL="380990" lvl="0" indent="-380990" algn="l" rtl="0">
              <a:spcBef>
                <a:spcPts val="0"/>
              </a:spcBef>
              <a:spcAft>
                <a:spcPts val="0"/>
              </a:spcAft>
              <a:buClr>
                <a:srgbClr val="1E4E79"/>
              </a:buClr>
              <a:buSzPts val="1200"/>
              <a:buFont typeface="Corbel"/>
              <a:buChar char="-"/>
            </a:pPr>
            <a:r>
              <a:rPr lang="en-GB" sz="1200" b="1">
                <a:solidFill>
                  <a:srgbClr val="1E4E79"/>
                </a:solidFill>
                <a:latin typeface="Corbel"/>
                <a:ea typeface="Corbel"/>
                <a:cs typeface="Corbel"/>
                <a:sym typeface="Corbel"/>
              </a:rPr>
              <a:t>integrated view + context</a:t>
            </a:r>
            <a:endParaRPr/>
          </a:p>
          <a:p>
            <a:pPr marL="380990" lvl="0" indent="-380990" algn="l" rtl="0">
              <a:spcBef>
                <a:spcPts val="0"/>
              </a:spcBef>
              <a:spcAft>
                <a:spcPts val="0"/>
              </a:spcAft>
              <a:buClr>
                <a:srgbClr val="1E4E79"/>
              </a:buClr>
              <a:buSzPts val="1200"/>
              <a:buFont typeface="Corbel"/>
              <a:buChar char="-"/>
            </a:pPr>
            <a:r>
              <a:rPr lang="en-GB" sz="1200" b="1">
                <a:solidFill>
                  <a:srgbClr val="1E4E79"/>
                </a:solidFill>
                <a:latin typeface="Corbel"/>
                <a:ea typeface="Corbel"/>
                <a:cs typeface="Corbel"/>
                <a:sym typeface="Corbel"/>
              </a:rPr>
              <a:t>metadata and PIDs </a:t>
            </a:r>
            <a:r>
              <a:rPr lang="en-GB" sz="1200">
                <a:solidFill>
                  <a:srgbClr val="1E4E79"/>
                </a:solidFill>
                <a:latin typeface="Corbel"/>
                <a:ea typeface="Corbel"/>
                <a:cs typeface="Corbel"/>
                <a:sym typeface="Corbel"/>
              </a:rPr>
              <a:t> </a:t>
            </a:r>
            <a:r>
              <a:rPr lang="en-GB" sz="1200">
                <a:latin typeface="Corbel"/>
                <a:ea typeface="Corbel"/>
                <a:cs typeface="Corbel"/>
                <a:sym typeface="Corbel"/>
              </a:rPr>
              <a:t>reference digital and real things</a:t>
            </a:r>
            <a:endParaRPr/>
          </a:p>
          <a:p>
            <a:pPr marL="380990" lvl="0" indent="-380990" algn="l" rtl="0">
              <a:spcBef>
                <a:spcPts val="0"/>
              </a:spcBef>
              <a:spcAft>
                <a:spcPts val="0"/>
              </a:spcAft>
              <a:buClr>
                <a:schemeClr val="dk1"/>
              </a:buClr>
              <a:buSzPts val="1200"/>
              <a:buFont typeface="Corbel"/>
              <a:buChar char="-"/>
            </a:pPr>
            <a:r>
              <a:rPr lang="en-GB" sz="1200">
                <a:latin typeface="Corbel"/>
                <a:ea typeface="Corbel"/>
                <a:cs typeface="Corbel"/>
                <a:sym typeface="Corbel"/>
              </a:rPr>
              <a:t>datasets, workflows, services, software &amp; people, places etc.</a:t>
            </a:r>
            <a:endParaRPr/>
          </a:p>
          <a:p>
            <a:pPr marL="0" lvl="0" indent="0" algn="l" rtl="0">
              <a:spcBef>
                <a:spcPts val="0"/>
              </a:spcBef>
              <a:spcAft>
                <a:spcPts val="0"/>
              </a:spcAft>
              <a:buClr>
                <a:schemeClr val="dk1"/>
              </a:buClr>
              <a:buSzPts val="1200"/>
              <a:buFont typeface="Calibri"/>
              <a:buNone/>
            </a:pPr>
            <a:endParaRPr/>
          </a:p>
        </p:txBody>
      </p:sp>
      <p:sp>
        <p:nvSpPr>
          <p:cNvPr id="171" name="Google Shape;171;p7: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l" defTabSz="914400" rtl="0" eaLnBrk="1" fontAlgn="auto" latinLnBrk="0" hangingPunct="1">
                <a:lnSpc>
                  <a:spcPct val="100000"/>
                </a:lnSpc>
                <a:spcBef>
                  <a:spcPts val="0"/>
                </a:spcBef>
                <a:spcAft>
                  <a:spcPts val="0"/>
                </a:spcAft>
                <a:buClr>
                  <a:srgbClr val="000000"/>
                </a:buClr>
                <a:buSzPts val="1200"/>
                <a:buFont typeface="Arial"/>
                <a:buNone/>
                <a:tabLst/>
                <a:defRPr/>
              </a:pPr>
              <a:t>18</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solidFill>
                  <a:srgbClr val="3299A0"/>
                </a:solidFill>
              </a:rPr>
              <a:t>Practical lightweight approach </a:t>
            </a:r>
            <a:r>
              <a:rPr lang="en-GB" dirty="0">
                <a:solidFill>
                  <a:schemeClr val="dk1"/>
                </a:solidFill>
              </a:rPr>
              <a:t>to package research </a:t>
            </a:r>
            <a:r>
              <a:rPr lang="en-GB" b="1" dirty="0">
                <a:solidFill>
                  <a:srgbClr val="3299A0"/>
                </a:solidFill>
              </a:rPr>
              <a:t>data entities </a:t>
            </a:r>
            <a:r>
              <a:rPr lang="en-GB" dirty="0">
                <a:solidFill>
                  <a:srgbClr val="3299A0"/>
                </a:solidFill>
              </a:rPr>
              <a:t>(</a:t>
            </a:r>
            <a:r>
              <a:rPr lang="en-GB" b="1" dirty="0">
                <a:solidFill>
                  <a:srgbClr val="3299A0"/>
                </a:solidFill>
              </a:rPr>
              <a:t>any object) </a:t>
            </a:r>
            <a:r>
              <a:rPr lang="en-GB" dirty="0">
                <a:solidFill>
                  <a:schemeClr val="dk1"/>
                </a:solidFill>
              </a:rPr>
              <a:t>with metadata</a:t>
            </a:r>
            <a:endParaRPr dirty="0"/>
          </a:p>
        </p:txBody>
      </p:sp>
      <p:sp>
        <p:nvSpPr>
          <p:cNvPr id="180" name="Google Shape;1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solidFill>
                  <a:srgbClr val="3299A0"/>
                </a:solidFill>
              </a:rPr>
              <a:t>Practical lightweight approach </a:t>
            </a:r>
            <a:r>
              <a:rPr lang="en-GB" dirty="0">
                <a:solidFill>
                  <a:schemeClr val="dk1"/>
                </a:solidFill>
              </a:rPr>
              <a:t>to package research </a:t>
            </a:r>
            <a:r>
              <a:rPr lang="en-GB" b="1" dirty="0">
                <a:solidFill>
                  <a:srgbClr val="3299A0"/>
                </a:solidFill>
              </a:rPr>
              <a:t>data entities </a:t>
            </a:r>
            <a:r>
              <a:rPr lang="en-GB" dirty="0">
                <a:solidFill>
                  <a:srgbClr val="3299A0"/>
                </a:solidFill>
              </a:rPr>
              <a:t>(</a:t>
            </a:r>
            <a:r>
              <a:rPr lang="en-GB" b="1" dirty="0">
                <a:solidFill>
                  <a:srgbClr val="3299A0"/>
                </a:solidFill>
              </a:rPr>
              <a:t>any object) </a:t>
            </a:r>
            <a:r>
              <a:rPr lang="en-GB" dirty="0">
                <a:solidFill>
                  <a:schemeClr val="dk1"/>
                </a:solidFill>
              </a:rPr>
              <a:t>with metadata</a:t>
            </a:r>
          </a:p>
          <a:p>
            <a:pPr marL="0" lvl="0" indent="0" algn="l" rtl="0">
              <a:spcBef>
                <a:spcPts val="0"/>
              </a:spcBef>
              <a:spcAft>
                <a:spcPts val="0"/>
              </a:spcAft>
              <a:buNone/>
            </a:pPr>
            <a:r>
              <a:rPr lang="en-GB" dirty="0">
                <a:solidFill>
                  <a:schemeClr val="dk1"/>
                </a:solidFill>
              </a:rPr>
              <a:t>Reuse don’t reinvent</a:t>
            </a:r>
          </a:p>
          <a:p>
            <a:pPr marL="0" lvl="0" indent="0" algn="l" rtl="0">
              <a:spcBef>
                <a:spcPts val="0"/>
              </a:spcBef>
              <a:spcAft>
                <a:spcPts val="0"/>
              </a:spcAft>
              <a:buNone/>
            </a:pPr>
            <a:endParaRPr lang="en-GB" dirty="0">
              <a:solidFill>
                <a:schemeClr val="dk1"/>
              </a:solidFill>
            </a:endParaRPr>
          </a:p>
          <a:p>
            <a:pPr marL="0" indent="0">
              <a:buNone/>
            </a:pPr>
            <a:r>
              <a:rPr lang="en-US" sz="1400" b="1" dirty="0">
                <a:solidFill>
                  <a:schemeClr val="accent5">
                    <a:lumMod val="75000"/>
                  </a:schemeClr>
                </a:solidFill>
              </a:rPr>
              <a:t>prepare for more </a:t>
            </a:r>
          </a:p>
          <a:p>
            <a:pPr marL="0" indent="0">
              <a:buNone/>
            </a:pPr>
            <a:r>
              <a:rPr lang="en-US" b="1" dirty="0">
                <a:solidFill>
                  <a:schemeClr val="accent5">
                    <a:lumMod val="75000"/>
                  </a:schemeClr>
                </a:solidFill>
              </a:rPr>
              <a:t>Known and Unknown unknowns, One size does not fit all</a:t>
            </a:r>
          </a:p>
          <a:p>
            <a:r>
              <a:rPr lang="en-GB" dirty="0"/>
              <a:t>descriptive </a:t>
            </a:r>
            <a:r>
              <a:rPr lang="en-GB" dirty="0" err="1"/>
              <a:t>openendedness</a:t>
            </a:r>
            <a:r>
              <a:rPr lang="en-GB" dirty="0"/>
              <a:t> , multi-interpretation</a:t>
            </a:r>
          </a:p>
          <a:p>
            <a:pPr marL="0" lvl="0" indent="0" algn="l" rtl="0">
              <a:spcBef>
                <a:spcPts val="0"/>
              </a:spcBef>
              <a:spcAft>
                <a:spcPts val="0"/>
              </a:spcAft>
              <a:buNone/>
            </a:pPr>
            <a:endParaRPr lang="en-GB" dirty="0">
              <a:solidFill>
                <a:schemeClr val="dk1"/>
              </a:solidFill>
            </a:endParaRPr>
          </a:p>
          <a:p>
            <a:pPr marL="0" lvl="0" indent="0" algn="l" rtl="0">
              <a:spcBef>
                <a:spcPts val="0"/>
              </a:spcBef>
              <a:spcAft>
                <a:spcPts val="0"/>
              </a:spcAft>
              <a:buNone/>
            </a:pPr>
            <a:endParaRPr lang="en-GB" dirty="0">
              <a:solidFill>
                <a:schemeClr val="dk1"/>
              </a:solidFill>
            </a:endParaRPr>
          </a:p>
          <a:p>
            <a:pPr marL="114277" lvl="0" indent="0" algn="l" rtl="0">
              <a:lnSpc>
                <a:spcPct val="100000"/>
              </a:lnSpc>
              <a:spcBef>
                <a:spcPts val="0"/>
              </a:spcBef>
              <a:spcAft>
                <a:spcPts val="0"/>
              </a:spcAft>
              <a:buClr>
                <a:schemeClr val="dk1"/>
              </a:buClr>
              <a:buSzPts val="1800"/>
              <a:buNone/>
            </a:pPr>
            <a:r>
              <a:rPr lang="en-US" dirty="0">
                <a:latin typeface="Corbel"/>
                <a:ea typeface="Corbel"/>
                <a:cs typeface="Corbel"/>
                <a:sym typeface="Corbel"/>
              </a:rPr>
              <a:t>Structured archive</a:t>
            </a:r>
            <a:endParaRPr lang="en-US" dirty="0"/>
          </a:p>
          <a:p>
            <a:pPr marL="114277" lvl="0" indent="0" algn="l" rtl="0">
              <a:lnSpc>
                <a:spcPct val="100000"/>
              </a:lnSpc>
              <a:spcBef>
                <a:spcPts val="1800"/>
              </a:spcBef>
              <a:spcAft>
                <a:spcPts val="0"/>
              </a:spcAft>
              <a:buClr>
                <a:schemeClr val="dk1"/>
              </a:buClr>
              <a:buSzPts val="1800"/>
              <a:buNone/>
            </a:pPr>
            <a:r>
              <a:rPr lang="en-US" dirty="0">
                <a:latin typeface="Corbel"/>
                <a:ea typeface="Corbel"/>
                <a:cs typeface="Corbel"/>
                <a:sym typeface="Corbel"/>
              </a:rPr>
              <a:t>Aggregate </a:t>
            </a:r>
            <a:r>
              <a:rPr lang="en-US" b="1" dirty="0">
                <a:solidFill>
                  <a:srgbClr val="008080"/>
                </a:solidFill>
                <a:latin typeface="Corbel"/>
                <a:ea typeface="Corbel"/>
                <a:cs typeface="Corbel"/>
                <a:sym typeface="Corbel"/>
              </a:rPr>
              <a:t>files</a:t>
            </a:r>
            <a:r>
              <a:rPr lang="en-US" dirty="0">
                <a:latin typeface="Corbel"/>
                <a:ea typeface="Corbel"/>
                <a:cs typeface="Corbel"/>
                <a:sym typeface="Corbel"/>
              </a:rPr>
              <a:t> and/or </a:t>
            </a:r>
            <a:r>
              <a:rPr lang="en-US" b="1" dirty="0">
                <a:solidFill>
                  <a:srgbClr val="008080"/>
                </a:solidFill>
                <a:latin typeface="Corbel"/>
                <a:ea typeface="Corbel"/>
                <a:cs typeface="Corbel"/>
                <a:sym typeface="Corbel"/>
              </a:rPr>
              <a:t>any URI-addressable content</a:t>
            </a:r>
            <a:r>
              <a:rPr lang="en-US" dirty="0">
                <a:latin typeface="Corbel"/>
                <a:ea typeface="Corbel"/>
                <a:cs typeface="Corbel"/>
                <a:sym typeface="Corbel"/>
              </a:rPr>
              <a:t>, with contextual information to aid decisions about re-use. </a:t>
            </a:r>
            <a:endParaRPr lang="en-US" sz="1000" dirty="0">
              <a:latin typeface="Corbel"/>
              <a:ea typeface="Corbel"/>
              <a:cs typeface="Corbel"/>
              <a:sym typeface="Corbel"/>
            </a:endParaRPr>
          </a:p>
          <a:p>
            <a:pPr marL="114277" lvl="0" indent="0" algn="l" rtl="0">
              <a:lnSpc>
                <a:spcPct val="100000"/>
              </a:lnSpc>
              <a:spcBef>
                <a:spcPts val="1800"/>
              </a:spcBef>
              <a:spcAft>
                <a:spcPts val="0"/>
              </a:spcAft>
              <a:buClr>
                <a:schemeClr val="dk1"/>
              </a:buClr>
              <a:buSzPts val="1800"/>
              <a:buNone/>
            </a:pPr>
            <a:r>
              <a:rPr lang="en-US" b="1" dirty="0">
                <a:solidFill>
                  <a:srgbClr val="008080"/>
                </a:solidFill>
                <a:latin typeface="Corbel"/>
                <a:ea typeface="Corbel"/>
                <a:cs typeface="Corbel"/>
                <a:sym typeface="Corbel"/>
              </a:rPr>
              <a:t>Web native, off-the-shelf</a:t>
            </a:r>
            <a:r>
              <a:rPr lang="en-US" b="1" dirty="0">
                <a:solidFill>
                  <a:srgbClr val="3299A0"/>
                </a:solidFill>
                <a:latin typeface="Corbel"/>
                <a:ea typeface="Corbel"/>
                <a:cs typeface="Corbel"/>
                <a:sym typeface="Corbel"/>
              </a:rPr>
              <a:t> so </a:t>
            </a:r>
            <a:r>
              <a:rPr lang="en-US" dirty="0">
                <a:solidFill>
                  <a:schemeClr val="tx1"/>
                </a:solidFill>
                <a:latin typeface="Corbel"/>
                <a:ea typeface="Corbel"/>
                <a:cs typeface="Corbel"/>
                <a:sym typeface="Corbel"/>
              </a:rPr>
              <a:t>m</a:t>
            </a:r>
            <a:r>
              <a:rPr lang="en-US" dirty="0">
                <a:latin typeface="Corbel"/>
                <a:ea typeface="Corbel"/>
                <a:cs typeface="Corbel"/>
                <a:sym typeface="Corbel"/>
              </a:rPr>
              <a:t>achine and human readable, search engine and developer friendly.</a:t>
            </a:r>
            <a:endParaRPr lang="en-US" dirty="0"/>
          </a:p>
          <a:p>
            <a:pPr marL="114277" lvl="0" indent="0" algn="l" rtl="0">
              <a:lnSpc>
                <a:spcPct val="100000"/>
              </a:lnSpc>
              <a:spcBef>
                <a:spcPts val="1800"/>
              </a:spcBef>
              <a:spcAft>
                <a:spcPts val="0"/>
              </a:spcAft>
              <a:buClr>
                <a:schemeClr val="dk1"/>
              </a:buClr>
              <a:buSzPts val="1800"/>
              <a:buNone/>
            </a:pPr>
            <a:r>
              <a:rPr lang="en-US" sz="1200" b="1" dirty="0">
                <a:solidFill>
                  <a:srgbClr val="008080"/>
                </a:solidFill>
                <a:latin typeface="Corbel"/>
                <a:ea typeface="Corbel"/>
                <a:cs typeface="Corbel"/>
                <a:sym typeface="Corbel"/>
              </a:rPr>
              <a:t>Infrastructure independent</a:t>
            </a:r>
            <a:r>
              <a:rPr lang="en-US" b="1" dirty="0">
                <a:solidFill>
                  <a:srgbClr val="008080"/>
                </a:solidFill>
                <a:latin typeface="Corbel"/>
                <a:ea typeface="Corbel"/>
                <a:cs typeface="Corbel"/>
                <a:sym typeface="Corbel"/>
              </a:rPr>
              <a:t> </a:t>
            </a:r>
            <a:r>
              <a:rPr lang="en-US" dirty="0">
                <a:solidFill>
                  <a:schemeClr val="tx1"/>
                </a:solidFill>
                <a:latin typeface="Corbel"/>
                <a:ea typeface="Corbel"/>
                <a:cs typeface="Corbel"/>
                <a:sym typeface="Corbel"/>
              </a:rPr>
              <a:t>to overcome </a:t>
            </a:r>
            <a:r>
              <a:rPr lang="en-US" sz="1200" dirty="0">
                <a:latin typeface="Corbel"/>
                <a:ea typeface="Corbel"/>
                <a:cs typeface="Corbel"/>
                <a:sym typeface="Corbel"/>
              </a:rPr>
              <a:t>repository silos.</a:t>
            </a:r>
            <a:endParaRPr lang="en-US" dirty="0"/>
          </a:p>
          <a:p>
            <a:pPr marL="114277" lvl="0" indent="0" algn="l" rtl="0">
              <a:lnSpc>
                <a:spcPct val="100000"/>
              </a:lnSpc>
              <a:spcBef>
                <a:spcPts val="1800"/>
              </a:spcBef>
              <a:spcAft>
                <a:spcPts val="0"/>
              </a:spcAft>
              <a:buClr>
                <a:schemeClr val="dk1"/>
              </a:buClr>
              <a:buSzPts val="1800"/>
              <a:buNone/>
            </a:pPr>
            <a:r>
              <a:rPr lang="en-US" b="1" dirty="0">
                <a:solidFill>
                  <a:srgbClr val="008080"/>
                </a:solidFill>
                <a:latin typeface="Corbel"/>
                <a:ea typeface="Corbel"/>
                <a:cs typeface="Corbel"/>
                <a:sym typeface="Corbel"/>
              </a:rPr>
              <a:t>Embrace</a:t>
            </a:r>
            <a:r>
              <a:rPr lang="en-US" sz="1200" b="1" dirty="0">
                <a:solidFill>
                  <a:srgbClr val="008080"/>
                </a:solidFill>
                <a:latin typeface="Corbel"/>
                <a:ea typeface="Corbel"/>
                <a:cs typeface="Corbel"/>
                <a:sym typeface="Corbel"/>
              </a:rPr>
              <a:t> diversity and legacy:</a:t>
            </a:r>
            <a:r>
              <a:rPr lang="en-US" sz="1200" dirty="0">
                <a:latin typeface="Corbel"/>
                <a:ea typeface="Corbel"/>
                <a:cs typeface="Corbel"/>
                <a:sym typeface="Corbel"/>
              </a:rPr>
              <a:t> self-describing, extensible </a:t>
            </a:r>
            <a:r>
              <a:rPr lang="en-US" dirty="0">
                <a:latin typeface="Corbel"/>
                <a:ea typeface="Corbel"/>
                <a:cs typeface="Corbel"/>
                <a:sym typeface="Corbel"/>
              </a:rPr>
              <a:t>metadata and pre-existing ontologies.</a:t>
            </a:r>
            <a:endParaRPr lang="en-US" dirty="0"/>
          </a:p>
          <a:p>
            <a:pPr marL="0" lvl="0" indent="0" algn="l" rtl="0">
              <a:spcBef>
                <a:spcPts val="0"/>
              </a:spcBef>
              <a:spcAft>
                <a:spcPts val="0"/>
              </a:spcAft>
              <a:buNone/>
            </a:pPr>
            <a:endParaRPr dirty="0"/>
          </a:p>
        </p:txBody>
      </p:sp>
      <p:sp>
        <p:nvSpPr>
          <p:cNvPr id="180" name="Google Shape;18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601150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Corbel" panose="020B0503020204020204" pitchFamily="34" charset="0"/>
              </a:rPr>
              <a:t>Leadership</a:t>
            </a:r>
          </a:p>
          <a:p>
            <a:r>
              <a:rPr lang="en-GB" dirty="0">
                <a:latin typeface="Corbel" panose="020B0503020204020204" pitchFamily="34" charset="0"/>
              </a:rPr>
              <a:t>Diverse set of people </a:t>
            </a:r>
          </a:p>
          <a:p>
            <a:r>
              <a:rPr lang="en-GB" dirty="0">
                <a:latin typeface="Corbel" panose="020B0503020204020204" pitchFamily="34" charset="0"/>
              </a:rPr>
              <a:t>Variety of stakeholders</a:t>
            </a:r>
          </a:p>
          <a:p>
            <a:r>
              <a:rPr lang="en-GB" dirty="0">
                <a:latin typeface="Corbel" panose="020B0503020204020204" pitchFamily="34" charset="0"/>
              </a:rPr>
              <a:t>Set of collective norms </a:t>
            </a:r>
          </a:p>
          <a:p>
            <a:r>
              <a:rPr lang="en-GB" dirty="0">
                <a:latin typeface="Corbel" panose="020B0503020204020204" pitchFamily="34" charset="0"/>
              </a:rPr>
              <a:t>Open platform for communication</a:t>
            </a:r>
          </a:p>
          <a:p>
            <a:endParaRPr lang="en-GB" dirty="0"/>
          </a:p>
          <a:p>
            <a:r>
              <a:rPr lang="en-GB" dirty="0"/>
              <a:t>87 people in slack</a:t>
            </a:r>
          </a:p>
        </p:txBody>
      </p:sp>
      <p:sp>
        <p:nvSpPr>
          <p:cNvPr id="4" name="Slide Number Placeholder 3"/>
          <p:cNvSpPr>
            <a:spLocks noGrp="1"/>
          </p:cNvSpPr>
          <p:nvPr>
            <p:ph type="sldNum" sz="quarter" idx="5"/>
          </p:nvPr>
        </p:nvSpPr>
        <p:spPr/>
        <p:txBody>
          <a:bodyPr/>
          <a:lstStyle/>
          <a:p>
            <a:fld id="{4573120E-B2D9-4CC8-AFDF-0B303D56DB7F}" type="slidenum">
              <a:rPr lang="en-GB" smtClean="0"/>
              <a:t>21</a:t>
            </a:fld>
            <a:endParaRPr lang="en-GB"/>
          </a:p>
        </p:txBody>
      </p:sp>
    </p:spTree>
    <p:extLst>
      <p:ext uri="{BB962C8B-B14F-4D97-AF65-F5344CB8AC3E}">
        <p14:creationId xmlns:p14="http://schemas.microsoft.com/office/powerpoint/2010/main" val="3058175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9" name="Google Shape;189;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latin typeface="Corbel"/>
                <a:ea typeface="Corbel"/>
                <a:cs typeface="Corbel"/>
                <a:sym typeface="Corbel"/>
              </a:rPr>
              <a:t>Spec</a:t>
            </a:r>
          </a:p>
          <a:p>
            <a:pPr marL="0" lvl="0" indent="0" algn="l" rtl="0">
              <a:spcBef>
                <a:spcPts val="0"/>
              </a:spcBef>
              <a:spcAft>
                <a:spcPts val="0"/>
              </a:spcAft>
              <a:buNone/>
            </a:pPr>
            <a:endParaRPr lang="en-GB" sz="1200" dirty="0">
              <a:latin typeface="Corbel"/>
              <a:ea typeface="Corbel"/>
              <a:cs typeface="Corbel"/>
              <a:sym typeface="Corbel"/>
            </a:endParaRPr>
          </a:p>
          <a:p>
            <a:pPr marL="0" lvl="0" indent="0" algn="l" rtl="0">
              <a:spcBef>
                <a:spcPts val="0"/>
              </a:spcBef>
              <a:spcAft>
                <a:spcPts val="0"/>
              </a:spcAft>
              <a:buNone/>
            </a:pPr>
            <a:r>
              <a:rPr lang="en-GB" sz="1200" dirty="0">
                <a:latin typeface="Corbel"/>
                <a:ea typeface="Corbel"/>
                <a:cs typeface="Corbel"/>
                <a:sym typeface="Corbel"/>
              </a:rPr>
              <a:t>via Zip, </a:t>
            </a:r>
            <a:r>
              <a:rPr lang="en-GB" sz="1200" dirty="0" err="1">
                <a:latin typeface="Corbel"/>
                <a:ea typeface="Corbel"/>
                <a:cs typeface="Corbel"/>
                <a:sym typeface="Corbel"/>
              </a:rPr>
              <a:t>Bagit</a:t>
            </a:r>
            <a:r>
              <a:rPr lang="en-GB" sz="1200" dirty="0">
                <a:latin typeface="Corbel"/>
                <a:ea typeface="Corbel"/>
                <a:cs typeface="Corbel"/>
                <a:sym typeface="Corbel"/>
              </a:rPr>
              <a:t> and OCFL Objects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@type: MUST be </a:t>
            </a:r>
            <a:r>
              <a:rPr lang="en-GB" u="sng" dirty="0">
                <a:solidFill>
                  <a:schemeClr val="hlink"/>
                </a:solidFill>
                <a:hlinkClick r:id="rId3"/>
              </a:rPr>
              <a:t>Dataset</a:t>
            </a:r>
            <a:endParaRPr dirty="0"/>
          </a:p>
          <a:p>
            <a:pPr marL="0" lvl="0" indent="0" algn="l" rtl="0">
              <a:spcBef>
                <a:spcPts val="0"/>
              </a:spcBef>
              <a:spcAft>
                <a:spcPts val="0"/>
              </a:spcAft>
              <a:buNone/>
            </a:pPr>
            <a:r>
              <a:rPr lang="en-GB" dirty="0"/>
              <a:t>@id: MUST end with / and SHOULD be the string ./</a:t>
            </a:r>
            <a:endParaRPr dirty="0"/>
          </a:p>
          <a:p>
            <a:pPr marL="0" lvl="0" indent="0" algn="l" rtl="0">
              <a:spcBef>
                <a:spcPts val="0"/>
              </a:spcBef>
              <a:spcAft>
                <a:spcPts val="0"/>
              </a:spcAft>
              <a:buNone/>
            </a:pPr>
            <a:r>
              <a:rPr lang="en-GB" dirty="0"/>
              <a:t>name: SHOULD identify the dataset to humans well enough to disambiguate it from other RO-Crates</a:t>
            </a:r>
            <a:endParaRPr dirty="0"/>
          </a:p>
          <a:p>
            <a:pPr marL="0" lvl="0" indent="0" algn="l" rtl="0">
              <a:spcBef>
                <a:spcPts val="0"/>
              </a:spcBef>
              <a:spcAft>
                <a:spcPts val="0"/>
              </a:spcAft>
              <a:buNone/>
            </a:pPr>
            <a:r>
              <a:rPr lang="en-GB" dirty="0"/>
              <a:t>description: SHOULD further elaborate on the name to provide a summary of the context in which the dataset is important.</a:t>
            </a:r>
            <a:endParaRPr dirty="0"/>
          </a:p>
          <a:p>
            <a:pPr marL="0" lvl="0" indent="0" algn="l" rtl="0">
              <a:spcBef>
                <a:spcPts val="0"/>
              </a:spcBef>
              <a:spcAft>
                <a:spcPts val="0"/>
              </a:spcAft>
              <a:buNone/>
            </a:pPr>
            <a:r>
              <a:rPr lang="en-GB" dirty="0" err="1"/>
              <a:t>datePublished</a:t>
            </a:r>
            <a:r>
              <a:rPr lang="en-GB" dirty="0"/>
              <a:t>: MUST be a string in </a:t>
            </a:r>
            <a:r>
              <a:rPr lang="en-GB" u="sng" dirty="0">
                <a:solidFill>
                  <a:schemeClr val="hlink"/>
                </a:solidFill>
                <a:hlinkClick r:id="rId4"/>
              </a:rPr>
              <a:t>ISO 8601 date format</a:t>
            </a:r>
            <a:r>
              <a:rPr lang="en-GB" dirty="0"/>
              <a:t> and SHOULD be specified to at least the precision of a day, MAY be a timestamp down to the millisecond.</a:t>
            </a:r>
            <a:endParaRPr dirty="0"/>
          </a:p>
          <a:p>
            <a:pPr marL="0" lvl="0" indent="0" algn="l" rtl="0">
              <a:spcBef>
                <a:spcPts val="0"/>
              </a:spcBef>
              <a:spcAft>
                <a:spcPts val="0"/>
              </a:spcAft>
              <a:buNone/>
            </a:pPr>
            <a:r>
              <a:rPr lang="en-GB" dirty="0"/>
              <a:t>license: SHOULD link to a </a:t>
            </a:r>
            <a:r>
              <a:rPr lang="en-GB" i="1" dirty="0"/>
              <a:t>Contextual Entity</a:t>
            </a:r>
            <a:r>
              <a:rPr lang="en-GB" dirty="0"/>
              <a:t> in the </a:t>
            </a:r>
            <a:r>
              <a:rPr lang="en-GB" i="1" dirty="0"/>
              <a:t>RO-Crate Metadata File</a:t>
            </a:r>
            <a:r>
              <a:rPr lang="en-GB" dirty="0"/>
              <a:t> with a name and description. MAY have a URI (</a:t>
            </a:r>
            <a:r>
              <a:rPr lang="en-GB" dirty="0" err="1"/>
              <a:t>eg</a:t>
            </a:r>
            <a:r>
              <a:rPr lang="en-GB" dirty="0"/>
              <a:t> for Creative Commons or Open Source licenses). MAY, if necessary be a textual description of how the RO-Crate may be used.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err="1">
                <a:hlinkClick r:id="rId5"/>
              </a:rPr>
              <a:t>ro-crate-metadata.json</a:t>
            </a:r>
            <a:endParaRPr lang="en-GB"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This document specifies a method, known as </a:t>
            </a:r>
            <a:r>
              <a:rPr lang="en-GB" i="1" dirty="0"/>
              <a:t>RO-Crate</a:t>
            </a:r>
            <a:r>
              <a:rPr lang="en-GB" dirty="0"/>
              <a:t> (Research Object Crate), of organizing file-based data with associated metadata, using </a:t>
            </a:r>
            <a:r>
              <a:rPr lang="en-GB" u="sng" dirty="0">
                <a:solidFill>
                  <a:schemeClr val="hlink"/>
                </a:solidFill>
                <a:hlinkClick r:id="rId6"/>
              </a:rPr>
              <a:t>linked data</a:t>
            </a:r>
            <a:r>
              <a:rPr lang="en-GB" dirty="0"/>
              <a:t> principles, in both human and machine readable formats, with the ability to include additional domain-specific metadata.</a:t>
            </a:r>
            <a:endParaRPr dirty="0"/>
          </a:p>
          <a:p>
            <a:pPr marL="0" lvl="0" indent="0" algn="l" rtl="0">
              <a:spcBef>
                <a:spcPts val="0"/>
              </a:spcBef>
              <a:spcAft>
                <a:spcPts val="0"/>
              </a:spcAft>
              <a:buNone/>
            </a:pPr>
            <a:r>
              <a:rPr lang="en-GB" dirty="0"/>
              <a:t>The core of RO-Crate is a JSON-LD file, the </a:t>
            </a:r>
            <a:r>
              <a:rPr lang="en-GB" i="1" dirty="0"/>
              <a:t>RO-Crate Metadata File</a:t>
            </a:r>
            <a:r>
              <a:rPr lang="en-GB" dirty="0"/>
              <a:t>, named </a:t>
            </a:r>
            <a:r>
              <a:rPr lang="en-GB" dirty="0" err="1"/>
              <a:t>ro-crate-metadata.json</a:t>
            </a:r>
            <a:r>
              <a:rPr lang="en-GB" dirty="0"/>
              <a:t>. This file contains structured metadata about the dataset as a whole (the </a:t>
            </a:r>
            <a:r>
              <a:rPr lang="en-GB" i="1" dirty="0"/>
              <a:t>Root Data Entity</a:t>
            </a:r>
            <a:r>
              <a:rPr lang="en-GB" dirty="0"/>
              <a:t>) and, optionally, about some or all of its files. This provides a simple way to, for example, assert the authors (e.g. people, organizations) of the RO-Crate or one its files, or to capture more complex provenance for files, such as how they were created using software and equipment.</a:t>
            </a:r>
            <a:endParaRPr dirty="0"/>
          </a:p>
          <a:p>
            <a:pPr marL="0" lvl="0" indent="0" algn="l" rtl="0">
              <a:spcBef>
                <a:spcPts val="0"/>
              </a:spcBef>
              <a:spcAft>
                <a:spcPts val="0"/>
              </a:spcAft>
              <a:buNone/>
            </a:pPr>
            <a:r>
              <a:rPr lang="en-GB" dirty="0"/>
              <a:t>While providing the formal specification for RO-Crate, this document also aims to be a practical guide for software authors to create tools for generating and consuming research data packages, with explanation by examples.</a:t>
            </a:r>
            <a:endParaRPr dirty="0"/>
          </a:p>
          <a:p>
            <a:pPr marL="0" lvl="0" indent="0" algn="l" rtl="0">
              <a:spcBef>
                <a:spcPts val="0"/>
              </a:spcBef>
              <a:spcAft>
                <a:spcPts val="0"/>
              </a:spcAft>
              <a:buNone/>
            </a:pPr>
            <a:r>
              <a:rPr lang="en-GB" dirty="0"/>
              <a:t>At the basic level, an RO-Crate is a collection of files and resources represented as a Schema.org </a:t>
            </a:r>
            <a:r>
              <a:rPr lang="en-GB" u="sng" dirty="0">
                <a:solidFill>
                  <a:schemeClr val="hlink"/>
                </a:solidFill>
                <a:hlinkClick r:id="rId3"/>
              </a:rPr>
              <a:t>Dataset</a:t>
            </a:r>
            <a:r>
              <a:rPr lang="en-GB" dirty="0"/>
              <a:t>, that together form a meaningful unit for the purposes of communication, citation, distribution, preservation, etc. The </a:t>
            </a:r>
            <a:r>
              <a:rPr lang="en-GB" i="1" dirty="0"/>
              <a:t>RO-Crate Metadata File</a:t>
            </a:r>
            <a:r>
              <a:rPr lang="en-GB" dirty="0"/>
              <a:t> describes the RO-Crate, and MUST be stored in the </a:t>
            </a:r>
            <a:r>
              <a:rPr lang="en-GB" i="1" dirty="0"/>
              <a:t>RO-Crate Root</a:t>
            </a:r>
            <a:r>
              <a:rPr lang="en-GB" dirty="0"/>
              <a:t>.</a:t>
            </a:r>
            <a:endParaRPr dirty="0"/>
          </a:p>
          <a:p>
            <a:pPr marL="0" lvl="0" indent="0" algn="l" rtl="0">
              <a:spcBef>
                <a:spcPts val="0"/>
              </a:spcBef>
              <a:spcAft>
                <a:spcPts val="0"/>
              </a:spcAft>
              <a:buNone/>
            </a:pPr>
            <a:r>
              <a:rPr lang="en-GB" dirty="0"/>
              <a:t>While RO-Crate is well catered for describing a </a:t>
            </a:r>
            <a:r>
              <a:rPr lang="en-GB" i="1" dirty="0"/>
              <a:t>Dataset</a:t>
            </a:r>
            <a:r>
              <a:rPr lang="en-GB" dirty="0"/>
              <a:t> as files and relevant metadata that are </a:t>
            </a:r>
            <a:r>
              <a:rPr lang="en-GB" i="1" dirty="0"/>
              <a:t>contained</a:t>
            </a:r>
            <a:r>
              <a:rPr lang="en-GB" dirty="0"/>
              <a:t> by the RO-Crate in the sense of living within the same root directory, RO-Crates can also reference external resources which are stored or accessed separately, via absolute URIs. This is particularly recommended where some resources cannot be co-hosted for practical or legal reasons, or if the RO-Crate itself is primarily web-based.</a:t>
            </a:r>
            <a:endParaRPr dirty="0"/>
          </a:p>
          <a:p>
            <a:pPr marL="0" lvl="0" indent="0" algn="l" rtl="0">
              <a:spcBef>
                <a:spcPts val="0"/>
              </a:spcBef>
              <a:spcAft>
                <a:spcPts val="0"/>
              </a:spcAft>
              <a:buNone/>
            </a:pPr>
            <a:r>
              <a:rPr lang="en-GB" dirty="0"/>
              <a:t>It is important to note that the </a:t>
            </a:r>
            <a:r>
              <a:rPr lang="en-GB" i="1" dirty="0"/>
              <a:t>RO-Crate Metadata File</a:t>
            </a:r>
            <a:r>
              <a:rPr lang="en-GB" dirty="0"/>
              <a:t> is </a:t>
            </a:r>
            <a:r>
              <a:rPr lang="en-GB" b="1" dirty="0"/>
              <a:t>not an exhaustive manifest</a:t>
            </a:r>
            <a:r>
              <a:rPr lang="en-GB" dirty="0"/>
              <a:t> or inventory, that is, it does not necessarily list or describe all files in the package. Rather it is focused on providing sufficient amount of metadata to understand and use the content, and is designed to be compatible with existing and future approaches that </a:t>
            </a:r>
            <a:r>
              <a:rPr lang="en-GB" i="1" dirty="0"/>
              <a:t>do</a:t>
            </a:r>
            <a:r>
              <a:rPr lang="en-GB" dirty="0"/>
              <a:t> have full inventories / manifest and integrity checks, e.g. by using checksums, such as </a:t>
            </a:r>
            <a:r>
              <a:rPr lang="en-GB" u="sng" dirty="0" err="1">
                <a:solidFill>
                  <a:schemeClr val="hlink"/>
                </a:solidFill>
                <a:hlinkClick r:id="rId7"/>
              </a:rPr>
              <a:t>BagIt</a:t>
            </a:r>
            <a:r>
              <a:rPr lang="en-GB" dirty="0"/>
              <a:t> and Oxford Common File Layout </a:t>
            </a:r>
            <a:r>
              <a:rPr lang="en-GB" u="sng" dirty="0">
                <a:solidFill>
                  <a:schemeClr val="hlink"/>
                </a:solidFill>
                <a:hlinkClick r:id="rId8"/>
              </a:rPr>
              <a:t>OCFL Objects</a:t>
            </a:r>
            <a:r>
              <a:rPr lang="en-GB" dirty="0"/>
              <a:t>.</a:t>
            </a:r>
            <a:endParaRPr dirty="0"/>
          </a:p>
          <a:p>
            <a:pPr marL="0" lvl="0" indent="0" algn="l" rtl="0">
              <a:spcBef>
                <a:spcPts val="0"/>
              </a:spcBef>
              <a:spcAft>
                <a:spcPts val="0"/>
              </a:spcAft>
              <a:buNone/>
            </a:pPr>
            <a:r>
              <a:rPr lang="en-GB" dirty="0"/>
              <a:t>The intention is that RO-Crates can work well with a variety of archive file formats, e.g. tar, zip, etc., and approaches to capturing file manifests and file fixity, such as </a:t>
            </a:r>
            <a:r>
              <a:rPr lang="en-GB" u="sng" dirty="0" err="1">
                <a:solidFill>
                  <a:schemeClr val="hlink"/>
                </a:solidFill>
                <a:hlinkClick r:id="rId7"/>
              </a:rPr>
              <a:t>BagIt</a:t>
            </a:r>
            <a:r>
              <a:rPr lang="en-GB" dirty="0"/>
              <a:t>, </a:t>
            </a:r>
            <a:r>
              <a:rPr lang="en-GB" u="sng" dirty="0">
                <a:solidFill>
                  <a:schemeClr val="hlink"/>
                </a:solidFill>
                <a:hlinkClick r:id="rId9"/>
              </a:rPr>
              <a:t>OCFL</a:t>
            </a:r>
            <a:r>
              <a:rPr lang="en-GB" dirty="0"/>
              <a:t> and </a:t>
            </a:r>
            <a:r>
              <a:rPr lang="en-GB" u="sng" dirty="0">
                <a:solidFill>
                  <a:schemeClr val="hlink"/>
                </a:solidFill>
                <a:hlinkClick r:id="rId10"/>
              </a:rPr>
              <a:t>git</a:t>
            </a:r>
            <a:r>
              <a:rPr lang="en-GB" dirty="0"/>
              <a:t> (see also appendix </a:t>
            </a:r>
            <a:r>
              <a:rPr lang="en-GB" u="sng" dirty="0">
                <a:solidFill>
                  <a:schemeClr val="hlink"/>
                </a:solidFill>
                <a:hlinkClick r:id="rId11"/>
              </a:rPr>
              <a:t>Combining with other packaging schemes</a:t>
            </a:r>
            <a:r>
              <a:rPr lang="en-GB" dirty="0"/>
              <a:t>). An RO-Crate can also be hosted on the web or mainly refer to web resources, although extra care to ensure persistence and consistency should be taken for archiving such RO-Crates.</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190" name="Google Shape;190;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a:latin typeface="NewsGothicMTStd"/>
              </a:rPr>
              <a:t>1European Bioinformatics Institute (EMBL-EBI), </a:t>
            </a:r>
            <a:r>
              <a:rPr lang="en-US" sz="1200" b="0" i="0" u="none" strike="noStrike" baseline="0" dirty="0" err="1">
                <a:latin typeface="NewsGothicMTStd"/>
              </a:rPr>
              <a:t>Wellcome</a:t>
            </a:r>
            <a:r>
              <a:rPr lang="en-US" sz="1200" b="0" i="0" u="none" strike="noStrike" baseline="0" dirty="0">
                <a:latin typeface="NewsGothicMTStd"/>
              </a:rPr>
              <a:t> Genome Campus, </a:t>
            </a:r>
            <a:r>
              <a:rPr lang="en-US" sz="1200" b="0" i="0" u="none" strike="noStrike" baseline="0" dirty="0" err="1">
                <a:latin typeface="NewsGothicMTStd"/>
              </a:rPr>
              <a:t>Hinxton</a:t>
            </a:r>
            <a:r>
              <a:rPr lang="en-US" sz="1200" b="0" i="0" u="none" strike="noStrike" baseline="0" dirty="0">
                <a:latin typeface="NewsGothicMTStd"/>
              </a:rPr>
              <a:t>, UK. 2Wellcome Sanger Institute, </a:t>
            </a:r>
            <a:r>
              <a:rPr lang="en-US" sz="1200" b="0" i="0" u="none" strike="noStrike" baseline="0" dirty="0" err="1">
                <a:latin typeface="NewsGothicMTStd"/>
              </a:rPr>
              <a:t>Wellcome</a:t>
            </a:r>
            <a:r>
              <a:rPr lang="en-US" sz="1200" b="0" i="0" u="none" strike="noStrike" baseline="0" dirty="0">
                <a:latin typeface="NewsGothicMTStd"/>
              </a:rPr>
              <a:t> Genome Campus, </a:t>
            </a:r>
            <a:r>
              <a:rPr lang="en-US" sz="1200" b="0" i="0" u="none" strike="noStrike" baseline="0" dirty="0" err="1">
                <a:latin typeface="NewsGothicMTStd"/>
              </a:rPr>
              <a:t>Hinxton</a:t>
            </a:r>
            <a:r>
              <a:rPr lang="en-US" sz="1200" b="0" i="0" u="none" strike="noStrike" baseline="0" dirty="0">
                <a:latin typeface="NewsGothicMTStd"/>
              </a:rPr>
              <a:t>, UK. 3Centre for Innate Immunity</a:t>
            </a:r>
          </a:p>
          <a:p>
            <a:pPr algn="l"/>
            <a:r>
              <a:rPr lang="en-US" sz="1200" b="0" i="0" u="none" strike="noStrike" baseline="0" dirty="0">
                <a:latin typeface="NewsGothicMTStd"/>
              </a:rPr>
              <a:t>and Infectious Diseases, Hudson Institute of Medical Research, Clayton, Victoria, Australia. 4Department of Molecular and Translational Sciences, Monash University, Clayton, Victoria, Australia.</a:t>
            </a:r>
          </a:p>
          <a:p>
            <a:pPr algn="l"/>
            <a:r>
              <a:rPr lang="en-US" sz="1200" b="0" i="0" u="none" strike="noStrike" baseline="0" dirty="0">
                <a:latin typeface="NewsGothicMTStd"/>
              </a:rPr>
              <a:t>5Department of Biochemistry, University of Western Ontario, London, Ontario, Canada. </a:t>
            </a:r>
            <a:r>
              <a:rPr lang="en-US" sz="1200" b="0" i="0" u="none" strike="noStrike" baseline="0" dirty="0">
                <a:latin typeface="STIXGeneral-Regular"/>
              </a:rPr>
              <a:t>*</a:t>
            </a:r>
            <a:r>
              <a:rPr lang="en-US" sz="1200" b="0" i="0" u="none" strike="noStrike" baseline="0" dirty="0">
                <a:latin typeface="NewsGothicMTStd"/>
              </a:rPr>
              <a:t>e-mail: aalmeida@ebi.ac.uk; rdf@ebi.ac.uk</a:t>
            </a:r>
            <a:endParaRPr lang="en-GB" dirty="0"/>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a:t>
            </a:fld>
            <a:endParaRPr lang="en-GB"/>
          </a:p>
        </p:txBody>
      </p:sp>
    </p:spTree>
    <p:extLst>
      <p:ext uri="{BB962C8B-B14F-4D97-AF65-F5344CB8AC3E}">
        <p14:creationId xmlns:p14="http://schemas.microsoft.com/office/powerpoint/2010/main" val="35738965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400" dirty="0">
                <a:solidFill>
                  <a:srgbClr val="006666"/>
                </a:solidFill>
                <a:latin typeface="Corbel" panose="020B0503020204020204" pitchFamily="34" charset="0"/>
              </a:rPr>
              <a:t>Musts, </a:t>
            </a:r>
            <a:r>
              <a:rPr lang="en-GB" sz="1400" dirty="0" err="1">
                <a:solidFill>
                  <a:srgbClr val="006666"/>
                </a:solidFill>
                <a:latin typeface="Corbel" panose="020B0503020204020204" pitchFamily="34" charset="0"/>
              </a:rPr>
              <a:t>Shoulds</a:t>
            </a:r>
            <a:r>
              <a:rPr lang="en-GB" sz="1400" dirty="0">
                <a:solidFill>
                  <a:srgbClr val="006666"/>
                </a:solidFill>
                <a:latin typeface="Corbel" panose="020B0503020204020204" pitchFamily="34" charset="0"/>
              </a:rPr>
              <a:t> </a:t>
            </a:r>
            <a:r>
              <a:rPr lang="en-GB" sz="1400" dirty="0" err="1">
                <a:solidFill>
                  <a:srgbClr val="006666"/>
                </a:solidFill>
                <a:latin typeface="Corbel" panose="020B0503020204020204" pitchFamily="34" charset="0"/>
              </a:rPr>
              <a:t>Optionals</a:t>
            </a:r>
            <a:endParaRPr lang="en-GB" sz="1400" dirty="0">
              <a:solidFill>
                <a:srgbClr val="006666"/>
              </a:solidFill>
              <a:latin typeface="Corbel" panose="020B0503020204020204" pitchFamily="34" charset="0"/>
            </a:endParaRPr>
          </a:p>
          <a:p>
            <a:pPr algn="ctr"/>
            <a:endParaRPr lang="en-GB" sz="1400" dirty="0">
              <a:solidFill>
                <a:srgbClr val="006666"/>
              </a:solidFill>
              <a:latin typeface="Corbel" panose="020B0503020204020204" pitchFamily="34" charset="0"/>
            </a:endParaRPr>
          </a:p>
          <a:p>
            <a:pPr marL="0" indent="0">
              <a:buNone/>
            </a:pPr>
            <a:r>
              <a:rPr lang="en-US" sz="1400" b="1" dirty="0">
                <a:solidFill>
                  <a:schemeClr val="accent5">
                    <a:lumMod val="75000"/>
                  </a:schemeClr>
                </a:solidFill>
              </a:rPr>
              <a:t>prepare for more </a:t>
            </a:r>
          </a:p>
          <a:p>
            <a:pPr marL="0" indent="0">
              <a:buNone/>
            </a:pPr>
            <a:r>
              <a:rPr lang="en-US" b="1" dirty="0">
                <a:solidFill>
                  <a:schemeClr val="accent5">
                    <a:lumMod val="75000"/>
                  </a:schemeClr>
                </a:solidFill>
              </a:rPr>
              <a:t>Known and Unknown unknowns, One size does not fit all</a:t>
            </a:r>
          </a:p>
          <a:p>
            <a:r>
              <a:rPr lang="en-GB" dirty="0"/>
              <a:t>descriptive </a:t>
            </a:r>
            <a:r>
              <a:rPr lang="en-GB" dirty="0" err="1"/>
              <a:t>openendedness</a:t>
            </a:r>
            <a:r>
              <a:rPr lang="en-GB" dirty="0"/>
              <a:t> , multi-interpretation</a:t>
            </a:r>
          </a:p>
          <a:p>
            <a:endParaRPr lang="en-GB" sz="1200" dirty="0">
              <a:latin typeface="Corbel" panose="020B0503020204020204" pitchFamily="34" charset="0"/>
            </a:endParaRPr>
          </a:p>
          <a:p>
            <a:endParaRPr lang="en-GB" sz="1200" dirty="0">
              <a:latin typeface="Corbel" panose="020B0503020204020204" pitchFamily="34" charset="0"/>
            </a:endParaRPr>
          </a:p>
          <a:p>
            <a:r>
              <a:rPr lang="en-GB" sz="1200" dirty="0">
                <a:latin typeface="Corbel" panose="020B0503020204020204" pitchFamily="34" charset="0"/>
              </a:rPr>
              <a:t>Personal story</a:t>
            </a:r>
          </a:p>
          <a:p>
            <a:endParaRPr lang="en-GB" sz="1200" dirty="0">
              <a:latin typeface="Corbel" panose="020B0503020204020204" pitchFamily="34" charset="0"/>
            </a:endParaRPr>
          </a:p>
          <a:p>
            <a:r>
              <a:rPr lang="en-GB" sz="1200" dirty="0">
                <a:latin typeface="Corbel" panose="020B0503020204020204" pitchFamily="34" charset="0"/>
              </a:rPr>
              <a:t>How do I define a checklist of what is expected to be in a type of RO?</a:t>
            </a:r>
          </a:p>
          <a:p>
            <a:r>
              <a:rPr lang="en-GB" sz="1200" b="1" dirty="0">
                <a:solidFill>
                  <a:srgbClr val="006666"/>
                </a:solidFill>
                <a:latin typeface="Corbel" panose="020B0503020204020204" pitchFamily="34" charset="0"/>
              </a:rPr>
              <a:t>RO Crate Profile</a:t>
            </a:r>
          </a:p>
          <a:p>
            <a:endParaRPr lang="en-GB" b="1"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6666"/>
                </a:solidFill>
              </a:rPr>
              <a:t>Profile Library / Registry</a:t>
            </a:r>
          </a:p>
          <a:p>
            <a:endParaRPr lang="en-GB" b="1" dirty="0">
              <a:solidFill>
                <a:srgbClr val="006666"/>
              </a:solidFill>
              <a:latin typeface="Corbel" panose="020B0503020204020204" pitchFamily="34" charset="0"/>
            </a:endParaRPr>
          </a:p>
          <a:p>
            <a:endParaRPr lang="en-GB" sz="1200" b="1" dirty="0">
              <a:solidFill>
                <a:srgbClr val="006666"/>
              </a:solidFill>
              <a:latin typeface="Corbel" panose="020B0503020204020204" pitchFamily="34" charset="0"/>
            </a:endParaRPr>
          </a:p>
          <a:p>
            <a:r>
              <a:rPr lang="en-GB" b="1" dirty="0">
                <a:solidFill>
                  <a:srgbClr val="006666"/>
                </a:solidFill>
                <a:latin typeface="Corbel" panose="020B0503020204020204" pitchFamily="34" charset="0"/>
              </a:rPr>
              <a:t>Simple picture</a:t>
            </a:r>
            <a:endParaRPr lang="en-GB" sz="1200" b="1" dirty="0">
              <a:solidFill>
                <a:srgbClr val="006666"/>
              </a:solidFill>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23</a:t>
            </a:fld>
            <a:endParaRPr lang="en-GB"/>
          </a:p>
        </p:txBody>
      </p:sp>
    </p:spTree>
    <p:extLst>
      <p:ext uri="{BB962C8B-B14F-4D97-AF65-F5344CB8AC3E}">
        <p14:creationId xmlns:p14="http://schemas.microsoft.com/office/powerpoint/2010/main" val="21165168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GB" sz="1400" dirty="0">
                <a:solidFill>
                  <a:srgbClr val="006666"/>
                </a:solidFill>
                <a:latin typeface="Corbel" panose="020B0503020204020204" pitchFamily="34" charset="0"/>
              </a:rPr>
              <a:t>Musts, </a:t>
            </a:r>
            <a:r>
              <a:rPr lang="en-GB" sz="1400" dirty="0" err="1">
                <a:solidFill>
                  <a:srgbClr val="006666"/>
                </a:solidFill>
                <a:latin typeface="Corbel" panose="020B0503020204020204" pitchFamily="34" charset="0"/>
              </a:rPr>
              <a:t>Shoulds</a:t>
            </a:r>
            <a:r>
              <a:rPr lang="en-GB" sz="1400" dirty="0">
                <a:solidFill>
                  <a:srgbClr val="006666"/>
                </a:solidFill>
                <a:latin typeface="Corbel" panose="020B0503020204020204" pitchFamily="34" charset="0"/>
              </a:rPr>
              <a:t> </a:t>
            </a:r>
            <a:r>
              <a:rPr lang="en-GB" sz="1400" dirty="0" err="1">
                <a:solidFill>
                  <a:srgbClr val="006666"/>
                </a:solidFill>
                <a:latin typeface="Corbel" panose="020B0503020204020204" pitchFamily="34" charset="0"/>
              </a:rPr>
              <a:t>Optionals</a:t>
            </a:r>
            <a:endParaRPr lang="en-GB" sz="1400" dirty="0">
              <a:solidFill>
                <a:srgbClr val="006666"/>
              </a:solidFill>
              <a:latin typeface="Corbel" panose="020B0503020204020204" pitchFamily="34" charset="0"/>
            </a:endParaRPr>
          </a:p>
          <a:p>
            <a:pPr algn="ctr"/>
            <a:endParaRPr lang="en-GB" sz="1400" dirty="0">
              <a:solidFill>
                <a:srgbClr val="006666"/>
              </a:solidFill>
              <a:latin typeface="Corbel" panose="020B0503020204020204" pitchFamily="34" charset="0"/>
            </a:endParaRPr>
          </a:p>
          <a:p>
            <a:pPr marL="0" indent="0">
              <a:buNone/>
            </a:pPr>
            <a:r>
              <a:rPr lang="en-US" sz="1400" b="1" dirty="0">
                <a:solidFill>
                  <a:schemeClr val="accent5">
                    <a:lumMod val="75000"/>
                  </a:schemeClr>
                </a:solidFill>
              </a:rPr>
              <a:t>prepare for more </a:t>
            </a:r>
          </a:p>
          <a:p>
            <a:pPr marL="0" indent="0">
              <a:buNone/>
            </a:pPr>
            <a:r>
              <a:rPr lang="en-US" b="1" dirty="0">
                <a:solidFill>
                  <a:schemeClr val="accent5">
                    <a:lumMod val="75000"/>
                  </a:schemeClr>
                </a:solidFill>
              </a:rPr>
              <a:t>Known and Unknown unknowns, One size does not fit all</a:t>
            </a:r>
          </a:p>
          <a:p>
            <a:r>
              <a:rPr lang="en-GB" dirty="0"/>
              <a:t>descriptive </a:t>
            </a:r>
            <a:r>
              <a:rPr lang="en-GB" dirty="0" err="1"/>
              <a:t>openendedness</a:t>
            </a:r>
            <a:r>
              <a:rPr lang="en-GB" dirty="0"/>
              <a:t> , multi-interpretation</a:t>
            </a:r>
          </a:p>
          <a:p>
            <a:endParaRPr lang="en-GB" sz="1200" dirty="0">
              <a:latin typeface="Corbel" panose="020B0503020204020204" pitchFamily="34" charset="0"/>
            </a:endParaRPr>
          </a:p>
          <a:p>
            <a:endParaRPr lang="en-GB" sz="1200" dirty="0">
              <a:latin typeface="Corbel" panose="020B0503020204020204" pitchFamily="34" charset="0"/>
            </a:endParaRPr>
          </a:p>
          <a:p>
            <a:r>
              <a:rPr lang="en-GB" sz="1200" dirty="0">
                <a:latin typeface="Corbel" panose="020B0503020204020204" pitchFamily="34" charset="0"/>
              </a:rPr>
              <a:t>Personal story</a:t>
            </a:r>
          </a:p>
          <a:p>
            <a:endParaRPr lang="en-GB" sz="1200" dirty="0">
              <a:latin typeface="Corbel" panose="020B0503020204020204" pitchFamily="34" charset="0"/>
            </a:endParaRPr>
          </a:p>
          <a:p>
            <a:r>
              <a:rPr lang="en-GB" sz="1200" dirty="0">
                <a:latin typeface="Corbel" panose="020B0503020204020204" pitchFamily="34" charset="0"/>
              </a:rPr>
              <a:t>How do I define a checklist of what is expected to be in a type of RO?</a:t>
            </a:r>
          </a:p>
          <a:p>
            <a:r>
              <a:rPr lang="en-GB" sz="1200" b="1" dirty="0">
                <a:solidFill>
                  <a:srgbClr val="006666"/>
                </a:solidFill>
                <a:latin typeface="Corbel" panose="020B0503020204020204" pitchFamily="34" charset="0"/>
              </a:rPr>
              <a:t>RO Crate Profile</a:t>
            </a:r>
          </a:p>
          <a:p>
            <a:endParaRPr lang="en-GB" b="1"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6666"/>
                </a:solidFill>
              </a:rPr>
              <a:t>Profile Library / Registry</a:t>
            </a:r>
          </a:p>
          <a:p>
            <a:endParaRPr lang="en-GB" b="1" dirty="0">
              <a:solidFill>
                <a:srgbClr val="006666"/>
              </a:solidFill>
              <a:latin typeface="Corbel" panose="020B0503020204020204" pitchFamily="34" charset="0"/>
            </a:endParaRPr>
          </a:p>
          <a:p>
            <a:endParaRPr lang="en-GB" sz="1200" b="1" dirty="0">
              <a:solidFill>
                <a:srgbClr val="006666"/>
              </a:solidFill>
              <a:latin typeface="Corbel" panose="020B0503020204020204" pitchFamily="34" charset="0"/>
            </a:endParaRPr>
          </a:p>
          <a:p>
            <a:r>
              <a:rPr lang="en-GB" b="1" dirty="0">
                <a:solidFill>
                  <a:srgbClr val="006666"/>
                </a:solidFill>
                <a:latin typeface="Corbel" panose="020B0503020204020204" pitchFamily="34" charset="0"/>
              </a:rPr>
              <a:t>Simple picture</a:t>
            </a:r>
            <a:endParaRPr lang="en-GB" sz="1200" b="1" dirty="0">
              <a:solidFill>
                <a:srgbClr val="006666"/>
              </a:solidFill>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24</a:t>
            </a:fld>
            <a:endParaRPr lang="en-GB"/>
          </a:p>
        </p:txBody>
      </p:sp>
    </p:spTree>
    <p:extLst>
      <p:ext uri="{BB962C8B-B14F-4D97-AF65-F5344CB8AC3E}">
        <p14:creationId xmlns:p14="http://schemas.microsoft.com/office/powerpoint/2010/main" val="3648251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solidFill>
                  <a:srgbClr val="006666"/>
                </a:solidFill>
              </a:rPr>
              <a:t>Time for a Profile Registry!</a:t>
            </a:r>
            <a:endParaRPr lang="en-GB" sz="1200" dirty="0">
              <a:latin typeface="Corbel" panose="020B0503020204020204" pitchFamily="34" charset="0"/>
            </a:endParaRPr>
          </a:p>
          <a:p>
            <a:endParaRPr lang="en-GB" sz="1200" dirty="0">
              <a:latin typeface="Corbel" panose="020B0503020204020204" pitchFamily="34" charset="0"/>
            </a:endParaRPr>
          </a:p>
          <a:p>
            <a:r>
              <a:rPr lang="en-GB" sz="1200" dirty="0">
                <a:latin typeface="Corbel" panose="020B0503020204020204" pitchFamily="34" charset="0"/>
              </a:rPr>
              <a:t>Personal story</a:t>
            </a:r>
          </a:p>
          <a:p>
            <a:endParaRPr lang="en-GB" sz="1200" dirty="0">
              <a:latin typeface="Corbel" panose="020B0503020204020204" pitchFamily="34" charset="0"/>
            </a:endParaRPr>
          </a:p>
          <a:p>
            <a:r>
              <a:rPr lang="en-GB" sz="1200" dirty="0">
                <a:latin typeface="Corbel" panose="020B0503020204020204" pitchFamily="34" charset="0"/>
              </a:rPr>
              <a:t>How do I define a checklist of what is expected to be in a type of RO?</a:t>
            </a:r>
          </a:p>
          <a:p>
            <a:r>
              <a:rPr lang="en-GB" sz="1200" b="1" dirty="0">
                <a:solidFill>
                  <a:srgbClr val="006666"/>
                </a:solidFill>
                <a:latin typeface="Corbel" panose="020B0503020204020204" pitchFamily="34" charset="0"/>
              </a:rPr>
              <a:t>RO Crate Profile</a:t>
            </a:r>
          </a:p>
          <a:p>
            <a:endParaRPr lang="en-GB" b="1"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6666"/>
                </a:solidFill>
              </a:rPr>
              <a:t>Profile Library / Registry</a:t>
            </a:r>
          </a:p>
          <a:p>
            <a:endParaRPr lang="en-GB" b="1" dirty="0">
              <a:solidFill>
                <a:srgbClr val="006666"/>
              </a:solidFill>
              <a:latin typeface="Corbel" panose="020B0503020204020204" pitchFamily="34" charset="0"/>
            </a:endParaRPr>
          </a:p>
          <a:p>
            <a:endParaRPr lang="en-GB" sz="1200" b="1" dirty="0">
              <a:solidFill>
                <a:srgbClr val="006666"/>
              </a:solidFill>
              <a:latin typeface="Corbel" panose="020B0503020204020204" pitchFamily="34" charset="0"/>
            </a:endParaRPr>
          </a:p>
          <a:p>
            <a:r>
              <a:rPr lang="en-GB" b="1" dirty="0">
                <a:solidFill>
                  <a:srgbClr val="006666"/>
                </a:solidFill>
                <a:latin typeface="Corbel" panose="020B0503020204020204" pitchFamily="34" charset="0"/>
              </a:rPr>
              <a:t>Simple picture</a:t>
            </a:r>
            <a:endParaRPr lang="en-GB" sz="1200" b="1" dirty="0">
              <a:solidFill>
                <a:srgbClr val="006666"/>
              </a:solidFill>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25</a:t>
            </a:fld>
            <a:endParaRPr lang="en-GB"/>
          </a:p>
        </p:txBody>
      </p:sp>
    </p:spTree>
    <p:extLst>
      <p:ext uri="{BB962C8B-B14F-4D97-AF65-F5344CB8AC3E}">
        <p14:creationId xmlns:p14="http://schemas.microsoft.com/office/powerpoint/2010/main" val="31915953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400" b="1" dirty="0">
                <a:solidFill>
                  <a:schemeClr val="accent5">
                    <a:lumMod val="75000"/>
                  </a:schemeClr>
                </a:solidFill>
              </a:rPr>
              <a:t>prepare for more </a:t>
            </a:r>
          </a:p>
          <a:p>
            <a:pPr marL="0" indent="0">
              <a:buNone/>
            </a:pPr>
            <a:r>
              <a:rPr lang="en-US" b="1" dirty="0">
                <a:solidFill>
                  <a:schemeClr val="accent5">
                    <a:lumMod val="75000"/>
                  </a:schemeClr>
                </a:solidFill>
              </a:rPr>
              <a:t>Known and Unknown unknowns, One size does not fit all</a:t>
            </a:r>
          </a:p>
          <a:p>
            <a:r>
              <a:rPr lang="en-GB" dirty="0"/>
              <a:t>descriptive </a:t>
            </a:r>
            <a:r>
              <a:rPr lang="en-GB" dirty="0" err="1"/>
              <a:t>openendedness</a:t>
            </a:r>
            <a:r>
              <a:rPr lang="en-GB" dirty="0"/>
              <a:t> , multi-interpretation</a:t>
            </a:r>
          </a:p>
          <a:p>
            <a:endParaRPr lang="en-GB" dirty="0">
              <a:latin typeface="Corbel" panose="020B0503020204020204" pitchFamily="34" charset="0"/>
            </a:endParaRPr>
          </a:p>
          <a:p>
            <a:endParaRPr lang="en-GB" dirty="0">
              <a:latin typeface="Corbel" panose="020B0503020204020204" pitchFamily="34" charset="0"/>
            </a:endParaRPr>
          </a:p>
          <a:p>
            <a:r>
              <a:rPr lang="en-GB" dirty="0">
                <a:latin typeface="Corbel" panose="020B0503020204020204" pitchFamily="34" charset="0"/>
              </a:rPr>
              <a:t>Map across metadata</a:t>
            </a:r>
          </a:p>
          <a:p>
            <a:r>
              <a:rPr lang="en-GB" dirty="0">
                <a:latin typeface="Corbel" panose="020B0503020204020204" pitchFamily="34" charset="0"/>
              </a:rPr>
              <a:t>Threaded publications</a:t>
            </a:r>
          </a:p>
          <a:p>
            <a:r>
              <a:rPr lang="en-GB" dirty="0"/>
              <a:t>Data Science on</a:t>
            </a:r>
            <a:r>
              <a:rPr lang="en-GB" baseline="0" dirty="0"/>
              <a:t> the Assets of Data Science</a:t>
            </a:r>
          </a:p>
          <a:p>
            <a:r>
              <a:rPr lang="en-GB" baseline="0" dirty="0"/>
              <a:t>BOUNDARY OBJECTS</a:t>
            </a:r>
            <a:endParaRPr lang="en-GB" dirty="0"/>
          </a:p>
          <a:p>
            <a:endParaRPr lang="en-GB" dirty="0"/>
          </a:p>
          <a:p>
            <a:r>
              <a:rPr lang="en-GB" dirty="0"/>
              <a:t>Recording &amp; linking together the components of an experiment</a:t>
            </a:r>
          </a:p>
          <a:p>
            <a:r>
              <a:rPr lang="en-GB" dirty="0"/>
              <a:t>Linking across experiments.</a:t>
            </a:r>
          </a:p>
          <a:p>
            <a:r>
              <a:rPr lang="en-GB" dirty="0"/>
              <a:t>Linked Ros</a:t>
            </a:r>
          </a:p>
          <a:p>
            <a:r>
              <a:rPr lang="en-GB" dirty="0"/>
              <a:t>No time for details</a:t>
            </a:r>
          </a:p>
          <a:p>
            <a:r>
              <a:rPr lang="en-GB" dirty="0"/>
              <a:t>Don’t be constrained by what actually exists!!</a:t>
            </a:r>
          </a:p>
          <a:p>
            <a:endParaRPr lang="en-GB" dirty="0">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26</a:t>
            </a:fld>
            <a:endParaRPr lang="en-GB"/>
          </a:p>
        </p:txBody>
      </p:sp>
    </p:spTree>
    <p:extLst>
      <p:ext uri="{BB962C8B-B14F-4D97-AF65-F5344CB8AC3E}">
        <p14:creationId xmlns:p14="http://schemas.microsoft.com/office/powerpoint/2010/main" val="29616420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6666"/>
                </a:solidFill>
                <a:latin typeface="Corbel" panose="020B0503020204020204" pitchFamily="34" charset="0"/>
              </a:rPr>
              <a:t>Limited flexibility, fewer features</a:t>
            </a:r>
          </a:p>
          <a:p>
            <a:r>
              <a:rPr lang="en-GB" sz="1200" dirty="0">
                <a:solidFill>
                  <a:srgbClr val="006666"/>
                </a:solidFill>
                <a:latin typeface="Corbel" panose="020B0503020204020204" pitchFamily="34" charset="0"/>
              </a:rPr>
              <a:t>Opinionated guide to best practices</a:t>
            </a:r>
            <a:endParaRPr lang="en-US" sz="1200" dirty="0">
              <a:solidFill>
                <a:srgbClr val="006666"/>
              </a:solidFill>
              <a:latin typeface="Corbel" panose="020B0503020204020204" pitchFamily="34" charset="0"/>
              <a:ea typeface="Corbel"/>
              <a:cs typeface="Corbel"/>
              <a:sym typeface="Corbel"/>
            </a:endParaRP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Documentation, examples </a:t>
            </a: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Libraries, tools</a:t>
            </a:r>
          </a:p>
          <a:p>
            <a:r>
              <a:rPr lang="en-GB" sz="1200" dirty="0">
                <a:solidFill>
                  <a:srgbClr val="006666"/>
                </a:solidFill>
                <a:latin typeface="Corbel" panose="020B0503020204020204" pitchFamily="34" charset="0"/>
              </a:rPr>
              <a:t>Community </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0" indent="0">
              <a:buNone/>
            </a:pPr>
            <a:r>
              <a:rPr lang="en-GB" sz="1200" dirty="0">
                <a:latin typeface="Corbel" panose="020B0503020204020204" pitchFamily="34" charset="0"/>
              </a:rPr>
              <a:t>"just enough complexity / standards”</a:t>
            </a:r>
          </a:p>
          <a:p>
            <a:pPr marL="0" indent="0">
              <a:buNone/>
            </a:pPr>
            <a:endParaRPr lang="en-GB" sz="1200" dirty="0">
              <a:latin typeface="Corbel" panose="020B0503020204020204" pitchFamily="34" charset="0"/>
            </a:endParaRPr>
          </a:p>
          <a:p>
            <a:pPr marL="0" indent="0">
              <a:buNone/>
            </a:pPr>
            <a:r>
              <a:rPr lang="en-GB" sz="1200" b="1" dirty="0">
                <a:solidFill>
                  <a:schemeClr val="accent5">
                    <a:lumMod val="75000"/>
                  </a:schemeClr>
                </a:solidFill>
                <a:latin typeface="Corbel" panose="020B0503020204020204" pitchFamily="34" charset="0"/>
              </a:rPr>
              <a:t>sufficient extra benefits </a:t>
            </a:r>
            <a:r>
              <a:rPr lang="en-GB" sz="1200" dirty="0">
                <a:latin typeface="Corbel" panose="020B0503020204020204" pitchFamily="34" charset="0"/>
              </a:rPr>
              <a:t>from what already exists…</a:t>
            </a:r>
          </a:p>
          <a:p>
            <a:pPr marL="0" indent="0">
              <a:buNone/>
            </a:pPr>
            <a:endParaRPr lang="en-GB" sz="1200" dirty="0">
              <a:latin typeface="Corbel" panose="020B0503020204020204" pitchFamily="34" charset="0"/>
            </a:endParaRPr>
          </a:p>
          <a:p>
            <a:pPr marL="0" indent="0">
              <a:buNone/>
            </a:pPr>
            <a:r>
              <a:rPr lang="en-GB" sz="1200" dirty="0">
                <a:latin typeface="Corbel" panose="020B0503020204020204" pitchFamily="34" charset="0"/>
              </a:rPr>
              <a:t>…without compromising the </a:t>
            </a:r>
            <a:r>
              <a:rPr lang="en-GB" sz="1200" b="1" dirty="0">
                <a:solidFill>
                  <a:schemeClr val="accent5">
                    <a:lumMod val="75000"/>
                  </a:schemeClr>
                </a:solidFill>
                <a:latin typeface="Corbel" panose="020B0503020204020204" pitchFamily="34" charset="0"/>
              </a:rPr>
              <a:t>developer entry-level experience</a:t>
            </a:r>
            <a:r>
              <a:rPr lang="en-GB" sz="1200" dirty="0">
                <a:latin typeface="Corbel" panose="020B0503020204020204" pitchFamily="34" charset="0"/>
              </a:rPr>
              <a:t> so much that they rather do their own thing.</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r>
              <a:rPr lang="en-GB" sz="1200" dirty="0">
                <a:latin typeface="Corbel" panose="020B0503020204020204" pitchFamily="34" charset="0"/>
              </a:rPr>
              <a:t>Simpler opinionated guide to best practices</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r>
              <a:rPr lang="en-US" sz="1200" b="1" dirty="0">
                <a:latin typeface="Corbel" panose="020B0503020204020204" pitchFamily="34" charset="0"/>
              </a:rPr>
              <a:t>Practical, lightweight robust</a:t>
            </a:r>
            <a:endParaRPr lang="en-US" b="1" dirty="0">
              <a:latin typeface="Corbel" panose="020B0503020204020204" pitchFamily="34" charset="0"/>
            </a:endParaRPr>
          </a:p>
          <a:p>
            <a:pPr marL="571477" indent="-457200">
              <a:lnSpc>
                <a:spcPct val="100000"/>
              </a:lnSpc>
              <a:spcBef>
                <a:spcPts val="0"/>
              </a:spcBef>
              <a:buClr>
                <a:schemeClr val="dk1"/>
              </a:buClr>
              <a:buSzPts val="1800"/>
            </a:pPr>
            <a:r>
              <a:rPr lang="en-US" sz="1200" dirty="0">
                <a:latin typeface="Corbel" panose="020B0503020204020204" pitchFamily="34" charset="0"/>
              </a:rPr>
              <a:t>just enough just in time </a:t>
            </a:r>
            <a:r>
              <a:rPr lang="en-US" sz="1200" b="1" dirty="0" err="1">
                <a:solidFill>
                  <a:srgbClr val="CC0066"/>
                </a:solidFill>
                <a:latin typeface="Corbel" panose="020B0503020204020204" pitchFamily="34" charset="0"/>
              </a:rPr>
              <a:t>underware</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Web native, off-the-shelf, </a:t>
            </a:r>
            <a:r>
              <a:rPr lang="en-US" sz="1200" b="1" dirty="0">
                <a:solidFill>
                  <a:srgbClr val="CC0066"/>
                </a:solidFill>
                <a:latin typeface="Corbel" panose="020B0503020204020204" pitchFamily="34" charset="0"/>
                <a:ea typeface="Corbel"/>
                <a:cs typeface="Corbel"/>
                <a:sym typeface="Corbel"/>
              </a:rPr>
              <a:t>Lo-Tek</a:t>
            </a:r>
          </a:p>
          <a:p>
            <a:pPr marL="571477" indent="-457200">
              <a:lnSpc>
                <a:spcPct val="100000"/>
              </a:lnSpc>
              <a:spcBef>
                <a:spcPts val="1800"/>
              </a:spcBef>
              <a:buClr>
                <a:schemeClr val="dk1"/>
              </a:buClr>
              <a:buSzPts val="1800"/>
            </a:pPr>
            <a:r>
              <a:rPr lang="en-US" sz="1200" dirty="0">
                <a:latin typeface="Corbel" panose="020B0503020204020204" pitchFamily="34" charset="0"/>
                <a:ea typeface="Corbel"/>
                <a:cs typeface="Corbel"/>
                <a:sym typeface="Corbel"/>
              </a:rPr>
              <a:t>Machine and human readable, search engine and developer friendly.</a:t>
            </a:r>
          </a:p>
          <a:p>
            <a:pPr marL="114277" lvl="0" indent="0" algn="l" rtl="0">
              <a:lnSpc>
                <a:spcPct val="100000"/>
              </a:lnSpc>
              <a:spcBef>
                <a:spcPts val="1800"/>
              </a:spcBef>
              <a:spcAft>
                <a:spcPts val="0"/>
              </a:spcAft>
              <a:buClr>
                <a:schemeClr val="dk1"/>
              </a:buClr>
              <a:buSzPts val="1800"/>
              <a:buNone/>
            </a:pPr>
            <a:r>
              <a:rPr lang="en-US" sz="1200" b="1" dirty="0">
                <a:solidFill>
                  <a:srgbClr val="CC0066"/>
                </a:solidFill>
                <a:latin typeface="Corbel" panose="020B0503020204020204" pitchFamily="34" charset="0"/>
                <a:ea typeface="Corbel"/>
                <a:cs typeface="Corbel"/>
                <a:sym typeface="Corbel"/>
              </a:rPr>
              <a:t>A little bit of semantics</a:t>
            </a:r>
            <a:r>
              <a:rPr lang="en-US" sz="1200" dirty="0">
                <a:latin typeface="Corbel" panose="020B0503020204020204" pitchFamily="34" charset="0"/>
                <a:ea typeface="Corbel"/>
                <a:cs typeface="Corbel"/>
                <a:sym typeface="Corbel"/>
              </a:rPr>
              <a:t>: JSON-LD and Schema.org</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rPr>
              <a:t>Usable</a:t>
            </a:r>
            <a:r>
              <a:rPr lang="en-US" sz="1200" dirty="0">
                <a:latin typeface="Corbel" panose="020B0503020204020204" pitchFamily="34" charset="0"/>
              </a:rPr>
              <a:t>: </a:t>
            </a:r>
            <a:r>
              <a:rPr lang="en-US" sz="1200" b="1" dirty="0">
                <a:solidFill>
                  <a:srgbClr val="CC0066"/>
                </a:solidFill>
                <a:latin typeface="Corbel" panose="020B0503020204020204" pitchFamily="34" charset="0"/>
              </a:rPr>
              <a:t>Limited flexibility</a:t>
            </a:r>
            <a:r>
              <a:rPr lang="en-US" sz="1200" dirty="0">
                <a:latin typeface="Corbel" panose="020B0503020204020204" pitchFamily="34" charset="0"/>
              </a:rPr>
              <a:t>, documentation, examples, libraries, tools, community </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Cope with domain diversity and legacy:</a:t>
            </a:r>
            <a:r>
              <a:rPr lang="en-US" sz="1200" dirty="0">
                <a:latin typeface="Corbel" panose="020B0503020204020204" pitchFamily="34" charset="0"/>
                <a:ea typeface="Corbel"/>
                <a:cs typeface="Corbel"/>
                <a:sym typeface="Corbel"/>
              </a:rPr>
              <a:t> infrastructure independent, </a:t>
            </a:r>
            <a:r>
              <a:rPr lang="en-US" sz="1200" b="1" dirty="0">
                <a:solidFill>
                  <a:srgbClr val="CC0066"/>
                </a:solidFill>
                <a:latin typeface="Corbel" panose="020B0503020204020204" pitchFamily="34" charset="0"/>
                <a:ea typeface="Corbel"/>
                <a:cs typeface="Corbel"/>
                <a:sym typeface="Corbel"/>
              </a:rPr>
              <a:t>self-describing profiles</a:t>
            </a:r>
            <a:r>
              <a:rPr lang="en-US" sz="1200" dirty="0">
                <a:latin typeface="Corbel" panose="020B0503020204020204" pitchFamily="34" charset="0"/>
                <a:ea typeface="Corbel"/>
                <a:cs typeface="Corbel"/>
                <a:sym typeface="Corbel"/>
              </a:rPr>
              <a:t>, extensible with additional metadata and pre-existing ontologies – “</a:t>
            </a:r>
            <a:r>
              <a:rPr lang="en-US" sz="1200" b="1" dirty="0">
                <a:solidFill>
                  <a:srgbClr val="CC0066"/>
                </a:solidFill>
                <a:latin typeface="Corbel" panose="020B0503020204020204" pitchFamily="34" charset="0"/>
                <a:ea typeface="Corbel"/>
                <a:cs typeface="Corbel"/>
                <a:sym typeface="Corbel"/>
              </a:rPr>
              <a:t>duck typing</a:t>
            </a:r>
            <a:r>
              <a:rPr lang="en-US" sz="1200" dirty="0">
                <a:latin typeface="Corbel" panose="020B0503020204020204" pitchFamily="34" charset="0"/>
                <a:ea typeface="Corbel"/>
                <a:cs typeface="Corbel"/>
                <a:sym typeface="Corbel"/>
              </a:rPr>
              <a:t>”</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sym typeface="Corbel"/>
            </a:endParaRPr>
          </a:p>
          <a:p>
            <a:pPr algn="l"/>
            <a:r>
              <a:rPr lang="en-GB" dirty="0"/>
              <a:t>fewer features</a:t>
            </a:r>
          </a:p>
          <a:p>
            <a:pPr algn="l"/>
            <a:r>
              <a:rPr lang="en-GB" dirty="0">
                <a:solidFill>
                  <a:schemeClr val="accent5">
                    <a:lumMod val="75000"/>
                  </a:schemeClr>
                </a:solidFill>
              </a:rPr>
              <a:t>easier to understand, conceptually simpler</a:t>
            </a:r>
          </a:p>
          <a:p>
            <a:pPr algn="l"/>
            <a:r>
              <a:rPr lang="en-GB" dirty="0"/>
              <a:t>opinionated guide to current best practices</a:t>
            </a:r>
          </a:p>
          <a:p>
            <a:pPr algn="l"/>
            <a:r>
              <a:rPr lang="en-GB" dirty="0">
                <a:solidFill>
                  <a:schemeClr val="accent5">
                    <a:lumMod val="75000"/>
                  </a:schemeClr>
                </a:solidFill>
              </a:rPr>
              <a:t>software stacks widely used on the Web</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5244239D-F9F9-4CAF-A972-FDA91C7FBFE1}" type="slidenum">
              <a:rPr lang="en-GB" smtClean="0"/>
              <a:t>28</a:t>
            </a:fld>
            <a:endParaRPr lang="en-GB"/>
          </a:p>
        </p:txBody>
      </p:sp>
    </p:spTree>
    <p:extLst>
      <p:ext uri="{BB962C8B-B14F-4D97-AF65-F5344CB8AC3E}">
        <p14:creationId xmlns:p14="http://schemas.microsoft.com/office/powerpoint/2010/main" val="1200868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6666"/>
                </a:solidFill>
                <a:latin typeface="Corbel" panose="020B0503020204020204" pitchFamily="34" charset="0"/>
              </a:rPr>
              <a:t>Limited flexibility, fewer features</a:t>
            </a:r>
          </a:p>
          <a:p>
            <a:r>
              <a:rPr lang="en-GB" sz="1200" dirty="0">
                <a:solidFill>
                  <a:srgbClr val="006666"/>
                </a:solidFill>
                <a:latin typeface="Corbel" panose="020B0503020204020204" pitchFamily="34" charset="0"/>
              </a:rPr>
              <a:t>Opinionated guide to best practices</a:t>
            </a:r>
            <a:endParaRPr lang="en-US" sz="1200" dirty="0">
              <a:solidFill>
                <a:srgbClr val="006666"/>
              </a:solidFill>
              <a:latin typeface="Corbel" panose="020B0503020204020204" pitchFamily="34" charset="0"/>
              <a:ea typeface="Corbel"/>
              <a:cs typeface="Corbel"/>
              <a:sym typeface="Corbel"/>
            </a:endParaRP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Documentation, examples </a:t>
            </a: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Libraries, tools</a:t>
            </a:r>
          </a:p>
          <a:p>
            <a:r>
              <a:rPr lang="en-GB" sz="1200" dirty="0">
                <a:solidFill>
                  <a:srgbClr val="006666"/>
                </a:solidFill>
                <a:latin typeface="Corbel" panose="020B0503020204020204" pitchFamily="34" charset="0"/>
              </a:rPr>
              <a:t>Community </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0" indent="0">
              <a:buNone/>
            </a:pPr>
            <a:r>
              <a:rPr lang="en-GB" sz="1200" dirty="0">
                <a:latin typeface="Corbel" panose="020B0503020204020204" pitchFamily="34" charset="0"/>
              </a:rPr>
              <a:t>"just enough complexity / standards”</a:t>
            </a:r>
          </a:p>
          <a:p>
            <a:pPr marL="0" indent="0">
              <a:buNone/>
            </a:pPr>
            <a:endParaRPr lang="en-GB" sz="1200" dirty="0">
              <a:latin typeface="Corbel" panose="020B0503020204020204" pitchFamily="34" charset="0"/>
            </a:endParaRPr>
          </a:p>
          <a:p>
            <a:pPr marL="0" indent="0">
              <a:buNone/>
            </a:pPr>
            <a:r>
              <a:rPr lang="en-GB" sz="1200" b="1" dirty="0">
                <a:solidFill>
                  <a:schemeClr val="accent5">
                    <a:lumMod val="75000"/>
                  </a:schemeClr>
                </a:solidFill>
                <a:latin typeface="Corbel" panose="020B0503020204020204" pitchFamily="34" charset="0"/>
              </a:rPr>
              <a:t>sufficient extra benefits </a:t>
            </a:r>
            <a:r>
              <a:rPr lang="en-GB" sz="1200" dirty="0">
                <a:latin typeface="Corbel" panose="020B0503020204020204" pitchFamily="34" charset="0"/>
              </a:rPr>
              <a:t>from what already exists…</a:t>
            </a:r>
          </a:p>
          <a:p>
            <a:pPr marL="0" indent="0">
              <a:buNone/>
            </a:pPr>
            <a:endParaRPr lang="en-GB" sz="1200" dirty="0">
              <a:latin typeface="Corbel" panose="020B0503020204020204" pitchFamily="34" charset="0"/>
            </a:endParaRPr>
          </a:p>
          <a:p>
            <a:pPr marL="0" indent="0">
              <a:buNone/>
            </a:pPr>
            <a:r>
              <a:rPr lang="en-GB" sz="1200" dirty="0">
                <a:latin typeface="Corbel" panose="020B0503020204020204" pitchFamily="34" charset="0"/>
              </a:rPr>
              <a:t>…without compromising the </a:t>
            </a:r>
            <a:r>
              <a:rPr lang="en-GB" sz="1200" b="1" dirty="0">
                <a:solidFill>
                  <a:schemeClr val="accent5">
                    <a:lumMod val="75000"/>
                  </a:schemeClr>
                </a:solidFill>
                <a:latin typeface="Corbel" panose="020B0503020204020204" pitchFamily="34" charset="0"/>
              </a:rPr>
              <a:t>developer entry-level experience</a:t>
            </a:r>
            <a:r>
              <a:rPr lang="en-GB" sz="1200" dirty="0">
                <a:latin typeface="Corbel" panose="020B0503020204020204" pitchFamily="34" charset="0"/>
              </a:rPr>
              <a:t> so much that they rather do their own thing.</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r>
              <a:rPr lang="en-GB" sz="1200" dirty="0">
                <a:latin typeface="Corbel" panose="020B0503020204020204" pitchFamily="34" charset="0"/>
              </a:rPr>
              <a:t>Simpler opinionated guide to best practices</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r>
              <a:rPr lang="en-US" sz="1200" b="1" dirty="0">
                <a:latin typeface="Corbel" panose="020B0503020204020204" pitchFamily="34" charset="0"/>
              </a:rPr>
              <a:t>Practical, lightweight robust</a:t>
            </a:r>
            <a:endParaRPr lang="en-US" b="1" dirty="0">
              <a:latin typeface="Corbel" panose="020B0503020204020204" pitchFamily="34" charset="0"/>
            </a:endParaRPr>
          </a:p>
          <a:p>
            <a:pPr marL="571477" indent="-457200">
              <a:lnSpc>
                <a:spcPct val="100000"/>
              </a:lnSpc>
              <a:spcBef>
                <a:spcPts val="0"/>
              </a:spcBef>
              <a:buClr>
                <a:schemeClr val="dk1"/>
              </a:buClr>
              <a:buSzPts val="1800"/>
            </a:pPr>
            <a:r>
              <a:rPr lang="en-US" sz="1200" dirty="0">
                <a:latin typeface="Corbel" panose="020B0503020204020204" pitchFamily="34" charset="0"/>
              </a:rPr>
              <a:t>just enough just in time </a:t>
            </a:r>
            <a:r>
              <a:rPr lang="en-US" sz="1200" b="1" dirty="0" err="1">
                <a:solidFill>
                  <a:srgbClr val="CC0066"/>
                </a:solidFill>
                <a:latin typeface="Corbel" panose="020B0503020204020204" pitchFamily="34" charset="0"/>
              </a:rPr>
              <a:t>underware</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Web native, off-the-shelf, </a:t>
            </a:r>
            <a:r>
              <a:rPr lang="en-US" sz="1200" b="1" dirty="0">
                <a:solidFill>
                  <a:srgbClr val="CC0066"/>
                </a:solidFill>
                <a:latin typeface="Corbel" panose="020B0503020204020204" pitchFamily="34" charset="0"/>
                <a:ea typeface="Corbel"/>
                <a:cs typeface="Corbel"/>
                <a:sym typeface="Corbel"/>
              </a:rPr>
              <a:t>Lo-Tek</a:t>
            </a:r>
          </a:p>
          <a:p>
            <a:pPr marL="571477" indent="-457200">
              <a:lnSpc>
                <a:spcPct val="100000"/>
              </a:lnSpc>
              <a:spcBef>
                <a:spcPts val="1800"/>
              </a:spcBef>
              <a:buClr>
                <a:schemeClr val="dk1"/>
              </a:buClr>
              <a:buSzPts val="1800"/>
            </a:pPr>
            <a:r>
              <a:rPr lang="en-US" sz="1200" dirty="0">
                <a:latin typeface="Corbel" panose="020B0503020204020204" pitchFamily="34" charset="0"/>
                <a:ea typeface="Corbel"/>
                <a:cs typeface="Corbel"/>
                <a:sym typeface="Corbel"/>
              </a:rPr>
              <a:t>Machine and human readable, search engine and developer friendly.</a:t>
            </a:r>
          </a:p>
          <a:p>
            <a:pPr marL="114277" lvl="0" indent="0" algn="l" rtl="0">
              <a:lnSpc>
                <a:spcPct val="100000"/>
              </a:lnSpc>
              <a:spcBef>
                <a:spcPts val="1800"/>
              </a:spcBef>
              <a:spcAft>
                <a:spcPts val="0"/>
              </a:spcAft>
              <a:buClr>
                <a:schemeClr val="dk1"/>
              </a:buClr>
              <a:buSzPts val="1800"/>
              <a:buNone/>
            </a:pPr>
            <a:r>
              <a:rPr lang="en-US" sz="1200" b="1" dirty="0">
                <a:solidFill>
                  <a:srgbClr val="CC0066"/>
                </a:solidFill>
                <a:latin typeface="Corbel" panose="020B0503020204020204" pitchFamily="34" charset="0"/>
                <a:ea typeface="Corbel"/>
                <a:cs typeface="Corbel"/>
                <a:sym typeface="Corbel"/>
              </a:rPr>
              <a:t>A little bit of semantics</a:t>
            </a:r>
            <a:r>
              <a:rPr lang="en-US" sz="1200" dirty="0">
                <a:latin typeface="Corbel" panose="020B0503020204020204" pitchFamily="34" charset="0"/>
                <a:ea typeface="Corbel"/>
                <a:cs typeface="Corbel"/>
                <a:sym typeface="Corbel"/>
              </a:rPr>
              <a:t>: JSON-LD and Schema.org</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rPr>
              <a:t>Usable</a:t>
            </a:r>
            <a:r>
              <a:rPr lang="en-US" sz="1200" dirty="0">
                <a:latin typeface="Corbel" panose="020B0503020204020204" pitchFamily="34" charset="0"/>
              </a:rPr>
              <a:t>: </a:t>
            </a:r>
            <a:r>
              <a:rPr lang="en-US" sz="1200" b="1" dirty="0">
                <a:solidFill>
                  <a:srgbClr val="CC0066"/>
                </a:solidFill>
                <a:latin typeface="Corbel" panose="020B0503020204020204" pitchFamily="34" charset="0"/>
              </a:rPr>
              <a:t>Limited flexibility</a:t>
            </a:r>
            <a:r>
              <a:rPr lang="en-US" sz="1200" dirty="0">
                <a:latin typeface="Corbel" panose="020B0503020204020204" pitchFamily="34" charset="0"/>
              </a:rPr>
              <a:t>, documentation, examples, libraries, tools, community </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Cope with domain diversity and legacy:</a:t>
            </a:r>
            <a:r>
              <a:rPr lang="en-US" sz="1200" dirty="0">
                <a:latin typeface="Corbel" panose="020B0503020204020204" pitchFamily="34" charset="0"/>
                <a:ea typeface="Corbel"/>
                <a:cs typeface="Corbel"/>
                <a:sym typeface="Corbel"/>
              </a:rPr>
              <a:t> infrastructure independent, </a:t>
            </a:r>
            <a:r>
              <a:rPr lang="en-US" sz="1200" b="1" dirty="0">
                <a:solidFill>
                  <a:srgbClr val="CC0066"/>
                </a:solidFill>
                <a:latin typeface="Corbel" panose="020B0503020204020204" pitchFamily="34" charset="0"/>
                <a:ea typeface="Corbel"/>
                <a:cs typeface="Corbel"/>
                <a:sym typeface="Corbel"/>
              </a:rPr>
              <a:t>self-describing profiles</a:t>
            </a:r>
            <a:r>
              <a:rPr lang="en-US" sz="1200" dirty="0">
                <a:latin typeface="Corbel" panose="020B0503020204020204" pitchFamily="34" charset="0"/>
                <a:ea typeface="Corbel"/>
                <a:cs typeface="Corbel"/>
                <a:sym typeface="Corbel"/>
              </a:rPr>
              <a:t>, extensible with additional metadata and pre-existing ontologies – “</a:t>
            </a:r>
            <a:r>
              <a:rPr lang="en-US" sz="1200" b="1" dirty="0">
                <a:solidFill>
                  <a:srgbClr val="CC0066"/>
                </a:solidFill>
                <a:latin typeface="Corbel" panose="020B0503020204020204" pitchFamily="34" charset="0"/>
                <a:ea typeface="Corbel"/>
                <a:cs typeface="Corbel"/>
                <a:sym typeface="Corbel"/>
              </a:rPr>
              <a:t>duck typing</a:t>
            </a:r>
            <a:r>
              <a:rPr lang="en-US" sz="1200" dirty="0">
                <a:latin typeface="Corbel" panose="020B0503020204020204" pitchFamily="34" charset="0"/>
                <a:ea typeface="Corbel"/>
                <a:cs typeface="Corbel"/>
                <a:sym typeface="Corbel"/>
              </a:rPr>
              <a:t>”</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sym typeface="Corbel"/>
            </a:endParaRPr>
          </a:p>
          <a:p>
            <a:pPr algn="l"/>
            <a:r>
              <a:rPr lang="en-GB" dirty="0"/>
              <a:t>fewer features</a:t>
            </a:r>
          </a:p>
          <a:p>
            <a:pPr algn="l"/>
            <a:r>
              <a:rPr lang="en-GB" dirty="0">
                <a:solidFill>
                  <a:schemeClr val="accent5">
                    <a:lumMod val="75000"/>
                  </a:schemeClr>
                </a:solidFill>
              </a:rPr>
              <a:t>easier to understand, conceptually simpler</a:t>
            </a:r>
          </a:p>
          <a:p>
            <a:pPr algn="l"/>
            <a:r>
              <a:rPr lang="en-GB" dirty="0"/>
              <a:t>opinionated guide to current best practices</a:t>
            </a:r>
          </a:p>
          <a:p>
            <a:pPr algn="l"/>
            <a:r>
              <a:rPr lang="en-GB" dirty="0">
                <a:solidFill>
                  <a:schemeClr val="accent5">
                    <a:lumMod val="75000"/>
                  </a:schemeClr>
                </a:solidFill>
              </a:rPr>
              <a:t>software stacks widely used on the Web</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5244239D-F9F9-4CAF-A972-FDA91C7FBFE1}" type="slidenum">
              <a:rPr lang="en-GB" smtClean="0"/>
              <a:t>29</a:t>
            </a:fld>
            <a:endParaRPr lang="en-GB"/>
          </a:p>
        </p:txBody>
      </p:sp>
    </p:spTree>
    <p:extLst>
      <p:ext uri="{BB962C8B-B14F-4D97-AF65-F5344CB8AC3E}">
        <p14:creationId xmlns:p14="http://schemas.microsoft.com/office/powerpoint/2010/main" val="2809310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Need a format that is constrained and predictable but not too cumbersome to work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6666"/>
              </a:solidFill>
              <a:latin typeface="Corbel" panose="020B0503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6666"/>
                </a:solidFill>
                <a:latin typeface="Corbel" panose="020B0503020204020204" pitchFamily="34" charset="0"/>
              </a:rPr>
              <a:t>software stacks widely used on the Web</a:t>
            </a:r>
          </a:p>
          <a:p>
            <a:r>
              <a:rPr lang="en-GB" sz="1200" dirty="0">
                <a:solidFill>
                  <a:srgbClr val="006666"/>
                </a:solidFill>
                <a:latin typeface="Corbel" panose="020B0503020204020204" pitchFamily="34" charset="0"/>
              </a:rPr>
              <a:t>Limited flexibility, fewer features</a:t>
            </a:r>
          </a:p>
          <a:p>
            <a:r>
              <a:rPr lang="en-GB" sz="1200" dirty="0">
                <a:solidFill>
                  <a:srgbClr val="006666"/>
                </a:solidFill>
                <a:latin typeface="Corbel" panose="020B0503020204020204" pitchFamily="34" charset="0"/>
              </a:rPr>
              <a:t>Opinionated guide to best practices</a:t>
            </a:r>
            <a:endParaRPr lang="en-US" sz="1200" dirty="0">
              <a:solidFill>
                <a:srgbClr val="006666"/>
              </a:solidFill>
              <a:latin typeface="Corbel" panose="020B0503020204020204" pitchFamily="34" charset="0"/>
              <a:ea typeface="Corbel"/>
              <a:cs typeface="Corbel"/>
              <a:sym typeface="Corbel"/>
            </a:endParaRP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Documentation, examples </a:t>
            </a:r>
          </a:p>
          <a:p>
            <a:endParaRPr lang="en-GB" sz="1200" dirty="0">
              <a:solidFill>
                <a:srgbClr val="006666"/>
              </a:solidFill>
              <a:latin typeface="Corbel" panose="020B0503020204020204" pitchFamily="34" charset="0"/>
            </a:endParaRPr>
          </a:p>
          <a:p>
            <a:r>
              <a:rPr lang="en-GB" sz="1200" dirty="0">
                <a:solidFill>
                  <a:srgbClr val="006666"/>
                </a:solidFill>
                <a:latin typeface="Corbel" panose="020B0503020204020204" pitchFamily="34" charset="0"/>
              </a:rPr>
              <a:t>Libraries, tools</a:t>
            </a:r>
          </a:p>
          <a:p>
            <a:r>
              <a:rPr lang="en-GB" sz="1200" dirty="0">
                <a:solidFill>
                  <a:srgbClr val="006666"/>
                </a:solidFill>
                <a:latin typeface="Corbel" panose="020B0503020204020204" pitchFamily="34" charset="0"/>
              </a:rPr>
              <a:t>Community </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0" indent="0">
              <a:buNone/>
            </a:pPr>
            <a:r>
              <a:rPr lang="en-GB" sz="1200" dirty="0">
                <a:latin typeface="Corbel" panose="020B0503020204020204" pitchFamily="34" charset="0"/>
              </a:rPr>
              <a:t>"just enough complexity / standards”</a:t>
            </a:r>
          </a:p>
          <a:p>
            <a:pPr marL="0" indent="0">
              <a:buNone/>
            </a:pPr>
            <a:endParaRPr lang="en-GB" sz="1200" dirty="0">
              <a:latin typeface="Corbel" panose="020B0503020204020204" pitchFamily="34" charset="0"/>
            </a:endParaRPr>
          </a:p>
          <a:p>
            <a:pPr marL="0" indent="0">
              <a:buNone/>
            </a:pPr>
            <a:r>
              <a:rPr lang="en-GB" sz="1200" b="1" dirty="0">
                <a:solidFill>
                  <a:schemeClr val="accent5">
                    <a:lumMod val="75000"/>
                  </a:schemeClr>
                </a:solidFill>
                <a:latin typeface="Corbel" panose="020B0503020204020204" pitchFamily="34" charset="0"/>
              </a:rPr>
              <a:t>sufficient extra benefits </a:t>
            </a:r>
            <a:r>
              <a:rPr lang="en-GB" sz="1200" dirty="0">
                <a:latin typeface="Corbel" panose="020B0503020204020204" pitchFamily="34" charset="0"/>
              </a:rPr>
              <a:t>from what already exists…</a:t>
            </a:r>
          </a:p>
          <a:p>
            <a:pPr marL="0" indent="0">
              <a:buNone/>
            </a:pPr>
            <a:endParaRPr lang="en-GB" sz="1200" dirty="0">
              <a:latin typeface="Corbel" panose="020B0503020204020204" pitchFamily="34" charset="0"/>
            </a:endParaRPr>
          </a:p>
          <a:p>
            <a:pPr marL="0" indent="0">
              <a:buNone/>
            </a:pPr>
            <a:r>
              <a:rPr lang="en-GB" sz="1200" dirty="0">
                <a:latin typeface="Corbel" panose="020B0503020204020204" pitchFamily="34" charset="0"/>
              </a:rPr>
              <a:t>…without compromising the </a:t>
            </a:r>
            <a:r>
              <a:rPr lang="en-GB" sz="1200" b="1" dirty="0">
                <a:solidFill>
                  <a:schemeClr val="accent5">
                    <a:lumMod val="75000"/>
                  </a:schemeClr>
                </a:solidFill>
                <a:latin typeface="Corbel" panose="020B0503020204020204" pitchFamily="34" charset="0"/>
              </a:rPr>
              <a:t>developer entry-level experience</a:t>
            </a:r>
            <a:r>
              <a:rPr lang="en-GB" sz="1200" dirty="0">
                <a:latin typeface="Corbel" panose="020B0503020204020204" pitchFamily="34" charset="0"/>
              </a:rPr>
              <a:t> so much that they rather do their own thing.</a:t>
            </a: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endParaRPr lang="en-GB" sz="1200" dirty="0">
              <a:latin typeface="Corbel" panose="020B0503020204020204" pitchFamily="34" charset="0"/>
            </a:endParaRPr>
          </a:p>
          <a:p>
            <a:pPr marL="114277" marR="0" lvl="0" indent="0" algn="l" defTabSz="914400" rtl="0" eaLnBrk="1" fontAlgn="auto" latinLnBrk="0" hangingPunct="1">
              <a:lnSpc>
                <a:spcPct val="100000"/>
              </a:lnSpc>
              <a:spcBef>
                <a:spcPts val="0"/>
              </a:spcBef>
              <a:spcAft>
                <a:spcPts val="0"/>
              </a:spcAft>
              <a:buClr>
                <a:schemeClr val="dk1"/>
              </a:buClr>
              <a:buSzPts val="1800"/>
              <a:buFontTx/>
              <a:buNone/>
              <a:tabLst/>
              <a:defRPr/>
            </a:pPr>
            <a:r>
              <a:rPr lang="en-GB" sz="1200" dirty="0">
                <a:latin typeface="Corbel" panose="020B0503020204020204" pitchFamily="34" charset="0"/>
              </a:rPr>
              <a:t>Simpler opinionated guide to best practices</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endParaRPr lang="en-US" sz="1200" b="1" dirty="0">
              <a:latin typeface="Corbel" panose="020B0503020204020204" pitchFamily="34" charset="0"/>
            </a:endParaRPr>
          </a:p>
          <a:p>
            <a:pPr marL="114277" lvl="0" indent="0" algn="l" rtl="0">
              <a:lnSpc>
                <a:spcPct val="100000"/>
              </a:lnSpc>
              <a:spcBef>
                <a:spcPts val="0"/>
              </a:spcBef>
              <a:spcAft>
                <a:spcPts val="0"/>
              </a:spcAft>
              <a:buClr>
                <a:schemeClr val="dk1"/>
              </a:buClr>
              <a:buSzPts val="1800"/>
              <a:buNone/>
            </a:pPr>
            <a:r>
              <a:rPr lang="en-US" sz="1200" b="1" dirty="0">
                <a:latin typeface="Corbel" panose="020B0503020204020204" pitchFamily="34" charset="0"/>
              </a:rPr>
              <a:t>Practical, lightweight robust</a:t>
            </a:r>
            <a:endParaRPr lang="en-US" b="1" dirty="0">
              <a:latin typeface="Corbel" panose="020B0503020204020204" pitchFamily="34" charset="0"/>
            </a:endParaRPr>
          </a:p>
          <a:p>
            <a:pPr marL="571477" indent="-457200">
              <a:lnSpc>
                <a:spcPct val="100000"/>
              </a:lnSpc>
              <a:spcBef>
                <a:spcPts val="0"/>
              </a:spcBef>
              <a:buClr>
                <a:schemeClr val="dk1"/>
              </a:buClr>
              <a:buSzPts val="1800"/>
            </a:pPr>
            <a:r>
              <a:rPr lang="en-US" sz="1200" dirty="0">
                <a:latin typeface="Corbel" panose="020B0503020204020204" pitchFamily="34" charset="0"/>
              </a:rPr>
              <a:t>just enough just in time </a:t>
            </a:r>
            <a:r>
              <a:rPr lang="en-US" sz="1200" b="1" dirty="0" err="1">
                <a:solidFill>
                  <a:srgbClr val="CC0066"/>
                </a:solidFill>
                <a:latin typeface="Corbel" panose="020B0503020204020204" pitchFamily="34" charset="0"/>
              </a:rPr>
              <a:t>underware</a:t>
            </a:r>
            <a:endParaRPr lang="en-US" sz="1200" dirty="0">
              <a:latin typeface="Corbel" panose="020B0503020204020204" pitchFamily="34" charset="0"/>
              <a:ea typeface="Corbel"/>
              <a:cs typeface="Corbel"/>
              <a:sym typeface="Corbel"/>
            </a:endParaRP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Web native, off-the-shelf, </a:t>
            </a:r>
            <a:r>
              <a:rPr lang="en-US" sz="1200" b="1" dirty="0">
                <a:solidFill>
                  <a:srgbClr val="CC0066"/>
                </a:solidFill>
                <a:latin typeface="Corbel" panose="020B0503020204020204" pitchFamily="34" charset="0"/>
                <a:ea typeface="Corbel"/>
                <a:cs typeface="Corbel"/>
                <a:sym typeface="Corbel"/>
              </a:rPr>
              <a:t>Lo-Tek</a:t>
            </a:r>
          </a:p>
          <a:p>
            <a:pPr marL="571477" indent="-457200">
              <a:lnSpc>
                <a:spcPct val="100000"/>
              </a:lnSpc>
              <a:spcBef>
                <a:spcPts val="1800"/>
              </a:spcBef>
              <a:buClr>
                <a:schemeClr val="dk1"/>
              </a:buClr>
              <a:buSzPts val="1800"/>
            </a:pPr>
            <a:r>
              <a:rPr lang="en-US" sz="1200" dirty="0">
                <a:latin typeface="Corbel" panose="020B0503020204020204" pitchFamily="34" charset="0"/>
                <a:ea typeface="Corbel"/>
                <a:cs typeface="Corbel"/>
                <a:sym typeface="Corbel"/>
              </a:rPr>
              <a:t>Machine and human readable, search engine and developer friendly.</a:t>
            </a:r>
          </a:p>
          <a:p>
            <a:pPr marL="114277" lvl="0" indent="0" algn="l" rtl="0">
              <a:lnSpc>
                <a:spcPct val="100000"/>
              </a:lnSpc>
              <a:spcBef>
                <a:spcPts val="1800"/>
              </a:spcBef>
              <a:spcAft>
                <a:spcPts val="0"/>
              </a:spcAft>
              <a:buClr>
                <a:schemeClr val="dk1"/>
              </a:buClr>
              <a:buSzPts val="1800"/>
              <a:buNone/>
            </a:pPr>
            <a:r>
              <a:rPr lang="en-US" sz="1200" b="1" dirty="0">
                <a:solidFill>
                  <a:srgbClr val="CC0066"/>
                </a:solidFill>
                <a:latin typeface="Corbel" panose="020B0503020204020204" pitchFamily="34" charset="0"/>
                <a:ea typeface="Corbel"/>
                <a:cs typeface="Corbel"/>
                <a:sym typeface="Corbel"/>
              </a:rPr>
              <a:t>A little bit of semantics</a:t>
            </a:r>
            <a:r>
              <a:rPr lang="en-US" sz="1200" dirty="0">
                <a:latin typeface="Corbel" panose="020B0503020204020204" pitchFamily="34" charset="0"/>
                <a:ea typeface="Corbel"/>
                <a:cs typeface="Corbel"/>
                <a:sym typeface="Corbel"/>
              </a:rPr>
              <a:t>: JSON-LD and Schema.org</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rPr>
              <a:t>Usable</a:t>
            </a:r>
            <a:r>
              <a:rPr lang="en-US" sz="1200" dirty="0">
                <a:latin typeface="Corbel" panose="020B0503020204020204" pitchFamily="34" charset="0"/>
              </a:rPr>
              <a:t>: </a:t>
            </a:r>
            <a:r>
              <a:rPr lang="en-US" sz="1200" b="1" dirty="0">
                <a:solidFill>
                  <a:srgbClr val="CC0066"/>
                </a:solidFill>
                <a:latin typeface="Corbel" panose="020B0503020204020204" pitchFamily="34" charset="0"/>
              </a:rPr>
              <a:t>Limited flexibility</a:t>
            </a:r>
            <a:r>
              <a:rPr lang="en-US" sz="1200" dirty="0">
                <a:latin typeface="Corbel" panose="020B0503020204020204" pitchFamily="34" charset="0"/>
              </a:rPr>
              <a:t>, documentation, examples, libraries, tools, community </a:t>
            </a:r>
          </a:p>
          <a:p>
            <a:pPr marL="114277" lvl="0" indent="0" algn="l" rtl="0">
              <a:lnSpc>
                <a:spcPct val="100000"/>
              </a:lnSpc>
              <a:spcBef>
                <a:spcPts val="1800"/>
              </a:spcBef>
              <a:spcAft>
                <a:spcPts val="0"/>
              </a:spcAft>
              <a:buClr>
                <a:schemeClr val="dk1"/>
              </a:buClr>
              <a:buSzPts val="1800"/>
              <a:buNone/>
            </a:pPr>
            <a:r>
              <a:rPr lang="en-US" sz="1200" b="1" dirty="0">
                <a:latin typeface="Corbel" panose="020B0503020204020204" pitchFamily="34" charset="0"/>
                <a:ea typeface="Corbel"/>
                <a:cs typeface="Corbel"/>
                <a:sym typeface="Corbel"/>
              </a:rPr>
              <a:t>Cope with domain diversity and legacy:</a:t>
            </a:r>
            <a:r>
              <a:rPr lang="en-US" sz="1200" dirty="0">
                <a:latin typeface="Corbel" panose="020B0503020204020204" pitchFamily="34" charset="0"/>
                <a:ea typeface="Corbel"/>
                <a:cs typeface="Corbel"/>
                <a:sym typeface="Corbel"/>
              </a:rPr>
              <a:t> infrastructure independent, </a:t>
            </a:r>
            <a:r>
              <a:rPr lang="en-US" sz="1200" b="1" dirty="0">
                <a:solidFill>
                  <a:srgbClr val="CC0066"/>
                </a:solidFill>
                <a:latin typeface="Corbel" panose="020B0503020204020204" pitchFamily="34" charset="0"/>
                <a:ea typeface="Corbel"/>
                <a:cs typeface="Corbel"/>
                <a:sym typeface="Corbel"/>
              </a:rPr>
              <a:t>self-describing profiles</a:t>
            </a:r>
            <a:r>
              <a:rPr lang="en-US" sz="1200" dirty="0">
                <a:latin typeface="Corbel" panose="020B0503020204020204" pitchFamily="34" charset="0"/>
                <a:ea typeface="Corbel"/>
                <a:cs typeface="Corbel"/>
                <a:sym typeface="Corbel"/>
              </a:rPr>
              <a:t>, extensible with additional metadata and pre-existing ontologies – “</a:t>
            </a:r>
            <a:r>
              <a:rPr lang="en-US" sz="1200" b="1" dirty="0">
                <a:solidFill>
                  <a:srgbClr val="CC0066"/>
                </a:solidFill>
                <a:latin typeface="Corbel" panose="020B0503020204020204" pitchFamily="34" charset="0"/>
                <a:ea typeface="Corbel"/>
                <a:cs typeface="Corbel"/>
                <a:sym typeface="Corbel"/>
              </a:rPr>
              <a:t>duck typing</a:t>
            </a:r>
            <a:r>
              <a:rPr lang="en-US" sz="1200" dirty="0">
                <a:latin typeface="Corbel" panose="020B0503020204020204" pitchFamily="34" charset="0"/>
                <a:ea typeface="Corbel"/>
                <a:cs typeface="Corbel"/>
                <a:sym typeface="Corbel"/>
              </a:rPr>
              <a:t>”</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sym typeface="Corbel"/>
            </a:endParaRPr>
          </a:p>
          <a:p>
            <a:pPr algn="l"/>
            <a:r>
              <a:rPr lang="en-GB" dirty="0"/>
              <a:t>fewer features</a:t>
            </a:r>
          </a:p>
          <a:p>
            <a:pPr algn="l"/>
            <a:r>
              <a:rPr lang="en-GB" dirty="0">
                <a:solidFill>
                  <a:schemeClr val="accent5">
                    <a:lumMod val="75000"/>
                  </a:schemeClr>
                </a:solidFill>
              </a:rPr>
              <a:t>easier to understand, conceptually simpler</a:t>
            </a:r>
          </a:p>
          <a:p>
            <a:pPr algn="l"/>
            <a:r>
              <a:rPr lang="en-GB" dirty="0"/>
              <a:t>opinionated guide to current best practices</a:t>
            </a:r>
          </a:p>
          <a:p>
            <a:pPr algn="l"/>
            <a:r>
              <a:rPr lang="en-GB" dirty="0">
                <a:solidFill>
                  <a:schemeClr val="accent5">
                    <a:lumMod val="75000"/>
                  </a:schemeClr>
                </a:solidFill>
              </a:rPr>
              <a:t>software stacks widely used on the Web</a:t>
            </a:r>
          </a:p>
          <a:p>
            <a:pPr marL="114277" lvl="0" indent="0" algn="l" rtl="0">
              <a:lnSpc>
                <a:spcPct val="100000"/>
              </a:lnSpc>
              <a:spcBef>
                <a:spcPts val="1800"/>
              </a:spcBef>
              <a:spcAft>
                <a:spcPts val="0"/>
              </a:spcAft>
              <a:buClr>
                <a:schemeClr val="dk1"/>
              </a:buClr>
              <a:buSzPts val="1800"/>
              <a:buNone/>
            </a:pPr>
            <a:endParaRPr lang="en-US" sz="1200" dirty="0">
              <a:latin typeface="Corbel" panose="020B0503020204020204" pitchFamily="34" charset="0"/>
            </a:endParaRPr>
          </a:p>
          <a:p>
            <a:endParaRPr lang="en-GB" dirty="0"/>
          </a:p>
        </p:txBody>
      </p:sp>
      <p:sp>
        <p:nvSpPr>
          <p:cNvPr id="4" name="Slide Number Placeholder 3"/>
          <p:cNvSpPr>
            <a:spLocks noGrp="1"/>
          </p:cNvSpPr>
          <p:nvPr>
            <p:ph type="sldNum" sz="quarter" idx="5"/>
          </p:nvPr>
        </p:nvSpPr>
        <p:spPr/>
        <p:txBody>
          <a:bodyPr/>
          <a:lstStyle/>
          <a:p>
            <a:fld id="{5244239D-F9F9-4CAF-A972-FDA91C7FBFE1}" type="slidenum">
              <a:rPr lang="en-GB" smtClean="0"/>
              <a:t>30</a:t>
            </a:fld>
            <a:endParaRPr lang="en-GB"/>
          </a:p>
        </p:txBody>
      </p:sp>
    </p:spTree>
    <p:extLst>
      <p:ext uri="{BB962C8B-B14F-4D97-AF65-F5344CB8AC3E}">
        <p14:creationId xmlns:p14="http://schemas.microsoft.com/office/powerpoint/2010/main" val="9741957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have some applications. Infrastructure facing, user facing</a:t>
            </a:r>
          </a:p>
          <a:p>
            <a:endParaRPr lang="en-GB" dirty="0"/>
          </a:p>
          <a:p>
            <a:r>
              <a:rPr lang="en-GB" dirty="0"/>
              <a:t>https://github.com/e11938258/RO-Crates-and-Excel </a:t>
            </a:r>
          </a:p>
        </p:txBody>
      </p:sp>
      <p:sp>
        <p:nvSpPr>
          <p:cNvPr id="4" name="Slide Number Placeholder 3"/>
          <p:cNvSpPr>
            <a:spLocks noGrp="1"/>
          </p:cNvSpPr>
          <p:nvPr>
            <p:ph type="sldNum" sz="quarter" idx="5"/>
          </p:nvPr>
        </p:nvSpPr>
        <p:spPr/>
        <p:txBody>
          <a:bodyPr/>
          <a:lstStyle/>
          <a:p>
            <a:fld id="{4573120E-B2D9-4CC8-AFDF-0B303D56DB7F}" type="slidenum">
              <a:rPr lang="en-GB" smtClean="0"/>
              <a:t>31</a:t>
            </a:fld>
            <a:endParaRPr lang="en-GB"/>
          </a:p>
        </p:txBody>
      </p:sp>
    </p:spTree>
    <p:extLst>
      <p:ext uri="{BB962C8B-B14F-4D97-AF65-F5344CB8AC3E}">
        <p14:creationId xmlns:p14="http://schemas.microsoft.com/office/powerpoint/2010/main" val="8722784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have some applications. Infrastructure facing, user facing</a:t>
            </a:r>
          </a:p>
          <a:p>
            <a:endParaRPr lang="en-GB" dirty="0"/>
          </a:p>
          <a:p>
            <a:r>
              <a:rPr lang="en-GB" dirty="0"/>
              <a:t>https://github.com/e11938258/RO-Crates-and-Excel </a:t>
            </a:r>
          </a:p>
          <a:p>
            <a:endParaRPr lang="en-GB" dirty="0"/>
          </a:p>
          <a:p>
            <a:r>
              <a:rPr lang="en-GB" dirty="0"/>
              <a:t>Use cases – cross cutting and then examples….</a:t>
            </a:r>
          </a:p>
          <a:p>
            <a:r>
              <a:rPr lang="en-GB" dirty="0"/>
              <a:t>Not a shopping list</a:t>
            </a:r>
          </a:p>
          <a:p>
            <a:r>
              <a:rPr lang="en-GB" dirty="0"/>
              <a:t>(</a:t>
            </a:r>
            <a:r>
              <a:rPr lang="en-GB" dirty="0" err="1"/>
              <a:t>stian</a:t>
            </a:r>
            <a:r>
              <a:rPr lang="en-GB" dirty="0"/>
              <a:t> has this somewhere…)</a:t>
            </a:r>
          </a:p>
          <a:p>
            <a:r>
              <a:rPr lang="en-GB" dirty="0"/>
              <a:t>And tools</a:t>
            </a:r>
          </a:p>
          <a:p>
            <a:endParaRPr lang="en-GB" dirty="0"/>
          </a:p>
          <a:p>
            <a:r>
              <a:rPr lang="en-GB" dirty="0"/>
              <a:t>Look at the skype and minutes</a:t>
            </a:r>
          </a:p>
          <a:p>
            <a:r>
              <a:rPr lang="en-GB" dirty="0" err="1"/>
              <a:t>RSECon</a:t>
            </a:r>
            <a:r>
              <a:rPr lang="en-GB" dirty="0"/>
              <a:t> examples</a:t>
            </a: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32</a:t>
            </a:fld>
            <a:endParaRPr lang="en-GB"/>
          </a:p>
        </p:txBody>
      </p:sp>
    </p:spTree>
    <p:extLst>
      <p:ext uri="{BB962C8B-B14F-4D97-AF65-F5344CB8AC3E}">
        <p14:creationId xmlns:p14="http://schemas.microsoft.com/office/powerpoint/2010/main" val="41942174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97" name="Google Shape;29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83744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4</a:t>
            </a:fld>
            <a:endParaRPr lang="en-GB"/>
          </a:p>
        </p:txBody>
      </p:sp>
    </p:spTree>
    <p:extLst>
      <p:ext uri="{BB962C8B-B14F-4D97-AF65-F5344CB8AC3E}">
        <p14:creationId xmlns:p14="http://schemas.microsoft.com/office/powerpoint/2010/main" val="2104825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600" dirty="0"/>
              <a:t>Need a format that is constrained and predictable but not too cumbersome to work with</a:t>
            </a:r>
          </a:p>
          <a:p>
            <a:r>
              <a:rPr lang="en-US" sz="2600" dirty="0"/>
              <a:t>Large data files</a:t>
            </a:r>
          </a:p>
          <a:p>
            <a:pPr lvl="1"/>
            <a:r>
              <a:rPr lang="en-US" sz="2600" dirty="0"/>
              <a:t>Include files under 10MB</a:t>
            </a:r>
          </a:p>
          <a:p>
            <a:pPr lvl="1"/>
            <a:r>
              <a:rPr lang="en-US" sz="2600" dirty="0"/>
              <a:t>Still potential to produce  packages that are too large to download</a:t>
            </a:r>
          </a:p>
          <a:p>
            <a:r>
              <a:rPr lang="en-US" sz="2600" dirty="0"/>
              <a:t>Efficient metadata structure</a:t>
            </a:r>
          </a:p>
          <a:p>
            <a:pPr lvl="1"/>
            <a:r>
              <a:rPr lang="en-US" sz="2600" dirty="0"/>
              <a:t>Animals, samples, data files could be redundant under multiple nodes</a:t>
            </a:r>
          </a:p>
          <a:p>
            <a:r>
              <a:rPr lang="en-US" sz="2600" dirty="0"/>
              <a:t>File type definitions</a:t>
            </a:r>
          </a:p>
          <a:p>
            <a:pPr lvl="1"/>
            <a:r>
              <a:rPr lang="en-US" sz="2600" dirty="0"/>
              <a:t>How to represent contents and structure of data files</a:t>
            </a:r>
          </a:p>
          <a:p>
            <a:pPr lvl="1"/>
            <a:endParaRPr lang="en-US" dirty="0">
              <a:latin typeface="Corbel" panose="020B0503020204020204" pitchFamily="34" charset="0"/>
              <a:cs typeface="Arial"/>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34</a:t>
            </a:fld>
            <a:endParaRPr lang="en-GB"/>
          </a:p>
        </p:txBody>
      </p:sp>
    </p:spTree>
    <p:extLst>
      <p:ext uri="{BB962C8B-B14F-4D97-AF65-F5344CB8AC3E}">
        <p14:creationId xmlns:p14="http://schemas.microsoft.com/office/powerpoint/2010/main" val="3733307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lvl="0" indent="0" algn="l" rtl="0">
              <a:spcBef>
                <a:spcPts val="0"/>
              </a:spcBef>
              <a:spcAft>
                <a:spcPts val="0"/>
              </a:spcAft>
              <a:buSzPts val="1800"/>
              <a:buNone/>
            </a:pPr>
            <a:r>
              <a:rPr lang="en-US" dirty="0"/>
              <a:t>Requirement: Service to export data into an interchange format</a:t>
            </a:r>
          </a:p>
          <a:p>
            <a:pPr marL="914400" lvl="1" indent="-317500" algn="l" rtl="0">
              <a:spcBef>
                <a:spcPts val="0"/>
              </a:spcBef>
              <a:spcAft>
                <a:spcPts val="0"/>
              </a:spcAft>
              <a:buSzPts val="1400"/>
              <a:buChar char="-"/>
            </a:pPr>
            <a:r>
              <a:rPr lang="en-US" dirty="0"/>
              <a:t>providing: a list of buildings &amp; a list of energy carriers and a timespan</a:t>
            </a:r>
          </a:p>
          <a:p>
            <a:pPr marL="914400" lvl="1" indent="-317500" algn="l" rtl="0">
              <a:spcBef>
                <a:spcPts val="0"/>
              </a:spcBef>
              <a:spcAft>
                <a:spcPts val="0"/>
              </a:spcAft>
              <a:buSzPts val="1400"/>
              <a:buChar char="-"/>
            </a:pPr>
            <a:r>
              <a:rPr lang="en-US" dirty="0"/>
              <a:t>result: file(s) with metadata description of their structure and content</a:t>
            </a:r>
          </a:p>
          <a:p>
            <a:r>
              <a:rPr lang="en-GB" sz="1800" dirty="0">
                <a:effectLst/>
                <a:latin typeface="Calibri" panose="020F0502020204030204" pitchFamily="34" charset="0"/>
                <a:ea typeface="Calibri" panose="020F0502020204030204" pitchFamily="34" charset="0"/>
              </a:rPr>
              <a:t> </a:t>
            </a:r>
          </a:p>
        </p:txBody>
      </p:sp>
      <p:sp>
        <p:nvSpPr>
          <p:cNvPr id="4" name="Slide Number Placeholder 3"/>
          <p:cNvSpPr>
            <a:spLocks noGrp="1"/>
          </p:cNvSpPr>
          <p:nvPr>
            <p:ph type="sldNum" sz="quarter" idx="5"/>
          </p:nvPr>
        </p:nvSpPr>
        <p:spPr/>
        <p:txBody>
          <a:bodyPr/>
          <a:lstStyle/>
          <a:p>
            <a:fld id="{4573120E-B2D9-4CC8-AFDF-0B303D56DB7F}" type="slidenum">
              <a:rPr lang="en-GB" smtClean="0"/>
              <a:t>35</a:t>
            </a:fld>
            <a:endParaRPr lang="en-GB"/>
          </a:p>
        </p:txBody>
      </p:sp>
    </p:spTree>
    <p:extLst>
      <p:ext uri="{BB962C8B-B14F-4D97-AF65-F5344CB8AC3E}">
        <p14:creationId xmlns:p14="http://schemas.microsoft.com/office/powerpoint/2010/main" val="42414707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6666"/>
                </a:solidFill>
              </a:rPr>
              <a:t>Combining RO-Crate with data schemas</a:t>
            </a:r>
            <a:br>
              <a:rPr lang="en-GB" dirty="0">
                <a:solidFill>
                  <a:srgbClr val="006666"/>
                </a:solidFill>
              </a:rPr>
            </a:br>
            <a:r>
              <a:rPr lang="en-GB" dirty="0">
                <a:solidFill>
                  <a:srgbClr val="006666"/>
                </a:solidFill>
              </a:rPr>
              <a:t>Tabular: Frictionless Data, Data Cubes, CSV file, Excel</a:t>
            </a:r>
            <a:endParaRPr lang="en-GB" dirty="0"/>
          </a:p>
          <a:p>
            <a:pPr marL="0" lvl="0" indent="0" algn="l" rtl="0">
              <a:spcBef>
                <a:spcPts val="0"/>
              </a:spcBef>
              <a:spcAft>
                <a:spcPts val="0"/>
              </a:spcAft>
              <a:buNone/>
            </a:pPr>
            <a:r>
              <a:rPr lang="en-GB" dirty="0"/>
              <a:t>2800 ROs in the Hub</a:t>
            </a:r>
            <a:endParaRPr dirty="0"/>
          </a:p>
        </p:txBody>
      </p:sp>
      <p:sp>
        <p:nvSpPr>
          <p:cNvPr id="314" name="Google Shape;314;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GB"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36</a:t>
            </a:fld>
            <a:endParaRPr kumimoji="0"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4823209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Galaxy: </a:t>
            </a:r>
            <a:r>
              <a:rPr lang="en-US" sz="1800" b="0" i="0" u="sng" strike="noStrike" dirty="0">
                <a:solidFill>
                  <a:srgbClr val="1155CC"/>
                </a:solidFill>
                <a:effectLst/>
                <a:latin typeface="Calibri" panose="020F0502020204030204" pitchFamily="34" charset="0"/>
                <a:hlinkClick r:id="rId3"/>
              </a:rPr>
              <a:t>https://github.com/galaxyproject/galaxy/pull/14606</a:t>
            </a:r>
            <a:r>
              <a:rPr lang="en-US" sz="1800" b="0" i="0" u="none" strike="noStrike" dirty="0">
                <a:solidFill>
                  <a:srgbClr val="000000"/>
                </a:solidFill>
                <a:effectLst/>
                <a:latin typeface="Calibri" panose="020F0502020204030204" pitchFamily="34" charset="0"/>
              </a:rPr>
              <a:t>  - there's a video of the RO-Crate/BCO export there</a:t>
            </a:r>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37</a:t>
            </a:fld>
            <a:endParaRPr lang="en-GB"/>
          </a:p>
        </p:txBody>
      </p:sp>
    </p:spTree>
    <p:extLst>
      <p:ext uri="{BB962C8B-B14F-4D97-AF65-F5344CB8AC3E}">
        <p14:creationId xmlns:p14="http://schemas.microsoft.com/office/powerpoint/2010/main" val="312489008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Galaxy: </a:t>
            </a:r>
            <a:r>
              <a:rPr lang="en-US" sz="1800" b="0" i="0" u="sng" strike="noStrike" dirty="0">
                <a:solidFill>
                  <a:srgbClr val="1155CC"/>
                </a:solidFill>
                <a:effectLst/>
                <a:latin typeface="Calibri" panose="020F0502020204030204" pitchFamily="34" charset="0"/>
                <a:hlinkClick r:id="rId3"/>
              </a:rPr>
              <a:t>https://github.com/galaxyproject/galaxy/pull/14606</a:t>
            </a:r>
            <a:r>
              <a:rPr lang="en-US" sz="1800" b="0" i="0" u="none" strike="noStrike" dirty="0">
                <a:solidFill>
                  <a:srgbClr val="000000"/>
                </a:solidFill>
                <a:effectLst/>
                <a:latin typeface="Calibri" panose="020F0502020204030204" pitchFamily="34" charset="0"/>
              </a:rPr>
              <a:t>  - there's a video of the RO-Crate/BCO export there</a:t>
            </a:r>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38</a:t>
            </a:fld>
            <a:endParaRPr lang="en-GB"/>
          </a:p>
        </p:txBody>
      </p:sp>
    </p:spTree>
    <p:extLst>
      <p:ext uri="{BB962C8B-B14F-4D97-AF65-F5344CB8AC3E}">
        <p14:creationId xmlns:p14="http://schemas.microsoft.com/office/powerpoint/2010/main" val="85104719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39</a:t>
            </a:fld>
            <a:endParaRPr lang="en-GB"/>
          </a:p>
        </p:txBody>
      </p:sp>
    </p:spTree>
    <p:extLst>
      <p:ext uri="{BB962C8B-B14F-4D97-AF65-F5344CB8AC3E}">
        <p14:creationId xmlns:p14="http://schemas.microsoft.com/office/powerpoint/2010/main" val="23657085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not in our inner circle</a:t>
            </a:r>
          </a:p>
          <a:p>
            <a:r>
              <a:rPr lang="en-GB" dirty="0"/>
              <a:t>RIO- it’s a </a:t>
            </a:r>
            <a:r>
              <a:rPr lang="en-GB" dirty="0" err="1"/>
              <a:t>nextflow</a:t>
            </a:r>
            <a:r>
              <a:rPr lang="en-GB" dirty="0"/>
              <a:t> object in an RO-Crate</a:t>
            </a:r>
          </a:p>
        </p:txBody>
      </p:sp>
      <p:sp>
        <p:nvSpPr>
          <p:cNvPr id="4" name="Slide Number Placeholder 3"/>
          <p:cNvSpPr>
            <a:spLocks noGrp="1"/>
          </p:cNvSpPr>
          <p:nvPr>
            <p:ph type="sldNum" sz="quarter" idx="5"/>
          </p:nvPr>
        </p:nvSpPr>
        <p:spPr/>
        <p:txBody>
          <a:bodyPr/>
          <a:lstStyle/>
          <a:p>
            <a:fld id="{4573120E-B2D9-4CC8-AFDF-0B303D56DB7F}" type="slidenum">
              <a:rPr lang="en-GB" smtClean="0"/>
              <a:t>40</a:t>
            </a:fld>
            <a:endParaRPr lang="en-GB"/>
          </a:p>
        </p:txBody>
      </p:sp>
    </p:spTree>
    <p:extLst>
      <p:ext uri="{BB962C8B-B14F-4D97-AF65-F5344CB8AC3E}">
        <p14:creationId xmlns:p14="http://schemas.microsoft.com/office/powerpoint/2010/main" val="8429990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en-US" sz="1200" dirty="0">
                <a:solidFill>
                  <a:srgbClr val="006666"/>
                </a:solidFill>
                <a:latin typeface="Corbel" panose="020B0503020204020204" pitchFamily="34" charset="0"/>
                <a:cs typeface="Calibri"/>
              </a:rPr>
              <a:t>Local data to OMOP transformation pipelines. </a:t>
            </a:r>
          </a:p>
          <a:p>
            <a:pPr>
              <a:lnSpc>
                <a:spcPct val="150000"/>
              </a:lnSpc>
            </a:pPr>
            <a:r>
              <a:rPr lang="en-US" sz="1200" dirty="0">
                <a:solidFill>
                  <a:srgbClr val="006666"/>
                </a:solidFill>
                <a:latin typeface="Corbel" panose="020B0503020204020204" pitchFamily="34" charset="0"/>
                <a:cs typeface="Calibri"/>
              </a:rPr>
              <a:t>Data connectors for secure healthcare environments.</a:t>
            </a:r>
          </a:p>
          <a:p>
            <a:pPr>
              <a:lnSpc>
                <a:spcPct val="150000"/>
              </a:lnSpc>
            </a:pPr>
            <a:r>
              <a:rPr lang="en-US" sz="1200" dirty="0">
                <a:solidFill>
                  <a:srgbClr val="006666"/>
                </a:solidFill>
                <a:latin typeface="Corbel" panose="020B0503020204020204" pitchFamily="34" charset="0"/>
                <a:cs typeface="Calibri"/>
              </a:rPr>
              <a:t>Results and provenance collection for Federated Analytics.</a:t>
            </a:r>
          </a:p>
          <a:p>
            <a:pPr>
              <a:lnSpc>
                <a:spcPct val="150000"/>
              </a:lnSpc>
            </a:pPr>
            <a:r>
              <a:rPr lang="en-GB" sz="1200" dirty="0">
                <a:solidFill>
                  <a:srgbClr val="006666"/>
                </a:solidFill>
                <a:latin typeface="Corbel" panose="020B0503020204020204" pitchFamily="34" charset="0"/>
              </a:rPr>
              <a:t>Controlled access to sensitive data.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The Common Provenance Model (CPM) is created to document distributed research pipelines – where each step of the pipeline is performed independently by a different organization or organizational unit. An example could be from the digital pathology domain, where the beginning of the pipeline starts by biological sample acquisition at a hospital, continues through sample processing and data generation in a laboratory, and ends with data processing and AI model training at a research infrastructure.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rPr>
              <a:t>distributed research pipelines &amp; federated analytics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ndParaRPr>
          </a:p>
          <a:p>
            <a:pPr>
              <a:lnSpc>
                <a:spcPct val="150000"/>
              </a:lnSpc>
            </a:pPr>
            <a:r>
              <a:rPr lang="en-US" sz="1200" dirty="0">
                <a:solidFill>
                  <a:srgbClr val="002060"/>
                </a:solidFill>
                <a:cs typeface="Calibri"/>
              </a:rPr>
              <a:t>CARROT - </a:t>
            </a:r>
            <a:r>
              <a:rPr lang="en-US" dirty="0"/>
              <a:t>Rapid OMOP Transformer - </a:t>
            </a:r>
            <a:r>
              <a:rPr lang="en-US" sz="1200" dirty="0">
                <a:solidFill>
                  <a:srgbClr val="002060"/>
                </a:solidFill>
                <a:cs typeface="Calibri"/>
              </a:rPr>
              <a:t>By capturing </a:t>
            </a:r>
            <a:r>
              <a:rPr lang="en-GB" sz="1200" b="1" i="0" dirty="0">
                <a:solidFill>
                  <a:srgbClr val="002060"/>
                </a:solidFill>
                <a:effectLst/>
                <a:latin typeface="arial" panose="020B0604020202020204" pitchFamily="34" charset="0"/>
              </a:rPr>
              <a:t>metadata</a:t>
            </a:r>
            <a:r>
              <a:rPr lang="en-GB" sz="1200" b="0" i="0" dirty="0">
                <a:solidFill>
                  <a:srgbClr val="002060"/>
                </a:solidFill>
                <a:effectLst/>
                <a:latin typeface="arial" panose="020B0604020202020204" pitchFamily="34" charset="0"/>
              </a:rPr>
              <a:t>, </a:t>
            </a:r>
            <a:r>
              <a:rPr lang="en-GB" sz="1200" b="1" i="0" dirty="0">
                <a:solidFill>
                  <a:srgbClr val="002060"/>
                </a:solidFill>
                <a:effectLst/>
                <a:latin typeface="arial" panose="020B0604020202020204" pitchFamily="34" charset="0"/>
              </a:rPr>
              <a:t>contextual</a:t>
            </a:r>
            <a:r>
              <a:rPr lang="en-GB" sz="1200" b="0" i="0" dirty="0">
                <a:solidFill>
                  <a:srgbClr val="002060"/>
                </a:solidFill>
                <a:effectLst/>
                <a:latin typeface="arial" panose="020B0604020202020204" pitchFamily="34" charset="0"/>
              </a:rPr>
              <a:t> and </a:t>
            </a:r>
            <a:r>
              <a:rPr lang="en-GB" sz="1200" b="1" i="0" dirty="0">
                <a:solidFill>
                  <a:srgbClr val="002060"/>
                </a:solidFill>
                <a:effectLst/>
                <a:latin typeface="arial" panose="020B0604020202020204" pitchFamily="34" charset="0"/>
              </a:rPr>
              <a:t>providence</a:t>
            </a:r>
            <a:r>
              <a:rPr lang="en-GB" sz="1200" b="0" i="0" dirty="0">
                <a:solidFill>
                  <a:srgbClr val="002060"/>
                </a:solidFill>
                <a:effectLst/>
                <a:latin typeface="arial" panose="020B0604020202020204" pitchFamily="34" charset="0"/>
              </a:rPr>
              <a:t> information </a:t>
            </a:r>
            <a:r>
              <a:rPr lang="en-GB" sz="1200" dirty="0">
                <a:solidFill>
                  <a:srgbClr val="002060"/>
                </a:solidFill>
                <a:latin typeface="arial" panose="020B0604020202020204" pitchFamily="34" charset="0"/>
              </a:rPr>
              <a:t>we hope to make it easier for researchers to access the information about resources required to build federated analytics queries</a:t>
            </a:r>
            <a:r>
              <a:rPr lang="en-GB" sz="1200" b="0" i="0" dirty="0">
                <a:solidFill>
                  <a:srgbClr val="002060"/>
                </a:solidFill>
                <a:effectLst/>
                <a:latin typeface="arial" panose="020B0604020202020204" pitchFamily="34" charset="0"/>
              </a:rPr>
              <a:t> </a:t>
            </a:r>
            <a:r>
              <a:rPr lang="en-US" sz="1200" dirty="0">
                <a:solidFill>
                  <a:srgbClr val="002060"/>
                </a:solidFill>
                <a:cs typeface="Calibri"/>
              </a:rPr>
              <a:t> </a:t>
            </a:r>
          </a:p>
          <a:p>
            <a:pPr>
              <a:lnSpc>
                <a:spcPct val="150000"/>
              </a:lnSpc>
            </a:pPr>
            <a:endParaRPr lang="en-US" sz="1200" dirty="0">
              <a:solidFill>
                <a:srgbClr val="002060"/>
              </a:solidFill>
              <a:cs typeface="Calibri"/>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dirty="0">
                <a:solidFill>
                  <a:srgbClr val="002060"/>
                </a:solidFill>
                <a:cs typeface="Calibri"/>
              </a:rPr>
              <a:t>We are developing a tool to help data partners transform their data to OMOP (</a:t>
            </a:r>
            <a:r>
              <a:rPr lang="en-US" sz="1200" b="1" dirty="0" err="1">
                <a:solidFill>
                  <a:srgbClr val="002060"/>
                </a:solidFill>
                <a:cs typeface="Calibri"/>
              </a:rPr>
              <a:t>CaRROT</a:t>
            </a:r>
            <a:r>
              <a:rPr lang="en-US" sz="1200" b="1" dirty="0">
                <a:solidFill>
                  <a:srgbClr val="002060"/>
                </a:solidFill>
                <a:cs typeface="Calibri"/>
              </a:rPr>
              <a:t>)</a:t>
            </a:r>
            <a:r>
              <a:rPr lang="en-US" sz="1200" dirty="0">
                <a:solidFill>
                  <a:srgbClr val="002060"/>
                </a:solidFill>
                <a:cs typeface="Calibri"/>
              </a:rPr>
              <a:t> and an open-source data connector for deployment in secure healthcare environments </a:t>
            </a:r>
            <a:r>
              <a:rPr lang="en-US" sz="1200" b="1" dirty="0">
                <a:solidFill>
                  <a:srgbClr val="002060"/>
                </a:solidFill>
                <a:cs typeface="Calibri"/>
              </a:rPr>
              <a:t>(HUTCH)</a:t>
            </a:r>
            <a:endParaRPr lang="en-US" sz="1200" dirty="0">
              <a:solidFill>
                <a:srgbClr val="002060"/>
              </a:solidFill>
              <a:cs typeface="Calibri"/>
            </a:endParaRPr>
          </a:p>
          <a:p>
            <a:pPr>
              <a:lnSpc>
                <a:spcPct val="150000"/>
              </a:lnSpc>
            </a:pPr>
            <a:endParaRPr lang="en-US" sz="1200" dirty="0">
              <a:solidFill>
                <a:srgbClr val="002060"/>
              </a:solidFill>
              <a:cs typeface="Calibri"/>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dirty="0">
                <a:latin typeface="Corbel" panose="020B0503020204020204" pitchFamily="34" charset="0"/>
              </a:rPr>
              <a:t>OMOP transformation and Federated Analytics across TREs</a:t>
            </a:r>
          </a:p>
          <a:p>
            <a:pPr>
              <a:lnSpc>
                <a:spcPct val="150000"/>
              </a:lnSpc>
            </a:pPr>
            <a:r>
              <a:rPr lang="en-US" sz="1200" dirty="0">
                <a:solidFill>
                  <a:srgbClr val="002060"/>
                </a:solidFill>
                <a:cs typeface="Calibri"/>
              </a:rPr>
              <a:t>HUTCH </a:t>
            </a:r>
            <a:r>
              <a:rPr lang="en-GB" sz="1200" dirty="0">
                <a:solidFill>
                  <a:srgbClr val="002060"/>
                </a:solidFill>
                <a:cs typeface="Calibri"/>
              </a:rPr>
              <a:t>is being developed from the perspective of an </a:t>
            </a:r>
            <a:r>
              <a:rPr lang="en-GB" sz="1200" b="1" dirty="0">
                <a:solidFill>
                  <a:srgbClr val="002060"/>
                </a:solidFill>
                <a:cs typeface="Calibri"/>
              </a:rPr>
              <a:t>infrastructure layer</a:t>
            </a:r>
            <a:endParaRPr lang="en-GB" sz="1200" dirty="0">
              <a:solidFill>
                <a:srgbClr val="002060"/>
              </a:solidFill>
              <a:cs typeface="Calibri"/>
            </a:endParaRPr>
          </a:p>
          <a:p>
            <a:pPr>
              <a:lnSpc>
                <a:spcPct val="150000"/>
              </a:lnSpc>
            </a:pPr>
            <a:r>
              <a:rPr lang="en-US" sz="1200" dirty="0">
                <a:solidFill>
                  <a:srgbClr val="002060"/>
                </a:solidFill>
                <a:cs typeface="Calibri"/>
              </a:rPr>
              <a:t>to allow it to talk to lots of </a:t>
            </a:r>
            <a:r>
              <a:rPr lang="en-US" sz="1200" b="1" dirty="0">
                <a:solidFill>
                  <a:srgbClr val="002060"/>
                </a:solidFill>
                <a:cs typeface="Calibri"/>
              </a:rPr>
              <a:t>different data formats </a:t>
            </a:r>
            <a:r>
              <a:rPr lang="en-US" sz="1200" dirty="0">
                <a:solidFill>
                  <a:srgbClr val="002060"/>
                </a:solidFill>
                <a:cs typeface="Calibri"/>
              </a:rPr>
              <a:t>and </a:t>
            </a:r>
            <a:r>
              <a:rPr lang="en-US" sz="1200" b="1" dirty="0">
                <a:solidFill>
                  <a:srgbClr val="002060"/>
                </a:solidFill>
                <a:cs typeface="Calibri"/>
              </a:rPr>
              <a:t>query portals</a:t>
            </a:r>
            <a:endParaRPr lang="en-US" b="1" dirty="0">
              <a:solidFill>
                <a:srgbClr val="002060"/>
              </a:solidFill>
              <a:cs typeface="Arial" panose="020B0604020202020204"/>
            </a:endParaRPr>
          </a:p>
          <a:p>
            <a:pPr>
              <a:lnSpc>
                <a:spcPct val="150000"/>
              </a:lnSpc>
            </a:pPr>
            <a:r>
              <a:rPr lang="en-US" sz="1200" dirty="0">
                <a:solidFill>
                  <a:srgbClr val="002060"/>
                </a:solidFill>
                <a:cs typeface="Calibri"/>
              </a:rPr>
              <a:t>The HUTCH internal transfer language is built on a </a:t>
            </a:r>
            <a:r>
              <a:rPr lang="en-US" sz="1200" b="1" dirty="0">
                <a:solidFill>
                  <a:srgbClr val="002060"/>
                </a:solidFill>
                <a:cs typeface="Calibri"/>
              </a:rPr>
              <a:t>RO-Crate schema.org</a:t>
            </a:r>
            <a:r>
              <a:rPr lang="en-US" sz="1200" dirty="0">
                <a:solidFill>
                  <a:srgbClr val="002060"/>
                </a:solidFill>
                <a:cs typeface="Calibri"/>
              </a:rPr>
              <a:t> model</a:t>
            </a:r>
          </a:p>
          <a:p>
            <a:pPr>
              <a:lnSpc>
                <a:spcPct val="150000"/>
              </a:lnSpc>
            </a:pPr>
            <a:endParaRPr lang="en-US" sz="1200" dirty="0">
              <a:solidFill>
                <a:srgbClr val="002060"/>
              </a:solidFill>
              <a:cs typeface="Calibri"/>
            </a:endParaRPr>
          </a:p>
          <a:p>
            <a:pPr>
              <a:lnSpc>
                <a:spcPct val="150000"/>
              </a:lnSpc>
            </a:pPr>
            <a:r>
              <a:rPr lang="en-US" sz="1200" dirty="0">
                <a:solidFill>
                  <a:srgbClr val="002060"/>
                </a:solidFill>
                <a:cs typeface="Calibri"/>
              </a:rPr>
              <a:t>This ensures interoperability whilst also potentially making machine discoverable the </a:t>
            </a:r>
            <a:r>
              <a:rPr lang="en-US" sz="1200" b="1" dirty="0">
                <a:solidFill>
                  <a:srgbClr val="002060"/>
                </a:solidFill>
                <a:cs typeface="Calibri"/>
              </a:rPr>
              <a:t>metadata</a:t>
            </a:r>
            <a:r>
              <a:rPr lang="en-US" sz="1200" dirty="0">
                <a:solidFill>
                  <a:srgbClr val="002060"/>
                </a:solidFill>
                <a:cs typeface="Calibri"/>
              </a:rPr>
              <a:t>, </a:t>
            </a:r>
            <a:r>
              <a:rPr lang="en-US" sz="1200" b="1" dirty="0">
                <a:solidFill>
                  <a:srgbClr val="002060"/>
                </a:solidFill>
                <a:cs typeface="Calibri"/>
              </a:rPr>
              <a:t>structure</a:t>
            </a:r>
            <a:r>
              <a:rPr lang="en-US" sz="1200" dirty="0">
                <a:solidFill>
                  <a:srgbClr val="002060"/>
                </a:solidFill>
                <a:cs typeface="Calibri"/>
              </a:rPr>
              <a:t>, </a:t>
            </a:r>
            <a:r>
              <a:rPr lang="en-US" sz="1200" b="1" dirty="0">
                <a:solidFill>
                  <a:srgbClr val="002060"/>
                </a:solidFill>
                <a:cs typeface="Calibri"/>
              </a:rPr>
              <a:t>history</a:t>
            </a:r>
            <a:r>
              <a:rPr lang="en-US" sz="1200" dirty="0">
                <a:solidFill>
                  <a:srgbClr val="002060"/>
                </a:solidFill>
                <a:cs typeface="Calibri"/>
              </a:rPr>
              <a:t>, </a:t>
            </a:r>
            <a:r>
              <a:rPr lang="en-US" sz="1200" b="1" dirty="0">
                <a:solidFill>
                  <a:srgbClr val="002060"/>
                </a:solidFill>
                <a:cs typeface="Calibri"/>
              </a:rPr>
              <a:t>authorship</a:t>
            </a:r>
            <a:r>
              <a:rPr lang="en-US" sz="1200" dirty="0">
                <a:solidFill>
                  <a:srgbClr val="002060"/>
                </a:solidFill>
                <a:cs typeface="Calibri"/>
              </a:rPr>
              <a:t> and </a:t>
            </a:r>
            <a:r>
              <a:rPr lang="en-US" sz="1200" b="1" dirty="0">
                <a:solidFill>
                  <a:srgbClr val="002060"/>
                </a:solidFill>
                <a:cs typeface="Calibri"/>
              </a:rPr>
              <a:t>provenance </a:t>
            </a:r>
            <a:r>
              <a:rPr lang="en-US" sz="1200" dirty="0">
                <a:solidFill>
                  <a:srgbClr val="002060"/>
                </a:solidFill>
                <a:cs typeface="Calibri"/>
              </a:rPr>
              <a:t>of data resources</a:t>
            </a:r>
          </a:p>
          <a:p>
            <a:endParaRPr lang="en-US" sz="1200" dirty="0">
              <a:solidFill>
                <a:srgbClr val="002060"/>
              </a:solidFill>
              <a:cs typeface="Calibri"/>
            </a:endParaRPr>
          </a:p>
          <a:p>
            <a:pPr>
              <a:lnSpc>
                <a:spcPct val="150000"/>
              </a:lnSpc>
            </a:pPr>
            <a:endParaRPr lang="en-US" sz="1200" dirty="0">
              <a:solidFill>
                <a:srgbClr val="002060"/>
              </a:solidFill>
              <a:cs typeface="Calibri"/>
            </a:endParaRPr>
          </a:p>
          <a:p>
            <a:pPr marL="285750" indent="-285750">
              <a:buFont typeface="Arial"/>
              <a:buChar char="•"/>
            </a:pPr>
            <a:endParaRPr lang="en-US" sz="1200" dirty="0">
              <a:solidFill>
                <a:srgbClr val="002060"/>
              </a:solidFill>
              <a:cs typeface="Calibri"/>
            </a:endParaRPr>
          </a:p>
          <a:p>
            <a:r>
              <a:rPr lang="en-US" sz="1200" b="1" dirty="0">
                <a:solidFill>
                  <a:srgbClr val="002060"/>
                </a:solidFill>
                <a:cs typeface="Calibri"/>
                <a:hlinkClick r:id="rId3"/>
              </a:rPr>
              <a:t>https://github.com/HDRUK/hutch</a:t>
            </a:r>
            <a:r>
              <a:rPr lang="en-US" sz="1200" b="1" dirty="0">
                <a:solidFill>
                  <a:srgbClr val="002060"/>
                </a:solidFill>
                <a:cs typeface="Calibri"/>
              </a:rPr>
              <a:t> </a:t>
            </a:r>
          </a:p>
          <a:p>
            <a:endParaRPr lang="en-US" sz="1200" b="1" dirty="0">
              <a:solidFill>
                <a:srgbClr val="002060"/>
              </a:solidFill>
              <a:cs typeface="Calibri"/>
            </a:endParaRPr>
          </a:p>
          <a:p>
            <a:r>
              <a:rPr lang="en-US" sz="1200" b="1" dirty="0">
                <a:solidFill>
                  <a:srgbClr val="002060"/>
                </a:solidFill>
                <a:cs typeface="Calibri"/>
                <a:hlinkClick r:id="rId4"/>
              </a:rPr>
              <a:t>https://github.com/HDRUK/CaRROT-Mapper</a:t>
            </a:r>
            <a:r>
              <a:rPr lang="en-US" sz="1200" b="1" dirty="0">
                <a:solidFill>
                  <a:srgbClr val="002060"/>
                </a:solidFill>
                <a:cs typeface="Calibri"/>
              </a:rPr>
              <a:t> </a:t>
            </a:r>
          </a:p>
          <a:p>
            <a:pPr marL="285750" indent="-285750">
              <a:buFont typeface="Arial"/>
              <a:buChar char="•"/>
            </a:pPr>
            <a:endParaRPr lang="en-US" sz="1200" dirty="0">
              <a:solidFill>
                <a:srgbClr val="002060"/>
              </a:solidFill>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41</a:t>
            </a:fld>
            <a:endParaRPr lang="en-GB"/>
          </a:p>
        </p:txBody>
      </p:sp>
    </p:spTree>
    <p:extLst>
      <p:ext uri="{BB962C8B-B14F-4D97-AF65-F5344CB8AC3E}">
        <p14:creationId xmlns:p14="http://schemas.microsoft.com/office/powerpoint/2010/main" val="35126350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err="1"/>
              <a:t>Madduri</a:t>
            </a:r>
            <a:r>
              <a:rPr lang="en-GB" dirty="0"/>
              <a:t>, R., Chard, K., D'Arcy, M., Jung, S. C., Rodriguez, A., </a:t>
            </a:r>
            <a:r>
              <a:rPr lang="en-GB" dirty="0" err="1"/>
              <a:t>Sulakhe</a:t>
            </a:r>
            <a:r>
              <a:rPr lang="en-GB" dirty="0"/>
              <a:t>, D., Deutsch, E., Funk, C., </a:t>
            </a:r>
            <a:r>
              <a:rPr lang="en-GB" dirty="0" err="1"/>
              <a:t>Heavner</a:t>
            </a:r>
            <a:r>
              <a:rPr lang="en-GB" dirty="0"/>
              <a:t>, B., Richards, M., Shannon, P., </a:t>
            </a:r>
            <a:r>
              <a:rPr lang="en-GB" dirty="0" err="1"/>
              <a:t>Glusman</a:t>
            </a:r>
            <a:r>
              <a:rPr lang="en-GB" dirty="0"/>
              <a:t>, G., Price, N., Kesselman, C., &amp; </a:t>
            </a:r>
            <a:r>
              <a:rPr lang="en-GB" dirty="0" err="1"/>
              <a:t>Foste</a:t>
            </a:r>
            <a:r>
              <a:rPr lang="en-US" dirty="0"/>
              <a:t>r, I. (2019). Reproducible big data science: A case study in continuous </a:t>
            </a:r>
            <a:r>
              <a:rPr lang="en-US" dirty="0" err="1"/>
              <a:t>FAIRness</a:t>
            </a:r>
            <a:r>
              <a:rPr lang="en-US" dirty="0"/>
              <a:t>. </a:t>
            </a:r>
            <a:r>
              <a:rPr lang="en-US" i="1" dirty="0" err="1"/>
              <a:t>PloS</a:t>
            </a:r>
            <a:r>
              <a:rPr lang="en-US" i="1" dirty="0"/>
              <a:t> one</a:t>
            </a:r>
            <a:r>
              <a:rPr lang="en-US" dirty="0"/>
              <a:t>, </a:t>
            </a:r>
            <a:r>
              <a:rPr lang="en-US" i="1" dirty="0"/>
              <a:t>14</a:t>
            </a:r>
            <a:r>
              <a:rPr lang="en-US" dirty="0"/>
              <a:t>(4), e0213013. </a:t>
            </a:r>
            <a:r>
              <a:rPr lang="en-US" u="sng" dirty="0">
                <a:solidFill>
                  <a:schemeClr val="hlink"/>
                </a:solidFill>
                <a:hlinkClick r:id="rId3"/>
              </a:rPr>
              <a:t>https://doi.org/10.1371/journal.pone.0213013</a:t>
            </a:r>
            <a:r>
              <a:rPr lang="en-US" dirty="0"/>
              <a:t> </a:t>
            </a:r>
          </a:p>
          <a:p>
            <a:pPr marL="0" lvl="0" indent="0" algn="l"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cs typeface="Times New Roman" panose="02020603050405020304" pitchFamily="18" charset="0"/>
              </a:rPr>
              <a:t>RO-Crate and bioimage data – for packaging, moving between archives and for archiving while data stays at its host</a:t>
            </a:r>
          </a:p>
          <a:p>
            <a:pPr marL="0" lvl="0" indent="0" algn="l" rtl="0">
              <a:spcBef>
                <a:spcPts val="0"/>
              </a:spcBef>
              <a:spcAft>
                <a:spcPts val="0"/>
              </a:spcAft>
              <a:buNone/>
            </a:pPr>
            <a:endParaRPr lang="en-US" dirty="0"/>
          </a:p>
        </p:txBody>
      </p:sp>
      <p:sp>
        <p:nvSpPr>
          <p:cNvPr id="329" name="Google Shape;32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269595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 name="Google Shape;36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65306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5</a:t>
            </a:fld>
            <a:endParaRPr lang="en-GB"/>
          </a:p>
        </p:txBody>
      </p:sp>
    </p:spTree>
    <p:extLst>
      <p:ext uri="{BB962C8B-B14F-4D97-AF65-F5344CB8AC3E}">
        <p14:creationId xmlns:p14="http://schemas.microsoft.com/office/powerpoint/2010/main" val="28910130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Machine-actionable data management plans can be used to generate template RO-Crates, as demonstrated by </a:t>
            </a:r>
            <a:r>
              <a:rPr lang="en-GB" b="1"/>
              <a:t>Tomasz Miksa</a:t>
            </a:r>
            <a:r>
              <a:rPr lang="en-GB"/>
              <a:t> - or indeed the other way, from an exemplary RO-Crate to generate a maDMP template. We will work on this in ELIXIR Biohackathon.</a:t>
            </a:r>
            <a:br>
              <a:rPr lang="en-GB"/>
            </a:br>
            <a:r>
              <a:rPr lang="en-GB"/>
              <a:t>AGU mass citations…</a:t>
            </a:r>
            <a:endParaRPr/>
          </a:p>
          <a:p>
            <a:pPr marL="0" lvl="0" indent="0" algn="l" rtl="0">
              <a:spcBef>
                <a:spcPts val="0"/>
              </a:spcBef>
              <a:spcAft>
                <a:spcPts val="0"/>
              </a:spcAft>
              <a:buNone/>
            </a:pPr>
            <a:r>
              <a:rPr lang="en-GB"/>
              <a:t>Cefriel and Survey Ontology …</a:t>
            </a:r>
            <a:endParaRPr/>
          </a:p>
        </p:txBody>
      </p:sp>
      <p:sp>
        <p:nvSpPr>
          <p:cNvPr id="344" name="Google Shape;34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7065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01600" indent="0">
              <a:buNone/>
            </a:pPr>
            <a:r>
              <a:rPr lang="en-GB" dirty="0" err="1"/>
              <a:t>Gigascience</a:t>
            </a:r>
            <a:endParaRPr lang="en-GB" dirty="0"/>
          </a:p>
          <a:p>
            <a:r>
              <a:rPr lang="en-GB" dirty="0"/>
              <a:t>Publishing</a:t>
            </a:r>
          </a:p>
          <a:p>
            <a:r>
              <a:rPr lang="en-GB" dirty="0"/>
              <a:t>Go back the bridging between science and scholarship….</a:t>
            </a:r>
          </a:p>
        </p:txBody>
      </p:sp>
      <p:sp>
        <p:nvSpPr>
          <p:cNvPr id="4" name="Slide Number Placeholder 3"/>
          <p:cNvSpPr>
            <a:spLocks noGrp="1"/>
          </p:cNvSpPr>
          <p:nvPr>
            <p:ph type="sldNum" sz="quarter" idx="5"/>
          </p:nvPr>
        </p:nvSpPr>
        <p:spPr/>
        <p:txBody>
          <a:bodyPr/>
          <a:lstStyle/>
          <a:p>
            <a:fld id="{4573120E-B2D9-4CC8-AFDF-0B303D56DB7F}" type="slidenum">
              <a:rPr lang="en-GB" smtClean="0"/>
              <a:t>45</a:t>
            </a:fld>
            <a:endParaRPr lang="en-GB"/>
          </a:p>
        </p:txBody>
      </p:sp>
    </p:spTree>
    <p:extLst>
      <p:ext uri="{BB962C8B-B14F-4D97-AF65-F5344CB8AC3E}">
        <p14:creationId xmlns:p14="http://schemas.microsoft.com/office/powerpoint/2010/main" val="290696901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76" name="Google Shape;37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932383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latin typeface="Corbel" panose="020B0503020204020204" pitchFamily="34" charset="0"/>
                <a:cs typeface="Arial"/>
              </a:rPr>
              <a:t>Import, record, and curate study metadata</a:t>
            </a:r>
          </a:p>
          <a:p>
            <a:pPr lvl="1"/>
            <a:r>
              <a:rPr lang="en-US" dirty="0">
                <a:latin typeface="Corbel" panose="020B0503020204020204" pitchFamily="34" charset="0"/>
                <a:cs typeface="Arial"/>
              </a:rPr>
              <a:t>Perform searches on metadata to find relevant data</a:t>
            </a:r>
          </a:p>
          <a:p>
            <a:pPr lvl="1"/>
            <a:r>
              <a:rPr lang="en-US" dirty="0">
                <a:latin typeface="Corbel" panose="020B0503020204020204" pitchFamily="34" charset="0"/>
                <a:cs typeface="Arial"/>
              </a:rPr>
              <a:t>Export data with their metadata</a:t>
            </a:r>
          </a:p>
          <a:p>
            <a:pPr lvl="1"/>
            <a:r>
              <a:rPr lang="en-US" dirty="0">
                <a:latin typeface="Corbel" panose="020B0503020204020204" pitchFamily="34" charset="0"/>
                <a:cs typeface="Arial"/>
              </a:rPr>
              <a:t>Connect data with tools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Corbel" panose="020B0503020204020204" pitchFamily="34" charset="0"/>
            </a:endParaRPr>
          </a:p>
          <a:p>
            <a:pPr marL="0" lvl="0" indent="0" algn="l" rtl="0">
              <a:lnSpc>
                <a:spcPct val="120000"/>
              </a:lnSpc>
              <a:spcBef>
                <a:spcPts val="0"/>
              </a:spcBef>
              <a:spcAft>
                <a:spcPts val="0"/>
              </a:spcAft>
              <a:buSzPts val="2000"/>
              <a:buNone/>
            </a:pPr>
            <a:r>
              <a:rPr lang="en-US" dirty="0"/>
              <a:t>RO-Crate preserves metadata and the objects – workflow, data, datasets, whatever…</a:t>
            </a:r>
          </a:p>
          <a:p>
            <a:pPr marL="609585" marR="0" lvl="0" indent="-474120" algn="l" rtl="0">
              <a:lnSpc>
                <a:spcPct val="120000"/>
              </a:lnSpc>
              <a:spcBef>
                <a:spcPts val="0"/>
              </a:spcBef>
              <a:spcAft>
                <a:spcPts val="0"/>
              </a:spcAft>
              <a:buClr>
                <a:srgbClr val="1F8787"/>
              </a:buClr>
              <a:buSzPts val="2000"/>
              <a:buFont typeface="Arial"/>
              <a:buChar char="•"/>
            </a:pPr>
            <a:r>
              <a:rPr lang="en-US" b="1" dirty="0"/>
              <a:t>Archive</a:t>
            </a:r>
            <a:r>
              <a:rPr lang="en-US" dirty="0"/>
              <a:t>/republish independent of repository</a:t>
            </a:r>
          </a:p>
          <a:p>
            <a:pPr marL="609585" marR="0" lvl="0" indent="-474120" algn="l" rtl="0">
              <a:lnSpc>
                <a:spcPct val="120000"/>
              </a:lnSpc>
              <a:spcBef>
                <a:spcPts val="0"/>
              </a:spcBef>
              <a:spcAft>
                <a:spcPts val="0"/>
              </a:spcAft>
              <a:buClr>
                <a:srgbClr val="1F8787"/>
              </a:buClr>
              <a:buSzPts val="2000"/>
              <a:buFont typeface="Arial"/>
              <a:buChar char="•"/>
            </a:pPr>
            <a:r>
              <a:rPr lang="en-US" b="1" dirty="0"/>
              <a:t>Move</a:t>
            </a:r>
            <a:r>
              <a:rPr lang="en-US" dirty="0"/>
              <a:t> content from one repository / registry / services to another</a:t>
            </a:r>
          </a:p>
          <a:p>
            <a:pPr marL="609585" marR="0" lvl="0" indent="-474120" algn="l" rtl="0">
              <a:lnSpc>
                <a:spcPct val="120000"/>
              </a:lnSpc>
              <a:spcBef>
                <a:spcPts val="0"/>
              </a:spcBef>
              <a:spcAft>
                <a:spcPts val="0"/>
              </a:spcAft>
              <a:buClr>
                <a:srgbClr val="1F8787"/>
              </a:buClr>
              <a:buSzPts val="2000"/>
              <a:buFont typeface="Arial"/>
              <a:buChar char="•"/>
            </a:pPr>
            <a:r>
              <a:rPr lang="en-US" b="1" dirty="0"/>
              <a:t>Point</a:t>
            </a:r>
            <a:r>
              <a:rPr lang="en-US" dirty="0"/>
              <a:t> to and cite content and don’t move it</a:t>
            </a:r>
          </a:p>
          <a:p>
            <a:pPr marL="609585" marR="0" lvl="0" indent="-474120" algn="l" rtl="0">
              <a:lnSpc>
                <a:spcPct val="120000"/>
              </a:lnSpc>
              <a:spcBef>
                <a:spcPts val="0"/>
              </a:spcBef>
              <a:spcAft>
                <a:spcPts val="0"/>
              </a:spcAft>
              <a:buClr>
                <a:srgbClr val="1F8787"/>
              </a:buClr>
              <a:buSzPts val="2000"/>
              <a:buFont typeface="Arial"/>
              <a:buChar char="•"/>
            </a:pPr>
            <a:r>
              <a:rPr lang="en-US" b="1" dirty="0"/>
              <a:t>Recording &amp; sharing  </a:t>
            </a:r>
            <a:r>
              <a:rPr lang="en-US" dirty="0"/>
              <a:t>reproducible results &amp; methods</a:t>
            </a:r>
          </a:p>
          <a:p>
            <a:endParaRPr lang="en-GB" dirty="0"/>
          </a:p>
        </p:txBody>
      </p:sp>
      <p:sp>
        <p:nvSpPr>
          <p:cNvPr id="4" name="Slide Number Placeholder 3"/>
          <p:cNvSpPr>
            <a:spLocks noGrp="1"/>
          </p:cNvSpPr>
          <p:nvPr>
            <p:ph type="sldNum" sz="quarter" idx="5"/>
          </p:nvPr>
        </p:nvSpPr>
        <p:spPr/>
        <p:txBody>
          <a:bodyPr/>
          <a:lstStyle/>
          <a:p>
            <a:fld id="{5244239D-F9F9-4CAF-A972-FDA91C7FBFE1}" type="slidenum">
              <a:rPr lang="en-GB" smtClean="0"/>
              <a:t>47</a:t>
            </a:fld>
            <a:endParaRPr lang="en-GB"/>
          </a:p>
        </p:txBody>
      </p:sp>
    </p:spTree>
    <p:extLst>
      <p:ext uri="{BB962C8B-B14F-4D97-AF65-F5344CB8AC3E}">
        <p14:creationId xmlns:p14="http://schemas.microsoft.com/office/powerpoint/2010/main" val="23078422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cap="none" normalizeH="0" baseline="0" dirty="0">
                <a:ln>
                  <a:noFill/>
                </a:ln>
                <a:solidFill>
                  <a:schemeClr val="tx1"/>
                </a:solidFill>
                <a:effectLst/>
                <a:latin typeface="Arial" panose="020B0604020202020204" pitchFamily="34" charset="0"/>
                <a:hlinkClick r:id="rId3"/>
              </a:rPr>
              <a:t>https://doi.org/10.1007/978-3-031-16802-4_6</a:t>
            </a:r>
            <a:r>
              <a:rPr kumimoji="0" lang="en-US" altLang="en-US" sz="1200" b="0" i="0" u="none" strike="noStrike" cap="none" normalizeH="0" baseline="0" dirty="0">
                <a:ln>
                  <a:noFill/>
                </a:ln>
                <a:solidFill>
                  <a:schemeClr val="tx1"/>
                </a:solidFill>
                <a:effectLst/>
                <a:latin typeface="Arial" panose="020B0604020202020204" pitchFamily="34" charset="0"/>
              </a:rPr>
              <a:t> "FAIROs: Towards FAIR assessment in Research Objects"</a:t>
            </a:r>
            <a:br>
              <a:rPr kumimoji="0" lang="en-US" altLang="en-US" sz="1200" b="0" i="0" u="none" strike="noStrike" cap="none" normalizeH="0" baseline="0" dirty="0">
                <a:ln>
                  <a:noFill/>
                </a:ln>
                <a:solidFill>
                  <a:schemeClr val="tx1"/>
                </a:solidFill>
                <a:effectLst/>
                <a:latin typeface="Arial" panose="020B0604020202020204" pitchFamily="34" charset="0"/>
              </a:rPr>
            </a:br>
            <a:r>
              <a:rPr kumimoji="0" lang="en-US" altLang="en-US" sz="1200" b="0" i="0" u="none" strike="noStrike" cap="none" normalizeH="0" baseline="0" dirty="0">
                <a:ln>
                  <a:noFill/>
                </a:ln>
                <a:solidFill>
                  <a:schemeClr val="tx1"/>
                </a:solidFill>
                <a:effectLst/>
                <a:latin typeface="Arial" panose="020B0604020202020204" pitchFamily="34" charset="0"/>
              </a:rPr>
              <a:t>Esteban's paper  w/</a:t>
            </a:r>
            <a:r>
              <a:rPr kumimoji="0" lang="en-US" altLang="en-US" sz="1200" b="0" i="0" u="none" strike="noStrike" cap="none" normalizeH="0" baseline="0" dirty="0">
                <a:ln>
                  <a:noFill/>
                </a:ln>
                <a:solidFill>
                  <a:schemeClr val="tx1"/>
                </a:solidFill>
                <a:effectLst/>
                <a:latin typeface="Arial" panose="020B0604020202020204" pitchFamily="34" charset="0"/>
                <a:hlinkClick r:id="rId4"/>
              </a:rPr>
              <a:t>@Daniel Garijo</a:t>
            </a:r>
            <a:r>
              <a:rPr kumimoji="0" lang="en-US" altLang="en-US" sz="1200" b="0" i="0" u="none" strike="noStrike" cap="none" normalizeH="0" baseline="0" dirty="0">
                <a:ln>
                  <a:noFill/>
                </a:ln>
                <a:solidFill>
                  <a:schemeClr val="tx1"/>
                </a:solidFill>
                <a:effectLst/>
                <a:latin typeface="Arial" panose="020B0604020202020204" pitchFamily="34" charset="0"/>
              </a:rPr>
              <a:t> on RO-Crate assessment is out - preprint on </a:t>
            </a:r>
            <a:r>
              <a:rPr kumimoji="0" lang="en-US" altLang="en-US" sz="1200" b="0" i="0" u="none" strike="noStrike" cap="none" normalizeH="0" baseline="0" dirty="0">
                <a:ln>
                  <a:noFill/>
                </a:ln>
                <a:solidFill>
                  <a:schemeClr val="tx1"/>
                </a:solidFill>
                <a:effectLst/>
                <a:latin typeface="Arial" panose="020B0604020202020204" pitchFamily="34" charset="0"/>
                <a:hlinkClick r:id="rId5"/>
              </a:rPr>
              <a:t>https://dgarijo.com/papers/TPDL2022_gonzalez.pdf</a:t>
            </a:r>
            <a:r>
              <a:rPr kumimoji="0" lang="en-US" altLang="en-US" sz="1000" b="0" i="0" u="none" strike="noStrike" cap="none" normalizeH="0" baseline="0" dirty="0">
                <a:ln>
                  <a:noFill/>
                </a:ln>
                <a:solidFill>
                  <a:schemeClr val="tx1"/>
                </a:solidFill>
                <a:effectLst/>
                <a:latin typeface="Arial" panose="020B0604020202020204" pitchFamily="34" charset="0"/>
              </a:rPr>
              <a:t> (edited)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000" b="0" i="0" u="none" strike="noStrike" cap="none" normalizeH="0" baseline="0" dirty="0">
              <a:ln>
                <a:noFill/>
              </a:ln>
              <a:solidFill>
                <a:schemeClr val="tx1"/>
              </a:solidFill>
              <a:effectLst/>
              <a:latin typeface="Arial" panose="020B0604020202020204" pitchFamily="34" charset="0"/>
            </a:endParaRPr>
          </a:p>
          <a:p>
            <a:r>
              <a:rPr lang="en-GB" sz="1200" dirty="0"/>
              <a:t>FAIR Objects</a:t>
            </a:r>
          </a:p>
          <a:p>
            <a:r>
              <a:rPr lang="en-GB" sz="1200" dirty="0"/>
              <a:t>FAIR-IMPACT</a:t>
            </a:r>
          </a:p>
          <a:p>
            <a:r>
              <a:rPr lang="en-GB" sz="1200" dirty="0"/>
              <a:t>Find – registries</a:t>
            </a:r>
          </a:p>
          <a:p>
            <a:r>
              <a:rPr lang="en-GB" sz="1200" dirty="0"/>
              <a:t>Interop reuse  - profiles</a:t>
            </a:r>
          </a:p>
          <a:p>
            <a:endParaRPr lang="en-GB" sz="1200" dirty="0"/>
          </a:p>
          <a:p>
            <a:pPr marL="0" lvl="0" indent="0" algn="l" rtl="0">
              <a:spcBef>
                <a:spcPts val="0"/>
              </a:spcBef>
              <a:spcAft>
                <a:spcPts val="0"/>
              </a:spcAft>
              <a:buNone/>
            </a:pPr>
            <a:r>
              <a:rPr lang="en-US" sz="1200" dirty="0">
                <a:latin typeface="Calibri"/>
                <a:ea typeface="Calibri"/>
                <a:cs typeface="Calibri"/>
                <a:sym typeface="Calibri"/>
              </a:rPr>
              <a:t>To be FAIR </a:t>
            </a:r>
            <a:endParaRPr lang="en-US" dirty="0"/>
          </a:p>
          <a:p>
            <a:pPr marL="0" lvl="0" indent="0" algn="l" rtl="0">
              <a:spcBef>
                <a:spcPts val="0"/>
              </a:spcBef>
              <a:spcAft>
                <a:spcPts val="0"/>
              </a:spcAft>
              <a:buNone/>
            </a:pPr>
            <a:r>
              <a:rPr lang="en-US" sz="1200" dirty="0">
                <a:latin typeface="Calibri"/>
                <a:ea typeface="Calibri"/>
                <a:cs typeface="Calibri"/>
                <a:sym typeface="Calibri"/>
              </a:rPr>
              <a:t>each digital object type has its </a:t>
            </a:r>
            <a:r>
              <a:rPr lang="en-US" sz="1200" dirty="0">
                <a:solidFill>
                  <a:srgbClr val="2E75B5"/>
                </a:solidFill>
                <a:latin typeface="Calibri"/>
                <a:ea typeface="Calibri"/>
                <a:cs typeface="Calibri"/>
                <a:sym typeface="Calibri"/>
              </a:rPr>
              <a:t>own </a:t>
            </a:r>
            <a:r>
              <a:rPr lang="en-US" sz="1200" dirty="0">
                <a:latin typeface="Calibri"/>
                <a:ea typeface="Calibri"/>
                <a:cs typeface="Calibri"/>
                <a:sym typeface="Calibri"/>
              </a:rPr>
              <a:t>metadata requirements, </a:t>
            </a:r>
            <a:endParaRPr lang="en-US" dirty="0"/>
          </a:p>
          <a:p>
            <a:pPr marL="0" lvl="0" indent="0" algn="l" rtl="0">
              <a:spcBef>
                <a:spcPts val="0"/>
              </a:spcBef>
              <a:spcAft>
                <a:spcPts val="0"/>
              </a:spcAft>
              <a:buNone/>
            </a:pPr>
            <a:r>
              <a:rPr lang="en-US" sz="1200" dirty="0">
                <a:latin typeface="Calibri"/>
                <a:ea typeface="Calibri"/>
                <a:cs typeface="Calibri"/>
                <a:sym typeface="Calibri"/>
              </a:rPr>
              <a:t>and may have its own repositories and registries</a:t>
            </a:r>
            <a:endParaRPr lang="en-US" dirty="0"/>
          </a:p>
          <a:p>
            <a:pPr marL="0" marR="0" lvl="0" indent="0" algn="l" rtl="0">
              <a:lnSpc>
                <a:spcPct val="100000"/>
              </a:lnSpc>
              <a:spcBef>
                <a:spcPts val="0"/>
              </a:spcBef>
              <a:spcAft>
                <a:spcPts val="0"/>
              </a:spcAft>
              <a:buClr>
                <a:schemeClr val="dk1"/>
              </a:buClr>
              <a:buSzPts val="1600"/>
              <a:buFont typeface="Calibri"/>
              <a:buNone/>
            </a:pPr>
            <a:endParaRPr lang="en-US" sz="1200" dirty="0"/>
          </a:p>
          <a:p>
            <a:pPr marL="0" marR="0" lvl="0" indent="0" algn="l" rtl="0">
              <a:lnSpc>
                <a:spcPct val="100000"/>
              </a:lnSpc>
              <a:spcBef>
                <a:spcPts val="0"/>
              </a:spcBef>
              <a:spcAft>
                <a:spcPts val="0"/>
              </a:spcAft>
              <a:buClr>
                <a:schemeClr val="dk1"/>
              </a:buClr>
              <a:buSzPts val="1600"/>
              <a:buFont typeface="Calibri"/>
              <a:buNone/>
            </a:pPr>
            <a:endParaRPr lang="en-US" sz="1200" dirty="0"/>
          </a:p>
          <a:p>
            <a:pPr marL="0" marR="0" lvl="0" indent="0" algn="l" rtl="0">
              <a:lnSpc>
                <a:spcPct val="100000"/>
              </a:lnSpc>
              <a:spcBef>
                <a:spcPts val="0"/>
              </a:spcBef>
              <a:spcAft>
                <a:spcPts val="0"/>
              </a:spcAft>
              <a:buClr>
                <a:schemeClr val="dk1"/>
              </a:buClr>
              <a:buSzPts val="1600"/>
              <a:buFont typeface="Calibri"/>
              <a:buNone/>
            </a:pPr>
            <a:r>
              <a:rPr lang="en-US" sz="1200" dirty="0"/>
              <a:t>https://op.europa.eu/en/publication-detail/-/publication/d787ea54-6a87-11eb-aeb5-01aa75ed71a1/language-en/format-PDF/source-190308283</a:t>
            </a:r>
            <a:endParaRPr lang="en-US" dirty="0"/>
          </a:p>
          <a:p>
            <a:pPr marL="0" marR="0" lvl="0" indent="0" algn="l" rtl="0">
              <a:lnSpc>
                <a:spcPct val="100000"/>
              </a:lnSpc>
              <a:spcBef>
                <a:spcPts val="0"/>
              </a:spcBef>
              <a:spcAft>
                <a:spcPts val="0"/>
              </a:spcAft>
              <a:buClr>
                <a:schemeClr val="dk1"/>
              </a:buClr>
              <a:buSzPts val="1600"/>
              <a:buFont typeface="Calibri"/>
              <a:buNone/>
            </a:pPr>
            <a:r>
              <a:rPr lang="en-US" sz="1200" dirty="0"/>
              <a:t>https://www.eoscsecretariat.eu/sites/default/files/eosc-interoperability-framework-v1.0.pdf</a:t>
            </a:r>
            <a:endParaRPr lang="en-US" dirty="0"/>
          </a:p>
          <a:p>
            <a:pPr marL="285750" lvl="0" indent="-285750" algn="l" rtl="0">
              <a:spcBef>
                <a:spcPts val="0"/>
              </a:spcBef>
              <a:spcAft>
                <a:spcPts val="0"/>
              </a:spcAft>
              <a:buClr>
                <a:schemeClr val="dk1"/>
              </a:buClr>
              <a:buSzPts val="1600"/>
              <a:buFont typeface="Arial"/>
              <a:buChar char="•"/>
            </a:pPr>
            <a:r>
              <a:rPr lang="en-US" sz="1200" dirty="0"/>
              <a:t>Schwardmann (2020), </a:t>
            </a:r>
            <a:r>
              <a:rPr lang="en-US" sz="1200" u="sng" dirty="0">
                <a:solidFill>
                  <a:schemeClr val="hlink"/>
                </a:solidFill>
                <a:hlinkClick r:id="rId6"/>
              </a:rPr>
              <a:t>Digital Objects – FAIR Digital Objects: Which Services Are Required</a:t>
            </a:r>
            <a:r>
              <a:rPr lang="en-US" sz="1200" dirty="0"/>
              <a:t>? Data Science Journal </a:t>
            </a:r>
            <a:endParaRPr lang="en-US" dirty="0"/>
          </a:p>
          <a:p>
            <a:pPr marL="285750" lvl="0" indent="-285750" algn="l" rtl="0">
              <a:spcBef>
                <a:spcPts val="0"/>
              </a:spcBef>
              <a:spcAft>
                <a:spcPts val="0"/>
              </a:spcAft>
              <a:buClr>
                <a:schemeClr val="dk1"/>
              </a:buClr>
              <a:buSzPts val="1600"/>
              <a:buFont typeface="Arial"/>
              <a:buChar char="•"/>
            </a:pPr>
            <a:r>
              <a:rPr lang="en-US" sz="1200" u="sng" dirty="0">
                <a:solidFill>
                  <a:schemeClr val="hlink"/>
                </a:solidFill>
                <a:hlinkClick r:id="rId7"/>
              </a:rPr>
              <a:t>EOSC Interoperability Framework Draft </a:t>
            </a:r>
            <a:r>
              <a:rPr lang="en-US" sz="1200" dirty="0"/>
              <a:t>(2020)</a:t>
            </a:r>
            <a:endParaRPr lang="en-US" dirty="0"/>
          </a:p>
          <a:p>
            <a:pPr marL="285750" lvl="0" indent="-285750" algn="l" rtl="0">
              <a:spcBef>
                <a:spcPts val="0"/>
              </a:spcBef>
              <a:spcAft>
                <a:spcPts val="0"/>
              </a:spcAft>
              <a:buClr>
                <a:schemeClr val="dk1"/>
              </a:buClr>
              <a:buSzPts val="1600"/>
              <a:buFont typeface="Arial"/>
              <a:buChar char="•"/>
            </a:pPr>
            <a:r>
              <a:rPr lang="en-US" sz="1200" dirty="0"/>
              <a:t>Hardisty A, et al (2020) </a:t>
            </a:r>
            <a:r>
              <a:rPr lang="en-US" sz="1200" u="sng" dirty="0">
                <a:solidFill>
                  <a:schemeClr val="hlink"/>
                </a:solidFill>
                <a:hlinkClick r:id="rId8"/>
              </a:rPr>
              <a:t>Conceptual design blueprint for the </a:t>
            </a:r>
            <a:r>
              <a:rPr lang="en-US" sz="1200" u="sng" dirty="0" err="1">
                <a:solidFill>
                  <a:schemeClr val="hlink"/>
                </a:solidFill>
                <a:hlinkClick r:id="rId8"/>
              </a:rPr>
              <a:t>DiSSCo</a:t>
            </a:r>
            <a:r>
              <a:rPr lang="en-US" sz="1200" u="sng" dirty="0">
                <a:solidFill>
                  <a:schemeClr val="hlink"/>
                </a:solidFill>
                <a:hlinkClick r:id="rId8"/>
              </a:rPr>
              <a:t> digitization infrastructure </a:t>
            </a:r>
            <a:r>
              <a:rPr lang="en-US" sz="1200" dirty="0"/>
              <a:t>RIO 6: e54280.</a:t>
            </a:r>
            <a:endParaRPr lang="en-US" dirty="0"/>
          </a:p>
          <a:p>
            <a:pPr marL="285750" lvl="0" indent="-285750" algn="l" rtl="0">
              <a:spcBef>
                <a:spcPts val="0"/>
              </a:spcBef>
              <a:spcAft>
                <a:spcPts val="0"/>
              </a:spcAft>
              <a:buClr>
                <a:schemeClr val="dk1"/>
              </a:buClr>
              <a:buSzPts val="1600"/>
              <a:buFont typeface="Arial"/>
              <a:buChar char="•"/>
            </a:pPr>
            <a:r>
              <a:rPr lang="en-US" sz="1200" dirty="0"/>
              <a:t>DONA Digital Object Architecture </a:t>
            </a:r>
            <a:r>
              <a:rPr lang="en-US" sz="1200" u="sng" dirty="0">
                <a:solidFill>
                  <a:schemeClr val="hlink"/>
                </a:solidFill>
                <a:hlinkClick r:id="rId9"/>
              </a:rPr>
              <a:t>Digital Object Interface Protocol </a:t>
            </a:r>
            <a:r>
              <a:rPr lang="en-US" sz="1200" dirty="0"/>
              <a:t>(2018)</a:t>
            </a:r>
            <a:endParaRPr lang="en-US" dirty="0"/>
          </a:p>
          <a:p>
            <a:pPr marL="285750" lvl="0" indent="-285750" algn="l" rtl="0">
              <a:spcBef>
                <a:spcPts val="0"/>
              </a:spcBef>
              <a:spcAft>
                <a:spcPts val="0"/>
              </a:spcAft>
              <a:buClr>
                <a:schemeClr val="dk1"/>
              </a:buClr>
              <a:buSzPts val="1600"/>
              <a:buFont typeface="Arial"/>
              <a:buChar char="•"/>
            </a:pPr>
            <a:r>
              <a:rPr lang="en-US" sz="1200" dirty="0"/>
              <a:t>https://fairdigitalobjectframework.org/</a:t>
            </a:r>
            <a:endParaRPr lang="en-US" dirty="0"/>
          </a:p>
          <a:p>
            <a:endParaRPr lang="en-GB" sz="1200" dirty="0"/>
          </a:p>
          <a:p>
            <a:r>
              <a:rPr lang="en-GB" dirty="0"/>
              <a:t>Findable</a:t>
            </a:r>
          </a:p>
          <a:p>
            <a:r>
              <a:rPr lang="en-GB" dirty="0"/>
              <a:t>Accessible</a:t>
            </a:r>
          </a:p>
          <a:p>
            <a:r>
              <a:rPr lang="en-GB" dirty="0"/>
              <a:t>Interoperable </a:t>
            </a:r>
          </a:p>
          <a:p>
            <a:r>
              <a:rPr lang="en-GB" dirty="0"/>
              <a:t>Reusable</a:t>
            </a:r>
          </a:p>
          <a:p>
            <a:endParaRPr lang="en-GB" dirty="0"/>
          </a:p>
          <a:p>
            <a:endParaRPr lang="en-GB" dirty="0"/>
          </a:p>
          <a:p>
            <a:pPr marL="101600" indent="0">
              <a:buNone/>
            </a:pPr>
            <a:r>
              <a:rPr lang="en-GB" dirty="0"/>
              <a:t>Explicit  metadata and discoverability</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600" b="0" i="0" u="none" strike="noStrike" cap="none" normalizeH="0" baseline="0" dirty="0">
              <a:ln>
                <a:noFill/>
              </a:ln>
              <a:solidFill>
                <a:schemeClr val="tx1"/>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48</a:t>
            </a:fld>
            <a:endParaRPr lang="en-GB"/>
          </a:p>
        </p:txBody>
      </p:sp>
    </p:spTree>
    <p:extLst>
      <p:ext uri="{BB962C8B-B14F-4D97-AF65-F5344CB8AC3E}">
        <p14:creationId xmlns:p14="http://schemas.microsoft.com/office/powerpoint/2010/main" val="39468523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Font typeface="Arial" panose="020B0604020202020204" pitchFamily="34" charset="0"/>
              <a:buChar char="•"/>
            </a:pPr>
            <a:r>
              <a:rPr lang="en-GB" sz="1200" dirty="0">
                <a:solidFill>
                  <a:srgbClr val="006666"/>
                </a:solidFill>
                <a:latin typeface="Corbel" panose="020B0503020204020204" pitchFamily="34" charset="0"/>
              </a:rPr>
              <a:t>CRUD</a:t>
            </a:r>
          </a:p>
          <a:p>
            <a:pPr marL="742950" lvl="1" indent="-285750">
              <a:buFont typeface="Arial" panose="020B0604020202020204" pitchFamily="34" charset="0"/>
              <a:buChar char="•"/>
            </a:pPr>
            <a:r>
              <a:rPr lang="en-GB" sz="1200" dirty="0">
                <a:solidFill>
                  <a:srgbClr val="006666"/>
                </a:solidFill>
                <a:latin typeface="Corbel" panose="020B0503020204020204" pitchFamily="34" charset="0"/>
              </a:rPr>
              <a:t>Extensible operations</a:t>
            </a:r>
          </a:p>
          <a:p>
            <a:r>
              <a:rPr lang="en-GB" b="1" dirty="0"/>
              <a:t>FAIR Digital Object</a:t>
            </a:r>
            <a:r>
              <a:rPr lang="en-GB" dirty="0"/>
              <a:t>, conceptually speaking, is a data structure that describes a. A Persistent Identifier (</a:t>
            </a:r>
            <a:r>
              <a:rPr lang="en-GB" b="1" dirty="0"/>
              <a:t>PID</a:t>
            </a:r>
            <a:r>
              <a:rPr lang="en-GB" dirty="0"/>
              <a:t>) can be looked up to a </a:t>
            </a:r>
            <a:r>
              <a:rPr lang="en-GB" b="1" dirty="0"/>
              <a:t>PID Record</a:t>
            </a:r>
            <a:r>
              <a:rPr lang="en-GB" dirty="0"/>
              <a:t>, where we find a list of </a:t>
            </a:r>
            <a:r>
              <a:rPr lang="en-GB" b="1" dirty="0"/>
              <a:t>attributes</a:t>
            </a:r>
            <a:r>
              <a:rPr lang="en-GB" dirty="0"/>
              <a:t> of the FDO. These can be references, the most important one is the </a:t>
            </a:r>
            <a:r>
              <a:rPr lang="en-GB" b="1" dirty="0"/>
              <a:t>type</a:t>
            </a:r>
            <a:r>
              <a:rPr lang="en-GB" dirty="0"/>
              <a:t>, as that tells us the purpose of the FDO and what attributes to expect. </a:t>
            </a:r>
          </a:p>
          <a:p>
            <a:r>
              <a:rPr lang="en-GB" dirty="0"/>
              <a:t>The </a:t>
            </a:r>
            <a:r>
              <a:rPr lang="en-GB" b="1" dirty="0"/>
              <a:t>PID Profile </a:t>
            </a:r>
            <a:r>
              <a:rPr lang="en-GB" dirty="0"/>
              <a:t>tells us how conceptual FDOs are realized with particular technologies, for instance using DOIs and a PID record in JSON.</a:t>
            </a:r>
          </a:p>
          <a:p>
            <a:r>
              <a:rPr lang="en-GB" dirty="0"/>
              <a:t>For Data objects there are usually some </a:t>
            </a:r>
            <a:r>
              <a:rPr lang="en-GB" b="1" dirty="0"/>
              <a:t>bytes </a:t>
            </a:r>
            <a:r>
              <a:rPr lang="en-GB" dirty="0"/>
              <a:t>that can be requested through </a:t>
            </a:r>
            <a:r>
              <a:rPr lang="en-GB" b="1" dirty="0"/>
              <a:t>Operations</a:t>
            </a:r>
            <a:r>
              <a:rPr lang="en-GB" dirty="0"/>
              <a:t> like the familiar CRUD (Create-Read-Update-Delete), but also </a:t>
            </a:r>
          </a:p>
          <a:p>
            <a:r>
              <a:rPr lang="en-GB" dirty="0"/>
              <a:t>Attributes can reference other FDOs, so you don’t need to squeeze it all into the PID Record but can have separate </a:t>
            </a:r>
            <a:r>
              <a:rPr lang="en-GB" b="1" dirty="0"/>
              <a:t>Metadata </a:t>
            </a:r>
            <a:r>
              <a:rPr lang="en-GB" dirty="0"/>
              <a:t>in different formats that describe this FDO further.</a:t>
            </a:r>
          </a:p>
          <a:p>
            <a:r>
              <a:rPr lang="en-GB" dirty="0"/>
              <a:t>Now crucially all of these are FDOs, it’s </a:t>
            </a:r>
            <a:r>
              <a:rPr lang="en-GB" i="1" dirty="0"/>
              <a:t>turtles all the way down</a:t>
            </a:r>
            <a:r>
              <a:rPr lang="en-GB" dirty="0"/>
              <a:t>, so what I just said also apply to types, profiles, metadata and operations, and these are therefore can be distributed and re-used. A </a:t>
            </a:r>
            <a:r>
              <a:rPr lang="en-GB" b="1" dirty="0"/>
              <a:t>Collection</a:t>
            </a:r>
            <a:r>
              <a:rPr lang="en-GB" dirty="0"/>
              <a:t> is likewise just another FDO that points to the PIDs of other FDOs.</a:t>
            </a:r>
          </a:p>
          <a:p>
            <a:endParaRPr lang="en-GB" dirty="0"/>
          </a:p>
          <a:p>
            <a:pPr marL="285750" indent="-285750">
              <a:buFont typeface="Arial" panose="020B0604020202020204" pitchFamily="34" charset="0"/>
              <a:buChar char="•"/>
            </a:pPr>
            <a:r>
              <a:rPr lang="en-GB" sz="2400" dirty="0">
                <a:solidFill>
                  <a:srgbClr val="006666"/>
                </a:solidFill>
                <a:latin typeface="Corbel" panose="020B0503020204020204" pitchFamily="34" charset="0"/>
              </a:rPr>
              <a:t>Distributed architecture</a:t>
            </a:r>
          </a:p>
          <a:p>
            <a:pPr marL="285750" indent="-285750">
              <a:buFont typeface="Arial" panose="020B0604020202020204" pitchFamily="34" charset="0"/>
              <a:buChar char="•"/>
            </a:pPr>
            <a:r>
              <a:rPr lang="en-GB" sz="2400" dirty="0">
                <a:solidFill>
                  <a:srgbClr val="006666"/>
                </a:solidFill>
                <a:latin typeface="Corbel" panose="020B0503020204020204" pitchFamily="34" charset="0"/>
              </a:rPr>
              <a:t>Rigid </a:t>
            </a:r>
            <a:r>
              <a:rPr lang="en-GB" sz="2400" b="1" dirty="0">
                <a:solidFill>
                  <a:srgbClr val="006666"/>
                </a:solidFill>
                <a:latin typeface="Corbel" panose="020B0503020204020204" pitchFamily="34" charset="0"/>
              </a:rPr>
              <a:t>Persistent Identifiers</a:t>
            </a:r>
          </a:p>
          <a:p>
            <a:pPr marL="285750" indent="-285750">
              <a:buFont typeface="Arial" panose="020B0604020202020204" pitchFamily="34" charset="0"/>
              <a:buChar char="•"/>
            </a:pPr>
            <a:r>
              <a:rPr lang="en-GB" sz="2400" b="1" dirty="0">
                <a:solidFill>
                  <a:srgbClr val="006666"/>
                </a:solidFill>
                <a:latin typeface="Corbel" panose="020B0503020204020204" pitchFamily="34" charset="0"/>
              </a:rPr>
              <a:t>Self-describing</a:t>
            </a:r>
            <a:r>
              <a:rPr lang="en-GB" sz="2400" dirty="0">
                <a:solidFill>
                  <a:srgbClr val="006666"/>
                </a:solidFill>
                <a:latin typeface="Corbel" panose="020B0503020204020204" pitchFamily="34" charset="0"/>
              </a:rPr>
              <a:t> digital objects</a:t>
            </a:r>
          </a:p>
          <a:p>
            <a:pPr marL="285750" indent="-285750">
              <a:buFont typeface="Arial" panose="020B0604020202020204" pitchFamily="34" charset="0"/>
              <a:buChar char="•"/>
            </a:pPr>
            <a:r>
              <a:rPr lang="en-GB" sz="2400" dirty="0">
                <a:solidFill>
                  <a:srgbClr val="006666"/>
                </a:solidFill>
                <a:latin typeface="Corbel" panose="020B0503020204020204" pitchFamily="34" charset="0"/>
              </a:rPr>
              <a:t>Data/metadata </a:t>
            </a:r>
            <a:r>
              <a:rPr lang="en-GB" sz="2400" b="1" dirty="0">
                <a:solidFill>
                  <a:srgbClr val="006666"/>
                </a:solidFill>
                <a:latin typeface="Corbel" panose="020B0503020204020204" pitchFamily="34" charset="0"/>
              </a:rPr>
              <a:t>abstraction</a:t>
            </a:r>
          </a:p>
          <a:p>
            <a:pPr marL="742950" lvl="1" indent="-285750">
              <a:buFont typeface="Arial" panose="020B0604020202020204" pitchFamily="34" charset="0"/>
              <a:buChar char="•"/>
            </a:pPr>
            <a:r>
              <a:rPr lang="en-GB" sz="2400" dirty="0">
                <a:solidFill>
                  <a:srgbClr val="006666"/>
                </a:solidFill>
                <a:latin typeface="Corbel" panose="020B0503020204020204" pitchFamily="34" charset="0"/>
              </a:rPr>
              <a:t>Several types of metadata</a:t>
            </a:r>
          </a:p>
          <a:p>
            <a:pPr marL="742950" lvl="1" indent="-285750">
              <a:buFont typeface="Arial" panose="020B0604020202020204" pitchFamily="34" charset="0"/>
              <a:buChar char="•"/>
            </a:pPr>
            <a:endParaRPr lang="en-GB" sz="2400" dirty="0">
              <a:solidFill>
                <a:srgbClr val="006666"/>
              </a:solidFill>
              <a:latin typeface="Corbel" panose="020B0503020204020204" pitchFamily="34" charset="0"/>
            </a:endParaRPr>
          </a:p>
          <a:p>
            <a:pPr marL="285750" indent="-285750">
              <a:buFont typeface="Arial" panose="020B0604020202020204" pitchFamily="34" charset="0"/>
              <a:buChar char="•"/>
            </a:pPr>
            <a:r>
              <a:rPr lang="en-GB" sz="2400" b="1" dirty="0">
                <a:solidFill>
                  <a:srgbClr val="006666"/>
                </a:solidFill>
                <a:latin typeface="Corbel" panose="020B0503020204020204" pitchFamily="34" charset="0"/>
              </a:rPr>
              <a:t>Machine</a:t>
            </a:r>
            <a:r>
              <a:rPr lang="en-GB" sz="2400" dirty="0">
                <a:solidFill>
                  <a:srgbClr val="006666"/>
                </a:solidFill>
                <a:latin typeface="Corbel" panose="020B0503020204020204" pitchFamily="34" charset="0"/>
              </a:rPr>
              <a:t> actionable</a:t>
            </a:r>
          </a:p>
          <a:p>
            <a:pPr marL="285750" indent="-285750">
              <a:buFont typeface="Arial" panose="020B0604020202020204" pitchFamily="34" charset="0"/>
              <a:buChar char="•"/>
            </a:pPr>
            <a:r>
              <a:rPr lang="en-GB" sz="2400" dirty="0">
                <a:solidFill>
                  <a:srgbClr val="006666"/>
                </a:solidFill>
                <a:latin typeface="Corbel" panose="020B0503020204020204" pitchFamily="34" charset="0"/>
              </a:rPr>
              <a:t>Encapsulation of </a:t>
            </a:r>
            <a:r>
              <a:rPr lang="en-GB" sz="2400" b="1" dirty="0">
                <a:solidFill>
                  <a:srgbClr val="006666"/>
                </a:solidFill>
                <a:latin typeface="Corbel" panose="020B0503020204020204" pitchFamily="34" charset="0"/>
              </a:rPr>
              <a:t>operations</a:t>
            </a:r>
          </a:p>
          <a:p>
            <a:pPr marL="742950" lvl="1" indent="-285750">
              <a:buFont typeface="Arial" panose="020B0604020202020204" pitchFamily="34" charset="0"/>
              <a:buChar char="•"/>
            </a:pPr>
            <a:endParaRPr lang="en-GB" sz="2400" dirty="0">
              <a:solidFill>
                <a:srgbClr val="006666"/>
              </a:solidFill>
              <a:latin typeface="Corbel" panose="020B0503020204020204" pitchFamily="34" charset="0"/>
            </a:endParaRPr>
          </a:p>
          <a:p>
            <a:pPr marL="285750" indent="-285750">
              <a:buFont typeface="Arial" panose="020B0604020202020204" pitchFamily="34" charset="0"/>
              <a:buChar char="•"/>
            </a:pPr>
            <a:endParaRPr lang="en-GB" sz="2400" dirty="0">
              <a:solidFill>
                <a:srgbClr val="006666"/>
              </a:solidFill>
              <a:latin typeface="Corbel" panose="020B0503020204020204" pitchFamily="34" charset="0"/>
            </a:endParaRPr>
          </a:p>
          <a:p>
            <a:endParaRPr lang="en-GB" dirty="0"/>
          </a:p>
          <a:p>
            <a:pPr marL="285750" indent="-285750">
              <a:buFont typeface="Arial" panose="020B0604020202020204" pitchFamily="34" charset="0"/>
              <a:buChar char="•"/>
            </a:pPr>
            <a:r>
              <a:rPr lang="en-GB" sz="2400" dirty="0">
                <a:solidFill>
                  <a:srgbClr val="006666"/>
                </a:solidFill>
                <a:latin typeface="Corbel" panose="020B0503020204020204" pitchFamily="34" charset="0"/>
              </a:rPr>
              <a:t>Data/metadata </a:t>
            </a:r>
            <a:r>
              <a:rPr lang="en-GB" sz="2400" b="1" dirty="0">
                <a:solidFill>
                  <a:srgbClr val="006666"/>
                </a:solidFill>
                <a:latin typeface="Corbel" panose="020B0503020204020204" pitchFamily="34" charset="0"/>
              </a:rPr>
              <a:t>abstraction</a:t>
            </a:r>
          </a:p>
          <a:p>
            <a:pPr marL="742950" lvl="1" indent="-285750">
              <a:buFont typeface="Arial" panose="020B0604020202020204" pitchFamily="34" charset="0"/>
              <a:buChar char="•"/>
            </a:pPr>
            <a:r>
              <a:rPr lang="en-GB" sz="2400" dirty="0">
                <a:solidFill>
                  <a:srgbClr val="006666"/>
                </a:solidFill>
                <a:latin typeface="Corbel" panose="020B0503020204020204" pitchFamily="34" charset="0"/>
              </a:rPr>
              <a:t>Several types of metadata</a:t>
            </a: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49</a:t>
            </a:fld>
            <a:endParaRPr lang="en-GB"/>
          </a:p>
        </p:txBody>
      </p:sp>
    </p:spTree>
    <p:extLst>
      <p:ext uri="{BB962C8B-B14F-4D97-AF65-F5344CB8AC3E}">
        <p14:creationId xmlns:p14="http://schemas.microsoft.com/office/powerpoint/2010/main" val="19251631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Now let’s look at how we realize FDO using RO-Crate and the existing Web.</a:t>
            </a:r>
          </a:p>
          <a:p>
            <a:r>
              <a:rPr lang="en-GB" dirty="0"/>
              <a:t>I’m looking now at an FDO in our registry </a:t>
            </a:r>
            <a:r>
              <a:rPr lang="en-GB" dirty="0" err="1"/>
              <a:t>WorkflowHub</a:t>
            </a:r>
            <a:r>
              <a:rPr lang="en-GB" dirty="0"/>
              <a:t>, so when you resolve the DOI you get a nice HTML landing page. This is what regular users normally expect from identifiers, not some mystic JSON. We’ll keep those under the hood for now.</a:t>
            </a:r>
          </a:p>
          <a:p>
            <a:r>
              <a:rPr lang="en-GB" dirty="0"/>
              <a:t>But to be an FDO we need machine readability, right? So here we use the Web standards. </a:t>
            </a:r>
          </a:p>
          <a:p>
            <a:r>
              <a:rPr lang="en-GB" dirty="0"/>
              <a:t>FAIR Signposting allows a computer program to look up related links, which we in FDO terms can call the PID Record. </a:t>
            </a:r>
          </a:p>
          <a:p>
            <a:r>
              <a:rPr lang="en-GB" dirty="0"/>
              <a:t>This gives the high level FDO aspects we saw before: We have a type, from schema.org and </a:t>
            </a:r>
            <a:r>
              <a:rPr lang="en-GB" dirty="0" err="1"/>
              <a:t>bioschemas</a:t>
            </a:r>
            <a:endParaRPr lang="en-GB" dirty="0"/>
          </a:p>
          <a:p>
            <a:r>
              <a:rPr lang="en-GB" dirty="0"/>
              <a:t>We have the PID itself, a downloadable ZIP, and a metadata file that we can parse. </a:t>
            </a:r>
          </a:p>
          <a:p>
            <a:r>
              <a:rPr lang="en-GB" dirty="0"/>
              <a:t>This is then the PID Profile for RO-Crate, the program can get straight at the download if it so wants, using regular HTTP operations.</a:t>
            </a:r>
          </a:p>
          <a:p>
            <a:r>
              <a:rPr lang="en-GB" dirty="0"/>
              <a:t>But we want to know more! And that is why we use JSON-LD in the RO-Crate Metadata file, where you can extend to your heart’s delight. For instance in this case we can find out it’s a Workflow RO-Crate, a profile of RO-Crate that describes workflows, a Galaxy workflow, some ORCID identifiers of people who contributed.</a:t>
            </a:r>
          </a:p>
          <a:p>
            <a:r>
              <a:rPr lang="en-GB" dirty="0"/>
              <a:t>So here we see that we don’t need to invent new Digital Object protocols to implement FDO, the Web can do it perfectly, as long as we put in the right links for signposting.</a:t>
            </a:r>
          </a:p>
          <a:p>
            <a:r>
              <a:rPr lang="en-GB" dirty="0"/>
              <a:t>Now some of you may be Linked Data experts already and say, hey, we always did this, but with some magic content-negotiation or embedded statements. I don’t want to open that can of worms now, but suffice to say that is very fragile for consumers. Here we have declared explicitly what metadata you can get to which profile – and you can have many of these. In fact in </a:t>
            </a:r>
            <a:r>
              <a:rPr lang="en-GB" dirty="0" err="1"/>
              <a:t>WorkflowHub</a:t>
            </a:r>
            <a:r>
              <a:rPr lang="en-GB" dirty="0"/>
              <a:t> we also link to </a:t>
            </a:r>
            <a:r>
              <a:rPr lang="en-GB" dirty="0" err="1"/>
              <a:t>Datacite</a:t>
            </a:r>
            <a:r>
              <a:rPr lang="en-GB" dirty="0"/>
              <a:t> XML as alternative metadata. So that is realization of the FDO principles to allow full predictable machine actionability. Next for us now, in projects like </a:t>
            </a:r>
            <a:r>
              <a:rPr lang="en-GB" dirty="0" err="1"/>
              <a:t>EuroScienceGateway</a:t>
            </a:r>
            <a:r>
              <a:rPr lang="en-GB" dirty="0"/>
              <a:t>, we will expand the green bits on operations, how to do other </a:t>
            </a:r>
            <a:r>
              <a:rPr lang="en-GB" b="1" dirty="0"/>
              <a:t>active</a:t>
            </a:r>
            <a:r>
              <a:rPr lang="en-GB" dirty="0"/>
              <a:t> things with the object. We use GA4GH APIs for instance to launch a workflow in </a:t>
            </a:r>
            <a:r>
              <a:rPr lang="en-GB" dirty="0" err="1"/>
              <a:t>UseGalaxy</a:t>
            </a:r>
            <a:r>
              <a:rPr lang="en-GB" dirty="0"/>
              <a:t>, these operations to “wake up” the object we will also add to the FDO with RO-Crate.</a:t>
            </a: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50</a:t>
            </a:fld>
            <a:endParaRPr lang="en-GB"/>
          </a:p>
        </p:txBody>
      </p:sp>
    </p:spTree>
    <p:extLst>
      <p:ext uri="{BB962C8B-B14F-4D97-AF65-F5344CB8AC3E}">
        <p14:creationId xmlns:p14="http://schemas.microsoft.com/office/powerpoint/2010/main" val="21733386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sz="1400" b="1" dirty="0">
                <a:solidFill>
                  <a:schemeClr val="accent5">
                    <a:lumMod val="75000"/>
                  </a:schemeClr>
                </a:solidFill>
              </a:rPr>
              <a:t>Real Use Cases Considered Essential!</a:t>
            </a:r>
          </a:p>
          <a:p>
            <a:r>
              <a:rPr lang="en-GB" dirty="0"/>
              <a:t>Building out in the open accelerated progress </a:t>
            </a:r>
          </a:p>
          <a:p>
            <a:pPr marL="0" indent="0">
              <a:buNone/>
            </a:pPr>
            <a:endParaRPr lang="en-GB" sz="1400" dirty="0"/>
          </a:p>
          <a:p>
            <a:pPr marL="0" indent="0">
              <a:buNone/>
            </a:pPr>
            <a:r>
              <a:rPr lang="en-GB" sz="1400" b="1" dirty="0">
                <a:solidFill>
                  <a:schemeClr val="accent5">
                    <a:lumMod val="75000"/>
                  </a:schemeClr>
                </a:solidFill>
              </a:rPr>
              <a:t>RO-Crate is metadata middleware</a:t>
            </a:r>
          </a:p>
          <a:p>
            <a:r>
              <a:rPr lang="en-US" dirty="0"/>
              <a:t>smart use of wheels already invented</a:t>
            </a:r>
            <a:endParaRPr lang="en-GB" dirty="0"/>
          </a:p>
          <a:p>
            <a:r>
              <a:rPr lang="en-GB" dirty="0"/>
              <a:t>it takes a village: get tools, services on board</a:t>
            </a:r>
          </a:p>
          <a:p>
            <a:r>
              <a:rPr lang="en-GB" dirty="0"/>
              <a:t>developer friendly, firm best practice</a:t>
            </a:r>
          </a:p>
          <a:p>
            <a:pPr marL="0" indent="0">
              <a:buNone/>
            </a:pPr>
            <a:endParaRPr lang="en-GB" sz="1400" dirty="0"/>
          </a:p>
          <a:p>
            <a:pPr marL="0" indent="0">
              <a:buNone/>
            </a:pPr>
            <a:r>
              <a:rPr lang="en-GB" sz="1400" b="1" dirty="0">
                <a:solidFill>
                  <a:schemeClr val="accent5">
                    <a:lumMod val="75000"/>
                  </a:schemeClr>
                </a:solidFill>
              </a:rPr>
              <a:t>A little bit of semantics goes a long way…</a:t>
            </a:r>
          </a:p>
          <a:p>
            <a:r>
              <a:rPr lang="en-GB" dirty="0"/>
              <a:t>Schema.org + JSON-LD</a:t>
            </a:r>
          </a:p>
          <a:p>
            <a:endParaRPr lang="en-GB" dirty="0"/>
          </a:p>
          <a:p>
            <a:pPr marL="0" indent="0">
              <a:buNone/>
            </a:pPr>
            <a:r>
              <a:rPr lang="en-US" sz="1400" b="1" dirty="0">
                <a:solidFill>
                  <a:schemeClr val="accent5">
                    <a:lumMod val="75000"/>
                  </a:schemeClr>
                </a:solidFill>
              </a:rPr>
              <a:t>…prepare for more </a:t>
            </a:r>
          </a:p>
          <a:p>
            <a:pPr marL="0" indent="0">
              <a:buNone/>
            </a:pPr>
            <a:r>
              <a:rPr lang="en-US" b="1" dirty="0">
                <a:solidFill>
                  <a:schemeClr val="accent5">
                    <a:lumMod val="75000"/>
                  </a:schemeClr>
                </a:solidFill>
              </a:rPr>
              <a:t>Known and Unknown unknowns, One size does not fit all</a:t>
            </a:r>
          </a:p>
          <a:p>
            <a:r>
              <a:rPr lang="en-GB" dirty="0"/>
              <a:t>descriptive </a:t>
            </a:r>
            <a:r>
              <a:rPr lang="en-GB" dirty="0" err="1"/>
              <a:t>openendedness</a:t>
            </a:r>
            <a:r>
              <a:rPr lang="en-GB" dirty="0"/>
              <a:t> , multi-interpretation</a:t>
            </a:r>
          </a:p>
          <a:p>
            <a:pPr marL="0" indent="0">
              <a:buNone/>
            </a:pPr>
            <a:endParaRPr lang="en-GB" dirty="0"/>
          </a:p>
          <a:p>
            <a:pPr marL="0" indent="0">
              <a:buNone/>
            </a:pPr>
            <a:r>
              <a:rPr lang="en-GB" sz="1400" b="1" dirty="0">
                <a:solidFill>
                  <a:schemeClr val="accent5">
                    <a:lumMod val="75000"/>
                  </a:schemeClr>
                </a:solidFill>
              </a:rPr>
              <a:t>Metadata sucks</a:t>
            </a:r>
          </a:p>
          <a:p>
            <a:r>
              <a:rPr lang="en-GB" dirty="0"/>
              <a:t>auto-curation is the way forward folks!</a:t>
            </a:r>
          </a:p>
          <a:p>
            <a:endParaRPr lang="en-GB" dirty="0"/>
          </a:p>
          <a:p>
            <a:r>
              <a:rPr lang="en-GB" dirty="0" err="1"/>
              <a:t>Whats</a:t>
            </a:r>
            <a:r>
              <a:rPr lang="en-GB" dirty="0"/>
              <a:t> the contribution HMC can make!!!  Commons</a:t>
            </a:r>
          </a:p>
          <a:p>
            <a:r>
              <a:rPr lang="en-GB" dirty="0"/>
              <a:t>Next steps - publishers</a:t>
            </a:r>
          </a:p>
          <a:p>
            <a:endParaRPr lang="en-GB" dirty="0"/>
          </a:p>
          <a:p>
            <a:r>
              <a:rPr lang="en-GB" dirty="0"/>
              <a:t>Getting the repos and publishers on board</a:t>
            </a:r>
          </a:p>
          <a:p>
            <a:r>
              <a:rPr lang="en-GB" dirty="0" err="1"/>
              <a:t>Wwhat</a:t>
            </a:r>
            <a:r>
              <a:rPr lang="en-GB" dirty="0"/>
              <a:t> are </a:t>
            </a:r>
            <a:r>
              <a:rPr lang="en-GB" dirty="0" err="1"/>
              <a:t>th</a:t>
            </a:r>
            <a:r>
              <a:rPr lang="en-GB" dirty="0"/>
              <a:t> </a:t>
            </a:r>
          </a:p>
          <a:p>
            <a:endParaRPr lang="en-GB" dirty="0"/>
          </a:p>
          <a:p>
            <a:r>
              <a:rPr lang="en-GB" dirty="0"/>
              <a:t>De facto Community standard to recommended standard </a:t>
            </a:r>
          </a:p>
          <a:p>
            <a:r>
              <a:rPr lang="en-GB" dirty="0"/>
              <a:t>CASEAR</a:t>
            </a:r>
          </a:p>
          <a:p>
            <a:endParaRPr lang="en-GB" dirty="0"/>
          </a:p>
          <a:p>
            <a:endParaRPr lang="en-GB" sz="1200" dirty="0"/>
          </a:p>
          <a:p>
            <a:r>
              <a:rPr lang="en-GB" sz="1200" dirty="0"/>
              <a:t>Find, metadata/document, prepare, don’t drop into the FAIR</a:t>
            </a:r>
          </a:p>
          <a:p>
            <a:r>
              <a:rPr lang="en-GB" sz="1200" dirty="0"/>
              <a:t>Crosscut, refactor</a:t>
            </a:r>
          </a:p>
          <a:p>
            <a:endParaRPr lang="en-GB" sz="1200" dirty="0"/>
          </a:p>
          <a:p>
            <a:r>
              <a:rPr lang="en-GB" sz="1200" dirty="0"/>
              <a:t>Granularity of DOI on a RO-Crate. FAIR signposting.</a:t>
            </a:r>
          </a:p>
          <a:p>
            <a:r>
              <a:rPr lang="en-GB" sz="1200" dirty="0"/>
              <a:t>Can we include that into FAIR-IMPACT</a:t>
            </a:r>
          </a:p>
          <a:p>
            <a:endParaRPr lang="en-GB" sz="1200" dirty="0"/>
          </a:p>
          <a:p>
            <a:r>
              <a:rPr lang="en-GB" sz="1200" dirty="0"/>
              <a:t>Stability of com</a:t>
            </a: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51</a:t>
            </a:fld>
            <a:endParaRPr lang="en-GB"/>
          </a:p>
        </p:txBody>
      </p:sp>
    </p:spTree>
    <p:extLst>
      <p:ext uri="{BB962C8B-B14F-4D97-AF65-F5344CB8AC3E}">
        <p14:creationId xmlns:p14="http://schemas.microsoft.com/office/powerpoint/2010/main" val="21460755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20:notes"/>
          <p:cNvSpPr txBox="1">
            <a:spLocks noGrp="1"/>
          </p:cNvSpPr>
          <p:nvPr>
            <p:ph type="body" idx="1"/>
          </p:nvPr>
        </p:nvSpPr>
        <p:spPr>
          <a:xfrm>
            <a:off x="679768" y="4777958"/>
            <a:ext cx="5438140" cy="3909239"/>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p>
        </p:txBody>
      </p:sp>
      <p:sp>
        <p:nvSpPr>
          <p:cNvPr id="411" name="Google Shape;411;p20:notes"/>
          <p:cNvSpPr txBox="1">
            <a:spLocks noGrp="1"/>
          </p:cNvSpPr>
          <p:nvPr>
            <p:ph type="sldNum" idx="12"/>
          </p:nvPr>
        </p:nvSpPr>
        <p:spPr>
          <a:xfrm>
            <a:off x="3850443" y="9430091"/>
            <a:ext cx="2945659" cy="498134"/>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en-GB"/>
              <a:t>52</a:t>
            </a:fld>
            <a:endParaRPr>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Research and reuse journey</a:t>
            </a:r>
          </a:p>
        </p:txBody>
      </p:sp>
      <p:sp>
        <p:nvSpPr>
          <p:cNvPr id="4" name="Slide Number Placeholder 3"/>
          <p:cNvSpPr>
            <a:spLocks noGrp="1"/>
          </p:cNvSpPr>
          <p:nvPr>
            <p:ph type="sldNum" sz="quarter" idx="5"/>
          </p:nvPr>
        </p:nvSpPr>
        <p:spPr/>
        <p:txBody>
          <a:bodyPr/>
          <a:lstStyle/>
          <a:p>
            <a:fld id="{4573120E-B2D9-4CC8-AFDF-0B303D56DB7F}" type="slidenum">
              <a:rPr lang="en-GB" smtClean="0"/>
              <a:t>6</a:t>
            </a:fld>
            <a:endParaRPr lang="en-GB"/>
          </a:p>
        </p:txBody>
      </p:sp>
    </p:spTree>
    <p:extLst>
      <p:ext uri="{BB962C8B-B14F-4D97-AF65-F5344CB8AC3E}">
        <p14:creationId xmlns:p14="http://schemas.microsoft.com/office/powerpoint/2010/main" val="18448635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endParaRPr lang="en-GB" dirty="0"/>
          </a:p>
        </p:txBody>
      </p:sp>
      <p:sp>
        <p:nvSpPr>
          <p:cNvPr id="4" name="Slide Number Placeholder 3"/>
          <p:cNvSpPr>
            <a:spLocks noGrp="1"/>
          </p:cNvSpPr>
          <p:nvPr>
            <p:ph type="sldNum" sz="quarter" idx="10"/>
          </p:nvPr>
        </p:nvSpPr>
        <p:spPr/>
        <p:txBody>
          <a:bodyPr/>
          <a:lstStyle/>
          <a:p>
            <a:fld id="{A597CC03-3291-4486-9FCC-52984089863C}" type="slidenum">
              <a:rPr lang="en-GB" smtClean="0"/>
              <a:t>7</a:t>
            </a:fld>
            <a:endParaRPr lang="en-GB"/>
          </a:p>
        </p:txBody>
      </p:sp>
    </p:spTree>
    <p:extLst>
      <p:ext uri="{BB962C8B-B14F-4D97-AF65-F5344CB8AC3E}">
        <p14:creationId xmlns:p14="http://schemas.microsoft.com/office/powerpoint/2010/main" val="1124631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orbel" panose="020B0503020204020204" pitchFamily="34" charset="0"/>
                <a:ea typeface="Times New Roman" panose="02020603050405020304" pitchFamily="18" charset="0"/>
                <a:cs typeface="Times New Roman" panose="02020603050405020304" pitchFamily="18" charset="0"/>
              </a:rPr>
              <a:t>it is a love note to today’s collaborators and peers</a:t>
            </a:r>
            <a:endParaRPr lang="en-GB" dirty="0"/>
          </a:p>
          <a:p>
            <a:pPr lvl="1"/>
            <a:r>
              <a:rPr lang="en-US" dirty="0">
                <a:latin typeface="Corbel" panose="020B0503020204020204" pitchFamily="34" charset="0"/>
                <a:cs typeface="Arial"/>
              </a:rPr>
              <a:t>Import, record, and curate study metadata</a:t>
            </a:r>
          </a:p>
          <a:p>
            <a:pPr lvl="1"/>
            <a:r>
              <a:rPr lang="en-US" dirty="0">
                <a:latin typeface="Corbel" panose="020B0503020204020204" pitchFamily="34" charset="0"/>
                <a:cs typeface="Arial"/>
              </a:rPr>
              <a:t>Perform searches on metadata to find relevant data</a:t>
            </a:r>
          </a:p>
          <a:p>
            <a:pPr lvl="1"/>
            <a:r>
              <a:rPr lang="en-US" dirty="0">
                <a:latin typeface="Corbel" panose="020B0503020204020204" pitchFamily="34" charset="0"/>
                <a:cs typeface="Arial"/>
              </a:rPr>
              <a:t>Export data with their metadata</a:t>
            </a:r>
          </a:p>
          <a:p>
            <a:pPr lvl="1"/>
            <a:r>
              <a:rPr lang="en-US" dirty="0">
                <a:latin typeface="Corbel" panose="020B0503020204020204" pitchFamily="34" charset="0"/>
                <a:cs typeface="Arial"/>
              </a:rPr>
              <a:t>Connect data with tools</a:t>
            </a:r>
          </a:p>
          <a:p>
            <a:pPr lvl="1"/>
            <a:endParaRPr lang="en-US" dirty="0">
              <a:latin typeface="Corbel" panose="020B0503020204020204" pitchFamily="34" charset="0"/>
              <a:cs typeface="Arial"/>
            </a:endParaRPr>
          </a:p>
          <a:p>
            <a:pPr lvl="1"/>
            <a:endParaRPr lang="en-US" dirty="0">
              <a:latin typeface="Corbel" panose="020B0503020204020204" pitchFamily="34" charset="0"/>
              <a:cs typeface="Arial"/>
            </a:endParaRPr>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8</a:t>
            </a:fld>
            <a:endParaRPr lang="en-GB"/>
          </a:p>
        </p:txBody>
      </p:sp>
    </p:spTree>
    <p:extLst>
      <p:ext uri="{BB962C8B-B14F-4D97-AF65-F5344CB8AC3E}">
        <p14:creationId xmlns:p14="http://schemas.microsoft.com/office/powerpoint/2010/main" val="3565692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Calibri" panose="020F0502020204030204" pitchFamily="34" charset="0"/>
              </a:rPr>
              <a:t>Rebuild to be reproducible</a:t>
            </a:r>
          </a:p>
          <a:p>
            <a:pPr algn="l"/>
            <a:r>
              <a:rPr lang="en-GB" dirty="0">
                <a:latin typeface="Corbel" panose="020B0503020204020204" pitchFamily="34" charset="0"/>
              </a:rPr>
              <a:t>Contextualised</a:t>
            </a:r>
          </a:p>
          <a:p>
            <a:pPr algn="l"/>
            <a:r>
              <a:rPr lang="en-GB" dirty="0">
                <a:latin typeface="Corbel" panose="020B0503020204020204" pitchFamily="34" charset="0"/>
              </a:rPr>
              <a:t>Active, Unified</a:t>
            </a:r>
          </a:p>
          <a:p>
            <a:pPr algn="l"/>
            <a:r>
              <a:rPr lang="en-GB" dirty="0">
                <a:latin typeface="Corbel" panose="020B0503020204020204" pitchFamily="34" charset="0"/>
              </a:rPr>
              <a:t>Semantic linking</a:t>
            </a:r>
          </a:p>
          <a:p>
            <a:pPr algn="l"/>
            <a:endParaRPr lang="en-GB" dirty="0">
              <a:latin typeface="Corbel" panose="020B0503020204020204" pitchFamily="34" charset="0"/>
            </a:endParaRPr>
          </a:p>
          <a:p>
            <a:pPr algn="l"/>
            <a:r>
              <a:rPr lang="en-GB" dirty="0">
                <a:latin typeface="Corbel" panose="020B0503020204020204" pitchFamily="34" charset="0"/>
              </a:rPr>
              <a:t>And then De-contextualised</a:t>
            </a:r>
          </a:p>
          <a:p>
            <a:pPr algn="l"/>
            <a:r>
              <a:rPr lang="en-GB" dirty="0">
                <a:latin typeface="Corbel" panose="020B0503020204020204" pitchFamily="34" charset="0"/>
              </a:rPr>
              <a:t>Static, Fragmented</a:t>
            </a:r>
          </a:p>
          <a:p>
            <a:pPr algn="l"/>
            <a:r>
              <a:rPr lang="en-GB" dirty="0">
                <a:latin typeface="Corbel" panose="020B0503020204020204" pitchFamily="34" charset="0"/>
              </a:rPr>
              <a:t>Lost Semantic linking</a:t>
            </a:r>
            <a:endParaRPr lang="en-GB" dirty="0"/>
          </a:p>
          <a:p>
            <a:endParaRPr lang="en-GB" dirty="0"/>
          </a:p>
        </p:txBody>
      </p:sp>
      <p:sp>
        <p:nvSpPr>
          <p:cNvPr id="4" name="Slide Number Placeholder 3"/>
          <p:cNvSpPr>
            <a:spLocks noGrp="1"/>
          </p:cNvSpPr>
          <p:nvPr>
            <p:ph type="sldNum" sz="quarter" idx="5"/>
          </p:nvPr>
        </p:nvSpPr>
        <p:spPr/>
        <p:txBody>
          <a:bodyPr/>
          <a:lstStyle/>
          <a:p>
            <a:fld id="{4573120E-B2D9-4CC8-AFDF-0B303D56DB7F}" type="slidenum">
              <a:rPr lang="en-GB" smtClean="0"/>
              <a:t>9</a:t>
            </a:fld>
            <a:endParaRPr lang="en-GB"/>
          </a:p>
        </p:txBody>
      </p:sp>
    </p:spTree>
    <p:extLst>
      <p:ext uri="{BB962C8B-B14F-4D97-AF65-F5344CB8AC3E}">
        <p14:creationId xmlns:p14="http://schemas.microsoft.com/office/powerpoint/2010/main" val="3217893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dirty="0"/>
              <a:t>Overcome fragmentation</a:t>
            </a:r>
            <a:endParaRPr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8080"/>
                </a:solidFill>
                <a:effectLst/>
                <a:uLnTx/>
                <a:uFillTx/>
                <a:latin typeface="Corbel"/>
                <a:ea typeface="Corbel"/>
                <a:cs typeface="Corbel"/>
                <a:sym typeface="Corbel"/>
              </a:rPr>
              <a:t>citing, shipping around, storing, archiving, sharing</a:t>
            </a:r>
            <a:r>
              <a:rPr kumimoji="0" lang="en-US" sz="1200" b="0" i="0" u="none" strike="noStrike" kern="0" cap="none" spc="0" normalizeH="0" baseline="0" noProof="0" dirty="0">
                <a:ln>
                  <a:noFill/>
                </a:ln>
                <a:solidFill>
                  <a:srgbClr val="000000"/>
                </a:solidFill>
                <a:effectLst/>
                <a:uLnTx/>
                <a:uFillTx/>
                <a:latin typeface="Corbel"/>
                <a:ea typeface="Corbel"/>
                <a:cs typeface="Corbel"/>
                <a:sym typeface="Corbel"/>
              </a:rPr>
              <a:t>.  </a:t>
            </a:r>
            <a:endParaRPr kumimoji="0" lang="en-US" sz="900" b="0" i="0" u="none" strike="noStrike" kern="0" cap="none" spc="0" normalizeH="0" baseline="0" noProof="0" dirty="0">
              <a:ln>
                <a:noFill/>
              </a:ln>
              <a:solidFill>
                <a:srgbClr val="000000"/>
              </a:solidFill>
              <a:effectLst/>
              <a:uLnTx/>
              <a:uFillTx/>
              <a:latin typeface="Arial"/>
              <a:cs typeface="Arial"/>
              <a:sym typeface="Arial"/>
            </a:endParaRPr>
          </a:p>
        </p:txBody>
      </p:sp>
      <p:sp>
        <p:nvSpPr>
          <p:cNvPr id="108" name="Google Shape;10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584D-9B1A-FA48-3977-478075A5DA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AA136601-F57D-F9F2-F170-CA20571CEF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2867B0B-C17B-BFB7-4714-E1B47C682EEA}"/>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61F7C355-B5DF-7932-CD5E-EABFB91FFD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8234728-5093-6964-CFFC-ECC3BF75947C}"/>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627042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05FC2-0624-88F5-B71F-5B3F2C72CFB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A8FAEE0-CB69-11A6-74B1-EA4560B9DC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AFC53D2-CEF9-2E1C-38D1-44F0346E7801}"/>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CDFC8CF5-396C-3A6D-3572-16E3EB58F14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436E752-4CBA-39AD-D486-5ADB19E1C198}"/>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27488657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67B021-4B38-0344-269D-9F6B8801527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37C6194-8547-8D9E-8985-B09F23D2BDE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CCC5AE-0C68-78F2-D048-F98DE78FE50E}"/>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1EAE59DA-F8D5-F836-2105-2B68B20FEC0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8ED7BC-CF89-4255-9461-81CA2F876F6A}"/>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8771484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2"/>
        <p:cNvGrpSpPr/>
        <p:nvPr/>
      </p:nvGrpSpPr>
      <p:grpSpPr>
        <a:xfrm>
          <a:off x="0" y="0"/>
          <a:ext cx="0" cy="0"/>
          <a:chOff x="0" y="0"/>
          <a:chExt cx="0" cy="0"/>
        </a:xfrm>
      </p:grpSpPr>
      <p:sp>
        <p:nvSpPr>
          <p:cNvPr id="23" name="Google Shape;23;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7232765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Content" type="obj">
  <p:cSld name="Title/Content">
    <p:spTree>
      <p:nvGrpSpPr>
        <p:cNvPr id="1" name="Shape 27"/>
        <p:cNvGrpSpPr/>
        <p:nvPr/>
      </p:nvGrpSpPr>
      <p:grpSpPr>
        <a:xfrm>
          <a:off x="0" y="0"/>
          <a:ext cx="0" cy="0"/>
          <a:chOff x="0" y="0"/>
          <a:chExt cx="0" cy="0"/>
        </a:xfrm>
      </p:grpSpPr>
      <p:sp>
        <p:nvSpPr>
          <p:cNvPr id="28" name="Google Shape;28;p24"/>
          <p:cNvSpPr txBox="1">
            <a:spLocks noGrp="1"/>
          </p:cNvSpPr>
          <p:nvPr>
            <p:ph type="title"/>
          </p:nvPr>
        </p:nvSpPr>
        <p:spPr>
          <a:xfrm>
            <a:off x="542925" y="273861"/>
            <a:ext cx="11072813" cy="92632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000"/>
              <a:buFont typeface="Calibri"/>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4"/>
          <p:cNvSpPr txBox="1">
            <a:spLocks noGrp="1"/>
          </p:cNvSpPr>
          <p:nvPr>
            <p:ph type="body" idx="1"/>
          </p:nvPr>
        </p:nvSpPr>
        <p:spPr>
          <a:xfrm>
            <a:off x="542925" y="1485900"/>
            <a:ext cx="11072813" cy="4486275"/>
          </a:xfrm>
          <a:prstGeom prst="rect">
            <a:avLst/>
          </a:prstGeom>
          <a:noFill/>
          <a:ln>
            <a:noFill/>
          </a:ln>
        </p:spPr>
        <p:txBody>
          <a:bodyPr spcFirstLastPara="1" wrap="square" lIns="91425" tIns="45700" rIns="91425" bIns="45700" anchor="t" anchorCtr="0">
            <a:normAutofit/>
          </a:bodyPr>
          <a:lstStyle>
            <a:lvl1pPr marL="457200" lvl="0" indent="-381000" algn="l">
              <a:lnSpc>
                <a:spcPct val="100000"/>
              </a:lnSpc>
              <a:spcBef>
                <a:spcPts val="0"/>
              </a:spcBef>
              <a:spcAft>
                <a:spcPts val="0"/>
              </a:spcAft>
              <a:buClr>
                <a:schemeClr val="dk1"/>
              </a:buClr>
              <a:buSzPts val="2400"/>
              <a:buChar char="▪"/>
              <a:defRPr sz="2400"/>
            </a:lvl1pPr>
            <a:lvl2pPr marL="914400" lvl="1" indent="-355600" algn="l">
              <a:lnSpc>
                <a:spcPct val="100000"/>
              </a:lnSpc>
              <a:spcBef>
                <a:spcPts val="900"/>
              </a:spcBef>
              <a:spcAft>
                <a:spcPts val="0"/>
              </a:spcAft>
              <a:buClr>
                <a:schemeClr val="dk1"/>
              </a:buClr>
              <a:buSzPts val="2000"/>
              <a:buChar char="▪"/>
              <a:defRPr sz="2000"/>
            </a:lvl2pPr>
            <a:lvl3pPr marL="1371600" lvl="2" indent="-330200" algn="l">
              <a:lnSpc>
                <a:spcPct val="100000"/>
              </a:lnSpc>
              <a:spcBef>
                <a:spcPts val="900"/>
              </a:spcBef>
              <a:spcAft>
                <a:spcPts val="0"/>
              </a:spcAft>
              <a:buClr>
                <a:schemeClr val="dk1"/>
              </a:buClr>
              <a:buSzPts val="1600"/>
              <a:buChar char="▪"/>
              <a:defRPr sz="1600"/>
            </a:lvl3pPr>
            <a:lvl4pPr marL="1828800" lvl="3" indent="-342900" algn="l">
              <a:lnSpc>
                <a:spcPct val="100000"/>
              </a:lnSpc>
              <a:spcBef>
                <a:spcPts val="900"/>
              </a:spcBef>
              <a:spcAft>
                <a:spcPts val="0"/>
              </a:spcAft>
              <a:buClr>
                <a:schemeClr val="dk1"/>
              </a:buClr>
              <a:buSzPts val="1800"/>
              <a:buChar char="▪"/>
              <a:defRPr/>
            </a:lvl4pPr>
            <a:lvl5pPr marL="2286000" lvl="4" indent="-342900" algn="l">
              <a:lnSpc>
                <a:spcPct val="100000"/>
              </a:lnSpc>
              <a:spcBef>
                <a:spcPts val="900"/>
              </a:spcBef>
              <a:spcAft>
                <a:spcPts val="0"/>
              </a:spcAft>
              <a:buClr>
                <a:schemeClr val="dk1"/>
              </a:buClr>
              <a:buSzPts val="1800"/>
              <a:buChar char="▪"/>
              <a:defRPr/>
            </a:lvl5pPr>
            <a:lvl6pPr marL="2743200" lvl="5" indent="-342900" algn="l">
              <a:lnSpc>
                <a:spcPct val="90000"/>
              </a:lnSpc>
              <a:spcBef>
                <a:spcPts val="9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4"/>
          <p:cNvSpPr txBox="1">
            <a:spLocks noGrp="1"/>
          </p:cNvSpPr>
          <p:nvPr>
            <p:ph type="sldNum" idx="12"/>
          </p:nvPr>
        </p:nvSpPr>
        <p:spPr>
          <a:xfrm>
            <a:off x="11441858" y="6244536"/>
            <a:ext cx="432000" cy="288000"/>
          </a:xfrm>
          <a:prstGeom prst="rect">
            <a:avLst/>
          </a:prstGeom>
          <a:noFill/>
          <a:ln w="9525" cap="flat" cmpd="sng">
            <a:solidFill>
              <a:srgbClr val="F29A42"/>
            </a:solidFill>
            <a:prstDash val="solid"/>
            <a:round/>
            <a:headEnd type="none" w="sm" len="sm"/>
            <a:tailEnd type="none" w="sm" len="sm"/>
          </a:ln>
        </p:spPr>
        <p:txBody>
          <a:bodyPr spcFirstLastPara="1" wrap="square" lIns="91425" tIns="45700" rIns="91425" bIns="45700" anchor="ctr" anchorCtr="0">
            <a:noAutofit/>
          </a:bodyPr>
          <a:lstStyle>
            <a:lvl1pPr marL="0" lvl="0" indent="0" algn="ctr">
              <a:spcBef>
                <a:spcPts val="0"/>
              </a:spcBef>
              <a:buNone/>
              <a:defRPr sz="1600" b="0" i="0">
                <a:solidFill>
                  <a:srgbClr val="DA9A36"/>
                </a:solidFill>
                <a:latin typeface="Calibri"/>
                <a:ea typeface="Calibri"/>
                <a:cs typeface="Calibri"/>
                <a:sym typeface="Calibri"/>
              </a:defRPr>
            </a:lvl1pPr>
            <a:lvl2pPr marL="0" lvl="1" indent="0" algn="ctr">
              <a:spcBef>
                <a:spcPts val="0"/>
              </a:spcBef>
              <a:buNone/>
              <a:defRPr sz="1600" b="0" i="0">
                <a:solidFill>
                  <a:srgbClr val="DA9A36"/>
                </a:solidFill>
                <a:latin typeface="Calibri"/>
                <a:ea typeface="Calibri"/>
                <a:cs typeface="Calibri"/>
                <a:sym typeface="Calibri"/>
              </a:defRPr>
            </a:lvl2pPr>
            <a:lvl3pPr marL="0" lvl="2" indent="0" algn="ctr">
              <a:spcBef>
                <a:spcPts val="0"/>
              </a:spcBef>
              <a:buNone/>
              <a:defRPr sz="1600" b="0" i="0">
                <a:solidFill>
                  <a:srgbClr val="DA9A36"/>
                </a:solidFill>
                <a:latin typeface="Calibri"/>
                <a:ea typeface="Calibri"/>
                <a:cs typeface="Calibri"/>
                <a:sym typeface="Calibri"/>
              </a:defRPr>
            </a:lvl3pPr>
            <a:lvl4pPr marL="0" lvl="3" indent="0" algn="ctr">
              <a:spcBef>
                <a:spcPts val="0"/>
              </a:spcBef>
              <a:buNone/>
              <a:defRPr sz="1600" b="0" i="0">
                <a:solidFill>
                  <a:srgbClr val="DA9A36"/>
                </a:solidFill>
                <a:latin typeface="Calibri"/>
                <a:ea typeface="Calibri"/>
                <a:cs typeface="Calibri"/>
                <a:sym typeface="Calibri"/>
              </a:defRPr>
            </a:lvl4pPr>
            <a:lvl5pPr marL="0" lvl="4" indent="0" algn="ctr">
              <a:spcBef>
                <a:spcPts val="0"/>
              </a:spcBef>
              <a:buNone/>
              <a:defRPr sz="1600" b="0" i="0">
                <a:solidFill>
                  <a:srgbClr val="DA9A36"/>
                </a:solidFill>
                <a:latin typeface="Calibri"/>
                <a:ea typeface="Calibri"/>
                <a:cs typeface="Calibri"/>
                <a:sym typeface="Calibri"/>
              </a:defRPr>
            </a:lvl5pPr>
            <a:lvl6pPr marL="0" lvl="5" indent="0" algn="ctr">
              <a:spcBef>
                <a:spcPts val="0"/>
              </a:spcBef>
              <a:buNone/>
              <a:defRPr sz="1600" b="0" i="0">
                <a:solidFill>
                  <a:srgbClr val="DA9A36"/>
                </a:solidFill>
                <a:latin typeface="Calibri"/>
                <a:ea typeface="Calibri"/>
                <a:cs typeface="Calibri"/>
                <a:sym typeface="Calibri"/>
              </a:defRPr>
            </a:lvl6pPr>
            <a:lvl7pPr marL="0" lvl="6" indent="0" algn="ctr">
              <a:spcBef>
                <a:spcPts val="0"/>
              </a:spcBef>
              <a:buNone/>
              <a:defRPr sz="1600" b="0" i="0">
                <a:solidFill>
                  <a:srgbClr val="DA9A36"/>
                </a:solidFill>
                <a:latin typeface="Calibri"/>
                <a:ea typeface="Calibri"/>
                <a:cs typeface="Calibri"/>
                <a:sym typeface="Calibri"/>
              </a:defRPr>
            </a:lvl7pPr>
            <a:lvl8pPr marL="0" lvl="7" indent="0" algn="ctr">
              <a:spcBef>
                <a:spcPts val="0"/>
              </a:spcBef>
              <a:buNone/>
              <a:defRPr sz="1600" b="0" i="0">
                <a:solidFill>
                  <a:srgbClr val="DA9A36"/>
                </a:solidFill>
                <a:latin typeface="Calibri"/>
                <a:ea typeface="Calibri"/>
                <a:cs typeface="Calibri"/>
                <a:sym typeface="Calibri"/>
              </a:defRPr>
            </a:lvl8pPr>
            <a:lvl9pPr marL="0" lvl="8" indent="0" algn="ctr">
              <a:spcBef>
                <a:spcPts val="0"/>
              </a:spcBef>
              <a:buNone/>
              <a:defRPr sz="1600" b="0" i="0">
                <a:solidFill>
                  <a:srgbClr val="DA9A36"/>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724604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1"/>
        <p:cNvGrpSpPr/>
        <p:nvPr/>
      </p:nvGrpSpPr>
      <p:grpSpPr>
        <a:xfrm>
          <a:off x="0" y="0"/>
          <a:ext cx="0" cy="0"/>
          <a:chOff x="0" y="0"/>
          <a:chExt cx="0" cy="0"/>
        </a:xfrm>
      </p:grpSpPr>
    </p:spTree>
    <p:extLst>
      <p:ext uri="{BB962C8B-B14F-4D97-AF65-F5344CB8AC3E}">
        <p14:creationId xmlns:p14="http://schemas.microsoft.com/office/powerpoint/2010/main" val="4246973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Only Title">
  <p:cSld name="Only Title">
    <p:spTree>
      <p:nvGrpSpPr>
        <p:cNvPr id="1" name="Shape 32"/>
        <p:cNvGrpSpPr/>
        <p:nvPr/>
      </p:nvGrpSpPr>
      <p:grpSpPr>
        <a:xfrm>
          <a:off x="0" y="0"/>
          <a:ext cx="0" cy="0"/>
          <a:chOff x="0" y="0"/>
          <a:chExt cx="0" cy="0"/>
        </a:xfrm>
      </p:grpSpPr>
      <p:sp>
        <p:nvSpPr>
          <p:cNvPr id="33" name="Google Shape;33;p26"/>
          <p:cNvSpPr txBox="1">
            <a:spLocks noGrp="1"/>
          </p:cNvSpPr>
          <p:nvPr>
            <p:ph type="title"/>
          </p:nvPr>
        </p:nvSpPr>
        <p:spPr>
          <a:xfrm>
            <a:off x="658799" y="201601"/>
            <a:ext cx="9954583" cy="1036668"/>
          </a:xfrm>
          <a:prstGeom prst="rect">
            <a:avLst/>
          </a:prstGeom>
          <a:noFill/>
          <a:ln>
            <a:noFill/>
          </a:ln>
        </p:spPr>
        <p:txBody>
          <a:bodyPr spcFirstLastPara="1" wrap="square" lIns="68550" tIns="34275" rIns="68550" bIns="34275" anchor="t" anchorCtr="0">
            <a:noAutofit/>
          </a:bodyPr>
          <a:lstStyle>
            <a:lvl1pPr lvl="0" algn="l">
              <a:lnSpc>
                <a:spcPct val="84000"/>
              </a:lnSpc>
              <a:spcBef>
                <a:spcPts val="0"/>
              </a:spcBef>
              <a:spcAft>
                <a:spcPts val="0"/>
              </a:spcAft>
              <a:buClr>
                <a:srgbClr val="1E4E79"/>
              </a:buClr>
              <a:buSzPts val="2500"/>
              <a:buFont typeface="Calibri"/>
              <a:buNone/>
              <a:defRPr>
                <a:solidFill>
                  <a:srgbClr val="1E4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4" name="Google Shape;34;p26"/>
          <p:cNvPicPr preferRelativeResize="0"/>
          <p:nvPr/>
        </p:nvPicPr>
        <p:blipFill rotWithShape="1">
          <a:blip r:embed="rId2">
            <a:alphaModFix/>
          </a:blip>
          <a:srcRect t="91686" r="43359"/>
          <a:stretch/>
        </p:blipFill>
        <p:spPr>
          <a:xfrm>
            <a:off x="1" y="6287845"/>
            <a:ext cx="6905625" cy="570155"/>
          </a:xfrm>
          <a:prstGeom prst="rect">
            <a:avLst/>
          </a:prstGeom>
          <a:noFill/>
          <a:ln>
            <a:noFill/>
          </a:ln>
        </p:spPr>
      </p:pic>
      <p:sp>
        <p:nvSpPr>
          <p:cNvPr id="35" name="Google Shape;35;p26"/>
          <p:cNvSpPr txBox="1">
            <a:spLocks noGrp="1"/>
          </p:cNvSpPr>
          <p:nvPr>
            <p:ph type="body" idx="1"/>
          </p:nvPr>
        </p:nvSpPr>
        <p:spPr>
          <a:xfrm>
            <a:off x="626172" y="1381092"/>
            <a:ext cx="11150033" cy="4757192"/>
          </a:xfrm>
          <a:prstGeom prst="rect">
            <a:avLst/>
          </a:prstGeom>
          <a:noFill/>
          <a:ln>
            <a:noFill/>
          </a:ln>
        </p:spPr>
        <p:txBody>
          <a:bodyPr spcFirstLastPara="1" wrap="square" lIns="68550" tIns="34275" rIns="68550" bIns="34275" anchor="t" anchorCtr="0">
            <a:noAutofit/>
          </a:bodyPr>
          <a:lstStyle>
            <a:lvl1pPr marL="457200" marR="0" lvl="0" indent="-355600" algn="l">
              <a:lnSpc>
                <a:spcPct val="120000"/>
              </a:lnSpc>
              <a:spcBef>
                <a:spcPts val="0"/>
              </a:spcBef>
              <a:spcAft>
                <a:spcPts val="0"/>
              </a:spcAft>
              <a:buClr>
                <a:srgbClr val="1F8787"/>
              </a:buClr>
              <a:buSzPts val="2000"/>
              <a:buFont typeface="Arial"/>
              <a:buChar char="•"/>
              <a:defRPr sz="2667" b="0" i="0" u="none" strike="noStrike" cap="none">
                <a:solidFill>
                  <a:srgbClr val="1F8787"/>
                </a:solidFill>
                <a:latin typeface="Calibri"/>
                <a:ea typeface="Calibri"/>
                <a:cs typeface="Calibri"/>
                <a:sym typeface="Calibri"/>
              </a:defRPr>
            </a:lvl1pPr>
            <a:lvl2pPr marL="914400" marR="0" lvl="1" indent="-355600" algn="l">
              <a:lnSpc>
                <a:spcPct val="120000"/>
              </a:lnSpc>
              <a:spcBef>
                <a:spcPts val="2000"/>
              </a:spcBef>
              <a:spcAft>
                <a:spcPts val="0"/>
              </a:spcAft>
              <a:buClr>
                <a:srgbClr val="1F8787"/>
              </a:buClr>
              <a:buSzPts val="2000"/>
              <a:buFont typeface="Arial"/>
              <a:buChar char="•"/>
              <a:defRPr sz="2667" b="0" i="0" u="none" strike="noStrike" cap="none">
                <a:solidFill>
                  <a:srgbClr val="1F8787"/>
                </a:solidFill>
                <a:latin typeface="Calibri"/>
                <a:ea typeface="Calibri"/>
                <a:cs typeface="Calibri"/>
                <a:sym typeface="Calibri"/>
              </a:defRPr>
            </a:lvl2pPr>
            <a:lvl3pPr marL="1371600" marR="0" lvl="2" indent="-355600" algn="l">
              <a:lnSpc>
                <a:spcPct val="90000"/>
              </a:lnSpc>
              <a:spcBef>
                <a:spcPts val="2000"/>
              </a:spcBef>
              <a:spcAft>
                <a:spcPts val="0"/>
              </a:spcAft>
              <a:buClr>
                <a:schemeClr val="dk1"/>
              </a:buClr>
              <a:buSzPts val="2000"/>
              <a:buFont typeface="Arial"/>
              <a:buChar char="•"/>
              <a:defRPr sz="2667" b="0" i="0" u="none" strike="noStrike" cap="none">
                <a:solidFill>
                  <a:schemeClr val="dk1"/>
                </a:solidFill>
                <a:latin typeface="Calibri"/>
                <a:ea typeface="Calibri"/>
                <a:cs typeface="Calibri"/>
                <a:sym typeface="Calibri"/>
              </a:defRPr>
            </a:lvl3pPr>
            <a:lvl4pPr marL="1828800" marR="0" lvl="3"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4pPr>
            <a:lvl5pPr marL="2286000" marR="0" lvl="4"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5pPr>
            <a:lvl6pPr marL="2743200" marR="0" lvl="5"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6pPr>
            <a:lvl7pPr marL="3200400" marR="0" lvl="6"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7pPr>
            <a:lvl8pPr marL="3657600" marR="0" lvl="7"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8pPr>
            <a:lvl9pPr marL="4114800" marR="0" lvl="8" indent="-342900" algn="l">
              <a:lnSpc>
                <a:spcPct val="90000"/>
              </a:lnSpc>
              <a:spcBef>
                <a:spcPts val="667"/>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9pPr>
          </a:lstStyle>
          <a:p>
            <a:endParaRPr/>
          </a:p>
        </p:txBody>
      </p:sp>
      <p:pic>
        <p:nvPicPr>
          <p:cNvPr id="36" name="Google Shape;36;p26" descr="Image result for eosclife"/>
          <p:cNvPicPr preferRelativeResize="0"/>
          <p:nvPr/>
        </p:nvPicPr>
        <p:blipFill rotWithShape="1">
          <a:blip r:embed="rId3">
            <a:alphaModFix/>
          </a:blip>
          <a:srcRect b="34212"/>
          <a:stretch/>
        </p:blipFill>
        <p:spPr>
          <a:xfrm>
            <a:off x="10715950" y="56544"/>
            <a:ext cx="1409279" cy="937139"/>
          </a:xfrm>
          <a:prstGeom prst="rect">
            <a:avLst/>
          </a:prstGeom>
          <a:noFill/>
          <a:ln>
            <a:noFill/>
          </a:ln>
        </p:spPr>
      </p:pic>
    </p:spTree>
    <p:extLst>
      <p:ext uri="{BB962C8B-B14F-4D97-AF65-F5344CB8AC3E}">
        <p14:creationId xmlns:p14="http://schemas.microsoft.com/office/powerpoint/2010/main" val="27155542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p:cSld name="Title">
    <p:spTree>
      <p:nvGrpSpPr>
        <p:cNvPr id="1" name="Shape 37"/>
        <p:cNvGrpSpPr/>
        <p:nvPr/>
      </p:nvGrpSpPr>
      <p:grpSpPr>
        <a:xfrm>
          <a:off x="0" y="0"/>
          <a:ext cx="0" cy="0"/>
          <a:chOff x="0" y="0"/>
          <a:chExt cx="0" cy="0"/>
        </a:xfrm>
      </p:grpSpPr>
      <p:sp>
        <p:nvSpPr>
          <p:cNvPr id="38" name="Google Shape;38;p27"/>
          <p:cNvSpPr txBox="1">
            <a:spLocks noGrp="1"/>
          </p:cNvSpPr>
          <p:nvPr>
            <p:ph type="title"/>
          </p:nvPr>
        </p:nvSpPr>
        <p:spPr>
          <a:xfrm>
            <a:off x="542925" y="273861"/>
            <a:ext cx="11072813" cy="926326"/>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dk1"/>
              </a:buClr>
              <a:buSzPts val="4000"/>
              <a:buFont typeface="Calibri"/>
              <a:buNone/>
              <a:defRPr sz="4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7"/>
          <p:cNvSpPr txBox="1">
            <a:spLocks noGrp="1"/>
          </p:cNvSpPr>
          <p:nvPr>
            <p:ph type="sldNum" idx="12"/>
          </p:nvPr>
        </p:nvSpPr>
        <p:spPr>
          <a:xfrm>
            <a:off x="11441858" y="6244536"/>
            <a:ext cx="432000" cy="288000"/>
          </a:xfrm>
          <a:prstGeom prst="rect">
            <a:avLst/>
          </a:prstGeom>
          <a:noFill/>
          <a:ln w="9525" cap="flat" cmpd="sng">
            <a:solidFill>
              <a:srgbClr val="F29A42"/>
            </a:solidFill>
            <a:prstDash val="solid"/>
            <a:round/>
            <a:headEnd type="none" w="sm" len="sm"/>
            <a:tailEnd type="none" w="sm" len="sm"/>
          </a:ln>
        </p:spPr>
        <p:txBody>
          <a:bodyPr spcFirstLastPara="1" wrap="square" lIns="91425" tIns="45700" rIns="91425" bIns="45700" anchor="ctr" anchorCtr="0">
            <a:noAutofit/>
          </a:bodyPr>
          <a:lstStyle>
            <a:lvl1pPr marL="0" lvl="0" indent="0" algn="ctr">
              <a:spcBef>
                <a:spcPts val="0"/>
              </a:spcBef>
              <a:buNone/>
              <a:defRPr sz="1600" b="0" i="0">
                <a:solidFill>
                  <a:srgbClr val="DA9A36"/>
                </a:solidFill>
                <a:latin typeface="Calibri"/>
                <a:ea typeface="Calibri"/>
                <a:cs typeface="Calibri"/>
                <a:sym typeface="Calibri"/>
              </a:defRPr>
            </a:lvl1pPr>
            <a:lvl2pPr marL="0" lvl="1" indent="0" algn="ctr">
              <a:spcBef>
                <a:spcPts val="0"/>
              </a:spcBef>
              <a:buNone/>
              <a:defRPr sz="1600" b="0" i="0">
                <a:solidFill>
                  <a:srgbClr val="DA9A36"/>
                </a:solidFill>
                <a:latin typeface="Calibri"/>
                <a:ea typeface="Calibri"/>
                <a:cs typeface="Calibri"/>
                <a:sym typeface="Calibri"/>
              </a:defRPr>
            </a:lvl2pPr>
            <a:lvl3pPr marL="0" lvl="2" indent="0" algn="ctr">
              <a:spcBef>
                <a:spcPts val="0"/>
              </a:spcBef>
              <a:buNone/>
              <a:defRPr sz="1600" b="0" i="0">
                <a:solidFill>
                  <a:srgbClr val="DA9A36"/>
                </a:solidFill>
                <a:latin typeface="Calibri"/>
                <a:ea typeface="Calibri"/>
                <a:cs typeface="Calibri"/>
                <a:sym typeface="Calibri"/>
              </a:defRPr>
            </a:lvl3pPr>
            <a:lvl4pPr marL="0" lvl="3" indent="0" algn="ctr">
              <a:spcBef>
                <a:spcPts val="0"/>
              </a:spcBef>
              <a:buNone/>
              <a:defRPr sz="1600" b="0" i="0">
                <a:solidFill>
                  <a:srgbClr val="DA9A36"/>
                </a:solidFill>
                <a:latin typeface="Calibri"/>
                <a:ea typeface="Calibri"/>
                <a:cs typeface="Calibri"/>
                <a:sym typeface="Calibri"/>
              </a:defRPr>
            </a:lvl4pPr>
            <a:lvl5pPr marL="0" lvl="4" indent="0" algn="ctr">
              <a:spcBef>
                <a:spcPts val="0"/>
              </a:spcBef>
              <a:buNone/>
              <a:defRPr sz="1600" b="0" i="0">
                <a:solidFill>
                  <a:srgbClr val="DA9A36"/>
                </a:solidFill>
                <a:latin typeface="Calibri"/>
                <a:ea typeface="Calibri"/>
                <a:cs typeface="Calibri"/>
                <a:sym typeface="Calibri"/>
              </a:defRPr>
            </a:lvl5pPr>
            <a:lvl6pPr marL="0" lvl="5" indent="0" algn="ctr">
              <a:spcBef>
                <a:spcPts val="0"/>
              </a:spcBef>
              <a:buNone/>
              <a:defRPr sz="1600" b="0" i="0">
                <a:solidFill>
                  <a:srgbClr val="DA9A36"/>
                </a:solidFill>
                <a:latin typeface="Calibri"/>
                <a:ea typeface="Calibri"/>
                <a:cs typeface="Calibri"/>
                <a:sym typeface="Calibri"/>
              </a:defRPr>
            </a:lvl6pPr>
            <a:lvl7pPr marL="0" lvl="6" indent="0" algn="ctr">
              <a:spcBef>
                <a:spcPts val="0"/>
              </a:spcBef>
              <a:buNone/>
              <a:defRPr sz="1600" b="0" i="0">
                <a:solidFill>
                  <a:srgbClr val="DA9A36"/>
                </a:solidFill>
                <a:latin typeface="Calibri"/>
                <a:ea typeface="Calibri"/>
                <a:cs typeface="Calibri"/>
                <a:sym typeface="Calibri"/>
              </a:defRPr>
            </a:lvl7pPr>
            <a:lvl8pPr marL="0" lvl="7" indent="0" algn="ctr">
              <a:spcBef>
                <a:spcPts val="0"/>
              </a:spcBef>
              <a:buNone/>
              <a:defRPr sz="1600" b="0" i="0">
                <a:solidFill>
                  <a:srgbClr val="DA9A36"/>
                </a:solidFill>
                <a:latin typeface="Calibri"/>
                <a:ea typeface="Calibri"/>
                <a:cs typeface="Calibri"/>
                <a:sym typeface="Calibri"/>
              </a:defRPr>
            </a:lvl8pPr>
            <a:lvl9pPr marL="0" lvl="8" indent="0" algn="ctr">
              <a:spcBef>
                <a:spcPts val="0"/>
              </a:spcBef>
              <a:buNone/>
              <a:defRPr sz="1600" b="0" i="0">
                <a:solidFill>
                  <a:srgbClr val="DA9A36"/>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3286952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40"/>
        <p:cNvGrpSpPr/>
        <p:nvPr/>
      </p:nvGrpSpPr>
      <p:grpSpPr>
        <a:xfrm>
          <a:off x="0" y="0"/>
          <a:ext cx="0" cy="0"/>
          <a:chOff x="0" y="0"/>
          <a:chExt cx="0" cy="0"/>
        </a:xfrm>
      </p:grpSpPr>
      <p:sp>
        <p:nvSpPr>
          <p:cNvPr id="41" name="Google Shape;41;p28"/>
          <p:cNvSpPr txBox="1">
            <a:spLocks noGrp="1"/>
          </p:cNvSpPr>
          <p:nvPr>
            <p:ph type="sldNum" idx="12"/>
          </p:nvPr>
        </p:nvSpPr>
        <p:spPr>
          <a:xfrm>
            <a:off x="11441858" y="6244536"/>
            <a:ext cx="432000" cy="288000"/>
          </a:xfrm>
          <a:prstGeom prst="rect">
            <a:avLst/>
          </a:prstGeom>
          <a:noFill/>
          <a:ln w="9525" cap="flat" cmpd="sng">
            <a:solidFill>
              <a:srgbClr val="F29A42"/>
            </a:solidFill>
            <a:prstDash val="solid"/>
            <a:round/>
            <a:headEnd type="none" w="sm" len="sm"/>
            <a:tailEnd type="none" w="sm" len="sm"/>
          </a:ln>
        </p:spPr>
        <p:txBody>
          <a:bodyPr spcFirstLastPara="1" wrap="square" lIns="91425" tIns="45700" rIns="91425" bIns="45700" anchor="ctr" anchorCtr="0">
            <a:noAutofit/>
          </a:bodyPr>
          <a:lstStyle>
            <a:lvl1pPr marL="0" lvl="0" indent="0" algn="ctr">
              <a:spcBef>
                <a:spcPts val="0"/>
              </a:spcBef>
              <a:buNone/>
              <a:defRPr sz="1600" b="0" i="0">
                <a:solidFill>
                  <a:srgbClr val="DA9A36"/>
                </a:solidFill>
                <a:latin typeface="Calibri"/>
                <a:ea typeface="Calibri"/>
                <a:cs typeface="Calibri"/>
                <a:sym typeface="Calibri"/>
              </a:defRPr>
            </a:lvl1pPr>
            <a:lvl2pPr marL="0" lvl="1" indent="0" algn="ctr">
              <a:spcBef>
                <a:spcPts val="0"/>
              </a:spcBef>
              <a:buNone/>
              <a:defRPr sz="1600" b="0" i="0">
                <a:solidFill>
                  <a:srgbClr val="DA9A36"/>
                </a:solidFill>
                <a:latin typeface="Calibri"/>
                <a:ea typeface="Calibri"/>
                <a:cs typeface="Calibri"/>
                <a:sym typeface="Calibri"/>
              </a:defRPr>
            </a:lvl2pPr>
            <a:lvl3pPr marL="0" lvl="2" indent="0" algn="ctr">
              <a:spcBef>
                <a:spcPts val="0"/>
              </a:spcBef>
              <a:buNone/>
              <a:defRPr sz="1600" b="0" i="0">
                <a:solidFill>
                  <a:srgbClr val="DA9A36"/>
                </a:solidFill>
                <a:latin typeface="Calibri"/>
                <a:ea typeface="Calibri"/>
                <a:cs typeface="Calibri"/>
                <a:sym typeface="Calibri"/>
              </a:defRPr>
            </a:lvl3pPr>
            <a:lvl4pPr marL="0" lvl="3" indent="0" algn="ctr">
              <a:spcBef>
                <a:spcPts val="0"/>
              </a:spcBef>
              <a:buNone/>
              <a:defRPr sz="1600" b="0" i="0">
                <a:solidFill>
                  <a:srgbClr val="DA9A36"/>
                </a:solidFill>
                <a:latin typeface="Calibri"/>
                <a:ea typeface="Calibri"/>
                <a:cs typeface="Calibri"/>
                <a:sym typeface="Calibri"/>
              </a:defRPr>
            </a:lvl4pPr>
            <a:lvl5pPr marL="0" lvl="4" indent="0" algn="ctr">
              <a:spcBef>
                <a:spcPts val="0"/>
              </a:spcBef>
              <a:buNone/>
              <a:defRPr sz="1600" b="0" i="0">
                <a:solidFill>
                  <a:srgbClr val="DA9A36"/>
                </a:solidFill>
                <a:latin typeface="Calibri"/>
                <a:ea typeface="Calibri"/>
                <a:cs typeface="Calibri"/>
                <a:sym typeface="Calibri"/>
              </a:defRPr>
            </a:lvl5pPr>
            <a:lvl6pPr marL="0" lvl="5" indent="0" algn="ctr">
              <a:spcBef>
                <a:spcPts val="0"/>
              </a:spcBef>
              <a:buNone/>
              <a:defRPr sz="1600" b="0" i="0">
                <a:solidFill>
                  <a:srgbClr val="DA9A36"/>
                </a:solidFill>
                <a:latin typeface="Calibri"/>
                <a:ea typeface="Calibri"/>
                <a:cs typeface="Calibri"/>
                <a:sym typeface="Calibri"/>
              </a:defRPr>
            </a:lvl6pPr>
            <a:lvl7pPr marL="0" lvl="6" indent="0" algn="ctr">
              <a:spcBef>
                <a:spcPts val="0"/>
              </a:spcBef>
              <a:buNone/>
              <a:defRPr sz="1600" b="0" i="0">
                <a:solidFill>
                  <a:srgbClr val="DA9A36"/>
                </a:solidFill>
                <a:latin typeface="Calibri"/>
                <a:ea typeface="Calibri"/>
                <a:cs typeface="Calibri"/>
                <a:sym typeface="Calibri"/>
              </a:defRPr>
            </a:lvl7pPr>
            <a:lvl8pPr marL="0" lvl="7" indent="0" algn="ctr">
              <a:spcBef>
                <a:spcPts val="0"/>
              </a:spcBef>
              <a:buNone/>
              <a:defRPr sz="1600" b="0" i="0">
                <a:solidFill>
                  <a:srgbClr val="DA9A36"/>
                </a:solidFill>
                <a:latin typeface="Calibri"/>
                <a:ea typeface="Calibri"/>
                <a:cs typeface="Calibri"/>
                <a:sym typeface="Calibri"/>
              </a:defRPr>
            </a:lvl8pPr>
            <a:lvl9pPr marL="0" lvl="8" indent="0" algn="ctr">
              <a:spcBef>
                <a:spcPts val="0"/>
              </a:spcBef>
              <a:buNone/>
              <a:defRPr sz="1600" b="0" i="0">
                <a:solidFill>
                  <a:srgbClr val="DA9A36"/>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615725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
        <p:cNvGrpSpPr/>
        <p:nvPr/>
      </p:nvGrpSpPr>
      <p:grpSpPr>
        <a:xfrm>
          <a:off x="0" y="0"/>
          <a:ext cx="0" cy="0"/>
          <a:chOff x="0" y="0"/>
          <a:chExt cx="0" cy="0"/>
        </a:xfrm>
      </p:grpSpPr>
      <p:sp>
        <p:nvSpPr>
          <p:cNvPr id="43" name="Google Shape;43;p29"/>
          <p:cNvSpPr txBox="1">
            <a:spLocks noGrp="1"/>
          </p:cNvSpPr>
          <p:nvPr>
            <p:ph type="title"/>
          </p:nvPr>
        </p:nvSpPr>
        <p:spPr>
          <a:xfrm>
            <a:off x="719403" y="332656"/>
            <a:ext cx="10871200" cy="576064"/>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dk1"/>
              </a:buClr>
              <a:buSzPts val="2700"/>
              <a:buFont typeface="Calibri"/>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Google Shape;44;p29"/>
          <p:cNvSpPr txBox="1">
            <a:spLocks noGrp="1"/>
          </p:cNvSpPr>
          <p:nvPr>
            <p:ph type="body" idx="1"/>
          </p:nvPr>
        </p:nvSpPr>
        <p:spPr>
          <a:xfrm>
            <a:off x="711200" y="1219200"/>
            <a:ext cx="5334000" cy="4351339"/>
          </a:xfrm>
          <a:prstGeom prst="rect">
            <a:avLst/>
          </a:prstGeom>
          <a:noFill/>
          <a:ln>
            <a:noFill/>
          </a:ln>
        </p:spPr>
        <p:txBody>
          <a:bodyPr spcFirstLastPara="1" wrap="square" lIns="0" tIns="0" rIns="0" bIns="0" anchor="t" anchorCtr="0">
            <a:noAutofit/>
          </a:bodyPr>
          <a:lstStyle>
            <a:lvl1pPr marL="457200" lvl="0" indent="-361950" algn="l">
              <a:lnSpc>
                <a:spcPct val="100000"/>
              </a:lnSpc>
              <a:spcBef>
                <a:spcPts val="533"/>
              </a:spcBef>
              <a:spcAft>
                <a:spcPts val="0"/>
              </a:spcAft>
              <a:buClr>
                <a:schemeClr val="dk1"/>
              </a:buClr>
              <a:buSzPts val="2100"/>
              <a:buFont typeface="Corbel"/>
              <a:buChar char="•"/>
              <a:defRPr sz="2800"/>
            </a:lvl1pPr>
            <a:lvl2pPr marL="914400" lvl="1" indent="-342900" algn="l">
              <a:lnSpc>
                <a:spcPct val="100000"/>
              </a:lnSpc>
              <a:spcBef>
                <a:spcPts val="667"/>
              </a:spcBef>
              <a:spcAft>
                <a:spcPts val="0"/>
              </a:spcAft>
              <a:buClr>
                <a:schemeClr val="dk1"/>
              </a:buClr>
              <a:buSzPts val="1800"/>
              <a:buChar char="•"/>
              <a:defRPr sz="2400"/>
            </a:lvl2pPr>
            <a:lvl3pPr marL="1371600" lvl="2" indent="-323850" algn="l">
              <a:lnSpc>
                <a:spcPct val="100000"/>
              </a:lnSpc>
              <a:spcBef>
                <a:spcPts val="667"/>
              </a:spcBef>
              <a:spcAft>
                <a:spcPts val="0"/>
              </a:spcAft>
              <a:buClr>
                <a:schemeClr val="dk1"/>
              </a:buClr>
              <a:buSzPts val="1500"/>
              <a:buChar char="•"/>
              <a:defRPr sz="2000"/>
            </a:lvl3pPr>
            <a:lvl4pPr marL="1828800" lvl="3" indent="-317500" algn="l">
              <a:lnSpc>
                <a:spcPct val="100000"/>
              </a:lnSpc>
              <a:spcBef>
                <a:spcPts val="667"/>
              </a:spcBef>
              <a:spcAft>
                <a:spcPts val="0"/>
              </a:spcAft>
              <a:buClr>
                <a:schemeClr val="dk1"/>
              </a:buClr>
              <a:buSzPts val="1400"/>
              <a:buChar char="•"/>
              <a:defRPr sz="1867"/>
            </a:lvl4pPr>
            <a:lvl5pPr marL="2286000" lvl="4" indent="-317500" algn="l">
              <a:lnSpc>
                <a:spcPct val="100000"/>
              </a:lnSpc>
              <a:spcBef>
                <a:spcPts val="667"/>
              </a:spcBef>
              <a:spcAft>
                <a:spcPts val="0"/>
              </a:spcAft>
              <a:buClr>
                <a:schemeClr val="dk1"/>
              </a:buClr>
              <a:buSzPts val="1400"/>
              <a:buChar char="•"/>
              <a:defRPr sz="1867"/>
            </a:lvl5pPr>
            <a:lvl6pPr marL="2743200" lvl="5" indent="-317500" algn="l">
              <a:lnSpc>
                <a:spcPct val="90000"/>
              </a:lnSpc>
              <a:spcBef>
                <a:spcPts val="667"/>
              </a:spcBef>
              <a:spcAft>
                <a:spcPts val="0"/>
              </a:spcAft>
              <a:buClr>
                <a:schemeClr val="dk1"/>
              </a:buClr>
              <a:buSzPts val="1400"/>
              <a:buChar char="•"/>
              <a:defRPr sz="1867"/>
            </a:lvl6pPr>
            <a:lvl7pPr marL="3200400" lvl="6" indent="-317500" algn="l">
              <a:lnSpc>
                <a:spcPct val="90000"/>
              </a:lnSpc>
              <a:spcBef>
                <a:spcPts val="400"/>
              </a:spcBef>
              <a:spcAft>
                <a:spcPts val="0"/>
              </a:spcAft>
              <a:buClr>
                <a:schemeClr val="dk1"/>
              </a:buClr>
              <a:buSzPts val="1400"/>
              <a:buChar char="•"/>
              <a:defRPr sz="1867"/>
            </a:lvl7pPr>
            <a:lvl8pPr marL="3657600" lvl="7" indent="-317500" algn="l">
              <a:lnSpc>
                <a:spcPct val="90000"/>
              </a:lnSpc>
              <a:spcBef>
                <a:spcPts val="400"/>
              </a:spcBef>
              <a:spcAft>
                <a:spcPts val="0"/>
              </a:spcAft>
              <a:buClr>
                <a:schemeClr val="dk1"/>
              </a:buClr>
              <a:buSzPts val="1400"/>
              <a:buChar char="•"/>
              <a:defRPr sz="1867"/>
            </a:lvl8pPr>
            <a:lvl9pPr marL="4114800" lvl="8" indent="-317500" algn="l">
              <a:lnSpc>
                <a:spcPct val="90000"/>
              </a:lnSpc>
              <a:spcBef>
                <a:spcPts val="400"/>
              </a:spcBef>
              <a:spcAft>
                <a:spcPts val="0"/>
              </a:spcAft>
              <a:buClr>
                <a:schemeClr val="dk1"/>
              </a:buClr>
              <a:buSzPts val="1400"/>
              <a:buChar char="•"/>
              <a:defRPr sz="1867"/>
            </a:lvl9pPr>
          </a:lstStyle>
          <a:p>
            <a:endParaRPr/>
          </a:p>
        </p:txBody>
      </p:sp>
      <p:sp>
        <p:nvSpPr>
          <p:cNvPr id="45" name="Google Shape;45;p29"/>
          <p:cNvSpPr txBox="1">
            <a:spLocks noGrp="1"/>
          </p:cNvSpPr>
          <p:nvPr>
            <p:ph type="body" idx="2"/>
          </p:nvPr>
        </p:nvSpPr>
        <p:spPr>
          <a:xfrm>
            <a:off x="6248400" y="1219200"/>
            <a:ext cx="5334000" cy="4351339"/>
          </a:xfrm>
          <a:prstGeom prst="rect">
            <a:avLst/>
          </a:prstGeom>
          <a:noFill/>
          <a:ln>
            <a:noFill/>
          </a:ln>
        </p:spPr>
        <p:txBody>
          <a:bodyPr spcFirstLastPara="1" wrap="square" lIns="0" tIns="0" rIns="0" bIns="0" anchor="t" anchorCtr="0">
            <a:noAutofit/>
          </a:bodyPr>
          <a:lstStyle>
            <a:lvl1pPr marL="457200" lvl="0" indent="-361950" algn="l">
              <a:lnSpc>
                <a:spcPct val="100000"/>
              </a:lnSpc>
              <a:spcBef>
                <a:spcPts val="533"/>
              </a:spcBef>
              <a:spcAft>
                <a:spcPts val="0"/>
              </a:spcAft>
              <a:buClr>
                <a:schemeClr val="dk1"/>
              </a:buClr>
              <a:buSzPts val="2100"/>
              <a:buFont typeface="Corbel"/>
              <a:buChar char="•"/>
              <a:defRPr sz="2800"/>
            </a:lvl1pPr>
            <a:lvl2pPr marL="914400" lvl="1" indent="-342900" algn="l">
              <a:lnSpc>
                <a:spcPct val="100000"/>
              </a:lnSpc>
              <a:spcBef>
                <a:spcPts val="667"/>
              </a:spcBef>
              <a:spcAft>
                <a:spcPts val="0"/>
              </a:spcAft>
              <a:buClr>
                <a:schemeClr val="dk1"/>
              </a:buClr>
              <a:buSzPts val="1800"/>
              <a:buChar char="•"/>
              <a:defRPr sz="2400"/>
            </a:lvl2pPr>
            <a:lvl3pPr marL="1371600" lvl="2" indent="-323850" algn="l">
              <a:lnSpc>
                <a:spcPct val="100000"/>
              </a:lnSpc>
              <a:spcBef>
                <a:spcPts val="667"/>
              </a:spcBef>
              <a:spcAft>
                <a:spcPts val="0"/>
              </a:spcAft>
              <a:buClr>
                <a:schemeClr val="dk1"/>
              </a:buClr>
              <a:buSzPts val="1500"/>
              <a:buChar char="•"/>
              <a:defRPr sz="2000"/>
            </a:lvl3pPr>
            <a:lvl4pPr marL="1828800" lvl="3" indent="-317500" algn="l">
              <a:lnSpc>
                <a:spcPct val="100000"/>
              </a:lnSpc>
              <a:spcBef>
                <a:spcPts val="667"/>
              </a:spcBef>
              <a:spcAft>
                <a:spcPts val="0"/>
              </a:spcAft>
              <a:buClr>
                <a:schemeClr val="dk1"/>
              </a:buClr>
              <a:buSzPts val="1400"/>
              <a:buChar char="•"/>
              <a:defRPr sz="1867"/>
            </a:lvl4pPr>
            <a:lvl5pPr marL="2286000" lvl="4" indent="-317500" algn="l">
              <a:lnSpc>
                <a:spcPct val="100000"/>
              </a:lnSpc>
              <a:spcBef>
                <a:spcPts val="667"/>
              </a:spcBef>
              <a:spcAft>
                <a:spcPts val="0"/>
              </a:spcAft>
              <a:buClr>
                <a:schemeClr val="dk1"/>
              </a:buClr>
              <a:buSzPts val="1400"/>
              <a:buChar char="•"/>
              <a:defRPr sz="1867"/>
            </a:lvl5pPr>
            <a:lvl6pPr marL="2743200" lvl="5" indent="-317500" algn="l">
              <a:lnSpc>
                <a:spcPct val="90000"/>
              </a:lnSpc>
              <a:spcBef>
                <a:spcPts val="667"/>
              </a:spcBef>
              <a:spcAft>
                <a:spcPts val="0"/>
              </a:spcAft>
              <a:buClr>
                <a:schemeClr val="dk1"/>
              </a:buClr>
              <a:buSzPts val="1400"/>
              <a:buChar char="•"/>
              <a:defRPr sz="1867"/>
            </a:lvl6pPr>
            <a:lvl7pPr marL="3200400" lvl="6" indent="-317500" algn="l">
              <a:lnSpc>
                <a:spcPct val="90000"/>
              </a:lnSpc>
              <a:spcBef>
                <a:spcPts val="400"/>
              </a:spcBef>
              <a:spcAft>
                <a:spcPts val="0"/>
              </a:spcAft>
              <a:buClr>
                <a:schemeClr val="dk1"/>
              </a:buClr>
              <a:buSzPts val="1400"/>
              <a:buChar char="•"/>
              <a:defRPr sz="1867"/>
            </a:lvl7pPr>
            <a:lvl8pPr marL="3657600" lvl="7" indent="-317500" algn="l">
              <a:lnSpc>
                <a:spcPct val="90000"/>
              </a:lnSpc>
              <a:spcBef>
                <a:spcPts val="400"/>
              </a:spcBef>
              <a:spcAft>
                <a:spcPts val="0"/>
              </a:spcAft>
              <a:buClr>
                <a:schemeClr val="dk1"/>
              </a:buClr>
              <a:buSzPts val="1400"/>
              <a:buChar char="•"/>
              <a:defRPr sz="1867"/>
            </a:lvl8pPr>
            <a:lvl9pPr marL="4114800" lvl="8" indent="-317500" algn="l">
              <a:lnSpc>
                <a:spcPct val="90000"/>
              </a:lnSpc>
              <a:spcBef>
                <a:spcPts val="400"/>
              </a:spcBef>
              <a:spcAft>
                <a:spcPts val="0"/>
              </a:spcAft>
              <a:buClr>
                <a:schemeClr val="dk1"/>
              </a:buClr>
              <a:buSzPts val="1400"/>
              <a:buChar char="•"/>
              <a:defRPr sz="1867"/>
            </a:lvl9pPr>
          </a:lstStyle>
          <a:p>
            <a:endParaRPr/>
          </a:p>
        </p:txBody>
      </p:sp>
    </p:spTree>
    <p:extLst>
      <p:ext uri="{BB962C8B-B14F-4D97-AF65-F5344CB8AC3E}">
        <p14:creationId xmlns:p14="http://schemas.microsoft.com/office/powerpoint/2010/main" val="16463320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46"/>
        <p:cNvGrpSpPr/>
        <p:nvPr/>
      </p:nvGrpSpPr>
      <p:grpSpPr>
        <a:xfrm>
          <a:off x="0" y="0"/>
          <a:ext cx="0" cy="0"/>
          <a:chOff x="0" y="0"/>
          <a:chExt cx="0" cy="0"/>
        </a:xfrm>
      </p:grpSpPr>
      <p:sp>
        <p:nvSpPr>
          <p:cNvPr id="47" name="Google Shape;47;p30"/>
          <p:cNvSpPr txBox="1">
            <a:spLocks noGrp="1"/>
          </p:cNvSpPr>
          <p:nvPr>
            <p:ph type="title"/>
          </p:nvPr>
        </p:nvSpPr>
        <p:spPr>
          <a:xfrm>
            <a:off x="415601" y="593367"/>
            <a:ext cx="11360800" cy="763600"/>
          </a:xfrm>
          <a:prstGeom prst="rect">
            <a:avLst/>
          </a:prstGeom>
          <a:noFill/>
          <a:ln>
            <a:noFill/>
          </a:ln>
        </p:spPr>
        <p:txBody>
          <a:bodyPr spcFirstLastPara="1" wrap="square" lIns="121875" tIns="121875" rIns="121875" bIns="121875" anchor="t" anchorCtr="0">
            <a:noAutofit/>
          </a:bodyPr>
          <a:lstStyle>
            <a:lvl1pPr lvl="0" algn="l">
              <a:lnSpc>
                <a:spcPct val="90000"/>
              </a:lnSpc>
              <a:spcBef>
                <a:spcPts val="0"/>
              </a:spcBef>
              <a:spcAft>
                <a:spcPts val="0"/>
              </a:spcAft>
              <a:buClr>
                <a:schemeClr val="dk1"/>
              </a:buClr>
              <a:buSzPts val="2800"/>
              <a:buFont typeface="Calibri"/>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8" name="Google Shape;48;p30"/>
          <p:cNvSpPr txBox="1">
            <a:spLocks noGrp="1"/>
          </p:cNvSpPr>
          <p:nvPr>
            <p:ph type="body" idx="1"/>
          </p:nvPr>
        </p:nvSpPr>
        <p:spPr>
          <a:xfrm>
            <a:off x="415601" y="1536634"/>
            <a:ext cx="11360800" cy="4555200"/>
          </a:xfrm>
          <a:prstGeom prst="rect">
            <a:avLst/>
          </a:prstGeom>
          <a:noFill/>
          <a:ln>
            <a:noFill/>
          </a:ln>
        </p:spPr>
        <p:txBody>
          <a:bodyPr spcFirstLastPara="1" wrap="square" lIns="121875" tIns="121875" rIns="121875" bIns="121875"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317500" algn="l">
              <a:lnSpc>
                <a:spcPct val="100000"/>
              </a:lnSpc>
              <a:spcBef>
                <a:spcPts val="2133"/>
              </a:spcBef>
              <a:spcAft>
                <a:spcPts val="0"/>
              </a:spcAft>
              <a:buClr>
                <a:schemeClr val="dk1"/>
              </a:buClr>
              <a:buSzPts val="1400"/>
              <a:buChar char="○"/>
              <a:defRPr/>
            </a:lvl2pPr>
            <a:lvl3pPr marL="1371600" lvl="2" indent="-317500" algn="l">
              <a:lnSpc>
                <a:spcPct val="100000"/>
              </a:lnSpc>
              <a:spcBef>
                <a:spcPts val="2133"/>
              </a:spcBef>
              <a:spcAft>
                <a:spcPts val="0"/>
              </a:spcAft>
              <a:buClr>
                <a:schemeClr val="dk1"/>
              </a:buClr>
              <a:buSzPts val="1400"/>
              <a:buChar char="■"/>
              <a:defRPr/>
            </a:lvl3pPr>
            <a:lvl4pPr marL="1828800" lvl="3" indent="-317500" algn="l">
              <a:lnSpc>
                <a:spcPct val="100000"/>
              </a:lnSpc>
              <a:spcBef>
                <a:spcPts val="2133"/>
              </a:spcBef>
              <a:spcAft>
                <a:spcPts val="0"/>
              </a:spcAft>
              <a:buClr>
                <a:schemeClr val="dk1"/>
              </a:buClr>
              <a:buSzPts val="1400"/>
              <a:buChar char="●"/>
              <a:defRPr/>
            </a:lvl4pPr>
            <a:lvl5pPr marL="2286000" lvl="4" indent="-317500" algn="l">
              <a:lnSpc>
                <a:spcPct val="100000"/>
              </a:lnSpc>
              <a:spcBef>
                <a:spcPts val="2133"/>
              </a:spcBef>
              <a:spcAft>
                <a:spcPts val="0"/>
              </a:spcAft>
              <a:buClr>
                <a:schemeClr val="dk1"/>
              </a:buClr>
              <a:buSzPts val="1400"/>
              <a:buChar char="○"/>
              <a:defRPr/>
            </a:lvl5pPr>
            <a:lvl6pPr marL="2743200" lvl="5" indent="-317500" algn="l">
              <a:lnSpc>
                <a:spcPct val="90000"/>
              </a:lnSpc>
              <a:spcBef>
                <a:spcPts val="2133"/>
              </a:spcBef>
              <a:spcAft>
                <a:spcPts val="0"/>
              </a:spcAft>
              <a:buClr>
                <a:schemeClr val="dk1"/>
              </a:buClr>
              <a:buSzPts val="1400"/>
              <a:buChar char="■"/>
              <a:defRPr/>
            </a:lvl6pPr>
            <a:lvl7pPr marL="3200400" lvl="6" indent="-317500" algn="l">
              <a:lnSpc>
                <a:spcPct val="90000"/>
              </a:lnSpc>
              <a:spcBef>
                <a:spcPts val="2133"/>
              </a:spcBef>
              <a:spcAft>
                <a:spcPts val="0"/>
              </a:spcAft>
              <a:buClr>
                <a:schemeClr val="dk1"/>
              </a:buClr>
              <a:buSzPts val="1400"/>
              <a:buChar char="●"/>
              <a:defRPr/>
            </a:lvl7pPr>
            <a:lvl8pPr marL="3657600" lvl="7" indent="-317500" algn="l">
              <a:lnSpc>
                <a:spcPct val="90000"/>
              </a:lnSpc>
              <a:spcBef>
                <a:spcPts val="2133"/>
              </a:spcBef>
              <a:spcAft>
                <a:spcPts val="0"/>
              </a:spcAft>
              <a:buClr>
                <a:schemeClr val="dk1"/>
              </a:buClr>
              <a:buSzPts val="1400"/>
              <a:buChar char="○"/>
              <a:defRPr/>
            </a:lvl8pPr>
            <a:lvl9pPr marL="4114800" lvl="8" indent="-317500" algn="l">
              <a:lnSpc>
                <a:spcPct val="90000"/>
              </a:lnSpc>
              <a:spcBef>
                <a:spcPts val="2133"/>
              </a:spcBef>
              <a:spcAft>
                <a:spcPts val="2133"/>
              </a:spcAft>
              <a:buClr>
                <a:schemeClr val="dk1"/>
              </a:buClr>
              <a:buSzPts val="1400"/>
              <a:buChar char="■"/>
              <a:defRPr/>
            </a:lvl9pPr>
          </a:lstStyle>
          <a:p>
            <a:endParaRPr/>
          </a:p>
        </p:txBody>
      </p:sp>
      <p:sp>
        <p:nvSpPr>
          <p:cNvPr id="49" name="Google Shape;49;p30"/>
          <p:cNvSpPr txBox="1">
            <a:spLocks noGrp="1"/>
          </p:cNvSpPr>
          <p:nvPr>
            <p:ph type="sldNum" idx="12"/>
          </p:nvPr>
        </p:nvSpPr>
        <p:spPr>
          <a:xfrm>
            <a:off x="11296611" y="6217623"/>
            <a:ext cx="731600" cy="524800"/>
          </a:xfrm>
          <a:prstGeom prst="rect">
            <a:avLst/>
          </a:prstGeom>
          <a:noFill/>
          <a:ln>
            <a:noFill/>
          </a:ln>
        </p:spPr>
        <p:txBody>
          <a:bodyPr spcFirstLastPara="1" wrap="square" lIns="121875" tIns="121875" rIns="121875" bIns="121875" anchor="ctr" anchorCtr="0">
            <a:noAutofit/>
          </a:bodyPr>
          <a:lstStyle>
            <a:lvl1pPr marL="0" lvl="0" indent="0" algn="r">
              <a:buClr>
                <a:srgbClr val="888888"/>
              </a:buClr>
              <a:buSzPts val="1200"/>
              <a:buFont typeface="Calibri"/>
              <a:buNone/>
              <a:defRPr sz="1200" b="0" i="0">
                <a:solidFill>
                  <a:srgbClr val="888888"/>
                </a:solidFill>
                <a:latin typeface="Calibri"/>
                <a:ea typeface="Calibri"/>
                <a:cs typeface="Calibri"/>
                <a:sym typeface="Calibri"/>
              </a:defRPr>
            </a:lvl1pPr>
            <a:lvl2pPr marL="0" lvl="1" indent="0" algn="r">
              <a:buClr>
                <a:srgbClr val="888888"/>
              </a:buClr>
              <a:buSzPts val="1200"/>
              <a:buFont typeface="Calibri"/>
              <a:buNone/>
              <a:defRPr sz="1200" b="0" i="0">
                <a:solidFill>
                  <a:srgbClr val="888888"/>
                </a:solidFill>
                <a:latin typeface="Calibri"/>
                <a:ea typeface="Calibri"/>
                <a:cs typeface="Calibri"/>
                <a:sym typeface="Calibri"/>
              </a:defRPr>
            </a:lvl2pPr>
            <a:lvl3pPr marL="0" lvl="2" indent="0" algn="r">
              <a:buClr>
                <a:srgbClr val="888888"/>
              </a:buClr>
              <a:buSzPts val="1200"/>
              <a:buFont typeface="Calibri"/>
              <a:buNone/>
              <a:defRPr sz="1200" b="0" i="0">
                <a:solidFill>
                  <a:srgbClr val="888888"/>
                </a:solidFill>
                <a:latin typeface="Calibri"/>
                <a:ea typeface="Calibri"/>
                <a:cs typeface="Calibri"/>
                <a:sym typeface="Calibri"/>
              </a:defRPr>
            </a:lvl3pPr>
            <a:lvl4pPr marL="0" lvl="3" indent="0" algn="r">
              <a:buClr>
                <a:srgbClr val="888888"/>
              </a:buClr>
              <a:buSzPts val="1200"/>
              <a:buFont typeface="Calibri"/>
              <a:buNone/>
              <a:defRPr sz="1200" b="0" i="0">
                <a:solidFill>
                  <a:srgbClr val="888888"/>
                </a:solidFill>
                <a:latin typeface="Calibri"/>
                <a:ea typeface="Calibri"/>
                <a:cs typeface="Calibri"/>
                <a:sym typeface="Calibri"/>
              </a:defRPr>
            </a:lvl4pPr>
            <a:lvl5pPr marL="0" lvl="4" indent="0" algn="r">
              <a:buClr>
                <a:srgbClr val="888888"/>
              </a:buClr>
              <a:buSzPts val="1200"/>
              <a:buFont typeface="Calibri"/>
              <a:buNone/>
              <a:defRPr sz="1200" b="0" i="0">
                <a:solidFill>
                  <a:srgbClr val="888888"/>
                </a:solidFill>
                <a:latin typeface="Calibri"/>
                <a:ea typeface="Calibri"/>
                <a:cs typeface="Calibri"/>
                <a:sym typeface="Calibri"/>
              </a:defRPr>
            </a:lvl5pPr>
            <a:lvl6pPr marL="0" lvl="5" indent="0" algn="r">
              <a:buClr>
                <a:srgbClr val="888888"/>
              </a:buClr>
              <a:buSzPts val="1200"/>
              <a:buFont typeface="Calibri"/>
              <a:buNone/>
              <a:defRPr sz="1200" b="0" i="0">
                <a:solidFill>
                  <a:srgbClr val="888888"/>
                </a:solidFill>
                <a:latin typeface="Calibri"/>
                <a:ea typeface="Calibri"/>
                <a:cs typeface="Calibri"/>
                <a:sym typeface="Calibri"/>
              </a:defRPr>
            </a:lvl6pPr>
            <a:lvl7pPr marL="0" lvl="6" indent="0" algn="r">
              <a:buClr>
                <a:srgbClr val="888888"/>
              </a:buClr>
              <a:buSzPts val="1200"/>
              <a:buFont typeface="Calibri"/>
              <a:buNone/>
              <a:defRPr sz="1200" b="0" i="0">
                <a:solidFill>
                  <a:srgbClr val="888888"/>
                </a:solidFill>
                <a:latin typeface="Calibri"/>
                <a:ea typeface="Calibri"/>
                <a:cs typeface="Calibri"/>
                <a:sym typeface="Calibri"/>
              </a:defRPr>
            </a:lvl7pPr>
            <a:lvl8pPr marL="0" lvl="7" indent="0" algn="r">
              <a:buClr>
                <a:srgbClr val="888888"/>
              </a:buClr>
              <a:buSzPts val="1200"/>
              <a:buFont typeface="Calibri"/>
              <a:buNone/>
              <a:defRPr sz="1200" b="0" i="0">
                <a:solidFill>
                  <a:srgbClr val="888888"/>
                </a:solidFill>
                <a:latin typeface="Calibri"/>
                <a:ea typeface="Calibri"/>
                <a:cs typeface="Calibri"/>
                <a:sym typeface="Calibri"/>
              </a:defRPr>
            </a:lvl8pPr>
            <a:lvl9pPr marL="0" lvl="8" indent="0" algn="r">
              <a:buClr>
                <a:srgbClr val="888888"/>
              </a:buClr>
              <a:buSzPts val="1200"/>
              <a:buFont typeface="Calibri"/>
              <a:buNone/>
              <a:defRPr sz="1200" b="0" i="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217341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BA59C-58C1-112A-CDD2-46EBE5D7736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539639A-981C-EE35-96D9-931F039AC9E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4277815-F0C3-C698-304B-9F03A6DA4DCC}"/>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A87A6AD1-CBF7-19F8-BB59-F4E9EBC2AA1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34B47BC-A4DE-DE33-E746-DBC7A49B5317}"/>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42883148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414B56-7973-EDB7-A786-1ACDBCDD91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57C9E14-D408-A7E1-5C7D-5E72A8191A1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3331D3-7769-C3A9-3659-329829BC486A}"/>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52802674-8D0B-959B-B960-873E955D0E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045A229-9595-4FFC-EEA6-1B6C3D2FFDFD}"/>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729231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701EF-83C6-0672-C110-7CAFF9A5034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FED7601-A88F-3F33-7E92-828E59DF48D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955C8AB-FCB6-691E-D34D-1DD658F260D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DA66808-F92A-AFC8-37ED-EB0C37B0E3F8}"/>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6" name="Footer Placeholder 5">
            <a:extLst>
              <a:ext uri="{FF2B5EF4-FFF2-40B4-BE49-F238E27FC236}">
                <a16:creationId xmlns:a16="http://schemas.microsoft.com/office/drawing/2014/main" id="{DAD08D2E-3698-C934-9FDF-57846F88DA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0864A19-31DE-002C-4B25-BEA66E97A1E7}"/>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990933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5C7CF-71BF-2D9A-9545-B822F8C54B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D861DB4-7814-63E4-5D12-59868E61BD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12AF38A-FA95-AF3A-CA96-8F0ADAEA7C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67FA680-B6A4-7663-D683-B937750DDB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B06E95-3172-E18D-A391-50C3B5A2AE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16A64EE0-74D0-6B07-D4AE-49F3C6645E89}"/>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8" name="Footer Placeholder 7">
            <a:extLst>
              <a:ext uri="{FF2B5EF4-FFF2-40B4-BE49-F238E27FC236}">
                <a16:creationId xmlns:a16="http://schemas.microsoft.com/office/drawing/2014/main" id="{C76A3A06-B85B-0D05-295B-3EEFFD2BC1B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7A5CEC50-09EB-9F5E-8E3C-4608494D5F88}"/>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2541553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9152F-6635-71FA-1A72-F7974A3DCA6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7AE6248-A180-1A35-0A81-8D042A2729C2}"/>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4" name="Footer Placeholder 3">
            <a:extLst>
              <a:ext uri="{FF2B5EF4-FFF2-40B4-BE49-F238E27FC236}">
                <a16:creationId xmlns:a16="http://schemas.microsoft.com/office/drawing/2014/main" id="{831A780F-E0F2-3CAE-AED7-2E349B60D50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23529BB-C741-7C9C-B6A1-E3E71A6A8A44}"/>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4038914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678F6FD-BAA4-B7EF-827D-6F2A06CC3C17}"/>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3" name="Footer Placeholder 2">
            <a:extLst>
              <a:ext uri="{FF2B5EF4-FFF2-40B4-BE49-F238E27FC236}">
                <a16:creationId xmlns:a16="http://schemas.microsoft.com/office/drawing/2014/main" id="{B4E11844-CD0F-06C2-D16B-C6FBFD8E9B4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8B5CDAC-80E6-4486-AF37-946F53503DDD}"/>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6505024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1FD62-1C3A-B66A-ED47-7E1F60966C6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C3DAECC-EB69-81F4-E2B2-254B918D8C8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FC347EE-85FF-C603-32E8-5C8B1E3942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B8325D-CF0C-C647-AE43-A54EF6C088A0}"/>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6" name="Footer Placeholder 5">
            <a:extLst>
              <a:ext uri="{FF2B5EF4-FFF2-40B4-BE49-F238E27FC236}">
                <a16:creationId xmlns:a16="http://schemas.microsoft.com/office/drawing/2014/main" id="{022B4EF2-C4FC-6063-72C9-A3B3F997636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BA764B9-BEDB-0476-525E-37F6EE99B143}"/>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135194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0A57-C774-8FCE-0AB3-93938A269B0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8C2AEEB-7B84-08EB-9E36-32B882692C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615C2E8-BCA4-49CE-B637-3E941E7758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0C5750-D77C-C755-0A5C-2B1D5F6B06A8}"/>
              </a:ext>
            </a:extLst>
          </p:cNvPr>
          <p:cNvSpPr>
            <a:spLocks noGrp="1"/>
          </p:cNvSpPr>
          <p:nvPr>
            <p:ph type="dt" sz="half" idx="10"/>
          </p:nvPr>
        </p:nvSpPr>
        <p:spPr/>
        <p:txBody>
          <a:bodyPr/>
          <a:lstStyle/>
          <a:p>
            <a:fld id="{12559746-6242-40E2-960A-F2C27827A46F}" type="datetimeFigureOut">
              <a:rPr lang="en-GB" smtClean="0"/>
              <a:t>05/10/2022</a:t>
            </a:fld>
            <a:endParaRPr lang="en-GB"/>
          </a:p>
        </p:txBody>
      </p:sp>
      <p:sp>
        <p:nvSpPr>
          <p:cNvPr id="6" name="Footer Placeholder 5">
            <a:extLst>
              <a:ext uri="{FF2B5EF4-FFF2-40B4-BE49-F238E27FC236}">
                <a16:creationId xmlns:a16="http://schemas.microsoft.com/office/drawing/2014/main" id="{7E1A344E-5A54-BFB6-B93D-A7BD62825E6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8DFECA3-1B2A-F9BE-95AB-A5C8D4BEE93A}"/>
              </a:ext>
            </a:extLst>
          </p:cNvPr>
          <p:cNvSpPr>
            <a:spLocks noGrp="1"/>
          </p:cNvSpPr>
          <p:nvPr>
            <p:ph type="sldNum" sz="quarter" idx="12"/>
          </p:nvPr>
        </p:nvSpPr>
        <p:spPr/>
        <p:txBody>
          <a:bodyPr/>
          <a:lstStyle/>
          <a:p>
            <a:fld id="{BF3A5B1D-6F7C-4261-B6DE-8A47F3520D48}" type="slidenum">
              <a:rPr lang="en-GB" smtClean="0"/>
              <a:t>‹#›</a:t>
            </a:fld>
            <a:endParaRPr lang="en-GB"/>
          </a:p>
        </p:txBody>
      </p:sp>
    </p:spTree>
    <p:extLst>
      <p:ext uri="{BB962C8B-B14F-4D97-AF65-F5344CB8AC3E}">
        <p14:creationId xmlns:p14="http://schemas.microsoft.com/office/powerpoint/2010/main" val="3180989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4D4C4E9-5540-DD6B-79BB-3D55EB4B9C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9A12B0D-4494-B5B8-B150-023D1F7FAB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A4D26DC-6CAA-4F06-F1CD-5DBD89C6971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559746-6242-40E2-960A-F2C27827A46F}" type="datetimeFigureOut">
              <a:rPr lang="en-GB" smtClean="0"/>
              <a:t>05/10/2022</a:t>
            </a:fld>
            <a:endParaRPr lang="en-GB"/>
          </a:p>
        </p:txBody>
      </p:sp>
      <p:sp>
        <p:nvSpPr>
          <p:cNvPr id="5" name="Footer Placeholder 4">
            <a:extLst>
              <a:ext uri="{FF2B5EF4-FFF2-40B4-BE49-F238E27FC236}">
                <a16:creationId xmlns:a16="http://schemas.microsoft.com/office/drawing/2014/main" id="{4D5392CD-4051-7DD7-2B8A-7FB45281BE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50D1339-CBFE-CCC4-A510-626B89C62FB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3A5B1D-6F7C-4261-B6DE-8A47F3520D48}" type="slidenum">
              <a:rPr lang="en-GB" smtClean="0"/>
              <a:t>‹#›</a:t>
            </a:fld>
            <a:endParaRPr lang="en-GB"/>
          </a:p>
        </p:txBody>
      </p:sp>
    </p:spTree>
    <p:extLst>
      <p:ext uri="{BB962C8B-B14F-4D97-AF65-F5344CB8AC3E}">
        <p14:creationId xmlns:p14="http://schemas.microsoft.com/office/powerpoint/2010/main" val="1793113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0"/>
              </a:spcBef>
              <a:spcAft>
                <a:spcPts val="0"/>
              </a:spcAft>
              <a:buClr>
                <a:schemeClr val="dk1"/>
              </a:buClr>
              <a:buSzPts val="2800"/>
              <a:buFont typeface="Noto Sans Symbols"/>
              <a:buChar char="▪"/>
              <a:defRPr sz="2800" b="0" i="0" u="none" strike="noStrike" cap="none">
                <a:solidFill>
                  <a:schemeClr val="dk1"/>
                </a:solidFill>
                <a:latin typeface="Calibri"/>
                <a:ea typeface="Calibri"/>
                <a:cs typeface="Calibri"/>
                <a:sym typeface="Calibri"/>
              </a:defRPr>
            </a:lvl1pPr>
            <a:lvl2pPr marL="914400" marR="0" lvl="1" indent="-381000" algn="l" rtl="0">
              <a:lnSpc>
                <a:spcPct val="100000"/>
              </a:lnSpc>
              <a:spcBef>
                <a:spcPts val="9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355600" algn="l" rtl="0">
              <a:lnSpc>
                <a:spcPct val="100000"/>
              </a:lnSpc>
              <a:spcBef>
                <a:spcPts val="900"/>
              </a:spcBef>
              <a:spcAft>
                <a:spcPts val="0"/>
              </a:spcAft>
              <a:buClr>
                <a:schemeClr val="dk1"/>
              </a:buClr>
              <a:buSzPts val="2000"/>
              <a:buFont typeface="Noto Sans Symbols"/>
              <a:buChar char="▪"/>
              <a:defRPr sz="20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900"/>
              </a:spcBef>
              <a:spcAft>
                <a:spcPts val="0"/>
              </a:spcAft>
              <a:buClr>
                <a:schemeClr val="dk1"/>
              </a:buClr>
              <a:buSzPts val="1800"/>
              <a:buFont typeface="Noto Sans Symbols"/>
              <a:buChar char="▪"/>
              <a:defRPr sz="18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900"/>
              </a:spcBef>
              <a:spcAft>
                <a:spcPts val="0"/>
              </a:spcAft>
              <a:buClr>
                <a:schemeClr val="dk1"/>
              </a:buClr>
              <a:buSzPts val="1800"/>
              <a:buFont typeface="Noto Sans Symbols"/>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9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2064703153"/>
      </p:ext>
    </p:extLst>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777">
          <p15:clr>
            <a:srgbClr val="F26B43"/>
          </p15:clr>
        </p15:guide>
        <p15:guide id="2" pos="189">
          <p15:clr>
            <a:srgbClr val="F26B43"/>
          </p15:clr>
        </p15:guide>
        <p15:guide id="3" pos="7491">
          <p15:clr>
            <a:srgbClr val="F26B43"/>
          </p15:clr>
        </p15:guide>
        <p15:guide id="4" pos="7151">
          <p15:clr>
            <a:srgbClr val="F26B43"/>
          </p15:clr>
        </p15:guide>
        <p15:guide id="5" pos="529">
          <p15:clr>
            <a:srgbClr val="F26B43"/>
          </p15:clr>
        </p15:guide>
        <p15:guide id="6" pos="3840">
          <p15:clr>
            <a:srgbClr val="F26B43"/>
          </p15:clr>
        </p15:guide>
        <p15:guide id="7" pos="347">
          <p15:clr>
            <a:srgbClr val="F26B43"/>
          </p15:clr>
        </p15:guide>
        <p15:guide id="8" orient="horz" pos="1117">
          <p15:clr>
            <a:srgbClr val="F26B43"/>
          </p15:clr>
        </p15:guide>
        <p15:guide id="9" orient="horz" pos="2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scriberia.co.uk/" TargetMode="External"/><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image" Target="../media/image45.jpeg"/><Relationship Id="rId13" Type="http://schemas.openxmlformats.org/officeDocument/2006/relationships/image" Target="../media/image53.png"/><Relationship Id="rId18"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image" Target="../media/image44.png"/><Relationship Id="rId12" Type="http://schemas.openxmlformats.org/officeDocument/2006/relationships/image" Target="../media/image52.png"/><Relationship Id="rId17" Type="http://schemas.openxmlformats.org/officeDocument/2006/relationships/image" Target="../media/image25.png"/><Relationship Id="rId2" Type="http://schemas.openxmlformats.org/officeDocument/2006/relationships/notesSlide" Target="../notesSlides/notesSlide9.xml"/><Relationship Id="rId16" Type="http://schemas.openxmlformats.org/officeDocument/2006/relationships/image" Target="../media/image56.jpg"/><Relationship Id="rId1" Type="http://schemas.openxmlformats.org/officeDocument/2006/relationships/slideLayout" Target="../slideLayouts/slideLayout13.xml"/><Relationship Id="rId6" Type="http://schemas.openxmlformats.org/officeDocument/2006/relationships/image" Target="../media/image50.png"/><Relationship Id="rId11" Type="http://schemas.openxmlformats.org/officeDocument/2006/relationships/image" Target="../media/image18.png"/><Relationship Id="rId5" Type="http://schemas.openxmlformats.org/officeDocument/2006/relationships/image" Target="../media/image49.png"/><Relationship Id="rId15" Type="http://schemas.openxmlformats.org/officeDocument/2006/relationships/image" Target="../media/image55.png"/><Relationship Id="rId10" Type="http://schemas.openxmlformats.org/officeDocument/2006/relationships/image" Target="../media/image51.png"/><Relationship Id="rId19" Type="http://schemas.openxmlformats.org/officeDocument/2006/relationships/image" Target="../media/image57.png"/><Relationship Id="rId4" Type="http://schemas.openxmlformats.org/officeDocument/2006/relationships/image" Target="../media/image17.png"/><Relationship Id="rId9" Type="http://schemas.openxmlformats.org/officeDocument/2006/relationships/image" Target="../media/image46.png"/><Relationship Id="rId1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59.png"/><Relationship Id="rId5" Type="http://schemas.openxmlformats.org/officeDocument/2006/relationships/image" Target="../media/image22.png"/><Relationship Id="rId4" Type="http://schemas.openxmlformats.org/officeDocument/2006/relationships/image" Target="../media/image58.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61.png"/><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63.png"/><Relationship Id="rId4" Type="http://schemas.openxmlformats.org/officeDocument/2006/relationships/image" Target="../media/image62.jpeg"/></Relationships>
</file>

<file path=ppt/slides/_rels/slide15.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xml"/><Relationship Id="rId1" Type="http://schemas.openxmlformats.org/officeDocument/2006/relationships/slideLayout" Target="../slideLayouts/slideLayout14.xml"/><Relationship Id="rId5" Type="http://schemas.openxmlformats.org/officeDocument/2006/relationships/image" Target="../media/image68.png"/><Relationship Id="rId4" Type="http://schemas.openxmlformats.org/officeDocument/2006/relationships/hyperlink" Target="https://www.researchobject.org/"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researchobject.org/ro-crate/"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72.png"/><Relationship Id="rId4" Type="http://schemas.openxmlformats.org/officeDocument/2006/relationships/image" Target="../media/image71.jp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hyperlink" Target="https://doi.org/10.3233/DS-210053" TargetMode="External"/><Relationship Id="rId18" Type="http://schemas.openxmlformats.org/officeDocument/2006/relationships/image" Target="../media/image83.png"/><Relationship Id="rId3" Type="http://schemas.openxmlformats.org/officeDocument/2006/relationships/image" Target="../media/image73.png"/><Relationship Id="rId7" Type="http://schemas.openxmlformats.org/officeDocument/2006/relationships/image" Target="../media/image77.png"/><Relationship Id="rId12" Type="http://schemas.openxmlformats.org/officeDocument/2006/relationships/image" Target="../media/image81.png"/><Relationship Id="rId17" Type="http://schemas.openxmlformats.org/officeDocument/2006/relationships/hyperlink" Target="https://biohackathon-europe.org/" TargetMode="External"/><Relationship Id="rId2" Type="http://schemas.openxmlformats.org/officeDocument/2006/relationships/notesSlide" Target="../notesSlides/notesSlide18.xml"/><Relationship Id="rId16" Type="http://schemas.openxmlformats.org/officeDocument/2006/relationships/image" Target="../media/image82.png"/><Relationship Id="rId1" Type="http://schemas.openxmlformats.org/officeDocument/2006/relationships/slideLayout" Target="../slideLayouts/slideLayout13.xml"/><Relationship Id="rId6" Type="http://schemas.openxmlformats.org/officeDocument/2006/relationships/image" Target="../media/image76.png"/><Relationship Id="rId11" Type="http://schemas.openxmlformats.org/officeDocument/2006/relationships/image" Target="../media/image80.png"/><Relationship Id="rId5" Type="http://schemas.openxmlformats.org/officeDocument/2006/relationships/image" Target="../media/image75.png"/><Relationship Id="rId15" Type="http://schemas.openxmlformats.org/officeDocument/2006/relationships/image" Target="../media/image3.png"/><Relationship Id="rId10" Type="http://schemas.openxmlformats.org/officeDocument/2006/relationships/image" Target="../media/image79.png"/><Relationship Id="rId4" Type="http://schemas.openxmlformats.org/officeDocument/2006/relationships/image" Target="../media/image74.jpeg"/><Relationship Id="rId9" Type="http://schemas.openxmlformats.org/officeDocument/2006/relationships/image" Target="../media/image2.png"/><Relationship Id="rId14" Type="http://schemas.openxmlformats.org/officeDocument/2006/relationships/hyperlink" Target="https://w3id.org/ro/crate/1.1"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87.png"/><Relationship Id="rId13" Type="http://schemas.openxmlformats.org/officeDocument/2006/relationships/image" Target="../media/image91.png"/><Relationship Id="rId18" Type="http://schemas.openxmlformats.org/officeDocument/2006/relationships/image" Target="../media/image57.png"/><Relationship Id="rId3" Type="http://schemas.openxmlformats.org/officeDocument/2006/relationships/image" Target="../media/image84.png"/><Relationship Id="rId7" Type="http://schemas.openxmlformats.org/officeDocument/2006/relationships/image" Target="../media/image86.png"/><Relationship Id="rId12" Type="http://schemas.openxmlformats.org/officeDocument/2006/relationships/image" Target="../media/image90.png"/><Relationship Id="rId17" Type="http://schemas.openxmlformats.org/officeDocument/2006/relationships/image" Target="../media/image95.png"/><Relationship Id="rId2" Type="http://schemas.openxmlformats.org/officeDocument/2006/relationships/notesSlide" Target="../notesSlides/notesSlide19.xml"/><Relationship Id="rId16" Type="http://schemas.openxmlformats.org/officeDocument/2006/relationships/image" Target="../media/image94.png"/><Relationship Id="rId20"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image" Target="../media/image50.png"/><Relationship Id="rId11" Type="http://schemas.openxmlformats.org/officeDocument/2006/relationships/image" Target="../media/image12.png"/><Relationship Id="rId5" Type="http://schemas.openxmlformats.org/officeDocument/2006/relationships/image" Target="../media/image85.png"/><Relationship Id="rId15" Type="http://schemas.openxmlformats.org/officeDocument/2006/relationships/image" Target="../media/image93.png"/><Relationship Id="rId10" Type="http://schemas.openxmlformats.org/officeDocument/2006/relationships/image" Target="../media/image89.png"/><Relationship Id="rId19" Type="http://schemas.openxmlformats.org/officeDocument/2006/relationships/image" Target="../media/image96.png"/><Relationship Id="rId4" Type="http://schemas.openxmlformats.org/officeDocument/2006/relationships/image" Target="../media/image7.png"/><Relationship Id="rId9" Type="http://schemas.openxmlformats.org/officeDocument/2006/relationships/image" Target="../media/image88.png"/><Relationship Id="rId14" Type="http://schemas.openxmlformats.org/officeDocument/2006/relationships/image" Target="../media/image92.png"/></Relationships>
</file>

<file path=ppt/slides/_rels/slide23.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8.png"/><Relationship Id="rId3" Type="http://schemas.openxmlformats.org/officeDocument/2006/relationships/image" Target="../media/image3.png"/><Relationship Id="rId7" Type="http://schemas.openxmlformats.org/officeDocument/2006/relationships/image" Target="../media/image87.png"/><Relationship Id="rId12" Type="http://schemas.openxmlformats.org/officeDocument/2006/relationships/image" Target="../media/image97.png"/><Relationship Id="rId2" Type="http://schemas.openxmlformats.org/officeDocument/2006/relationships/notesSlide" Target="../notesSlides/notesSlide20.xml"/><Relationship Id="rId16" Type="http://schemas.openxmlformats.org/officeDocument/2006/relationships/image" Target="../media/image101.png"/><Relationship Id="rId1" Type="http://schemas.openxmlformats.org/officeDocument/2006/relationships/slideLayout" Target="../slideLayouts/slideLayout12.xml"/><Relationship Id="rId6" Type="http://schemas.openxmlformats.org/officeDocument/2006/relationships/image" Target="../media/image86.png"/><Relationship Id="rId11" Type="http://schemas.openxmlformats.org/officeDocument/2006/relationships/image" Target="../media/image90.png"/><Relationship Id="rId5" Type="http://schemas.openxmlformats.org/officeDocument/2006/relationships/image" Target="../media/image88.png"/><Relationship Id="rId15" Type="http://schemas.openxmlformats.org/officeDocument/2006/relationships/image" Target="../media/image100.png"/><Relationship Id="rId10" Type="http://schemas.openxmlformats.org/officeDocument/2006/relationships/image" Target="../media/image96.png"/><Relationship Id="rId4" Type="http://schemas.openxmlformats.org/officeDocument/2006/relationships/image" Target="../media/image50.png"/><Relationship Id="rId9" Type="http://schemas.openxmlformats.org/officeDocument/2006/relationships/image" Target="../media/image95.png"/><Relationship Id="rId14" Type="http://schemas.openxmlformats.org/officeDocument/2006/relationships/image" Target="../media/image99.png"/></Relationships>
</file>

<file path=ppt/slides/_rels/slide2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3.png"/><Relationship Id="rId7" Type="http://schemas.openxmlformats.org/officeDocument/2006/relationships/image" Target="../media/image100.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25.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3.png"/><Relationship Id="rId7" Type="http://schemas.openxmlformats.org/officeDocument/2006/relationships/image" Target="../media/image98.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97.png"/><Relationship Id="rId5" Type="http://schemas.openxmlformats.org/officeDocument/2006/relationships/image" Target="../media/image80.png"/><Relationship Id="rId10" Type="http://schemas.openxmlformats.org/officeDocument/2006/relationships/image" Target="../media/image101.png"/><Relationship Id="rId4" Type="http://schemas.openxmlformats.org/officeDocument/2006/relationships/image" Target="../media/image102.png"/><Relationship Id="rId9" Type="http://schemas.openxmlformats.org/officeDocument/2006/relationships/image" Target="../media/image100.png"/></Relationships>
</file>

<file path=ppt/slides/_rels/slide26.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103.png"/><Relationship Id="rId7" Type="http://schemas.openxmlformats.org/officeDocument/2006/relationships/image" Target="../media/image99.png"/><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image" Target="../media/image98.png"/><Relationship Id="rId11" Type="http://schemas.openxmlformats.org/officeDocument/2006/relationships/image" Target="../media/image105.png"/><Relationship Id="rId5" Type="http://schemas.openxmlformats.org/officeDocument/2006/relationships/image" Target="../media/image97.png"/><Relationship Id="rId10" Type="http://schemas.openxmlformats.org/officeDocument/2006/relationships/image" Target="../media/image104.png"/><Relationship Id="rId4" Type="http://schemas.openxmlformats.org/officeDocument/2006/relationships/image" Target="../media/image3.png"/><Relationship Id="rId9" Type="http://schemas.openxmlformats.org/officeDocument/2006/relationships/image" Target="../media/image101.png"/></Relationships>
</file>

<file path=ppt/slides/_rels/slide27.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6.png"/><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3.png"/><Relationship Id="rId4" Type="http://schemas.openxmlformats.org/officeDocument/2006/relationships/image" Target="../media/image109.png"/></Relationships>
</file>

<file path=ppt/slides/_rels/slide2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114.png"/><Relationship Id="rId13" Type="http://schemas.openxmlformats.org/officeDocument/2006/relationships/hyperlink" Target="https://pypi.org/project/rocrate/" TargetMode="External"/><Relationship Id="rId3" Type="http://schemas.openxmlformats.org/officeDocument/2006/relationships/image" Target="../media/image3.png"/><Relationship Id="rId7" Type="http://schemas.openxmlformats.org/officeDocument/2006/relationships/image" Target="../media/image113.png"/><Relationship Id="rId12" Type="http://schemas.openxmlformats.org/officeDocument/2006/relationships/hyperlink" Target="https://github.com/ResearchObject/ro-crate-ruby" TargetMode="External"/><Relationship Id="rId2" Type="http://schemas.openxmlformats.org/officeDocument/2006/relationships/notesSlide" Target="../notesSlides/notesSlide27.xml"/><Relationship Id="rId16" Type="http://schemas.openxmlformats.org/officeDocument/2006/relationships/image" Target="../media/image118.png"/><Relationship Id="rId1" Type="http://schemas.openxmlformats.org/officeDocument/2006/relationships/slideLayout" Target="../slideLayouts/slideLayout13.xml"/><Relationship Id="rId6" Type="http://schemas.openxmlformats.org/officeDocument/2006/relationships/image" Target="../media/image112.png"/><Relationship Id="rId11" Type="http://schemas.openxmlformats.org/officeDocument/2006/relationships/hyperlink" Target="https://www.npmjs.com/package/ro-crate" TargetMode="External"/><Relationship Id="rId5" Type="http://schemas.openxmlformats.org/officeDocument/2006/relationships/hyperlink" Target="https://w3id.org/ro/crate/1.1" TargetMode="External"/><Relationship Id="rId15" Type="http://schemas.openxmlformats.org/officeDocument/2006/relationships/image" Target="../media/image117.png"/><Relationship Id="rId10" Type="http://schemas.openxmlformats.org/officeDocument/2006/relationships/image" Target="../media/image116.png"/><Relationship Id="rId4" Type="http://schemas.openxmlformats.org/officeDocument/2006/relationships/hyperlink" Target="https://doi.org/10.3233/DS-210053" TargetMode="External"/><Relationship Id="rId9" Type="http://schemas.openxmlformats.org/officeDocument/2006/relationships/image" Target="../media/image115.png"/><Relationship Id="rId14" Type="http://schemas.openxmlformats.org/officeDocument/2006/relationships/hyperlink" Target="https://github.com/kit-data-manager/ro-crate-java"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19.png"/><Relationship Id="rId5" Type="http://schemas.openxmlformats.org/officeDocument/2006/relationships/image" Target="../media/image112.png"/><Relationship Id="rId4" Type="http://schemas.openxmlformats.org/officeDocument/2006/relationships/hyperlink" Target="https://doi.org/10.3233/DS-210053" TargetMode="External"/></Relationships>
</file>

<file path=ppt/slides/_rels/slide33.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20.png"/><Relationship Id="rId7" Type="http://schemas.openxmlformats.org/officeDocument/2006/relationships/image" Target="../media/image123.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122.png"/><Relationship Id="rId10" Type="http://schemas.openxmlformats.org/officeDocument/2006/relationships/image" Target="../media/image3.png"/><Relationship Id="rId4" Type="http://schemas.openxmlformats.org/officeDocument/2006/relationships/image" Target="../media/image121.png"/><Relationship Id="rId9"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61.png"/><Relationship Id="rId4" Type="http://schemas.openxmlformats.org/officeDocument/2006/relationships/image" Target="../media/image60.png"/></Relationships>
</file>

<file path=ppt/slides/_rels/slide35.xml.rels><?xml version="1.0" encoding="UTF-8" standalone="yes"?>
<Relationships xmlns="http://schemas.openxmlformats.org/package/2006/relationships"><Relationship Id="rId8" Type="http://schemas.openxmlformats.org/officeDocument/2006/relationships/hyperlink" Target="https://qudt.org/" TargetMode="External"/><Relationship Id="rId3" Type="http://schemas.openxmlformats.org/officeDocument/2006/relationships/image" Target="../media/image3.png"/><Relationship Id="rId7" Type="http://schemas.openxmlformats.org/officeDocument/2006/relationships/hyperlink" Target="https://w3id.org/ro/crate"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hyperlink" Target="https://github.com/kit-data-manager/ro-crate-java" TargetMode="External"/><Relationship Id="rId5" Type="http://schemas.openxmlformats.org/officeDocument/2006/relationships/image" Target="../media/image126.png"/><Relationship Id="rId10" Type="http://schemas.openxmlformats.org/officeDocument/2006/relationships/image" Target="../media/image127.png"/><Relationship Id="rId4" Type="http://schemas.openxmlformats.org/officeDocument/2006/relationships/image" Target="../media/image125.png"/><Relationship Id="rId9" Type="http://schemas.openxmlformats.org/officeDocument/2006/relationships/hyperlink" Target="https://www.w3.org/ns/csvw/"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youtu.be/Rsuxn0m4bIM" TargetMode="External"/><Relationship Id="rId7" Type="http://schemas.openxmlformats.org/officeDocument/2006/relationships/image" Target="../media/image130.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129.png"/><Relationship Id="rId11" Type="http://schemas.openxmlformats.org/officeDocument/2006/relationships/image" Target="../media/image132.svg"/><Relationship Id="rId5" Type="http://schemas.openxmlformats.org/officeDocument/2006/relationships/hyperlink" Target="https://www.reliance-project.eu/" TargetMode="External"/><Relationship Id="rId10" Type="http://schemas.openxmlformats.org/officeDocument/2006/relationships/image" Target="../media/image131.png"/><Relationship Id="rId4" Type="http://schemas.openxmlformats.org/officeDocument/2006/relationships/image" Target="../media/image128.png"/><Relationship Id="rId9" Type="http://schemas.openxmlformats.org/officeDocument/2006/relationships/image" Target="../media/image80.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35.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image" Target="../media/image134.png"/><Relationship Id="rId5" Type="http://schemas.openxmlformats.org/officeDocument/2006/relationships/image" Target="../media/image102.png"/><Relationship Id="rId4" Type="http://schemas.openxmlformats.org/officeDocument/2006/relationships/image" Target="../media/image133.png"/></Relationships>
</file>

<file path=ppt/slides/_rels/slide38.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41.svg"/><Relationship Id="rId3" Type="http://schemas.openxmlformats.org/officeDocument/2006/relationships/image" Target="../media/image3.png"/><Relationship Id="rId7" Type="http://schemas.openxmlformats.org/officeDocument/2006/relationships/image" Target="../media/image138.png"/><Relationship Id="rId12" Type="http://schemas.openxmlformats.org/officeDocument/2006/relationships/image" Target="../media/image140.png"/><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137.png"/><Relationship Id="rId11" Type="http://schemas.openxmlformats.org/officeDocument/2006/relationships/image" Target="../media/image22.png"/><Relationship Id="rId5" Type="http://schemas.openxmlformats.org/officeDocument/2006/relationships/image" Target="../media/image136.gif"/><Relationship Id="rId10" Type="http://schemas.openxmlformats.org/officeDocument/2006/relationships/image" Target="../media/image102.png"/><Relationship Id="rId4" Type="http://schemas.openxmlformats.org/officeDocument/2006/relationships/image" Target="../media/image18.png"/><Relationship Id="rId9" Type="http://schemas.openxmlformats.org/officeDocument/2006/relationships/image" Target="../media/image133.png"/><Relationship Id="rId14" Type="http://schemas.openxmlformats.org/officeDocument/2006/relationships/image" Target="../media/image134.png"/></Relationships>
</file>

<file path=ppt/slides/_rels/slide39.xml.rels><?xml version="1.0" encoding="UTF-8" standalone="yes"?>
<Relationships xmlns="http://schemas.openxmlformats.org/package/2006/relationships"><Relationship Id="rId8" Type="http://schemas.openxmlformats.org/officeDocument/2006/relationships/hyperlink" Target="https://youtu.be/IgqOG6IORy4" TargetMode="External"/><Relationship Id="rId3" Type="http://schemas.openxmlformats.org/officeDocument/2006/relationships/image" Target="../media/image142.png"/><Relationship Id="rId7" Type="http://schemas.openxmlformats.org/officeDocument/2006/relationships/hyperlink" Target="https://www.researchobject.org/workflow-run-crate/" TargetMode="Externa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image" Target="../media/image133.png"/><Relationship Id="rId5" Type="http://schemas.openxmlformats.org/officeDocument/2006/relationships/image" Target="../media/image143.png"/><Relationship Id="rId4" Type="http://schemas.openxmlformats.org/officeDocument/2006/relationships/image" Target="../media/image3.png"/><Relationship Id="rId9" Type="http://schemas.openxmlformats.org/officeDocument/2006/relationships/hyperlink" Target="https://www.researchobject.org/ro-crate/1.1/provenance"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8" Type="http://schemas.openxmlformats.org/officeDocument/2006/relationships/image" Target="../media/image146.png"/><Relationship Id="rId3" Type="http://schemas.openxmlformats.org/officeDocument/2006/relationships/hyperlink" Target="https://riojournal.com/article/94042/" TargetMode="External"/><Relationship Id="rId7" Type="http://schemas.openxmlformats.org/officeDocument/2006/relationships/hyperlink" Target="https://doi.org/10.1098/rsta.2021.0300"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145.emf"/><Relationship Id="rId5" Type="http://schemas.openxmlformats.org/officeDocument/2006/relationships/image" Target="../media/image144.png"/><Relationship Id="rId4" Type="http://schemas.openxmlformats.org/officeDocument/2006/relationships/image" Target="../media/image3.png"/></Relationships>
</file>

<file path=ppt/slides/_rels/slide41.xml.rels><?xml version="1.0" encoding="UTF-8" standalone="yes"?>
<Relationships xmlns="http://schemas.openxmlformats.org/package/2006/relationships"><Relationship Id="rId8" Type="http://schemas.openxmlformats.org/officeDocument/2006/relationships/image" Target="../media/image150.jpg"/><Relationship Id="rId3" Type="http://schemas.openxmlformats.org/officeDocument/2006/relationships/image" Target="../media/image3.png"/><Relationship Id="rId7" Type="http://schemas.openxmlformats.org/officeDocument/2006/relationships/image" Target="../media/image133.png"/><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image" Target="../media/image149.png"/><Relationship Id="rId5" Type="http://schemas.openxmlformats.org/officeDocument/2006/relationships/image" Target="../media/image148.png"/><Relationship Id="rId4" Type="http://schemas.openxmlformats.org/officeDocument/2006/relationships/image" Target="../media/image147.jpg"/></Relationships>
</file>

<file path=ppt/slides/_rels/slide42.xml.rels><?xml version="1.0" encoding="UTF-8" standalone="yes"?>
<Relationships xmlns="http://schemas.openxmlformats.org/package/2006/relationships"><Relationship Id="rId3" Type="http://schemas.openxmlformats.org/officeDocument/2006/relationships/hyperlink" Target="https://doi.org/10.1109/BigData.2016.7840618" TargetMode="Externa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image" Target="../media/image152.png"/><Relationship Id="rId4" Type="http://schemas.openxmlformats.org/officeDocument/2006/relationships/image" Target="../media/image151.png"/></Relationships>
</file>

<file path=ppt/slides/_rels/slide43.xml.rels><?xml version="1.0" encoding="UTF-8" standalone="yes"?>
<Relationships xmlns="http://schemas.openxmlformats.org/package/2006/relationships"><Relationship Id="rId8" Type="http://schemas.openxmlformats.org/officeDocument/2006/relationships/image" Target="../media/image157.svg"/><Relationship Id="rId3" Type="http://schemas.openxmlformats.org/officeDocument/2006/relationships/image" Target="../media/image153.png"/><Relationship Id="rId7" Type="http://schemas.openxmlformats.org/officeDocument/2006/relationships/image" Target="../media/image156.png"/><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155.png"/><Relationship Id="rId5" Type="http://schemas.openxmlformats.org/officeDocument/2006/relationships/image" Target="../media/image154.png"/><Relationship Id="rId4" Type="http://schemas.openxmlformats.org/officeDocument/2006/relationships/hyperlink" Target="https://doi.org/10.1162/dint_a_00134" TargetMode="External"/><Relationship Id="rId9" Type="http://schemas.openxmlformats.org/officeDocument/2006/relationships/image" Target="../media/image3.png"/></Relationships>
</file>

<file path=ppt/slides/_rels/slide44.xml.rels><?xml version="1.0" encoding="UTF-8" standalone="yes"?>
<Relationships xmlns="http://schemas.openxmlformats.org/package/2006/relationships"><Relationship Id="rId8" Type="http://schemas.openxmlformats.org/officeDocument/2006/relationships/hyperlink" Target="https://data.agu.org/DataCitationCoP/" TargetMode="External"/><Relationship Id="rId3" Type="http://schemas.openxmlformats.org/officeDocument/2006/relationships/image" Target="../media/image158.png"/><Relationship Id="rId7" Type="http://schemas.openxmlformats.org/officeDocument/2006/relationships/image" Target="../media/image160.jpg"/><Relationship Id="rId12" Type="http://schemas.openxmlformats.org/officeDocument/2006/relationships/image" Target="../media/image3.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159.png"/><Relationship Id="rId11" Type="http://schemas.openxmlformats.org/officeDocument/2006/relationships/hyperlink" Target="https://doi.org/10.4126/FRL01-006429412" TargetMode="External"/><Relationship Id="rId5" Type="http://schemas.openxmlformats.org/officeDocument/2006/relationships/hyperlink" Target="https://doi.org/10.4126/FRL01-006423291" TargetMode="External"/><Relationship Id="rId10" Type="http://schemas.openxmlformats.org/officeDocument/2006/relationships/hyperlink" Target="https://coneytoolkit.cefriel.it/" TargetMode="External"/><Relationship Id="rId4" Type="http://schemas.openxmlformats.org/officeDocument/2006/relationships/hyperlink" Target="https://github.com/GhaithArf/ro-crate-rda-madmp-mapper" TargetMode="External"/><Relationship Id="rId9" Type="http://schemas.openxmlformats.org/officeDocument/2006/relationships/hyperlink" Target="https://doi.org/10.1002/essoar.10509966.1" TargetMode="External"/></Relationships>
</file>

<file path=ppt/slides/_rels/slide45.xml.rels><?xml version="1.0" encoding="UTF-8" standalone="yes"?>
<Relationships xmlns="http://schemas.openxmlformats.org/package/2006/relationships"><Relationship Id="rId8" Type="http://schemas.openxmlformats.org/officeDocument/2006/relationships/image" Target="../media/image164.png"/><Relationship Id="rId3" Type="http://schemas.openxmlformats.org/officeDocument/2006/relationships/image" Target="../media/image161.png"/><Relationship Id="rId7" Type="http://schemas.openxmlformats.org/officeDocument/2006/relationships/image" Target="../media/image163.pn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image" Target="../media/image162.emf"/><Relationship Id="rId5" Type="http://schemas.openxmlformats.org/officeDocument/2006/relationships/image" Target="../media/image3.png"/><Relationship Id="rId10" Type="http://schemas.openxmlformats.org/officeDocument/2006/relationships/image" Target="../media/image122.png"/><Relationship Id="rId4" Type="http://schemas.openxmlformats.org/officeDocument/2006/relationships/image" Target="../media/image127.png"/><Relationship Id="rId9" Type="http://schemas.openxmlformats.org/officeDocument/2006/relationships/image" Target="../media/image165.svg"/></Relationships>
</file>

<file path=ppt/slides/_rels/slide4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7.png"/><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167.png"/><Relationship Id="rId5" Type="http://schemas.openxmlformats.org/officeDocument/2006/relationships/hyperlink" Target="https://helmholtz-metadaten.de/en/fair-data-commons/overview" TargetMode="External"/><Relationship Id="rId4" Type="http://schemas.openxmlformats.org/officeDocument/2006/relationships/image" Target="../media/image166.png"/></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image" Target="../media/image168.png"/></Relationships>
</file>

<file path=ppt/slides/_rels/slide48.xml.rels><?xml version="1.0" encoding="UTF-8" standalone="yes"?>
<Relationships xmlns="http://schemas.openxmlformats.org/package/2006/relationships"><Relationship Id="rId8" Type="http://schemas.openxmlformats.org/officeDocument/2006/relationships/hyperlink" Target="https://www.fdo2022.org/" TargetMode="External"/><Relationship Id="rId3" Type="http://schemas.openxmlformats.org/officeDocument/2006/relationships/image" Target="../media/image3.png"/><Relationship Id="rId7" Type="http://schemas.openxmlformats.org/officeDocument/2006/relationships/hyperlink" Target="https://fairdo.org/" TargetMode="External"/><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170.png"/><Relationship Id="rId11" Type="http://schemas.openxmlformats.org/officeDocument/2006/relationships/image" Target="../media/image173.png"/><Relationship Id="rId5" Type="http://schemas.openxmlformats.org/officeDocument/2006/relationships/image" Target="../media/image169.png"/><Relationship Id="rId10" Type="http://schemas.openxmlformats.org/officeDocument/2006/relationships/image" Target="../media/image172.svg"/><Relationship Id="rId4" Type="http://schemas.openxmlformats.org/officeDocument/2006/relationships/hyperlink" Target="https://dgarijo.com/papers/TPDL2022_gonzalez.pdf" TargetMode="External"/><Relationship Id="rId9" Type="http://schemas.openxmlformats.org/officeDocument/2006/relationships/image" Target="../media/image171.png"/></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5.xml"/><Relationship Id="rId1" Type="http://schemas.openxmlformats.org/officeDocument/2006/relationships/slideLayout" Target="../slideLayouts/slideLayout13.xml"/><Relationship Id="rId5" Type="http://schemas.openxmlformats.org/officeDocument/2006/relationships/hyperlink" Target="https://www.fdo2022.org/" TargetMode="External"/><Relationship Id="rId4" Type="http://schemas.openxmlformats.org/officeDocument/2006/relationships/hyperlink" Target="https://doi.org/10.3390/publications8020021"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hyperlink" Target="https://www.fdo2022.org/" TargetMode="External"/><Relationship Id="rId2" Type="http://schemas.openxmlformats.org/officeDocument/2006/relationships/notesSlide" Target="../notesSlides/notesSlide46.xml"/><Relationship Id="rId1" Type="http://schemas.openxmlformats.org/officeDocument/2006/relationships/slideLayout" Target="../slideLayouts/slideLayout13.xml"/><Relationship Id="rId5" Type="http://schemas.openxmlformats.org/officeDocument/2006/relationships/image" Target="../media/image174.png"/><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175.png"/></Relationships>
</file>

<file path=ppt/slides/_rels/slide52.xml.rels><?xml version="1.0" encoding="UTF-8" standalone="yes"?>
<Relationships xmlns="http://schemas.openxmlformats.org/package/2006/relationships"><Relationship Id="rId26" Type="http://schemas.openxmlformats.org/officeDocument/2006/relationships/hyperlink" Target="https://orcid.org/0000-0003-2130-0865" TargetMode="External"/><Relationship Id="rId21" Type="http://schemas.openxmlformats.org/officeDocument/2006/relationships/hyperlink" Target="https://orcid.org/0000-0002-2036-8350" TargetMode="External"/><Relationship Id="rId42" Type="http://schemas.openxmlformats.org/officeDocument/2006/relationships/hyperlink" Target="https://orcid.org/0000-0003-3910-0474" TargetMode="External"/><Relationship Id="rId47" Type="http://schemas.openxmlformats.org/officeDocument/2006/relationships/hyperlink" Target="https://orcid.org/0000-0002-5432-2748" TargetMode="External"/><Relationship Id="rId63" Type="http://schemas.openxmlformats.org/officeDocument/2006/relationships/hyperlink" Target="https://orcid.org/0000-0001-9888-7954" TargetMode="External"/><Relationship Id="rId68" Type="http://schemas.openxmlformats.org/officeDocument/2006/relationships/hyperlink" Target="https://orcid.org/0000-0002-2257-9127" TargetMode="External"/><Relationship Id="rId84" Type="http://schemas.openxmlformats.org/officeDocument/2006/relationships/image" Target="../media/image156.png"/><Relationship Id="rId89" Type="http://schemas.openxmlformats.org/officeDocument/2006/relationships/image" Target="../media/image147.jpg"/><Relationship Id="rId16" Type="http://schemas.openxmlformats.org/officeDocument/2006/relationships/hyperlink" Target="https://orcid.org/0000-0002-4806-5140" TargetMode="External"/><Relationship Id="rId11" Type="http://schemas.openxmlformats.org/officeDocument/2006/relationships/hyperlink" Target="https://orcid.org/0000-0002-9260-0753" TargetMode="External"/><Relationship Id="rId32" Type="http://schemas.openxmlformats.org/officeDocument/2006/relationships/hyperlink" Target="https://orcid.org/0000-0003-4929-1219" TargetMode="External"/><Relationship Id="rId37" Type="http://schemas.openxmlformats.org/officeDocument/2006/relationships/hyperlink" Target="https://orcid.org/0000-0003-0223-1059" TargetMode="External"/><Relationship Id="rId53" Type="http://schemas.openxmlformats.org/officeDocument/2006/relationships/hyperlink" Target="https://orcid.org/0000-0001-5383-6993" TargetMode="External"/><Relationship Id="rId58" Type="http://schemas.openxmlformats.org/officeDocument/2006/relationships/hyperlink" Target="https://orcid.org/0000-0001-8772-7904" TargetMode="External"/><Relationship Id="rId74" Type="http://schemas.openxmlformats.org/officeDocument/2006/relationships/image" Target="../media/image75.png"/><Relationship Id="rId79" Type="http://schemas.openxmlformats.org/officeDocument/2006/relationships/image" Target="../media/image181.jpeg"/><Relationship Id="rId5" Type="http://schemas.openxmlformats.org/officeDocument/2006/relationships/image" Target="../media/image176.png"/><Relationship Id="rId90" Type="http://schemas.openxmlformats.org/officeDocument/2006/relationships/image" Target="../media/image185.png"/><Relationship Id="rId14" Type="http://schemas.openxmlformats.org/officeDocument/2006/relationships/hyperlink" Target="https://orcid.org/0000-0001-6565-5145" TargetMode="External"/><Relationship Id="rId22" Type="http://schemas.openxmlformats.org/officeDocument/2006/relationships/hyperlink" Target="https://orcid.org/0000-0001-8420-5254" TargetMode="External"/><Relationship Id="rId27" Type="http://schemas.openxmlformats.org/officeDocument/2006/relationships/hyperlink" Target="https://orcid.org/0000-0003-3156-2105" TargetMode="External"/><Relationship Id="rId30" Type="http://schemas.openxmlformats.org/officeDocument/2006/relationships/hyperlink" Target="https://orcid.org/0000-0002-1756-2128" TargetMode="External"/><Relationship Id="rId35" Type="http://schemas.openxmlformats.org/officeDocument/2006/relationships/hyperlink" Target="https://orcid.org/0000-0001-6960-357X" TargetMode="External"/><Relationship Id="rId43" Type="http://schemas.openxmlformats.org/officeDocument/2006/relationships/hyperlink" Target="https://orcid.org/0000-0003-3486-8193" TargetMode="External"/><Relationship Id="rId48" Type="http://schemas.openxmlformats.org/officeDocument/2006/relationships/hyperlink" Target="https://orcid.org/0000-0003-1743-8300" TargetMode="External"/><Relationship Id="rId56" Type="http://schemas.openxmlformats.org/officeDocument/2006/relationships/hyperlink" Target="https://orcid.org/0000-0002-5761-7533" TargetMode="External"/><Relationship Id="rId64" Type="http://schemas.openxmlformats.org/officeDocument/2006/relationships/hyperlink" Target="https://orcid.org/0000-0001-9156-9478" TargetMode="External"/><Relationship Id="rId69" Type="http://schemas.openxmlformats.org/officeDocument/2006/relationships/hyperlink" Target="https://orcid.org/0000-0002-5526-7138" TargetMode="External"/><Relationship Id="rId77" Type="http://schemas.openxmlformats.org/officeDocument/2006/relationships/image" Target="../media/image180.png"/><Relationship Id="rId8" Type="http://schemas.openxmlformats.org/officeDocument/2006/relationships/hyperlink" Target="https://orcid.org/0000-0002-3545-944X" TargetMode="External"/><Relationship Id="rId51" Type="http://schemas.openxmlformats.org/officeDocument/2006/relationships/hyperlink" Target="https://orcid.org/0000-0002-9986-7223" TargetMode="External"/><Relationship Id="rId72" Type="http://schemas.openxmlformats.org/officeDocument/2006/relationships/image" Target="../media/image148.png"/><Relationship Id="rId80" Type="http://schemas.openxmlformats.org/officeDocument/2006/relationships/image" Target="../media/image77.png"/><Relationship Id="rId85" Type="http://schemas.openxmlformats.org/officeDocument/2006/relationships/image" Target="../media/image157.svg"/><Relationship Id="rId3" Type="http://schemas.openxmlformats.org/officeDocument/2006/relationships/hyperlink" Target="https://www.researchobject.org/ro-crate/" TargetMode="External"/><Relationship Id="rId12" Type="http://schemas.openxmlformats.org/officeDocument/2006/relationships/hyperlink" Target="https://orcid.org/0000-0003-0454-7145" TargetMode="External"/><Relationship Id="rId17" Type="http://schemas.openxmlformats.org/officeDocument/2006/relationships/hyperlink" Target="https://orcid.org/0000-0002-7370-4805" TargetMode="External"/><Relationship Id="rId25" Type="http://schemas.openxmlformats.org/officeDocument/2006/relationships/hyperlink" Target="https://orcid.org/0000-0002-5711-4872" TargetMode="External"/><Relationship Id="rId33" Type="http://schemas.openxmlformats.org/officeDocument/2006/relationships/hyperlink" Target="https://orcid.org/0000-0003-1541-5631" TargetMode="External"/><Relationship Id="rId38" Type="http://schemas.openxmlformats.org/officeDocument/2006/relationships/hyperlink" Target="https://orcid.org/0000-0003-3986-0510" TargetMode="External"/><Relationship Id="rId46" Type="http://schemas.openxmlformats.org/officeDocument/2006/relationships/hyperlink" Target="https://orcid.org/0000-0002-9648-6484" TargetMode="External"/><Relationship Id="rId59" Type="http://schemas.openxmlformats.org/officeDocument/2006/relationships/hyperlink" Target="https://orcid.org/0000-0003-4196-3658" TargetMode="External"/><Relationship Id="rId67" Type="http://schemas.openxmlformats.org/officeDocument/2006/relationships/hyperlink" Target="https://orcid.org/0000-0002-8940-4946" TargetMode="External"/><Relationship Id="rId20" Type="http://schemas.openxmlformats.org/officeDocument/2006/relationships/hyperlink" Target="https://orcid.org/0000-0002-6190-122X" TargetMode="External"/><Relationship Id="rId41" Type="http://schemas.openxmlformats.org/officeDocument/2006/relationships/hyperlink" Target="https://orcid.org/0000-0003-1991-0533" TargetMode="External"/><Relationship Id="rId54" Type="http://schemas.openxmlformats.org/officeDocument/2006/relationships/hyperlink" Target="https://orcid.org/0000-0001-6387-5988" TargetMode="External"/><Relationship Id="rId62" Type="http://schemas.openxmlformats.org/officeDocument/2006/relationships/hyperlink" Target="https://orcid.org/0000-0003-1498-6205" TargetMode="External"/><Relationship Id="rId70" Type="http://schemas.openxmlformats.org/officeDocument/2006/relationships/hyperlink" Target="https://orcid.org/0000-0003-0606-2512" TargetMode="External"/><Relationship Id="rId75" Type="http://schemas.openxmlformats.org/officeDocument/2006/relationships/image" Target="../media/image76.png"/><Relationship Id="rId83" Type="http://schemas.openxmlformats.org/officeDocument/2006/relationships/image" Target="../media/image2.png"/><Relationship Id="rId88" Type="http://schemas.openxmlformats.org/officeDocument/2006/relationships/image" Target="../media/image184.svg"/><Relationship Id="rId91" Type="http://schemas.openxmlformats.org/officeDocument/2006/relationships/image" Target="../media/image186.jpg"/><Relationship Id="rId1" Type="http://schemas.openxmlformats.org/officeDocument/2006/relationships/slideLayout" Target="../slideLayouts/slideLayout12.xml"/><Relationship Id="rId6" Type="http://schemas.openxmlformats.org/officeDocument/2006/relationships/image" Target="../media/image177.png"/><Relationship Id="rId15" Type="http://schemas.openxmlformats.org/officeDocument/2006/relationships/hyperlink" Target="https://orcid.org/0000-0003-1219-2137" TargetMode="External"/><Relationship Id="rId23" Type="http://schemas.openxmlformats.org/officeDocument/2006/relationships/hyperlink" Target="https://orcid.org/0000-0002-3588-6257" TargetMode="External"/><Relationship Id="rId28" Type="http://schemas.openxmlformats.org/officeDocument/2006/relationships/hyperlink" Target="https://orcid.org/0000-0003-1130-2154" TargetMode="External"/><Relationship Id="rId36" Type="http://schemas.openxmlformats.org/officeDocument/2006/relationships/hyperlink" Target="https://orcid.org/0000-0003-0183-6910" TargetMode="External"/><Relationship Id="rId49" Type="http://schemas.openxmlformats.org/officeDocument/2006/relationships/hyperlink" Target="https://orcid.org/0000-0003-0522-5674" TargetMode="External"/><Relationship Id="rId57" Type="http://schemas.openxmlformats.org/officeDocument/2006/relationships/hyperlink" Target="https://orcid.org/0000-0002-0792-8157" TargetMode="External"/><Relationship Id="rId10" Type="http://schemas.openxmlformats.org/officeDocument/2006/relationships/hyperlink" Target="https://orcid.org/0000-0001-8131-2150" TargetMode="External"/><Relationship Id="rId31" Type="http://schemas.openxmlformats.org/officeDocument/2006/relationships/hyperlink" Target="https://orcid.org/0000-0002-7552-1009" TargetMode="External"/><Relationship Id="rId44" Type="http://schemas.openxmlformats.org/officeDocument/2006/relationships/hyperlink" Target="https://orcid.org/0000-0001-8172-8981" TargetMode="External"/><Relationship Id="rId52" Type="http://schemas.openxmlformats.org/officeDocument/2006/relationships/hyperlink" Target="https://orcid.org/0000-0002-4929-7875" TargetMode="External"/><Relationship Id="rId60" Type="http://schemas.openxmlformats.org/officeDocument/2006/relationships/hyperlink" Target="https://orcid.org/0000-0002-2318-4477" TargetMode="External"/><Relationship Id="rId65" Type="http://schemas.openxmlformats.org/officeDocument/2006/relationships/hyperlink" Target="https://orcid.org/0000-0002-0003-2024" TargetMode="External"/><Relationship Id="rId73" Type="http://schemas.openxmlformats.org/officeDocument/2006/relationships/image" Target="../media/image3.png"/><Relationship Id="rId78" Type="http://schemas.openxmlformats.org/officeDocument/2006/relationships/image" Target="../media/image73.png"/><Relationship Id="rId81" Type="http://schemas.openxmlformats.org/officeDocument/2006/relationships/image" Target="../media/image78.png"/><Relationship Id="rId86" Type="http://schemas.openxmlformats.org/officeDocument/2006/relationships/image" Target="../media/image173.png"/><Relationship Id="rId4" Type="http://schemas.openxmlformats.org/officeDocument/2006/relationships/image" Target="../media/image153.png"/><Relationship Id="rId9" Type="http://schemas.openxmlformats.org/officeDocument/2006/relationships/hyperlink" Target="https://orcid.org/0000-0001-9842-9718" TargetMode="External"/><Relationship Id="rId13" Type="http://schemas.openxmlformats.org/officeDocument/2006/relationships/hyperlink" Target="https://orcid.org/0000-0003-4289-4922" TargetMode="External"/><Relationship Id="rId18" Type="http://schemas.openxmlformats.org/officeDocument/2006/relationships/hyperlink" Target="https://orcid.org/0000-0002-5491-6431" TargetMode="External"/><Relationship Id="rId39" Type="http://schemas.openxmlformats.org/officeDocument/2006/relationships/hyperlink" Target="https://orcid.org/0000-0001-6022-9825" TargetMode="External"/><Relationship Id="rId34" Type="http://schemas.openxmlformats.org/officeDocument/2006/relationships/hyperlink" Target="https://orcid.org/0000-0002-0337-8610" TargetMode="External"/><Relationship Id="rId50" Type="http://schemas.openxmlformats.org/officeDocument/2006/relationships/hyperlink" Target="https://orcid.org/0000-0002-2142-1731" TargetMode="External"/><Relationship Id="rId55" Type="http://schemas.openxmlformats.org/officeDocument/2006/relationships/hyperlink" Target="https://orcid.org/0000-0003-3883-4169" TargetMode="External"/><Relationship Id="rId76" Type="http://schemas.openxmlformats.org/officeDocument/2006/relationships/image" Target="../media/image179.png"/><Relationship Id="rId7" Type="http://schemas.openxmlformats.org/officeDocument/2006/relationships/image" Target="../media/image178.png"/><Relationship Id="rId71" Type="http://schemas.openxmlformats.org/officeDocument/2006/relationships/hyperlink" Target="https://orcid.org/0000-0001-9228-2882" TargetMode="External"/><Relationship Id="rId2" Type="http://schemas.openxmlformats.org/officeDocument/2006/relationships/notesSlide" Target="../notesSlides/notesSlide48.xml"/><Relationship Id="rId29" Type="http://schemas.openxmlformats.org/officeDocument/2006/relationships/hyperlink" Target="https://orcid.org/0000-0002-0048-3300" TargetMode="External"/><Relationship Id="rId24" Type="http://schemas.openxmlformats.org/officeDocument/2006/relationships/hyperlink" Target="https://orcid.org/0000-0002-0309-604X" TargetMode="External"/><Relationship Id="rId40" Type="http://schemas.openxmlformats.org/officeDocument/2006/relationships/hyperlink" Target="https://orcid.org/0000-0002-3468-0652" TargetMode="External"/><Relationship Id="rId45" Type="http://schemas.openxmlformats.org/officeDocument/2006/relationships/hyperlink" Target="https://orcid.org/0000-0001-8271-5429" TargetMode="External"/><Relationship Id="rId66" Type="http://schemas.openxmlformats.org/officeDocument/2006/relationships/hyperlink" Target="https://orcid.org/0000-0002-4565-9760" TargetMode="External"/><Relationship Id="rId87" Type="http://schemas.openxmlformats.org/officeDocument/2006/relationships/image" Target="../media/image183.png"/><Relationship Id="rId61" Type="http://schemas.openxmlformats.org/officeDocument/2006/relationships/hyperlink" Target="https://orcid.org/0000-0002-1248-3594" TargetMode="External"/><Relationship Id="rId82" Type="http://schemas.openxmlformats.org/officeDocument/2006/relationships/image" Target="../media/image182.png"/><Relationship Id="rId19" Type="http://schemas.openxmlformats.org/officeDocument/2006/relationships/hyperlink" Target="https://orcid.org/0000-0002-2961-967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scriberia.co.uk/"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jpeg"/><Relationship Id="rId18" Type="http://schemas.openxmlformats.org/officeDocument/2006/relationships/image" Target="../media/image29.jpg"/><Relationship Id="rId3" Type="http://schemas.openxmlformats.org/officeDocument/2006/relationships/image" Target="../media/image16.jpg"/><Relationship Id="rId7" Type="http://schemas.openxmlformats.org/officeDocument/2006/relationships/image" Target="../media/image12.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notesSlide" Target="../notesSlides/notesSlide6.xml"/><Relationship Id="rId16"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7.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7.png"/><Relationship Id="rId9" Type="http://schemas.openxmlformats.org/officeDocument/2006/relationships/image" Target="../media/image20.png"/><Relationship Id="rId1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7.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8.xml"/><Relationship Id="rId16" Type="http://schemas.openxmlformats.org/officeDocument/2006/relationships/image" Target="../media/image47.png"/><Relationship Id="rId1" Type="http://schemas.openxmlformats.org/officeDocument/2006/relationships/slideLayout" Target="../slideLayouts/slideLayout13.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5" Type="http://schemas.openxmlformats.org/officeDocument/2006/relationships/image" Target="../media/image4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2A89A-AD0A-9761-06F5-E3DA12503F26}"/>
              </a:ext>
            </a:extLst>
          </p:cNvPr>
          <p:cNvSpPr>
            <a:spLocks noGrp="1"/>
          </p:cNvSpPr>
          <p:nvPr>
            <p:ph type="ctrTitle"/>
          </p:nvPr>
        </p:nvSpPr>
        <p:spPr>
          <a:xfrm>
            <a:off x="618146" y="395971"/>
            <a:ext cx="9144000" cy="2387600"/>
          </a:xfrm>
        </p:spPr>
        <p:txBody>
          <a:bodyPr>
            <a:normAutofit/>
          </a:bodyPr>
          <a:lstStyle/>
          <a:p>
            <a:pPr algn="l">
              <a:lnSpc>
                <a:spcPct val="107000"/>
              </a:lnSpc>
              <a:spcAft>
                <a:spcPts val="800"/>
              </a:spcAft>
            </a:pPr>
            <a:r>
              <a:rPr lang="en-GB" sz="4000" dirty="0">
                <a:effectLst/>
                <a:latin typeface="Corbel" panose="020B0503020204020204" pitchFamily="34" charset="0"/>
                <a:ea typeface="Calibri" panose="020F0502020204030204" pitchFamily="34" charset="0"/>
                <a:cs typeface="Times New Roman" panose="02020603050405020304" pitchFamily="18" charset="0"/>
              </a:rPr>
              <a:t>RO-Crate: </a:t>
            </a:r>
            <a:br>
              <a:rPr lang="en-GB" sz="4000" dirty="0">
                <a:effectLst/>
                <a:latin typeface="Corbel" panose="020B0503020204020204" pitchFamily="34" charset="0"/>
                <a:ea typeface="Calibri" panose="020F0502020204030204" pitchFamily="34" charset="0"/>
                <a:cs typeface="Times New Roman" panose="02020603050405020304" pitchFamily="18" charset="0"/>
              </a:rPr>
            </a:br>
            <a:r>
              <a:rPr lang="en-GB" sz="4000" dirty="0">
                <a:effectLst/>
                <a:latin typeface="Corbel" panose="020B0503020204020204" pitchFamily="34" charset="0"/>
                <a:ea typeface="Calibri" panose="020F0502020204030204" pitchFamily="34" charset="0"/>
                <a:cs typeface="Times New Roman" panose="02020603050405020304" pitchFamily="18" charset="0"/>
              </a:rPr>
              <a:t>packaging metadata love notes into </a:t>
            </a:r>
            <a:br>
              <a:rPr lang="en-GB" sz="4000" dirty="0">
                <a:effectLst/>
                <a:latin typeface="Corbel" panose="020B0503020204020204" pitchFamily="34" charset="0"/>
                <a:ea typeface="Calibri" panose="020F0502020204030204" pitchFamily="34" charset="0"/>
                <a:cs typeface="Times New Roman" panose="02020603050405020304" pitchFamily="18" charset="0"/>
              </a:rPr>
            </a:br>
            <a:r>
              <a:rPr lang="en-GB" sz="4000" dirty="0">
                <a:effectLst/>
                <a:latin typeface="Corbel" panose="020B0503020204020204" pitchFamily="34" charset="0"/>
                <a:ea typeface="Calibri" panose="020F0502020204030204" pitchFamily="34" charset="0"/>
                <a:cs typeface="Times New Roman" panose="02020603050405020304" pitchFamily="18" charset="0"/>
              </a:rPr>
              <a:t>FAIR Digital Objects</a:t>
            </a:r>
            <a:endParaRPr lang="en-GB" sz="4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Subtitle 4">
            <a:extLst>
              <a:ext uri="{FF2B5EF4-FFF2-40B4-BE49-F238E27FC236}">
                <a16:creationId xmlns:a16="http://schemas.microsoft.com/office/drawing/2014/main" id="{0A1DD58E-82A5-0A77-0E47-79219C83200D}"/>
              </a:ext>
            </a:extLst>
          </p:cNvPr>
          <p:cNvSpPr>
            <a:spLocks noGrp="1"/>
          </p:cNvSpPr>
          <p:nvPr>
            <p:ph type="subTitle" idx="1"/>
          </p:nvPr>
        </p:nvSpPr>
        <p:spPr>
          <a:xfrm>
            <a:off x="618146" y="2875645"/>
            <a:ext cx="9958144" cy="2974897"/>
          </a:xfrm>
        </p:spPr>
        <p:txBody>
          <a:bodyPr>
            <a:normAutofit fontScale="92500" lnSpcReduction="20000"/>
          </a:bodyPr>
          <a:lstStyle/>
          <a:p>
            <a:pPr algn="l"/>
            <a:r>
              <a:rPr lang="en-GB" dirty="0"/>
              <a:t>Professor Carole Goble CBE </a:t>
            </a:r>
            <a:r>
              <a:rPr lang="en-GB" dirty="0" err="1"/>
              <a:t>FREng</a:t>
            </a:r>
            <a:r>
              <a:rPr lang="en-GB" dirty="0"/>
              <a:t> </a:t>
            </a:r>
          </a:p>
          <a:p>
            <a:pPr algn="l"/>
            <a:r>
              <a:rPr lang="en-GB" dirty="0"/>
              <a:t>The University of Manchester, UK</a:t>
            </a:r>
          </a:p>
          <a:p>
            <a:pPr algn="l"/>
            <a:r>
              <a:rPr lang="en-GB" dirty="0"/>
              <a:t>ELIXIR-UK Head of Node</a:t>
            </a:r>
          </a:p>
          <a:p>
            <a:pPr algn="l"/>
            <a:r>
              <a:rPr lang="en-GB" dirty="0"/>
              <a:t>carole.goble@manchester.ac.uk</a:t>
            </a:r>
          </a:p>
          <a:p>
            <a:pPr algn="l"/>
            <a:endParaRPr lang="en-GB" dirty="0"/>
          </a:p>
          <a:p>
            <a:pPr algn="l"/>
            <a:r>
              <a:rPr lang="en-GB" dirty="0"/>
              <a:t>Significant contributor &amp; </a:t>
            </a:r>
            <a:r>
              <a:rPr lang="en-GB" dirty="0" err="1"/>
              <a:t>RO-crate</a:t>
            </a:r>
            <a:r>
              <a:rPr lang="en-GB" dirty="0"/>
              <a:t> leader: </a:t>
            </a:r>
          </a:p>
          <a:p>
            <a:pPr algn="l"/>
            <a:r>
              <a:rPr lang="en-GB" sz="2200" dirty="0"/>
              <a:t>Stian Soiland-Reyes, The University of Manchester/ The University of Amsterdam</a:t>
            </a:r>
          </a:p>
          <a:p>
            <a:pPr algn="l"/>
            <a:r>
              <a:rPr lang="en-US" sz="2200" dirty="0"/>
              <a:t>soiland-reyes@manchester.ac.uk</a:t>
            </a:r>
            <a:endParaRPr lang="en-GB" sz="2200" dirty="0"/>
          </a:p>
          <a:p>
            <a:pPr algn="l"/>
            <a:endParaRPr lang="en-GB" sz="2200" dirty="0"/>
          </a:p>
          <a:p>
            <a:pPr algn="l"/>
            <a:endParaRPr lang="en-GB" dirty="0"/>
          </a:p>
        </p:txBody>
      </p:sp>
      <p:pic>
        <p:nvPicPr>
          <p:cNvPr id="7" name="Google Shape;240;p9" descr="Image result for RO-Crate logo">
            <a:extLst>
              <a:ext uri="{FF2B5EF4-FFF2-40B4-BE49-F238E27FC236}">
                <a16:creationId xmlns:a16="http://schemas.microsoft.com/office/drawing/2014/main" id="{4FCE6D5A-33FA-D372-2AE9-A859EAF51222}"/>
              </a:ext>
            </a:extLst>
          </p:cNvPr>
          <p:cNvPicPr preferRelativeResize="0"/>
          <p:nvPr/>
        </p:nvPicPr>
        <p:blipFill rotWithShape="1">
          <a:blip r:embed="rId3">
            <a:alphaModFix/>
          </a:blip>
          <a:srcRect r="57910"/>
          <a:stretch/>
        </p:blipFill>
        <p:spPr>
          <a:xfrm>
            <a:off x="8451174" y="178607"/>
            <a:ext cx="3740826" cy="2387600"/>
          </a:xfrm>
          <a:prstGeom prst="rect">
            <a:avLst/>
          </a:prstGeom>
          <a:noFill/>
          <a:ln>
            <a:noFill/>
          </a:ln>
        </p:spPr>
      </p:pic>
      <p:sp>
        <p:nvSpPr>
          <p:cNvPr id="9" name="TextBox 8">
            <a:extLst>
              <a:ext uri="{FF2B5EF4-FFF2-40B4-BE49-F238E27FC236}">
                <a16:creationId xmlns:a16="http://schemas.microsoft.com/office/drawing/2014/main" id="{0EE7E1E8-D803-5D38-86E7-1A6E066E8BFB}"/>
              </a:ext>
            </a:extLst>
          </p:cNvPr>
          <p:cNvSpPr txBox="1"/>
          <p:nvPr/>
        </p:nvSpPr>
        <p:spPr>
          <a:xfrm>
            <a:off x="339694" y="6327176"/>
            <a:ext cx="8804305" cy="369332"/>
          </a:xfrm>
          <a:prstGeom prst="rect">
            <a:avLst/>
          </a:prstGeom>
          <a:noFill/>
        </p:spPr>
        <p:txBody>
          <a:bodyPr wrap="square">
            <a:spAutoFit/>
          </a:bodyPr>
          <a:lstStyle/>
          <a:p>
            <a:r>
              <a:rPr lang="en-GB" dirty="0"/>
              <a:t>https://helmholtz-metadaten.de/en/events/hmc-conference-2022</a:t>
            </a:r>
          </a:p>
        </p:txBody>
      </p:sp>
      <p:sp>
        <p:nvSpPr>
          <p:cNvPr id="11" name="TextBox 10">
            <a:extLst>
              <a:ext uri="{FF2B5EF4-FFF2-40B4-BE49-F238E27FC236}">
                <a16:creationId xmlns:a16="http://schemas.microsoft.com/office/drawing/2014/main" id="{5AF75F2A-E878-EA14-4EAC-F78FBDF94938}"/>
              </a:ext>
            </a:extLst>
          </p:cNvPr>
          <p:cNvSpPr txBox="1"/>
          <p:nvPr/>
        </p:nvSpPr>
        <p:spPr>
          <a:xfrm>
            <a:off x="339694" y="5957844"/>
            <a:ext cx="6097424" cy="369332"/>
          </a:xfrm>
          <a:prstGeom prst="rect">
            <a:avLst/>
          </a:prstGeom>
          <a:noFill/>
        </p:spPr>
        <p:txBody>
          <a:bodyPr wrap="square">
            <a:spAutoFit/>
          </a:bodyPr>
          <a:lstStyle/>
          <a:p>
            <a:r>
              <a:rPr lang="en-GB" b="1" dirty="0"/>
              <a:t>HMC Conference 2022, 05 October 2022</a:t>
            </a:r>
          </a:p>
        </p:txBody>
      </p:sp>
    </p:spTree>
    <p:extLst>
      <p:ext uri="{BB962C8B-B14F-4D97-AF65-F5344CB8AC3E}">
        <p14:creationId xmlns:p14="http://schemas.microsoft.com/office/powerpoint/2010/main" val="1224496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id="{12DD0A00-1743-E982-BEF3-53C3155A2C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8729" y="316535"/>
            <a:ext cx="6472722" cy="5514553"/>
          </a:xfrm>
          <a:prstGeom prst="rect">
            <a:avLst/>
          </a:prstGeom>
        </p:spPr>
      </p:pic>
      <p:sp>
        <p:nvSpPr>
          <p:cNvPr id="8" name="TextBox 7">
            <a:extLst>
              <a:ext uri="{FF2B5EF4-FFF2-40B4-BE49-F238E27FC236}">
                <a16:creationId xmlns:a16="http://schemas.microsoft.com/office/drawing/2014/main" id="{52619701-4159-CB61-2D92-D12F8AF11923}"/>
              </a:ext>
            </a:extLst>
          </p:cNvPr>
          <p:cNvSpPr txBox="1"/>
          <p:nvPr/>
        </p:nvSpPr>
        <p:spPr>
          <a:xfrm>
            <a:off x="102550" y="6339855"/>
            <a:ext cx="12955423" cy="369332"/>
          </a:xfrm>
          <a:prstGeom prst="rect">
            <a:avLst/>
          </a:prstGeom>
          <a:noFill/>
        </p:spPr>
        <p:txBody>
          <a:bodyPr wrap="square">
            <a:spAutoFit/>
          </a:bodyPr>
          <a:lstStyle/>
          <a:p>
            <a:r>
              <a:rPr lang="en-US" dirty="0"/>
              <a:t>This image was created by </a:t>
            </a:r>
            <a:r>
              <a:rPr lang="en-US" dirty="0" err="1">
                <a:hlinkClick r:id="rId3"/>
              </a:rPr>
              <a:t>Scriberia</a:t>
            </a:r>
            <a:r>
              <a:rPr lang="en-US" dirty="0"/>
              <a:t> for The Turing Way community and is used under a CC-BY </a:t>
            </a:r>
            <a:r>
              <a:rPr lang="en-US" dirty="0" err="1"/>
              <a:t>licence</a:t>
            </a:r>
            <a:r>
              <a:rPr lang="en-US" dirty="0"/>
              <a:t>.</a:t>
            </a:r>
            <a:endParaRPr lang="en-GB" dirty="0"/>
          </a:p>
        </p:txBody>
      </p:sp>
    </p:spTree>
    <p:extLst>
      <p:ext uri="{BB962C8B-B14F-4D97-AF65-F5344CB8AC3E}">
        <p14:creationId xmlns:p14="http://schemas.microsoft.com/office/powerpoint/2010/main" val="4162388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5"/>
          <p:cNvSpPr/>
          <p:nvPr/>
        </p:nvSpPr>
        <p:spPr>
          <a:xfrm>
            <a:off x="10715565" y="2360721"/>
            <a:ext cx="1663409" cy="725416"/>
          </a:xfrm>
          <a:prstGeom prst="rect">
            <a:avLst/>
          </a:prstGeom>
          <a:noFill/>
          <a:ln>
            <a:noFill/>
          </a:ln>
        </p:spPr>
        <p:txBody>
          <a:bodyPr spcFirstLastPara="1" wrap="square" lIns="108825" tIns="54400" rIns="108825" bIns="544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dirty="0">
                <a:ln>
                  <a:noFill/>
                </a:ln>
                <a:solidFill>
                  <a:srgbClr val="008080"/>
                </a:solidFill>
                <a:effectLst/>
                <a:uLnTx/>
                <a:uFillTx/>
                <a:latin typeface="Corbel"/>
                <a:ea typeface="Corbel"/>
                <a:cs typeface="Corbel"/>
                <a:sym typeface="Corbel"/>
              </a:rPr>
              <a:t>Integrated view</a:t>
            </a:r>
            <a:endParaRPr kumimoji="0" sz="2000" b="1" i="0" u="none" strike="noStrike" kern="0" cap="none" spc="0" normalizeH="0" baseline="0" noProof="0" dirty="0">
              <a:ln>
                <a:noFill/>
              </a:ln>
              <a:solidFill>
                <a:srgbClr val="008080"/>
              </a:solidFill>
              <a:effectLst/>
              <a:uLnTx/>
              <a:uFillTx/>
              <a:latin typeface="Corbel"/>
              <a:ea typeface="Corbel"/>
              <a:cs typeface="Corbel"/>
              <a:sym typeface="Corbel"/>
            </a:endParaRPr>
          </a:p>
        </p:txBody>
      </p:sp>
      <p:sp>
        <p:nvSpPr>
          <p:cNvPr id="111" name="Google Shape;111;p5"/>
          <p:cNvSpPr txBox="1">
            <a:spLocks noGrp="1"/>
          </p:cNvSpPr>
          <p:nvPr>
            <p:ph type="title"/>
          </p:nvPr>
        </p:nvSpPr>
        <p:spPr>
          <a:xfrm>
            <a:off x="886474" y="156572"/>
            <a:ext cx="10968833" cy="11430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000"/>
              <a:buFont typeface="Calibri"/>
              <a:buNone/>
            </a:pPr>
            <a:r>
              <a:rPr lang="en-GB" dirty="0">
                <a:solidFill>
                  <a:srgbClr val="006666"/>
                </a:solidFill>
              </a:rPr>
              <a:t>Package files and URL addressable resources</a:t>
            </a:r>
            <a:endParaRPr dirty="0">
              <a:solidFill>
                <a:srgbClr val="006666"/>
              </a:solidFill>
            </a:endParaRPr>
          </a:p>
        </p:txBody>
      </p:sp>
      <p:pic>
        <p:nvPicPr>
          <p:cNvPr id="112" name="Google Shape;112;p5"/>
          <p:cNvPicPr preferRelativeResize="0"/>
          <p:nvPr/>
        </p:nvPicPr>
        <p:blipFill rotWithShape="1">
          <a:blip r:embed="rId3">
            <a:alphaModFix/>
          </a:blip>
          <a:srcRect/>
          <a:stretch/>
        </p:blipFill>
        <p:spPr>
          <a:xfrm>
            <a:off x="241467" y="260014"/>
            <a:ext cx="1055736" cy="937255"/>
          </a:xfrm>
          <a:prstGeom prst="rect">
            <a:avLst/>
          </a:prstGeom>
          <a:noFill/>
          <a:ln>
            <a:noFill/>
          </a:ln>
        </p:spPr>
      </p:pic>
      <p:grpSp>
        <p:nvGrpSpPr>
          <p:cNvPr id="113" name="Google Shape;113;p5"/>
          <p:cNvGrpSpPr/>
          <p:nvPr/>
        </p:nvGrpSpPr>
        <p:grpSpPr>
          <a:xfrm>
            <a:off x="4795871" y="1918724"/>
            <a:ext cx="5908560" cy="2846637"/>
            <a:chOff x="1344572" y="1242729"/>
            <a:chExt cx="9380838" cy="4230301"/>
          </a:xfrm>
        </p:grpSpPr>
        <p:pic>
          <p:nvPicPr>
            <p:cNvPr id="114" name="Google Shape;114;p5"/>
            <p:cNvPicPr preferRelativeResize="0"/>
            <p:nvPr/>
          </p:nvPicPr>
          <p:blipFill rotWithShape="1">
            <a:blip r:embed="rId4">
              <a:alphaModFix/>
            </a:blip>
            <a:srcRect/>
            <a:stretch/>
          </p:blipFill>
          <p:spPr>
            <a:xfrm>
              <a:off x="1344572" y="1850385"/>
              <a:ext cx="9380838" cy="3622645"/>
            </a:xfrm>
            <a:prstGeom prst="rect">
              <a:avLst/>
            </a:prstGeom>
            <a:noFill/>
            <a:ln>
              <a:noFill/>
            </a:ln>
          </p:spPr>
        </p:pic>
        <p:pic>
          <p:nvPicPr>
            <p:cNvPr id="115" name="Google Shape;115;p5" descr="Image result for DOI logo"/>
            <p:cNvPicPr preferRelativeResize="0"/>
            <p:nvPr/>
          </p:nvPicPr>
          <p:blipFill rotWithShape="1">
            <a:blip r:embed="rId5">
              <a:alphaModFix/>
            </a:blip>
            <a:srcRect/>
            <a:stretch/>
          </p:blipFill>
          <p:spPr>
            <a:xfrm>
              <a:off x="5644803" y="3863504"/>
              <a:ext cx="712500" cy="534568"/>
            </a:xfrm>
            <a:prstGeom prst="rect">
              <a:avLst/>
            </a:prstGeom>
            <a:noFill/>
            <a:ln>
              <a:noFill/>
            </a:ln>
          </p:spPr>
        </p:pic>
        <p:pic>
          <p:nvPicPr>
            <p:cNvPr id="116" name="Google Shape;116;p5" descr="Image result for orcid image"/>
            <p:cNvPicPr preferRelativeResize="0"/>
            <p:nvPr/>
          </p:nvPicPr>
          <p:blipFill rotWithShape="1">
            <a:blip r:embed="rId6">
              <a:alphaModFix/>
            </a:blip>
            <a:srcRect/>
            <a:stretch/>
          </p:blipFill>
          <p:spPr>
            <a:xfrm>
              <a:off x="7941492" y="4716666"/>
              <a:ext cx="427742" cy="427742"/>
            </a:xfrm>
            <a:prstGeom prst="rect">
              <a:avLst/>
            </a:prstGeom>
            <a:noFill/>
            <a:ln>
              <a:noFill/>
            </a:ln>
          </p:spPr>
        </p:pic>
        <p:grpSp>
          <p:nvGrpSpPr>
            <p:cNvPr id="117" name="Google Shape;117;p5"/>
            <p:cNvGrpSpPr/>
            <p:nvPr/>
          </p:nvGrpSpPr>
          <p:grpSpPr>
            <a:xfrm>
              <a:off x="7247861" y="4010125"/>
              <a:ext cx="3383593" cy="1462905"/>
              <a:chOff x="7247334" y="4221882"/>
              <a:chExt cx="3384376" cy="1463244"/>
            </a:xfrm>
          </p:grpSpPr>
          <p:pic>
            <p:nvPicPr>
              <p:cNvPr id="118" name="Google Shape;118;p5" descr="Image result for microscope icon"/>
              <p:cNvPicPr preferRelativeResize="0"/>
              <p:nvPr/>
            </p:nvPicPr>
            <p:blipFill rotWithShape="1">
              <a:blip r:embed="rId7">
                <a:alphaModFix/>
              </a:blip>
              <a:srcRect/>
              <a:stretch/>
            </p:blipFill>
            <p:spPr>
              <a:xfrm>
                <a:off x="9883335" y="4851786"/>
                <a:ext cx="522058" cy="522058"/>
              </a:xfrm>
              <a:prstGeom prst="rect">
                <a:avLst/>
              </a:prstGeom>
              <a:noFill/>
              <a:ln>
                <a:noFill/>
              </a:ln>
            </p:spPr>
          </p:pic>
          <p:pic>
            <p:nvPicPr>
              <p:cNvPr id="119" name="Google Shape;119;p5" descr="Image result for specimen icon"/>
              <p:cNvPicPr preferRelativeResize="0"/>
              <p:nvPr/>
            </p:nvPicPr>
            <p:blipFill rotWithShape="1">
              <a:blip r:embed="rId8">
                <a:alphaModFix/>
              </a:blip>
              <a:srcRect/>
              <a:stretch/>
            </p:blipFill>
            <p:spPr>
              <a:xfrm>
                <a:off x="8349071" y="4609919"/>
                <a:ext cx="1005794" cy="1005794"/>
              </a:xfrm>
              <a:prstGeom prst="rect">
                <a:avLst/>
              </a:prstGeom>
              <a:noFill/>
              <a:ln>
                <a:noFill/>
              </a:ln>
            </p:spPr>
          </p:pic>
          <p:sp>
            <p:nvSpPr>
              <p:cNvPr id="120" name="Google Shape;120;p5"/>
              <p:cNvSpPr/>
              <p:nvPr/>
            </p:nvSpPr>
            <p:spPr>
              <a:xfrm>
                <a:off x="7247334" y="4221882"/>
                <a:ext cx="3384376" cy="1463244"/>
              </a:xfrm>
              <a:prstGeom prst="wedgeRoundRectCallout">
                <a:avLst>
                  <a:gd name="adj1" fmla="val -65787"/>
                  <a:gd name="adj2" fmla="val 18250"/>
                  <a:gd name="adj3" fmla="val 16667"/>
                </a:avLst>
              </a:prstGeom>
              <a:noFill/>
              <a:ln w="38100" cap="flat" cmpd="sng">
                <a:solidFill>
                  <a:srgbClr val="A5A5A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alibri"/>
                  <a:ea typeface="Calibri"/>
                  <a:cs typeface="Calibri"/>
                  <a:sym typeface="Calibri"/>
                </a:endParaRPr>
              </a:p>
            </p:txBody>
          </p:sp>
          <p:pic>
            <p:nvPicPr>
              <p:cNvPr id="121" name="Google Shape;121;p5" descr="Image result for rat icon"/>
              <p:cNvPicPr preferRelativeResize="0"/>
              <p:nvPr/>
            </p:nvPicPr>
            <p:blipFill rotWithShape="1">
              <a:blip r:embed="rId9">
                <a:alphaModFix/>
              </a:blip>
              <a:srcRect/>
              <a:stretch/>
            </p:blipFill>
            <p:spPr>
              <a:xfrm>
                <a:off x="9182646" y="4762471"/>
                <a:ext cx="700689" cy="700689"/>
              </a:xfrm>
              <a:prstGeom prst="rect">
                <a:avLst/>
              </a:prstGeom>
              <a:noFill/>
              <a:ln>
                <a:noFill/>
              </a:ln>
            </p:spPr>
          </p:pic>
        </p:grpSp>
        <p:pic>
          <p:nvPicPr>
            <p:cNvPr id="122" name="Google Shape;122;p5"/>
            <p:cNvPicPr preferRelativeResize="0"/>
            <p:nvPr/>
          </p:nvPicPr>
          <p:blipFill rotWithShape="1">
            <a:blip r:embed="rId10">
              <a:alphaModFix/>
            </a:blip>
            <a:srcRect/>
            <a:stretch/>
          </p:blipFill>
          <p:spPr>
            <a:xfrm>
              <a:off x="8846525" y="4203524"/>
              <a:ext cx="931625" cy="302660"/>
            </a:xfrm>
            <a:prstGeom prst="rect">
              <a:avLst/>
            </a:prstGeom>
            <a:noFill/>
            <a:ln>
              <a:noFill/>
            </a:ln>
          </p:spPr>
        </p:pic>
        <p:grpSp>
          <p:nvGrpSpPr>
            <p:cNvPr id="123" name="Google Shape;123;p5"/>
            <p:cNvGrpSpPr/>
            <p:nvPr/>
          </p:nvGrpSpPr>
          <p:grpSpPr>
            <a:xfrm>
              <a:off x="1913300" y="1242729"/>
              <a:ext cx="8182091" cy="823629"/>
              <a:chOff x="1911538" y="1453847"/>
              <a:chExt cx="8183985" cy="823820"/>
            </a:xfrm>
          </p:grpSpPr>
          <p:pic>
            <p:nvPicPr>
              <p:cNvPr id="124" name="Google Shape;124;p5"/>
              <p:cNvPicPr preferRelativeResize="0"/>
              <p:nvPr/>
            </p:nvPicPr>
            <p:blipFill rotWithShape="1">
              <a:blip r:embed="rId11">
                <a:alphaModFix/>
              </a:blip>
              <a:srcRect t="8112"/>
              <a:stretch/>
            </p:blipFill>
            <p:spPr>
              <a:xfrm>
                <a:off x="3214886" y="1453847"/>
                <a:ext cx="612068" cy="552980"/>
              </a:xfrm>
              <a:prstGeom prst="rect">
                <a:avLst/>
              </a:prstGeom>
              <a:noFill/>
              <a:ln>
                <a:noFill/>
              </a:ln>
            </p:spPr>
          </p:pic>
          <p:pic>
            <p:nvPicPr>
              <p:cNvPr id="125" name="Google Shape;125;p5"/>
              <p:cNvPicPr preferRelativeResize="0"/>
              <p:nvPr/>
            </p:nvPicPr>
            <p:blipFill rotWithShape="1">
              <a:blip r:embed="rId12">
                <a:alphaModFix/>
              </a:blip>
              <a:srcRect/>
              <a:stretch/>
            </p:blipFill>
            <p:spPr>
              <a:xfrm>
                <a:off x="4442293" y="1499626"/>
                <a:ext cx="509364" cy="509364"/>
              </a:xfrm>
              <a:prstGeom prst="rect">
                <a:avLst/>
              </a:prstGeom>
              <a:noFill/>
              <a:ln>
                <a:noFill/>
              </a:ln>
            </p:spPr>
          </p:pic>
          <p:pic>
            <p:nvPicPr>
              <p:cNvPr id="126" name="Google Shape;126;p5" descr="Image result for protocols.io image"/>
              <p:cNvPicPr preferRelativeResize="0"/>
              <p:nvPr/>
            </p:nvPicPr>
            <p:blipFill rotWithShape="1">
              <a:blip r:embed="rId13">
                <a:alphaModFix/>
              </a:blip>
              <a:srcRect l="22006" t="22435" r="21970" b="24375"/>
              <a:stretch/>
            </p:blipFill>
            <p:spPr>
              <a:xfrm>
                <a:off x="1911538" y="1557586"/>
                <a:ext cx="678781" cy="371010"/>
              </a:xfrm>
              <a:prstGeom prst="rect">
                <a:avLst/>
              </a:prstGeom>
              <a:noFill/>
              <a:ln>
                <a:noFill/>
              </a:ln>
            </p:spPr>
          </p:pic>
          <p:pic>
            <p:nvPicPr>
              <p:cNvPr id="127" name="Google Shape;127;p5"/>
              <p:cNvPicPr preferRelativeResize="0"/>
              <p:nvPr/>
            </p:nvPicPr>
            <p:blipFill rotWithShape="1">
              <a:blip r:embed="rId14">
                <a:alphaModFix/>
              </a:blip>
              <a:srcRect/>
              <a:stretch/>
            </p:blipFill>
            <p:spPr>
              <a:xfrm>
                <a:off x="5729242" y="1551522"/>
                <a:ext cx="541988" cy="422495"/>
              </a:xfrm>
              <a:prstGeom prst="rect">
                <a:avLst/>
              </a:prstGeom>
              <a:noFill/>
              <a:ln>
                <a:noFill/>
              </a:ln>
            </p:spPr>
          </p:pic>
          <p:pic>
            <p:nvPicPr>
              <p:cNvPr id="128" name="Google Shape;128;p5" descr="Image result for pubmed image"/>
              <p:cNvPicPr preferRelativeResize="0"/>
              <p:nvPr/>
            </p:nvPicPr>
            <p:blipFill rotWithShape="1">
              <a:blip r:embed="rId15">
                <a:alphaModFix/>
              </a:blip>
              <a:srcRect/>
              <a:stretch/>
            </p:blipFill>
            <p:spPr>
              <a:xfrm>
                <a:off x="6887294" y="1637045"/>
                <a:ext cx="947966" cy="336972"/>
              </a:xfrm>
              <a:prstGeom prst="rect">
                <a:avLst/>
              </a:prstGeom>
              <a:noFill/>
              <a:ln>
                <a:noFill/>
              </a:ln>
            </p:spPr>
          </p:pic>
          <p:pic>
            <p:nvPicPr>
              <p:cNvPr id="131" name="Google Shape;131;p5" descr="Image result for slideshare image"/>
              <p:cNvPicPr preferRelativeResize="0"/>
              <p:nvPr/>
            </p:nvPicPr>
            <p:blipFill rotWithShape="1">
              <a:blip r:embed="rId16">
                <a:alphaModFix/>
              </a:blip>
              <a:srcRect/>
              <a:stretch/>
            </p:blipFill>
            <p:spPr>
              <a:xfrm>
                <a:off x="8155046" y="1650192"/>
                <a:ext cx="779227" cy="268054"/>
              </a:xfrm>
              <a:prstGeom prst="rect">
                <a:avLst/>
              </a:prstGeom>
              <a:noFill/>
              <a:ln>
                <a:noFill/>
              </a:ln>
            </p:spPr>
          </p:pic>
          <p:pic>
            <p:nvPicPr>
              <p:cNvPr id="132" name="Google Shape;132;p5"/>
              <p:cNvPicPr preferRelativeResize="0"/>
              <p:nvPr/>
            </p:nvPicPr>
            <p:blipFill rotWithShape="1">
              <a:blip r:embed="rId17">
                <a:alphaModFix/>
              </a:blip>
              <a:srcRect/>
              <a:stretch/>
            </p:blipFill>
            <p:spPr>
              <a:xfrm>
                <a:off x="9591467" y="1479252"/>
                <a:ext cx="504056" cy="696705"/>
              </a:xfrm>
              <a:prstGeom prst="rect">
                <a:avLst/>
              </a:prstGeom>
              <a:noFill/>
              <a:ln>
                <a:noFill/>
              </a:ln>
            </p:spPr>
          </p:pic>
          <p:cxnSp>
            <p:nvCxnSpPr>
              <p:cNvPr id="133" name="Google Shape;133;p5"/>
              <p:cNvCxnSpPr/>
              <p:nvPr/>
            </p:nvCxnSpPr>
            <p:spPr>
              <a:xfrm rot="10800000" flipH="1">
                <a:off x="2250928" y="1928596"/>
                <a:ext cx="1" cy="349070"/>
              </a:xfrm>
              <a:prstGeom prst="straightConnector1">
                <a:avLst/>
              </a:prstGeom>
              <a:noFill/>
              <a:ln w="9525" cap="flat" cmpd="sng">
                <a:solidFill>
                  <a:schemeClr val="accent1"/>
                </a:solidFill>
                <a:prstDash val="solid"/>
                <a:miter lim="800000"/>
                <a:headEnd type="none" w="sm" len="sm"/>
                <a:tailEnd type="stealth" w="med" len="med"/>
              </a:ln>
            </p:spPr>
          </p:cxnSp>
          <p:cxnSp>
            <p:nvCxnSpPr>
              <p:cNvPr id="134" name="Google Shape;134;p5"/>
              <p:cNvCxnSpPr/>
              <p:nvPr/>
            </p:nvCxnSpPr>
            <p:spPr>
              <a:xfrm rot="10800000">
                <a:off x="3520920" y="2006827"/>
                <a:ext cx="0" cy="270840"/>
              </a:xfrm>
              <a:prstGeom prst="straightConnector1">
                <a:avLst/>
              </a:prstGeom>
              <a:noFill/>
              <a:ln w="9525" cap="flat" cmpd="sng">
                <a:solidFill>
                  <a:schemeClr val="accent1"/>
                </a:solidFill>
                <a:prstDash val="solid"/>
                <a:miter lim="800000"/>
                <a:headEnd type="none" w="sm" len="sm"/>
                <a:tailEnd type="stealth" w="med" len="med"/>
              </a:ln>
            </p:spPr>
          </p:cxnSp>
          <p:cxnSp>
            <p:nvCxnSpPr>
              <p:cNvPr id="135" name="Google Shape;135;p5"/>
              <p:cNvCxnSpPr/>
              <p:nvPr/>
            </p:nvCxnSpPr>
            <p:spPr>
              <a:xfrm rot="10800000">
                <a:off x="4676081" y="1989968"/>
                <a:ext cx="20894" cy="265563"/>
              </a:xfrm>
              <a:prstGeom prst="straightConnector1">
                <a:avLst/>
              </a:prstGeom>
              <a:noFill/>
              <a:ln w="9525" cap="flat" cmpd="sng">
                <a:solidFill>
                  <a:schemeClr val="accent1"/>
                </a:solidFill>
                <a:prstDash val="solid"/>
                <a:miter lim="800000"/>
                <a:headEnd type="none" w="sm" len="sm"/>
                <a:tailEnd type="stealth" w="med" len="med"/>
              </a:ln>
            </p:spPr>
          </p:cxnSp>
          <p:cxnSp>
            <p:nvCxnSpPr>
              <p:cNvPr id="136" name="Google Shape;136;p5"/>
              <p:cNvCxnSpPr/>
              <p:nvPr/>
            </p:nvCxnSpPr>
            <p:spPr>
              <a:xfrm rot="10800000">
                <a:off x="5968710" y="1983186"/>
                <a:ext cx="31526" cy="272345"/>
              </a:xfrm>
              <a:prstGeom prst="straightConnector1">
                <a:avLst/>
              </a:prstGeom>
              <a:noFill/>
              <a:ln w="9525" cap="flat" cmpd="sng">
                <a:solidFill>
                  <a:schemeClr val="accent1"/>
                </a:solidFill>
                <a:prstDash val="solid"/>
                <a:miter lim="800000"/>
                <a:headEnd type="none" w="sm" len="sm"/>
                <a:tailEnd type="stealth" w="med" len="med"/>
              </a:ln>
            </p:spPr>
          </p:cxnSp>
          <p:cxnSp>
            <p:nvCxnSpPr>
              <p:cNvPr id="137" name="Google Shape;137;p5"/>
              <p:cNvCxnSpPr/>
              <p:nvPr/>
            </p:nvCxnSpPr>
            <p:spPr>
              <a:xfrm rot="10800000">
                <a:off x="7287816" y="1989634"/>
                <a:ext cx="31526" cy="272345"/>
              </a:xfrm>
              <a:prstGeom prst="straightConnector1">
                <a:avLst/>
              </a:prstGeom>
              <a:noFill/>
              <a:ln w="9525" cap="flat" cmpd="sng">
                <a:solidFill>
                  <a:schemeClr val="accent1"/>
                </a:solidFill>
                <a:prstDash val="solid"/>
                <a:miter lim="800000"/>
                <a:headEnd type="none" w="sm" len="sm"/>
                <a:tailEnd type="stealth" w="med" len="med"/>
              </a:ln>
            </p:spPr>
          </p:cxnSp>
          <p:cxnSp>
            <p:nvCxnSpPr>
              <p:cNvPr id="138" name="Google Shape;138;p5"/>
              <p:cNvCxnSpPr/>
              <p:nvPr/>
            </p:nvCxnSpPr>
            <p:spPr>
              <a:xfrm rot="10800000">
                <a:off x="8471470" y="1933313"/>
                <a:ext cx="31526" cy="272345"/>
              </a:xfrm>
              <a:prstGeom prst="straightConnector1">
                <a:avLst/>
              </a:prstGeom>
              <a:noFill/>
              <a:ln w="9525" cap="flat" cmpd="sng">
                <a:solidFill>
                  <a:schemeClr val="accent1"/>
                </a:solidFill>
                <a:prstDash val="solid"/>
                <a:miter lim="800000"/>
                <a:headEnd type="none" w="sm" len="sm"/>
                <a:tailEnd type="stealth" w="med" len="med"/>
              </a:ln>
            </p:spPr>
          </p:cxnSp>
        </p:grpSp>
        <p:pic>
          <p:nvPicPr>
            <p:cNvPr id="140" name="Google Shape;140;p5" descr="Image result for spreadsheet logo"/>
            <p:cNvPicPr preferRelativeResize="0"/>
            <p:nvPr/>
          </p:nvPicPr>
          <p:blipFill rotWithShape="1">
            <a:blip r:embed="rId18">
              <a:alphaModFix/>
            </a:blip>
            <a:srcRect/>
            <a:stretch/>
          </p:blipFill>
          <p:spPr>
            <a:xfrm>
              <a:off x="9996737" y="2928792"/>
              <a:ext cx="496681" cy="487633"/>
            </a:xfrm>
            <a:prstGeom prst="rect">
              <a:avLst/>
            </a:prstGeom>
            <a:noFill/>
            <a:ln>
              <a:noFill/>
            </a:ln>
          </p:spPr>
        </p:pic>
        <p:pic>
          <p:nvPicPr>
            <p:cNvPr id="141" name="Google Shape;141;p5"/>
            <p:cNvPicPr preferRelativeResize="0"/>
            <p:nvPr/>
          </p:nvPicPr>
          <p:blipFill rotWithShape="1">
            <a:blip r:embed="rId19">
              <a:alphaModFix/>
            </a:blip>
            <a:srcRect/>
            <a:stretch/>
          </p:blipFill>
          <p:spPr>
            <a:xfrm>
              <a:off x="1452559" y="2947055"/>
              <a:ext cx="682215" cy="682215"/>
            </a:xfrm>
            <a:prstGeom prst="rect">
              <a:avLst/>
            </a:prstGeom>
            <a:noFill/>
            <a:ln>
              <a:noFill/>
            </a:ln>
          </p:spPr>
        </p:pic>
      </p:grpSp>
      <p:sp>
        <p:nvSpPr>
          <p:cNvPr id="3" name="TextBox 2">
            <a:extLst>
              <a:ext uri="{FF2B5EF4-FFF2-40B4-BE49-F238E27FC236}">
                <a16:creationId xmlns:a16="http://schemas.microsoft.com/office/drawing/2014/main" id="{085D8A74-E222-7280-CD91-A12C1E2A4DFB}"/>
              </a:ext>
            </a:extLst>
          </p:cNvPr>
          <p:cNvSpPr txBox="1"/>
          <p:nvPr/>
        </p:nvSpPr>
        <p:spPr>
          <a:xfrm>
            <a:off x="5221520" y="4100887"/>
            <a:ext cx="1966673" cy="646331"/>
          </a:xfrm>
          <a:prstGeom prst="rect">
            <a:avLst/>
          </a:prstGeom>
          <a:noFill/>
        </p:spPr>
        <p:txBody>
          <a:bodyPr wrap="square">
            <a:spAutoFit/>
          </a:bodyPr>
          <a:lstStyle/>
          <a:p>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Describe package and parts</a:t>
            </a:r>
            <a:endParaRPr lang="en-GB" b="1" dirty="0"/>
          </a:p>
        </p:txBody>
      </p:sp>
      <p:sp>
        <p:nvSpPr>
          <p:cNvPr id="5" name="TextBox 4">
            <a:extLst>
              <a:ext uri="{FF2B5EF4-FFF2-40B4-BE49-F238E27FC236}">
                <a16:creationId xmlns:a16="http://schemas.microsoft.com/office/drawing/2014/main" id="{7FE5B750-9046-6805-5BAE-72830B706288}"/>
              </a:ext>
            </a:extLst>
          </p:cNvPr>
          <p:cNvSpPr txBox="1"/>
          <p:nvPr/>
        </p:nvSpPr>
        <p:spPr>
          <a:xfrm>
            <a:off x="472224" y="4400309"/>
            <a:ext cx="5477527" cy="2118529"/>
          </a:xfrm>
          <a:prstGeom prst="rect">
            <a:avLst/>
          </a:prstGeom>
          <a:noFill/>
        </p:spPr>
        <p:txBody>
          <a:bodyPr wrap="square">
            <a:spAutoFit/>
          </a:bodyPr>
          <a:lstStyle/>
          <a:p>
            <a:r>
              <a:rPr lang="en-US" sz="2400" b="1" dirty="0">
                <a:solidFill>
                  <a:srgbClr val="006666"/>
                </a:solidFill>
                <a:latin typeface="Corbel" panose="020B0503020204020204" pitchFamily="34" charset="0"/>
                <a:ea typeface="Corbel"/>
                <a:cs typeface="Corbel"/>
                <a:sym typeface="Corbel"/>
              </a:rPr>
              <a:t>Need something Infrastructure independent</a:t>
            </a:r>
            <a:endParaRPr lang="en-US" sz="3200" b="1" dirty="0">
              <a:solidFill>
                <a:srgbClr val="006666"/>
              </a:solidFill>
              <a:latin typeface="Corbel" panose="020B0503020204020204" pitchFamily="34" charset="0"/>
            </a:endParaRPr>
          </a:p>
          <a:p>
            <a:pPr marL="342883" indent="-257175">
              <a:spcBef>
                <a:spcPts val="675"/>
              </a:spcBef>
              <a:buClr>
                <a:schemeClr val="dk1"/>
              </a:buClr>
              <a:buSzPts val="1800"/>
              <a:buFont typeface="Arial"/>
              <a:buChar char="•"/>
            </a:pPr>
            <a:r>
              <a:rPr lang="en-US" sz="2400" dirty="0">
                <a:solidFill>
                  <a:srgbClr val="006666"/>
                </a:solidFill>
                <a:latin typeface="Corbel" panose="020B0503020204020204" pitchFamily="34" charset="0"/>
                <a:ea typeface="Corbel"/>
                <a:cs typeface="Corbel"/>
                <a:sym typeface="Corbel"/>
              </a:rPr>
              <a:t>Exchange between repositories, registries and services. </a:t>
            </a:r>
          </a:p>
          <a:p>
            <a:pPr marL="342883" indent="-257175">
              <a:spcBef>
                <a:spcPts val="675"/>
              </a:spcBef>
              <a:buClr>
                <a:schemeClr val="dk1"/>
              </a:buClr>
              <a:buSzPts val="1800"/>
              <a:buFont typeface="Arial"/>
              <a:buChar char="•"/>
            </a:pPr>
            <a:r>
              <a:rPr lang="en-US" sz="2400" dirty="0">
                <a:solidFill>
                  <a:srgbClr val="006666"/>
                </a:solidFill>
                <a:latin typeface="Corbel" panose="020B0503020204020204" pitchFamily="34" charset="0"/>
              </a:rPr>
              <a:t>Avoid vendor lock-in</a:t>
            </a:r>
            <a:endParaRPr lang="en-GB" sz="2400" b="1" dirty="0">
              <a:solidFill>
                <a:srgbClr val="006666"/>
              </a:solidFill>
              <a:latin typeface="Corbel" panose="020B0503020204020204" pitchFamily="34" charset="0"/>
            </a:endParaRPr>
          </a:p>
        </p:txBody>
      </p:sp>
      <p:sp>
        <p:nvSpPr>
          <p:cNvPr id="11" name="TextBox 10">
            <a:extLst>
              <a:ext uri="{FF2B5EF4-FFF2-40B4-BE49-F238E27FC236}">
                <a16:creationId xmlns:a16="http://schemas.microsoft.com/office/drawing/2014/main" id="{B8F22FA5-692C-B812-9138-FC95405ED33E}"/>
              </a:ext>
            </a:extLst>
          </p:cNvPr>
          <p:cNvSpPr txBox="1"/>
          <p:nvPr/>
        </p:nvSpPr>
        <p:spPr>
          <a:xfrm>
            <a:off x="7708922" y="5360550"/>
            <a:ext cx="3870058" cy="830997"/>
          </a:xfrm>
          <a:prstGeom prst="rect">
            <a:avLst/>
          </a:prstGeom>
          <a:noFill/>
        </p:spPr>
        <p:txBody>
          <a:bodyPr wrap="square">
            <a:spAutoFit/>
          </a:bodyPr>
          <a:lstStyle/>
          <a:p>
            <a:r>
              <a:rPr lang="en-GB" sz="2400" b="1" dirty="0">
                <a:solidFill>
                  <a:srgbClr val="006666"/>
                </a:solidFill>
                <a:latin typeface="Corbel" panose="020B0503020204020204" pitchFamily="34" charset="0"/>
              </a:rPr>
              <a:t>Overlaying the  </a:t>
            </a:r>
          </a:p>
          <a:p>
            <a:r>
              <a:rPr lang="en-GB" sz="2400" b="1" dirty="0">
                <a:solidFill>
                  <a:srgbClr val="006666"/>
                </a:solidFill>
                <a:latin typeface="Corbel" panose="020B0503020204020204" pitchFamily="34" charset="0"/>
              </a:rPr>
              <a:t>Research Digital Ecosystem</a:t>
            </a:r>
          </a:p>
        </p:txBody>
      </p:sp>
      <p:sp>
        <p:nvSpPr>
          <p:cNvPr id="4" name="TextBox 3">
            <a:extLst>
              <a:ext uri="{FF2B5EF4-FFF2-40B4-BE49-F238E27FC236}">
                <a16:creationId xmlns:a16="http://schemas.microsoft.com/office/drawing/2014/main" id="{DDC758D9-325E-218C-0B29-9335F2E1A3D5}"/>
              </a:ext>
            </a:extLst>
          </p:cNvPr>
          <p:cNvSpPr txBox="1"/>
          <p:nvPr/>
        </p:nvSpPr>
        <p:spPr>
          <a:xfrm>
            <a:off x="451287" y="1297337"/>
            <a:ext cx="9722707" cy="523220"/>
          </a:xfrm>
          <a:prstGeom prst="rect">
            <a:avLst/>
          </a:prstGeom>
          <a:noFill/>
        </p:spPr>
        <p:txBody>
          <a:bodyPr wrap="square">
            <a:spAutoFit/>
          </a:bodyPr>
          <a:lstStyle/>
          <a:p>
            <a:r>
              <a:rPr lang="en-GB" sz="2800" dirty="0">
                <a:solidFill>
                  <a:srgbClr val="006666"/>
                </a:solidFill>
                <a:latin typeface="Corbel" panose="020B0503020204020204" pitchFamily="34" charset="0"/>
              </a:rPr>
              <a:t>Repositories have their own approaches</a:t>
            </a:r>
          </a:p>
        </p:txBody>
      </p:sp>
      <p:sp>
        <p:nvSpPr>
          <p:cNvPr id="7" name="TextBox 6">
            <a:extLst>
              <a:ext uri="{FF2B5EF4-FFF2-40B4-BE49-F238E27FC236}">
                <a16:creationId xmlns:a16="http://schemas.microsoft.com/office/drawing/2014/main" id="{B8557716-082E-4081-751E-A1A67A666F26}"/>
              </a:ext>
            </a:extLst>
          </p:cNvPr>
          <p:cNvSpPr txBox="1"/>
          <p:nvPr/>
        </p:nvSpPr>
        <p:spPr>
          <a:xfrm>
            <a:off x="497289" y="2040411"/>
            <a:ext cx="2770674" cy="1938992"/>
          </a:xfrm>
          <a:prstGeom prst="rect">
            <a:avLst/>
          </a:prstGeom>
          <a:noFill/>
        </p:spPr>
        <p:txBody>
          <a:bodyPr wrap="square">
            <a:spAutoFit/>
          </a:bodyPr>
          <a:lstStyle/>
          <a:p>
            <a:r>
              <a:rPr lang="en-GB" sz="2000" dirty="0" err="1">
                <a:solidFill>
                  <a:srgbClr val="006666"/>
                </a:solidFill>
                <a:latin typeface="Corbel" panose="020B0503020204020204" pitchFamily="34" charset="0"/>
              </a:rPr>
              <a:t>DataONE</a:t>
            </a:r>
            <a:r>
              <a:rPr lang="en-GB" sz="2000" dirty="0">
                <a:solidFill>
                  <a:srgbClr val="006666"/>
                </a:solidFill>
                <a:latin typeface="Corbel" panose="020B0503020204020204" pitchFamily="34" charset="0"/>
              </a:rPr>
              <a:t> data package</a:t>
            </a:r>
          </a:p>
          <a:p>
            <a:r>
              <a:rPr lang="en-GB" sz="2000" dirty="0" err="1">
                <a:solidFill>
                  <a:srgbClr val="006666"/>
                </a:solidFill>
                <a:latin typeface="Corbel" panose="020B0503020204020204" pitchFamily="34" charset="0"/>
              </a:rPr>
              <a:t>CodeOcean</a:t>
            </a:r>
            <a:r>
              <a:rPr lang="en-GB" sz="2000" dirty="0">
                <a:solidFill>
                  <a:srgbClr val="006666"/>
                </a:solidFill>
                <a:latin typeface="Corbel" panose="020B0503020204020204" pitchFamily="34" charset="0"/>
              </a:rPr>
              <a:t> capsule</a:t>
            </a:r>
          </a:p>
          <a:p>
            <a:r>
              <a:rPr lang="en-GB" sz="2000" dirty="0">
                <a:solidFill>
                  <a:srgbClr val="006666"/>
                </a:solidFill>
                <a:latin typeface="Corbel" panose="020B0503020204020204" pitchFamily="34" charset="0"/>
              </a:rPr>
              <a:t>Whole Tale capsules</a:t>
            </a:r>
          </a:p>
          <a:p>
            <a:r>
              <a:rPr lang="en-GB" sz="2000" dirty="0">
                <a:solidFill>
                  <a:srgbClr val="006666"/>
                </a:solidFill>
                <a:latin typeface="Corbel" panose="020B0503020204020204" pitchFamily="34" charset="0"/>
              </a:rPr>
              <a:t>Compendiums</a:t>
            </a:r>
          </a:p>
          <a:p>
            <a:r>
              <a:rPr lang="en-GB" sz="2000" dirty="0" err="1">
                <a:solidFill>
                  <a:srgbClr val="006666"/>
                </a:solidFill>
                <a:latin typeface="Corbel" panose="020B0503020204020204" pitchFamily="34" charset="0"/>
              </a:rPr>
              <a:t>CombineArchive</a:t>
            </a:r>
            <a:endParaRPr lang="en-GB" sz="2000" dirty="0">
              <a:solidFill>
                <a:srgbClr val="006666"/>
              </a:solidFill>
              <a:latin typeface="Corbel" panose="020B0503020204020204" pitchFamily="34" charset="0"/>
            </a:endParaRPr>
          </a:p>
          <a:p>
            <a:r>
              <a:rPr lang="en-GB" sz="2000" dirty="0" err="1">
                <a:solidFill>
                  <a:srgbClr val="006666"/>
                </a:solidFill>
                <a:latin typeface="Corbel" panose="020B0503020204020204" pitchFamily="34" charset="0"/>
              </a:rPr>
              <a:t>DataCrate</a:t>
            </a:r>
            <a:r>
              <a:rPr lang="en-GB" sz="2000" dirty="0">
                <a:solidFill>
                  <a:srgbClr val="006666"/>
                </a:solidFill>
                <a:latin typeface="Corbel" panose="020B0503020204020204" pitchFamily="34" charset="0"/>
              </a:rPr>
              <a:t> …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1" name="Google Shape;111;p5"/>
          <p:cNvSpPr txBox="1">
            <a:spLocks noGrp="1"/>
          </p:cNvSpPr>
          <p:nvPr>
            <p:ph type="title"/>
          </p:nvPr>
        </p:nvSpPr>
        <p:spPr>
          <a:xfrm>
            <a:off x="886474" y="156572"/>
            <a:ext cx="10968833" cy="114300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000"/>
              <a:buFont typeface="Calibri"/>
              <a:buNone/>
            </a:pPr>
            <a:r>
              <a:rPr lang="en-GB" dirty="0">
                <a:solidFill>
                  <a:srgbClr val="006666"/>
                </a:solidFill>
              </a:rPr>
              <a:t>Package files and URL addressable resources</a:t>
            </a:r>
            <a:endParaRPr dirty="0">
              <a:solidFill>
                <a:srgbClr val="006666"/>
              </a:solidFill>
            </a:endParaRPr>
          </a:p>
        </p:txBody>
      </p:sp>
      <p:pic>
        <p:nvPicPr>
          <p:cNvPr id="112" name="Google Shape;112;p5"/>
          <p:cNvPicPr preferRelativeResize="0"/>
          <p:nvPr/>
        </p:nvPicPr>
        <p:blipFill rotWithShape="1">
          <a:blip r:embed="rId3">
            <a:alphaModFix/>
          </a:blip>
          <a:srcRect/>
          <a:stretch/>
        </p:blipFill>
        <p:spPr>
          <a:xfrm>
            <a:off x="241467" y="260014"/>
            <a:ext cx="1055736" cy="937255"/>
          </a:xfrm>
          <a:prstGeom prst="rect">
            <a:avLst/>
          </a:prstGeom>
          <a:noFill/>
          <a:ln>
            <a:noFill/>
          </a:ln>
        </p:spPr>
      </p:pic>
      <p:grpSp>
        <p:nvGrpSpPr>
          <p:cNvPr id="16" name="Group 15">
            <a:extLst>
              <a:ext uri="{FF2B5EF4-FFF2-40B4-BE49-F238E27FC236}">
                <a16:creationId xmlns:a16="http://schemas.microsoft.com/office/drawing/2014/main" id="{69E362D7-8635-DE2B-06ED-492E9BC04AD1}"/>
              </a:ext>
            </a:extLst>
          </p:cNvPr>
          <p:cNvGrpSpPr/>
          <p:nvPr/>
        </p:nvGrpSpPr>
        <p:grpSpPr>
          <a:xfrm>
            <a:off x="6242251" y="1425244"/>
            <a:ext cx="5008394" cy="3169325"/>
            <a:chOff x="5452678" y="1197269"/>
            <a:chExt cx="5768231" cy="3935080"/>
          </a:xfrm>
        </p:grpSpPr>
        <p:sp>
          <p:nvSpPr>
            <p:cNvPr id="13" name="Freeform: Shape 12">
              <a:extLst>
                <a:ext uri="{FF2B5EF4-FFF2-40B4-BE49-F238E27FC236}">
                  <a16:creationId xmlns:a16="http://schemas.microsoft.com/office/drawing/2014/main" id="{0C7FE018-AC7F-88E2-0D1F-7C88445302D5}"/>
                </a:ext>
              </a:extLst>
            </p:cNvPr>
            <p:cNvSpPr/>
            <p:nvPr/>
          </p:nvSpPr>
          <p:spPr>
            <a:xfrm>
              <a:off x="9125158" y="3234772"/>
              <a:ext cx="893109" cy="1502228"/>
            </a:xfrm>
            <a:custGeom>
              <a:avLst/>
              <a:gdLst>
                <a:gd name="connsiteX0" fmla="*/ 863600 w 893109"/>
                <a:gd name="connsiteY0" fmla="*/ 0 h 1502228"/>
                <a:gd name="connsiteX1" fmla="*/ 827314 w 893109"/>
                <a:gd name="connsiteY1" fmla="*/ 522514 h 1502228"/>
                <a:gd name="connsiteX2" fmla="*/ 283029 w 893109"/>
                <a:gd name="connsiteY2" fmla="*/ 1291771 h 1502228"/>
                <a:gd name="connsiteX3" fmla="*/ 0 w 893109"/>
                <a:gd name="connsiteY3" fmla="*/ 1502228 h 1502228"/>
              </a:gdLst>
              <a:ahLst/>
              <a:cxnLst>
                <a:cxn ang="0">
                  <a:pos x="connsiteX0" y="connsiteY0"/>
                </a:cxn>
                <a:cxn ang="0">
                  <a:pos x="connsiteX1" y="connsiteY1"/>
                </a:cxn>
                <a:cxn ang="0">
                  <a:pos x="connsiteX2" y="connsiteY2"/>
                </a:cxn>
                <a:cxn ang="0">
                  <a:pos x="connsiteX3" y="connsiteY3"/>
                </a:cxn>
              </a:cxnLst>
              <a:rect l="l" t="t" r="r" b="b"/>
              <a:pathLst>
                <a:path w="893109" h="1502228">
                  <a:moveTo>
                    <a:pt x="863600" y="0"/>
                  </a:moveTo>
                  <a:cubicBezTo>
                    <a:pt x="893838" y="153609"/>
                    <a:pt x="924076" y="307219"/>
                    <a:pt x="827314" y="522514"/>
                  </a:cubicBezTo>
                  <a:cubicBezTo>
                    <a:pt x="730552" y="737809"/>
                    <a:pt x="420915" y="1128485"/>
                    <a:pt x="283029" y="1291771"/>
                  </a:cubicBezTo>
                  <a:cubicBezTo>
                    <a:pt x="145143" y="1455057"/>
                    <a:pt x="72571" y="1478642"/>
                    <a:pt x="0" y="1502228"/>
                  </a:cubicBezTo>
                </a:path>
              </a:pathLst>
            </a:custGeom>
            <a:noFill/>
            <a:ln>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Freeform: Shape 10">
              <a:extLst>
                <a:ext uri="{FF2B5EF4-FFF2-40B4-BE49-F238E27FC236}">
                  <a16:creationId xmlns:a16="http://schemas.microsoft.com/office/drawing/2014/main" id="{308E2A85-BD45-F734-A8E6-770A37D112EA}"/>
                </a:ext>
              </a:extLst>
            </p:cNvPr>
            <p:cNvSpPr/>
            <p:nvPr/>
          </p:nvSpPr>
          <p:spPr>
            <a:xfrm rot="21228328">
              <a:off x="6637493" y="1602122"/>
              <a:ext cx="2837543" cy="981515"/>
            </a:xfrm>
            <a:custGeom>
              <a:avLst/>
              <a:gdLst>
                <a:gd name="connsiteX0" fmla="*/ 0 w 3236685"/>
                <a:gd name="connsiteY0" fmla="*/ 212258 h 981515"/>
                <a:gd name="connsiteX1" fmla="*/ 595085 w 3236685"/>
                <a:gd name="connsiteY1" fmla="*/ 16315 h 981515"/>
                <a:gd name="connsiteX2" fmla="*/ 2460171 w 3236685"/>
                <a:gd name="connsiteY2" fmla="*/ 117915 h 981515"/>
                <a:gd name="connsiteX3" fmla="*/ 3193142 w 3236685"/>
                <a:gd name="connsiteY3" fmla="*/ 959744 h 981515"/>
                <a:gd name="connsiteX4" fmla="*/ 3193142 w 3236685"/>
                <a:gd name="connsiteY4" fmla="*/ 959744 h 981515"/>
                <a:gd name="connsiteX5" fmla="*/ 3236685 w 3236685"/>
                <a:gd name="connsiteY5" fmla="*/ 981515 h 98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6685" h="981515">
                  <a:moveTo>
                    <a:pt x="0" y="212258"/>
                  </a:moveTo>
                  <a:cubicBezTo>
                    <a:pt x="92528" y="122148"/>
                    <a:pt x="185057" y="32039"/>
                    <a:pt x="595085" y="16315"/>
                  </a:cubicBezTo>
                  <a:cubicBezTo>
                    <a:pt x="1005113" y="591"/>
                    <a:pt x="2027162" y="-39323"/>
                    <a:pt x="2460171" y="117915"/>
                  </a:cubicBezTo>
                  <a:cubicBezTo>
                    <a:pt x="2893180" y="275153"/>
                    <a:pt x="3193142" y="959744"/>
                    <a:pt x="3193142" y="959744"/>
                  </a:cubicBezTo>
                  <a:lnTo>
                    <a:pt x="3193142" y="959744"/>
                  </a:lnTo>
                  <a:lnTo>
                    <a:pt x="3236685" y="981515"/>
                  </a:lnTo>
                </a:path>
              </a:pathLst>
            </a:custGeom>
            <a:noFill/>
            <a:ln>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reeform: Shape 6">
              <a:extLst>
                <a:ext uri="{FF2B5EF4-FFF2-40B4-BE49-F238E27FC236}">
                  <a16:creationId xmlns:a16="http://schemas.microsoft.com/office/drawing/2014/main" id="{612477B5-CF3D-C353-7004-C6E4553B4D4C}"/>
                </a:ext>
              </a:extLst>
            </p:cNvPr>
            <p:cNvSpPr/>
            <p:nvPr/>
          </p:nvSpPr>
          <p:spPr>
            <a:xfrm>
              <a:off x="6360187" y="3046086"/>
              <a:ext cx="624114" cy="1756229"/>
            </a:xfrm>
            <a:custGeom>
              <a:avLst/>
              <a:gdLst>
                <a:gd name="connsiteX0" fmla="*/ 624114 w 624114"/>
                <a:gd name="connsiteY0" fmla="*/ 1756229 h 1756229"/>
                <a:gd name="connsiteX1" fmla="*/ 268514 w 624114"/>
                <a:gd name="connsiteY1" fmla="*/ 1451429 h 1756229"/>
                <a:gd name="connsiteX2" fmla="*/ 195943 w 624114"/>
                <a:gd name="connsiteY2" fmla="*/ 950686 h 1756229"/>
                <a:gd name="connsiteX3" fmla="*/ 0 w 624114"/>
                <a:gd name="connsiteY3" fmla="*/ 0 h 1756229"/>
              </a:gdLst>
              <a:ahLst/>
              <a:cxnLst>
                <a:cxn ang="0">
                  <a:pos x="connsiteX0" y="connsiteY0"/>
                </a:cxn>
                <a:cxn ang="0">
                  <a:pos x="connsiteX1" y="connsiteY1"/>
                </a:cxn>
                <a:cxn ang="0">
                  <a:pos x="connsiteX2" y="connsiteY2"/>
                </a:cxn>
                <a:cxn ang="0">
                  <a:pos x="connsiteX3" y="connsiteY3"/>
                </a:cxn>
              </a:cxnLst>
              <a:rect l="l" t="t" r="r" b="b"/>
              <a:pathLst>
                <a:path w="624114" h="1756229">
                  <a:moveTo>
                    <a:pt x="624114" y="1756229"/>
                  </a:moveTo>
                  <a:cubicBezTo>
                    <a:pt x="481995" y="1670957"/>
                    <a:pt x="339876" y="1585686"/>
                    <a:pt x="268514" y="1451429"/>
                  </a:cubicBezTo>
                  <a:cubicBezTo>
                    <a:pt x="197152" y="1317172"/>
                    <a:pt x="240695" y="1192591"/>
                    <a:pt x="195943" y="950686"/>
                  </a:cubicBezTo>
                  <a:cubicBezTo>
                    <a:pt x="151191" y="708781"/>
                    <a:pt x="75595" y="354390"/>
                    <a:pt x="0" y="0"/>
                  </a:cubicBezTo>
                </a:path>
              </a:pathLst>
            </a:custGeom>
            <a:noFill/>
            <a:ln>
              <a:headEnd type="triangl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2">
              <a:extLst>
                <a:ext uri="{FF2B5EF4-FFF2-40B4-BE49-F238E27FC236}">
                  <a16:creationId xmlns:a16="http://schemas.microsoft.com/office/drawing/2014/main" id="{6EADB0F5-1CFA-EEB4-7B1F-4D093D102A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6945" y="3394442"/>
              <a:ext cx="778973" cy="69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2" name="Google Shape;142;p5"/>
            <p:cNvPicPr preferRelativeResize="0"/>
            <p:nvPr/>
          </p:nvPicPr>
          <p:blipFill rotWithShape="1">
            <a:blip r:embed="rId5">
              <a:alphaModFix/>
            </a:blip>
            <a:srcRect/>
            <a:stretch/>
          </p:blipFill>
          <p:spPr>
            <a:xfrm>
              <a:off x="5452678" y="2168550"/>
              <a:ext cx="1668112" cy="699736"/>
            </a:xfrm>
            <a:prstGeom prst="rect">
              <a:avLst/>
            </a:prstGeom>
            <a:noFill/>
            <a:ln>
              <a:noFill/>
            </a:ln>
          </p:spPr>
        </p:pic>
        <p:pic>
          <p:nvPicPr>
            <p:cNvPr id="8" name="Picture 7" descr="Logo&#10;&#10;Description automatically generated">
              <a:extLst>
                <a:ext uri="{FF2B5EF4-FFF2-40B4-BE49-F238E27FC236}">
                  <a16:creationId xmlns:a16="http://schemas.microsoft.com/office/drawing/2014/main" id="{A3CA90B1-E47A-57A2-9D07-E09DC36FC56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56925" y="2518418"/>
              <a:ext cx="2063984" cy="788442"/>
            </a:xfrm>
            <a:prstGeom prst="rect">
              <a:avLst/>
            </a:prstGeom>
          </p:spPr>
        </p:pic>
        <p:sp>
          <p:nvSpPr>
            <p:cNvPr id="9" name="TextBox 8">
              <a:extLst>
                <a:ext uri="{FF2B5EF4-FFF2-40B4-BE49-F238E27FC236}">
                  <a16:creationId xmlns:a16="http://schemas.microsoft.com/office/drawing/2014/main" id="{1797CBE1-0826-6B40-76DC-5911C66B89E6}"/>
                </a:ext>
              </a:extLst>
            </p:cNvPr>
            <p:cNvSpPr txBox="1"/>
            <p:nvPr/>
          </p:nvSpPr>
          <p:spPr>
            <a:xfrm>
              <a:off x="7120790" y="4609129"/>
              <a:ext cx="2036135" cy="523220"/>
            </a:xfrm>
            <a:prstGeom prst="rect">
              <a:avLst/>
            </a:prstGeom>
            <a:noFill/>
          </p:spPr>
          <p:txBody>
            <a:bodyPr wrap="none" rtlCol="0">
              <a:spAutoFit/>
            </a:bodyPr>
            <a:lstStyle/>
            <a:p>
              <a:r>
                <a:rPr lang="en-GB" sz="2800" dirty="0">
                  <a:latin typeface="Corbel" panose="020B0503020204020204" pitchFamily="34" charset="0"/>
                </a:rPr>
                <a:t>My Platform</a:t>
              </a:r>
            </a:p>
          </p:txBody>
        </p:sp>
        <p:pic>
          <p:nvPicPr>
            <p:cNvPr id="10" name="Picture 2">
              <a:extLst>
                <a:ext uri="{FF2B5EF4-FFF2-40B4-BE49-F238E27FC236}">
                  <a16:creationId xmlns:a16="http://schemas.microsoft.com/office/drawing/2014/main" id="{93C92487-219B-BE21-495B-7F93C7D4994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1941" y="1197269"/>
              <a:ext cx="778973" cy="69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a:extLst>
                <a:ext uri="{FF2B5EF4-FFF2-40B4-BE49-F238E27FC236}">
                  <a16:creationId xmlns:a16="http://schemas.microsoft.com/office/drawing/2014/main" id="{44E9FAA2-890D-DC98-7593-D483DC3814B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52528" y="3683225"/>
              <a:ext cx="778973" cy="6997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 name="TextBox 2">
            <a:extLst>
              <a:ext uri="{FF2B5EF4-FFF2-40B4-BE49-F238E27FC236}">
                <a16:creationId xmlns:a16="http://schemas.microsoft.com/office/drawing/2014/main" id="{D6722AAA-A2D7-30C0-2CA4-214140109310}"/>
              </a:ext>
            </a:extLst>
          </p:cNvPr>
          <p:cNvSpPr txBox="1"/>
          <p:nvPr/>
        </p:nvSpPr>
        <p:spPr>
          <a:xfrm>
            <a:off x="451287" y="1297337"/>
            <a:ext cx="9722707" cy="523220"/>
          </a:xfrm>
          <a:prstGeom prst="rect">
            <a:avLst/>
          </a:prstGeom>
          <a:noFill/>
        </p:spPr>
        <p:txBody>
          <a:bodyPr wrap="square">
            <a:spAutoFit/>
          </a:bodyPr>
          <a:lstStyle/>
          <a:p>
            <a:r>
              <a:rPr lang="en-GB" sz="2800" dirty="0">
                <a:solidFill>
                  <a:srgbClr val="006666"/>
                </a:solidFill>
                <a:latin typeface="Corbel" panose="020B0503020204020204" pitchFamily="34" charset="0"/>
              </a:rPr>
              <a:t>Repositories have their own approaches</a:t>
            </a:r>
          </a:p>
        </p:txBody>
      </p:sp>
      <p:sp>
        <p:nvSpPr>
          <p:cNvPr id="14" name="TextBox 13">
            <a:extLst>
              <a:ext uri="{FF2B5EF4-FFF2-40B4-BE49-F238E27FC236}">
                <a16:creationId xmlns:a16="http://schemas.microsoft.com/office/drawing/2014/main" id="{88275BD7-A28F-08AA-6AD2-C2028BDBE431}"/>
              </a:ext>
            </a:extLst>
          </p:cNvPr>
          <p:cNvSpPr txBox="1"/>
          <p:nvPr/>
        </p:nvSpPr>
        <p:spPr>
          <a:xfrm>
            <a:off x="497289" y="2040411"/>
            <a:ext cx="2770674" cy="1938992"/>
          </a:xfrm>
          <a:prstGeom prst="rect">
            <a:avLst/>
          </a:prstGeom>
          <a:noFill/>
        </p:spPr>
        <p:txBody>
          <a:bodyPr wrap="square">
            <a:spAutoFit/>
          </a:bodyPr>
          <a:lstStyle/>
          <a:p>
            <a:r>
              <a:rPr lang="en-GB" sz="2000" dirty="0" err="1">
                <a:solidFill>
                  <a:srgbClr val="006666"/>
                </a:solidFill>
                <a:latin typeface="Corbel" panose="020B0503020204020204" pitchFamily="34" charset="0"/>
              </a:rPr>
              <a:t>DataONE</a:t>
            </a:r>
            <a:r>
              <a:rPr lang="en-GB" sz="2000" dirty="0">
                <a:solidFill>
                  <a:srgbClr val="006666"/>
                </a:solidFill>
                <a:latin typeface="Corbel" panose="020B0503020204020204" pitchFamily="34" charset="0"/>
              </a:rPr>
              <a:t> data package</a:t>
            </a:r>
          </a:p>
          <a:p>
            <a:r>
              <a:rPr lang="en-GB" sz="2000" dirty="0" err="1">
                <a:solidFill>
                  <a:srgbClr val="006666"/>
                </a:solidFill>
                <a:latin typeface="Corbel" panose="020B0503020204020204" pitchFamily="34" charset="0"/>
              </a:rPr>
              <a:t>CodeOcean</a:t>
            </a:r>
            <a:r>
              <a:rPr lang="en-GB" sz="2000" dirty="0">
                <a:solidFill>
                  <a:srgbClr val="006666"/>
                </a:solidFill>
                <a:latin typeface="Corbel" panose="020B0503020204020204" pitchFamily="34" charset="0"/>
              </a:rPr>
              <a:t> capsule</a:t>
            </a:r>
          </a:p>
          <a:p>
            <a:r>
              <a:rPr lang="en-GB" sz="2000" dirty="0">
                <a:solidFill>
                  <a:srgbClr val="006666"/>
                </a:solidFill>
                <a:latin typeface="Corbel" panose="020B0503020204020204" pitchFamily="34" charset="0"/>
              </a:rPr>
              <a:t>Whole Tale capsules</a:t>
            </a:r>
          </a:p>
          <a:p>
            <a:r>
              <a:rPr lang="en-GB" sz="2000" dirty="0">
                <a:solidFill>
                  <a:srgbClr val="006666"/>
                </a:solidFill>
                <a:latin typeface="Corbel" panose="020B0503020204020204" pitchFamily="34" charset="0"/>
              </a:rPr>
              <a:t>Compendiums</a:t>
            </a:r>
          </a:p>
          <a:p>
            <a:r>
              <a:rPr lang="en-GB" sz="2000" dirty="0" err="1">
                <a:solidFill>
                  <a:srgbClr val="006666"/>
                </a:solidFill>
                <a:latin typeface="Corbel" panose="020B0503020204020204" pitchFamily="34" charset="0"/>
              </a:rPr>
              <a:t>CombineArchive</a:t>
            </a:r>
            <a:endParaRPr lang="en-GB" sz="2000" dirty="0">
              <a:solidFill>
                <a:srgbClr val="006666"/>
              </a:solidFill>
              <a:latin typeface="Corbel" panose="020B0503020204020204" pitchFamily="34" charset="0"/>
            </a:endParaRPr>
          </a:p>
          <a:p>
            <a:r>
              <a:rPr lang="en-GB" sz="2000" dirty="0" err="1">
                <a:solidFill>
                  <a:srgbClr val="006666"/>
                </a:solidFill>
                <a:latin typeface="Corbel" panose="020B0503020204020204" pitchFamily="34" charset="0"/>
              </a:rPr>
              <a:t>DataCrate</a:t>
            </a:r>
            <a:r>
              <a:rPr lang="en-GB" sz="2000" dirty="0">
                <a:solidFill>
                  <a:srgbClr val="006666"/>
                </a:solidFill>
                <a:latin typeface="Corbel" panose="020B0503020204020204" pitchFamily="34" charset="0"/>
              </a:rPr>
              <a:t> … </a:t>
            </a:r>
          </a:p>
        </p:txBody>
      </p:sp>
      <p:sp>
        <p:nvSpPr>
          <p:cNvPr id="5" name="TextBox 4">
            <a:extLst>
              <a:ext uri="{FF2B5EF4-FFF2-40B4-BE49-F238E27FC236}">
                <a16:creationId xmlns:a16="http://schemas.microsoft.com/office/drawing/2014/main" id="{D13CB2A6-EAA8-917E-02FB-F2589FAAED6D}"/>
              </a:ext>
            </a:extLst>
          </p:cNvPr>
          <p:cNvSpPr txBox="1"/>
          <p:nvPr/>
        </p:nvSpPr>
        <p:spPr>
          <a:xfrm>
            <a:off x="472224" y="4400309"/>
            <a:ext cx="5477527" cy="2118529"/>
          </a:xfrm>
          <a:prstGeom prst="rect">
            <a:avLst/>
          </a:prstGeom>
          <a:noFill/>
        </p:spPr>
        <p:txBody>
          <a:bodyPr wrap="square">
            <a:spAutoFit/>
          </a:bodyPr>
          <a:lstStyle/>
          <a:p>
            <a:r>
              <a:rPr lang="en-US" sz="2400" b="1" dirty="0">
                <a:solidFill>
                  <a:srgbClr val="006666"/>
                </a:solidFill>
                <a:latin typeface="Corbel" panose="020B0503020204020204" pitchFamily="34" charset="0"/>
                <a:ea typeface="Corbel"/>
                <a:cs typeface="Corbel"/>
                <a:sym typeface="Corbel"/>
              </a:rPr>
              <a:t>Need something Infrastructure independent</a:t>
            </a:r>
            <a:endParaRPr lang="en-US" sz="3200" b="1" dirty="0">
              <a:solidFill>
                <a:srgbClr val="006666"/>
              </a:solidFill>
              <a:latin typeface="Corbel" panose="020B0503020204020204" pitchFamily="34" charset="0"/>
            </a:endParaRPr>
          </a:p>
          <a:p>
            <a:pPr marL="342883" indent="-257175">
              <a:spcBef>
                <a:spcPts val="675"/>
              </a:spcBef>
              <a:buClr>
                <a:schemeClr val="dk1"/>
              </a:buClr>
              <a:buSzPts val="1800"/>
              <a:buFont typeface="Arial"/>
              <a:buChar char="•"/>
            </a:pPr>
            <a:r>
              <a:rPr lang="en-US" sz="2400" dirty="0">
                <a:solidFill>
                  <a:srgbClr val="006666"/>
                </a:solidFill>
                <a:latin typeface="Corbel" panose="020B0503020204020204" pitchFamily="34" charset="0"/>
                <a:ea typeface="Corbel"/>
                <a:cs typeface="Corbel"/>
                <a:sym typeface="Corbel"/>
              </a:rPr>
              <a:t>Exchange between repositories, registries and services. </a:t>
            </a:r>
          </a:p>
          <a:p>
            <a:pPr marL="342883" indent="-257175">
              <a:spcBef>
                <a:spcPts val="675"/>
              </a:spcBef>
              <a:buClr>
                <a:schemeClr val="dk1"/>
              </a:buClr>
              <a:buSzPts val="1800"/>
              <a:buFont typeface="Arial"/>
              <a:buChar char="•"/>
            </a:pPr>
            <a:r>
              <a:rPr lang="en-US" sz="2400" dirty="0">
                <a:solidFill>
                  <a:srgbClr val="006666"/>
                </a:solidFill>
                <a:latin typeface="Corbel" panose="020B0503020204020204" pitchFamily="34" charset="0"/>
              </a:rPr>
              <a:t>Avoid vendor lock-in</a:t>
            </a:r>
            <a:endParaRPr lang="en-GB" sz="2400" b="1" dirty="0">
              <a:solidFill>
                <a:srgbClr val="006666"/>
              </a:solidFill>
              <a:latin typeface="Corbel" panose="020B0503020204020204" pitchFamily="34" charset="0"/>
            </a:endParaRPr>
          </a:p>
        </p:txBody>
      </p:sp>
      <p:sp>
        <p:nvSpPr>
          <p:cNvPr id="12" name="TextBox 11">
            <a:extLst>
              <a:ext uri="{FF2B5EF4-FFF2-40B4-BE49-F238E27FC236}">
                <a16:creationId xmlns:a16="http://schemas.microsoft.com/office/drawing/2014/main" id="{E469AC6C-5AB7-3233-B013-FC6BA732D5CC}"/>
              </a:ext>
            </a:extLst>
          </p:cNvPr>
          <p:cNvSpPr txBox="1"/>
          <p:nvPr/>
        </p:nvSpPr>
        <p:spPr>
          <a:xfrm>
            <a:off x="7117492" y="5360550"/>
            <a:ext cx="4461488" cy="830997"/>
          </a:xfrm>
          <a:prstGeom prst="rect">
            <a:avLst/>
          </a:prstGeom>
          <a:noFill/>
        </p:spPr>
        <p:txBody>
          <a:bodyPr wrap="square">
            <a:spAutoFit/>
          </a:bodyPr>
          <a:lstStyle/>
          <a:p>
            <a:r>
              <a:rPr lang="en-GB" sz="2400" b="1" dirty="0">
                <a:solidFill>
                  <a:srgbClr val="006666"/>
                </a:solidFill>
                <a:latin typeface="Corbel" panose="020B0503020204020204" pitchFamily="34" charset="0"/>
              </a:rPr>
              <a:t>Currency of exchange across</a:t>
            </a:r>
          </a:p>
          <a:p>
            <a:r>
              <a:rPr lang="en-GB" sz="2400" b="1" dirty="0">
                <a:solidFill>
                  <a:srgbClr val="006666"/>
                </a:solidFill>
                <a:latin typeface="Corbel" panose="020B0503020204020204" pitchFamily="34" charset="0"/>
              </a:rPr>
              <a:t>Research Digital Ecosystem</a:t>
            </a:r>
          </a:p>
        </p:txBody>
      </p:sp>
    </p:spTree>
    <p:extLst>
      <p:ext uri="{BB962C8B-B14F-4D97-AF65-F5344CB8AC3E}">
        <p14:creationId xmlns:p14="http://schemas.microsoft.com/office/powerpoint/2010/main" val="2151298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4AFB-3AEC-CB51-1F20-C9410BE76834}"/>
              </a:ext>
            </a:extLst>
          </p:cNvPr>
          <p:cNvSpPr>
            <a:spLocks noGrp="1"/>
          </p:cNvSpPr>
          <p:nvPr>
            <p:ph type="title"/>
          </p:nvPr>
        </p:nvSpPr>
        <p:spPr>
          <a:xfrm>
            <a:off x="1665836" y="341259"/>
            <a:ext cx="10212311" cy="968945"/>
          </a:xfrm>
        </p:spPr>
        <p:txBody>
          <a:bodyPr>
            <a:normAutofit/>
          </a:bodyPr>
          <a:lstStyle/>
          <a:p>
            <a:pPr algn="l"/>
            <a:r>
              <a:rPr lang="en-GB" dirty="0" err="1">
                <a:solidFill>
                  <a:srgbClr val="006666"/>
                </a:solidFill>
              </a:rPr>
              <a:t>BioConnect</a:t>
            </a:r>
            <a:r>
              <a:rPr lang="en-GB" dirty="0">
                <a:solidFill>
                  <a:srgbClr val="006666"/>
                </a:solidFill>
              </a:rPr>
              <a:t> Data Packages</a:t>
            </a:r>
          </a:p>
        </p:txBody>
      </p:sp>
      <p:pic>
        <p:nvPicPr>
          <p:cNvPr id="5" name="Google Shape;240;p9" descr="Image result for RO-Crate logo">
            <a:extLst>
              <a:ext uri="{FF2B5EF4-FFF2-40B4-BE49-F238E27FC236}">
                <a16:creationId xmlns:a16="http://schemas.microsoft.com/office/drawing/2014/main" id="{D7E731D0-9D1F-5FB3-410D-43C06708CDFD}"/>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11" name="Google Shape;341;p14">
            <a:extLst>
              <a:ext uri="{FF2B5EF4-FFF2-40B4-BE49-F238E27FC236}">
                <a16:creationId xmlns:a16="http://schemas.microsoft.com/office/drawing/2014/main" id="{8170F8F7-0D9C-D8D8-CCCD-FF46892B866D}"/>
              </a:ext>
            </a:extLst>
          </p:cNvPr>
          <p:cNvSpPr txBox="1"/>
          <p:nvPr/>
        </p:nvSpPr>
        <p:spPr>
          <a:xfrm>
            <a:off x="729724" y="6306398"/>
            <a:ext cx="3000000" cy="560636"/>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1000"/>
              </a:spcAft>
              <a:buClr>
                <a:srgbClr val="000000"/>
              </a:buClr>
              <a:buSzTx/>
              <a:buFont typeface="Arial"/>
              <a:buNone/>
              <a:tabLst/>
              <a:defRPr/>
            </a:pPr>
            <a:r>
              <a:rPr kumimoji="0" lang="en-GB" sz="1400" b="0" i="0" u="none" strike="noStrike" kern="0" cap="none" spc="0" normalizeH="0" baseline="0" noProof="0" dirty="0">
                <a:ln>
                  <a:noFill/>
                </a:ln>
                <a:solidFill>
                  <a:srgbClr val="000000"/>
                </a:solidFill>
                <a:effectLst/>
                <a:uLnTx/>
                <a:uFillTx/>
                <a:latin typeface="Corbel"/>
                <a:ea typeface="Corbel"/>
                <a:cs typeface="Corbel"/>
                <a:sym typeface="Corbel"/>
              </a:rPr>
              <a:t>Abigail Miller</a:t>
            </a:r>
            <a:endParaRPr kumimoji="0" sz="1400" b="0" i="0" u="none" strike="noStrike" kern="0" cap="none" spc="0" normalizeH="0" baseline="0" noProof="0" dirty="0">
              <a:ln>
                <a:noFill/>
              </a:ln>
              <a:solidFill>
                <a:srgbClr val="000000"/>
              </a:solidFill>
              <a:effectLst/>
              <a:uLnTx/>
              <a:uFillTx/>
              <a:latin typeface="Corbel"/>
              <a:ea typeface="Corbel"/>
              <a:cs typeface="Corbel"/>
              <a:sym typeface="Corbel"/>
            </a:endParaRPr>
          </a:p>
        </p:txBody>
      </p:sp>
      <p:sp>
        <p:nvSpPr>
          <p:cNvPr id="18" name="TextBox 17">
            <a:extLst>
              <a:ext uri="{FF2B5EF4-FFF2-40B4-BE49-F238E27FC236}">
                <a16:creationId xmlns:a16="http://schemas.microsoft.com/office/drawing/2014/main" id="{F28D176A-ED62-CFA2-9DBC-066DF444A422}"/>
              </a:ext>
            </a:extLst>
          </p:cNvPr>
          <p:cNvSpPr txBox="1"/>
          <p:nvPr/>
        </p:nvSpPr>
        <p:spPr>
          <a:xfrm>
            <a:off x="2413524" y="6374760"/>
            <a:ext cx="6097508" cy="307777"/>
          </a:xfrm>
          <a:prstGeom prst="rect">
            <a:avLst/>
          </a:prstGeom>
          <a:noFill/>
        </p:spPr>
        <p:txBody>
          <a:bodyPr wrap="square">
            <a:spAutoFit/>
          </a:bodyPr>
          <a:lstStyle/>
          <a:p>
            <a:r>
              <a:rPr lang="en-GB" sz="1400" dirty="0">
                <a:latin typeface="Corbel" panose="020B0503020204020204" pitchFamily="34" charset="0"/>
              </a:rPr>
              <a:t>https://zenodo.org/record/7116702#.YzinYLTMKF4</a:t>
            </a:r>
          </a:p>
        </p:txBody>
      </p:sp>
      <p:sp>
        <p:nvSpPr>
          <p:cNvPr id="19" name="Google Shape;332;p14">
            <a:extLst>
              <a:ext uri="{FF2B5EF4-FFF2-40B4-BE49-F238E27FC236}">
                <a16:creationId xmlns:a16="http://schemas.microsoft.com/office/drawing/2014/main" id="{46B509B1-AD1E-CA83-A2E7-7BA80D6D0E97}"/>
              </a:ext>
            </a:extLst>
          </p:cNvPr>
          <p:cNvSpPr txBox="1"/>
          <p:nvPr/>
        </p:nvSpPr>
        <p:spPr>
          <a:xfrm>
            <a:off x="862509" y="5502591"/>
            <a:ext cx="11329491" cy="738623"/>
          </a:xfrm>
          <a:prstGeom prst="rect">
            <a:avLst/>
          </a:prstGeom>
          <a:noFill/>
          <a:ln>
            <a:noFill/>
          </a:ln>
        </p:spPr>
        <p:txBody>
          <a:bodyPr spcFirstLastPara="1" wrap="square" lIns="91425" tIns="45700" rIns="91425" bIns="45700" anchor="t" anchorCtr="0">
            <a:spAutoFit/>
          </a:bodyPr>
          <a:lstStyle/>
          <a:p>
            <a:r>
              <a:rPr lang="en-US" sz="2400" dirty="0">
                <a:solidFill>
                  <a:srgbClr val="006666"/>
                </a:solidFill>
                <a:latin typeface="Corbel" panose="020B0503020204020204" pitchFamily="34" charset="0"/>
                <a:cs typeface="Arial"/>
              </a:rPr>
              <a:t>An index of biological research data, analysis tools, and models</a:t>
            </a:r>
            <a:r>
              <a:rPr lang="en-US" sz="2400" dirty="0">
                <a:latin typeface="Corbel" panose="020B0503020204020204" pitchFamily="34" charset="0"/>
                <a:cs typeface="Arial"/>
              </a:rPr>
              <a:t> </a:t>
            </a:r>
          </a:p>
          <a:p>
            <a:r>
              <a:rPr lang="en-US" dirty="0">
                <a:latin typeface="Corbel" panose="020B0503020204020204" pitchFamily="34" charset="0"/>
                <a:cs typeface="Arial"/>
              </a:rPr>
              <a:t>hosted internally or externally: LIMS, </a:t>
            </a:r>
            <a:r>
              <a:rPr lang="en-US" dirty="0">
                <a:latin typeface="Corbel" panose="020B0503020204020204" pitchFamily="34" charset="0"/>
              </a:rPr>
              <a:t>machine generated data files, manually generated data files, spreadsheets</a:t>
            </a:r>
          </a:p>
        </p:txBody>
      </p:sp>
      <p:pic>
        <p:nvPicPr>
          <p:cNvPr id="22" name="Picture 21" descr="Diagram&#10;&#10;Description automatically generated">
            <a:extLst>
              <a:ext uri="{FF2B5EF4-FFF2-40B4-BE49-F238E27FC236}">
                <a16:creationId xmlns:a16="http://schemas.microsoft.com/office/drawing/2014/main" id="{6F253134-8978-05C8-2563-F0E26EBDBBC0}"/>
              </a:ext>
            </a:extLst>
          </p:cNvPr>
          <p:cNvPicPr>
            <a:picLocks noChangeAspect="1"/>
          </p:cNvPicPr>
          <p:nvPr/>
        </p:nvPicPr>
        <p:blipFill>
          <a:blip r:embed="rId4"/>
          <a:stretch>
            <a:fillRect/>
          </a:stretch>
        </p:blipFill>
        <p:spPr>
          <a:xfrm>
            <a:off x="1268799" y="1645287"/>
            <a:ext cx="9783952" cy="3522221"/>
          </a:xfrm>
          <a:prstGeom prst="rect">
            <a:avLst/>
          </a:prstGeom>
        </p:spPr>
      </p:pic>
      <p:pic>
        <p:nvPicPr>
          <p:cNvPr id="10" name="Google Shape;333;p14" descr="Logo, company name&#10;&#10;Description automatically generated">
            <a:extLst>
              <a:ext uri="{FF2B5EF4-FFF2-40B4-BE49-F238E27FC236}">
                <a16:creationId xmlns:a16="http://schemas.microsoft.com/office/drawing/2014/main" id="{F8824B00-1DCF-B801-2DF5-8715831D2F10}"/>
              </a:ext>
            </a:extLst>
          </p:cNvPr>
          <p:cNvPicPr preferRelativeResize="0"/>
          <p:nvPr/>
        </p:nvPicPr>
        <p:blipFill rotWithShape="1">
          <a:blip r:embed="rId5">
            <a:alphaModFix/>
          </a:blip>
          <a:srcRect/>
          <a:stretch/>
        </p:blipFill>
        <p:spPr>
          <a:xfrm>
            <a:off x="8428776" y="162539"/>
            <a:ext cx="3174603" cy="1066667"/>
          </a:xfrm>
          <a:prstGeom prst="rect">
            <a:avLst/>
          </a:prstGeom>
          <a:noFill/>
          <a:ln>
            <a:noFill/>
          </a:ln>
        </p:spPr>
      </p:pic>
      <p:sp>
        <p:nvSpPr>
          <p:cNvPr id="26" name="TextBox 25">
            <a:extLst>
              <a:ext uri="{FF2B5EF4-FFF2-40B4-BE49-F238E27FC236}">
                <a16:creationId xmlns:a16="http://schemas.microsoft.com/office/drawing/2014/main" id="{312479F1-C6B9-7E82-E536-36FE7E0515C5}"/>
              </a:ext>
            </a:extLst>
          </p:cNvPr>
          <p:cNvSpPr txBox="1"/>
          <p:nvPr/>
        </p:nvSpPr>
        <p:spPr>
          <a:xfrm>
            <a:off x="2931543" y="1353434"/>
            <a:ext cx="7169173" cy="923330"/>
          </a:xfrm>
          <a:prstGeom prst="rect">
            <a:avLst/>
          </a:prstGeom>
          <a:noFill/>
        </p:spPr>
        <p:txBody>
          <a:bodyPr wrap="square">
            <a:spAutoFit/>
          </a:bodyPr>
          <a:lstStyle/>
          <a:p>
            <a:pPr lvl="1"/>
            <a:r>
              <a:rPr lang="en-US" b="1" dirty="0">
                <a:solidFill>
                  <a:srgbClr val="006666"/>
                </a:solidFill>
                <a:latin typeface="Corbel" panose="020B0503020204020204" pitchFamily="34" charset="0"/>
                <a:cs typeface="Arial"/>
              </a:rPr>
              <a:t>Import, record, and curate study metadata. </a:t>
            </a:r>
          </a:p>
          <a:p>
            <a:pPr lvl="1"/>
            <a:r>
              <a:rPr lang="en-US" b="1" dirty="0">
                <a:solidFill>
                  <a:srgbClr val="006666"/>
                </a:solidFill>
                <a:latin typeface="Corbel" panose="020B0503020204020204" pitchFamily="34" charset="0"/>
                <a:cs typeface="Arial"/>
              </a:rPr>
              <a:t>Search on metadata. Export data with their metadata. </a:t>
            </a:r>
          </a:p>
          <a:p>
            <a:pPr lvl="1"/>
            <a:r>
              <a:rPr lang="en-US" b="1" dirty="0">
                <a:solidFill>
                  <a:srgbClr val="006666"/>
                </a:solidFill>
                <a:latin typeface="Corbel" panose="020B0503020204020204" pitchFamily="34" charset="0"/>
                <a:cs typeface="Arial"/>
              </a:rPr>
              <a:t>Connect data with tools</a:t>
            </a:r>
          </a:p>
        </p:txBody>
      </p:sp>
    </p:spTree>
    <p:extLst>
      <p:ext uri="{BB962C8B-B14F-4D97-AF65-F5344CB8AC3E}">
        <p14:creationId xmlns:p14="http://schemas.microsoft.com/office/powerpoint/2010/main" val="506808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3F3832B-321E-478C-7FDE-B4CE2F79A6B1}"/>
              </a:ext>
            </a:extLst>
          </p:cNvPr>
          <p:cNvSpPr>
            <a:spLocks noGrp="1"/>
          </p:cNvSpPr>
          <p:nvPr>
            <p:ph type="body" idx="1"/>
          </p:nvPr>
        </p:nvSpPr>
        <p:spPr>
          <a:xfrm>
            <a:off x="5471886" y="4078513"/>
            <a:ext cx="6143852" cy="1893661"/>
          </a:xfrm>
        </p:spPr>
        <p:txBody>
          <a:bodyPr/>
          <a:lstStyle/>
          <a:p>
            <a:pPr marL="76200" indent="0">
              <a:buNone/>
            </a:pPr>
            <a:endParaRPr lang="en-GB" dirty="0"/>
          </a:p>
          <a:p>
            <a:pPr marL="76200" indent="0">
              <a:buNone/>
            </a:pPr>
            <a:endParaRPr lang="en-GB" dirty="0"/>
          </a:p>
        </p:txBody>
      </p:sp>
      <p:sp>
        <p:nvSpPr>
          <p:cNvPr id="5" name="Title 1">
            <a:extLst>
              <a:ext uri="{FF2B5EF4-FFF2-40B4-BE49-F238E27FC236}">
                <a16:creationId xmlns:a16="http://schemas.microsoft.com/office/drawing/2014/main" id="{C2A5AFF7-0733-10ED-333D-89DA3533935E}"/>
              </a:ext>
            </a:extLst>
          </p:cNvPr>
          <p:cNvSpPr txBox="1">
            <a:spLocks/>
          </p:cNvSpPr>
          <p:nvPr/>
        </p:nvSpPr>
        <p:spPr>
          <a:xfrm>
            <a:off x="1518209" y="217890"/>
            <a:ext cx="10355649" cy="174879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rgbClr val="006666"/>
                </a:solidFill>
                <a:latin typeface="Calibri" panose="020F0502020204030204" pitchFamily="34" charset="0"/>
                <a:cs typeface="Calibri" panose="020F0502020204030204" pitchFamily="34" charset="0"/>
              </a:rPr>
              <a:t>A snapshot of living objects: </a:t>
            </a:r>
            <a:r>
              <a:rPr lang="en-GB" sz="4400" dirty="0">
                <a:solidFill>
                  <a:srgbClr val="006666"/>
                </a:solidFill>
                <a:latin typeface="Calibri" panose="020F0502020204030204" pitchFamily="34" charset="0"/>
                <a:cs typeface="Calibri" panose="020F0502020204030204" pitchFamily="34" charset="0"/>
              </a:rPr>
              <a:t>Science Changes </a:t>
            </a:r>
            <a:endParaRPr lang="en-GB" dirty="0">
              <a:solidFill>
                <a:srgbClr val="006666"/>
              </a:solidFill>
              <a:latin typeface="Calibri" panose="020F0502020204030204" pitchFamily="34" charset="0"/>
              <a:cs typeface="Calibri" panose="020F0502020204030204" pitchFamily="34" charset="0"/>
            </a:endParaRPr>
          </a:p>
          <a:p>
            <a:r>
              <a:rPr lang="en-GB" sz="3300" dirty="0">
                <a:solidFill>
                  <a:srgbClr val="006666"/>
                </a:solidFill>
                <a:latin typeface="Calibri" panose="020F0502020204030204" pitchFamily="34" charset="0"/>
                <a:cs typeface="Calibri" panose="020F0502020204030204" pitchFamily="34" charset="0"/>
              </a:rPr>
              <a:t>Software, reference datasets, methods change </a:t>
            </a:r>
          </a:p>
        </p:txBody>
      </p:sp>
      <p:pic>
        <p:nvPicPr>
          <p:cNvPr id="6" name="pasted-image.png">
            <a:extLst>
              <a:ext uri="{FF2B5EF4-FFF2-40B4-BE49-F238E27FC236}">
                <a16:creationId xmlns:a16="http://schemas.microsoft.com/office/drawing/2014/main" id="{9CAB24CC-BAFF-9EC6-338C-C6C20077C1EC}"/>
              </a:ext>
            </a:extLst>
          </p:cNvPr>
          <p:cNvPicPr/>
          <p:nvPr/>
        </p:nvPicPr>
        <p:blipFill>
          <a:blip r:embed="rId3"/>
          <a:stretch>
            <a:fillRect/>
          </a:stretch>
        </p:blipFill>
        <p:spPr>
          <a:xfrm>
            <a:off x="241467" y="260014"/>
            <a:ext cx="1055736" cy="937255"/>
          </a:xfrm>
          <a:prstGeom prst="rect">
            <a:avLst/>
          </a:prstGeom>
          <a:ln w="12700" cap="flat">
            <a:noFill/>
            <a:miter lim="400000"/>
          </a:ln>
          <a:effectLst/>
        </p:spPr>
      </p:pic>
      <p:pic>
        <p:nvPicPr>
          <p:cNvPr id="7" name="Picture 5" descr="Talks">
            <a:extLst>
              <a:ext uri="{FF2B5EF4-FFF2-40B4-BE49-F238E27FC236}">
                <a16:creationId xmlns:a16="http://schemas.microsoft.com/office/drawing/2014/main" id="{76DCC731-2DE2-3030-BD41-B74181AB72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1255" t="12668" r="9254" b="23613"/>
          <a:stretch>
            <a:fillRect/>
          </a:stretch>
        </p:blipFill>
        <p:spPr bwMode="auto">
          <a:xfrm>
            <a:off x="663122" y="2186548"/>
            <a:ext cx="4895850" cy="385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9D449BC3-5038-0364-162B-44A6EC72FBF0}"/>
              </a:ext>
            </a:extLst>
          </p:cNvPr>
          <p:cNvSpPr txBox="1"/>
          <p:nvPr/>
        </p:nvSpPr>
        <p:spPr>
          <a:xfrm>
            <a:off x="3374571" y="3179020"/>
            <a:ext cx="2111828" cy="369332"/>
          </a:xfrm>
          <a:prstGeom prst="rect">
            <a:avLst/>
          </a:prstGeom>
          <a:noFill/>
        </p:spPr>
        <p:txBody>
          <a:bodyPr wrap="square">
            <a:spAutoFit/>
          </a:bodyPr>
          <a:lstStyle/>
          <a:p>
            <a:pPr marL="76200" indent="0">
              <a:buNone/>
            </a:pPr>
            <a:r>
              <a:rPr lang="en-GB" dirty="0"/>
              <a:t>Results may vary</a:t>
            </a:r>
          </a:p>
        </p:txBody>
      </p:sp>
      <p:pic>
        <p:nvPicPr>
          <p:cNvPr id="14" name="Picture 13">
            <a:extLst>
              <a:ext uri="{FF2B5EF4-FFF2-40B4-BE49-F238E27FC236}">
                <a16:creationId xmlns:a16="http://schemas.microsoft.com/office/drawing/2014/main" id="{EF07783E-7E47-9085-BD46-594A90B24288}"/>
              </a:ext>
            </a:extLst>
          </p:cNvPr>
          <p:cNvPicPr>
            <a:picLocks noChangeAspect="1"/>
          </p:cNvPicPr>
          <p:nvPr/>
        </p:nvPicPr>
        <p:blipFill>
          <a:blip r:embed="rId5"/>
          <a:stretch>
            <a:fillRect/>
          </a:stretch>
        </p:blipFill>
        <p:spPr>
          <a:xfrm>
            <a:off x="6210647" y="1840266"/>
            <a:ext cx="4463144" cy="1493297"/>
          </a:xfrm>
          <a:prstGeom prst="rect">
            <a:avLst/>
          </a:prstGeom>
        </p:spPr>
      </p:pic>
      <p:sp>
        <p:nvSpPr>
          <p:cNvPr id="19" name="Content Placeholder 2">
            <a:extLst>
              <a:ext uri="{FF2B5EF4-FFF2-40B4-BE49-F238E27FC236}">
                <a16:creationId xmlns:a16="http://schemas.microsoft.com/office/drawing/2014/main" id="{E2E04F3C-1FD0-6CBA-E7F1-588CD174BA31}"/>
              </a:ext>
            </a:extLst>
          </p:cNvPr>
          <p:cNvSpPr txBox="1">
            <a:spLocks/>
          </p:cNvSpPr>
          <p:nvPr/>
        </p:nvSpPr>
        <p:spPr>
          <a:xfrm>
            <a:off x="6210647" y="3761745"/>
            <a:ext cx="5663211" cy="2259141"/>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endParaRPr lang="en-GB" sz="4600" dirty="0">
              <a:solidFill>
                <a:srgbClr val="006666"/>
              </a:solidFill>
              <a:latin typeface="Corbel" panose="020B0503020204020204" pitchFamily="34" charset="0"/>
            </a:endParaRPr>
          </a:p>
          <a:p>
            <a:pPr marL="0" indent="0">
              <a:lnSpc>
                <a:spcPct val="120000"/>
              </a:lnSpc>
              <a:buFont typeface="Arial" panose="020B0604020202020204" pitchFamily="34" charset="0"/>
              <a:buNone/>
            </a:pPr>
            <a:r>
              <a:rPr lang="en-GB" sz="4600" dirty="0">
                <a:solidFill>
                  <a:srgbClr val="006666"/>
                </a:solidFill>
                <a:latin typeface="Corbel" panose="020B0503020204020204" pitchFamily="34" charset="0"/>
              </a:rPr>
              <a:t>What if we released research rather than published it</a:t>
            </a:r>
            <a:r>
              <a:rPr lang="en-GB" sz="4400" dirty="0">
                <a:solidFill>
                  <a:srgbClr val="006666"/>
                </a:solidFill>
                <a:latin typeface="Corbel" panose="020B0503020204020204" pitchFamily="34" charset="0"/>
              </a:rPr>
              <a:t>? </a:t>
            </a:r>
          </a:p>
          <a:p>
            <a:pPr marL="0" indent="0">
              <a:buFont typeface="Arial" panose="020B0604020202020204" pitchFamily="34" charset="0"/>
              <a:buNone/>
            </a:pPr>
            <a:endParaRPr lang="en-GB" sz="4400" dirty="0">
              <a:solidFill>
                <a:srgbClr val="006666"/>
              </a:solidFill>
              <a:latin typeface="Corbel" panose="020B0503020204020204" pitchFamily="34" charset="0"/>
            </a:endParaRPr>
          </a:p>
          <a:p>
            <a:pPr marL="0" indent="0">
              <a:buFont typeface="Arial" panose="020B0604020202020204" pitchFamily="34" charset="0"/>
              <a:buNone/>
            </a:pPr>
            <a:r>
              <a:rPr lang="en-GB" sz="4400" dirty="0">
                <a:solidFill>
                  <a:srgbClr val="006666"/>
                </a:solidFill>
                <a:latin typeface="Corbel" panose="020B0503020204020204" pitchFamily="34" charset="0"/>
              </a:rPr>
              <a:t>Like software releases?</a:t>
            </a:r>
          </a:p>
          <a:p>
            <a:pPr marL="0" indent="0">
              <a:buFont typeface="Arial" panose="020B0604020202020204" pitchFamily="34" charset="0"/>
              <a:buNone/>
            </a:pPr>
            <a:endParaRPr lang="en-GB" dirty="0">
              <a:solidFill>
                <a:srgbClr val="006666"/>
              </a:solidFill>
              <a:latin typeface="Corbel" panose="020B0503020204020204" pitchFamily="34" charset="0"/>
            </a:endParaRPr>
          </a:p>
        </p:txBody>
      </p:sp>
    </p:spTree>
    <p:extLst>
      <p:ext uri="{BB962C8B-B14F-4D97-AF65-F5344CB8AC3E}">
        <p14:creationId xmlns:p14="http://schemas.microsoft.com/office/powerpoint/2010/main" val="7248693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FF8005B-93B5-DEC2-EC7E-926452301F3D}"/>
              </a:ext>
            </a:extLst>
          </p:cNvPr>
          <p:cNvSpPr/>
          <p:nvPr/>
        </p:nvSpPr>
        <p:spPr>
          <a:xfrm>
            <a:off x="179461" y="6394036"/>
            <a:ext cx="9144000" cy="276999"/>
          </a:xfrm>
          <a:prstGeom prst="rect">
            <a:avLst/>
          </a:prstGeom>
        </p:spPr>
        <p:txBody>
          <a:bodyPr wrap="square">
            <a:spAutoFit/>
          </a:bodyPr>
          <a:lstStyle/>
          <a:p>
            <a:r>
              <a:rPr lang="en-GB" sz="1200" i="1" dirty="0"/>
              <a:t>Science 2.0 Repositories: Time for a Change in Scholarly Communication </a:t>
            </a:r>
            <a:r>
              <a:rPr lang="en-GB" sz="1200" i="1" dirty="0" err="1"/>
              <a:t>Assante</a:t>
            </a:r>
            <a:r>
              <a:rPr lang="en-GB" sz="1200" i="1" dirty="0"/>
              <a:t>, Candela, </a:t>
            </a:r>
            <a:r>
              <a:rPr lang="en-GB" sz="1200" i="1" dirty="0" err="1"/>
              <a:t>Castelli</a:t>
            </a:r>
            <a:r>
              <a:rPr lang="en-GB" sz="1200" i="1" dirty="0"/>
              <a:t>, </a:t>
            </a:r>
            <a:r>
              <a:rPr lang="en-GB" sz="1200" i="1" dirty="0" err="1"/>
              <a:t>Manghi</a:t>
            </a:r>
            <a:r>
              <a:rPr lang="en-GB" sz="1200" i="1" dirty="0"/>
              <a:t>, Pagano, D-Lib 2015</a:t>
            </a:r>
          </a:p>
        </p:txBody>
      </p:sp>
      <p:pic>
        <p:nvPicPr>
          <p:cNvPr id="7" name="Picture 6" descr="Shape, icon&#10;&#10;Description automatically generated">
            <a:extLst>
              <a:ext uri="{FF2B5EF4-FFF2-40B4-BE49-F238E27FC236}">
                <a16:creationId xmlns:a16="http://schemas.microsoft.com/office/drawing/2014/main" id="{476F7C29-515A-001E-BFC2-B797B0D7A1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3191765" y="1306617"/>
            <a:ext cx="4248949" cy="4248949"/>
          </a:xfrm>
          <a:prstGeom prst="rect">
            <a:avLst/>
          </a:prstGeom>
        </p:spPr>
      </p:pic>
      <p:pic>
        <p:nvPicPr>
          <p:cNvPr id="8" name="Picture 7" descr="Shape, icon&#10;&#10;Description automatically generated">
            <a:extLst>
              <a:ext uri="{FF2B5EF4-FFF2-40B4-BE49-F238E27FC236}">
                <a16:creationId xmlns:a16="http://schemas.microsoft.com/office/drawing/2014/main" id="{91E5B6FE-1B1E-8B82-D67F-11EF0F7DDD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7099866" y="1306616"/>
            <a:ext cx="4248949" cy="4248949"/>
          </a:xfrm>
          <a:prstGeom prst="rect">
            <a:avLst/>
          </a:prstGeom>
        </p:spPr>
      </p:pic>
      <p:sp>
        <p:nvSpPr>
          <p:cNvPr id="11" name="TextBox 10">
            <a:extLst>
              <a:ext uri="{FF2B5EF4-FFF2-40B4-BE49-F238E27FC236}">
                <a16:creationId xmlns:a16="http://schemas.microsoft.com/office/drawing/2014/main" id="{907B6368-AEC5-946F-8159-388A2F8E15D5}"/>
              </a:ext>
            </a:extLst>
          </p:cNvPr>
          <p:cNvSpPr txBox="1"/>
          <p:nvPr/>
        </p:nvSpPr>
        <p:spPr>
          <a:xfrm>
            <a:off x="4520726" y="2831043"/>
            <a:ext cx="2210549" cy="923330"/>
          </a:xfrm>
          <a:prstGeom prst="rect">
            <a:avLst/>
          </a:prstGeom>
          <a:noFill/>
        </p:spPr>
        <p:txBody>
          <a:bodyPr wrap="square" rtlCol="0">
            <a:spAutoFit/>
          </a:bodyPr>
          <a:lstStyle/>
          <a:p>
            <a:r>
              <a:rPr lang="en-GB" dirty="0">
                <a:latin typeface="Corbel" panose="020B0503020204020204" pitchFamily="34" charset="0"/>
              </a:rPr>
              <a:t>Do Research</a:t>
            </a:r>
          </a:p>
          <a:p>
            <a:r>
              <a:rPr lang="en-GB" dirty="0">
                <a:latin typeface="Corbel" panose="020B0503020204020204" pitchFamily="34" charset="0"/>
              </a:rPr>
              <a:t>Research Infrastructure</a:t>
            </a:r>
          </a:p>
        </p:txBody>
      </p:sp>
      <p:sp>
        <p:nvSpPr>
          <p:cNvPr id="12" name="TextBox 11">
            <a:extLst>
              <a:ext uri="{FF2B5EF4-FFF2-40B4-BE49-F238E27FC236}">
                <a16:creationId xmlns:a16="http://schemas.microsoft.com/office/drawing/2014/main" id="{29FD3389-AD98-2849-D1B6-AD4AFF9DA049}"/>
              </a:ext>
            </a:extLst>
          </p:cNvPr>
          <p:cNvSpPr txBox="1"/>
          <p:nvPr/>
        </p:nvSpPr>
        <p:spPr>
          <a:xfrm>
            <a:off x="8262116" y="2921787"/>
            <a:ext cx="2363569" cy="923330"/>
          </a:xfrm>
          <a:prstGeom prst="rect">
            <a:avLst/>
          </a:prstGeom>
          <a:noFill/>
        </p:spPr>
        <p:txBody>
          <a:bodyPr wrap="square" rtlCol="0">
            <a:spAutoFit/>
          </a:bodyPr>
          <a:lstStyle/>
          <a:p>
            <a:r>
              <a:rPr lang="en-GB" dirty="0">
                <a:latin typeface="Corbel" panose="020B0503020204020204" pitchFamily="34" charset="0"/>
              </a:rPr>
              <a:t>Publish Research</a:t>
            </a:r>
          </a:p>
          <a:p>
            <a:r>
              <a:rPr lang="en-GB" dirty="0">
                <a:latin typeface="Corbel" panose="020B0503020204020204" pitchFamily="34" charset="0"/>
              </a:rPr>
              <a:t>Scholarship Market place</a:t>
            </a:r>
          </a:p>
        </p:txBody>
      </p:sp>
      <p:sp>
        <p:nvSpPr>
          <p:cNvPr id="13" name="Oval 12">
            <a:extLst>
              <a:ext uri="{FF2B5EF4-FFF2-40B4-BE49-F238E27FC236}">
                <a16:creationId xmlns:a16="http://schemas.microsoft.com/office/drawing/2014/main" id="{7726561E-6F86-BE0D-622C-CCCAB74F2442}"/>
              </a:ext>
            </a:extLst>
          </p:cNvPr>
          <p:cNvSpPr/>
          <p:nvPr/>
        </p:nvSpPr>
        <p:spPr>
          <a:xfrm>
            <a:off x="7157979" y="3233543"/>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14" name="Oval 13">
            <a:extLst>
              <a:ext uri="{FF2B5EF4-FFF2-40B4-BE49-F238E27FC236}">
                <a16:creationId xmlns:a16="http://schemas.microsoft.com/office/drawing/2014/main" id="{74D729FA-59D3-B3B7-0AC8-B638067B2F7B}"/>
              </a:ext>
            </a:extLst>
          </p:cNvPr>
          <p:cNvSpPr/>
          <p:nvPr/>
        </p:nvSpPr>
        <p:spPr>
          <a:xfrm>
            <a:off x="7991703" y="4789072"/>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15" name="Oval 14">
            <a:extLst>
              <a:ext uri="{FF2B5EF4-FFF2-40B4-BE49-F238E27FC236}">
                <a16:creationId xmlns:a16="http://schemas.microsoft.com/office/drawing/2014/main" id="{E7DB0C38-059A-0BC7-D952-91A6C3F6CC2A}"/>
              </a:ext>
            </a:extLst>
          </p:cNvPr>
          <p:cNvSpPr/>
          <p:nvPr/>
        </p:nvSpPr>
        <p:spPr>
          <a:xfrm>
            <a:off x="6219488" y="5040274"/>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16" name="Oval 15">
            <a:extLst>
              <a:ext uri="{FF2B5EF4-FFF2-40B4-BE49-F238E27FC236}">
                <a16:creationId xmlns:a16="http://schemas.microsoft.com/office/drawing/2014/main" id="{7E25B049-435D-6ED1-8C50-46F420D3E892}"/>
              </a:ext>
            </a:extLst>
          </p:cNvPr>
          <p:cNvSpPr/>
          <p:nvPr/>
        </p:nvSpPr>
        <p:spPr>
          <a:xfrm>
            <a:off x="5399163" y="1447413"/>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17" name="Oval 16">
            <a:extLst>
              <a:ext uri="{FF2B5EF4-FFF2-40B4-BE49-F238E27FC236}">
                <a16:creationId xmlns:a16="http://schemas.microsoft.com/office/drawing/2014/main" id="{1BE7FE13-98D7-41C9-3A3C-921808ED4B63}"/>
              </a:ext>
            </a:extLst>
          </p:cNvPr>
          <p:cNvSpPr/>
          <p:nvPr/>
        </p:nvSpPr>
        <p:spPr>
          <a:xfrm>
            <a:off x="9054509" y="1447413"/>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18" name="Oval 17">
            <a:extLst>
              <a:ext uri="{FF2B5EF4-FFF2-40B4-BE49-F238E27FC236}">
                <a16:creationId xmlns:a16="http://schemas.microsoft.com/office/drawing/2014/main" id="{5B66B7C0-6BDF-297A-F721-35478311FB87}"/>
              </a:ext>
            </a:extLst>
          </p:cNvPr>
          <p:cNvSpPr/>
          <p:nvPr/>
        </p:nvSpPr>
        <p:spPr>
          <a:xfrm>
            <a:off x="3860848" y="4370328"/>
            <a:ext cx="226837" cy="1954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20" name="TextBox 19">
            <a:extLst>
              <a:ext uri="{FF2B5EF4-FFF2-40B4-BE49-F238E27FC236}">
                <a16:creationId xmlns:a16="http://schemas.microsoft.com/office/drawing/2014/main" id="{A8B16C86-EE2B-660C-D672-87D46D8722DB}"/>
              </a:ext>
            </a:extLst>
          </p:cNvPr>
          <p:cNvSpPr txBox="1"/>
          <p:nvPr/>
        </p:nvSpPr>
        <p:spPr>
          <a:xfrm>
            <a:off x="723953" y="1997839"/>
            <a:ext cx="2177666" cy="1938992"/>
          </a:xfrm>
          <a:prstGeom prst="rect">
            <a:avLst/>
          </a:prstGeom>
          <a:noFill/>
        </p:spPr>
        <p:txBody>
          <a:bodyPr wrap="square">
            <a:spAutoFit/>
          </a:bodyPr>
          <a:lstStyle/>
          <a:p>
            <a:r>
              <a:rPr lang="en-GB" sz="4000" b="1" dirty="0">
                <a:solidFill>
                  <a:srgbClr val="006666"/>
                </a:solidFill>
                <a:latin typeface="Corbel" panose="020B0503020204020204" pitchFamily="34" charset="0"/>
              </a:rPr>
              <a:t>Release Research Objects</a:t>
            </a:r>
            <a:endParaRPr lang="en-GB" sz="4000" dirty="0">
              <a:latin typeface="Corbel" panose="020B0503020204020204" pitchFamily="34" charset="0"/>
            </a:endParaRPr>
          </a:p>
        </p:txBody>
      </p:sp>
    </p:spTree>
    <p:extLst>
      <p:ext uri="{BB962C8B-B14F-4D97-AF65-F5344CB8AC3E}">
        <p14:creationId xmlns:p14="http://schemas.microsoft.com/office/powerpoint/2010/main" val="32838553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F03D0-80C0-61D2-4A7B-44B51D18EA67}"/>
              </a:ext>
            </a:extLst>
          </p:cNvPr>
          <p:cNvSpPr>
            <a:spLocks noGrp="1"/>
          </p:cNvSpPr>
          <p:nvPr>
            <p:ph type="title"/>
          </p:nvPr>
        </p:nvSpPr>
        <p:spPr>
          <a:xfrm>
            <a:off x="1464582" y="274479"/>
            <a:ext cx="11072813" cy="926326"/>
          </a:xfrm>
        </p:spPr>
        <p:txBody>
          <a:bodyPr>
            <a:normAutofit/>
          </a:bodyPr>
          <a:lstStyle/>
          <a:p>
            <a:pPr algn="l"/>
            <a:r>
              <a:rPr lang="en-GB" dirty="0">
                <a:solidFill>
                  <a:srgbClr val="006666"/>
                </a:solidFill>
              </a:rPr>
              <a:t>Metadata delivery on </a:t>
            </a:r>
            <a:r>
              <a:rPr lang="en-GB" b="1" dirty="0">
                <a:solidFill>
                  <a:srgbClr val="006666"/>
                </a:solidFill>
              </a:rPr>
              <a:t>released research objects</a:t>
            </a:r>
            <a:endParaRPr lang="en-GB" dirty="0">
              <a:solidFill>
                <a:srgbClr val="006666"/>
              </a:solidFill>
            </a:endParaRPr>
          </a:p>
        </p:txBody>
      </p:sp>
      <p:pic>
        <p:nvPicPr>
          <p:cNvPr id="4" name="Picture 2">
            <a:extLst>
              <a:ext uri="{FF2B5EF4-FFF2-40B4-BE49-F238E27FC236}">
                <a16:creationId xmlns:a16="http://schemas.microsoft.com/office/drawing/2014/main" id="{75E24172-A2C9-C958-171B-E89346B22F6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0178"/>
          <a:stretch/>
        </p:blipFill>
        <p:spPr bwMode="auto">
          <a:xfrm>
            <a:off x="4116187" y="1792189"/>
            <a:ext cx="2706084" cy="298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a:extLst>
              <a:ext uri="{FF2B5EF4-FFF2-40B4-BE49-F238E27FC236}">
                <a16:creationId xmlns:a16="http://schemas.microsoft.com/office/drawing/2014/main" id="{95201546-0FBD-00DC-8F2D-27D033E2677A}"/>
              </a:ext>
            </a:extLst>
          </p:cNvPr>
          <p:cNvSpPr/>
          <p:nvPr/>
        </p:nvSpPr>
        <p:spPr>
          <a:xfrm>
            <a:off x="3785729" y="1679491"/>
            <a:ext cx="247135" cy="24906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cxnSp>
        <p:nvCxnSpPr>
          <p:cNvPr id="7" name="Straight Arrow Connector 6">
            <a:extLst>
              <a:ext uri="{FF2B5EF4-FFF2-40B4-BE49-F238E27FC236}">
                <a16:creationId xmlns:a16="http://schemas.microsoft.com/office/drawing/2014/main" id="{5301FAA1-87F1-3010-943B-DA63E51F2F8D}"/>
              </a:ext>
            </a:extLst>
          </p:cNvPr>
          <p:cNvCxnSpPr>
            <a:cxnSpLocks/>
            <a:endCxn id="5" idx="5"/>
          </p:cNvCxnSpPr>
          <p:nvPr/>
        </p:nvCxnSpPr>
        <p:spPr>
          <a:xfrm flipH="1" flipV="1">
            <a:off x="3996672" y="1892082"/>
            <a:ext cx="1014942" cy="6197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65EE3F0-E65E-BD19-F3A6-5CDE45412A0C}"/>
              </a:ext>
            </a:extLst>
          </p:cNvPr>
          <p:cNvSpPr txBox="1"/>
          <p:nvPr/>
        </p:nvSpPr>
        <p:spPr>
          <a:xfrm>
            <a:off x="2850651" y="1179811"/>
            <a:ext cx="7430172" cy="400110"/>
          </a:xfrm>
          <a:prstGeom prst="rect">
            <a:avLst/>
          </a:prstGeom>
          <a:noFill/>
        </p:spPr>
        <p:txBody>
          <a:bodyPr wrap="square" rtlCol="0">
            <a:spAutoFit/>
          </a:bodyPr>
          <a:lstStyle/>
          <a:p>
            <a:r>
              <a:rPr lang="en-GB" sz="2000" dirty="0">
                <a:latin typeface="Corbel" panose="020B0503020204020204" pitchFamily="34" charset="0"/>
              </a:rPr>
              <a:t>All the related research objects needed to </a:t>
            </a:r>
            <a:r>
              <a:rPr lang="en-GB" sz="2000" dirty="0">
                <a:solidFill>
                  <a:srgbClr val="006666"/>
                </a:solidFill>
                <a:latin typeface="Corbel" panose="020B0503020204020204" pitchFamily="34" charset="0"/>
              </a:rPr>
              <a:t>reuse &amp; reproduce results</a:t>
            </a:r>
            <a:endParaRPr lang="en-GB" sz="2000" dirty="0">
              <a:latin typeface="Corbel" panose="020B0503020204020204" pitchFamily="34" charset="0"/>
            </a:endParaRPr>
          </a:p>
        </p:txBody>
      </p:sp>
      <p:sp>
        <p:nvSpPr>
          <p:cNvPr id="10" name="TextBox 9">
            <a:extLst>
              <a:ext uri="{FF2B5EF4-FFF2-40B4-BE49-F238E27FC236}">
                <a16:creationId xmlns:a16="http://schemas.microsoft.com/office/drawing/2014/main" id="{22DCC839-0AA4-C89F-350B-8CC630B24521}"/>
              </a:ext>
            </a:extLst>
          </p:cNvPr>
          <p:cNvSpPr txBox="1"/>
          <p:nvPr/>
        </p:nvSpPr>
        <p:spPr>
          <a:xfrm>
            <a:off x="7915579" y="2898690"/>
            <a:ext cx="3598434" cy="1015663"/>
          </a:xfrm>
          <a:prstGeom prst="rect">
            <a:avLst/>
          </a:prstGeom>
          <a:noFill/>
        </p:spPr>
        <p:txBody>
          <a:bodyPr wrap="square" rtlCol="0">
            <a:spAutoFit/>
          </a:bodyPr>
          <a:lstStyle/>
          <a:p>
            <a:r>
              <a:rPr lang="en-GB" sz="2000" dirty="0">
                <a:solidFill>
                  <a:srgbClr val="006666"/>
                </a:solidFill>
                <a:latin typeface="Corbel" panose="020B0503020204020204" pitchFamily="34" charset="0"/>
              </a:rPr>
              <a:t>Living object </a:t>
            </a:r>
            <a:r>
              <a:rPr lang="en-GB" sz="2000" dirty="0">
                <a:latin typeface="Corbel" panose="020B0503020204020204" pitchFamily="34" charset="0"/>
              </a:rPr>
              <a:t>for </a:t>
            </a:r>
            <a:r>
              <a:rPr lang="en-GB" sz="2000" dirty="0">
                <a:solidFill>
                  <a:srgbClr val="006666"/>
                </a:solidFill>
                <a:latin typeface="Corbel" panose="020B0503020204020204" pitchFamily="34" charset="0"/>
              </a:rPr>
              <a:t>released research as its being created </a:t>
            </a:r>
            <a:r>
              <a:rPr lang="en-GB" sz="2000" dirty="0">
                <a:latin typeface="Corbel" panose="020B0503020204020204" pitchFamily="34" charset="0"/>
              </a:rPr>
              <a:t>rather than “publish” it? </a:t>
            </a:r>
          </a:p>
        </p:txBody>
      </p:sp>
      <p:sp>
        <p:nvSpPr>
          <p:cNvPr id="12" name="Oval 11">
            <a:extLst>
              <a:ext uri="{FF2B5EF4-FFF2-40B4-BE49-F238E27FC236}">
                <a16:creationId xmlns:a16="http://schemas.microsoft.com/office/drawing/2014/main" id="{55B00653-8DE8-7D43-DF8E-60419E84D12B}"/>
              </a:ext>
            </a:extLst>
          </p:cNvPr>
          <p:cNvSpPr/>
          <p:nvPr/>
        </p:nvSpPr>
        <p:spPr>
          <a:xfrm>
            <a:off x="7417323" y="3121733"/>
            <a:ext cx="247135" cy="2490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cxnSp>
        <p:nvCxnSpPr>
          <p:cNvPr id="14" name="Straight Arrow Connector 13">
            <a:extLst>
              <a:ext uri="{FF2B5EF4-FFF2-40B4-BE49-F238E27FC236}">
                <a16:creationId xmlns:a16="http://schemas.microsoft.com/office/drawing/2014/main" id="{1E31F2F4-6405-DE17-4D77-CABE5388C28E}"/>
              </a:ext>
            </a:extLst>
          </p:cNvPr>
          <p:cNvCxnSpPr>
            <a:cxnSpLocks/>
          </p:cNvCxnSpPr>
          <p:nvPr/>
        </p:nvCxnSpPr>
        <p:spPr>
          <a:xfrm flipV="1">
            <a:off x="6256214" y="3246266"/>
            <a:ext cx="986278" cy="98362"/>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id="{1D7E84B7-63FF-3000-DBFA-3794704695D9}"/>
              </a:ext>
            </a:extLst>
          </p:cNvPr>
          <p:cNvSpPr txBox="1"/>
          <p:nvPr/>
        </p:nvSpPr>
        <p:spPr>
          <a:xfrm>
            <a:off x="866096" y="5284102"/>
            <a:ext cx="10647918" cy="954107"/>
          </a:xfrm>
          <a:prstGeom prst="rect">
            <a:avLst/>
          </a:prstGeom>
          <a:noFill/>
        </p:spPr>
        <p:txBody>
          <a:bodyPr wrap="square" rtlCol="0">
            <a:spAutoFit/>
          </a:bodyPr>
          <a:lstStyle/>
          <a:p>
            <a:pPr algn="ctr"/>
            <a:r>
              <a:rPr lang="en-GB" sz="2400" dirty="0">
                <a:latin typeface="Corbel" panose="020B0503020204020204" pitchFamily="34" charset="0"/>
              </a:rPr>
              <a:t>A way of </a:t>
            </a:r>
            <a:r>
              <a:rPr lang="en-GB" sz="2400" dirty="0">
                <a:solidFill>
                  <a:srgbClr val="006666"/>
                </a:solidFill>
                <a:latin typeface="Corbel" panose="020B0503020204020204" pitchFamily="34" charset="0"/>
              </a:rPr>
              <a:t>exchanging, archiving, reporting, citing </a:t>
            </a:r>
            <a:r>
              <a:rPr lang="en-GB" sz="2400" dirty="0">
                <a:latin typeface="Corbel" panose="020B0503020204020204" pitchFamily="34" charset="0"/>
              </a:rPr>
              <a:t>research entities</a:t>
            </a:r>
          </a:p>
          <a:p>
            <a:pPr algn="ctr"/>
            <a:r>
              <a:rPr lang="en-GB" sz="3200" b="1" dirty="0">
                <a:solidFill>
                  <a:srgbClr val="006666"/>
                </a:solidFill>
                <a:latin typeface="Corbel" panose="020B0503020204020204" pitchFamily="34" charset="0"/>
              </a:rPr>
              <a:t>combine open science with open scholarship</a:t>
            </a:r>
          </a:p>
        </p:txBody>
      </p:sp>
      <p:sp>
        <p:nvSpPr>
          <p:cNvPr id="18" name="TextBox 17">
            <a:extLst>
              <a:ext uri="{FF2B5EF4-FFF2-40B4-BE49-F238E27FC236}">
                <a16:creationId xmlns:a16="http://schemas.microsoft.com/office/drawing/2014/main" id="{DB7537E0-9486-9EC4-0C95-A2725A49400F}"/>
              </a:ext>
            </a:extLst>
          </p:cNvPr>
          <p:cNvSpPr txBox="1"/>
          <p:nvPr/>
        </p:nvSpPr>
        <p:spPr>
          <a:xfrm>
            <a:off x="880520" y="1954253"/>
            <a:ext cx="3184190" cy="1631216"/>
          </a:xfrm>
          <a:prstGeom prst="rect">
            <a:avLst/>
          </a:prstGeom>
          <a:noFill/>
        </p:spPr>
        <p:txBody>
          <a:bodyPr wrap="square" rtlCol="0">
            <a:spAutoFit/>
          </a:bodyPr>
          <a:lstStyle/>
          <a:p>
            <a:r>
              <a:rPr lang="en-GB" sz="2000" dirty="0">
                <a:solidFill>
                  <a:srgbClr val="006666"/>
                </a:solidFill>
                <a:latin typeface="Corbel" panose="020B0503020204020204" pitchFamily="34" charset="0"/>
              </a:rPr>
              <a:t>Self-described</a:t>
            </a:r>
            <a:r>
              <a:rPr lang="en-GB" sz="2000" dirty="0">
                <a:latin typeface="Corbel" panose="020B0503020204020204" pitchFamily="34" charset="0"/>
              </a:rPr>
              <a:t> metadata objects context, dependencies and relationships between the objects.</a:t>
            </a:r>
          </a:p>
        </p:txBody>
      </p:sp>
      <p:sp>
        <p:nvSpPr>
          <p:cNvPr id="22" name="TextBox 21">
            <a:extLst>
              <a:ext uri="{FF2B5EF4-FFF2-40B4-BE49-F238E27FC236}">
                <a16:creationId xmlns:a16="http://schemas.microsoft.com/office/drawing/2014/main" id="{FEC3700E-C4B4-6D45-0302-C3DE528B5B45}"/>
              </a:ext>
            </a:extLst>
          </p:cNvPr>
          <p:cNvSpPr txBox="1"/>
          <p:nvPr/>
        </p:nvSpPr>
        <p:spPr>
          <a:xfrm>
            <a:off x="7915579" y="1928557"/>
            <a:ext cx="3184190" cy="707886"/>
          </a:xfrm>
          <a:prstGeom prst="rect">
            <a:avLst/>
          </a:prstGeom>
          <a:noFill/>
        </p:spPr>
        <p:txBody>
          <a:bodyPr wrap="square" rtlCol="0">
            <a:spAutoFit/>
          </a:bodyPr>
          <a:lstStyle/>
          <a:p>
            <a:r>
              <a:rPr lang="en-GB" sz="2000" dirty="0">
                <a:solidFill>
                  <a:srgbClr val="006666"/>
                </a:solidFill>
                <a:latin typeface="Corbel" panose="020B0503020204020204" pitchFamily="34" charset="0"/>
              </a:rPr>
              <a:t>Virtual objects </a:t>
            </a:r>
            <a:r>
              <a:rPr lang="en-GB" sz="2000" dirty="0">
                <a:latin typeface="Corbel" panose="020B0503020204020204" pitchFamily="34" charset="0"/>
              </a:rPr>
              <a:t>referencing scattered resources </a:t>
            </a:r>
          </a:p>
        </p:txBody>
      </p:sp>
      <p:sp>
        <p:nvSpPr>
          <p:cNvPr id="24" name="TextBox 23">
            <a:extLst>
              <a:ext uri="{FF2B5EF4-FFF2-40B4-BE49-F238E27FC236}">
                <a16:creationId xmlns:a16="http://schemas.microsoft.com/office/drawing/2014/main" id="{C1D9AC6B-0362-41B2-E82A-2FAA39D6A267}"/>
              </a:ext>
            </a:extLst>
          </p:cNvPr>
          <p:cNvSpPr txBox="1"/>
          <p:nvPr/>
        </p:nvSpPr>
        <p:spPr>
          <a:xfrm>
            <a:off x="887495" y="3714578"/>
            <a:ext cx="3109177" cy="1323439"/>
          </a:xfrm>
          <a:prstGeom prst="rect">
            <a:avLst/>
          </a:prstGeom>
          <a:noFill/>
        </p:spPr>
        <p:txBody>
          <a:bodyPr wrap="square" rtlCol="0">
            <a:spAutoFit/>
          </a:bodyPr>
          <a:lstStyle/>
          <a:p>
            <a:r>
              <a:rPr lang="en-GB" sz="2000" dirty="0">
                <a:latin typeface="Corbel" panose="020B0503020204020204" pitchFamily="34" charset="0"/>
              </a:rPr>
              <a:t>Scale up and working </a:t>
            </a:r>
            <a:r>
              <a:rPr lang="en-GB" sz="2000" dirty="0">
                <a:solidFill>
                  <a:srgbClr val="006666"/>
                </a:solidFill>
                <a:latin typeface="Corbel" panose="020B0503020204020204" pitchFamily="34" charset="0"/>
              </a:rPr>
              <a:t>across all platforms. </a:t>
            </a:r>
            <a:r>
              <a:rPr lang="en-GB" sz="2000" dirty="0">
                <a:latin typeface="Corbel" panose="020B0503020204020204" pitchFamily="34" charset="0"/>
              </a:rPr>
              <a:t>Moving knowledge between different teams. </a:t>
            </a:r>
          </a:p>
        </p:txBody>
      </p:sp>
      <p:sp>
        <p:nvSpPr>
          <p:cNvPr id="26" name="TextBox 25">
            <a:extLst>
              <a:ext uri="{FF2B5EF4-FFF2-40B4-BE49-F238E27FC236}">
                <a16:creationId xmlns:a16="http://schemas.microsoft.com/office/drawing/2014/main" id="{16CBD4C1-02F5-472F-27D7-010E576CD965}"/>
              </a:ext>
            </a:extLst>
          </p:cNvPr>
          <p:cNvSpPr txBox="1"/>
          <p:nvPr/>
        </p:nvSpPr>
        <p:spPr>
          <a:xfrm>
            <a:off x="7915579" y="4176600"/>
            <a:ext cx="3184190" cy="707886"/>
          </a:xfrm>
          <a:prstGeom prst="rect">
            <a:avLst/>
          </a:prstGeom>
          <a:noFill/>
        </p:spPr>
        <p:txBody>
          <a:bodyPr wrap="square" rtlCol="0">
            <a:spAutoFit/>
          </a:bodyPr>
          <a:lstStyle/>
          <a:p>
            <a:r>
              <a:rPr lang="en-GB" sz="2000" dirty="0">
                <a:solidFill>
                  <a:srgbClr val="006666"/>
                </a:solidFill>
                <a:latin typeface="Corbel" panose="020B0503020204020204" pitchFamily="34" charset="0"/>
              </a:rPr>
              <a:t>Actionable knowledge units</a:t>
            </a:r>
          </a:p>
          <a:p>
            <a:r>
              <a:rPr lang="en-GB" sz="2000" dirty="0">
                <a:solidFill>
                  <a:srgbClr val="006666"/>
                </a:solidFill>
                <a:latin typeface="Corbel" panose="020B0503020204020204" pitchFamily="34" charset="0"/>
              </a:rPr>
              <a:t>Including digital twins.</a:t>
            </a:r>
          </a:p>
        </p:txBody>
      </p:sp>
      <p:pic>
        <p:nvPicPr>
          <p:cNvPr id="3" name="pasted-image.png">
            <a:extLst>
              <a:ext uri="{FF2B5EF4-FFF2-40B4-BE49-F238E27FC236}">
                <a16:creationId xmlns:a16="http://schemas.microsoft.com/office/drawing/2014/main" id="{8681A6AF-7F8B-F148-528E-CEA51832118D}"/>
              </a:ext>
            </a:extLst>
          </p:cNvPr>
          <p:cNvPicPr/>
          <p:nvPr/>
        </p:nvPicPr>
        <p:blipFill>
          <a:blip r:embed="rId4"/>
          <a:stretch>
            <a:fillRect/>
          </a:stretch>
        </p:blipFill>
        <p:spPr>
          <a:xfrm>
            <a:off x="241467" y="260014"/>
            <a:ext cx="1055736" cy="937255"/>
          </a:xfrm>
          <a:prstGeom prst="rect">
            <a:avLst/>
          </a:prstGeom>
          <a:ln w="12700" cap="flat">
            <a:noFill/>
            <a:miter lim="400000"/>
          </a:ln>
          <a:effectLst/>
        </p:spPr>
      </p:pic>
    </p:spTree>
    <p:extLst>
      <p:ext uri="{BB962C8B-B14F-4D97-AF65-F5344CB8AC3E}">
        <p14:creationId xmlns:p14="http://schemas.microsoft.com/office/powerpoint/2010/main" val="3204009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F5D1B0-D787-C9BF-5420-330DA7B59090}"/>
              </a:ext>
            </a:extLst>
          </p:cNvPr>
          <p:cNvSpPr>
            <a:spLocks noGrp="1"/>
          </p:cNvSpPr>
          <p:nvPr>
            <p:ph type="body" idx="1"/>
          </p:nvPr>
        </p:nvSpPr>
        <p:spPr>
          <a:xfrm>
            <a:off x="688068" y="1161204"/>
            <a:ext cx="5088618" cy="4967062"/>
          </a:xfrm>
        </p:spPr>
        <p:txBody>
          <a:bodyPr>
            <a:normAutofit lnSpcReduction="10000"/>
          </a:bodyPr>
          <a:lstStyle/>
          <a:p>
            <a:pPr marL="76200" indent="0">
              <a:buNone/>
            </a:pPr>
            <a:r>
              <a:rPr lang="en-GB" sz="3600" dirty="0">
                <a:solidFill>
                  <a:srgbClr val="006666"/>
                </a:solidFill>
                <a:effectLst/>
                <a:latin typeface="Corbel" panose="020B0503020204020204" pitchFamily="34" charset="0"/>
                <a:ea typeface="Times New Roman" panose="02020603050405020304" pitchFamily="18" charset="0"/>
                <a:cs typeface="Times New Roman" panose="02020603050405020304" pitchFamily="18" charset="0"/>
              </a:rPr>
              <a:t>Metadata is a love note to collaborators &amp; peers</a:t>
            </a:r>
            <a:endParaRPr lang="en-GB" dirty="0">
              <a:solidFill>
                <a:srgbClr val="006666"/>
              </a:solidFill>
              <a:latin typeface="Corbel" panose="020B0503020204020204" pitchFamily="34" charset="0"/>
              <a:cs typeface="Times New Roman" panose="02020603050405020304" pitchFamily="18" charset="0"/>
            </a:endParaRPr>
          </a:p>
          <a:p>
            <a:pPr marL="76200" indent="0">
              <a:buNone/>
            </a:pPr>
            <a:endParaRPr lang="en-GB" dirty="0"/>
          </a:p>
          <a:p>
            <a:pPr marL="76200" indent="0">
              <a:buNone/>
            </a:pPr>
            <a:r>
              <a:rPr lang="en-GB" sz="2800" dirty="0"/>
              <a:t>We need frameworks to be FAIR.</a:t>
            </a:r>
          </a:p>
          <a:p>
            <a:pPr marL="76200" indent="0">
              <a:buNone/>
            </a:pPr>
            <a:endParaRPr lang="en-GB" sz="2800" dirty="0"/>
          </a:p>
          <a:p>
            <a:pPr marL="76200" indent="0">
              <a:buNone/>
            </a:pPr>
            <a:r>
              <a:rPr lang="en-GB" sz="2800" dirty="0"/>
              <a:t>For boxing stuff up. </a:t>
            </a:r>
          </a:p>
          <a:p>
            <a:pPr marL="76200" indent="0">
              <a:buNone/>
            </a:pPr>
            <a:r>
              <a:rPr lang="en-GB" sz="2800" dirty="0"/>
              <a:t>For platform independent unified reporting, exchange, archiving of metadata.</a:t>
            </a:r>
          </a:p>
          <a:p>
            <a:pPr marL="76200" indent="0">
              <a:buNone/>
            </a:pPr>
            <a:endParaRPr lang="en-GB" dirty="0"/>
          </a:p>
          <a:p>
            <a:pPr marL="76200" indent="0">
              <a:buNone/>
            </a:pPr>
            <a:r>
              <a:rPr lang="en-GB" dirty="0"/>
              <a:t>That copes with diversity and legacy.</a:t>
            </a:r>
          </a:p>
          <a:p>
            <a:pPr marL="76200" indent="0">
              <a:buNone/>
            </a:pPr>
            <a:r>
              <a:rPr lang="en-GB" dirty="0"/>
              <a:t>And that mortals can use.</a:t>
            </a:r>
          </a:p>
        </p:txBody>
      </p:sp>
      <p:pic>
        <p:nvPicPr>
          <p:cNvPr id="8" name="Picture 7" descr="A picture containing text, container&#10;&#10;Description automatically generated">
            <a:extLst>
              <a:ext uri="{FF2B5EF4-FFF2-40B4-BE49-F238E27FC236}">
                <a16:creationId xmlns:a16="http://schemas.microsoft.com/office/drawing/2014/main" id="{FCFBA19F-D55B-389B-6FB4-626269F63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2320" y="1197428"/>
            <a:ext cx="5950858" cy="4463143"/>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1B40CC31-A464-7318-A55C-E1DDDACD76FF}"/>
              </a:ext>
            </a:extLst>
          </p:cNvPr>
          <p:cNvSpPr txBox="1"/>
          <p:nvPr/>
        </p:nvSpPr>
        <p:spPr>
          <a:xfrm>
            <a:off x="5900057" y="5758934"/>
            <a:ext cx="6096000" cy="369332"/>
          </a:xfrm>
          <a:prstGeom prst="rect">
            <a:avLst/>
          </a:prstGeom>
          <a:noFill/>
        </p:spPr>
        <p:txBody>
          <a:bodyPr wrap="square">
            <a:spAutoFit/>
          </a:bodyPr>
          <a:lstStyle/>
          <a:p>
            <a:r>
              <a:rPr lang="en-GB" dirty="0"/>
              <a:t>https://www.flickr.com/photos/ryanishungry/5796976028/</a:t>
            </a:r>
          </a:p>
        </p:txBody>
      </p:sp>
      <p:pic>
        <p:nvPicPr>
          <p:cNvPr id="11" name="pasted-image.png">
            <a:extLst>
              <a:ext uri="{FF2B5EF4-FFF2-40B4-BE49-F238E27FC236}">
                <a16:creationId xmlns:a16="http://schemas.microsoft.com/office/drawing/2014/main" id="{69F519A8-C512-6743-5792-356BE57EEC9F}"/>
              </a:ext>
            </a:extLst>
          </p:cNvPr>
          <p:cNvPicPr/>
          <p:nvPr/>
        </p:nvPicPr>
        <p:blipFill>
          <a:blip r:embed="rId4"/>
          <a:stretch>
            <a:fillRect/>
          </a:stretch>
        </p:blipFill>
        <p:spPr>
          <a:xfrm>
            <a:off x="241467" y="260014"/>
            <a:ext cx="1055736" cy="937255"/>
          </a:xfrm>
          <a:prstGeom prst="rect">
            <a:avLst/>
          </a:prstGeom>
          <a:ln w="12700" cap="flat">
            <a:noFill/>
            <a:miter lim="400000"/>
          </a:ln>
          <a:effectLst/>
        </p:spPr>
      </p:pic>
    </p:spTree>
    <p:extLst>
      <p:ext uri="{BB962C8B-B14F-4D97-AF65-F5344CB8AC3E}">
        <p14:creationId xmlns:p14="http://schemas.microsoft.com/office/powerpoint/2010/main" val="1069870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pic>
        <p:nvPicPr>
          <p:cNvPr id="173" name="Google Shape;173;p7"/>
          <p:cNvPicPr preferRelativeResize="0"/>
          <p:nvPr/>
        </p:nvPicPr>
        <p:blipFill rotWithShape="1">
          <a:blip r:embed="rId3">
            <a:alphaModFix/>
          </a:blip>
          <a:srcRect/>
          <a:stretch/>
        </p:blipFill>
        <p:spPr>
          <a:xfrm>
            <a:off x="152401" y="152401"/>
            <a:ext cx="11887201" cy="6390532"/>
          </a:xfrm>
          <a:prstGeom prst="rect">
            <a:avLst/>
          </a:prstGeom>
          <a:noFill/>
          <a:ln>
            <a:noFill/>
          </a:ln>
        </p:spPr>
      </p:pic>
      <p:sp>
        <p:nvSpPr>
          <p:cNvPr id="174" name="Google Shape;174;p7"/>
          <p:cNvSpPr txBox="1"/>
          <p:nvPr/>
        </p:nvSpPr>
        <p:spPr>
          <a:xfrm>
            <a:off x="3280284" y="5921467"/>
            <a:ext cx="6716659" cy="1136555"/>
          </a:xfrm>
          <a:prstGeom prst="rect">
            <a:avLst/>
          </a:prstGeom>
          <a:noFill/>
          <a:ln>
            <a:noFill/>
          </a:ln>
        </p:spPr>
        <p:txBody>
          <a:bodyPr spcFirstLastPara="1" wrap="square" lIns="91425" tIns="91425" rIns="91425" bIns="91425" anchor="t" anchorCtr="0">
            <a:noAutofit/>
          </a:bodyPr>
          <a:lstStyle/>
          <a:p>
            <a:pPr marL="0" marR="0" lvl="0" indent="0"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b="0" i="0" u="sng" strike="noStrike" kern="0" cap="none" spc="0" normalizeH="0" baseline="0" noProof="0">
                <a:ln>
                  <a:noFill/>
                </a:ln>
                <a:solidFill>
                  <a:srgbClr val="0563C1"/>
                </a:solidFill>
                <a:effectLst/>
                <a:uLnTx/>
                <a:uFillTx/>
                <a:latin typeface="Calibri"/>
                <a:ea typeface="Calibri"/>
                <a:cs typeface="Calibri"/>
                <a:sym typeface="Calibri"/>
                <a:hlinkClick r:id="rId4"/>
              </a:rPr>
              <a:t>https://www.researchobject.org/</a:t>
            </a:r>
            <a:r>
              <a:rPr kumimoji="0" lang="en-GB" sz="3600" b="0" i="0" u="none" strike="noStrike" kern="0" cap="none" spc="0" normalizeH="0" baseline="0" noProof="0">
                <a:ln>
                  <a:noFill/>
                </a:ln>
                <a:solidFill>
                  <a:srgbClr val="000000"/>
                </a:solidFill>
                <a:effectLst/>
                <a:uLnTx/>
                <a:uFillTx/>
                <a:latin typeface="Calibri"/>
                <a:ea typeface="Calibri"/>
                <a:cs typeface="Calibri"/>
                <a:sym typeface="Calibri"/>
              </a:rPr>
              <a:t> </a:t>
            </a:r>
            <a:endParaRPr kumimoji="0" sz="36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175" name="Google Shape;175;p7"/>
          <p:cNvPicPr preferRelativeResize="0"/>
          <p:nvPr/>
        </p:nvPicPr>
        <p:blipFill rotWithShape="1">
          <a:blip r:embed="rId5">
            <a:alphaModFix/>
          </a:blip>
          <a:srcRect/>
          <a:stretch/>
        </p:blipFill>
        <p:spPr>
          <a:xfrm>
            <a:off x="1907216" y="667490"/>
            <a:ext cx="4731398" cy="104386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8"/>
          <p:cNvSpPr txBox="1">
            <a:spLocks noGrp="1"/>
          </p:cNvSpPr>
          <p:nvPr>
            <p:ph type="title"/>
          </p:nvPr>
        </p:nvSpPr>
        <p:spPr>
          <a:xfrm>
            <a:off x="1860360" y="370658"/>
            <a:ext cx="10138929" cy="926326"/>
          </a:xfrm>
          <a:prstGeom prst="rect">
            <a:avLst/>
          </a:prstGeom>
          <a:noFill/>
          <a:ln>
            <a:noFill/>
          </a:ln>
        </p:spPr>
        <p:txBody>
          <a:bodyPr spcFirstLastPara="1" wrap="square" lIns="91425" tIns="45700" rIns="91425" bIns="45700" anchor="ctr" anchorCtr="0">
            <a:normAutofit/>
          </a:bodyPr>
          <a:lstStyle/>
          <a:p>
            <a:pPr marL="114277" lvl="0" indent="0" algn="l" rtl="0">
              <a:lnSpc>
                <a:spcPct val="90000"/>
              </a:lnSpc>
              <a:spcBef>
                <a:spcPts val="0"/>
              </a:spcBef>
              <a:spcAft>
                <a:spcPts val="0"/>
              </a:spcAft>
              <a:buClr>
                <a:schemeClr val="dk1"/>
              </a:buClr>
              <a:buSzPct val="50000"/>
              <a:buFont typeface="Calibri"/>
              <a:buNone/>
            </a:pPr>
            <a:r>
              <a:rPr lang="en-GB" dirty="0">
                <a:solidFill>
                  <a:srgbClr val="006666"/>
                </a:solidFill>
              </a:rPr>
              <a:t>A little bit of packaging goes a long way</a:t>
            </a:r>
            <a:endParaRPr dirty="0"/>
          </a:p>
        </p:txBody>
      </p:sp>
      <p:sp>
        <p:nvSpPr>
          <p:cNvPr id="184" name="Google Shape;184;p8"/>
          <p:cNvSpPr/>
          <p:nvPr/>
        </p:nvSpPr>
        <p:spPr>
          <a:xfrm>
            <a:off x="2758791" y="5572317"/>
            <a:ext cx="8682163" cy="58473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0" i="0" u="sng" strike="noStrike" kern="0" cap="none" spc="0" normalizeH="0" baseline="0" noProof="0" dirty="0">
                <a:ln>
                  <a:noFill/>
                </a:ln>
                <a:solidFill>
                  <a:srgbClr val="3299A0"/>
                </a:solidFill>
                <a:effectLst/>
                <a:uLnTx/>
                <a:uFillTx/>
                <a:latin typeface="Calibri"/>
                <a:ea typeface="Calibri"/>
                <a:cs typeface="Calibri"/>
                <a:sym typeface="Calibri"/>
                <a:hlinkClick r:id="rId3">
                  <a:extLst>
                    <a:ext uri="{A12FA001-AC4F-418D-AE19-62706E023703}">
                      <ahyp:hlinkClr xmlns:ahyp="http://schemas.microsoft.com/office/drawing/2018/hyperlinkcolor" val="tx"/>
                    </a:ext>
                  </a:extLst>
                </a:hlinkClick>
              </a:rPr>
              <a:t>http://www.researchobject.org/ro-crate/</a:t>
            </a:r>
            <a:endParaRPr kumimoji="0" sz="3200" b="0" i="0" u="none" strike="noStrike" kern="0" cap="none" spc="0" normalizeH="0" baseline="0" noProof="0" dirty="0">
              <a:ln>
                <a:noFill/>
              </a:ln>
              <a:solidFill>
                <a:srgbClr val="3299A0"/>
              </a:solidFill>
              <a:effectLst/>
              <a:uLnTx/>
              <a:uFillTx/>
              <a:latin typeface="Calibri"/>
              <a:ea typeface="Calibri"/>
              <a:cs typeface="Calibri"/>
              <a:sym typeface="Calibri"/>
            </a:endParaRPr>
          </a:p>
        </p:txBody>
      </p:sp>
      <p:pic>
        <p:nvPicPr>
          <p:cNvPr id="185" name="Google Shape;185;p8"/>
          <p:cNvPicPr preferRelativeResize="0"/>
          <p:nvPr/>
        </p:nvPicPr>
        <p:blipFill rotWithShape="1">
          <a:blip r:embed="rId4">
            <a:alphaModFix/>
          </a:blip>
          <a:srcRect/>
          <a:stretch/>
        </p:blipFill>
        <p:spPr>
          <a:xfrm>
            <a:off x="7545390" y="2063692"/>
            <a:ext cx="3308336" cy="3050792"/>
          </a:xfrm>
          <a:prstGeom prst="rect">
            <a:avLst/>
          </a:prstGeom>
          <a:noFill/>
          <a:ln>
            <a:noFill/>
          </a:ln>
        </p:spPr>
      </p:pic>
      <p:sp>
        <p:nvSpPr>
          <p:cNvPr id="186" name="Google Shape;186;p8"/>
          <p:cNvSpPr txBox="1">
            <a:spLocks noGrp="1"/>
          </p:cNvSpPr>
          <p:nvPr>
            <p:ph type="body" idx="1"/>
          </p:nvPr>
        </p:nvSpPr>
        <p:spPr>
          <a:xfrm>
            <a:off x="1541687" y="2063692"/>
            <a:ext cx="5740066" cy="4199581"/>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en-US" sz="3200" dirty="0">
                <a:solidFill>
                  <a:srgbClr val="3299A0"/>
                </a:solidFill>
                <a:latin typeface="Corbel" panose="020B0503020204020204" pitchFamily="34" charset="0"/>
              </a:rPr>
              <a:t>Practical lightweight packaging approach </a:t>
            </a:r>
            <a:r>
              <a:rPr lang="en-US" sz="3200" dirty="0">
                <a:solidFill>
                  <a:schemeClr val="dk1"/>
                </a:solidFill>
                <a:latin typeface="Corbel" panose="020B0503020204020204" pitchFamily="34" charset="0"/>
              </a:rPr>
              <a:t>to </a:t>
            </a:r>
            <a:r>
              <a:rPr lang="en-US" sz="3200" dirty="0">
                <a:solidFill>
                  <a:srgbClr val="006666"/>
                </a:solidFill>
                <a:latin typeface="Corbel" panose="020B0503020204020204" pitchFamily="34" charset="0"/>
              </a:rPr>
              <a:t>a</a:t>
            </a:r>
            <a:r>
              <a:rPr lang="en-GB" sz="3200" dirty="0" err="1">
                <a:solidFill>
                  <a:srgbClr val="006666"/>
                </a:solidFill>
                <a:latin typeface="Corbel" panose="020B0503020204020204" pitchFamily="34" charset="0"/>
                <a:ea typeface="Corbel"/>
                <a:cs typeface="Corbel"/>
                <a:sym typeface="Corbel"/>
              </a:rPr>
              <a:t>ggregate</a:t>
            </a:r>
            <a:r>
              <a:rPr lang="en-GB" sz="3200" dirty="0">
                <a:solidFill>
                  <a:srgbClr val="006666"/>
                </a:solidFill>
                <a:latin typeface="Corbel" panose="020B0503020204020204" pitchFamily="34" charset="0"/>
                <a:ea typeface="Corbel"/>
                <a:cs typeface="Corbel"/>
                <a:sym typeface="Corbel"/>
              </a:rPr>
              <a:t> </a:t>
            </a:r>
            <a:r>
              <a:rPr lang="en-GB" sz="3200" dirty="0">
                <a:solidFill>
                  <a:srgbClr val="008080"/>
                </a:solidFill>
                <a:latin typeface="Corbel" panose="020B0503020204020204" pitchFamily="34" charset="0"/>
                <a:ea typeface="Corbel"/>
                <a:cs typeface="Corbel"/>
                <a:sym typeface="Corbel"/>
              </a:rPr>
              <a:t>files</a:t>
            </a:r>
            <a:r>
              <a:rPr lang="en-GB" sz="3200" dirty="0">
                <a:latin typeface="Corbel" panose="020B0503020204020204" pitchFamily="34" charset="0"/>
                <a:ea typeface="Corbel"/>
                <a:cs typeface="Corbel"/>
                <a:sym typeface="Corbel"/>
              </a:rPr>
              <a:t> and/or </a:t>
            </a:r>
            <a:r>
              <a:rPr lang="en-GB" sz="3200" dirty="0">
                <a:solidFill>
                  <a:srgbClr val="008080"/>
                </a:solidFill>
                <a:latin typeface="Corbel" panose="020B0503020204020204" pitchFamily="34" charset="0"/>
                <a:ea typeface="Corbel"/>
                <a:cs typeface="Corbel"/>
                <a:sym typeface="Corbel"/>
              </a:rPr>
              <a:t>any URI-addressable content</a:t>
            </a:r>
            <a:r>
              <a:rPr lang="en-GB" sz="3200" dirty="0">
                <a:latin typeface="Corbel" panose="020B0503020204020204" pitchFamily="34" charset="0"/>
                <a:ea typeface="Corbel"/>
                <a:cs typeface="Corbel"/>
                <a:sym typeface="Corbel"/>
              </a:rPr>
              <a:t>, with contextual information </a:t>
            </a:r>
            <a:r>
              <a:rPr lang="en-US" sz="3200" dirty="0">
                <a:solidFill>
                  <a:srgbClr val="3299A0"/>
                </a:solidFill>
                <a:latin typeface="Corbel" panose="020B0503020204020204" pitchFamily="34" charset="0"/>
              </a:rPr>
              <a:t>into a metadata rich structured archive</a:t>
            </a:r>
            <a:r>
              <a:rPr lang="en-US" sz="3200" dirty="0">
                <a:solidFill>
                  <a:schemeClr val="dk1"/>
                </a:solidFill>
                <a:latin typeface="Corbel"/>
                <a:sym typeface="Corbel"/>
              </a:rPr>
              <a:t>.</a:t>
            </a:r>
            <a:endParaRPr lang="en-US" sz="3200" dirty="0">
              <a:solidFill>
                <a:schemeClr val="dk1"/>
              </a:solidFill>
              <a:latin typeface="Corbel" panose="020B0503020204020204" pitchFamily="34" charset="0"/>
            </a:endParaRPr>
          </a:p>
        </p:txBody>
      </p:sp>
      <p:pic>
        <p:nvPicPr>
          <p:cNvPr id="2" name="Google Shape;240;p9" descr="Image result for RO-Crate logo">
            <a:extLst>
              <a:ext uri="{FF2B5EF4-FFF2-40B4-BE49-F238E27FC236}">
                <a16:creationId xmlns:a16="http://schemas.microsoft.com/office/drawing/2014/main" id="{9032EE14-9646-8A49-21C1-A0101CC633BF}"/>
              </a:ext>
            </a:extLst>
          </p:cNvPr>
          <p:cNvPicPr preferRelativeResize="0"/>
          <p:nvPr/>
        </p:nvPicPr>
        <p:blipFill rotWithShape="1">
          <a:blip r:embed="rId5">
            <a:alphaModFix/>
          </a:blip>
          <a:srcRect r="57910"/>
          <a:stretch/>
        </p:blipFill>
        <p:spPr>
          <a:xfrm>
            <a:off x="192711" y="189390"/>
            <a:ext cx="1074027" cy="80051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45250FA-C303-05AF-17F0-4CDB9915F8F4}"/>
              </a:ext>
            </a:extLst>
          </p:cNvPr>
          <p:cNvPicPr>
            <a:picLocks noGrp="1" noChangeAspect="1"/>
          </p:cNvPicPr>
          <p:nvPr>
            <p:ph idx="4294967295"/>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2925" y="778841"/>
            <a:ext cx="9963593" cy="842692"/>
          </a:xfrm>
        </p:spPr>
      </p:pic>
      <p:pic>
        <p:nvPicPr>
          <p:cNvPr id="12" name="Picture 11">
            <a:extLst>
              <a:ext uri="{FF2B5EF4-FFF2-40B4-BE49-F238E27FC236}">
                <a16:creationId xmlns:a16="http://schemas.microsoft.com/office/drawing/2014/main" id="{B46DDEE7-9D29-6A2D-2DE7-1D7393DB7793}"/>
              </a:ext>
            </a:extLst>
          </p:cNvPr>
          <p:cNvPicPr>
            <a:picLocks noChangeAspect="1"/>
          </p:cNvPicPr>
          <p:nvPr/>
        </p:nvPicPr>
        <p:blipFill>
          <a:blip r:embed="rId4"/>
          <a:stretch>
            <a:fillRect/>
          </a:stretch>
        </p:blipFill>
        <p:spPr>
          <a:xfrm>
            <a:off x="464748" y="2349656"/>
            <a:ext cx="11072648" cy="3400632"/>
          </a:xfrm>
          <a:prstGeom prst="rect">
            <a:avLst/>
          </a:prstGeom>
          <a:ln>
            <a:noFill/>
          </a:ln>
          <a:effectLst>
            <a:outerShdw blurRad="292100" dist="139700" dir="2700000" algn="tl" rotWithShape="0">
              <a:srgbClr val="333333">
                <a:alpha val="65000"/>
              </a:srgbClr>
            </a:outerShdw>
          </a:effectLst>
        </p:spPr>
      </p:pic>
      <p:pic>
        <p:nvPicPr>
          <p:cNvPr id="13" name="pasted-image.png">
            <a:extLst>
              <a:ext uri="{FF2B5EF4-FFF2-40B4-BE49-F238E27FC236}">
                <a16:creationId xmlns:a16="http://schemas.microsoft.com/office/drawing/2014/main" id="{9D901664-7A53-B1D3-615B-B1807DF3823A}"/>
              </a:ext>
            </a:extLst>
          </p:cNvPr>
          <p:cNvPicPr/>
          <p:nvPr/>
        </p:nvPicPr>
        <p:blipFill>
          <a:blip r:embed="rId5"/>
          <a:stretch>
            <a:fillRect/>
          </a:stretch>
        </p:blipFill>
        <p:spPr>
          <a:xfrm>
            <a:off x="10861929" y="170457"/>
            <a:ext cx="1055736" cy="937255"/>
          </a:xfrm>
          <a:prstGeom prst="rect">
            <a:avLst/>
          </a:prstGeom>
          <a:ln w="12700" cap="flat">
            <a:noFill/>
            <a:miter lim="400000"/>
          </a:ln>
          <a:effectLst/>
        </p:spPr>
      </p:pic>
    </p:spTree>
    <p:extLst>
      <p:ext uri="{BB962C8B-B14F-4D97-AF65-F5344CB8AC3E}">
        <p14:creationId xmlns:p14="http://schemas.microsoft.com/office/powerpoint/2010/main" val="27886922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8"/>
          <p:cNvSpPr txBox="1">
            <a:spLocks noGrp="1"/>
          </p:cNvSpPr>
          <p:nvPr>
            <p:ph type="title"/>
          </p:nvPr>
        </p:nvSpPr>
        <p:spPr>
          <a:xfrm>
            <a:off x="1762125" y="359835"/>
            <a:ext cx="10138929" cy="926326"/>
          </a:xfrm>
          <a:prstGeom prst="rect">
            <a:avLst/>
          </a:prstGeom>
          <a:noFill/>
          <a:ln>
            <a:noFill/>
          </a:ln>
        </p:spPr>
        <p:txBody>
          <a:bodyPr spcFirstLastPara="1" wrap="square" lIns="91425" tIns="45700" rIns="91425" bIns="45700" anchor="ctr" anchorCtr="0">
            <a:normAutofit/>
          </a:bodyPr>
          <a:lstStyle/>
          <a:p>
            <a:pPr marL="114277" lvl="0" indent="0" algn="l" rtl="0">
              <a:lnSpc>
                <a:spcPct val="90000"/>
              </a:lnSpc>
              <a:spcBef>
                <a:spcPts val="0"/>
              </a:spcBef>
              <a:spcAft>
                <a:spcPts val="0"/>
              </a:spcAft>
              <a:buClr>
                <a:schemeClr val="dk1"/>
              </a:buClr>
              <a:buSzPct val="50000"/>
              <a:buFont typeface="Calibri"/>
              <a:buNone/>
            </a:pPr>
            <a:r>
              <a:rPr lang="en-GB" dirty="0">
                <a:solidFill>
                  <a:srgbClr val="006666"/>
                </a:solidFill>
              </a:rPr>
              <a:t>A little bit of packaging goes a long way</a:t>
            </a:r>
            <a:endParaRPr dirty="0"/>
          </a:p>
        </p:txBody>
      </p:sp>
      <p:pic>
        <p:nvPicPr>
          <p:cNvPr id="3" name="Picture 2" descr="Icon&#10;&#10;Description automatically generated">
            <a:extLst>
              <a:ext uri="{FF2B5EF4-FFF2-40B4-BE49-F238E27FC236}">
                <a16:creationId xmlns:a16="http://schemas.microsoft.com/office/drawing/2014/main" id="{BAAB36C5-864C-1527-BFE0-EE4E26B44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619" y="3087493"/>
            <a:ext cx="1359593" cy="1359593"/>
          </a:xfrm>
          <a:prstGeom prst="rect">
            <a:avLst/>
          </a:prstGeom>
        </p:spPr>
      </p:pic>
      <p:sp>
        <p:nvSpPr>
          <p:cNvPr id="5" name="TextBox 4">
            <a:extLst>
              <a:ext uri="{FF2B5EF4-FFF2-40B4-BE49-F238E27FC236}">
                <a16:creationId xmlns:a16="http://schemas.microsoft.com/office/drawing/2014/main" id="{36C5B9F0-1B77-20C7-8F7D-667FB13DFBEC}"/>
              </a:ext>
            </a:extLst>
          </p:cNvPr>
          <p:cNvSpPr txBox="1"/>
          <p:nvPr/>
        </p:nvSpPr>
        <p:spPr>
          <a:xfrm>
            <a:off x="2362377" y="2879061"/>
            <a:ext cx="9483457" cy="1384995"/>
          </a:xfrm>
          <a:prstGeom prst="rect">
            <a:avLst/>
          </a:prstGeom>
          <a:noFill/>
        </p:spPr>
        <p:txBody>
          <a:bodyPr wrap="square">
            <a:spAutoFit/>
          </a:bodyPr>
          <a:lstStyle/>
          <a:p>
            <a:pPr marL="114277" lvl="0" indent="0" algn="l" rtl="0">
              <a:lnSpc>
                <a:spcPct val="100000"/>
              </a:lnSpc>
              <a:spcBef>
                <a:spcPts val="0"/>
              </a:spcBef>
              <a:spcAft>
                <a:spcPts val="0"/>
              </a:spcAft>
              <a:buClr>
                <a:schemeClr val="dk1"/>
              </a:buClr>
              <a:buSzPts val="1800"/>
              <a:buNone/>
            </a:pPr>
            <a:r>
              <a:rPr lang="en-GB" sz="2800" b="1" dirty="0">
                <a:solidFill>
                  <a:srgbClr val="008080"/>
                </a:solidFill>
                <a:latin typeface="Corbel"/>
                <a:ea typeface="Corbel"/>
                <a:cs typeface="Corbel"/>
                <a:sym typeface="Corbel"/>
              </a:rPr>
              <a:t>Familiar, developer friendly Lo-Tek - </a:t>
            </a:r>
            <a:r>
              <a:rPr lang="en-GB" sz="2800" dirty="0">
                <a:latin typeface="Corbel"/>
                <a:ea typeface="Corbel"/>
                <a:cs typeface="Corbel"/>
                <a:sym typeface="Corbel"/>
              </a:rPr>
              <a:t>web native, off-the-shelf, </a:t>
            </a:r>
            <a:r>
              <a:rPr lang="en-GB" sz="2800" dirty="0">
                <a:solidFill>
                  <a:schemeClr val="tx1"/>
                </a:solidFill>
                <a:latin typeface="Corbel"/>
                <a:ea typeface="Corbel"/>
                <a:cs typeface="Corbel"/>
                <a:sym typeface="Corbel"/>
              </a:rPr>
              <a:t>m</a:t>
            </a:r>
            <a:r>
              <a:rPr lang="en-GB" sz="2800" dirty="0">
                <a:latin typeface="Corbel"/>
                <a:ea typeface="Corbel"/>
                <a:cs typeface="Corbel"/>
                <a:sym typeface="Corbel"/>
              </a:rPr>
              <a:t>achine and human readable, search engine accessible: </a:t>
            </a:r>
            <a:r>
              <a:rPr lang="en-GB" sz="2800" dirty="0">
                <a:solidFill>
                  <a:srgbClr val="006666"/>
                </a:solidFill>
                <a:latin typeface="Corbel"/>
                <a:ea typeface="Corbel"/>
                <a:cs typeface="Corbel"/>
                <a:sym typeface="Corbel"/>
              </a:rPr>
              <a:t>PIDs + </a:t>
            </a:r>
            <a:r>
              <a:rPr lang="en-US" sz="2800" dirty="0">
                <a:solidFill>
                  <a:srgbClr val="006666"/>
                </a:solidFill>
                <a:latin typeface="Corbel" panose="020B0503020204020204" pitchFamily="34" charset="0"/>
                <a:ea typeface="Corbel"/>
                <a:cs typeface="Corbel"/>
                <a:sym typeface="Corbel"/>
              </a:rPr>
              <a:t>JSON-LD + Schema.org + </a:t>
            </a:r>
            <a:r>
              <a:rPr lang="en-US" sz="2800" dirty="0" err="1">
                <a:solidFill>
                  <a:srgbClr val="006666"/>
                </a:solidFill>
                <a:latin typeface="Corbel" panose="020B0503020204020204" pitchFamily="34" charset="0"/>
                <a:ea typeface="Corbel"/>
                <a:cs typeface="Corbel"/>
                <a:sym typeface="Corbel"/>
              </a:rPr>
              <a:t>BagIT</a:t>
            </a:r>
            <a:r>
              <a:rPr lang="en-US" sz="2800" dirty="0">
                <a:solidFill>
                  <a:srgbClr val="006666"/>
                </a:solidFill>
                <a:latin typeface="Corbel" panose="020B0503020204020204" pitchFamily="34" charset="0"/>
                <a:ea typeface="Corbel"/>
                <a:cs typeface="Corbel"/>
                <a:sym typeface="Corbel"/>
              </a:rPr>
              <a:t>/Zip/OCDL</a:t>
            </a:r>
            <a:r>
              <a:rPr lang="en-GB" sz="2800" dirty="0">
                <a:solidFill>
                  <a:srgbClr val="006666"/>
                </a:solidFill>
                <a:latin typeface="Corbel"/>
                <a:ea typeface="Corbel"/>
                <a:cs typeface="Corbel"/>
                <a:sym typeface="Corbel"/>
              </a:rPr>
              <a:t>.</a:t>
            </a:r>
          </a:p>
        </p:txBody>
      </p:sp>
      <p:sp>
        <p:nvSpPr>
          <p:cNvPr id="7" name="TextBox 6">
            <a:extLst>
              <a:ext uri="{FF2B5EF4-FFF2-40B4-BE49-F238E27FC236}">
                <a16:creationId xmlns:a16="http://schemas.microsoft.com/office/drawing/2014/main" id="{486609CE-B103-6146-6FA8-6682DBC7F5C0}"/>
              </a:ext>
            </a:extLst>
          </p:cNvPr>
          <p:cNvSpPr txBox="1"/>
          <p:nvPr/>
        </p:nvSpPr>
        <p:spPr>
          <a:xfrm>
            <a:off x="2371492" y="1510279"/>
            <a:ext cx="8320827" cy="954107"/>
          </a:xfrm>
          <a:prstGeom prst="rect">
            <a:avLst/>
          </a:prstGeom>
          <a:noFill/>
        </p:spPr>
        <p:txBody>
          <a:bodyPr wrap="square">
            <a:spAutoFit/>
          </a:bodyPr>
          <a:lstStyle/>
          <a:p>
            <a:pPr marL="114277">
              <a:spcBef>
                <a:spcPts val="1800"/>
              </a:spcBef>
              <a:buClr>
                <a:schemeClr val="dk1"/>
              </a:buClr>
              <a:buSzPts val="1800"/>
            </a:pPr>
            <a:r>
              <a:rPr lang="en-GB" sz="2800" b="1" dirty="0">
                <a:solidFill>
                  <a:srgbClr val="008080"/>
                </a:solidFill>
                <a:latin typeface="Corbel"/>
                <a:ea typeface="Corbel"/>
                <a:cs typeface="Corbel"/>
                <a:sym typeface="Corbel"/>
              </a:rPr>
              <a:t>Infrastructure independent </a:t>
            </a:r>
            <a:r>
              <a:rPr lang="en-GB" sz="2800" dirty="0">
                <a:solidFill>
                  <a:schemeClr val="tx1"/>
                </a:solidFill>
                <a:latin typeface="Corbel"/>
                <a:ea typeface="Corbel"/>
                <a:cs typeface="Corbel"/>
                <a:sym typeface="Corbel"/>
              </a:rPr>
              <a:t>to overcome </a:t>
            </a:r>
            <a:r>
              <a:rPr lang="en-GB" sz="2800" dirty="0">
                <a:latin typeface="Corbel"/>
                <a:ea typeface="Corbel"/>
                <a:cs typeface="Corbel"/>
                <a:sym typeface="Corbel"/>
              </a:rPr>
              <a:t>repository and service silos: </a:t>
            </a:r>
            <a:r>
              <a:rPr lang="en-US" sz="2800" dirty="0">
                <a:solidFill>
                  <a:srgbClr val="006666"/>
                </a:solidFill>
                <a:latin typeface="Corbel" panose="020B0503020204020204" pitchFamily="34" charset="0"/>
              </a:rPr>
              <a:t>Practical, lightweight, robust.</a:t>
            </a:r>
          </a:p>
        </p:txBody>
      </p:sp>
      <p:sp>
        <p:nvSpPr>
          <p:cNvPr id="9" name="TextBox 8">
            <a:extLst>
              <a:ext uri="{FF2B5EF4-FFF2-40B4-BE49-F238E27FC236}">
                <a16:creationId xmlns:a16="http://schemas.microsoft.com/office/drawing/2014/main" id="{3C98829E-1FBD-40FB-6ABB-8DC7E7E271DC}"/>
              </a:ext>
            </a:extLst>
          </p:cNvPr>
          <p:cNvSpPr txBox="1"/>
          <p:nvPr/>
        </p:nvSpPr>
        <p:spPr>
          <a:xfrm>
            <a:off x="2349046" y="4682283"/>
            <a:ext cx="9412112" cy="1815882"/>
          </a:xfrm>
          <a:prstGeom prst="rect">
            <a:avLst/>
          </a:prstGeom>
          <a:noFill/>
        </p:spPr>
        <p:txBody>
          <a:bodyPr wrap="square">
            <a:spAutoFit/>
          </a:bodyPr>
          <a:lstStyle/>
          <a:p>
            <a:pPr marL="114277" lvl="0" indent="0" algn="l" rtl="0">
              <a:lnSpc>
                <a:spcPct val="100000"/>
              </a:lnSpc>
              <a:spcBef>
                <a:spcPts val="1800"/>
              </a:spcBef>
              <a:spcAft>
                <a:spcPts val="0"/>
              </a:spcAft>
              <a:buClr>
                <a:schemeClr val="dk1"/>
              </a:buClr>
              <a:buSzPts val="1800"/>
              <a:buNone/>
            </a:pPr>
            <a:r>
              <a:rPr lang="en-US" sz="2800" b="1" dirty="0">
                <a:solidFill>
                  <a:srgbClr val="008080"/>
                </a:solidFill>
                <a:latin typeface="Corbel"/>
                <a:ea typeface="Corbel"/>
                <a:cs typeface="Corbel"/>
                <a:sym typeface="Corbel"/>
              </a:rPr>
              <a:t>One size does not fit all - embrace diversity, legacy, unknowns </a:t>
            </a:r>
            <a:r>
              <a:rPr lang="en-US" sz="2800" dirty="0">
                <a:solidFill>
                  <a:schemeClr val="tx1"/>
                </a:solidFill>
                <a:latin typeface="Corbel"/>
                <a:ea typeface="Corbel"/>
                <a:cs typeface="Corbel"/>
                <a:sym typeface="Corbel"/>
              </a:rPr>
              <a:t>– open-ended, multi-interpretation, </a:t>
            </a:r>
            <a:r>
              <a:rPr lang="en-US" sz="2800" dirty="0">
                <a:latin typeface="Corbel"/>
                <a:ea typeface="Corbel"/>
                <a:cs typeface="Corbel"/>
                <a:sym typeface="Corbel"/>
              </a:rPr>
              <a:t>self-describing. </a:t>
            </a:r>
            <a:r>
              <a:rPr lang="en-US" sz="2800" dirty="0">
                <a:solidFill>
                  <a:srgbClr val="006666"/>
                </a:solidFill>
                <a:latin typeface="Corbel"/>
                <a:ea typeface="Corbel"/>
                <a:cs typeface="Corbel"/>
                <a:sym typeface="Corbel"/>
              </a:rPr>
              <a:t>Extensible metadata </a:t>
            </a:r>
            <a:r>
              <a:rPr lang="en-US" sz="2800" dirty="0">
                <a:latin typeface="Corbel"/>
                <a:ea typeface="Corbel"/>
                <a:cs typeface="Corbel"/>
                <a:sym typeface="Corbel"/>
              </a:rPr>
              <a:t>+ pre-existing ontologies: </a:t>
            </a:r>
            <a:r>
              <a:rPr lang="en-US" sz="2800" dirty="0">
                <a:solidFill>
                  <a:srgbClr val="006666"/>
                </a:solidFill>
                <a:latin typeface="Corbel"/>
                <a:ea typeface="Corbel"/>
                <a:cs typeface="Corbel"/>
                <a:sym typeface="Corbel"/>
              </a:rPr>
              <a:t>Duck type profiling.</a:t>
            </a:r>
            <a:endParaRPr lang="en-US" sz="2800" dirty="0">
              <a:solidFill>
                <a:srgbClr val="006666"/>
              </a:solidFill>
            </a:endParaRPr>
          </a:p>
        </p:txBody>
      </p:sp>
      <p:pic>
        <p:nvPicPr>
          <p:cNvPr id="15" name="Picture 14" descr="Icon&#10;&#10;Description automatically generated">
            <a:extLst>
              <a:ext uri="{FF2B5EF4-FFF2-40B4-BE49-F238E27FC236}">
                <a16:creationId xmlns:a16="http://schemas.microsoft.com/office/drawing/2014/main" id="{E8D0538E-E05A-D12E-6925-DFE70F1CC5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5783" y="4756879"/>
            <a:ext cx="1743263" cy="1464342"/>
          </a:xfrm>
          <a:prstGeom prst="rect">
            <a:avLst/>
          </a:prstGeom>
        </p:spPr>
      </p:pic>
      <p:pic>
        <p:nvPicPr>
          <p:cNvPr id="19" name="Picture 18" descr="Icon&#10;&#10;Description automatically generated">
            <a:extLst>
              <a:ext uri="{FF2B5EF4-FFF2-40B4-BE49-F238E27FC236}">
                <a16:creationId xmlns:a16="http://schemas.microsoft.com/office/drawing/2014/main" id="{731FBC12-5074-8F2D-710D-ECC8A017D3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509" y="1408991"/>
            <a:ext cx="1368709" cy="1368709"/>
          </a:xfrm>
          <a:prstGeom prst="rect">
            <a:avLst/>
          </a:prstGeom>
        </p:spPr>
      </p:pic>
      <p:pic>
        <p:nvPicPr>
          <p:cNvPr id="20" name="Google Shape;240;p9" descr="Image result for RO-Crate logo">
            <a:extLst>
              <a:ext uri="{FF2B5EF4-FFF2-40B4-BE49-F238E27FC236}">
                <a16:creationId xmlns:a16="http://schemas.microsoft.com/office/drawing/2014/main" id="{5073541C-F4BE-D384-AEA0-76300F6FD05A}"/>
              </a:ext>
            </a:extLst>
          </p:cNvPr>
          <p:cNvPicPr preferRelativeResize="0"/>
          <p:nvPr/>
        </p:nvPicPr>
        <p:blipFill rotWithShape="1">
          <a:blip r:embed="rId6">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22644607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3">
            <a:extLst>
              <a:ext uri="{FF2B5EF4-FFF2-40B4-BE49-F238E27FC236}">
                <a16:creationId xmlns:a16="http://schemas.microsoft.com/office/drawing/2014/main" id="{E83EEC0E-93E1-2174-71E2-D9CE007E72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17093" y="1803234"/>
            <a:ext cx="1297296" cy="848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DC7B21DB-048F-0CFF-D8DF-8FCBB4D93B78}"/>
              </a:ext>
            </a:extLst>
          </p:cNvPr>
          <p:cNvSpPr>
            <a:spLocks noGrp="1"/>
          </p:cNvSpPr>
          <p:nvPr>
            <p:ph type="title"/>
          </p:nvPr>
        </p:nvSpPr>
        <p:spPr>
          <a:xfrm>
            <a:off x="2147582" y="273861"/>
            <a:ext cx="9468156" cy="926326"/>
          </a:xfrm>
        </p:spPr>
        <p:txBody>
          <a:bodyPr>
            <a:normAutofit fontScale="90000"/>
          </a:bodyPr>
          <a:lstStyle/>
          <a:p>
            <a:pPr algn="l"/>
            <a:r>
              <a:rPr lang="en-GB" dirty="0">
                <a:solidFill>
                  <a:srgbClr val="006666"/>
                </a:solidFill>
              </a:rPr>
              <a:t>It takes an open village, </a:t>
            </a:r>
            <a:br>
              <a:rPr lang="en-GB" dirty="0">
                <a:solidFill>
                  <a:srgbClr val="006666"/>
                </a:solidFill>
              </a:rPr>
            </a:br>
            <a:r>
              <a:rPr lang="en-GB" dirty="0">
                <a:solidFill>
                  <a:srgbClr val="006666"/>
                </a:solidFill>
              </a:rPr>
              <a:t>with sponsors, leaders and application drivers</a:t>
            </a:r>
          </a:p>
        </p:txBody>
      </p:sp>
      <p:pic>
        <p:nvPicPr>
          <p:cNvPr id="7" name="Picture 6">
            <a:extLst>
              <a:ext uri="{FF2B5EF4-FFF2-40B4-BE49-F238E27FC236}">
                <a16:creationId xmlns:a16="http://schemas.microsoft.com/office/drawing/2014/main" id="{6ADFD362-7A7F-78E7-14B4-0E6F1BFE67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145" y="1691014"/>
            <a:ext cx="4189027" cy="3141770"/>
          </a:xfrm>
          <a:prstGeom prst="rect">
            <a:avLst/>
          </a:prstGeom>
          <a:ln>
            <a:noFill/>
          </a:ln>
          <a:effectLst>
            <a:outerShdw blurRad="292100" dist="139700" dir="2700000" algn="tl" rotWithShape="0">
              <a:srgbClr val="333333">
                <a:alpha val="65000"/>
              </a:srgbClr>
            </a:outerShdw>
          </a:effectLst>
        </p:spPr>
      </p:pic>
      <p:sp>
        <p:nvSpPr>
          <p:cNvPr id="14" name="TextBox 13">
            <a:extLst>
              <a:ext uri="{FF2B5EF4-FFF2-40B4-BE49-F238E27FC236}">
                <a16:creationId xmlns:a16="http://schemas.microsoft.com/office/drawing/2014/main" id="{6C672551-2DDE-0EEF-AF42-E4E94156822F}"/>
              </a:ext>
            </a:extLst>
          </p:cNvPr>
          <p:cNvSpPr txBox="1"/>
          <p:nvPr/>
        </p:nvSpPr>
        <p:spPr>
          <a:xfrm>
            <a:off x="318757" y="5279479"/>
            <a:ext cx="9775535" cy="523220"/>
          </a:xfrm>
          <a:prstGeom prst="rect">
            <a:avLst/>
          </a:prstGeom>
          <a:noFill/>
        </p:spPr>
        <p:txBody>
          <a:bodyPr wrap="square">
            <a:spAutoFit/>
          </a:bodyPr>
          <a:lstStyle/>
          <a:p>
            <a:r>
              <a:rPr lang="en-GB" sz="2800" dirty="0">
                <a:latin typeface="Corbel" panose="020B0503020204020204" pitchFamily="34" charset="0"/>
              </a:rPr>
              <a:t>https://www.researchobject.org/ro-crate/community.html</a:t>
            </a:r>
          </a:p>
        </p:txBody>
      </p:sp>
      <p:pic>
        <p:nvPicPr>
          <p:cNvPr id="15" name="Picture 2">
            <a:extLst>
              <a:ext uri="{FF2B5EF4-FFF2-40B4-BE49-F238E27FC236}">
                <a16:creationId xmlns:a16="http://schemas.microsoft.com/office/drawing/2014/main" id="{D4FBFEC8-3CBA-DD82-907E-F46D23223B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36087" y="2544340"/>
            <a:ext cx="2127845" cy="596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15">
            <a:extLst>
              <a:ext uri="{FF2B5EF4-FFF2-40B4-BE49-F238E27FC236}">
                <a16:creationId xmlns:a16="http://schemas.microsoft.com/office/drawing/2014/main" id="{C53F6460-5B34-50E6-5477-1F94ACFF8E9E}"/>
              </a:ext>
            </a:extLst>
          </p:cNvPr>
          <p:cNvPicPr/>
          <p:nvPr/>
        </p:nvPicPr>
        <p:blipFill>
          <a:blip r:embed="rId6"/>
          <a:stretch/>
        </p:blipFill>
        <p:spPr>
          <a:xfrm>
            <a:off x="10094292" y="2976544"/>
            <a:ext cx="1521069" cy="452456"/>
          </a:xfrm>
          <a:prstGeom prst="rect">
            <a:avLst/>
          </a:prstGeom>
          <a:ln>
            <a:noFill/>
          </a:ln>
        </p:spPr>
      </p:pic>
      <p:pic>
        <p:nvPicPr>
          <p:cNvPr id="18" name="Picture 9" descr="http://www.commonwl.org/CWL-Logo-Header.png">
            <a:extLst>
              <a:ext uri="{FF2B5EF4-FFF2-40B4-BE49-F238E27FC236}">
                <a16:creationId xmlns:a16="http://schemas.microsoft.com/office/drawing/2014/main" id="{551A1A7B-468E-92B9-B47F-73DBEA9F67C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2504" t="14098" r="18404" b="22982"/>
          <a:stretch/>
        </p:blipFill>
        <p:spPr bwMode="auto">
          <a:xfrm>
            <a:off x="9828653" y="3377772"/>
            <a:ext cx="1465825" cy="644313"/>
          </a:xfrm>
          <a:prstGeom prst="rect">
            <a:avLst/>
          </a:prstGeom>
          <a:solidFill>
            <a:schemeClr val="bg1"/>
          </a:solidFill>
        </p:spPr>
      </p:pic>
      <p:pic>
        <p:nvPicPr>
          <p:cNvPr id="19" name="Immagine 6" descr="IBISBA logo powerpoint.png">
            <a:extLst>
              <a:ext uri="{FF2B5EF4-FFF2-40B4-BE49-F238E27FC236}">
                <a16:creationId xmlns:a16="http://schemas.microsoft.com/office/drawing/2014/main" id="{BA3AEDD8-1D86-64EB-2E65-7131E881EF0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18699" y="3295770"/>
            <a:ext cx="947049" cy="883141"/>
          </a:xfrm>
          <a:prstGeom prst="rect">
            <a:avLst/>
          </a:prstGeom>
        </p:spPr>
      </p:pic>
      <p:pic>
        <p:nvPicPr>
          <p:cNvPr id="20" name="Picture 2" descr="Image result for eosclife">
            <a:extLst>
              <a:ext uri="{FF2B5EF4-FFF2-40B4-BE49-F238E27FC236}">
                <a16:creationId xmlns:a16="http://schemas.microsoft.com/office/drawing/2014/main" id="{309CEF7A-663E-4F89-F860-43F469A00F5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44874" y="1526165"/>
            <a:ext cx="1177680" cy="115436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a:extLst>
              <a:ext uri="{FF2B5EF4-FFF2-40B4-BE49-F238E27FC236}">
                <a16:creationId xmlns:a16="http://schemas.microsoft.com/office/drawing/2014/main" id="{8F01E93C-DA43-6DC9-5980-A71BD2C1C5A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009856" y="4127849"/>
            <a:ext cx="1605882" cy="2687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Google Shape;316;p13">
            <a:extLst>
              <a:ext uri="{FF2B5EF4-FFF2-40B4-BE49-F238E27FC236}">
                <a16:creationId xmlns:a16="http://schemas.microsoft.com/office/drawing/2014/main" id="{4DD0F83F-0AA6-28A4-9C5E-DD19967BCD9A}"/>
              </a:ext>
            </a:extLst>
          </p:cNvPr>
          <p:cNvPicPr preferRelativeResize="0">
            <a:picLocks noGrp="1"/>
          </p:cNvPicPr>
          <p:nvPr>
            <p:ph type="body" idx="1"/>
          </p:nvPr>
        </p:nvPicPr>
        <p:blipFill rotWithShape="1">
          <a:blip r:embed="rId11">
            <a:alphaModFix/>
          </a:blip>
          <a:srcRect/>
          <a:stretch/>
        </p:blipFill>
        <p:spPr>
          <a:xfrm>
            <a:off x="8635221" y="4448476"/>
            <a:ext cx="2110895" cy="377857"/>
          </a:xfrm>
          <a:prstGeom prst="rect">
            <a:avLst/>
          </a:prstGeom>
          <a:noFill/>
          <a:ln>
            <a:noFill/>
          </a:ln>
        </p:spPr>
      </p:pic>
      <p:pic>
        <p:nvPicPr>
          <p:cNvPr id="24" name="Picture 23">
            <a:extLst>
              <a:ext uri="{FF2B5EF4-FFF2-40B4-BE49-F238E27FC236}">
                <a16:creationId xmlns:a16="http://schemas.microsoft.com/office/drawing/2014/main" id="{04014AD5-97DD-CBE2-8B21-E0E4A743E0F8}"/>
              </a:ext>
            </a:extLst>
          </p:cNvPr>
          <p:cNvPicPr>
            <a:picLocks noChangeAspect="1"/>
          </p:cNvPicPr>
          <p:nvPr/>
        </p:nvPicPr>
        <p:blipFill>
          <a:blip r:embed="rId12"/>
          <a:stretch>
            <a:fillRect/>
          </a:stretch>
        </p:blipFill>
        <p:spPr>
          <a:xfrm>
            <a:off x="8464413" y="1674093"/>
            <a:ext cx="3371380" cy="3243353"/>
          </a:xfrm>
          <a:prstGeom prst="rect">
            <a:avLst/>
          </a:prstGeom>
          <a:ln>
            <a:noFill/>
          </a:ln>
          <a:effectLst>
            <a:outerShdw blurRad="292100" dist="139700" dir="2700000" algn="tl" rotWithShape="0">
              <a:srgbClr val="333333">
                <a:alpha val="65000"/>
              </a:srgbClr>
            </a:outerShdw>
          </a:effectLst>
        </p:spPr>
      </p:pic>
      <p:sp>
        <p:nvSpPr>
          <p:cNvPr id="25" name="TextBox 24">
            <a:extLst>
              <a:ext uri="{FF2B5EF4-FFF2-40B4-BE49-F238E27FC236}">
                <a16:creationId xmlns:a16="http://schemas.microsoft.com/office/drawing/2014/main" id="{493BA0DE-8FA6-787A-BF66-1AAFA84641E1}"/>
              </a:ext>
            </a:extLst>
          </p:cNvPr>
          <p:cNvSpPr txBox="1"/>
          <p:nvPr/>
        </p:nvSpPr>
        <p:spPr>
          <a:xfrm>
            <a:off x="281031" y="5802699"/>
            <a:ext cx="6094602" cy="646331"/>
          </a:xfrm>
          <a:prstGeom prst="rect">
            <a:avLst/>
          </a:prstGeom>
          <a:noFill/>
        </p:spPr>
        <p:txBody>
          <a:bodyPr wrap="square">
            <a:spAutoFit/>
          </a:bodyPr>
          <a:lstStyle/>
          <a:p>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Packaging research artefacts with RO-Crate</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p>
          <a:p>
            <a:r>
              <a:rPr kumimoji="0" lang="en-GB" sz="1800" b="0" i="1" u="none" strike="noStrike" kern="0" cap="none" spc="0" normalizeH="0" baseline="0" noProof="0" dirty="0">
                <a:ln>
                  <a:noFill/>
                </a:ln>
                <a:solidFill>
                  <a:srgbClr val="008080"/>
                </a:solidFill>
                <a:effectLst/>
                <a:uLnTx/>
                <a:uFillTx/>
                <a:latin typeface="Corbel"/>
                <a:ea typeface="Corbel"/>
                <a:cs typeface="Corbel"/>
                <a:sym typeface="Corbel"/>
              </a:rPr>
              <a:t>Data Science </a:t>
            </a:r>
            <a:r>
              <a:rPr kumimoji="0" lang="en-GB" sz="1800" b="0" i="0" u="sng" strike="noStrike" kern="0" cap="none" spc="0" normalizeH="0" baseline="0" noProof="0" dirty="0">
                <a:ln>
                  <a:noFill/>
                </a:ln>
                <a:solidFill>
                  <a:srgbClr val="0563C1"/>
                </a:solidFill>
                <a:effectLst/>
                <a:uLnTx/>
                <a:uFillTx/>
                <a:latin typeface="Corbel"/>
                <a:ea typeface="Corbel"/>
                <a:cs typeface="Corbel"/>
                <a:sym typeface="Corbel"/>
                <a:hlinkClick r:id="rId13"/>
              </a:rPr>
              <a:t>https://doi.org/10.3233/DS-210053</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endParaRPr lang="en-GB" dirty="0"/>
          </a:p>
        </p:txBody>
      </p:sp>
      <p:sp>
        <p:nvSpPr>
          <p:cNvPr id="26" name="TextBox 25">
            <a:extLst>
              <a:ext uri="{FF2B5EF4-FFF2-40B4-BE49-F238E27FC236}">
                <a16:creationId xmlns:a16="http://schemas.microsoft.com/office/drawing/2014/main" id="{0975AA0C-560F-C452-BAE3-2C752679CEC9}"/>
              </a:ext>
            </a:extLst>
          </p:cNvPr>
          <p:cNvSpPr txBox="1"/>
          <p:nvPr/>
        </p:nvSpPr>
        <p:spPr>
          <a:xfrm>
            <a:off x="8972970" y="5896731"/>
            <a:ext cx="285736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RO-Crate Specification 1.1</a:t>
            </a:r>
            <a:endParaRPr kumimoji="0" lang="en-GB" sz="11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orbel"/>
                <a:ea typeface="Corbel"/>
                <a:cs typeface="Corbel"/>
                <a:sym typeface="Corbel"/>
                <a:hlinkClick r:id="rId14"/>
              </a:rPr>
              <a:t>https://w3id.org/ro/crate/1.1</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p>
        </p:txBody>
      </p:sp>
      <p:pic>
        <p:nvPicPr>
          <p:cNvPr id="27" name="Google Shape;240;p9" descr="Image result for RO-Crate logo">
            <a:extLst>
              <a:ext uri="{FF2B5EF4-FFF2-40B4-BE49-F238E27FC236}">
                <a16:creationId xmlns:a16="http://schemas.microsoft.com/office/drawing/2014/main" id="{67526285-B796-F793-C06C-DA8737FCB20D}"/>
              </a:ext>
            </a:extLst>
          </p:cNvPr>
          <p:cNvPicPr preferRelativeResize="0"/>
          <p:nvPr/>
        </p:nvPicPr>
        <p:blipFill rotWithShape="1">
          <a:blip r:embed="rId15">
            <a:alphaModFix/>
          </a:blip>
          <a:srcRect r="57910"/>
          <a:stretch/>
        </p:blipFill>
        <p:spPr>
          <a:xfrm>
            <a:off x="192711" y="189390"/>
            <a:ext cx="1074027" cy="800511"/>
          </a:xfrm>
          <a:prstGeom prst="rect">
            <a:avLst/>
          </a:prstGeom>
          <a:noFill/>
          <a:ln>
            <a:noFill/>
          </a:ln>
        </p:spPr>
      </p:pic>
      <p:grpSp>
        <p:nvGrpSpPr>
          <p:cNvPr id="30" name="Group 29">
            <a:extLst>
              <a:ext uri="{FF2B5EF4-FFF2-40B4-BE49-F238E27FC236}">
                <a16:creationId xmlns:a16="http://schemas.microsoft.com/office/drawing/2014/main" id="{EE5C06D5-783D-4181-E8B2-54D03F996B2F}"/>
              </a:ext>
            </a:extLst>
          </p:cNvPr>
          <p:cNvGrpSpPr/>
          <p:nvPr/>
        </p:nvGrpSpPr>
        <p:grpSpPr>
          <a:xfrm>
            <a:off x="4681056" y="1613605"/>
            <a:ext cx="3633282" cy="3252459"/>
            <a:chOff x="4681056" y="1613605"/>
            <a:chExt cx="3633282" cy="3252459"/>
          </a:xfrm>
        </p:grpSpPr>
        <p:pic>
          <p:nvPicPr>
            <p:cNvPr id="12" name="Picture 11">
              <a:extLst>
                <a:ext uri="{FF2B5EF4-FFF2-40B4-BE49-F238E27FC236}">
                  <a16:creationId xmlns:a16="http://schemas.microsoft.com/office/drawing/2014/main" id="{59964162-ABBA-3A0B-2AC2-7EB51029056F}"/>
                </a:ext>
              </a:extLst>
            </p:cNvPr>
            <p:cNvPicPr>
              <a:picLocks noChangeAspect="1"/>
            </p:cNvPicPr>
            <p:nvPr/>
          </p:nvPicPr>
          <p:blipFill rotWithShape="1">
            <a:blip r:embed="rId16"/>
            <a:srcRect l="36775" t="16558"/>
            <a:stretch/>
          </p:blipFill>
          <p:spPr>
            <a:xfrm>
              <a:off x="4681056" y="1613605"/>
              <a:ext cx="3389154" cy="3219179"/>
            </a:xfrm>
            <a:prstGeom prst="rect">
              <a:avLst/>
            </a:prstGeom>
            <a:ln>
              <a:noFill/>
            </a:ln>
            <a:effectLst>
              <a:outerShdw blurRad="292100" dist="139700" dir="2700000" algn="tl" rotWithShape="0">
                <a:srgbClr val="333333">
                  <a:alpha val="65000"/>
                </a:srgbClr>
              </a:outerShdw>
            </a:effectLst>
          </p:spPr>
        </p:pic>
        <p:sp>
          <p:nvSpPr>
            <p:cNvPr id="28" name="Google Shape;393;p18">
              <a:extLst>
                <a:ext uri="{FF2B5EF4-FFF2-40B4-BE49-F238E27FC236}">
                  <a16:creationId xmlns:a16="http://schemas.microsoft.com/office/drawing/2014/main" id="{70C71DB1-B267-58C3-4E7D-45C6951A69D1}"/>
                </a:ext>
              </a:extLst>
            </p:cNvPr>
            <p:cNvSpPr txBox="1"/>
            <p:nvPr/>
          </p:nvSpPr>
          <p:spPr>
            <a:xfrm>
              <a:off x="6556311" y="3865820"/>
              <a:ext cx="1758027" cy="1000244"/>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900" b="1" i="0" u="none" strike="noStrike" kern="0" cap="none" spc="0" normalizeH="0" baseline="0" noProof="0" dirty="0" err="1">
                  <a:ln>
                    <a:noFill/>
                  </a:ln>
                  <a:solidFill>
                    <a:srgbClr val="000000"/>
                  </a:solidFill>
                  <a:effectLst/>
                  <a:uLnTx/>
                  <a:uFillTx/>
                  <a:latin typeface="Calibri"/>
                  <a:ea typeface="Calibri"/>
                  <a:cs typeface="Calibri"/>
                  <a:sym typeface="Calibri"/>
                </a:rPr>
                <a:t>Biohackathon</a:t>
              </a:r>
              <a:br>
                <a:rPr kumimoji="0" lang="en-GB" sz="1700" b="0" i="0" u="none" strike="noStrike" kern="0" cap="none" spc="0" normalizeH="0" baseline="0" noProof="0" dirty="0">
                  <a:ln>
                    <a:noFill/>
                  </a:ln>
                  <a:solidFill>
                    <a:srgbClr val="000000"/>
                  </a:solidFill>
                  <a:effectLst/>
                  <a:uLnTx/>
                  <a:uFillTx/>
                  <a:latin typeface="Calibri"/>
                  <a:ea typeface="Calibri"/>
                  <a:cs typeface="Calibri"/>
                  <a:sym typeface="Calibri"/>
                </a:rPr>
              </a:br>
              <a:r>
                <a:rPr kumimoji="0" lang="en-GB" sz="1700" b="0" i="0" u="sng" strike="noStrike" kern="0" cap="none" spc="0" normalizeH="0" baseline="0" noProof="0" dirty="0">
                  <a:ln>
                    <a:noFill/>
                  </a:ln>
                  <a:solidFill>
                    <a:srgbClr val="0563C1"/>
                  </a:solidFill>
                  <a:effectLst/>
                  <a:uLnTx/>
                  <a:uFillTx/>
                  <a:latin typeface="Calibri"/>
                  <a:ea typeface="Calibri"/>
                  <a:cs typeface="Calibri"/>
                  <a:sym typeface="Calibri"/>
                  <a:hlinkClick r:id="rId17"/>
                </a:rPr>
                <a:t>https://biohackathon-europe.org/</a:t>
              </a:r>
              <a:r>
                <a:rPr kumimoji="0" lang="en-GB" sz="17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7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29" name="Google Shape;399;p18">
              <a:extLst>
                <a:ext uri="{FF2B5EF4-FFF2-40B4-BE49-F238E27FC236}">
                  <a16:creationId xmlns:a16="http://schemas.microsoft.com/office/drawing/2014/main" id="{C00745F7-5B0A-E742-B4CB-4ABF89A4EFFF}"/>
                </a:ext>
              </a:extLst>
            </p:cNvPr>
            <p:cNvPicPr preferRelativeResize="0"/>
            <p:nvPr/>
          </p:nvPicPr>
          <p:blipFill>
            <a:blip r:embed="rId18">
              <a:alphaModFix/>
            </a:blip>
            <a:stretch>
              <a:fillRect/>
            </a:stretch>
          </p:blipFill>
          <p:spPr>
            <a:xfrm>
              <a:off x="6575330" y="3329270"/>
              <a:ext cx="1639501" cy="626405"/>
            </a:xfrm>
            <a:prstGeom prst="rect">
              <a:avLst/>
            </a:prstGeom>
            <a:noFill/>
            <a:ln>
              <a:noFill/>
            </a:ln>
          </p:spPr>
        </p:pic>
      </p:grpSp>
    </p:spTree>
    <p:extLst>
      <p:ext uri="{BB962C8B-B14F-4D97-AF65-F5344CB8AC3E}">
        <p14:creationId xmlns:p14="http://schemas.microsoft.com/office/powerpoint/2010/main" val="4270061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9"/>
          <p:cNvSpPr txBox="1">
            <a:spLocks noGrp="1"/>
          </p:cNvSpPr>
          <p:nvPr>
            <p:ph type="title"/>
          </p:nvPr>
        </p:nvSpPr>
        <p:spPr>
          <a:xfrm>
            <a:off x="1528783" y="273861"/>
            <a:ext cx="10470506" cy="82750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ts val="4000"/>
              <a:buFont typeface="Calibri"/>
              <a:buNone/>
            </a:pPr>
            <a:r>
              <a:rPr lang="en-GB" dirty="0">
                <a:solidFill>
                  <a:srgbClr val="006666"/>
                </a:solidFill>
              </a:rPr>
              <a:t>Structured self-describing, machine readable, metadata objects</a:t>
            </a:r>
            <a:endParaRPr dirty="0">
              <a:solidFill>
                <a:srgbClr val="006666"/>
              </a:solidFill>
            </a:endParaRPr>
          </a:p>
        </p:txBody>
      </p:sp>
      <p:sp>
        <p:nvSpPr>
          <p:cNvPr id="193" name="Google Shape;193;p9"/>
          <p:cNvSpPr/>
          <p:nvPr/>
        </p:nvSpPr>
        <p:spPr>
          <a:xfrm>
            <a:off x="1682604" y="1760143"/>
            <a:ext cx="801296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008080"/>
                </a:solidFill>
                <a:effectLst/>
                <a:uLnTx/>
                <a:uFillTx/>
                <a:latin typeface="Corbel"/>
                <a:ea typeface="Corbel"/>
                <a:cs typeface="Corbel"/>
                <a:sym typeface="Corbel"/>
              </a:rPr>
              <a:t>RO-Crate Metadata file</a:t>
            </a:r>
            <a:endParaRPr kumimoji="0" sz="2000" b="1" i="1" u="none" strike="noStrike" kern="0" cap="none" spc="0" normalizeH="0" baseline="0" noProof="0" dirty="0">
              <a:ln>
                <a:noFill/>
              </a:ln>
              <a:solidFill>
                <a:srgbClr val="008080"/>
              </a:solidFill>
              <a:effectLst/>
              <a:uLnTx/>
              <a:uFillTx/>
              <a:latin typeface="Corbel"/>
              <a:ea typeface="Corbel"/>
              <a:cs typeface="Corbel"/>
              <a:sym typeface="Corbel"/>
            </a:endParaRPr>
          </a:p>
        </p:txBody>
      </p:sp>
      <p:pic>
        <p:nvPicPr>
          <p:cNvPr id="194" name="Google Shape;194;p9" descr="Image result for file icon"/>
          <p:cNvPicPr preferRelativeResize="0"/>
          <p:nvPr/>
        </p:nvPicPr>
        <p:blipFill rotWithShape="1">
          <a:blip r:embed="rId3">
            <a:alphaModFix/>
          </a:blip>
          <a:srcRect/>
          <a:stretch/>
        </p:blipFill>
        <p:spPr>
          <a:xfrm>
            <a:off x="160516" y="1701208"/>
            <a:ext cx="1642016" cy="1642016"/>
          </a:xfrm>
          <a:prstGeom prst="rect">
            <a:avLst/>
          </a:prstGeom>
          <a:noFill/>
          <a:ln>
            <a:noFill/>
          </a:ln>
        </p:spPr>
      </p:pic>
      <p:sp>
        <p:nvSpPr>
          <p:cNvPr id="199" name="Google Shape;199;p9"/>
          <p:cNvSpPr/>
          <p:nvPr/>
        </p:nvSpPr>
        <p:spPr>
          <a:xfrm rot="5400000">
            <a:off x="710028" y="3337365"/>
            <a:ext cx="600415" cy="417142"/>
          </a:xfrm>
          <a:prstGeom prst="rightArrow">
            <a:avLst>
              <a:gd name="adj1" fmla="val 50000"/>
              <a:gd name="adj2" fmla="val 50000"/>
            </a:avLst>
          </a:prstGeom>
          <a:solidFill>
            <a:schemeClr val="dk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orbel"/>
              <a:ea typeface="Corbel"/>
              <a:cs typeface="Corbel"/>
              <a:sym typeface="Corbel"/>
            </a:endParaRPr>
          </a:p>
        </p:txBody>
      </p:sp>
      <p:sp>
        <p:nvSpPr>
          <p:cNvPr id="200" name="Google Shape;200;p9"/>
          <p:cNvSpPr/>
          <p:nvPr/>
        </p:nvSpPr>
        <p:spPr>
          <a:xfrm>
            <a:off x="552667" y="2349130"/>
            <a:ext cx="834607" cy="57593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orbel"/>
              <a:ea typeface="Corbel"/>
              <a:cs typeface="Corbel"/>
              <a:sym typeface="Corbel"/>
            </a:endParaRPr>
          </a:p>
        </p:txBody>
      </p:sp>
      <p:pic>
        <p:nvPicPr>
          <p:cNvPr id="201" name="Google Shape;201;p9"/>
          <p:cNvPicPr preferRelativeResize="0"/>
          <p:nvPr/>
        </p:nvPicPr>
        <p:blipFill rotWithShape="1">
          <a:blip r:embed="rId4">
            <a:alphaModFix/>
          </a:blip>
          <a:srcRect/>
          <a:stretch/>
        </p:blipFill>
        <p:spPr>
          <a:xfrm>
            <a:off x="633052" y="2307797"/>
            <a:ext cx="719913" cy="658597"/>
          </a:xfrm>
          <a:prstGeom prst="rect">
            <a:avLst/>
          </a:prstGeom>
          <a:noFill/>
          <a:ln>
            <a:noFill/>
          </a:ln>
        </p:spPr>
      </p:pic>
      <p:sp>
        <p:nvSpPr>
          <p:cNvPr id="202" name="Google Shape;202;p9"/>
          <p:cNvSpPr/>
          <p:nvPr/>
        </p:nvSpPr>
        <p:spPr>
          <a:xfrm>
            <a:off x="91360" y="1557225"/>
            <a:ext cx="10119440" cy="4967402"/>
          </a:xfrm>
          <a:prstGeom prst="roundRect">
            <a:avLst>
              <a:gd name="adj" fmla="val 16667"/>
            </a:avLst>
          </a:prstGeom>
          <a:no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FFFFFF"/>
              </a:solidFill>
              <a:effectLst/>
              <a:uLnTx/>
              <a:uFillTx/>
              <a:latin typeface="Corbel"/>
              <a:ea typeface="Corbel"/>
              <a:cs typeface="Corbel"/>
              <a:sym typeface="Corbel"/>
            </a:endParaRPr>
          </a:p>
        </p:txBody>
      </p:sp>
      <p:sp>
        <p:nvSpPr>
          <p:cNvPr id="203" name="Google Shape;203;p9"/>
          <p:cNvSpPr txBox="1"/>
          <p:nvPr/>
        </p:nvSpPr>
        <p:spPr>
          <a:xfrm>
            <a:off x="7443496" y="6292558"/>
            <a:ext cx="4451600" cy="400017"/>
          </a:xfrm>
          <a:prstGeom prst="rect">
            <a:avLst/>
          </a:prstGeom>
          <a:solidFill>
            <a:schemeClr val="lt1"/>
          </a:solid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8080"/>
                </a:solidFill>
                <a:effectLst/>
                <a:uLnTx/>
                <a:uFillTx/>
                <a:latin typeface="Corbel"/>
                <a:ea typeface="Corbel"/>
                <a:cs typeface="Corbel"/>
                <a:sym typeface="Corbel"/>
              </a:rPr>
              <a:t>Archive file format / packaging system</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8" name="Google Shape;208;p9" descr="Image result for spreadsheet icon"/>
          <p:cNvSpPr/>
          <p:nvPr/>
        </p:nvSpPr>
        <p:spPr>
          <a:xfrm>
            <a:off x="157744" y="-822135"/>
            <a:ext cx="1714103" cy="1714103"/>
          </a:xfrm>
          <a:prstGeom prst="rect">
            <a:avLst/>
          </a:prstGeom>
          <a:noFill/>
          <a:ln>
            <a:noFill/>
          </a:ln>
        </p:spPr>
        <p:txBody>
          <a:bodyPr spcFirstLastPara="1" wrap="square" lIns="91400" tIns="45700" rIns="91400"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221" name="Google Shape;221;p9" descr="Image result for PID icon"/>
          <p:cNvPicPr preferRelativeResize="0"/>
          <p:nvPr/>
        </p:nvPicPr>
        <p:blipFill rotWithShape="1">
          <a:blip r:embed="rId5">
            <a:alphaModFix/>
          </a:blip>
          <a:srcRect t="18194" b="36759"/>
          <a:stretch/>
        </p:blipFill>
        <p:spPr>
          <a:xfrm>
            <a:off x="8976287" y="1326664"/>
            <a:ext cx="1125497" cy="507002"/>
          </a:xfrm>
          <a:prstGeom prst="rect">
            <a:avLst/>
          </a:prstGeom>
          <a:noFill/>
          <a:ln>
            <a:noFill/>
          </a:ln>
        </p:spPr>
      </p:pic>
      <p:sp>
        <p:nvSpPr>
          <p:cNvPr id="222" name="Google Shape;222;p9"/>
          <p:cNvSpPr txBox="1"/>
          <p:nvPr/>
        </p:nvSpPr>
        <p:spPr>
          <a:xfrm>
            <a:off x="1682603" y="2164785"/>
            <a:ext cx="1404552" cy="132343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type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id</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description</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datePublished</a:t>
            </a:r>
            <a:endParaRPr kumimoji="0" sz="1600" b="0" i="1" u="none" strike="noStrike" kern="0" cap="none" spc="0" normalizeH="0" baseline="0" noProof="0">
              <a:ln>
                <a:noFill/>
              </a:ln>
              <a:solidFill>
                <a:srgbClr val="008080"/>
              </a:solidFill>
              <a:effectLst/>
              <a:uLnTx/>
              <a:uFillTx/>
              <a:latin typeface="Corbel"/>
              <a:ea typeface="Corbel"/>
              <a:cs typeface="Corbel"/>
              <a:sym typeface="Corbe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224" name="Google Shape;224;p9"/>
          <p:cNvGrpSpPr/>
          <p:nvPr/>
        </p:nvGrpSpPr>
        <p:grpSpPr>
          <a:xfrm>
            <a:off x="3130294" y="2211706"/>
            <a:ext cx="3820427" cy="940146"/>
            <a:chOff x="3616035" y="2205147"/>
            <a:chExt cx="3820427" cy="940146"/>
          </a:xfrm>
        </p:grpSpPr>
        <p:pic>
          <p:nvPicPr>
            <p:cNvPr id="225" name="Google Shape;225;p9" descr="Image result for orcid image"/>
            <p:cNvPicPr preferRelativeResize="0"/>
            <p:nvPr/>
          </p:nvPicPr>
          <p:blipFill rotWithShape="1">
            <a:blip r:embed="rId6">
              <a:alphaModFix/>
            </a:blip>
            <a:srcRect/>
            <a:stretch/>
          </p:blipFill>
          <p:spPr>
            <a:xfrm>
              <a:off x="3689644" y="2518153"/>
              <a:ext cx="388495" cy="427742"/>
            </a:xfrm>
            <a:prstGeom prst="rect">
              <a:avLst/>
            </a:prstGeom>
            <a:noFill/>
            <a:ln>
              <a:noFill/>
            </a:ln>
          </p:spPr>
        </p:pic>
        <p:sp>
          <p:nvSpPr>
            <p:cNvPr id="226" name="Google Shape;226;p9"/>
            <p:cNvSpPr txBox="1"/>
            <p:nvPr/>
          </p:nvSpPr>
          <p:spPr>
            <a:xfrm>
              <a:off x="6403436" y="2205147"/>
              <a:ext cx="846501" cy="33855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license</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9"/>
            <p:cNvSpPr/>
            <p:nvPr/>
          </p:nvSpPr>
          <p:spPr>
            <a:xfrm>
              <a:off x="3616035" y="2205147"/>
              <a:ext cx="788501" cy="33855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author</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9"/>
            <p:cNvSpPr/>
            <p:nvPr/>
          </p:nvSpPr>
          <p:spPr>
            <a:xfrm>
              <a:off x="4816396" y="2205147"/>
              <a:ext cx="1279604" cy="33855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organisation</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29" name="Google Shape;229;p9"/>
            <p:cNvPicPr preferRelativeResize="0"/>
            <p:nvPr/>
          </p:nvPicPr>
          <p:blipFill rotWithShape="1">
            <a:blip r:embed="rId7">
              <a:alphaModFix/>
            </a:blip>
            <a:srcRect/>
            <a:stretch/>
          </p:blipFill>
          <p:spPr>
            <a:xfrm>
              <a:off x="4909779" y="2569292"/>
              <a:ext cx="898256" cy="325462"/>
            </a:xfrm>
            <a:prstGeom prst="rect">
              <a:avLst/>
            </a:prstGeom>
            <a:noFill/>
            <a:ln>
              <a:noFill/>
            </a:ln>
          </p:spPr>
        </p:pic>
        <p:pic>
          <p:nvPicPr>
            <p:cNvPr id="230" name="Google Shape;230;p9" descr="Image result for creative commons logo"/>
            <p:cNvPicPr preferRelativeResize="0"/>
            <p:nvPr/>
          </p:nvPicPr>
          <p:blipFill rotWithShape="1">
            <a:blip r:embed="rId8">
              <a:alphaModFix/>
            </a:blip>
            <a:srcRect t="33381" b="33308"/>
            <a:stretch/>
          </p:blipFill>
          <p:spPr>
            <a:xfrm>
              <a:off x="6469838" y="2551146"/>
              <a:ext cx="830174" cy="304468"/>
            </a:xfrm>
            <a:prstGeom prst="rect">
              <a:avLst/>
            </a:prstGeom>
            <a:noFill/>
            <a:ln>
              <a:noFill/>
            </a:ln>
          </p:spPr>
        </p:pic>
        <p:pic>
          <p:nvPicPr>
            <p:cNvPr id="231" name="Google Shape;231;p9"/>
            <p:cNvPicPr preferRelativeResize="0"/>
            <p:nvPr/>
          </p:nvPicPr>
          <p:blipFill rotWithShape="1">
            <a:blip r:embed="rId9">
              <a:alphaModFix/>
            </a:blip>
            <a:srcRect/>
            <a:stretch/>
          </p:blipFill>
          <p:spPr>
            <a:xfrm>
              <a:off x="3970160" y="2865562"/>
              <a:ext cx="254065" cy="279731"/>
            </a:xfrm>
            <a:prstGeom prst="rect">
              <a:avLst/>
            </a:prstGeom>
            <a:noFill/>
            <a:ln>
              <a:noFill/>
            </a:ln>
          </p:spPr>
        </p:pic>
        <p:pic>
          <p:nvPicPr>
            <p:cNvPr id="232" name="Google Shape;232;p9"/>
            <p:cNvPicPr preferRelativeResize="0"/>
            <p:nvPr/>
          </p:nvPicPr>
          <p:blipFill rotWithShape="1">
            <a:blip r:embed="rId9">
              <a:alphaModFix/>
            </a:blip>
            <a:srcRect/>
            <a:stretch/>
          </p:blipFill>
          <p:spPr>
            <a:xfrm>
              <a:off x="5536451" y="2861304"/>
              <a:ext cx="254065" cy="279731"/>
            </a:xfrm>
            <a:prstGeom prst="rect">
              <a:avLst/>
            </a:prstGeom>
            <a:noFill/>
            <a:ln>
              <a:noFill/>
            </a:ln>
          </p:spPr>
        </p:pic>
        <p:pic>
          <p:nvPicPr>
            <p:cNvPr id="233" name="Google Shape;233;p9"/>
            <p:cNvPicPr preferRelativeResize="0"/>
            <p:nvPr/>
          </p:nvPicPr>
          <p:blipFill rotWithShape="1">
            <a:blip r:embed="rId10">
              <a:alphaModFix/>
            </a:blip>
            <a:srcRect/>
            <a:stretch/>
          </p:blipFill>
          <p:spPr>
            <a:xfrm>
              <a:off x="7134395" y="2800102"/>
              <a:ext cx="302067" cy="332583"/>
            </a:xfrm>
            <a:prstGeom prst="rect">
              <a:avLst/>
            </a:prstGeom>
            <a:noFill/>
            <a:ln>
              <a:noFill/>
            </a:ln>
          </p:spPr>
        </p:pic>
      </p:grpSp>
      <p:sp>
        <p:nvSpPr>
          <p:cNvPr id="234" name="Google Shape;234;p9"/>
          <p:cNvSpPr txBox="1"/>
          <p:nvPr/>
        </p:nvSpPr>
        <p:spPr>
          <a:xfrm>
            <a:off x="9887899" y="1882450"/>
            <a:ext cx="1789657" cy="1569620"/>
          </a:xfrm>
          <a:prstGeom prst="rect">
            <a:avLst/>
          </a:prstGeom>
          <a:solidFill>
            <a:srgbClr val="3299A0"/>
          </a:solid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Corbel"/>
                <a:ea typeface="Corbel"/>
                <a:cs typeface="Corbel"/>
                <a:sym typeface="Corbel"/>
              </a:rPr>
              <a:t>Linked Data</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2400" b="1" i="0" u="none" strike="noStrike" kern="0" cap="none" spc="0" normalizeH="0" baseline="0" noProof="0" dirty="0">
              <a:ln>
                <a:noFill/>
              </a:ln>
              <a:solidFill>
                <a:srgbClr val="FFFFFF"/>
              </a:solidFill>
              <a:effectLst/>
              <a:uLnTx/>
              <a:uFillTx/>
              <a:latin typeface="Corbel"/>
              <a:ea typeface="Corbel"/>
              <a:cs typeface="Corbel"/>
              <a:sym typeface="Corbe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Corbel"/>
                <a:ea typeface="Corbel"/>
                <a:cs typeface="Corbel"/>
                <a:sym typeface="Corbel"/>
              </a:rPr>
              <a:t>JSON-LD</a:t>
            </a:r>
            <a:endParaRPr kumimoji="0" sz="1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Corbel"/>
                <a:ea typeface="Corbel"/>
                <a:cs typeface="Corbel"/>
                <a:sym typeface="Corbel"/>
              </a:rPr>
              <a:t>Schema.org</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235" name="Google Shape;235;p9" descr="Image result for PID icon"/>
          <p:cNvPicPr preferRelativeResize="0"/>
          <p:nvPr/>
        </p:nvPicPr>
        <p:blipFill rotWithShape="1">
          <a:blip r:embed="rId5">
            <a:alphaModFix/>
          </a:blip>
          <a:srcRect t="18194" b="36759"/>
          <a:stretch/>
        </p:blipFill>
        <p:spPr>
          <a:xfrm>
            <a:off x="1297203" y="1752833"/>
            <a:ext cx="429723" cy="193577"/>
          </a:xfrm>
          <a:prstGeom prst="rect">
            <a:avLst/>
          </a:prstGeom>
          <a:noFill/>
          <a:ln>
            <a:noFill/>
          </a:ln>
        </p:spPr>
      </p:pic>
      <p:grpSp>
        <p:nvGrpSpPr>
          <p:cNvPr id="6" name="Group 5">
            <a:extLst>
              <a:ext uri="{FF2B5EF4-FFF2-40B4-BE49-F238E27FC236}">
                <a16:creationId xmlns:a16="http://schemas.microsoft.com/office/drawing/2014/main" id="{B9F80079-496F-09D2-7B12-3A421D33D1C8}"/>
              </a:ext>
            </a:extLst>
          </p:cNvPr>
          <p:cNvGrpSpPr/>
          <p:nvPr/>
        </p:nvGrpSpPr>
        <p:grpSpPr>
          <a:xfrm>
            <a:off x="241467" y="3579368"/>
            <a:ext cx="10077276" cy="2585303"/>
            <a:chOff x="241467" y="3579368"/>
            <a:chExt cx="10077276" cy="2585303"/>
          </a:xfrm>
        </p:grpSpPr>
        <p:grpSp>
          <p:nvGrpSpPr>
            <p:cNvPr id="217" name="Google Shape;217;p9"/>
            <p:cNvGrpSpPr/>
            <p:nvPr/>
          </p:nvGrpSpPr>
          <p:grpSpPr>
            <a:xfrm>
              <a:off x="7472992" y="4165353"/>
              <a:ext cx="2845751" cy="1131494"/>
              <a:chOff x="7391350" y="4027888"/>
              <a:chExt cx="2232248" cy="1131756"/>
            </a:xfrm>
          </p:grpSpPr>
          <p:pic>
            <p:nvPicPr>
              <p:cNvPr id="218" name="Google Shape;218;p9"/>
              <p:cNvPicPr preferRelativeResize="0"/>
              <p:nvPr/>
            </p:nvPicPr>
            <p:blipFill rotWithShape="1">
              <a:blip r:embed="rId11">
                <a:alphaModFix/>
              </a:blip>
              <a:srcRect/>
              <a:stretch/>
            </p:blipFill>
            <p:spPr>
              <a:xfrm>
                <a:off x="8112224" y="4027888"/>
                <a:ext cx="899761" cy="899761"/>
              </a:xfrm>
              <a:prstGeom prst="rect">
                <a:avLst/>
              </a:prstGeom>
              <a:noFill/>
              <a:ln>
                <a:noFill/>
              </a:ln>
            </p:spPr>
          </p:pic>
          <p:pic>
            <p:nvPicPr>
              <p:cNvPr id="219" name="Google Shape;219;p9"/>
              <p:cNvPicPr preferRelativeResize="0"/>
              <p:nvPr/>
            </p:nvPicPr>
            <p:blipFill rotWithShape="1">
              <a:blip r:embed="rId12">
                <a:alphaModFix/>
              </a:blip>
              <a:srcRect/>
              <a:stretch/>
            </p:blipFill>
            <p:spPr>
              <a:xfrm>
                <a:off x="7832405" y="4384028"/>
                <a:ext cx="517617" cy="517617"/>
              </a:xfrm>
              <a:prstGeom prst="rect">
                <a:avLst/>
              </a:prstGeom>
              <a:noFill/>
              <a:ln>
                <a:noFill/>
              </a:ln>
            </p:spPr>
          </p:pic>
          <p:sp>
            <p:nvSpPr>
              <p:cNvPr id="220" name="Google Shape;220;p9"/>
              <p:cNvSpPr/>
              <p:nvPr/>
            </p:nvSpPr>
            <p:spPr>
              <a:xfrm>
                <a:off x="7391350" y="4897973"/>
                <a:ext cx="2232248" cy="26167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rgbClr val="000000"/>
                    </a:solidFill>
                    <a:effectLst/>
                    <a:uLnTx/>
                    <a:uFillTx/>
                    <a:latin typeface="Corbel"/>
                    <a:ea typeface="Corbel"/>
                    <a:cs typeface="Corbel"/>
                    <a:sym typeface="Corbel"/>
                  </a:rPr>
                  <a:t>https://github.com/o/script</a:t>
                </a:r>
                <a:endParaRPr kumimoji="0" sz="1100" b="0" i="0" u="none" strike="noStrike" kern="0" cap="none" spc="0" normalizeH="0" baseline="0" noProof="0">
                  <a:ln>
                    <a:noFill/>
                  </a:ln>
                  <a:solidFill>
                    <a:srgbClr val="000000"/>
                  </a:solidFill>
                  <a:effectLst/>
                  <a:uLnTx/>
                  <a:uFillTx/>
                  <a:latin typeface="Corbel"/>
                  <a:ea typeface="Corbel"/>
                  <a:cs typeface="Corbel"/>
                  <a:sym typeface="Corbel"/>
                </a:endParaRPr>
              </a:p>
            </p:txBody>
          </p:sp>
        </p:grpSp>
        <p:grpSp>
          <p:nvGrpSpPr>
            <p:cNvPr id="5" name="Group 4">
              <a:extLst>
                <a:ext uri="{FF2B5EF4-FFF2-40B4-BE49-F238E27FC236}">
                  <a16:creationId xmlns:a16="http://schemas.microsoft.com/office/drawing/2014/main" id="{0C3BD98A-C1E4-A48E-FF17-6D306D1FB7A1}"/>
                </a:ext>
              </a:extLst>
            </p:cNvPr>
            <p:cNvGrpSpPr/>
            <p:nvPr/>
          </p:nvGrpSpPr>
          <p:grpSpPr>
            <a:xfrm>
              <a:off x="241467" y="3579368"/>
              <a:ext cx="9598082" cy="2585303"/>
              <a:chOff x="241467" y="3579368"/>
              <a:chExt cx="9598082" cy="2585303"/>
            </a:xfrm>
          </p:grpSpPr>
          <p:sp>
            <p:nvSpPr>
              <p:cNvPr id="195" name="Google Shape;195;p9"/>
              <p:cNvSpPr txBox="1"/>
              <p:nvPr/>
            </p:nvSpPr>
            <p:spPr>
              <a:xfrm>
                <a:off x="467648" y="5566345"/>
                <a:ext cx="638316" cy="4001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8080"/>
                    </a:solidFill>
                    <a:effectLst/>
                    <a:uLnTx/>
                    <a:uFillTx/>
                    <a:latin typeface="Corbel"/>
                    <a:ea typeface="Corbel"/>
                    <a:cs typeface="Corbel"/>
                    <a:sym typeface="Corbel"/>
                  </a:rPr>
                  <a:t>files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9"/>
              <p:cNvSpPr txBox="1"/>
              <p:nvPr/>
            </p:nvSpPr>
            <p:spPr>
              <a:xfrm>
                <a:off x="5829866" y="4076922"/>
                <a:ext cx="1777952" cy="70772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8080"/>
                    </a:solidFill>
                    <a:effectLst/>
                    <a:uLnTx/>
                    <a:uFillTx/>
                    <a:latin typeface="Corbel"/>
                    <a:ea typeface="Corbel"/>
                    <a:cs typeface="Corbel"/>
                    <a:sym typeface="Corbel"/>
                  </a:rPr>
                  <a:t>links to web resources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9"/>
              <p:cNvSpPr/>
              <p:nvPr/>
            </p:nvSpPr>
            <p:spPr>
              <a:xfrm>
                <a:off x="241467" y="3890558"/>
                <a:ext cx="9598082" cy="2274113"/>
              </a:xfrm>
              <a:prstGeom prst="roundRect">
                <a:avLst>
                  <a:gd name="adj" fmla="val 16667"/>
                </a:avLst>
              </a:prstGeom>
              <a:noFill/>
              <a:ln w="28575"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chemeClr val="accent2"/>
                  </a:solidFill>
                  <a:effectLst/>
                  <a:uLnTx/>
                  <a:uFillTx/>
                  <a:latin typeface="Corbel"/>
                  <a:ea typeface="Corbel"/>
                  <a:cs typeface="Corbel"/>
                  <a:sym typeface="Corbel"/>
                </a:endParaRPr>
              </a:p>
            </p:txBody>
          </p:sp>
          <p:sp>
            <p:nvSpPr>
              <p:cNvPr id="198" name="Google Shape;198;p9"/>
              <p:cNvSpPr txBox="1"/>
              <p:nvPr/>
            </p:nvSpPr>
            <p:spPr>
              <a:xfrm>
                <a:off x="3432321" y="3579368"/>
                <a:ext cx="2562689" cy="461665"/>
              </a:xfrm>
              <a:prstGeom prst="rect">
                <a:avLst/>
              </a:prstGeom>
              <a:solidFill>
                <a:schemeClr val="lt1"/>
              </a:solidFill>
              <a:ln w="28575">
                <a:solidFill>
                  <a:srgbClr val="FFC000"/>
                </a:solid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chemeClr val="accent2"/>
                    </a:solidFill>
                    <a:effectLst/>
                    <a:uLnTx/>
                    <a:uFillTx/>
                    <a:latin typeface="Corbel"/>
                    <a:ea typeface="Corbel"/>
                    <a:cs typeface="Corbel"/>
                    <a:sym typeface="Corbel"/>
                  </a:rPr>
                  <a:t>RO-Crate Content</a:t>
                </a:r>
                <a:endParaRPr kumimoji="0" sz="1400" b="0" i="0" u="none" strike="noStrike" kern="0" cap="none" spc="0" normalizeH="0" baseline="0" noProof="0" dirty="0">
                  <a:ln>
                    <a:noFill/>
                  </a:ln>
                  <a:solidFill>
                    <a:schemeClr val="accent2"/>
                  </a:solidFill>
                  <a:effectLst/>
                  <a:uLnTx/>
                  <a:uFillTx/>
                  <a:latin typeface="Arial"/>
                  <a:cs typeface="Arial"/>
                  <a:sym typeface="Arial"/>
                </a:endParaRPr>
              </a:p>
            </p:txBody>
          </p:sp>
          <p:sp>
            <p:nvSpPr>
              <p:cNvPr id="204" name="Google Shape;204;p9"/>
              <p:cNvSpPr txBox="1"/>
              <p:nvPr/>
            </p:nvSpPr>
            <p:spPr>
              <a:xfrm>
                <a:off x="3467550" y="5588740"/>
                <a:ext cx="1361270" cy="4001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1" i="0" u="none" strike="noStrike" kern="0" cap="none" spc="0" normalizeH="0" baseline="0" noProof="0">
                    <a:ln>
                      <a:noFill/>
                    </a:ln>
                    <a:solidFill>
                      <a:srgbClr val="008080"/>
                    </a:solidFill>
                    <a:effectLst/>
                    <a:uLnTx/>
                    <a:uFillTx/>
                    <a:latin typeface="Corbel"/>
                    <a:ea typeface="Corbel"/>
                    <a:cs typeface="Corbel"/>
                    <a:sym typeface="Corbel"/>
                  </a:rPr>
                  <a:t>directories</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05" name="Google Shape;205;p9" descr="Image result for graph icon"/>
              <p:cNvPicPr preferRelativeResize="0"/>
              <p:nvPr/>
            </p:nvPicPr>
            <p:blipFill rotWithShape="1">
              <a:blip r:embed="rId13">
                <a:alphaModFix/>
              </a:blip>
              <a:srcRect/>
              <a:stretch/>
            </p:blipFill>
            <p:spPr>
              <a:xfrm>
                <a:off x="604946" y="4357181"/>
                <a:ext cx="923836" cy="1187694"/>
              </a:xfrm>
              <a:prstGeom prst="rect">
                <a:avLst/>
              </a:prstGeom>
              <a:noFill/>
              <a:ln w="9525" cap="flat" cmpd="sng">
                <a:solidFill>
                  <a:schemeClr val="dk2"/>
                </a:solidFill>
                <a:prstDash val="solid"/>
                <a:round/>
                <a:headEnd type="none" w="sm" len="sm"/>
                <a:tailEnd type="none" w="sm" len="sm"/>
              </a:ln>
            </p:spPr>
          </p:pic>
          <p:sp>
            <p:nvSpPr>
              <p:cNvPr id="206" name="Google Shape;206;p9"/>
              <p:cNvSpPr txBox="1"/>
              <p:nvPr/>
            </p:nvSpPr>
            <p:spPr>
              <a:xfrm>
                <a:off x="1595821" y="4186974"/>
                <a:ext cx="1404552" cy="156966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type, id</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description</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datePublished</a:t>
                </a:r>
                <a:endParaRPr kumimoji="0" sz="1600" b="0" i="1" u="none" strike="noStrike" kern="0" cap="none" spc="0" normalizeH="0" baseline="0" noProof="0">
                  <a:ln>
                    <a:noFill/>
                  </a:ln>
                  <a:solidFill>
                    <a:srgbClr val="008080"/>
                  </a:solidFill>
                  <a:effectLst/>
                  <a:uLnTx/>
                  <a:uFillTx/>
                  <a:latin typeface="Corbel"/>
                  <a:ea typeface="Corbel"/>
                  <a:cs typeface="Corbel"/>
                  <a:sym typeface="Corbe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creator</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size</a:t>
                </a:r>
                <a:endParaRPr kumimoji="0" sz="1400" b="0" i="0" u="none" strike="noStrike" kern="0" cap="none" spc="0" normalizeH="0" baseline="0" noProof="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600" b="0" i="1" u="none" strike="noStrike" kern="0" cap="none" spc="0" normalizeH="0" baseline="0" noProof="0">
                    <a:ln>
                      <a:noFill/>
                    </a:ln>
                    <a:solidFill>
                      <a:srgbClr val="008080"/>
                    </a:solidFill>
                    <a:effectLst/>
                    <a:uLnTx/>
                    <a:uFillTx/>
                    <a:latin typeface="Corbel"/>
                    <a:ea typeface="Corbel"/>
                    <a:cs typeface="Corbel"/>
                    <a:sym typeface="Corbel"/>
                  </a:rPr>
                  <a:t>format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207" name="Google Shape;207;p9"/>
              <p:cNvPicPr preferRelativeResize="0"/>
              <p:nvPr/>
            </p:nvPicPr>
            <p:blipFill rotWithShape="1">
              <a:blip r:embed="rId14">
                <a:alphaModFix/>
              </a:blip>
              <a:srcRect/>
              <a:stretch/>
            </p:blipFill>
            <p:spPr>
              <a:xfrm>
                <a:off x="3522336" y="4166938"/>
                <a:ext cx="701889" cy="701889"/>
              </a:xfrm>
              <a:prstGeom prst="rect">
                <a:avLst/>
              </a:prstGeom>
              <a:noFill/>
              <a:ln>
                <a:noFill/>
              </a:ln>
            </p:spPr>
          </p:pic>
          <p:pic>
            <p:nvPicPr>
              <p:cNvPr id="209" name="Google Shape;209;p9"/>
              <p:cNvPicPr preferRelativeResize="0"/>
              <p:nvPr/>
            </p:nvPicPr>
            <p:blipFill rotWithShape="1">
              <a:blip r:embed="rId15">
                <a:alphaModFix/>
              </a:blip>
              <a:srcRect/>
              <a:stretch/>
            </p:blipFill>
            <p:spPr>
              <a:xfrm>
                <a:off x="3504312" y="4868827"/>
                <a:ext cx="719913" cy="719913"/>
              </a:xfrm>
              <a:prstGeom prst="rect">
                <a:avLst/>
              </a:prstGeom>
              <a:noFill/>
              <a:ln>
                <a:noFill/>
              </a:ln>
            </p:spPr>
          </p:pic>
          <p:pic>
            <p:nvPicPr>
              <p:cNvPr id="210" name="Google Shape;210;p9"/>
              <p:cNvPicPr preferRelativeResize="0"/>
              <p:nvPr/>
            </p:nvPicPr>
            <p:blipFill rotWithShape="1">
              <a:blip r:embed="rId14">
                <a:alphaModFix/>
              </a:blip>
              <a:srcRect/>
              <a:stretch/>
            </p:blipFill>
            <p:spPr>
              <a:xfrm>
                <a:off x="4593195" y="4141272"/>
                <a:ext cx="701889" cy="701889"/>
              </a:xfrm>
              <a:prstGeom prst="rect">
                <a:avLst/>
              </a:prstGeom>
              <a:noFill/>
              <a:ln>
                <a:noFill/>
              </a:ln>
            </p:spPr>
          </p:pic>
          <p:pic>
            <p:nvPicPr>
              <p:cNvPr id="211" name="Google Shape;211;p9"/>
              <p:cNvPicPr preferRelativeResize="0"/>
              <p:nvPr/>
            </p:nvPicPr>
            <p:blipFill rotWithShape="1">
              <a:blip r:embed="rId16">
                <a:alphaModFix/>
              </a:blip>
              <a:srcRect/>
              <a:stretch/>
            </p:blipFill>
            <p:spPr>
              <a:xfrm>
                <a:off x="4563232" y="4476732"/>
                <a:ext cx="380908" cy="380908"/>
              </a:xfrm>
              <a:prstGeom prst="rect">
                <a:avLst/>
              </a:prstGeom>
              <a:noFill/>
              <a:ln>
                <a:noFill/>
              </a:ln>
            </p:spPr>
          </p:pic>
          <p:pic>
            <p:nvPicPr>
              <p:cNvPr id="212" name="Google Shape;212;p9"/>
              <p:cNvPicPr preferRelativeResize="0"/>
              <p:nvPr/>
            </p:nvPicPr>
            <p:blipFill rotWithShape="1">
              <a:blip r:embed="rId14">
                <a:alphaModFix/>
              </a:blip>
              <a:srcRect/>
              <a:stretch/>
            </p:blipFill>
            <p:spPr>
              <a:xfrm>
                <a:off x="4563232" y="4868827"/>
                <a:ext cx="701889" cy="701889"/>
              </a:xfrm>
              <a:prstGeom prst="rect">
                <a:avLst/>
              </a:prstGeom>
              <a:noFill/>
              <a:ln>
                <a:noFill/>
              </a:ln>
            </p:spPr>
          </p:pic>
          <p:pic>
            <p:nvPicPr>
              <p:cNvPr id="213" name="Google Shape;213;p9"/>
              <p:cNvPicPr preferRelativeResize="0"/>
              <p:nvPr/>
            </p:nvPicPr>
            <p:blipFill rotWithShape="1">
              <a:blip r:embed="rId17">
                <a:alphaModFix/>
              </a:blip>
              <a:srcRect/>
              <a:stretch/>
            </p:blipFill>
            <p:spPr>
              <a:xfrm>
                <a:off x="4533269" y="5174324"/>
                <a:ext cx="410871" cy="410871"/>
              </a:xfrm>
              <a:prstGeom prst="rect">
                <a:avLst/>
              </a:prstGeom>
              <a:noFill/>
              <a:ln>
                <a:noFill/>
              </a:ln>
            </p:spPr>
          </p:pic>
          <p:sp>
            <p:nvSpPr>
              <p:cNvPr id="214" name="Google Shape;214;p9"/>
              <p:cNvSpPr/>
              <p:nvPr/>
            </p:nvSpPr>
            <p:spPr>
              <a:xfrm>
                <a:off x="5808035" y="5687148"/>
                <a:ext cx="3527575" cy="26154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100" b="0" i="0" u="none" strike="noStrike" kern="0" cap="none" spc="0" normalizeH="0" baseline="0" noProof="0">
                    <a:ln>
                      <a:noFill/>
                    </a:ln>
                    <a:solidFill>
                      <a:srgbClr val="FF0000"/>
                    </a:solidFill>
                    <a:effectLst/>
                    <a:uLnTx/>
                    <a:uFillTx/>
                    <a:latin typeface="Corbel"/>
                    <a:ea typeface="Corbel"/>
                    <a:cs typeface="Corbel"/>
                    <a:sym typeface="Corbel"/>
                  </a:rPr>
                  <a:t>https://zenodo.org/record/3541888</a:t>
                </a:r>
                <a:endParaRPr kumimoji="0" sz="1100" b="0" i="0" u="none" strike="noStrike" kern="0" cap="none" spc="0" normalizeH="0" baseline="0" noProof="0">
                  <a:ln>
                    <a:noFill/>
                  </a:ln>
                  <a:solidFill>
                    <a:srgbClr val="FF0000"/>
                  </a:solidFill>
                  <a:effectLst/>
                  <a:uLnTx/>
                  <a:uFillTx/>
                  <a:latin typeface="Corbel"/>
                  <a:ea typeface="Corbel"/>
                  <a:cs typeface="Corbel"/>
                  <a:sym typeface="Corbel"/>
                </a:endParaRPr>
              </a:p>
            </p:txBody>
          </p:sp>
          <p:pic>
            <p:nvPicPr>
              <p:cNvPr id="215" name="Google Shape;215;p9"/>
              <p:cNvPicPr preferRelativeResize="0"/>
              <p:nvPr/>
            </p:nvPicPr>
            <p:blipFill rotWithShape="1">
              <a:blip r:embed="rId18">
                <a:alphaModFix/>
              </a:blip>
              <a:srcRect/>
              <a:stretch/>
            </p:blipFill>
            <p:spPr>
              <a:xfrm>
                <a:off x="6271688" y="4754473"/>
                <a:ext cx="978250" cy="978250"/>
              </a:xfrm>
              <a:prstGeom prst="rect">
                <a:avLst/>
              </a:prstGeom>
              <a:noFill/>
              <a:ln>
                <a:noFill/>
              </a:ln>
            </p:spPr>
          </p:pic>
          <p:pic>
            <p:nvPicPr>
              <p:cNvPr id="216" name="Google Shape;216;p9"/>
              <p:cNvPicPr preferRelativeResize="0"/>
              <p:nvPr/>
            </p:nvPicPr>
            <p:blipFill rotWithShape="1">
              <a:blip r:embed="rId19">
                <a:alphaModFix/>
              </a:blip>
              <a:srcRect/>
              <a:stretch/>
            </p:blipFill>
            <p:spPr>
              <a:xfrm>
                <a:off x="5865346" y="5092563"/>
                <a:ext cx="496177" cy="496177"/>
              </a:xfrm>
              <a:prstGeom prst="rect">
                <a:avLst/>
              </a:prstGeom>
              <a:noFill/>
              <a:ln>
                <a:noFill/>
              </a:ln>
            </p:spPr>
          </p:pic>
          <p:pic>
            <p:nvPicPr>
              <p:cNvPr id="236" name="Google Shape;236;p9" descr="Image result for PID icon"/>
              <p:cNvPicPr preferRelativeResize="0"/>
              <p:nvPr/>
            </p:nvPicPr>
            <p:blipFill rotWithShape="1">
              <a:blip r:embed="rId5">
                <a:alphaModFix/>
              </a:blip>
              <a:srcRect t="18194" b="36759"/>
              <a:stretch/>
            </p:blipFill>
            <p:spPr>
              <a:xfrm>
                <a:off x="467648" y="4237206"/>
                <a:ext cx="429723" cy="193577"/>
              </a:xfrm>
              <a:prstGeom prst="rect">
                <a:avLst/>
              </a:prstGeom>
              <a:noFill/>
              <a:ln>
                <a:noFill/>
              </a:ln>
            </p:spPr>
          </p:pic>
          <p:pic>
            <p:nvPicPr>
              <p:cNvPr id="237" name="Google Shape;237;p9" descr="Image result for PID icon"/>
              <p:cNvPicPr preferRelativeResize="0"/>
              <p:nvPr/>
            </p:nvPicPr>
            <p:blipFill rotWithShape="1">
              <a:blip r:embed="rId5">
                <a:alphaModFix/>
              </a:blip>
              <a:srcRect t="18194" b="36759"/>
              <a:stretch/>
            </p:blipFill>
            <p:spPr>
              <a:xfrm>
                <a:off x="3432321" y="4260392"/>
                <a:ext cx="429723" cy="193577"/>
              </a:xfrm>
              <a:prstGeom prst="rect">
                <a:avLst/>
              </a:prstGeom>
              <a:noFill/>
              <a:ln>
                <a:noFill/>
              </a:ln>
            </p:spPr>
          </p:pic>
          <p:pic>
            <p:nvPicPr>
              <p:cNvPr id="238" name="Google Shape;238;p9" descr="Image result for PID icon"/>
              <p:cNvPicPr preferRelativeResize="0"/>
              <p:nvPr/>
            </p:nvPicPr>
            <p:blipFill rotWithShape="1">
              <a:blip r:embed="rId5">
                <a:alphaModFix/>
              </a:blip>
              <a:srcRect t="18194" b="36759"/>
              <a:stretch/>
            </p:blipFill>
            <p:spPr>
              <a:xfrm>
                <a:off x="3332605" y="4951028"/>
                <a:ext cx="429723" cy="193577"/>
              </a:xfrm>
              <a:prstGeom prst="rect">
                <a:avLst/>
              </a:prstGeom>
              <a:noFill/>
              <a:ln>
                <a:noFill/>
              </a:ln>
            </p:spPr>
          </p:pic>
        </p:grpSp>
      </p:grpSp>
      <p:sp>
        <p:nvSpPr>
          <p:cNvPr id="239" name="Google Shape;239;p9"/>
          <p:cNvSpPr txBox="1"/>
          <p:nvPr/>
        </p:nvSpPr>
        <p:spPr>
          <a:xfrm>
            <a:off x="7313819" y="1999329"/>
            <a:ext cx="2424887" cy="15696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008080"/>
                </a:solidFill>
                <a:effectLst/>
                <a:uLnTx/>
                <a:uFillTx/>
                <a:latin typeface="Corbel"/>
                <a:ea typeface="Corbel"/>
                <a:cs typeface="Corbel"/>
                <a:sym typeface="Corbel"/>
              </a:rPr>
              <a:t>Structured metadata about the RO-Crate and content</a:t>
            </a:r>
            <a:endParaRPr kumimoji="0" sz="24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242" name="Google Shape;242;p9"/>
          <p:cNvSpPr txBox="1"/>
          <p:nvPr/>
        </p:nvSpPr>
        <p:spPr>
          <a:xfrm>
            <a:off x="9887899" y="4628618"/>
            <a:ext cx="1789657" cy="1569620"/>
          </a:xfrm>
          <a:prstGeom prst="rect">
            <a:avLst/>
          </a:prstGeom>
          <a:solidFill>
            <a:srgbClr val="3299A0"/>
          </a:solidFill>
          <a:ln w="9525" cap="flat" cmpd="sng">
            <a:solidFill>
              <a:schemeClr val="accent1"/>
            </a:solidFill>
            <a:prstDash val="solid"/>
            <a:round/>
            <a:headEnd type="none" w="sm" len="sm"/>
            <a:tailEnd type="none" w="sm" len="sm"/>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Corbel"/>
                <a:ea typeface="Corbel"/>
                <a:cs typeface="Corbel"/>
                <a:sym typeface="Corbel"/>
              </a:rPr>
              <a:t>Standard</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Corbel"/>
                <a:ea typeface="Corbel"/>
                <a:cs typeface="Corbel"/>
                <a:sym typeface="Corbel"/>
              </a:rPr>
              <a:t>Packaging</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GB" sz="2400" b="1" kern="0" dirty="0">
              <a:solidFill>
                <a:srgbClr val="FFFFFF"/>
              </a:solidFill>
              <a:latin typeface="Corbel"/>
              <a:cs typeface="Arial"/>
              <a:sym typeface="Corbel"/>
            </a:endParaRP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1" i="0" u="none" strike="noStrike" kern="0" cap="none" spc="0" normalizeH="0" baseline="0" noProof="0" dirty="0" err="1">
                <a:ln>
                  <a:noFill/>
                </a:ln>
                <a:solidFill>
                  <a:srgbClr val="FFFFFF"/>
                </a:solidFill>
                <a:effectLst/>
                <a:uLnTx/>
                <a:uFillTx/>
                <a:latin typeface="Corbel"/>
                <a:cs typeface="Arial"/>
                <a:sym typeface="Corbel"/>
              </a:rPr>
              <a:t>BagIT</a:t>
            </a:r>
            <a:r>
              <a:rPr kumimoji="0" lang="en-GB" sz="2400" b="1" i="0" u="none" strike="noStrike" kern="0" cap="none" spc="0" normalizeH="0" baseline="0" noProof="0" dirty="0">
                <a:ln>
                  <a:noFill/>
                </a:ln>
                <a:solidFill>
                  <a:srgbClr val="FFFFFF"/>
                </a:solidFill>
                <a:effectLst/>
                <a:uLnTx/>
                <a:uFillTx/>
                <a:latin typeface="Corbel"/>
                <a:cs typeface="Arial"/>
                <a:sym typeface="Corbel"/>
              </a:rPr>
              <a:t>, Zip</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2" name="Google Shape;240;p9" descr="Image result for RO-Crate logo">
            <a:extLst>
              <a:ext uri="{FF2B5EF4-FFF2-40B4-BE49-F238E27FC236}">
                <a16:creationId xmlns:a16="http://schemas.microsoft.com/office/drawing/2014/main" id="{8DF7575B-47F1-370F-63E2-D9B65E1F4F1C}"/>
              </a:ext>
            </a:extLst>
          </p:cNvPr>
          <p:cNvPicPr preferRelativeResize="0"/>
          <p:nvPr/>
        </p:nvPicPr>
        <p:blipFill rotWithShape="1">
          <a:blip r:embed="rId20">
            <a:alphaModFix/>
          </a:blip>
          <a:srcRect r="57910"/>
          <a:stretch/>
        </p:blipFill>
        <p:spPr>
          <a:xfrm>
            <a:off x="192711" y="189390"/>
            <a:ext cx="1074027" cy="80051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40;p9" descr="Image result for RO-Crate logo">
            <a:extLst>
              <a:ext uri="{FF2B5EF4-FFF2-40B4-BE49-F238E27FC236}">
                <a16:creationId xmlns:a16="http://schemas.microsoft.com/office/drawing/2014/main" id="{98B0E957-DC41-2D50-69CD-7CD9EA5EAD69}"/>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7" name="TextBox 6">
            <a:extLst>
              <a:ext uri="{FF2B5EF4-FFF2-40B4-BE49-F238E27FC236}">
                <a16:creationId xmlns:a16="http://schemas.microsoft.com/office/drawing/2014/main" id="{7E870E6C-F5F1-8CEC-5175-741D24B1BFAB}"/>
              </a:ext>
            </a:extLst>
          </p:cNvPr>
          <p:cNvSpPr txBox="1"/>
          <p:nvPr/>
        </p:nvSpPr>
        <p:spPr>
          <a:xfrm>
            <a:off x="1220048" y="1250356"/>
            <a:ext cx="4229496" cy="1015663"/>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Mixed Objects</a:t>
            </a:r>
          </a:p>
          <a:p>
            <a:pPr algn="ctr"/>
            <a:r>
              <a:rPr lang="en-GB" sz="2400" dirty="0">
                <a:solidFill>
                  <a:srgbClr val="006666"/>
                </a:solidFill>
                <a:latin typeface="Corbel" panose="020B0503020204020204" pitchFamily="34" charset="0"/>
              </a:rPr>
              <a:t>Data, Software, Documents…</a:t>
            </a:r>
          </a:p>
        </p:txBody>
      </p:sp>
      <p:grpSp>
        <p:nvGrpSpPr>
          <p:cNvPr id="69" name="Group 68">
            <a:extLst>
              <a:ext uri="{FF2B5EF4-FFF2-40B4-BE49-F238E27FC236}">
                <a16:creationId xmlns:a16="http://schemas.microsoft.com/office/drawing/2014/main" id="{6F7AB81F-3DA9-B102-8530-19F63D3AD628}"/>
              </a:ext>
            </a:extLst>
          </p:cNvPr>
          <p:cNvGrpSpPr/>
          <p:nvPr/>
        </p:nvGrpSpPr>
        <p:grpSpPr>
          <a:xfrm>
            <a:off x="1612345" y="2281775"/>
            <a:ext cx="3095538" cy="2990011"/>
            <a:chOff x="1510490" y="2076984"/>
            <a:chExt cx="3489349" cy="3596781"/>
          </a:xfrm>
        </p:grpSpPr>
        <p:sp>
          <p:nvSpPr>
            <p:cNvPr id="14" name="Rectangle: Rounded Corners 13">
              <a:extLst>
                <a:ext uri="{FF2B5EF4-FFF2-40B4-BE49-F238E27FC236}">
                  <a16:creationId xmlns:a16="http://schemas.microsoft.com/office/drawing/2014/main" id="{CD6703AB-5B9D-3A6E-5C42-9D0BD5ACC4A4}"/>
                </a:ext>
              </a:extLst>
            </p:cNvPr>
            <p:cNvSpPr/>
            <p:nvPr/>
          </p:nvSpPr>
          <p:spPr>
            <a:xfrm>
              <a:off x="1904301" y="2368503"/>
              <a:ext cx="3095538" cy="3305262"/>
            </a:xfrm>
            <a:prstGeom prst="roundRect">
              <a:avLst/>
            </a:prstGeom>
            <a:no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45">
              <a:extLst>
                <a:ext uri="{FF2B5EF4-FFF2-40B4-BE49-F238E27FC236}">
                  <a16:creationId xmlns:a16="http://schemas.microsoft.com/office/drawing/2014/main" id="{BB46E833-7AEB-23DD-F2EA-574A464BBE01}"/>
                </a:ext>
              </a:extLst>
            </p:cNvPr>
            <p:cNvGrpSpPr/>
            <p:nvPr/>
          </p:nvGrpSpPr>
          <p:grpSpPr>
            <a:xfrm>
              <a:off x="1510490" y="2076984"/>
              <a:ext cx="1056067" cy="883699"/>
              <a:chOff x="1460156" y="1681235"/>
              <a:chExt cx="1056067" cy="883699"/>
            </a:xfrm>
          </p:grpSpPr>
          <p:sp>
            <p:nvSpPr>
              <p:cNvPr id="15" name="Rectangle: Rounded Corners 14">
                <a:extLst>
                  <a:ext uri="{FF2B5EF4-FFF2-40B4-BE49-F238E27FC236}">
                    <a16:creationId xmlns:a16="http://schemas.microsoft.com/office/drawing/2014/main" id="{0A5F32F7-5703-B900-E500-23B6C4AB22FD}"/>
                  </a:ext>
                </a:extLst>
              </p:cNvPr>
              <p:cNvSpPr/>
              <p:nvPr/>
            </p:nvSpPr>
            <p:spPr>
              <a:xfrm>
                <a:off x="1585519" y="1719743"/>
                <a:ext cx="805343" cy="8451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Google Shape;240;p9" descr="Image result for RO-Crate logo">
                <a:extLst>
                  <a:ext uri="{FF2B5EF4-FFF2-40B4-BE49-F238E27FC236}">
                    <a16:creationId xmlns:a16="http://schemas.microsoft.com/office/drawing/2014/main" id="{78A4B31F-8ED5-EF85-669E-9045E2FDC664}"/>
                  </a:ext>
                </a:extLst>
              </p:cNvPr>
              <p:cNvPicPr preferRelativeResize="0"/>
              <p:nvPr/>
            </p:nvPicPr>
            <p:blipFill rotWithShape="1">
              <a:blip r:embed="rId3">
                <a:alphaModFix/>
              </a:blip>
              <a:srcRect r="57910"/>
              <a:stretch/>
            </p:blipFill>
            <p:spPr>
              <a:xfrm>
                <a:off x="1460156" y="1681235"/>
                <a:ext cx="1056067" cy="817657"/>
              </a:xfrm>
              <a:prstGeom prst="rect">
                <a:avLst/>
              </a:prstGeom>
              <a:noFill/>
              <a:ln>
                <a:noFill/>
              </a:ln>
            </p:spPr>
          </p:pic>
        </p:grpSp>
        <p:grpSp>
          <p:nvGrpSpPr>
            <p:cNvPr id="37" name="Group 36">
              <a:extLst>
                <a:ext uri="{FF2B5EF4-FFF2-40B4-BE49-F238E27FC236}">
                  <a16:creationId xmlns:a16="http://schemas.microsoft.com/office/drawing/2014/main" id="{28B1A72D-D63C-6840-C269-BA1D4BE7C8D9}"/>
                </a:ext>
              </a:extLst>
            </p:cNvPr>
            <p:cNvGrpSpPr/>
            <p:nvPr/>
          </p:nvGrpSpPr>
          <p:grpSpPr>
            <a:xfrm>
              <a:off x="2481565" y="2717677"/>
              <a:ext cx="324524" cy="501507"/>
              <a:chOff x="4659613" y="3413292"/>
              <a:chExt cx="324524" cy="501507"/>
            </a:xfrm>
          </p:grpSpPr>
          <p:pic>
            <p:nvPicPr>
              <p:cNvPr id="25" name="Google Shape;225;p9" descr="Image result for orcid image">
                <a:extLst>
                  <a:ext uri="{FF2B5EF4-FFF2-40B4-BE49-F238E27FC236}">
                    <a16:creationId xmlns:a16="http://schemas.microsoft.com/office/drawing/2014/main" id="{A15B3137-AEF5-2347-3B97-BECD649D4E1B}"/>
                  </a:ext>
                </a:extLst>
              </p:cNvPr>
              <p:cNvPicPr preferRelativeResize="0"/>
              <p:nvPr/>
            </p:nvPicPr>
            <p:blipFill rotWithShape="1">
              <a:blip r:embed="rId4">
                <a:alphaModFix/>
              </a:blip>
              <a:srcRect/>
              <a:stretch/>
            </p:blipFill>
            <p:spPr>
              <a:xfrm>
                <a:off x="4659613" y="3413292"/>
                <a:ext cx="281223" cy="317625"/>
              </a:xfrm>
              <a:prstGeom prst="rect">
                <a:avLst/>
              </a:prstGeom>
              <a:noFill/>
              <a:ln>
                <a:noFill/>
              </a:ln>
            </p:spPr>
          </p:pic>
          <p:pic>
            <p:nvPicPr>
              <p:cNvPr id="31" name="Google Shape;231;p9">
                <a:extLst>
                  <a:ext uri="{FF2B5EF4-FFF2-40B4-BE49-F238E27FC236}">
                    <a16:creationId xmlns:a16="http://schemas.microsoft.com/office/drawing/2014/main" id="{AB80C37E-8F88-93C7-2B4F-EFCC65584C36}"/>
                  </a:ext>
                </a:extLst>
              </p:cNvPr>
              <p:cNvPicPr preferRelativeResize="0"/>
              <p:nvPr/>
            </p:nvPicPr>
            <p:blipFill rotWithShape="1">
              <a:blip r:embed="rId5">
                <a:alphaModFix/>
              </a:blip>
              <a:srcRect/>
              <a:stretch/>
            </p:blipFill>
            <p:spPr>
              <a:xfrm>
                <a:off x="4800225" y="3707081"/>
                <a:ext cx="183912" cy="207718"/>
              </a:xfrm>
              <a:prstGeom prst="rect">
                <a:avLst/>
              </a:prstGeom>
              <a:noFill/>
              <a:ln>
                <a:noFill/>
              </a:ln>
            </p:spPr>
          </p:pic>
        </p:grpSp>
        <p:grpSp>
          <p:nvGrpSpPr>
            <p:cNvPr id="38" name="Group 37">
              <a:extLst>
                <a:ext uri="{FF2B5EF4-FFF2-40B4-BE49-F238E27FC236}">
                  <a16:creationId xmlns:a16="http://schemas.microsoft.com/office/drawing/2014/main" id="{5E2504DE-A642-4597-67EE-B1E993174D10}"/>
                </a:ext>
              </a:extLst>
            </p:cNvPr>
            <p:cNvGrpSpPr/>
            <p:nvPr/>
          </p:nvGrpSpPr>
          <p:grpSpPr>
            <a:xfrm>
              <a:off x="2983814" y="2773824"/>
              <a:ext cx="650228" cy="424555"/>
              <a:chOff x="5480395" y="3487082"/>
              <a:chExt cx="650228" cy="424555"/>
            </a:xfrm>
          </p:grpSpPr>
          <p:pic>
            <p:nvPicPr>
              <p:cNvPr id="29" name="Google Shape;229;p9">
                <a:extLst>
                  <a:ext uri="{FF2B5EF4-FFF2-40B4-BE49-F238E27FC236}">
                    <a16:creationId xmlns:a16="http://schemas.microsoft.com/office/drawing/2014/main" id="{D1A6714F-7C75-8EDA-7AEE-EF69D6020961}"/>
                  </a:ext>
                </a:extLst>
              </p:cNvPr>
              <p:cNvPicPr preferRelativeResize="0"/>
              <p:nvPr/>
            </p:nvPicPr>
            <p:blipFill rotWithShape="1">
              <a:blip r:embed="rId6">
                <a:alphaModFix/>
              </a:blip>
              <a:srcRect/>
              <a:stretch/>
            </p:blipFill>
            <p:spPr>
              <a:xfrm>
                <a:off x="5480395" y="3487082"/>
                <a:ext cx="650228" cy="241676"/>
              </a:xfrm>
              <a:prstGeom prst="rect">
                <a:avLst/>
              </a:prstGeom>
              <a:noFill/>
              <a:ln>
                <a:noFill/>
              </a:ln>
            </p:spPr>
          </p:pic>
          <p:pic>
            <p:nvPicPr>
              <p:cNvPr id="32" name="Google Shape;232;p9">
                <a:extLst>
                  <a:ext uri="{FF2B5EF4-FFF2-40B4-BE49-F238E27FC236}">
                    <a16:creationId xmlns:a16="http://schemas.microsoft.com/office/drawing/2014/main" id="{6C313431-423E-640B-6BD1-CEF06749C95B}"/>
                  </a:ext>
                </a:extLst>
              </p:cNvPr>
              <p:cNvPicPr preferRelativeResize="0"/>
              <p:nvPr/>
            </p:nvPicPr>
            <p:blipFill rotWithShape="1">
              <a:blip r:embed="rId5">
                <a:alphaModFix/>
              </a:blip>
              <a:srcRect/>
              <a:stretch/>
            </p:blipFill>
            <p:spPr>
              <a:xfrm>
                <a:off x="5934029" y="3703919"/>
                <a:ext cx="183912" cy="207718"/>
              </a:xfrm>
              <a:prstGeom prst="rect">
                <a:avLst/>
              </a:prstGeom>
              <a:noFill/>
              <a:ln>
                <a:noFill/>
              </a:ln>
            </p:spPr>
          </p:pic>
        </p:grpSp>
        <p:grpSp>
          <p:nvGrpSpPr>
            <p:cNvPr id="39" name="Group 38">
              <a:extLst>
                <a:ext uri="{FF2B5EF4-FFF2-40B4-BE49-F238E27FC236}">
                  <a16:creationId xmlns:a16="http://schemas.microsoft.com/office/drawing/2014/main" id="{1195C14C-52A5-551E-3C78-C79F023AAC5E}"/>
                </a:ext>
              </a:extLst>
            </p:cNvPr>
            <p:cNvGrpSpPr/>
            <p:nvPr/>
          </p:nvGrpSpPr>
          <p:grpSpPr>
            <a:xfrm>
              <a:off x="3902860" y="2830127"/>
              <a:ext cx="699718" cy="431830"/>
              <a:chOff x="6609688" y="3473607"/>
              <a:chExt cx="699718" cy="431830"/>
            </a:xfrm>
          </p:grpSpPr>
          <p:pic>
            <p:nvPicPr>
              <p:cNvPr id="30" name="Google Shape;230;p9" descr="Image result for creative commons logo">
                <a:extLst>
                  <a:ext uri="{FF2B5EF4-FFF2-40B4-BE49-F238E27FC236}">
                    <a16:creationId xmlns:a16="http://schemas.microsoft.com/office/drawing/2014/main" id="{935B6E31-091F-77D5-C8B2-3E4D3F7661DB}"/>
                  </a:ext>
                </a:extLst>
              </p:cNvPr>
              <p:cNvPicPr preferRelativeResize="0"/>
              <p:nvPr/>
            </p:nvPicPr>
            <p:blipFill rotWithShape="1">
              <a:blip r:embed="rId7">
                <a:alphaModFix/>
              </a:blip>
              <a:srcRect t="33381" b="33308"/>
              <a:stretch/>
            </p:blipFill>
            <p:spPr>
              <a:xfrm>
                <a:off x="6609688" y="3473607"/>
                <a:ext cx="600945" cy="226087"/>
              </a:xfrm>
              <a:prstGeom prst="rect">
                <a:avLst/>
              </a:prstGeom>
              <a:noFill/>
              <a:ln>
                <a:noFill/>
              </a:ln>
            </p:spPr>
          </p:pic>
          <p:pic>
            <p:nvPicPr>
              <p:cNvPr id="33" name="Google Shape;233;p9">
                <a:extLst>
                  <a:ext uri="{FF2B5EF4-FFF2-40B4-BE49-F238E27FC236}">
                    <a16:creationId xmlns:a16="http://schemas.microsoft.com/office/drawing/2014/main" id="{3B0F125C-2E03-01FD-21B7-7D904836BCB5}"/>
                  </a:ext>
                </a:extLst>
              </p:cNvPr>
              <p:cNvPicPr preferRelativeResize="0"/>
              <p:nvPr/>
            </p:nvPicPr>
            <p:blipFill rotWithShape="1">
              <a:blip r:embed="rId8">
                <a:alphaModFix/>
              </a:blip>
              <a:srcRect/>
              <a:stretch/>
            </p:blipFill>
            <p:spPr>
              <a:xfrm>
                <a:off x="7090746" y="3658473"/>
                <a:ext cx="218660" cy="246964"/>
              </a:xfrm>
              <a:prstGeom prst="rect">
                <a:avLst/>
              </a:prstGeom>
              <a:noFill/>
              <a:ln>
                <a:noFill/>
              </a:ln>
            </p:spPr>
          </p:pic>
        </p:grpSp>
        <p:sp>
          <p:nvSpPr>
            <p:cNvPr id="34" name="Rectangle: Rounded Corners 33">
              <a:extLst>
                <a:ext uri="{FF2B5EF4-FFF2-40B4-BE49-F238E27FC236}">
                  <a16:creationId xmlns:a16="http://schemas.microsoft.com/office/drawing/2014/main" id="{86FB7B84-5CCC-C824-9861-F982E59803F5}"/>
                </a:ext>
              </a:extLst>
            </p:cNvPr>
            <p:cNvSpPr/>
            <p:nvPr/>
          </p:nvSpPr>
          <p:spPr>
            <a:xfrm>
              <a:off x="2214125" y="3732876"/>
              <a:ext cx="518632" cy="461395"/>
            </a:xfrm>
            <a:prstGeom prst="roundRect">
              <a:avLst/>
            </a:prstGeom>
            <a:solidFill>
              <a:schemeClr val="bg1"/>
            </a:solidFill>
            <a:ln w="762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Rounded Corners 34">
              <a:extLst>
                <a:ext uri="{FF2B5EF4-FFF2-40B4-BE49-F238E27FC236}">
                  <a16:creationId xmlns:a16="http://schemas.microsoft.com/office/drawing/2014/main" id="{81343B4C-8E25-B750-FBDE-2E8C2E4E891E}"/>
                </a:ext>
              </a:extLst>
            </p:cNvPr>
            <p:cNvSpPr/>
            <p:nvPr/>
          </p:nvSpPr>
          <p:spPr>
            <a:xfrm>
              <a:off x="3080099" y="3732876"/>
              <a:ext cx="518632" cy="461395"/>
            </a:xfrm>
            <a:prstGeom prst="roundRect">
              <a:avLst/>
            </a:prstGeom>
            <a:solidFill>
              <a:schemeClr val="bg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Rounded Corners 35">
              <a:extLst>
                <a:ext uri="{FF2B5EF4-FFF2-40B4-BE49-F238E27FC236}">
                  <a16:creationId xmlns:a16="http://schemas.microsoft.com/office/drawing/2014/main" id="{E47165E2-6275-16CB-5C54-C590C0D593E4}"/>
                </a:ext>
              </a:extLst>
            </p:cNvPr>
            <p:cNvSpPr/>
            <p:nvPr/>
          </p:nvSpPr>
          <p:spPr>
            <a:xfrm>
              <a:off x="4026240" y="3732876"/>
              <a:ext cx="518632" cy="461395"/>
            </a:xfrm>
            <a:prstGeom prst="roundRect">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2" name="Group 41">
            <a:extLst>
              <a:ext uri="{FF2B5EF4-FFF2-40B4-BE49-F238E27FC236}">
                <a16:creationId xmlns:a16="http://schemas.microsoft.com/office/drawing/2014/main" id="{DF353DE5-6B48-2088-216E-54DE398A800B}"/>
              </a:ext>
            </a:extLst>
          </p:cNvPr>
          <p:cNvGrpSpPr/>
          <p:nvPr/>
        </p:nvGrpSpPr>
        <p:grpSpPr>
          <a:xfrm>
            <a:off x="1293564" y="4431896"/>
            <a:ext cx="4211816" cy="2035808"/>
            <a:chOff x="1141052" y="4158696"/>
            <a:chExt cx="4682363" cy="2149473"/>
          </a:xfrm>
        </p:grpSpPr>
        <p:grpSp>
          <p:nvGrpSpPr>
            <p:cNvPr id="41" name="Group 40">
              <a:extLst>
                <a:ext uri="{FF2B5EF4-FFF2-40B4-BE49-F238E27FC236}">
                  <a16:creationId xmlns:a16="http://schemas.microsoft.com/office/drawing/2014/main" id="{98C6031E-2F00-D4F4-4EA8-E7054310B1C8}"/>
                </a:ext>
              </a:extLst>
            </p:cNvPr>
            <p:cNvGrpSpPr/>
            <p:nvPr/>
          </p:nvGrpSpPr>
          <p:grpSpPr>
            <a:xfrm>
              <a:off x="2132523" y="4158696"/>
              <a:ext cx="2509181" cy="632975"/>
              <a:chOff x="2163791" y="4289183"/>
              <a:chExt cx="2509181" cy="632975"/>
            </a:xfrm>
          </p:grpSpPr>
          <p:pic>
            <p:nvPicPr>
              <p:cNvPr id="18" name="Google Shape;213;p9">
                <a:extLst>
                  <a:ext uri="{FF2B5EF4-FFF2-40B4-BE49-F238E27FC236}">
                    <a16:creationId xmlns:a16="http://schemas.microsoft.com/office/drawing/2014/main" id="{DA4187E7-568E-14D6-D87D-8CFFA50486A6}"/>
                  </a:ext>
                </a:extLst>
              </p:cNvPr>
              <p:cNvPicPr preferRelativeResize="0"/>
              <p:nvPr/>
            </p:nvPicPr>
            <p:blipFill rotWithShape="1">
              <a:blip r:embed="rId9">
                <a:alphaModFix/>
              </a:blip>
              <a:srcRect/>
              <a:stretch/>
            </p:blipFill>
            <p:spPr>
              <a:xfrm>
                <a:off x="2163791" y="4289183"/>
                <a:ext cx="704863" cy="613626"/>
              </a:xfrm>
              <a:prstGeom prst="rect">
                <a:avLst/>
              </a:prstGeom>
              <a:noFill/>
              <a:ln>
                <a:noFill/>
              </a:ln>
            </p:spPr>
          </p:pic>
          <p:pic>
            <p:nvPicPr>
              <p:cNvPr id="19" name="Google Shape;216;p9">
                <a:extLst>
                  <a:ext uri="{FF2B5EF4-FFF2-40B4-BE49-F238E27FC236}">
                    <a16:creationId xmlns:a16="http://schemas.microsoft.com/office/drawing/2014/main" id="{269EC583-B840-CBEC-B8CD-4B68C9FA684D}"/>
                  </a:ext>
                </a:extLst>
              </p:cNvPr>
              <p:cNvPicPr preferRelativeResize="0"/>
              <p:nvPr/>
            </p:nvPicPr>
            <p:blipFill rotWithShape="1">
              <a:blip r:embed="rId10">
                <a:alphaModFix/>
              </a:blip>
              <a:srcRect/>
              <a:stretch/>
            </p:blipFill>
            <p:spPr>
              <a:xfrm>
                <a:off x="3938662" y="4308531"/>
                <a:ext cx="734310" cy="613627"/>
              </a:xfrm>
              <a:prstGeom prst="rect">
                <a:avLst/>
              </a:prstGeom>
              <a:noFill/>
              <a:ln>
                <a:noFill/>
              </a:ln>
            </p:spPr>
          </p:pic>
          <p:pic>
            <p:nvPicPr>
              <p:cNvPr id="22" name="Google Shape;219;p9">
                <a:extLst>
                  <a:ext uri="{FF2B5EF4-FFF2-40B4-BE49-F238E27FC236}">
                    <a16:creationId xmlns:a16="http://schemas.microsoft.com/office/drawing/2014/main" id="{7E0C681D-8F77-FA91-73B8-E1883FEFC2BE}"/>
                  </a:ext>
                </a:extLst>
              </p:cNvPr>
              <p:cNvPicPr preferRelativeResize="0"/>
              <p:nvPr/>
            </p:nvPicPr>
            <p:blipFill rotWithShape="1">
              <a:blip r:embed="rId11">
                <a:alphaModFix/>
              </a:blip>
              <a:srcRect/>
              <a:stretch/>
            </p:blipFill>
            <p:spPr>
              <a:xfrm>
                <a:off x="3029529" y="4312880"/>
                <a:ext cx="689500" cy="594277"/>
              </a:xfrm>
              <a:prstGeom prst="rect">
                <a:avLst/>
              </a:prstGeom>
              <a:noFill/>
              <a:ln>
                <a:noFill/>
              </a:ln>
            </p:spPr>
          </p:pic>
        </p:grpSp>
        <p:sp>
          <p:nvSpPr>
            <p:cNvPr id="40" name="TextBox 39">
              <a:extLst>
                <a:ext uri="{FF2B5EF4-FFF2-40B4-BE49-F238E27FC236}">
                  <a16:creationId xmlns:a16="http://schemas.microsoft.com/office/drawing/2014/main" id="{30FFB88F-E2C8-3A3B-BD0F-92EB0DCBC9BF}"/>
                </a:ext>
              </a:extLst>
            </p:cNvPr>
            <p:cNvSpPr txBox="1"/>
            <p:nvPr/>
          </p:nvSpPr>
          <p:spPr>
            <a:xfrm>
              <a:off x="1141052" y="5235799"/>
              <a:ext cx="4682363" cy="1072370"/>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Unbounded</a:t>
              </a:r>
            </a:p>
            <a:p>
              <a:pPr algn="ctr"/>
              <a:r>
                <a:rPr lang="en-GB" sz="2400" dirty="0">
                  <a:solidFill>
                    <a:srgbClr val="006666"/>
                  </a:solidFill>
                  <a:latin typeface="Corbel" panose="020B0503020204020204" pitchFamily="34" charset="0"/>
                </a:rPr>
                <a:t>External References</a:t>
              </a:r>
            </a:p>
          </p:txBody>
        </p:sp>
      </p:grpSp>
      <p:sp>
        <p:nvSpPr>
          <p:cNvPr id="68" name="Title 67">
            <a:extLst>
              <a:ext uri="{FF2B5EF4-FFF2-40B4-BE49-F238E27FC236}">
                <a16:creationId xmlns:a16="http://schemas.microsoft.com/office/drawing/2014/main" id="{36EC51FF-7E3B-FB5D-00CA-309C42F34357}"/>
              </a:ext>
            </a:extLst>
          </p:cNvPr>
          <p:cNvSpPr>
            <a:spLocks noGrp="1"/>
          </p:cNvSpPr>
          <p:nvPr>
            <p:ph type="title"/>
          </p:nvPr>
        </p:nvSpPr>
        <p:spPr>
          <a:xfrm>
            <a:off x="1493711" y="274758"/>
            <a:ext cx="10569657" cy="723490"/>
          </a:xfrm>
        </p:spPr>
        <p:txBody>
          <a:bodyPr>
            <a:normAutofit/>
          </a:bodyPr>
          <a:lstStyle/>
          <a:p>
            <a:r>
              <a:rPr lang="en-GB" dirty="0">
                <a:solidFill>
                  <a:srgbClr val="006666"/>
                </a:solidFill>
              </a:rPr>
              <a:t>Unbounded Boundary Objects </a:t>
            </a:r>
          </a:p>
        </p:txBody>
      </p:sp>
      <p:sp>
        <p:nvSpPr>
          <p:cNvPr id="74" name="TextBox 73">
            <a:extLst>
              <a:ext uri="{FF2B5EF4-FFF2-40B4-BE49-F238E27FC236}">
                <a16:creationId xmlns:a16="http://schemas.microsoft.com/office/drawing/2014/main" id="{5A122E6A-8306-9F87-2130-AA25594EBF5A}"/>
              </a:ext>
            </a:extLst>
          </p:cNvPr>
          <p:cNvSpPr txBox="1"/>
          <p:nvPr/>
        </p:nvSpPr>
        <p:spPr>
          <a:xfrm>
            <a:off x="6009647" y="989901"/>
            <a:ext cx="5843164" cy="1384995"/>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Descriptive Profiles</a:t>
            </a:r>
          </a:p>
          <a:p>
            <a:pPr algn="ctr"/>
            <a:r>
              <a:rPr lang="en-GB" sz="2400" dirty="0">
                <a:solidFill>
                  <a:srgbClr val="006666"/>
                </a:solidFill>
                <a:latin typeface="Corbel" panose="020B0503020204020204" pitchFamily="34" charset="0"/>
              </a:rPr>
              <a:t>Checklist-style typing</a:t>
            </a:r>
          </a:p>
          <a:p>
            <a:pPr algn="ctr"/>
            <a:r>
              <a:rPr lang="en-GB" sz="2400" dirty="0">
                <a:solidFill>
                  <a:srgbClr val="006666"/>
                </a:solidFill>
                <a:latin typeface="Corbel" panose="020B0503020204020204" pitchFamily="34" charset="0"/>
              </a:rPr>
              <a:t>must, should, </a:t>
            </a:r>
            <a:r>
              <a:rPr lang="en-GB" sz="2400" dirty="0" err="1">
                <a:solidFill>
                  <a:srgbClr val="006666"/>
                </a:solidFill>
                <a:latin typeface="Corbel" panose="020B0503020204020204" pitchFamily="34" charset="0"/>
              </a:rPr>
              <a:t>optionals</a:t>
            </a:r>
            <a:r>
              <a:rPr lang="en-GB" sz="2400" dirty="0">
                <a:solidFill>
                  <a:srgbClr val="006666"/>
                </a:solidFill>
                <a:latin typeface="Corbel" panose="020B0503020204020204" pitchFamily="34" charset="0"/>
              </a:rPr>
              <a:t> </a:t>
            </a:r>
          </a:p>
        </p:txBody>
      </p:sp>
      <p:sp>
        <p:nvSpPr>
          <p:cNvPr id="76" name="Rectangle: Rounded Corners 75">
            <a:extLst>
              <a:ext uri="{FF2B5EF4-FFF2-40B4-BE49-F238E27FC236}">
                <a16:creationId xmlns:a16="http://schemas.microsoft.com/office/drawing/2014/main" id="{F26E3820-7F00-E868-2014-9FCB90F40102}"/>
              </a:ext>
            </a:extLst>
          </p:cNvPr>
          <p:cNvSpPr/>
          <p:nvPr/>
        </p:nvSpPr>
        <p:spPr>
          <a:xfrm>
            <a:off x="7532107" y="2302688"/>
            <a:ext cx="2923318" cy="2957474"/>
          </a:xfrm>
          <a:prstGeom prst="roundRect">
            <a:avLst/>
          </a:prstGeom>
          <a:no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7" name="Group 76">
            <a:extLst>
              <a:ext uri="{FF2B5EF4-FFF2-40B4-BE49-F238E27FC236}">
                <a16:creationId xmlns:a16="http://schemas.microsoft.com/office/drawing/2014/main" id="{67EF720B-5E68-E00C-7045-2702FB3F60DE}"/>
              </a:ext>
            </a:extLst>
          </p:cNvPr>
          <p:cNvGrpSpPr/>
          <p:nvPr/>
        </p:nvGrpSpPr>
        <p:grpSpPr>
          <a:xfrm>
            <a:off x="9953326" y="2263660"/>
            <a:ext cx="997313" cy="790714"/>
            <a:chOff x="1460156" y="1681235"/>
            <a:chExt cx="1056067" cy="883699"/>
          </a:xfrm>
        </p:grpSpPr>
        <p:sp>
          <p:nvSpPr>
            <p:cNvPr id="78" name="Rectangle: Rounded Corners 77">
              <a:extLst>
                <a:ext uri="{FF2B5EF4-FFF2-40B4-BE49-F238E27FC236}">
                  <a16:creationId xmlns:a16="http://schemas.microsoft.com/office/drawing/2014/main" id="{2ECAABFC-8AA7-85A5-CF6C-2A2D56085236}"/>
                </a:ext>
              </a:extLst>
            </p:cNvPr>
            <p:cNvSpPr/>
            <p:nvPr/>
          </p:nvSpPr>
          <p:spPr>
            <a:xfrm>
              <a:off x="1585519" y="1719743"/>
              <a:ext cx="805343" cy="8451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9" name="Google Shape;240;p9" descr="Image result for RO-Crate logo">
              <a:extLst>
                <a:ext uri="{FF2B5EF4-FFF2-40B4-BE49-F238E27FC236}">
                  <a16:creationId xmlns:a16="http://schemas.microsoft.com/office/drawing/2014/main" id="{1971A7C1-4BE5-D609-7C42-07AF27F6E135}"/>
                </a:ext>
              </a:extLst>
            </p:cNvPr>
            <p:cNvPicPr preferRelativeResize="0"/>
            <p:nvPr/>
          </p:nvPicPr>
          <p:blipFill rotWithShape="1">
            <a:blip r:embed="rId3">
              <a:alphaModFix/>
            </a:blip>
            <a:srcRect r="57910"/>
            <a:stretch/>
          </p:blipFill>
          <p:spPr>
            <a:xfrm>
              <a:off x="1460156" y="1681235"/>
              <a:ext cx="1056067" cy="817657"/>
            </a:xfrm>
            <a:prstGeom prst="rect">
              <a:avLst/>
            </a:prstGeom>
            <a:noFill/>
            <a:ln>
              <a:noFill/>
            </a:ln>
          </p:spPr>
        </p:pic>
      </p:grpSp>
      <p:pic>
        <p:nvPicPr>
          <p:cNvPr id="80" name="Picture 79">
            <a:extLst>
              <a:ext uri="{FF2B5EF4-FFF2-40B4-BE49-F238E27FC236}">
                <a16:creationId xmlns:a16="http://schemas.microsoft.com/office/drawing/2014/main" id="{791F4773-E7ED-55BB-4F15-38D92F5123E3}"/>
              </a:ext>
            </a:extLst>
          </p:cNvPr>
          <p:cNvPicPr>
            <a:picLocks noChangeAspect="1"/>
          </p:cNvPicPr>
          <p:nvPr/>
        </p:nvPicPr>
        <p:blipFill>
          <a:blip r:embed="rId12"/>
          <a:stretch>
            <a:fillRect/>
          </a:stretch>
        </p:blipFill>
        <p:spPr>
          <a:xfrm>
            <a:off x="7621354" y="2816148"/>
            <a:ext cx="846330" cy="382440"/>
          </a:xfrm>
          <a:prstGeom prst="rect">
            <a:avLst/>
          </a:prstGeom>
        </p:spPr>
      </p:pic>
      <p:pic>
        <p:nvPicPr>
          <p:cNvPr id="81" name="Picture 80">
            <a:extLst>
              <a:ext uri="{FF2B5EF4-FFF2-40B4-BE49-F238E27FC236}">
                <a16:creationId xmlns:a16="http://schemas.microsoft.com/office/drawing/2014/main" id="{8FC49CC0-EEB7-F03F-CE7D-26C8367AEAA0}"/>
              </a:ext>
            </a:extLst>
          </p:cNvPr>
          <p:cNvPicPr>
            <a:picLocks noChangeAspect="1"/>
          </p:cNvPicPr>
          <p:nvPr/>
        </p:nvPicPr>
        <p:blipFill>
          <a:blip r:embed="rId13"/>
          <a:stretch>
            <a:fillRect/>
          </a:stretch>
        </p:blipFill>
        <p:spPr>
          <a:xfrm>
            <a:off x="7652760" y="4151617"/>
            <a:ext cx="1083999" cy="352671"/>
          </a:xfrm>
          <a:prstGeom prst="rect">
            <a:avLst/>
          </a:prstGeom>
        </p:spPr>
      </p:pic>
      <p:pic>
        <p:nvPicPr>
          <p:cNvPr id="82" name="Picture 81">
            <a:extLst>
              <a:ext uri="{FF2B5EF4-FFF2-40B4-BE49-F238E27FC236}">
                <a16:creationId xmlns:a16="http://schemas.microsoft.com/office/drawing/2014/main" id="{31AE6896-A7C2-207F-0562-4157967F1065}"/>
              </a:ext>
            </a:extLst>
          </p:cNvPr>
          <p:cNvPicPr>
            <a:picLocks noChangeAspect="1"/>
          </p:cNvPicPr>
          <p:nvPr/>
        </p:nvPicPr>
        <p:blipFill>
          <a:blip r:embed="rId14"/>
          <a:stretch>
            <a:fillRect/>
          </a:stretch>
        </p:blipFill>
        <p:spPr>
          <a:xfrm>
            <a:off x="7795778" y="4688488"/>
            <a:ext cx="2378491" cy="415436"/>
          </a:xfrm>
          <a:prstGeom prst="rect">
            <a:avLst/>
          </a:prstGeom>
        </p:spPr>
      </p:pic>
      <p:pic>
        <p:nvPicPr>
          <p:cNvPr id="83" name="Picture 82">
            <a:extLst>
              <a:ext uri="{FF2B5EF4-FFF2-40B4-BE49-F238E27FC236}">
                <a16:creationId xmlns:a16="http://schemas.microsoft.com/office/drawing/2014/main" id="{F116AE1A-5421-389E-015D-C61A23D89128}"/>
              </a:ext>
            </a:extLst>
          </p:cNvPr>
          <p:cNvPicPr>
            <a:picLocks noChangeAspect="1"/>
          </p:cNvPicPr>
          <p:nvPr/>
        </p:nvPicPr>
        <p:blipFill rotWithShape="1">
          <a:blip r:embed="rId15"/>
          <a:srcRect l="4357"/>
          <a:stretch/>
        </p:blipFill>
        <p:spPr>
          <a:xfrm>
            <a:off x="7631615" y="3153178"/>
            <a:ext cx="2786720" cy="985721"/>
          </a:xfrm>
          <a:prstGeom prst="rect">
            <a:avLst/>
          </a:prstGeom>
        </p:spPr>
      </p:pic>
      <p:pic>
        <p:nvPicPr>
          <p:cNvPr id="84" name="Picture 83">
            <a:extLst>
              <a:ext uri="{FF2B5EF4-FFF2-40B4-BE49-F238E27FC236}">
                <a16:creationId xmlns:a16="http://schemas.microsoft.com/office/drawing/2014/main" id="{8820416A-2C90-E1B0-7A7F-F49B740997D2}"/>
              </a:ext>
            </a:extLst>
          </p:cNvPr>
          <p:cNvPicPr>
            <a:picLocks noChangeAspect="1"/>
          </p:cNvPicPr>
          <p:nvPr/>
        </p:nvPicPr>
        <p:blipFill rotWithShape="1">
          <a:blip r:embed="rId16"/>
          <a:srcRect t="-783" r="7518" b="-1"/>
          <a:stretch/>
        </p:blipFill>
        <p:spPr>
          <a:xfrm>
            <a:off x="7664249" y="4475031"/>
            <a:ext cx="2641550" cy="186413"/>
          </a:xfrm>
          <a:prstGeom prst="rect">
            <a:avLst/>
          </a:prstGeom>
        </p:spPr>
      </p:pic>
      <p:sp>
        <p:nvSpPr>
          <p:cNvPr id="85" name="TextBox 84">
            <a:extLst>
              <a:ext uri="{FF2B5EF4-FFF2-40B4-BE49-F238E27FC236}">
                <a16:creationId xmlns:a16="http://schemas.microsoft.com/office/drawing/2014/main" id="{C44E55AF-6CCA-90C6-5D59-11996249B009}"/>
              </a:ext>
            </a:extLst>
          </p:cNvPr>
          <p:cNvSpPr txBox="1"/>
          <p:nvPr/>
        </p:nvSpPr>
        <p:spPr>
          <a:xfrm>
            <a:off x="5512789" y="5358966"/>
            <a:ext cx="7024371" cy="1323439"/>
          </a:xfrm>
          <a:prstGeom prst="rect">
            <a:avLst/>
          </a:prstGeom>
          <a:noFill/>
        </p:spPr>
        <p:txBody>
          <a:bodyPr wrap="square">
            <a:spAutoFit/>
          </a:bodyPr>
          <a:lstStyle/>
          <a:p>
            <a:pPr algn="ctr"/>
            <a:r>
              <a:rPr lang="en-GB" sz="3200" dirty="0">
                <a:solidFill>
                  <a:srgbClr val="006666"/>
                </a:solidFill>
                <a:latin typeface="Corbel" panose="020B0503020204020204" pitchFamily="34" charset="0"/>
              </a:rPr>
              <a:t>Unbounded</a:t>
            </a:r>
          </a:p>
          <a:p>
            <a:pPr algn="ctr"/>
            <a:r>
              <a:rPr lang="en-GB" sz="2400" dirty="0">
                <a:solidFill>
                  <a:srgbClr val="006666"/>
                </a:solidFill>
                <a:latin typeface="Corbel" panose="020B0503020204020204" pitchFamily="34" charset="0"/>
              </a:rPr>
              <a:t>+ community vocabularies, </a:t>
            </a:r>
          </a:p>
          <a:p>
            <a:pPr algn="ctr"/>
            <a:r>
              <a:rPr lang="en-GB" sz="2400" dirty="0">
                <a:solidFill>
                  <a:srgbClr val="006666"/>
                </a:solidFill>
                <a:latin typeface="Corbel" panose="020B0503020204020204" pitchFamily="34" charset="0"/>
              </a:rPr>
              <a:t>formats and standards</a:t>
            </a:r>
          </a:p>
        </p:txBody>
      </p:sp>
    </p:spTree>
    <p:extLst>
      <p:ext uri="{BB962C8B-B14F-4D97-AF65-F5344CB8AC3E}">
        <p14:creationId xmlns:p14="http://schemas.microsoft.com/office/powerpoint/2010/main" val="7340179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40;p9" descr="Image result for RO-Crate logo">
            <a:extLst>
              <a:ext uri="{FF2B5EF4-FFF2-40B4-BE49-F238E27FC236}">
                <a16:creationId xmlns:a16="http://schemas.microsoft.com/office/drawing/2014/main" id="{98B0E957-DC41-2D50-69CD-7CD9EA5EAD69}"/>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68" name="Title 67">
            <a:extLst>
              <a:ext uri="{FF2B5EF4-FFF2-40B4-BE49-F238E27FC236}">
                <a16:creationId xmlns:a16="http://schemas.microsoft.com/office/drawing/2014/main" id="{36EC51FF-7E3B-FB5D-00CA-309C42F34357}"/>
              </a:ext>
            </a:extLst>
          </p:cNvPr>
          <p:cNvSpPr>
            <a:spLocks noGrp="1"/>
          </p:cNvSpPr>
          <p:nvPr>
            <p:ph type="title"/>
          </p:nvPr>
        </p:nvSpPr>
        <p:spPr>
          <a:xfrm>
            <a:off x="1493711" y="274758"/>
            <a:ext cx="10569657" cy="723490"/>
          </a:xfrm>
        </p:spPr>
        <p:txBody>
          <a:bodyPr>
            <a:normAutofit/>
          </a:bodyPr>
          <a:lstStyle/>
          <a:p>
            <a:r>
              <a:rPr lang="en-GB" dirty="0">
                <a:solidFill>
                  <a:srgbClr val="006666"/>
                </a:solidFill>
              </a:rPr>
              <a:t>Unbounded Boundary Objects </a:t>
            </a:r>
          </a:p>
        </p:txBody>
      </p:sp>
      <p:sp>
        <p:nvSpPr>
          <p:cNvPr id="2" name="TextBox 1">
            <a:extLst>
              <a:ext uri="{FF2B5EF4-FFF2-40B4-BE49-F238E27FC236}">
                <a16:creationId xmlns:a16="http://schemas.microsoft.com/office/drawing/2014/main" id="{9337400B-1C6D-28EF-8E60-44B6197160F7}"/>
              </a:ext>
            </a:extLst>
          </p:cNvPr>
          <p:cNvSpPr txBox="1"/>
          <p:nvPr/>
        </p:nvSpPr>
        <p:spPr>
          <a:xfrm>
            <a:off x="799389" y="1817467"/>
            <a:ext cx="5012644" cy="3785652"/>
          </a:xfrm>
          <a:prstGeom prst="rect">
            <a:avLst/>
          </a:prstGeom>
          <a:noFill/>
        </p:spPr>
        <p:txBody>
          <a:bodyPr wrap="square">
            <a:spAutoFit/>
          </a:bodyPr>
          <a:lstStyle/>
          <a:p>
            <a:pPr algn="ctr"/>
            <a:r>
              <a:rPr lang="en-GB" sz="2400" b="1" dirty="0" err="1">
                <a:solidFill>
                  <a:srgbClr val="006666"/>
                </a:solidFill>
                <a:latin typeface="Corbel" panose="020B0503020204020204" pitchFamily="34" charset="0"/>
              </a:rPr>
              <a:t>Openendedness</a:t>
            </a:r>
            <a:endParaRPr lang="en-GB" sz="2400" b="1" dirty="0">
              <a:solidFill>
                <a:srgbClr val="006666"/>
              </a:solidFill>
              <a:latin typeface="Corbel" panose="020B0503020204020204" pitchFamily="34" charset="0"/>
            </a:endParaRPr>
          </a:p>
          <a:p>
            <a:pPr algn="ctr"/>
            <a:r>
              <a:rPr lang="en-GB" sz="2400" dirty="0">
                <a:solidFill>
                  <a:srgbClr val="006666"/>
                </a:solidFill>
                <a:latin typeface="Corbel" panose="020B0503020204020204" pitchFamily="34" charset="0"/>
              </a:rPr>
              <a:t>Known knowns, known unknowns and unknown unknowns</a:t>
            </a:r>
          </a:p>
          <a:p>
            <a:pPr algn="ctr"/>
            <a:endParaRPr lang="en-GB" sz="2400" dirty="0">
              <a:solidFill>
                <a:srgbClr val="006666"/>
              </a:solidFill>
              <a:latin typeface="Corbel" panose="020B0503020204020204" pitchFamily="34" charset="0"/>
            </a:endParaRPr>
          </a:p>
          <a:p>
            <a:pPr algn="ctr"/>
            <a:r>
              <a:rPr lang="en-GB" sz="2400" b="1" dirty="0">
                <a:solidFill>
                  <a:srgbClr val="006666"/>
                </a:solidFill>
                <a:latin typeface="Corbel" panose="020B0503020204020204" pitchFamily="34" charset="0"/>
              </a:rPr>
              <a:t>Multi-interpretation</a:t>
            </a:r>
          </a:p>
          <a:p>
            <a:pPr algn="ctr"/>
            <a:r>
              <a:rPr lang="en-GB" sz="2400" dirty="0" err="1">
                <a:solidFill>
                  <a:srgbClr val="006666"/>
                </a:solidFill>
                <a:latin typeface="Corbel" panose="020B0503020204020204" pitchFamily="34" charset="0"/>
              </a:rPr>
              <a:t>Interlinguia</a:t>
            </a:r>
            <a:r>
              <a:rPr lang="en-GB" sz="2400" dirty="0">
                <a:solidFill>
                  <a:srgbClr val="006666"/>
                </a:solidFill>
                <a:latin typeface="Corbel" panose="020B0503020204020204" pitchFamily="34" charset="0"/>
              </a:rPr>
              <a:t> cross domains</a:t>
            </a:r>
          </a:p>
          <a:p>
            <a:pPr algn="ctr"/>
            <a:r>
              <a:rPr lang="en-GB" sz="2400" dirty="0">
                <a:solidFill>
                  <a:srgbClr val="006666"/>
                </a:solidFill>
                <a:latin typeface="Corbel" panose="020B0503020204020204" pitchFamily="34" charset="0"/>
              </a:rPr>
              <a:t>Mixed profiles</a:t>
            </a:r>
            <a:endParaRPr lang="en-GB" sz="1100" dirty="0">
              <a:solidFill>
                <a:srgbClr val="006666"/>
              </a:solidFill>
              <a:latin typeface="Corbel" panose="020B0503020204020204" pitchFamily="34" charset="0"/>
            </a:endParaRPr>
          </a:p>
          <a:p>
            <a:pPr algn="ctr"/>
            <a:r>
              <a:rPr lang="en-GB" sz="2400" dirty="0">
                <a:solidFill>
                  <a:srgbClr val="006666"/>
                </a:solidFill>
                <a:latin typeface="Corbel" panose="020B0503020204020204" pitchFamily="34" charset="0"/>
              </a:rPr>
              <a:t>Cross domains</a:t>
            </a:r>
          </a:p>
          <a:p>
            <a:pPr algn="ctr"/>
            <a:endParaRPr lang="en-GB" sz="2400" dirty="0">
              <a:solidFill>
                <a:srgbClr val="006666"/>
              </a:solidFill>
              <a:latin typeface="Corbel" panose="020B0503020204020204" pitchFamily="34" charset="0"/>
            </a:endParaRPr>
          </a:p>
          <a:p>
            <a:pPr algn="ctr"/>
            <a:r>
              <a:rPr lang="en-GB" sz="2400" dirty="0">
                <a:solidFill>
                  <a:srgbClr val="006666"/>
                </a:solidFill>
                <a:latin typeface="Corbel" panose="020B0503020204020204" pitchFamily="34" charset="0"/>
              </a:rPr>
              <a:t>Interpret what you care about</a:t>
            </a:r>
          </a:p>
        </p:txBody>
      </p:sp>
      <p:sp>
        <p:nvSpPr>
          <p:cNvPr id="7" name="TextBox 6">
            <a:extLst>
              <a:ext uri="{FF2B5EF4-FFF2-40B4-BE49-F238E27FC236}">
                <a16:creationId xmlns:a16="http://schemas.microsoft.com/office/drawing/2014/main" id="{36654FF3-6083-648B-3369-8C7FF3D5B08B}"/>
              </a:ext>
            </a:extLst>
          </p:cNvPr>
          <p:cNvSpPr txBox="1"/>
          <p:nvPr/>
        </p:nvSpPr>
        <p:spPr>
          <a:xfrm>
            <a:off x="6009647" y="989901"/>
            <a:ext cx="5843164" cy="1384995"/>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Descriptive Profiles</a:t>
            </a:r>
          </a:p>
          <a:p>
            <a:pPr algn="ctr"/>
            <a:r>
              <a:rPr lang="en-GB" sz="2400" dirty="0">
                <a:solidFill>
                  <a:srgbClr val="006666"/>
                </a:solidFill>
                <a:latin typeface="Corbel" panose="020B0503020204020204" pitchFamily="34" charset="0"/>
              </a:rPr>
              <a:t>Checklist-style typing</a:t>
            </a:r>
          </a:p>
          <a:p>
            <a:pPr algn="ctr"/>
            <a:r>
              <a:rPr lang="en-GB" sz="2400" dirty="0">
                <a:solidFill>
                  <a:srgbClr val="006666"/>
                </a:solidFill>
                <a:latin typeface="Corbel" panose="020B0503020204020204" pitchFamily="34" charset="0"/>
              </a:rPr>
              <a:t>must, should, </a:t>
            </a:r>
            <a:r>
              <a:rPr lang="en-GB" sz="2400" dirty="0" err="1">
                <a:solidFill>
                  <a:srgbClr val="006666"/>
                </a:solidFill>
                <a:latin typeface="Corbel" panose="020B0503020204020204" pitchFamily="34" charset="0"/>
              </a:rPr>
              <a:t>optionals</a:t>
            </a:r>
            <a:r>
              <a:rPr lang="en-GB" sz="2400" dirty="0">
                <a:solidFill>
                  <a:srgbClr val="006666"/>
                </a:solidFill>
                <a:latin typeface="Corbel" panose="020B0503020204020204" pitchFamily="34" charset="0"/>
              </a:rPr>
              <a:t> </a:t>
            </a:r>
          </a:p>
        </p:txBody>
      </p:sp>
      <p:sp>
        <p:nvSpPr>
          <p:cNvPr id="13" name="Rectangle: Rounded Corners 12">
            <a:extLst>
              <a:ext uri="{FF2B5EF4-FFF2-40B4-BE49-F238E27FC236}">
                <a16:creationId xmlns:a16="http://schemas.microsoft.com/office/drawing/2014/main" id="{3F56BE43-F218-911E-33F8-34A862D3360D}"/>
              </a:ext>
            </a:extLst>
          </p:cNvPr>
          <p:cNvSpPr/>
          <p:nvPr/>
        </p:nvSpPr>
        <p:spPr>
          <a:xfrm>
            <a:off x="7532107" y="2302688"/>
            <a:ext cx="2923318" cy="2957474"/>
          </a:xfrm>
          <a:prstGeom prst="roundRect">
            <a:avLst/>
          </a:prstGeom>
          <a:no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13">
            <a:extLst>
              <a:ext uri="{FF2B5EF4-FFF2-40B4-BE49-F238E27FC236}">
                <a16:creationId xmlns:a16="http://schemas.microsoft.com/office/drawing/2014/main" id="{6132EB05-D9F4-B64D-30F9-3175696D3448}"/>
              </a:ext>
            </a:extLst>
          </p:cNvPr>
          <p:cNvGrpSpPr/>
          <p:nvPr/>
        </p:nvGrpSpPr>
        <p:grpSpPr>
          <a:xfrm>
            <a:off x="9953326" y="2263660"/>
            <a:ext cx="997313" cy="790714"/>
            <a:chOff x="1460156" y="1681235"/>
            <a:chExt cx="1056067" cy="883699"/>
          </a:xfrm>
        </p:grpSpPr>
        <p:sp>
          <p:nvSpPr>
            <p:cNvPr id="15" name="Rectangle: Rounded Corners 14">
              <a:extLst>
                <a:ext uri="{FF2B5EF4-FFF2-40B4-BE49-F238E27FC236}">
                  <a16:creationId xmlns:a16="http://schemas.microsoft.com/office/drawing/2014/main" id="{BCCFB422-81B6-96EA-0DF3-F5219440142E}"/>
                </a:ext>
              </a:extLst>
            </p:cNvPr>
            <p:cNvSpPr/>
            <p:nvPr/>
          </p:nvSpPr>
          <p:spPr>
            <a:xfrm>
              <a:off x="1585519" y="1719743"/>
              <a:ext cx="805343" cy="8451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8" name="Google Shape;240;p9" descr="Image result for RO-Crate logo">
              <a:extLst>
                <a:ext uri="{FF2B5EF4-FFF2-40B4-BE49-F238E27FC236}">
                  <a16:creationId xmlns:a16="http://schemas.microsoft.com/office/drawing/2014/main" id="{19127343-FBE5-84B9-00AD-B32FA253DFF6}"/>
                </a:ext>
              </a:extLst>
            </p:cNvPr>
            <p:cNvPicPr preferRelativeResize="0"/>
            <p:nvPr/>
          </p:nvPicPr>
          <p:blipFill rotWithShape="1">
            <a:blip r:embed="rId3">
              <a:alphaModFix/>
            </a:blip>
            <a:srcRect r="57910"/>
            <a:stretch/>
          </p:blipFill>
          <p:spPr>
            <a:xfrm>
              <a:off x="1460156" y="1681235"/>
              <a:ext cx="1056067" cy="817657"/>
            </a:xfrm>
            <a:prstGeom prst="rect">
              <a:avLst/>
            </a:prstGeom>
            <a:noFill/>
            <a:ln>
              <a:noFill/>
            </a:ln>
          </p:spPr>
        </p:pic>
      </p:grpSp>
      <p:pic>
        <p:nvPicPr>
          <p:cNvPr id="19" name="Picture 18">
            <a:extLst>
              <a:ext uri="{FF2B5EF4-FFF2-40B4-BE49-F238E27FC236}">
                <a16:creationId xmlns:a16="http://schemas.microsoft.com/office/drawing/2014/main" id="{E558C6CB-FC4A-FDF6-059F-A437D6E4C46C}"/>
              </a:ext>
            </a:extLst>
          </p:cNvPr>
          <p:cNvPicPr>
            <a:picLocks noChangeAspect="1"/>
          </p:cNvPicPr>
          <p:nvPr/>
        </p:nvPicPr>
        <p:blipFill>
          <a:blip r:embed="rId4"/>
          <a:stretch>
            <a:fillRect/>
          </a:stretch>
        </p:blipFill>
        <p:spPr>
          <a:xfrm>
            <a:off x="7621354" y="2816148"/>
            <a:ext cx="846330" cy="382440"/>
          </a:xfrm>
          <a:prstGeom prst="rect">
            <a:avLst/>
          </a:prstGeom>
        </p:spPr>
      </p:pic>
      <p:pic>
        <p:nvPicPr>
          <p:cNvPr id="20" name="Picture 19">
            <a:extLst>
              <a:ext uri="{FF2B5EF4-FFF2-40B4-BE49-F238E27FC236}">
                <a16:creationId xmlns:a16="http://schemas.microsoft.com/office/drawing/2014/main" id="{39DDFD07-501E-37B2-36C8-4AA9E6FCDCF9}"/>
              </a:ext>
            </a:extLst>
          </p:cNvPr>
          <p:cNvPicPr>
            <a:picLocks noChangeAspect="1"/>
          </p:cNvPicPr>
          <p:nvPr/>
        </p:nvPicPr>
        <p:blipFill>
          <a:blip r:embed="rId5"/>
          <a:stretch>
            <a:fillRect/>
          </a:stretch>
        </p:blipFill>
        <p:spPr>
          <a:xfrm>
            <a:off x="7652760" y="4151617"/>
            <a:ext cx="1083999" cy="352671"/>
          </a:xfrm>
          <a:prstGeom prst="rect">
            <a:avLst/>
          </a:prstGeom>
        </p:spPr>
      </p:pic>
      <p:pic>
        <p:nvPicPr>
          <p:cNvPr id="22" name="Picture 21">
            <a:extLst>
              <a:ext uri="{FF2B5EF4-FFF2-40B4-BE49-F238E27FC236}">
                <a16:creationId xmlns:a16="http://schemas.microsoft.com/office/drawing/2014/main" id="{53D9AC34-BD88-C084-F223-A111DDC8F662}"/>
              </a:ext>
            </a:extLst>
          </p:cNvPr>
          <p:cNvPicPr>
            <a:picLocks noChangeAspect="1"/>
          </p:cNvPicPr>
          <p:nvPr/>
        </p:nvPicPr>
        <p:blipFill>
          <a:blip r:embed="rId6"/>
          <a:stretch>
            <a:fillRect/>
          </a:stretch>
        </p:blipFill>
        <p:spPr>
          <a:xfrm>
            <a:off x="7795778" y="4688488"/>
            <a:ext cx="2378491" cy="415436"/>
          </a:xfrm>
          <a:prstGeom prst="rect">
            <a:avLst/>
          </a:prstGeom>
        </p:spPr>
      </p:pic>
      <p:pic>
        <p:nvPicPr>
          <p:cNvPr id="23" name="Picture 22">
            <a:extLst>
              <a:ext uri="{FF2B5EF4-FFF2-40B4-BE49-F238E27FC236}">
                <a16:creationId xmlns:a16="http://schemas.microsoft.com/office/drawing/2014/main" id="{B6ABF9B2-ABDC-A95E-E69E-12078FA98032}"/>
              </a:ext>
            </a:extLst>
          </p:cNvPr>
          <p:cNvPicPr>
            <a:picLocks noChangeAspect="1"/>
          </p:cNvPicPr>
          <p:nvPr/>
        </p:nvPicPr>
        <p:blipFill rotWithShape="1">
          <a:blip r:embed="rId7"/>
          <a:srcRect l="4357"/>
          <a:stretch/>
        </p:blipFill>
        <p:spPr>
          <a:xfrm>
            <a:off x="7631615" y="3153178"/>
            <a:ext cx="2786720" cy="985721"/>
          </a:xfrm>
          <a:prstGeom prst="rect">
            <a:avLst/>
          </a:prstGeom>
        </p:spPr>
      </p:pic>
      <p:pic>
        <p:nvPicPr>
          <p:cNvPr id="24" name="Picture 23">
            <a:extLst>
              <a:ext uri="{FF2B5EF4-FFF2-40B4-BE49-F238E27FC236}">
                <a16:creationId xmlns:a16="http://schemas.microsoft.com/office/drawing/2014/main" id="{B2645EDA-BE6C-30B9-D45D-6AF9589A7ABE}"/>
              </a:ext>
            </a:extLst>
          </p:cNvPr>
          <p:cNvPicPr>
            <a:picLocks noChangeAspect="1"/>
          </p:cNvPicPr>
          <p:nvPr/>
        </p:nvPicPr>
        <p:blipFill rotWithShape="1">
          <a:blip r:embed="rId8"/>
          <a:srcRect t="-783" r="7518" b="-1"/>
          <a:stretch/>
        </p:blipFill>
        <p:spPr>
          <a:xfrm>
            <a:off x="7664249" y="4475031"/>
            <a:ext cx="2641550" cy="186413"/>
          </a:xfrm>
          <a:prstGeom prst="rect">
            <a:avLst/>
          </a:prstGeom>
        </p:spPr>
      </p:pic>
      <p:sp>
        <p:nvSpPr>
          <p:cNvPr id="25" name="TextBox 24">
            <a:extLst>
              <a:ext uri="{FF2B5EF4-FFF2-40B4-BE49-F238E27FC236}">
                <a16:creationId xmlns:a16="http://schemas.microsoft.com/office/drawing/2014/main" id="{E9EF6D94-14F5-5E90-6E5B-B84AE5F5F9EC}"/>
              </a:ext>
            </a:extLst>
          </p:cNvPr>
          <p:cNvSpPr txBox="1"/>
          <p:nvPr/>
        </p:nvSpPr>
        <p:spPr>
          <a:xfrm>
            <a:off x="5512789" y="5358966"/>
            <a:ext cx="7024371" cy="1323439"/>
          </a:xfrm>
          <a:prstGeom prst="rect">
            <a:avLst/>
          </a:prstGeom>
          <a:noFill/>
        </p:spPr>
        <p:txBody>
          <a:bodyPr wrap="square">
            <a:spAutoFit/>
          </a:bodyPr>
          <a:lstStyle/>
          <a:p>
            <a:pPr algn="ctr"/>
            <a:r>
              <a:rPr lang="en-GB" sz="3200" dirty="0">
                <a:solidFill>
                  <a:srgbClr val="006666"/>
                </a:solidFill>
                <a:latin typeface="Corbel" panose="020B0503020204020204" pitchFamily="34" charset="0"/>
              </a:rPr>
              <a:t>Unbounded</a:t>
            </a:r>
          </a:p>
          <a:p>
            <a:pPr algn="ctr"/>
            <a:r>
              <a:rPr lang="en-GB" sz="2400" dirty="0">
                <a:solidFill>
                  <a:srgbClr val="006666"/>
                </a:solidFill>
                <a:latin typeface="Corbel" panose="020B0503020204020204" pitchFamily="34" charset="0"/>
              </a:rPr>
              <a:t>+ community vocabularies, </a:t>
            </a:r>
          </a:p>
          <a:p>
            <a:pPr algn="ctr"/>
            <a:r>
              <a:rPr lang="en-GB" sz="2400" dirty="0">
                <a:solidFill>
                  <a:srgbClr val="006666"/>
                </a:solidFill>
                <a:latin typeface="Corbel" panose="020B0503020204020204" pitchFamily="34" charset="0"/>
              </a:rPr>
              <a:t>formats and standards</a:t>
            </a:r>
          </a:p>
        </p:txBody>
      </p:sp>
    </p:spTree>
    <p:extLst>
      <p:ext uri="{BB962C8B-B14F-4D97-AF65-F5344CB8AC3E}">
        <p14:creationId xmlns:p14="http://schemas.microsoft.com/office/powerpoint/2010/main" val="18243288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oogle Shape;240;p9" descr="Image result for RO-Crate logo">
            <a:extLst>
              <a:ext uri="{FF2B5EF4-FFF2-40B4-BE49-F238E27FC236}">
                <a16:creationId xmlns:a16="http://schemas.microsoft.com/office/drawing/2014/main" id="{98B0E957-DC41-2D50-69CD-7CD9EA5EAD69}"/>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68" name="Title 67">
            <a:extLst>
              <a:ext uri="{FF2B5EF4-FFF2-40B4-BE49-F238E27FC236}">
                <a16:creationId xmlns:a16="http://schemas.microsoft.com/office/drawing/2014/main" id="{36EC51FF-7E3B-FB5D-00CA-309C42F34357}"/>
              </a:ext>
            </a:extLst>
          </p:cNvPr>
          <p:cNvSpPr>
            <a:spLocks noGrp="1"/>
          </p:cNvSpPr>
          <p:nvPr>
            <p:ph type="title"/>
          </p:nvPr>
        </p:nvSpPr>
        <p:spPr>
          <a:xfrm>
            <a:off x="1493711" y="274758"/>
            <a:ext cx="10569657" cy="723490"/>
          </a:xfrm>
        </p:spPr>
        <p:txBody>
          <a:bodyPr>
            <a:normAutofit/>
          </a:bodyPr>
          <a:lstStyle/>
          <a:p>
            <a:r>
              <a:rPr lang="en-GB" dirty="0">
                <a:solidFill>
                  <a:srgbClr val="006666"/>
                </a:solidFill>
              </a:rPr>
              <a:t>Profiles: Unbounded Boundary Objects</a:t>
            </a:r>
          </a:p>
        </p:txBody>
      </p:sp>
      <p:pic>
        <p:nvPicPr>
          <p:cNvPr id="23" name="Google Shape;240;p9" descr="Image result for RO-Crate logo">
            <a:extLst>
              <a:ext uri="{FF2B5EF4-FFF2-40B4-BE49-F238E27FC236}">
                <a16:creationId xmlns:a16="http://schemas.microsoft.com/office/drawing/2014/main" id="{09734B79-2906-DDA5-03EF-3C8B6D74AB4A}"/>
              </a:ext>
            </a:extLst>
          </p:cNvPr>
          <p:cNvPicPr preferRelativeResize="0"/>
          <p:nvPr/>
        </p:nvPicPr>
        <p:blipFill rotWithShape="1">
          <a:blip r:embed="rId3">
            <a:alphaModFix/>
          </a:blip>
          <a:srcRect r="57910"/>
          <a:stretch/>
        </p:blipFill>
        <p:spPr>
          <a:xfrm>
            <a:off x="2567105" y="1468741"/>
            <a:ext cx="1241571" cy="925175"/>
          </a:xfrm>
          <a:prstGeom prst="rect">
            <a:avLst/>
          </a:prstGeom>
          <a:noFill/>
          <a:ln>
            <a:noFill/>
          </a:ln>
        </p:spPr>
      </p:pic>
      <p:pic>
        <p:nvPicPr>
          <p:cNvPr id="24" name="Google Shape;283;p11">
            <a:extLst>
              <a:ext uri="{FF2B5EF4-FFF2-40B4-BE49-F238E27FC236}">
                <a16:creationId xmlns:a16="http://schemas.microsoft.com/office/drawing/2014/main" id="{A7D81C69-5031-E97F-347D-C92C0A7D3471}"/>
              </a:ext>
            </a:extLst>
          </p:cNvPr>
          <p:cNvPicPr preferRelativeResize="0"/>
          <p:nvPr/>
        </p:nvPicPr>
        <p:blipFill rotWithShape="1">
          <a:blip r:embed="rId4">
            <a:alphaModFix/>
          </a:blip>
          <a:srcRect/>
          <a:stretch/>
        </p:blipFill>
        <p:spPr>
          <a:xfrm>
            <a:off x="491394" y="3284603"/>
            <a:ext cx="2304029" cy="664015"/>
          </a:xfrm>
          <a:prstGeom prst="rect">
            <a:avLst/>
          </a:prstGeom>
          <a:noFill/>
          <a:ln>
            <a:noFill/>
          </a:ln>
        </p:spPr>
      </p:pic>
      <p:pic>
        <p:nvPicPr>
          <p:cNvPr id="26" name="Google Shape;283;p11">
            <a:extLst>
              <a:ext uri="{FF2B5EF4-FFF2-40B4-BE49-F238E27FC236}">
                <a16:creationId xmlns:a16="http://schemas.microsoft.com/office/drawing/2014/main" id="{2E3A5A97-4E48-D069-075A-471A90F1EFB4}"/>
              </a:ext>
            </a:extLst>
          </p:cNvPr>
          <p:cNvPicPr preferRelativeResize="0"/>
          <p:nvPr/>
        </p:nvPicPr>
        <p:blipFill rotWithShape="1">
          <a:blip r:embed="rId4">
            <a:alphaModFix/>
          </a:blip>
          <a:srcRect/>
          <a:stretch/>
        </p:blipFill>
        <p:spPr>
          <a:xfrm>
            <a:off x="489526" y="4752800"/>
            <a:ext cx="2304029" cy="664014"/>
          </a:xfrm>
          <a:prstGeom prst="rect">
            <a:avLst/>
          </a:prstGeom>
          <a:noFill/>
          <a:ln>
            <a:noFill/>
          </a:ln>
        </p:spPr>
      </p:pic>
      <p:sp>
        <p:nvSpPr>
          <p:cNvPr id="27" name="TextBox 26">
            <a:extLst>
              <a:ext uri="{FF2B5EF4-FFF2-40B4-BE49-F238E27FC236}">
                <a16:creationId xmlns:a16="http://schemas.microsoft.com/office/drawing/2014/main" id="{2525BE9C-ECBD-91C8-54B0-6FBDF492DCBA}"/>
              </a:ext>
            </a:extLst>
          </p:cNvPr>
          <p:cNvSpPr txBox="1"/>
          <p:nvPr/>
        </p:nvSpPr>
        <p:spPr>
          <a:xfrm>
            <a:off x="2793555" y="4750702"/>
            <a:ext cx="572593" cy="369332"/>
          </a:xfrm>
          <a:prstGeom prst="rect">
            <a:avLst/>
          </a:prstGeom>
          <a:noFill/>
        </p:spPr>
        <p:txBody>
          <a:bodyPr wrap="none" rtlCol="0">
            <a:spAutoFit/>
          </a:bodyPr>
          <a:lstStyle/>
          <a:p>
            <a:r>
              <a:rPr lang="en-GB" b="1" dirty="0">
                <a:solidFill>
                  <a:srgbClr val="FFC000"/>
                </a:solidFill>
                <a:latin typeface="Comic Sans MS" panose="030F0702030302020204" pitchFamily="66" charset="0"/>
              </a:rPr>
              <a:t>Run</a:t>
            </a:r>
          </a:p>
        </p:txBody>
      </p:sp>
      <p:pic>
        <p:nvPicPr>
          <p:cNvPr id="28" name="Google Shape;283;p11">
            <a:extLst>
              <a:ext uri="{FF2B5EF4-FFF2-40B4-BE49-F238E27FC236}">
                <a16:creationId xmlns:a16="http://schemas.microsoft.com/office/drawing/2014/main" id="{17D16FE4-C3B2-2BAB-A61E-DAB314FA3832}"/>
              </a:ext>
            </a:extLst>
          </p:cNvPr>
          <p:cNvPicPr preferRelativeResize="0"/>
          <p:nvPr/>
        </p:nvPicPr>
        <p:blipFill rotWithShape="1">
          <a:blip r:embed="rId4">
            <a:alphaModFix/>
          </a:blip>
          <a:srcRect/>
          <a:stretch/>
        </p:blipFill>
        <p:spPr>
          <a:xfrm>
            <a:off x="2634708" y="5694454"/>
            <a:ext cx="2304029" cy="664014"/>
          </a:xfrm>
          <a:prstGeom prst="rect">
            <a:avLst/>
          </a:prstGeom>
          <a:noFill/>
          <a:ln>
            <a:noFill/>
          </a:ln>
        </p:spPr>
      </p:pic>
      <p:sp>
        <p:nvSpPr>
          <p:cNvPr id="44" name="TextBox 43">
            <a:extLst>
              <a:ext uri="{FF2B5EF4-FFF2-40B4-BE49-F238E27FC236}">
                <a16:creationId xmlns:a16="http://schemas.microsoft.com/office/drawing/2014/main" id="{6D3FCFF4-FBA9-7EBA-E0FD-44FA39AD3430}"/>
              </a:ext>
            </a:extLst>
          </p:cNvPr>
          <p:cNvSpPr txBox="1"/>
          <p:nvPr/>
        </p:nvSpPr>
        <p:spPr>
          <a:xfrm>
            <a:off x="4938737" y="5692356"/>
            <a:ext cx="1002197" cy="369332"/>
          </a:xfrm>
          <a:prstGeom prst="rect">
            <a:avLst/>
          </a:prstGeom>
          <a:noFill/>
        </p:spPr>
        <p:txBody>
          <a:bodyPr wrap="none" rtlCol="0">
            <a:spAutoFit/>
          </a:bodyPr>
          <a:lstStyle/>
          <a:p>
            <a:r>
              <a:rPr lang="en-GB" b="1" dirty="0">
                <a:solidFill>
                  <a:srgbClr val="FFC000"/>
                </a:solidFill>
                <a:latin typeface="Comic Sans MS" panose="030F0702030302020204" pitchFamily="66" charset="0"/>
              </a:rPr>
              <a:t>Testing</a:t>
            </a:r>
          </a:p>
        </p:txBody>
      </p:sp>
      <p:cxnSp>
        <p:nvCxnSpPr>
          <p:cNvPr id="45" name="Straight Arrow Connector 44">
            <a:extLst>
              <a:ext uri="{FF2B5EF4-FFF2-40B4-BE49-F238E27FC236}">
                <a16:creationId xmlns:a16="http://schemas.microsoft.com/office/drawing/2014/main" id="{E918C6DA-6A8A-DC1A-1EC9-56421E11267E}"/>
              </a:ext>
            </a:extLst>
          </p:cNvPr>
          <p:cNvCxnSpPr/>
          <p:nvPr/>
        </p:nvCxnSpPr>
        <p:spPr>
          <a:xfrm flipV="1">
            <a:off x="1645151" y="4088492"/>
            <a:ext cx="0" cy="507975"/>
          </a:xfrm>
          <a:prstGeom prst="straightConnector1">
            <a:avLst/>
          </a:prstGeom>
          <a:ln w="57150">
            <a:solidFill>
              <a:srgbClr val="006666"/>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AB73B368-55F5-B4A7-49E7-8AAB8A0CF344}"/>
              </a:ext>
            </a:extLst>
          </p:cNvPr>
          <p:cNvCxnSpPr>
            <a:cxnSpLocks/>
          </p:cNvCxnSpPr>
          <p:nvPr/>
        </p:nvCxnSpPr>
        <p:spPr>
          <a:xfrm flipH="1" flipV="1">
            <a:off x="2534947" y="4074278"/>
            <a:ext cx="1727859" cy="1377763"/>
          </a:xfrm>
          <a:prstGeom prst="straightConnector1">
            <a:avLst/>
          </a:prstGeom>
          <a:ln w="57150">
            <a:solidFill>
              <a:srgbClr val="006666"/>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30D626AF-DE31-B82A-D33E-9D3670872139}"/>
              </a:ext>
            </a:extLst>
          </p:cNvPr>
          <p:cNvCxnSpPr>
            <a:cxnSpLocks/>
          </p:cNvCxnSpPr>
          <p:nvPr/>
        </p:nvCxnSpPr>
        <p:spPr>
          <a:xfrm flipV="1">
            <a:off x="1705272" y="2393916"/>
            <a:ext cx="753612" cy="726098"/>
          </a:xfrm>
          <a:prstGeom prst="straightConnector1">
            <a:avLst/>
          </a:prstGeom>
          <a:ln w="57150">
            <a:solidFill>
              <a:srgbClr val="006666"/>
            </a:solidFill>
            <a:tailEnd type="triangle"/>
          </a:ln>
        </p:spPr>
        <p:style>
          <a:lnRef idx="1">
            <a:schemeClr val="accent1"/>
          </a:lnRef>
          <a:fillRef idx="0">
            <a:schemeClr val="accent1"/>
          </a:fillRef>
          <a:effectRef idx="0">
            <a:schemeClr val="accent1"/>
          </a:effectRef>
          <a:fontRef idx="minor">
            <a:schemeClr val="tx1"/>
          </a:fontRef>
        </p:style>
      </p:cxnSp>
      <p:pic>
        <p:nvPicPr>
          <p:cNvPr id="53" name="Google Shape;240;p9" descr="Image result for RO-Crate logo">
            <a:extLst>
              <a:ext uri="{FF2B5EF4-FFF2-40B4-BE49-F238E27FC236}">
                <a16:creationId xmlns:a16="http://schemas.microsoft.com/office/drawing/2014/main" id="{58C52429-C798-5A9A-F590-0A0AF2153885}"/>
              </a:ext>
            </a:extLst>
          </p:cNvPr>
          <p:cNvPicPr preferRelativeResize="0"/>
          <p:nvPr/>
        </p:nvPicPr>
        <p:blipFill rotWithShape="1">
          <a:blip r:embed="rId3">
            <a:alphaModFix/>
          </a:blip>
          <a:srcRect r="57910"/>
          <a:stretch/>
        </p:blipFill>
        <p:spPr>
          <a:xfrm>
            <a:off x="3655403" y="3284603"/>
            <a:ext cx="934284" cy="709349"/>
          </a:xfrm>
          <a:prstGeom prst="rect">
            <a:avLst/>
          </a:prstGeom>
          <a:noFill/>
          <a:ln>
            <a:noFill/>
          </a:ln>
        </p:spPr>
      </p:pic>
      <p:pic>
        <p:nvPicPr>
          <p:cNvPr id="54" name="Google Shape;316;p13">
            <a:extLst>
              <a:ext uri="{FF2B5EF4-FFF2-40B4-BE49-F238E27FC236}">
                <a16:creationId xmlns:a16="http://schemas.microsoft.com/office/drawing/2014/main" id="{3B37A078-8143-B775-0151-F11F4EB34B33}"/>
              </a:ext>
            </a:extLst>
          </p:cNvPr>
          <p:cNvPicPr preferRelativeResize="0">
            <a:picLocks/>
          </p:cNvPicPr>
          <p:nvPr/>
        </p:nvPicPr>
        <p:blipFill rotWithShape="1">
          <a:blip r:embed="rId5">
            <a:alphaModFix/>
          </a:blip>
          <a:srcRect/>
          <a:stretch/>
        </p:blipFill>
        <p:spPr>
          <a:xfrm>
            <a:off x="4589687" y="3274655"/>
            <a:ext cx="1427627" cy="359913"/>
          </a:xfrm>
          <a:prstGeom prst="rect">
            <a:avLst/>
          </a:prstGeom>
          <a:noFill/>
          <a:ln>
            <a:noFill/>
          </a:ln>
        </p:spPr>
      </p:pic>
      <p:sp>
        <p:nvSpPr>
          <p:cNvPr id="55" name="TextBox 54">
            <a:extLst>
              <a:ext uri="{FF2B5EF4-FFF2-40B4-BE49-F238E27FC236}">
                <a16:creationId xmlns:a16="http://schemas.microsoft.com/office/drawing/2014/main" id="{FEBC95D7-1A33-B29B-46F3-DEC10CBCBDD7}"/>
              </a:ext>
            </a:extLst>
          </p:cNvPr>
          <p:cNvSpPr txBox="1"/>
          <p:nvPr/>
        </p:nvSpPr>
        <p:spPr>
          <a:xfrm>
            <a:off x="4531805" y="3624620"/>
            <a:ext cx="1882247" cy="461665"/>
          </a:xfrm>
          <a:prstGeom prst="rect">
            <a:avLst/>
          </a:prstGeom>
          <a:noFill/>
        </p:spPr>
        <p:txBody>
          <a:bodyPr wrap="none" rtlCol="0">
            <a:spAutoFit/>
          </a:bodyPr>
          <a:lstStyle/>
          <a:p>
            <a:r>
              <a:rPr lang="en-GB" sz="2400" b="1" dirty="0">
                <a:solidFill>
                  <a:srgbClr val="006666"/>
                </a:solidFill>
                <a:latin typeface="Comic Sans MS" panose="030F0702030302020204" pitchFamily="66" charset="0"/>
              </a:rPr>
              <a:t>Data Cubes</a:t>
            </a:r>
          </a:p>
        </p:txBody>
      </p:sp>
      <p:cxnSp>
        <p:nvCxnSpPr>
          <p:cNvPr id="56" name="Straight Arrow Connector 55">
            <a:extLst>
              <a:ext uri="{FF2B5EF4-FFF2-40B4-BE49-F238E27FC236}">
                <a16:creationId xmlns:a16="http://schemas.microsoft.com/office/drawing/2014/main" id="{25EAB699-64F8-58FC-9EE8-6BA460367AFF}"/>
              </a:ext>
            </a:extLst>
          </p:cNvPr>
          <p:cNvCxnSpPr>
            <a:cxnSpLocks/>
          </p:cNvCxnSpPr>
          <p:nvPr/>
        </p:nvCxnSpPr>
        <p:spPr>
          <a:xfrm flipH="1" flipV="1">
            <a:off x="3786723" y="2362543"/>
            <a:ext cx="668740" cy="785490"/>
          </a:xfrm>
          <a:prstGeom prst="straightConnector1">
            <a:avLst/>
          </a:prstGeom>
          <a:ln w="57150">
            <a:solidFill>
              <a:srgbClr val="006666"/>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8EB55D07-99D8-C48A-7751-0F59A572ABCC}"/>
              </a:ext>
            </a:extLst>
          </p:cNvPr>
          <p:cNvSpPr txBox="1"/>
          <p:nvPr/>
        </p:nvSpPr>
        <p:spPr>
          <a:xfrm>
            <a:off x="5961659" y="1250356"/>
            <a:ext cx="5843164" cy="1015663"/>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Descriptive Profiles</a:t>
            </a:r>
          </a:p>
          <a:p>
            <a:pPr algn="ctr"/>
            <a:r>
              <a:rPr lang="en-GB" sz="2400" dirty="0">
                <a:solidFill>
                  <a:srgbClr val="006666"/>
                </a:solidFill>
                <a:latin typeface="Corbel" panose="020B0503020204020204" pitchFamily="34" charset="0"/>
              </a:rPr>
              <a:t>Checklist-style typing </a:t>
            </a:r>
          </a:p>
        </p:txBody>
      </p:sp>
      <p:sp>
        <p:nvSpPr>
          <p:cNvPr id="4" name="Rectangle: Rounded Corners 3">
            <a:extLst>
              <a:ext uri="{FF2B5EF4-FFF2-40B4-BE49-F238E27FC236}">
                <a16:creationId xmlns:a16="http://schemas.microsoft.com/office/drawing/2014/main" id="{50CACA8E-D7B0-4B50-4AF7-85664EA1EAA3}"/>
              </a:ext>
            </a:extLst>
          </p:cNvPr>
          <p:cNvSpPr/>
          <p:nvPr/>
        </p:nvSpPr>
        <p:spPr>
          <a:xfrm>
            <a:off x="7484119" y="2563143"/>
            <a:ext cx="2923318" cy="2957474"/>
          </a:xfrm>
          <a:prstGeom prst="roundRect">
            <a:avLst/>
          </a:prstGeom>
          <a:no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Group 5">
            <a:extLst>
              <a:ext uri="{FF2B5EF4-FFF2-40B4-BE49-F238E27FC236}">
                <a16:creationId xmlns:a16="http://schemas.microsoft.com/office/drawing/2014/main" id="{01471E2B-53EC-2890-2071-7F4E6ABBA0CF}"/>
              </a:ext>
            </a:extLst>
          </p:cNvPr>
          <p:cNvGrpSpPr/>
          <p:nvPr/>
        </p:nvGrpSpPr>
        <p:grpSpPr>
          <a:xfrm>
            <a:off x="7117605" y="2300261"/>
            <a:ext cx="997313" cy="790714"/>
            <a:chOff x="1460156" y="1681235"/>
            <a:chExt cx="1056067" cy="883699"/>
          </a:xfrm>
        </p:grpSpPr>
        <p:sp>
          <p:nvSpPr>
            <p:cNvPr id="7" name="Rectangle: Rounded Corners 6">
              <a:extLst>
                <a:ext uri="{FF2B5EF4-FFF2-40B4-BE49-F238E27FC236}">
                  <a16:creationId xmlns:a16="http://schemas.microsoft.com/office/drawing/2014/main" id="{137DAEEB-2A4B-7D7A-5C99-524E3C5D0681}"/>
                </a:ext>
              </a:extLst>
            </p:cNvPr>
            <p:cNvSpPr/>
            <p:nvPr/>
          </p:nvSpPr>
          <p:spPr>
            <a:xfrm>
              <a:off x="1585519" y="1719743"/>
              <a:ext cx="805343" cy="8451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oogle Shape;240;p9" descr="Image result for RO-Crate logo">
              <a:extLst>
                <a:ext uri="{FF2B5EF4-FFF2-40B4-BE49-F238E27FC236}">
                  <a16:creationId xmlns:a16="http://schemas.microsoft.com/office/drawing/2014/main" id="{E8843882-5EFF-2A5C-03B6-A14995FF327E}"/>
                </a:ext>
              </a:extLst>
            </p:cNvPr>
            <p:cNvPicPr preferRelativeResize="0"/>
            <p:nvPr/>
          </p:nvPicPr>
          <p:blipFill rotWithShape="1">
            <a:blip r:embed="rId3">
              <a:alphaModFix/>
            </a:blip>
            <a:srcRect r="57910"/>
            <a:stretch/>
          </p:blipFill>
          <p:spPr>
            <a:xfrm>
              <a:off x="1460156" y="1681235"/>
              <a:ext cx="1056067" cy="817657"/>
            </a:xfrm>
            <a:prstGeom prst="rect">
              <a:avLst/>
            </a:prstGeom>
            <a:noFill/>
            <a:ln>
              <a:noFill/>
            </a:ln>
          </p:spPr>
        </p:pic>
      </p:grpSp>
      <p:pic>
        <p:nvPicPr>
          <p:cNvPr id="9" name="Picture 8">
            <a:extLst>
              <a:ext uri="{FF2B5EF4-FFF2-40B4-BE49-F238E27FC236}">
                <a16:creationId xmlns:a16="http://schemas.microsoft.com/office/drawing/2014/main" id="{C92169AF-D15F-34E5-015C-871942631D58}"/>
              </a:ext>
            </a:extLst>
          </p:cNvPr>
          <p:cNvPicPr>
            <a:picLocks noChangeAspect="1"/>
          </p:cNvPicPr>
          <p:nvPr/>
        </p:nvPicPr>
        <p:blipFill>
          <a:blip r:embed="rId6"/>
          <a:stretch>
            <a:fillRect/>
          </a:stretch>
        </p:blipFill>
        <p:spPr>
          <a:xfrm>
            <a:off x="7573366" y="3076603"/>
            <a:ext cx="846330" cy="382440"/>
          </a:xfrm>
          <a:prstGeom prst="rect">
            <a:avLst/>
          </a:prstGeom>
        </p:spPr>
      </p:pic>
      <p:pic>
        <p:nvPicPr>
          <p:cNvPr id="10" name="Picture 9">
            <a:extLst>
              <a:ext uri="{FF2B5EF4-FFF2-40B4-BE49-F238E27FC236}">
                <a16:creationId xmlns:a16="http://schemas.microsoft.com/office/drawing/2014/main" id="{20DBE03A-7063-42AE-C45C-E19E1F99B7CD}"/>
              </a:ext>
            </a:extLst>
          </p:cNvPr>
          <p:cNvPicPr>
            <a:picLocks noChangeAspect="1"/>
          </p:cNvPicPr>
          <p:nvPr/>
        </p:nvPicPr>
        <p:blipFill>
          <a:blip r:embed="rId7"/>
          <a:stretch>
            <a:fillRect/>
          </a:stretch>
        </p:blipFill>
        <p:spPr>
          <a:xfrm>
            <a:off x="7604772" y="4412072"/>
            <a:ext cx="1083999" cy="352671"/>
          </a:xfrm>
          <a:prstGeom prst="rect">
            <a:avLst/>
          </a:prstGeom>
        </p:spPr>
      </p:pic>
      <p:pic>
        <p:nvPicPr>
          <p:cNvPr id="11" name="Picture 10">
            <a:extLst>
              <a:ext uri="{FF2B5EF4-FFF2-40B4-BE49-F238E27FC236}">
                <a16:creationId xmlns:a16="http://schemas.microsoft.com/office/drawing/2014/main" id="{60C81C2D-C3FE-94C7-BD4A-DFA7FD309A64}"/>
              </a:ext>
            </a:extLst>
          </p:cNvPr>
          <p:cNvPicPr>
            <a:picLocks noChangeAspect="1"/>
          </p:cNvPicPr>
          <p:nvPr/>
        </p:nvPicPr>
        <p:blipFill>
          <a:blip r:embed="rId8"/>
          <a:stretch>
            <a:fillRect/>
          </a:stretch>
        </p:blipFill>
        <p:spPr>
          <a:xfrm>
            <a:off x="7747790" y="4948943"/>
            <a:ext cx="2378491" cy="415436"/>
          </a:xfrm>
          <a:prstGeom prst="rect">
            <a:avLst/>
          </a:prstGeom>
        </p:spPr>
      </p:pic>
      <p:pic>
        <p:nvPicPr>
          <p:cNvPr id="12" name="Picture 11">
            <a:extLst>
              <a:ext uri="{FF2B5EF4-FFF2-40B4-BE49-F238E27FC236}">
                <a16:creationId xmlns:a16="http://schemas.microsoft.com/office/drawing/2014/main" id="{4CA64933-5AEF-6B26-6A59-D8544AAC226B}"/>
              </a:ext>
            </a:extLst>
          </p:cNvPr>
          <p:cNvPicPr>
            <a:picLocks noChangeAspect="1"/>
          </p:cNvPicPr>
          <p:nvPr/>
        </p:nvPicPr>
        <p:blipFill rotWithShape="1">
          <a:blip r:embed="rId9"/>
          <a:srcRect l="4357"/>
          <a:stretch/>
        </p:blipFill>
        <p:spPr>
          <a:xfrm>
            <a:off x="7583627" y="3413633"/>
            <a:ext cx="2786720" cy="985721"/>
          </a:xfrm>
          <a:prstGeom prst="rect">
            <a:avLst/>
          </a:prstGeom>
        </p:spPr>
      </p:pic>
      <p:pic>
        <p:nvPicPr>
          <p:cNvPr id="13" name="Picture 12">
            <a:extLst>
              <a:ext uri="{FF2B5EF4-FFF2-40B4-BE49-F238E27FC236}">
                <a16:creationId xmlns:a16="http://schemas.microsoft.com/office/drawing/2014/main" id="{EFC81722-6C1A-1FF3-5342-E42066495AF2}"/>
              </a:ext>
            </a:extLst>
          </p:cNvPr>
          <p:cNvPicPr>
            <a:picLocks noChangeAspect="1"/>
          </p:cNvPicPr>
          <p:nvPr/>
        </p:nvPicPr>
        <p:blipFill rotWithShape="1">
          <a:blip r:embed="rId10"/>
          <a:srcRect t="-783" r="7518" b="-1"/>
          <a:stretch/>
        </p:blipFill>
        <p:spPr>
          <a:xfrm>
            <a:off x="7616261" y="4735486"/>
            <a:ext cx="2641550" cy="186413"/>
          </a:xfrm>
          <a:prstGeom prst="rect">
            <a:avLst/>
          </a:prstGeom>
        </p:spPr>
      </p:pic>
      <p:sp>
        <p:nvSpPr>
          <p:cNvPr id="2" name="TextBox 1">
            <a:extLst>
              <a:ext uri="{FF2B5EF4-FFF2-40B4-BE49-F238E27FC236}">
                <a16:creationId xmlns:a16="http://schemas.microsoft.com/office/drawing/2014/main" id="{1424E69A-4140-E242-282C-A9AB61C4722A}"/>
              </a:ext>
            </a:extLst>
          </p:cNvPr>
          <p:cNvSpPr txBox="1"/>
          <p:nvPr/>
        </p:nvSpPr>
        <p:spPr>
          <a:xfrm>
            <a:off x="5537065" y="5536123"/>
            <a:ext cx="7024371" cy="954107"/>
          </a:xfrm>
          <a:prstGeom prst="rect">
            <a:avLst/>
          </a:prstGeom>
          <a:noFill/>
        </p:spPr>
        <p:txBody>
          <a:bodyPr wrap="square">
            <a:spAutoFit/>
          </a:bodyPr>
          <a:lstStyle/>
          <a:p>
            <a:pPr algn="ctr"/>
            <a:r>
              <a:rPr lang="en-GB" sz="3200" dirty="0">
                <a:solidFill>
                  <a:srgbClr val="006666"/>
                </a:solidFill>
                <a:latin typeface="Corbel" panose="020B0503020204020204" pitchFamily="34" charset="0"/>
              </a:rPr>
              <a:t>Unbounded</a:t>
            </a:r>
          </a:p>
          <a:p>
            <a:pPr algn="ctr"/>
            <a:r>
              <a:rPr lang="en-GB" sz="2400" dirty="0">
                <a:solidFill>
                  <a:srgbClr val="006666"/>
                </a:solidFill>
                <a:latin typeface="Corbel" panose="020B0503020204020204" pitchFamily="34" charset="0"/>
              </a:rPr>
              <a:t>Profile portfolio</a:t>
            </a:r>
          </a:p>
        </p:txBody>
      </p:sp>
    </p:spTree>
    <p:extLst>
      <p:ext uri="{BB962C8B-B14F-4D97-AF65-F5344CB8AC3E}">
        <p14:creationId xmlns:p14="http://schemas.microsoft.com/office/powerpoint/2010/main" val="1389817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05DAB-E4BB-E6CF-E4B5-78164CE4D3E8}"/>
              </a:ext>
            </a:extLst>
          </p:cNvPr>
          <p:cNvSpPr>
            <a:spLocks noGrp="1"/>
          </p:cNvSpPr>
          <p:nvPr>
            <p:ph type="title"/>
          </p:nvPr>
        </p:nvSpPr>
        <p:spPr>
          <a:xfrm>
            <a:off x="1307907" y="170111"/>
            <a:ext cx="10502162" cy="926326"/>
          </a:xfrm>
        </p:spPr>
        <p:txBody>
          <a:bodyPr>
            <a:normAutofit fontScale="90000"/>
          </a:bodyPr>
          <a:lstStyle/>
          <a:p>
            <a:pPr algn="l"/>
            <a:r>
              <a:rPr lang="en-GB" dirty="0">
                <a:solidFill>
                  <a:srgbClr val="006666"/>
                </a:solidFill>
              </a:rPr>
              <a:t>Self-describing Profiles using Just Enough Linked Data</a:t>
            </a:r>
            <a:br>
              <a:rPr lang="en-GB" dirty="0">
                <a:solidFill>
                  <a:srgbClr val="006666"/>
                </a:solidFill>
              </a:rPr>
            </a:br>
            <a:r>
              <a:rPr lang="en-GB" sz="3100" dirty="0">
                <a:solidFill>
                  <a:srgbClr val="006666"/>
                </a:solidFill>
                <a:latin typeface="Corbel" panose="020B0503020204020204" pitchFamily="34" charset="0"/>
              </a:rPr>
              <a:t>A FAIR Knowledge Web of Research Objects</a:t>
            </a:r>
            <a:endParaRPr lang="en-GB" dirty="0">
              <a:solidFill>
                <a:srgbClr val="006666"/>
              </a:solidFill>
            </a:endParaRPr>
          </a:p>
        </p:txBody>
      </p:sp>
      <p:sp>
        <p:nvSpPr>
          <p:cNvPr id="5" name="Google Shape;204;gdf20fc4f1f_6_26">
            <a:extLst>
              <a:ext uri="{FF2B5EF4-FFF2-40B4-BE49-F238E27FC236}">
                <a16:creationId xmlns:a16="http://schemas.microsoft.com/office/drawing/2014/main" id="{8CB41ADA-EB24-ABC5-834C-9A87D57D5F4D}"/>
              </a:ext>
            </a:extLst>
          </p:cNvPr>
          <p:cNvSpPr/>
          <p:nvPr/>
        </p:nvSpPr>
        <p:spPr>
          <a:xfrm>
            <a:off x="903305" y="5481418"/>
            <a:ext cx="5204331" cy="877050"/>
          </a:xfrm>
          <a:prstGeom prst="rect">
            <a:avLst/>
          </a:prstGeom>
          <a:solidFill>
            <a:schemeClr val="lt1"/>
          </a:solidFill>
          <a:ln w="12700" cap="flat" cmpd="sng">
            <a:noFill/>
            <a:prstDash val="solid"/>
            <a:miter lim="800000"/>
            <a:headEnd type="none" w="sm" len="sm"/>
            <a:tailEnd type="none" w="sm" len="sm"/>
          </a:ln>
        </p:spPr>
        <p:txBody>
          <a:bodyPr spcFirstLastPara="1" wrap="square" lIns="68569" tIns="34275" rIns="68569" bIns="34275" anchor="t" anchorCtr="0">
            <a:noAutofit/>
          </a:bodyPr>
          <a:lstStyle/>
          <a:p>
            <a:pPr>
              <a:buClr>
                <a:srgbClr val="000000"/>
              </a:buClr>
              <a:buSzPts val="1400"/>
            </a:pPr>
            <a:r>
              <a:rPr lang="en-GB" sz="2400" dirty="0">
                <a:solidFill>
                  <a:srgbClr val="006666"/>
                </a:solidFill>
                <a:latin typeface="Corbel" panose="020B0503020204020204" pitchFamily="34" charset="0"/>
                <a:ea typeface="Calibri"/>
                <a:cs typeface="Calibri"/>
                <a:sym typeface="Calibri"/>
              </a:rPr>
              <a:t>Metadata Graph inside the RO-Crate</a:t>
            </a:r>
          </a:p>
          <a:p>
            <a:pPr>
              <a:buClr>
                <a:srgbClr val="000000"/>
              </a:buClr>
              <a:buSzPts val="1400"/>
            </a:pPr>
            <a:r>
              <a:rPr lang="en-GB" sz="2400" dirty="0">
                <a:solidFill>
                  <a:srgbClr val="006666"/>
                </a:solidFill>
                <a:latin typeface="Corbel" panose="020B0503020204020204" pitchFamily="34" charset="0"/>
                <a:ea typeface="Calibri"/>
                <a:cs typeface="Calibri"/>
                <a:sym typeface="Calibri"/>
              </a:rPr>
              <a:t>Contextual entities and PIDs connect to the outside world &amp; other RO-Crates</a:t>
            </a:r>
            <a:endParaRPr sz="1400" dirty="0">
              <a:solidFill>
                <a:srgbClr val="006666"/>
              </a:solidFill>
              <a:latin typeface="Corbel" panose="020B0503020204020204" pitchFamily="34" charset="0"/>
              <a:ea typeface="Calibri"/>
              <a:cs typeface="Calibri"/>
              <a:sym typeface="Calibri"/>
            </a:endParaRPr>
          </a:p>
        </p:txBody>
      </p:sp>
      <p:pic>
        <p:nvPicPr>
          <p:cNvPr id="8" name="Picture 5">
            <a:extLst>
              <a:ext uri="{FF2B5EF4-FFF2-40B4-BE49-F238E27FC236}">
                <a16:creationId xmlns:a16="http://schemas.microsoft.com/office/drawing/2014/main" id="{48D37B23-0A12-4B42-7DD3-DA335552A5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75642" y="1692722"/>
            <a:ext cx="1806353" cy="135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a:extLst>
              <a:ext uri="{FF2B5EF4-FFF2-40B4-BE49-F238E27FC236}">
                <a16:creationId xmlns:a16="http://schemas.microsoft.com/office/drawing/2014/main" id="{4714CDF9-6A62-2B95-197F-72CB9836AF3A}"/>
              </a:ext>
            </a:extLst>
          </p:cNvPr>
          <p:cNvSpPr txBox="1"/>
          <p:nvPr/>
        </p:nvSpPr>
        <p:spPr>
          <a:xfrm>
            <a:off x="6959945" y="1282805"/>
            <a:ext cx="4361609" cy="646331"/>
          </a:xfrm>
          <a:prstGeom prst="rect">
            <a:avLst/>
          </a:prstGeom>
          <a:noFill/>
        </p:spPr>
        <p:txBody>
          <a:bodyPr wrap="square">
            <a:spAutoFit/>
          </a:bodyPr>
          <a:lstStyle/>
          <a:p>
            <a:pPr algn="ctr"/>
            <a:r>
              <a:rPr lang="en-GB" sz="3600" dirty="0">
                <a:solidFill>
                  <a:srgbClr val="006666"/>
                </a:solidFill>
                <a:latin typeface="Corbel" panose="020B0503020204020204" pitchFamily="34" charset="0"/>
              </a:rPr>
              <a:t>Descriptive Profiles</a:t>
            </a:r>
          </a:p>
        </p:txBody>
      </p:sp>
      <p:sp>
        <p:nvSpPr>
          <p:cNvPr id="11" name="Rectangle: Rounded Corners 10">
            <a:extLst>
              <a:ext uri="{FF2B5EF4-FFF2-40B4-BE49-F238E27FC236}">
                <a16:creationId xmlns:a16="http://schemas.microsoft.com/office/drawing/2014/main" id="{98E1F9B2-148E-2E29-73C7-4CFA8325D8F5}"/>
              </a:ext>
            </a:extLst>
          </p:cNvPr>
          <p:cNvSpPr/>
          <p:nvPr/>
        </p:nvSpPr>
        <p:spPr>
          <a:xfrm>
            <a:off x="7666254" y="2187876"/>
            <a:ext cx="2923318" cy="2957474"/>
          </a:xfrm>
          <a:prstGeom prst="roundRect">
            <a:avLst/>
          </a:prstGeom>
          <a:noFill/>
          <a:ln w="762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grpSp>
        <p:nvGrpSpPr>
          <p:cNvPr id="12" name="Group 11">
            <a:extLst>
              <a:ext uri="{FF2B5EF4-FFF2-40B4-BE49-F238E27FC236}">
                <a16:creationId xmlns:a16="http://schemas.microsoft.com/office/drawing/2014/main" id="{4F0D9BA2-610A-267A-C2C0-FCB3803BB428}"/>
              </a:ext>
            </a:extLst>
          </p:cNvPr>
          <p:cNvGrpSpPr/>
          <p:nvPr/>
        </p:nvGrpSpPr>
        <p:grpSpPr>
          <a:xfrm>
            <a:off x="7299740" y="1924994"/>
            <a:ext cx="997313" cy="790714"/>
            <a:chOff x="1460156" y="1681235"/>
            <a:chExt cx="1056067" cy="883699"/>
          </a:xfrm>
        </p:grpSpPr>
        <p:sp>
          <p:nvSpPr>
            <p:cNvPr id="13" name="Rectangle: Rounded Corners 12">
              <a:extLst>
                <a:ext uri="{FF2B5EF4-FFF2-40B4-BE49-F238E27FC236}">
                  <a16:creationId xmlns:a16="http://schemas.microsoft.com/office/drawing/2014/main" id="{4BD76BCF-CA17-FD01-A6D9-67502572E0D5}"/>
                </a:ext>
              </a:extLst>
            </p:cNvPr>
            <p:cNvSpPr/>
            <p:nvPr/>
          </p:nvSpPr>
          <p:spPr>
            <a:xfrm>
              <a:off x="1585519" y="1719743"/>
              <a:ext cx="805343" cy="84519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pic>
          <p:nvPicPr>
            <p:cNvPr id="14" name="Google Shape;240;p9" descr="Image result for RO-Crate logo">
              <a:extLst>
                <a:ext uri="{FF2B5EF4-FFF2-40B4-BE49-F238E27FC236}">
                  <a16:creationId xmlns:a16="http://schemas.microsoft.com/office/drawing/2014/main" id="{A9A4D8F1-BEB9-0BDE-8FC2-B40D56065AA2}"/>
                </a:ext>
              </a:extLst>
            </p:cNvPr>
            <p:cNvPicPr preferRelativeResize="0"/>
            <p:nvPr/>
          </p:nvPicPr>
          <p:blipFill rotWithShape="1">
            <a:blip r:embed="rId4">
              <a:alphaModFix/>
            </a:blip>
            <a:srcRect r="57910"/>
            <a:stretch/>
          </p:blipFill>
          <p:spPr>
            <a:xfrm>
              <a:off x="1460156" y="1681235"/>
              <a:ext cx="1056067" cy="817657"/>
            </a:xfrm>
            <a:prstGeom prst="rect">
              <a:avLst/>
            </a:prstGeom>
            <a:noFill/>
            <a:ln>
              <a:noFill/>
            </a:ln>
          </p:spPr>
        </p:pic>
      </p:grpSp>
      <p:pic>
        <p:nvPicPr>
          <p:cNvPr id="15" name="Picture 14">
            <a:extLst>
              <a:ext uri="{FF2B5EF4-FFF2-40B4-BE49-F238E27FC236}">
                <a16:creationId xmlns:a16="http://schemas.microsoft.com/office/drawing/2014/main" id="{E90E3606-2103-DEBC-ADDB-730590FB5CD7}"/>
              </a:ext>
            </a:extLst>
          </p:cNvPr>
          <p:cNvPicPr>
            <a:picLocks noChangeAspect="1"/>
          </p:cNvPicPr>
          <p:nvPr/>
        </p:nvPicPr>
        <p:blipFill>
          <a:blip r:embed="rId5"/>
          <a:stretch>
            <a:fillRect/>
          </a:stretch>
        </p:blipFill>
        <p:spPr>
          <a:xfrm>
            <a:off x="7755501" y="2701336"/>
            <a:ext cx="846330" cy="382440"/>
          </a:xfrm>
          <a:prstGeom prst="rect">
            <a:avLst/>
          </a:prstGeom>
        </p:spPr>
      </p:pic>
      <p:pic>
        <p:nvPicPr>
          <p:cNvPr id="16" name="Picture 15">
            <a:extLst>
              <a:ext uri="{FF2B5EF4-FFF2-40B4-BE49-F238E27FC236}">
                <a16:creationId xmlns:a16="http://schemas.microsoft.com/office/drawing/2014/main" id="{2CCDD584-C72A-E001-DA9E-132C3A45A0B5}"/>
              </a:ext>
            </a:extLst>
          </p:cNvPr>
          <p:cNvPicPr>
            <a:picLocks noChangeAspect="1"/>
          </p:cNvPicPr>
          <p:nvPr/>
        </p:nvPicPr>
        <p:blipFill>
          <a:blip r:embed="rId6"/>
          <a:stretch>
            <a:fillRect/>
          </a:stretch>
        </p:blipFill>
        <p:spPr>
          <a:xfrm>
            <a:off x="7786907" y="4036805"/>
            <a:ext cx="1083999" cy="352671"/>
          </a:xfrm>
          <a:prstGeom prst="rect">
            <a:avLst/>
          </a:prstGeom>
        </p:spPr>
      </p:pic>
      <p:pic>
        <p:nvPicPr>
          <p:cNvPr id="17" name="Picture 16">
            <a:extLst>
              <a:ext uri="{FF2B5EF4-FFF2-40B4-BE49-F238E27FC236}">
                <a16:creationId xmlns:a16="http://schemas.microsoft.com/office/drawing/2014/main" id="{560B36EC-CB33-4B90-0975-F52B10C55F2E}"/>
              </a:ext>
            </a:extLst>
          </p:cNvPr>
          <p:cNvPicPr>
            <a:picLocks noChangeAspect="1"/>
          </p:cNvPicPr>
          <p:nvPr/>
        </p:nvPicPr>
        <p:blipFill>
          <a:blip r:embed="rId7"/>
          <a:stretch>
            <a:fillRect/>
          </a:stretch>
        </p:blipFill>
        <p:spPr>
          <a:xfrm>
            <a:off x="7929925" y="4573676"/>
            <a:ext cx="2378491" cy="415436"/>
          </a:xfrm>
          <a:prstGeom prst="rect">
            <a:avLst/>
          </a:prstGeom>
        </p:spPr>
      </p:pic>
      <p:pic>
        <p:nvPicPr>
          <p:cNvPr id="18" name="Picture 17">
            <a:extLst>
              <a:ext uri="{FF2B5EF4-FFF2-40B4-BE49-F238E27FC236}">
                <a16:creationId xmlns:a16="http://schemas.microsoft.com/office/drawing/2014/main" id="{626C9F5F-B1B0-013E-CE3B-853B74C0E895}"/>
              </a:ext>
            </a:extLst>
          </p:cNvPr>
          <p:cNvPicPr>
            <a:picLocks noChangeAspect="1"/>
          </p:cNvPicPr>
          <p:nvPr/>
        </p:nvPicPr>
        <p:blipFill rotWithShape="1">
          <a:blip r:embed="rId8"/>
          <a:srcRect l="4357"/>
          <a:stretch/>
        </p:blipFill>
        <p:spPr>
          <a:xfrm>
            <a:off x="7765762" y="3038366"/>
            <a:ext cx="2786720" cy="985721"/>
          </a:xfrm>
          <a:prstGeom prst="rect">
            <a:avLst/>
          </a:prstGeom>
        </p:spPr>
      </p:pic>
      <p:pic>
        <p:nvPicPr>
          <p:cNvPr id="19" name="Picture 18">
            <a:extLst>
              <a:ext uri="{FF2B5EF4-FFF2-40B4-BE49-F238E27FC236}">
                <a16:creationId xmlns:a16="http://schemas.microsoft.com/office/drawing/2014/main" id="{B77C7994-4362-E831-0F05-A9BF784765AE}"/>
              </a:ext>
            </a:extLst>
          </p:cNvPr>
          <p:cNvPicPr>
            <a:picLocks noChangeAspect="1"/>
          </p:cNvPicPr>
          <p:nvPr/>
        </p:nvPicPr>
        <p:blipFill rotWithShape="1">
          <a:blip r:embed="rId9"/>
          <a:srcRect t="-783" r="7518" b="-1"/>
          <a:stretch/>
        </p:blipFill>
        <p:spPr>
          <a:xfrm>
            <a:off x="7798396" y="4360219"/>
            <a:ext cx="2641550" cy="186413"/>
          </a:xfrm>
          <a:prstGeom prst="rect">
            <a:avLst/>
          </a:prstGeom>
        </p:spPr>
      </p:pic>
      <p:pic>
        <p:nvPicPr>
          <p:cNvPr id="21" name="Google Shape;240;p9" descr="Image result for RO-Crate logo">
            <a:extLst>
              <a:ext uri="{FF2B5EF4-FFF2-40B4-BE49-F238E27FC236}">
                <a16:creationId xmlns:a16="http://schemas.microsoft.com/office/drawing/2014/main" id="{F328CB6A-038A-3100-9EA7-891A2D00829D}"/>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grpSp>
        <p:nvGrpSpPr>
          <p:cNvPr id="22" name="Group 21">
            <a:extLst>
              <a:ext uri="{FF2B5EF4-FFF2-40B4-BE49-F238E27FC236}">
                <a16:creationId xmlns:a16="http://schemas.microsoft.com/office/drawing/2014/main" id="{0AF643B9-1D9F-E5A3-A4A7-7E2EC9940C41}"/>
              </a:ext>
            </a:extLst>
          </p:cNvPr>
          <p:cNvGrpSpPr/>
          <p:nvPr/>
        </p:nvGrpSpPr>
        <p:grpSpPr>
          <a:xfrm>
            <a:off x="1456942" y="1706315"/>
            <a:ext cx="3408943" cy="3445370"/>
            <a:chOff x="515652" y="548680"/>
            <a:chExt cx="2726283" cy="2958802"/>
          </a:xfrm>
        </p:grpSpPr>
        <p:pic>
          <p:nvPicPr>
            <p:cNvPr id="23" name="Picture 4">
              <a:extLst>
                <a:ext uri="{FF2B5EF4-FFF2-40B4-BE49-F238E27FC236}">
                  <a16:creationId xmlns:a16="http://schemas.microsoft.com/office/drawing/2014/main" id="{7D9AE48D-2029-D029-62BC-8BA3AB711039}"/>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027" t="3527" r="2252" b="48236"/>
            <a:stretch/>
          </p:blipFill>
          <p:spPr bwMode="auto">
            <a:xfrm>
              <a:off x="572562" y="548680"/>
              <a:ext cx="2454260" cy="508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a:extLst>
                <a:ext uri="{FF2B5EF4-FFF2-40B4-BE49-F238E27FC236}">
                  <a16:creationId xmlns:a16="http://schemas.microsoft.com/office/drawing/2014/main" id="{B8D0124D-BDE9-AAD7-9EA3-8F1DE0D37E14}"/>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3027" t="3527" r="2252" b="48236"/>
            <a:stretch/>
          </p:blipFill>
          <p:spPr bwMode="auto">
            <a:xfrm>
              <a:off x="515652" y="2060848"/>
              <a:ext cx="2454260" cy="508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ounded Rectangle 32">
              <a:extLst>
                <a:ext uri="{FF2B5EF4-FFF2-40B4-BE49-F238E27FC236}">
                  <a16:creationId xmlns:a16="http://schemas.microsoft.com/office/drawing/2014/main" id="{51574D61-C9AF-3594-4022-D9D0CEEC102E}"/>
                </a:ext>
              </a:extLst>
            </p:cNvPr>
            <p:cNvSpPr/>
            <p:nvPr/>
          </p:nvSpPr>
          <p:spPr>
            <a:xfrm>
              <a:off x="2655031" y="2060848"/>
              <a:ext cx="288032" cy="3598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5">
              <a:extLst>
                <a:ext uri="{FF2B5EF4-FFF2-40B4-BE49-F238E27FC236}">
                  <a16:creationId xmlns:a16="http://schemas.microsoft.com/office/drawing/2014/main" id="{839A51CE-62FC-F4D9-AAE5-FF19B038420C}"/>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5481" y="2528900"/>
              <a:ext cx="2596454" cy="97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5">
              <a:extLst>
                <a:ext uri="{FF2B5EF4-FFF2-40B4-BE49-F238E27FC236}">
                  <a16:creationId xmlns:a16="http://schemas.microsoft.com/office/drawing/2014/main" id="{47B9BAEA-EC73-4F6E-32BC-6239060E8F7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5481" y="855623"/>
              <a:ext cx="2596454" cy="97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Rounded Rectangle 28">
              <a:extLst>
                <a:ext uri="{FF2B5EF4-FFF2-40B4-BE49-F238E27FC236}">
                  <a16:creationId xmlns:a16="http://schemas.microsoft.com/office/drawing/2014/main" id="{4794E9F5-903C-4112-C3E6-0A07CDF6D78D}"/>
                </a:ext>
              </a:extLst>
            </p:cNvPr>
            <p:cNvSpPr/>
            <p:nvPr/>
          </p:nvSpPr>
          <p:spPr>
            <a:xfrm>
              <a:off x="1098476" y="2529258"/>
              <a:ext cx="288032" cy="3598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ounded Rectangle 31">
              <a:extLst>
                <a:ext uri="{FF2B5EF4-FFF2-40B4-BE49-F238E27FC236}">
                  <a16:creationId xmlns:a16="http://schemas.microsoft.com/office/drawing/2014/main" id="{607524F4-DEFE-5DAF-C817-410B219D731F}"/>
                </a:ext>
              </a:extLst>
            </p:cNvPr>
            <p:cNvSpPr/>
            <p:nvPr/>
          </p:nvSpPr>
          <p:spPr>
            <a:xfrm>
              <a:off x="2882806" y="2529258"/>
              <a:ext cx="288032" cy="3598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0" name="Straight Arrow Connector 29">
              <a:extLst>
                <a:ext uri="{FF2B5EF4-FFF2-40B4-BE49-F238E27FC236}">
                  <a16:creationId xmlns:a16="http://schemas.microsoft.com/office/drawing/2014/main" id="{6904A649-69C3-4B74-AE68-5711D0D8C48B}"/>
                </a:ext>
              </a:extLst>
            </p:cNvPr>
            <p:cNvCxnSpPr/>
            <p:nvPr/>
          </p:nvCxnSpPr>
          <p:spPr>
            <a:xfrm>
              <a:off x="2882806" y="2420690"/>
              <a:ext cx="144016" cy="108568"/>
            </a:xfrm>
            <a:prstGeom prst="straightConnector1">
              <a:avLst/>
            </a:prstGeom>
            <a:ln>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1" name="Rounded Rectangle 36">
              <a:extLst>
                <a:ext uri="{FF2B5EF4-FFF2-40B4-BE49-F238E27FC236}">
                  <a16:creationId xmlns:a16="http://schemas.microsoft.com/office/drawing/2014/main" id="{4CF82036-FB49-F44C-67E3-3DBE6E3C4B80}"/>
                </a:ext>
              </a:extLst>
            </p:cNvPr>
            <p:cNvSpPr/>
            <p:nvPr/>
          </p:nvSpPr>
          <p:spPr>
            <a:xfrm>
              <a:off x="1825652" y="2534468"/>
              <a:ext cx="288032" cy="3598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10">
              <a:extLst>
                <a:ext uri="{FF2B5EF4-FFF2-40B4-BE49-F238E27FC236}">
                  <a16:creationId xmlns:a16="http://schemas.microsoft.com/office/drawing/2014/main" id="{1126FA85-F944-9730-A45D-FA157D9D5B09}"/>
                </a:ext>
              </a:extLst>
            </p:cNvPr>
            <p:cNvSpPr/>
            <p:nvPr/>
          </p:nvSpPr>
          <p:spPr>
            <a:xfrm>
              <a:off x="1115616" y="883038"/>
              <a:ext cx="288032" cy="3598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33" name="Straight Arrow Connector 32">
              <a:extLst>
                <a:ext uri="{FF2B5EF4-FFF2-40B4-BE49-F238E27FC236}">
                  <a16:creationId xmlns:a16="http://schemas.microsoft.com/office/drawing/2014/main" id="{63DDDDAF-F454-1920-7AA9-16619FEF4D12}"/>
                </a:ext>
              </a:extLst>
            </p:cNvPr>
            <p:cNvCxnSpPr>
              <a:stCxn id="32" idx="2"/>
              <a:endCxn id="28" idx="0"/>
            </p:cNvCxnSpPr>
            <p:nvPr/>
          </p:nvCxnSpPr>
          <p:spPr>
            <a:xfrm flipH="1">
              <a:off x="1242492" y="1242880"/>
              <a:ext cx="17140" cy="1286378"/>
            </a:xfrm>
            <a:prstGeom prst="straightConnector1">
              <a:avLst/>
            </a:prstGeom>
            <a:ln>
              <a:solidFill>
                <a:srgbClr val="FF00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FEE695CD-DFF7-5CE2-D85D-4F80BE3CD43E}"/>
              </a:ext>
            </a:extLst>
          </p:cNvPr>
          <p:cNvSpPr txBox="1"/>
          <p:nvPr/>
        </p:nvSpPr>
        <p:spPr>
          <a:xfrm>
            <a:off x="7013262" y="5319778"/>
            <a:ext cx="4211816" cy="1200329"/>
          </a:xfrm>
          <a:prstGeom prst="rect">
            <a:avLst/>
          </a:prstGeom>
          <a:noFill/>
        </p:spPr>
        <p:txBody>
          <a:bodyPr wrap="square">
            <a:spAutoFit/>
          </a:bodyPr>
          <a:lstStyle/>
          <a:p>
            <a:pPr algn="ctr"/>
            <a:r>
              <a:rPr lang="en-GB" sz="2400" dirty="0">
                <a:solidFill>
                  <a:srgbClr val="006666"/>
                </a:solidFill>
                <a:latin typeface="Corbel" panose="020B0503020204020204" pitchFamily="34" charset="0"/>
              </a:rPr>
              <a:t>contextual entities + community vocabularies </a:t>
            </a:r>
          </a:p>
          <a:p>
            <a:pPr algn="ctr"/>
            <a:r>
              <a:rPr lang="en-GB" sz="2400" dirty="0">
                <a:solidFill>
                  <a:srgbClr val="006666"/>
                </a:solidFill>
                <a:latin typeface="Corbel" panose="020B0503020204020204" pitchFamily="34" charset="0"/>
              </a:rPr>
              <a:t>and standards</a:t>
            </a:r>
          </a:p>
        </p:txBody>
      </p:sp>
    </p:spTree>
    <p:extLst>
      <p:ext uri="{BB962C8B-B14F-4D97-AF65-F5344CB8AC3E}">
        <p14:creationId xmlns:p14="http://schemas.microsoft.com/office/powerpoint/2010/main" val="30784776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A8DC0-9D7D-0372-1399-F59F5B24B870}"/>
              </a:ext>
            </a:extLst>
          </p:cNvPr>
          <p:cNvSpPr>
            <a:spLocks noGrp="1"/>
          </p:cNvSpPr>
          <p:nvPr>
            <p:ph type="title"/>
          </p:nvPr>
        </p:nvSpPr>
        <p:spPr>
          <a:xfrm>
            <a:off x="1845578" y="273861"/>
            <a:ext cx="9770160" cy="926326"/>
          </a:xfrm>
        </p:spPr>
        <p:txBody>
          <a:bodyPr/>
          <a:lstStyle/>
          <a:p>
            <a:pPr algn="l"/>
            <a:r>
              <a:rPr lang="en-GB" dirty="0">
                <a:solidFill>
                  <a:srgbClr val="006666"/>
                </a:solidFill>
              </a:rPr>
              <a:t>Developers Matter – this is Middleware!</a:t>
            </a:r>
          </a:p>
        </p:txBody>
      </p:sp>
      <p:pic>
        <p:nvPicPr>
          <p:cNvPr id="5" name="Picture 4">
            <a:extLst>
              <a:ext uri="{FF2B5EF4-FFF2-40B4-BE49-F238E27FC236}">
                <a16:creationId xmlns:a16="http://schemas.microsoft.com/office/drawing/2014/main" id="{FE98ED17-E3E2-B851-4FE3-02FEF1C452C4}"/>
              </a:ext>
            </a:extLst>
          </p:cNvPr>
          <p:cNvPicPr>
            <a:picLocks noChangeAspect="1"/>
          </p:cNvPicPr>
          <p:nvPr/>
        </p:nvPicPr>
        <p:blipFill>
          <a:blip r:embed="rId2"/>
          <a:stretch>
            <a:fillRect/>
          </a:stretch>
        </p:blipFill>
        <p:spPr>
          <a:xfrm>
            <a:off x="5981664" y="1882343"/>
            <a:ext cx="5760128" cy="2899459"/>
          </a:xfrm>
          <a:prstGeom prst="rect">
            <a:avLst/>
          </a:prstGeom>
          <a:ln>
            <a:noFill/>
          </a:ln>
          <a:effectLst>
            <a:outerShdw blurRad="292100" dist="139700" dir="2700000" algn="tl" rotWithShape="0">
              <a:srgbClr val="333333">
                <a:alpha val="65000"/>
              </a:srgbClr>
            </a:outerShdw>
          </a:effectLst>
        </p:spPr>
      </p:pic>
      <p:pic>
        <p:nvPicPr>
          <p:cNvPr id="8" name="Picture 7" descr="A group of people posing for a photo&#10;&#10;Description automatically generated">
            <a:extLst>
              <a:ext uri="{FF2B5EF4-FFF2-40B4-BE49-F238E27FC236}">
                <a16:creationId xmlns:a16="http://schemas.microsoft.com/office/drawing/2014/main" id="{9C956E40-4B0E-C91A-DFCE-62BA66D06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925" y="1882343"/>
            <a:ext cx="5232128" cy="3482948"/>
          </a:xfrm>
          <a:prstGeom prst="rect">
            <a:avLst/>
          </a:prstGeom>
          <a:ln>
            <a:noFill/>
          </a:ln>
          <a:effectLst>
            <a:outerShdw blurRad="292100" dist="139700" dir="2700000" algn="tl" rotWithShape="0">
              <a:srgbClr val="333333">
                <a:alpha val="65000"/>
              </a:srgbClr>
            </a:outerShdw>
          </a:effectLst>
        </p:spPr>
      </p:pic>
      <p:sp>
        <p:nvSpPr>
          <p:cNvPr id="10" name="TextBox 9">
            <a:extLst>
              <a:ext uri="{FF2B5EF4-FFF2-40B4-BE49-F238E27FC236}">
                <a16:creationId xmlns:a16="http://schemas.microsoft.com/office/drawing/2014/main" id="{36E52303-765C-FCF1-EF62-E398085E11BF}"/>
              </a:ext>
            </a:extLst>
          </p:cNvPr>
          <p:cNvSpPr txBox="1"/>
          <p:nvPr/>
        </p:nvSpPr>
        <p:spPr>
          <a:xfrm>
            <a:off x="583925" y="5455256"/>
            <a:ext cx="5162534" cy="369332"/>
          </a:xfrm>
          <a:prstGeom prst="rect">
            <a:avLst/>
          </a:prstGeom>
          <a:noFill/>
        </p:spPr>
        <p:txBody>
          <a:bodyPr wrap="square">
            <a:spAutoFit/>
          </a:bodyPr>
          <a:lstStyle/>
          <a:p>
            <a:r>
              <a:rPr lang="en-GB" dirty="0" err="1"/>
              <a:t>RSECon</a:t>
            </a:r>
            <a:r>
              <a:rPr lang="en-GB" dirty="0"/>
              <a:t> 2022 – Research Software Engineers!</a:t>
            </a:r>
          </a:p>
        </p:txBody>
      </p:sp>
      <p:pic>
        <p:nvPicPr>
          <p:cNvPr id="11" name="Google Shape;240;p9" descr="Image result for RO-Crate logo">
            <a:extLst>
              <a:ext uri="{FF2B5EF4-FFF2-40B4-BE49-F238E27FC236}">
                <a16:creationId xmlns:a16="http://schemas.microsoft.com/office/drawing/2014/main" id="{1048B69A-C765-76BE-0267-D3F52BF2AF05}"/>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sp>
        <p:nvSpPr>
          <p:cNvPr id="4" name="TextBox 3">
            <a:extLst>
              <a:ext uri="{FF2B5EF4-FFF2-40B4-BE49-F238E27FC236}">
                <a16:creationId xmlns:a16="http://schemas.microsoft.com/office/drawing/2014/main" id="{244A965F-146E-ADBE-4303-B449E01D9C74}"/>
              </a:ext>
            </a:extLst>
          </p:cNvPr>
          <p:cNvSpPr txBox="1"/>
          <p:nvPr/>
        </p:nvSpPr>
        <p:spPr>
          <a:xfrm>
            <a:off x="583925" y="6399473"/>
            <a:ext cx="6096000" cy="369332"/>
          </a:xfrm>
          <a:prstGeom prst="rect">
            <a:avLst/>
          </a:prstGeom>
          <a:noFill/>
        </p:spPr>
        <p:txBody>
          <a:bodyPr wrap="square">
            <a:spAutoFit/>
          </a:bodyPr>
          <a:lstStyle/>
          <a:p>
            <a:r>
              <a:rPr lang="en-GB" dirty="0"/>
              <a:t>https://society-rse.org/</a:t>
            </a:r>
          </a:p>
        </p:txBody>
      </p:sp>
    </p:spTree>
    <p:extLst>
      <p:ext uri="{BB962C8B-B14F-4D97-AF65-F5344CB8AC3E}">
        <p14:creationId xmlns:p14="http://schemas.microsoft.com/office/powerpoint/2010/main" val="2653712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DAAC3-1627-62E6-9CB4-5B28C9F2D191}"/>
              </a:ext>
            </a:extLst>
          </p:cNvPr>
          <p:cNvSpPr>
            <a:spLocks noGrp="1"/>
          </p:cNvSpPr>
          <p:nvPr>
            <p:ph type="title"/>
          </p:nvPr>
        </p:nvSpPr>
        <p:spPr>
          <a:xfrm>
            <a:off x="1988191" y="203658"/>
            <a:ext cx="9552045" cy="926326"/>
          </a:xfrm>
        </p:spPr>
        <p:txBody>
          <a:bodyPr>
            <a:normAutofit/>
          </a:bodyPr>
          <a:lstStyle/>
          <a:p>
            <a:pPr algn="l"/>
            <a:r>
              <a:rPr lang="en-GB" sz="4400" dirty="0">
                <a:solidFill>
                  <a:srgbClr val="006666"/>
                </a:solidFill>
                <a:latin typeface="Calibri" panose="020F0502020204030204" pitchFamily="34" charset="0"/>
                <a:cs typeface="Calibri" panose="020F0502020204030204" pitchFamily="34" charset="0"/>
              </a:rPr>
              <a:t>Developer Friendly??</a:t>
            </a:r>
            <a:endParaRPr lang="en-GB" dirty="0">
              <a:solidFill>
                <a:srgbClr val="006666"/>
              </a:solidFill>
            </a:endParaRPr>
          </a:p>
        </p:txBody>
      </p:sp>
      <p:grpSp>
        <p:nvGrpSpPr>
          <p:cNvPr id="14" name="Group 13">
            <a:extLst>
              <a:ext uri="{FF2B5EF4-FFF2-40B4-BE49-F238E27FC236}">
                <a16:creationId xmlns:a16="http://schemas.microsoft.com/office/drawing/2014/main" id="{2FA4B7D1-64C7-2318-91BD-094347681BE6}"/>
              </a:ext>
            </a:extLst>
          </p:cNvPr>
          <p:cNvGrpSpPr/>
          <p:nvPr/>
        </p:nvGrpSpPr>
        <p:grpSpPr>
          <a:xfrm>
            <a:off x="1034295" y="1452050"/>
            <a:ext cx="1455993" cy="999690"/>
            <a:chOff x="561143" y="1739828"/>
            <a:chExt cx="1717639" cy="1245653"/>
          </a:xfrm>
        </p:grpSpPr>
        <p:sp>
          <p:nvSpPr>
            <p:cNvPr id="19" name="Rectangle 18">
              <a:extLst>
                <a:ext uri="{FF2B5EF4-FFF2-40B4-BE49-F238E27FC236}">
                  <a16:creationId xmlns:a16="http://schemas.microsoft.com/office/drawing/2014/main" id="{F848D733-CE65-9372-4EA8-8E0E60A6C580}"/>
                </a:ext>
              </a:extLst>
            </p:cNvPr>
            <p:cNvSpPr/>
            <p:nvPr/>
          </p:nvSpPr>
          <p:spPr>
            <a:xfrm>
              <a:off x="561143" y="1739828"/>
              <a:ext cx="1717639" cy="1150505"/>
            </a:xfrm>
            <a:prstGeom prst="rect">
              <a:avLst/>
            </a:prstGeom>
          </p:spPr>
          <p:txBody>
            <a:bodyPr wrap="square">
              <a:spAutoFit/>
            </a:bodyPr>
            <a:lstStyle/>
            <a:p>
              <a:pPr algn="ctr"/>
              <a:r>
                <a:rPr lang="en-GB" b="1" dirty="0">
                  <a:solidFill>
                    <a:schemeClr val="accent5">
                      <a:lumMod val="75000"/>
                    </a:schemeClr>
                  </a:solidFill>
                  <a:latin typeface="Corbel" panose="020B0503020204020204" pitchFamily="34" charset="0"/>
                </a:rPr>
                <a:t>ROs</a:t>
              </a:r>
            </a:p>
            <a:p>
              <a:pPr algn="ctr"/>
              <a:r>
                <a:rPr lang="en-GB" dirty="0">
                  <a:latin typeface="Corbel" panose="020B0503020204020204" pitchFamily="34" charset="0"/>
                </a:rPr>
                <a:t>rich RDF </a:t>
              </a:r>
            </a:p>
            <a:p>
              <a:pPr algn="ctr"/>
              <a:r>
                <a:rPr lang="en-GB" dirty="0">
                  <a:latin typeface="Corbel" panose="020B0503020204020204" pitchFamily="34" charset="0"/>
                </a:rPr>
                <a:t>stack</a:t>
              </a:r>
            </a:p>
          </p:txBody>
        </p:sp>
        <p:sp>
          <p:nvSpPr>
            <p:cNvPr id="20" name="Rounded Rectangle 15">
              <a:extLst>
                <a:ext uri="{FF2B5EF4-FFF2-40B4-BE49-F238E27FC236}">
                  <a16:creationId xmlns:a16="http://schemas.microsoft.com/office/drawing/2014/main" id="{CFB90464-60F0-1216-16CC-B5D66926CE35}"/>
                </a:ext>
              </a:extLst>
            </p:cNvPr>
            <p:cNvSpPr/>
            <p:nvPr/>
          </p:nvSpPr>
          <p:spPr>
            <a:xfrm>
              <a:off x="643514" y="1739828"/>
              <a:ext cx="1552895" cy="1245653"/>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grpSp>
      <p:grpSp>
        <p:nvGrpSpPr>
          <p:cNvPr id="3" name="Group 2">
            <a:extLst>
              <a:ext uri="{FF2B5EF4-FFF2-40B4-BE49-F238E27FC236}">
                <a16:creationId xmlns:a16="http://schemas.microsoft.com/office/drawing/2014/main" id="{3CDC6BC5-48A5-D420-648B-FD3B24836BC3}"/>
              </a:ext>
            </a:extLst>
          </p:cNvPr>
          <p:cNvGrpSpPr/>
          <p:nvPr/>
        </p:nvGrpSpPr>
        <p:grpSpPr>
          <a:xfrm>
            <a:off x="5863487" y="1277878"/>
            <a:ext cx="5676748" cy="4066010"/>
            <a:chOff x="5952490" y="1557586"/>
            <a:chExt cx="6609810" cy="4472203"/>
          </a:xfrm>
        </p:grpSpPr>
        <p:grpSp>
          <p:nvGrpSpPr>
            <p:cNvPr id="5" name="Group 4">
              <a:extLst>
                <a:ext uri="{FF2B5EF4-FFF2-40B4-BE49-F238E27FC236}">
                  <a16:creationId xmlns:a16="http://schemas.microsoft.com/office/drawing/2014/main" id="{CDB82E7E-F5B6-FED9-1FA7-2A6A0B11CAD9}"/>
                </a:ext>
              </a:extLst>
            </p:cNvPr>
            <p:cNvGrpSpPr/>
            <p:nvPr/>
          </p:nvGrpSpPr>
          <p:grpSpPr>
            <a:xfrm>
              <a:off x="5952490" y="1557586"/>
              <a:ext cx="3392750" cy="4472203"/>
              <a:chOff x="583206" y="2221124"/>
              <a:chExt cx="2149636" cy="2216782"/>
            </a:xfrm>
          </p:grpSpPr>
          <p:pic>
            <p:nvPicPr>
              <p:cNvPr id="9" name="Content Placeholder 5" descr="RO3-219x300.png">
                <a:extLst>
                  <a:ext uri="{FF2B5EF4-FFF2-40B4-BE49-F238E27FC236}">
                    <a16:creationId xmlns:a16="http://schemas.microsoft.com/office/drawing/2014/main" id="{765BB176-459E-F396-900F-AD3BA0B8FC57}"/>
                  </a:ext>
                </a:extLst>
              </p:cNvPr>
              <p:cNvPicPr>
                <a:picLocks noChangeAspect="1"/>
              </p:cNvPicPr>
              <p:nvPr/>
            </p:nvPicPr>
            <p:blipFill rotWithShape="1">
              <a:blip r:embed="rId3">
                <a:extLst>
                  <a:ext uri="{28A0092B-C50C-407E-A947-70E740481C1C}">
                    <a14:useLocalDpi xmlns:a14="http://schemas.microsoft.com/office/drawing/2010/main" val="0"/>
                  </a:ext>
                </a:extLst>
              </a:blip>
              <a:srcRect l="-11118" t="62036" r="8551"/>
              <a:stretch/>
            </p:blipFill>
            <p:spPr bwMode="auto">
              <a:xfrm>
                <a:off x="583206" y="3534286"/>
                <a:ext cx="2106377" cy="903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Content Placeholder 5" descr="RO3-219x300.png">
                <a:extLst>
                  <a:ext uri="{FF2B5EF4-FFF2-40B4-BE49-F238E27FC236}">
                    <a16:creationId xmlns:a16="http://schemas.microsoft.com/office/drawing/2014/main" id="{4D148AB0-D374-9ACA-3CD1-089ABBA114AA}"/>
                  </a:ext>
                </a:extLst>
              </p:cNvPr>
              <p:cNvPicPr>
                <a:picLocks noChangeAspect="1"/>
              </p:cNvPicPr>
              <p:nvPr/>
            </p:nvPicPr>
            <p:blipFill rotWithShape="1">
              <a:blip r:embed="rId3">
                <a:extLst>
                  <a:ext uri="{28A0092B-C50C-407E-A947-70E740481C1C}">
                    <a14:useLocalDpi xmlns:a14="http://schemas.microsoft.com/office/drawing/2010/main" val="0"/>
                  </a:ext>
                </a:extLst>
              </a:blip>
              <a:srcRect l="-746" r="-5564" b="38633"/>
              <a:stretch/>
            </p:blipFill>
            <p:spPr bwMode="auto">
              <a:xfrm>
                <a:off x="587373" y="2221124"/>
                <a:ext cx="2145469" cy="125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a:extLst>
                <a:ext uri="{FF2B5EF4-FFF2-40B4-BE49-F238E27FC236}">
                  <a16:creationId xmlns:a16="http://schemas.microsoft.com/office/drawing/2014/main" id="{137E7674-09A6-DEAC-2C09-63BE26DADF07}"/>
                </a:ext>
              </a:extLst>
            </p:cNvPr>
            <p:cNvSpPr/>
            <p:nvPr/>
          </p:nvSpPr>
          <p:spPr>
            <a:xfrm>
              <a:off x="9220534" y="1620332"/>
              <a:ext cx="3341766" cy="1117127"/>
            </a:xfrm>
            <a:prstGeom prst="rect">
              <a:avLst/>
            </a:prstGeom>
          </p:spPr>
          <p:txBody>
            <a:bodyPr wrap="square">
              <a:spAutoFit/>
            </a:bodyPr>
            <a:lstStyle/>
            <a:p>
              <a:r>
                <a:rPr lang="en-GB" sz="2000" b="1" dirty="0" err="1">
                  <a:solidFill>
                    <a:srgbClr val="006666"/>
                  </a:solidFill>
                  <a:latin typeface="Corbel" panose="020B0503020204020204" pitchFamily="34" charset="0"/>
                </a:rPr>
                <a:t>Mismash</a:t>
              </a:r>
              <a:r>
                <a:rPr lang="en-GB" sz="2000" b="1" dirty="0">
                  <a:solidFill>
                    <a:srgbClr val="006666"/>
                  </a:solidFill>
                  <a:latin typeface="Corbel" panose="020B0503020204020204" pitchFamily="34" charset="0"/>
                </a:rPr>
                <a:t> of ontologies </a:t>
              </a:r>
              <a:r>
                <a:rPr lang="en-GB" sz="2000" dirty="0">
                  <a:solidFill>
                    <a:srgbClr val="006666"/>
                  </a:solidFill>
                  <a:latin typeface="Corbel" panose="020B0503020204020204" pitchFamily="34" charset="0"/>
                </a:rPr>
                <a:t>combined together to describe metadata file</a:t>
              </a:r>
            </a:p>
          </p:txBody>
        </p:sp>
        <p:sp>
          <p:nvSpPr>
            <p:cNvPr id="7" name="Rectangle 6">
              <a:extLst>
                <a:ext uri="{FF2B5EF4-FFF2-40B4-BE49-F238E27FC236}">
                  <a16:creationId xmlns:a16="http://schemas.microsoft.com/office/drawing/2014/main" id="{79ACE293-A02F-F948-754C-D259014DE40F}"/>
                </a:ext>
              </a:extLst>
            </p:cNvPr>
            <p:cNvSpPr/>
            <p:nvPr/>
          </p:nvSpPr>
          <p:spPr>
            <a:xfrm>
              <a:off x="9220532" y="4439771"/>
              <a:ext cx="3239767" cy="1455650"/>
            </a:xfrm>
            <a:prstGeom prst="rect">
              <a:avLst/>
            </a:prstGeom>
          </p:spPr>
          <p:txBody>
            <a:bodyPr wrap="square">
              <a:spAutoFit/>
            </a:bodyPr>
            <a:lstStyle/>
            <a:p>
              <a:r>
                <a:rPr lang="en-GB" sz="2000" b="1" dirty="0">
                  <a:solidFill>
                    <a:srgbClr val="006666"/>
                  </a:solidFill>
                  <a:latin typeface="Corbel" panose="020B0503020204020204" pitchFamily="34" charset="0"/>
                </a:rPr>
                <a:t>RDF Shapes</a:t>
              </a:r>
            </a:p>
            <a:p>
              <a:r>
                <a:rPr lang="en-GB" sz="2000" dirty="0">
                  <a:solidFill>
                    <a:srgbClr val="006666"/>
                  </a:solidFill>
                  <a:latin typeface="Corbel" panose="020B0503020204020204" pitchFamily="34" charset="0"/>
                </a:rPr>
                <a:t>Represent profiles</a:t>
              </a:r>
            </a:p>
            <a:p>
              <a:r>
                <a:rPr lang="en-GB" sz="2000" dirty="0">
                  <a:solidFill>
                    <a:srgbClr val="006666"/>
                  </a:solidFill>
                  <a:latin typeface="Corbel" panose="020B0503020204020204" pitchFamily="34" charset="0"/>
                </a:rPr>
                <a:t>Hard to make checklists</a:t>
              </a:r>
            </a:p>
            <a:p>
              <a:r>
                <a:rPr lang="en-GB" sz="2000" i="1" dirty="0">
                  <a:solidFill>
                    <a:srgbClr val="006666"/>
                  </a:solidFill>
                  <a:latin typeface="Corbel" panose="020B0503020204020204" pitchFamily="34" charset="0"/>
                </a:rPr>
                <a:t>SHACL, </a:t>
              </a:r>
              <a:r>
                <a:rPr lang="en-GB" sz="2000" i="1" dirty="0" err="1">
                  <a:solidFill>
                    <a:srgbClr val="006666"/>
                  </a:solidFill>
                  <a:latin typeface="Corbel" panose="020B0503020204020204" pitchFamily="34" charset="0"/>
                </a:rPr>
                <a:t>ShEx</a:t>
              </a:r>
              <a:endParaRPr lang="en-GB" sz="2000" i="1" dirty="0">
                <a:solidFill>
                  <a:srgbClr val="006666"/>
                </a:solidFill>
                <a:latin typeface="Corbel" panose="020B0503020204020204" pitchFamily="34" charset="0"/>
              </a:endParaRPr>
            </a:p>
          </p:txBody>
        </p:sp>
      </p:grpSp>
      <p:pic>
        <p:nvPicPr>
          <p:cNvPr id="15" name="Picture 14">
            <a:extLst>
              <a:ext uri="{FF2B5EF4-FFF2-40B4-BE49-F238E27FC236}">
                <a16:creationId xmlns:a16="http://schemas.microsoft.com/office/drawing/2014/main" id="{F94EA01F-4C0A-DA0D-B15B-3A17EAD0DBD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610" t="21457" r="49495" b="23251"/>
          <a:stretch/>
        </p:blipFill>
        <p:spPr bwMode="auto">
          <a:xfrm>
            <a:off x="992871" y="2697446"/>
            <a:ext cx="2855183" cy="3239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Google Shape;240;p9" descr="Image result for RO-Crate logo">
            <a:extLst>
              <a:ext uri="{FF2B5EF4-FFF2-40B4-BE49-F238E27FC236}">
                <a16:creationId xmlns:a16="http://schemas.microsoft.com/office/drawing/2014/main" id="{EFDB8BF4-44A7-F6D7-7DA6-2D24C0958DE6}"/>
              </a:ext>
            </a:extLst>
          </p:cNvPr>
          <p:cNvPicPr preferRelativeResize="0"/>
          <p:nvPr/>
        </p:nvPicPr>
        <p:blipFill rotWithShape="1">
          <a:blip r:embed="rId5">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2789919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DAAC3-1627-62E6-9CB4-5B28C9F2D191}"/>
              </a:ext>
            </a:extLst>
          </p:cNvPr>
          <p:cNvSpPr>
            <a:spLocks noGrp="1"/>
          </p:cNvSpPr>
          <p:nvPr>
            <p:ph type="title"/>
          </p:nvPr>
        </p:nvSpPr>
        <p:spPr>
          <a:xfrm>
            <a:off x="2036859" y="145522"/>
            <a:ext cx="9552045" cy="926326"/>
          </a:xfrm>
        </p:spPr>
        <p:txBody>
          <a:bodyPr>
            <a:normAutofit/>
          </a:bodyPr>
          <a:lstStyle/>
          <a:p>
            <a:pPr algn="l"/>
            <a:r>
              <a:rPr lang="en-GB" sz="4400" dirty="0">
                <a:solidFill>
                  <a:srgbClr val="006666"/>
                </a:solidFill>
                <a:latin typeface="Calibri" panose="020F0502020204030204" pitchFamily="34" charset="0"/>
                <a:cs typeface="Calibri" panose="020F0502020204030204" pitchFamily="34" charset="0"/>
              </a:rPr>
              <a:t>Developer Friendly</a:t>
            </a:r>
            <a:endParaRPr lang="en-GB" dirty="0">
              <a:solidFill>
                <a:srgbClr val="006666"/>
              </a:solidFill>
            </a:endParaRPr>
          </a:p>
        </p:txBody>
      </p:sp>
      <p:grpSp>
        <p:nvGrpSpPr>
          <p:cNvPr id="22" name="Group 21">
            <a:extLst>
              <a:ext uri="{FF2B5EF4-FFF2-40B4-BE49-F238E27FC236}">
                <a16:creationId xmlns:a16="http://schemas.microsoft.com/office/drawing/2014/main" id="{BBBEAA0E-ED07-3B4C-2183-01B34D7F6333}"/>
              </a:ext>
            </a:extLst>
          </p:cNvPr>
          <p:cNvGrpSpPr/>
          <p:nvPr/>
        </p:nvGrpSpPr>
        <p:grpSpPr>
          <a:xfrm>
            <a:off x="6622582" y="1973033"/>
            <a:ext cx="4885237" cy="3552646"/>
            <a:chOff x="5847907" y="1485578"/>
            <a:chExt cx="5699352" cy="4438784"/>
          </a:xfrm>
        </p:grpSpPr>
        <p:pic>
          <p:nvPicPr>
            <p:cNvPr id="23" name="Picture 22">
              <a:extLst>
                <a:ext uri="{FF2B5EF4-FFF2-40B4-BE49-F238E27FC236}">
                  <a16:creationId xmlns:a16="http://schemas.microsoft.com/office/drawing/2014/main" id="{64B0EAD9-DC3C-78FC-8F1D-7621C08F3B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058" t="6601"/>
            <a:stretch/>
          </p:blipFill>
          <p:spPr>
            <a:xfrm>
              <a:off x="5847907" y="1485578"/>
              <a:ext cx="5699352" cy="4438784"/>
            </a:xfrm>
            <a:prstGeom prst="rect">
              <a:avLst/>
            </a:prstGeom>
            <a:ln>
              <a:noFill/>
            </a:ln>
            <a:effectLst>
              <a:outerShdw blurRad="292100" dist="139700" dir="2700000" algn="tl" rotWithShape="0">
                <a:srgbClr val="333333">
                  <a:alpha val="65000"/>
                </a:srgbClr>
              </a:outerShdw>
            </a:effectLst>
          </p:spPr>
        </p:pic>
        <p:sp>
          <p:nvSpPr>
            <p:cNvPr id="24" name="TextBox 23">
              <a:extLst>
                <a:ext uri="{FF2B5EF4-FFF2-40B4-BE49-F238E27FC236}">
                  <a16:creationId xmlns:a16="http://schemas.microsoft.com/office/drawing/2014/main" id="{E18864DF-19B2-689B-9F4D-158686C4854F}"/>
                </a:ext>
              </a:extLst>
            </p:cNvPr>
            <p:cNvSpPr txBox="1"/>
            <p:nvPr/>
          </p:nvSpPr>
          <p:spPr>
            <a:xfrm>
              <a:off x="9696542" y="2061642"/>
              <a:ext cx="1765163" cy="461665"/>
            </a:xfrm>
            <a:prstGeom prst="rect">
              <a:avLst/>
            </a:prstGeom>
            <a:noFill/>
          </p:spPr>
          <p:txBody>
            <a:bodyPr wrap="none" rtlCol="0">
              <a:spAutoFit/>
            </a:bodyPr>
            <a:lstStyle/>
            <a:p>
              <a:r>
                <a:rPr lang="en-GB" b="1" dirty="0">
                  <a:solidFill>
                    <a:schemeClr val="bg1"/>
                  </a:solidFill>
                </a:rPr>
                <a:t>Peter Sefton</a:t>
              </a:r>
            </a:p>
          </p:txBody>
        </p:sp>
        <p:sp>
          <p:nvSpPr>
            <p:cNvPr id="25" name="Rectangle 24">
              <a:extLst>
                <a:ext uri="{FF2B5EF4-FFF2-40B4-BE49-F238E27FC236}">
                  <a16:creationId xmlns:a16="http://schemas.microsoft.com/office/drawing/2014/main" id="{C0DFE60F-2369-A1AD-B354-5F89A240B225}"/>
                </a:ext>
              </a:extLst>
            </p:cNvPr>
            <p:cNvSpPr/>
            <p:nvPr/>
          </p:nvSpPr>
          <p:spPr>
            <a:xfrm>
              <a:off x="6069920" y="4437906"/>
              <a:ext cx="3117045" cy="326209"/>
            </a:xfrm>
            <a:prstGeom prst="rect">
              <a:avLst/>
            </a:prstGeom>
          </p:spPr>
          <p:txBody>
            <a:bodyPr wrap="square">
              <a:spAutoFit/>
            </a:bodyPr>
            <a:lstStyle/>
            <a:p>
              <a:endParaRPr lang="en-GB" sz="1800" b="1" dirty="0">
                <a:solidFill>
                  <a:schemeClr val="bg1"/>
                </a:solidFill>
              </a:endParaRPr>
            </a:p>
          </p:txBody>
        </p:sp>
        <p:sp>
          <p:nvSpPr>
            <p:cNvPr id="26" name="Google Shape;1268;p170">
              <a:extLst>
                <a:ext uri="{FF2B5EF4-FFF2-40B4-BE49-F238E27FC236}">
                  <a16:creationId xmlns:a16="http://schemas.microsoft.com/office/drawing/2014/main" id="{8BCB2842-EC4C-783F-3161-E654F5D25FF9}"/>
                </a:ext>
              </a:extLst>
            </p:cNvPr>
            <p:cNvSpPr txBox="1"/>
            <p:nvPr/>
          </p:nvSpPr>
          <p:spPr>
            <a:xfrm>
              <a:off x="6021397" y="5110797"/>
              <a:ext cx="5325900" cy="34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dirty="0">
                  <a:solidFill>
                    <a:srgbClr val="EFEFEF"/>
                  </a:solidFill>
                  <a:latin typeface="Corbel"/>
                  <a:ea typeface="Corbel"/>
                  <a:cs typeface="Corbel"/>
                  <a:sym typeface="Corbel"/>
                </a:rPr>
                <a:t>Semantic Web</a:t>
              </a:r>
              <a:r>
                <a:rPr lang="en-US" dirty="0">
                  <a:solidFill>
                    <a:srgbClr val="EFEFEF"/>
                  </a:solidFill>
                  <a:latin typeface="Corbel"/>
                  <a:ea typeface="Corbel"/>
                  <a:cs typeface="Corbel"/>
                  <a:sym typeface="Corbel"/>
                </a:rPr>
                <a:t> world vs </a:t>
              </a:r>
              <a:r>
                <a:rPr lang="en-US" b="1" dirty="0">
                  <a:solidFill>
                    <a:srgbClr val="EFEFEF"/>
                  </a:solidFill>
                  <a:latin typeface="Corbel"/>
                  <a:ea typeface="Corbel"/>
                  <a:cs typeface="Corbel"/>
                  <a:sym typeface="Corbel"/>
                </a:rPr>
                <a:t>Real World</a:t>
              </a:r>
            </a:p>
            <a:p>
              <a:pPr marL="0" lvl="0" indent="0" algn="l" rtl="0">
                <a:spcBef>
                  <a:spcPts val="0"/>
                </a:spcBef>
                <a:spcAft>
                  <a:spcPts val="0"/>
                </a:spcAft>
                <a:buNone/>
              </a:pPr>
              <a:r>
                <a:rPr lang="en-US" b="1" dirty="0">
                  <a:solidFill>
                    <a:srgbClr val="EFEFEF"/>
                  </a:solidFill>
                  <a:latin typeface="Corbel"/>
                  <a:ea typeface="Corbel"/>
                  <a:cs typeface="Corbel"/>
                  <a:sym typeface="Corbel"/>
                </a:rPr>
                <a:t>Open Repositories &amp; Dig Lib Community</a:t>
              </a:r>
              <a:endParaRPr b="1" dirty="0">
                <a:solidFill>
                  <a:srgbClr val="EFEFEF"/>
                </a:solidFill>
                <a:latin typeface="Corbel"/>
                <a:ea typeface="Corbel"/>
                <a:cs typeface="Corbel"/>
                <a:sym typeface="Corbel"/>
              </a:endParaRPr>
            </a:p>
          </p:txBody>
        </p:sp>
      </p:grpSp>
      <p:grpSp>
        <p:nvGrpSpPr>
          <p:cNvPr id="12" name="Group 11">
            <a:extLst>
              <a:ext uri="{FF2B5EF4-FFF2-40B4-BE49-F238E27FC236}">
                <a16:creationId xmlns:a16="http://schemas.microsoft.com/office/drawing/2014/main" id="{F281811D-F2FD-201B-39C9-49F98CD06CE4}"/>
              </a:ext>
            </a:extLst>
          </p:cNvPr>
          <p:cNvGrpSpPr/>
          <p:nvPr/>
        </p:nvGrpSpPr>
        <p:grpSpPr>
          <a:xfrm>
            <a:off x="983961" y="1644153"/>
            <a:ext cx="3958596" cy="1319315"/>
            <a:chOff x="561143" y="1341562"/>
            <a:chExt cx="4669967" cy="1643919"/>
          </a:xfrm>
        </p:grpSpPr>
        <p:grpSp>
          <p:nvGrpSpPr>
            <p:cNvPr id="14" name="Group 13">
              <a:extLst>
                <a:ext uri="{FF2B5EF4-FFF2-40B4-BE49-F238E27FC236}">
                  <a16:creationId xmlns:a16="http://schemas.microsoft.com/office/drawing/2014/main" id="{2FA4B7D1-64C7-2318-91BD-094347681BE6}"/>
                </a:ext>
              </a:extLst>
            </p:cNvPr>
            <p:cNvGrpSpPr/>
            <p:nvPr/>
          </p:nvGrpSpPr>
          <p:grpSpPr>
            <a:xfrm>
              <a:off x="561143" y="1739828"/>
              <a:ext cx="4669967" cy="1245653"/>
              <a:chOff x="561143" y="1739828"/>
              <a:chExt cx="4669967" cy="1245653"/>
            </a:xfrm>
          </p:grpSpPr>
          <p:sp>
            <p:nvSpPr>
              <p:cNvPr id="18" name="Rectangle 17">
                <a:extLst>
                  <a:ext uri="{FF2B5EF4-FFF2-40B4-BE49-F238E27FC236}">
                    <a16:creationId xmlns:a16="http://schemas.microsoft.com/office/drawing/2014/main" id="{9FA57A27-2491-F19A-2037-8F1E39548294}"/>
                  </a:ext>
                </a:extLst>
              </p:cNvPr>
              <p:cNvSpPr/>
              <p:nvPr/>
            </p:nvSpPr>
            <p:spPr>
              <a:xfrm>
                <a:off x="3142878" y="1739828"/>
                <a:ext cx="2088232" cy="646331"/>
              </a:xfrm>
              <a:prstGeom prst="rect">
                <a:avLst/>
              </a:prstGeom>
            </p:spPr>
            <p:txBody>
              <a:bodyPr wrap="square">
                <a:spAutoFit/>
              </a:bodyPr>
              <a:lstStyle/>
              <a:p>
                <a:pPr algn="ctr"/>
                <a:r>
                  <a:rPr lang="en-GB" b="1" dirty="0" err="1">
                    <a:solidFill>
                      <a:schemeClr val="accent5">
                        <a:lumMod val="75000"/>
                      </a:schemeClr>
                    </a:solidFill>
                    <a:latin typeface="Corbel" panose="020B0503020204020204" pitchFamily="34" charset="0"/>
                  </a:rPr>
                  <a:t>DataCrate</a:t>
                </a:r>
                <a:r>
                  <a:rPr lang="en-GB" dirty="0">
                    <a:latin typeface="Corbel" panose="020B0503020204020204" pitchFamily="34" charset="0"/>
                  </a:rPr>
                  <a:t> simple web stack</a:t>
                </a:r>
              </a:p>
            </p:txBody>
          </p:sp>
          <p:sp>
            <p:nvSpPr>
              <p:cNvPr id="19" name="Rectangle 18">
                <a:extLst>
                  <a:ext uri="{FF2B5EF4-FFF2-40B4-BE49-F238E27FC236}">
                    <a16:creationId xmlns:a16="http://schemas.microsoft.com/office/drawing/2014/main" id="{F848D733-CE65-9372-4EA8-8E0E60A6C580}"/>
                  </a:ext>
                </a:extLst>
              </p:cNvPr>
              <p:cNvSpPr/>
              <p:nvPr/>
            </p:nvSpPr>
            <p:spPr>
              <a:xfrm>
                <a:off x="561143" y="1739828"/>
                <a:ext cx="1717639" cy="1150505"/>
              </a:xfrm>
              <a:prstGeom prst="rect">
                <a:avLst/>
              </a:prstGeom>
            </p:spPr>
            <p:txBody>
              <a:bodyPr wrap="square">
                <a:spAutoFit/>
              </a:bodyPr>
              <a:lstStyle/>
              <a:p>
                <a:pPr algn="ctr"/>
                <a:r>
                  <a:rPr lang="en-GB" b="1" dirty="0">
                    <a:solidFill>
                      <a:schemeClr val="accent5">
                        <a:lumMod val="75000"/>
                      </a:schemeClr>
                    </a:solidFill>
                    <a:latin typeface="Corbel" panose="020B0503020204020204" pitchFamily="34" charset="0"/>
                  </a:rPr>
                  <a:t>ROs</a:t>
                </a:r>
              </a:p>
              <a:p>
                <a:pPr algn="ctr"/>
                <a:r>
                  <a:rPr lang="en-GB" dirty="0">
                    <a:latin typeface="Corbel" panose="020B0503020204020204" pitchFamily="34" charset="0"/>
                  </a:rPr>
                  <a:t>rich RDF </a:t>
                </a:r>
              </a:p>
              <a:p>
                <a:pPr algn="ctr"/>
                <a:r>
                  <a:rPr lang="en-GB" dirty="0">
                    <a:latin typeface="Corbel" panose="020B0503020204020204" pitchFamily="34" charset="0"/>
                  </a:rPr>
                  <a:t>stack</a:t>
                </a:r>
              </a:p>
            </p:txBody>
          </p:sp>
          <p:sp>
            <p:nvSpPr>
              <p:cNvPr id="20" name="Rounded Rectangle 15">
                <a:extLst>
                  <a:ext uri="{FF2B5EF4-FFF2-40B4-BE49-F238E27FC236}">
                    <a16:creationId xmlns:a16="http://schemas.microsoft.com/office/drawing/2014/main" id="{CFB90464-60F0-1216-16CC-B5D66926CE35}"/>
                  </a:ext>
                </a:extLst>
              </p:cNvPr>
              <p:cNvSpPr/>
              <p:nvPr/>
            </p:nvSpPr>
            <p:spPr>
              <a:xfrm>
                <a:off x="643514" y="1739828"/>
                <a:ext cx="1552895" cy="1245653"/>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27" name="Rounded Rectangle 17">
                <a:extLst>
                  <a:ext uri="{FF2B5EF4-FFF2-40B4-BE49-F238E27FC236}">
                    <a16:creationId xmlns:a16="http://schemas.microsoft.com/office/drawing/2014/main" id="{4FE41024-8931-E4E9-8530-6F3A65F10BA3}"/>
                  </a:ext>
                </a:extLst>
              </p:cNvPr>
              <p:cNvSpPr/>
              <p:nvPr/>
            </p:nvSpPr>
            <p:spPr>
              <a:xfrm>
                <a:off x="3410546" y="1739828"/>
                <a:ext cx="1552895" cy="1245653"/>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grpSp>
        <p:sp>
          <p:nvSpPr>
            <p:cNvPr id="16" name="TextBox 15">
              <a:extLst>
                <a:ext uri="{FF2B5EF4-FFF2-40B4-BE49-F238E27FC236}">
                  <a16:creationId xmlns:a16="http://schemas.microsoft.com/office/drawing/2014/main" id="{1CFD4865-25EC-6D05-D060-D387089CD0B3}"/>
                </a:ext>
              </a:extLst>
            </p:cNvPr>
            <p:cNvSpPr txBox="1"/>
            <p:nvPr/>
          </p:nvSpPr>
          <p:spPr>
            <a:xfrm>
              <a:off x="2398637" y="1341562"/>
              <a:ext cx="816249" cy="1569660"/>
            </a:xfrm>
            <a:prstGeom prst="rect">
              <a:avLst/>
            </a:prstGeom>
            <a:noFill/>
            <a:ln>
              <a:noFill/>
            </a:ln>
          </p:spPr>
          <p:txBody>
            <a:bodyPr wrap="none" rtlCol="0">
              <a:spAutoFit/>
            </a:bodyPr>
            <a:lstStyle/>
            <a:p>
              <a:r>
                <a:rPr lang="en-GB" sz="9598" dirty="0">
                  <a:solidFill>
                    <a:schemeClr val="accent5">
                      <a:lumMod val="75000"/>
                    </a:schemeClr>
                  </a:solidFill>
                  <a:latin typeface="Corbel" panose="020B0503020204020204" pitchFamily="34" charset="0"/>
                </a:rPr>
                <a:t>+</a:t>
              </a:r>
            </a:p>
          </p:txBody>
        </p:sp>
      </p:grpSp>
      <p:sp>
        <p:nvSpPr>
          <p:cNvPr id="5" name="TextBox 4">
            <a:extLst>
              <a:ext uri="{FF2B5EF4-FFF2-40B4-BE49-F238E27FC236}">
                <a16:creationId xmlns:a16="http://schemas.microsoft.com/office/drawing/2014/main" id="{8C144BB9-4BDD-4B6B-01B0-48E04D8996D1}"/>
              </a:ext>
            </a:extLst>
          </p:cNvPr>
          <p:cNvSpPr txBox="1"/>
          <p:nvPr/>
        </p:nvSpPr>
        <p:spPr>
          <a:xfrm>
            <a:off x="855580" y="3376287"/>
            <a:ext cx="5243342" cy="2308324"/>
          </a:xfrm>
          <a:prstGeom prst="rect">
            <a:avLst/>
          </a:prstGeom>
          <a:noFill/>
        </p:spPr>
        <p:txBody>
          <a:bodyPr wrap="square">
            <a:spAutoFit/>
          </a:bodyPr>
          <a:lstStyle/>
          <a:p>
            <a:pPr marL="0" indent="0">
              <a:buNone/>
            </a:pPr>
            <a:r>
              <a:rPr lang="en-GB" sz="2400" dirty="0">
                <a:solidFill>
                  <a:srgbClr val="006666"/>
                </a:solidFill>
                <a:latin typeface="Corbel" panose="020B0503020204020204" pitchFamily="34" charset="0"/>
              </a:rPr>
              <a:t>sufficient extra benefits </a:t>
            </a:r>
            <a:r>
              <a:rPr lang="en-GB" sz="2400" dirty="0">
                <a:latin typeface="Corbel" panose="020B0503020204020204" pitchFamily="34" charset="0"/>
              </a:rPr>
              <a:t>from what already exists…</a:t>
            </a:r>
          </a:p>
          <a:p>
            <a:pPr marL="0" indent="0">
              <a:buNone/>
            </a:pPr>
            <a:endParaRPr lang="en-GB" sz="2400" dirty="0">
              <a:latin typeface="Corbel" panose="020B0503020204020204" pitchFamily="34" charset="0"/>
            </a:endParaRPr>
          </a:p>
          <a:p>
            <a:pPr marL="0" indent="0">
              <a:buNone/>
            </a:pPr>
            <a:r>
              <a:rPr lang="en-GB" sz="2400" dirty="0">
                <a:latin typeface="Corbel" panose="020B0503020204020204" pitchFamily="34" charset="0"/>
              </a:rPr>
              <a:t>…without compromising the </a:t>
            </a:r>
            <a:r>
              <a:rPr lang="en-GB" sz="2400" dirty="0">
                <a:solidFill>
                  <a:srgbClr val="006666"/>
                </a:solidFill>
                <a:latin typeface="Corbel" panose="020B0503020204020204" pitchFamily="34" charset="0"/>
              </a:rPr>
              <a:t>developer entry-level experience</a:t>
            </a:r>
            <a:r>
              <a:rPr lang="en-GB" sz="2400" dirty="0">
                <a:latin typeface="Corbel" panose="020B0503020204020204" pitchFamily="34" charset="0"/>
              </a:rPr>
              <a:t> so much that they rather do their own thing.</a:t>
            </a:r>
          </a:p>
        </p:txBody>
      </p:sp>
      <p:pic>
        <p:nvPicPr>
          <p:cNvPr id="6" name="Google Shape;240;p9" descr="Image result for RO-Crate logo">
            <a:extLst>
              <a:ext uri="{FF2B5EF4-FFF2-40B4-BE49-F238E27FC236}">
                <a16:creationId xmlns:a16="http://schemas.microsoft.com/office/drawing/2014/main" id="{AD4CC5B8-352A-C388-A2D7-B441988C58CA}"/>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3289681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00B574-5830-415F-272F-1E145F398350}"/>
              </a:ext>
            </a:extLst>
          </p:cNvPr>
          <p:cNvSpPr>
            <a:spLocks noGrp="1"/>
          </p:cNvSpPr>
          <p:nvPr>
            <p:ph idx="1"/>
          </p:nvPr>
        </p:nvSpPr>
        <p:spPr>
          <a:xfrm>
            <a:off x="5441711" y="431253"/>
            <a:ext cx="6314859" cy="4851947"/>
          </a:xfrm>
        </p:spPr>
        <p:txBody>
          <a:bodyPr>
            <a:normAutofit/>
          </a:bodyPr>
          <a:lstStyle/>
          <a:p>
            <a:pPr marL="0" indent="0">
              <a:buNone/>
            </a:pPr>
            <a:r>
              <a:rPr lang="en-GB" sz="3600" b="1" dirty="0">
                <a:solidFill>
                  <a:srgbClr val="006666"/>
                </a:solidFill>
                <a:latin typeface="+mj-lt"/>
              </a:rPr>
              <a:t>Multi-institute Team Science</a:t>
            </a:r>
            <a:endParaRPr lang="en-GB" dirty="0">
              <a:solidFill>
                <a:srgbClr val="006666"/>
              </a:solidFill>
              <a:latin typeface="Corbel" panose="020B0503020204020204" pitchFamily="34" charset="0"/>
            </a:endParaRPr>
          </a:p>
          <a:p>
            <a:endParaRPr lang="en-GB" sz="2000" dirty="0">
              <a:solidFill>
                <a:srgbClr val="006666"/>
              </a:solidFill>
              <a:latin typeface="Corbel" panose="020B0503020204020204" pitchFamily="34" charset="0"/>
            </a:endParaRPr>
          </a:p>
          <a:p>
            <a:endParaRPr lang="en-GB" sz="1800" dirty="0">
              <a:solidFill>
                <a:srgbClr val="006666"/>
              </a:solidFill>
              <a:latin typeface="Corbel" panose="020B0503020204020204" pitchFamily="34" charset="0"/>
            </a:endParaRPr>
          </a:p>
          <a:p>
            <a:endParaRPr lang="en-GB" sz="1800" dirty="0">
              <a:solidFill>
                <a:srgbClr val="006666"/>
              </a:solidFill>
              <a:latin typeface="Corbel" panose="020B0503020204020204" pitchFamily="34" charset="0"/>
            </a:endParaRPr>
          </a:p>
          <a:p>
            <a:pPr marL="0" indent="0">
              <a:buNone/>
            </a:pPr>
            <a:r>
              <a:rPr lang="en-GB" dirty="0">
                <a:solidFill>
                  <a:srgbClr val="006666"/>
                </a:solidFill>
                <a:latin typeface="Corbel" panose="020B0503020204020204" pitchFamily="34" charset="0"/>
              </a:rPr>
              <a:t>Collaborators </a:t>
            </a:r>
          </a:p>
          <a:p>
            <a:pPr marL="0" indent="0">
              <a:buNone/>
            </a:pPr>
            <a:endParaRPr lang="en-GB" dirty="0">
              <a:solidFill>
                <a:srgbClr val="006666"/>
              </a:solidFill>
              <a:latin typeface="Corbel" panose="020B0503020204020204" pitchFamily="34" charset="0"/>
            </a:endParaRPr>
          </a:p>
          <a:p>
            <a:pPr marL="0" indent="0">
              <a:buNone/>
            </a:pPr>
            <a:r>
              <a:rPr lang="en-GB" dirty="0">
                <a:solidFill>
                  <a:srgbClr val="006666"/>
                </a:solidFill>
                <a:latin typeface="Corbel" panose="020B0503020204020204" pitchFamily="34" charset="0"/>
              </a:rPr>
              <a:t>Using different platforms</a:t>
            </a:r>
          </a:p>
        </p:txBody>
      </p:sp>
      <p:pic>
        <p:nvPicPr>
          <p:cNvPr id="4" name="Picture 2">
            <a:extLst>
              <a:ext uri="{FF2B5EF4-FFF2-40B4-BE49-F238E27FC236}">
                <a16:creationId xmlns:a16="http://schemas.microsoft.com/office/drawing/2014/main" id="{DE51F77C-4A95-5B44-DE21-187F39FA6D2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831" r="29488"/>
          <a:stretch/>
        </p:blipFill>
        <p:spPr bwMode="auto">
          <a:xfrm>
            <a:off x="795242" y="431253"/>
            <a:ext cx="3807443" cy="5138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a:extLst>
              <a:ext uri="{FF2B5EF4-FFF2-40B4-BE49-F238E27FC236}">
                <a16:creationId xmlns:a16="http://schemas.microsoft.com/office/drawing/2014/main" id="{DB3499F2-C20E-CF40-58AE-277C90382D29}"/>
              </a:ext>
            </a:extLst>
          </p:cNvPr>
          <p:cNvSpPr txBox="1"/>
          <p:nvPr/>
        </p:nvSpPr>
        <p:spPr>
          <a:xfrm>
            <a:off x="795242" y="5852574"/>
            <a:ext cx="10882086" cy="646331"/>
          </a:xfrm>
          <a:prstGeom prst="rect">
            <a:avLst/>
          </a:prstGeom>
          <a:noFill/>
        </p:spPr>
        <p:txBody>
          <a:bodyPr wrap="square">
            <a:spAutoFit/>
          </a:bodyPr>
          <a:lstStyle/>
          <a:p>
            <a:r>
              <a:rPr lang="en-US" dirty="0">
                <a:latin typeface="+mj-lt"/>
              </a:rPr>
              <a:t>Almeida, A., Mitchell, A.L., Boland, M. </a:t>
            </a:r>
            <a:r>
              <a:rPr lang="en-US" i="1" dirty="0">
                <a:latin typeface="+mj-lt"/>
              </a:rPr>
              <a:t>et al.</a:t>
            </a:r>
            <a:r>
              <a:rPr lang="en-US" dirty="0">
                <a:latin typeface="+mj-lt"/>
              </a:rPr>
              <a:t> A new genomic blueprint of the human gut microbiota. </a:t>
            </a:r>
          </a:p>
          <a:p>
            <a:r>
              <a:rPr lang="en-US" i="1" dirty="0">
                <a:latin typeface="+mj-lt"/>
              </a:rPr>
              <a:t>Nature</a:t>
            </a:r>
            <a:r>
              <a:rPr lang="en-US" dirty="0">
                <a:latin typeface="+mj-lt"/>
              </a:rPr>
              <a:t> </a:t>
            </a:r>
            <a:r>
              <a:rPr lang="en-US" b="1" dirty="0">
                <a:latin typeface="+mj-lt"/>
              </a:rPr>
              <a:t>568</a:t>
            </a:r>
            <a:r>
              <a:rPr lang="en-US" dirty="0">
                <a:latin typeface="+mj-lt"/>
              </a:rPr>
              <a:t>, 499–504 (2019). https://doi.org/10.1038/s41586-019-0965-1</a:t>
            </a:r>
            <a:endParaRPr lang="en-GB" dirty="0">
              <a:latin typeface="+mj-lt"/>
            </a:endParaRPr>
          </a:p>
        </p:txBody>
      </p:sp>
      <p:pic>
        <p:nvPicPr>
          <p:cNvPr id="2" name="pasted-image.png">
            <a:extLst>
              <a:ext uri="{FF2B5EF4-FFF2-40B4-BE49-F238E27FC236}">
                <a16:creationId xmlns:a16="http://schemas.microsoft.com/office/drawing/2014/main" id="{D8F072C1-B28E-E2FA-4FEF-8BB3C7DE2BFF}"/>
              </a:ext>
            </a:extLst>
          </p:cNvPr>
          <p:cNvPicPr/>
          <p:nvPr/>
        </p:nvPicPr>
        <p:blipFill>
          <a:blip r:embed="rId4"/>
          <a:stretch>
            <a:fillRect/>
          </a:stretch>
        </p:blipFill>
        <p:spPr>
          <a:xfrm>
            <a:off x="10934181" y="169398"/>
            <a:ext cx="1055736" cy="937255"/>
          </a:xfrm>
          <a:prstGeom prst="rect">
            <a:avLst/>
          </a:prstGeom>
          <a:ln w="12700" cap="flat">
            <a:noFill/>
            <a:miter lim="400000"/>
          </a:ln>
          <a:effectLst/>
        </p:spPr>
      </p:pic>
    </p:spTree>
    <p:extLst>
      <p:ext uri="{BB962C8B-B14F-4D97-AF65-F5344CB8AC3E}">
        <p14:creationId xmlns:p14="http://schemas.microsoft.com/office/powerpoint/2010/main" val="25328506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DAAC3-1627-62E6-9CB4-5B28C9F2D191}"/>
              </a:ext>
            </a:extLst>
          </p:cNvPr>
          <p:cNvSpPr>
            <a:spLocks noGrp="1"/>
          </p:cNvSpPr>
          <p:nvPr>
            <p:ph type="title"/>
          </p:nvPr>
        </p:nvSpPr>
        <p:spPr>
          <a:xfrm>
            <a:off x="2038525" y="322077"/>
            <a:ext cx="9552045" cy="926326"/>
          </a:xfrm>
        </p:spPr>
        <p:txBody>
          <a:bodyPr>
            <a:normAutofit/>
          </a:bodyPr>
          <a:lstStyle/>
          <a:p>
            <a:pPr algn="l"/>
            <a:r>
              <a:rPr lang="en-GB" sz="4400" dirty="0">
                <a:solidFill>
                  <a:srgbClr val="006666"/>
                </a:solidFill>
                <a:latin typeface="Calibri" panose="020F0502020204030204" pitchFamily="34" charset="0"/>
                <a:cs typeface="Calibri" panose="020F0502020204030204" pitchFamily="34" charset="0"/>
              </a:rPr>
              <a:t>Developer Friendly, Problem Driven</a:t>
            </a:r>
            <a:endParaRPr lang="en-GB" dirty="0">
              <a:solidFill>
                <a:srgbClr val="006666"/>
              </a:solidFill>
            </a:endParaRPr>
          </a:p>
        </p:txBody>
      </p:sp>
      <p:grpSp>
        <p:nvGrpSpPr>
          <p:cNvPr id="3" name="Group 2">
            <a:extLst>
              <a:ext uri="{FF2B5EF4-FFF2-40B4-BE49-F238E27FC236}">
                <a16:creationId xmlns:a16="http://schemas.microsoft.com/office/drawing/2014/main" id="{BBC305E5-F57C-66AE-7C09-63C9EEDEBE3E}"/>
              </a:ext>
            </a:extLst>
          </p:cNvPr>
          <p:cNvGrpSpPr/>
          <p:nvPr/>
        </p:nvGrpSpPr>
        <p:grpSpPr>
          <a:xfrm>
            <a:off x="983961" y="1644153"/>
            <a:ext cx="4019637" cy="2263714"/>
            <a:chOff x="983961" y="1644153"/>
            <a:chExt cx="4019637" cy="2263714"/>
          </a:xfrm>
        </p:grpSpPr>
        <p:pic>
          <p:nvPicPr>
            <p:cNvPr id="10" name="Picture 4" descr="Image result for RO-Crate logo">
              <a:extLst>
                <a:ext uri="{FF2B5EF4-FFF2-40B4-BE49-F238E27FC236}">
                  <a16:creationId xmlns:a16="http://schemas.microsoft.com/office/drawing/2014/main" id="{A3F94D60-332C-529F-16BF-BA4F23315C9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9043" y="3197863"/>
              <a:ext cx="2495429" cy="71000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F281811D-F2FD-201B-39C9-49F98CD06CE4}"/>
                </a:ext>
              </a:extLst>
            </p:cNvPr>
            <p:cNvGrpSpPr/>
            <p:nvPr/>
          </p:nvGrpSpPr>
          <p:grpSpPr>
            <a:xfrm>
              <a:off x="983961" y="1644153"/>
              <a:ext cx="4019637" cy="1319316"/>
              <a:chOff x="561143" y="1341562"/>
              <a:chExt cx="4741976" cy="1643919"/>
            </a:xfrm>
          </p:grpSpPr>
          <p:grpSp>
            <p:nvGrpSpPr>
              <p:cNvPr id="14" name="Group 13">
                <a:extLst>
                  <a:ext uri="{FF2B5EF4-FFF2-40B4-BE49-F238E27FC236}">
                    <a16:creationId xmlns:a16="http://schemas.microsoft.com/office/drawing/2014/main" id="{2FA4B7D1-64C7-2318-91BD-094347681BE6}"/>
                  </a:ext>
                </a:extLst>
              </p:cNvPr>
              <p:cNvGrpSpPr/>
              <p:nvPr/>
            </p:nvGrpSpPr>
            <p:grpSpPr>
              <a:xfrm>
                <a:off x="561143" y="1739828"/>
                <a:ext cx="4741976" cy="1245653"/>
                <a:chOff x="561143" y="1739828"/>
                <a:chExt cx="4741976" cy="1245653"/>
              </a:xfrm>
            </p:grpSpPr>
            <p:sp>
              <p:nvSpPr>
                <p:cNvPr id="18" name="Rectangle 17">
                  <a:extLst>
                    <a:ext uri="{FF2B5EF4-FFF2-40B4-BE49-F238E27FC236}">
                      <a16:creationId xmlns:a16="http://schemas.microsoft.com/office/drawing/2014/main" id="{9FA57A27-2491-F19A-2037-8F1E39548294}"/>
                    </a:ext>
                  </a:extLst>
                </p:cNvPr>
                <p:cNvSpPr/>
                <p:nvPr/>
              </p:nvSpPr>
              <p:spPr>
                <a:xfrm>
                  <a:off x="3214887" y="1739828"/>
                  <a:ext cx="2088232" cy="646331"/>
                </a:xfrm>
                <a:prstGeom prst="rect">
                  <a:avLst/>
                </a:prstGeom>
              </p:spPr>
              <p:txBody>
                <a:bodyPr wrap="square">
                  <a:spAutoFit/>
                </a:bodyPr>
                <a:lstStyle/>
                <a:p>
                  <a:pPr algn="ctr"/>
                  <a:r>
                    <a:rPr lang="en-GB" b="1" dirty="0" err="1">
                      <a:solidFill>
                        <a:schemeClr val="accent5">
                          <a:lumMod val="75000"/>
                        </a:schemeClr>
                      </a:solidFill>
                      <a:latin typeface="Corbel" panose="020B0503020204020204" pitchFamily="34" charset="0"/>
                    </a:rPr>
                    <a:t>DataCrate</a:t>
                  </a:r>
                  <a:r>
                    <a:rPr lang="en-GB" dirty="0">
                      <a:latin typeface="Corbel" panose="020B0503020204020204" pitchFamily="34" charset="0"/>
                    </a:rPr>
                    <a:t> simple web stack</a:t>
                  </a:r>
                </a:p>
              </p:txBody>
            </p:sp>
            <p:sp>
              <p:nvSpPr>
                <p:cNvPr id="19" name="Rectangle 18">
                  <a:extLst>
                    <a:ext uri="{FF2B5EF4-FFF2-40B4-BE49-F238E27FC236}">
                      <a16:creationId xmlns:a16="http://schemas.microsoft.com/office/drawing/2014/main" id="{F848D733-CE65-9372-4EA8-8E0E60A6C580}"/>
                    </a:ext>
                  </a:extLst>
                </p:cNvPr>
                <p:cNvSpPr/>
                <p:nvPr/>
              </p:nvSpPr>
              <p:spPr>
                <a:xfrm>
                  <a:off x="561143" y="1739828"/>
                  <a:ext cx="1717639" cy="1150505"/>
                </a:xfrm>
                <a:prstGeom prst="rect">
                  <a:avLst/>
                </a:prstGeom>
              </p:spPr>
              <p:txBody>
                <a:bodyPr wrap="square">
                  <a:spAutoFit/>
                </a:bodyPr>
                <a:lstStyle/>
                <a:p>
                  <a:pPr algn="ctr"/>
                  <a:r>
                    <a:rPr lang="en-GB" b="1" dirty="0">
                      <a:solidFill>
                        <a:schemeClr val="accent5">
                          <a:lumMod val="75000"/>
                        </a:schemeClr>
                      </a:solidFill>
                      <a:latin typeface="Corbel" panose="020B0503020204020204" pitchFamily="34" charset="0"/>
                    </a:rPr>
                    <a:t>ROs</a:t>
                  </a:r>
                </a:p>
                <a:p>
                  <a:pPr algn="ctr"/>
                  <a:r>
                    <a:rPr lang="en-GB" dirty="0">
                      <a:latin typeface="Corbel" panose="020B0503020204020204" pitchFamily="34" charset="0"/>
                    </a:rPr>
                    <a:t>rich RDF </a:t>
                  </a:r>
                </a:p>
                <a:p>
                  <a:pPr algn="ctr"/>
                  <a:r>
                    <a:rPr lang="en-GB" dirty="0">
                      <a:latin typeface="Corbel" panose="020B0503020204020204" pitchFamily="34" charset="0"/>
                    </a:rPr>
                    <a:t>stack</a:t>
                  </a:r>
                </a:p>
              </p:txBody>
            </p:sp>
            <p:sp>
              <p:nvSpPr>
                <p:cNvPr id="20" name="Rounded Rectangle 15">
                  <a:extLst>
                    <a:ext uri="{FF2B5EF4-FFF2-40B4-BE49-F238E27FC236}">
                      <a16:creationId xmlns:a16="http://schemas.microsoft.com/office/drawing/2014/main" id="{CFB90464-60F0-1216-16CC-B5D66926CE35}"/>
                    </a:ext>
                  </a:extLst>
                </p:cNvPr>
                <p:cNvSpPr/>
                <p:nvPr/>
              </p:nvSpPr>
              <p:spPr>
                <a:xfrm>
                  <a:off x="643514" y="1739828"/>
                  <a:ext cx="1552895" cy="1245653"/>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sp>
              <p:nvSpPr>
                <p:cNvPr id="27" name="Rounded Rectangle 17">
                  <a:extLst>
                    <a:ext uri="{FF2B5EF4-FFF2-40B4-BE49-F238E27FC236}">
                      <a16:creationId xmlns:a16="http://schemas.microsoft.com/office/drawing/2014/main" id="{4FE41024-8931-E4E9-8530-6F3A65F10BA3}"/>
                    </a:ext>
                  </a:extLst>
                </p:cNvPr>
                <p:cNvSpPr/>
                <p:nvPr/>
              </p:nvSpPr>
              <p:spPr>
                <a:xfrm>
                  <a:off x="3482556" y="1739828"/>
                  <a:ext cx="1552895" cy="1245653"/>
                </a:xfrm>
                <a:prstGeom prst="roundRect">
                  <a:avLst/>
                </a:prstGeom>
                <a:no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Corbel" panose="020B0503020204020204" pitchFamily="34" charset="0"/>
                  </a:endParaRPr>
                </a:p>
              </p:txBody>
            </p:sp>
          </p:grpSp>
          <p:sp>
            <p:nvSpPr>
              <p:cNvPr id="16" name="TextBox 15">
                <a:extLst>
                  <a:ext uri="{FF2B5EF4-FFF2-40B4-BE49-F238E27FC236}">
                    <a16:creationId xmlns:a16="http://schemas.microsoft.com/office/drawing/2014/main" id="{1CFD4865-25EC-6D05-D060-D387089CD0B3}"/>
                  </a:ext>
                </a:extLst>
              </p:cNvPr>
              <p:cNvSpPr txBox="1"/>
              <p:nvPr/>
            </p:nvSpPr>
            <p:spPr>
              <a:xfrm>
                <a:off x="2398637" y="1341562"/>
                <a:ext cx="816249" cy="1569660"/>
              </a:xfrm>
              <a:prstGeom prst="rect">
                <a:avLst/>
              </a:prstGeom>
              <a:noFill/>
              <a:ln>
                <a:noFill/>
              </a:ln>
            </p:spPr>
            <p:txBody>
              <a:bodyPr wrap="none" rtlCol="0">
                <a:spAutoFit/>
              </a:bodyPr>
              <a:lstStyle/>
              <a:p>
                <a:r>
                  <a:rPr lang="en-GB" sz="9598" dirty="0">
                    <a:solidFill>
                      <a:schemeClr val="accent5">
                        <a:lumMod val="75000"/>
                      </a:schemeClr>
                    </a:solidFill>
                    <a:latin typeface="Corbel" panose="020B0503020204020204" pitchFamily="34" charset="0"/>
                  </a:rPr>
                  <a:t>+</a:t>
                </a:r>
              </a:p>
            </p:txBody>
          </p:sp>
        </p:grpSp>
      </p:grpSp>
      <p:sp>
        <p:nvSpPr>
          <p:cNvPr id="13" name="Rectangle 12">
            <a:extLst>
              <a:ext uri="{FF2B5EF4-FFF2-40B4-BE49-F238E27FC236}">
                <a16:creationId xmlns:a16="http://schemas.microsoft.com/office/drawing/2014/main" id="{86ECF836-D24D-2618-B02A-CE6179D5827A}"/>
              </a:ext>
            </a:extLst>
          </p:cNvPr>
          <p:cNvSpPr/>
          <p:nvPr/>
        </p:nvSpPr>
        <p:spPr>
          <a:xfrm>
            <a:off x="5003598" y="1450696"/>
            <a:ext cx="6702804" cy="5262979"/>
          </a:xfrm>
          <a:prstGeom prst="rect">
            <a:avLst/>
          </a:prstGeom>
          <a:ln>
            <a:noFill/>
          </a:ln>
        </p:spPr>
        <p:txBody>
          <a:bodyPr wrap="square">
            <a:spAutoFit/>
          </a:bodyPr>
          <a:lstStyle/>
          <a:p>
            <a:pPr algn="ctr"/>
            <a:r>
              <a:rPr lang="en-GB" sz="2400" b="1" dirty="0">
                <a:solidFill>
                  <a:srgbClr val="006666"/>
                </a:solidFill>
                <a:latin typeface="Corbel" panose="020B0503020204020204" pitchFamily="34" charset="0"/>
              </a:rPr>
              <a:t>simplifications rather than generalisations </a:t>
            </a:r>
          </a:p>
          <a:p>
            <a:pPr algn="ctr"/>
            <a:r>
              <a:rPr lang="en-GB" sz="2400" dirty="0">
                <a:latin typeface="Corbel" panose="020B0503020204020204" pitchFamily="34" charset="0"/>
              </a:rPr>
              <a:t>fewer features, more directed</a:t>
            </a:r>
          </a:p>
          <a:p>
            <a:pPr algn="ctr"/>
            <a:r>
              <a:rPr lang="en-GB" sz="2400" b="1" dirty="0">
                <a:solidFill>
                  <a:srgbClr val="006666"/>
                </a:solidFill>
                <a:latin typeface="Corbel" panose="020B0503020204020204" pitchFamily="34" charset="0"/>
              </a:rPr>
              <a:t>easier to understand, conceptually simpler</a:t>
            </a:r>
          </a:p>
          <a:p>
            <a:pPr algn="ctr"/>
            <a:r>
              <a:rPr lang="en-GB" sz="2400" dirty="0">
                <a:latin typeface="Corbel" panose="020B0503020204020204" pitchFamily="34" charset="0"/>
              </a:rPr>
              <a:t>opinionated guide to current best practices</a:t>
            </a:r>
          </a:p>
          <a:p>
            <a:pPr algn="ctr"/>
            <a:r>
              <a:rPr lang="en-US" sz="2400" b="1" dirty="0">
                <a:solidFill>
                  <a:srgbClr val="006666"/>
                </a:solidFill>
                <a:latin typeface="Corbel" panose="020B0503020204020204" pitchFamily="34" charset="0"/>
              </a:rPr>
              <a:t>constrained and predictable but not too cumbersome to work with</a:t>
            </a:r>
            <a:endParaRPr lang="en-GB" sz="2400" b="1" dirty="0">
              <a:solidFill>
                <a:srgbClr val="006666"/>
              </a:solidFill>
              <a:latin typeface="Corbel" panose="020B0503020204020204" pitchFamily="34" charset="0"/>
            </a:endParaRPr>
          </a:p>
          <a:p>
            <a:pPr algn="ctr"/>
            <a:endParaRPr lang="en-GB" sz="2400" dirty="0">
              <a:latin typeface="Corbel" panose="020B0503020204020204" pitchFamily="34" charset="0"/>
            </a:endParaRPr>
          </a:p>
          <a:p>
            <a:pPr algn="ctr"/>
            <a:r>
              <a:rPr lang="en-GB" sz="2400" b="1" dirty="0">
                <a:solidFill>
                  <a:srgbClr val="006666"/>
                </a:solidFill>
                <a:latin typeface="Corbel" panose="020B0503020204020204" pitchFamily="34" charset="0"/>
              </a:rPr>
              <a:t>retain just enough linked data for benefits</a:t>
            </a:r>
          </a:p>
          <a:p>
            <a:pPr algn="ctr"/>
            <a:r>
              <a:rPr lang="en-GB" sz="2400" dirty="0">
                <a:latin typeface="Corbel" panose="020B0503020204020204" pitchFamily="34" charset="0"/>
              </a:rPr>
              <a:t>querying, vocabularies, clickable URIs, </a:t>
            </a:r>
          </a:p>
          <a:p>
            <a:pPr algn="ctr"/>
            <a:r>
              <a:rPr lang="en-GB" sz="2400" dirty="0">
                <a:latin typeface="Corbel" panose="020B0503020204020204" pitchFamily="34" charset="0"/>
              </a:rPr>
              <a:t>knowledge graphs </a:t>
            </a:r>
          </a:p>
          <a:p>
            <a:pPr algn="ctr"/>
            <a:endParaRPr lang="en-GB" sz="2400" dirty="0">
              <a:latin typeface="Corbel" panose="020B0503020204020204" pitchFamily="34" charset="0"/>
            </a:endParaRPr>
          </a:p>
          <a:p>
            <a:pPr algn="ctr"/>
            <a:r>
              <a:rPr lang="en-GB" sz="2400" b="1" dirty="0">
                <a:solidFill>
                  <a:srgbClr val="006666"/>
                </a:solidFill>
                <a:latin typeface="Corbel" panose="020B0503020204020204" pitchFamily="34" charset="0"/>
              </a:rPr>
              <a:t>with all the stuff developers need</a:t>
            </a:r>
          </a:p>
          <a:p>
            <a:pPr algn="ctr"/>
            <a:r>
              <a:rPr lang="en-GB" sz="2400" dirty="0">
                <a:latin typeface="Corbel" panose="020B0503020204020204" pitchFamily="34" charset="0"/>
              </a:rPr>
              <a:t>documentation, examples, libraries, tools</a:t>
            </a:r>
          </a:p>
          <a:p>
            <a:pPr algn="ctr"/>
            <a:endParaRPr lang="en-GB" sz="2400" dirty="0">
              <a:latin typeface="Corbel" panose="020B0503020204020204" pitchFamily="34" charset="0"/>
            </a:endParaRPr>
          </a:p>
        </p:txBody>
      </p:sp>
      <p:sp>
        <p:nvSpPr>
          <p:cNvPr id="40" name="TextBox 39">
            <a:extLst>
              <a:ext uri="{FF2B5EF4-FFF2-40B4-BE49-F238E27FC236}">
                <a16:creationId xmlns:a16="http://schemas.microsoft.com/office/drawing/2014/main" id="{3B9A3FF8-5DCB-B29A-9E89-A07F1FC669CD}"/>
              </a:ext>
            </a:extLst>
          </p:cNvPr>
          <p:cNvSpPr txBox="1"/>
          <p:nvPr/>
        </p:nvSpPr>
        <p:spPr>
          <a:xfrm>
            <a:off x="1398" y="4989748"/>
            <a:ext cx="6094602" cy="769441"/>
          </a:xfrm>
          <a:prstGeom prst="rect">
            <a:avLst/>
          </a:prstGeom>
          <a:noFill/>
        </p:spPr>
        <p:txBody>
          <a:bodyPr wrap="square">
            <a:spAutoFit/>
          </a:bodyPr>
          <a:lstStyle/>
          <a:p>
            <a:pPr algn="ctr"/>
            <a:r>
              <a:rPr lang="en-GB" sz="4400" b="1" dirty="0">
                <a:solidFill>
                  <a:srgbClr val="006666"/>
                </a:solidFill>
                <a:latin typeface="Corbel" panose="020B0503020204020204" pitchFamily="34" charset="0"/>
              </a:rPr>
              <a:t>Adoptability!!!!</a:t>
            </a:r>
          </a:p>
        </p:txBody>
      </p:sp>
      <p:pic>
        <p:nvPicPr>
          <p:cNvPr id="41" name="Google Shape;240;p9" descr="Image result for RO-Crate logo">
            <a:extLst>
              <a:ext uri="{FF2B5EF4-FFF2-40B4-BE49-F238E27FC236}">
                <a16:creationId xmlns:a16="http://schemas.microsoft.com/office/drawing/2014/main" id="{F2B7ED04-6B03-D2B7-6B6C-7BE5773FA5DC}"/>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23654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00068A0-7BD0-58A1-B831-07696265FE50}"/>
              </a:ext>
            </a:extLst>
          </p:cNvPr>
          <p:cNvSpPr txBox="1">
            <a:spLocks/>
          </p:cNvSpPr>
          <p:nvPr/>
        </p:nvSpPr>
        <p:spPr>
          <a:xfrm>
            <a:off x="2063693" y="325464"/>
            <a:ext cx="9552045" cy="926326"/>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GB" sz="4400" kern="0" dirty="0">
                <a:solidFill>
                  <a:srgbClr val="006666"/>
                </a:solidFill>
                <a:latin typeface="Calibri" panose="020F0502020204030204" pitchFamily="34" charset="0"/>
                <a:cs typeface="Calibri" panose="020F0502020204030204" pitchFamily="34" charset="0"/>
              </a:rPr>
              <a:t>Developer Friendly, Tool development</a:t>
            </a:r>
            <a:endParaRPr lang="en-GB" kern="0" dirty="0">
              <a:solidFill>
                <a:srgbClr val="006666"/>
              </a:solidFill>
            </a:endParaRPr>
          </a:p>
        </p:txBody>
      </p:sp>
      <p:pic>
        <p:nvPicPr>
          <p:cNvPr id="7" name="Google Shape;240;p9" descr="Image result for RO-Crate logo">
            <a:extLst>
              <a:ext uri="{FF2B5EF4-FFF2-40B4-BE49-F238E27FC236}">
                <a16:creationId xmlns:a16="http://schemas.microsoft.com/office/drawing/2014/main" id="{320ABF77-7132-3D78-EA17-1C0D1DEC67A2}"/>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8" name="TextBox 7">
            <a:extLst>
              <a:ext uri="{FF2B5EF4-FFF2-40B4-BE49-F238E27FC236}">
                <a16:creationId xmlns:a16="http://schemas.microsoft.com/office/drawing/2014/main" id="{02C6D310-FBED-605B-7992-26EAB2CD1CF1}"/>
              </a:ext>
            </a:extLst>
          </p:cNvPr>
          <p:cNvSpPr txBox="1"/>
          <p:nvPr/>
        </p:nvSpPr>
        <p:spPr>
          <a:xfrm>
            <a:off x="903434" y="5911199"/>
            <a:ext cx="6094602" cy="646331"/>
          </a:xfrm>
          <a:prstGeom prst="rect">
            <a:avLst/>
          </a:prstGeom>
          <a:noFill/>
        </p:spPr>
        <p:txBody>
          <a:bodyPr wrap="square">
            <a:spAutoFit/>
          </a:bodyPr>
          <a:lstStyle/>
          <a:p>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Packaging research artefacts with RO-Crate</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r>
              <a:rPr kumimoji="0" lang="en-GB" sz="1800" b="0" i="1" u="none" strike="noStrike" kern="0" cap="none" spc="0" normalizeH="0" baseline="0" noProof="0" dirty="0">
                <a:ln>
                  <a:noFill/>
                </a:ln>
                <a:solidFill>
                  <a:srgbClr val="008080"/>
                </a:solidFill>
                <a:effectLst/>
                <a:uLnTx/>
                <a:uFillTx/>
                <a:latin typeface="Corbel"/>
                <a:ea typeface="Corbel"/>
                <a:cs typeface="Corbel"/>
                <a:sym typeface="Corbel"/>
              </a:rPr>
              <a:t>Data Science </a:t>
            </a:r>
            <a:r>
              <a:rPr kumimoji="0" lang="en-GB" sz="1800" b="0" i="0" u="sng" strike="noStrike" kern="0" cap="none" spc="0" normalizeH="0" baseline="0" noProof="0" dirty="0">
                <a:ln>
                  <a:noFill/>
                </a:ln>
                <a:solidFill>
                  <a:srgbClr val="0563C1"/>
                </a:solidFill>
                <a:effectLst/>
                <a:uLnTx/>
                <a:uFillTx/>
                <a:latin typeface="Corbel"/>
                <a:ea typeface="Corbel"/>
                <a:cs typeface="Corbel"/>
                <a:sym typeface="Corbel"/>
                <a:hlinkClick r:id="rId4"/>
              </a:rPr>
              <a:t>https://doi.org/10.3233/DS-210053</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endParaRPr lang="en-GB" dirty="0"/>
          </a:p>
        </p:txBody>
      </p:sp>
      <p:sp>
        <p:nvSpPr>
          <p:cNvPr id="9" name="TextBox 8">
            <a:extLst>
              <a:ext uri="{FF2B5EF4-FFF2-40B4-BE49-F238E27FC236}">
                <a16:creationId xmlns:a16="http://schemas.microsoft.com/office/drawing/2014/main" id="{BC1E4F43-5DF3-F991-5F84-A5DD800F4703}"/>
              </a:ext>
            </a:extLst>
          </p:cNvPr>
          <p:cNvSpPr txBox="1"/>
          <p:nvPr/>
        </p:nvSpPr>
        <p:spPr>
          <a:xfrm>
            <a:off x="8316579" y="5924286"/>
            <a:ext cx="2857369"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RO-Crate Specification 1.1</a:t>
            </a:r>
            <a:endParaRPr kumimoji="0" lang="en-GB" sz="11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orbel"/>
                <a:ea typeface="Corbel"/>
                <a:cs typeface="Corbel"/>
                <a:sym typeface="Corbel"/>
                <a:hlinkClick r:id="rId5"/>
              </a:rPr>
              <a:t>https://w3id.org/ro/crate/1.1</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p>
        </p:txBody>
      </p:sp>
      <p:pic>
        <p:nvPicPr>
          <p:cNvPr id="22" name="Picture 21">
            <a:extLst>
              <a:ext uri="{FF2B5EF4-FFF2-40B4-BE49-F238E27FC236}">
                <a16:creationId xmlns:a16="http://schemas.microsoft.com/office/drawing/2014/main" id="{A04F86F6-FBE9-AF9C-504D-9F7B0C30C5F3}"/>
              </a:ext>
            </a:extLst>
          </p:cNvPr>
          <p:cNvPicPr>
            <a:picLocks noChangeAspect="1"/>
          </p:cNvPicPr>
          <p:nvPr/>
        </p:nvPicPr>
        <p:blipFill>
          <a:blip r:embed="rId6"/>
          <a:stretch>
            <a:fillRect/>
          </a:stretch>
        </p:blipFill>
        <p:spPr>
          <a:xfrm>
            <a:off x="903434" y="1452244"/>
            <a:ext cx="5247101" cy="4111570"/>
          </a:xfrm>
          <a:prstGeom prst="rect">
            <a:avLst/>
          </a:prstGeom>
        </p:spPr>
      </p:pic>
      <p:grpSp>
        <p:nvGrpSpPr>
          <p:cNvPr id="41" name="Group 40">
            <a:extLst>
              <a:ext uri="{FF2B5EF4-FFF2-40B4-BE49-F238E27FC236}">
                <a16:creationId xmlns:a16="http://schemas.microsoft.com/office/drawing/2014/main" id="{D1E94C32-335D-3626-C872-91F9F2A212B4}"/>
              </a:ext>
            </a:extLst>
          </p:cNvPr>
          <p:cNvGrpSpPr/>
          <p:nvPr/>
        </p:nvGrpSpPr>
        <p:grpSpPr>
          <a:xfrm>
            <a:off x="6298516" y="1611940"/>
            <a:ext cx="5423902" cy="3634119"/>
            <a:chOff x="6491114" y="1611940"/>
            <a:chExt cx="5423902" cy="3634119"/>
          </a:xfrm>
        </p:grpSpPr>
        <p:grpSp>
          <p:nvGrpSpPr>
            <p:cNvPr id="38" name="Group 37">
              <a:extLst>
                <a:ext uri="{FF2B5EF4-FFF2-40B4-BE49-F238E27FC236}">
                  <a16:creationId xmlns:a16="http://schemas.microsoft.com/office/drawing/2014/main" id="{257F3B8C-01CC-49F9-E5BE-0F33441CE6A4}"/>
                </a:ext>
              </a:extLst>
            </p:cNvPr>
            <p:cNvGrpSpPr/>
            <p:nvPr/>
          </p:nvGrpSpPr>
          <p:grpSpPr>
            <a:xfrm>
              <a:off x="6491114" y="1611940"/>
              <a:ext cx="5423902" cy="3634119"/>
              <a:chOff x="6491114" y="1611940"/>
              <a:chExt cx="5423902" cy="3634119"/>
            </a:xfrm>
          </p:grpSpPr>
          <p:grpSp>
            <p:nvGrpSpPr>
              <p:cNvPr id="33" name="Group 32">
                <a:extLst>
                  <a:ext uri="{FF2B5EF4-FFF2-40B4-BE49-F238E27FC236}">
                    <a16:creationId xmlns:a16="http://schemas.microsoft.com/office/drawing/2014/main" id="{49A21C2F-076B-0D06-4C79-5B01C4ECC831}"/>
                  </a:ext>
                </a:extLst>
              </p:cNvPr>
              <p:cNvGrpSpPr/>
              <p:nvPr/>
            </p:nvGrpSpPr>
            <p:grpSpPr>
              <a:xfrm>
                <a:off x="6491114" y="1611940"/>
                <a:ext cx="4797452" cy="3634119"/>
                <a:chOff x="6491114" y="1681548"/>
                <a:chExt cx="4797452" cy="3634119"/>
              </a:xfrm>
            </p:grpSpPr>
            <p:sp>
              <p:nvSpPr>
                <p:cNvPr id="23" name="Google Shape;169;p18">
                  <a:extLst>
                    <a:ext uri="{FF2B5EF4-FFF2-40B4-BE49-F238E27FC236}">
                      <a16:creationId xmlns:a16="http://schemas.microsoft.com/office/drawing/2014/main" id="{EA3EC481-5BB7-4E2D-EAF5-86CE89F4CC67}"/>
                    </a:ext>
                  </a:extLst>
                </p:cNvPr>
                <p:cNvSpPr txBox="1">
                  <a:spLocks/>
                </p:cNvSpPr>
                <p:nvPr/>
              </p:nvSpPr>
              <p:spPr>
                <a:xfrm>
                  <a:off x="6491114" y="1681548"/>
                  <a:ext cx="4797452" cy="576000"/>
                </a:xfrm>
                <a:prstGeom prst="rect">
                  <a:avLst/>
                </a:prstGeom>
                <a:noFill/>
                <a:ln>
                  <a:noFill/>
                </a:ln>
              </p:spPr>
              <p:txBody>
                <a:bodyPr spcFirstLastPara="1" vert="horz" wrap="square" lIns="91433" tIns="91433" rIns="91433" bIns="91433" rtlCol="0" anchor="t" anchorCtr="0">
                  <a:noAutofit/>
                </a:bodyPr>
                <a:lstStyle>
                  <a:lvl1pPr lvl="0" algn="l" defTabSz="914400" rtl="0" eaLnBrk="1" latinLnBrk="0" hangingPunct="1">
                    <a:lnSpc>
                      <a:spcPct val="90000"/>
                    </a:lnSpc>
                    <a:spcBef>
                      <a:spcPts val="0"/>
                    </a:spcBef>
                    <a:spcAft>
                      <a:spcPts val="0"/>
                    </a:spcAft>
                    <a:buSzPts val="2700"/>
                    <a:buNone/>
                    <a:defRPr sz="4400" b="0" i="0" kern="1200">
                      <a:solidFill>
                        <a:schemeClr val="tx1"/>
                      </a:solidFill>
                      <a:latin typeface="Calibri" panose="020F0502020204030204" pitchFamily="34" charset="0"/>
                      <a:ea typeface="+mj-ea"/>
                      <a:cs typeface="+mj-cs"/>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r>
                    <a:rPr lang="en-GB" sz="3467" dirty="0">
                      <a:solidFill>
                        <a:srgbClr val="006666"/>
                      </a:solidFill>
                    </a:rPr>
                    <a:t>Infrastructure facing</a:t>
                  </a:r>
                </a:p>
                <a:p>
                  <a:r>
                    <a:rPr lang="en-GB" sz="2000" dirty="0">
                      <a:solidFill>
                        <a:srgbClr val="006666"/>
                      </a:solidFill>
                    </a:rPr>
                    <a:t>Software libraries</a:t>
                  </a:r>
                </a:p>
              </p:txBody>
            </p:sp>
            <p:pic>
              <p:nvPicPr>
                <p:cNvPr id="24" name="Google Shape;182;p19">
                  <a:extLst>
                    <a:ext uri="{FF2B5EF4-FFF2-40B4-BE49-F238E27FC236}">
                      <a16:creationId xmlns:a16="http://schemas.microsoft.com/office/drawing/2014/main" id="{8378735D-5D69-8B17-C54F-A05E59A338B7}"/>
                    </a:ext>
                  </a:extLst>
                </p:cNvPr>
                <p:cNvPicPr preferRelativeResize="0"/>
                <p:nvPr/>
              </p:nvPicPr>
              <p:blipFill>
                <a:blip r:embed="rId7">
                  <a:alphaModFix/>
                </a:blip>
                <a:stretch>
                  <a:fillRect/>
                </a:stretch>
              </p:blipFill>
              <p:spPr>
                <a:xfrm>
                  <a:off x="7629773" y="3711733"/>
                  <a:ext cx="1968950" cy="428367"/>
                </a:xfrm>
                <a:prstGeom prst="rect">
                  <a:avLst/>
                </a:prstGeom>
                <a:noFill/>
                <a:ln>
                  <a:noFill/>
                </a:ln>
              </p:spPr>
            </p:pic>
            <p:pic>
              <p:nvPicPr>
                <p:cNvPr id="25" name="Google Shape;186;p19">
                  <a:extLst>
                    <a:ext uri="{FF2B5EF4-FFF2-40B4-BE49-F238E27FC236}">
                      <a16:creationId xmlns:a16="http://schemas.microsoft.com/office/drawing/2014/main" id="{2D426546-5FB6-ECE0-9AC0-A9B3AE215452}"/>
                    </a:ext>
                  </a:extLst>
                </p:cNvPr>
                <p:cNvPicPr preferRelativeResize="0"/>
                <p:nvPr/>
              </p:nvPicPr>
              <p:blipFill>
                <a:blip r:embed="rId8">
                  <a:alphaModFix/>
                </a:blip>
                <a:stretch>
                  <a:fillRect/>
                </a:stretch>
              </p:blipFill>
              <p:spPr>
                <a:xfrm>
                  <a:off x="6579920" y="2917874"/>
                  <a:ext cx="1419399" cy="333021"/>
                </a:xfrm>
                <a:prstGeom prst="rect">
                  <a:avLst/>
                </a:prstGeom>
                <a:noFill/>
                <a:ln>
                  <a:noFill/>
                </a:ln>
              </p:spPr>
            </p:pic>
            <p:pic>
              <p:nvPicPr>
                <p:cNvPr id="26" name="Google Shape;188;p19">
                  <a:extLst>
                    <a:ext uri="{FF2B5EF4-FFF2-40B4-BE49-F238E27FC236}">
                      <a16:creationId xmlns:a16="http://schemas.microsoft.com/office/drawing/2014/main" id="{A1BF9EF3-4F66-808B-496D-07361F2F38DA}"/>
                    </a:ext>
                  </a:extLst>
                </p:cNvPr>
                <p:cNvPicPr preferRelativeResize="0"/>
                <p:nvPr/>
              </p:nvPicPr>
              <p:blipFill>
                <a:blip r:embed="rId9">
                  <a:alphaModFix/>
                </a:blip>
                <a:stretch>
                  <a:fillRect/>
                </a:stretch>
              </p:blipFill>
              <p:spPr>
                <a:xfrm>
                  <a:off x="8360692" y="2834835"/>
                  <a:ext cx="692100" cy="715327"/>
                </a:xfrm>
                <a:prstGeom prst="rect">
                  <a:avLst/>
                </a:prstGeom>
                <a:noFill/>
                <a:ln>
                  <a:noFill/>
                </a:ln>
              </p:spPr>
            </p:pic>
            <p:sp>
              <p:nvSpPr>
                <p:cNvPr id="28" name="Google Shape;189;p19">
                  <a:extLst>
                    <a:ext uri="{FF2B5EF4-FFF2-40B4-BE49-F238E27FC236}">
                      <a16:creationId xmlns:a16="http://schemas.microsoft.com/office/drawing/2014/main" id="{40BE5371-C195-FDF8-06D9-650DAAECBAF3}"/>
                    </a:ext>
                  </a:extLst>
                </p:cNvPr>
                <p:cNvSpPr txBox="1"/>
                <p:nvPr/>
              </p:nvSpPr>
              <p:spPr>
                <a:xfrm>
                  <a:off x="6567395" y="4729414"/>
                  <a:ext cx="2567389" cy="586253"/>
                </a:xfrm>
                <a:prstGeom prst="rect">
                  <a:avLst/>
                </a:prstGeom>
                <a:noFill/>
                <a:ln>
                  <a:noFill/>
                </a:ln>
              </p:spPr>
              <p:txBody>
                <a:bodyPr spcFirstLastPara="1" wrap="square" lIns="91433" tIns="91433" rIns="91433" bIns="91433" anchor="t" anchorCtr="0">
                  <a:noAutofit/>
                </a:bodyPr>
                <a:lstStyle/>
                <a:p>
                  <a:endParaRPr sz="1467" dirty="0">
                    <a:latin typeface="Calibri" panose="020F0502020204030204" pitchFamily="34" charset="0"/>
                    <a:ea typeface="Corbel"/>
                    <a:cs typeface="Calibri" panose="020F0502020204030204" pitchFamily="34" charset="0"/>
                    <a:sym typeface="Corbel"/>
                  </a:endParaRPr>
                </a:p>
              </p:txBody>
            </p:sp>
            <p:pic>
              <p:nvPicPr>
                <p:cNvPr id="29" name="Google Shape;192;p19">
                  <a:extLst>
                    <a:ext uri="{FF2B5EF4-FFF2-40B4-BE49-F238E27FC236}">
                      <a16:creationId xmlns:a16="http://schemas.microsoft.com/office/drawing/2014/main" id="{A0F73CDE-9923-577A-3A25-273D6FC90663}"/>
                    </a:ext>
                  </a:extLst>
                </p:cNvPr>
                <p:cNvPicPr preferRelativeResize="0"/>
                <p:nvPr/>
              </p:nvPicPr>
              <p:blipFill>
                <a:blip r:embed="rId10">
                  <a:alphaModFix/>
                </a:blip>
                <a:stretch>
                  <a:fillRect/>
                </a:stretch>
              </p:blipFill>
              <p:spPr>
                <a:xfrm>
                  <a:off x="6644603" y="3440123"/>
                  <a:ext cx="692100" cy="692100"/>
                </a:xfrm>
                <a:prstGeom prst="rect">
                  <a:avLst/>
                </a:prstGeom>
                <a:noFill/>
                <a:ln>
                  <a:noFill/>
                </a:ln>
              </p:spPr>
            </p:pic>
            <p:sp>
              <p:nvSpPr>
                <p:cNvPr id="30" name="Google Shape;185;p19">
                  <a:extLst>
                    <a:ext uri="{FF2B5EF4-FFF2-40B4-BE49-F238E27FC236}">
                      <a16:creationId xmlns:a16="http://schemas.microsoft.com/office/drawing/2014/main" id="{81F4B3A8-0ACE-48F6-DC68-FD1E10B6BD23}"/>
                    </a:ext>
                  </a:extLst>
                </p:cNvPr>
                <p:cNvSpPr txBox="1"/>
                <p:nvPr/>
              </p:nvSpPr>
              <p:spPr>
                <a:xfrm>
                  <a:off x="6579920" y="4521449"/>
                  <a:ext cx="4569900" cy="576000"/>
                </a:xfrm>
                <a:prstGeom prst="rect">
                  <a:avLst/>
                </a:prstGeom>
                <a:noFill/>
                <a:ln>
                  <a:noFill/>
                </a:ln>
              </p:spPr>
              <p:txBody>
                <a:bodyPr spcFirstLastPara="1" wrap="square" lIns="91433" tIns="91433" rIns="91433" bIns="91433" anchor="t" anchorCtr="0">
                  <a:noAutofit/>
                </a:bodyPr>
                <a:lstStyle/>
                <a:p>
                  <a:r>
                    <a:rPr lang="en" sz="1100" u="sng" dirty="0">
                      <a:solidFill>
                        <a:schemeClr val="hlink"/>
                      </a:solidFill>
                      <a:latin typeface="Calibri" panose="020F0502020204030204" pitchFamily="34" charset="0"/>
                      <a:ea typeface="Corbel"/>
                      <a:cs typeface="Calibri" panose="020F0502020204030204" pitchFamily="34" charset="0"/>
                      <a:sym typeface="Corbel"/>
                      <a:hlinkClick r:id="rId11"/>
                    </a:rPr>
                    <a:t>https://www.npmjs.com/package/ro-crate</a:t>
                  </a:r>
                  <a:endParaRPr lang="en" sz="1100" u="sng" dirty="0">
                    <a:solidFill>
                      <a:schemeClr val="hlink"/>
                    </a:solidFill>
                    <a:latin typeface="Calibri" panose="020F0502020204030204" pitchFamily="34" charset="0"/>
                    <a:ea typeface="Corbel"/>
                    <a:cs typeface="Calibri" panose="020F0502020204030204" pitchFamily="34" charset="0"/>
                    <a:sym typeface="Corbel"/>
                  </a:endParaRPr>
                </a:p>
                <a:p>
                  <a:r>
                    <a:rPr lang="en-GB" sz="1100" u="sng" dirty="0">
                      <a:solidFill>
                        <a:schemeClr val="hlink"/>
                      </a:solidFill>
                      <a:latin typeface="Calibri" panose="020F0502020204030204" pitchFamily="34" charset="0"/>
                      <a:ea typeface="Corbel"/>
                      <a:cs typeface="Calibri" panose="020F0502020204030204" pitchFamily="34" charset="0"/>
                      <a:sym typeface="Corbel"/>
                      <a:hlinkClick r:id="rId12"/>
                    </a:rPr>
                    <a:t>https://github.com/ResearchObject/ro-crate-ruby</a:t>
                  </a:r>
                  <a:endParaRPr lang="en-GB" sz="1100" u="sng" dirty="0">
                    <a:solidFill>
                      <a:schemeClr val="hlink"/>
                    </a:solidFill>
                    <a:latin typeface="Calibri" panose="020F0502020204030204" pitchFamily="34" charset="0"/>
                    <a:ea typeface="Corbel"/>
                    <a:cs typeface="Calibri" panose="020F0502020204030204" pitchFamily="34" charset="0"/>
                    <a:sym typeface="Corbel"/>
                  </a:endParaRPr>
                </a:p>
                <a:p>
                  <a:r>
                    <a:rPr lang="en-GB" sz="1100" u="sng" dirty="0">
                      <a:solidFill>
                        <a:schemeClr val="hlink"/>
                      </a:solidFill>
                      <a:latin typeface="Calibri" panose="020F0502020204030204" pitchFamily="34" charset="0"/>
                      <a:ea typeface="Corbel"/>
                      <a:cs typeface="Calibri" panose="020F0502020204030204" pitchFamily="34" charset="0"/>
                      <a:sym typeface="Corbel"/>
                      <a:hlinkClick r:id="rId13"/>
                    </a:rPr>
                    <a:t>https://pypi.org/project/rocrate/</a:t>
                  </a:r>
                  <a:r>
                    <a:rPr lang="en-GB" sz="1100" dirty="0">
                      <a:latin typeface="Calibri" panose="020F0502020204030204" pitchFamily="34" charset="0"/>
                      <a:ea typeface="Corbel"/>
                      <a:cs typeface="Calibri" panose="020F0502020204030204" pitchFamily="34" charset="0"/>
                      <a:sym typeface="Corbel"/>
                    </a:rPr>
                    <a:t> </a:t>
                  </a:r>
                </a:p>
                <a:p>
                  <a:r>
                    <a:rPr lang="en-GB" sz="1100" dirty="0">
                      <a:latin typeface="Calibri" panose="020F0502020204030204" pitchFamily="34" charset="0"/>
                      <a:ea typeface="Corbel"/>
                      <a:cs typeface="Calibri" panose="020F0502020204030204" pitchFamily="34" charset="0"/>
                      <a:sym typeface="Corbel"/>
                      <a:hlinkClick r:id="rId14"/>
                    </a:rPr>
                    <a:t>https://github.com/kit-data-manager/ro-crate-java</a:t>
                  </a:r>
                  <a:endParaRPr lang="en-GB" sz="1100" dirty="0">
                    <a:latin typeface="Calibri" panose="020F0502020204030204" pitchFamily="34" charset="0"/>
                    <a:ea typeface="Corbel"/>
                    <a:cs typeface="Calibri" panose="020F0502020204030204" pitchFamily="34" charset="0"/>
                    <a:sym typeface="Corbel"/>
                  </a:endParaRPr>
                </a:p>
                <a:p>
                  <a:endParaRPr lang="en-GB" sz="1100" dirty="0">
                    <a:latin typeface="Calibri" panose="020F0502020204030204" pitchFamily="34" charset="0"/>
                    <a:ea typeface="Corbel"/>
                    <a:cs typeface="Calibri" panose="020F0502020204030204" pitchFamily="34" charset="0"/>
                    <a:sym typeface="Corbel"/>
                  </a:endParaRPr>
                </a:p>
                <a:p>
                  <a:endParaRPr lang="en-GB" sz="1100" dirty="0">
                    <a:latin typeface="Calibri" panose="020F0502020204030204" pitchFamily="34" charset="0"/>
                    <a:ea typeface="Corbel"/>
                    <a:cs typeface="Calibri" panose="020F0502020204030204" pitchFamily="34" charset="0"/>
                    <a:sym typeface="Corbel"/>
                  </a:endParaRPr>
                </a:p>
                <a:p>
                  <a:r>
                    <a:rPr lang="en" sz="1100" dirty="0">
                      <a:latin typeface="Calibri" panose="020F0502020204030204" pitchFamily="34" charset="0"/>
                      <a:ea typeface="Corbel"/>
                      <a:cs typeface="Calibri" panose="020F0502020204030204" pitchFamily="34" charset="0"/>
                      <a:sym typeface="Corbel"/>
                    </a:rPr>
                    <a:t> </a:t>
                  </a:r>
                  <a:endParaRPr sz="1100" dirty="0">
                    <a:latin typeface="Calibri" panose="020F0502020204030204" pitchFamily="34" charset="0"/>
                    <a:ea typeface="Corbel"/>
                    <a:cs typeface="Calibri" panose="020F0502020204030204" pitchFamily="34" charset="0"/>
                    <a:sym typeface="Corbel"/>
                  </a:endParaRPr>
                </a:p>
              </p:txBody>
            </p:sp>
            <p:pic>
              <p:nvPicPr>
                <p:cNvPr id="32" name="Picture 31" descr="Logo&#10;&#10;Description automatically generated">
                  <a:extLst>
                    <a:ext uri="{FF2B5EF4-FFF2-40B4-BE49-F238E27FC236}">
                      <a16:creationId xmlns:a16="http://schemas.microsoft.com/office/drawing/2014/main" id="{FA5C9679-B367-1579-D321-3E954D09675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232729" y="2840311"/>
                  <a:ext cx="795375" cy="497109"/>
                </a:xfrm>
                <a:prstGeom prst="rect">
                  <a:avLst/>
                </a:prstGeom>
              </p:spPr>
            </p:pic>
          </p:grpSp>
          <p:sp>
            <p:nvSpPr>
              <p:cNvPr id="37" name="TextBox 36">
                <a:extLst>
                  <a:ext uri="{FF2B5EF4-FFF2-40B4-BE49-F238E27FC236}">
                    <a16:creationId xmlns:a16="http://schemas.microsoft.com/office/drawing/2014/main" id="{E65D7909-40A3-CC48-09F3-26A1DD89505C}"/>
                  </a:ext>
                </a:extLst>
              </p:cNvPr>
              <p:cNvSpPr txBox="1"/>
              <p:nvPr/>
            </p:nvSpPr>
            <p:spPr>
              <a:xfrm>
                <a:off x="9630416" y="3974228"/>
                <a:ext cx="2284600" cy="276999"/>
              </a:xfrm>
              <a:prstGeom prst="rect">
                <a:avLst/>
              </a:prstGeom>
              <a:noFill/>
            </p:spPr>
            <p:txBody>
              <a:bodyPr wrap="none" rtlCol="0">
                <a:spAutoFit/>
              </a:bodyPr>
              <a:lstStyle/>
              <a:p>
                <a:pPr marL="0" lvl="0" indent="0" algn="l" rtl="0">
                  <a:spcBef>
                    <a:spcPts val="0"/>
                  </a:spcBef>
                  <a:spcAft>
                    <a:spcPts val="0"/>
                  </a:spcAft>
                  <a:buNone/>
                </a:pPr>
                <a:r>
                  <a:rPr lang="en-GB" sz="1200" dirty="0"/>
                  <a:t>Contact: andreas.pfeil@kit.edu</a:t>
                </a:r>
              </a:p>
            </p:txBody>
          </p:sp>
        </p:grpSp>
        <p:pic>
          <p:nvPicPr>
            <p:cNvPr id="39" name="Google Shape;122;p20">
              <a:extLst>
                <a:ext uri="{FF2B5EF4-FFF2-40B4-BE49-F238E27FC236}">
                  <a16:creationId xmlns:a16="http://schemas.microsoft.com/office/drawing/2014/main" id="{FB33E779-854E-37C6-0055-CB42DE51966E}"/>
                </a:ext>
              </a:extLst>
            </p:cNvPr>
            <p:cNvPicPr preferRelativeResize="0"/>
            <p:nvPr/>
          </p:nvPicPr>
          <p:blipFill rotWithShape="1">
            <a:blip r:embed="rId16">
              <a:alphaModFix/>
            </a:blip>
            <a:srcRect/>
            <a:stretch/>
          </p:blipFill>
          <p:spPr>
            <a:xfrm>
              <a:off x="9956272" y="2791435"/>
              <a:ext cx="1322349" cy="1393583"/>
            </a:xfrm>
            <a:prstGeom prst="rect">
              <a:avLst/>
            </a:prstGeom>
            <a:noFill/>
            <a:ln>
              <a:noFill/>
            </a:ln>
          </p:spPr>
        </p:pic>
      </p:grpSp>
    </p:spTree>
    <p:extLst>
      <p:ext uri="{BB962C8B-B14F-4D97-AF65-F5344CB8AC3E}">
        <p14:creationId xmlns:p14="http://schemas.microsoft.com/office/powerpoint/2010/main" val="20362144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00068A0-7BD0-58A1-B831-07696265FE50}"/>
              </a:ext>
            </a:extLst>
          </p:cNvPr>
          <p:cNvSpPr txBox="1">
            <a:spLocks/>
          </p:cNvSpPr>
          <p:nvPr/>
        </p:nvSpPr>
        <p:spPr>
          <a:xfrm>
            <a:off x="2063693" y="325464"/>
            <a:ext cx="9552045" cy="926326"/>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4000"/>
              <a:buFont typeface="Calibri"/>
              <a:buNone/>
              <a:defRPr sz="4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r>
              <a:rPr lang="en-GB" sz="4400" kern="0" dirty="0">
                <a:solidFill>
                  <a:srgbClr val="006666"/>
                </a:solidFill>
                <a:latin typeface="Calibri" panose="020F0502020204030204" pitchFamily="34" charset="0"/>
                <a:cs typeface="Calibri" panose="020F0502020204030204" pitchFamily="34" charset="0"/>
              </a:rPr>
              <a:t>Developer Friendly, Tool development</a:t>
            </a:r>
            <a:endParaRPr lang="en-GB" kern="0" dirty="0">
              <a:solidFill>
                <a:srgbClr val="006666"/>
              </a:solidFill>
            </a:endParaRPr>
          </a:p>
        </p:txBody>
      </p:sp>
      <p:pic>
        <p:nvPicPr>
          <p:cNvPr id="7" name="Google Shape;240;p9" descr="Image result for RO-Crate logo">
            <a:extLst>
              <a:ext uri="{FF2B5EF4-FFF2-40B4-BE49-F238E27FC236}">
                <a16:creationId xmlns:a16="http://schemas.microsoft.com/office/drawing/2014/main" id="{320ABF77-7132-3D78-EA17-1C0D1DEC67A2}"/>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8" name="TextBox 7">
            <a:extLst>
              <a:ext uri="{FF2B5EF4-FFF2-40B4-BE49-F238E27FC236}">
                <a16:creationId xmlns:a16="http://schemas.microsoft.com/office/drawing/2014/main" id="{02C6D310-FBED-605B-7992-26EAB2CD1CF1}"/>
              </a:ext>
            </a:extLst>
          </p:cNvPr>
          <p:cNvSpPr txBox="1"/>
          <p:nvPr/>
        </p:nvSpPr>
        <p:spPr>
          <a:xfrm>
            <a:off x="903434" y="5911199"/>
            <a:ext cx="6094602" cy="646331"/>
          </a:xfrm>
          <a:prstGeom prst="rect">
            <a:avLst/>
          </a:prstGeom>
          <a:noFill/>
        </p:spPr>
        <p:txBody>
          <a:bodyPr wrap="square">
            <a:spAutoFit/>
          </a:bodyPr>
          <a:lstStyle/>
          <a:p>
            <a:r>
              <a:rPr kumimoji="0" lang="en-GB" sz="1800" b="1" i="0" u="none" strike="noStrike" kern="0" cap="none" spc="0" normalizeH="0" baseline="0" noProof="0" dirty="0">
                <a:ln>
                  <a:noFill/>
                </a:ln>
                <a:solidFill>
                  <a:srgbClr val="008080"/>
                </a:solidFill>
                <a:effectLst/>
                <a:uLnTx/>
                <a:uFillTx/>
                <a:latin typeface="Corbel"/>
                <a:ea typeface="Corbel"/>
                <a:cs typeface="Corbel"/>
                <a:sym typeface="Corbel"/>
              </a:rPr>
              <a:t>Packaging research artefacts with RO-Crate</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r>
              <a:rPr kumimoji="0" lang="en-GB" sz="1800" b="0" i="1" u="none" strike="noStrike" kern="0" cap="none" spc="0" normalizeH="0" baseline="0" noProof="0" dirty="0">
                <a:ln>
                  <a:noFill/>
                </a:ln>
                <a:solidFill>
                  <a:srgbClr val="008080"/>
                </a:solidFill>
                <a:effectLst/>
                <a:uLnTx/>
                <a:uFillTx/>
                <a:latin typeface="Corbel"/>
                <a:ea typeface="Corbel"/>
                <a:cs typeface="Corbel"/>
                <a:sym typeface="Corbel"/>
              </a:rPr>
              <a:t>Data Science </a:t>
            </a:r>
            <a:r>
              <a:rPr kumimoji="0" lang="en-GB" sz="1800" b="0" i="0" u="sng" strike="noStrike" kern="0" cap="none" spc="0" normalizeH="0" baseline="0" noProof="0" dirty="0">
                <a:ln>
                  <a:noFill/>
                </a:ln>
                <a:solidFill>
                  <a:srgbClr val="0563C1"/>
                </a:solidFill>
                <a:effectLst/>
                <a:uLnTx/>
                <a:uFillTx/>
                <a:latin typeface="Corbel"/>
                <a:ea typeface="Corbel"/>
                <a:cs typeface="Corbel"/>
                <a:sym typeface="Corbel"/>
                <a:hlinkClick r:id="rId4"/>
              </a:rPr>
              <a:t>https://doi.org/10.3233/DS-210053</a:t>
            </a:r>
            <a:r>
              <a:rPr kumimoji="0" lang="en-GB" sz="1800" b="0" i="0" u="none" strike="noStrike" kern="0" cap="none" spc="0" normalizeH="0" baseline="0" noProof="0" dirty="0">
                <a:ln>
                  <a:noFill/>
                </a:ln>
                <a:solidFill>
                  <a:srgbClr val="008080"/>
                </a:solidFill>
                <a:effectLst/>
                <a:uLnTx/>
                <a:uFillTx/>
                <a:latin typeface="Corbel"/>
                <a:ea typeface="Corbel"/>
                <a:cs typeface="Corbel"/>
                <a:sym typeface="Corbel"/>
              </a:rPr>
              <a:t> </a:t>
            </a:r>
            <a:endParaRPr lang="en-GB" dirty="0"/>
          </a:p>
        </p:txBody>
      </p:sp>
      <p:pic>
        <p:nvPicPr>
          <p:cNvPr id="22" name="Picture 21">
            <a:extLst>
              <a:ext uri="{FF2B5EF4-FFF2-40B4-BE49-F238E27FC236}">
                <a16:creationId xmlns:a16="http://schemas.microsoft.com/office/drawing/2014/main" id="{A04F86F6-FBE9-AF9C-504D-9F7B0C30C5F3}"/>
              </a:ext>
            </a:extLst>
          </p:cNvPr>
          <p:cNvPicPr>
            <a:picLocks noChangeAspect="1"/>
          </p:cNvPicPr>
          <p:nvPr/>
        </p:nvPicPr>
        <p:blipFill>
          <a:blip r:embed="rId5"/>
          <a:stretch>
            <a:fillRect/>
          </a:stretch>
        </p:blipFill>
        <p:spPr>
          <a:xfrm>
            <a:off x="903434" y="1452244"/>
            <a:ext cx="5247101" cy="4111570"/>
          </a:xfrm>
          <a:prstGeom prst="rect">
            <a:avLst/>
          </a:prstGeom>
        </p:spPr>
      </p:pic>
      <p:sp>
        <p:nvSpPr>
          <p:cNvPr id="23" name="Google Shape;169;p18">
            <a:extLst>
              <a:ext uri="{FF2B5EF4-FFF2-40B4-BE49-F238E27FC236}">
                <a16:creationId xmlns:a16="http://schemas.microsoft.com/office/drawing/2014/main" id="{EA3EC481-5BB7-4E2D-EAF5-86CE89F4CC67}"/>
              </a:ext>
            </a:extLst>
          </p:cNvPr>
          <p:cNvSpPr txBox="1">
            <a:spLocks/>
          </p:cNvSpPr>
          <p:nvPr/>
        </p:nvSpPr>
        <p:spPr>
          <a:xfrm>
            <a:off x="6491114" y="1681548"/>
            <a:ext cx="4797452" cy="576000"/>
          </a:xfrm>
          <a:prstGeom prst="rect">
            <a:avLst/>
          </a:prstGeom>
          <a:noFill/>
          <a:ln>
            <a:noFill/>
          </a:ln>
        </p:spPr>
        <p:txBody>
          <a:bodyPr spcFirstLastPara="1" vert="horz" wrap="square" lIns="91433" tIns="91433" rIns="91433" bIns="91433" rtlCol="0" anchor="t" anchorCtr="0">
            <a:noAutofit/>
          </a:bodyPr>
          <a:lstStyle>
            <a:lvl1pPr lvl="0" algn="l" defTabSz="914400" rtl="0" eaLnBrk="1" latinLnBrk="0" hangingPunct="1">
              <a:lnSpc>
                <a:spcPct val="90000"/>
              </a:lnSpc>
              <a:spcBef>
                <a:spcPts val="0"/>
              </a:spcBef>
              <a:spcAft>
                <a:spcPts val="0"/>
              </a:spcAft>
              <a:buSzPts val="2700"/>
              <a:buNone/>
              <a:defRPr sz="4400" b="0" i="0" kern="1200">
                <a:solidFill>
                  <a:schemeClr val="tx1"/>
                </a:solidFill>
                <a:latin typeface="Calibri" panose="020F0502020204030204" pitchFamily="34" charset="0"/>
                <a:ea typeface="+mj-ea"/>
                <a:cs typeface="+mj-cs"/>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r>
              <a:rPr lang="en-GB" sz="3467" dirty="0">
                <a:solidFill>
                  <a:srgbClr val="006666"/>
                </a:solidFill>
              </a:rPr>
              <a:t>User Facing</a:t>
            </a:r>
          </a:p>
        </p:txBody>
      </p:sp>
      <p:pic>
        <p:nvPicPr>
          <p:cNvPr id="2" name="Google Shape;1350;p177">
            <a:extLst>
              <a:ext uri="{FF2B5EF4-FFF2-40B4-BE49-F238E27FC236}">
                <a16:creationId xmlns:a16="http://schemas.microsoft.com/office/drawing/2014/main" id="{C280BC09-B442-F901-B1FC-7F27D3283F26}"/>
              </a:ext>
            </a:extLst>
          </p:cNvPr>
          <p:cNvPicPr preferRelativeResize="0"/>
          <p:nvPr/>
        </p:nvPicPr>
        <p:blipFill>
          <a:blip r:embed="rId6">
            <a:alphaModFix/>
          </a:blip>
          <a:stretch>
            <a:fillRect/>
          </a:stretch>
        </p:blipFill>
        <p:spPr>
          <a:xfrm>
            <a:off x="6570733" y="2322660"/>
            <a:ext cx="3898727" cy="3241154"/>
          </a:xfrm>
          <a:prstGeom prst="rect">
            <a:avLst/>
          </a:prstGeom>
          <a:ln>
            <a:noFill/>
          </a:ln>
          <a:effectLst>
            <a:outerShdw blurRad="292100" dist="139700" dir="2700000" algn="tl" rotWithShape="0">
              <a:srgbClr val="333333">
                <a:alpha val="65000"/>
              </a:srgbClr>
            </a:outerShdw>
          </a:effectLst>
        </p:spPr>
      </p:pic>
      <p:sp>
        <p:nvSpPr>
          <p:cNvPr id="3" name="TextBox 2">
            <a:extLst>
              <a:ext uri="{FF2B5EF4-FFF2-40B4-BE49-F238E27FC236}">
                <a16:creationId xmlns:a16="http://schemas.microsoft.com/office/drawing/2014/main" id="{DDF8D186-0D38-766F-18EC-A5560BD6B764}"/>
              </a:ext>
            </a:extLst>
          </p:cNvPr>
          <p:cNvSpPr txBox="1"/>
          <p:nvPr/>
        </p:nvSpPr>
        <p:spPr>
          <a:xfrm>
            <a:off x="9443217" y="1920772"/>
            <a:ext cx="1026243" cy="369332"/>
          </a:xfrm>
          <a:prstGeom prst="rect">
            <a:avLst/>
          </a:prstGeom>
          <a:noFill/>
        </p:spPr>
        <p:txBody>
          <a:bodyPr wrap="none" rtlCol="0">
            <a:spAutoFit/>
          </a:bodyPr>
          <a:lstStyle/>
          <a:p>
            <a:r>
              <a:rPr lang="en-GB" dirty="0" err="1">
                <a:latin typeface="Corbel" panose="020B0503020204020204" pitchFamily="34" charset="0"/>
              </a:rPr>
              <a:t>Describo</a:t>
            </a:r>
            <a:endParaRPr lang="en-GB" dirty="0">
              <a:latin typeface="Corbel" panose="020B0503020204020204" pitchFamily="34" charset="0"/>
            </a:endParaRPr>
          </a:p>
        </p:txBody>
      </p:sp>
      <p:sp>
        <p:nvSpPr>
          <p:cNvPr id="5" name="TextBox 4">
            <a:extLst>
              <a:ext uri="{FF2B5EF4-FFF2-40B4-BE49-F238E27FC236}">
                <a16:creationId xmlns:a16="http://schemas.microsoft.com/office/drawing/2014/main" id="{0735EE9C-17A2-0D5B-DC5A-03349547D963}"/>
              </a:ext>
            </a:extLst>
          </p:cNvPr>
          <p:cNvSpPr txBox="1"/>
          <p:nvPr/>
        </p:nvSpPr>
        <p:spPr>
          <a:xfrm>
            <a:off x="7620674" y="5984600"/>
            <a:ext cx="4331262" cy="369332"/>
          </a:xfrm>
          <a:prstGeom prst="rect">
            <a:avLst/>
          </a:prstGeom>
          <a:noFill/>
        </p:spPr>
        <p:txBody>
          <a:bodyPr wrap="square">
            <a:spAutoFit/>
          </a:bodyPr>
          <a:lstStyle/>
          <a:p>
            <a:r>
              <a:rPr lang="en-GB" dirty="0">
                <a:latin typeface="Corbel" panose="020B0503020204020204" pitchFamily="34" charset="0"/>
              </a:rPr>
              <a:t>https://uts-eresearch.github.io/describo/</a:t>
            </a:r>
          </a:p>
        </p:txBody>
      </p:sp>
    </p:spTree>
    <p:extLst>
      <p:ext uri="{BB962C8B-B14F-4D97-AF65-F5344CB8AC3E}">
        <p14:creationId xmlns:p14="http://schemas.microsoft.com/office/powerpoint/2010/main" val="1035451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12"/>
          <p:cNvSpPr txBox="1">
            <a:spLocks noGrp="1"/>
          </p:cNvSpPr>
          <p:nvPr>
            <p:ph type="title"/>
          </p:nvPr>
        </p:nvSpPr>
        <p:spPr>
          <a:xfrm>
            <a:off x="1338778" y="216041"/>
            <a:ext cx="9577269" cy="92632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ct val="100000"/>
              <a:buFont typeface="Calibri"/>
              <a:buNone/>
            </a:pPr>
            <a:r>
              <a:rPr lang="en-GB" dirty="0">
                <a:solidFill>
                  <a:srgbClr val="008080"/>
                </a:solidFill>
              </a:rPr>
              <a:t>FAIR Research Data Packaging</a:t>
            </a:r>
            <a:endParaRPr dirty="0"/>
          </a:p>
        </p:txBody>
      </p:sp>
      <p:pic>
        <p:nvPicPr>
          <p:cNvPr id="301" name="Google Shape;301;p12"/>
          <p:cNvPicPr preferRelativeResize="0"/>
          <p:nvPr/>
        </p:nvPicPr>
        <p:blipFill rotWithShape="1">
          <a:blip r:embed="rId3">
            <a:alphaModFix/>
          </a:blip>
          <a:srcRect/>
          <a:stretch/>
        </p:blipFill>
        <p:spPr>
          <a:xfrm>
            <a:off x="490843" y="1598885"/>
            <a:ext cx="4452350" cy="2176410"/>
          </a:xfrm>
          <a:prstGeom prst="rect">
            <a:avLst/>
          </a:prstGeom>
          <a:ln>
            <a:noFill/>
          </a:ln>
          <a:effectLst>
            <a:outerShdw blurRad="292100" dist="139700" dir="2700000" algn="tl" rotWithShape="0">
              <a:srgbClr val="333333">
                <a:alpha val="65000"/>
              </a:srgbClr>
            </a:outerShdw>
          </a:effectLst>
        </p:spPr>
      </p:pic>
      <p:sp>
        <p:nvSpPr>
          <p:cNvPr id="302" name="Google Shape;302;p12"/>
          <p:cNvSpPr/>
          <p:nvPr/>
        </p:nvSpPr>
        <p:spPr>
          <a:xfrm>
            <a:off x="490843" y="3742187"/>
            <a:ext cx="4633419" cy="101562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000000"/>
                </a:solidFill>
                <a:effectLst/>
                <a:uLnTx/>
                <a:uFillTx/>
                <a:latin typeface="Corbel" panose="020B0503020204020204" pitchFamily="34" charset="0"/>
                <a:ea typeface="Calibri"/>
                <a:cs typeface="Calibri"/>
                <a:sym typeface="Calibri"/>
              </a:rPr>
              <a:t>A data curation service for endangered languages: 500K+ files, 28K+ items, 574 collections </a:t>
            </a:r>
            <a:endParaRPr kumimoji="0" sz="2000" b="0" i="0" u="none" strike="noStrike" kern="0" cap="none" spc="0" normalizeH="0" baseline="0" noProof="0" dirty="0">
              <a:ln>
                <a:noFill/>
              </a:ln>
              <a:solidFill>
                <a:srgbClr val="000000"/>
              </a:solidFill>
              <a:effectLst/>
              <a:uLnTx/>
              <a:uFillTx/>
              <a:latin typeface="Corbel" panose="020B0503020204020204" pitchFamily="34" charset="0"/>
              <a:cs typeface="Arial"/>
              <a:sym typeface="Arial"/>
            </a:endParaRPr>
          </a:p>
        </p:txBody>
      </p:sp>
      <p:sp>
        <p:nvSpPr>
          <p:cNvPr id="303" name="Google Shape;303;p12"/>
          <p:cNvSpPr/>
          <p:nvPr/>
        </p:nvSpPr>
        <p:spPr>
          <a:xfrm>
            <a:off x="479871" y="4782115"/>
            <a:ext cx="6363900" cy="954067"/>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800" kern="0" dirty="0">
                <a:solidFill>
                  <a:srgbClr val="006666"/>
                </a:solidFill>
                <a:latin typeface="Calibri"/>
                <a:ea typeface="Calibri"/>
                <a:cs typeface="Calibri"/>
                <a:sym typeface="Calibri"/>
              </a:rPr>
              <a:t>A</a:t>
            </a:r>
            <a:r>
              <a:rPr kumimoji="0" lang="en-GB" sz="2800" b="0" i="0" u="none" strike="noStrike" kern="0" cap="none" spc="0" normalizeH="0" baseline="0" noProof="0" dirty="0" err="1">
                <a:ln>
                  <a:noFill/>
                </a:ln>
                <a:solidFill>
                  <a:srgbClr val="006666"/>
                </a:solidFill>
                <a:effectLst/>
                <a:uLnTx/>
                <a:uFillTx/>
                <a:latin typeface="Calibri"/>
                <a:ea typeface="Calibri"/>
                <a:cs typeface="Calibri"/>
                <a:sym typeface="Calibri"/>
              </a:rPr>
              <a:t>rchiving</a:t>
            </a:r>
            <a:r>
              <a:rPr lang="en-GB" sz="1400" kern="0" dirty="0">
                <a:solidFill>
                  <a:srgbClr val="006666"/>
                </a:solidFill>
                <a:latin typeface="Arial"/>
                <a:cs typeface="Arial"/>
                <a:sym typeface="Arial"/>
              </a:rPr>
              <a:t> </a:t>
            </a:r>
            <a:r>
              <a:rPr lang="en-GB" sz="2800" kern="0" dirty="0">
                <a:solidFill>
                  <a:srgbClr val="006666"/>
                </a:solidFill>
                <a:latin typeface="Calibri"/>
                <a:cs typeface="Calibri"/>
                <a:sym typeface="Calibri"/>
              </a:rPr>
              <a:t> and a</a:t>
            </a:r>
            <a:r>
              <a:rPr kumimoji="0" lang="en-GB" sz="2800" b="0" i="0" u="none" strike="noStrike" kern="0" cap="none" spc="0" normalizeH="0" baseline="0" noProof="0" dirty="0" err="1">
                <a:ln>
                  <a:noFill/>
                </a:ln>
                <a:solidFill>
                  <a:srgbClr val="006666"/>
                </a:solidFill>
                <a:effectLst/>
                <a:uLnTx/>
                <a:uFillTx/>
                <a:latin typeface="Calibri"/>
                <a:ea typeface="Calibri"/>
                <a:cs typeface="Calibri"/>
                <a:sym typeface="Calibri"/>
              </a:rPr>
              <a:t>ccessibility</a:t>
            </a:r>
            <a:endParaRPr kumimoji="0" lang="en-GB" sz="2800" b="0" i="0" u="none" strike="noStrike" kern="0" cap="none" spc="0" normalizeH="0" baseline="0" noProof="0" dirty="0">
              <a:ln>
                <a:noFill/>
              </a:ln>
              <a:solidFill>
                <a:srgbClr val="006666"/>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800" kern="0" dirty="0">
                <a:solidFill>
                  <a:srgbClr val="006666"/>
                </a:solidFill>
                <a:latin typeface="Calibri"/>
                <a:cs typeface="Calibri"/>
                <a:sym typeface="Calibri"/>
              </a:rPr>
              <a:t>Mixed artefacts, mixed metadata</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pic>
        <p:nvPicPr>
          <p:cNvPr id="304" name="Google Shape;304;p12" descr="A picture containing text, sign&#10;&#10;Description automatically generated"/>
          <p:cNvPicPr preferRelativeResize="0"/>
          <p:nvPr/>
        </p:nvPicPr>
        <p:blipFill rotWithShape="1">
          <a:blip r:embed="rId4">
            <a:alphaModFix/>
          </a:blip>
          <a:srcRect/>
          <a:stretch/>
        </p:blipFill>
        <p:spPr>
          <a:xfrm>
            <a:off x="555716" y="3135691"/>
            <a:ext cx="1001781" cy="488368"/>
          </a:xfrm>
          <a:prstGeom prst="rect">
            <a:avLst/>
          </a:prstGeom>
          <a:noFill/>
          <a:ln>
            <a:noFill/>
          </a:ln>
        </p:spPr>
      </p:pic>
      <p:pic>
        <p:nvPicPr>
          <p:cNvPr id="305" name="Google Shape;305;p12" descr="Logo&#10;&#10;Description automatically generated"/>
          <p:cNvPicPr preferRelativeResize="0"/>
          <p:nvPr/>
        </p:nvPicPr>
        <p:blipFill rotWithShape="1">
          <a:blip r:embed="rId5">
            <a:alphaModFix/>
          </a:blip>
          <a:srcRect/>
          <a:stretch/>
        </p:blipFill>
        <p:spPr>
          <a:xfrm>
            <a:off x="8380251" y="1824773"/>
            <a:ext cx="2535796" cy="748672"/>
          </a:xfrm>
          <a:prstGeom prst="rect">
            <a:avLst/>
          </a:prstGeom>
          <a:noFill/>
          <a:ln>
            <a:noFill/>
          </a:ln>
        </p:spPr>
      </p:pic>
      <p:pic>
        <p:nvPicPr>
          <p:cNvPr id="306" name="Google Shape;306;p12"/>
          <p:cNvPicPr preferRelativeResize="0"/>
          <p:nvPr/>
        </p:nvPicPr>
        <p:blipFill rotWithShape="1">
          <a:blip r:embed="rId6">
            <a:alphaModFix/>
          </a:blip>
          <a:srcRect/>
          <a:stretch/>
        </p:blipFill>
        <p:spPr>
          <a:xfrm>
            <a:off x="6589771" y="2532422"/>
            <a:ext cx="1627191" cy="650877"/>
          </a:xfrm>
          <a:prstGeom prst="rect">
            <a:avLst/>
          </a:prstGeom>
          <a:noFill/>
          <a:ln>
            <a:noFill/>
          </a:ln>
        </p:spPr>
      </p:pic>
      <p:sp>
        <p:nvSpPr>
          <p:cNvPr id="307" name="Google Shape;307;p12"/>
          <p:cNvSpPr/>
          <p:nvPr/>
        </p:nvSpPr>
        <p:spPr>
          <a:xfrm>
            <a:off x="6512887" y="3467327"/>
            <a:ext cx="3406695" cy="46162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0000"/>
                </a:solidFill>
                <a:effectLst/>
                <a:uLnTx/>
                <a:uFillTx/>
                <a:latin typeface="Calibri"/>
                <a:ea typeface="Calibri"/>
                <a:cs typeface="Calibri"/>
                <a:sym typeface="Calibri"/>
              </a:rPr>
              <a:t>Repositories &amp; registries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pic>
        <p:nvPicPr>
          <p:cNvPr id="308" name="Google Shape;308;p12"/>
          <p:cNvPicPr preferRelativeResize="0"/>
          <p:nvPr/>
        </p:nvPicPr>
        <p:blipFill rotWithShape="1">
          <a:blip r:embed="rId7">
            <a:alphaModFix/>
          </a:blip>
          <a:srcRect/>
          <a:stretch/>
        </p:blipFill>
        <p:spPr>
          <a:xfrm>
            <a:off x="8380251" y="2731288"/>
            <a:ext cx="2321630" cy="422903"/>
          </a:xfrm>
          <a:prstGeom prst="rect">
            <a:avLst/>
          </a:prstGeom>
          <a:noFill/>
          <a:ln>
            <a:noFill/>
          </a:ln>
        </p:spPr>
      </p:pic>
      <p:sp>
        <p:nvSpPr>
          <p:cNvPr id="309" name="Google Shape;309;p12"/>
          <p:cNvSpPr txBox="1"/>
          <p:nvPr/>
        </p:nvSpPr>
        <p:spPr>
          <a:xfrm>
            <a:off x="479871" y="5687747"/>
            <a:ext cx="3845700"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orbel"/>
                <a:ea typeface="Corbel"/>
                <a:cs typeface="Corbel"/>
                <a:sym typeface="Corbel"/>
              </a:rPr>
              <a:t>Peter Sefton, Marco La Rosa </a:t>
            </a:r>
            <a:endParaRPr kumimoji="0" sz="1800" b="0" i="0" u="none" strike="noStrike" kern="0" cap="none" spc="0" normalizeH="0" baseline="0" noProof="0" dirty="0">
              <a:ln>
                <a:noFill/>
              </a:ln>
              <a:solidFill>
                <a:srgbClr val="000000"/>
              </a:solidFill>
              <a:effectLst/>
              <a:uLnTx/>
              <a:uFillTx/>
              <a:latin typeface="Corbel"/>
              <a:ea typeface="Corbel"/>
              <a:cs typeface="Corbel"/>
              <a:sym typeface="Corbel"/>
            </a:endParaRPr>
          </a:p>
        </p:txBody>
      </p:sp>
      <p:sp>
        <p:nvSpPr>
          <p:cNvPr id="310" name="Google Shape;310;p12"/>
          <p:cNvSpPr txBox="1"/>
          <p:nvPr/>
        </p:nvSpPr>
        <p:spPr>
          <a:xfrm>
            <a:off x="9919582" y="6257635"/>
            <a:ext cx="1489054"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orbel"/>
                <a:ea typeface="Corbel"/>
                <a:cs typeface="Corbel"/>
                <a:sym typeface="Corbel"/>
              </a:rPr>
              <a:t>Ana Trisovic</a:t>
            </a:r>
            <a:endParaRPr kumimoji="0" sz="1800" b="0" i="0" u="none" strike="noStrike" kern="0" cap="none" spc="0" normalizeH="0" baseline="0" noProof="0" dirty="0">
              <a:ln>
                <a:noFill/>
              </a:ln>
              <a:solidFill>
                <a:srgbClr val="000000"/>
              </a:solidFill>
              <a:effectLst/>
              <a:uLnTx/>
              <a:uFillTx/>
              <a:latin typeface="Corbel"/>
              <a:ea typeface="Corbel"/>
              <a:cs typeface="Corbel"/>
              <a:sym typeface="Corbel"/>
            </a:endParaRPr>
          </a:p>
        </p:txBody>
      </p:sp>
      <p:sp>
        <p:nvSpPr>
          <p:cNvPr id="3" name="TextBox 2">
            <a:extLst>
              <a:ext uri="{FF2B5EF4-FFF2-40B4-BE49-F238E27FC236}">
                <a16:creationId xmlns:a16="http://schemas.microsoft.com/office/drawing/2014/main" id="{D90E7309-0934-809A-9A33-180F6BDA69AC}"/>
              </a:ext>
            </a:extLst>
          </p:cNvPr>
          <p:cNvSpPr txBox="1"/>
          <p:nvPr/>
        </p:nvSpPr>
        <p:spPr>
          <a:xfrm>
            <a:off x="6512887" y="4091240"/>
            <a:ext cx="5717974" cy="224676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800" kern="0" dirty="0">
                <a:solidFill>
                  <a:srgbClr val="006666"/>
                </a:solidFill>
                <a:latin typeface="Calibri"/>
                <a:ea typeface="Calibri"/>
                <a:cs typeface="Calibri"/>
                <a:sym typeface="Calibri"/>
              </a:rPr>
              <a:t>Submission / download</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800" kern="0" dirty="0">
                <a:solidFill>
                  <a:srgbClr val="006666"/>
                </a:solidFill>
                <a:latin typeface="Calibri"/>
                <a:ea typeface="Calibri"/>
                <a:cs typeface="Calibri"/>
                <a:sym typeface="Calibri"/>
              </a:rPr>
              <a:t>Exchange </a:t>
            </a:r>
            <a:r>
              <a:rPr kumimoji="0" lang="en-US" sz="2800" b="0" i="0" u="none" strike="noStrike" kern="0" cap="none" spc="0" normalizeH="0" baseline="0" noProof="0" dirty="0">
                <a:ln>
                  <a:noFill/>
                </a:ln>
                <a:solidFill>
                  <a:srgbClr val="006666"/>
                </a:solidFill>
                <a:effectLst/>
                <a:uLnTx/>
                <a:uFillTx/>
                <a:latin typeface="Calibri"/>
                <a:ea typeface="Calibri"/>
                <a:cs typeface="Calibri"/>
                <a:sym typeface="Calibri"/>
              </a:rPr>
              <a:t>between repositories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800" kern="0" dirty="0">
                <a:solidFill>
                  <a:srgbClr val="006666"/>
                </a:solidFill>
                <a:latin typeface="Calibri"/>
                <a:cs typeface="Calibri"/>
                <a:sym typeface="Calibri"/>
              </a:rPr>
              <a:t>Mixed objects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800" kern="0" dirty="0">
                <a:solidFill>
                  <a:srgbClr val="006666"/>
                </a:solidFill>
                <a:latin typeface="Calibri"/>
                <a:cs typeface="Calibri"/>
                <a:sym typeface="Calibri"/>
              </a:rPr>
              <a:t>Search metadata</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800" kern="0" dirty="0">
                <a:solidFill>
                  <a:srgbClr val="006666"/>
                </a:solidFill>
                <a:latin typeface="Calibri"/>
                <a:cs typeface="Calibri"/>
                <a:sym typeface="Calibri"/>
              </a:rPr>
              <a:t>Aggregate data collections</a:t>
            </a:r>
          </a:p>
        </p:txBody>
      </p:sp>
      <p:pic>
        <p:nvPicPr>
          <p:cNvPr id="5" name="Picture 4" descr="Logo&#10;&#10;Description automatically generated">
            <a:extLst>
              <a:ext uri="{FF2B5EF4-FFF2-40B4-BE49-F238E27FC236}">
                <a16:creationId xmlns:a16="http://schemas.microsoft.com/office/drawing/2014/main" id="{AC333113-34D2-9349-542A-151FB2ECDC5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12887" y="1281031"/>
            <a:ext cx="2873356" cy="370414"/>
          </a:xfrm>
          <a:prstGeom prst="rect">
            <a:avLst/>
          </a:prstGeom>
        </p:spPr>
      </p:pic>
      <p:pic>
        <p:nvPicPr>
          <p:cNvPr id="6" name="Google Shape;287;p11">
            <a:extLst>
              <a:ext uri="{FF2B5EF4-FFF2-40B4-BE49-F238E27FC236}">
                <a16:creationId xmlns:a16="http://schemas.microsoft.com/office/drawing/2014/main" id="{62F2CD5D-AC64-A37D-78DF-036836799E6C}"/>
              </a:ext>
            </a:extLst>
          </p:cNvPr>
          <p:cNvPicPr preferRelativeResize="0"/>
          <p:nvPr/>
        </p:nvPicPr>
        <p:blipFill rotWithShape="1">
          <a:blip r:embed="rId9">
            <a:alphaModFix/>
          </a:blip>
          <a:srcRect t="8113"/>
          <a:stretch/>
        </p:blipFill>
        <p:spPr>
          <a:xfrm>
            <a:off x="9573434" y="790394"/>
            <a:ext cx="1215031" cy="1010893"/>
          </a:xfrm>
          <a:prstGeom prst="rect">
            <a:avLst/>
          </a:prstGeom>
          <a:noFill/>
          <a:ln>
            <a:noFill/>
          </a:ln>
        </p:spPr>
      </p:pic>
      <p:pic>
        <p:nvPicPr>
          <p:cNvPr id="7" name="Google Shape;240;p9" descr="Image result for RO-Crate logo">
            <a:extLst>
              <a:ext uri="{FF2B5EF4-FFF2-40B4-BE49-F238E27FC236}">
                <a16:creationId xmlns:a16="http://schemas.microsoft.com/office/drawing/2014/main" id="{2F7DCB17-C520-1F08-B418-718F9E6A838B}"/>
              </a:ext>
            </a:extLst>
          </p:cNvPr>
          <p:cNvPicPr preferRelativeResize="0"/>
          <p:nvPr/>
        </p:nvPicPr>
        <p:blipFill rotWithShape="1">
          <a:blip r:embed="rId10">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3664034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B4AFB-3AEC-CB51-1F20-C9410BE76834}"/>
              </a:ext>
            </a:extLst>
          </p:cNvPr>
          <p:cNvSpPr>
            <a:spLocks noGrp="1"/>
          </p:cNvSpPr>
          <p:nvPr>
            <p:ph type="title"/>
          </p:nvPr>
        </p:nvSpPr>
        <p:spPr>
          <a:xfrm>
            <a:off x="1665836" y="341259"/>
            <a:ext cx="10212311" cy="850141"/>
          </a:xfrm>
        </p:spPr>
        <p:txBody>
          <a:bodyPr>
            <a:normAutofit/>
          </a:bodyPr>
          <a:lstStyle/>
          <a:p>
            <a:pPr algn="l"/>
            <a:r>
              <a:rPr lang="en-GB" dirty="0">
                <a:solidFill>
                  <a:srgbClr val="006666"/>
                </a:solidFill>
              </a:rPr>
              <a:t>Back to </a:t>
            </a:r>
            <a:r>
              <a:rPr lang="en-GB" dirty="0" err="1">
                <a:solidFill>
                  <a:srgbClr val="006666"/>
                </a:solidFill>
              </a:rPr>
              <a:t>BioConnect</a:t>
            </a:r>
            <a:r>
              <a:rPr lang="en-GB" dirty="0">
                <a:solidFill>
                  <a:srgbClr val="006666"/>
                </a:solidFill>
              </a:rPr>
              <a:t> ….</a:t>
            </a:r>
          </a:p>
        </p:txBody>
      </p:sp>
      <p:pic>
        <p:nvPicPr>
          <p:cNvPr id="5" name="Google Shape;240;p9" descr="Image result for RO-Crate logo">
            <a:extLst>
              <a:ext uri="{FF2B5EF4-FFF2-40B4-BE49-F238E27FC236}">
                <a16:creationId xmlns:a16="http://schemas.microsoft.com/office/drawing/2014/main" id="{D7E731D0-9D1F-5FB3-410D-43C06708CDFD}"/>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9" name="Google Shape;332;p14">
            <a:extLst>
              <a:ext uri="{FF2B5EF4-FFF2-40B4-BE49-F238E27FC236}">
                <a16:creationId xmlns:a16="http://schemas.microsoft.com/office/drawing/2014/main" id="{3E788F20-C0E2-AF6A-4006-22E7A746C363}"/>
              </a:ext>
            </a:extLst>
          </p:cNvPr>
          <p:cNvSpPr txBox="1"/>
          <p:nvPr/>
        </p:nvSpPr>
        <p:spPr>
          <a:xfrm>
            <a:off x="1257685" y="5498352"/>
            <a:ext cx="3102894" cy="52318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800" i="1" kern="0" dirty="0">
                <a:solidFill>
                  <a:srgbClr val="006666"/>
                </a:solidFill>
                <a:latin typeface="Corbel"/>
                <a:ea typeface="Corbel"/>
                <a:cs typeface="Corbel"/>
                <a:sym typeface="Corbel"/>
              </a:rPr>
              <a:t>RO-Crate</a:t>
            </a:r>
            <a:endParaRPr kumimoji="0" sz="2800" b="0" i="1" u="none" strike="noStrike" kern="0" cap="none" spc="0" normalizeH="0" baseline="0" noProof="0" dirty="0">
              <a:ln>
                <a:noFill/>
              </a:ln>
              <a:solidFill>
                <a:srgbClr val="006666"/>
              </a:solidFill>
              <a:effectLst/>
              <a:uLnTx/>
              <a:uFillTx/>
              <a:latin typeface="Corbel"/>
              <a:ea typeface="Corbel"/>
              <a:cs typeface="Corbel"/>
              <a:sym typeface="Corbel"/>
            </a:endParaRPr>
          </a:p>
        </p:txBody>
      </p:sp>
      <p:sp>
        <p:nvSpPr>
          <p:cNvPr id="11" name="Google Shape;341;p14">
            <a:extLst>
              <a:ext uri="{FF2B5EF4-FFF2-40B4-BE49-F238E27FC236}">
                <a16:creationId xmlns:a16="http://schemas.microsoft.com/office/drawing/2014/main" id="{8170F8F7-0D9C-D8D8-CCCD-FF46892B866D}"/>
              </a:ext>
            </a:extLst>
          </p:cNvPr>
          <p:cNvSpPr txBox="1"/>
          <p:nvPr/>
        </p:nvSpPr>
        <p:spPr>
          <a:xfrm>
            <a:off x="3073453" y="6300850"/>
            <a:ext cx="3000000"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15000"/>
              </a:lnSpc>
              <a:spcBef>
                <a:spcPts val="0"/>
              </a:spcBef>
              <a:spcAft>
                <a:spcPts val="100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orbel"/>
                <a:ea typeface="Corbel"/>
                <a:cs typeface="Corbel"/>
                <a:sym typeface="Corbel"/>
              </a:rPr>
              <a:t>Abigail Miller</a:t>
            </a:r>
            <a:endParaRPr kumimoji="0" sz="1800" b="0" i="0" u="none" strike="noStrike" kern="0" cap="none" spc="0" normalizeH="0" baseline="0" noProof="0" dirty="0">
              <a:ln>
                <a:noFill/>
              </a:ln>
              <a:solidFill>
                <a:srgbClr val="000000"/>
              </a:solidFill>
              <a:effectLst/>
              <a:uLnTx/>
              <a:uFillTx/>
              <a:latin typeface="Corbel"/>
              <a:ea typeface="Corbel"/>
              <a:cs typeface="Corbel"/>
              <a:sym typeface="Corbel"/>
            </a:endParaRPr>
          </a:p>
        </p:txBody>
      </p:sp>
      <p:sp>
        <p:nvSpPr>
          <p:cNvPr id="18" name="TextBox 17">
            <a:extLst>
              <a:ext uri="{FF2B5EF4-FFF2-40B4-BE49-F238E27FC236}">
                <a16:creationId xmlns:a16="http://schemas.microsoft.com/office/drawing/2014/main" id="{F28D176A-ED62-CFA2-9DBC-066DF444A422}"/>
              </a:ext>
            </a:extLst>
          </p:cNvPr>
          <p:cNvSpPr txBox="1"/>
          <p:nvPr/>
        </p:nvSpPr>
        <p:spPr>
          <a:xfrm>
            <a:off x="4757253" y="6369212"/>
            <a:ext cx="6097508" cy="369332"/>
          </a:xfrm>
          <a:prstGeom prst="rect">
            <a:avLst/>
          </a:prstGeom>
          <a:noFill/>
        </p:spPr>
        <p:txBody>
          <a:bodyPr wrap="square">
            <a:spAutoFit/>
          </a:bodyPr>
          <a:lstStyle/>
          <a:p>
            <a:r>
              <a:rPr lang="en-GB" dirty="0">
                <a:latin typeface="Corbel" panose="020B0503020204020204" pitchFamily="34" charset="0"/>
              </a:rPr>
              <a:t>https://zenodo.org/record/7116702#.YzinYLTMKF4</a:t>
            </a:r>
          </a:p>
        </p:txBody>
      </p:sp>
      <p:pic>
        <p:nvPicPr>
          <p:cNvPr id="22" name="Picture 21" descr="Diagram&#10;&#10;Description automatically generated">
            <a:extLst>
              <a:ext uri="{FF2B5EF4-FFF2-40B4-BE49-F238E27FC236}">
                <a16:creationId xmlns:a16="http://schemas.microsoft.com/office/drawing/2014/main" id="{6F253134-8978-05C8-2563-F0E26EBDBBC0}"/>
              </a:ext>
            </a:extLst>
          </p:cNvPr>
          <p:cNvPicPr>
            <a:picLocks noChangeAspect="1"/>
          </p:cNvPicPr>
          <p:nvPr/>
        </p:nvPicPr>
        <p:blipFill>
          <a:blip r:embed="rId4"/>
          <a:stretch>
            <a:fillRect/>
          </a:stretch>
        </p:blipFill>
        <p:spPr>
          <a:xfrm>
            <a:off x="2141197" y="1350227"/>
            <a:ext cx="7518849" cy="2706784"/>
          </a:xfrm>
          <a:prstGeom prst="rect">
            <a:avLst/>
          </a:prstGeom>
          <a:ln>
            <a:noFill/>
          </a:ln>
          <a:effectLst>
            <a:outerShdw blurRad="292100" dist="139700" dir="2700000" algn="tl" rotWithShape="0">
              <a:srgbClr val="333333">
                <a:alpha val="65000"/>
              </a:srgbClr>
            </a:outerShdw>
          </a:effectLst>
        </p:spPr>
      </p:pic>
      <p:pic>
        <p:nvPicPr>
          <p:cNvPr id="10" name="Google Shape;333;p14" descr="Logo, company name&#10;&#10;Description automatically generated">
            <a:extLst>
              <a:ext uri="{FF2B5EF4-FFF2-40B4-BE49-F238E27FC236}">
                <a16:creationId xmlns:a16="http://schemas.microsoft.com/office/drawing/2014/main" id="{F8824B00-1DCF-B801-2DF5-8715831D2F10}"/>
              </a:ext>
            </a:extLst>
          </p:cNvPr>
          <p:cNvPicPr preferRelativeResize="0"/>
          <p:nvPr/>
        </p:nvPicPr>
        <p:blipFill rotWithShape="1">
          <a:blip r:embed="rId5">
            <a:alphaModFix/>
          </a:blip>
          <a:srcRect/>
          <a:stretch/>
        </p:blipFill>
        <p:spPr>
          <a:xfrm>
            <a:off x="8511032" y="131950"/>
            <a:ext cx="3174603" cy="1066667"/>
          </a:xfrm>
          <a:prstGeom prst="rect">
            <a:avLst/>
          </a:prstGeom>
          <a:noFill/>
          <a:ln>
            <a:noFill/>
          </a:ln>
        </p:spPr>
      </p:pic>
      <p:sp>
        <p:nvSpPr>
          <p:cNvPr id="32" name="TextBox 31">
            <a:extLst>
              <a:ext uri="{FF2B5EF4-FFF2-40B4-BE49-F238E27FC236}">
                <a16:creationId xmlns:a16="http://schemas.microsoft.com/office/drawing/2014/main" id="{7FB86734-11E1-5DAF-4CE8-4E52C3EF7FBA}"/>
              </a:ext>
            </a:extLst>
          </p:cNvPr>
          <p:cNvSpPr txBox="1"/>
          <p:nvPr/>
        </p:nvSpPr>
        <p:spPr>
          <a:xfrm>
            <a:off x="7904450" y="5498352"/>
            <a:ext cx="3367114"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dirty="0">
                <a:ln>
                  <a:noFill/>
                </a:ln>
                <a:solidFill>
                  <a:srgbClr val="006666"/>
                </a:solidFill>
                <a:effectLst/>
                <a:uLnTx/>
                <a:uFillTx/>
                <a:latin typeface="Corbel"/>
                <a:ea typeface="Corbel"/>
                <a:cs typeface="Corbel"/>
                <a:sym typeface="Corbel"/>
              </a:rPr>
              <a:t>Frictionless data </a:t>
            </a:r>
          </a:p>
        </p:txBody>
      </p:sp>
      <p:sp>
        <p:nvSpPr>
          <p:cNvPr id="34" name="TextBox 33">
            <a:extLst>
              <a:ext uri="{FF2B5EF4-FFF2-40B4-BE49-F238E27FC236}">
                <a16:creationId xmlns:a16="http://schemas.microsoft.com/office/drawing/2014/main" id="{35048F0A-0572-B6B6-FF30-F37B3DA78CF9}"/>
              </a:ext>
            </a:extLst>
          </p:cNvPr>
          <p:cNvSpPr txBox="1"/>
          <p:nvPr/>
        </p:nvSpPr>
        <p:spPr>
          <a:xfrm>
            <a:off x="1156455" y="4343096"/>
            <a:ext cx="2679825" cy="584775"/>
          </a:xfrm>
          <a:prstGeom prst="rect">
            <a:avLst/>
          </a:prstGeom>
          <a:noFill/>
        </p:spPr>
        <p:txBody>
          <a:bodyPr wrap="square">
            <a:spAutoFit/>
          </a:bodyPr>
          <a:lstStyle/>
          <a:p>
            <a:r>
              <a:rPr lang="en-US" sz="3200" dirty="0">
                <a:solidFill>
                  <a:srgbClr val="006666"/>
                </a:solidFill>
                <a:latin typeface="Corbel" panose="020B0503020204020204" pitchFamily="34" charset="0"/>
              </a:rPr>
              <a:t>Packaging</a:t>
            </a:r>
            <a:endParaRPr lang="en-GB" sz="3200" dirty="0"/>
          </a:p>
        </p:txBody>
      </p:sp>
      <p:sp>
        <p:nvSpPr>
          <p:cNvPr id="36" name="TextBox 35">
            <a:extLst>
              <a:ext uri="{FF2B5EF4-FFF2-40B4-BE49-F238E27FC236}">
                <a16:creationId xmlns:a16="http://schemas.microsoft.com/office/drawing/2014/main" id="{41D4EC81-4E47-1199-0FC4-64224A69F540}"/>
              </a:ext>
            </a:extLst>
          </p:cNvPr>
          <p:cNvSpPr txBox="1"/>
          <p:nvPr/>
        </p:nvSpPr>
        <p:spPr>
          <a:xfrm>
            <a:off x="4653011" y="4343096"/>
            <a:ext cx="2118980" cy="584775"/>
          </a:xfrm>
          <a:prstGeom prst="rect">
            <a:avLst/>
          </a:prstGeom>
          <a:noFill/>
        </p:spPr>
        <p:txBody>
          <a:bodyPr wrap="square">
            <a:spAutoFit/>
          </a:bodyPr>
          <a:lstStyle/>
          <a:p>
            <a:r>
              <a:rPr lang="en-US" sz="3200" dirty="0">
                <a:solidFill>
                  <a:srgbClr val="006666"/>
                </a:solidFill>
                <a:latin typeface="Corbel" panose="020B0503020204020204" pitchFamily="34" charset="0"/>
              </a:rPr>
              <a:t>Structure</a:t>
            </a:r>
            <a:endParaRPr lang="en-GB" sz="3200" dirty="0"/>
          </a:p>
        </p:txBody>
      </p:sp>
      <p:sp>
        <p:nvSpPr>
          <p:cNvPr id="38" name="TextBox 37">
            <a:extLst>
              <a:ext uri="{FF2B5EF4-FFF2-40B4-BE49-F238E27FC236}">
                <a16:creationId xmlns:a16="http://schemas.microsoft.com/office/drawing/2014/main" id="{124180CB-BAB3-DF3B-8798-40B3696B8FA1}"/>
              </a:ext>
            </a:extLst>
          </p:cNvPr>
          <p:cNvSpPr txBox="1"/>
          <p:nvPr/>
        </p:nvSpPr>
        <p:spPr>
          <a:xfrm>
            <a:off x="7806007" y="4343096"/>
            <a:ext cx="4008297" cy="1077218"/>
          </a:xfrm>
          <a:prstGeom prst="rect">
            <a:avLst/>
          </a:prstGeom>
          <a:noFill/>
        </p:spPr>
        <p:txBody>
          <a:bodyPr wrap="square">
            <a:spAutoFit/>
          </a:bodyPr>
          <a:lstStyle/>
          <a:p>
            <a:r>
              <a:rPr lang="en-US" sz="3200" dirty="0">
                <a:solidFill>
                  <a:srgbClr val="006666"/>
                </a:solidFill>
                <a:latin typeface="Corbel" panose="020B0503020204020204" pitchFamily="34" charset="0"/>
              </a:rPr>
              <a:t>File type </a:t>
            </a:r>
            <a:r>
              <a:rPr lang="en-US" sz="3200" dirty="0" err="1">
                <a:solidFill>
                  <a:srgbClr val="006666"/>
                </a:solidFill>
                <a:latin typeface="Corbel" panose="020B0503020204020204" pitchFamily="34" charset="0"/>
              </a:rPr>
              <a:t>defs</a:t>
            </a:r>
            <a:r>
              <a:rPr lang="en-US" sz="3200" dirty="0">
                <a:solidFill>
                  <a:srgbClr val="006666"/>
                </a:solidFill>
                <a:latin typeface="Corbel" panose="020B0503020204020204" pitchFamily="34" charset="0"/>
              </a:rPr>
              <a:t> for tabular data</a:t>
            </a:r>
          </a:p>
        </p:txBody>
      </p:sp>
      <p:sp>
        <p:nvSpPr>
          <p:cNvPr id="40" name="TextBox 39">
            <a:extLst>
              <a:ext uri="{FF2B5EF4-FFF2-40B4-BE49-F238E27FC236}">
                <a16:creationId xmlns:a16="http://schemas.microsoft.com/office/drawing/2014/main" id="{8B9F0AE3-BA2E-1FF3-E033-C02678867422}"/>
              </a:ext>
            </a:extLst>
          </p:cNvPr>
          <p:cNvSpPr txBox="1"/>
          <p:nvPr/>
        </p:nvSpPr>
        <p:spPr>
          <a:xfrm>
            <a:off x="4653012" y="5498352"/>
            <a:ext cx="2118979"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b="0" i="1" u="none" strike="noStrike" kern="0" cap="none" spc="0" normalizeH="0" baseline="0" noProof="0" dirty="0">
                <a:ln>
                  <a:noFill/>
                </a:ln>
                <a:solidFill>
                  <a:srgbClr val="006666"/>
                </a:solidFill>
                <a:effectLst/>
                <a:uLnTx/>
                <a:uFillTx/>
                <a:latin typeface="Corbel"/>
                <a:ea typeface="Corbel"/>
                <a:cs typeface="Corbel"/>
                <a:sym typeface="Corbel"/>
              </a:rPr>
              <a:t>ISA format</a:t>
            </a:r>
          </a:p>
        </p:txBody>
      </p:sp>
      <p:sp>
        <p:nvSpPr>
          <p:cNvPr id="41" name="TextBox 40">
            <a:extLst>
              <a:ext uri="{FF2B5EF4-FFF2-40B4-BE49-F238E27FC236}">
                <a16:creationId xmlns:a16="http://schemas.microsoft.com/office/drawing/2014/main" id="{AF78C006-85AB-471D-9938-2B4F6990B225}"/>
              </a:ext>
            </a:extLst>
          </p:cNvPr>
          <p:cNvSpPr txBox="1"/>
          <p:nvPr/>
        </p:nvSpPr>
        <p:spPr>
          <a:xfrm>
            <a:off x="3537038" y="3812878"/>
            <a:ext cx="816249" cy="1569660"/>
          </a:xfrm>
          <a:prstGeom prst="rect">
            <a:avLst/>
          </a:prstGeom>
          <a:noFill/>
        </p:spPr>
        <p:txBody>
          <a:bodyPr wrap="none" rtlCol="0">
            <a:spAutoFit/>
          </a:bodyPr>
          <a:lstStyle/>
          <a:p>
            <a:r>
              <a:rPr lang="en-GB" sz="9600" dirty="0">
                <a:solidFill>
                  <a:srgbClr val="006666"/>
                </a:solidFill>
                <a:latin typeface="Corbel" panose="020B0503020204020204" pitchFamily="34" charset="0"/>
              </a:rPr>
              <a:t>+</a:t>
            </a:r>
          </a:p>
        </p:txBody>
      </p:sp>
      <p:sp>
        <p:nvSpPr>
          <p:cNvPr id="42" name="TextBox 41">
            <a:extLst>
              <a:ext uri="{FF2B5EF4-FFF2-40B4-BE49-F238E27FC236}">
                <a16:creationId xmlns:a16="http://schemas.microsoft.com/office/drawing/2014/main" id="{E991347F-BD0D-8DAF-B5B5-E45B27D3F45E}"/>
              </a:ext>
            </a:extLst>
          </p:cNvPr>
          <p:cNvSpPr txBox="1"/>
          <p:nvPr/>
        </p:nvSpPr>
        <p:spPr>
          <a:xfrm>
            <a:off x="6771991" y="3812878"/>
            <a:ext cx="816249" cy="1569660"/>
          </a:xfrm>
          <a:prstGeom prst="rect">
            <a:avLst/>
          </a:prstGeom>
          <a:noFill/>
        </p:spPr>
        <p:txBody>
          <a:bodyPr wrap="none" rtlCol="0">
            <a:spAutoFit/>
          </a:bodyPr>
          <a:lstStyle/>
          <a:p>
            <a:r>
              <a:rPr lang="en-GB" sz="9600" dirty="0">
                <a:solidFill>
                  <a:srgbClr val="006666"/>
                </a:solidFill>
                <a:latin typeface="Corbel" panose="020B0503020204020204" pitchFamily="34" charset="0"/>
              </a:rPr>
              <a:t>+</a:t>
            </a:r>
          </a:p>
        </p:txBody>
      </p:sp>
    </p:spTree>
    <p:extLst>
      <p:ext uri="{BB962C8B-B14F-4D97-AF65-F5344CB8AC3E}">
        <p14:creationId xmlns:p14="http://schemas.microsoft.com/office/powerpoint/2010/main" val="4023831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11FE0-84A3-4B2F-6900-6F26FBF4CF4C}"/>
              </a:ext>
            </a:extLst>
          </p:cNvPr>
          <p:cNvSpPr>
            <a:spLocks noGrp="1"/>
          </p:cNvSpPr>
          <p:nvPr>
            <p:ph type="title"/>
          </p:nvPr>
        </p:nvSpPr>
        <p:spPr>
          <a:xfrm>
            <a:off x="1408471" y="273861"/>
            <a:ext cx="10207267" cy="926326"/>
          </a:xfrm>
        </p:spPr>
        <p:txBody>
          <a:bodyPr>
            <a:normAutofit/>
          </a:bodyPr>
          <a:lstStyle/>
          <a:p>
            <a:pPr algn="l"/>
            <a:r>
              <a:rPr lang="en-GB" dirty="0">
                <a:solidFill>
                  <a:srgbClr val="006666"/>
                </a:solidFill>
              </a:rPr>
              <a:t>Exporting data using an interchange format</a:t>
            </a:r>
          </a:p>
        </p:txBody>
      </p:sp>
      <p:sp>
        <p:nvSpPr>
          <p:cNvPr id="8" name="TextBox 7">
            <a:extLst>
              <a:ext uri="{FF2B5EF4-FFF2-40B4-BE49-F238E27FC236}">
                <a16:creationId xmlns:a16="http://schemas.microsoft.com/office/drawing/2014/main" id="{5E872389-D84B-3559-8985-5C698BF01FE9}"/>
              </a:ext>
            </a:extLst>
          </p:cNvPr>
          <p:cNvSpPr txBox="1"/>
          <p:nvPr/>
        </p:nvSpPr>
        <p:spPr>
          <a:xfrm>
            <a:off x="729724" y="1041871"/>
            <a:ext cx="10911891" cy="1938992"/>
          </a:xfrm>
          <a:prstGeom prst="rect">
            <a:avLst/>
          </a:prstGeom>
          <a:noFill/>
        </p:spPr>
        <p:txBody>
          <a:bodyPr wrap="square">
            <a:spAutoFit/>
          </a:bodyPr>
          <a:lstStyle/>
          <a:p>
            <a:r>
              <a:rPr lang="en-US" sz="3600" b="1" dirty="0">
                <a:solidFill>
                  <a:srgbClr val="006666"/>
                </a:solidFill>
                <a:latin typeface="Corbel" panose="020B0503020204020204" pitchFamily="34" charset="0"/>
              </a:rPr>
              <a:t>HMC Hub Energy</a:t>
            </a:r>
          </a:p>
          <a:p>
            <a:r>
              <a:rPr lang="en-US" sz="2800" dirty="0">
                <a:solidFill>
                  <a:srgbClr val="006666"/>
                </a:solidFill>
                <a:latin typeface="Corbel" panose="020B0503020204020204" pitchFamily="34" charset="0"/>
              </a:rPr>
              <a:t>Time series data from different databases exported with metadata description of their structure and content into a single web service</a:t>
            </a:r>
          </a:p>
          <a:p>
            <a:endParaRPr lang="en-GB" sz="2800" u="sng" dirty="0">
              <a:solidFill>
                <a:srgbClr val="006666"/>
              </a:solidFill>
              <a:latin typeface="Corbel" panose="020B0503020204020204" pitchFamily="34" charset="0"/>
            </a:endParaRPr>
          </a:p>
        </p:txBody>
      </p:sp>
      <p:pic>
        <p:nvPicPr>
          <p:cNvPr id="9" name="Google Shape;240;p9" descr="Image result for RO-Crate logo">
            <a:extLst>
              <a:ext uri="{FF2B5EF4-FFF2-40B4-BE49-F238E27FC236}">
                <a16:creationId xmlns:a16="http://schemas.microsoft.com/office/drawing/2014/main" id="{9BD9C832-EF89-C2CC-1770-6697ED56905B}"/>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pic>
        <p:nvPicPr>
          <p:cNvPr id="13" name="Google Shape;102;p18">
            <a:extLst>
              <a:ext uri="{FF2B5EF4-FFF2-40B4-BE49-F238E27FC236}">
                <a16:creationId xmlns:a16="http://schemas.microsoft.com/office/drawing/2014/main" id="{47152D2D-A03C-011A-65DD-9AB3D30195F0}"/>
              </a:ext>
            </a:extLst>
          </p:cNvPr>
          <p:cNvPicPr preferRelativeResize="0"/>
          <p:nvPr/>
        </p:nvPicPr>
        <p:blipFill>
          <a:blip r:embed="rId4">
            <a:alphaModFix/>
          </a:blip>
          <a:stretch>
            <a:fillRect/>
          </a:stretch>
        </p:blipFill>
        <p:spPr>
          <a:xfrm>
            <a:off x="961190" y="2958824"/>
            <a:ext cx="5859740" cy="2703130"/>
          </a:xfrm>
          <a:prstGeom prst="rect">
            <a:avLst/>
          </a:prstGeom>
          <a:noFill/>
          <a:ln>
            <a:noFill/>
          </a:ln>
        </p:spPr>
      </p:pic>
      <p:pic>
        <p:nvPicPr>
          <p:cNvPr id="14" name="Google Shape;104;p18">
            <a:extLst>
              <a:ext uri="{FF2B5EF4-FFF2-40B4-BE49-F238E27FC236}">
                <a16:creationId xmlns:a16="http://schemas.microsoft.com/office/drawing/2014/main" id="{9B993E11-688F-B77D-6730-5B4A63D22744}"/>
              </a:ext>
            </a:extLst>
          </p:cNvPr>
          <p:cNvPicPr preferRelativeResize="0"/>
          <p:nvPr/>
        </p:nvPicPr>
        <p:blipFill rotWithShape="1">
          <a:blip r:embed="rId5">
            <a:alphaModFix/>
          </a:blip>
          <a:srcRect t="-707" r="-4058" b="20283"/>
          <a:stretch/>
        </p:blipFill>
        <p:spPr>
          <a:xfrm>
            <a:off x="642897" y="6301351"/>
            <a:ext cx="765574" cy="344384"/>
          </a:xfrm>
          <a:prstGeom prst="rect">
            <a:avLst/>
          </a:prstGeom>
          <a:noFill/>
          <a:ln>
            <a:noFill/>
          </a:ln>
        </p:spPr>
      </p:pic>
      <p:sp>
        <p:nvSpPr>
          <p:cNvPr id="15" name="Google Shape;105;p18">
            <a:extLst>
              <a:ext uri="{FF2B5EF4-FFF2-40B4-BE49-F238E27FC236}">
                <a16:creationId xmlns:a16="http://schemas.microsoft.com/office/drawing/2014/main" id="{5D652B33-69B1-1941-BBD5-D50405171E53}"/>
              </a:ext>
            </a:extLst>
          </p:cNvPr>
          <p:cNvSpPr txBox="1"/>
          <p:nvPr/>
        </p:nvSpPr>
        <p:spPr>
          <a:xfrm>
            <a:off x="1408471" y="6301351"/>
            <a:ext cx="7085258" cy="461635"/>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de" dirty="0">
                <a:latin typeface="Corbel" panose="020B0503020204020204" pitchFamily="34" charset="0"/>
              </a:rPr>
              <a:t>Jan Schweikert - Institute for Automation and Applied Informatics</a:t>
            </a:r>
            <a:endParaRPr dirty="0">
              <a:latin typeface="Corbel" panose="020B0503020204020204" pitchFamily="34" charset="0"/>
            </a:endParaRPr>
          </a:p>
        </p:txBody>
      </p:sp>
      <p:sp>
        <p:nvSpPr>
          <p:cNvPr id="19" name="TextBox 18">
            <a:extLst>
              <a:ext uri="{FF2B5EF4-FFF2-40B4-BE49-F238E27FC236}">
                <a16:creationId xmlns:a16="http://schemas.microsoft.com/office/drawing/2014/main" id="{85BACF9B-2EDA-523F-B055-0D30DEAE05C5}"/>
              </a:ext>
            </a:extLst>
          </p:cNvPr>
          <p:cNvSpPr txBox="1"/>
          <p:nvPr/>
        </p:nvSpPr>
        <p:spPr>
          <a:xfrm>
            <a:off x="7150043" y="2958824"/>
            <a:ext cx="4692761" cy="2677656"/>
          </a:xfrm>
          <a:prstGeom prst="rect">
            <a:avLst/>
          </a:prstGeom>
          <a:noFill/>
        </p:spPr>
        <p:txBody>
          <a:bodyPr wrap="square">
            <a:spAutoFit/>
          </a:bodyPr>
          <a:lstStyle/>
          <a:p>
            <a:pPr marL="107950">
              <a:buSzPts val="1900"/>
            </a:pPr>
            <a:r>
              <a:rPr lang="en-GB" sz="2400" dirty="0">
                <a:solidFill>
                  <a:srgbClr val="006666"/>
                </a:solidFill>
                <a:latin typeface="Corbel" panose="020B0503020204020204" pitchFamily="34" charset="0"/>
              </a:rPr>
              <a:t>Web service using</a:t>
            </a:r>
          </a:p>
          <a:p>
            <a:pPr marL="107950">
              <a:buSzPts val="1900"/>
            </a:pPr>
            <a:r>
              <a:rPr lang="en-GB" sz="2400" u="sng" dirty="0" err="1">
                <a:solidFill>
                  <a:srgbClr val="0563C1"/>
                </a:solidFill>
                <a:latin typeface="Corbel" panose="020B0503020204020204" pitchFamily="34" charset="0"/>
                <a:hlinkClick r:id="rId6">
                  <a:extLst>
                    <a:ext uri="{A12FA001-AC4F-418D-AE19-62706E023703}">
                      <ahyp:hlinkClr xmlns:ahyp="http://schemas.microsoft.com/office/drawing/2018/hyperlinkcolor" val="tx"/>
                    </a:ext>
                  </a:extLst>
                </a:hlinkClick>
              </a:rPr>
              <a:t>ro-crate</a:t>
            </a:r>
            <a:r>
              <a:rPr lang="en-GB" sz="2400" u="sng" dirty="0">
                <a:solidFill>
                  <a:srgbClr val="006666"/>
                </a:solidFill>
                <a:latin typeface="Corbel" panose="020B0503020204020204" pitchFamily="34" charset="0"/>
                <a:hlinkClick r:id="rId6">
                  <a:extLst>
                    <a:ext uri="{A12FA001-AC4F-418D-AE19-62706E023703}">
                      <ahyp:hlinkClr xmlns:ahyp="http://schemas.microsoft.com/office/drawing/2018/hyperlinkcolor" val="tx"/>
                    </a:ext>
                  </a:extLst>
                </a:hlinkClick>
              </a:rPr>
              <a:t>-java</a:t>
            </a:r>
            <a:endParaRPr lang="en-GB" sz="2400" dirty="0">
              <a:solidFill>
                <a:srgbClr val="006666"/>
              </a:solidFill>
              <a:latin typeface="Corbel" panose="020B0503020204020204" pitchFamily="34" charset="0"/>
            </a:endParaRPr>
          </a:p>
          <a:p>
            <a:pPr marL="107950">
              <a:buSzPts val="1900"/>
            </a:pPr>
            <a:endParaRPr lang="en-GB" sz="2400" dirty="0">
              <a:solidFill>
                <a:srgbClr val="006666"/>
              </a:solidFill>
              <a:latin typeface="Corbel" panose="020B0503020204020204" pitchFamily="34" charset="0"/>
            </a:endParaRPr>
          </a:p>
          <a:p>
            <a:pPr marL="107950">
              <a:buSzPts val="1900"/>
            </a:pPr>
            <a:r>
              <a:rPr lang="en-GB" sz="2400" dirty="0">
                <a:solidFill>
                  <a:srgbClr val="006666"/>
                </a:solidFill>
                <a:latin typeface="Corbel" panose="020B0503020204020204" pitchFamily="34" charset="0"/>
              </a:rPr>
              <a:t>Data file format: CSV</a:t>
            </a:r>
          </a:p>
          <a:p>
            <a:pPr marL="111125">
              <a:buSzPts val="1850"/>
            </a:pPr>
            <a:endParaRPr lang="en-GB" sz="2400" dirty="0">
              <a:solidFill>
                <a:srgbClr val="006666"/>
              </a:solidFill>
              <a:latin typeface="Corbel" panose="020B0503020204020204" pitchFamily="34" charset="0"/>
            </a:endParaRPr>
          </a:p>
          <a:p>
            <a:pPr marL="111125">
              <a:buSzPts val="1850"/>
            </a:pPr>
            <a:r>
              <a:rPr lang="en-GB" sz="2400" dirty="0">
                <a:solidFill>
                  <a:srgbClr val="006666"/>
                </a:solidFill>
                <a:latin typeface="Corbel" panose="020B0503020204020204" pitchFamily="34" charset="0"/>
              </a:rPr>
              <a:t>LD-Vocabularies: </a:t>
            </a:r>
            <a:r>
              <a:rPr lang="en-GB" sz="2400" u="sng" dirty="0">
                <a:solidFill>
                  <a:srgbClr val="006666"/>
                </a:solidFill>
                <a:latin typeface="Corbel" panose="020B0503020204020204" pitchFamily="34" charset="0"/>
                <a:hlinkClick r:id="rId7">
                  <a:extLst>
                    <a:ext uri="{A12FA001-AC4F-418D-AE19-62706E023703}">
                      <ahyp:hlinkClr xmlns:ahyp="http://schemas.microsoft.com/office/drawing/2018/hyperlinkcolor" val="tx"/>
                    </a:ext>
                  </a:extLst>
                </a:hlinkClick>
              </a:rPr>
              <a:t>RO-Crate Context</a:t>
            </a:r>
            <a:r>
              <a:rPr lang="en-GB" sz="2400" dirty="0">
                <a:solidFill>
                  <a:srgbClr val="006666"/>
                </a:solidFill>
                <a:latin typeface="Corbel" panose="020B0503020204020204" pitchFamily="34" charset="0"/>
              </a:rPr>
              <a:t>, </a:t>
            </a:r>
            <a:r>
              <a:rPr lang="en-GB" sz="2400" u="sng" dirty="0">
                <a:solidFill>
                  <a:srgbClr val="006666"/>
                </a:solidFill>
                <a:latin typeface="Corbel" panose="020B0503020204020204" pitchFamily="34" charset="0"/>
                <a:hlinkClick r:id="rId8">
                  <a:extLst>
                    <a:ext uri="{A12FA001-AC4F-418D-AE19-62706E023703}">
                      <ahyp:hlinkClr xmlns:ahyp="http://schemas.microsoft.com/office/drawing/2018/hyperlinkcolor" val="tx"/>
                    </a:ext>
                  </a:extLst>
                </a:hlinkClick>
              </a:rPr>
              <a:t>QUDT</a:t>
            </a:r>
            <a:r>
              <a:rPr lang="en-GB" sz="2400" dirty="0">
                <a:solidFill>
                  <a:srgbClr val="006666"/>
                </a:solidFill>
                <a:latin typeface="Corbel" panose="020B0503020204020204" pitchFamily="34" charset="0"/>
              </a:rPr>
              <a:t>, </a:t>
            </a:r>
            <a:r>
              <a:rPr lang="en-GB" sz="2400" u="sng" dirty="0">
                <a:solidFill>
                  <a:srgbClr val="006666"/>
                </a:solidFill>
                <a:latin typeface="Corbel" panose="020B0503020204020204" pitchFamily="34" charset="0"/>
                <a:hlinkClick r:id="rId9">
                  <a:extLst>
                    <a:ext uri="{A12FA001-AC4F-418D-AE19-62706E023703}">
                      <ahyp:hlinkClr xmlns:ahyp="http://schemas.microsoft.com/office/drawing/2018/hyperlinkcolor" val="tx"/>
                    </a:ext>
                  </a:extLst>
                </a:hlinkClick>
              </a:rPr>
              <a:t>CSVW</a:t>
            </a:r>
            <a:endParaRPr lang="en-GB" sz="2400" dirty="0">
              <a:solidFill>
                <a:srgbClr val="006666"/>
              </a:solidFill>
              <a:latin typeface="Corbel" panose="020B0503020204020204" pitchFamily="34" charset="0"/>
            </a:endParaRPr>
          </a:p>
        </p:txBody>
      </p:sp>
      <p:pic>
        <p:nvPicPr>
          <p:cNvPr id="20" name="Google Shape;135;p21">
            <a:extLst>
              <a:ext uri="{FF2B5EF4-FFF2-40B4-BE49-F238E27FC236}">
                <a16:creationId xmlns:a16="http://schemas.microsoft.com/office/drawing/2014/main" id="{21251536-492D-913E-B2EB-E5E95B130FDB}"/>
              </a:ext>
            </a:extLst>
          </p:cNvPr>
          <p:cNvPicPr preferRelativeResize="0"/>
          <p:nvPr/>
        </p:nvPicPr>
        <p:blipFill rotWithShape="1">
          <a:blip r:embed="rId10">
            <a:alphaModFix/>
          </a:blip>
          <a:srcRect r="63911"/>
          <a:stretch/>
        </p:blipFill>
        <p:spPr>
          <a:xfrm>
            <a:off x="10374129" y="165736"/>
            <a:ext cx="1690624" cy="423909"/>
          </a:xfrm>
          <a:prstGeom prst="rect">
            <a:avLst/>
          </a:prstGeom>
          <a:noFill/>
          <a:ln>
            <a:noFill/>
          </a:ln>
        </p:spPr>
      </p:pic>
    </p:spTree>
    <p:extLst>
      <p:ext uri="{BB962C8B-B14F-4D97-AF65-F5344CB8AC3E}">
        <p14:creationId xmlns:p14="http://schemas.microsoft.com/office/powerpoint/2010/main" val="8981695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7" name="Google Shape;317;p13"/>
          <p:cNvSpPr txBox="1"/>
          <p:nvPr/>
        </p:nvSpPr>
        <p:spPr>
          <a:xfrm>
            <a:off x="586877" y="4808456"/>
            <a:ext cx="6096000"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sng" strike="noStrike" kern="0" cap="none" spc="0" normalizeH="0" baseline="0" noProof="0">
                <a:ln>
                  <a:noFill/>
                </a:ln>
                <a:solidFill>
                  <a:srgbClr val="0563C1"/>
                </a:solidFill>
                <a:effectLst/>
                <a:uLnTx/>
                <a:uFillTx/>
                <a:latin typeface="Calibri"/>
                <a:ea typeface="Calibri"/>
                <a:cs typeface="Calibri"/>
                <a:sym typeface="Calibri"/>
                <a:hlinkClick r:id="rId3"/>
              </a:rPr>
              <a:t>https://youtu.be/Rsuxn0m4bIM</a:t>
            </a:r>
            <a:r>
              <a:rPr kumimoji="0" lang="en-GB" sz="2400" b="0" i="0" u="none" strike="noStrike" kern="0" cap="none" spc="0" normalizeH="0" baseline="0" noProof="0">
                <a:ln>
                  <a:noFill/>
                </a:ln>
                <a:solidFill>
                  <a:srgbClr val="000000"/>
                </a:solidFill>
                <a:effectLst/>
                <a:uLnTx/>
                <a:uFillTx/>
                <a:latin typeface="Calibri"/>
                <a:ea typeface="Calibri"/>
                <a:cs typeface="Calibri"/>
                <a:sym typeface="Calibri"/>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18" name="Google Shape;318;p13"/>
          <p:cNvPicPr preferRelativeResize="0"/>
          <p:nvPr/>
        </p:nvPicPr>
        <p:blipFill rotWithShape="1">
          <a:blip r:embed="rId4">
            <a:alphaModFix/>
          </a:blip>
          <a:srcRect/>
          <a:stretch/>
        </p:blipFill>
        <p:spPr>
          <a:xfrm>
            <a:off x="658799" y="1368949"/>
            <a:ext cx="5701545" cy="3354152"/>
          </a:xfrm>
          <a:prstGeom prst="rect">
            <a:avLst/>
          </a:prstGeom>
          <a:ln>
            <a:noFill/>
          </a:ln>
          <a:effectLst>
            <a:outerShdw blurRad="292100" dist="139700" dir="2700000" algn="tl" rotWithShape="0">
              <a:srgbClr val="333333">
                <a:alpha val="65000"/>
              </a:srgbClr>
            </a:outerShdw>
          </a:effectLst>
        </p:spPr>
      </p:pic>
      <p:sp>
        <p:nvSpPr>
          <p:cNvPr id="319" name="Google Shape;319;p13"/>
          <p:cNvSpPr txBox="1"/>
          <p:nvPr/>
        </p:nvSpPr>
        <p:spPr>
          <a:xfrm>
            <a:off x="586877" y="5793320"/>
            <a:ext cx="4462463" cy="4616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sng" strike="noStrike" kern="0" cap="none" spc="0" normalizeH="0" baseline="0" noProof="0" dirty="0">
                <a:ln>
                  <a:noFill/>
                </a:ln>
                <a:solidFill>
                  <a:srgbClr val="0563C1"/>
                </a:solidFill>
                <a:effectLst/>
                <a:uLnTx/>
                <a:uFillTx/>
                <a:latin typeface="Calibri"/>
                <a:ea typeface="Calibri"/>
                <a:cs typeface="Calibri"/>
                <a:sym typeface="Calibri"/>
                <a:hlinkClick r:id="rId5"/>
              </a:rPr>
              <a:t>https://www.reliance-project.eu/</a:t>
            </a:r>
            <a:r>
              <a:rPr kumimoji="0" lang="en-GB" sz="24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320" name="Google Shape;320;p13"/>
          <p:cNvSpPr txBox="1">
            <a:spLocks noGrp="1"/>
          </p:cNvSpPr>
          <p:nvPr>
            <p:ph type="title"/>
          </p:nvPr>
        </p:nvSpPr>
        <p:spPr>
          <a:xfrm>
            <a:off x="1356510" y="345697"/>
            <a:ext cx="8632182" cy="822633"/>
          </a:xfrm>
          <a:prstGeom prst="rect">
            <a:avLst/>
          </a:prstGeom>
          <a:noFill/>
          <a:ln>
            <a:noFill/>
          </a:ln>
        </p:spPr>
        <p:txBody>
          <a:bodyPr spcFirstLastPara="1" wrap="square" lIns="68550" tIns="34275" rIns="68550" bIns="34275" anchor="t" anchorCtr="0">
            <a:noAutofit/>
          </a:bodyPr>
          <a:lstStyle/>
          <a:p>
            <a:pPr marL="0" lvl="0" indent="0" algn="l" rtl="0">
              <a:lnSpc>
                <a:spcPct val="84000"/>
              </a:lnSpc>
              <a:spcBef>
                <a:spcPts val="0"/>
              </a:spcBef>
              <a:spcAft>
                <a:spcPts val="0"/>
              </a:spcAft>
              <a:buClr>
                <a:schemeClr val="dk1"/>
              </a:buClr>
              <a:buSzPts val="2500"/>
              <a:buFont typeface="Calibri"/>
              <a:buNone/>
            </a:pPr>
            <a:r>
              <a:rPr lang="en-GB" dirty="0">
                <a:solidFill>
                  <a:srgbClr val="006666"/>
                </a:solidFill>
              </a:rPr>
              <a:t>EOSC, Copernicus, Earth Science </a:t>
            </a:r>
            <a:endParaRPr dirty="0">
              <a:solidFill>
                <a:srgbClr val="006666"/>
              </a:solidFill>
            </a:endParaRPr>
          </a:p>
        </p:txBody>
      </p:sp>
      <p:pic>
        <p:nvPicPr>
          <p:cNvPr id="322" name="Google Shape;322;p13"/>
          <p:cNvPicPr preferRelativeResize="0"/>
          <p:nvPr/>
        </p:nvPicPr>
        <p:blipFill rotWithShape="1">
          <a:blip r:embed="rId6">
            <a:alphaModFix/>
          </a:blip>
          <a:srcRect l="16567" t="38937"/>
          <a:stretch/>
        </p:blipFill>
        <p:spPr>
          <a:xfrm>
            <a:off x="6946534" y="1760520"/>
            <a:ext cx="5086045" cy="2100842"/>
          </a:xfrm>
          <a:prstGeom prst="rect">
            <a:avLst/>
          </a:prstGeom>
          <a:noFill/>
          <a:ln>
            <a:noFill/>
          </a:ln>
        </p:spPr>
      </p:pic>
      <p:pic>
        <p:nvPicPr>
          <p:cNvPr id="323" name="Google Shape;323;p13"/>
          <p:cNvPicPr preferRelativeResize="0"/>
          <p:nvPr/>
        </p:nvPicPr>
        <p:blipFill rotWithShape="1">
          <a:blip r:embed="rId7">
            <a:alphaModFix/>
          </a:blip>
          <a:srcRect/>
          <a:stretch/>
        </p:blipFill>
        <p:spPr>
          <a:xfrm>
            <a:off x="7251796" y="1311482"/>
            <a:ext cx="1993673" cy="635290"/>
          </a:xfrm>
          <a:prstGeom prst="rect">
            <a:avLst/>
          </a:prstGeom>
          <a:noFill/>
          <a:ln>
            <a:noFill/>
          </a:ln>
        </p:spPr>
      </p:pic>
      <p:sp>
        <p:nvSpPr>
          <p:cNvPr id="324" name="Google Shape;324;p13"/>
          <p:cNvSpPr/>
          <p:nvPr/>
        </p:nvSpPr>
        <p:spPr>
          <a:xfrm>
            <a:off x="7251796" y="3897143"/>
            <a:ext cx="5202724" cy="1508065"/>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i="0" u="none" strike="noStrike" kern="0" cap="none" spc="0" normalizeH="0" baseline="0" noProof="0" dirty="0">
                <a:ln>
                  <a:noFill/>
                </a:ln>
                <a:solidFill>
                  <a:srgbClr val="008080"/>
                </a:solidFill>
                <a:effectLst/>
                <a:uLnTx/>
                <a:uFillTx/>
                <a:latin typeface="Calibri"/>
                <a:ea typeface="Calibri"/>
                <a:cs typeface="Calibri"/>
                <a:sym typeface="Calibri"/>
              </a:rPr>
              <a:t>RO-Crate + Data Cubes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800" kern="0" dirty="0">
                <a:solidFill>
                  <a:srgbClr val="008080"/>
                </a:solidFill>
                <a:latin typeface="Calibri"/>
                <a:ea typeface="Calibri"/>
                <a:cs typeface="Calibri"/>
                <a:sym typeface="Calibri"/>
              </a:rPr>
              <a:t>Mixed object sharing</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800" i="0" u="none" strike="noStrike" kern="0" cap="none" spc="0" normalizeH="0" baseline="0" noProof="0" dirty="0" err="1">
                <a:ln>
                  <a:noFill/>
                </a:ln>
                <a:solidFill>
                  <a:srgbClr val="008080"/>
                </a:solidFill>
                <a:effectLst/>
                <a:uLnTx/>
                <a:uFillTx/>
                <a:latin typeface="Calibri"/>
                <a:ea typeface="Calibri"/>
                <a:cs typeface="Calibri"/>
                <a:sym typeface="Calibri"/>
              </a:rPr>
              <a:t>Reproducib</a:t>
            </a:r>
            <a:r>
              <a:rPr lang="en-GB" sz="2800" kern="0" dirty="0" err="1">
                <a:solidFill>
                  <a:srgbClr val="008080"/>
                </a:solidFill>
                <a:latin typeface="Calibri"/>
                <a:ea typeface="Calibri"/>
                <a:cs typeface="Calibri"/>
                <a:sym typeface="Calibri"/>
              </a:rPr>
              <a:t>ility</a:t>
            </a:r>
            <a:endParaRPr kumimoji="0" lang="en-GB" sz="2800" i="0" u="none" strike="noStrike" kern="0" cap="none" spc="0" normalizeH="0" baseline="0" noProof="0" dirty="0">
              <a:ln>
                <a:noFill/>
              </a:ln>
              <a:solidFill>
                <a:srgbClr val="008080"/>
              </a:solidFill>
              <a:effectLst/>
              <a:uLnTx/>
              <a:uFillTx/>
              <a:latin typeface="Calibri"/>
              <a:ea typeface="Calibri"/>
              <a:cs typeface="Calibri"/>
              <a:sym typeface="Calibri"/>
            </a:endParaRPr>
          </a:p>
        </p:txBody>
      </p:sp>
      <p:sp>
        <p:nvSpPr>
          <p:cNvPr id="325" name="Google Shape;325;p13"/>
          <p:cNvSpPr txBox="1"/>
          <p:nvPr/>
        </p:nvSpPr>
        <p:spPr>
          <a:xfrm>
            <a:off x="7322619" y="6291957"/>
            <a:ext cx="3845700" cy="4464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700" b="0" i="0" u="none" strike="noStrike" kern="0" cap="none" spc="0" normalizeH="0" baseline="0" noProof="0">
                <a:ln>
                  <a:noFill/>
                </a:ln>
                <a:solidFill>
                  <a:srgbClr val="000000"/>
                </a:solidFill>
                <a:effectLst/>
                <a:uLnTx/>
                <a:uFillTx/>
                <a:latin typeface="Corbel"/>
                <a:ea typeface="Corbel"/>
                <a:cs typeface="Corbel"/>
                <a:sym typeface="Corbel"/>
              </a:rPr>
              <a:t>Raul Palma, Oscar Corcho, Daniel Garijo </a:t>
            </a:r>
            <a:endParaRPr kumimoji="0" sz="1700" b="0" i="0" u="none" strike="noStrike" kern="0" cap="none" spc="0" normalizeH="0" baseline="0" noProof="0">
              <a:ln>
                <a:noFill/>
              </a:ln>
              <a:solidFill>
                <a:srgbClr val="000000"/>
              </a:solidFill>
              <a:effectLst/>
              <a:uLnTx/>
              <a:uFillTx/>
              <a:latin typeface="Corbel"/>
              <a:ea typeface="Corbel"/>
              <a:cs typeface="Corbel"/>
              <a:sym typeface="Corbel"/>
            </a:endParaRPr>
          </a:p>
        </p:txBody>
      </p:sp>
      <p:pic>
        <p:nvPicPr>
          <p:cNvPr id="4" name="Google Shape;240;p9" descr="Image result for RO-Crate logo">
            <a:extLst>
              <a:ext uri="{FF2B5EF4-FFF2-40B4-BE49-F238E27FC236}">
                <a16:creationId xmlns:a16="http://schemas.microsoft.com/office/drawing/2014/main" id="{209CE7B5-F43E-9A30-5A8C-3DCADC9DD614}"/>
              </a:ext>
            </a:extLst>
          </p:cNvPr>
          <p:cNvPicPr preferRelativeResize="0"/>
          <p:nvPr/>
        </p:nvPicPr>
        <p:blipFill rotWithShape="1">
          <a:blip r:embed="rId8">
            <a:alphaModFix/>
          </a:blip>
          <a:srcRect r="57910"/>
          <a:stretch/>
        </p:blipFill>
        <p:spPr>
          <a:xfrm>
            <a:off x="192711" y="189390"/>
            <a:ext cx="1074027" cy="800511"/>
          </a:xfrm>
          <a:prstGeom prst="rect">
            <a:avLst/>
          </a:prstGeom>
          <a:noFill/>
          <a:ln>
            <a:noFill/>
          </a:ln>
        </p:spPr>
      </p:pic>
      <p:sp>
        <p:nvSpPr>
          <p:cNvPr id="5" name="Rectangle 4">
            <a:extLst>
              <a:ext uri="{FF2B5EF4-FFF2-40B4-BE49-F238E27FC236}">
                <a16:creationId xmlns:a16="http://schemas.microsoft.com/office/drawing/2014/main" id="{DBFCACEB-37E2-845B-53E8-B9557B5F8C5C}"/>
              </a:ext>
            </a:extLst>
          </p:cNvPr>
          <p:cNvSpPr/>
          <p:nvPr/>
        </p:nvSpPr>
        <p:spPr>
          <a:xfrm>
            <a:off x="9160414" y="202545"/>
            <a:ext cx="2872165" cy="9343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pic>
        <p:nvPicPr>
          <p:cNvPr id="316" name="Google Shape;316;p13"/>
          <p:cNvPicPr preferRelativeResize="0">
            <a:picLocks noGrp="1"/>
          </p:cNvPicPr>
          <p:nvPr>
            <p:ph type="body" idx="1"/>
          </p:nvPr>
        </p:nvPicPr>
        <p:blipFill rotWithShape="1">
          <a:blip r:embed="rId9">
            <a:alphaModFix/>
          </a:blip>
          <a:srcRect/>
          <a:stretch/>
        </p:blipFill>
        <p:spPr>
          <a:xfrm>
            <a:off x="9201210" y="332598"/>
            <a:ext cx="2790571" cy="541173"/>
          </a:xfrm>
          <a:prstGeom prst="rect">
            <a:avLst/>
          </a:prstGeom>
          <a:noFill/>
          <a:ln>
            <a:noFill/>
          </a:ln>
        </p:spPr>
      </p:pic>
      <p:pic>
        <p:nvPicPr>
          <p:cNvPr id="7" name="Graphic 6">
            <a:extLst>
              <a:ext uri="{FF2B5EF4-FFF2-40B4-BE49-F238E27FC236}">
                <a16:creationId xmlns:a16="http://schemas.microsoft.com/office/drawing/2014/main" id="{B5BBFEE6-8272-EB18-C541-C469757640E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303607" y="942033"/>
            <a:ext cx="1684724" cy="908772"/>
          </a:xfrm>
          <a:prstGeom prst="rect">
            <a:avLst/>
          </a:prstGeom>
        </p:spPr>
      </p:pic>
    </p:spTree>
    <p:extLst>
      <p:ext uri="{BB962C8B-B14F-4D97-AF65-F5344CB8AC3E}">
        <p14:creationId xmlns:p14="http://schemas.microsoft.com/office/powerpoint/2010/main" val="1683068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A6DD7-0225-9770-FD13-3BC91982D903}"/>
              </a:ext>
            </a:extLst>
          </p:cNvPr>
          <p:cNvSpPr>
            <a:spLocks noGrp="1"/>
          </p:cNvSpPr>
          <p:nvPr>
            <p:ph type="title"/>
          </p:nvPr>
        </p:nvSpPr>
        <p:spPr>
          <a:xfrm>
            <a:off x="1539089" y="273861"/>
            <a:ext cx="10076649" cy="926326"/>
          </a:xfrm>
        </p:spPr>
        <p:txBody>
          <a:bodyPr/>
          <a:lstStyle/>
          <a:p>
            <a:pPr algn="l"/>
            <a:r>
              <a:rPr lang="en-GB" dirty="0">
                <a:solidFill>
                  <a:srgbClr val="006666"/>
                </a:solidFill>
              </a:rPr>
              <a:t>Computational Workflows</a:t>
            </a:r>
          </a:p>
        </p:txBody>
      </p:sp>
      <p:pic>
        <p:nvPicPr>
          <p:cNvPr id="5" name="Google Shape;240;p9" descr="Image result for RO-Crate logo">
            <a:extLst>
              <a:ext uri="{FF2B5EF4-FFF2-40B4-BE49-F238E27FC236}">
                <a16:creationId xmlns:a16="http://schemas.microsoft.com/office/drawing/2014/main" id="{13153C99-CC69-6F62-3563-CD97E87FA36B}"/>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pic>
        <p:nvPicPr>
          <p:cNvPr id="24" name="Google Shape;294;p11" descr="Image result for eosclife">
            <a:extLst>
              <a:ext uri="{FF2B5EF4-FFF2-40B4-BE49-F238E27FC236}">
                <a16:creationId xmlns:a16="http://schemas.microsoft.com/office/drawing/2014/main" id="{D3F6622D-4FF8-844B-C04A-39DC699F3BFF}"/>
              </a:ext>
            </a:extLst>
          </p:cNvPr>
          <p:cNvPicPr preferRelativeResize="0"/>
          <p:nvPr/>
        </p:nvPicPr>
        <p:blipFill rotWithShape="1">
          <a:blip r:embed="rId4">
            <a:alphaModFix/>
          </a:blip>
          <a:srcRect/>
          <a:stretch/>
        </p:blipFill>
        <p:spPr>
          <a:xfrm>
            <a:off x="10652911" y="97566"/>
            <a:ext cx="1288729" cy="1278915"/>
          </a:xfrm>
          <a:prstGeom prst="rect">
            <a:avLst/>
          </a:prstGeom>
          <a:noFill/>
          <a:ln>
            <a:noFill/>
          </a:ln>
        </p:spPr>
      </p:pic>
      <p:sp>
        <p:nvSpPr>
          <p:cNvPr id="25" name="TextBox 24">
            <a:extLst>
              <a:ext uri="{FF2B5EF4-FFF2-40B4-BE49-F238E27FC236}">
                <a16:creationId xmlns:a16="http://schemas.microsoft.com/office/drawing/2014/main" id="{8D7FE1D1-DDA6-8436-6866-3F60D13ADE1D}"/>
              </a:ext>
            </a:extLst>
          </p:cNvPr>
          <p:cNvSpPr txBox="1"/>
          <p:nvPr/>
        </p:nvSpPr>
        <p:spPr>
          <a:xfrm>
            <a:off x="7036604" y="1695385"/>
            <a:ext cx="5460083" cy="1815882"/>
          </a:xfrm>
          <a:prstGeom prst="rect">
            <a:avLst/>
          </a:prstGeom>
          <a:noFill/>
        </p:spPr>
        <p:txBody>
          <a:bodyPr wrap="square">
            <a:spAutoFit/>
          </a:bodyPr>
          <a:lstStyle/>
          <a:p>
            <a:pPr>
              <a:buClr>
                <a:srgbClr val="000000"/>
              </a:buClr>
              <a:defRPr/>
            </a:pPr>
            <a:r>
              <a:rPr lang="en-US" sz="2800" kern="0" dirty="0">
                <a:solidFill>
                  <a:srgbClr val="006666"/>
                </a:solidFill>
                <a:latin typeface="Calibri"/>
                <a:cs typeface="Calibri"/>
                <a:sym typeface="Calibri"/>
              </a:rPr>
              <a:t>Packaging workflow files &amp; companion objects</a:t>
            </a:r>
          </a:p>
          <a:p>
            <a:pPr marL="4572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endParaRPr lang="en-US" sz="2800" kern="0" dirty="0">
              <a:solidFill>
                <a:srgbClr val="006666"/>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2800" kern="0" dirty="0">
              <a:solidFill>
                <a:srgbClr val="006666"/>
              </a:solidFill>
              <a:latin typeface="Calibri"/>
              <a:cs typeface="Calibri"/>
              <a:sym typeface="Calibri"/>
            </a:endParaRPr>
          </a:p>
        </p:txBody>
      </p:sp>
      <p:pic>
        <p:nvPicPr>
          <p:cNvPr id="39" name="Google Shape;283;p11">
            <a:extLst>
              <a:ext uri="{FF2B5EF4-FFF2-40B4-BE49-F238E27FC236}">
                <a16:creationId xmlns:a16="http://schemas.microsoft.com/office/drawing/2014/main" id="{180007EA-3A49-C575-1C07-EF37141F42B4}"/>
              </a:ext>
            </a:extLst>
          </p:cNvPr>
          <p:cNvPicPr preferRelativeResize="0"/>
          <p:nvPr/>
        </p:nvPicPr>
        <p:blipFill rotWithShape="1">
          <a:blip r:embed="rId5">
            <a:alphaModFix/>
          </a:blip>
          <a:srcRect/>
          <a:stretch/>
        </p:blipFill>
        <p:spPr>
          <a:xfrm>
            <a:off x="7398147" y="364345"/>
            <a:ext cx="2089842" cy="615993"/>
          </a:xfrm>
          <a:prstGeom prst="rect">
            <a:avLst/>
          </a:prstGeom>
          <a:noFill/>
          <a:ln>
            <a:noFill/>
          </a:ln>
        </p:spPr>
      </p:pic>
      <p:pic>
        <p:nvPicPr>
          <p:cNvPr id="3" name="Picture 2">
            <a:extLst>
              <a:ext uri="{FF2B5EF4-FFF2-40B4-BE49-F238E27FC236}">
                <a16:creationId xmlns:a16="http://schemas.microsoft.com/office/drawing/2014/main" id="{CCC433E0-938B-E79C-ABC1-A3453BF4E3F8}"/>
              </a:ext>
            </a:extLst>
          </p:cNvPr>
          <p:cNvPicPr>
            <a:picLocks noChangeAspect="1"/>
          </p:cNvPicPr>
          <p:nvPr/>
        </p:nvPicPr>
        <p:blipFill>
          <a:blip r:embed="rId6"/>
          <a:stretch>
            <a:fillRect/>
          </a:stretch>
        </p:blipFill>
        <p:spPr>
          <a:xfrm>
            <a:off x="658026" y="6113759"/>
            <a:ext cx="11083895" cy="661925"/>
          </a:xfrm>
          <a:prstGeom prst="rect">
            <a:avLst/>
          </a:prstGeom>
        </p:spPr>
      </p:pic>
      <p:pic>
        <p:nvPicPr>
          <p:cNvPr id="4" name="Picture 7">
            <a:extLst>
              <a:ext uri="{FF2B5EF4-FFF2-40B4-BE49-F238E27FC236}">
                <a16:creationId xmlns:a16="http://schemas.microsoft.com/office/drawing/2014/main" id="{8333B91E-FF2B-9D8E-E54E-20EEB82B2A6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1760" t="12802" r="41754" b="40700"/>
          <a:stretch/>
        </p:blipFill>
        <p:spPr bwMode="auto">
          <a:xfrm>
            <a:off x="873855" y="1510992"/>
            <a:ext cx="4816153" cy="38360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42879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0A6DD7-0225-9770-FD13-3BC91982D903}"/>
              </a:ext>
            </a:extLst>
          </p:cNvPr>
          <p:cNvSpPr>
            <a:spLocks noGrp="1"/>
          </p:cNvSpPr>
          <p:nvPr>
            <p:ph type="title"/>
          </p:nvPr>
        </p:nvSpPr>
        <p:spPr>
          <a:xfrm>
            <a:off x="1539089" y="273861"/>
            <a:ext cx="10076649" cy="926326"/>
          </a:xfrm>
        </p:spPr>
        <p:txBody>
          <a:bodyPr/>
          <a:lstStyle/>
          <a:p>
            <a:pPr algn="l"/>
            <a:r>
              <a:rPr lang="en-GB" dirty="0">
                <a:solidFill>
                  <a:srgbClr val="006666"/>
                </a:solidFill>
              </a:rPr>
              <a:t>Computational Workflows</a:t>
            </a:r>
          </a:p>
        </p:txBody>
      </p:sp>
      <p:pic>
        <p:nvPicPr>
          <p:cNvPr id="5" name="Google Shape;240;p9" descr="Image result for RO-Crate logo">
            <a:extLst>
              <a:ext uri="{FF2B5EF4-FFF2-40B4-BE49-F238E27FC236}">
                <a16:creationId xmlns:a16="http://schemas.microsoft.com/office/drawing/2014/main" id="{13153C99-CC69-6F62-3563-CD97E87FA36B}"/>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pic>
        <p:nvPicPr>
          <p:cNvPr id="10" name="Google Shape;312;p61">
            <a:extLst>
              <a:ext uri="{FF2B5EF4-FFF2-40B4-BE49-F238E27FC236}">
                <a16:creationId xmlns:a16="http://schemas.microsoft.com/office/drawing/2014/main" id="{C8407191-7F28-09F1-7CD0-6283519F2CD2}"/>
              </a:ext>
            </a:extLst>
          </p:cNvPr>
          <p:cNvPicPr preferRelativeResize="0"/>
          <p:nvPr/>
        </p:nvPicPr>
        <p:blipFill rotWithShape="1">
          <a:blip r:embed="rId4">
            <a:alphaModFix/>
          </a:blip>
          <a:srcRect t="8113"/>
          <a:stretch/>
        </p:blipFill>
        <p:spPr>
          <a:xfrm>
            <a:off x="917987" y="2733826"/>
            <a:ext cx="1813725" cy="1555031"/>
          </a:xfrm>
          <a:prstGeom prst="rect">
            <a:avLst/>
          </a:prstGeom>
          <a:noFill/>
          <a:ln>
            <a:noFill/>
          </a:ln>
        </p:spPr>
      </p:pic>
      <p:pic>
        <p:nvPicPr>
          <p:cNvPr id="11" name="Google Shape;728;p24" descr="Card image cap">
            <a:extLst>
              <a:ext uri="{FF2B5EF4-FFF2-40B4-BE49-F238E27FC236}">
                <a16:creationId xmlns:a16="http://schemas.microsoft.com/office/drawing/2014/main" id="{2D4F948B-AD7B-C086-C9B7-E53057E7C122}"/>
              </a:ext>
            </a:extLst>
          </p:cNvPr>
          <p:cNvPicPr preferRelativeResize="0"/>
          <p:nvPr/>
        </p:nvPicPr>
        <p:blipFill rotWithShape="1">
          <a:blip r:embed="rId5">
            <a:alphaModFix/>
          </a:blip>
          <a:srcRect/>
          <a:stretch/>
        </p:blipFill>
        <p:spPr>
          <a:xfrm>
            <a:off x="4618793" y="3910082"/>
            <a:ext cx="1210593" cy="1026012"/>
          </a:xfrm>
          <a:prstGeom prst="rect">
            <a:avLst/>
          </a:prstGeom>
          <a:noFill/>
          <a:ln>
            <a:noFill/>
          </a:ln>
        </p:spPr>
      </p:pic>
      <p:pic>
        <p:nvPicPr>
          <p:cNvPr id="12" name="Google Shape;730;p24">
            <a:extLst>
              <a:ext uri="{FF2B5EF4-FFF2-40B4-BE49-F238E27FC236}">
                <a16:creationId xmlns:a16="http://schemas.microsoft.com/office/drawing/2014/main" id="{39EB4D3B-4040-390D-1D32-75B33A72838C}"/>
              </a:ext>
            </a:extLst>
          </p:cNvPr>
          <p:cNvPicPr preferRelativeResize="0"/>
          <p:nvPr/>
        </p:nvPicPr>
        <p:blipFill rotWithShape="1">
          <a:blip r:embed="rId6">
            <a:alphaModFix/>
          </a:blip>
          <a:srcRect/>
          <a:stretch/>
        </p:blipFill>
        <p:spPr>
          <a:xfrm>
            <a:off x="3546632" y="3965986"/>
            <a:ext cx="1112774" cy="926326"/>
          </a:xfrm>
          <a:prstGeom prst="rect">
            <a:avLst/>
          </a:prstGeom>
          <a:noFill/>
          <a:ln>
            <a:noFill/>
          </a:ln>
        </p:spPr>
      </p:pic>
      <p:cxnSp>
        <p:nvCxnSpPr>
          <p:cNvPr id="14" name="Straight Arrow Connector 13">
            <a:extLst>
              <a:ext uri="{FF2B5EF4-FFF2-40B4-BE49-F238E27FC236}">
                <a16:creationId xmlns:a16="http://schemas.microsoft.com/office/drawing/2014/main" id="{2B1923BF-0159-0032-19C5-289ACCC5461B}"/>
              </a:ext>
            </a:extLst>
          </p:cNvPr>
          <p:cNvCxnSpPr>
            <a:cxnSpLocks/>
          </p:cNvCxnSpPr>
          <p:nvPr/>
        </p:nvCxnSpPr>
        <p:spPr>
          <a:xfrm>
            <a:off x="2808756" y="3746589"/>
            <a:ext cx="737876" cy="359650"/>
          </a:xfrm>
          <a:prstGeom prst="straightConnector1">
            <a:avLst/>
          </a:prstGeom>
          <a:ln w="12700">
            <a:solidFill>
              <a:srgbClr val="CC0066"/>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5" name="Google Shape;664;ge0a46df997_3_41">
            <a:extLst>
              <a:ext uri="{FF2B5EF4-FFF2-40B4-BE49-F238E27FC236}">
                <a16:creationId xmlns:a16="http://schemas.microsoft.com/office/drawing/2014/main" id="{07794A44-C54F-CFCB-E076-92A95CE041C1}"/>
              </a:ext>
            </a:extLst>
          </p:cNvPr>
          <p:cNvPicPr preferRelativeResize="0"/>
          <p:nvPr/>
        </p:nvPicPr>
        <p:blipFill>
          <a:blip r:embed="rId7">
            <a:alphaModFix/>
          </a:blip>
          <a:stretch>
            <a:fillRect/>
          </a:stretch>
        </p:blipFill>
        <p:spPr>
          <a:xfrm>
            <a:off x="4170566" y="2284496"/>
            <a:ext cx="1205005" cy="511420"/>
          </a:xfrm>
          <a:prstGeom prst="rect">
            <a:avLst/>
          </a:prstGeom>
          <a:noFill/>
          <a:ln>
            <a:noFill/>
          </a:ln>
        </p:spPr>
      </p:pic>
      <p:cxnSp>
        <p:nvCxnSpPr>
          <p:cNvPr id="17" name="Straight Arrow Connector 16">
            <a:extLst>
              <a:ext uri="{FF2B5EF4-FFF2-40B4-BE49-F238E27FC236}">
                <a16:creationId xmlns:a16="http://schemas.microsoft.com/office/drawing/2014/main" id="{A157D290-7E39-A50B-2495-94FB56D30CBD}"/>
              </a:ext>
            </a:extLst>
          </p:cNvPr>
          <p:cNvCxnSpPr>
            <a:cxnSpLocks/>
          </p:cNvCxnSpPr>
          <p:nvPr/>
        </p:nvCxnSpPr>
        <p:spPr>
          <a:xfrm flipV="1">
            <a:off x="4381877" y="2947918"/>
            <a:ext cx="316294" cy="978496"/>
          </a:xfrm>
          <a:prstGeom prst="straightConnector1">
            <a:avLst/>
          </a:prstGeom>
          <a:ln w="12700">
            <a:solidFill>
              <a:srgbClr val="CC0066"/>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8" name="Google Shape;464;p69" descr="Galaxy Europe | The Galaxy Genome Annotation Project - Scaling Genome  Annotation for the Masses">
            <a:extLst>
              <a:ext uri="{FF2B5EF4-FFF2-40B4-BE49-F238E27FC236}">
                <a16:creationId xmlns:a16="http://schemas.microsoft.com/office/drawing/2014/main" id="{D5577D5A-D93A-7FE0-9710-994CD5970F3B}"/>
              </a:ext>
            </a:extLst>
          </p:cNvPr>
          <p:cNvPicPr preferRelativeResize="0"/>
          <p:nvPr/>
        </p:nvPicPr>
        <p:blipFill rotWithShape="1">
          <a:blip r:embed="rId8">
            <a:alphaModFix/>
          </a:blip>
          <a:srcRect/>
          <a:stretch/>
        </p:blipFill>
        <p:spPr>
          <a:xfrm>
            <a:off x="854653" y="1427442"/>
            <a:ext cx="1401967" cy="445400"/>
          </a:xfrm>
          <a:prstGeom prst="rect">
            <a:avLst/>
          </a:prstGeom>
          <a:noFill/>
          <a:ln>
            <a:noFill/>
          </a:ln>
        </p:spPr>
      </p:pic>
      <p:cxnSp>
        <p:nvCxnSpPr>
          <p:cNvPr id="19" name="Straight Arrow Connector 18">
            <a:extLst>
              <a:ext uri="{FF2B5EF4-FFF2-40B4-BE49-F238E27FC236}">
                <a16:creationId xmlns:a16="http://schemas.microsoft.com/office/drawing/2014/main" id="{56889FC0-BC5B-B115-9425-BD7D85D7AA91}"/>
              </a:ext>
            </a:extLst>
          </p:cNvPr>
          <p:cNvCxnSpPr>
            <a:cxnSpLocks/>
          </p:cNvCxnSpPr>
          <p:nvPr/>
        </p:nvCxnSpPr>
        <p:spPr>
          <a:xfrm>
            <a:off x="1643263" y="2024182"/>
            <a:ext cx="0" cy="907404"/>
          </a:xfrm>
          <a:prstGeom prst="straightConnector1">
            <a:avLst/>
          </a:prstGeom>
          <a:ln w="12700">
            <a:solidFill>
              <a:srgbClr val="CC006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4" name="Google Shape;294;p11" descr="Image result for eosclife">
            <a:extLst>
              <a:ext uri="{FF2B5EF4-FFF2-40B4-BE49-F238E27FC236}">
                <a16:creationId xmlns:a16="http://schemas.microsoft.com/office/drawing/2014/main" id="{D3F6622D-4FF8-844B-C04A-39DC699F3BFF}"/>
              </a:ext>
            </a:extLst>
          </p:cNvPr>
          <p:cNvPicPr preferRelativeResize="0"/>
          <p:nvPr/>
        </p:nvPicPr>
        <p:blipFill rotWithShape="1">
          <a:blip r:embed="rId9">
            <a:alphaModFix/>
          </a:blip>
          <a:srcRect/>
          <a:stretch/>
        </p:blipFill>
        <p:spPr>
          <a:xfrm>
            <a:off x="10652911" y="97566"/>
            <a:ext cx="1288729" cy="1278915"/>
          </a:xfrm>
          <a:prstGeom prst="rect">
            <a:avLst/>
          </a:prstGeom>
          <a:noFill/>
          <a:ln>
            <a:noFill/>
          </a:ln>
        </p:spPr>
      </p:pic>
      <p:sp>
        <p:nvSpPr>
          <p:cNvPr id="25" name="TextBox 24">
            <a:extLst>
              <a:ext uri="{FF2B5EF4-FFF2-40B4-BE49-F238E27FC236}">
                <a16:creationId xmlns:a16="http://schemas.microsoft.com/office/drawing/2014/main" id="{8D7FE1D1-DDA6-8436-6866-3F60D13ADE1D}"/>
              </a:ext>
            </a:extLst>
          </p:cNvPr>
          <p:cNvSpPr txBox="1"/>
          <p:nvPr/>
        </p:nvSpPr>
        <p:spPr>
          <a:xfrm>
            <a:off x="7036604" y="1695385"/>
            <a:ext cx="5460083" cy="1384995"/>
          </a:xfrm>
          <a:prstGeom prst="rect">
            <a:avLst/>
          </a:prstGeom>
          <a:noFill/>
        </p:spPr>
        <p:txBody>
          <a:bodyPr wrap="square">
            <a:spAutoFit/>
          </a:bodyPr>
          <a:lstStyle/>
          <a:p>
            <a:pPr>
              <a:buClr>
                <a:srgbClr val="000000"/>
              </a:buClr>
              <a:defRPr/>
            </a:pPr>
            <a:r>
              <a:rPr lang="en-US" sz="2800" kern="0" dirty="0">
                <a:solidFill>
                  <a:srgbClr val="006666"/>
                </a:solidFill>
                <a:latin typeface="Calibri"/>
                <a:cs typeface="Calibri"/>
                <a:sym typeface="Calibri"/>
              </a:rPr>
              <a:t>Packaging workflow files &amp; companion objects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2800" kern="0" dirty="0">
              <a:solidFill>
                <a:srgbClr val="006666"/>
              </a:solidFill>
              <a:latin typeface="Calibri"/>
              <a:cs typeface="Calibri"/>
              <a:sym typeface="Calibri"/>
            </a:endParaRPr>
          </a:p>
        </p:txBody>
      </p:sp>
      <p:cxnSp>
        <p:nvCxnSpPr>
          <p:cNvPr id="26" name="Straight Arrow Connector 25">
            <a:extLst>
              <a:ext uri="{FF2B5EF4-FFF2-40B4-BE49-F238E27FC236}">
                <a16:creationId xmlns:a16="http://schemas.microsoft.com/office/drawing/2014/main" id="{98CFF2A0-5DF4-B89B-7CF2-AC0FF036E55B}"/>
              </a:ext>
            </a:extLst>
          </p:cNvPr>
          <p:cNvCxnSpPr>
            <a:cxnSpLocks/>
          </p:cNvCxnSpPr>
          <p:nvPr/>
        </p:nvCxnSpPr>
        <p:spPr>
          <a:xfrm>
            <a:off x="1872901" y="4280612"/>
            <a:ext cx="0" cy="566428"/>
          </a:xfrm>
          <a:prstGeom prst="straightConnector1">
            <a:avLst/>
          </a:prstGeom>
          <a:ln w="12700">
            <a:solidFill>
              <a:srgbClr val="CC006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9" name="Google Shape;283;p11">
            <a:extLst>
              <a:ext uri="{FF2B5EF4-FFF2-40B4-BE49-F238E27FC236}">
                <a16:creationId xmlns:a16="http://schemas.microsoft.com/office/drawing/2014/main" id="{180007EA-3A49-C575-1C07-EF37141F42B4}"/>
              </a:ext>
            </a:extLst>
          </p:cNvPr>
          <p:cNvPicPr preferRelativeResize="0"/>
          <p:nvPr/>
        </p:nvPicPr>
        <p:blipFill rotWithShape="1">
          <a:blip r:embed="rId10">
            <a:alphaModFix/>
          </a:blip>
          <a:srcRect/>
          <a:stretch/>
        </p:blipFill>
        <p:spPr>
          <a:xfrm>
            <a:off x="7398147" y="364345"/>
            <a:ext cx="2089842" cy="615993"/>
          </a:xfrm>
          <a:prstGeom prst="rect">
            <a:avLst/>
          </a:prstGeom>
          <a:noFill/>
          <a:ln>
            <a:noFill/>
          </a:ln>
        </p:spPr>
      </p:pic>
      <p:pic>
        <p:nvPicPr>
          <p:cNvPr id="42" name="Google Shape;306;p12">
            <a:extLst>
              <a:ext uri="{FF2B5EF4-FFF2-40B4-BE49-F238E27FC236}">
                <a16:creationId xmlns:a16="http://schemas.microsoft.com/office/drawing/2014/main" id="{F63095B2-3055-FF45-7FE6-C92BCDD63006}"/>
              </a:ext>
            </a:extLst>
          </p:cNvPr>
          <p:cNvPicPr preferRelativeResize="0"/>
          <p:nvPr/>
        </p:nvPicPr>
        <p:blipFill rotWithShape="1">
          <a:blip r:embed="rId11">
            <a:alphaModFix/>
          </a:blip>
          <a:srcRect/>
          <a:stretch/>
        </p:blipFill>
        <p:spPr>
          <a:xfrm>
            <a:off x="1266738" y="4921948"/>
            <a:ext cx="1300062" cy="455786"/>
          </a:xfrm>
          <a:prstGeom prst="rect">
            <a:avLst/>
          </a:prstGeom>
          <a:noFill/>
          <a:ln>
            <a:noFill/>
          </a:ln>
        </p:spPr>
      </p:pic>
      <p:cxnSp>
        <p:nvCxnSpPr>
          <p:cNvPr id="52" name="Straight Arrow Connector 51">
            <a:extLst>
              <a:ext uri="{FF2B5EF4-FFF2-40B4-BE49-F238E27FC236}">
                <a16:creationId xmlns:a16="http://schemas.microsoft.com/office/drawing/2014/main" id="{2536CF58-80EF-7EBB-CDAC-A78FF53A4020}"/>
              </a:ext>
            </a:extLst>
          </p:cNvPr>
          <p:cNvCxnSpPr>
            <a:cxnSpLocks/>
          </p:cNvCxnSpPr>
          <p:nvPr/>
        </p:nvCxnSpPr>
        <p:spPr>
          <a:xfrm flipV="1">
            <a:off x="2808756" y="2663903"/>
            <a:ext cx="1165956" cy="558489"/>
          </a:xfrm>
          <a:prstGeom prst="straightConnector1">
            <a:avLst/>
          </a:prstGeom>
          <a:ln w="12700">
            <a:solidFill>
              <a:srgbClr val="CC006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52CF0085-1930-B6E8-91E6-FC7FF7A0A0ED}"/>
              </a:ext>
            </a:extLst>
          </p:cNvPr>
          <p:cNvCxnSpPr>
            <a:cxnSpLocks/>
          </p:cNvCxnSpPr>
          <p:nvPr/>
        </p:nvCxnSpPr>
        <p:spPr>
          <a:xfrm flipV="1">
            <a:off x="2372594" y="2081038"/>
            <a:ext cx="607347" cy="813377"/>
          </a:xfrm>
          <a:prstGeom prst="straightConnector1">
            <a:avLst/>
          </a:prstGeom>
          <a:ln w="12700">
            <a:solidFill>
              <a:srgbClr val="CC0066"/>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6" name="Graphic 55">
            <a:extLst>
              <a:ext uri="{FF2B5EF4-FFF2-40B4-BE49-F238E27FC236}">
                <a16:creationId xmlns:a16="http://schemas.microsoft.com/office/drawing/2014/main" id="{5A5CAD18-88AD-D110-0709-7579412453F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63569" y="1536830"/>
            <a:ext cx="1339450" cy="505551"/>
          </a:xfrm>
          <a:prstGeom prst="rect">
            <a:avLst/>
          </a:prstGeom>
        </p:spPr>
      </p:pic>
      <p:pic>
        <p:nvPicPr>
          <p:cNvPr id="3" name="Picture 2">
            <a:extLst>
              <a:ext uri="{FF2B5EF4-FFF2-40B4-BE49-F238E27FC236}">
                <a16:creationId xmlns:a16="http://schemas.microsoft.com/office/drawing/2014/main" id="{CCC433E0-938B-E79C-ABC1-A3453BF4E3F8}"/>
              </a:ext>
            </a:extLst>
          </p:cNvPr>
          <p:cNvPicPr>
            <a:picLocks noChangeAspect="1"/>
          </p:cNvPicPr>
          <p:nvPr/>
        </p:nvPicPr>
        <p:blipFill>
          <a:blip r:embed="rId14"/>
          <a:stretch>
            <a:fillRect/>
          </a:stretch>
        </p:blipFill>
        <p:spPr>
          <a:xfrm>
            <a:off x="658026" y="6113759"/>
            <a:ext cx="11083895" cy="661925"/>
          </a:xfrm>
          <a:prstGeom prst="rect">
            <a:avLst/>
          </a:prstGeom>
        </p:spPr>
      </p:pic>
      <p:sp>
        <p:nvSpPr>
          <p:cNvPr id="4" name="TextBox 3">
            <a:extLst>
              <a:ext uri="{FF2B5EF4-FFF2-40B4-BE49-F238E27FC236}">
                <a16:creationId xmlns:a16="http://schemas.microsoft.com/office/drawing/2014/main" id="{10C7BFD0-7C74-6736-5C1F-3FE43E422A76}"/>
              </a:ext>
            </a:extLst>
          </p:cNvPr>
          <p:cNvSpPr txBox="1"/>
          <p:nvPr/>
        </p:nvSpPr>
        <p:spPr>
          <a:xfrm>
            <a:off x="7036604" y="3100238"/>
            <a:ext cx="4448944" cy="2246769"/>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
                <a:srgbClr val="000000"/>
              </a:buClr>
              <a:buSzTx/>
              <a:tabLst/>
              <a:defRPr/>
            </a:pPr>
            <a:r>
              <a:rPr lang="en-US" sz="2800" kern="0" dirty="0">
                <a:solidFill>
                  <a:srgbClr val="006666"/>
                </a:solidFill>
                <a:latin typeface="Calibri"/>
                <a:ea typeface="Calibri"/>
                <a:cs typeface="Calibri"/>
                <a:sym typeface="Calibri"/>
              </a:rPr>
              <a:t>Submission / download</a:t>
            </a:r>
          </a:p>
          <a:p>
            <a:pPr marR="0" lvl="0" algn="l" defTabSz="914400" rtl="0" eaLnBrk="1" fontAlgn="auto" latinLnBrk="0" hangingPunct="1">
              <a:lnSpc>
                <a:spcPct val="100000"/>
              </a:lnSpc>
              <a:spcBef>
                <a:spcPts val="0"/>
              </a:spcBef>
              <a:spcAft>
                <a:spcPts val="0"/>
              </a:spcAft>
              <a:buClr>
                <a:srgbClr val="000000"/>
              </a:buClr>
              <a:buSzTx/>
              <a:tabLst/>
              <a:defRPr/>
            </a:pPr>
            <a:r>
              <a:rPr lang="en-US" sz="2800" kern="0" dirty="0">
                <a:solidFill>
                  <a:srgbClr val="006666"/>
                </a:solidFill>
                <a:latin typeface="Calibri"/>
                <a:ea typeface="Calibri"/>
                <a:cs typeface="Calibri"/>
                <a:sym typeface="Calibri"/>
              </a:rPr>
              <a:t>Exchange </a:t>
            </a:r>
            <a:r>
              <a:rPr kumimoji="0" lang="en-US" sz="2800" b="0" i="0" u="none" strike="noStrike" kern="0" cap="none" spc="0" normalizeH="0" baseline="0" noProof="0" dirty="0">
                <a:ln>
                  <a:noFill/>
                </a:ln>
                <a:solidFill>
                  <a:srgbClr val="006666"/>
                </a:solidFill>
                <a:effectLst/>
                <a:uLnTx/>
                <a:uFillTx/>
                <a:latin typeface="Calibri"/>
                <a:ea typeface="Calibri"/>
                <a:cs typeface="Calibri"/>
                <a:sym typeface="Calibri"/>
              </a:rPr>
              <a:t>between services and systems</a:t>
            </a:r>
          </a:p>
          <a:p>
            <a:pPr marR="0" lvl="0" algn="l" defTabSz="914400" rtl="0" eaLnBrk="1" fontAlgn="auto" latinLnBrk="0" hangingPunct="1">
              <a:lnSpc>
                <a:spcPct val="100000"/>
              </a:lnSpc>
              <a:spcBef>
                <a:spcPts val="0"/>
              </a:spcBef>
              <a:spcAft>
                <a:spcPts val="0"/>
              </a:spcAft>
              <a:buClr>
                <a:srgbClr val="000000"/>
              </a:buClr>
              <a:buSzTx/>
              <a:tabLst/>
              <a:defRPr/>
            </a:pPr>
            <a:r>
              <a:rPr lang="en-US" sz="2800" kern="0" dirty="0">
                <a:solidFill>
                  <a:srgbClr val="006666"/>
                </a:solidFill>
                <a:latin typeface="Calibri"/>
                <a:cs typeface="Calibri"/>
                <a:sym typeface="Calibri"/>
              </a:rPr>
              <a:t>Reproducibility</a:t>
            </a:r>
          </a:p>
          <a:p>
            <a:pPr marR="0" lvl="0" algn="l" defTabSz="914400" rtl="0" eaLnBrk="1" fontAlgn="auto" latinLnBrk="0" hangingPunct="1">
              <a:lnSpc>
                <a:spcPct val="100000"/>
              </a:lnSpc>
              <a:spcBef>
                <a:spcPts val="0"/>
              </a:spcBef>
              <a:spcAft>
                <a:spcPts val="0"/>
              </a:spcAft>
              <a:buClr>
                <a:srgbClr val="000000"/>
              </a:buClr>
              <a:buSzTx/>
              <a:tabLst/>
              <a:defRPr/>
            </a:pPr>
            <a:r>
              <a:rPr lang="en-US" sz="2800" kern="0" dirty="0">
                <a:solidFill>
                  <a:srgbClr val="006666"/>
                </a:solidFill>
                <a:latin typeface="Calibri"/>
                <a:cs typeface="Calibri"/>
                <a:sym typeface="Calibri"/>
              </a:rPr>
              <a:t>Citation</a:t>
            </a:r>
          </a:p>
        </p:txBody>
      </p:sp>
    </p:spTree>
    <p:extLst>
      <p:ext uri="{BB962C8B-B14F-4D97-AF65-F5344CB8AC3E}">
        <p14:creationId xmlns:p14="http://schemas.microsoft.com/office/powerpoint/2010/main" val="36430471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5023C1-0A2E-109E-D2D1-C724255384A3}"/>
              </a:ext>
            </a:extLst>
          </p:cNvPr>
          <p:cNvSpPr>
            <a:spLocks noGrp="1"/>
          </p:cNvSpPr>
          <p:nvPr>
            <p:ph type="title"/>
          </p:nvPr>
        </p:nvSpPr>
        <p:spPr>
          <a:xfrm>
            <a:off x="1430447" y="273861"/>
            <a:ext cx="9284901" cy="926326"/>
          </a:xfrm>
        </p:spPr>
        <p:txBody>
          <a:bodyPr>
            <a:normAutofit fontScale="90000"/>
          </a:bodyPr>
          <a:lstStyle/>
          <a:p>
            <a:pPr algn="l"/>
            <a:r>
              <a:rPr lang="en-GB" dirty="0">
                <a:solidFill>
                  <a:srgbClr val="006666"/>
                </a:solidFill>
              </a:rPr>
              <a:t>Data provenance collection and </a:t>
            </a:r>
            <a:br>
              <a:rPr lang="en-GB" dirty="0">
                <a:solidFill>
                  <a:srgbClr val="006666"/>
                </a:solidFill>
              </a:rPr>
            </a:br>
            <a:r>
              <a:rPr lang="en-GB" dirty="0">
                <a:solidFill>
                  <a:srgbClr val="006666"/>
                </a:solidFill>
              </a:rPr>
              <a:t>Pipeline Provenance Packaging</a:t>
            </a:r>
            <a:endParaRPr lang="en-GB" dirty="0"/>
          </a:p>
        </p:txBody>
      </p:sp>
      <p:pic>
        <p:nvPicPr>
          <p:cNvPr id="6" name="Picture 5">
            <a:extLst>
              <a:ext uri="{FF2B5EF4-FFF2-40B4-BE49-F238E27FC236}">
                <a16:creationId xmlns:a16="http://schemas.microsoft.com/office/drawing/2014/main" id="{5FBE4BE4-C04C-7744-8E04-2F7AE45CA40E}"/>
              </a:ext>
            </a:extLst>
          </p:cNvPr>
          <p:cNvPicPr>
            <a:picLocks noChangeAspect="1"/>
          </p:cNvPicPr>
          <p:nvPr/>
        </p:nvPicPr>
        <p:blipFill>
          <a:blip r:embed="rId3"/>
          <a:stretch>
            <a:fillRect/>
          </a:stretch>
        </p:blipFill>
        <p:spPr>
          <a:xfrm>
            <a:off x="415907" y="1777218"/>
            <a:ext cx="6934954" cy="3308597"/>
          </a:xfrm>
          <a:prstGeom prst="rect">
            <a:avLst/>
          </a:prstGeom>
        </p:spPr>
      </p:pic>
      <p:pic>
        <p:nvPicPr>
          <p:cNvPr id="8" name="Google Shape;240;p9" descr="Image result for RO-Crate logo">
            <a:extLst>
              <a:ext uri="{FF2B5EF4-FFF2-40B4-BE49-F238E27FC236}">
                <a16:creationId xmlns:a16="http://schemas.microsoft.com/office/drawing/2014/main" id="{00057B1B-FD5F-45EE-6C94-037917B1DF22}"/>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pic>
        <p:nvPicPr>
          <p:cNvPr id="9" name="Picture 8">
            <a:extLst>
              <a:ext uri="{FF2B5EF4-FFF2-40B4-BE49-F238E27FC236}">
                <a16:creationId xmlns:a16="http://schemas.microsoft.com/office/drawing/2014/main" id="{D6C21F56-D2EB-4AFD-418D-6D28DF30AAA7}"/>
              </a:ext>
            </a:extLst>
          </p:cNvPr>
          <p:cNvPicPr>
            <a:picLocks noChangeAspect="1"/>
          </p:cNvPicPr>
          <p:nvPr/>
        </p:nvPicPr>
        <p:blipFill>
          <a:blip r:embed="rId5"/>
          <a:stretch>
            <a:fillRect/>
          </a:stretch>
        </p:blipFill>
        <p:spPr>
          <a:xfrm>
            <a:off x="8235547" y="1965910"/>
            <a:ext cx="3452665" cy="812815"/>
          </a:xfrm>
          <a:prstGeom prst="rect">
            <a:avLst/>
          </a:prstGeom>
        </p:spPr>
      </p:pic>
      <p:pic>
        <p:nvPicPr>
          <p:cNvPr id="10" name="Google Shape;294;p11" descr="Image result for eosclife">
            <a:extLst>
              <a:ext uri="{FF2B5EF4-FFF2-40B4-BE49-F238E27FC236}">
                <a16:creationId xmlns:a16="http://schemas.microsoft.com/office/drawing/2014/main" id="{F43F29C5-3E90-1035-263A-609E6B37FF1A}"/>
              </a:ext>
            </a:extLst>
          </p:cNvPr>
          <p:cNvPicPr preferRelativeResize="0"/>
          <p:nvPr/>
        </p:nvPicPr>
        <p:blipFill rotWithShape="1">
          <a:blip r:embed="rId6">
            <a:alphaModFix/>
          </a:blip>
          <a:srcRect/>
          <a:stretch/>
        </p:blipFill>
        <p:spPr>
          <a:xfrm>
            <a:off x="10821416" y="-90535"/>
            <a:ext cx="1177873" cy="1172424"/>
          </a:xfrm>
          <a:prstGeom prst="rect">
            <a:avLst/>
          </a:prstGeom>
          <a:noFill/>
          <a:ln>
            <a:noFill/>
          </a:ln>
        </p:spPr>
      </p:pic>
      <p:sp>
        <p:nvSpPr>
          <p:cNvPr id="12" name="TextBox 11">
            <a:extLst>
              <a:ext uri="{FF2B5EF4-FFF2-40B4-BE49-F238E27FC236}">
                <a16:creationId xmlns:a16="http://schemas.microsoft.com/office/drawing/2014/main" id="{6D7BBF53-120C-2E91-0566-D13B3F4AF05E}"/>
              </a:ext>
            </a:extLst>
          </p:cNvPr>
          <p:cNvSpPr txBox="1"/>
          <p:nvPr/>
        </p:nvSpPr>
        <p:spPr>
          <a:xfrm>
            <a:off x="468517" y="1334366"/>
            <a:ext cx="6097508" cy="369332"/>
          </a:xfrm>
          <a:prstGeom prst="rect">
            <a:avLst/>
          </a:prstGeom>
          <a:noFill/>
        </p:spPr>
        <p:txBody>
          <a:bodyPr wrap="square">
            <a:spAutoFit/>
          </a:bodyPr>
          <a:lstStyle/>
          <a:p>
            <a:r>
              <a:rPr lang="en-GB" b="0" i="0" dirty="0">
                <a:effectLst/>
                <a:latin typeface="Arial" panose="020B0604020202020204" pitchFamily="34" charset="0"/>
              </a:rPr>
              <a:t>Renske de Wit</a:t>
            </a:r>
            <a:endParaRPr lang="en-GB" dirty="0"/>
          </a:p>
        </p:txBody>
      </p:sp>
      <p:sp>
        <p:nvSpPr>
          <p:cNvPr id="13" name="TextBox 12">
            <a:extLst>
              <a:ext uri="{FF2B5EF4-FFF2-40B4-BE49-F238E27FC236}">
                <a16:creationId xmlns:a16="http://schemas.microsoft.com/office/drawing/2014/main" id="{E74A1332-43F3-ACDE-F8AE-3858167B81DF}"/>
              </a:ext>
            </a:extLst>
          </p:cNvPr>
          <p:cNvSpPr txBox="1"/>
          <p:nvPr/>
        </p:nvSpPr>
        <p:spPr>
          <a:xfrm>
            <a:off x="8235547" y="3361024"/>
            <a:ext cx="1796967" cy="954107"/>
          </a:xfrm>
          <a:prstGeom prst="rect">
            <a:avLst/>
          </a:prstGeom>
          <a:noFill/>
        </p:spPr>
        <p:txBody>
          <a:bodyPr wrap="none" rtlCol="0">
            <a:spAutoFit/>
          </a:bodyPr>
          <a:lstStyle/>
          <a:p>
            <a:r>
              <a:rPr lang="en-GB" sz="2800" dirty="0">
                <a:solidFill>
                  <a:srgbClr val="006666"/>
                </a:solidFill>
                <a:latin typeface="Corbel" panose="020B0503020204020204" pitchFamily="34" charset="0"/>
              </a:rPr>
              <a:t>PROV</a:t>
            </a:r>
          </a:p>
          <a:p>
            <a:r>
              <a:rPr lang="en-GB" sz="2800" dirty="0">
                <a:solidFill>
                  <a:srgbClr val="006666"/>
                </a:solidFill>
                <a:latin typeface="Corbel" panose="020B0503020204020204" pitchFamily="34" charset="0"/>
              </a:rPr>
              <a:t>CWLPROV</a:t>
            </a:r>
          </a:p>
        </p:txBody>
      </p:sp>
      <p:sp>
        <p:nvSpPr>
          <p:cNvPr id="17" name="TextBox 16">
            <a:extLst>
              <a:ext uri="{FF2B5EF4-FFF2-40B4-BE49-F238E27FC236}">
                <a16:creationId xmlns:a16="http://schemas.microsoft.com/office/drawing/2014/main" id="{2456AB81-91F1-C381-3BFD-3FEB4E06DE33}"/>
              </a:ext>
            </a:extLst>
          </p:cNvPr>
          <p:cNvSpPr txBox="1"/>
          <p:nvPr/>
        </p:nvSpPr>
        <p:spPr>
          <a:xfrm>
            <a:off x="260288" y="6312858"/>
            <a:ext cx="6097508" cy="646331"/>
          </a:xfrm>
          <a:prstGeom prst="rect">
            <a:avLst/>
          </a:prstGeom>
          <a:noFill/>
        </p:spPr>
        <p:txBody>
          <a:bodyPr wrap="square">
            <a:spAutoFit/>
          </a:bodyPr>
          <a:lstStyle/>
          <a:p>
            <a:r>
              <a:rPr lang="en-GB" dirty="0">
                <a:latin typeface="Corbel" panose="020B0503020204020204" pitchFamily="34" charset="0"/>
                <a:hlinkClick r:id="rId7"/>
              </a:rPr>
              <a:t>https://www.researchobject.org/workflow-run-crate/</a:t>
            </a:r>
            <a:endParaRPr lang="en-GB" dirty="0">
              <a:latin typeface="Corbel" panose="020B0503020204020204" pitchFamily="34" charset="0"/>
            </a:endParaRPr>
          </a:p>
          <a:p>
            <a:endParaRPr lang="en-GB" dirty="0">
              <a:latin typeface="Corbel" panose="020B0503020204020204" pitchFamily="34" charset="0"/>
            </a:endParaRPr>
          </a:p>
        </p:txBody>
      </p:sp>
      <p:sp>
        <p:nvSpPr>
          <p:cNvPr id="19" name="TextBox 18">
            <a:extLst>
              <a:ext uri="{FF2B5EF4-FFF2-40B4-BE49-F238E27FC236}">
                <a16:creationId xmlns:a16="http://schemas.microsoft.com/office/drawing/2014/main" id="{765908D7-1B9A-0CB3-4879-19650895A65C}"/>
              </a:ext>
            </a:extLst>
          </p:cNvPr>
          <p:cNvSpPr txBox="1"/>
          <p:nvPr/>
        </p:nvSpPr>
        <p:spPr>
          <a:xfrm>
            <a:off x="10390741" y="5851538"/>
            <a:ext cx="1801259" cy="369332"/>
          </a:xfrm>
          <a:prstGeom prst="rect">
            <a:avLst/>
          </a:prstGeom>
          <a:noFill/>
        </p:spPr>
        <p:txBody>
          <a:bodyPr wrap="square">
            <a:spAutoFit/>
          </a:bodyPr>
          <a:lstStyle/>
          <a:p>
            <a:r>
              <a:rPr lang="en-GB" dirty="0">
                <a:latin typeface="Corbel" panose="020B0503020204020204" pitchFamily="34" charset="0"/>
              </a:rPr>
              <a:t>Simone Leo</a:t>
            </a:r>
          </a:p>
        </p:txBody>
      </p:sp>
      <p:sp>
        <p:nvSpPr>
          <p:cNvPr id="20" name="Rectangle 1">
            <a:extLst>
              <a:ext uri="{FF2B5EF4-FFF2-40B4-BE49-F238E27FC236}">
                <a16:creationId xmlns:a16="http://schemas.microsoft.com/office/drawing/2014/main" id="{65F626A6-1488-93D5-0FD0-0DAAB549C002}"/>
              </a:ext>
            </a:extLst>
          </p:cNvPr>
          <p:cNvSpPr>
            <a:spLocks noChangeArrowheads="1"/>
          </p:cNvSpPr>
          <p:nvPr/>
        </p:nvSpPr>
        <p:spPr bwMode="auto">
          <a:xfrm>
            <a:off x="227506" y="5851538"/>
            <a:ext cx="1226058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i="0" u="none" strike="noStrike" cap="none" normalizeH="0" baseline="0" dirty="0">
                <a:ln>
                  <a:noFill/>
                </a:ln>
                <a:solidFill>
                  <a:schemeClr val="tx1"/>
                </a:solidFill>
                <a:effectLst/>
                <a:latin typeface="Corbel" panose="020B0503020204020204" pitchFamily="34" charset="0"/>
                <a:hlinkClick r:id="rId8"/>
              </a:rPr>
              <a:t>2022-09-27 Renske de Wit: A Non-Intimidating Approach to Workflow Reproducibility in Bioinformatics</a:t>
            </a:r>
            <a:r>
              <a:rPr kumimoji="0" lang="en-US" altLang="en-US" sz="1100" i="0" u="none" strike="noStrike" cap="none" normalizeH="0" baseline="0" dirty="0">
                <a:ln>
                  <a:noFill/>
                </a:ln>
                <a:solidFill>
                  <a:srgbClr val="1D1C1D"/>
                </a:solidFill>
                <a:effectLst/>
                <a:latin typeface="Corbel" panose="020B0503020204020204" pitchFamily="34" charset="0"/>
              </a:rPr>
              <a:t> </a:t>
            </a:r>
            <a:endParaRPr kumimoji="0" lang="en-US" altLang="en-US" sz="1800" i="0" u="none" strike="noStrike" cap="none" normalizeH="0" baseline="0" dirty="0">
              <a:ln>
                <a:noFill/>
              </a:ln>
              <a:solidFill>
                <a:schemeClr val="tx1"/>
              </a:solidFill>
              <a:effectLst/>
              <a:latin typeface="Corbel" panose="020B0503020204020204" pitchFamily="34" charset="0"/>
            </a:endParaRPr>
          </a:p>
        </p:txBody>
      </p:sp>
      <p:sp>
        <p:nvSpPr>
          <p:cNvPr id="22" name="TextBox 21">
            <a:extLst>
              <a:ext uri="{FF2B5EF4-FFF2-40B4-BE49-F238E27FC236}">
                <a16:creationId xmlns:a16="http://schemas.microsoft.com/office/drawing/2014/main" id="{BD66DAB0-02FB-6BCC-F611-EFF005D6749F}"/>
              </a:ext>
            </a:extLst>
          </p:cNvPr>
          <p:cNvSpPr txBox="1"/>
          <p:nvPr/>
        </p:nvSpPr>
        <p:spPr>
          <a:xfrm>
            <a:off x="5686272" y="6288681"/>
            <a:ext cx="624544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9"/>
              </a:rPr>
              <a:t>https://www.researchobject.org/ro-crate/1.1/provenance</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p>
        </p:txBody>
      </p:sp>
    </p:spTree>
    <p:extLst>
      <p:ext uri="{BB962C8B-B14F-4D97-AF65-F5344CB8AC3E}">
        <p14:creationId xmlns:p14="http://schemas.microsoft.com/office/powerpoint/2010/main" val="401641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B983FA45-80C7-49AA-8522-1C9773216AFD}"/>
              </a:ext>
            </a:extLst>
          </p:cNvPr>
          <p:cNvSpPr>
            <a:spLocks noGrp="1"/>
          </p:cNvSpPr>
          <p:nvPr>
            <p:ph idx="1"/>
          </p:nvPr>
        </p:nvSpPr>
        <p:spPr>
          <a:xfrm>
            <a:off x="5637655" y="431253"/>
            <a:ext cx="5817794" cy="4986539"/>
          </a:xfrm>
        </p:spPr>
        <p:txBody>
          <a:bodyPr>
            <a:normAutofit/>
          </a:bodyPr>
          <a:lstStyle/>
          <a:p>
            <a:pPr marL="0" indent="0">
              <a:buNone/>
            </a:pPr>
            <a:r>
              <a:rPr lang="en-GB" sz="3600" b="1" dirty="0">
                <a:solidFill>
                  <a:srgbClr val="006666"/>
                </a:solidFill>
                <a:latin typeface="+mj-lt"/>
              </a:rPr>
              <a:t>FAIR Mixed and Multi Object</a:t>
            </a:r>
          </a:p>
        </p:txBody>
      </p:sp>
      <p:sp>
        <p:nvSpPr>
          <p:cNvPr id="14" name="Content Placeholder 2">
            <a:extLst>
              <a:ext uri="{FF2B5EF4-FFF2-40B4-BE49-F238E27FC236}">
                <a16:creationId xmlns:a16="http://schemas.microsoft.com/office/drawing/2014/main" id="{048E62C8-A7C5-72AF-1FB1-7FB4AE550EAE}"/>
              </a:ext>
            </a:extLst>
          </p:cNvPr>
          <p:cNvSpPr txBox="1">
            <a:spLocks/>
          </p:cNvSpPr>
          <p:nvPr/>
        </p:nvSpPr>
        <p:spPr>
          <a:xfrm>
            <a:off x="5637655" y="3943527"/>
            <a:ext cx="6496288" cy="254127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dirty="0">
                <a:solidFill>
                  <a:srgbClr val="006666"/>
                </a:solidFill>
                <a:latin typeface="Corbel" panose="020B0503020204020204" pitchFamily="34" charset="0"/>
              </a:rPr>
              <a:t>Source data and results</a:t>
            </a:r>
          </a:p>
          <a:p>
            <a:pPr marL="0" indent="0">
              <a:buFont typeface="Arial" panose="020B0604020202020204" pitchFamily="34" charset="0"/>
              <a:buNone/>
            </a:pPr>
            <a:r>
              <a:rPr lang="en-GB" dirty="0">
                <a:solidFill>
                  <a:srgbClr val="006666"/>
                </a:solidFill>
                <a:latin typeface="Corbel" panose="020B0503020204020204" pitchFamily="34" charset="0"/>
              </a:rPr>
              <a:t>Instruments, software, workflows, scripts…</a:t>
            </a:r>
          </a:p>
          <a:p>
            <a:pPr marL="0" indent="0">
              <a:buFont typeface="Arial" panose="020B0604020202020204" pitchFamily="34" charset="0"/>
              <a:buNone/>
            </a:pPr>
            <a:endParaRPr lang="en-GB" sz="1400" dirty="0">
              <a:solidFill>
                <a:srgbClr val="006666"/>
              </a:solidFill>
              <a:latin typeface="Corbel" panose="020B0503020204020204" pitchFamily="34" charset="0"/>
            </a:endParaRPr>
          </a:p>
          <a:p>
            <a:pPr marL="0" indent="0">
              <a:buFont typeface="Arial" panose="020B0604020202020204" pitchFamily="34" charset="0"/>
              <a:buNone/>
            </a:pPr>
            <a:r>
              <a:rPr lang="en-GB" dirty="0">
                <a:solidFill>
                  <a:srgbClr val="006666"/>
                </a:solidFill>
                <a:latin typeface="Corbel" panose="020B0503020204020204" pitchFamily="34" charset="0"/>
              </a:rPr>
              <a:t>Different data types…</a:t>
            </a:r>
          </a:p>
          <a:p>
            <a:pPr marL="0" indent="0">
              <a:buFont typeface="Arial" panose="020B0604020202020204" pitchFamily="34" charset="0"/>
              <a:buNone/>
            </a:pPr>
            <a:endParaRPr lang="en-GB" sz="1300" dirty="0">
              <a:solidFill>
                <a:srgbClr val="006666"/>
              </a:solidFill>
              <a:latin typeface="Corbel" panose="020B0503020204020204" pitchFamily="34" charset="0"/>
            </a:endParaRPr>
          </a:p>
          <a:p>
            <a:pPr marL="0" indent="0">
              <a:buFont typeface="Arial" panose="020B0604020202020204" pitchFamily="34" charset="0"/>
              <a:buNone/>
            </a:pPr>
            <a:r>
              <a:rPr lang="en-GB" dirty="0">
                <a:solidFill>
                  <a:srgbClr val="006666"/>
                </a:solidFill>
                <a:latin typeface="Corbel" panose="020B0503020204020204" pitchFamily="34" charset="0"/>
              </a:rPr>
              <a:t>Public archives, spreadsheets, project ftp servers…</a:t>
            </a:r>
          </a:p>
          <a:p>
            <a:pPr marL="0" indent="0">
              <a:buFont typeface="Arial" panose="020B0604020202020204" pitchFamily="34" charset="0"/>
              <a:buNone/>
            </a:pPr>
            <a:endParaRPr lang="en-GB" dirty="0">
              <a:solidFill>
                <a:srgbClr val="006666"/>
              </a:solidFill>
              <a:latin typeface="Corbel" panose="020B0503020204020204" pitchFamily="34" charset="0"/>
            </a:endParaRPr>
          </a:p>
        </p:txBody>
      </p:sp>
      <p:pic>
        <p:nvPicPr>
          <p:cNvPr id="6" name="Picture 2">
            <a:extLst>
              <a:ext uri="{FF2B5EF4-FFF2-40B4-BE49-F238E27FC236}">
                <a16:creationId xmlns:a16="http://schemas.microsoft.com/office/drawing/2014/main" id="{FC612D6F-641C-4473-326E-51741A8F868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831" r="29488"/>
          <a:stretch/>
        </p:blipFill>
        <p:spPr bwMode="auto">
          <a:xfrm>
            <a:off x="795242" y="431253"/>
            <a:ext cx="3807443" cy="5138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9" name="Group 8">
            <a:extLst>
              <a:ext uri="{FF2B5EF4-FFF2-40B4-BE49-F238E27FC236}">
                <a16:creationId xmlns:a16="http://schemas.microsoft.com/office/drawing/2014/main" id="{8AACB1A7-2641-FDFC-563E-C9A869FD7ED4}"/>
              </a:ext>
            </a:extLst>
          </p:cNvPr>
          <p:cNvGrpSpPr/>
          <p:nvPr/>
        </p:nvGrpSpPr>
        <p:grpSpPr>
          <a:xfrm>
            <a:off x="343513" y="1012350"/>
            <a:ext cx="11053245" cy="5257225"/>
            <a:chOff x="343513" y="1012350"/>
            <a:chExt cx="11053245" cy="5257225"/>
          </a:xfrm>
        </p:grpSpPr>
        <p:pic>
          <p:nvPicPr>
            <p:cNvPr id="13" name="Picture 12">
              <a:extLst>
                <a:ext uri="{FF2B5EF4-FFF2-40B4-BE49-F238E27FC236}">
                  <a16:creationId xmlns:a16="http://schemas.microsoft.com/office/drawing/2014/main" id="{ECD673D2-44EA-F358-15BF-3A59BD1DAB1F}"/>
                </a:ext>
              </a:extLst>
            </p:cNvPr>
            <p:cNvPicPr>
              <a:picLocks noChangeAspect="1"/>
            </p:cNvPicPr>
            <p:nvPr/>
          </p:nvPicPr>
          <p:blipFill>
            <a:blip r:embed="rId4"/>
            <a:stretch>
              <a:fillRect/>
            </a:stretch>
          </p:blipFill>
          <p:spPr>
            <a:xfrm>
              <a:off x="5680567" y="1012350"/>
              <a:ext cx="5716191" cy="2745572"/>
            </a:xfrm>
            <a:prstGeom prst="rect">
              <a:avLst/>
            </a:prstGeom>
            <a:ln>
              <a:noFill/>
            </a:ln>
            <a:effectLst>
              <a:outerShdw blurRad="292100" dist="139700" dir="2700000" algn="tl" rotWithShape="0">
                <a:srgbClr val="333333">
                  <a:alpha val="65000"/>
                </a:srgbClr>
              </a:outerShdw>
            </a:effectLst>
          </p:spPr>
        </p:pic>
        <p:pic>
          <p:nvPicPr>
            <p:cNvPr id="5" name="Google Shape;1250;p168">
              <a:extLst>
                <a:ext uri="{FF2B5EF4-FFF2-40B4-BE49-F238E27FC236}">
                  <a16:creationId xmlns:a16="http://schemas.microsoft.com/office/drawing/2014/main" id="{839A4540-F75D-0245-0057-B10224AFA3C0}"/>
                </a:ext>
              </a:extLst>
            </p:cNvPr>
            <p:cNvPicPr preferRelativeResize="0"/>
            <p:nvPr/>
          </p:nvPicPr>
          <p:blipFill>
            <a:blip r:embed="rId5">
              <a:alphaModFix/>
            </a:blip>
            <a:stretch>
              <a:fillRect/>
            </a:stretch>
          </p:blipFill>
          <p:spPr>
            <a:xfrm>
              <a:off x="343513" y="3943527"/>
              <a:ext cx="5077572" cy="2326048"/>
            </a:xfrm>
            <a:prstGeom prst="rect">
              <a:avLst/>
            </a:prstGeom>
            <a:ln>
              <a:noFill/>
            </a:ln>
            <a:effectLst>
              <a:outerShdw blurRad="292100" dist="139700" dir="2700000" algn="tl" rotWithShape="0">
                <a:srgbClr val="333333">
                  <a:alpha val="65000"/>
                </a:srgbClr>
              </a:outerShdw>
            </a:effectLst>
          </p:spPr>
        </p:pic>
      </p:grpSp>
      <p:pic>
        <p:nvPicPr>
          <p:cNvPr id="8" name="Picture 7">
            <a:extLst>
              <a:ext uri="{FF2B5EF4-FFF2-40B4-BE49-F238E27FC236}">
                <a16:creationId xmlns:a16="http://schemas.microsoft.com/office/drawing/2014/main" id="{C1A12D7C-45DF-89BB-615C-D0B0EB0B65F8}"/>
              </a:ext>
            </a:extLst>
          </p:cNvPr>
          <p:cNvPicPr>
            <a:picLocks noChangeAspect="1"/>
          </p:cNvPicPr>
          <p:nvPr/>
        </p:nvPicPr>
        <p:blipFill>
          <a:blip r:embed="rId6"/>
          <a:stretch>
            <a:fillRect/>
          </a:stretch>
        </p:blipFill>
        <p:spPr>
          <a:xfrm>
            <a:off x="343513" y="2062823"/>
            <a:ext cx="3807444" cy="1562120"/>
          </a:xfrm>
          <a:prstGeom prst="rect">
            <a:avLst/>
          </a:prstGeom>
          <a:ln>
            <a:noFill/>
          </a:ln>
          <a:effectLst>
            <a:outerShdw blurRad="292100" dist="139700" dir="2700000" algn="tl" rotWithShape="0">
              <a:srgbClr val="333333">
                <a:alpha val="65000"/>
              </a:srgbClr>
            </a:outerShdw>
          </a:effectLst>
        </p:spPr>
      </p:pic>
      <p:pic>
        <p:nvPicPr>
          <p:cNvPr id="7" name="Picture 2">
            <a:extLst>
              <a:ext uri="{FF2B5EF4-FFF2-40B4-BE49-F238E27FC236}">
                <a16:creationId xmlns:a16="http://schemas.microsoft.com/office/drawing/2014/main" id="{ABF7849C-8EB3-1483-5E5E-4E70DB70048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47885" y="4564743"/>
            <a:ext cx="691770" cy="691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asted-image.png">
            <a:extLst>
              <a:ext uri="{FF2B5EF4-FFF2-40B4-BE49-F238E27FC236}">
                <a16:creationId xmlns:a16="http://schemas.microsoft.com/office/drawing/2014/main" id="{B75F8BC9-F729-518A-2150-9B750C15979D}"/>
              </a:ext>
            </a:extLst>
          </p:cNvPr>
          <p:cNvPicPr/>
          <p:nvPr/>
        </p:nvPicPr>
        <p:blipFill>
          <a:blip r:embed="rId8"/>
          <a:stretch>
            <a:fillRect/>
          </a:stretch>
        </p:blipFill>
        <p:spPr>
          <a:xfrm>
            <a:off x="10956927" y="184514"/>
            <a:ext cx="1055736" cy="937255"/>
          </a:xfrm>
          <a:prstGeom prst="rect">
            <a:avLst/>
          </a:prstGeom>
          <a:ln w="12700" cap="flat">
            <a:noFill/>
            <a:miter lim="400000"/>
          </a:ln>
          <a:effectLst/>
        </p:spPr>
      </p:pic>
    </p:spTree>
    <p:extLst>
      <p:ext uri="{BB962C8B-B14F-4D97-AF65-F5344CB8AC3E}">
        <p14:creationId xmlns:p14="http://schemas.microsoft.com/office/powerpoint/2010/main" val="37691496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06AD4-8CEB-3E5B-C532-A0D724B1E5F3}"/>
              </a:ext>
            </a:extLst>
          </p:cNvPr>
          <p:cNvSpPr>
            <a:spLocks noGrp="1"/>
          </p:cNvSpPr>
          <p:nvPr>
            <p:ph type="title"/>
          </p:nvPr>
        </p:nvSpPr>
        <p:spPr>
          <a:xfrm>
            <a:off x="1484768" y="273861"/>
            <a:ext cx="10707231" cy="926326"/>
          </a:xfrm>
        </p:spPr>
        <p:txBody>
          <a:bodyPr>
            <a:normAutofit fontScale="90000"/>
          </a:bodyPr>
          <a:lstStyle/>
          <a:p>
            <a:pPr algn="l"/>
            <a:r>
              <a:rPr lang="en-GB" dirty="0">
                <a:solidFill>
                  <a:srgbClr val="006666"/>
                </a:solidFill>
              </a:rPr>
              <a:t>Workflow, results and traceable provenance packaging, </a:t>
            </a:r>
            <a:br>
              <a:rPr lang="en-GB" dirty="0">
                <a:solidFill>
                  <a:srgbClr val="006666"/>
                </a:solidFill>
              </a:rPr>
            </a:br>
            <a:r>
              <a:rPr lang="en-GB" dirty="0">
                <a:solidFill>
                  <a:srgbClr val="006666"/>
                </a:solidFill>
              </a:rPr>
              <a:t>FAIR Research Objects</a:t>
            </a:r>
          </a:p>
        </p:txBody>
      </p:sp>
      <p:sp>
        <p:nvSpPr>
          <p:cNvPr id="8" name="TextBox 7">
            <a:extLst>
              <a:ext uri="{FF2B5EF4-FFF2-40B4-BE49-F238E27FC236}">
                <a16:creationId xmlns:a16="http://schemas.microsoft.com/office/drawing/2014/main" id="{8D16AA14-3698-BF5B-70EA-7B5F473CC180}"/>
              </a:ext>
            </a:extLst>
          </p:cNvPr>
          <p:cNvSpPr txBox="1"/>
          <p:nvPr/>
        </p:nvSpPr>
        <p:spPr>
          <a:xfrm>
            <a:off x="466638" y="4927104"/>
            <a:ext cx="3003019" cy="646331"/>
          </a:xfrm>
          <a:prstGeom prst="rect">
            <a:avLst/>
          </a:prstGeom>
          <a:noFill/>
        </p:spPr>
        <p:txBody>
          <a:bodyPr wrap="square">
            <a:spAutoFit/>
          </a:bodyPr>
          <a:lstStyle/>
          <a:p>
            <a:r>
              <a:rPr lang="en-GB" dirty="0">
                <a:hlinkClick r:id="rId3"/>
              </a:rPr>
              <a:t>https://riojournal.com/article/94042/</a:t>
            </a:r>
            <a:endParaRPr lang="en-GB" dirty="0"/>
          </a:p>
        </p:txBody>
      </p:sp>
      <p:pic>
        <p:nvPicPr>
          <p:cNvPr id="11" name="Google Shape;240;p9" descr="Image result for RO-Crate logo">
            <a:extLst>
              <a:ext uri="{FF2B5EF4-FFF2-40B4-BE49-F238E27FC236}">
                <a16:creationId xmlns:a16="http://schemas.microsoft.com/office/drawing/2014/main" id="{66D7CC1A-E6DF-C2D1-AD79-35CE1DCBDC5D}"/>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sp>
        <p:nvSpPr>
          <p:cNvPr id="13" name="TextBox 12">
            <a:extLst>
              <a:ext uri="{FF2B5EF4-FFF2-40B4-BE49-F238E27FC236}">
                <a16:creationId xmlns:a16="http://schemas.microsoft.com/office/drawing/2014/main" id="{3689CFF0-0B78-5BD6-2644-40333980F631}"/>
              </a:ext>
            </a:extLst>
          </p:cNvPr>
          <p:cNvSpPr txBox="1"/>
          <p:nvPr/>
        </p:nvSpPr>
        <p:spPr>
          <a:xfrm>
            <a:off x="466638" y="4610013"/>
            <a:ext cx="6097508" cy="369332"/>
          </a:xfrm>
          <a:prstGeom prst="rect">
            <a:avLst/>
          </a:prstGeom>
          <a:noFill/>
        </p:spPr>
        <p:txBody>
          <a:bodyPr wrap="square">
            <a:spAutoFit/>
          </a:bodyPr>
          <a:lstStyle/>
          <a:p>
            <a:r>
              <a:rPr lang="en-GB" dirty="0">
                <a:solidFill>
                  <a:srgbClr val="006666"/>
                </a:solidFill>
              </a:rPr>
              <a:t>Netherlands X-omics Initiative</a:t>
            </a:r>
          </a:p>
        </p:txBody>
      </p:sp>
      <p:pic>
        <p:nvPicPr>
          <p:cNvPr id="20" name="Picture 19">
            <a:extLst>
              <a:ext uri="{FF2B5EF4-FFF2-40B4-BE49-F238E27FC236}">
                <a16:creationId xmlns:a16="http://schemas.microsoft.com/office/drawing/2014/main" id="{5BB8EC80-0FE2-E9D0-41A5-958CC8093D6F}"/>
              </a:ext>
            </a:extLst>
          </p:cNvPr>
          <p:cNvPicPr>
            <a:picLocks noChangeAspect="1"/>
          </p:cNvPicPr>
          <p:nvPr/>
        </p:nvPicPr>
        <p:blipFill>
          <a:blip r:embed="rId5"/>
          <a:stretch>
            <a:fillRect/>
          </a:stretch>
        </p:blipFill>
        <p:spPr>
          <a:xfrm>
            <a:off x="576027" y="1442615"/>
            <a:ext cx="4217488" cy="2993056"/>
          </a:xfrm>
          <a:prstGeom prst="rect">
            <a:avLst/>
          </a:prstGeom>
          <a:ln>
            <a:noFill/>
          </a:ln>
          <a:effectLst>
            <a:outerShdw blurRad="292100" dist="139700" dir="2700000" algn="tl" rotWithShape="0">
              <a:srgbClr val="333333">
                <a:alpha val="65000"/>
              </a:srgbClr>
            </a:outerShdw>
          </a:effectLst>
        </p:spPr>
      </p:pic>
      <p:pic>
        <p:nvPicPr>
          <p:cNvPr id="15" name="Picture 14">
            <a:extLst>
              <a:ext uri="{FF2B5EF4-FFF2-40B4-BE49-F238E27FC236}">
                <a16:creationId xmlns:a16="http://schemas.microsoft.com/office/drawing/2014/main" id="{A17428A5-18E0-6C35-468A-A3E5EB9AD9F8}"/>
              </a:ext>
            </a:extLst>
          </p:cNvPr>
          <p:cNvPicPr>
            <a:picLocks noChangeAspect="1"/>
          </p:cNvPicPr>
          <p:nvPr/>
        </p:nvPicPr>
        <p:blipFill>
          <a:blip r:embed="rId6"/>
          <a:stretch>
            <a:fillRect/>
          </a:stretch>
        </p:blipFill>
        <p:spPr>
          <a:xfrm>
            <a:off x="3956971" y="2256214"/>
            <a:ext cx="3094489" cy="3718420"/>
          </a:xfrm>
          <a:prstGeom prst="rect">
            <a:avLst/>
          </a:prstGeom>
          <a:ln>
            <a:noFill/>
          </a:ln>
          <a:effectLst>
            <a:outerShdw blurRad="292100" dist="139700" dir="2700000" algn="tl" rotWithShape="0">
              <a:srgbClr val="333333">
                <a:alpha val="65000"/>
              </a:srgbClr>
            </a:outerShdw>
          </a:effectLst>
        </p:spPr>
      </p:pic>
      <p:sp>
        <p:nvSpPr>
          <p:cNvPr id="16" name="TextBox 15">
            <a:extLst>
              <a:ext uri="{FF2B5EF4-FFF2-40B4-BE49-F238E27FC236}">
                <a16:creationId xmlns:a16="http://schemas.microsoft.com/office/drawing/2014/main" id="{ECA874B7-9603-8F13-E442-2C9C77349699}"/>
              </a:ext>
            </a:extLst>
          </p:cNvPr>
          <p:cNvSpPr txBox="1"/>
          <p:nvPr/>
        </p:nvSpPr>
        <p:spPr>
          <a:xfrm>
            <a:off x="7303884" y="2105037"/>
            <a:ext cx="3655168" cy="369332"/>
          </a:xfrm>
          <a:prstGeom prst="rect">
            <a:avLst/>
          </a:prstGeom>
          <a:noFill/>
        </p:spPr>
        <p:txBody>
          <a:bodyPr wrap="none" rtlCol="0">
            <a:spAutoFit/>
          </a:bodyPr>
          <a:lstStyle/>
          <a:p>
            <a:r>
              <a:rPr lang="en-GB" dirty="0">
                <a:solidFill>
                  <a:srgbClr val="006666"/>
                </a:solidFill>
                <a:latin typeface="Corbel" panose="020B0503020204020204" pitchFamily="34" charset="0"/>
              </a:rPr>
              <a:t>Human Infectious Disease Modelling</a:t>
            </a:r>
          </a:p>
        </p:txBody>
      </p:sp>
      <p:sp>
        <p:nvSpPr>
          <p:cNvPr id="22" name="TextBox 21">
            <a:extLst>
              <a:ext uri="{FF2B5EF4-FFF2-40B4-BE49-F238E27FC236}">
                <a16:creationId xmlns:a16="http://schemas.microsoft.com/office/drawing/2014/main" id="{8A5E2158-22F2-845F-5418-99875626C2BF}"/>
              </a:ext>
            </a:extLst>
          </p:cNvPr>
          <p:cNvSpPr txBox="1"/>
          <p:nvPr/>
        </p:nvSpPr>
        <p:spPr>
          <a:xfrm>
            <a:off x="7303884" y="2393045"/>
            <a:ext cx="6097508" cy="369332"/>
          </a:xfrm>
          <a:prstGeom prst="rect">
            <a:avLst/>
          </a:prstGeom>
          <a:noFill/>
        </p:spPr>
        <p:txBody>
          <a:bodyPr wrap="square">
            <a:spAutoFit/>
          </a:bodyPr>
          <a:lstStyle/>
          <a:p>
            <a:r>
              <a:rPr lang="en-GB" dirty="0">
                <a:hlinkClick r:id="rId7"/>
              </a:rPr>
              <a:t>https://doi.org/10.1098/rsta.2021.0300</a:t>
            </a:r>
            <a:endParaRPr lang="en-GB" dirty="0"/>
          </a:p>
        </p:txBody>
      </p:sp>
      <p:pic>
        <p:nvPicPr>
          <p:cNvPr id="24" name="Picture 23">
            <a:extLst>
              <a:ext uri="{FF2B5EF4-FFF2-40B4-BE49-F238E27FC236}">
                <a16:creationId xmlns:a16="http://schemas.microsoft.com/office/drawing/2014/main" id="{B9472568-131C-753F-C859-9A06D1FE566E}"/>
              </a:ext>
            </a:extLst>
          </p:cNvPr>
          <p:cNvPicPr>
            <a:picLocks noChangeAspect="1"/>
          </p:cNvPicPr>
          <p:nvPr/>
        </p:nvPicPr>
        <p:blipFill>
          <a:blip r:embed="rId8"/>
          <a:stretch>
            <a:fillRect/>
          </a:stretch>
        </p:blipFill>
        <p:spPr>
          <a:xfrm>
            <a:off x="7166206" y="3252565"/>
            <a:ext cx="4893804" cy="271489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57538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77FDBD-EEE6-CF92-9DB1-9329F21D009B}"/>
              </a:ext>
            </a:extLst>
          </p:cNvPr>
          <p:cNvSpPr>
            <a:spLocks noGrp="1"/>
          </p:cNvSpPr>
          <p:nvPr>
            <p:ph type="title"/>
          </p:nvPr>
        </p:nvSpPr>
        <p:spPr>
          <a:xfrm>
            <a:off x="1403287" y="273861"/>
            <a:ext cx="10212451" cy="926326"/>
          </a:xfrm>
        </p:spPr>
        <p:txBody>
          <a:bodyPr/>
          <a:lstStyle/>
          <a:p>
            <a:pPr algn="l"/>
            <a:r>
              <a:rPr lang="en-GB" dirty="0">
                <a:solidFill>
                  <a:srgbClr val="006666"/>
                </a:solidFill>
              </a:rPr>
              <a:t>Federated Pipelines &amp; Provenance Packaging</a:t>
            </a:r>
          </a:p>
        </p:txBody>
      </p:sp>
      <p:pic>
        <p:nvPicPr>
          <p:cNvPr id="5" name="Google Shape;240;p9" descr="Image result for RO-Crate logo">
            <a:extLst>
              <a:ext uri="{FF2B5EF4-FFF2-40B4-BE49-F238E27FC236}">
                <a16:creationId xmlns:a16="http://schemas.microsoft.com/office/drawing/2014/main" id="{7EDCCD1B-E204-D267-7944-3372CF12809A}"/>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pic>
        <p:nvPicPr>
          <p:cNvPr id="19" name="Picture 18" descr="Logo&#10;&#10;Description automatically generated with low confidence">
            <a:extLst>
              <a:ext uri="{FF2B5EF4-FFF2-40B4-BE49-F238E27FC236}">
                <a16:creationId xmlns:a16="http://schemas.microsoft.com/office/drawing/2014/main" id="{22EFFAF2-451C-BA5E-6572-B079206F66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819" y="6029266"/>
            <a:ext cx="3510585" cy="755059"/>
          </a:xfrm>
          <a:prstGeom prst="rect">
            <a:avLst/>
          </a:prstGeom>
        </p:spPr>
      </p:pic>
      <p:pic>
        <p:nvPicPr>
          <p:cNvPr id="20" name="Google Shape;426;p20">
            <a:extLst>
              <a:ext uri="{FF2B5EF4-FFF2-40B4-BE49-F238E27FC236}">
                <a16:creationId xmlns:a16="http://schemas.microsoft.com/office/drawing/2014/main" id="{9ECB62F2-D80E-F5C0-6130-C570A11B3A55}"/>
              </a:ext>
            </a:extLst>
          </p:cNvPr>
          <p:cNvPicPr preferRelativeResize="0"/>
          <p:nvPr/>
        </p:nvPicPr>
        <p:blipFill>
          <a:blip r:embed="rId5">
            <a:alphaModFix/>
          </a:blip>
          <a:stretch>
            <a:fillRect/>
          </a:stretch>
        </p:blipFill>
        <p:spPr>
          <a:xfrm>
            <a:off x="1344367" y="6029266"/>
            <a:ext cx="2121288" cy="747559"/>
          </a:xfrm>
          <a:prstGeom prst="rect">
            <a:avLst/>
          </a:prstGeom>
          <a:noFill/>
          <a:ln>
            <a:noFill/>
          </a:ln>
        </p:spPr>
      </p:pic>
      <p:pic>
        <p:nvPicPr>
          <p:cNvPr id="23" name="Picture 22">
            <a:extLst>
              <a:ext uri="{FF2B5EF4-FFF2-40B4-BE49-F238E27FC236}">
                <a16:creationId xmlns:a16="http://schemas.microsoft.com/office/drawing/2014/main" id="{28097E5E-8930-D444-F0E2-E3F89D862A64}"/>
              </a:ext>
            </a:extLst>
          </p:cNvPr>
          <p:cNvPicPr>
            <a:picLocks noChangeAspect="1"/>
          </p:cNvPicPr>
          <p:nvPr/>
        </p:nvPicPr>
        <p:blipFill>
          <a:blip r:embed="rId6"/>
          <a:stretch>
            <a:fillRect/>
          </a:stretch>
        </p:blipFill>
        <p:spPr>
          <a:xfrm>
            <a:off x="350052" y="2277679"/>
            <a:ext cx="6449100" cy="3075661"/>
          </a:xfrm>
          <a:prstGeom prst="rect">
            <a:avLst/>
          </a:prstGeom>
          <a:ln>
            <a:noFill/>
          </a:ln>
          <a:effectLst>
            <a:outerShdw blurRad="292100" dist="139700" dir="2700000" algn="tl" rotWithShape="0">
              <a:srgbClr val="333333">
                <a:alpha val="65000"/>
              </a:srgbClr>
            </a:outerShdw>
          </a:effectLst>
        </p:spPr>
      </p:pic>
      <p:sp>
        <p:nvSpPr>
          <p:cNvPr id="26" name="TextBox 25">
            <a:extLst>
              <a:ext uri="{FF2B5EF4-FFF2-40B4-BE49-F238E27FC236}">
                <a16:creationId xmlns:a16="http://schemas.microsoft.com/office/drawing/2014/main" id="{74E59A4D-4A7C-63C9-ED8E-4AC48C2DA770}"/>
              </a:ext>
            </a:extLst>
          </p:cNvPr>
          <p:cNvSpPr txBox="1"/>
          <p:nvPr/>
        </p:nvSpPr>
        <p:spPr>
          <a:xfrm>
            <a:off x="286748" y="1324854"/>
            <a:ext cx="11328989" cy="830997"/>
          </a:xfrm>
          <a:prstGeom prst="rect">
            <a:avLst/>
          </a:prstGeom>
          <a:noFill/>
        </p:spPr>
        <p:txBody>
          <a:bodyPr wrap="square" rtlCol="0">
            <a:spAutoFit/>
          </a:bodyPr>
          <a:lstStyle/>
          <a:p>
            <a:r>
              <a:rPr lang="en-GB" sz="2400" dirty="0">
                <a:solidFill>
                  <a:srgbClr val="006666"/>
                </a:solidFill>
                <a:latin typeface="Corbel" panose="020B0503020204020204" pitchFamily="34" charset="0"/>
              </a:rPr>
              <a:t>Federated analytics, distributed research pipelines, over Trusted Research Environments for sensitive data</a:t>
            </a:r>
          </a:p>
        </p:txBody>
      </p:sp>
      <p:pic>
        <p:nvPicPr>
          <p:cNvPr id="27" name="Google Shape;294;p11" descr="Image result for eosclife">
            <a:extLst>
              <a:ext uri="{FF2B5EF4-FFF2-40B4-BE49-F238E27FC236}">
                <a16:creationId xmlns:a16="http://schemas.microsoft.com/office/drawing/2014/main" id="{D7F29E4D-1673-0868-A351-A5ED304BFD07}"/>
              </a:ext>
            </a:extLst>
          </p:cNvPr>
          <p:cNvPicPr preferRelativeResize="0"/>
          <p:nvPr/>
        </p:nvPicPr>
        <p:blipFill rotWithShape="1">
          <a:blip r:embed="rId7">
            <a:alphaModFix/>
          </a:blip>
          <a:srcRect/>
          <a:stretch/>
        </p:blipFill>
        <p:spPr>
          <a:xfrm>
            <a:off x="188453" y="5579085"/>
            <a:ext cx="1288729" cy="1278915"/>
          </a:xfrm>
          <a:prstGeom prst="rect">
            <a:avLst/>
          </a:prstGeom>
          <a:noFill/>
          <a:ln>
            <a:noFill/>
          </a:ln>
        </p:spPr>
      </p:pic>
      <p:sp>
        <p:nvSpPr>
          <p:cNvPr id="30" name="TextBox 29">
            <a:extLst>
              <a:ext uri="{FF2B5EF4-FFF2-40B4-BE49-F238E27FC236}">
                <a16:creationId xmlns:a16="http://schemas.microsoft.com/office/drawing/2014/main" id="{ABD35DB1-F707-D01B-5F5C-7733DBAC09DD}"/>
              </a:ext>
            </a:extLst>
          </p:cNvPr>
          <p:cNvSpPr txBox="1"/>
          <p:nvPr/>
        </p:nvSpPr>
        <p:spPr>
          <a:xfrm>
            <a:off x="7025489" y="2277679"/>
            <a:ext cx="4940174" cy="2677656"/>
          </a:xfrm>
          <a:prstGeom prst="rect">
            <a:avLst/>
          </a:prstGeom>
          <a:noFill/>
        </p:spPr>
        <p:txBody>
          <a:bodyPr wrap="square">
            <a:spAutoFit/>
          </a:bodyPr>
          <a:lstStyle/>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Controlled access to sensitive data</a:t>
            </a:r>
          </a:p>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Exchange between data platforms</a:t>
            </a:r>
          </a:p>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Reporting &amp; sharing pipelines </a:t>
            </a:r>
          </a:p>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Reporting results &amp; provenance</a:t>
            </a:r>
          </a:p>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Common Provenance Model handoffs between different orgs</a:t>
            </a:r>
          </a:p>
          <a:p>
            <a:pPr marL="342900" indent="-342900">
              <a:buFont typeface="Arial" panose="020B0604020202020204" pitchFamily="34" charset="0"/>
              <a:buChar char="•"/>
            </a:pPr>
            <a:r>
              <a:rPr lang="en-US" sz="2400" dirty="0">
                <a:solidFill>
                  <a:srgbClr val="006666"/>
                </a:solidFill>
                <a:latin typeface="Corbel" panose="020B0503020204020204" pitchFamily="34" charset="0"/>
                <a:cs typeface="Calibri"/>
              </a:rPr>
              <a:t>OMOP mapping pipelines</a:t>
            </a:r>
          </a:p>
        </p:txBody>
      </p:sp>
      <p:sp>
        <p:nvSpPr>
          <p:cNvPr id="31" name="TextBox 30">
            <a:extLst>
              <a:ext uri="{FF2B5EF4-FFF2-40B4-BE49-F238E27FC236}">
                <a16:creationId xmlns:a16="http://schemas.microsoft.com/office/drawing/2014/main" id="{0F75568D-3FFD-4EFB-4539-504AB09DCF7C}"/>
              </a:ext>
            </a:extLst>
          </p:cNvPr>
          <p:cNvSpPr txBox="1"/>
          <p:nvPr/>
        </p:nvSpPr>
        <p:spPr>
          <a:xfrm>
            <a:off x="9017251" y="6214807"/>
            <a:ext cx="2864951" cy="369332"/>
          </a:xfrm>
          <a:prstGeom prst="rect">
            <a:avLst/>
          </a:prstGeom>
          <a:noFill/>
        </p:spPr>
        <p:txBody>
          <a:bodyPr wrap="none" rtlCol="0">
            <a:spAutoFit/>
          </a:bodyPr>
          <a:lstStyle/>
          <a:p>
            <a:r>
              <a:rPr lang="en-GB" dirty="0"/>
              <a:t>Tom Giles, Rudolf Wittner </a:t>
            </a:r>
          </a:p>
        </p:txBody>
      </p:sp>
      <p:pic>
        <p:nvPicPr>
          <p:cNvPr id="33" name="Picture 32" descr="Logo&#10;&#10;Description automatically generated">
            <a:extLst>
              <a:ext uri="{FF2B5EF4-FFF2-40B4-BE49-F238E27FC236}">
                <a16:creationId xmlns:a16="http://schemas.microsoft.com/office/drawing/2014/main" id="{A9A34751-3ED9-DF0B-EAEB-39655C5036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69088" y="6151230"/>
            <a:ext cx="1453930" cy="559204"/>
          </a:xfrm>
          <a:prstGeom prst="rect">
            <a:avLst/>
          </a:prstGeom>
        </p:spPr>
      </p:pic>
    </p:spTree>
    <p:extLst>
      <p:ext uri="{BB962C8B-B14F-4D97-AF65-F5344CB8AC3E}">
        <p14:creationId xmlns:p14="http://schemas.microsoft.com/office/powerpoint/2010/main" val="31722532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14"/>
          <p:cNvSpPr txBox="1">
            <a:spLocks noGrp="1"/>
          </p:cNvSpPr>
          <p:nvPr>
            <p:ph type="title"/>
          </p:nvPr>
        </p:nvSpPr>
        <p:spPr>
          <a:xfrm>
            <a:off x="1386840" y="365125"/>
            <a:ext cx="9966960" cy="1325563"/>
          </a:xfrm>
          <a:prstGeom prst="rect">
            <a:avLst/>
          </a:prstGeom>
          <a:noFill/>
          <a:ln>
            <a:noFill/>
          </a:ln>
        </p:spPr>
        <p:txBody>
          <a:bodyPr spcFirstLastPara="1" wrap="square" lIns="68550" tIns="34275" rIns="68550" bIns="34275" anchor="t" anchorCtr="0">
            <a:noAutofit/>
          </a:bodyPr>
          <a:lstStyle/>
          <a:p>
            <a:pPr marL="0" lvl="0" indent="0" algn="l" rtl="0">
              <a:lnSpc>
                <a:spcPct val="84000"/>
              </a:lnSpc>
              <a:spcBef>
                <a:spcPts val="0"/>
              </a:spcBef>
              <a:spcAft>
                <a:spcPts val="0"/>
              </a:spcAft>
              <a:buClr>
                <a:schemeClr val="dk1"/>
              </a:buClr>
              <a:buSzPts val="2500"/>
              <a:buFont typeface="Calibri"/>
              <a:buNone/>
            </a:pPr>
            <a:r>
              <a:rPr lang="en-GB" sz="4000" dirty="0">
                <a:solidFill>
                  <a:srgbClr val="006666"/>
                </a:solidFill>
                <a:latin typeface="Calibri" panose="020F0502020204030204" pitchFamily="34" charset="0"/>
                <a:cs typeface="Calibri" panose="020F0502020204030204" pitchFamily="34" charset="0"/>
                <a:sym typeface="Calibri"/>
              </a:rPr>
              <a:t>Handling big &amp; sensitive data</a:t>
            </a:r>
            <a:br>
              <a:rPr lang="en-GB" sz="4400" dirty="0">
                <a:solidFill>
                  <a:srgbClr val="006666"/>
                </a:solidFill>
                <a:latin typeface="Calibri" panose="020F0502020204030204" pitchFamily="34" charset="0"/>
                <a:cs typeface="Calibri" panose="020F0502020204030204" pitchFamily="34" charset="0"/>
                <a:sym typeface="Calibri"/>
              </a:rPr>
            </a:br>
            <a:r>
              <a:rPr kumimoji="0" lang="en-GB" sz="3200" b="0" i="0" u="none" strike="noStrike" kern="0" cap="none" spc="0" normalizeH="0" baseline="0" noProof="0" dirty="0">
                <a:ln>
                  <a:noFill/>
                </a:ln>
                <a:solidFill>
                  <a:srgbClr val="006666"/>
                </a:solidFill>
                <a:effectLst/>
                <a:uLnTx/>
                <a:uFillTx/>
                <a:latin typeface="Calibri" panose="020F0502020204030204" pitchFamily="34" charset="0"/>
                <a:ea typeface="Corbel"/>
                <a:cs typeface="Calibri" panose="020F0502020204030204" pitchFamily="34" charset="0"/>
                <a:sym typeface="Corbel"/>
              </a:rPr>
              <a:t>Scalable collections of references </a:t>
            </a:r>
            <a:r>
              <a:rPr kumimoji="0" lang="en-US" sz="32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rPr>
              <a:t>while data stays at host</a:t>
            </a:r>
            <a:endParaRPr dirty="0">
              <a:solidFill>
                <a:srgbClr val="006666"/>
              </a:solidFill>
              <a:latin typeface="Calibri" panose="020F0502020204030204" pitchFamily="34" charset="0"/>
              <a:cs typeface="Calibri" panose="020F0502020204030204" pitchFamily="34" charset="0"/>
            </a:endParaRPr>
          </a:p>
        </p:txBody>
      </p:sp>
      <p:sp>
        <p:nvSpPr>
          <p:cNvPr id="336" name="Google Shape;336;p14"/>
          <p:cNvSpPr txBox="1"/>
          <p:nvPr/>
        </p:nvSpPr>
        <p:spPr>
          <a:xfrm>
            <a:off x="650770" y="2162698"/>
            <a:ext cx="5774667"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sz="2400" kern="0" dirty="0">
                <a:solidFill>
                  <a:srgbClr val="006666"/>
                </a:solidFill>
                <a:latin typeface="Corbel"/>
                <a:ea typeface="Corbel"/>
                <a:cs typeface="Corbel"/>
                <a:sym typeface="Corbel"/>
              </a:rPr>
              <a:t>B</a:t>
            </a:r>
            <a:r>
              <a:rPr kumimoji="0" lang="en-GB" sz="2400" b="0" i="0" u="none" strike="noStrike" kern="0" cap="none" spc="0" normalizeH="0" baseline="0" noProof="0" dirty="0" err="1">
                <a:ln>
                  <a:noFill/>
                </a:ln>
                <a:solidFill>
                  <a:srgbClr val="006666"/>
                </a:solidFill>
                <a:effectLst/>
                <a:uLnTx/>
                <a:uFillTx/>
                <a:latin typeface="Corbel"/>
                <a:ea typeface="Corbel"/>
                <a:cs typeface="Corbel"/>
                <a:sym typeface="Corbel"/>
              </a:rPr>
              <a:t>ig</a:t>
            </a:r>
            <a:r>
              <a:rPr kumimoji="0" lang="en-GB" sz="2400" b="0" i="0" u="none" strike="noStrike" kern="0" cap="none" spc="0" normalizeH="0" baseline="0" noProof="0" dirty="0">
                <a:ln>
                  <a:noFill/>
                </a:ln>
                <a:solidFill>
                  <a:srgbClr val="006666"/>
                </a:solidFill>
                <a:effectLst/>
                <a:uLnTx/>
                <a:uFillTx/>
                <a:latin typeface="Corbel"/>
                <a:ea typeface="Corbel"/>
                <a:cs typeface="Corbel"/>
                <a:sym typeface="Corbel"/>
              </a:rPr>
              <a:t> genomic &amp; clinical data, images etc,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orbel"/>
                <a:ea typeface="Corbel"/>
                <a:cs typeface="Corbel"/>
                <a:sym typeface="Corbel"/>
              </a:rPr>
              <a:t>distributed over multiple locations. </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sp>
        <p:nvSpPr>
          <p:cNvPr id="337" name="Google Shape;337;p14"/>
          <p:cNvSpPr/>
          <p:nvPr/>
        </p:nvSpPr>
        <p:spPr>
          <a:xfrm>
            <a:off x="-930552" y="6114680"/>
            <a:ext cx="5781939" cy="369247"/>
          </a:xfrm>
          <a:prstGeom prst="rect">
            <a:avLst/>
          </a:prstGeom>
          <a:noFill/>
          <a:ln>
            <a:noFill/>
          </a:ln>
        </p:spPr>
        <p:txBody>
          <a:bodyPr spcFirstLastPara="1" wrap="square" lIns="91425" tIns="45700" rIns="91425" bIns="45700" anchor="t" anchorCtr="0">
            <a:sp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06666"/>
                </a:solidFill>
                <a:effectLst/>
                <a:uLnTx/>
                <a:uFillTx/>
                <a:latin typeface="Corbel"/>
                <a:ea typeface="Corbel"/>
                <a:cs typeface="Corbel"/>
                <a:sym typeface="Corbel"/>
                <a:hlinkClick r:id="rId3">
                  <a:extLst>
                    <a:ext uri="{A12FA001-AC4F-418D-AE19-62706E023703}">
                      <ahyp:hlinkClr xmlns:ahyp="http://schemas.microsoft.com/office/drawing/2018/hyperlinkcolor" val="tx"/>
                    </a:ext>
                  </a:extLst>
                </a:hlinkClick>
              </a:rPr>
              <a:t>https://doi.org/10.1109/BigData.2016.7840618</a:t>
            </a: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 </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sp>
        <p:nvSpPr>
          <p:cNvPr id="338" name="Google Shape;338;p14"/>
          <p:cNvSpPr/>
          <p:nvPr/>
        </p:nvSpPr>
        <p:spPr>
          <a:xfrm>
            <a:off x="651741" y="3631117"/>
            <a:ext cx="5666509" cy="156962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Retain &amp; archive processed datasets</a:t>
            </a:r>
            <a:endParaRPr kumimoji="0" sz="24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Reference &amp; transfer large data on demand</a:t>
            </a:r>
            <a:endParaRPr kumimoji="0" sz="24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Controlled access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2400" kern="0" dirty="0">
                <a:solidFill>
                  <a:srgbClr val="006666"/>
                </a:solidFill>
                <a:latin typeface="Corbel" panose="020B0503020204020204" pitchFamily="34" charset="0"/>
                <a:cs typeface="Arial"/>
                <a:sym typeface="Arial"/>
              </a:rPr>
              <a:t>M</a:t>
            </a:r>
            <a:r>
              <a:rPr kumimoji="0" lang="en-US" sz="2400" b="0" i="0" u="none" strike="noStrike" kern="0" cap="none" spc="0" normalizeH="0" baseline="0" noProof="0" dirty="0" err="1">
                <a:ln>
                  <a:noFill/>
                </a:ln>
                <a:solidFill>
                  <a:srgbClr val="006666"/>
                </a:solidFill>
                <a:effectLst/>
                <a:uLnTx/>
                <a:uFillTx/>
                <a:latin typeface="Corbel" panose="020B0503020204020204" pitchFamily="34" charset="0"/>
                <a:cs typeface="Arial"/>
                <a:sym typeface="Arial"/>
              </a:rPr>
              <a:t>oving</a:t>
            </a:r>
            <a:r>
              <a:rPr kumimoji="0" lang="en-US" sz="24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rPr>
              <a:t> data between archives</a:t>
            </a:r>
            <a:endParaRPr kumimoji="0" sz="24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endParaRPr>
          </a:p>
        </p:txBody>
      </p:sp>
      <p:pic>
        <p:nvPicPr>
          <p:cNvPr id="339" name="Google Shape;339;p14" descr="Logo&#10;&#10;Description automatically generated"/>
          <p:cNvPicPr preferRelativeResize="0"/>
          <p:nvPr/>
        </p:nvPicPr>
        <p:blipFill rotWithShape="1">
          <a:blip r:embed="rId4">
            <a:alphaModFix/>
          </a:blip>
          <a:srcRect/>
          <a:stretch/>
        </p:blipFill>
        <p:spPr>
          <a:xfrm>
            <a:off x="10429272" y="5960227"/>
            <a:ext cx="1468703" cy="678151"/>
          </a:xfrm>
          <a:prstGeom prst="rect">
            <a:avLst/>
          </a:prstGeom>
          <a:noFill/>
          <a:ln>
            <a:noFill/>
          </a:ln>
        </p:spPr>
      </p:pic>
      <p:sp>
        <p:nvSpPr>
          <p:cNvPr id="340" name="Google Shape;340;p14"/>
          <p:cNvSpPr txBox="1"/>
          <p:nvPr/>
        </p:nvSpPr>
        <p:spPr>
          <a:xfrm>
            <a:off x="315793" y="5717321"/>
            <a:ext cx="5978100"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Ravi </a:t>
            </a:r>
            <a:r>
              <a:rPr kumimoji="0" lang="en-GB" sz="1800" b="0" i="0" u="none" strike="noStrike" kern="0" cap="none" spc="0" normalizeH="0" baseline="0" noProof="0" dirty="0" err="1">
                <a:ln>
                  <a:noFill/>
                </a:ln>
                <a:solidFill>
                  <a:srgbClr val="006666"/>
                </a:solidFill>
                <a:effectLst/>
                <a:uLnTx/>
                <a:uFillTx/>
                <a:latin typeface="Corbel"/>
                <a:ea typeface="Corbel"/>
                <a:cs typeface="Corbel"/>
                <a:sym typeface="Corbel"/>
              </a:rPr>
              <a:t>Madduri</a:t>
            </a: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  Kyle Chard, Carl Kesselman, Ian Foster</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p:txBody>
      </p:sp>
      <p:pic>
        <p:nvPicPr>
          <p:cNvPr id="18" name="Picture 17">
            <a:extLst>
              <a:ext uri="{FF2B5EF4-FFF2-40B4-BE49-F238E27FC236}">
                <a16:creationId xmlns:a16="http://schemas.microsoft.com/office/drawing/2014/main" id="{8DC97693-9806-A763-D4D1-1D0FD9A82346}"/>
              </a:ext>
            </a:extLst>
          </p:cNvPr>
          <p:cNvPicPr>
            <a:picLocks noChangeAspect="1"/>
          </p:cNvPicPr>
          <p:nvPr/>
        </p:nvPicPr>
        <p:blipFill>
          <a:blip r:embed="rId5"/>
          <a:stretch>
            <a:fillRect/>
          </a:stretch>
        </p:blipFill>
        <p:spPr>
          <a:xfrm>
            <a:off x="6582666" y="1783223"/>
            <a:ext cx="4519317" cy="3291553"/>
          </a:xfrm>
          <a:prstGeom prst="rect">
            <a:avLst/>
          </a:prstGeom>
        </p:spPr>
      </p:pic>
      <p:pic>
        <p:nvPicPr>
          <p:cNvPr id="19" name="Google Shape;240;p9" descr="Image result for RO-Crate logo">
            <a:extLst>
              <a:ext uri="{FF2B5EF4-FFF2-40B4-BE49-F238E27FC236}">
                <a16:creationId xmlns:a16="http://schemas.microsoft.com/office/drawing/2014/main" id="{119EB52F-BF5C-5AC4-9854-DE9CB87CC701}"/>
              </a:ext>
            </a:extLst>
          </p:cNvPr>
          <p:cNvPicPr preferRelativeResize="0"/>
          <p:nvPr/>
        </p:nvPicPr>
        <p:blipFill rotWithShape="1">
          <a:blip r:embed="rId6">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22305865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Google Shape;365;p16"/>
          <p:cNvSpPr txBox="1">
            <a:spLocks noGrp="1"/>
          </p:cNvSpPr>
          <p:nvPr>
            <p:ph type="title"/>
          </p:nvPr>
        </p:nvSpPr>
        <p:spPr>
          <a:xfrm>
            <a:off x="1363980" y="365125"/>
            <a:ext cx="9989820" cy="1325563"/>
          </a:xfrm>
          <a:prstGeom prst="rect">
            <a:avLst/>
          </a:prstGeom>
          <a:noFill/>
          <a:ln>
            <a:noFill/>
          </a:ln>
        </p:spPr>
        <p:txBody>
          <a:bodyPr spcFirstLastPara="1" wrap="square" lIns="68550" tIns="34275" rIns="68550" bIns="34275" anchor="t" anchorCtr="0">
            <a:noAutofit/>
          </a:bodyPr>
          <a:lstStyle/>
          <a:p>
            <a:pPr marL="0" lvl="0" indent="0" algn="l" rtl="0">
              <a:lnSpc>
                <a:spcPct val="84000"/>
              </a:lnSpc>
              <a:spcBef>
                <a:spcPts val="0"/>
              </a:spcBef>
              <a:spcAft>
                <a:spcPts val="0"/>
              </a:spcAft>
              <a:buClr>
                <a:schemeClr val="dk1"/>
              </a:buClr>
              <a:buSzPts val="2500"/>
              <a:buFont typeface="Calibri"/>
              <a:buNone/>
            </a:pPr>
            <a:r>
              <a:rPr lang="en-GB" sz="3600" dirty="0">
                <a:solidFill>
                  <a:srgbClr val="006666"/>
                </a:solidFill>
              </a:rPr>
              <a:t>Biodiversity Digital Objects and Digital Twinning</a:t>
            </a:r>
            <a:endParaRPr sz="3600" dirty="0">
              <a:solidFill>
                <a:srgbClr val="006666"/>
              </a:solidFill>
            </a:endParaRPr>
          </a:p>
        </p:txBody>
      </p:sp>
      <p:pic>
        <p:nvPicPr>
          <p:cNvPr id="371" name="Google Shape;371;p16" descr="A picture containing text, clipart&#10;&#10;Description automatically generated"/>
          <p:cNvPicPr preferRelativeResize="0"/>
          <p:nvPr/>
        </p:nvPicPr>
        <p:blipFill rotWithShape="1">
          <a:blip r:embed="rId3">
            <a:alphaModFix/>
          </a:blip>
          <a:srcRect/>
          <a:stretch/>
        </p:blipFill>
        <p:spPr>
          <a:xfrm>
            <a:off x="1676400" y="3895459"/>
            <a:ext cx="2311400" cy="431800"/>
          </a:xfrm>
          <a:prstGeom prst="rect">
            <a:avLst/>
          </a:prstGeom>
          <a:noFill/>
          <a:ln>
            <a:noFill/>
          </a:ln>
        </p:spPr>
      </p:pic>
      <p:sp>
        <p:nvSpPr>
          <p:cNvPr id="373" name="Google Shape;373;p16"/>
          <p:cNvSpPr txBox="1"/>
          <p:nvPr/>
        </p:nvSpPr>
        <p:spPr>
          <a:xfrm>
            <a:off x="168167" y="5826766"/>
            <a:ext cx="11653046" cy="923289"/>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Hardisty et al (2022): </a:t>
            </a:r>
            <a:r>
              <a:rPr kumimoji="0" lang="en-GB" sz="1800" b="1" i="0" u="none" strike="noStrike" kern="0" cap="none" spc="0" normalizeH="0" baseline="0" noProof="0" dirty="0">
                <a:ln>
                  <a:noFill/>
                </a:ln>
                <a:solidFill>
                  <a:srgbClr val="000000"/>
                </a:solidFill>
                <a:effectLst/>
                <a:uLnTx/>
                <a:uFillTx/>
                <a:latin typeface="Calibri"/>
                <a:ea typeface="Calibri"/>
                <a:cs typeface="Calibri"/>
                <a:sym typeface="Calibri"/>
              </a:rPr>
              <a:t>The Specimen Data Refinery</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 Canonical Workflow Framework and FAIR Digital Object Approach to Speeding up Digital Mobilisation of Natural History Collections</a:t>
            </a:r>
            <a:r>
              <a:rPr kumimoji="0" lang="en-GB" sz="1800" b="1"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n-GB" sz="1800" b="0" i="1" u="none" strike="noStrike" kern="0" cap="none" spc="0" normalizeH="0" baseline="0" noProof="0" dirty="0">
                <a:ln>
                  <a:noFill/>
                </a:ln>
                <a:solidFill>
                  <a:srgbClr val="000000"/>
                </a:solidFill>
                <a:effectLst/>
                <a:uLnTx/>
                <a:uFillTx/>
                <a:latin typeface="Calibri"/>
                <a:ea typeface="Calibri"/>
                <a:cs typeface="Calibri"/>
                <a:sym typeface="Calibri"/>
              </a:rPr>
              <a:t>Data Intelligence</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n-GB" sz="1800" b="1" i="0" u="none" strike="noStrike" kern="0" cap="none" spc="0" normalizeH="0" baseline="0" noProof="0" dirty="0">
                <a:ln>
                  <a:noFill/>
                </a:ln>
                <a:solidFill>
                  <a:srgbClr val="000000"/>
                </a:solidFill>
                <a:effectLst/>
                <a:uLnTx/>
                <a:uFillTx/>
                <a:latin typeface="Calibri"/>
                <a:ea typeface="Calibri"/>
                <a:cs typeface="Calibri"/>
                <a:sym typeface="Calibri"/>
              </a:rPr>
              <a:t>4</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(2): 320–341. </a:t>
            </a:r>
            <a:b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b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4"/>
              </a:rPr>
              <a:t>https://doi.org/10.1162/dint_a_00134</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6" name="Picture 5">
            <a:extLst>
              <a:ext uri="{FF2B5EF4-FFF2-40B4-BE49-F238E27FC236}">
                <a16:creationId xmlns:a16="http://schemas.microsoft.com/office/drawing/2014/main" id="{A100F0F7-64BF-0D6D-50AB-635AD4B655D3}"/>
              </a:ext>
            </a:extLst>
          </p:cNvPr>
          <p:cNvPicPr>
            <a:picLocks noChangeAspect="1"/>
          </p:cNvPicPr>
          <p:nvPr/>
        </p:nvPicPr>
        <p:blipFill>
          <a:blip r:embed="rId5"/>
          <a:stretch>
            <a:fillRect/>
          </a:stretch>
        </p:blipFill>
        <p:spPr>
          <a:xfrm>
            <a:off x="1717219" y="1499571"/>
            <a:ext cx="2432862" cy="2028881"/>
          </a:xfrm>
          <a:prstGeom prst="rect">
            <a:avLst/>
          </a:prstGeom>
        </p:spPr>
      </p:pic>
      <p:grpSp>
        <p:nvGrpSpPr>
          <p:cNvPr id="16" name="Group 15">
            <a:extLst>
              <a:ext uri="{FF2B5EF4-FFF2-40B4-BE49-F238E27FC236}">
                <a16:creationId xmlns:a16="http://schemas.microsoft.com/office/drawing/2014/main" id="{F3122937-D7C8-9956-F53B-2C4A67C82981}"/>
              </a:ext>
            </a:extLst>
          </p:cNvPr>
          <p:cNvGrpSpPr/>
          <p:nvPr/>
        </p:nvGrpSpPr>
        <p:grpSpPr>
          <a:xfrm>
            <a:off x="4046308" y="1248755"/>
            <a:ext cx="7633076" cy="4306728"/>
            <a:chOff x="4046308" y="1248755"/>
            <a:chExt cx="7633076" cy="4306728"/>
          </a:xfrm>
        </p:grpSpPr>
        <p:pic>
          <p:nvPicPr>
            <p:cNvPr id="368" name="Google Shape;368;p16"/>
            <p:cNvPicPr preferRelativeResize="0"/>
            <p:nvPr/>
          </p:nvPicPr>
          <p:blipFill rotWithShape="1">
            <a:blip r:embed="rId6">
              <a:alphaModFix/>
            </a:blip>
            <a:srcRect l="9971" t="27838" r="27929" b="15864"/>
            <a:stretch/>
          </p:blipFill>
          <p:spPr>
            <a:xfrm>
              <a:off x="4660922" y="1695867"/>
              <a:ext cx="6212866" cy="3453054"/>
            </a:xfrm>
            <a:prstGeom prst="rect">
              <a:avLst/>
            </a:prstGeom>
            <a:noFill/>
            <a:ln>
              <a:noFill/>
            </a:ln>
          </p:spPr>
        </p:pic>
        <p:sp>
          <p:nvSpPr>
            <p:cNvPr id="369" name="Google Shape;369;p16"/>
            <p:cNvSpPr txBox="1"/>
            <p:nvPr/>
          </p:nvSpPr>
          <p:spPr>
            <a:xfrm>
              <a:off x="8977966" y="1299516"/>
              <a:ext cx="2097626" cy="40011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Bags of references</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4" name="TextBox 3">
              <a:extLst>
                <a:ext uri="{FF2B5EF4-FFF2-40B4-BE49-F238E27FC236}">
                  <a16:creationId xmlns:a16="http://schemas.microsoft.com/office/drawing/2014/main" id="{C872AA56-8723-4008-9893-4111B2EE4BED}"/>
                </a:ext>
              </a:extLst>
            </p:cNvPr>
            <p:cNvSpPr txBox="1"/>
            <p:nvPr/>
          </p:nvSpPr>
          <p:spPr>
            <a:xfrm>
              <a:off x="6783730" y="5186151"/>
              <a:ext cx="489565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courtesy of Alex Hardisty, Dimitris Koureas </a:t>
              </a:r>
              <a:endParaRPr kumimoji="0" lang="en-GB" sz="1400" b="0" i="0" u="none" strike="noStrike" kern="0" cap="none" spc="0" normalizeH="0" baseline="0" noProof="0" dirty="0">
                <a:ln>
                  <a:noFill/>
                </a:ln>
                <a:solidFill>
                  <a:srgbClr val="000000"/>
                </a:solidFill>
                <a:effectLst/>
                <a:uLnTx/>
                <a:uFillTx/>
                <a:latin typeface="Arial"/>
                <a:cs typeface="Arial"/>
                <a:sym typeface="Arial"/>
              </a:endParaRPr>
            </a:p>
          </p:txBody>
        </p:sp>
        <p:sp>
          <p:nvSpPr>
            <p:cNvPr id="5" name="TextBox 4">
              <a:extLst>
                <a:ext uri="{FF2B5EF4-FFF2-40B4-BE49-F238E27FC236}">
                  <a16:creationId xmlns:a16="http://schemas.microsoft.com/office/drawing/2014/main" id="{33DFAB46-5498-AA57-204C-C3B7274D6183}"/>
                </a:ext>
              </a:extLst>
            </p:cNvPr>
            <p:cNvSpPr txBox="1"/>
            <p:nvPr/>
          </p:nvSpPr>
          <p:spPr>
            <a:xfrm>
              <a:off x="4588493" y="1248755"/>
              <a:ext cx="4051174" cy="400110"/>
            </a:xfrm>
            <a:prstGeom prst="rect">
              <a:avLst/>
            </a:prstGeom>
            <a:noFill/>
          </p:spPr>
          <p:txBody>
            <a:bodyPr wrap="none" rtlCol="0">
              <a:spAutoFit/>
            </a:bodyPr>
            <a:lstStyle/>
            <a:p>
              <a:r>
                <a:rPr lang="en-GB" sz="2000" dirty="0">
                  <a:solidFill>
                    <a:srgbClr val="006666"/>
                  </a:solidFill>
                  <a:latin typeface="Corbel" panose="020B0503020204020204" pitchFamily="34" charset="0"/>
                </a:rPr>
                <a:t>Digital Surrogate FAIR Digital Object</a:t>
              </a:r>
            </a:p>
          </p:txBody>
        </p:sp>
        <p:sp>
          <p:nvSpPr>
            <p:cNvPr id="7" name="Arrow: Right 6">
              <a:extLst>
                <a:ext uri="{FF2B5EF4-FFF2-40B4-BE49-F238E27FC236}">
                  <a16:creationId xmlns:a16="http://schemas.microsoft.com/office/drawing/2014/main" id="{80EF7BC3-9C11-12CA-A824-D56F05B3BD84}"/>
                </a:ext>
              </a:extLst>
            </p:cNvPr>
            <p:cNvSpPr/>
            <p:nvPr/>
          </p:nvSpPr>
          <p:spPr>
            <a:xfrm>
              <a:off x="4046308" y="2064180"/>
              <a:ext cx="631595" cy="763571"/>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9" name="Graphic 8">
            <a:extLst>
              <a:ext uri="{FF2B5EF4-FFF2-40B4-BE49-F238E27FC236}">
                <a16:creationId xmlns:a16="http://schemas.microsoft.com/office/drawing/2014/main" id="{7E1A2304-8AAB-BDFC-D5A5-67309A071A0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717219" y="4413724"/>
            <a:ext cx="1830315" cy="772427"/>
          </a:xfrm>
          <a:prstGeom prst="rect">
            <a:avLst/>
          </a:prstGeom>
        </p:spPr>
      </p:pic>
      <p:sp>
        <p:nvSpPr>
          <p:cNvPr id="11" name="TextBox 10">
            <a:extLst>
              <a:ext uri="{FF2B5EF4-FFF2-40B4-BE49-F238E27FC236}">
                <a16:creationId xmlns:a16="http://schemas.microsoft.com/office/drawing/2014/main" id="{D644FDE0-0AE8-BA53-530B-5BE4AB33227D}"/>
              </a:ext>
            </a:extLst>
          </p:cNvPr>
          <p:cNvSpPr txBox="1"/>
          <p:nvPr/>
        </p:nvSpPr>
        <p:spPr>
          <a:xfrm>
            <a:off x="10221013" y="6319241"/>
            <a:ext cx="1802820" cy="369332"/>
          </a:xfrm>
          <a:prstGeom prst="rect">
            <a:avLst/>
          </a:prstGeom>
          <a:noFill/>
        </p:spPr>
        <p:txBody>
          <a:bodyPr wrap="square">
            <a:spAutoFit/>
          </a:bodyPr>
          <a:lstStyle/>
          <a:p>
            <a:r>
              <a:rPr lang="en-GB" dirty="0"/>
              <a:t>https://biodt.eu/</a:t>
            </a:r>
          </a:p>
        </p:txBody>
      </p:sp>
      <p:sp>
        <p:nvSpPr>
          <p:cNvPr id="14" name="TextBox 13">
            <a:extLst>
              <a:ext uri="{FF2B5EF4-FFF2-40B4-BE49-F238E27FC236}">
                <a16:creationId xmlns:a16="http://schemas.microsoft.com/office/drawing/2014/main" id="{9C3B0B19-4579-7B41-A436-C807081897B6}"/>
              </a:ext>
            </a:extLst>
          </p:cNvPr>
          <p:cNvSpPr txBox="1"/>
          <p:nvPr/>
        </p:nvSpPr>
        <p:spPr>
          <a:xfrm>
            <a:off x="1570028" y="5186151"/>
            <a:ext cx="4123762" cy="369332"/>
          </a:xfrm>
          <a:prstGeom prst="rect">
            <a:avLst/>
          </a:prstGeom>
          <a:noFill/>
        </p:spPr>
        <p:txBody>
          <a:bodyPr wrap="square">
            <a:spAutoFit/>
          </a:bodyPr>
          <a:lstStyle/>
          <a:p>
            <a:r>
              <a:rPr lang="en-GB" b="1" dirty="0">
                <a:solidFill>
                  <a:schemeClr val="accent2">
                    <a:lumMod val="75000"/>
                  </a:schemeClr>
                </a:solidFill>
                <a:latin typeface="Corbel" panose="020B0503020204020204" pitchFamily="34" charset="0"/>
              </a:rPr>
              <a:t>predicting biodiversity dynamics</a:t>
            </a:r>
          </a:p>
        </p:txBody>
      </p:sp>
      <p:pic>
        <p:nvPicPr>
          <p:cNvPr id="15" name="Google Shape;240;p9" descr="Image result for RO-Crate logo">
            <a:extLst>
              <a:ext uri="{FF2B5EF4-FFF2-40B4-BE49-F238E27FC236}">
                <a16:creationId xmlns:a16="http://schemas.microsoft.com/office/drawing/2014/main" id="{95AA629B-EBF9-A4F4-13E3-4FD73D3F5281}"/>
              </a:ext>
            </a:extLst>
          </p:cNvPr>
          <p:cNvPicPr preferRelativeResize="0"/>
          <p:nvPr/>
        </p:nvPicPr>
        <p:blipFill rotWithShape="1">
          <a:blip r:embed="rId9">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392706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7" name="Google Shape;347;p15"/>
          <p:cNvSpPr txBox="1"/>
          <p:nvPr/>
        </p:nvSpPr>
        <p:spPr>
          <a:xfrm>
            <a:off x="631959" y="2952391"/>
            <a:ext cx="3677491" cy="830956"/>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alibri"/>
                <a:ea typeface="Calibri"/>
                <a:cs typeface="Calibri"/>
                <a:sym typeface="Calibri"/>
              </a:rPr>
              <a:t>Package citations, citing 1000s of datasets</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pic>
        <p:nvPicPr>
          <p:cNvPr id="348" name="Google Shape;348;p15" descr="Logo, company name&#10;&#10;Description automatically generated"/>
          <p:cNvPicPr preferRelativeResize="0"/>
          <p:nvPr/>
        </p:nvPicPr>
        <p:blipFill rotWithShape="1">
          <a:blip r:embed="rId3">
            <a:alphaModFix/>
          </a:blip>
          <a:srcRect/>
          <a:stretch/>
        </p:blipFill>
        <p:spPr>
          <a:xfrm>
            <a:off x="437156" y="1118274"/>
            <a:ext cx="2414686" cy="1866932"/>
          </a:xfrm>
          <a:prstGeom prst="rect">
            <a:avLst/>
          </a:prstGeom>
          <a:noFill/>
          <a:ln>
            <a:noFill/>
          </a:ln>
        </p:spPr>
      </p:pic>
      <p:sp>
        <p:nvSpPr>
          <p:cNvPr id="349" name="Google Shape;349;p15"/>
          <p:cNvSpPr txBox="1"/>
          <p:nvPr/>
        </p:nvSpPr>
        <p:spPr>
          <a:xfrm>
            <a:off x="7764988" y="4313259"/>
            <a:ext cx="4179900" cy="6465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err="1">
                <a:ln>
                  <a:noFill/>
                </a:ln>
                <a:solidFill>
                  <a:srgbClr val="0563C1"/>
                </a:solidFill>
                <a:effectLst/>
                <a:uLnTx/>
                <a:uFillTx/>
                <a:latin typeface="Calibri"/>
                <a:ea typeface="Calibri"/>
                <a:cs typeface="Calibri"/>
                <a:sym typeface="Calibri"/>
                <a:hlinkClick r:id="rId4"/>
              </a:rPr>
              <a:t>GhaithArf</a:t>
            </a: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4"/>
              </a:rPr>
              <a:t>/</a:t>
            </a:r>
            <a:r>
              <a:rPr kumimoji="0" lang="en-GB" sz="1800" b="0" i="0" u="sng" strike="noStrike" kern="0" cap="none" spc="0" normalizeH="0" baseline="0" noProof="0" dirty="0" err="1">
                <a:ln>
                  <a:noFill/>
                </a:ln>
                <a:solidFill>
                  <a:srgbClr val="0563C1"/>
                </a:solidFill>
                <a:effectLst/>
                <a:uLnTx/>
                <a:uFillTx/>
                <a:latin typeface="Calibri"/>
                <a:ea typeface="Calibri"/>
                <a:cs typeface="Calibri"/>
                <a:sym typeface="Calibri"/>
                <a:hlinkClick r:id="rId4"/>
              </a:rPr>
              <a:t>ro-crate</a:t>
            </a: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4"/>
              </a:rPr>
              <a:t>-</a:t>
            </a:r>
            <a:r>
              <a:rPr kumimoji="0" lang="en-GB" sz="1800" b="0" i="0" u="sng" strike="noStrike" kern="0" cap="none" spc="0" normalizeH="0" baseline="0" noProof="0" dirty="0" err="1">
                <a:ln>
                  <a:noFill/>
                </a:ln>
                <a:solidFill>
                  <a:srgbClr val="0563C1"/>
                </a:solidFill>
                <a:effectLst/>
                <a:uLnTx/>
                <a:uFillTx/>
                <a:latin typeface="Calibri"/>
                <a:ea typeface="Calibri"/>
                <a:cs typeface="Calibri"/>
                <a:sym typeface="Calibri"/>
                <a:hlinkClick r:id="rId4"/>
              </a:rPr>
              <a:t>rda</a:t>
            </a: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4"/>
              </a:rPr>
              <a:t>-</a:t>
            </a:r>
            <a:r>
              <a:rPr kumimoji="0" lang="en-GB" sz="1800" b="0" i="0" u="sng" strike="noStrike" kern="0" cap="none" spc="0" normalizeH="0" baseline="0" noProof="0" dirty="0" err="1">
                <a:ln>
                  <a:noFill/>
                </a:ln>
                <a:solidFill>
                  <a:srgbClr val="0563C1"/>
                </a:solidFill>
                <a:effectLst/>
                <a:uLnTx/>
                <a:uFillTx/>
                <a:latin typeface="Calibri"/>
                <a:ea typeface="Calibri"/>
                <a:cs typeface="Calibri"/>
                <a:sym typeface="Calibri"/>
                <a:hlinkClick r:id="rId4"/>
              </a:rPr>
              <a:t>madmp</a:t>
            </a: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4"/>
              </a:rPr>
              <a:t>-mapper</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5"/>
              </a:rPr>
              <a:t>10.4126/FRL01-006423291</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351" name="Google Shape;351;p15"/>
          <p:cNvSpPr txBox="1">
            <a:spLocks noGrp="1"/>
          </p:cNvSpPr>
          <p:nvPr>
            <p:ph type="title"/>
          </p:nvPr>
        </p:nvSpPr>
        <p:spPr>
          <a:xfrm>
            <a:off x="1394460" y="365125"/>
            <a:ext cx="9959340" cy="699753"/>
          </a:xfrm>
          <a:prstGeom prst="rect">
            <a:avLst/>
          </a:prstGeom>
          <a:noFill/>
          <a:ln>
            <a:noFill/>
          </a:ln>
        </p:spPr>
        <p:txBody>
          <a:bodyPr spcFirstLastPara="1" wrap="square" lIns="68550" tIns="34275" rIns="68550" bIns="34275" anchor="t" anchorCtr="0">
            <a:noAutofit/>
          </a:bodyPr>
          <a:lstStyle/>
          <a:p>
            <a:pPr marL="0" lvl="0" indent="0" algn="l" rtl="0">
              <a:lnSpc>
                <a:spcPct val="84000"/>
              </a:lnSpc>
              <a:spcBef>
                <a:spcPts val="0"/>
              </a:spcBef>
              <a:spcAft>
                <a:spcPts val="0"/>
              </a:spcAft>
              <a:buClr>
                <a:schemeClr val="dk1"/>
              </a:buClr>
              <a:buSzPts val="2500"/>
              <a:buFont typeface="Calibri"/>
              <a:buNone/>
            </a:pPr>
            <a:r>
              <a:rPr lang="en-GB" sz="3600" dirty="0">
                <a:solidFill>
                  <a:srgbClr val="006666"/>
                </a:solidFill>
                <a:latin typeface="Calibri"/>
                <a:ea typeface="Calibri"/>
                <a:cs typeface="Calibri"/>
                <a:sym typeface="Calibri"/>
              </a:rPr>
              <a:t>Lots of stuff needs packaging + metadata … </a:t>
            </a:r>
            <a:endParaRPr sz="3600" dirty="0">
              <a:solidFill>
                <a:srgbClr val="006666"/>
              </a:solidFill>
            </a:endParaRPr>
          </a:p>
        </p:txBody>
      </p:sp>
      <p:sp>
        <p:nvSpPr>
          <p:cNvPr id="352" name="Google Shape;352;p15"/>
          <p:cNvSpPr txBox="1"/>
          <p:nvPr/>
        </p:nvSpPr>
        <p:spPr>
          <a:xfrm>
            <a:off x="8652005" y="1412700"/>
            <a:ext cx="3380400" cy="8310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2400" b="0" i="0" u="none" strike="noStrike" kern="0" cap="none" spc="0" normalizeH="0" baseline="0" noProof="0" dirty="0">
                <a:ln>
                  <a:noFill/>
                </a:ln>
                <a:solidFill>
                  <a:srgbClr val="006666"/>
                </a:solidFill>
                <a:effectLst/>
                <a:uLnTx/>
                <a:uFillTx/>
                <a:latin typeface="Calibri"/>
                <a:ea typeface="Calibri"/>
                <a:cs typeface="Calibri"/>
                <a:sym typeface="Calibri"/>
              </a:rPr>
              <a:t>Conversational Survey results</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pic>
        <p:nvPicPr>
          <p:cNvPr id="353" name="Google Shape;353;p15" descr="Icon&#10;&#10;Description automatically generated"/>
          <p:cNvPicPr preferRelativeResize="0"/>
          <p:nvPr/>
        </p:nvPicPr>
        <p:blipFill rotWithShape="1">
          <a:blip r:embed="rId6">
            <a:alphaModFix/>
          </a:blip>
          <a:srcRect/>
          <a:stretch/>
        </p:blipFill>
        <p:spPr>
          <a:xfrm>
            <a:off x="5675739" y="1510968"/>
            <a:ext cx="2687429" cy="682769"/>
          </a:xfrm>
          <a:prstGeom prst="rect">
            <a:avLst/>
          </a:prstGeom>
          <a:noFill/>
          <a:ln>
            <a:noFill/>
          </a:ln>
        </p:spPr>
      </p:pic>
      <p:pic>
        <p:nvPicPr>
          <p:cNvPr id="354" name="Google Shape;354;p15" descr="Machine-actionable Data Management Plans (maDMPs): Connecting the dots  or...The Journey of a DMP | AIMS"/>
          <p:cNvPicPr preferRelativeResize="0"/>
          <p:nvPr/>
        </p:nvPicPr>
        <p:blipFill rotWithShape="1">
          <a:blip r:embed="rId7">
            <a:alphaModFix/>
          </a:blip>
          <a:srcRect/>
          <a:stretch/>
        </p:blipFill>
        <p:spPr>
          <a:xfrm>
            <a:off x="5488513" y="3783347"/>
            <a:ext cx="2276475" cy="2009775"/>
          </a:xfrm>
          <a:prstGeom prst="rect">
            <a:avLst/>
          </a:prstGeom>
          <a:noFill/>
          <a:ln>
            <a:noFill/>
          </a:ln>
        </p:spPr>
      </p:pic>
      <p:sp>
        <p:nvSpPr>
          <p:cNvPr id="355" name="Google Shape;355;p15"/>
          <p:cNvSpPr txBox="1"/>
          <p:nvPr/>
        </p:nvSpPr>
        <p:spPr>
          <a:xfrm>
            <a:off x="597756" y="5325519"/>
            <a:ext cx="4452000" cy="64650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8"/>
              </a:rPr>
              <a:t>https://data.agu.org/DataCitationCoP/</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9"/>
              </a:rPr>
              <a:t>10.1002/essoar.10509966.1</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356" name="Google Shape;356;p15"/>
          <p:cNvSpPr txBox="1"/>
          <p:nvPr/>
        </p:nvSpPr>
        <p:spPr>
          <a:xfrm>
            <a:off x="8669045" y="2246573"/>
            <a:ext cx="3108280" cy="738633"/>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10"/>
              </a:rPr>
              <a:t>https://coneytoolkit.cefriel.it/</a:t>
            </a:r>
            <a:r>
              <a:rPr kumimoji="0" lang="en-GB" sz="1800" b="0" i="0" u="sng" strike="noStrike" kern="0" cap="none" spc="0" normalizeH="0" baseline="0" noProof="0" dirty="0">
                <a:ln>
                  <a:noFill/>
                </a:ln>
                <a:solidFill>
                  <a:srgbClr val="0563C1"/>
                </a:solidFill>
                <a:effectLst/>
                <a:uLnTx/>
                <a:uFillTx/>
                <a:latin typeface="Calibri"/>
                <a:ea typeface="Calibri"/>
                <a:cs typeface="Calibri"/>
                <a:sym typeface="Calibri"/>
                <a:hlinkClick r:id="rId11"/>
              </a:rPr>
              <a:t>10.4126/FRL01-006429412</a:t>
            </a:r>
            <a:r>
              <a:rPr kumimoji="0" lang="en-GB" sz="1800" b="0" i="0" u="none" strike="noStrike" kern="0" cap="none" spc="0" normalizeH="0" baseline="0" noProof="0" dirty="0">
                <a:ln>
                  <a:noFill/>
                </a:ln>
                <a:solidFill>
                  <a:srgbClr val="000000"/>
                </a:solidFill>
                <a:effectLst/>
                <a:uLnTx/>
                <a:uFillTx/>
                <a:latin typeface="Calibri"/>
                <a:ea typeface="Calibri"/>
                <a:cs typeface="Calibri"/>
                <a:sym typeface="Calibri"/>
              </a:rPr>
              <a:t> </a:t>
            </a:r>
            <a:endParaRPr kumimoji="0" sz="1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357" name="Google Shape;357;p15"/>
          <p:cNvSpPr txBox="1"/>
          <p:nvPr/>
        </p:nvSpPr>
        <p:spPr>
          <a:xfrm>
            <a:off x="7816019" y="5245134"/>
            <a:ext cx="4723797" cy="461635"/>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 Tomasz </a:t>
            </a:r>
            <a:r>
              <a:rPr kumimoji="0" lang="en-GB" sz="1800" b="0" i="0" u="none" strike="noStrike" kern="0" cap="none" spc="0" normalizeH="0" baseline="0" noProof="0" dirty="0" err="1">
                <a:ln>
                  <a:noFill/>
                </a:ln>
                <a:solidFill>
                  <a:srgbClr val="006666"/>
                </a:solidFill>
                <a:effectLst/>
                <a:uLnTx/>
                <a:uFillTx/>
                <a:latin typeface="Corbel"/>
                <a:ea typeface="Corbel"/>
                <a:cs typeface="Corbel"/>
                <a:sym typeface="Corbel"/>
              </a:rPr>
              <a:t>Miksa</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p:txBody>
      </p:sp>
      <p:sp>
        <p:nvSpPr>
          <p:cNvPr id="358" name="Google Shape;358;p15"/>
          <p:cNvSpPr txBox="1"/>
          <p:nvPr/>
        </p:nvSpPr>
        <p:spPr>
          <a:xfrm>
            <a:off x="631958" y="4364316"/>
            <a:ext cx="4284074" cy="10158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Shelley Stall, Chris Erdmann,</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Christine Kirkpatrick </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Deb Agarwal</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p:txBody>
      </p:sp>
      <p:sp>
        <p:nvSpPr>
          <p:cNvPr id="359" name="Google Shape;359;p15"/>
          <p:cNvSpPr txBox="1"/>
          <p:nvPr/>
        </p:nvSpPr>
        <p:spPr>
          <a:xfrm>
            <a:off x="8987138" y="5471376"/>
            <a:ext cx="3000000"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orbel"/>
              <a:ea typeface="Corbel"/>
              <a:cs typeface="Corbel"/>
              <a:sym typeface="Corbel"/>
            </a:endParaRPr>
          </a:p>
        </p:txBody>
      </p:sp>
      <p:sp>
        <p:nvSpPr>
          <p:cNvPr id="360" name="Google Shape;360;p15"/>
          <p:cNvSpPr txBox="1"/>
          <p:nvPr/>
        </p:nvSpPr>
        <p:spPr>
          <a:xfrm>
            <a:off x="5675739" y="2412788"/>
            <a:ext cx="3000000" cy="4617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a:ea typeface="Corbel"/>
                <a:cs typeface="Corbel"/>
                <a:sym typeface="Corbel"/>
              </a:rPr>
              <a:t>Mario Scrocca, Irene Celino</a:t>
            </a:r>
            <a:endParaRPr kumimoji="0" sz="1800" b="0" i="0" u="none" strike="noStrike" kern="0" cap="none" spc="0" normalizeH="0" baseline="0" noProof="0" dirty="0">
              <a:ln>
                <a:noFill/>
              </a:ln>
              <a:solidFill>
                <a:srgbClr val="006666"/>
              </a:solidFill>
              <a:effectLst/>
              <a:uLnTx/>
              <a:uFillTx/>
              <a:latin typeface="Corbel"/>
              <a:ea typeface="Corbel"/>
              <a:cs typeface="Corbel"/>
              <a:sym typeface="Corbel"/>
            </a:endParaRPr>
          </a:p>
        </p:txBody>
      </p:sp>
      <p:pic>
        <p:nvPicPr>
          <p:cNvPr id="2" name="Google Shape;240;p9" descr="Image result for RO-Crate logo">
            <a:extLst>
              <a:ext uri="{FF2B5EF4-FFF2-40B4-BE49-F238E27FC236}">
                <a16:creationId xmlns:a16="http://schemas.microsoft.com/office/drawing/2014/main" id="{E487B1F4-6147-D9CE-7494-BE8958A9163A}"/>
              </a:ext>
            </a:extLst>
          </p:cNvPr>
          <p:cNvPicPr preferRelativeResize="0"/>
          <p:nvPr/>
        </p:nvPicPr>
        <p:blipFill rotWithShape="1">
          <a:blip r:embed="rId12">
            <a:alphaModFix/>
          </a:blip>
          <a:srcRect r="57910"/>
          <a:stretch/>
        </p:blipFill>
        <p:spPr>
          <a:xfrm>
            <a:off x="192711" y="189390"/>
            <a:ext cx="1074027" cy="800511"/>
          </a:xfrm>
          <a:prstGeom prst="rect">
            <a:avLst/>
          </a:prstGeom>
          <a:noFill/>
          <a:ln>
            <a:noFill/>
          </a:ln>
        </p:spPr>
      </p:pic>
    </p:spTree>
    <p:extLst>
      <p:ext uri="{BB962C8B-B14F-4D97-AF65-F5344CB8AC3E}">
        <p14:creationId xmlns:p14="http://schemas.microsoft.com/office/powerpoint/2010/main" val="8019309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D1B56F1-DFEB-044A-B27F-6D6932999808}"/>
              </a:ext>
            </a:extLst>
          </p:cNvPr>
          <p:cNvPicPr>
            <a:picLocks noChangeAspect="1"/>
          </p:cNvPicPr>
          <p:nvPr/>
        </p:nvPicPr>
        <p:blipFill>
          <a:blip r:embed="rId3"/>
          <a:stretch>
            <a:fillRect/>
          </a:stretch>
        </p:blipFill>
        <p:spPr>
          <a:xfrm>
            <a:off x="168110" y="1156380"/>
            <a:ext cx="2628919" cy="1228734"/>
          </a:xfrm>
          <a:prstGeom prst="rect">
            <a:avLst/>
          </a:prstGeom>
        </p:spPr>
      </p:pic>
      <p:sp>
        <p:nvSpPr>
          <p:cNvPr id="2" name="Title 1">
            <a:extLst>
              <a:ext uri="{FF2B5EF4-FFF2-40B4-BE49-F238E27FC236}">
                <a16:creationId xmlns:a16="http://schemas.microsoft.com/office/drawing/2014/main" id="{19F09914-ED02-BE3D-0EA3-871BE85AF75F}"/>
              </a:ext>
            </a:extLst>
          </p:cNvPr>
          <p:cNvSpPr>
            <a:spLocks noGrp="1"/>
          </p:cNvSpPr>
          <p:nvPr>
            <p:ph type="title"/>
          </p:nvPr>
        </p:nvSpPr>
        <p:spPr>
          <a:xfrm>
            <a:off x="1482570" y="189390"/>
            <a:ext cx="9854213" cy="2074416"/>
          </a:xfrm>
        </p:spPr>
        <p:txBody>
          <a:bodyPr>
            <a:normAutofit/>
          </a:bodyPr>
          <a:lstStyle/>
          <a:p>
            <a:r>
              <a:rPr lang="en-GB" dirty="0">
                <a:solidFill>
                  <a:srgbClr val="006666"/>
                </a:solidFill>
              </a:rPr>
              <a:t>Back to Mixed Object Publishing … </a:t>
            </a:r>
            <a:br>
              <a:rPr lang="en-GB" dirty="0">
                <a:solidFill>
                  <a:srgbClr val="006666"/>
                </a:solidFill>
              </a:rPr>
            </a:br>
            <a:r>
              <a:rPr lang="en-GB" sz="3100" dirty="0">
                <a:solidFill>
                  <a:srgbClr val="006666"/>
                </a:solidFill>
              </a:rPr>
              <a:t>HERMES </a:t>
            </a:r>
            <a:r>
              <a:rPr lang="en-US" sz="3100" dirty="0">
                <a:solidFill>
                  <a:srgbClr val="006666"/>
                </a:solidFill>
                <a:latin typeface="Corbel" panose="020B0503020204020204" pitchFamily="34" charset="0"/>
              </a:rPr>
              <a:t>Helmholtz Rich Metadata Software Publication</a:t>
            </a:r>
            <a:br>
              <a:rPr lang="en-GB" sz="4400" u="sng" dirty="0">
                <a:solidFill>
                  <a:srgbClr val="006666"/>
                </a:solidFill>
                <a:latin typeface="Corbel" panose="020B0503020204020204" pitchFamily="34" charset="0"/>
              </a:rPr>
            </a:br>
            <a:endParaRPr lang="en-GB" dirty="0">
              <a:solidFill>
                <a:srgbClr val="006666"/>
              </a:solidFill>
            </a:endParaRPr>
          </a:p>
        </p:txBody>
      </p:sp>
      <p:sp>
        <p:nvSpPr>
          <p:cNvPr id="3" name="Text Placeholder 2">
            <a:extLst>
              <a:ext uri="{FF2B5EF4-FFF2-40B4-BE49-F238E27FC236}">
                <a16:creationId xmlns:a16="http://schemas.microsoft.com/office/drawing/2014/main" id="{41569F01-0045-7B12-37B6-57D76215B951}"/>
              </a:ext>
            </a:extLst>
          </p:cNvPr>
          <p:cNvSpPr>
            <a:spLocks noGrp="1"/>
          </p:cNvSpPr>
          <p:nvPr>
            <p:ph type="body" idx="4294967295"/>
          </p:nvPr>
        </p:nvSpPr>
        <p:spPr>
          <a:xfrm>
            <a:off x="5592932" y="1685578"/>
            <a:ext cx="6172940" cy="4757738"/>
          </a:xfrm>
        </p:spPr>
        <p:txBody>
          <a:bodyPr/>
          <a:lstStyle/>
          <a:p>
            <a:pPr marL="101600" indent="0">
              <a:buNone/>
            </a:pPr>
            <a:endParaRPr lang="en-GB" dirty="0"/>
          </a:p>
          <a:p>
            <a:pPr marL="101600" indent="0">
              <a:buNone/>
            </a:pPr>
            <a:endParaRPr lang="en-GB" dirty="0"/>
          </a:p>
        </p:txBody>
      </p:sp>
      <p:pic>
        <p:nvPicPr>
          <p:cNvPr id="5" name="Google Shape;135;p21">
            <a:extLst>
              <a:ext uri="{FF2B5EF4-FFF2-40B4-BE49-F238E27FC236}">
                <a16:creationId xmlns:a16="http://schemas.microsoft.com/office/drawing/2014/main" id="{843510D5-2E59-CEBF-9379-593DC03082CA}"/>
              </a:ext>
            </a:extLst>
          </p:cNvPr>
          <p:cNvPicPr preferRelativeResize="0"/>
          <p:nvPr/>
        </p:nvPicPr>
        <p:blipFill rotWithShape="1">
          <a:blip r:embed="rId4">
            <a:alphaModFix/>
          </a:blip>
          <a:srcRect r="63911"/>
          <a:stretch/>
        </p:blipFill>
        <p:spPr>
          <a:xfrm>
            <a:off x="10374129" y="165736"/>
            <a:ext cx="1690624" cy="423909"/>
          </a:xfrm>
          <a:prstGeom prst="rect">
            <a:avLst/>
          </a:prstGeom>
          <a:noFill/>
          <a:ln>
            <a:noFill/>
          </a:ln>
        </p:spPr>
      </p:pic>
      <p:pic>
        <p:nvPicPr>
          <p:cNvPr id="6" name="Google Shape;240;p9" descr="Image result for RO-Crate logo">
            <a:extLst>
              <a:ext uri="{FF2B5EF4-FFF2-40B4-BE49-F238E27FC236}">
                <a16:creationId xmlns:a16="http://schemas.microsoft.com/office/drawing/2014/main" id="{3EB1DB8F-BAE6-2370-0B5B-C6FE70FA772B}"/>
              </a:ext>
            </a:extLst>
          </p:cNvPr>
          <p:cNvPicPr preferRelativeResize="0"/>
          <p:nvPr/>
        </p:nvPicPr>
        <p:blipFill rotWithShape="1">
          <a:blip r:embed="rId5">
            <a:alphaModFix/>
          </a:blip>
          <a:srcRect r="57910"/>
          <a:stretch/>
        </p:blipFill>
        <p:spPr>
          <a:xfrm>
            <a:off x="192711" y="189390"/>
            <a:ext cx="1074027" cy="800511"/>
          </a:xfrm>
          <a:prstGeom prst="rect">
            <a:avLst/>
          </a:prstGeom>
          <a:noFill/>
          <a:ln>
            <a:noFill/>
          </a:ln>
        </p:spPr>
      </p:pic>
      <p:pic>
        <p:nvPicPr>
          <p:cNvPr id="10" name="Picture 9">
            <a:extLst>
              <a:ext uri="{FF2B5EF4-FFF2-40B4-BE49-F238E27FC236}">
                <a16:creationId xmlns:a16="http://schemas.microsoft.com/office/drawing/2014/main" id="{F49713F5-60A0-3E2A-601F-1F8549D89151}"/>
              </a:ext>
            </a:extLst>
          </p:cNvPr>
          <p:cNvPicPr>
            <a:picLocks noChangeAspect="1"/>
          </p:cNvPicPr>
          <p:nvPr/>
        </p:nvPicPr>
        <p:blipFill>
          <a:blip r:embed="rId6"/>
          <a:stretch>
            <a:fillRect/>
          </a:stretch>
        </p:blipFill>
        <p:spPr>
          <a:xfrm>
            <a:off x="426128" y="2437704"/>
            <a:ext cx="2420891" cy="3373007"/>
          </a:xfrm>
          <a:prstGeom prst="rect">
            <a:avLst/>
          </a:prstGeom>
          <a:ln>
            <a:noFill/>
          </a:ln>
          <a:effectLst>
            <a:outerShdw blurRad="292100" dist="139700" dir="2700000" algn="tl" rotWithShape="0">
              <a:srgbClr val="333333">
                <a:alpha val="65000"/>
              </a:srgbClr>
            </a:outerShdw>
          </a:effectLst>
        </p:spPr>
      </p:pic>
      <p:sp>
        <p:nvSpPr>
          <p:cNvPr id="12" name="TextBox 11">
            <a:extLst>
              <a:ext uri="{FF2B5EF4-FFF2-40B4-BE49-F238E27FC236}">
                <a16:creationId xmlns:a16="http://schemas.microsoft.com/office/drawing/2014/main" id="{DF807F6F-20F8-ABA8-3190-68D2BEC11198}"/>
              </a:ext>
            </a:extLst>
          </p:cNvPr>
          <p:cNvSpPr txBox="1"/>
          <p:nvPr/>
        </p:nvSpPr>
        <p:spPr>
          <a:xfrm>
            <a:off x="426128" y="6214368"/>
            <a:ext cx="5166804" cy="353925"/>
          </a:xfrm>
          <a:prstGeom prst="rect">
            <a:avLst/>
          </a:prstGeom>
          <a:noFill/>
        </p:spPr>
        <p:txBody>
          <a:bodyPr wrap="square">
            <a:spAutoFit/>
          </a:bodyPr>
          <a:lstStyle/>
          <a:p>
            <a:endParaRPr lang="en-GB" dirty="0">
              <a:solidFill>
                <a:srgbClr val="006666"/>
              </a:solidFill>
            </a:endParaRPr>
          </a:p>
        </p:txBody>
      </p:sp>
      <p:sp>
        <p:nvSpPr>
          <p:cNvPr id="14" name="TextBox 13">
            <a:extLst>
              <a:ext uri="{FF2B5EF4-FFF2-40B4-BE49-F238E27FC236}">
                <a16:creationId xmlns:a16="http://schemas.microsoft.com/office/drawing/2014/main" id="{BA06CB91-739E-0620-3569-57F1AAA91A5F}"/>
              </a:ext>
            </a:extLst>
          </p:cNvPr>
          <p:cNvSpPr txBox="1"/>
          <p:nvPr/>
        </p:nvSpPr>
        <p:spPr>
          <a:xfrm>
            <a:off x="421689" y="6113546"/>
            <a:ext cx="10360241" cy="461665"/>
          </a:xfrm>
          <a:prstGeom prst="rect">
            <a:avLst/>
          </a:prstGeom>
          <a:noFill/>
        </p:spPr>
        <p:txBody>
          <a:bodyPr wrap="square">
            <a:spAutoFit/>
          </a:bodyPr>
          <a:lstStyle/>
          <a:p>
            <a:r>
              <a:rPr lang="en-US" sz="1200" b="0" i="1" u="none" strike="noStrike" baseline="0" dirty="0" err="1">
                <a:solidFill>
                  <a:srgbClr val="000000"/>
                </a:solidFill>
                <a:latin typeface="Corbel" panose="020B0503020204020204" pitchFamily="34" charset="0"/>
              </a:rPr>
              <a:t>Druskat</a:t>
            </a:r>
            <a:r>
              <a:rPr lang="en-US" sz="1200" b="0" i="1" u="none" strike="noStrike" baseline="0" dirty="0">
                <a:solidFill>
                  <a:srgbClr val="000000"/>
                </a:solidFill>
                <a:latin typeface="Corbel" panose="020B0503020204020204" pitchFamily="34" charset="0"/>
              </a:rPr>
              <a:t>, S., </a:t>
            </a:r>
            <a:r>
              <a:rPr lang="en-US" sz="1200" b="0" i="1" u="none" strike="noStrike" baseline="0" dirty="0" err="1">
                <a:solidFill>
                  <a:srgbClr val="000000"/>
                </a:solidFill>
                <a:latin typeface="Corbel" panose="020B0503020204020204" pitchFamily="34" charset="0"/>
              </a:rPr>
              <a:t>Bertuch</a:t>
            </a:r>
            <a:r>
              <a:rPr lang="en-US" sz="1200" b="0" i="1" u="none" strike="noStrike" baseline="0" dirty="0">
                <a:solidFill>
                  <a:srgbClr val="000000"/>
                </a:solidFill>
                <a:latin typeface="Corbel" panose="020B0503020204020204" pitchFamily="34" charset="0"/>
              </a:rPr>
              <a:t>, O., </a:t>
            </a:r>
            <a:r>
              <a:rPr lang="en-US" sz="1200" b="0" i="1" u="none" strike="noStrike" baseline="0" dirty="0" err="1">
                <a:solidFill>
                  <a:srgbClr val="000000"/>
                </a:solidFill>
                <a:latin typeface="Corbel" panose="020B0503020204020204" pitchFamily="34" charset="0"/>
              </a:rPr>
              <a:t>Juckeland</a:t>
            </a:r>
            <a:r>
              <a:rPr lang="en-US" sz="1200" b="0" i="1" u="none" strike="noStrike" baseline="0" dirty="0">
                <a:solidFill>
                  <a:srgbClr val="000000"/>
                </a:solidFill>
                <a:latin typeface="Corbel" panose="020B0503020204020204" pitchFamily="34" charset="0"/>
              </a:rPr>
              <a:t>, G., </a:t>
            </a:r>
            <a:r>
              <a:rPr lang="en-US" sz="1200" b="0" i="1" u="none" strike="noStrike" baseline="0" dirty="0" err="1">
                <a:solidFill>
                  <a:srgbClr val="000000"/>
                </a:solidFill>
                <a:latin typeface="Corbel" panose="020B0503020204020204" pitchFamily="34" charset="0"/>
              </a:rPr>
              <a:t>Knodel</a:t>
            </a:r>
            <a:r>
              <a:rPr lang="en-US" sz="1200" b="0" i="1" u="none" strike="noStrike" baseline="0" dirty="0">
                <a:solidFill>
                  <a:srgbClr val="000000"/>
                </a:solidFill>
                <a:latin typeface="Corbel" panose="020B0503020204020204" pitchFamily="34" charset="0"/>
              </a:rPr>
              <a:t>, O., &amp; </a:t>
            </a:r>
            <a:r>
              <a:rPr lang="en-US" sz="1200" b="0" i="1" u="none" strike="noStrike" baseline="0" dirty="0" err="1">
                <a:solidFill>
                  <a:srgbClr val="000000"/>
                </a:solidFill>
                <a:latin typeface="Corbel" panose="020B0503020204020204" pitchFamily="34" charset="0"/>
              </a:rPr>
              <a:t>Schlauch</a:t>
            </a:r>
            <a:r>
              <a:rPr lang="en-US" sz="1200" b="0" i="1" u="none" strike="noStrike" baseline="0" dirty="0">
                <a:solidFill>
                  <a:srgbClr val="000000"/>
                </a:solidFill>
                <a:latin typeface="Corbel" panose="020B0503020204020204" pitchFamily="34" charset="0"/>
              </a:rPr>
              <a:t>, T. (2022). Software publications with rich metadata: state of the art, automated workflows and HERMES concept. </a:t>
            </a:r>
            <a:r>
              <a:rPr lang="en-US" sz="1200" b="0" i="1" u="none" strike="noStrike" baseline="0" dirty="0" err="1">
                <a:solidFill>
                  <a:srgbClr val="000000"/>
                </a:solidFill>
                <a:latin typeface="Corbel" panose="020B0503020204020204" pitchFamily="34" charset="0"/>
              </a:rPr>
              <a:t>ArXiv</a:t>
            </a:r>
            <a:r>
              <a:rPr lang="en-US" sz="1200" b="0" i="1" u="none" strike="noStrike" baseline="0" dirty="0">
                <a:solidFill>
                  <a:srgbClr val="000000"/>
                </a:solidFill>
                <a:latin typeface="Corbel" panose="020B0503020204020204" pitchFamily="34" charset="0"/>
              </a:rPr>
              <a:t>, </a:t>
            </a:r>
            <a:r>
              <a:rPr lang="en-US" sz="1200" b="0" i="1" u="none" strike="noStrike" baseline="0" dirty="0">
                <a:solidFill>
                  <a:srgbClr val="00AFEF"/>
                </a:solidFill>
                <a:latin typeface="Corbel" panose="020B0503020204020204" pitchFamily="34" charset="0"/>
              </a:rPr>
              <a:t>abs/2201.09015</a:t>
            </a:r>
            <a:r>
              <a:rPr lang="en-US" sz="1200" b="0" i="1" u="none" strike="noStrike" baseline="0" dirty="0">
                <a:solidFill>
                  <a:srgbClr val="000000"/>
                </a:solidFill>
                <a:latin typeface="Corbel" panose="020B0503020204020204" pitchFamily="34" charset="0"/>
              </a:rPr>
              <a:t>.</a:t>
            </a:r>
            <a:endParaRPr lang="en-GB" sz="1200" dirty="0">
              <a:latin typeface="Corbel" panose="020B0503020204020204" pitchFamily="34" charset="0"/>
            </a:endParaRPr>
          </a:p>
        </p:txBody>
      </p:sp>
      <p:pic>
        <p:nvPicPr>
          <p:cNvPr id="16" name="Picture 15">
            <a:extLst>
              <a:ext uri="{FF2B5EF4-FFF2-40B4-BE49-F238E27FC236}">
                <a16:creationId xmlns:a16="http://schemas.microsoft.com/office/drawing/2014/main" id="{1D3EB047-7C02-062D-C7D0-9635DA7DBAAB}"/>
              </a:ext>
            </a:extLst>
          </p:cNvPr>
          <p:cNvPicPr>
            <a:picLocks noChangeAspect="1"/>
          </p:cNvPicPr>
          <p:nvPr/>
        </p:nvPicPr>
        <p:blipFill>
          <a:blip r:embed="rId7"/>
          <a:stretch>
            <a:fillRect/>
          </a:stretch>
        </p:blipFill>
        <p:spPr>
          <a:xfrm>
            <a:off x="3182388" y="1814830"/>
            <a:ext cx="6674987" cy="3967126"/>
          </a:xfrm>
          <a:prstGeom prst="rect">
            <a:avLst/>
          </a:prstGeom>
        </p:spPr>
      </p:pic>
      <p:pic>
        <p:nvPicPr>
          <p:cNvPr id="19" name="Graphic 18">
            <a:extLst>
              <a:ext uri="{FF2B5EF4-FFF2-40B4-BE49-F238E27FC236}">
                <a16:creationId xmlns:a16="http://schemas.microsoft.com/office/drawing/2014/main" id="{E28C6381-3652-D228-8D64-5B2EA654ADF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65808" y="2575739"/>
            <a:ext cx="1317818" cy="331476"/>
          </a:xfrm>
          <a:prstGeom prst="rect">
            <a:avLst/>
          </a:prstGeom>
        </p:spPr>
      </p:pic>
      <p:pic>
        <p:nvPicPr>
          <p:cNvPr id="20" name="Google Shape;305;p12" descr="Logo&#10;&#10;Description automatically generated">
            <a:extLst>
              <a:ext uri="{FF2B5EF4-FFF2-40B4-BE49-F238E27FC236}">
                <a16:creationId xmlns:a16="http://schemas.microsoft.com/office/drawing/2014/main" id="{50065222-F47E-ED36-66E4-A15E516CEEB9}"/>
              </a:ext>
            </a:extLst>
          </p:cNvPr>
          <p:cNvPicPr preferRelativeResize="0"/>
          <p:nvPr/>
        </p:nvPicPr>
        <p:blipFill rotWithShape="1">
          <a:blip r:embed="rId10">
            <a:alphaModFix/>
          </a:blip>
          <a:srcRect/>
          <a:stretch/>
        </p:blipFill>
        <p:spPr>
          <a:xfrm>
            <a:off x="10374129" y="1988597"/>
            <a:ext cx="1575213" cy="530821"/>
          </a:xfrm>
          <a:prstGeom prst="rect">
            <a:avLst/>
          </a:prstGeom>
          <a:noFill/>
          <a:ln>
            <a:noFill/>
          </a:ln>
        </p:spPr>
      </p:pic>
      <p:sp>
        <p:nvSpPr>
          <p:cNvPr id="22" name="TextBox 21">
            <a:extLst>
              <a:ext uri="{FF2B5EF4-FFF2-40B4-BE49-F238E27FC236}">
                <a16:creationId xmlns:a16="http://schemas.microsoft.com/office/drawing/2014/main" id="{69B67DBF-2530-D75C-4568-CFD3BEFE20FE}"/>
              </a:ext>
            </a:extLst>
          </p:cNvPr>
          <p:cNvSpPr txBox="1"/>
          <p:nvPr/>
        </p:nvSpPr>
        <p:spPr>
          <a:xfrm>
            <a:off x="5076177" y="6405574"/>
            <a:ext cx="7206449" cy="369332"/>
          </a:xfrm>
          <a:prstGeom prst="rect">
            <a:avLst/>
          </a:prstGeom>
          <a:noFill/>
        </p:spPr>
        <p:txBody>
          <a:bodyPr wrap="square">
            <a:spAutoFit/>
          </a:bodyPr>
          <a:lstStyle/>
          <a:p>
            <a:r>
              <a:rPr lang="en-GB" dirty="0">
                <a:latin typeface="Corbel" panose="020B0503020204020204" pitchFamily="34" charset="0"/>
              </a:rPr>
              <a:t>https://virtual.oxfordabstracts.com/#/event/public/3101/submission/110</a:t>
            </a:r>
          </a:p>
        </p:txBody>
      </p:sp>
    </p:spTree>
    <p:extLst>
      <p:ext uri="{BB962C8B-B14F-4D97-AF65-F5344CB8AC3E}">
        <p14:creationId xmlns:p14="http://schemas.microsoft.com/office/powerpoint/2010/main" val="21809830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17"/>
          <p:cNvSpPr txBox="1">
            <a:spLocks noGrp="1"/>
          </p:cNvSpPr>
          <p:nvPr>
            <p:ph type="title"/>
          </p:nvPr>
        </p:nvSpPr>
        <p:spPr>
          <a:xfrm>
            <a:off x="1615154" y="365126"/>
            <a:ext cx="9738645" cy="807688"/>
          </a:xfrm>
          <a:prstGeom prst="rect">
            <a:avLst/>
          </a:prstGeom>
          <a:noFill/>
          <a:ln>
            <a:noFill/>
          </a:ln>
        </p:spPr>
        <p:txBody>
          <a:bodyPr spcFirstLastPara="1" wrap="square" lIns="68550" tIns="34275" rIns="68550" bIns="34275" anchor="t" anchorCtr="0">
            <a:noAutofit/>
          </a:bodyPr>
          <a:lstStyle/>
          <a:p>
            <a:pPr marL="0" lvl="0" indent="0" algn="l" rtl="0">
              <a:lnSpc>
                <a:spcPct val="84000"/>
              </a:lnSpc>
              <a:spcBef>
                <a:spcPts val="0"/>
              </a:spcBef>
              <a:spcAft>
                <a:spcPts val="0"/>
              </a:spcAft>
              <a:buClr>
                <a:srgbClr val="1E4E79"/>
              </a:buClr>
              <a:buSzPts val="2500"/>
              <a:buFont typeface="Calibri"/>
              <a:buNone/>
            </a:pPr>
            <a:r>
              <a:rPr lang="en-GB" dirty="0">
                <a:solidFill>
                  <a:srgbClr val="006666"/>
                </a:solidFill>
              </a:rPr>
              <a:t>FAIR Data Commons</a:t>
            </a:r>
            <a:endParaRPr dirty="0">
              <a:solidFill>
                <a:srgbClr val="006666"/>
              </a:solidFill>
            </a:endParaRPr>
          </a:p>
        </p:txBody>
      </p:sp>
      <p:pic>
        <p:nvPicPr>
          <p:cNvPr id="379" name="Google Shape;379;p17" descr="Image result for RO-Crate logo"/>
          <p:cNvPicPr preferRelativeResize="0"/>
          <p:nvPr/>
        </p:nvPicPr>
        <p:blipFill rotWithShape="1">
          <a:blip r:embed="rId3">
            <a:alphaModFix/>
          </a:blip>
          <a:srcRect r="57910"/>
          <a:stretch/>
        </p:blipFill>
        <p:spPr>
          <a:xfrm>
            <a:off x="192711" y="189390"/>
            <a:ext cx="1483689" cy="1059365"/>
          </a:xfrm>
          <a:prstGeom prst="rect">
            <a:avLst/>
          </a:prstGeom>
          <a:noFill/>
          <a:ln>
            <a:noFill/>
          </a:ln>
        </p:spPr>
      </p:pic>
      <p:pic>
        <p:nvPicPr>
          <p:cNvPr id="380" name="Google Shape;380;p17"/>
          <p:cNvPicPr preferRelativeResize="0"/>
          <p:nvPr/>
        </p:nvPicPr>
        <p:blipFill rotWithShape="1">
          <a:blip r:embed="rId4">
            <a:alphaModFix/>
          </a:blip>
          <a:srcRect/>
          <a:stretch/>
        </p:blipFill>
        <p:spPr>
          <a:xfrm>
            <a:off x="1615154" y="1014880"/>
            <a:ext cx="5630952" cy="450888"/>
          </a:xfrm>
          <a:prstGeom prst="rect">
            <a:avLst/>
          </a:prstGeom>
          <a:noFill/>
          <a:ln>
            <a:noFill/>
          </a:ln>
        </p:spPr>
      </p:pic>
      <p:sp>
        <p:nvSpPr>
          <p:cNvPr id="381" name="Google Shape;381;p17"/>
          <p:cNvSpPr txBox="1"/>
          <p:nvPr/>
        </p:nvSpPr>
        <p:spPr>
          <a:xfrm>
            <a:off x="5507003" y="6322932"/>
            <a:ext cx="6482748" cy="3693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sng" strike="noStrike" kern="0" cap="none" spc="0" normalizeH="0" baseline="0" noProof="0">
                <a:ln>
                  <a:noFill/>
                </a:ln>
                <a:solidFill>
                  <a:srgbClr val="0563C1"/>
                </a:solidFill>
                <a:effectLst/>
                <a:uLnTx/>
                <a:uFillTx/>
                <a:latin typeface="Corbel"/>
                <a:ea typeface="Corbel"/>
                <a:cs typeface="Corbel"/>
                <a:sym typeface="Corbel"/>
                <a:hlinkClick r:id="rId5"/>
              </a:rPr>
              <a:t>https://helmholtz-metadaten.de/en/fair-data-commons/overview</a:t>
            </a:r>
            <a:r>
              <a:rPr kumimoji="0" lang="en-GB" sz="1800" b="0" i="0" u="none" strike="noStrike" kern="0" cap="none" spc="0" normalizeH="0" baseline="0" noProof="0">
                <a:ln>
                  <a:noFill/>
                </a:ln>
                <a:solidFill>
                  <a:srgbClr val="000000"/>
                </a:solidFill>
                <a:effectLst/>
                <a:uLnTx/>
                <a:uFillTx/>
                <a:latin typeface="Corbel"/>
                <a:ea typeface="Corbel"/>
                <a:cs typeface="Corbel"/>
                <a:sym typeface="Corbel"/>
              </a:rPr>
              <a:t> </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82" name="Google Shape;382;p17"/>
          <p:cNvPicPr preferRelativeResize="0"/>
          <p:nvPr/>
        </p:nvPicPr>
        <p:blipFill rotWithShape="1">
          <a:blip r:embed="rId6">
            <a:alphaModFix/>
          </a:blip>
          <a:srcRect l="24555" t="10750" b="6802"/>
          <a:stretch/>
        </p:blipFill>
        <p:spPr>
          <a:xfrm>
            <a:off x="700086" y="1767808"/>
            <a:ext cx="6812996" cy="4253083"/>
          </a:xfrm>
          <a:prstGeom prst="rect">
            <a:avLst/>
          </a:prstGeom>
          <a:noFill/>
          <a:ln>
            <a:noFill/>
          </a:ln>
        </p:spPr>
      </p:pic>
      <p:sp>
        <p:nvSpPr>
          <p:cNvPr id="383" name="Google Shape;383;p17"/>
          <p:cNvSpPr txBox="1"/>
          <p:nvPr/>
        </p:nvSpPr>
        <p:spPr>
          <a:xfrm>
            <a:off x="8177475" y="2593731"/>
            <a:ext cx="3743908" cy="2308284"/>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Testbed for </a:t>
            </a:r>
            <a:endParaRPr kumimoji="0" sz="2000" b="0" i="0" u="none" strike="noStrike" kern="0" cap="none" spc="0" normalizeH="0" baseline="0" noProof="0" dirty="0">
              <a:ln>
                <a:noFill/>
              </a:ln>
              <a:solidFill>
                <a:srgbClr val="006666"/>
              </a:solidFill>
              <a:effectLst/>
              <a:uLnTx/>
              <a:uFillTx/>
              <a:latin typeface="Corbel" panose="020B0503020204020204" pitchFamily="34" charset="0"/>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FAIR Digital Objects and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6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RO-Crate</a:t>
            </a:r>
            <a:endParaRPr kumimoji="0" sz="36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endParaRPr>
          </a:p>
        </p:txBody>
      </p:sp>
      <p:pic>
        <p:nvPicPr>
          <p:cNvPr id="2" name="Google Shape;135;p21">
            <a:extLst>
              <a:ext uri="{FF2B5EF4-FFF2-40B4-BE49-F238E27FC236}">
                <a16:creationId xmlns:a16="http://schemas.microsoft.com/office/drawing/2014/main" id="{E33BAFA6-DC13-8DBC-C79E-29ACD790826A}"/>
              </a:ext>
            </a:extLst>
          </p:cNvPr>
          <p:cNvPicPr preferRelativeResize="0"/>
          <p:nvPr/>
        </p:nvPicPr>
        <p:blipFill rotWithShape="1">
          <a:blip r:embed="rId7">
            <a:alphaModFix/>
          </a:blip>
          <a:srcRect r="63911"/>
          <a:stretch/>
        </p:blipFill>
        <p:spPr>
          <a:xfrm>
            <a:off x="10374129" y="165736"/>
            <a:ext cx="1690624" cy="423909"/>
          </a:xfrm>
          <a:prstGeom prst="rect">
            <a:avLst/>
          </a:prstGeom>
          <a:noFill/>
          <a:ln>
            <a:noFill/>
          </a:ln>
        </p:spPr>
      </p:pic>
      <p:sp>
        <p:nvSpPr>
          <p:cNvPr id="4" name="TextBox 3">
            <a:extLst>
              <a:ext uri="{FF2B5EF4-FFF2-40B4-BE49-F238E27FC236}">
                <a16:creationId xmlns:a16="http://schemas.microsoft.com/office/drawing/2014/main" id="{B7BB96E6-AD79-E9B4-90DD-A8C3FA84E7FE}"/>
              </a:ext>
            </a:extLst>
          </p:cNvPr>
          <p:cNvSpPr txBox="1"/>
          <p:nvPr/>
        </p:nvSpPr>
        <p:spPr>
          <a:xfrm>
            <a:off x="7869827" y="5934837"/>
            <a:ext cx="40515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8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Courtesy: Sören Lorenz, Stefan </a:t>
            </a:r>
            <a:r>
              <a:rPr kumimoji="0" lang="en-GB" sz="1800" b="0" i="0" u="none" strike="noStrike" kern="0" cap="none" spc="0" normalizeH="0" baseline="0" noProof="0" dirty="0" err="1">
                <a:ln>
                  <a:noFill/>
                </a:ln>
                <a:solidFill>
                  <a:srgbClr val="006666"/>
                </a:solidFill>
                <a:effectLst/>
                <a:uLnTx/>
                <a:uFillTx/>
                <a:latin typeface="Corbel" panose="020B0503020204020204" pitchFamily="34" charset="0"/>
                <a:ea typeface="Corbel"/>
                <a:cs typeface="Corbel"/>
                <a:sym typeface="Corbel"/>
              </a:rPr>
              <a:t>Stanfed</a:t>
            </a:r>
            <a:r>
              <a:rPr kumimoji="0" lang="en-GB" sz="1800" b="0" i="0" u="none" strike="noStrike" kern="0" cap="none" spc="0" normalizeH="0" baseline="0" noProof="0" dirty="0">
                <a:ln>
                  <a:noFill/>
                </a:ln>
                <a:solidFill>
                  <a:srgbClr val="006666"/>
                </a:solidFill>
                <a:effectLst/>
                <a:uLnTx/>
                <a:uFillTx/>
                <a:latin typeface="Corbel" panose="020B0503020204020204" pitchFamily="34" charset="0"/>
                <a:ea typeface="Corbel"/>
                <a:cs typeface="Corbel"/>
                <a:sym typeface="Corbel"/>
              </a:rPr>
              <a:t>  </a:t>
            </a:r>
          </a:p>
        </p:txBody>
      </p:sp>
    </p:spTree>
    <p:extLst>
      <p:ext uri="{BB962C8B-B14F-4D97-AF65-F5344CB8AC3E}">
        <p14:creationId xmlns:p14="http://schemas.microsoft.com/office/powerpoint/2010/main" val="23655774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4B366-C3BD-4234-6A02-E595F11C0C0F}"/>
              </a:ext>
            </a:extLst>
          </p:cNvPr>
          <p:cNvSpPr>
            <a:spLocks noGrp="1"/>
          </p:cNvSpPr>
          <p:nvPr>
            <p:ph type="title"/>
          </p:nvPr>
        </p:nvSpPr>
        <p:spPr>
          <a:xfrm>
            <a:off x="1372731" y="189390"/>
            <a:ext cx="10663104" cy="1325563"/>
          </a:xfrm>
        </p:spPr>
        <p:txBody>
          <a:bodyPr>
            <a:normAutofit/>
          </a:bodyPr>
          <a:lstStyle/>
          <a:p>
            <a:pPr algn="l"/>
            <a:r>
              <a:rPr lang="en-GB" dirty="0">
                <a:solidFill>
                  <a:srgbClr val="006666"/>
                </a:solidFill>
              </a:rPr>
              <a:t>So a little bit of </a:t>
            </a:r>
            <a:r>
              <a:rPr lang="en-GB" b="1" dirty="0">
                <a:solidFill>
                  <a:srgbClr val="006666"/>
                </a:solidFill>
              </a:rPr>
              <a:t>packaging </a:t>
            </a:r>
            <a:r>
              <a:rPr lang="en-GB" dirty="0">
                <a:solidFill>
                  <a:srgbClr val="006666"/>
                </a:solidFill>
              </a:rPr>
              <a:t>goes a long way…</a:t>
            </a:r>
          </a:p>
        </p:txBody>
      </p:sp>
      <p:sp>
        <p:nvSpPr>
          <p:cNvPr id="3" name="Content Placeholder 2">
            <a:extLst>
              <a:ext uri="{FF2B5EF4-FFF2-40B4-BE49-F238E27FC236}">
                <a16:creationId xmlns:a16="http://schemas.microsoft.com/office/drawing/2014/main" id="{81DFED67-856F-822B-1906-366E674356BC}"/>
              </a:ext>
            </a:extLst>
          </p:cNvPr>
          <p:cNvSpPr>
            <a:spLocks noGrp="1"/>
          </p:cNvSpPr>
          <p:nvPr>
            <p:ph idx="1"/>
          </p:nvPr>
        </p:nvSpPr>
        <p:spPr>
          <a:xfrm>
            <a:off x="419283" y="1662571"/>
            <a:ext cx="6949183" cy="4351338"/>
          </a:xfrm>
        </p:spPr>
        <p:txBody>
          <a:bodyPr>
            <a:normAutofit fontScale="77500" lnSpcReduction="20000"/>
          </a:bodyPr>
          <a:lstStyle/>
          <a:p>
            <a:pPr marL="76200" indent="0">
              <a:lnSpc>
                <a:spcPct val="120000"/>
              </a:lnSpc>
              <a:buNone/>
            </a:pPr>
            <a:r>
              <a:rPr lang="en-GB" sz="3200" dirty="0">
                <a:solidFill>
                  <a:srgbClr val="006666"/>
                </a:solidFill>
                <a:latin typeface="Corbel" panose="020B0503020204020204" pitchFamily="34" charset="0"/>
              </a:rPr>
              <a:t>Platform independent exchange between repositories and services</a:t>
            </a:r>
          </a:p>
          <a:p>
            <a:pPr marL="76200" indent="0">
              <a:lnSpc>
                <a:spcPct val="120000"/>
              </a:lnSpc>
              <a:buNone/>
            </a:pPr>
            <a:r>
              <a:rPr lang="en-GB" sz="3200" dirty="0">
                <a:latin typeface="Corbel" panose="020B0503020204020204" pitchFamily="34" charset="0"/>
              </a:rPr>
              <a:t>Transfer collections of secure distributed datasets</a:t>
            </a:r>
          </a:p>
          <a:p>
            <a:pPr marL="76200" indent="0">
              <a:lnSpc>
                <a:spcPct val="120000"/>
              </a:lnSpc>
              <a:buNone/>
            </a:pPr>
            <a:r>
              <a:rPr lang="en-GB" sz="3200" dirty="0">
                <a:solidFill>
                  <a:srgbClr val="006666"/>
                </a:solidFill>
                <a:latin typeface="Corbel" panose="020B0503020204020204" pitchFamily="34" charset="0"/>
              </a:rPr>
              <a:t>Describe, export and archive data collections, datasets, pipelines/workflows with their metadata</a:t>
            </a:r>
          </a:p>
          <a:p>
            <a:pPr marL="76200" indent="0">
              <a:lnSpc>
                <a:spcPct val="120000"/>
              </a:lnSpc>
              <a:buNone/>
            </a:pPr>
            <a:r>
              <a:rPr lang="en-GB" sz="3200" dirty="0">
                <a:latin typeface="Corbel" panose="020B0503020204020204" pitchFamily="34" charset="0"/>
              </a:rPr>
              <a:t>Citation aggregation</a:t>
            </a:r>
          </a:p>
          <a:p>
            <a:pPr marL="76200" indent="0">
              <a:lnSpc>
                <a:spcPct val="120000"/>
              </a:lnSpc>
              <a:buNone/>
            </a:pPr>
            <a:r>
              <a:rPr lang="en-GB" sz="3200" dirty="0">
                <a:solidFill>
                  <a:srgbClr val="006666"/>
                </a:solidFill>
                <a:latin typeface="Corbel" panose="020B0503020204020204" pitchFamily="34" charset="0"/>
              </a:rPr>
              <a:t>Reproducibility, connect data with tools</a:t>
            </a:r>
          </a:p>
          <a:p>
            <a:pPr marL="76200" indent="0">
              <a:lnSpc>
                <a:spcPct val="120000"/>
              </a:lnSpc>
              <a:buNone/>
            </a:pPr>
            <a:r>
              <a:rPr lang="en-GB" sz="3200" dirty="0">
                <a:latin typeface="Corbel" panose="020B0503020204020204" pitchFamily="34" charset="0"/>
              </a:rPr>
              <a:t>Provenance collection</a:t>
            </a:r>
          </a:p>
          <a:p>
            <a:pPr marL="76200" indent="0">
              <a:lnSpc>
                <a:spcPct val="120000"/>
              </a:lnSpc>
              <a:buNone/>
            </a:pPr>
            <a:r>
              <a:rPr lang="en-GB" sz="3200" dirty="0">
                <a:solidFill>
                  <a:srgbClr val="006666"/>
                </a:solidFill>
                <a:latin typeface="Corbel" panose="020B0503020204020204" pitchFamily="34" charset="0"/>
              </a:rPr>
              <a:t>Mixed object publication</a:t>
            </a:r>
          </a:p>
          <a:p>
            <a:pPr marL="76200" indent="0">
              <a:buNone/>
            </a:pPr>
            <a:endParaRPr lang="en-GB" dirty="0"/>
          </a:p>
        </p:txBody>
      </p:sp>
      <p:pic>
        <p:nvPicPr>
          <p:cNvPr id="4" name="Google Shape;240;p9" descr="Image result for RO-Crate logo">
            <a:extLst>
              <a:ext uri="{FF2B5EF4-FFF2-40B4-BE49-F238E27FC236}">
                <a16:creationId xmlns:a16="http://schemas.microsoft.com/office/drawing/2014/main" id="{3A2927F5-FCDA-8686-8AAB-BA8B471939C9}"/>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grpSp>
        <p:nvGrpSpPr>
          <p:cNvPr id="5" name="Group 4">
            <a:extLst>
              <a:ext uri="{FF2B5EF4-FFF2-40B4-BE49-F238E27FC236}">
                <a16:creationId xmlns:a16="http://schemas.microsoft.com/office/drawing/2014/main" id="{10C501D7-EAA2-EB4E-1BC0-5A27552A42EE}"/>
              </a:ext>
            </a:extLst>
          </p:cNvPr>
          <p:cNvGrpSpPr/>
          <p:nvPr/>
        </p:nvGrpSpPr>
        <p:grpSpPr>
          <a:xfrm>
            <a:off x="8305867" y="1514953"/>
            <a:ext cx="3117878" cy="4375304"/>
            <a:chOff x="8305867" y="1514953"/>
            <a:chExt cx="3117878" cy="4375304"/>
          </a:xfrm>
        </p:grpSpPr>
        <p:pic>
          <p:nvPicPr>
            <p:cNvPr id="12" name="Google Shape;91;p3">
              <a:extLst>
                <a:ext uri="{FF2B5EF4-FFF2-40B4-BE49-F238E27FC236}">
                  <a16:creationId xmlns:a16="http://schemas.microsoft.com/office/drawing/2014/main" id="{1A24F09A-9302-6CED-24E1-39B1540E0B13}"/>
                </a:ext>
              </a:extLst>
            </p:cNvPr>
            <p:cNvPicPr preferRelativeResize="0"/>
            <p:nvPr/>
          </p:nvPicPr>
          <p:blipFill rotWithShape="1">
            <a:blip r:embed="rId4">
              <a:alphaModFix/>
            </a:blip>
            <a:srcRect l="9351" t="2783" r="9066" b="5998"/>
            <a:stretch/>
          </p:blipFill>
          <p:spPr>
            <a:xfrm>
              <a:off x="8305867" y="3293614"/>
              <a:ext cx="3093062" cy="2596643"/>
            </a:xfrm>
            <a:prstGeom prst="rect">
              <a:avLst/>
            </a:prstGeom>
            <a:noFill/>
            <a:ln>
              <a:noFill/>
            </a:ln>
          </p:spPr>
        </p:pic>
        <p:sp>
          <p:nvSpPr>
            <p:cNvPr id="13" name="Oval 12">
              <a:extLst>
                <a:ext uri="{FF2B5EF4-FFF2-40B4-BE49-F238E27FC236}">
                  <a16:creationId xmlns:a16="http://schemas.microsoft.com/office/drawing/2014/main" id="{C3A84C49-9501-DB6E-A60D-4011980D9253}"/>
                </a:ext>
              </a:extLst>
            </p:cNvPr>
            <p:cNvSpPr/>
            <p:nvPr/>
          </p:nvSpPr>
          <p:spPr>
            <a:xfrm>
              <a:off x="9852398" y="1514953"/>
              <a:ext cx="1571347" cy="14534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1E1B7D50-78FC-D151-4231-A69E4429D9DF}"/>
                </a:ext>
              </a:extLst>
            </p:cNvPr>
            <p:cNvSpPr txBox="1"/>
            <p:nvPr/>
          </p:nvSpPr>
          <p:spPr>
            <a:xfrm>
              <a:off x="8305867" y="1662571"/>
              <a:ext cx="3093062" cy="1323439"/>
            </a:xfrm>
            <a:prstGeom prst="rect">
              <a:avLst/>
            </a:prstGeom>
            <a:noFill/>
          </p:spPr>
          <p:txBody>
            <a:bodyPr wrap="square">
              <a:spAutoFit/>
            </a:bodyPr>
            <a:lstStyle/>
            <a:p>
              <a:pPr marL="76200" indent="0">
                <a:buNone/>
              </a:pPr>
              <a:r>
                <a:rPr lang="en-GB" sz="4000" dirty="0">
                  <a:solidFill>
                    <a:srgbClr val="006666"/>
                  </a:solidFill>
                  <a:latin typeface="Corbel" panose="020B0503020204020204" pitchFamily="34" charset="0"/>
                </a:rPr>
                <a:t>FAIR Digital Objects</a:t>
              </a:r>
              <a:endParaRPr lang="en-GB" sz="4800" dirty="0">
                <a:solidFill>
                  <a:srgbClr val="006666"/>
                </a:solidFill>
                <a:latin typeface="Corbel" panose="020B0503020204020204" pitchFamily="34" charset="0"/>
              </a:endParaRPr>
            </a:p>
          </p:txBody>
        </p:sp>
        <p:sp>
          <p:nvSpPr>
            <p:cNvPr id="14" name="Freeform: Shape 13">
              <a:extLst>
                <a:ext uri="{FF2B5EF4-FFF2-40B4-BE49-F238E27FC236}">
                  <a16:creationId xmlns:a16="http://schemas.microsoft.com/office/drawing/2014/main" id="{CA680898-C021-96F0-357F-3C1EAD6BBBE8}"/>
                </a:ext>
              </a:extLst>
            </p:cNvPr>
            <p:cNvSpPr/>
            <p:nvPr/>
          </p:nvSpPr>
          <p:spPr>
            <a:xfrm>
              <a:off x="10901780" y="2805344"/>
              <a:ext cx="456672" cy="1233996"/>
            </a:xfrm>
            <a:custGeom>
              <a:avLst/>
              <a:gdLst>
                <a:gd name="connsiteX0" fmla="*/ 0 w 385651"/>
                <a:gd name="connsiteY0" fmla="*/ 1216240 h 1216240"/>
                <a:gd name="connsiteX1" fmla="*/ 337351 w 385651"/>
                <a:gd name="connsiteY1" fmla="*/ 861134 h 1216240"/>
                <a:gd name="connsiteX2" fmla="*/ 363984 w 385651"/>
                <a:gd name="connsiteY2" fmla="*/ 328473 h 1216240"/>
                <a:gd name="connsiteX3" fmla="*/ 150920 w 385651"/>
                <a:gd name="connsiteY3" fmla="*/ 0 h 1216240"/>
              </a:gdLst>
              <a:ahLst/>
              <a:cxnLst>
                <a:cxn ang="0">
                  <a:pos x="connsiteX0" y="connsiteY0"/>
                </a:cxn>
                <a:cxn ang="0">
                  <a:pos x="connsiteX1" y="connsiteY1"/>
                </a:cxn>
                <a:cxn ang="0">
                  <a:pos x="connsiteX2" y="connsiteY2"/>
                </a:cxn>
                <a:cxn ang="0">
                  <a:pos x="connsiteX3" y="connsiteY3"/>
                </a:cxn>
              </a:cxnLst>
              <a:rect l="l" t="t" r="r" b="b"/>
              <a:pathLst>
                <a:path w="385651" h="1216240">
                  <a:moveTo>
                    <a:pt x="0" y="1216240"/>
                  </a:moveTo>
                  <a:cubicBezTo>
                    <a:pt x="138343" y="1112667"/>
                    <a:pt x="276687" y="1009095"/>
                    <a:pt x="337351" y="861134"/>
                  </a:cubicBezTo>
                  <a:cubicBezTo>
                    <a:pt x="398015" y="713173"/>
                    <a:pt x="395056" y="471995"/>
                    <a:pt x="363984" y="328473"/>
                  </a:cubicBezTo>
                  <a:cubicBezTo>
                    <a:pt x="332912" y="184951"/>
                    <a:pt x="241916" y="92475"/>
                    <a:pt x="150920" y="0"/>
                  </a:cubicBezTo>
                </a:path>
              </a:pathLst>
            </a:custGeom>
            <a:ln w="3810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3494556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A8361-6ECC-EECA-1A11-75F87C40D5E8}"/>
              </a:ext>
            </a:extLst>
          </p:cNvPr>
          <p:cNvSpPr>
            <a:spLocks noGrp="1"/>
          </p:cNvSpPr>
          <p:nvPr>
            <p:ph type="title"/>
          </p:nvPr>
        </p:nvSpPr>
        <p:spPr>
          <a:xfrm>
            <a:off x="1340528" y="273861"/>
            <a:ext cx="10275210" cy="926326"/>
          </a:xfrm>
        </p:spPr>
        <p:txBody>
          <a:bodyPr>
            <a:normAutofit/>
          </a:bodyPr>
          <a:lstStyle/>
          <a:p>
            <a:pPr algn="l"/>
            <a:r>
              <a:rPr lang="en-GB" dirty="0">
                <a:solidFill>
                  <a:srgbClr val="006666"/>
                </a:solidFill>
              </a:rPr>
              <a:t>FAIR Digital Objects …. Two Takes</a:t>
            </a:r>
          </a:p>
        </p:txBody>
      </p:sp>
      <p:pic>
        <p:nvPicPr>
          <p:cNvPr id="18" name="Google Shape;240;p9" descr="Image result for RO-Crate logo">
            <a:extLst>
              <a:ext uri="{FF2B5EF4-FFF2-40B4-BE49-F238E27FC236}">
                <a16:creationId xmlns:a16="http://schemas.microsoft.com/office/drawing/2014/main" id="{47460A68-223C-3849-ED17-24C380719091}"/>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sp>
        <p:nvSpPr>
          <p:cNvPr id="20" name="TextBox 19">
            <a:extLst>
              <a:ext uri="{FF2B5EF4-FFF2-40B4-BE49-F238E27FC236}">
                <a16:creationId xmlns:a16="http://schemas.microsoft.com/office/drawing/2014/main" id="{8317B114-E8E3-0658-9FCE-A0785B2C5558}"/>
              </a:ext>
            </a:extLst>
          </p:cNvPr>
          <p:cNvSpPr txBox="1"/>
          <p:nvPr/>
        </p:nvSpPr>
        <p:spPr>
          <a:xfrm>
            <a:off x="801125" y="2046034"/>
            <a:ext cx="3104761" cy="954107"/>
          </a:xfrm>
          <a:prstGeom prst="rect">
            <a:avLst/>
          </a:prstGeom>
          <a:noFill/>
        </p:spPr>
        <p:txBody>
          <a:bodyPr wrap="none" rtlCol="0">
            <a:spAutoFit/>
          </a:bodyPr>
          <a:lstStyle/>
          <a:p>
            <a:r>
              <a:rPr lang="en-GB" sz="2800" dirty="0">
                <a:solidFill>
                  <a:srgbClr val="006666"/>
                </a:solidFill>
                <a:latin typeface="Corbel" panose="020B0503020204020204" pitchFamily="34" charset="0"/>
              </a:rPr>
              <a:t>Find, Access</a:t>
            </a:r>
          </a:p>
          <a:p>
            <a:r>
              <a:rPr lang="en-GB" sz="2800" dirty="0">
                <a:solidFill>
                  <a:srgbClr val="006666"/>
                </a:solidFill>
                <a:latin typeface="Corbel" panose="020B0503020204020204" pitchFamily="34" charset="0"/>
              </a:rPr>
              <a:t>Interoperate, Reuse</a:t>
            </a:r>
          </a:p>
        </p:txBody>
      </p:sp>
      <p:sp>
        <p:nvSpPr>
          <p:cNvPr id="22" name="TextBox 21">
            <a:extLst>
              <a:ext uri="{FF2B5EF4-FFF2-40B4-BE49-F238E27FC236}">
                <a16:creationId xmlns:a16="http://schemas.microsoft.com/office/drawing/2014/main" id="{E7B17EA0-28D1-A46E-4AFC-B1ED36EA4E26}"/>
              </a:ext>
            </a:extLst>
          </p:cNvPr>
          <p:cNvSpPr txBox="1"/>
          <p:nvPr/>
        </p:nvSpPr>
        <p:spPr>
          <a:xfrm>
            <a:off x="788926" y="3040398"/>
            <a:ext cx="4921850" cy="2000548"/>
          </a:xfrm>
          <a:prstGeom prst="rect">
            <a:avLst/>
          </a:prstGeom>
          <a:noFill/>
        </p:spPr>
        <p:txBody>
          <a:bodyPr wrap="square">
            <a:spAutoFit/>
          </a:bodyPr>
          <a:lstStyle/>
          <a:p>
            <a:r>
              <a:rPr lang="en-US" sz="2400" dirty="0">
                <a:solidFill>
                  <a:srgbClr val="006666"/>
                </a:solidFill>
                <a:latin typeface="Corbel" panose="020B0503020204020204" pitchFamily="34" charset="0"/>
              </a:rPr>
              <a:t>RO-Crate support of principles and adherence  to the principles.</a:t>
            </a:r>
          </a:p>
          <a:p>
            <a:endParaRPr lang="en-US" dirty="0">
              <a:solidFill>
                <a:srgbClr val="006666"/>
              </a:solidFill>
              <a:latin typeface="Corbel" panose="020B0503020204020204" pitchFamily="34" charset="0"/>
            </a:endParaRPr>
          </a:p>
          <a:p>
            <a:endParaRPr lang="en-US" dirty="0">
              <a:solidFill>
                <a:srgbClr val="006666"/>
              </a:solidFill>
              <a:latin typeface="Corbel" panose="020B0503020204020204" pitchFamily="34" charset="0"/>
            </a:endParaRPr>
          </a:p>
          <a:p>
            <a:r>
              <a:rPr kumimoji="0" lang="en-US" altLang="en-US" sz="2000" b="0" i="0" u="none" strike="noStrike" cap="none" normalizeH="0" baseline="0" dirty="0">
                <a:ln>
                  <a:noFill/>
                </a:ln>
                <a:solidFill>
                  <a:srgbClr val="006666"/>
                </a:solidFill>
                <a:effectLst/>
                <a:latin typeface="Corbel" panose="020B0503020204020204" pitchFamily="34" charset="0"/>
              </a:rPr>
              <a:t>FAIR assessment in Research Objects*</a:t>
            </a:r>
            <a:r>
              <a:rPr lang="en-GB" altLang="en-US" sz="2000" dirty="0">
                <a:solidFill>
                  <a:srgbClr val="006666"/>
                </a:solidFill>
                <a:latin typeface="Corbel" panose="020B0503020204020204" pitchFamily="34" charset="0"/>
              </a:rPr>
              <a:t>, </a:t>
            </a:r>
            <a:r>
              <a:rPr lang="en-GB" altLang="en-US" sz="2000" dirty="0" err="1">
                <a:solidFill>
                  <a:srgbClr val="006666"/>
                </a:solidFill>
                <a:latin typeface="Corbel" panose="020B0503020204020204" pitchFamily="34" charset="0"/>
              </a:rPr>
              <a:t>ROHub</a:t>
            </a:r>
            <a:r>
              <a:rPr lang="en-GB" altLang="en-US" sz="2000" dirty="0">
                <a:solidFill>
                  <a:srgbClr val="006666"/>
                </a:solidFill>
                <a:latin typeface="Corbel" panose="020B0503020204020204" pitchFamily="34" charset="0"/>
              </a:rPr>
              <a:t>, Profile registry…</a:t>
            </a:r>
            <a:endParaRPr kumimoji="0" lang="en-US" altLang="en-US" sz="2000" b="0" i="0" u="none" strike="noStrike" cap="none" normalizeH="0" baseline="0" dirty="0">
              <a:ln>
                <a:noFill/>
              </a:ln>
              <a:solidFill>
                <a:srgbClr val="006666"/>
              </a:solidFill>
              <a:effectLst/>
              <a:latin typeface="Corbel" panose="020B0503020204020204" pitchFamily="34" charset="0"/>
            </a:endParaRPr>
          </a:p>
        </p:txBody>
      </p:sp>
      <p:sp>
        <p:nvSpPr>
          <p:cNvPr id="23" name="TextBox 22">
            <a:extLst>
              <a:ext uri="{FF2B5EF4-FFF2-40B4-BE49-F238E27FC236}">
                <a16:creationId xmlns:a16="http://schemas.microsoft.com/office/drawing/2014/main" id="{ADF637A1-D598-A1E2-59E1-B9031890C771}"/>
              </a:ext>
            </a:extLst>
          </p:cNvPr>
          <p:cNvSpPr txBox="1"/>
          <p:nvPr/>
        </p:nvSpPr>
        <p:spPr>
          <a:xfrm>
            <a:off x="735250" y="1236336"/>
            <a:ext cx="3448380" cy="769441"/>
          </a:xfrm>
          <a:prstGeom prst="rect">
            <a:avLst/>
          </a:prstGeom>
          <a:noFill/>
        </p:spPr>
        <p:txBody>
          <a:bodyPr wrap="none" rtlCol="0">
            <a:spAutoFit/>
          </a:bodyPr>
          <a:lstStyle/>
          <a:p>
            <a:r>
              <a:rPr lang="en-GB" sz="4400" dirty="0">
                <a:solidFill>
                  <a:srgbClr val="006666"/>
                </a:solidFill>
                <a:latin typeface="Corbel" panose="020B0503020204020204" pitchFamily="34" charset="0"/>
              </a:rPr>
              <a:t>The Principles</a:t>
            </a:r>
          </a:p>
        </p:txBody>
      </p:sp>
      <p:sp>
        <p:nvSpPr>
          <p:cNvPr id="25" name="TextBox 24">
            <a:extLst>
              <a:ext uri="{FF2B5EF4-FFF2-40B4-BE49-F238E27FC236}">
                <a16:creationId xmlns:a16="http://schemas.microsoft.com/office/drawing/2014/main" id="{8B058703-726E-BAD3-FAB6-BB4BD9622C3A}"/>
              </a:ext>
            </a:extLst>
          </p:cNvPr>
          <p:cNvSpPr txBox="1"/>
          <p:nvPr/>
        </p:nvSpPr>
        <p:spPr>
          <a:xfrm>
            <a:off x="735250" y="6399473"/>
            <a:ext cx="7618574" cy="369332"/>
          </a:xfrm>
          <a:prstGeom prst="rect">
            <a:avLst/>
          </a:prstGeom>
          <a:noFill/>
        </p:spPr>
        <p:txBody>
          <a:bodyPr wrap="square">
            <a:spAutoFit/>
          </a:bodyPr>
          <a:lstStyle/>
          <a:p>
            <a:r>
              <a:rPr kumimoji="0" lang="en-US" altLang="en-US" sz="1800" b="0" i="0" u="none" strike="noStrike" cap="none" normalizeH="0" baseline="0" dirty="0">
                <a:ln>
                  <a:noFill/>
                </a:ln>
                <a:solidFill>
                  <a:schemeClr val="tx1"/>
                </a:solidFill>
                <a:effectLst/>
                <a:latin typeface="Corbel" panose="020B0503020204020204" pitchFamily="34" charset="0"/>
                <a:hlinkClick r:id="rId4"/>
              </a:rPr>
              <a:t>*https://dgarijo.com/papers/TPDL2022_gonzalez.pdf</a:t>
            </a:r>
            <a:r>
              <a:rPr kumimoji="0" lang="en-US" altLang="en-US" sz="1200" b="0" i="0" u="none" strike="noStrike" cap="none" normalizeH="0" baseline="0" dirty="0">
                <a:ln>
                  <a:noFill/>
                </a:ln>
                <a:solidFill>
                  <a:schemeClr val="tx1"/>
                </a:solidFill>
                <a:effectLst/>
                <a:latin typeface="Corbel" panose="020B0503020204020204" pitchFamily="34" charset="0"/>
              </a:rPr>
              <a:t> </a:t>
            </a:r>
            <a:endParaRPr lang="en-GB" dirty="0">
              <a:latin typeface="Corbel" panose="020B0503020204020204" pitchFamily="34" charset="0"/>
            </a:endParaRPr>
          </a:p>
        </p:txBody>
      </p:sp>
      <p:grpSp>
        <p:nvGrpSpPr>
          <p:cNvPr id="32" name="Group 31">
            <a:extLst>
              <a:ext uri="{FF2B5EF4-FFF2-40B4-BE49-F238E27FC236}">
                <a16:creationId xmlns:a16="http://schemas.microsoft.com/office/drawing/2014/main" id="{EBEBCFC6-CF5F-8C70-3CAB-61B71C628C73}"/>
              </a:ext>
            </a:extLst>
          </p:cNvPr>
          <p:cNvGrpSpPr/>
          <p:nvPr/>
        </p:nvGrpSpPr>
        <p:grpSpPr>
          <a:xfrm>
            <a:off x="7057171" y="1236336"/>
            <a:ext cx="4973404" cy="5552175"/>
            <a:chOff x="7057171" y="1236336"/>
            <a:chExt cx="4973404" cy="5552175"/>
          </a:xfrm>
        </p:grpSpPr>
        <p:pic>
          <p:nvPicPr>
            <p:cNvPr id="11" name="Google Shape;74;p2">
              <a:extLst>
                <a:ext uri="{FF2B5EF4-FFF2-40B4-BE49-F238E27FC236}">
                  <a16:creationId xmlns:a16="http://schemas.microsoft.com/office/drawing/2014/main" id="{ED6B9399-A93A-6E82-5884-0EF5293B11B2}"/>
                </a:ext>
              </a:extLst>
            </p:cNvPr>
            <p:cNvPicPr preferRelativeResize="0"/>
            <p:nvPr/>
          </p:nvPicPr>
          <p:blipFill rotWithShape="1">
            <a:blip r:embed="rId5">
              <a:alphaModFix/>
            </a:blip>
            <a:srcRect b="12921"/>
            <a:stretch/>
          </p:blipFill>
          <p:spPr>
            <a:xfrm>
              <a:off x="7057171" y="2074987"/>
              <a:ext cx="3198820" cy="2236716"/>
            </a:xfrm>
            <a:prstGeom prst="rect">
              <a:avLst/>
            </a:prstGeom>
            <a:noFill/>
            <a:ln>
              <a:noFill/>
            </a:ln>
          </p:spPr>
        </p:pic>
        <p:pic>
          <p:nvPicPr>
            <p:cNvPr id="12" name="Google Shape;81;p2">
              <a:extLst>
                <a:ext uri="{FF2B5EF4-FFF2-40B4-BE49-F238E27FC236}">
                  <a16:creationId xmlns:a16="http://schemas.microsoft.com/office/drawing/2014/main" id="{76D34873-D6E7-1466-D73A-C1098CA6F96F}"/>
                </a:ext>
              </a:extLst>
            </p:cNvPr>
            <p:cNvPicPr preferRelativeResize="0"/>
            <p:nvPr/>
          </p:nvPicPr>
          <p:blipFill rotWithShape="1">
            <a:blip r:embed="rId6">
              <a:alphaModFix/>
            </a:blip>
            <a:srcRect l="63622" t="-15070" b="-1"/>
            <a:stretch/>
          </p:blipFill>
          <p:spPr>
            <a:xfrm>
              <a:off x="10028544" y="5176688"/>
              <a:ext cx="1373549" cy="526864"/>
            </a:xfrm>
            <a:prstGeom prst="rect">
              <a:avLst/>
            </a:prstGeom>
            <a:noFill/>
            <a:ln>
              <a:noFill/>
            </a:ln>
          </p:spPr>
        </p:pic>
        <p:sp>
          <p:nvSpPr>
            <p:cNvPr id="14" name="Google Shape;78;p2">
              <a:extLst>
                <a:ext uri="{FF2B5EF4-FFF2-40B4-BE49-F238E27FC236}">
                  <a16:creationId xmlns:a16="http://schemas.microsoft.com/office/drawing/2014/main" id="{D91780D3-7164-A0B2-9D63-97ED35805AE1}"/>
                </a:ext>
              </a:extLst>
            </p:cNvPr>
            <p:cNvSpPr txBox="1"/>
            <p:nvPr/>
          </p:nvSpPr>
          <p:spPr>
            <a:xfrm>
              <a:off x="7226184" y="6419179"/>
              <a:ext cx="4804391" cy="369332"/>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b="0" i="0" u="none" strike="noStrike" kern="0" cap="none" spc="0" normalizeH="0" baseline="0" noProof="0" dirty="0">
                  <a:ln>
                    <a:noFill/>
                  </a:ln>
                  <a:solidFill>
                    <a:srgbClr val="006666"/>
                  </a:solidFill>
                  <a:effectLst/>
                  <a:uLnTx/>
                  <a:uFillTx/>
                  <a:latin typeface="Corbel" panose="020B0503020204020204" pitchFamily="34" charset="0"/>
                  <a:ea typeface="Calibri"/>
                  <a:cs typeface="Calibri"/>
                  <a:sym typeface="Calibri"/>
                  <a:hlinkClick r:id="rId7"/>
                </a:rPr>
                <a:t>https://fairdo.org/</a:t>
              </a:r>
              <a:r>
                <a:rPr lang="en-GB" kern="0" dirty="0">
                  <a:solidFill>
                    <a:srgbClr val="006666"/>
                  </a:solidFill>
                  <a:latin typeface="Corbel" panose="020B0503020204020204" pitchFamily="34" charset="0"/>
                  <a:ea typeface="Calibri"/>
                  <a:cs typeface="Calibri"/>
                  <a:sym typeface="Calibri"/>
                </a:rPr>
                <a:t>      </a:t>
              </a:r>
              <a:r>
                <a:rPr kumimoji="0" lang="en-GB" b="0" i="0" u="none" strike="noStrike" kern="0" cap="none" spc="0" normalizeH="0" baseline="0" noProof="0" dirty="0">
                  <a:ln>
                    <a:noFill/>
                  </a:ln>
                  <a:solidFill>
                    <a:srgbClr val="006666"/>
                  </a:solidFill>
                  <a:effectLst/>
                  <a:uLnTx/>
                  <a:uFillTx/>
                  <a:latin typeface="Corbel" panose="020B0503020204020204" pitchFamily="34" charset="0"/>
                  <a:cs typeface="Arial"/>
                  <a:sym typeface="Arial"/>
                  <a:hlinkClick r:id="rId8"/>
                </a:rPr>
                <a:t>https://www.fdo2022.org</a:t>
              </a:r>
              <a:endParaRPr kumimoji="0" lang="en-GB" b="0" i="0" u="none" strike="noStrike" kern="0" cap="none" spc="0" normalizeH="0" baseline="0" noProof="0" dirty="0">
                <a:ln>
                  <a:noFill/>
                </a:ln>
                <a:solidFill>
                  <a:srgbClr val="006666"/>
                </a:solidFill>
                <a:effectLst/>
                <a:uLnTx/>
                <a:uFillTx/>
                <a:latin typeface="Corbel" panose="020B0503020204020204" pitchFamily="34" charset="0"/>
                <a:cs typeface="Arial"/>
                <a:sym typeface="Arial"/>
              </a:endParaRPr>
            </a:p>
          </p:txBody>
        </p:sp>
        <p:sp>
          <p:nvSpPr>
            <p:cNvPr id="26" name="TextBox 25">
              <a:extLst>
                <a:ext uri="{FF2B5EF4-FFF2-40B4-BE49-F238E27FC236}">
                  <a16:creationId xmlns:a16="http://schemas.microsoft.com/office/drawing/2014/main" id="{8BFEC36C-71B1-775D-A711-A6A108930DDF}"/>
                </a:ext>
              </a:extLst>
            </p:cNvPr>
            <p:cNvSpPr txBox="1"/>
            <p:nvPr/>
          </p:nvSpPr>
          <p:spPr>
            <a:xfrm>
              <a:off x="7057171" y="1236336"/>
              <a:ext cx="4198585" cy="769441"/>
            </a:xfrm>
            <a:prstGeom prst="rect">
              <a:avLst/>
            </a:prstGeom>
            <a:noFill/>
          </p:spPr>
          <p:txBody>
            <a:bodyPr wrap="none" rtlCol="0">
              <a:spAutoFit/>
            </a:bodyPr>
            <a:lstStyle/>
            <a:p>
              <a:r>
                <a:rPr lang="en-GB" sz="4400" dirty="0">
                  <a:solidFill>
                    <a:srgbClr val="006666"/>
                  </a:solidFill>
                  <a:latin typeface="Corbel" panose="020B0503020204020204" pitchFamily="34" charset="0"/>
                </a:rPr>
                <a:t>The FDOF Forum</a:t>
              </a:r>
            </a:p>
          </p:txBody>
        </p:sp>
        <p:pic>
          <p:nvPicPr>
            <p:cNvPr id="28" name="Graphic 27">
              <a:extLst>
                <a:ext uri="{FF2B5EF4-FFF2-40B4-BE49-F238E27FC236}">
                  <a16:creationId xmlns:a16="http://schemas.microsoft.com/office/drawing/2014/main" id="{42C21418-DFF5-C507-AD08-E3C0976A8CD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319187" y="4491524"/>
              <a:ext cx="1885167" cy="1338468"/>
            </a:xfrm>
            <a:prstGeom prst="rect">
              <a:avLst/>
            </a:prstGeom>
          </p:spPr>
        </p:pic>
        <p:pic>
          <p:nvPicPr>
            <p:cNvPr id="29" name="Google Shape;81;p2">
              <a:extLst>
                <a:ext uri="{FF2B5EF4-FFF2-40B4-BE49-F238E27FC236}">
                  <a16:creationId xmlns:a16="http://schemas.microsoft.com/office/drawing/2014/main" id="{A573521E-2ADB-DC2A-131D-6DB0178C7CC7}"/>
                </a:ext>
              </a:extLst>
            </p:cNvPr>
            <p:cNvPicPr preferRelativeResize="0"/>
            <p:nvPr/>
          </p:nvPicPr>
          <p:blipFill rotWithShape="1">
            <a:blip r:embed="rId6">
              <a:alphaModFix/>
            </a:blip>
            <a:srcRect t="-1" r="35611" b="-1"/>
            <a:stretch/>
          </p:blipFill>
          <p:spPr>
            <a:xfrm>
              <a:off x="9396109" y="4918391"/>
              <a:ext cx="2005984" cy="369332"/>
            </a:xfrm>
            <a:prstGeom prst="rect">
              <a:avLst/>
            </a:prstGeom>
            <a:noFill/>
            <a:ln>
              <a:noFill/>
            </a:ln>
          </p:spPr>
        </p:pic>
      </p:grpSp>
      <p:pic>
        <p:nvPicPr>
          <p:cNvPr id="31" name="Picture 30">
            <a:extLst>
              <a:ext uri="{FF2B5EF4-FFF2-40B4-BE49-F238E27FC236}">
                <a16:creationId xmlns:a16="http://schemas.microsoft.com/office/drawing/2014/main" id="{1C4F5A2B-BBE9-E324-5D21-2410F3C3AF85}"/>
              </a:ext>
            </a:extLst>
          </p:cNvPr>
          <p:cNvPicPr>
            <a:picLocks noChangeAspect="1"/>
          </p:cNvPicPr>
          <p:nvPr/>
        </p:nvPicPr>
        <p:blipFill>
          <a:blip r:embed="rId11"/>
          <a:stretch>
            <a:fillRect/>
          </a:stretch>
        </p:blipFill>
        <p:spPr>
          <a:xfrm>
            <a:off x="843978" y="5057374"/>
            <a:ext cx="3061908" cy="704906"/>
          </a:xfrm>
          <a:prstGeom prst="rect">
            <a:avLst/>
          </a:prstGeom>
        </p:spPr>
      </p:pic>
    </p:spTree>
    <p:extLst>
      <p:ext uri="{BB962C8B-B14F-4D97-AF65-F5344CB8AC3E}">
        <p14:creationId xmlns:p14="http://schemas.microsoft.com/office/powerpoint/2010/main" val="161124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66DAC-9A2E-1698-0392-ED6653168A05}"/>
              </a:ext>
            </a:extLst>
          </p:cNvPr>
          <p:cNvSpPr>
            <a:spLocks noGrp="1"/>
          </p:cNvSpPr>
          <p:nvPr>
            <p:ph type="title"/>
          </p:nvPr>
        </p:nvSpPr>
        <p:spPr>
          <a:xfrm>
            <a:off x="1461331" y="273861"/>
            <a:ext cx="10639514" cy="841327"/>
          </a:xfrm>
        </p:spPr>
        <p:txBody>
          <a:bodyPr>
            <a:normAutofit fontScale="90000"/>
          </a:bodyPr>
          <a:lstStyle/>
          <a:p>
            <a:pPr algn="l"/>
            <a:r>
              <a:rPr lang="en-US" dirty="0">
                <a:solidFill>
                  <a:srgbClr val="006666"/>
                </a:solidFill>
              </a:rPr>
              <a:t>FAIR Digital Object (FDO) – conceptual view</a:t>
            </a:r>
            <a:br>
              <a:rPr lang="en-US" dirty="0">
                <a:solidFill>
                  <a:srgbClr val="006666"/>
                </a:solidFill>
              </a:rPr>
            </a:br>
            <a:r>
              <a:rPr lang="en-GB" sz="2400" dirty="0">
                <a:solidFill>
                  <a:srgbClr val="006666"/>
                </a:solidFill>
                <a:latin typeface="Corbel" panose="020B0503020204020204" pitchFamily="34" charset="0"/>
                <a:sym typeface="Wingdings" panose="05000000000000000000" pitchFamily="2" charset="2"/>
              </a:rPr>
              <a:t>Predictable implementation of FAIR for </a:t>
            </a:r>
            <a:r>
              <a:rPr lang="en-GB" sz="2400" b="1" dirty="0">
                <a:solidFill>
                  <a:srgbClr val="006666"/>
                </a:solidFill>
                <a:latin typeface="Corbel" panose="020B0503020204020204" pitchFamily="34" charset="0"/>
                <a:sym typeface="Wingdings" panose="05000000000000000000" pitchFamily="2" charset="2"/>
              </a:rPr>
              <a:t>active objects - </a:t>
            </a:r>
            <a:r>
              <a:rPr lang="en-GB" sz="2400" dirty="0">
                <a:solidFill>
                  <a:srgbClr val="006666"/>
                </a:solidFill>
                <a:latin typeface="Corbel" panose="020B0503020204020204" pitchFamily="34" charset="0"/>
                <a:sym typeface="Wingdings" panose="05000000000000000000" pitchFamily="2" charset="2"/>
              </a:rPr>
              <a:t>not just static data</a:t>
            </a:r>
            <a:endParaRPr lang="en-GB" dirty="0">
              <a:solidFill>
                <a:srgbClr val="006666"/>
              </a:solidFill>
            </a:endParaRPr>
          </a:p>
        </p:txBody>
      </p:sp>
      <p:pic>
        <p:nvPicPr>
          <p:cNvPr id="5" name="Google Shape;240;p9" descr="Image result for RO-Crate logo">
            <a:extLst>
              <a:ext uri="{FF2B5EF4-FFF2-40B4-BE49-F238E27FC236}">
                <a16:creationId xmlns:a16="http://schemas.microsoft.com/office/drawing/2014/main" id="{B6582EF5-4FD3-ACD5-0D6F-DFF3858F2C14}"/>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grpSp>
        <p:nvGrpSpPr>
          <p:cNvPr id="6" name="Group 5">
            <a:extLst>
              <a:ext uri="{FF2B5EF4-FFF2-40B4-BE49-F238E27FC236}">
                <a16:creationId xmlns:a16="http://schemas.microsoft.com/office/drawing/2014/main" id="{DD961E59-5B8F-F467-4538-2A548CEB2330}"/>
              </a:ext>
            </a:extLst>
          </p:cNvPr>
          <p:cNvGrpSpPr/>
          <p:nvPr/>
        </p:nvGrpSpPr>
        <p:grpSpPr>
          <a:xfrm>
            <a:off x="7060666" y="5530484"/>
            <a:ext cx="1807889" cy="635467"/>
            <a:chOff x="6762151" y="5185542"/>
            <a:chExt cx="1807889" cy="635467"/>
          </a:xfrm>
        </p:grpSpPr>
        <p:sp>
          <p:nvSpPr>
            <p:cNvPr id="7" name="Rectangle: Rounded Corners 6">
              <a:extLst>
                <a:ext uri="{FF2B5EF4-FFF2-40B4-BE49-F238E27FC236}">
                  <a16:creationId xmlns:a16="http://schemas.microsoft.com/office/drawing/2014/main" id="{22DFF3BC-CA0C-8D65-5667-0C4000662477}"/>
                </a:ext>
              </a:extLst>
            </p:cNvPr>
            <p:cNvSpPr/>
            <p:nvPr/>
          </p:nvSpPr>
          <p:spPr>
            <a:xfrm>
              <a:off x="6896486" y="5185542"/>
              <a:ext cx="1596787"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8" name="Rectangle: Rounded Corners 7">
              <a:extLst>
                <a:ext uri="{FF2B5EF4-FFF2-40B4-BE49-F238E27FC236}">
                  <a16:creationId xmlns:a16="http://schemas.microsoft.com/office/drawing/2014/main" id="{5038D056-89F6-A4B2-F727-64A17777243A}"/>
                </a:ext>
              </a:extLst>
            </p:cNvPr>
            <p:cNvSpPr/>
            <p:nvPr/>
          </p:nvSpPr>
          <p:spPr>
            <a:xfrm>
              <a:off x="7082657" y="5292287"/>
              <a:ext cx="1487383" cy="5287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PID Profile</a:t>
              </a:r>
            </a:p>
          </p:txBody>
        </p:sp>
        <p:sp>
          <p:nvSpPr>
            <p:cNvPr id="9" name="Rectangle: Rounded Corners 8">
              <a:extLst>
                <a:ext uri="{FF2B5EF4-FFF2-40B4-BE49-F238E27FC236}">
                  <a16:creationId xmlns:a16="http://schemas.microsoft.com/office/drawing/2014/main" id="{CD34586E-FBD2-3694-8834-15CD6E0B28CC}"/>
                </a:ext>
              </a:extLst>
            </p:cNvPr>
            <p:cNvSpPr/>
            <p:nvPr/>
          </p:nvSpPr>
          <p:spPr>
            <a:xfrm>
              <a:off x="6762151" y="5292287"/>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grpSp>
        <p:nvGrpSpPr>
          <p:cNvPr id="10" name="Group 9">
            <a:extLst>
              <a:ext uri="{FF2B5EF4-FFF2-40B4-BE49-F238E27FC236}">
                <a16:creationId xmlns:a16="http://schemas.microsoft.com/office/drawing/2014/main" id="{24123D2B-C92D-DCE2-54B8-25081EF263AB}"/>
              </a:ext>
            </a:extLst>
          </p:cNvPr>
          <p:cNvGrpSpPr/>
          <p:nvPr/>
        </p:nvGrpSpPr>
        <p:grpSpPr>
          <a:xfrm>
            <a:off x="5175969" y="2507446"/>
            <a:ext cx="1733147" cy="635467"/>
            <a:chOff x="4877454" y="2162504"/>
            <a:chExt cx="1733147" cy="635467"/>
          </a:xfrm>
        </p:grpSpPr>
        <p:sp>
          <p:nvSpPr>
            <p:cNvPr id="11" name="Rectangle: Rounded Corners 10">
              <a:extLst>
                <a:ext uri="{FF2B5EF4-FFF2-40B4-BE49-F238E27FC236}">
                  <a16:creationId xmlns:a16="http://schemas.microsoft.com/office/drawing/2014/main" id="{27481699-1D1E-0052-B8C8-C42D4CFBCBD8}"/>
                </a:ext>
              </a:extLst>
            </p:cNvPr>
            <p:cNvSpPr/>
            <p:nvPr/>
          </p:nvSpPr>
          <p:spPr>
            <a:xfrm>
              <a:off x="5013814" y="2162504"/>
              <a:ext cx="1596787"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12" name="Rectangle: Rounded Corners 11">
              <a:extLst>
                <a:ext uri="{FF2B5EF4-FFF2-40B4-BE49-F238E27FC236}">
                  <a16:creationId xmlns:a16="http://schemas.microsoft.com/office/drawing/2014/main" id="{838D0E0A-4C96-E685-8938-D3A172AF35E6}"/>
                </a:ext>
              </a:extLst>
            </p:cNvPr>
            <p:cNvSpPr/>
            <p:nvPr/>
          </p:nvSpPr>
          <p:spPr>
            <a:xfrm>
              <a:off x="5197960" y="2264814"/>
              <a:ext cx="1361187" cy="4096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Collection</a:t>
              </a:r>
            </a:p>
          </p:txBody>
        </p:sp>
        <p:sp>
          <p:nvSpPr>
            <p:cNvPr id="13" name="Rectangle: Rounded Corners 12">
              <a:extLst>
                <a:ext uri="{FF2B5EF4-FFF2-40B4-BE49-F238E27FC236}">
                  <a16:creationId xmlns:a16="http://schemas.microsoft.com/office/drawing/2014/main" id="{098C4ADC-E6E9-781A-AB6B-122559E9E49E}"/>
                </a:ext>
              </a:extLst>
            </p:cNvPr>
            <p:cNvSpPr/>
            <p:nvPr/>
          </p:nvSpPr>
          <p:spPr>
            <a:xfrm>
              <a:off x="4877454" y="2264814"/>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cxnSp>
        <p:nvCxnSpPr>
          <p:cNvPr id="14" name="Straight Arrow Connector 13">
            <a:extLst>
              <a:ext uri="{FF2B5EF4-FFF2-40B4-BE49-F238E27FC236}">
                <a16:creationId xmlns:a16="http://schemas.microsoft.com/office/drawing/2014/main" id="{CD0EDE4F-8016-0A59-21A2-C0857039CAEB}"/>
              </a:ext>
            </a:extLst>
          </p:cNvPr>
          <p:cNvCxnSpPr>
            <a:cxnSpLocks/>
          </p:cNvCxnSpPr>
          <p:nvPr/>
        </p:nvCxnSpPr>
        <p:spPr>
          <a:xfrm flipH="1">
            <a:off x="7283665" y="5110070"/>
            <a:ext cx="462209" cy="4204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927BC392-89CF-7C03-9B40-02CFEDC9E434}"/>
              </a:ext>
            </a:extLst>
          </p:cNvPr>
          <p:cNvCxnSpPr>
            <a:cxnSpLocks/>
          </p:cNvCxnSpPr>
          <p:nvPr/>
        </p:nvCxnSpPr>
        <p:spPr>
          <a:xfrm flipH="1" flipV="1">
            <a:off x="7562551" y="2109154"/>
            <a:ext cx="318253" cy="53845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6" name="Group 15">
            <a:extLst>
              <a:ext uri="{FF2B5EF4-FFF2-40B4-BE49-F238E27FC236}">
                <a16:creationId xmlns:a16="http://schemas.microsoft.com/office/drawing/2014/main" id="{5319CBE6-4AFC-C32B-44E5-BADB9F2CEE5D}"/>
              </a:ext>
            </a:extLst>
          </p:cNvPr>
          <p:cNvGrpSpPr/>
          <p:nvPr/>
        </p:nvGrpSpPr>
        <p:grpSpPr>
          <a:xfrm>
            <a:off x="6790035" y="2342811"/>
            <a:ext cx="5028688" cy="3035273"/>
            <a:chOff x="5052917" y="1788976"/>
            <a:chExt cx="5028688" cy="3035273"/>
          </a:xfrm>
        </p:grpSpPr>
        <p:grpSp>
          <p:nvGrpSpPr>
            <p:cNvPr id="17" name="Group 16">
              <a:extLst>
                <a:ext uri="{FF2B5EF4-FFF2-40B4-BE49-F238E27FC236}">
                  <a16:creationId xmlns:a16="http://schemas.microsoft.com/office/drawing/2014/main" id="{D37EE9E2-2476-13C9-ADCE-0A53616A83A7}"/>
                </a:ext>
              </a:extLst>
            </p:cNvPr>
            <p:cNvGrpSpPr/>
            <p:nvPr/>
          </p:nvGrpSpPr>
          <p:grpSpPr>
            <a:xfrm>
              <a:off x="5052917" y="2093776"/>
              <a:ext cx="4418219" cy="2730473"/>
              <a:chOff x="5052917" y="2093776"/>
              <a:chExt cx="4418219" cy="2730473"/>
            </a:xfrm>
          </p:grpSpPr>
          <p:sp>
            <p:nvSpPr>
              <p:cNvPr id="40" name="Rectangle: Rounded Corners 39">
                <a:extLst>
                  <a:ext uri="{FF2B5EF4-FFF2-40B4-BE49-F238E27FC236}">
                    <a16:creationId xmlns:a16="http://schemas.microsoft.com/office/drawing/2014/main" id="{68819163-CAB5-7840-A77C-78FED20AE524}"/>
                  </a:ext>
                </a:extLst>
              </p:cNvPr>
              <p:cNvSpPr/>
              <p:nvPr/>
            </p:nvSpPr>
            <p:spPr>
              <a:xfrm>
                <a:off x="5644056" y="2093776"/>
                <a:ext cx="3827080" cy="2730473"/>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r>
                  <a:rPr lang="en-GB" dirty="0"/>
                  <a:t>FDO</a:t>
                </a:r>
              </a:p>
            </p:txBody>
          </p:sp>
          <p:sp>
            <p:nvSpPr>
              <p:cNvPr id="41" name="Rectangle: Rounded Corners 40">
                <a:extLst>
                  <a:ext uri="{FF2B5EF4-FFF2-40B4-BE49-F238E27FC236}">
                    <a16:creationId xmlns:a16="http://schemas.microsoft.com/office/drawing/2014/main" id="{E110A007-2542-75DF-638A-5BF293FC05E2}"/>
                  </a:ext>
                </a:extLst>
              </p:cNvPr>
              <p:cNvSpPr/>
              <p:nvPr/>
            </p:nvSpPr>
            <p:spPr>
              <a:xfrm>
                <a:off x="5052917" y="2994018"/>
                <a:ext cx="877200" cy="581751"/>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GB" dirty="0"/>
                  <a:t>PID</a:t>
                </a:r>
                <a:br>
                  <a:rPr lang="en-GB" dirty="0"/>
                </a:br>
                <a:r>
                  <a:rPr lang="en-GB" sz="1100" dirty="0">
                    <a:latin typeface="Consolas" panose="020B0609020204030204" pitchFamily="49" charset="0"/>
                  </a:rPr>
                  <a:t>20.301/a</a:t>
                </a:r>
                <a:endParaRPr lang="en-GB" dirty="0">
                  <a:latin typeface="Consolas" panose="020B0609020204030204" pitchFamily="49" charset="0"/>
                </a:endParaRPr>
              </a:p>
            </p:txBody>
          </p:sp>
        </p:grpSp>
        <p:grpSp>
          <p:nvGrpSpPr>
            <p:cNvPr id="18" name="Group 17">
              <a:extLst>
                <a:ext uri="{FF2B5EF4-FFF2-40B4-BE49-F238E27FC236}">
                  <a16:creationId xmlns:a16="http://schemas.microsoft.com/office/drawing/2014/main" id="{C25E588C-A363-30DE-EED7-7E878E650767}"/>
                </a:ext>
              </a:extLst>
            </p:cNvPr>
            <p:cNvGrpSpPr/>
            <p:nvPr/>
          </p:nvGrpSpPr>
          <p:grpSpPr>
            <a:xfrm>
              <a:off x="8359597" y="3694100"/>
              <a:ext cx="1722008" cy="635467"/>
              <a:chOff x="8359597" y="3694100"/>
              <a:chExt cx="1722008" cy="635467"/>
            </a:xfrm>
          </p:grpSpPr>
          <p:sp>
            <p:nvSpPr>
              <p:cNvPr id="37" name="Rectangle: Rounded Corners 36">
                <a:extLst>
                  <a:ext uri="{FF2B5EF4-FFF2-40B4-BE49-F238E27FC236}">
                    <a16:creationId xmlns:a16="http://schemas.microsoft.com/office/drawing/2014/main" id="{D4DAD0D8-BD83-A73B-6703-16F6E1BF7E8C}"/>
                  </a:ext>
                </a:extLst>
              </p:cNvPr>
              <p:cNvSpPr/>
              <p:nvPr/>
            </p:nvSpPr>
            <p:spPr>
              <a:xfrm>
                <a:off x="8484818" y="3694100"/>
                <a:ext cx="1596787"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38" name="Rectangle: Rounded Corners 37">
                <a:extLst>
                  <a:ext uri="{FF2B5EF4-FFF2-40B4-BE49-F238E27FC236}">
                    <a16:creationId xmlns:a16="http://schemas.microsoft.com/office/drawing/2014/main" id="{6EA9259D-D06C-0811-5862-6482E3A78D6D}"/>
                  </a:ext>
                </a:extLst>
              </p:cNvPr>
              <p:cNvSpPr/>
              <p:nvPr/>
            </p:nvSpPr>
            <p:spPr>
              <a:xfrm>
                <a:off x="8680104" y="3798014"/>
                <a:ext cx="1204808" cy="4276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Metadata</a:t>
                </a:r>
              </a:p>
            </p:txBody>
          </p:sp>
          <p:sp>
            <p:nvSpPr>
              <p:cNvPr id="39" name="Rectangle: Rounded Corners 38">
                <a:extLst>
                  <a:ext uri="{FF2B5EF4-FFF2-40B4-BE49-F238E27FC236}">
                    <a16:creationId xmlns:a16="http://schemas.microsoft.com/office/drawing/2014/main" id="{E1A25793-3DB5-8D48-BA7B-D1D8E15A9A4C}"/>
                  </a:ext>
                </a:extLst>
              </p:cNvPr>
              <p:cNvSpPr/>
              <p:nvPr/>
            </p:nvSpPr>
            <p:spPr>
              <a:xfrm>
                <a:off x="8359597" y="3798014"/>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grpSp>
          <p:nvGrpSpPr>
            <p:cNvPr id="19" name="Group 18">
              <a:extLst>
                <a:ext uri="{FF2B5EF4-FFF2-40B4-BE49-F238E27FC236}">
                  <a16:creationId xmlns:a16="http://schemas.microsoft.com/office/drawing/2014/main" id="{5A93DE91-01FD-879A-06E5-E6E91BBC8CF1}"/>
                </a:ext>
              </a:extLst>
            </p:cNvPr>
            <p:cNvGrpSpPr/>
            <p:nvPr/>
          </p:nvGrpSpPr>
          <p:grpSpPr>
            <a:xfrm>
              <a:off x="6979038" y="1788976"/>
              <a:ext cx="2029824" cy="844205"/>
              <a:chOff x="6979038" y="1788976"/>
              <a:chExt cx="2029824" cy="844205"/>
            </a:xfrm>
          </p:grpSpPr>
          <p:grpSp>
            <p:nvGrpSpPr>
              <p:cNvPr id="28" name="Group 27">
                <a:extLst>
                  <a:ext uri="{FF2B5EF4-FFF2-40B4-BE49-F238E27FC236}">
                    <a16:creationId xmlns:a16="http://schemas.microsoft.com/office/drawing/2014/main" id="{A8262C97-64C3-7FCC-0CD0-5270C3DC9C25}"/>
                  </a:ext>
                </a:extLst>
              </p:cNvPr>
              <p:cNvGrpSpPr/>
              <p:nvPr/>
            </p:nvGrpSpPr>
            <p:grpSpPr>
              <a:xfrm>
                <a:off x="6979038" y="1788976"/>
                <a:ext cx="1725024" cy="538458"/>
                <a:chOff x="6979038" y="1788976"/>
                <a:chExt cx="1725024" cy="538458"/>
              </a:xfrm>
            </p:grpSpPr>
            <p:sp>
              <p:nvSpPr>
                <p:cNvPr id="35" name="Rectangle: Rounded Corners 34">
                  <a:extLst>
                    <a:ext uri="{FF2B5EF4-FFF2-40B4-BE49-F238E27FC236}">
                      <a16:creationId xmlns:a16="http://schemas.microsoft.com/office/drawing/2014/main" id="{FACDDF12-1513-6C6F-4E97-C24CF71E21F5}"/>
                    </a:ext>
                  </a:extLst>
                </p:cNvPr>
                <p:cNvSpPr/>
                <p:nvPr/>
              </p:nvSpPr>
              <p:spPr>
                <a:xfrm>
                  <a:off x="7281765" y="1788976"/>
                  <a:ext cx="1422297" cy="53845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dirty="0"/>
                    <a:t>Operation</a:t>
                  </a:r>
                </a:p>
              </p:txBody>
            </p:sp>
            <p:sp>
              <p:nvSpPr>
                <p:cNvPr id="36" name="Rectangle: Rounded Corners 35">
                  <a:extLst>
                    <a:ext uri="{FF2B5EF4-FFF2-40B4-BE49-F238E27FC236}">
                      <a16:creationId xmlns:a16="http://schemas.microsoft.com/office/drawing/2014/main" id="{6AE2ED27-CE53-D2C8-A6A6-D1FA4315D5C6}"/>
                    </a:ext>
                  </a:extLst>
                </p:cNvPr>
                <p:cNvSpPr/>
                <p:nvPr/>
              </p:nvSpPr>
              <p:spPr>
                <a:xfrm>
                  <a:off x="6979038" y="1845526"/>
                  <a:ext cx="278061" cy="4276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grpSp>
          <p:grpSp>
            <p:nvGrpSpPr>
              <p:cNvPr id="29" name="Group 28">
                <a:extLst>
                  <a:ext uri="{FF2B5EF4-FFF2-40B4-BE49-F238E27FC236}">
                    <a16:creationId xmlns:a16="http://schemas.microsoft.com/office/drawing/2014/main" id="{0B47B774-BDCB-1BBC-7E54-77A548DA02FD}"/>
                  </a:ext>
                </a:extLst>
              </p:cNvPr>
              <p:cNvGrpSpPr/>
              <p:nvPr/>
            </p:nvGrpSpPr>
            <p:grpSpPr>
              <a:xfrm>
                <a:off x="7131438" y="1941376"/>
                <a:ext cx="1715800" cy="555704"/>
                <a:chOff x="7131438" y="1941376"/>
                <a:chExt cx="1715800" cy="555704"/>
              </a:xfrm>
            </p:grpSpPr>
            <p:sp>
              <p:nvSpPr>
                <p:cNvPr id="33" name="Rectangle: Rounded Corners 32">
                  <a:extLst>
                    <a:ext uri="{FF2B5EF4-FFF2-40B4-BE49-F238E27FC236}">
                      <a16:creationId xmlns:a16="http://schemas.microsoft.com/office/drawing/2014/main" id="{76249BB9-2D9F-17D8-F696-A69A184D0797}"/>
                    </a:ext>
                  </a:extLst>
                </p:cNvPr>
                <p:cNvSpPr/>
                <p:nvPr/>
              </p:nvSpPr>
              <p:spPr>
                <a:xfrm>
                  <a:off x="7434165" y="1941376"/>
                  <a:ext cx="1413073" cy="55570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dirty="0"/>
                    <a:t>Operation</a:t>
                  </a:r>
                </a:p>
              </p:txBody>
            </p:sp>
            <p:sp>
              <p:nvSpPr>
                <p:cNvPr id="34" name="Rectangle: Rounded Corners 33">
                  <a:extLst>
                    <a:ext uri="{FF2B5EF4-FFF2-40B4-BE49-F238E27FC236}">
                      <a16:creationId xmlns:a16="http://schemas.microsoft.com/office/drawing/2014/main" id="{DDDD1C4A-F28F-1F3D-CFD3-CA813677E600}"/>
                    </a:ext>
                  </a:extLst>
                </p:cNvPr>
                <p:cNvSpPr/>
                <p:nvPr/>
              </p:nvSpPr>
              <p:spPr>
                <a:xfrm>
                  <a:off x="7131438" y="1997926"/>
                  <a:ext cx="278061" cy="4276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grpSp>
          <p:grpSp>
            <p:nvGrpSpPr>
              <p:cNvPr id="30" name="Group 29">
                <a:extLst>
                  <a:ext uri="{FF2B5EF4-FFF2-40B4-BE49-F238E27FC236}">
                    <a16:creationId xmlns:a16="http://schemas.microsoft.com/office/drawing/2014/main" id="{7E63C4D7-E247-91B9-F70C-1321689BAD44}"/>
                  </a:ext>
                </a:extLst>
              </p:cNvPr>
              <p:cNvGrpSpPr/>
              <p:nvPr/>
            </p:nvGrpSpPr>
            <p:grpSpPr>
              <a:xfrm>
                <a:off x="7283838" y="2093776"/>
                <a:ext cx="1725024" cy="539405"/>
                <a:chOff x="7283838" y="2093776"/>
                <a:chExt cx="1725024" cy="539405"/>
              </a:xfrm>
            </p:grpSpPr>
            <p:sp>
              <p:nvSpPr>
                <p:cNvPr id="31" name="Rectangle: Rounded Corners 30">
                  <a:extLst>
                    <a:ext uri="{FF2B5EF4-FFF2-40B4-BE49-F238E27FC236}">
                      <a16:creationId xmlns:a16="http://schemas.microsoft.com/office/drawing/2014/main" id="{423C2EE2-8059-5D75-FB01-9F904E1DF98D}"/>
                    </a:ext>
                  </a:extLst>
                </p:cNvPr>
                <p:cNvSpPr/>
                <p:nvPr/>
              </p:nvSpPr>
              <p:spPr>
                <a:xfrm>
                  <a:off x="7586565" y="2093776"/>
                  <a:ext cx="1422297" cy="539405"/>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dirty="0"/>
                    <a:t>Operation</a:t>
                  </a:r>
                </a:p>
              </p:txBody>
            </p:sp>
            <p:sp>
              <p:nvSpPr>
                <p:cNvPr id="32" name="Rectangle: Rounded Corners 31">
                  <a:extLst>
                    <a:ext uri="{FF2B5EF4-FFF2-40B4-BE49-F238E27FC236}">
                      <a16:creationId xmlns:a16="http://schemas.microsoft.com/office/drawing/2014/main" id="{308A7081-1C71-5FFD-31FB-BA4A05BCCF2C}"/>
                    </a:ext>
                  </a:extLst>
                </p:cNvPr>
                <p:cNvSpPr/>
                <p:nvPr/>
              </p:nvSpPr>
              <p:spPr>
                <a:xfrm>
                  <a:off x="7283838" y="2150326"/>
                  <a:ext cx="278061" cy="42764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GB" dirty="0"/>
                </a:p>
              </p:txBody>
            </p:sp>
          </p:grpSp>
        </p:grpSp>
        <p:grpSp>
          <p:nvGrpSpPr>
            <p:cNvPr id="20" name="Group 19">
              <a:extLst>
                <a:ext uri="{FF2B5EF4-FFF2-40B4-BE49-F238E27FC236}">
                  <a16:creationId xmlns:a16="http://schemas.microsoft.com/office/drawing/2014/main" id="{DAE28962-726C-19EE-A242-C47883529800}"/>
                </a:ext>
              </a:extLst>
            </p:cNvPr>
            <p:cNvGrpSpPr/>
            <p:nvPr/>
          </p:nvGrpSpPr>
          <p:grpSpPr>
            <a:xfrm>
              <a:off x="5963308" y="2994018"/>
              <a:ext cx="2199289" cy="1646330"/>
              <a:chOff x="5963308" y="2994018"/>
              <a:chExt cx="2199289" cy="1646330"/>
            </a:xfrm>
          </p:grpSpPr>
          <p:sp>
            <p:nvSpPr>
              <p:cNvPr id="26" name="Rectangle: Rounded Corners 25">
                <a:extLst>
                  <a:ext uri="{FF2B5EF4-FFF2-40B4-BE49-F238E27FC236}">
                    <a16:creationId xmlns:a16="http://schemas.microsoft.com/office/drawing/2014/main" id="{672752C6-9AC0-A2B3-7D94-DD5AA31E3637}"/>
                  </a:ext>
                </a:extLst>
              </p:cNvPr>
              <p:cNvSpPr/>
              <p:nvPr/>
            </p:nvSpPr>
            <p:spPr>
              <a:xfrm>
                <a:off x="5966277" y="3216299"/>
                <a:ext cx="2196320" cy="1424049"/>
              </a:xfrm>
              <a:prstGeom prst="round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en-GB" sz="1200" dirty="0">
                    <a:latin typeface="Consolas" panose="020B0609020204030204" pitchFamily="49" charset="0"/>
                  </a:rPr>
                </a:br>
                <a:r>
                  <a:rPr lang="en-GB" sz="1200" dirty="0"/>
                  <a:t>Attributes</a:t>
                </a:r>
              </a:p>
              <a:p>
                <a:r>
                  <a:rPr lang="en-GB" sz="1200" dirty="0">
                    <a:latin typeface="Consolas" panose="020B0609020204030204" pitchFamily="49" charset="0"/>
                  </a:rPr>
                  <a:t>20.123: “Alice” 20.789: &lt;http://...&gt;</a:t>
                </a:r>
              </a:p>
              <a:p>
                <a:r>
                  <a:rPr lang="en-GB" sz="1200" dirty="0">
                    <a:latin typeface="Consolas" panose="020B0609020204030204" pitchFamily="49" charset="0"/>
                  </a:rPr>
                  <a:t>20.456: 10.1234/ab </a:t>
                </a:r>
              </a:p>
            </p:txBody>
          </p:sp>
          <p:sp>
            <p:nvSpPr>
              <p:cNvPr id="27" name="Rectangle: Rounded Corners 26">
                <a:extLst>
                  <a:ext uri="{FF2B5EF4-FFF2-40B4-BE49-F238E27FC236}">
                    <a16:creationId xmlns:a16="http://schemas.microsoft.com/office/drawing/2014/main" id="{8EC28C47-0306-B7A3-6BC8-8F1D9FDEBF96}"/>
                  </a:ext>
                </a:extLst>
              </p:cNvPr>
              <p:cNvSpPr/>
              <p:nvPr/>
            </p:nvSpPr>
            <p:spPr>
              <a:xfrm>
                <a:off x="5963308" y="2994018"/>
                <a:ext cx="1308537" cy="5817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PID Record</a:t>
                </a:r>
              </a:p>
            </p:txBody>
          </p:sp>
        </p:grpSp>
        <p:cxnSp>
          <p:nvCxnSpPr>
            <p:cNvPr id="21" name="Straight Arrow Connector 20">
              <a:extLst>
                <a:ext uri="{FF2B5EF4-FFF2-40B4-BE49-F238E27FC236}">
                  <a16:creationId xmlns:a16="http://schemas.microsoft.com/office/drawing/2014/main" id="{14F9B07A-ACAA-CA66-E01D-2E95352F1F4C}"/>
                </a:ext>
              </a:extLst>
            </p:cNvPr>
            <p:cNvCxnSpPr>
              <a:endCxn id="39" idx="1"/>
            </p:cNvCxnSpPr>
            <p:nvPr/>
          </p:nvCxnSpPr>
          <p:spPr>
            <a:xfrm flipV="1">
              <a:off x="7803931" y="4011834"/>
              <a:ext cx="555666" cy="21382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Straight Arrow Connector 21">
              <a:extLst>
                <a:ext uri="{FF2B5EF4-FFF2-40B4-BE49-F238E27FC236}">
                  <a16:creationId xmlns:a16="http://schemas.microsoft.com/office/drawing/2014/main" id="{0138535E-DA10-78DA-519F-3535F611408A}"/>
                </a:ext>
              </a:extLst>
            </p:cNvPr>
            <p:cNvCxnSpPr>
              <a:cxnSpLocks/>
            </p:cNvCxnSpPr>
            <p:nvPr/>
          </p:nvCxnSpPr>
          <p:spPr>
            <a:xfrm flipV="1">
              <a:off x="7839681" y="3032398"/>
              <a:ext cx="1111055" cy="9794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3" name="Group 22">
              <a:extLst>
                <a:ext uri="{FF2B5EF4-FFF2-40B4-BE49-F238E27FC236}">
                  <a16:creationId xmlns:a16="http://schemas.microsoft.com/office/drawing/2014/main" id="{D41C1AC8-6A26-A752-2693-AD20973C94C6}"/>
                </a:ext>
              </a:extLst>
            </p:cNvPr>
            <p:cNvGrpSpPr/>
            <p:nvPr/>
          </p:nvGrpSpPr>
          <p:grpSpPr>
            <a:xfrm>
              <a:off x="8965047" y="2583219"/>
              <a:ext cx="1029600" cy="864064"/>
              <a:chOff x="8965047" y="2583219"/>
              <a:chExt cx="1029600" cy="864064"/>
            </a:xfrm>
          </p:grpSpPr>
          <p:sp>
            <p:nvSpPr>
              <p:cNvPr id="24" name="Flowchart: Magnetic Disk 23">
                <a:extLst>
                  <a:ext uri="{FF2B5EF4-FFF2-40B4-BE49-F238E27FC236}">
                    <a16:creationId xmlns:a16="http://schemas.microsoft.com/office/drawing/2014/main" id="{48B8EF4C-846D-A304-491A-EA1241714256}"/>
                  </a:ext>
                </a:extLst>
              </p:cNvPr>
              <p:cNvSpPr/>
              <p:nvPr/>
            </p:nvSpPr>
            <p:spPr>
              <a:xfrm>
                <a:off x="8965047" y="2583219"/>
                <a:ext cx="877200" cy="711664"/>
              </a:xfrm>
              <a:prstGeom prst="flowChartMagneticDisk">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600" dirty="0"/>
                  <a:t>Bytes</a:t>
                </a:r>
              </a:p>
            </p:txBody>
          </p:sp>
          <p:sp>
            <p:nvSpPr>
              <p:cNvPr id="25" name="Flowchart: Magnetic Disk 24">
                <a:extLst>
                  <a:ext uri="{FF2B5EF4-FFF2-40B4-BE49-F238E27FC236}">
                    <a16:creationId xmlns:a16="http://schemas.microsoft.com/office/drawing/2014/main" id="{1082019A-B4AC-4C8D-2FD3-F29A75CF8EAB}"/>
                  </a:ext>
                </a:extLst>
              </p:cNvPr>
              <p:cNvSpPr/>
              <p:nvPr/>
            </p:nvSpPr>
            <p:spPr>
              <a:xfrm>
                <a:off x="9117447" y="2735619"/>
                <a:ext cx="877200" cy="711664"/>
              </a:xfrm>
              <a:prstGeom prst="flowChartMagneticDisk">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GB" sz="1600" dirty="0"/>
                  <a:t>Bytes</a:t>
                </a:r>
              </a:p>
            </p:txBody>
          </p:sp>
        </p:grpSp>
      </p:grpSp>
      <p:cxnSp>
        <p:nvCxnSpPr>
          <p:cNvPr id="42" name="Straight Arrow Connector 41">
            <a:extLst>
              <a:ext uri="{FF2B5EF4-FFF2-40B4-BE49-F238E27FC236}">
                <a16:creationId xmlns:a16="http://schemas.microsoft.com/office/drawing/2014/main" id="{1AF373F3-B6C6-549E-3793-631EAC7F0C92}"/>
              </a:ext>
            </a:extLst>
          </p:cNvPr>
          <p:cNvCxnSpPr>
            <a:cxnSpLocks/>
            <a:stCxn id="11" idx="2"/>
          </p:cNvCxnSpPr>
          <p:nvPr/>
        </p:nvCxnSpPr>
        <p:spPr>
          <a:xfrm>
            <a:off x="6110723" y="3142913"/>
            <a:ext cx="856675" cy="34997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Straight Arrow Connector 42">
            <a:extLst>
              <a:ext uri="{FF2B5EF4-FFF2-40B4-BE49-F238E27FC236}">
                <a16:creationId xmlns:a16="http://schemas.microsoft.com/office/drawing/2014/main" id="{09565AC8-216E-CC96-00BB-DD2AE71A6F1C}"/>
              </a:ext>
            </a:extLst>
          </p:cNvPr>
          <p:cNvCxnSpPr>
            <a:cxnSpLocks/>
          </p:cNvCxnSpPr>
          <p:nvPr/>
        </p:nvCxnSpPr>
        <p:spPr>
          <a:xfrm flipH="1">
            <a:off x="5435372" y="3162713"/>
            <a:ext cx="304240" cy="5599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44" name="Group 43">
            <a:extLst>
              <a:ext uri="{FF2B5EF4-FFF2-40B4-BE49-F238E27FC236}">
                <a16:creationId xmlns:a16="http://schemas.microsoft.com/office/drawing/2014/main" id="{654E0CE3-3128-DCD8-037A-43EE64096991}"/>
              </a:ext>
            </a:extLst>
          </p:cNvPr>
          <p:cNvGrpSpPr/>
          <p:nvPr/>
        </p:nvGrpSpPr>
        <p:grpSpPr>
          <a:xfrm>
            <a:off x="4809085" y="3742504"/>
            <a:ext cx="1301639" cy="635467"/>
            <a:chOff x="92284" y="3369972"/>
            <a:chExt cx="1301639" cy="635467"/>
          </a:xfrm>
        </p:grpSpPr>
        <p:sp>
          <p:nvSpPr>
            <p:cNvPr id="45" name="Rectangle: Rounded Corners 44">
              <a:extLst>
                <a:ext uri="{FF2B5EF4-FFF2-40B4-BE49-F238E27FC236}">
                  <a16:creationId xmlns:a16="http://schemas.microsoft.com/office/drawing/2014/main" id="{F244CD47-BEB9-BAF1-CFD0-309D70989C08}"/>
                </a:ext>
              </a:extLst>
            </p:cNvPr>
            <p:cNvSpPr/>
            <p:nvPr/>
          </p:nvSpPr>
          <p:spPr>
            <a:xfrm>
              <a:off x="228645" y="3369972"/>
              <a:ext cx="1165278"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46" name="Rectangle: Rounded Corners 45">
              <a:extLst>
                <a:ext uri="{FF2B5EF4-FFF2-40B4-BE49-F238E27FC236}">
                  <a16:creationId xmlns:a16="http://schemas.microsoft.com/office/drawing/2014/main" id="{CBDFD09D-D5C5-86B1-D59B-82E9C1A030A3}"/>
                </a:ext>
              </a:extLst>
            </p:cNvPr>
            <p:cNvSpPr/>
            <p:nvPr/>
          </p:nvSpPr>
          <p:spPr>
            <a:xfrm>
              <a:off x="412791" y="3472282"/>
              <a:ext cx="828743" cy="4276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FDO</a:t>
              </a:r>
            </a:p>
          </p:txBody>
        </p:sp>
        <p:sp>
          <p:nvSpPr>
            <p:cNvPr id="47" name="Rectangle: Rounded Corners 46">
              <a:extLst>
                <a:ext uri="{FF2B5EF4-FFF2-40B4-BE49-F238E27FC236}">
                  <a16:creationId xmlns:a16="http://schemas.microsoft.com/office/drawing/2014/main" id="{E4F0F48A-313E-13D1-2763-6EAC399C9302}"/>
                </a:ext>
              </a:extLst>
            </p:cNvPr>
            <p:cNvSpPr/>
            <p:nvPr/>
          </p:nvSpPr>
          <p:spPr>
            <a:xfrm>
              <a:off x="92284" y="3472282"/>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grpSp>
        <p:nvGrpSpPr>
          <p:cNvPr id="48" name="Group 47">
            <a:extLst>
              <a:ext uri="{FF2B5EF4-FFF2-40B4-BE49-F238E27FC236}">
                <a16:creationId xmlns:a16="http://schemas.microsoft.com/office/drawing/2014/main" id="{49D5BAE0-BDF1-123F-A5D8-DD00A0D04DF1}"/>
              </a:ext>
            </a:extLst>
          </p:cNvPr>
          <p:cNvGrpSpPr/>
          <p:nvPr/>
        </p:nvGrpSpPr>
        <p:grpSpPr>
          <a:xfrm>
            <a:off x="4961485" y="3894904"/>
            <a:ext cx="1301639" cy="635467"/>
            <a:chOff x="92284" y="3369972"/>
            <a:chExt cx="1301639" cy="635467"/>
          </a:xfrm>
        </p:grpSpPr>
        <p:sp>
          <p:nvSpPr>
            <p:cNvPr id="49" name="Rectangle: Rounded Corners 48">
              <a:extLst>
                <a:ext uri="{FF2B5EF4-FFF2-40B4-BE49-F238E27FC236}">
                  <a16:creationId xmlns:a16="http://schemas.microsoft.com/office/drawing/2014/main" id="{A0D70A10-62B7-2A10-F849-8BE62F774065}"/>
                </a:ext>
              </a:extLst>
            </p:cNvPr>
            <p:cNvSpPr/>
            <p:nvPr/>
          </p:nvSpPr>
          <p:spPr>
            <a:xfrm>
              <a:off x="228645" y="3369972"/>
              <a:ext cx="1165278"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50" name="Rectangle: Rounded Corners 49">
              <a:extLst>
                <a:ext uri="{FF2B5EF4-FFF2-40B4-BE49-F238E27FC236}">
                  <a16:creationId xmlns:a16="http://schemas.microsoft.com/office/drawing/2014/main" id="{5A82C614-F7DD-C3DF-0A74-4B52CC03DBCA}"/>
                </a:ext>
              </a:extLst>
            </p:cNvPr>
            <p:cNvSpPr/>
            <p:nvPr/>
          </p:nvSpPr>
          <p:spPr>
            <a:xfrm>
              <a:off x="412791" y="3472282"/>
              <a:ext cx="828743" cy="4276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FDO</a:t>
              </a:r>
            </a:p>
          </p:txBody>
        </p:sp>
        <p:sp>
          <p:nvSpPr>
            <p:cNvPr id="51" name="Rectangle: Rounded Corners 50">
              <a:extLst>
                <a:ext uri="{FF2B5EF4-FFF2-40B4-BE49-F238E27FC236}">
                  <a16:creationId xmlns:a16="http://schemas.microsoft.com/office/drawing/2014/main" id="{DC7DE236-14B0-869D-D057-290EDE3D04CC}"/>
                </a:ext>
              </a:extLst>
            </p:cNvPr>
            <p:cNvSpPr/>
            <p:nvPr/>
          </p:nvSpPr>
          <p:spPr>
            <a:xfrm>
              <a:off x="92284" y="3472282"/>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cxnSp>
        <p:nvCxnSpPr>
          <p:cNvPr id="52" name="Straight Arrow Connector 51">
            <a:extLst>
              <a:ext uri="{FF2B5EF4-FFF2-40B4-BE49-F238E27FC236}">
                <a16:creationId xmlns:a16="http://schemas.microsoft.com/office/drawing/2014/main" id="{3406A08F-C3C5-B04B-BB54-67D90E98215A}"/>
              </a:ext>
            </a:extLst>
          </p:cNvPr>
          <p:cNvCxnSpPr>
            <a:cxnSpLocks/>
          </p:cNvCxnSpPr>
          <p:nvPr/>
        </p:nvCxnSpPr>
        <p:spPr>
          <a:xfrm flipH="1">
            <a:off x="5639194" y="3162713"/>
            <a:ext cx="304240" cy="5599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53" name="Group 52">
            <a:extLst>
              <a:ext uri="{FF2B5EF4-FFF2-40B4-BE49-F238E27FC236}">
                <a16:creationId xmlns:a16="http://schemas.microsoft.com/office/drawing/2014/main" id="{9ACB9153-1865-CF08-CC7D-7897F001B574}"/>
              </a:ext>
            </a:extLst>
          </p:cNvPr>
          <p:cNvGrpSpPr/>
          <p:nvPr/>
        </p:nvGrpSpPr>
        <p:grpSpPr>
          <a:xfrm>
            <a:off x="7213066" y="1418720"/>
            <a:ext cx="1695947" cy="635467"/>
            <a:chOff x="6914551" y="1073778"/>
            <a:chExt cx="1695947" cy="635467"/>
          </a:xfrm>
        </p:grpSpPr>
        <p:sp>
          <p:nvSpPr>
            <p:cNvPr id="54" name="Rectangle: Rounded Corners 53">
              <a:extLst>
                <a:ext uri="{FF2B5EF4-FFF2-40B4-BE49-F238E27FC236}">
                  <a16:creationId xmlns:a16="http://schemas.microsoft.com/office/drawing/2014/main" id="{27FB6B83-E346-7EA5-BF7D-283890A78BBC}"/>
                </a:ext>
              </a:extLst>
            </p:cNvPr>
            <p:cNvSpPr/>
            <p:nvPr/>
          </p:nvSpPr>
          <p:spPr>
            <a:xfrm>
              <a:off x="7053581" y="1073778"/>
              <a:ext cx="1516460" cy="635467"/>
            </a:xfrm>
            <a:prstGeom prst="roundRect">
              <a:avLst/>
            </a:prstGeom>
          </p:spPr>
          <p:style>
            <a:lnRef idx="2">
              <a:schemeClr val="accent1"/>
            </a:lnRef>
            <a:fillRef idx="1">
              <a:schemeClr val="lt1"/>
            </a:fillRef>
            <a:effectRef idx="0">
              <a:schemeClr val="accent1"/>
            </a:effectRef>
            <a:fontRef idx="minor">
              <a:schemeClr val="dk1"/>
            </a:fontRef>
          </p:style>
          <p:txBody>
            <a:bodyPr rtlCol="0" anchor="t"/>
            <a:lstStyle/>
            <a:p>
              <a:endParaRPr lang="en-GB" dirty="0"/>
            </a:p>
          </p:txBody>
        </p:sp>
        <p:sp>
          <p:nvSpPr>
            <p:cNvPr id="55" name="Rectangle: Rounded Corners 54">
              <a:extLst>
                <a:ext uri="{FF2B5EF4-FFF2-40B4-BE49-F238E27FC236}">
                  <a16:creationId xmlns:a16="http://schemas.microsoft.com/office/drawing/2014/main" id="{66D982EF-2C63-C096-86A8-B75E61ED0A06}"/>
                </a:ext>
              </a:extLst>
            </p:cNvPr>
            <p:cNvSpPr/>
            <p:nvPr/>
          </p:nvSpPr>
          <p:spPr>
            <a:xfrm>
              <a:off x="7224418" y="1190764"/>
              <a:ext cx="1386080" cy="5045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FDO Type</a:t>
              </a:r>
            </a:p>
          </p:txBody>
        </p:sp>
        <p:sp>
          <p:nvSpPr>
            <p:cNvPr id="56" name="Rectangle: Rounded Corners 55">
              <a:extLst>
                <a:ext uri="{FF2B5EF4-FFF2-40B4-BE49-F238E27FC236}">
                  <a16:creationId xmlns:a16="http://schemas.microsoft.com/office/drawing/2014/main" id="{82748448-D923-CCCB-21E1-482A8FD215B7}"/>
                </a:ext>
              </a:extLst>
            </p:cNvPr>
            <p:cNvSpPr/>
            <p:nvPr/>
          </p:nvSpPr>
          <p:spPr>
            <a:xfrm>
              <a:off x="6914551" y="1177691"/>
              <a:ext cx="278061" cy="42764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a:p>
          </p:txBody>
        </p:sp>
      </p:grpSp>
      <p:sp>
        <p:nvSpPr>
          <p:cNvPr id="57" name="TextBox 56">
            <a:extLst>
              <a:ext uri="{FF2B5EF4-FFF2-40B4-BE49-F238E27FC236}">
                <a16:creationId xmlns:a16="http://schemas.microsoft.com/office/drawing/2014/main" id="{7924807B-767F-D548-C69B-AF891CF51D70}"/>
              </a:ext>
            </a:extLst>
          </p:cNvPr>
          <p:cNvSpPr txBox="1"/>
          <p:nvPr/>
        </p:nvSpPr>
        <p:spPr>
          <a:xfrm>
            <a:off x="476314" y="1418720"/>
            <a:ext cx="4281317" cy="3693319"/>
          </a:xfrm>
          <a:prstGeom prst="rect">
            <a:avLst/>
          </a:prstGeom>
          <a:noFill/>
        </p:spPr>
        <p:txBody>
          <a:bodyPr wrap="square" rtlCol="0">
            <a:spAutoFit/>
          </a:bodyPr>
          <a:lstStyle/>
          <a:p>
            <a:pPr marL="285750" indent="-285750">
              <a:buFont typeface="Arial" panose="020B0604020202020204" pitchFamily="34" charset="0"/>
              <a:buChar char="•"/>
            </a:pPr>
            <a:r>
              <a:rPr lang="en-GB" sz="2400" dirty="0">
                <a:solidFill>
                  <a:srgbClr val="006666"/>
                </a:solidFill>
                <a:latin typeface="Corbel" panose="020B0503020204020204" pitchFamily="34" charset="0"/>
              </a:rPr>
              <a:t>Distributed architecture</a:t>
            </a:r>
          </a:p>
          <a:p>
            <a:pPr marL="285750" indent="-285750">
              <a:buFont typeface="Arial" panose="020B0604020202020204" pitchFamily="34" charset="0"/>
              <a:buChar char="•"/>
            </a:pPr>
            <a:r>
              <a:rPr lang="en-GB" sz="2400" b="1" dirty="0">
                <a:solidFill>
                  <a:srgbClr val="006666"/>
                </a:solidFill>
                <a:latin typeface="Corbel" panose="020B0503020204020204" pitchFamily="34" charset="0"/>
              </a:rPr>
              <a:t>Self-describing</a:t>
            </a:r>
            <a:r>
              <a:rPr lang="en-GB" sz="2400" dirty="0">
                <a:solidFill>
                  <a:srgbClr val="006666"/>
                </a:solidFill>
                <a:latin typeface="Corbel" panose="020B0503020204020204" pitchFamily="34" charset="0"/>
              </a:rPr>
              <a:t> digital objects</a:t>
            </a:r>
          </a:p>
          <a:p>
            <a:pPr marL="285750" indent="-285750">
              <a:buFont typeface="Arial" panose="020B0604020202020204" pitchFamily="34" charset="0"/>
              <a:buChar char="•"/>
            </a:pPr>
            <a:r>
              <a:rPr lang="en-GB" sz="2400" dirty="0">
                <a:solidFill>
                  <a:srgbClr val="006666"/>
                </a:solidFill>
                <a:latin typeface="Corbel" panose="020B0503020204020204" pitchFamily="34" charset="0"/>
              </a:rPr>
              <a:t>Several types of </a:t>
            </a:r>
            <a:r>
              <a:rPr lang="en-GB" sz="2400" b="1" dirty="0">
                <a:solidFill>
                  <a:srgbClr val="006666"/>
                </a:solidFill>
                <a:latin typeface="Corbel" panose="020B0503020204020204" pitchFamily="34" charset="0"/>
              </a:rPr>
              <a:t>metadata</a:t>
            </a:r>
            <a:endParaRPr lang="en-GB" sz="2400" dirty="0">
              <a:solidFill>
                <a:srgbClr val="006666"/>
              </a:solidFill>
              <a:latin typeface="Corbel" panose="020B0503020204020204" pitchFamily="34" charset="0"/>
            </a:endParaRPr>
          </a:p>
          <a:p>
            <a:pPr marL="285750" indent="-285750">
              <a:buFont typeface="Arial" panose="020B0604020202020204" pitchFamily="34" charset="0"/>
              <a:buChar char="•"/>
            </a:pPr>
            <a:r>
              <a:rPr lang="en-GB" sz="2400" dirty="0">
                <a:solidFill>
                  <a:srgbClr val="006666"/>
                </a:solidFill>
                <a:latin typeface="Corbel" panose="020B0503020204020204" pitchFamily="34" charset="0"/>
              </a:rPr>
              <a:t>Encapsulation of </a:t>
            </a:r>
            <a:r>
              <a:rPr lang="en-GB" sz="2400" b="1" dirty="0">
                <a:solidFill>
                  <a:srgbClr val="006666"/>
                </a:solidFill>
                <a:latin typeface="Corbel" panose="020B0503020204020204" pitchFamily="34" charset="0"/>
              </a:rPr>
              <a:t>operations</a:t>
            </a:r>
          </a:p>
          <a:p>
            <a:pPr marL="285750" indent="-285750">
              <a:buFont typeface="Arial" panose="020B0604020202020204" pitchFamily="34" charset="0"/>
              <a:buChar char="•"/>
            </a:pPr>
            <a:endParaRPr lang="en-GB" sz="2400" b="1" dirty="0">
              <a:solidFill>
                <a:srgbClr val="006666"/>
              </a:solidFill>
              <a:latin typeface="Corbel" panose="020B0503020204020204" pitchFamily="34" charset="0"/>
            </a:endParaRPr>
          </a:p>
          <a:p>
            <a:pPr marL="285750" indent="-285750">
              <a:buFont typeface="Arial" panose="020B0604020202020204" pitchFamily="34" charset="0"/>
              <a:buChar char="•"/>
            </a:pPr>
            <a:endParaRPr lang="en-GB" sz="2400" b="1" dirty="0">
              <a:solidFill>
                <a:srgbClr val="006666"/>
              </a:solidFill>
              <a:latin typeface="Corbel" panose="020B0503020204020204" pitchFamily="34" charset="0"/>
            </a:endParaRPr>
          </a:p>
          <a:p>
            <a:r>
              <a:rPr lang="en-GB" sz="2400" b="1" dirty="0">
                <a:solidFill>
                  <a:srgbClr val="006666"/>
                </a:solidFill>
                <a:latin typeface="Corbel" panose="020B0503020204020204" pitchFamily="34" charset="0"/>
              </a:rPr>
              <a:t>RO-Crate implements FDO with current web stack</a:t>
            </a:r>
          </a:p>
          <a:p>
            <a:pPr marL="285750" indent="-285750">
              <a:buFont typeface="Arial" panose="020B0604020202020204" pitchFamily="34" charset="0"/>
              <a:buChar char="•"/>
            </a:pPr>
            <a:endParaRPr lang="en-GB" sz="2400" b="1" dirty="0">
              <a:solidFill>
                <a:srgbClr val="006666"/>
              </a:solidFill>
              <a:latin typeface="Corbel" panose="020B0503020204020204" pitchFamily="34" charset="0"/>
            </a:endParaRPr>
          </a:p>
          <a:p>
            <a:pPr marL="285750" indent="-285750">
              <a:buFont typeface="Arial" panose="020B0604020202020204" pitchFamily="34" charset="0"/>
              <a:buChar char="•"/>
            </a:pPr>
            <a:endParaRPr lang="en-GB" dirty="0">
              <a:solidFill>
                <a:srgbClr val="006666"/>
              </a:solidFill>
            </a:endParaRPr>
          </a:p>
        </p:txBody>
      </p:sp>
      <p:sp>
        <p:nvSpPr>
          <p:cNvPr id="58" name="Google Shape;76;p2">
            <a:extLst>
              <a:ext uri="{FF2B5EF4-FFF2-40B4-BE49-F238E27FC236}">
                <a16:creationId xmlns:a16="http://schemas.microsoft.com/office/drawing/2014/main" id="{3DB0EBB6-2214-37CC-7325-B812DD6F9A0B}"/>
              </a:ext>
            </a:extLst>
          </p:cNvPr>
          <p:cNvSpPr/>
          <p:nvPr/>
        </p:nvSpPr>
        <p:spPr>
          <a:xfrm>
            <a:off x="5787124" y="6202922"/>
            <a:ext cx="6313721" cy="553998"/>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1400" b="0" i="0" u="none" strike="noStrike" kern="0" cap="none" spc="0" normalizeH="0" baseline="0" noProof="0" dirty="0">
                <a:ln>
                  <a:noFill/>
                </a:ln>
                <a:solidFill>
                  <a:srgbClr val="006666"/>
                </a:solidFill>
                <a:effectLst/>
                <a:uLnTx/>
                <a:uFillTx/>
                <a:latin typeface="Corbel"/>
                <a:ea typeface="Corbel"/>
                <a:cs typeface="Corbel"/>
                <a:sym typeface="Corbel"/>
              </a:rPr>
              <a:t>FAIR Digital Objects for Science: From Data Pieces to Actionable Knowledge Units: </a:t>
            </a:r>
            <a:r>
              <a:rPr kumimoji="0" lang="en-GB" sz="1400" b="0" i="0" u="sng" strike="noStrike" kern="0" cap="none" spc="0" normalizeH="0" baseline="0" noProof="0" dirty="0">
                <a:ln>
                  <a:noFill/>
                </a:ln>
                <a:solidFill>
                  <a:srgbClr val="006666"/>
                </a:solidFill>
                <a:effectLst/>
                <a:uLnTx/>
                <a:uFillTx/>
                <a:latin typeface="Corbel"/>
                <a:ea typeface="Corbel"/>
                <a:cs typeface="Corbel"/>
                <a:sym typeface="Corbel"/>
                <a:hlinkClick r:id="rId4">
                  <a:extLst>
                    <a:ext uri="{A12FA001-AC4F-418D-AE19-62706E023703}">
                      <ahyp:hlinkClr xmlns:ahyp="http://schemas.microsoft.com/office/drawing/2018/hyperlinkcolor" val="tx"/>
                    </a:ext>
                  </a:extLst>
                </a:hlinkClick>
              </a:rPr>
              <a:t>https://doi.org/10.3390/publications8020021</a:t>
            </a:r>
            <a:r>
              <a:rPr kumimoji="0" lang="en-GB" sz="1600" b="0" i="0" u="none" strike="noStrike" kern="0" cap="none" spc="0" normalizeH="0" baseline="0" noProof="0" dirty="0">
                <a:ln>
                  <a:noFill/>
                </a:ln>
                <a:solidFill>
                  <a:srgbClr val="006666"/>
                </a:solidFill>
                <a:effectLst/>
                <a:uLnTx/>
                <a:uFillTx/>
                <a:latin typeface="Corbel"/>
                <a:ea typeface="Corbel"/>
                <a:cs typeface="Corbel"/>
                <a:sym typeface="Corbel"/>
              </a:rPr>
              <a:t> </a:t>
            </a:r>
            <a:endParaRPr kumimoji="0" sz="1400" b="0" i="0" u="none" strike="noStrike" kern="0" cap="none" spc="0" normalizeH="0" baseline="0" noProof="0" dirty="0">
              <a:ln>
                <a:noFill/>
              </a:ln>
              <a:solidFill>
                <a:srgbClr val="006666"/>
              </a:solidFill>
              <a:effectLst/>
              <a:uLnTx/>
              <a:uFillTx/>
              <a:latin typeface="Arial"/>
              <a:cs typeface="Arial"/>
              <a:sym typeface="Arial"/>
            </a:endParaRPr>
          </a:p>
        </p:txBody>
      </p:sp>
      <p:sp>
        <p:nvSpPr>
          <p:cNvPr id="4" name="TextBox 3">
            <a:extLst>
              <a:ext uri="{FF2B5EF4-FFF2-40B4-BE49-F238E27FC236}">
                <a16:creationId xmlns:a16="http://schemas.microsoft.com/office/drawing/2014/main" id="{42C08401-113C-7507-668F-5A04F9C72015}"/>
              </a:ext>
            </a:extLst>
          </p:cNvPr>
          <p:cNvSpPr txBox="1"/>
          <p:nvPr/>
        </p:nvSpPr>
        <p:spPr>
          <a:xfrm>
            <a:off x="476314" y="5002593"/>
            <a:ext cx="3828897" cy="1477328"/>
          </a:xfrm>
          <a:prstGeom prst="rect">
            <a:avLst/>
          </a:prstGeom>
          <a:noFill/>
        </p:spPr>
        <p:txBody>
          <a:bodyPr wrap="square">
            <a:spAutoFit/>
          </a:bodyPr>
          <a:lstStyle/>
          <a:p>
            <a:r>
              <a:rPr lang="en-GB" sz="1800" dirty="0">
                <a:solidFill>
                  <a:srgbClr val="006666"/>
                </a:solidFill>
                <a:latin typeface="Corbel" panose="020B0503020204020204" pitchFamily="34" charset="0"/>
              </a:rPr>
              <a:t>Soiland-Reyes, Sefton, et al (2022): </a:t>
            </a:r>
            <a:r>
              <a:rPr lang="en-GB" sz="1800" b="1" dirty="0">
                <a:solidFill>
                  <a:srgbClr val="006666"/>
                </a:solidFill>
                <a:latin typeface="Corbel" panose="020B0503020204020204" pitchFamily="34" charset="0"/>
              </a:rPr>
              <a:t>Creating lightweight FAIR Digital Objects with RO-Crate</a:t>
            </a:r>
            <a:r>
              <a:rPr lang="en-GB" sz="1800" dirty="0">
                <a:solidFill>
                  <a:srgbClr val="006666"/>
                </a:solidFill>
                <a:latin typeface="Corbel" panose="020B0503020204020204" pitchFamily="34" charset="0"/>
              </a:rPr>
              <a:t>. </a:t>
            </a:r>
            <a:r>
              <a:rPr lang="en-GB" sz="1800" i="1" dirty="0">
                <a:solidFill>
                  <a:srgbClr val="006666"/>
                </a:solidFill>
                <a:latin typeface="Corbel" panose="020B0503020204020204" pitchFamily="34" charset="0"/>
              </a:rPr>
              <a:t>Research Ideas and Outcomes</a:t>
            </a:r>
            <a:r>
              <a:rPr lang="en-GB" sz="1800" dirty="0">
                <a:solidFill>
                  <a:srgbClr val="006666"/>
                </a:solidFill>
                <a:latin typeface="Corbel" panose="020B0503020204020204" pitchFamily="34" charset="0"/>
              </a:rPr>
              <a:t>, </a:t>
            </a:r>
            <a:r>
              <a:rPr lang="en-GB" sz="1800" dirty="0">
                <a:solidFill>
                  <a:srgbClr val="0563C1"/>
                </a:solidFill>
                <a:latin typeface="Corbel" panose="020B0503020204020204" pitchFamily="34" charset="0"/>
                <a:hlinkClick r:id="rId5">
                  <a:extLst>
                    <a:ext uri="{A12FA001-AC4F-418D-AE19-62706E023703}">
                      <ahyp:hlinkClr xmlns:ahyp="http://schemas.microsoft.com/office/drawing/2018/hyperlinkcolor" val="tx"/>
                    </a:ext>
                  </a:extLst>
                </a:hlinkClick>
              </a:rPr>
              <a:t>1st Intl Conf on FAIR Digital </a:t>
            </a:r>
            <a:r>
              <a:rPr lang="en-GB" sz="1800" dirty="0">
                <a:solidFill>
                  <a:srgbClr val="006666"/>
                </a:solidFill>
                <a:latin typeface="Corbel" panose="020B0503020204020204" pitchFamily="34" charset="0"/>
                <a:hlinkClick r:id="rId5">
                  <a:extLst>
                    <a:ext uri="{A12FA001-AC4F-418D-AE19-62706E023703}">
                      <ahyp:hlinkClr xmlns:ahyp="http://schemas.microsoft.com/office/drawing/2018/hyperlinkcolor" val="tx"/>
                    </a:ext>
                  </a:extLst>
                </a:hlinkClick>
              </a:rPr>
              <a:t>Objects</a:t>
            </a:r>
            <a:endParaRPr lang="en-GB" sz="1800" dirty="0">
              <a:solidFill>
                <a:srgbClr val="006666"/>
              </a:solidFill>
              <a:latin typeface="Corbel" panose="020B0503020204020204" pitchFamily="34" charset="0"/>
            </a:endParaRPr>
          </a:p>
        </p:txBody>
      </p:sp>
    </p:spTree>
    <p:extLst>
      <p:ext uri="{BB962C8B-B14F-4D97-AF65-F5344CB8AC3E}">
        <p14:creationId xmlns:p14="http://schemas.microsoft.com/office/powerpoint/2010/main" val="3102951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DE51F77C-4A95-5B44-DE21-187F39FA6D2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831" r="29488"/>
          <a:stretch/>
        </p:blipFill>
        <p:spPr bwMode="auto">
          <a:xfrm>
            <a:off x="795242" y="431253"/>
            <a:ext cx="3807443" cy="51382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a:extLst>
              <a:ext uri="{FF2B5EF4-FFF2-40B4-BE49-F238E27FC236}">
                <a16:creationId xmlns:a16="http://schemas.microsoft.com/office/drawing/2014/main" id="{C1A12D7C-45DF-89BB-615C-D0B0EB0B65F8}"/>
              </a:ext>
            </a:extLst>
          </p:cNvPr>
          <p:cNvPicPr>
            <a:picLocks noChangeAspect="1"/>
          </p:cNvPicPr>
          <p:nvPr/>
        </p:nvPicPr>
        <p:blipFill>
          <a:blip r:embed="rId4"/>
          <a:stretch>
            <a:fillRect/>
          </a:stretch>
        </p:blipFill>
        <p:spPr>
          <a:xfrm>
            <a:off x="377626" y="2219339"/>
            <a:ext cx="3807444" cy="1562120"/>
          </a:xfrm>
          <a:prstGeom prst="rect">
            <a:avLst/>
          </a:prstGeom>
          <a:ln>
            <a:noFill/>
          </a:ln>
          <a:effectLst>
            <a:outerShdw blurRad="292100" dist="139700" dir="2700000" algn="tl" rotWithShape="0">
              <a:srgbClr val="333333">
                <a:alpha val="65000"/>
              </a:srgbClr>
            </a:outerShdw>
          </a:effectLst>
        </p:spPr>
      </p:pic>
      <p:sp>
        <p:nvSpPr>
          <p:cNvPr id="11" name="Content Placeholder 2">
            <a:extLst>
              <a:ext uri="{FF2B5EF4-FFF2-40B4-BE49-F238E27FC236}">
                <a16:creationId xmlns:a16="http://schemas.microsoft.com/office/drawing/2014/main" id="{B983FA45-80C7-49AA-8522-1C9773216AFD}"/>
              </a:ext>
            </a:extLst>
          </p:cNvPr>
          <p:cNvSpPr>
            <a:spLocks noGrp="1"/>
          </p:cNvSpPr>
          <p:nvPr>
            <p:ph idx="1"/>
          </p:nvPr>
        </p:nvSpPr>
        <p:spPr>
          <a:xfrm>
            <a:off x="5630398" y="431253"/>
            <a:ext cx="5817794" cy="4986539"/>
          </a:xfrm>
        </p:spPr>
        <p:txBody>
          <a:bodyPr>
            <a:normAutofit/>
          </a:bodyPr>
          <a:lstStyle/>
          <a:p>
            <a:pPr marL="0" indent="0">
              <a:buNone/>
            </a:pPr>
            <a:r>
              <a:rPr lang="en-GB" sz="3600" b="1" dirty="0">
                <a:solidFill>
                  <a:srgbClr val="006666"/>
                </a:solidFill>
                <a:latin typeface="+mj-lt"/>
              </a:rPr>
              <a:t>FAIR Reproducible Methods</a:t>
            </a:r>
          </a:p>
          <a:p>
            <a:pPr marL="0" indent="0">
              <a:buNone/>
            </a:pPr>
            <a:endParaRPr lang="en-GB" dirty="0">
              <a:solidFill>
                <a:srgbClr val="006666"/>
              </a:solidFill>
              <a:latin typeface="Corbel" panose="020B0503020204020204" pitchFamily="34" charset="0"/>
            </a:endParaRPr>
          </a:p>
        </p:txBody>
      </p:sp>
      <p:sp>
        <p:nvSpPr>
          <p:cNvPr id="16" name="TextBox 15">
            <a:extLst>
              <a:ext uri="{FF2B5EF4-FFF2-40B4-BE49-F238E27FC236}">
                <a16:creationId xmlns:a16="http://schemas.microsoft.com/office/drawing/2014/main" id="{2592C970-02A5-4DDF-3FDB-F905A55CFF5F}"/>
              </a:ext>
            </a:extLst>
          </p:cNvPr>
          <p:cNvSpPr txBox="1"/>
          <p:nvPr/>
        </p:nvSpPr>
        <p:spPr>
          <a:xfrm>
            <a:off x="4744995" y="5880057"/>
            <a:ext cx="8400829" cy="523220"/>
          </a:xfrm>
          <a:prstGeom prst="rect">
            <a:avLst/>
          </a:prstGeom>
          <a:noFill/>
        </p:spPr>
        <p:txBody>
          <a:bodyPr wrap="square">
            <a:spAutoFit/>
          </a:bodyPr>
          <a:lstStyle/>
          <a:p>
            <a:r>
              <a:rPr lang="en-GB" sz="2800" dirty="0">
                <a:solidFill>
                  <a:srgbClr val="006666"/>
                </a:solidFill>
                <a:latin typeface="Corbel" panose="020B0503020204020204" pitchFamily="34" charset="0"/>
              </a:rPr>
              <a:t>Parameter settings.  Configurations. Test data. </a:t>
            </a:r>
          </a:p>
        </p:txBody>
      </p:sp>
      <p:pic>
        <p:nvPicPr>
          <p:cNvPr id="20" name="Picture 19">
            <a:extLst>
              <a:ext uri="{FF2B5EF4-FFF2-40B4-BE49-F238E27FC236}">
                <a16:creationId xmlns:a16="http://schemas.microsoft.com/office/drawing/2014/main" id="{639B2095-279E-DA75-20E6-1730B2D0AA3C}"/>
              </a:ext>
            </a:extLst>
          </p:cNvPr>
          <p:cNvPicPr>
            <a:picLocks noChangeAspect="1"/>
          </p:cNvPicPr>
          <p:nvPr/>
        </p:nvPicPr>
        <p:blipFill>
          <a:blip r:embed="rId5"/>
          <a:stretch>
            <a:fillRect/>
          </a:stretch>
        </p:blipFill>
        <p:spPr>
          <a:xfrm>
            <a:off x="5564058" y="3316712"/>
            <a:ext cx="5796669" cy="2302737"/>
          </a:xfrm>
          <a:prstGeom prst="rect">
            <a:avLst/>
          </a:prstGeom>
        </p:spPr>
      </p:pic>
      <p:pic>
        <p:nvPicPr>
          <p:cNvPr id="22" name="Picture 21">
            <a:extLst>
              <a:ext uri="{FF2B5EF4-FFF2-40B4-BE49-F238E27FC236}">
                <a16:creationId xmlns:a16="http://schemas.microsoft.com/office/drawing/2014/main" id="{1533F9DE-F4F0-4732-0256-B6EC63AD514A}"/>
              </a:ext>
            </a:extLst>
          </p:cNvPr>
          <p:cNvPicPr>
            <a:picLocks noChangeAspect="1"/>
          </p:cNvPicPr>
          <p:nvPr/>
        </p:nvPicPr>
        <p:blipFill>
          <a:blip r:embed="rId6"/>
          <a:stretch>
            <a:fillRect/>
          </a:stretch>
        </p:blipFill>
        <p:spPr>
          <a:xfrm>
            <a:off x="5600089" y="1034315"/>
            <a:ext cx="5724609" cy="2246639"/>
          </a:xfrm>
          <a:prstGeom prst="rect">
            <a:avLst/>
          </a:prstGeom>
        </p:spPr>
      </p:pic>
      <p:pic>
        <p:nvPicPr>
          <p:cNvPr id="25" name="pasted-image.png">
            <a:extLst>
              <a:ext uri="{FF2B5EF4-FFF2-40B4-BE49-F238E27FC236}">
                <a16:creationId xmlns:a16="http://schemas.microsoft.com/office/drawing/2014/main" id="{AF98644A-604F-A8EB-C5AF-B29F880416F9}"/>
              </a:ext>
            </a:extLst>
          </p:cNvPr>
          <p:cNvPicPr/>
          <p:nvPr/>
        </p:nvPicPr>
        <p:blipFill>
          <a:blip r:embed="rId7"/>
          <a:stretch>
            <a:fillRect/>
          </a:stretch>
        </p:blipFill>
        <p:spPr>
          <a:xfrm>
            <a:off x="10863170" y="229596"/>
            <a:ext cx="1055736" cy="937255"/>
          </a:xfrm>
          <a:prstGeom prst="rect">
            <a:avLst/>
          </a:prstGeom>
          <a:ln w="12700" cap="flat">
            <a:noFill/>
            <a:miter lim="400000"/>
          </a:ln>
          <a:effectLst/>
        </p:spPr>
      </p:pic>
    </p:spTree>
    <p:extLst>
      <p:ext uri="{BB962C8B-B14F-4D97-AF65-F5344CB8AC3E}">
        <p14:creationId xmlns:p14="http://schemas.microsoft.com/office/powerpoint/2010/main" val="196358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F5CC-B280-4456-CC6B-1CA209B0CB67}"/>
              </a:ext>
            </a:extLst>
          </p:cNvPr>
          <p:cNvSpPr>
            <a:spLocks noGrp="1"/>
          </p:cNvSpPr>
          <p:nvPr>
            <p:ph type="title"/>
          </p:nvPr>
        </p:nvSpPr>
        <p:spPr>
          <a:xfrm>
            <a:off x="1469877" y="273861"/>
            <a:ext cx="10145861" cy="926326"/>
          </a:xfrm>
        </p:spPr>
        <p:txBody>
          <a:bodyPr>
            <a:normAutofit fontScale="90000"/>
          </a:bodyPr>
          <a:lstStyle/>
          <a:p>
            <a:pPr algn="l"/>
            <a:r>
              <a:rPr lang="en-GB" dirty="0">
                <a:solidFill>
                  <a:srgbClr val="006666"/>
                </a:solidFill>
              </a:rPr>
              <a:t>FAIR RO-Crates as a realization of FDOs</a:t>
            </a:r>
            <a:br>
              <a:rPr lang="en-GB" dirty="0">
                <a:solidFill>
                  <a:srgbClr val="006666"/>
                </a:solidFill>
              </a:rPr>
            </a:br>
            <a:r>
              <a:rPr lang="en-GB" sz="3600" dirty="0">
                <a:solidFill>
                  <a:srgbClr val="006666"/>
                </a:solidFill>
              </a:rPr>
              <a:t>A bunch of papers/posters at FDO2022</a:t>
            </a:r>
            <a:endParaRPr lang="en-GB" dirty="0">
              <a:solidFill>
                <a:srgbClr val="006666"/>
              </a:solidFill>
            </a:endParaRPr>
          </a:p>
        </p:txBody>
      </p:sp>
      <p:sp>
        <p:nvSpPr>
          <p:cNvPr id="64" name="Text Placeholder 63">
            <a:extLst>
              <a:ext uri="{FF2B5EF4-FFF2-40B4-BE49-F238E27FC236}">
                <a16:creationId xmlns:a16="http://schemas.microsoft.com/office/drawing/2014/main" id="{4FE8A946-1427-579C-B929-80C7D02A2962}"/>
              </a:ext>
            </a:extLst>
          </p:cNvPr>
          <p:cNvSpPr>
            <a:spLocks noGrp="1"/>
          </p:cNvSpPr>
          <p:nvPr>
            <p:ph type="body" idx="1"/>
          </p:nvPr>
        </p:nvSpPr>
        <p:spPr>
          <a:xfrm>
            <a:off x="542925" y="1485900"/>
            <a:ext cx="4529319" cy="4486275"/>
          </a:xfrm>
        </p:spPr>
        <p:txBody>
          <a:bodyPr/>
          <a:lstStyle/>
          <a:p>
            <a:pPr marL="76200" indent="0">
              <a:buNone/>
            </a:pPr>
            <a:r>
              <a:rPr lang="en-GB" dirty="0"/>
              <a:t>Implementing FDO web with current web standards</a:t>
            </a:r>
          </a:p>
          <a:p>
            <a:pPr marL="76200" indent="0">
              <a:buNone/>
            </a:pPr>
            <a:endParaRPr lang="en-GB" dirty="0"/>
          </a:p>
          <a:p>
            <a:pPr marL="76200" indent="0">
              <a:buNone/>
            </a:pPr>
            <a:r>
              <a:rPr lang="en-GB" dirty="0"/>
              <a:t>FAIR Signposting – to look up</a:t>
            </a:r>
          </a:p>
          <a:p>
            <a:pPr marL="76200" indent="0">
              <a:buNone/>
            </a:pPr>
            <a:r>
              <a:rPr lang="en-GB" dirty="0"/>
              <a:t>RO-Crate describe object</a:t>
            </a:r>
          </a:p>
          <a:p>
            <a:r>
              <a:rPr lang="en-GB" dirty="0"/>
              <a:t>Types from schema.org</a:t>
            </a:r>
          </a:p>
          <a:p>
            <a:r>
              <a:rPr lang="en-GB" dirty="0"/>
              <a:t>Metadata files</a:t>
            </a:r>
          </a:p>
          <a:p>
            <a:r>
              <a:rPr lang="en-GB" dirty="0"/>
              <a:t>Directives to profiles the FDO conforms to</a:t>
            </a:r>
          </a:p>
          <a:p>
            <a:r>
              <a:rPr lang="en-GB" dirty="0"/>
              <a:t>Community APIs (like GA4GH)</a:t>
            </a:r>
          </a:p>
          <a:p>
            <a:endParaRPr lang="en-GB" dirty="0"/>
          </a:p>
          <a:p>
            <a:pPr marL="76200" indent="0">
              <a:buNone/>
            </a:pPr>
            <a:endParaRPr lang="en-GB" dirty="0"/>
          </a:p>
          <a:p>
            <a:pPr marL="76200" indent="0">
              <a:buNone/>
            </a:pPr>
            <a:endParaRPr lang="en-GB" dirty="0"/>
          </a:p>
          <a:p>
            <a:pPr marL="76200" indent="0">
              <a:buNone/>
            </a:pPr>
            <a:endParaRPr lang="en-GB" dirty="0"/>
          </a:p>
          <a:p>
            <a:pPr marL="76200" indent="0">
              <a:buNone/>
            </a:pPr>
            <a:endParaRPr lang="en-GB" dirty="0"/>
          </a:p>
        </p:txBody>
      </p:sp>
      <p:sp>
        <p:nvSpPr>
          <p:cNvPr id="4" name="TextBox 3">
            <a:extLst>
              <a:ext uri="{FF2B5EF4-FFF2-40B4-BE49-F238E27FC236}">
                <a16:creationId xmlns:a16="http://schemas.microsoft.com/office/drawing/2014/main" id="{4098E26B-CA8D-2046-3F25-42D06F018AAA}"/>
              </a:ext>
            </a:extLst>
          </p:cNvPr>
          <p:cNvSpPr txBox="1"/>
          <p:nvPr/>
        </p:nvSpPr>
        <p:spPr>
          <a:xfrm>
            <a:off x="161147" y="6161528"/>
            <a:ext cx="10145081" cy="707886"/>
          </a:xfrm>
          <a:prstGeom prst="rect">
            <a:avLst/>
          </a:prstGeom>
          <a:noFill/>
        </p:spPr>
        <p:txBody>
          <a:bodyPr wrap="square">
            <a:spAutoFit/>
          </a:bodyPr>
          <a:lstStyle/>
          <a:p>
            <a:r>
              <a:rPr lang="en-GB" sz="2000" dirty="0">
                <a:solidFill>
                  <a:srgbClr val="006666"/>
                </a:solidFill>
                <a:latin typeface="Corbel" panose="020B0503020204020204" pitchFamily="34" charset="0"/>
              </a:rPr>
              <a:t>Soiland-Reyes, Sefton, et al (2022): </a:t>
            </a:r>
            <a:r>
              <a:rPr lang="en-GB" sz="2000" b="1" dirty="0">
                <a:solidFill>
                  <a:srgbClr val="006666"/>
                </a:solidFill>
                <a:latin typeface="Corbel" panose="020B0503020204020204" pitchFamily="34" charset="0"/>
              </a:rPr>
              <a:t>Creating lightweight FAIR Digital Objects with RO-Crate</a:t>
            </a:r>
            <a:r>
              <a:rPr lang="en-GB" sz="2000" dirty="0">
                <a:solidFill>
                  <a:srgbClr val="006666"/>
                </a:solidFill>
                <a:latin typeface="Corbel" panose="020B0503020204020204" pitchFamily="34" charset="0"/>
              </a:rPr>
              <a:t>. </a:t>
            </a:r>
            <a:r>
              <a:rPr lang="en-GB" sz="2000" i="1" dirty="0">
                <a:solidFill>
                  <a:srgbClr val="006666"/>
                </a:solidFill>
                <a:latin typeface="Corbel" panose="020B0503020204020204" pitchFamily="34" charset="0"/>
              </a:rPr>
              <a:t>Research Ideas and Outcomes</a:t>
            </a:r>
            <a:r>
              <a:rPr lang="en-GB" sz="2000" dirty="0">
                <a:solidFill>
                  <a:srgbClr val="006666"/>
                </a:solidFill>
                <a:latin typeface="Corbel" panose="020B0503020204020204" pitchFamily="34" charset="0"/>
              </a:rPr>
              <a:t>, </a:t>
            </a:r>
            <a:r>
              <a:rPr lang="en-GB" sz="2000" dirty="0">
                <a:solidFill>
                  <a:srgbClr val="0563C1"/>
                </a:solidFill>
                <a:latin typeface="Corbel" panose="020B0503020204020204" pitchFamily="34" charset="0"/>
                <a:hlinkClick r:id="rId3">
                  <a:extLst>
                    <a:ext uri="{A12FA001-AC4F-418D-AE19-62706E023703}">
                      <ahyp:hlinkClr xmlns:ahyp="http://schemas.microsoft.com/office/drawing/2018/hyperlinkcolor" val="tx"/>
                    </a:ext>
                  </a:extLst>
                </a:hlinkClick>
              </a:rPr>
              <a:t>1st Intl Conf on FAIR Digital </a:t>
            </a:r>
            <a:r>
              <a:rPr lang="en-GB" sz="2000" dirty="0">
                <a:solidFill>
                  <a:srgbClr val="006666"/>
                </a:solidFill>
                <a:latin typeface="Corbel" panose="020B0503020204020204" pitchFamily="34" charset="0"/>
                <a:hlinkClick r:id="rId3">
                  <a:extLst>
                    <a:ext uri="{A12FA001-AC4F-418D-AE19-62706E023703}">
                      <ahyp:hlinkClr xmlns:ahyp="http://schemas.microsoft.com/office/drawing/2018/hyperlinkcolor" val="tx"/>
                    </a:ext>
                  </a:extLst>
                </a:hlinkClick>
              </a:rPr>
              <a:t>Objects</a:t>
            </a:r>
            <a:endParaRPr lang="en-GB" sz="2000" dirty="0">
              <a:solidFill>
                <a:srgbClr val="006666"/>
              </a:solidFill>
              <a:latin typeface="Corbel" panose="020B0503020204020204" pitchFamily="34" charset="0"/>
            </a:endParaRPr>
          </a:p>
        </p:txBody>
      </p:sp>
      <p:pic>
        <p:nvPicPr>
          <p:cNvPr id="6" name="Google Shape;240;p9" descr="Image result for RO-Crate logo">
            <a:extLst>
              <a:ext uri="{FF2B5EF4-FFF2-40B4-BE49-F238E27FC236}">
                <a16:creationId xmlns:a16="http://schemas.microsoft.com/office/drawing/2014/main" id="{EF3425D3-83A6-0B4F-7440-4919038944BE}"/>
              </a:ext>
            </a:extLst>
          </p:cNvPr>
          <p:cNvPicPr preferRelativeResize="0"/>
          <p:nvPr/>
        </p:nvPicPr>
        <p:blipFill rotWithShape="1">
          <a:blip r:embed="rId4">
            <a:alphaModFix/>
          </a:blip>
          <a:srcRect r="57910"/>
          <a:stretch/>
        </p:blipFill>
        <p:spPr>
          <a:xfrm>
            <a:off x="192711" y="189390"/>
            <a:ext cx="1074027" cy="800511"/>
          </a:xfrm>
          <a:prstGeom prst="rect">
            <a:avLst/>
          </a:prstGeom>
          <a:noFill/>
          <a:ln>
            <a:noFill/>
          </a:ln>
        </p:spPr>
      </p:pic>
      <p:pic>
        <p:nvPicPr>
          <p:cNvPr id="63" name="Picture 62">
            <a:extLst>
              <a:ext uri="{FF2B5EF4-FFF2-40B4-BE49-F238E27FC236}">
                <a16:creationId xmlns:a16="http://schemas.microsoft.com/office/drawing/2014/main" id="{E04D9A09-744D-AFCA-5732-63D0412D371C}"/>
              </a:ext>
            </a:extLst>
          </p:cNvPr>
          <p:cNvPicPr>
            <a:picLocks noChangeAspect="1"/>
          </p:cNvPicPr>
          <p:nvPr/>
        </p:nvPicPr>
        <p:blipFill>
          <a:blip r:embed="rId5"/>
          <a:stretch>
            <a:fillRect/>
          </a:stretch>
        </p:blipFill>
        <p:spPr>
          <a:xfrm>
            <a:off x="5072245" y="1395004"/>
            <a:ext cx="6281555" cy="4537156"/>
          </a:xfrm>
          <a:prstGeom prst="rect">
            <a:avLst/>
          </a:prstGeom>
        </p:spPr>
      </p:pic>
      <p:sp>
        <p:nvSpPr>
          <p:cNvPr id="66" name="TextBox 65">
            <a:extLst>
              <a:ext uri="{FF2B5EF4-FFF2-40B4-BE49-F238E27FC236}">
                <a16:creationId xmlns:a16="http://schemas.microsoft.com/office/drawing/2014/main" id="{CD3C580E-5143-7B73-24E2-BB677BEDDEF7}"/>
              </a:ext>
            </a:extLst>
          </p:cNvPr>
          <p:cNvSpPr txBox="1"/>
          <p:nvPr/>
        </p:nvSpPr>
        <p:spPr>
          <a:xfrm>
            <a:off x="161147" y="5677512"/>
            <a:ext cx="6097424" cy="400110"/>
          </a:xfrm>
          <a:prstGeom prst="rect">
            <a:avLst/>
          </a:prstGeom>
          <a:noFill/>
        </p:spPr>
        <p:txBody>
          <a:bodyPr wrap="square">
            <a:spAutoFit/>
          </a:bodyPr>
          <a:lstStyle/>
          <a:p>
            <a:r>
              <a:rPr lang="en-GB" sz="2000" dirty="0">
                <a:solidFill>
                  <a:srgbClr val="006666"/>
                </a:solidFill>
                <a:latin typeface="Corbel" panose="020B0503020204020204" pitchFamily="34" charset="0"/>
              </a:rPr>
              <a:t>https://signposting.org/FAIR/</a:t>
            </a:r>
          </a:p>
        </p:txBody>
      </p:sp>
    </p:spTree>
    <p:extLst>
      <p:ext uri="{BB962C8B-B14F-4D97-AF65-F5344CB8AC3E}">
        <p14:creationId xmlns:p14="http://schemas.microsoft.com/office/powerpoint/2010/main" val="5504912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05063E-3A0C-C5D2-00B6-2B018807FD77}"/>
              </a:ext>
            </a:extLst>
          </p:cNvPr>
          <p:cNvSpPr>
            <a:spLocks noGrp="1"/>
          </p:cNvSpPr>
          <p:nvPr>
            <p:ph type="title"/>
          </p:nvPr>
        </p:nvSpPr>
        <p:spPr>
          <a:xfrm>
            <a:off x="1486968" y="504672"/>
            <a:ext cx="10128770" cy="716040"/>
          </a:xfrm>
        </p:spPr>
        <p:txBody>
          <a:bodyPr>
            <a:normAutofit fontScale="90000"/>
          </a:bodyPr>
          <a:lstStyle/>
          <a:p>
            <a:pPr algn="l">
              <a:lnSpc>
                <a:spcPct val="107000"/>
              </a:lnSpc>
              <a:spcAft>
                <a:spcPts val="800"/>
              </a:spcAft>
            </a:pPr>
            <a:r>
              <a:rPr lang="en-GB" sz="4000" dirty="0">
                <a:solidFill>
                  <a:srgbClr val="006666"/>
                </a:solidFill>
                <a:effectLst/>
                <a:latin typeface="Corbel" panose="020B0503020204020204" pitchFamily="34" charset="0"/>
                <a:ea typeface="Times New Roman" panose="02020603050405020304" pitchFamily="18" charset="0"/>
                <a:cs typeface="Times New Roman" panose="02020603050405020304" pitchFamily="18" charset="0"/>
              </a:rPr>
              <a:t>Metadata is a love note to the FAIR future…. </a:t>
            </a:r>
            <a:br>
              <a:rPr lang="en-GB" sz="4000" dirty="0">
                <a:solidFill>
                  <a:srgbClr val="006666"/>
                </a:solidFill>
                <a:effectLst/>
                <a:latin typeface="Corbel" panose="020B0503020204020204" pitchFamily="34" charset="0"/>
                <a:ea typeface="Times New Roman" panose="02020603050405020304" pitchFamily="18" charset="0"/>
                <a:cs typeface="Times New Roman" panose="02020603050405020304" pitchFamily="18" charset="0"/>
              </a:rPr>
            </a:br>
            <a:endParaRPr lang="en-GB" sz="4000" dirty="0">
              <a:solidFill>
                <a:srgbClr val="006666"/>
              </a:solidFill>
              <a:latin typeface="Corbel" panose="020B0503020204020204" pitchFamily="34" charset="0"/>
              <a:ea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DE65205F-8A2F-58A7-1800-23BAB5479872}"/>
              </a:ext>
            </a:extLst>
          </p:cNvPr>
          <p:cNvSpPr>
            <a:spLocks noGrp="1"/>
          </p:cNvSpPr>
          <p:nvPr>
            <p:ph type="body" idx="1"/>
          </p:nvPr>
        </p:nvSpPr>
        <p:spPr/>
        <p:txBody>
          <a:bodyPr>
            <a:normAutofit/>
          </a:bodyPr>
          <a:lstStyle/>
          <a:p>
            <a:endParaRPr lang="en-GB" dirty="0"/>
          </a:p>
          <a:p>
            <a:endParaRPr lang="en-GB" dirty="0"/>
          </a:p>
          <a:p>
            <a:endParaRPr lang="en-GB" dirty="0"/>
          </a:p>
          <a:p>
            <a:endParaRPr lang="en-GB" dirty="0"/>
          </a:p>
        </p:txBody>
      </p:sp>
      <p:pic>
        <p:nvPicPr>
          <p:cNvPr id="5" name="Google Shape;240;p9" descr="Image result for RO-Crate logo">
            <a:extLst>
              <a:ext uri="{FF2B5EF4-FFF2-40B4-BE49-F238E27FC236}">
                <a16:creationId xmlns:a16="http://schemas.microsoft.com/office/drawing/2014/main" id="{64EB4718-3AA1-7C07-26B8-CC29AA4A3B31}"/>
              </a:ext>
            </a:extLst>
          </p:cNvPr>
          <p:cNvPicPr preferRelativeResize="0"/>
          <p:nvPr/>
        </p:nvPicPr>
        <p:blipFill rotWithShape="1">
          <a:blip r:embed="rId3">
            <a:alphaModFix/>
          </a:blip>
          <a:srcRect r="57910"/>
          <a:stretch/>
        </p:blipFill>
        <p:spPr>
          <a:xfrm>
            <a:off x="192711" y="189390"/>
            <a:ext cx="1074027" cy="800511"/>
          </a:xfrm>
          <a:prstGeom prst="rect">
            <a:avLst/>
          </a:prstGeom>
          <a:noFill/>
          <a:ln>
            <a:noFill/>
          </a:ln>
        </p:spPr>
      </p:pic>
      <p:pic>
        <p:nvPicPr>
          <p:cNvPr id="6" name="Picture 5">
            <a:extLst>
              <a:ext uri="{FF2B5EF4-FFF2-40B4-BE49-F238E27FC236}">
                <a16:creationId xmlns:a16="http://schemas.microsoft.com/office/drawing/2014/main" id="{78DF8F59-5EBE-C625-AFDF-F337ED8C21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4819" y="1139312"/>
            <a:ext cx="4841149" cy="4365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924EFBEC-41E0-8BBA-2136-23831A12E637}"/>
              </a:ext>
            </a:extLst>
          </p:cNvPr>
          <p:cNvSpPr txBox="1"/>
          <p:nvPr/>
        </p:nvSpPr>
        <p:spPr>
          <a:xfrm>
            <a:off x="446190" y="1071419"/>
            <a:ext cx="7860630" cy="4815806"/>
          </a:xfrm>
          <a:prstGeom prst="rect">
            <a:avLst/>
          </a:prstGeom>
          <a:noFill/>
        </p:spPr>
        <p:txBody>
          <a:bodyPr wrap="square">
            <a:spAutoFit/>
          </a:bodyPr>
          <a:lstStyle/>
          <a:p>
            <a:pPr>
              <a:lnSpc>
                <a:spcPct val="107000"/>
              </a:lnSpc>
              <a:spcAft>
                <a:spcPts val="800"/>
              </a:spcAft>
            </a:pPr>
            <a:r>
              <a:rPr lang="en-GB" sz="2800" dirty="0">
                <a:solidFill>
                  <a:srgbClr val="006666"/>
                </a:solidFill>
                <a:effectLst/>
                <a:latin typeface="Corbel" panose="020B0503020204020204" pitchFamily="34" charset="0"/>
                <a:ea typeface="Times New Roman" panose="02020603050405020304" pitchFamily="18" charset="0"/>
                <a:cs typeface="Times New Roman" panose="02020603050405020304" pitchFamily="18" charset="0"/>
              </a:rPr>
              <a:t>….RO-Crate is the delivery package in a multi-platform, mixed object research ecosystem. </a:t>
            </a:r>
          </a:p>
          <a:p>
            <a:pPr>
              <a:lnSpc>
                <a:spcPct val="107000"/>
              </a:lnSpc>
              <a:spcAft>
                <a:spcPts val="800"/>
              </a:spcAft>
            </a:pPr>
            <a:endParaRPr lang="en-GB" sz="1200" dirty="0">
              <a:solidFill>
                <a:srgbClr val="006666"/>
              </a:solidFill>
              <a:latin typeface="Corbel" panose="020B050302020402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en-GB" sz="2400" dirty="0">
                <a:solidFill>
                  <a:srgbClr val="006666"/>
                </a:solidFill>
                <a:latin typeface="Corbel" panose="020B0503020204020204" pitchFamily="34" charset="0"/>
                <a:ea typeface="Times New Roman" panose="02020603050405020304" pitchFamily="18" charset="0"/>
                <a:cs typeface="Times New Roman" panose="02020603050405020304" pitchFamily="18" charset="0"/>
              </a:rPr>
              <a:t>Keep it practical, real and simple </a:t>
            </a:r>
          </a:p>
          <a:p>
            <a:pPr>
              <a:lnSpc>
                <a:spcPct val="107000"/>
              </a:lnSpc>
              <a:spcAft>
                <a:spcPts val="800"/>
              </a:spcAft>
            </a:pPr>
            <a:r>
              <a:rPr lang="en-GB" sz="2400" dirty="0">
                <a:solidFill>
                  <a:srgbClr val="006666"/>
                </a:solidFill>
                <a:effectLst/>
                <a:latin typeface="Corbel" panose="020B0503020204020204" pitchFamily="34" charset="0"/>
                <a:ea typeface="Times New Roman" panose="02020603050405020304" pitchFamily="18" charset="0"/>
                <a:cs typeface="Times New Roman" panose="02020603050405020304" pitchFamily="18" charset="0"/>
              </a:rPr>
              <a:t>Adoption </a:t>
            </a:r>
            <a:r>
              <a:rPr lang="en-GB" sz="2400" dirty="0">
                <a:solidFill>
                  <a:srgbClr val="006666"/>
                </a:solidFill>
                <a:latin typeface="Corbel" panose="020B0503020204020204" pitchFamily="34" charset="0"/>
                <a:ea typeface="Times New Roman" panose="02020603050405020304" pitchFamily="18" charset="0"/>
                <a:cs typeface="Times New Roman" panose="02020603050405020304" pitchFamily="18" charset="0"/>
              </a:rPr>
              <a:t>and diversity friendliness</a:t>
            </a:r>
          </a:p>
          <a:p>
            <a:pPr>
              <a:lnSpc>
                <a:spcPct val="107000"/>
              </a:lnSpc>
              <a:spcAft>
                <a:spcPts val="800"/>
              </a:spcAft>
            </a:pPr>
            <a:r>
              <a:rPr lang="en-GB" sz="2400" dirty="0">
                <a:solidFill>
                  <a:srgbClr val="006666"/>
                </a:solidFill>
                <a:latin typeface="Corbel" panose="020B0503020204020204" pitchFamily="34" charset="0"/>
                <a:ea typeface="Times New Roman" panose="02020603050405020304" pitchFamily="18" charset="0"/>
                <a:cs typeface="Times New Roman" panose="02020603050405020304" pitchFamily="18" charset="0"/>
              </a:rPr>
              <a:t>Metadata middleware to drive the release of research, reproducible scholarship and knowledge graphs.</a:t>
            </a:r>
          </a:p>
          <a:p>
            <a:pPr>
              <a:lnSpc>
                <a:spcPct val="107000"/>
              </a:lnSpc>
              <a:spcAft>
                <a:spcPts val="800"/>
              </a:spcAft>
            </a:pPr>
            <a:endParaRPr lang="en-GB" sz="1200" dirty="0">
              <a:solidFill>
                <a:srgbClr val="006666"/>
              </a:solidFill>
              <a:latin typeface="Corbel" panose="020B0503020204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2800" b="1" dirty="0">
                <a:solidFill>
                  <a:srgbClr val="006666"/>
                </a:solidFill>
                <a:latin typeface="Corbel" panose="020B0503020204020204" pitchFamily="34" charset="0"/>
                <a:ea typeface="Calibri" panose="020F0502020204030204" pitchFamily="34" charset="0"/>
                <a:cs typeface="Times New Roman" panose="02020603050405020304" pitchFamily="18" charset="0"/>
              </a:rPr>
              <a:t>It takes a village– like HMC</a:t>
            </a:r>
          </a:p>
          <a:p>
            <a:pPr marL="0" indent="0">
              <a:buNone/>
            </a:pPr>
            <a:r>
              <a:rPr lang="en-GB" sz="2400" dirty="0">
                <a:solidFill>
                  <a:srgbClr val="006666"/>
                </a:solidFill>
                <a:latin typeface="Corbel" panose="020B0503020204020204" pitchFamily="34" charset="0"/>
              </a:rPr>
              <a:t>To make Research Objects normative</a:t>
            </a:r>
          </a:p>
          <a:p>
            <a:pPr lvl="1"/>
            <a:r>
              <a:rPr lang="en-GB" dirty="0">
                <a:solidFill>
                  <a:srgbClr val="006666"/>
                </a:solidFill>
                <a:latin typeface="Corbel" panose="020B0503020204020204" pitchFamily="34" charset="0"/>
              </a:rPr>
              <a:t>Promote to researchers but …... target Research Infrastructures to deliver</a:t>
            </a:r>
          </a:p>
        </p:txBody>
      </p:sp>
      <p:pic>
        <p:nvPicPr>
          <p:cNvPr id="4" name="Content Placeholder 4">
            <a:extLst>
              <a:ext uri="{FF2B5EF4-FFF2-40B4-BE49-F238E27FC236}">
                <a16:creationId xmlns:a16="http://schemas.microsoft.com/office/drawing/2014/main" id="{8BB04F61-1157-9CB6-B97D-C50943B20C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6190" y="6039963"/>
            <a:ext cx="6189452" cy="523486"/>
          </a:xfrm>
          <a:prstGeom prst="rect">
            <a:avLst/>
          </a:prstGeom>
          <a:noFill/>
          <a:ln>
            <a:noFill/>
          </a:ln>
        </p:spPr>
      </p:pic>
    </p:spTree>
    <p:extLst>
      <p:ext uri="{BB962C8B-B14F-4D97-AF65-F5344CB8AC3E}">
        <p14:creationId xmlns:p14="http://schemas.microsoft.com/office/powerpoint/2010/main" val="6639171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4" name="Google Shape;414;p20"/>
          <p:cNvSpPr/>
          <p:nvPr/>
        </p:nvSpPr>
        <p:spPr>
          <a:xfrm>
            <a:off x="2029439" y="5844309"/>
            <a:ext cx="9739183" cy="5869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3600" u="sng" dirty="0">
                <a:solidFill>
                  <a:schemeClr val="hlink"/>
                </a:solidFill>
                <a:latin typeface="Calibri"/>
                <a:ea typeface="Calibri"/>
                <a:cs typeface="Calibri"/>
                <a:sym typeface="Calibri"/>
                <a:hlinkClick r:id="rId3"/>
              </a:rPr>
              <a:t>https://www.researchobject.org/ro-crate/</a:t>
            </a:r>
            <a:endParaRPr sz="2800" dirty="0">
              <a:solidFill>
                <a:srgbClr val="000000"/>
              </a:solidFill>
              <a:latin typeface="Arial"/>
              <a:ea typeface="Arial"/>
              <a:cs typeface="Arial"/>
              <a:sym typeface="Arial"/>
            </a:endParaRPr>
          </a:p>
        </p:txBody>
      </p:sp>
      <p:sp>
        <p:nvSpPr>
          <p:cNvPr id="416" name="Google Shape;416;p20" descr="https://fair-dom.org/wp-content/themes/fairdom/assets/img/fairdom-logo-compact.svg"/>
          <p:cNvSpPr/>
          <p:nvPr/>
        </p:nvSpPr>
        <p:spPr>
          <a:xfrm>
            <a:off x="207434" y="-182033"/>
            <a:ext cx="397933" cy="397933"/>
          </a:xfrm>
          <a:prstGeom prst="rect">
            <a:avLst/>
          </a:prstGeom>
          <a:noFill/>
          <a:ln>
            <a:noFill/>
          </a:ln>
        </p:spPr>
        <p:txBody>
          <a:bodyPr spcFirstLastPara="1" wrap="square" lIns="121900" tIns="60950" rIns="121900" bIns="60950" anchor="t" anchorCtr="0">
            <a:noAutofit/>
          </a:bodyPr>
          <a:lstStyle/>
          <a:p>
            <a:pPr marL="0" marR="0" lvl="0" indent="0" algn="l" rtl="0">
              <a:spcBef>
                <a:spcPts val="0"/>
              </a:spcBef>
              <a:spcAft>
                <a:spcPts val="0"/>
              </a:spcAft>
              <a:buNone/>
            </a:pPr>
            <a:endParaRPr sz="2400">
              <a:solidFill>
                <a:schemeClr val="dk1"/>
              </a:solidFill>
              <a:latin typeface="Calibri"/>
              <a:ea typeface="Calibri"/>
              <a:cs typeface="Calibri"/>
              <a:sym typeface="Calibri"/>
            </a:endParaRPr>
          </a:p>
        </p:txBody>
      </p:sp>
      <p:pic>
        <p:nvPicPr>
          <p:cNvPr id="420" name="Google Shape;420;p20" descr="A picture containing text, clipart&#10;&#10;Description automatically generated"/>
          <p:cNvPicPr preferRelativeResize="0"/>
          <p:nvPr/>
        </p:nvPicPr>
        <p:blipFill rotWithShape="1">
          <a:blip r:embed="rId4">
            <a:alphaModFix/>
          </a:blip>
          <a:srcRect/>
          <a:stretch/>
        </p:blipFill>
        <p:spPr>
          <a:xfrm>
            <a:off x="8743299" y="318004"/>
            <a:ext cx="1297390" cy="242369"/>
          </a:xfrm>
          <a:prstGeom prst="rect">
            <a:avLst/>
          </a:prstGeom>
          <a:noFill/>
          <a:ln>
            <a:noFill/>
          </a:ln>
        </p:spPr>
      </p:pic>
      <p:pic>
        <p:nvPicPr>
          <p:cNvPr id="421" name="Google Shape;421;p20"/>
          <p:cNvPicPr preferRelativeResize="0"/>
          <p:nvPr/>
        </p:nvPicPr>
        <p:blipFill rotWithShape="1">
          <a:blip r:embed="rId5">
            <a:alphaModFix/>
          </a:blip>
          <a:srcRect/>
          <a:stretch/>
        </p:blipFill>
        <p:spPr>
          <a:xfrm>
            <a:off x="7131289" y="2582337"/>
            <a:ext cx="1144202" cy="544915"/>
          </a:xfrm>
          <a:prstGeom prst="rect">
            <a:avLst/>
          </a:prstGeom>
          <a:noFill/>
          <a:ln>
            <a:noFill/>
          </a:ln>
        </p:spPr>
      </p:pic>
      <p:pic>
        <p:nvPicPr>
          <p:cNvPr id="422" name="Google Shape;422;p20"/>
          <p:cNvPicPr preferRelativeResize="0"/>
          <p:nvPr/>
        </p:nvPicPr>
        <p:blipFill rotWithShape="1">
          <a:blip r:embed="rId6">
            <a:alphaModFix/>
          </a:blip>
          <a:srcRect l="427" r="46449"/>
          <a:stretch/>
        </p:blipFill>
        <p:spPr>
          <a:xfrm>
            <a:off x="6104762" y="1359362"/>
            <a:ext cx="1144203" cy="716013"/>
          </a:xfrm>
          <a:prstGeom prst="rect">
            <a:avLst/>
          </a:prstGeom>
          <a:noFill/>
          <a:ln>
            <a:noFill/>
          </a:ln>
        </p:spPr>
      </p:pic>
      <p:pic>
        <p:nvPicPr>
          <p:cNvPr id="423" name="Google Shape;423;p20" descr="Galaxy Community | ELIXIR"/>
          <p:cNvPicPr preferRelativeResize="0"/>
          <p:nvPr/>
        </p:nvPicPr>
        <p:blipFill rotWithShape="1">
          <a:blip r:embed="rId7">
            <a:alphaModFix/>
          </a:blip>
          <a:srcRect/>
          <a:stretch/>
        </p:blipFill>
        <p:spPr>
          <a:xfrm>
            <a:off x="10551606" y="3267415"/>
            <a:ext cx="1144203" cy="442711"/>
          </a:xfrm>
          <a:prstGeom prst="rect">
            <a:avLst/>
          </a:prstGeom>
          <a:noFill/>
          <a:ln>
            <a:noFill/>
          </a:ln>
        </p:spPr>
      </p:pic>
      <p:sp>
        <p:nvSpPr>
          <p:cNvPr id="424" name="Google Shape;424;p20"/>
          <p:cNvSpPr txBox="1"/>
          <p:nvPr/>
        </p:nvSpPr>
        <p:spPr>
          <a:xfrm>
            <a:off x="187602" y="1066526"/>
            <a:ext cx="4301700" cy="479282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None/>
            </a:pPr>
            <a:r>
              <a:rPr lang="en-GB" sz="1200" dirty="0">
                <a:solidFill>
                  <a:schemeClr val="dk1"/>
                </a:solidFill>
                <a:latin typeface="Calibri"/>
                <a:ea typeface="Calibri"/>
                <a:cs typeface="Calibri"/>
                <a:sym typeface="Calibri"/>
              </a:rPr>
              <a:t>The </a:t>
            </a:r>
            <a:r>
              <a:rPr lang="en-GB" sz="1200" i="1" dirty="0">
                <a:solidFill>
                  <a:schemeClr val="dk1"/>
                </a:solidFill>
                <a:latin typeface="Calibri"/>
                <a:ea typeface="Calibri"/>
                <a:cs typeface="Calibri"/>
                <a:sym typeface="Calibri"/>
              </a:rPr>
              <a:t>RO-Crate</a:t>
            </a:r>
            <a:r>
              <a:rPr lang="en-GB" sz="1200" dirty="0">
                <a:solidFill>
                  <a:schemeClr val="dk1"/>
                </a:solidFill>
                <a:latin typeface="Calibri"/>
                <a:ea typeface="Calibri"/>
                <a:cs typeface="Calibri"/>
                <a:sym typeface="Calibri"/>
              </a:rPr>
              <a:t> team is:</a:t>
            </a:r>
            <a:endParaRPr sz="1200" dirty="0">
              <a:solidFill>
                <a:schemeClr val="dk1"/>
              </a:solidFill>
              <a:latin typeface="Calibri"/>
              <a:ea typeface="Calibri"/>
              <a:cs typeface="Calibri"/>
              <a:sym typeface="Calibri"/>
            </a:endParaRPr>
          </a:p>
          <a:p>
            <a:pPr marL="360000" lvl="0" indent="-285750" algn="l" rtl="0">
              <a:lnSpc>
                <a:spcPct val="115000"/>
              </a:lnSpc>
              <a:spcBef>
                <a:spcPts val="1200"/>
              </a:spcBef>
              <a:spcAft>
                <a:spcPts val="0"/>
              </a:spcAft>
              <a:buSzPts val="900"/>
              <a:buFont typeface="Calibri"/>
              <a:buChar char="●"/>
            </a:pPr>
            <a:r>
              <a:rPr lang="en-GB" sz="700" dirty="0">
                <a:solidFill>
                  <a:schemeClr val="dk1"/>
                </a:solidFill>
                <a:latin typeface="Calibri"/>
                <a:ea typeface="Calibri"/>
                <a:cs typeface="Calibri"/>
                <a:sym typeface="Calibri"/>
              </a:rPr>
              <a:t>Peter Sefton</a:t>
            </a:r>
            <a:r>
              <a:rPr lang="en-GB" sz="700" dirty="0">
                <a:solidFill>
                  <a:schemeClr val="dk1"/>
                </a:solidFill>
                <a:uFill>
                  <a:noFill/>
                </a:uFill>
                <a:latin typeface="Calibri"/>
                <a:ea typeface="Calibri"/>
                <a:cs typeface="Calibri"/>
                <a:sym typeface="Calibri"/>
                <a:hlinkClick r:id="rId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8"/>
              </a:rPr>
              <a:t>https://orcid.org/0000-0002-3545-944X</a:t>
            </a:r>
            <a:r>
              <a:rPr lang="en-GB" sz="700" dirty="0">
                <a:solidFill>
                  <a:schemeClr val="dk1"/>
                </a:solidFill>
                <a:latin typeface="Calibri"/>
                <a:ea typeface="Calibri"/>
                <a:cs typeface="Calibri"/>
                <a:sym typeface="Calibri"/>
              </a:rPr>
              <a:t> (co-chair)</a:t>
            </a:r>
            <a:endParaRPr sz="700" dirty="0">
              <a:solidFill>
                <a:schemeClr val="dk1"/>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Stian Soiland-Reyes</a:t>
            </a:r>
            <a:r>
              <a:rPr lang="en-GB" sz="700" dirty="0">
                <a:solidFill>
                  <a:schemeClr val="dk1"/>
                </a:solidFill>
                <a:uFill>
                  <a:noFill/>
                </a:uFill>
                <a:latin typeface="Calibri"/>
                <a:ea typeface="Calibri"/>
                <a:cs typeface="Calibri"/>
                <a:sym typeface="Calibri"/>
                <a:hlinkClick r:id="rId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9"/>
              </a:rPr>
              <a:t>https://orcid.org/0000-0001-9842-9718</a:t>
            </a:r>
            <a:r>
              <a:rPr lang="en-GB" sz="700" dirty="0">
                <a:solidFill>
                  <a:schemeClr val="dk1"/>
                </a:solidFill>
                <a:latin typeface="Calibri"/>
                <a:ea typeface="Calibri"/>
                <a:cs typeface="Calibri"/>
                <a:sym typeface="Calibri"/>
              </a:rPr>
              <a:t> (co-chair)</a:t>
            </a:r>
            <a:endParaRPr sz="700" dirty="0">
              <a:solidFill>
                <a:schemeClr val="dk1"/>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Eoghan Ó </a:t>
            </a:r>
            <a:r>
              <a:rPr lang="en-GB" sz="700" dirty="0" err="1">
                <a:solidFill>
                  <a:schemeClr val="dk1"/>
                </a:solidFill>
                <a:latin typeface="Calibri"/>
                <a:ea typeface="Calibri"/>
                <a:cs typeface="Calibri"/>
                <a:sym typeface="Calibri"/>
              </a:rPr>
              <a:t>Carragáin</a:t>
            </a:r>
            <a:r>
              <a:rPr lang="en-GB" sz="700" dirty="0">
                <a:solidFill>
                  <a:schemeClr val="dk1"/>
                </a:solidFill>
                <a:uFill>
                  <a:noFill/>
                </a:uFill>
                <a:latin typeface="Calibri"/>
                <a:ea typeface="Calibri"/>
                <a:cs typeface="Calibri"/>
                <a:sym typeface="Calibri"/>
                <a:hlinkClick r:id="rId1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0"/>
              </a:rPr>
              <a:t>https://orcid.org/0000-0001-8131-2150</a:t>
            </a:r>
            <a:r>
              <a:rPr lang="en-GB" sz="700" dirty="0">
                <a:solidFill>
                  <a:schemeClr val="dk1"/>
                </a:solidFill>
                <a:latin typeface="Calibri"/>
                <a:ea typeface="Calibri"/>
                <a:cs typeface="Calibri"/>
                <a:sym typeface="Calibri"/>
              </a:rPr>
              <a:t> (emeritus)</a:t>
            </a:r>
            <a:endParaRPr sz="700" dirty="0">
              <a:solidFill>
                <a:schemeClr val="dk1"/>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Oscar Corcho</a:t>
            </a:r>
            <a:r>
              <a:rPr lang="en-GB" sz="700" dirty="0">
                <a:solidFill>
                  <a:schemeClr val="dk1"/>
                </a:solidFill>
                <a:uFill>
                  <a:noFill/>
                </a:uFill>
                <a:latin typeface="Calibri"/>
                <a:ea typeface="Calibri"/>
                <a:cs typeface="Calibri"/>
                <a:sym typeface="Calibri"/>
                <a:hlinkClick r:id="rId1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1"/>
              </a:rPr>
              <a:t>https://orcid.org/0000-0002-9260-0753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Daniel Garijo</a:t>
            </a:r>
            <a:r>
              <a:rPr lang="en-GB" sz="700" dirty="0">
                <a:solidFill>
                  <a:schemeClr val="dk1"/>
                </a:solidFill>
                <a:uFill>
                  <a:noFill/>
                </a:uFill>
                <a:latin typeface="Calibri"/>
                <a:ea typeface="Calibri"/>
                <a:cs typeface="Calibri"/>
                <a:sym typeface="Calibri"/>
                <a:hlinkClick r:id="rId1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2"/>
              </a:rPr>
              <a:t>https://orcid.org/0000-0003-0454-7145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Raul Palma</a:t>
            </a:r>
            <a:r>
              <a:rPr lang="en-GB" sz="700" dirty="0">
                <a:solidFill>
                  <a:schemeClr val="dk1"/>
                </a:solidFill>
                <a:uFill>
                  <a:noFill/>
                </a:uFill>
                <a:latin typeface="Calibri"/>
                <a:ea typeface="Calibri"/>
                <a:cs typeface="Calibri"/>
                <a:sym typeface="Calibri"/>
                <a:hlinkClick r:id="rId1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3"/>
              </a:rPr>
              <a:t>https://orcid.org/0000-0003-4289-4922</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Frederik Coppens</a:t>
            </a:r>
            <a:r>
              <a:rPr lang="en-GB" sz="700" dirty="0">
                <a:solidFill>
                  <a:schemeClr val="dk1"/>
                </a:solidFill>
                <a:uFill>
                  <a:noFill/>
                </a:uFill>
                <a:latin typeface="Calibri"/>
                <a:ea typeface="Calibri"/>
                <a:cs typeface="Calibri"/>
                <a:sym typeface="Calibri"/>
                <a:hlinkClick r:id="rId1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4"/>
              </a:rPr>
              <a:t>https://orcid.org/0000-0001-6565-5145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Carole Goble</a:t>
            </a:r>
            <a:r>
              <a:rPr lang="en-GB" sz="700" dirty="0">
                <a:solidFill>
                  <a:schemeClr val="dk1"/>
                </a:solidFill>
                <a:uFill>
                  <a:noFill/>
                </a:uFill>
                <a:latin typeface="Calibri"/>
                <a:ea typeface="Calibri"/>
                <a:cs typeface="Calibri"/>
                <a:sym typeface="Calibri"/>
                <a:hlinkClick r:id="rId1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5"/>
              </a:rPr>
              <a:t>https://orcid.org/0000-0003-1219-2137</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José María Fernández</a:t>
            </a:r>
            <a:r>
              <a:rPr lang="en-GB" sz="700" dirty="0">
                <a:solidFill>
                  <a:schemeClr val="dk1"/>
                </a:solidFill>
                <a:uFill>
                  <a:noFill/>
                </a:uFill>
                <a:latin typeface="Calibri"/>
                <a:ea typeface="Calibri"/>
                <a:cs typeface="Calibri"/>
                <a:sym typeface="Calibri"/>
                <a:hlinkClick r:id="rId1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6"/>
              </a:rPr>
              <a:t>https://orcid.org/0000-0002-4806-5140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Kyle Chard</a:t>
            </a:r>
            <a:r>
              <a:rPr lang="en-GB" sz="700" dirty="0">
                <a:solidFill>
                  <a:schemeClr val="dk1"/>
                </a:solidFill>
                <a:uFill>
                  <a:noFill/>
                </a:uFill>
                <a:latin typeface="Calibri"/>
                <a:ea typeface="Calibri"/>
                <a:cs typeface="Calibri"/>
                <a:sym typeface="Calibri"/>
                <a:hlinkClick r:id="rId1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7"/>
              </a:rPr>
              <a:t>https://orcid.org/0000-0002-7370-4805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Jose Manuel Gomez-Perez</a:t>
            </a:r>
            <a:r>
              <a:rPr lang="en-GB" sz="700" dirty="0">
                <a:solidFill>
                  <a:schemeClr val="dk1"/>
                </a:solidFill>
                <a:uFill>
                  <a:noFill/>
                </a:uFill>
                <a:latin typeface="Calibri"/>
                <a:ea typeface="Calibri"/>
                <a:cs typeface="Calibri"/>
                <a:sym typeface="Calibri"/>
                <a:hlinkClick r:id="rId1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8"/>
              </a:rPr>
              <a:t>https://orcid.org/0000-0002-5491-6431</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Michael R Crusoe</a:t>
            </a:r>
            <a:r>
              <a:rPr lang="en-GB" sz="700" dirty="0">
                <a:solidFill>
                  <a:schemeClr val="dk1"/>
                </a:solidFill>
                <a:uFill>
                  <a:noFill/>
                </a:uFill>
                <a:latin typeface="Calibri"/>
                <a:ea typeface="Calibri"/>
                <a:cs typeface="Calibri"/>
                <a:sym typeface="Calibri"/>
                <a:hlinkClick r:id="rId1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19"/>
              </a:rPr>
              <a:t>https://orcid.org/0000-0002-2961-9670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Ignacio Eguinoa</a:t>
            </a:r>
            <a:r>
              <a:rPr lang="en-GB" sz="700" dirty="0">
                <a:solidFill>
                  <a:schemeClr val="dk1"/>
                </a:solidFill>
                <a:uFill>
                  <a:noFill/>
                </a:uFill>
                <a:latin typeface="Calibri"/>
                <a:ea typeface="Calibri"/>
                <a:cs typeface="Calibri"/>
                <a:sym typeface="Calibri"/>
                <a:hlinkClick r:id="rId2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0"/>
              </a:rPr>
              <a:t>https://orcid.org/0000-0002-6190-122X</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Nick Juty</a:t>
            </a:r>
            <a:r>
              <a:rPr lang="en-GB" sz="700" dirty="0">
                <a:solidFill>
                  <a:schemeClr val="dk1"/>
                </a:solidFill>
                <a:uFill>
                  <a:noFill/>
                </a:uFill>
                <a:latin typeface="Calibri"/>
                <a:ea typeface="Calibri"/>
                <a:cs typeface="Calibri"/>
                <a:sym typeface="Calibri"/>
                <a:hlinkClick r:id="rId2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1"/>
              </a:rPr>
              <a:t>https://orcid.org/0000-0002-2036-8350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Kristi Holmes</a:t>
            </a:r>
            <a:r>
              <a:rPr lang="en-GB" sz="700" dirty="0">
                <a:solidFill>
                  <a:schemeClr val="dk1"/>
                </a:solidFill>
                <a:uFill>
                  <a:noFill/>
                </a:uFill>
                <a:latin typeface="Calibri"/>
                <a:ea typeface="Calibri"/>
                <a:cs typeface="Calibri"/>
                <a:sym typeface="Calibri"/>
                <a:hlinkClick r:id="rId2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2"/>
              </a:rPr>
              <a:t>https://orcid.org/0000-0001-8420-5254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Jason A. Clark</a:t>
            </a:r>
            <a:r>
              <a:rPr lang="en-GB" sz="700" dirty="0">
                <a:solidFill>
                  <a:schemeClr val="dk1"/>
                </a:solidFill>
                <a:uFill>
                  <a:noFill/>
                </a:uFill>
                <a:latin typeface="Calibri"/>
                <a:ea typeface="Calibri"/>
                <a:cs typeface="Calibri"/>
                <a:sym typeface="Calibri"/>
                <a:hlinkClick r:id="rId2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3"/>
              </a:rPr>
              <a:t>https://orcid.org/0000-0002-3588-6257</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Salvador Capella-Gutierrez</a:t>
            </a:r>
            <a:r>
              <a:rPr lang="en-GB" sz="700" dirty="0">
                <a:solidFill>
                  <a:schemeClr val="dk1"/>
                </a:solidFill>
                <a:uFill>
                  <a:noFill/>
                </a:uFill>
                <a:latin typeface="Calibri"/>
                <a:ea typeface="Calibri"/>
                <a:cs typeface="Calibri"/>
                <a:sym typeface="Calibri"/>
                <a:hlinkClick r:id="rId2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4"/>
              </a:rPr>
              <a:t>https://orcid.org/0000-0002-0309-604X</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Alasdair J. G. Gray</a:t>
            </a:r>
            <a:r>
              <a:rPr lang="en-GB" sz="700" dirty="0">
                <a:solidFill>
                  <a:schemeClr val="dk1"/>
                </a:solidFill>
                <a:uFill>
                  <a:noFill/>
                </a:uFill>
                <a:latin typeface="Calibri"/>
                <a:ea typeface="Calibri"/>
                <a:cs typeface="Calibri"/>
                <a:sym typeface="Calibri"/>
                <a:hlinkClick r:id="rId2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5"/>
              </a:rPr>
              <a:t>https://orcid.org/0000-0002-5711-4872</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Stuart Owen</a:t>
            </a:r>
            <a:r>
              <a:rPr lang="en-GB" sz="700" dirty="0">
                <a:solidFill>
                  <a:schemeClr val="dk1"/>
                </a:solidFill>
                <a:uFill>
                  <a:noFill/>
                </a:uFill>
                <a:latin typeface="Calibri"/>
                <a:ea typeface="Calibri"/>
                <a:cs typeface="Calibri"/>
                <a:sym typeface="Calibri"/>
                <a:hlinkClick r:id="rId2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6"/>
              </a:rPr>
              <a:t>https://orcid.org/0000-0003-2130-0865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Alan R Williams</a:t>
            </a:r>
            <a:r>
              <a:rPr lang="en-GB" sz="700" dirty="0">
                <a:solidFill>
                  <a:schemeClr val="dk1"/>
                </a:solidFill>
                <a:uFill>
                  <a:noFill/>
                </a:uFill>
                <a:latin typeface="Calibri"/>
                <a:ea typeface="Calibri"/>
                <a:cs typeface="Calibri"/>
                <a:sym typeface="Calibri"/>
                <a:hlinkClick r:id="rId2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7"/>
              </a:rPr>
              <a:t>https://orcid.org/0000-0003-3156-2105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Giacomo </a:t>
            </a:r>
            <a:r>
              <a:rPr lang="en-GB" sz="700" dirty="0" err="1">
                <a:solidFill>
                  <a:schemeClr val="dk1"/>
                </a:solidFill>
                <a:latin typeface="Calibri"/>
                <a:ea typeface="Calibri"/>
                <a:cs typeface="Calibri"/>
                <a:sym typeface="Calibri"/>
              </a:rPr>
              <a:t>Tartari</a:t>
            </a:r>
            <a:r>
              <a:rPr lang="en-GB" sz="700" dirty="0">
                <a:solidFill>
                  <a:schemeClr val="dk1"/>
                </a:solidFill>
                <a:uFill>
                  <a:noFill/>
                </a:uFill>
                <a:latin typeface="Calibri"/>
                <a:ea typeface="Calibri"/>
                <a:cs typeface="Calibri"/>
                <a:sym typeface="Calibri"/>
                <a:hlinkClick r:id="rId2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8"/>
              </a:rPr>
              <a:t>https://orcid.org/0000-0003-1130-2154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Finn Bacall</a:t>
            </a:r>
            <a:r>
              <a:rPr lang="en-GB" sz="700" dirty="0">
                <a:solidFill>
                  <a:schemeClr val="dk1"/>
                </a:solidFill>
                <a:uFill>
                  <a:noFill/>
                </a:uFill>
                <a:latin typeface="Calibri"/>
                <a:ea typeface="Calibri"/>
                <a:cs typeface="Calibri"/>
                <a:sym typeface="Calibri"/>
                <a:hlinkClick r:id="rId2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29"/>
              </a:rPr>
              <a:t>https://orcid.org/0000-0002-0048-3300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Thomas </a:t>
            </a:r>
            <a:r>
              <a:rPr lang="en-GB" sz="700" dirty="0" err="1">
                <a:solidFill>
                  <a:schemeClr val="dk1"/>
                </a:solidFill>
                <a:latin typeface="Calibri"/>
                <a:ea typeface="Calibri"/>
                <a:cs typeface="Calibri"/>
                <a:sym typeface="Calibri"/>
              </a:rPr>
              <a:t>Thelen</a:t>
            </a:r>
            <a:r>
              <a:rPr lang="en-GB" sz="700" dirty="0">
                <a:solidFill>
                  <a:schemeClr val="dk1"/>
                </a:solidFill>
                <a:uFill>
                  <a:noFill/>
                </a:uFill>
                <a:latin typeface="Calibri"/>
                <a:ea typeface="Calibri"/>
                <a:cs typeface="Calibri"/>
                <a:sym typeface="Calibri"/>
                <a:hlinkClick r:id="rId3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0"/>
              </a:rPr>
              <a:t>https://orcid.org/0000-0002-1756-2128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Hervé Ménager</a:t>
            </a:r>
            <a:r>
              <a:rPr lang="en-GB" sz="700" dirty="0">
                <a:solidFill>
                  <a:schemeClr val="dk1"/>
                </a:solidFill>
                <a:uFill>
                  <a:noFill/>
                </a:uFill>
                <a:latin typeface="Calibri"/>
                <a:ea typeface="Calibri"/>
                <a:cs typeface="Calibri"/>
                <a:sym typeface="Calibri"/>
                <a:hlinkClick r:id="rId3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1"/>
              </a:rPr>
              <a:t>https://orcid.org/0000-0002-7552-1009</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Laura Rodríguez-Navas</a:t>
            </a:r>
            <a:r>
              <a:rPr lang="en-GB" sz="700" dirty="0">
                <a:solidFill>
                  <a:schemeClr val="dk1"/>
                </a:solidFill>
                <a:uFill>
                  <a:noFill/>
                </a:uFill>
                <a:latin typeface="Calibri"/>
                <a:ea typeface="Calibri"/>
                <a:cs typeface="Calibri"/>
                <a:sym typeface="Calibri"/>
                <a:hlinkClick r:id="rId3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2"/>
              </a:rPr>
              <a:t>https://orcid.org/0000-0003-4929-1219</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Paul Walk</a:t>
            </a:r>
            <a:r>
              <a:rPr lang="en-GB" sz="700" dirty="0">
                <a:solidFill>
                  <a:schemeClr val="dk1"/>
                </a:solidFill>
                <a:uFill>
                  <a:noFill/>
                </a:uFill>
                <a:latin typeface="Calibri"/>
                <a:ea typeface="Calibri"/>
                <a:cs typeface="Calibri"/>
                <a:sym typeface="Calibri"/>
                <a:hlinkClick r:id="rId3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3"/>
              </a:rPr>
              <a:t>https://orcid.org/0000-0003-1541-5631</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err="1">
                <a:solidFill>
                  <a:schemeClr val="dk1"/>
                </a:solidFill>
                <a:latin typeface="Calibri"/>
                <a:ea typeface="Calibri"/>
                <a:cs typeface="Calibri"/>
                <a:sym typeface="Calibri"/>
              </a:rPr>
              <a:t>brandon</a:t>
            </a:r>
            <a:r>
              <a:rPr lang="en-GB" sz="700" dirty="0">
                <a:solidFill>
                  <a:schemeClr val="dk1"/>
                </a:solidFill>
                <a:latin typeface="Calibri"/>
                <a:ea typeface="Calibri"/>
                <a:cs typeface="Calibri"/>
                <a:sym typeface="Calibri"/>
              </a:rPr>
              <a:t> whitehead</a:t>
            </a:r>
            <a:r>
              <a:rPr lang="en-GB" sz="700" dirty="0">
                <a:solidFill>
                  <a:schemeClr val="dk1"/>
                </a:solidFill>
                <a:uFill>
                  <a:noFill/>
                </a:uFill>
                <a:latin typeface="Calibri"/>
                <a:ea typeface="Calibri"/>
                <a:cs typeface="Calibri"/>
                <a:sym typeface="Calibri"/>
                <a:hlinkClick r:id="rId3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4"/>
              </a:rPr>
              <a:t>https://orcid.org/0000-0002-0337-8610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Mark Wilkinson</a:t>
            </a:r>
            <a:r>
              <a:rPr lang="en-GB" sz="700" dirty="0">
                <a:solidFill>
                  <a:schemeClr val="dk1"/>
                </a:solidFill>
                <a:uFill>
                  <a:noFill/>
                </a:uFill>
                <a:latin typeface="Calibri"/>
                <a:ea typeface="Calibri"/>
                <a:cs typeface="Calibri"/>
                <a:sym typeface="Calibri"/>
                <a:hlinkClick r:id="rId3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5"/>
              </a:rPr>
              <a:t>https://orcid.org/0000-0001-6960-357X</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Paul Groth</a:t>
            </a:r>
            <a:r>
              <a:rPr lang="en-GB" sz="700" dirty="0">
                <a:solidFill>
                  <a:schemeClr val="dk1"/>
                </a:solidFill>
                <a:uFill>
                  <a:noFill/>
                </a:uFill>
                <a:latin typeface="Calibri"/>
                <a:ea typeface="Calibri"/>
                <a:cs typeface="Calibri"/>
                <a:sym typeface="Calibri"/>
                <a:hlinkClick r:id="rId3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6"/>
              </a:rPr>
              <a:t>https://orcid.org/0000-0003-0183-6910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Erich Bremer</a:t>
            </a:r>
            <a:r>
              <a:rPr lang="en-GB" sz="700" dirty="0">
                <a:solidFill>
                  <a:schemeClr val="dk1"/>
                </a:solidFill>
                <a:uFill>
                  <a:noFill/>
                </a:uFill>
                <a:latin typeface="Calibri"/>
                <a:ea typeface="Calibri"/>
                <a:cs typeface="Calibri"/>
                <a:sym typeface="Calibri"/>
                <a:hlinkClick r:id="rId3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7"/>
              </a:rPr>
              <a:t>https://orcid.org/0000-0003-0223-1059</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LJ Garcia Castro</a:t>
            </a:r>
            <a:r>
              <a:rPr lang="en-GB" sz="700" dirty="0">
                <a:solidFill>
                  <a:schemeClr val="dk1"/>
                </a:solidFill>
                <a:uFill>
                  <a:noFill/>
                </a:uFill>
                <a:latin typeface="Calibri"/>
                <a:ea typeface="Calibri"/>
                <a:cs typeface="Calibri"/>
                <a:sym typeface="Calibri"/>
                <a:hlinkClick r:id="rId3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8"/>
              </a:rPr>
              <a:t>https://orcid.org/0000-0003-3986-0510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Karl </a:t>
            </a:r>
            <a:r>
              <a:rPr lang="en-GB" sz="700" dirty="0" err="1">
                <a:solidFill>
                  <a:schemeClr val="dk1"/>
                </a:solidFill>
                <a:latin typeface="Calibri"/>
                <a:ea typeface="Calibri"/>
                <a:cs typeface="Calibri"/>
                <a:sym typeface="Calibri"/>
              </a:rPr>
              <a:t>Sebby</a:t>
            </a:r>
            <a:r>
              <a:rPr lang="en-GB" sz="700" dirty="0">
                <a:solidFill>
                  <a:schemeClr val="dk1"/>
                </a:solidFill>
                <a:uFill>
                  <a:noFill/>
                </a:uFill>
                <a:latin typeface="Calibri"/>
                <a:ea typeface="Calibri"/>
                <a:cs typeface="Calibri"/>
                <a:sym typeface="Calibri"/>
                <a:hlinkClick r:id="rId3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39"/>
              </a:rPr>
              <a:t>https://orcid.org/0000-0001-6022-9825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SzPts val="900"/>
              <a:buFont typeface="Calibri"/>
              <a:buChar char="●"/>
            </a:pPr>
            <a:r>
              <a:rPr lang="en-GB" sz="700" dirty="0">
                <a:solidFill>
                  <a:schemeClr val="dk1"/>
                </a:solidFill>
                <a:latin typeface="Calibri"/>
                <a:ea typeface="Calibri"/>
                <a:cs typeface="Calibri"/>
                <a:sym typeface="Calibri"/>
              </a:rPr>
              <a:t>Alexander Kanitz</a:t>
            </a:r>
            <a:r>
              <a:rPr lang="en-GB" sz="700" dirty="0">
                <a:solidFill>
                  <a:schemeClr val="dk1"/>
                </a:solidFill>
                <a:uFill>
                  <a:noFill/>
                </a:uFill>
                <a:latin typeface="Calibri"/>
                <a:ea typeface="Calibri"/>
                <a:cs typeface="Calibri"/>
                <a:sym typeface="Calibri"/>
                <a:hlinkClick r:id="rId4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0"/>
              </a:rPr>
              <a:t>https://orcid.org/0000-0002-3468-0652</a:t>
            </a:r>
            <a:endParaRPr sz="700" dirty="0">
              <a:latin typeface="Calibri"/>
              <a:ea typeface="Calibri"/>
              <a:cs typeface="Calibri"/>
              <a:sym typeface="Calibri"/>
            </a:endParaRPr>
          </a:p>
        </p:txBody>
      </p:sp>
      <p:sp>
        <p:nvSpPr>
          <p:cNvPr id="425" name="Google Shape;425;p20"/>
          <p:cNvSpPr txBox="1"/>
          <p:nvPr/>
        </p:nvSpPr>
        <p:spPr>
          <a:xfrm>
            <a:off x="3325256" y="1527658"/>
            <a:ext cx="3871800" cy="4426566"/>
          </a:xfrm>
          <a:prstGeom prst="rect">
            <a:avLst/>
          </a:prstGeom>
          <a:noFill/>
          <a:ln>
            <a:noFill/>
          </a:ln>
        </p:spPr>
        <p:txBody>
          <a:bodyPr spcFirstLastPara="1" wrap="square" lIns="91425" tIns="91425" rIns="91425" bIns="91425" anchor="t" anchorCtr="0">
            <a:spAutoFit/>
          </a:bodyPr>
          <a:lstStyle/>
          <a:p>
            <a:pPr marL="360000" lvl="0" indent="-285750" algn="l" rtl="0">
              <a:lnSpc>
                <a:spcPct val="115000"/>
              </a:lnSpc>
              <a:spcBef>
                <a:spcPts val="120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Ana Trisovic</a:t>
            </a:r>
            <a:r>
              <a:rPr lang="en-GB" sz="700" dirty="0">
                <a:solidFill>
                  <a:schemeClr val="dk1"/>
                </a:solidFill>
                <a:uFill>
                  <a:noFill/>
                </a:uFill>
                <a:latin typeface="Calibri"/>
                <a:ea typeface="Calibri"/>
                <a:cs typeface="Calibri"/>
                <a:sym typeface="Calibri"/>
                <a:hlinkClick r:id="rId4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1"/>
              </a:rPr>
              <a:t>https://orcid.org/0000-0003-1991-0533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Gavin Kennedy</a:t>
            </a:r>
            <a:r>
              <a:rPr lang="en-GB" sz="700" dirty="0">
                <a:solidFill>
                  <a:schemeClr val="dk1"/>
                </a:solidFill>
                <a:uFill>
                  <a:noFill/>
                </a:uFill>
                <a:latin typeface="Calibri"/>
                <a:ea typeface="Calibri"/>
                <a:cs typeface="Calibri"/>
                <a:sym typeface="Calibri"/>
                <a:hlinkClick r:id="rId4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2"/>
              </a:rPr>
              <a:t>https://orcid.org/0000-0003-3910-0474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Mark Graves</a:t>
            </a:r>
            <a:r>
              <a:rPr lang="en-GB" sz="700" dirty="0">
                <a:solidFill>
                  <a:schemeClr val="dk1"/>
                </a:solidFill>
                <a:uFill>
                  <a:noFill/>
                </a:uFill>
                <a:latin typeface="Calibri"/>
                <a:ea typeface="Calibri"/>
                <a:cs typeface="Calibri"/>
                <a:sym typeface="Calibri"/>
                <a:hlinkClick r:id="rId4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3"/>
              </a:rPr>
              <a:t>https://orcid.org/0000-0003-3486-8193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Jasper Koehorst</a:t>
            </a:r>
            <a:r>
              <a:rPr lang="en-GB" sz="700" dirty="0">
                <a:solidFill>
                  <a:schemeClr val="dk1"/>
                </a:solidFill>
                <a:uFill>
                  <a:noFill/>
                </a:uFill>
                <a:latin typeface="Calibri"/>
                <a:ea typeface="Calibri"/>
                <a:cs typeface="Calibri"/>
                <a:sym typeface="Calibri"/>
                <a:hlinkClick r:id="rId4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4"/>
              </a:rPr>
              <a:t>https://orcid.org/0000-0001-8172-8981</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Simone Leo</a:t>
            </a:r>
            <a:r>
              <a:rPr lang="en-GB" sz="700" dirty="0">
                <a:solidFill>
                  <a:schemeClr val="dk1"/>
                </a:solidFill>
                <a:uFill>
                  <a:noFill/>
                </a:uFill>
                <a:latin typeface="Calibri"/>
                <a:ea typeface="Calibri"/>
                <a:cs typeface="Calibri"/>
                <a:sym typeface="Calibri"/>
                <a:hlinkClick r:id="rId4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5"/>
              </a:rPr>
              <a:t>https://orcid.org/0000-0001-8271-5429</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Marc Portier</a:t>
            </a:r>
            <a:r>
              <a:rPr lang="en-GB" sz="700" dirty="0">
                <a:solidFill>
                  <a:schemeClr val="dk1"/>
                </a:solidFill>
                <a:uFill>
                  <a:noFill/>
                </a:uFill>
                <a:latin typeface="Calibri"/>
                <a:ea typeface="Calibri"/>
                <a:cs typeface="Calibri"/>
                <a:sym typeface="Calibri"/>
                <a:hlinkClick r:id="rId4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6"/>
              </a:rPr>
              <a:t>https://orcid.org/0000-0002-9648-6484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Paul Brack</a:t>
            </a:r>
            <a:r>
              <a:rPr lang="en-GB" sz="700" dirty="0">
                <a:solidFill>
                  <a:schemeClr val="dk1"/>
                </a:solidFill>
                <a:uFill>
                  <a:noFill/>
                </a:uFill>
                <a:latin typeface="Calibri"/>
                <a:ea typeface="Calibri"/>
                <a:cs typeface="Calibri"/>
                <a:sym typeface="Calibri"/>
                <a:hlinkClick r:id="rId4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7"/>
              </a:rPr>
              <a:t>https://orcid.org/0000-0002-5432-2748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Milan Ojsteršek</a:t>
            </a:r>
            <a:r>
              <a:rPr lang="en-GB" sz="700" dirty="0">
                <a:solidFill>
                  <a:schemeClr val="dk1"/>
                </a:solidFill>
                <a:uFill>
                  <a:noFill/>
                </a:uFill>
                <a:latin typeface="Calibri"/>
                <a:ea typeface="Calibri"/>
                <a:cs typeface="Calibri"/>
                <a:sym typeface="Calibri"/>
                <a:hlinkClick r:id="rId4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8"/>
              </a:rPr>
              <a:t>https://orcid.org/0000-0003-1743-8300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Bert Droesbeke</a:t>
            </a:r>
            <a:r>
              <a:rPr lang="en-GB" sz="700" dirty="0">
                <a:solidFill>
                  <a:schemeClr val="dk1"/>
                </a:solidFill>
                <a:uFill>
                  <a:noFill/>
                </a:uFill>
                <a:latin typeface="Calibri"/>
                <a:ea typeface="Calibri"/>
                <a:cs typeface="Calibri"/>
                <a:sym typeface="Calibri"/>
                <a:hlinkClick r:id="rId4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49"/>
              </a:rPr>
              <a:t>https://orcid.org/0000-0003-0522-5674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err="1">
                <a:solidFill>
                  <a:schemeClr val="dk1"/>
                </a:solidFill>
                <a:latin typeface="Calibri"/>
                <a:ea typeface="Calibri"/>
                <a:cs typeface="Calibri"/>
                <a:sym typeface="Calibri"/>
              </a:rPr>
              <a:t>Chenxu</a:t>
            </a:r>
            <a:r>
              <a:rPr lang="en-GB" sz="700" dirty="0">
                <a:solidFill>
                  <a:schemeClr val="dk1"/>
                </a:solidFill>
                <a:latin typeface="Calibri"/>
                <a:ea typeface="Calibri"/>
                <a:cs typeface="Calibri"/>
                <a:sym typeface="Calibri"/>
              </a:rPr>
              <a:t> </a:t>
            </a:r>
            <a:r>
              <a:rPr lang="en-GB" sz="700" dirty="0" err="1">
                <a:solidFill>
                  <a:schemeClr val="dk1"/>
                </a:solidFill>
                <a:latin typeface="Calibri"/>
                <a:ea typeface="Calibri"/>
                <a:cs typeface="Calibri"/>
                <a:sym typeface="Calibri"/>
              </a:rPr>
              <a:t>Niu</a:t>
            </a:r>
            <a:r>
              <a:rPr lang="en-GB" sz="700" dirty="0">
                <a:solidFill>
                  <a:schemeClr val="dk1"/>
                </a:solidFill>
                <a:uFill>
                  <a:noFill/>
                </a:uFill>
                <a:latin typeface="Calibri"/>
                <a:ea typeface="Calibri"/>
                <a:cs typeface="Calibri"/>
                <a:sym typeface="Calibri"/>
                <a:hlinkClick r:id="rId5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0"/>
              </a:rPr>
              <a:t>https://orcid.org/0000-0002-2142-1731</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Kosuke Tanabe</a:t>
            </a:r>
            <a:r>
              <a:rPr lang="en-GB" sz="700" dirty="0">
                <a:solidFill>
                  <a:schemeClr val="dk1"/>
                </a:solidFill>
                <a:uFill>
                  <a:noFill/>
                </a:uFill>
                <a:latin typeface="Calibri"/>
                <a:ea typeface="Calibri"/>
                <a:cs typeface="Calibri"/>
                <a:sym typeface="Calibri"/>
                <a:hlinkClick r:id="rId5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1"/>
              </a:rPr>
              <a:t>https://orcid.org/0000-0002-9986-7223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Tomasz </a:t>
            </a:r>
            <a:r>
              <a:rPr lang="en-GB" sz="700" dirty="0" err="1">
                <a:solidFill>
                  <a:schemeClr val="dk1"/>
                </a:solidFill>
                <a:latin typeface="Calibri"/>
                <a:ea typeface="Calibri"/>
                <a:cs typeface="Calibri"/>
                <a:sym typeface="Calibri"/>
              </a:rPr>
              <a:t>Miksa</a:t>
            </a:r>
            <a:r>
              <a:rPr lang="en-GB" sz="700" dirty="0">
                <a:solidFill>
                  <a:schemeClr val="dk1"/>
                </a:solidFill>
                <a:uFill>
                  <a:noFill/>
                </a:uFill>
                <a:latin typeface="Calibri"/>
                <a:ea typeface="Calibri"/>
                <a:cs typeface="Calibri"/>
                <a:sym typeface="Calibri"/>
                <a:hlinkClick r:id="rId5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2"/>
              </a:rPr>
              <a:t>https://orcid.org/0000-0002-4929-7875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Marco La Rosa</a:t>
            </a:r>
            <a:r>
              <a:rPr lang="en-GB" sz="700" dirty="0">
                <a:solidFill>
                  <a:schemeClr val="dk1"/>
                </a:solidFill>
                <a:uFill>
                  <a:noFill/>
                </a:uFill>
                <a:latin typeface="Calibri"/>
                <a:ea typeface="Calibri"/>
                <a:cs typeface="Calibri"/>
                <a:sym typeface="Calibri"/>
                <a:hlinkClick r:id="rId5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3"/>
              </a:rPr>
              <a:t>https://orcid.org/0000-0001-5383-6993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Cedric </a:t>
            </a:r>
            <a:r>
              <a:rPr lang="en-GB" sz="700" dirty="0" err="1">
                <a:solidFill>
                  <a:schemeClr val="dk1"/>
                </a:solidFill>
                <a:latin typeface="Calibri"/>
                <a:ea typeface="Calibri"/>
                <a:cs typeface="Calibri"/>
                <a:sym typeface="Calibri"/>
              </a:rPr>
              <a:t>Decruw</a:t>
            </a:r>
            <a:r>
              <a:rPr lang="en-GB" sz="700" dirty="0">
                <a:solidFill>
                  <a:schemeClr val="dk1"/>
                </a:solidFill>
                <a:uFill>
                  <a:noFill/>
                </a:uFill>
                <a:latin typeface="Calibri"/>
                <a:ea typeface="Calibri"/>
                <a:cs typeface="Calibri"/>
                <a:sym typeface="Calibri"/>
                <a:hlinkClick r:id="rId5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4"/>
              </a:rPr>
              <a:t>https://orcid.org/0000-0001-6387-5988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Andreas Czerniak</a:t>
            </a:r>
            <a:r>
              <a:rPr lang="en-GB" sz="700" dirty="0">
                <a:solidFill>
                  <a:schemeClr val="dk1"/>
                </a:solidFill>
                <a:uFill>
                  <a:noFill/>
                </a:uFill>
                <a:latin typeface="Calibri"/>
                <a:ea typeface="Calibri"/>
                <a:cs typeface="Calibri"/>
                <a:sym typeface="Calibri"/>
                <a:hlinkClick r:id="rId5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5"/>
              </a:rPr>
              <a:t>https://orcid.org/0000-0003-3883-4169</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Jeremy Jay</a:t>
            </a:r>
            <a:r>
              <a:rPr lang="en-GB" sz="700" dirty="0">
                <a:solidFill>
                  <a:schemeClr val="dk1"/>
                </a:solidFill>
                <a:uFill>
                  <a:noFill/>
                </a:uFill>
                <a:latin typeface="Calibri"/>
                <a:ea typeface="Calibri"/>
                <a:cs typeface="Calibri"/>
                <a:sym typeface="Calibri"/>
                <a:hlinkClick r:id="rId5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6"/>
              </a:rPr>
              <a:t>https://orcid.org/0000-0002-5761-7533</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Sergio Serra</a:t>
            </a:r>
            <a:r>
              <a:rPr lang="en-GB" sz="700" dirty="0">
                <a:solidFill>
                  <a:schemeClr val="dk1"/>
                </a:solidFill>
                <a:uFill>
                  <a:noFill/>
                </a:uFill>
                <a:latin typeface="Calibri"/>
                <a:ea typeface="Calibri"/>
                <a:cs typeface="Calibri"/>
                <a:sym typeface="Calibri"/>
                <a:hlinkClick r:id="rId5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7"/>
              </a:rPr>
              <a:t>https://orcid.org/0000-0002-0792-8157</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Ronald </a:t>
            </a:r>
            <a:r>
              <a:rPr lang="en-GB" sz="700" dirty="0" err="1">
                <a:solidFill>
                  <a:schemeClr val="dk1"/>
                </a:solidFill>
                <a:latin typeface="Calibri"/>
                <a:ea typeface="Calibri"/>
                <a:cs typeface="Calibri"/>
                <a:sym typeface="Calibri"/>
              </a:rPr>
              <a:t>Siebes</a:t>
            </a:r>
            <a:r>
              <a:rPr lang="en-GB" sz="700" dirty="0">
                <a:solidFill>
                  <a:schemeClr val="dk1"/>
                </a:solidFill>
                <a:uFill>
                  <a:noFill/>
                </a:uFill>
                <a:latin typeface="Calibri"/>
                <a:ea typeface="Calibri"/>
                <a:cs typeface="Calibri"/>
                <a:sym typeface="Calibri"/>
                <a:hlinkClick r:id="rId5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8"/>
              </a:rPr>
              <a:t>https://orcid.org/0000-0001-8772-7904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Shaun de Witt</a:t>
            </a:r>
            <a:r>
              <a:rPr lang="en-GB" sz="700" dirty="0">
                <a:solidFill>
                  <a:schemeClr val="dk1"/>
                </a:solidFill>
                <a:uFill>
                  <a:noFill/>
                </a:uFill>
                <a:latin typeface="Calibri"/>
                <a:ea typeface="Calibri"/>
                <a:cs typeface="Calibri"/>
                <a:sym typeface="Calibri"/>
                <a:hlinkClick r:id="rId5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59"/>
              </a:rPr>
              <a:t>https://orcid.org/0000-0003-4196-3658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Shady El </a:t>
            </a:r>
            <a:r>
              <a:rPr lang="en-GB" sz="700" dirty="0" err="1">
                <a:solidFill>
                  <a:schemeClr val="dk1"/>
                </a:solidFill>
                <a:latin typeface="Calibri"/>
                <a:ea typeface="Calibri"/>
                <a:cs typeface="Calibri"/>
                <a:sym typeface="Calibri"/>
              </a:rPr>
              <a:t>Damaty</a:t>
            </a:r>
            <a:r>
              <a:rPr lang="en-GB" sz="700" dirty="0">
                <a:solidFill>
                  <a:schemeClr val="dk1"/>
                </a:solidFill>
                <a:uFill>
                  <a:noFill/>
                </a:uFill>
                <a:latin typeface="Calibri"/>
                <a:ea typeface="Calibri"/>
                <a:cs typeface="Calibri"/>
                <a:sym typeface="Calibri"/>
                <a:hlinkClick r:id="rId6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0"/>
              </a:rPr>
              <a:t>https://orcid.org/0000-0002-2318-4477</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Douglas Lowe</a:t>
            </a:r>
            <a:r>
              <a:rPr lang="en-GB" sz="700" dirty="0">
                <a:solidFill>
                  <a:schemeClr val="dk1"/>
                </a:solidFill>
                <a:uFill>
                  <a:noFill/>
                </a:uFill>
                <a:latin typeface="Calibri"/>
                <a:ea typeface="Calibri"/>
                <a:cs typeface="Calibri"/>
                <a:sym typeface="Calibri"/>
                <a:hlinkClick r:id="rId6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1"/>
              </a:rPr>
              <a:t>https://orcid.org/0000-0002-1248-3594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Xuanqi Li</a:t>
            </a:r>
            <a:r>
              <a:rPr lang="en-GB" sz="700" dirty="0">
                <a:solidFill>
                  <a:schemeClr val="dk1"/>
                </a:solidFill>
                <a:uFill>
                  <a:noFill/>
                </a:uFill>
                <a:latin typeface="Calibri"/>
                <a:ea typeface="Calibri"/>
                <a:cs typeface="Calibri"/>
                <a:sym typeface="Calibri"/>
                <a:hlinkClick r:id="rId62">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2"/>
              </a:rPr>
              <a:t>https://orcid.org/0000-0003-1498-6205</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Sveinung Gundersen</a:t>
            </a:r>
            <a:r>
              <a:rPr lang="en-GB" sz="700" dirty="0">
                <a:solidFill>
                  <a:schemeClr val="dk1"/>
                </a:solidFill>
                <a:uFill>
                  <a:noFill/>
                </a:uFill>
                <a:latin typeface="Calibri"/>
                <a:ea typeface="Calibri"/>
                <a:cs typeface="Calibri"/>
                <a:sym typeface="Calibri"/>
                <a:hlinkClick r:id="rId63">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3"/>
              </a:rPr>
              <a:t>https://orcid.org/0000-0001-9888-7954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Muhammad </a:t>
            </a:r>
            <a:r>
              <a:rPr lang="en-GB" sz="700" dirty="0" err="1">
                <a:solidFill>
                  <a:schemeClr val="dk1"/>
                </a:solidFill>
                <a:latin typeface="Calibri"/>
                <a:ea typeface="Calibri"/>
                <a:cs typeface="Calibri"/>
                <a:sym typeface="Calibri"/>
              </a:rPr>
              <a:t>Radifar</a:t>
            </a:r>
            <a:r>
              <a:rPr lang="en-GB" sz="700" dirty="0">
                <a:solidFill>
                  <a:schemeClr val="dk1"/>
                </a:solidFill>
                <a:uFill>
                  <a:noFill/>
                </a:uFill>
                <a:latin typeface="Calibri"/>
                <a:ea typeface="Calibri"/>
                <a:cs typeface="Calibri"/>
                <a:sym typeface="Calibri"/>
                <a:hlinkClick r:id="rId64">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4"/>
              </a:rPr>
              <a:t>https://orcid.org/0000-0001-9156-9478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Rudolf Wittner</a:t>
            </a:r>
            <a:r>
              <a:rPr lang="en-GB" sz="700" dirty="0">
                <a:solidFill>
                  <a:schemeClr val="dk1"/>
                </a:solidFill>
                <a:uFill>
                  <a:noFill/>
                </a:uFill>
                <a:latin typeface="Calibri"/>
                <a:ea typeface="Calibri"/>
                <a:cs typeface="Calibri"/>
                <a:sym typeface="Calibri"/>
                <a:hlinkClick r:id="rId65">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5"/>
              </a:rPr>
              <a:t>https://orcid.org/0000-0002-0003-2024</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Oliver Woolland</a:t>
            </a:r>
            <a:r>
              <a:rPr lang="en-GB" sz="700" dirty="0">
                <a:solidFill>
                  <a:schemeClr val="dk1"/>
                </a:solidFill>
                <a:uFill>
                  <a:noFill/>
                </a:uFill>
                <a:latin typeface="Calibri"/>
                <a:ea typeface="Calibri"/>
                <a:cs typeface="Calibri"/>
                <a:sym typeface="Calibri"/>
                <a:hlinkClick r:id="rId66">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6"/>
              </a:rPr>
              <a:t>https://orcid.org/0000-0002-4565-9760</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Paul De Geest</a:t>
            </a:r>
            <a:r>
              <a:rPr lang="en-GB" sz="700" dirty="0">
                <a:solidFill>
                  <a:schemeClr val="dk1"/>
                </a:solidFill>
                <a:uFill>
                  <a:noFill/>
                </a:uFill>
                <a:latin typeface="Calibri"/>
                <a:ea typeface="Calibri"/>
                <a:cs typeface="Calibri"/>
                <a:sym typeface="Calibri"/>
                <a:hlinkClick r:id="rId67">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7"/>
              </a:rPr>
              <a:t>https://orcid.org/0000-0002-8940-4946</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Douglas </a:t>
            </a:r>
            <a:r>
              <a:rPr lang="en-GB" sz="700" dirty="0" err="1">
                <a:solidFill>
                  <a:schemeClr val="dk1"/>
                </a:solidFill>
                <a:latin typeface="Calibri"/>
                <a:ea typeface="Calibri"/>
                <a:cs typeface="Calibri"/>
                <a:sym typeface="Calibri"/>
              </a:rPr>
              <a:t>Fils</a:t>
            </a:r>
            <a:r>
              <a:rPr lang="en-GB" sz="700" dirty="0">
                <a:solidFill>
                  <a:schemeClr val="dk1"/>
                </a:solidFill>
                <a:uFill>
                  <a:noFill/>
                </a:uFill>
                <a:latin typeface="Calibri"/>
                <a:ea typeface="Calibri"/>
                <a:cs typeface="Calibri"/>
                <a:sym typeface="Calibri"/>
                <a:hlinkClick r:id="rId68">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8"/>
              </a:rPr>
              <a:t>https://orcid.org/0000-0002-2257-9127</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Florian Wetzels</a:t>
            </a:r>
            <a:r>
              <a:rPr lang="en-GB" sz="700" dirty="0">
                <a:solidFill>
                  <a:schemeClr val="dk1"/>
                </a:solidFill>
                <a:uFill>
                  <a:noFill/>
                </a:uFill>
                <a:latin typeface="Calibri"/>
                <a:ea typeface="Calibri"/>
                <a:cs typeface="Calibri"/>
                <a:sym typeface="Calibri"/>
                <a:hlinkClick r:id="rId69">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69"/>
              </a:rPr>
              <a:t>https://orcid.org/0000-0002-5526-7138</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err="1">
                <a:solidFill>
                  <a:schemeClr val="dk1"/>
                </a:solidFill>
                <a:latin typeface="Calibri"/>
                <a:ea typeface="Calibri"/>
                <a:cs typeface="Calibri"/>
                <a:sym typeface="Calibri"/>
              </a:rPr>
              <a:t>Raül</a:t>
            </a:r>
            <a:r>
              <a:rPr lang="en-GB" sz="700" dirty="0">
                <a:solidFill>
                  <a:schemeClr val="dk1"/>
                </a:solidFill>
                <a:latin typeface="Calibri"/>
                <a:ea typeface="Calibri"/>
                <a:cs typeface="Calibri"/>
                <a:sym typeface="Calibri"/>
              </a:rPr>
              <a:t> </a:t>
            </a:r>
            <a:r>
              <a:rPr lang="en-GB" sz="700" dirty="0" err="1">
                <a:solidFill>
                  <a:schemeClr val="dk1"/>
                </a:solidFill>
                <a:latin typeface="Calibri"/>
                <a:ea typeface="Calibri"/>
                <a:cs typeface="Calibri"/>
                <a:sym typeface="Calibri"/>
              </a:rPr>
              <a:t>Sirvent</a:t>
            </a:r>
            <a:r>
              <a:rPr lang="en-GB" sz="700" dirty="0">
                <a:solidFill>
                  <a:schemeClr val="dk1"/>
                </a:solidFill>
                <a:uFill>
                  <a:noFill/>
                </a:uFill>
                <a:latin typeface="Calibri"/>
                <a:ea typeface="Calibri"/>
                <a:cs typeface="Calibri"/>
                <a:sym typeface="Calibri"/>
                <a:hlinkClick r:id="rId70">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70"/>
              </a:rPr>
              <a:t>https://orcid.org/0000-0003-0606-2512</a:t>
            </a:r>
            <a:endParaRPr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dirty="0">
                <a:solidFill>
                  <a:schemeClr val="dk1"/>
                </a:solidFill>
                <a:latin typeface="Calibri"/>
                <a:ea typeface="Calibri"/>
                <a:cs typeface="Calibri"/>
                <a:sym typeface="Calibri"/>
              </a:rPr>
              <a:t>Abigail Miller</a:t>
            </a:r>
            <a:r>
              <a:rPr lang="en-GB" sz="700" dirty="0">
                <a:solidFill>
                  <a:schemeClr val="dk1"/>
                </a:solidFill>
                <a:uFill>
                  <a:noFill/>
                </a:uFill>
                <a:latin typeface="Calibri"/>
                <a:ea typeface="Calibri"/>
                <a:cs typeface="Calibri"/>
                <a:sym typeface="Calibri"/>
                <a:hlinkClick r:id="rId71">
                  <a:extLst>
                    <a:ext uri="{A12FA001-AC4F-418D-AE19-62706E023703}">
                      <ahyp:hlinkClr xmlns:ahyp="http://schemas.microsoft.com/office/drawing/2018/hyperlinkcolor" val="tx"/>
                    </a:ext>
                  </a:extLst>
                </a:hlinkClick>
              </a:rPr>
              <a:t> </a:t>
            </a:r>
            <a:r>
              <a:rPr lang="en-GB" sz="700" u="sng" dirty="0">
                <a:solidFill>
                  <a:schemeClr val="hlink"/>
                </a:solidFill>
                <a:latin typeface="Calibri"/>
                <a:ea typeface="Calibri"/>
                <a:cs typeface="Calibri"/>
                <a:sym typeface="Calibri"/>
                <a:hlinkClick r:id="rId71"/>
              </a:rPr>
              <a:t>https://orcid.org/0000-0001-9228-2882</a:t>
            </a:r>
            <a:endParaRPr lang="en-GB" sz="700" u="sng" dirty="0">
              <a:solidFill>
                <a:schemeClr val="hlink"/>
              </a:solidFill>
              <a:latin typeface="Calibri"/>
              <a:ea typeface="Calibri"/>
              <a:cs typeface="Calibri"/>
              <a:sym typeface="Calibri"/>
            </a:endParaRPr>
          </a:p>
          <a:p>
            <a:pPr marL="360000" lvl="0" indent="-285750" algn="l" rtl="0">
              <a:lnSpc>
                <a:spcPct val="115000"/>
              </a:lnSpc>
              <a:spcBef>
                <a:spcPts val="0"/>
              </a:spcBef>
              <a:spcAft>
                <a:spcPts val="0"/>
              </a:spcAft>
              <a:buClr>
                <a:schemeClr val="dk1"/>
              </a:buClr>
              <a:buSzPts val="900"/>
              <a:buFont typeface="Calibri"/>
              <a:buChar char="●"/>
            </a:pPr>
            <a:r>
              <a:rPr lang="en-GB" sz="700" u="sng" dirty="0">
                <a:solidFill>
                  <a:schemeClr val="hlink"/>
                </a:solidFill>
                <a:latin typeface="Calibri"/>
                <a:ea typeface="Calibri"/>
                <a:cs typeface="Calibri"/>
                <a:sym typeface="Calibri"/>
              </a:rPr>
              <a:t>Jake Emerson https://orcid.org/0000-0003-0617-9219</a:t>
            </a:r>
          </a:p>
          <a:p>
            <a:pPr marL="360000" lvl="0" indent="-285750" algn="l" rtl="0">
              <a:lnSpc>
                <a:spcPct val="115000"/>
              </a:lnSpc>
              <a:spcBef>
                <a:spcPts val="0"/>
              </a:spcBef>
              <a:spcAft>
                <a:spcPts val="0"/>
              </a:spcAft>
              <a:buClr>
                <a:schemeClr val="dk1"/>
              </a:buClr>
              <a:buSzPts val="900"/>
              <a:buFont typeface="Calibri"/>
              <a:buChar char="●"/>
            </a:pPr>
            <a:r>
              <a:rPr lang="en-GB" sz="700" u="sng" dirty="0">
                <a:solidFill>
                  <a:schemeClr val="hlink"/>
                </a:solidFill>
                <a:latin typeface="Calibri"/>
                <a:ea typeface="Calibri"/>
                <a:cs typeface="Calibri"/>
                <a:sym typeface="Calibri"/>
              </a:rPr>
              <a:t>Davide </a:t>
            </a:r>
            <a:r>
              <a:rPr lang="en-GB" sz="700" u="sng" dirty="0" err="1">
                <a:solidFill>
                  <a:schemeClr val="hlink"/>
                </a:solidFill>
                <a:latin typeface="Calibri"/>
                <a:ea typeface="Calibri"/>
                <a:cs typeface="Calibri"/>
                <a:sym typeface="Calibri"/>
              </a:rPr>
              <a:t>Fucci</a:t>
            </a:r>
            <a:r>
              <a:rPr lang="en-GB" sz="700" u="sng" dirty="0">
                <a:solidFill>
                  <a:schemeClr val="hlink"/>
                </a:solidFill>
                <a:latin typeface="Calibri"/>
                <a:ea typeface="Calibri"/>
                <a:cs typeface="Calibri"/>
                <a:sym typeface="Calibri"/>
              </a:rPr>
              <a:t> https://orcid.org/0000-0002-0679-4361</a:t>
            </a:r>
          </a:p>
        </p:txBody>
      </p:sp>
      <p:pic>
        <p:nvPicPr>
          <p:cNvPr id="426" name="Google Shape;426;p20"/>
          <p:cNvPicPr preferRelativeResize="0"/>
          <p:nvPr/>
        </p:nvPicPr>
        <p:blipFill>
          <a:blip r:embed="rId72">
            <a:alphaModFix/>
          </a:blip>
          <a:stretch>
            <a:fillRect/>
          </a:stretch>
        </p:blipFill>
        <p:spPr>
          <a:xfrm>
            <a:off x="10396231" y="3945354"/>
            <a:ext cx="1454955" cy="525441"/>
          </a:xfrm>
          <a:prstGeom prst="rect">
            <a:avLst/>
          </a:prstGeom>
          <a:noFill/>
          <a:ln>
            <a:noFill/>
          </a:ln>
        </p:spPr>
      </p:pic>
      <p:sp>
        <p:nvSpPr>
          <p:cNvPr id="2" name="Title 1">
            <a:extLst>
              <a:ext uri="{FF2B5EF4-FFF2-40B4-BE49-F238E27FC236}">
                <a16:creationId xmlns:a16="http://schemas.microsoft.com/office/drawing/2014/main" id="{0A78C376-E8E9-E110-C58E-94EB996629E0}"/>
              </a:ext>
            </a:extLst>
          </p:cNvPr>
          <p:cNvSpPr>
            <a:spLocks noGrp="1"/>
          </p:cNvSpPr>
          <p:nvPr>
            <p:ph type="title"/>
          </p:nvPr>
        </p:nvSpPr>
        <p:spPr>
          <a:xfrm>
            <a:off x="1461330" y="365125"/>
            <a:ext cx="9892469" cy="612125"/>
          </a:xfrm>
        </p:spPr>
        <p:txBody>
          <a:bodyPr>
            <a:normAutofit fontScale="90000"/>
          </a:bodyPr>
          <a:lstStyle/>
          <a:p>
            <a:r>
              <a:rPr lang="en-GB" dirty="0">
                <a:solidFill>
                  <a:srgbClr val="006666"/>
                </a:solidFill>
              </a:rPr>
              <a:t>Acknowledgements</a:t>
            </a:r>
          </a:p>
        </p:txBody>
      </p:sp>
      <p:pic>
        <p:nvPicPr>
          <p:cNvPr id="3" name="Google Shape;240;p9" descr="Image result for RO-Crate logo">
            <a:extLst>
              <a:ext uri="{FF2B5EF4-FFF2-40B4-BE49-F238E27FC236}">
                <a16:creationId xmlns:a16="http://schemas.microsoft.com/office/drawing/2014/main" id="{2C2F0361-A375-ABC0-24D0-6A59DDBCEBAF}"/>
              </a:ext>
            </a:extLst>
          </p:cNvPr>
          <p:cNvPicPr preferRelativeResize="0"/>
          <p:nvPr/>
        </p:nvPicPr>
        <p:blipFill rotWithShape="1">
          <a:blip r:embed="rId73">
            <a:alphaModFix/>
          </a:blip>
          <a:srcRect r="57910"/>
          <a:stretch/>
        </p:blipFill>
        <p:spPr>
          <a:xfrm>
            <a:off x="192711" y="189390"/>
            <a:ext cx="1074027" cy="800511"/>
          </a:xfrm>
          <a:prstGeom prst="rect">
            <a:avLst/>
          </a:prstGeom>
          <a:noFill/>
          <a:ln>
            <a:noFill/>
          </a:ln>
        </p:spPr>
      </p:pic>
      <p:pic>
        <p:nvPicPr>
          <p:cNvPr id="4" name="Picture 2">
            <a:extLst>
              <a:ext uri="{FF2B5EF4-FFF2-40B4-BE49-F238E27FC236}">
                <a16:creationId xmlns:a16="http://schemas.microsoft.com/office/drawing/2014/main" id="{DCBF5AB3-F13D-E0B9-FB6C-6526622FE69B}"/>
              </a:ext>
            </a:extLst>
          </p:cNvPr>
          <p:cNvPicPr>
            <a:picLocks noChangeAspect="1"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8565576" y="2457488"/>
            <a:ext cx="1709964" cy="479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42604015-C910-AA91-31D8-39D5A4069035}"/>
              </a:ext>
            </a:extLst>
          </p:cNvPr>
          <p:cNvPicPr/>
          <p:nvPr/>
        </p:nvPicPr>
        <p:blipFill>
          <a:blip r:embed="rId75"/>
          <a:stretch/>
        </p:blipFill>
        <p:spPr>
          <a:xfrm>
            <a:off x="7492604" y="2040453"/>
            <a:ext cx="1297296" cy="465903"/>
          </a:xfrm>
          <a:prstGeom prst="rect">
            <a:avLst/>
          </a:prstGeom>
          <a:ln>
            <a:noFill/>
          </a:ln>
        </p:spPr>
      </p:pic>
      <p:pic>
        <p:nvPicPr>
          <p:cNvPr id="6" name="Google Shape;311;p56">
            <a:extLst>
              <a:ext uri="{FF2B5EF4-FFF2-40B4-BE49-F238E27FC236}">
                <a16:creationId xmlns:a16="http://schemas.microsoft.com/office/drawing/2014/main" id="{42E88F26-FC84-31C6-3D94-B3066A7512A0}"/>
              </a:ext>
            </a:extLst>
          </p:cNvPr>
          <p:cNvPicPr preferRelativeResize="0"/>
          <p:nvPr/>
        </p:nvPicPr>
        <p:blipFill rotWithShape="1">
          <a:blip r:embed="rId76">
            <a:alphaModFix/>
          </a:blip>
          <a:srcRect/>
          <a:stretch/>
        </p:blipFill>
        <p:spPr>
          <a:xfrm>
            <a:off x="10440140" y="822371"/>
            <a:ext cx="1328482" cy="519423"/>
          </a:xfrm>
          <a:prstGeom prst="rect">
            <a:avLst/>
          </a:prstGeom>
          <a:noFill/>
          <a:ln>
            <a:noFill/>
          </a:ln>
          <a:effectLst>
            <a:outerShdw blurRad="57150" dist="19050" dir="5400000" algn="bl" rotWithShape="0">
              <a:srgbClr val="000000">
                <a:alpha val="49803"/>
              </a:srgbClr>
            </a:outerShdw>
          </a:effectLst>
        </p:spPr>
      </p:pic>
      <p:pic>
        <p:nvPicPr>
          <p:cNvPr id="7" name="Picture 3">
            <a:extLst>
              <a:ext uri="{FF2B5EF4-FFF2-40B4-BE49-F238E27FC236}">
                <a16:creationId xmlns:a16="http://schemas.microsoft.com/office/drawing/2014/main" id="{76ED1768-EA56-E5F9-A129-29072EDFA210}"/>
              </a:ext>
            </a:extLst>
          </p:cNvPr>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10440140" y="246176"/>
            <a:ext cx="1213758" cy="384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a:extLst>
              <a:ext uri="{FF2B5EF4-FFF2-40B4-BE49-F238E27FC236}">
                <a16:creationId xmlns:a16="http://schemas.microsoft.com/office/drawing/2014/main" id="{EEFDD1B0-5550-FE73-C6DB-D44286A52419}"/>
              </a:ext>
            </a:extLst>
          </p:cNvPr>
          <p:cNvPicPr>
            <a:picLocks noChangeAspect="1" noChangeArrowheads="1"/>
          </p:cNvPicPr>
          <p:nvPr/>
        </p:nvPicPr>
        <p:blipFill>
          <a:blip r:embed="rId78" cstate="print">
            <a:extLst>
              <a:ext uri="{28A0092B-C50C-407E-A947-70E740481C1C}">
                <a14:useLocalDpi xmlns:a14="http://schemas.microsoft.com/office/drawing/2010/main" val="0"/>
              </a:ext>
            </a:extLst>
          </a:blip>
          <a:srcRect/>
          <a:stretch>
            <a:fillRect/>
          </a:stretch>
        </p:blipFill>
        <p:spPr bwMode="auto">
          <a:xfrm>
            <a:off x="9255116" y="1527658"/>
            <a:ext cx="1297296" cy="848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13">
            <a:extLst>
              <a:ext uri="{FF2B5EF4-FFF2-40B4-BE49-F238E27FC236}">
                <a16:creationId xmlns:a16="http://schemas.microsoft.com/office/drawing/2014/main" id="{1F7E9BD4-230C-7621-FB3E-5A1BD294F557}"/>
              </a:ext>
            </a:extLst>
          </p:cNvPr>
          <p:cNvPicPr>
            <a:picLocks noChangeAspect="1" noChangeArrowheads="1"/>
          </p:cNvPicPr>
          <p:nvPr/>
        </p:nvPicPr>
        <p:blipFill>
          <a:blip r:embed="rId79" cstate="print">
            <a:extLst>
              <a:ext uri="{28A0092B-C50C-407E-A947-70E740481C1C}">
                <a14:useLocalDpi xmlns:a14="http://schemas.microsoft.com/office/drawing/2010/main" val="0"/>
              </a:ext>
            </a:extLst>
          </a:blip>
          <a:srcRect/>
          <a:stretch>
            <a:fillRect/>
          </a:stretch>
        </p:blipFill>
        <p:spPr bwMode="auto">
          <a:xfrm>
            <a:off x="10333607" y="2453983"/>
            <a:ext cx="1517579" cy="5254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9" descr="http://www.commonwl.org/CWL-Logo-Header.png">
            <a:extLst>
              <a:ext uri="{FF2B5EF4-FFF2-40B4-BE49-F238E27FC236}">
                <a16:creationId xmlns:a16="http://schemas.microsoft.com/office/drawing/2014/main" id="{9E6BCBEF-2E7F-17BF-A8F8-4C799115F3A2}"/>
              </a:ext>
            </a:extLst>
          </p:cNvPr>
          <p:cNvPicPr>
            <a:picLocks noChangeAspect="1" noChangeArrowheads="1"/>
          </p:cNvPicPr>
          <p:nvPr/>
        </p:nvPicPr>
        <p:blipFill rotWithShape="1">
          <a:blip r:embed="rId80">
            <a:extLst>
              <a:ext uri="{28A0092B-C50C-407E-A947-70E740481C1C}">
                <a14:useLocalDpi xmlns:a14="http://schemas.microsoft.com/office/drawing/2010/main" val="0"/>
              </a:ext>
            </a:extLst>
          </a:blip>
          <a:srcRect l="22504" t="14098" r="18404" b="22982"/>
          <a:stretch/>
        </p:blipFill>
        <p:spPr bwMode="auto">
          <a:xfrm>
            <a:off x="7564624" y="1246517"/>
            <a:ext cx="1533713" cy="674154"/>
          </a:xfrm>
          <a:prstGeom prst="rect">
            <a:avLst/>
          </a:prstGeom>
          <a:solidFill>
            <a:schemeClr val="bg1"/>
          </a:solidFill>
        </p:spPr>
      </p:pic>
      <p:pic>
        <p:nvPicPr>
          <p:cNvPr id="17" name="Immagine 6" descr="IBISBA logo powerpoint.png">
            <a:extLst>
              <a:ext uri="{FF2B5EF4-FFF2-40B4-BE49-F238E27FC236}">
                <a16:creationId xmlns:a16="http://schemas.microsoft.com/office/drawing/2014/main" id="{30716954-96A9-1F68-6328-8374FF107B19}"/>
              </a:ext>
            </a:extLst>
          </p:cNvPr>
          <p:cNvPicPr>
            <a:picLocks noChangeAspect="1"/>
          </p:cNvPicPr>
          <p:nvPr/>
        </p:nvPicPr>
        <p:blipFill>
          <a:blip r:embed="rId81" cstate="print">
            <a:extLst>
              <a:ext uri="{28A0092B-C50C-407E-A947-70E740481C1C}">
                <a14:useLocalDpi xmlns:a14="http://schemas.microsoft.com/office/drawing/2010/main" val="0"/>
              </a:ext>
            </a:extLst>
          </a:blip>
          <a:stretch>
            <a:fillRect/>
          </a:stretch>
        </p:blipFill>
        <p:spPr>
          <a:xfrm>
            <a:off x="10880274" y="1447683"/>
            <a:ext cx="947049" cy="883141"/>
          </a:xfrm>
          <a:prstGeom prst="rect">
            <a:avLst/>
          </a:prstGeom>
        </p:spPr>
      </p:pic>
      <p:pic>
        <p:nvPicPr>
          <p:cNvPr id="18" name="Bild 13">
            <a:extLst>
              <a:ext uri="{FF2B5EF4-FFF2-40B4-BE49-F238E27FC236}">
                <a16:creationId xmlns:a16="http://schemas.microsoft.com/office/drawing/2014/main" id="{4EBA10D1-ECEE-28E5-53A7-51E8FD0150E3}"/>
              </a:ext>
            </a:extLst>
          </p:cNvPr>
          <p:cNvPicPr>
            <a:picLocks noChangeAspect="1"/>
          </p:cNvPicPr>
          <p:nvPr/>
        </p:nvPicPr>
        <p:blipFill>
          <a:blip r:embed="rId82"/>
          <a:stretch>
            <a:fillRect/>
          </a:stretch>
        </p:blipFill>
        <p:spPr>
          <a:xfrm>
            <a:off x="9255116" y="589123"/>
            <a:ext cx="975518" cy="864296"/>
          </a:xfrm>
          <a:prstGeom prst="rect">
            <a:avLst/>
          </a:prstGeom>
        </p:spPr>
      </p:pic>
      <p:pic>
        <p:nvPicPr>
          <p:cNvPr id="19" name="Picture 2" descr="Image result for eosclife">
            <a:extLst>
              <a:ext uri="{FF2B5EF4-FFF2-40B4-BE49-F238E27FC236}">
                <a16:creationId xmlns:a16="http://schemas.microsoft.com/office/drawing/2014/main" id="{48915E88-D2AA-D6DE-1F7E-E2770CE4B348}"/>
              </a:ext>
            </a:extLst>
          </p:cNvPr>
          <p:cNvPicPr>
            <a:picLocks noChangeAspect="1" noChangeArrowheads="1"/>
          </p:cNvPicPr>
          <p:nvPr/>
        </p:nvPicPr>
        <p:blipFill>
          <a:blip r:embed="rId83" cstate="print">
            <a:extLst>
              <a:ext uri="{28A0092B-C50C-407E-A947-70E740481C1C}">
                <a14:useLocalDpi xmlns:a14="http://schemas.microsoft.com/office/drawing/2010/main" val="0"/>
              </a:ext>
            </a:extLst>
          </a:blip>
          <a:srcRect/>
          <a:stretch>
            <a:fillRect/>
          </a:stretch>
        </p:blipFill>
        <p:spPr bwMode="auto">
          <a:xfrm>
            <a:off x="7267394" y="94004"/>
            <a:ext cx="1177680" cy="1154365"/>
          </a:xfrm>
          <a:prstGeom prst="rect">
            <a:avLst/>
          </a:prstGeom>
          <a:noFill/>
          <a:extLst>
            <a:ext uri="{909E8E84-426E-40DD-AFC4-6F175D3DCCD1}">
              <a14:hiddenFill xmlns:a14="http://schemas.microsoft.com/office/drawing/2010/main">
                <a:solidFill>
                  <a:srgbClr val="FFFFFF"/>
                </a:solidFill>
              </a14:hiddenFill>
            </a:ext>
          </a:extLst>
        </p:spPr>
      </p:pic>
      <p:pic>
        <p:nvPicPr>
          <p:cNvPr id="23" name="Graphic 22">
            <a:extLst>
              <a:ext uri="{FF2B5EF4-FFF2-40B4-BE49-F238E27FC236}">
                <a16:creationId xmlns:a16="http://schemas.microsoft.com/office/drawing/2014/main" id="{6E04B12E-407D-450B-C8AF-A36CA9862475}"/>
              </a:ext>
            </a:extLst>
          </p:cNvPr>
          <p:cNvPicPr>
            <a:picLocks noChangeAspect="1"/>
          </p:cNvPicPr>
          <p:nvPr/>
        </p:nvPicPr>
        <p:blipFill>
          <a:blip r:embed="rId84">
            <a:extLst>
              <a:ext uri="{28A0092B-C50C-407E-A947-70E740481C1C}">
                <a14:useLocalDpi xmlns:a14="http://schemas.microsoft.com/office/drawing/2010/main" val="0"/>
              </a:ext>
              <a:ext uri="{96DAC541-7B7A-43D3-8B79-37D633B846F1}">
                <asvg:svgBlip xmlns:asvg="http://schemas.microsoft.com/office/drawing/2016/SVG/main" r:embed="rId85"/>
              </a:ext>
            </a:extLst>
          </a:blip>
          <a:stretch>
            <a:fillRect/>
          </a:stretch>
        </p:blipFill>
        <p:spPr>
          <a:xfrm>
            <a:off x="9127980" y="3805179"/>
            <a:ext cx="1205627" cy="508797"/>
          </a:xfrm>
          <a:prstGeom prst="rect">
            <a:avLst/>
          </a:prstGeom>
        </p:spPr>
      </p:pic>
      <p:pic>
        <p:nvPicPr>
          <p:cNvPr id="24" name="Picture 23">
            <a:extLst>
              <a:ext uri="{FF2B5EF4-FFF2-40B4-BE49-F238E27FC236}">
                <a16:creationId xmlns:a16="http://schemas.microsoft.com/office/drawing/2014/main" id="{EB640402-AFDC-FD24-3475-3FF987E996B7}"/>
              </a:ext>
            </a:extLst>
          </p:cNvPr>
          <p:cNvPicPr>
            <a:picLocks noChangeAspect="1"/>
          </p:cNvPicPr>
          <p:nvPr/>
        </p:nvPicPr>
        <p:blipFill>
          <a:blip r:embed="rId86"/>
          <a:stretch>
            <a:fillRect/>
          </a:stretch>
        </p:blipFill>
        <p:spPr>
          <a:xfrm>
            <a:off x="6808684" y="3860358"/>
            <a:ext cx="2023748" cy="465903"/>
          </a:xfrm>
          <a:prstGeom prst="rect">
            <a:avLst/>
          </a:prstGeom>
        </p:spPr>
      </p:pic>
      <p:pic>
        <p:nvPicPr>
          <p:cNvPr id="26" name="Graphic 25">
            <a:extLst>
              <a:ext uri="{FF2B5EF4-FFF2-40B4-BE49-F238E27FC236}">
                <a16:creationId xmlns:a16="http://schemas.microsoft.com/office/drawing/2014/main" id="{847ADF03-4372-ED98-B71D-A3E80CB3C69E}"/>
              </a:ext>
            </a:extLst>
          </p:cNvPr>
          <p:cNvPicPr>
            <a:picLocks noChangeAspect="1"/>
          </p:cNvPicPr>
          <p:nvPr/>
        </p:nvPicPr>
        <p:blipFill>
          <a:blip r:embed="rId87">
            <a:extLst>
              <a:ext uri="{28A0092B-C50C-407E-A947-70E740481C1C}">
                <a14:useLocalDpi xmlns:a14="http://schemas.microsoft.com/office/drawing/2010/main" val="0"/>
              </a:ext>
              <a:ext uri="{96DAC541-7B7A-43D3-8B79-37D633B846F1}">
                <asvg:svgBlip xmlns:asvg="http://schemas.microsoft.com/office/drawing/2016/SVG/main" r:embed="rId88"/>
              </a:ext>
            </a:extLst>
          </a:blip>
          <a:stretch>
            <a:fillRect/>
          </a:stretch>
        </p:blipFill>
        <p:spPr>
          <a:xfrm>
            <a:off x="9631067" y="4625640"/>
            <a:ext cx="2381250" cy="390525"/>
          </a:xfrm>
          <a:prstGeom prst="rect">
            <a:avLst/>
          </a:prstGeom>
        </p:spPr>
      </p:pic>
      <p:pic>
        <p:nvPicPr>
          <p:cNvPr id="27" name="Picture 26" descr="Logo&#10;&#10;Description automatically generated with low confidence">
            <a:extLst>
              <a:ext uri="{FF2B5EF4-FFF2-40B4-BE49-F238E27FC236}">
                <a16:creationId xmlns:a16="http://schemas.microsoft.com/office/drawing/2014/main" id="{A87AAFFE-8BA6-1C25-4CFE-612CDDD31B13}"/>
              </a:ext>
            </a:extLst>
          </p:cNvPr>
          <p:cNvPicPr>
            <a:picLocks noChangeAspect="1"/>
          </p:cNvPicPr>
          <p:nvPr/>
        </p:nvPicPr>
        <p:blipFill>
          <a:blip r:embed="rId89">
            <a:extLst>
              <a:ext uri="{28A0092B-C50C-407E-A947-70E740481C1C}">
                <a14:useLocalDpi xmlns:a14="http://schemas.microsoft.com/office/drawing/2010/main" val="0"/>
              </a:ext>
            </a:extLst>
          </a:blip>
          <a:stretch>
            <a:fillRect/>
          </a:stretch>
        </p:blipFill>
        <p:spPr>
          <a:xfrm>
            <a:off x="6496255" y="3291803"/>
            <a:ext cx="2110941" cy="474962"/>
          </a:xfrm>
          <a:prstGeom prst="rect">
            <a:avLst/>
          </a:prstGeom>
        </p:spPr>
      </p:pic>
      <p:pic>
        <p:nvPicPr>
          <p:cNvPr id="28" name="Google Shape;462;p69">
            <a:extLst>
              <a:ext uri="{FF2B5EF4-FFF2-40B4-BE49-F238E27FC236}">
                <a16:creationId xmlns:a16="http://schemas.microsoft.com/office/drawing/2014/main" id="{2E5691FB-AF1D-C535-31AE-F1B82F188286}"/>
              </a:ext>
            </a:extLst>
          </p:cNvPr>
          <p:cNvPicPr preferRelativeResize="0"/>
          <p:nvPr/>
        </p:nvPicPr>
        <p:blipFill>
          <a:blip r:embed="rId90">
            <a:alphaModFix/>
          </a:blip>
          <a:stretch>
            <a:fillRect/>
          </a:stretch>
        </p:blipFill>
        <p:spPr>
          <a:xfrm>
            <a:off x="8830226" y="3263782"/>
            <a:ext cx="1400408" cy="366754"/>
          </a:xfrm>
          <a:prstGeom prst="rect">
            <a:avLst/>
          </a:prstGeom>
          <a:noFill/>
          <a:ln>
            <a:noFill/>
          </a:ln>
        </p:spPr>
      </p:pic>
      <p:pic>
        <p:nvPicPr>
          <p:cNvPr id="29" name="Picture 28" descr="A picture containing logo&#10;&#10;Description automatically generated">
            <a:extLst>
              <a:ext uri="{FF2B5EF4-FFF2-40B4-BE49-F238E27FC236}">
                <a16:creationId xmlns:a16="http://schemas.microsoft.com/office/drawing/2014/main" id="{C243202B-6219-444E-818A-470B72E00D5A}"/>
              </a:ext>
            </a:extLst>
          </p:cNvPr>
          <p:cNvPicPr>
            <a:picLocks noChangeAspect="1"/>
          </p:cNvPicPr>
          <p:nvPr/>
        </p:nvPicPr>
        <p:blipFill>
          <a:blip r:embed="rId91">
            <a:extLst>
              <a:ext uri="{28A0092B-C50C-407E-A947-70E740481C1C}">
                <a14:useLocalDpi xmlns:a14="http://schemas.microsoft.com/office/drawing/2010/main" val="0"/>
              </a:ext>
            </a:extLst>
          </a:blip>
          <a:stretch>
            <a:fillRect/>
          </a:stretch>
        </p:blipFill>
        <p:spPr>
          <a:xfrm>
            <a:off x="6144229" y="204978"/>
            <a:ext cx="893009" cy="89300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1F816CE2-8946-566B-0229-0AF9F1103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3700" y="352581"/>
            <a:ext cx="8177333" cy="5781011"/>
          </a:xfrm>
          <a:prstGeom prst="rect">
            <a:avLst/>
          </a:prstGeom>
        </p:spPr>
      </p:pic>
      <p:sp>
        <p:nvSpPr>
          <p:cNvPr id="8" name="TextBox 7">
            <a:extLst>
              <a:ext uri="{FF2B5EF4-FFF2-40B4-BE49-F238E27FC236}">
                <a16:creationId xmlns:a16="http://schemas.microsoft.com/office/drawing/2014/main" id="{52619701-4159-CB61-2D92-D12F8AF11923}"/>
              </a:ext>
            </a:extLst>
          </p:cNvPr>
          <p:cNvSpPr txBox="1"/>
          <p:nvPr/>
        </p:nvSpPr>
        <p:spPr>
          <a:xfrm>
            <a:off x="102550" y="6339855"/>
            <a:ext cx="12955423" cy="369332"/>
          </a:xfrm>
          <a:prstGeom prst="rect">
            <a:avLst/>
          </a:prstGeom>
          <a:noFill/>
        </p:spPr>
        <p:txBody>
          <a:bodyPr wrap="square">
            <a:spAutoFit/>
          </a:bodyPr>
          <a:lstStyle/>
          <a:p>
            <a:r>
              <a:rPr lang="en-US" dirty="0"/>
              <a:t>This image was created by </a:t>
            </a:r>
            <a:r>
              <a:rPr lang="en-US" dirty="0" err="1">
                <a:hlinkClick r:id="rId4"/>
              </a:rPr>
              <a:t>Scriberia</a:t>
            </a:r>
            <a:r>
              <a:rPr lang="en-US" dirty="0"/>
              <a:t> for The Turing Way community and is used under a CC-BY </a:t>
            </a:r>
            <a:r>
              <a:rPr lang="en-US" dirty="0" err="1"/>
              <a:t>licence</a:t>
            </a:r>
            <a:r>
              <a:rPr lang="en-US" dirty="0"/>
              <a:t>.</a:t>
            </a:r>
            <a:endParaRPr lang="en-GB" dirty="0"/>
          </a:p>
        </p:txBody>
      </p:sp>
    </p:spTree>
    <p:extLst>
      <p:ext uri="{BB962C8B-B14F-4D97-AF65-F5344CB8AC3E}">
        <p14:creationId xmlns:p14="http://schemas.microsoft.com/office/powerpoint/2010/main" val="26280521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Graphical user interface, icon&#10;&#10;Description automatically generated">
            <a:extLst>
              <a:ext uri="{FF2B5EF4-FFF2-40B4-BE49-F238E27FC236}">
                <a16:creationId xmlns:a16="http://schemas.microsoft.com/office/drawing/2014/main" id="{930C3258-8939-D493-78E5-20DA16B5CE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01127" y="1258262"/>
            <a:ext cx="967982" cy="1016788"/>
          </a:xfrm>
          <a:prstGeom prst="rect">
            <a:avLst/>
          </a:prstGeom>
        </p:spPr>
      </p:pic>
      <p:sp>
        <p:nvSpPr>
          <p:cNvPr id="2" name="Title 1"/>
          <p:cNvSpPr>
            <a:spLocks noGrp="1"/>
          </p:cNvSpPr>
          <p:nvPr>
            <p:ph type="title"/>
          </p:nvPr>
        </p:nvSpPr>
        <p:spPr>
          <a:xfrm>
            <a:off x="1518209" y="217891"/>
            <a:ext cx="11003690" cy="1143000"/>
          </a:xfrm>
        </p:spPr>
        <p:txBody>
          <a:bodyPr>
            <a:normAutofit fontScale="90000"/>
          </a:bodyPr>
          <a:lstStyle/>
          <a:p>
            <a:r>
              <a:rPr lang="en-GB" dirty="0">
                <a:solidFill>
                  <a:srgbClr val="006666"/>
                </a:solidFill>
                <a:latin typeface="+mn-lt"/>
              </a:rPr>
              <a:t>Scattered and diverse </a:t>
            </a:r>
            <a:r>
              <a:rPr lang="en-GB" sz="4400" dirty="0">
                <a:solidFill>
                  <a:srgbClr val="006666"/>
                </a:solidFill>
                <a:latin typeface="+mn-lt"/>
              </a:rPr>
              <a:t>metadata</a:t>
            </a:r>
            <a:br>
              <a:rPr lang="en-GB" sz="4400" dirty="0">
                <a:solidFill>
                  <a:srgbClr val="006666"/>
                </a:solidFill>
                <a:latin typeface="+mn-lt"/>
              </a:rPr>
            </a:br>
            <a:r>
              <a:rPr lang="en-GB" sz="4400" dirty="0">
                <a:solidFill>
                  <a:srgbClr val="006666"/>
                </a:solidFill>
                <a:latin typeface="+mn-lt"/>
              </a:rPr>
              <a:t>Multiple platforms and repositories</a:t>
            </a:r>
            <a:endParaRPr lang="en-GB" dirty="0">
              <a:solidFill>
                <a:srgbClr val="006666"/>
              </a:solidFill>
              <a:latin typeface="+mn-lt"/>
            </a:endParaRPr>
          </a:p>
        </p:txBody>
      </p:sp>
      <p:pic>
        <p:nvPicPr>
          <p:cNvPr id="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997" t="3288" r="2820" b="65014"/>
          <a:stretch/>
        </p:blipFill>
        <p:spPr bwMode="auto">
          <a:xfrm>
            <a:off x="321998" y="2625560"/>
            <a:ext cx="10125952" cy="1316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asted-image.png"/>
          <p:cNvPicPr/>
          <p:nvPr/>
        </p:nvPicPr>
        <p:blipFill>
          <a:blip r:embed="rId5"/>
          <a:stretch>
            <a:fillRect/>
          </a:stretch>
        </p:blipFill>
        <p:spPr>
          <a:xfrm>
            <a:off x="241467" y="260014"/>
            <a:ext cx="1055736" cy="937255"/>
          </a:xfrm>
          <a:prstGeom prst="rect">
            <a:avLst/>
          </a:prstGeom>
          <a:ln w="12700" cap="flat">
            <a:noFill/>
            <a:miter lim="400000"/>
          </a:ln>
          <a:effectLst/>
        </p:spPr>
      </p:pic>
      <p:cxnSp>
        <p:nvCxnSpPr>
          <p:cNvPr id="7" name="Straight Arrow Connector 6"/>
          <p:cNvCxnSpPr>
            <a:cxnSpLocks/>
          </p:cNvCxnSpPr>
          <p:nvPr/>
        </p:nvCxnSpPr>
        <p:spPr>
          <a:xfrm>
            <a:off x="9789881" y="4013605"/>
            <a:ext cx="0" cy="37926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cxnSpLocks/>
          </p:cNvCxnSpPr>
          <p:nvPr/>
        </p:nvCxnSpPr>
        <p:spPr>
          <a:xfrm>
            <a:off x="8350054" y="4013605"/>
            <a:ext cx="0" cy="1026138"/>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cxnSpLocks/>
          </p:cNvCxnSpPr>
          <p:nvPr/>
        </p:nvCxnSpPr>
        <p:spPr>
          <a:xfrm>
            <a:off x="5384974" y="4043784"/>
            <a:ext cx="0" cy="1059374"/>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cxnSpLocks/>
          </p:cNvCxnSpPr>
          <p:nvPr/>
        </p:nvCxnSpPr>
        <p:spPr>
          <a:xfrm>
            <a:off x="6838236" y="4013605"/>
            <a:ext cx="0" cy="46906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a:xfrm>
            <a:off x="3958583" y="4013605"/>
            <a:ext cx="0" cy="46906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cxnSpLocks/>
          </p:cNvCxnSpPr>
          <p:nvPr/>
        </p:nvCxnSpPr>
        <p:spPr>
          <a:xfrm>
            <a:off x="2446765" y="3998746"/>
            <a:ext cx="0" cy="110441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cxnSpLocks/>
          </p:cNvCxnSpPr>
          <p:nvPr/>
        </p:nvCxnSpPr>
        <p:spPr>
          <a:xfrm>
            <a:off x="1006938" y="3998745"/>
            <a:ext cx="0" cy="483927"/>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14" name="Google Shape;876;p189"/>
          <p:cNvPicPr preferRelativeResize="0"/>
          <p:nvPr/>
        </p:nvPicPr>
        <p:blipFill rotWithShape="1">
          <a:blip r:embed="rId6">
            <a:alphaModFix/>
          </a:blip>
          <a:srcRect t="8112"/>
          <a:stretch/>
        </p:blipFill>
        <p:spPr>
          <a:xfrm>
            <a:off x="1924263" y="5128955"/>
            <a:ext cx="1223853" cy="1040718"/>
          </a:xfrm>
          <a:prstGeom prst="rect">
            <a:avLst/>
          </a:prstGeom>
          <a:noFill/>
          <a:ln>
            <a:noFill/>
          </a:ln>
        </p:spPr>
      </p:pic>
      <p:pic>
        <p:nvPicPr>
          <p:cNvPr id="2050"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569542" y="4526105"/>
            <a:ext cx="860364" cy="860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descr="Image result for protocols.io image"/>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2006" t="22435" r="21971" b="24376"/>
          <a:stretch/>
        </p:blipFill>
        <p:spPr bwMode="auto">
          <a:xfrm>
            <a:off x="210272" y="4526105"/>
            <a:ext cx="1645212" cy="899245"/>
          </a:xfrm>
          <a:prstGeom prst="rect">
            <a:avLst/>
          </a:prstGeom>
          <a:noFill/>
          <a:extLst>
            <a:ext uri="{909E8E84-426E-40DD-AFC4-6F175D3DCCD1}">
              <a14:hiddenFill xmlns:a14="http://schemas.microsoft.com/office/drawing/2010/main">
                <a:solidFill>
                  <a:srgbClr val="FFFFFF"/>
                </a:solidFill>
              </a14:hiddenFill>
            </a:ext>
          </a:extLst>
        </p:spPr>
      </p:pic>
      <p:sp>
        <p:nvSpPr>
          <p:cNvPr id="18" name="AutoShape 7" descr="Image result for jws online image"/>
          <p:cNvSpPr>
            <a:spLocks noChangeAspect="1" noChangeArrowheads="1"/>
          </p:cNvSpPr>
          <p:nvPr/>
        </p:nvSpPr>
        <p:spPr bwMode="auto">
          <a:xfrm>
            <a:off x="157744" y="-144429"/>
            <a:ext cx="304729" cy="30473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9" tIns="45709" rIns="91419" bIns="45709" numCol="1" anchor="t" anchorCtr="0" compatLnSpc="1">
            <a:prstTxWarp prst="textNoShape">
              <a:avLst/>
            </a:prstTxWarp>
          </a:bodyPr>
          <a:lstStyle/>
          <a:p>
            <a:endParaRPr lang="en-GB"/>
          </a:p>
        </p:txBody>
      </p:sp>
      <p:pic>
        <p:nvPicPr>
          <p:cNvPr id="2056"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876171" y="5205329"/>
            <a:ext cx="994214" cy="775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descr="Image result for pubmed image"/>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690272" y="5255717"/>
            <a:ext cx="1319563" cy="469063"/>
          </a:xfrm>
          <a:prstGeom prst="rect">
            <a:avLst/>
          </a:prstGeom>
          <a:noFill/>
          <a:extLst>
            <a:ext uri="{909E8E84-426E-40DD-AFC4-6F175D3DCCD1}">
              <a14:hiddenFill xmlns:a14="http://schemas.microsoft.com/office/drawing/2010/main">
                <a:solidFill>
                  <a:srgbClr val="FFFFFF"/>
                </a:solidFill>
              </a14:hiddenFill>
            </a:ext>
          </a:extLst>
        </p:spPr>
      </p:pic>
      <p:sp>
        <p:nvSpPr>
          <p:cNvPr id="19" name="AutoShape 13" descr="Image result for zenodo image"/>
          <p:cNvSpPr>
            <a:spLocks noChangeAspect="1" noChangeArrowheads="1"/>
          </p:cNvSpPr>
          <p:nvPr/>
        </p:nvSpPr>
        <p:spPr bwMode="auto">
          <a:xfrm>
            <a:off x="310109" y="7936"/>
            <a:ext cx="304729" cy="30473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9" tIns="45709" rIns="91419" bIns="45709" numCol="1" anchor="t" anchorCtr="0" compatLnSpc="1">
            <a:prstTxWarp prst="textNoShape">
              <a:avLst/>
            </a:prstTxWarp>
          </a:bodyPr>
          <a:lstStyle/>
          <a:p>
            <a:endParaRPr lang="en-GB"/>
          </a:p>
        </p:txBody>
      </p:sp>
      <p:sp>
        <p:nvSpPr>
          <p:cNvPr id="20" name="AutoShape 15" descr="Image result for zenodo image"/>
          <p:cNvSpPr>
            <a:spLocks noChangeAspect="1" noChangeArrowheads="1"/>
          </p:cNvSpPr>
          <p:nvPr/>
        </p:nvSpPr>
        <p:spPr bwMode="auto">
          <a:xfrm>
            <a:off x="462473" y="160300"/>
            <a:ext cx="304729" cy="30473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9" tIns="45709" rIns="91419" bIns="45709" numCol="1" anchor="t" anchorCtr="0" compatLnSpc="1">
            <a:prstTxWarp prst="textNoShape">
              <a:avLst/>
            </a:prstTxWarp>
          </a:bodyPr>
          <a:lstStyle/>
          <a:p>
            <a:endParaRPr lang="en-GB"/>
          </a:p>
        </p:txBody>
      </p:sp>
      <p:pic>
        <p:nvPicPr>
          <p:cNvPr id="2064" name="Picture 1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0489239" y="5160890"/>
            <a:ext cx="1079870" cy="431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6" name="Picture 18" descr="Image result for biosamples image"/>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246629" y="5751366"/>
            <a:ext cx="1283985" cy="400759"/>
          </a:xfrm>
          <a:prstGeom prst="rect">
            <a:avLst/>
          </a:prstGeom>
          <a:noFill/>
          <a:extLst>
            <a:ext uri="{909E8E84-426E-40DD-AFC4-6F175D3DCCD1}">
              <a14:hiddenFill xmlns:a14="http://schemas.microsoft.com/office/drawing/2010/main">
                <a:solidFill>
                  <a:srgbClr val="FFFFFF"/>
                </a:solidFill>
              </a14:hiddenFill>
            </a:ext>
          </a:extLst>
        </p:spPr>
      </p:pic>
      <p:pic>
        <p:nvPicPr>
          <p:cNvPr id="2069" name="Picture 21" descr="Image result for slideshare image"/>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6156592" y="4430654"/>
            <a:ext cx="1558092" cy="535984"/>
          </a:xfrm>
          <a:prstGeom prst="rect">
            <a:avLst/>
          </a:prstGeom>
          <a:noFill/>
          <a:extLst>
            <a:ext uri="{909E8E84-426E-40DD-AFC4-6F175D3DCCD1}">
              <a14:hiddenFill xmlns:a14="http://schemas.microsoft.com/office/drawing/2010/main">
                <a:solidFill>
                  <a:srgbClr val="FFFFFF"/>
                </a:solidFill>
              </a14:hiddenFill>
            </a:ext>
          </a:extLst>
        </p:spPr>
      </p:pic>
      <p:sp>
        <p:nvSpPr>
          <p:cNvPr id="21" name="AutoShape 23" descr="Image result for codemeta image"/>
          <p:cNvSpPr>
            <a:spLocks noChangeAspect="1" noChangeArrowheads="1"/>
          </p:cNvSpPr>
          <p:nvPr/>
        </p:nvSpPr>
        <p:spPr bwMode="auto">
          <a:xfrm>
            <a:off x="157744" y="-1004655"/>
            <a:ext cx="2095015" cy="209501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9" tIns="45709" rIns="91419" bIns="45709" numCol="1" anchor="t" anchorCtr="0" compatLnSpc="1">
            <a:prstTxWarp prst="textNoShape">
              <a:avLst/>
            </a:prstTxWarp>
          </a:bodyPr>
          <a:lstStyle/>
          <a:p>
            <a:endParaRPr lang="en-GB"/>
          </a:p>
        </p:txBody>
      </p:sp>
      <p:pic>
        <p:nvPicPr>
          <p:cNvPr id="2073" name="Picture 25"/>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933092" y="4352733"/>
            <a:ext cx="503939" cy="6965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14" descr="A picture containing logo&#10;&#10;Description automatically generated">
            <a:extLst>
              <a:ext uri="{FF2B5EF4-FFF2-40B4-BE49-F238E27FC236}">
                <a16:creationId xmlns:a16="http://schemas.microsoft.com/office/drawing/2014/main" id="{FE4EAC24-5827-BADA-3D95-9CAF819ED11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285118" y="4523159"/>
            <a:ext cx="1439520" cy="415314"/>
          </a:xfrm>
          <a:prstGeom prst="rect">
            <a:avLst/>
          </a:prstGeom>
        </p:spPr>
      </p:pic>
      <p:cxnSp>
        <p:nvCxnSpPr>
          <p:cNvPr id="16" name="Straight Arrow Connector 15">
            <a:extLst>
              <a:ext uri="{FF2B5EF4-FFF2-40B4-BE49-F238E27FC236}">
                <a16:creationId xmlns:a16="http://schemas.microsoft.com/office/drawing/2014/main" id="{113EBD16-A0AD-10DE-5AFC-246432B22297}"/>
              </a:ext>
            </a:extLst>
          </p:cNvPr>
          <p:cNvCxnSpPr>
            <a:cxnSpLocks/>
          </p:cNvCxnSpPr>
          <p:nvPr/>
        </p:nvCxnSpPr>
        <p:spPr>
          <a:xfrm flipV="1">
            <a:off x="9731824" y="2172420"/>
            <a:ext cx="0" cy="45314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24" name="Picture 23" descr="Icon&#10;&#10;Description automatically generated with low confidence">
            <a:extLst>
              <a:ext uri="{FF2B5EF4-FFF2-40B4-BE49-F238E27FC236}">
                <a16:creationId xmlns:a16="http://schemas.microsoft.com/office/drawing/2014/main" id="{4EEE017A-0311-C042-4EDE-DDBD02ADF4EC}"/>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523748" y="1469329"/>
            <a:ext cx="794653" cy="636355"/>
          </a:xfrm>
          <a:prstGeom prst="rect">
            <a:avLst/>
          </a:prstGeom>
        </p:spPr>
      </p:pic>
      <p:pic>
        <p:nvPicPr>
          <p:cNvPr id="28" name="Picture 2">
            <a:extLst>
              <a:ext uri="{FF2B5EF4-FFF2-40B4-BE49-F238E27FC236}">
                <a16:creationId xmlns:a16="http://schemas.microsoft.com/office/drawing/2014/main" id="{2959ABDA-F64A-AC50-4A1C-EC940BB063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84900" t="3288" r="2820" b="65014"/>
          <a:stretch/>
        </p:blipFill>
        <p:spPr bwMode="auto">
          <a:xfrm>
            <a:off x="10531366" y="2619813"/>
            <a:ext cx="1320320" cy="1316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Google Shape;140;p5" descr="Image result for spreadsheet logo">
            <a:extLst>
              <a:ext uri="{FF2B5EF4-FFF2-40B4-BE49-F238E27FC236}">
                <a16:creationId xmlns:a16="http://schemas.microsoft.com/office/drawing/2014/main" id="{38494BD1-AA2C-B780-73DE-1E632451110B}"/>
              </a:ext>
            </a:extLst>
          </p:cNvPr>
          <p:cNvPicPr preferRelativeResize="0"/>
          <p:nvPr/>
        </p:nvPicPr>
        <p:blipFill rotWithShape="1">
          <a:blip r:embed="rId17">
            <a:alphaModFix/>
          </a:blip>
          <a:srcRect/>
          <a:stretch/>
        </p:blipFill>
        <p:spPr>
          <a:xfrm>
            <a:off x="10772277" y="3296132"/>
            <a:ext cx="884641" cy="528121"/>
          </a:xfrm>
          <a:prstGeom prst="rect">
            <a:avLst/>
          </a:prstGeom>
          <a:noFill/>
          <a:ln>
            <a:noFill/>
          </a:ln>
        </p:spPr>
      </p:pic>
      <p:cxnSp>
        <p:nvCxnSpPr>
          <p:cNvPr id="29" name="Straight Arrow Connector 28">
            <a:extLst>
              <a:ext uri="{FF2B5EF4-FFF2-40B4-BE49-F238E27FC236}">
                <a16:creationId xmlns:a16="http://schemas.microsoft.com/office/drawing/2014/main" id="{86B6A7DF-96FA-64C5-5134-1693508EA170}"/>
              </a:ext>
            </a:extLst>
          </p:cNvPr>
          <p:cNvCxnSpPr>
            <a:cxnSpLocks/>
          </p:cNvCxnSpPr>
          <p:nvPr/>
        </p:nvCxnSpPr>
        <p:spPr>
          <a:xfrm flipV="1">
            <a:off x="11110681" y="2172420"/>
            <a:ext cx="0" cy="45314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pic>
        <p:nvPicPr>
          <p:cNvPr id="39" name="Picture 38" descr="Shape&#10;&#10;Description automatically generated">
            <a:extLst>
              <a:ext uri="{FF2B5EF4-FFF2-40B4-BE49-F238E27FC236}">
                <a16:creationId xmlns:a16="http://schemas.microsoft.com/office/drawing/2014/main" id="{F77F7200-5ADF-2478-57C4-6026875D4FC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598456" y="1367253"/>
            <a:ext cx="803351" cy="768082"/>
          </a:xfrm>
          <a:prstGeom prst="rect">
            <a:avLst/>
          </a:prstGeom>
        </p:spPr>
      </p:pic>
      <p:pic>
        <p:nvPicPr>
          <p:cNvPr id="41" name="Picture 40" descr="Graphical user interface&#10;&#10;Description automatically generated">
            <a:extLst>
              <a:ext uri="{FF2B5EF4-FFF2-40B4-BE49-F238E27FC236}">
                <a16:creationId xmlns:a16="http://schemas.microsoft.com/office/drawing/2014/main" id="{86F3880A-8163-26AF-F5D7-34F17F5E3F19}"/>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292774" y="5039743"/>
            <a:ext cx="994214" cy="555663"/>
          </a:xfrm>
          <a:prstGeom prst="rect">
            <a:avLst/>
          </a:prstGeom>
        </p:spPr>
      </p:pic>
      <p:cxnSp>
        <p:nvCxnSpPr>
          <p:cNvPr id="42" name="Straight Arrow Connector 41">
            <a:extLst>
              <a:ext uri="{FF2B5EF4-FFF2-40B4-BE49-F238E27FC236}">
                <a16:creationId xmlns:a16="http://schemas.microsoft.com/office/drawing/2014/main" id="{87628E3E-DD72-7130-5D38-C9492A58F4E0}"/>
              </a:ext>
            </a:extLst>
          </p:cNvPr>
          <p:cNvCxnSpPr>
            <a:cxnSpLocks/>
          </p:cNvCxnSpPr>
          <p:nvPr/>
        </p:nvCxnSpPr>
        <p:spPr>
          <a:xfrm>
            <a:off x="11163285" y="3998745"/>
            <a:ext cx="0" cy="379260"/>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6096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BB0C43-3448-FB1A-98A6-B5ACF4334E5D}"/>
              </a:ext>
            </a:extLst>
          </p:cNvPr>
          <p:cNvSpPr txBox="1">
            <a:spLocks/>
          </p:cNvSpPr>
          <p:nvPr/>
        </p:nvSpPr>
        <p:spPr>
          <a:xfrm>
            <a:off x="1518209" y="217891"/>
            <a:ext cx="11003690" cy="1185094"/>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rgbClr val="006666"/>
                </a:solidFill>
                <a:latin typeface="+mn-lt"/>
              </a:rPr>
              <a:t>Scattered and diverse metadata</a:t>
            </a:r>
            <a:br>
              <a:rPr lang="en-GB" dirty="0">
                <a:solidFill>
                  <a:srgbClr val="006666"/>
                </a:solidFill>
                <a:latin typeface="+mn-lt"/>
              </a:rPr>
            </a:br>
            <a:r>
              <a:rPr lang="en-GB" dirty="0">
                <a:solidFill>
                  <a:srgbClr val="006666"/>
                </a:solidFill>
                <a:latin typeface="+mn-lt"/>
              </a:rPr>
              <a:t>Multiple platforms and repositories</a:t>
            </a:r>
            <a:endParaRPr lang="en-GB" sz="4000" dirty="0">
              <a:solidFill>
                <a:srgbClr val="006666"/>
              </a:solidFill>
              <a:latin typeface="+mn-lt"/>
            </a:endParaRPr>
          </a:p>
        </p:txBody>
      </p:sp>
      <p:pic>
        <p:nvPicPr>
          <p:cNvPr id="5" name="pasted-image.png">
            <a:extLst>
              <a:ext uri="{FF2B5EF4-FFF2-40B4-BE49-F238E27FC236}">
                <a16:creationId xmlns:a16="http://schemas.microsoft.com/office/drawing/2014/main" id="{2F2BD2D8-4D13-B435-38A9-FDB129F4DF8C}"/>
              </a:ext>
            </a:extLst>
          </p:cNvPr>
          <p:cNvPicPr/>
          <p:nvPr/>
        </p:nvPicPr>
        <p:blipFill>
          <a:blip r:embed="rId3"/>
          <a:stretch>
            <a:fillRect/>
          </a:stretch>
        </p:blipFill>
        <p:spPr>
          <a:xfrm>
            <a:off x="241467" y="260014"/>
            <a:ext cx="1055736" cy="937255"/>
          </a:xfrm>
          <a:prstGeom prst="rect">
            <a:avLst/>
          </a:prstGeom>
          <a:ln w="12700" cap="flat">
            <a:noFill/>
            <a:miter lim="400000"/>
          </a:ln>
          <a:effectLst/>
        </p:spPr>
      </p:pic>
      <p:grpSp>
        <p:nvGrpSpPr>
          <p:cNvPr id="44" name="Group 43">
            <a:extLst>
              <a:ext uri="{FF2B5EF4-FFF2-40B4-BE49-F238E27FC236}">
                <a16:creationId xmlns:a16="http://schemas.microsoft.com/office/drawing/2014/main" id="{D55218C1-59D9-D6D0-651B-A6D78B00B59F}"/>
              </a:ext>
            </a:extLst>
          </p:cNvPr>
          <p:cNvGrpSpPr/>
          <p:nvPr/>
        </p:nvGrpSpPr>
        <p:grpSpPr>
          <a:xfrm>
            <a:off x="944500" y="2614057"/>
            <a:ext cx="5764601" cy="3282085"/>
            <a:chOff x="2944560" y="2315361"/>
            <a:chExt cx="5764601" cy="3282085"/>
          </a:xfrm>
        </p:grpSpPr>
        <p:pic>
          <p:nvPicPr>
            <p:cNvPr id="10" name="Picture 2" descr="Image result for large data  icon">
              <a:extLst>
                <a:ext uri="{FF2B5EF4-FFF2-40B4-BE49-F238E27FC236}">
                  <a16:creationId xmlns:a16="http://schemas.microsoft.com/office/drawing/2014/main" id="{13029D28-8DDF-260D-EB6D-F95E304F858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4382" y="4668642"/>
              <a:ext cx="928804" cy="9288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Image result for large data  icon">
              <a:extLst>
                <a:ext uri="{FF2B5EF4-FFF2-40B4-BE49-F238E27FC236}">
                  <a16:creationId xmlns:a16="http://schemas.microsoft.com/office/drawing/2014/main" id="{8FFF7729-4F4A-28D4-AD33-565C43DE906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6281" y="4668642"/>
              <a:ext cx="928804" cy="92880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e result for large data  icon">
              <a:extLst>
                <a:ext uri="{FF2B5EF4-FFF2-40B4-BE49-F238E27FC236}">
                  <a16:creationId xmlns:a16="http://schemas.microsoft.com/office/drawing/2014/main" id="{71F56CF9-9588-4426-783C-49B7CAB87EF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44560" y="4637762"/>
              <a:ext cx="928804" cy="92880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Image result for large data  icon">
              <a:extLst>
                <a:ext uri="{FF2B5EF4-FFF2-40B4-BE49-F238E27FC236}">
                  <a16:creationId xmlns:a16="http://schemas.microsoft.com/office/drawing/2014/main" id="{0D288CA3-490A-8984-CD53-71090BCF7BA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80357" y="4637762"/>
              <a:ext cx="928804" cy="92880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https://encrypted-tbn0.gstatic.com/images?q=tbn:ANd9GcRp9K0B5of39rOmuxMBaElAhCAoT0GmfB3VAA&amp;usqp=CAU">
              <a:extLst>
                <a:ext uri="{FF2B5EF4-FFF2-40B4-BE49-F238E27FC236}">
                  <a16:creationId xmlns:a16="http://schemas.microsoft.com/office/drawing/2014/main" id="{51ACDA6E-1717-7087-F2CF-17D345924C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6904" y="4099890"/>
              <a:ext cx="721170" cy="72117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5" descr="https://encrypted-tbn0.gstatic.com/images?q=tbn:ANd9GcRp9K0B5of39rOmuxMBaElAhCAoT0GmfB3VAA&amp;usqp=CAU">
              <a:extLst>
                <a:ext uri="{FF2B5EF4-FFF2-40B4-BE49-F238E27FC236}">
                  <a16:creationId xmlns:a16="http://schemas.microsoft.com/office/drawing/2014/main" id="{0EA68DAB-84DF-2B79-ECEB-530FDD284A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4174" y="4108056"/>
              <a:ext cx="721170" cy="72117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Icon&#10;&#10;Description automatically generated">
              <a:extLst>
                <a:ext uri="{FF2B5EF4-FFF2-40B4-BE49-F238E27FC236}">
                  <a16:creationId xmlns:a16="http://schemas.microsoft.com/office/drawing/2014/main" id="{FF8B4BDA-3A86-4B13-65A8-C5D727A3278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45055" y="4151242"/>
              <a:ext cx="634799" cy="634799"/>
            </a:xfrm>
            <a:prstGeom prst="rect">
              <a:avLst/>
            </a:prstGeom>
          </p:spPr>
        </p:pic>
        <p:pic>
          <p:nvPicPr>
            <p:cNvPr id="19" name="Picture 18" descr="Icon&#10;&#10;Description automatically generated">
              <a:extLst>
                <a:ext uri="{FF2B5EF4-FFF2-40B4-BE49-F238E27FC236}">
                  <a16:creationId xmlns:a16="http://schemas.microsoft.com/office/drawing/2014/main" id="{DB027B73-BF79-3590-A54B-71D19DCA22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1384" y="4151242"/>
              <a:ext cx="634799" cy="634799"/>
            </a:xfrm>
            <a:prstGeom prst="rect">
              <a:avLst/>
            </a:prstGeom>
          </p:spPr>
        </p:pic>
        <p:cxnSp>
          <p:nvCxnSpPr>
            <p:cNvPr id="24" name="Straight Connector 23">
              <a:extLst>
                <a:ext uri="{FF2B5EF4-FFF2-40B4-BE49-F238E27FC236}">
                  <a16:creationId xmlns:a16="http://schemas.microsoft.com/office/drawing/2014/main" id="{EFFDC16E-84A4-5E29-0DDC-D9F6BE94185F}"/>
                </a:ext>
              </a:extLst>
            </p:cNvPr>
            <p:cNvCxnSpPr>
              <a:cxnSpLocks/>
            </p:cNvCxnSpPr>
            <p:nvPr/>
          </p:nvCxnSpPr>
          <p:spPr>
            <a:xfrm flipV="1">
              <a:off x="3355209" y="2945665"/>
              <a:ext cx="0" cy="1005489"/>
            </a:xfrm>
            <a:prstGeom prst="line">
              <a:avLst/>
            </a:prstGeom>
            <a:ln w="571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78689F8-CCA3-E036-4207-9BE7691C9745}"/>
                </a:ext>
              </a:extLst>
            </p:cNvPr>
            <p:cNvCxnSpPr>
              <a:cxnSpLocks/>
            </p:cNvCxnSpPr>
            <p:nvPr/>
          </p:nvCxnSpPr>
          <p:spPr>
            <a:xfrm flipV="1">
              <a:off x="8110066" y="2918551"/>
              <a:ext cx="0" cy="977045"/>
            </a:xfrm>
            <a:prstGeom prst="line">
              <a:avLst/>
            </a:prstGeom>
            <a:ln w="571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34C6D00-9A08-F8E5-914D-0423FBA5B144}"/>
                </a:ext>
              </a:extLst>
            </p:cNvPr>
            <p:cNvCxnSpPr>
              <a:cxnSpLocks/>
            </p:cNvCxnSpPr>
            <p:nvPr/>
          </p:nvCxnSpPr>
          <p:spPr>
            <a:xfrm flipV="1">
              <a:off x="6462453" y="2945665"/>
              <a:ext cx="1" cy="1005489"/>
            </a:xfrm>
            <a:prstGeom prst="line">
              <a:avLst/>
            </a:prstGeom>
            <a:ln w="571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DF4AA5D-5B43-3E4A-B0C2-4CF93CEBE2C8}"/>
                </a:ext>
              </a:extLst>
            </p:cNvPr>
            <p:cNvCxnSpPr>
              <a:cxnSpLocks/>
            </p:cNvCxnSpPr>
            <p:nvPr/>
          </p:nvCxnSpPr>
          <p:spPr>
            <a:xfrm flipV="1">
              <a:off x="5188782" y="2945665"/>
              <a:ext cx="0" cy="1005489"/>
            </a:xfrm>
            <a:prstGeom prst="line">
              <a:avLst/>
            </a:prstGeom>
            <a:ln w="571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5A62941-E050-9C56-D503-2AAB91265C4B}"/>
                </a:ext>
              </a:extLst>
            </p:cNvPr>
            <p:cNvCxnSpPr/>
            <p:nvPr/>
          </p:nvCxnSpPr>
          <p:spPr>
            <a:xfrm>
              <a:off x="3338625" y="2945665"/>
              <a:ext cx="477144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51999A4E-6472-64E2-AD54-D2B966059BB5}"/>
                </a:ext>
              </a:extLst>
            </p:cNvPr>
            <p:cNvCxnSpPr/>
            <p:nvPr/>
          </p:nvCxnSpPr>
          <p:spPr>
            <a:xfrm>
              <a:off x="5653186" y="2315361"/>
              <a:ext cx="0" cy="60319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6" name="Picture 45" descr="Shape&#10;&#10;Description automatically generated with low confidence">
            <a:extLst>
              <a:ext uri="{FF2B5EF4-FFF2-40B4-BE49-F238E27FC236}">
                <a16:creationId xmlns:a16="http://schemas.microsoft.com/office/drawing/2014/main" id="{3FB1FDF1-F122-44AA-6A7A-D9BFDAFC61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12706" y="1696033"/>
            <a:ext cx="1080839" cy="1080839"/>
          </a:xfrm>
          <a:prstGeom prst="rect">
            <a:avLst/>
          </a:prstGeom>
        </p:spPr>
      </p:pic>
      <p:sp>
        <p:nvSpPr>
          <p:cNvPr id="48" name="TextBox 47">
            <a:extLst>
              <a:ext uri="{FF2B5EF4-FFF2-40B4-BE49-F238E27FC236}">
                <a16:creationId xmlns:a16="http://schemas.microsoft.com/office/drawing/2014/main" id="{E68D06DF-6461-AD22-F6B3-0F60690A4111}"/>
              </a:ext>
            </a:extLst>
          </p:cNvPr>
          <p:cNvSpPr txBox="1"/>
          <p:nvPr/>
        </p:nvSpPr>
        <p:spPr>
          <a:xfrm>
            <a:off x="6960462" y="1778731"/>
            <a:ext cx="4798335" cy="3847207"/>
          </a:xfrm>
          <a:prstGeom prst="rect">
            <a:avLst/>
          </a:prstGeom>
          <a:noFill/>
        </p:spPr>
        <p:txBody>
          <a:bodyPr wrap="square">
            <a:spAutoFit/>
          </a:bodyPr>
          <a:lstStyle/>
          <a:p>
            <a:r>
              <a:rPr lang="en-GB" sz="3600" dirty="0">
                <a:solidFill>
                  <a:srgbClr val="006666"/>
                </a:solidFill>
                <a:latin typeface="+mn-lt"/>
              </a:rPr>
              <a:t>Big data, </a:t>
            </a:r>
            <a:r>
              <a:rPr lang="en-GB" sz="3600" dirty="0">
                <a:solidFill>
                  <a:srgbClr val="006666"/>
                </a:solidFill>
              </a:rPr>
              <a:t>S</a:t>
            </a:r>
            <a:r>
              <a:rPr lang="en-GB" sz="3600" dirty="0">
                <a:solidFill>
                  <a:srgbClr val="006666"/>
                </a:solidFill>
                <a:latin typeface="+mn-lt"/>
              </a:rPr>
              <a:t>ensitive data</a:t>
            </a:r>
          </a:p>
          <a:p>
            <a:endParaRPr lang="en-GB" sz="2800" dirty="0">
              <a:solidFill>
                <a:srgbClr val="006666"/>
              </a:solidFill>
            </a:endParaRPr>
          </a:p>
          <a:p>
            <a:r>
              <a:rPr lang="en-GB" sz="2800" dirty="0">
                <a:solidFill>
                  <a:srgbClr val="006666"/>
                </a:solidFill>
                <a:latin typeface="+mn-lt"/>
              </a:rPr>
              <a:t>Data remains at home.</a:t>
            </a:r>
          </a:p>
          <a:p>
            <a:endParaRPr lang="en-GB" sz="1600" dirty="0">
              <a:solidFill>
                <a:srgbClr val="006666"/>
              </a:solidFill>
              <a:latin typeface="+mn-lt"/>
            </a:endParaRPr>
          </a:p>
          <a:p>
            <a:r>
              <a:rPr lang="en-GB" sz="2800" dirty="0">
                <a:solidFill>
                  <a:srgbClr val="006666"/>
                </a:solidFill>
              </a:rPr>
              <a:t>Metadata references the data.</a:t>
            </a:r>
          </a:p>
          <a:p>
            <a:endParaRPr lang="en-GB" sz="1600" dirty="0">
              <a:solidFill>
                <a:srgbClr val="006666"/>
              </a:solidFill>
            </a:endParaRPr>
          </a:p>
          <a:p>
            <a:r>
              <a:rPr lang="en-GB" sz="2800" dirty="0">
                <a:solidFill>
                  <a:srgbClr val="006666"/>
                </a:solidFill>
                <a:latin typeface="+mn-lt"/>
              </a:rPr>
              <a:t>Manage </a:t>
            </a:r>
            <a:r>
              <a:rPr lang="en-GB" sz="2800" dirty="0">
                <a:solidFill>
                  <a:srgbClr val="006666"/>
                </a:solidFill>
              </a:rPr>
              <a:t>the i</a:t>
            </a:r>
            <a:r>
              <a:rPr lang="en-GB" sz="2800" dirty="0">
                <a:solidFill>
                  <a:srgbClr val="006666"/>
                </a:solidFill>
                <a:latin typeface="+mn-lt"/>
              </a:rPr>
              <a:t>ntegrity o</a:t>
            </a:r>
            <a:r>
              <a:rPr lang="en-GB" sz="2800" dirty="0">
                <a:solidFill>
                  <a:srgbClr val="006666"/>
                </a:solidFill>
              </a:rPr>
              <a:t>f the referencing.</a:t>
            </a:r>
            <a:endParaRPr lang="en-GB" sz="2800" dirty="0">
              <a:solidFill>
                <a:srgbClr val="006666"/>
              </a:solidFill>
              <a:latin typeface="+mn-lt"/>
            </a:endParaRPr>
          </a:p>
          <a:p>
            <a:endParaRPr lang="en-GB" sz="3600" dirty="0">
              <a:solidFill>
                <a:srgbClr val="006666"/>
              </a:solidFill>
              <a:latin typeface="+mn-lt"/>
            </a:endParaRPr>
          </a:p>
        </p:txBody>
      </p:sp>
    </p:spTree>
    <p:extLst>
      <p:ext uri="{BB962C8B-B14F-4D97-AF65-F5344CB8AC3E}">
        <p14:creationId xmlns:p14="http://schemas.microsoft.com/office/powerpoint/2010/main" val="40172812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75A3A-E242-8AA3-7E62-8D50F77925E1}"/>
              </a:ext>
            </a:extLst>
          </p:cNvPr>
          <p:cNvSpPr>
            <a:spLocks noGrp="1"/>
          </p:cNvSpPr>
          <p:nvPr>
            <p:ph type="title"/>
          </p:nvPr>
        </p:nvSpPr>
        <p:spPr>
          <a:xfrm>
            <a:off x="1611086" y="273861"/>
            <a:ext cx="10004652" cy="926326"/>
          </a:xfrm>
        </p:spPr>
        <p:txBody>
          <a:bodyPr>
            <a:normAutofit/>
          </a:bodyPr>
          <a:lstStyle/>
          <a:p>
            <a:pPr algn="l"/>
            <a:r>
              <a:rPr lang="en-GB" dirty="0">
                <a:solidFill>
                  <a:srgbClr val="006666"/>
                </a:solidFill>
              </a:rPr>
              <a:t>Metadata love letter delivery</a:t>
            </a:r>
          </a:p>
        </p:txBody>
      </p:sp>
      <p:pic>
        <p:nvPicPr>
          <p:cNvPr id="5" name="pasted-image.png">
            <a:extLst>
              <a:ext uri="{FF2B5EF4-FFF2-40B4-BE49-F238E27FC236}">
                <a16:creationId xmlns:a16="http://schemas.microsoft.com/office/drawing/2014/main" id="{99C10D0F-D4EC-1B99-45F8-FF2B3E8B264C}"/>
              </a:ext>
            </a:extLst>
          </p:cNvPr>
          <p:cNvPicPr/>
          <p:nvPr/>
        </p:nvPicPr>
        <p:blipFill>
          <a:blip r:embed="rId3"/>
          <a:stretch>
            <a:fillRect/>
          </a:stretch>
        </p:blipFill>
        <p:spPr>
          <a:xfrm>
            <a:off x="241467" y="260014"/>
            <a:ext cx="1055736" cy="937255"/>
          </a:xfrm>
          <a:prstGeom prst="rect">
            <a:avLst/>
          </a:prstGeom>
          <a:ln w="12700" cap="flat">
            <a:noFill/>
            <a:miter lim="400000"/>
          </a:ln>
          <a:effectLst/>
        </p:spPr>
      </p:pic>
      <p:pic>
        <p:nvPicPr>
          <p:cNvPr id="6" name="Picture 2">
            <a:extLst>
              <a:ext uri="{FF2B5EF4-FFF2-40B4-BE49-F238E27FC236}">
                <a16:creationId xmlns:a16="http://schemas.microsoft.com/office/drawing/2014/main" id="{136215E8-A5C5-E839-3AFE-1AD92869DF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3606" y="2675184"/>
            <a:ext cx="760942" cy="588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id="{122DE3AF-6E99-BD21-2876-172BA97CECE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27205" y="2687668"/>
            <a:ext cx="767807" cy="6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a:extLst>
              <a:ext uri="{FF2B5EF4-FFF2-40B4-BE49-F238E27FC236}">
                <a16:creationId xmlns:a16="http://schemas.microsoft.com/office/drawing/2014/main" id="{9E8FDF98-BA96-E242-F651-F5D05A7A9F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0619" y="3443420"/>
            <a:ext cx="856586" cy="599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a:extLst>
              <a:ext uri="{FF2B5EF4-FFF2-40B4-BE49-F238E27FC236}">
                <a16:creationId xmlns:a16="http://schemas.microsoft.com/office/drawing/2014/main" id="{70C2A461-94BD-4059-9FA5-95FEE54D4FD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84077" y="2018825"/>
            <a:ext cx="749344" cy="633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extLst>
              <a:ext uri="{FF2B5EF4-FFF2-40B4-BE49-F238E27FC236}">
                <a16:creationId xmlns:a16="http://schemas.microsoft.com/office/drawing/2014/main" id="{CB4AD55A-145F-E47D-0443-484F8A832CA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52411" y="3671077"/>
            <a:ext cx="576495" cy="518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8" descr="Image result for spreadsheet icon">
            <a:extLst>
              <a:ext uri="{FF2B5EF4-FFF2-40B4-BE49-F238E27FC236}">
                <a16:creationId xmlns:a16="http://schemas.microsoft.com/office/drawing/2014/main" id="{1FC977C6-5E03-0E39-B7AA-3CD1EE47F09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36778" y="4189185"/>
            <a:ext cx="812506" cy="60960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Image result for spreadsheet icon">
            <a:extLst>
              <a:ext uri="{FF2B5EF4-FFF2-40B4-BE49-F238E27FC236}">
                <a16:creationId xmlns:a16="http://schemas.microsoft.com/office/drawing/2014/main" id="{73F6B7B0-0B4B-6052-C0DC-EC97785FF5D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9905" y="4341585"/>
            <a:ext cx="812506" cy="6096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a:extLst>
              <a:ext uri="{FF2B5EF4-FFF2-40B4-BE49-F238E27FC236}">
                <a16:creationId xmlns:a16="http://schemas.microsoft.com/office/drawing/2014/main" id="{D547A63E-B23C-A954-6E96-918C686D17D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42387" y="3823478"/>
            <a:ext cx="576495" cy="518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53B29779-F1B4-6DC0-4FA2-BB67A34A314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53389" y="1760908"/>
            <a:ext cx="855868" cy="699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a:extLst>
              <a:ext uri="{FF2B5EF4-FFF2-40B4-BE49-F238E27FC236}">
                <a16:creationId xmlns:a16="http://schemas.microsoft.com/office/drawing/2014/main" id="{F1193990-D108-790A-9A19-0A4F7FEF5E7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53390" y="2997224"/>
            <a:ext cx="767807" cy="690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a:extLst>
              <a:ext uri="{FF2B5EF4-FFF2-40B4-BE49-F238E27FC236}">
                <a16:creationId xmlns:a16="http://schemas.microsoft.com/office/drawing/2014/main" id="{477E0571-CAFF-9369-BDE3-F2100107095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68482" y="4029166"/>
            <a:ext cx="765487" cy="687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8" descr="Image result for spreadsheet icon">
            <a:extLst>
              <a:ext uri="{FF2B5EF4-FFF2-40B4-BE49-F238E27FC236}">
                <a16:creationId xmlns:a16="http://schemas.microsoft.com/office/drawing/2014/main" id="{C146358F-E9DC-E17D-4CCF-3BF099E435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43031" y="4493985"/>
            <a:ext cx="812506" cy="60960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Image result for spreadsheet icon">
            <a:extLst>
              <a:ext uri="{FF2B5EF4-FFF2-40B4-BE49-F238E27FC236}">
                <a16:creationId xmlns:a16="http://schemas.microsoft.com/office/drawing/2014/main" id="{2DF6B349-8FB3-242A-A9B7-21D9537870E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6158" y="4646385"/>
            <a:ext cx="812506" cy="609601"/>
          </a:xfrm>
          <a:prstGeom prst="rect">
            <a:avLst/>
          </a:prstGeom>
          <a:noFill/>
          <a:extLst>
            <a:ext uri="{909E8E84-426E-40DD-AFC4-6F175D3DCCD1}">
              <a14:hiddenFill xmlns:a14="http://schemas.microsoft.com/office/drawing/2010/main">
                <a:solidFill>
                  <a:srgbClr val="FFFFFF"/>
                </a:solidFill>
              </a14:hiddenFill>
            </a:ext>
          </a:extLst>
        </p:spPr>
      </p:pic>
      <p:sp>
        <p:nvSpPr>
          <p:cNvPr id="21" name="Can 8">
            <a:extLst>
              <a:ext uri="{FF2B5EF4-FFF2-40B4-BE49-F238E27FC236}">
                <a16:creationId xmlns:a16="http://schemas.microsoft.com/office/drawing/2014/main" id="{C9C2BC2A-6D39-56A6-F79D-CFE779598E06}"/>
              </a:ext>
            </a:extLst>
          </p:cNvPr>
          <p:cNvSpPr/>
          <p:nvPr/>
        </p:nvSpPr>
        <p:spPr>
          <a:xfrm>
            <a:off x="7317305" y="2193953"/>
            <a:ext cx="383904" cy="429320"/>
          </a:xfrm>
          <a:prstGeom prst="ca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8825" tIns="54412" rIns="108825" bIns="54412" rtlCol="0" anchor="ctr"/>
          <a:lstStyle/>
          <a:p>
            <a:pPr algn="ctr"/>
            <a:endParaRPr lang="en-GB"/>
          </a:p>
        </p:txBody>
      </p:sp>
      <p:sp>
        <p:nvSpPr>
          <p:cNvPr id="22" name="Can 32">
            <a:extLst>
              <a:ext uri="{FF2B5EF4-FFF2-40B4-BE49-F238E27FC236}">
                <a16:creationId xmlns:a16="http://schemas.microsoft.com/office/drawing/2014/main" id="{592EE86B-300B-D69C-5B36-594FFC57FA17}"/>
              </a:ext>
            </a:extLst>
          </p:cNvPr>
          <p:cNvSpPr/>
          <p:nvPr/>
        </p:nvSpPr>
        <p:spPr>
          <a:xfrm>
            <a:off x="7229245" y="3404505"/>
            <a:ext cx="383904" cy="429320"/>
          </a:xfrm>
          <a:prstGeom prst="ca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25" tIns="54412" rIns="108825" bIns="54412" rtlCol="0" anchor="ctr"/>
          <a:lstStyle/>
          <a:p>
            <a:pPr algn="ctr"/>
            <a:endParaRPr lang="en-GB"/>
          </a:p>
        </p:txBody>
      </p:sp>
      <p:cxnSp>
        <p:nvCxnSpPr>
          <p:cNvPr id="26" name="Straight Connector 25">
            <a:extLst>
              <a:ext uri="{FF2B5EF4-FFF2-40B4-BE49-F238E27FC236}">
                <a16:creationId xmlns:a16="http://schemas.microsoft.com/office/drawing/2014/main" id="{F95359E5-352B-5D0B-AB49-23C9F7AAA09D}"/>
              </a:ext>
            </a:extLst>
          </p:cNvPr>
          <p:cNvCxnSpPr>
            <a:cxnSpLocks/>
          </p:cNvCxnSpPr>
          <p:nvPr/>
        </p:nvCxnSpPr>
        <p:spPr>
          <a:xfrm flipV="1">
            <a:off x="4883101" y="2378057"/>
            <a:ext cx="1503184" cy="252392"/>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7973AAD-9B7A-4EF9-D7EB-B60BA9847E12}"/>
              </a:ext>
            </a:extLst>
          </p:cNvPr>
          <p:cNvCxnSpPr>
            <a:cxnSpLocks/>
          </p:cNvCxnSpPr>
          <p:nvPr/>
        </p:nvCxnSpPr>
        <p:spPr>
          <a:xfrm>
            <a:off x="4979297" y="3655439"/>
            <a:ext cx="1631960" cy="357874"/>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DAB71525-4342-19A9-C6D3-988480E9CAD0}"/>
              </a:ext>
            </a:extLst>
          </p:cNvPr>
          <p:cNvCxnSpPr>
            <a:cxnSpLocks/>
          </p:cNvCxnSpPr>
          <p:nvPr/>
        </p:nvCxnSpPr>
        <p:spPr>
          <a:xfrm flipV="1">
            <a:off x="4979297" y="3181727"/>
            <a:ext cx="1537617" cy="286730"/>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31" name="Picture 3">
            <a:extLst>
              <a:ext uri="{FF2B5EF4-FFF2-40B4-BE49-F238E27FC236}">
                <a16:creationId xmlns:a16="http://schemas.microsoft.com/office/drawing/2014/main" id="{30950C73-27A7-AF37-7156-F8DEEB52D85B}"/>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20601" t="55306" r="58750" b="20834"/>
          <a:stretch/>
        </p:blipFill>
        <p:spPr bwMode="auto">
          <a:xfrm>
            <a:off x="8690489" y="3142625"/>
            <a:ext cx="2355320" cy="1276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8">
            <a:extLst>
              <a:ext uri="{FF2B5EF4-FFF2-40B4-BE49-F238E27FC236}">
                <a16:creationId xmlns:a16="http://schemas.microsoft.com/office/drawing/2014/main" id="{4B6F7E36-2F3C-2507-4DB9-81FCE5747F6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H="1">
            <a:off x="1417406" y="2167162"/>
            <a:ext cx="1439640" cy="1384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3">
            <a:extLst>
              <a:ext uri="{FF2B5EF4-FFF2-40B4-BE49-F238E27FC236}">
                <a16:creationId xmlns:a16="http://schemas.microsoft.com/office/drawing/2014/main" id="{882546A2-ADE4-F361-0161-599328EBF22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30332" y="2840068"/>
            <a:ext cx="767807" cy="627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36" name="Straight Connector 35">
            <a:extLst>
              <a:ext uri="{FF2B5EF4-FFF2-40B4-BE49-F238E27FC236}">
                <a16:creationId xmlns:a16="http://schemas.microsoft.com/office/drawing/2014/main" id="{BC474051-22F2-11DD-7C03-E65B98845B98}"/>
              </a:ext>
            </a:extLst>
          </p:cNvPr>
          <p:cNvCxnSpPr>
            <a:cxnSpLocks/>
          </p:cNvCxnSpPr>
          <p:nvPr/>
        </p:nvCxnSpPr>
        <p:spPr>
          <a:xfrm flipH="1" flipV="1">
            <a:off x="7800545" y="2249443"/>
            <a:ext cx="1590198" cy="1026493"/>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EE09E35-86BF-E5F5-2DC4-61325DB6EDF9}"/>
              </a:ext>
            </a:extLst>
          </p:cNvPr>
          <p:cNvCxnSpPr>
            <a:cxnSpLocks/>
          </p:cNvCxnSpPr>
          <p:nvPr/>
        </p:nvCxnSpPr>
        <p:spPr>
          <a:xfrm flipH="1" flipV="1">
            <a:off x="7761008" y="3275936"/>
            <a:ext cx="1151726" cy="273504"/>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2" name="Picture 2" descr="Image result for microscope icon">
            <a:extLst>
              <a:ext uri="{FF2B5EF4-FFF2-40B4-BE49-F238E27FC236}">
                <a16:creationId xmlns:a16="http://schemas.microsoft.com/office/drawing/2014/main" id="{9E7611CA-9F26-FF74-3CDB-B93A7CDE2955}"/>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041565" y="4468001"/>
            <a:ext cx="521937" cy="52193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6" descr="Image result for specimen icon">
            <a:extLst>
              <a:ext uri="{FF2B5EF4-FFF2-40B4-BE49-F238E27FC236}">
                <a16:creationId xmlns:a16="http://schemas.microsoft.com/office/drawing/2014/main" id="{2F1255EC-A81F-81F6-215A-D45D7370C43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513868" y="3797184"/>
            <a:ext cx="788665" cy="78866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Image result for rat icon">
            <a:extLst>
              <a:ext uri="{FF2B5EF4-FFF2-40B4-BE49-F238E27FC236}">
                <a16:creationId xmlns:a16="http://schemas.microsoft.com/office/drawing/2014/main" id="{FDE9A18B-8BFC-7437-D897-A909199FA5E3}"/>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408650" y="4418773"/>
            <a:ext cx="700527" cy="700527"/>
          </a:xfrm>
          <a:prstGeom prst="rect">
            <a:avLst/>
          </a:prstGeom>
          <a:noFill/>
          <a:extLst>
            <a:ext uri="{909E8E84-426E-40DD-AFC4-6F175D3DCCD1}">
              <a14:hiddenFill xmlns:a14="http://schemas.microsoft.com/office/drawing/2010/main">
                <a:solidFill>
                  <a:srgbClr val="FFFFFF"/>
                </a:solidFill>
              </a14:hiddenFill>
            </a:ext>
          </a:extLst>
        </p:spPr>
      </p:pic>
      <p:sp>
        <p:nvSpPr>
          <p:cNvPr id="23" name="Can 33">
            <a:extLst>
              <a:ext uri="{FF2B5EF4-FFF2-40B4-BE49-F238E27FC236}">
                <a16:creationId xmlns:a16="http://schemas.microsoft.com/office/drawing/2014/main" id="{3035E488-0ABE-B2D4-2C98-A3255E522317}"/>
              </a:ext>
            </a:extLst>
          </p:cNvPr>
          <p:cNvSpPr/>
          <p:nvPr/>
        </p:nvSpPr>
        <p:spPr>
          <a:xfrm>
            <a:off x="7317305" y="4418773"/>
            <a:ext cx="383904" cy="429320"/>
          </a:xfrm>
          <a:prstGeom prst="ca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08825" tIns="54412" rIns="108825" bIns="54412" rtlCol="0" anchor="ctr"/>
          <a:lstStyle/>
          <a:p>
            <a:pPr algn="ctr"/>
            <a:endParaRPr lang="en-GB"/>
          </a:p>
        </p:txBody>
      </p:sp>
      <p:cxnSp>
        <p:nvCxnSpPr>
          <p:cNvPr id="38" name="Straight Connector 37">
            <a:extLst>
              <a:ext uri="{FF2B5EF4-FFF2-40B4-BE49-F238E27FC236}">
                <a16:creationId xmlns:a16="http://schemas.microsoft.com/office/drawing/2014/main" id="{220B71AE-4120-63F9-E3C2-89EA5FBA2D55}"/>
              </a:ext>
            </a:extLst>
          </p:cNvPr>
          <p:cNvCxnSpPr>
            <a:cxnSpLocks/>
          </p:cNvCxnSpPr>
          <p:nvPr/>
        </p:nvCxnSpPr>
        <p:spPr>
          <a:xfrm flipH="1">
            <a:off x="7688597" y="3968589"/>
            <a:ext cx="1171423" cy="373311"/>
          </a:xfrm>
          <a:prstGeom prst="line">
            <a:avLst/>
          </a:prstGeom>
          <a:ln w="38100">
            <a:solidFill>
              <a:schemeClr val="accent5">
                <a:lumMod val="75000"/>
              </a:schemeClr>
            </a:solidFill>
            <a:prstDash val="sys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50" name="Group 49">
            <a:extLst>
              <a:ext uri="{FF2B5EF4-FFF2-40B4-BE49-F238E27FC236}">
                <a16:creationId xmlns:a16="http://schemas.microsoft.com/office/drawing/2014/main" id="{A49358E0-7F75-F68F-410D-961D4B6BCBB5}"/>
              </a:ext>
            </a:extLst>
          </p:cNvPr>
          <p:cNvGrpSpPr/>
          <p:nvPr/>
        </p:nvGrpSpPr>
        <p:grpSpPr>
          <a:xfrm>
            <a:off x="5048954" y="4720202"/>
            <a:ext cx="4820760" cy="1133590"/>
            <a:chOff x="4214383" y="4234487"/>
            <a:chExt cx="6936588" cy="1133590"/>
          </a:xfrm>
        </p:grpSpPr>
        <p:sp>
          <p:nvSpPr>
            <p:cNvPr id="47" name="Freeform: Shape 46">
              <a:extLst>
                <a:ext uri="{FF2B5EF4-FFF2-40B4-BE49-F238E27FC236}">
                  <a16:creationId xmlns:a16="http://schemas.microsoft.com/office/drawing/2014/main" id="{CBBC4335-29DC-13C5-1DD5-B412F30C7217}"/>
                </a:ext>
              </a:extLst>
            </p:cNvPr>
            <p:cNvSpPr/>
            <p:nvPr/>
          </p:nvSpPr>
          <p:spPr>
            <a:xfrm>
              <a:off x="4474399" y="4234487"/>
              <a:ext cx="6139543" cy="603223"/>
            </a:xfrm>
            <a:custGeom>
              <a:avLst/>
              <a:gdLst>
                <a:gd name="connsiteX0" fmla="*/ 0 w 6139543"/>
                <a:gd name="connsiteY0" fmla="*/ 0 h 603223"/>
                <a:gd name="connsiteX1" fmla="*/ 2997200 w 6139543"/>
                <a:gd name="connsiteY1" fmla="*/ 566058 h 603223"/>
                <a:gd name="connsiteX2" fmla="*/ 5167086 w 6139543"/>
                <a:gd name="connsiteY2" fmla="*/ 493486 h 603223"/>
                <a:gd name="connsiteX3" fmla="*/ 6139543 w 6139543"/>
                <a:gd name="connsiteY3" fmla="*/ 43543 h 603223"/>
              </a:gdLst>
              <a:ahLst/>
              <a:cxnLst>
                <a:cxn ang="0">
                  <a:pos x="connsiteX0" y="connsiteY0"/>
                </a:cxn>
                <a:cxn ang="0">
                  <a:pos x="connsiteX1" y="connsiteY1"/>
                </a:cxn>
                <a:cxn ang="0">
                  <a:pos x="connsiteX2" y="connsiteY2"/>
                </a:cxn>
                <a:cxn ang="0">
                  <a:pos x="connsiteX3" y="connsiteY3"/>
                </a:cxn>
              </a:cxnLst>
              <a:rect l="l" t="t" r="r" b="b"/>
              <a:pathLst>
                <a:path w="6139543" h="603223">
                  <a:moveTo>
                    <a:pt x="0" y="0"/>
                  </a:moveTo>
                  <a:cubicBezTo>
                    <a:pt x="1068009" y="241905"/>
                    <a:pt x="2136019" y="483810"/>
                    <a:pt x="2997200" y="566058"/>
                  </a:cubicBezTo>
                  <a:cubicBezTo>
                    <a:pt x="3858381" y="648306"/>
                    <a:pt x="4643362" y="580572"/>
                    <a:pt x="5167086" y="493486"/>
                  </a:cubicBezTo>
                  <a:cubicBezTo>
                    <a:pt x="5690810" y="406400"/>
                    <a:pt x="5915176" y="224971"/>
                    <a:pt x="6139543" y="43543"/>
                  </a:cubicBezTo>
                </a:path>
              </a:pathLst>
            </a:custGeom>
            <a:noFill/>
            <a:ln w="76200">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Freeform: Shape 47">
              <a:extLst>
                <a:ext uri="{FF2B5EF4-FFF2-40B4-BE49-F238E27FC236}">
                  <a16:creationId xmlns:a16="http://schemas.microsoft.com/office/drawing/2014/main" id="{DA5A0444-B144-AED0-1DF8-37C3DB9CCA17}"/>
                </a:ext>
              </a:extLst>
            </p:cNvPr>
            <p:cNvSpPr/>
            <p:nvPr/>
          </p:nvSpPr>
          <p:spPr>
            <a:xfrm>
              <a:off x="4214383" y="4376466"/>
              <a:ext cx="6936588" cy="991611"/>
            </a:xfrm>
            <a:custGeom>
              <a:avLst/>
              <a:gdLst>
                <a:gd name="connsiteX0" fmla="*/ 6988629 w 6988629"/>
                <a:gd name="connsiteY0" fmla="*/ 0 h 1002962"/>
                <a:gd name="connsiteX1" fmla="*/ 6117771 w 6988629"/>
                <a:gd name="connsiteY1" fmla="*/ 820057 h 1002962"/>
                <a:gd name="connsiteX2" fmla="*/ 3077029 w 6988629"/>
                <a:gd name="connsiteY2" fmla="*/ 986971 h 1002962"/>
                <a:gd name="connsiteX3" fmla="*/ 631371 w 6988629"/>
                <a:gd name="connsiteY3" fmla="*/ 551543 h 1002962"/>
                <a:gd name="connsiteX4" fmla="*/ 0 w 6988629"/>
                <a:gd name="connsiteY4" fmla="*/ 130629 h 1002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88629" h="1002962">
                  <a:moveTo>
                    <a:pt x="6988629" y="0"/>
                  </a:moveTo>
                  <a:cubicBezTo>
                    <a:pt x="6879166" y="327781"/>
                    <a:pt x="6769704" y="655562"/>
                    <a:pt x="6117771" y="820057"/>
                  </a:cubicBezTo>
                  <a:cubicBezTo>
                    <a:pt x="5465838" y="984552"/>
                    <a:pt x="3991429" y="1031723"/>
                    <a:pt x="3077029" y="986971"/>
                  </a:cubicBezTo>
                  <a:cubicBezTo>
                    <a:pt x="2162629" y="942219"/>
                    <a:pt x="1144209" y="694267"/>
                    <a:pt x="631371" y="551543"/>
                  </a:cubicBezTo>
                  <a:cubicBezTo>
                    <a:pt x="118533" y="408819"/>
                    <a:pt x="59266" y="269724"/>
                    <a:pt x="0" y="130629"/>
                  </a:cubicBezTo>
                </a:path>
              </a:pathLst>
            </a:custGeom>
            <a:noFill/>
            <a:ln w="76200">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5" name="TextBox 54">
            <a:extLst>
              <a:ext uri="{FF2B5EF4-FFF2-40B4-BE49-F238E27FC236}">
                <a16:creationId xmlns:a16="http://schemas.microsoft.com/office/drawing/2014/main" id="{2C6D3F51-77B8-2334-2490-5C087DED2C73}"/>
              </a:ext>
            </a:extLst>
          </p:cNvPr>
          <p:cNvSpPr txBox="1"/>
          <p:nvPr/>
        </p:nvSpPr>
        <p:spPr>
          <a:xfrm>
            <a:off x="1611085" y="1025166"/>
            <a:ext cx="10177261" cy="523220"/>
          </a:xfrm>
          <a:prstGeom prst="rect">
            <a:avLst/>
          </a:prstGeom>
          <a:noFill/>
        </p:spPr>
        <p:txBody>
          <a:bodyPr wrap="square">
            <a:spAutoFit/>
          </a:bodyPr>
          <a:lstStyle/>
          <a:p>
            <a:r>
              <a:rPr lang="en-GB" sz="2800" dirty="0">
                <a:solidFill>
                  <a:srgbClr val="006666"/>
                </a:solidFill>
                <a:latin typeface="Corbel" panose="020B0503020204020204" pitchFamily="34" charset="0"/>
              </a:rPr>
              <a:t>Each object in its own repository or platform with its own metadata </a:t>
            </a:r>
          </a:p>
        </p:txBody>
      </p:sp>
      <p:grpSp>
        <p:nvGrpSpPr>
          <p:cNvPr id="62" name="Group 61">
            <a:extLst>
              <a:ext uri="{FF2B5EF4-FFF2-40B4-BE49-F238E27FC236}">
                <a16:creationId xmlns:a16="http://schemas.microsoft.com/office/drawing/2014/main" id="{632B5301-2EA7-7E5D-39ED-CFC7000275B1}"/>
              </a:ext>
            </a:extLst>
          </p:cNvPr>
          <p:cNvGrpSpPr/>
          <p:nvPr/>
        </p:nvGrpSpPr>
        <p:grpSpPr>
          <a:xfrm>
            <a:off x="1146191" y="374439"/>
            <a:ext cx="11006563" cy="5353726"/>
            <a:chOff x="1146191" y="374439"/>
            <a:chExt cx="11006563" cy="5353726"/>
          </a:xfrm>
        </p:grpSpPr>
        <p:grpSp>
          <p:nvGrpSpPr>
            <p:cNvPr id="39" name="Group 38">
              <a:extLst>
                <a:ext uri="{FF2B5EF4-FFF2-40B4-BE49-F238E27FC236}">
                  <a16:creationId xmlns:a16="http://schemas.microsoft.com/office/drawing/2014/main" id="{2E84E6CE-3CC1-F807-421C-D34D782CE868}"/>
                </a:ext>
              </a:extLst>
            </p:cNvPr>
            <p:cNvGrpSpPr/>
            <p:nvPr/>
          </p:nvGrpSpPr>
          <p:grpSpPr>
            <a:xfrm>
              <a:off x="1146191" y="1810871"/>
              <a:ext cx="3696631" cy="3917294"/>
              <a:chOff x="309487" y="1056893"/>
              <a:chExt cx="3697487" cy="3918201"/>
            </a:xfrm>
          </p:grpSpPr>
          <p:sp>
            <p:nvSpPr>
              <p:cNvPr id="40" name="Rounded Rectangle 2">
                <a:extLst>
                  <a:ext uri="{FF2B5EF4-FFF2-40B4-BE49-F238E27FC236}">
                    <a16:creationId xmlns:a16="http://schemas.microsoft.com/office/drawing/2014/main" id="{C5FAD6AC-21A0-A74F-8D61-2C798DB4732D}"/>
                  </a:ext>
                </a:extLst>
              </p:cNvPr>
              <p:cNvSpPr/>
              <p:nvPr/>
            </p:nvSpPr>
            <p:spPr>
              <a:xfrm>
                <a:off x="309487" y="1056893"/>
                <a:ext cx="3697487" cy="3810506"/>
              </a:xfrm>
              <a:prstGeom prst="roundRect">
                <a:avLst/>
              </a:prstGeom>
              <a:no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1" name="Picture 40">
                <a:extLst>
                  <a:ext uri="{FF2B5EF4-FFF2-40B4-BE49-F238E27FC236}">
                    <a16:creationId xmlns:a16="http://schemas.microsoft.com/office/drawing/2014/main" id="{35094AE6-0FD2-299C-EC1B-38BC3D1468C5}"/>
                  </a:ext>
                </a:extLst>
              </p:cNvPr>
              <p:cNvPicPr>
                <a:picLocks noChangeAspect="1"/>
              </p:cNvPicPr>
              <p:nvPr/>
            </p:nvPicPr>
            <p:blipFill>
              <a:blip r:embed="rId16"/>
              <a:stretch>
                <a:fillRect/>
              </a:stretch>
            </p:blipFill>
            <p:spPr>
              <a:xfrm>
                <a:off x="957154" y="4690203"/>
                <a:ext cx="2042725" cy="284891"/>
              </a:xfrm>
              <a:prstGeom prst="rect">
                <a:avLst/>
              </a:prstGeom>
              <a:solidFill>
                <a:schemeClr val="bg1"/>
              </a:solidFill>
            </p:spPr>
          </p:pic>
        </p:grpSp>
        <p:sp>
          <p:nvSpPr>
            <p:cNvPr id="61" name="TextBox 60">
              <a:extLst>
                <a:ext uri="{FF2B5EF4-FFF2-40B4-BE49-F238E27FC236}">
                  <a16:creationId xmlns:a16="http://schemas.microsoft.com/office/drawing/2014/main" id="{24C6A551-5419-54FB-1B9B-1108F9C704D0}"/>
                </a:ext>
              </a:extLst>
            </p:cNvPr>
            <p:cNvSpPr txBox="1"/>
            <p:nvPr/>
          </p:nvSpPr>
          <p:spPr>
            <a:xfrm>
              <a:off x="7701209" y="374439"/>
              <a:ext cx="4451545" cy="707886"/>
            </a:xfrm>
            <a:prstGeom prst="rect">
              <a:avLst/>
            </a:prstGeom>
            <a:noFill/>
          </p:spPr>
          <p:txBody>
            <a:bodyPr wrap="square">
              <a:spAutoFit/>
            </a:bodyPr>
            <a:lstStyle/>
            <a:p>
              <a:r>
                <a:rPr lang="en-GB" sz="4000" dirty="0">
                  <a:solidFill>
                    <a:srgbClr val="006666"/>
                  </a:solidFill>
                  <a:latin typeface="Calibri" panose="020F0502020204030204" pitchFamily="34" charset="0"/>
                  <a:cs typeface="Calibri" panose="020F0502020204030204" pitchFamily="34" charset="0"/>
                </a:rPr>
                <a:t>: Research Objects</a:t>
              </a:r>
              <a:endParaRPr lang="en-GB" sz="4000" dirty="0">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396633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12788</TotalTime>
  <Words>7291</Words>
  <Application>Microsoft Office PowerPoint</Application>
  <PresentationFormat>Widescreen</PresentationFormat>
  <Paragraphs>987</Paragraphs>
  <Slides>52</Slides>
  <Notes>48</Notes>
  <HiddenSlides>5</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52</vt:i4>
      </vt:variant>
    </vt:vector>
  </HeadingPairs>
  <TitlesOfParts>
    <vt:vector size="64" baseType="lpstr">
      <vt:lpstr>Arial</vt:lpstr>
      <vt:lpstr>Arial</vt:lpstr>
      <vt:lpstr>Calibri</vt:lpstr>
      <vt:lpstr>Calibri Light</vt:lpstr>
      <vt:lpstr>Comic Sans MS</vt:lpstr>
      <vt:lpstr>Consolas</vt:lpstr>
      <vt:lpstr>Corbel</vt:lpstr>
      <vt:lpstr>NewsGothicMTStd</vt:lpstr>
      <vt:lpstr>Noto Sans Symbols</vt:lpstr>
      <vt:lpstr>STIXGeneral-Regular</vt:lpstr>
      <vt:lpstr>Office Theme</vt:lpstr>
      <vt:lpstr>1_Office Theme</vt:lpstr>
      <vt:lpstr>RO-Crate:  packaging metadata love notes into  FAIR Digital Objects</vt:lpstr>
      <vt:lpstr>PowerPoint Presentation</vt:lpstr>
      <vt:lpstr>PowerPoint Presentation</vt:lpstr>
      <vt:lpstr>PowerPoint Presentation</vt:lpstr>
      <vt:lpstr>PowerPoint Presentation</vt:lpstr>
      <vt:lpstr>PowerPoint Presentation</vt:lpstr>
      <vt:lpstr>Scattered and diverse metadata Multiple platforms and repositories</vt:lpstr>
      <vt:lpstr>PowerPoint Presentation</vt:lpstr>
      <vt:lpstr>Metadata love letter delivery</vt:lpstr>
      <vt:lpstr>PowerPoint Presentation</vt:lpstr>
      <vt:lpstr>Package files and URL addressable resources</vt:lpstr>
      <vt:lpstr>Package files and URL addressable resources</vt:lpstr>
      <vt:lpstr>BioConnect Data Packages</vt:lpstr>
      <vt:lpstr>PowerPoint Presentation</vt:lpstr>
      <vt:lpstr>PowerPoint Presentation</vt:lpstr>
      <vt:lpstr>Metadata delivery on released research objects</vt:lpstr>
      <vt:lpstr>PowerPoint Presentation</vt:lpstr>
      <vt:lpstr>PowerPoint Presentation</vt:lpstr>
      <vt:lpstr>A little bit of packaging goes a long way</vt:lpstr>
      <vt:lpstr>A little bit of packaging goes a long way</vt:lpstr>
      <vt:lpstr>It takes an open village,  with sponsors, leaders and application drivers</vt:lpstr>
      <vt:lpstr>Structured self-describing, machine readable, metadata objects</vt:lpstr>
      <vt:lpstr>Unbounded Boundary Objects </vt:lpstr>
      <vt:lpstr>Unbounded Boundary Objects </vt:lpstr>
      <vt:lpstr>Profiles: Unbounded Boundary Objects</vt:lpstr>
      <vt:lpstr>Self-describing Profiles using Just Enough Linked Data A FAIR Knowledge Web of Research Objects</vt:lpstr>
      <vt:lpstr>Developers Matter – this is Middleware!</vt:lpstr>
      <vt:lpstr>Developer Friendly??</vt:lpstr>
      <vt:lpstr>Developer Friendly</vt:lpstr>
      <vt:lpstr>Developer Friendly, Problem Driven</vt:lpstr>
      <vt:lpstr>PowerPoint Presentation</vt:lpstr>
      <vt:lpstr>PowerPoint Presentation</vt:lpstr>
      <vt:lpstr>FAIR Research Data Packaging</vt:lpstr>
      <vt:lpstr>Back to BioConnect ….</vt:lpstr>
      <vt:lpstr>Exporting data using an interchange format</vt:lpstr>
      <vt:lpstr>EOSC, Copernicus, Earth Science </vt:lpstr>
      <vt:lpstr>Computational Workflows</vt:lpstr>
      <vt:lpstr>Computational Workflows</vt:lpstr>
      <vt:lpstr>Data provenance collection and  Pipeline Provenance Packaging</vt:lpstr>
      <vt:lpstr>Workflow, results and traceable provenance packaging,  FAIR Research Objects</vt:lpstr>
      <vt:lpstr>Federated Pipelines &amp; Provenance Packaging</vt:lpstr>
      <vt:lpstr>Handling big &amp; sensitive data Scalable collections of references while data stays at host</vt:lpstr>
      <vt:lpstr>Biodiversity Digital Objects and Digital Twinning</vt:lpstr>
      <vt:lpstr>Lots of stuff needs packaging + metadata … </vt:lpstr>
      <vt:lpstr>Back to Mixed Object Publishing …  HERMES Helmholtz Rich Metadata Software Publication </vt:lpstr>
      <vt:lpstr>FAIR Data Commons</vt:lpstr>
      <vt:lpstr>So a little bit of packaging goes a long way…</vt:lpstr>
      <vt:lpstr>FAIR Digital Objects …. Two Takes</vt:lpstr>
      <vt:lpstr>FAIR Digital Object (FDO) – conceptual view Predictable implementation of FAIR for active objects - not just static data</vt:lpstr>
      <vt:lpstr>FAIR RO-Crates as a realization of FDOs A bunch of papers/posters at FDO2022</vt:lpstr>
      <vt:lpstr>Metadata is a love note to the FAIR future….  </vt:lpstr>
      <vt:lpstr>Acknowledgements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HMC keynote</dc:title>
  <dc:creator>Carole Goble</dc:creator>
  <cp:lastModifiedBy>Carole Goble</cp:lastModifiedBy>
  <cp:revision>405</cp:revision>
  <dcterms:created xsi:type="dcterms:W3CDTF">2022-09-25T16:25:50Z</dcterms:created>
  <dcterms:modified xsi:type="dcterms:W3CDTF">2022-10-05T09:04:10Z</dcterms:modified>
</cp:coreProperties>
</file>