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Lst>
  <p:notesMasterIdLst>
    <p:notesMasterId r:id="rId14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468" r:id="rId41"/>
    <p:sldId id="469" r:id="rId42"/>
    <p:sldId id="470" r:id="rId43"/>
    <p:sldId id="471" r:id="rId44"/>
    <p:sldId id="472" r:id="rId45"/>
    <p:sldId id="473" r:id="rId46"/>
    <p:sldId id="474" r:id="rId47"/>
    <p:sldId id="526" r:id="rId48"/>
    <p:sldId id="478" r:id="rId49"/>
    <p:sldId id="476" r:id="rId50"/>
    <p:sldId id="396" r:id="rId51"/>
    <p:sldId id="502" r:id="rId52"/>
    <p:sldId id="364" r:id="rId53"/>
    <p:sldId id="365" r:id="rId54"/>
    <p:sldId id="366" r:id="rId55"/>
    <p:sldId id="367" r:id="rId56"/>
    <p:sldId id="368" r:id="rId57"/>
    <p:sldId id="369" r:id="rId58"/>
    <p:sldId id="370" r:id="rId59"/>
    <p:sldId id="371" r:id="rId60"/>
    <p:sldId id="372" r:id="rId61"/>
    <p:sldId id="373" r:id="rId62"/>
    <p:sldId id="374" r:id="rId63"/>
    <p:sldId id="541" r:id="rId64"/>
    <p:sldId id="540" r:id="rId65"/>
    <p:sldId id="376" r:id="rId66"/>
    <p:sldId id="523" r:id="rId67"/>
    <p:sldId id="489" r:id="rId68"/>
    <p:sldId id="384" r:id="rId69"/>
    <p:sldId id="492" r:id="rId70"/>
    <p:sldId id="493" r:id="rId71"/>
    <p:sldId id="494" r:id="rId72"/>
    <p:sldId id="524" r:id="rId73"/>
    <p:sldId id="394" r:id="rId74"/>
    <p:sldId id="528" r:id="rId75"/>
    <p:sldId id="398" r:id="rId76"/>
    <p:sldId id="527" r:id="rId77"/>
    <p:sldId id="400" r:id="rId78"/>
    <p:sldId id="402" r:id="rId79"/>
    <p:sldId id="403" r:id="rId80"/>
    <p:sldId id="404" r:id="rId81"/>
    <p:sldId id="405" r:id="rId82"/>
    <p:sldId id="529" r:id="rId83"/>
    <p:sldId id="407" r:id="rId84"/>
    <p:sldId id="408" r:id="rId85"/>
    <p:sldId id="409" r:id="rId86"/>
    <p:sldId id="411" r:id="rId87"/>
    <p:sldId id="412" r:id="rId88"/>
    <p:sldId id="413" r:id="rId89"/>
    <p:sldId id="415" r:id="rId90"/>
    <p:sldId id="416" r:id="rId91"/>
    <p:sldId id="417" r:id="rId92"/>
    <p:sldId id="488" r:id="rId93"/>
    <p:sldId id="419" r:id="rId94"/>
    <p:sldId id="420" r:id="rId95"/>
    <p:sldId id="480" r:id="rId96"/>
    <p:sldId id="423" r:id="rId97"/>
    <p:sldId id="424" r:id="rId98"/>
    <p:sldId id="426" r:id="rId99"/>
    <p:sldId id="427" r:id="rId100"/>
    <p:sldId id="428" r:id="rId101"/>
    <p:sldId id="429" r:id="rId102"/>
    <p:sldId id="438" r:id="rId103"/>
    <p:sldId id="531" r:id="rId104"/>
    <p:sldId id="532" r:id="rId105"/>
    <p:sldId id="533" r:id="rId106"/>
    <p:sldId id="534" r:id="rId107"/>
    <p:sldId id="535" r:id="rId108"/>
    <p:sldId id="536" r:id="rId109"/>
    <p:sldId id="537" r:id="rId110"/>
    <p:sldId id="538" r:id="rId111"/>
    <p:sldId id="439" r:id="rId112"/>
    <p:sldId id="440" r:id="rId113"/>
    <p:sldId id="441" r:id="rId114"/>
    <p:sldId id="442" r:id="rId115"/>
    <p:sldId id="443" r:id="rId116"/>
    <p:sldId id="444" r:id="rId117"/>
    <p:sldId id="445" r:id="rId118"/>
    <p:sldId id="446" r:id="rId119"/>
    <p:sldId id="447" r:id="rId120"/>
    <p:sldId id="448" r:id="rId121"/>
    <p:sldId id="449" r:id="rId122"/>
    <p:sldId id="450" r:id="rId123"/>
    <p:sldId id="451" r:id="rId124"/>
    <p:sldId id="452" r:id="rId125"/>
    <p:sldId id="453" r:id="rId126"/>
    <p:sldId id="454" r:id="rId127"/>
    <p:sldId id="455" r:id="rId128"/>
    <p:sldId id="456" r:id="rId129"/>
    <p:sldId id="457" r:id="rId130"/>
    <p:sldId id="458" r:id="rId131"/>
    <p:sldId id="459" r:id="rId132"/>
    <p:sldId id="460" r:id="rId133"/>
    <p:sldId id="461" r:id="rId134"/>
    <p:sldId id="462" r:id="rId135"/>
    <p:sldId id="463" r:id="rId136"/>
    <p:sldId id="464" r:id="rId137"/>
    <p:sldId id="465" r:id="rId138"/>
    <p:sldId id="466" r:id="rId139"/>
  </p:sldIdLst>
  <p:sldSz cx="9144000" cy="6858000" type="screen4x3"/>
  <p:notesSz cx="7099300" cy="10234613"/>
  <p:embeddedFontLst>
    <p:embeddedFont>
      <p:font typeface="Calibri" panose="020F0502020204030204" pitchFamily="34" charset="0"/>
      <p:regular r:id="rId141"/>
      <p:bold r:id="rId142"/>
      <p:italic r:id="rId143"/>
      <p:boldItalic r:id="rId144"/>
    </p:embeddedFont>
    <p:embeddedFont>
      <p:font typeface="Gill Sans" panose="020B0604020202020204" charset="0"/>
      <p:regular r:id="rId145"/>
      <p:bold r:id="rId146"/>
    </p:embeddedFont>
    <p:embeddedFont>
      <p:font typeface="Gill Sans MT" panose="020B0502020104020203" pitchFamily="34" charset="0"/>
      <p:regular r:id="rId147"/>
      <p:bold r:id="rId148"/>
      <p:italic r:id="rId149"/>
      <p:boldItalic r:id="rId150"/>
    </p:embeddedFont>
    <p:embeddedFont>
      <p:font typeface="Impact" panose="020B0806030902050204" pitchFamily="34" charset="0"/>
      <p:regular r:id="rId151"/>
    </p:embeddedFont>
    <p:embeddedFont>
      <p:font typeface="Noto Sans Symbols" pitchFamily="2" charset="0"/>
      <p:regular r:id="rId152"/>
    </p:embeddedFont>
    <p:embeddedFont>
      <p:font typeface="Verdana" panose="020B0604030504040204" pitchFamily="34" charset="0"/>
      <p:regular r:id="rId153"/>
      <p:bold r:id="rId154"/>
      <p:italic r:id="rId155"/>
      <p:boldItalic r:id="rId1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21" roundtripDataSignature="AMtx7mipzuDcQH5ludcSVauOzpwC9tPLj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0C0"/>
    <a:srgbClr val="366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FBE8717-A33D-45A2-B819-7A2AF43AF6B4}">
  <a:tblStyle styleId="{DFBE8717-A33D-45A2-B819-7A2AF43AF6B4}" styleName="Table_0">
    <a:wholeTbl>
      <a:tcTxStyle b="off" i="off">
        <a:font>
          <a:latin typeface="Gill Sans MT"/>
          <a:ea typeface="Gill Sans MT"/>
          <a:cs typeface="Gill Sans MT"/>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5490" autoAdjust="0"/>
    <p:restoredTop sz="94101" autoAdjust="0"/>
  </p:normalViewPr>
  <p:slideViewPr>
    <p:cSldViewPr snapToGrid="0">
      <p:cViewPr varScale="1">
        <p:scale>
          <a:sx n="106" d="100"/>
          <a:sy n="106" d="100"/>
        </p:scale>
        <p:origin x="918" y="108"/>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26652"/>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font" Target="fonts/font9.fntdata"/><Relationship Id="rId5" Type="http://schemas.openxmlformats.org/officeDocument/2006/relationships/slide" Target="slides/slide3.xml"/><Relationship Id="rId95" Type="http://schemas.openxmlformats.org/officeDocument/2006/relationships/slide" Target="slides/slide93.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font" Target="fonts/font10.fntdata"/><Relationship Id="rId222" Type="http://schemas.openxmlformats.org/officeDocument/2006/relationships/presProps" Target="presProp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notesMaster" Target="notesMasters/notesMaster1.xml"/><Relationship Id="rId145"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font" Target="fonts/font11.fntdata"/><Relationship Id="rId156" Type="http://schemas.openxmlformats.org/officeDocument/2006/relationships/font" Target="fonts/font16.fntdata"/><Relationship Id="rId223" Type="http://schemas.openxmlformats.org/officeDocument/2006/relationships/viewProps" Target="view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font" Target="fonts/font1.fntdata"/><Relationship Id="rId146" Type="http://schemas.openxmlformats.org/officeDocument/2006/relationships/font" Target="fonts/font6.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font" Target="fonts/font12.fntdata"/><Relationship Id="rId19" Type="http://schemas.openxmlformats.org/officeDocument/2006/relationships/slide" Target="slides/slide17.xml"/><Relationship Id="rId224" Type="http://schemas.openxmlformats.org/officeDocument/2006/relationships/theme" Target="theme/theme1.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font" Target="fonts/font2.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font" Target="fonts/font13.fntdata"/><Relationship Id="rId225" Type="http://schemas.openxmlformats.org/officeDocument/2006/relationships/tableStyles" Target="tableStyle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font" Target="fonts/font3.fntdata"/><Relationship Id="rId148"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font" Target="fonts/font14.fntdata"/><Relationship Id="rId16" Type="http://schemas.openxmlformats.org/officeDocument/2006/relationships/slide" Target="slides/slide14.xml"/><Relationship Id="rId221" Type="http://customschemas.google.com/relationships/presentationmetadata" Target="metadata"/><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font" Target="fonts/font4.fntdata"/><Relationship Id="rId90" Type="http://schemas.openxmlformats.org/officeDocument/2006/relationships/slide" Target="slides/slide88.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1"/>
            <a:ext cx="3076363" cy="511730"/>
          </a:xfrm>
          <a:prstGeom prst="rect">
            <a:avLst/>
          </a:prstGeom>
          <a:noFill/>
          <a:ln>
            <a:noFill/>
          </a:ln>
        </p:spPr>
        <p:txBody>
          <a:bodyPr spcFirstLastPara="1" wrap="square" lIns="95800" tIns="47900" rIns="95800" bIns="47900"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1: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176" name="Google Shape;176;p1: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a:t>1</a:t>
            </a:fld>
            <a:endParaRPr/>
          </a:p>
        </p:txBody>
      </p:sp>
      <p:sp>
        <p:nvSpPr>
          <p:cNvPr id="177" name="Google Shape;177;p1: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178" name="Google Shape;178;p1: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0: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261" name="Google Shape;261;p10: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1"/>
        <p:cNvGrpSpPr/>
        <p:nvPr/>
      </p:nvGrpSpPr>
      <p:grpSpPr>
        <a:xfrm>
          <a:off x="0" y="0"/>
          <a:ext cx="0" cy="0"/>
          <a:chOff x="0" y="0"/>
          <a:chExt cx="0" cy="0"/>
        </a:xfrm>
      </p:grpSpPr>
      <p:sp>
        <p:nvSpPr>
          <p:cNvPr id="5072" name="Google Shape;5072;p176: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073" name="Google Shape;5073;p176: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An object and its environment: indirect link</a:t>
            </a:r>
            <a:endParaRPr/>
          </a:p>
          <a:p>
            <a:pPr marL="0" lvl="0" indent="0" algn="l" rtl="0">
              <a:spcBef>
                <a:spcPts val="0"/>
              </a:spcBef>
              <a:spcAft>
                <a:spcPts val="0"/>
              </a:spcAft>
              <a:buNone/>
            </a:pPr>
            <a:r>
              <a:rPr lang="en-US"/>
              <a:t>Environments as IE and as content Object</a:t>
            </a:r>
            <a:endParaRPr/>
          </a:p>
          <a:p>
            <a:pPr marL="0" lvl="0" indent="0" algn="l" rtl="0">
              <a:spcBef>
                <a:spcPts val="0"/>
              </a:spcBef>
              <a:spcAft>
                <a:spcPts val="0"/>
              </a:spcAft>
              <a:buNone/>
            </a:pPr>
            <a:endParaRPr/>
          </a:p>
          <a:p>
            <a:pPr marL="0" lvl="0" indent="0" algn="l" rtl="0">
              <a:spcBef>
                <a:spcPts val="0"/>
              </a:spcBef>
              <a:spcAft>
                <a:spcPts val="0"/>
              </a:spcAft>
              <a:buNone/>
            </a:pPr>
            <a:r>
              <a:rPr lang="en-US"/>
              <a:t>An intellectual entity can be represented as a representation, a single file or a single bitstream. </a:t>
            </a:r>
            <a:endParaRPr/>
          </a:p>
          <a:p>
            <a:pPr marL="0" lvl="0" indent="0" algn="l" rtl="0">
              <a:spcBef>
                <a:spcPts val="0"/>
              </a:spcBef>
              <a:spcAft>
                <a:spcPts val="0"/>
              </a:spcAft>
              <a:buNone/>
            </a:pPr>
            <a:endParaRPr/>
          </a:p>
          <a:p>
            <a:pPr marL="0" lvl="0" indent="0" algn="l" rtl="0">
              <a:spcBef>
                <a:spcPts val="0"/>
              </a:spcBef>
              <a:spcAft>
                <a:spcPts val="0"/>
              </a:spcAft>
              <a:buNone/>
            </a:pPr>
            <a:r>
              <a:rPr lang="en-US"/>
              <a:t>Since all are objects, relationship between a representation or a file to its intellectual entity is handled through relationships. This would need an additional structural relationshipSubType of « represents » / « is represented as ».</a:t>
            </a:r>
            <a:endParaRPr/>
          </a:p>
          <a:p>
            <a:pPr marL="0" lvl="0" indent="0" algn="l" rtl="0">
              <a:spcBef>
                <a:spcPts val="0"/>
              </a:spcBef>
              <a:spcAft>
                <a:spcPts val="0"/>
              </a:spcAft>
              <a:buNone/>
            </a:pPr>
            <a:r>
              <a:rPr lang="en-US"/>
              <a:t>This is important since, with Environment, we can have other kinds of relationship between an intellectual entity and a file (e.g. a dependency link)</a:t>
            </a:r>
            <a:endParaRPr/>
          </a:p>
          <a:p>
            <a:pPr marL="0" lvl="0" indent="0" algn="l" rtl="0">
              <a:spcBef>
                <a:spcPts val="0"/>
              </a:spcBef>
              <a:spcAft>
                <a:spcPts val="0"/>
              </a:spcAft>
              <a:buNone/>
            </a:pPr>
            <a:endParaRPr/>
          </a:p>
        </p:txBody>
      </p:sp>
      <p:sp>
        <p:nvSpPr>
          <p:cNvPr id="5074" name="Google Shape;5074;p176: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104</a:t>
            </a:fld>
            <a:endParaRPr sz="1200" b="0" i="0" u="none" strike="noStrike" cap="none">
              <a:solidFill>
                <a:srgbClr val="000000"/>
              </a:solidFill>
              <a:latin typeface="Calibri"/>
              <a:ea typeface="Calibri"/>
              <a:cs typeface="Calibri"/>
              <a:sym typeface="Calibri"/>
            </a:endParaRPr>
          </a:p>
        </p:txBody>
      </p:sp>
      <p:sp>
        <p:nvSpPr>
          <p:cNvPr id="5075" name="Google Shape;5075;p176: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377963355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5"/>
        <p:cNvGrpSpPr/>
        <p:nvPr/>
      </p:nvGrpSpPr>
      <p:grpSpPr>
        <a:xfrm>
          <a:off x="0" y="0"/>
          <a:ext cx="0" cy="0"/>
          <a:chOff x="0" y="0"/>
          <a:chExt cx="0" cy="0"/>
        </a:xfrm>
      </p:grpSpPr>
      <p:sp>
        <p:nvSpPr>
          <p:cNvPr id="5096" name="Google Shape;5096;p177: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097" name="Google Shape;5097;p177: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098" name="Google Shape;5098;p177: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105</a:t>
            </a:fld>
            <a:endParaRPr sz="1200" b="0" i="0" u="none" strike="noStrike" cap="none">
              <a:solidFill>
                <a:srgbClr val="000000"/>
              </a:solidFill>
              <a:latin typeface="Calibri"/>
              <a:ea typeface="Calibri"/>
              <a:cs typeface="Calibri"/>
              <a:sym typeface="Calibri"/>
            </a:endParaRPr>
          </a:p>
        </p:txBody>
      </p:sp>
      <p:sp>
        <p:nvSpPr>
          <p:cNvPr id="5099" name="Google Shape;5099;p177: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80548653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8"/>
        <p:cNvGrpSpPr/>
        <p:nvPr/>
      </p:nvGrpSpPr>
      <p:grpSpPr>
        <a:xfrm>
          <a:off x="0" y="0"/>
          <a:ext cx="0" cy="0"/>
          <a:chOff x="0" y="0"/>
          <a:chExt cx="0" cy="0"/>
        </a:xfrm>
      </p:grpSpPr>
      <p:sp>
        <p:nvSpPr>
          <p:cNvPr id="5179" name="Google Shape;5179;p17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180" name="Google Shape;5180;p178: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181" name="Google Shape;5181;p178: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106</a:t>
            </a:fld>
            <a:endParaRPr sz="1200" b="0" i="0" u="none" strike="noStrike" cap="none">
              <a:solidFill>
                <a:srgbClr val="000000"/>
              </a:solidFill>
              <a:latin typeface="Calibri"/>
              <a:ea typeface="Calibri"/>
              <a:cs typeface="Calibri"/>
              <a:sym typeface="Calibri"/>
            </a:endParaRPr>
          </a:p>
        </p:txBody>
      </p:sp>
      <p:sp>
        <p:nvSpPr>
          <p:cNvPr id="5182" name="Google Shape;5182;p178: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4234501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8"/>
        <p:cNvGrpSpPr/>
        <p:nvPr/>
      </p:nvGrpSpPr>
      <p:grpSpPr>
        <a:xfrm>
          <a:off x="0" y="0"/>
          <a:ext cx="0" cy="0"/>
          <a:chOff x="0" y="0"/>
          <a:chExt cx="0" cy="0"/>
        </a:xfrm>
      </p:grpSpPr>
      <p:sp>
        <p:nvSpPr>
          <p:cNvPr id="5269" name="Google Shape;5269;p179: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270" name="Google Shape;5270;p17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067148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6"/>
        <p:cNvGrpSpPr/>
        <p:nvPr/>
      </p:nvGrpSpPr>
      <p:grpSpPr>
        <a:xfrm>
          <a:off x="0" y="0"/>
          <a:ext cx="0" cy="0"/>
          <a:chOff x="0" y="0"/>
          <a:chExt cx="0" cy="0"/>
        </a:xfrm>
      </p:grpSpPr>
      <p:sp>
        <p:nvSpPr>
          <p:cNvPr id="5357" name="Google Shape;5357;p180: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58" name="Google Shape;5358;p180: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sz="1200" b="0" i="0" u="none" strike="noStrike">
                <a:solidFill>
                  <a:schemeClr val="dk1"/>
                </a:solidFill>
                <a:latin typeface="Calibri"/>
                <a:ea typeface="Calibri"/>
                <a:cs typeface="Calibri"/>
                <a:sym typeface="Calibri"/>
              </a:rPr>
              <a:t>An assessment of the extent to which the described environment supports its purpose. 	</a:t>
            </a:r>
            <a:endParaRPr/>
          </a:p>
          <a:p>
            <a:pPr marL="0" lvl="0" indent="0" algn="l" rtl="0">
              <a:spcBef>
                <a:spcPts val="0"/>
              </a:spcBef>
              <a:spcAft>
                <a:spcPts val="0"/>
              </a:spcAft>
              <a:buNone/>
            </a:pPr>
            <a:r>
              <a:rPr lang="en-US" sz="1200" b="1" i="0" u="none" strike="noStrike">
                <a:solidFill>
                  <a:schemeClr val="dk1"/>
                </a:solidFill>
                <a:latin typeface="Calibri"/>
                <a:ea typeface="Calibri"/>
                <a:cs typeface="Calibri"/>
                <a:sym typeface="Calibri"/>
              </a:rPr>
              <a:t>Rationale </a:t>
            </a:r>
            <a:r>
              <a:rPr lang="en-US" sz="1200" b="0" i="0" u="none" strike="noStrike">
                <a:solidFill>
                  <a:schemeClr val="dk1"/>
                </a:solidFill>
                <a:latin typeface="Calibri"/>
                <a:ea typeface="Calibri"/>
                <a:cs typeface="Calibri"/>
                <a:sym typeface="Calibri"/>
              </a:rPr>
              <a:t>	If multiple environments are described, this element can help to distinguish between them. 	</a:t>
            </a:r>
            <a:endParaRPr/>
          </a:p>
          <a:p>
            <a:pPr marL="0" lvl="0" indent="0" algn="l" rtl="0">
              <a:spcBef>
                <a:spcPts val="0"/>
              </a:spcBef>
              <a:spcAft>
                <a:spcPts val="0"/>
              </a:spcAft>
              <a:buNone/>
            </a:pPr>
            <a:r>
              <a:rPr lang="en-US" sz="1200" b="1" i="0" u="none" strike="noStrike">
                <a:solidFill>
                  <a:schemeClr val="dk1"/>
                </a:solidFill>
                <a:latin typeface="Calibri"/>
                <a:ea typeface="Calibri"/>
                <a:cs typeface="Calibri"/>
                <a:sym typeface="Calibri"/>
              </a:rPr>
              <a:t>Data constraint </a:t>
            </a:r>
            <a:r>
              <a:rPr lang="en-US" sz="1200" b="0" i="0" u="none" strike="noStrike">
                <a:solidFill>
                  <a:schemeClr val="dk1"/>
                </a:solidFill>
                <a:latin typeface="Calibri"/>
                <a:ea typeface="Calibri"/>
                <a:cs typeface="Calibri"/>
                <a:sym typeface="Calibri"/>
              </a:rPr>
              <a:t>	Value should be taken from a controlled vocabulary. A controlled vocabulary is available at: http://id.loc.gov/vocabulary/preservation/environmentCharacteristic. 	</a:t>
            </a:r>
            <a:endParaRPr/>
          </a:p>
          <a:p>
            <a:pPr marL="0" lvl="0" indent="0" algn="l" rtl="0">
              <a:spcBef>
                <a:spcPts val="0"/>
              </a:spcBef>
              <a:spcAft>
                <a:spcPts val="0"/>
              </a:spcAft>
              <a:buNone/>
            </a:pPr>
            <a:endParaRPr/>
          </a:p>
        </p:txBody>
      </p:sp>
      <p:sp>
        <p:nvSpPr>
          <p:cNvPr id="5359" name="Google Shape;5359;p180: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108</a:t>
            </a:fld>
            <a:endParaRPr sz="1200" b="0" i="0" u="none" strike="noStrike" cap="none">
              <a:solidFill>
                <a:srgbClr val="000000"/>
              </a:solidFill>
              <a:latin typeface="Calibri"/>
              <a:ea typeface="Calibri"/>
              <a:cs typeface="Calibri"/>
              <a:sym typeface="Calibri"/>
            </a:endParaRPr>
          </a:p>
        </p:txBody>
      </p:sp>
      <p:sp>
        <p:nvSpPr>
          <p:cNvPr id="5360" name="Google Shape;5360;p180: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371093854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4"/>
        <p:cNvGrpSpPr/>
        <p:nvPr/>
      </p:nvGrpSpPr>
      <p:grpSpPr>
        <a:xfrm>
          <a:off x="0" y="0"/>
          <a:ext cx="0" cy="0"/>
          <a:chOff x="0" y="0"/>
          <a:chExt cx="0" cy="0"/>
        </a:xfrm>
      </p:grpSpPr>
      <p:sp>
        <p:nvSpPr>
          <p:cNvPr id="5365" name="Google Shape;5365;p181: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366" name="Google Shape;5366;p181: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367" name="Google Shape;5367;p181: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109</a:t>
            </a:fld>
            <a:endParaRPr sz="1200" b="0" i="0" u="none" strike="noStrike" cap="none">
              <a:solidFill>
                <a:srgbClr val="000000"/>
              </a:solidFill>
              <a:latin typeface="Calibri"/>
              <a:ea typeface="Calibri"/>
              <a:cs typeface="Calibri"/>
              <a:sym typeface="Calibri"/>
            </a:endParaRPr>
          </a:p>
        </p:txBody>
      </p:sp>
      <p:sp>
        <p:nvSpPr>
          <p:cNvPr id="5368" name="Google Shape;5368;p181: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162966073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0"/>
        <p:cNvGrpSpPr/>
        <p:nvPr/>
      </p:nvGrpSpPr>
      <p:grpSpPr>
        <a:xfrm>
          <a:off x="0" y="0"/>
          <a:ext cx="0" cy="0"/>
          <a:chOff x="0" y="0"/>
          <a:chExt cx="0" cy="0"/>
        </a:xfrm>
      </p:grpSpPr>
      <p:sp>
        <p:nvSpPr>
          <p:cNvPr id="5441" name="Google Shape;5441;p183: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442" name="Google Shape;5442;p183: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9"/>
        <p:cNvGrpSpPr/>
        <p:nvPr/>
      </p:nvGrpSpPr>
      <p:grpSpPr>
        <a:xfrm>
          <a:off x="0" y="0"/>
          <a:ext cx="0" cy="0"/>
          <a:chOff x="0" y="0"/>
          <a:chExt cx="0" cy="0"/>
        </a:xfrm>
      </p:grpSpPr>
      <p:sp>
        <p:nvSpPr>
          <p:cNvPr id="5460" name="Google Shape;5460;p184: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461" name="Google Shape;5461;p184: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462" name="Google Shape;5462;p184: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111</a:t>
            </a:fld>
            <a:endParaRPr sz="1300">
              <a:solidFill>
                <a:srgbClr val="000000"/>
              </a:solidFill>
              <a:latin typeface="Calibri"/>
              <a:ea typeface="Calibri"/>
              <a:cs typeface="Calibri"/>
              <a:sym typeface="Calibri"/>
            </a:endParaRPr>
          </a:p>
        </p:txBody>
      </p:sp>
      <p:sp>
        <p:nvSpPr>
          <p:cNvPr id="5463" name="Google Shape;5463;p184: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5464" name="Google Shape;5464;p184: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5"/>
        <p:cNvGrpSpPr/>
        <p:nvPr/>
      </p:nvGrpSpPr>
      <p:grpSpPr>
        <a:xfrm>
          <a:off x="0" y="0"/>
          <a:ext cx="0" cy="0"/>
          <a:chOff x="0" y="0"/>
          <a:chExt cx="0" cy="0"/>
        </a:xfrm>
      </p:grpSpPr>
      <p:sp>
        <p:nvSpPr>
          <p:cNvPr id="5476" name="Google Shape;5476;p185: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477" name="Google Shape;5477;p185: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3"/>
        <p:cNvGrpSpPr/>
        <p:nvPr/>
      </p:nvGrpSpPr>
      <p:grpSpPr>
        <a:xfrm>
          <a:off x="0" y="0"/>
          <a:ext cx="0" cy="0"/>
          <a:chOff x="0" y="0"/>
          <a:chExt cx="0" cy="0"/>
        </a:xfrm>
      </p:grpSpPr>
      <p:sp>
        <p:nvSpPr>
          <p:cNvPr id="5484" name="Google Shape;5484;p186: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485" name="Google Shape;5485;p186: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1:notes"/>
          <p:cNvSpPr txBox="1">
            <a:spLocks noGrp="1"/>
          </p:cNvSpPr>
          <p:nvPr>
            <p:ph type="sldNum" idx="12"/>
          </p:nvPr>
        </p:nvSpPr>
        <p:spPr>
          <a:xfrm>
            <a:off x="4021294" y="9721106"/>
            <a:ext cx="3076363" cy="511730"/>
          </a:xfrm>
          <a:prstGeom prst="rect">
            <a:avLst/>
          </a:prstGeom>
          <a:noFill/>
          <a:ln>
            <a:noFill/>
          </a:ln>
        </p:spPr>
        <p:txBody>
          <a:bodyPr spcFirstLastPara="1" wrap="square" lIns="92350" tIns="46175" rIns="92350" bIns="46175"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11</a:t>
            </a:fld>
            <a:endParaRPr sz="1300" b="0" i="0" u="none" strike="noStrike" cap="none">
              <a:solidFill>
                <a:srgbClr val="000000"/>
              </a:solidFill>
              <a:latin typeface="Verdana"/>
              <a:ea typeface="Verdana"/>
              <a:cs typeface="Verdana"/>
              <a:sym typeface="Verdana"/>
            </a:endParaRPr>
          </a:p>
        </p:txBody>
      </p:sp>
      <p:sp>
        <p:nvSpPr>
          <p:cNvPr id="276" name="Google Shape;276;p11:notes"/>
          <p:cNvSpPr>
            <a:spLocks noGrp="1" noRot="1" noChangeAspect="1"/>
          </p:cNvSpPr>
          <p:nvPr>
            <p:ph type="sldImg" idx="2"/>
          </p:nvPr>
        </p:nvSpPr>
        <p:spPr>
          <a:xfrm>
            <a:off x="509588" y="409575"/>
            <a:ext cx="6080125" cy="455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77" name="Google Shape;277;p11: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lnSpc>
                <a:spcPct val="80000"/>
              </a:lnSpc>
              <a:spcBef>
                <a:spcPts val="0"/>
              </a:spcBef>
              <a:spcAft>
                <a:spcPts val="0"/>
              </a:spcAft>
              <a:buNone/>
            </a:pPr>
            <a:endParaRPr sz="600"/>
          </a:p>
        </p:txBody>
      </p:sp>
      <p:sp>
        <p:nvSpPr>
          <p:cNvPr id="278" name="Google Shape;278;p11: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279" name="Google Shape;279;p11: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9"/>
        <p:cNvGrpSpPr/>
        <p:nvPr/>
      </p:nvGrpSpPr>
      <p:grpSpPr>
        <a:xfrm>
          <a:off x="0" y="0"/>
          <a:ext cx="0" cy="0"/>
          <a:chOff x="0" y="0"/>
          <a:chExt cx="0" cy="0"/>
        </a:xfrm>
      </p:grpSpPr>
      <p:sp>
        <p:nvSpPr>
          <p:cNvPr id="5490" name="Google Shape;5490;p187: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491" name="Google Shape;5491;p187: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5"/>
        <p:cNvGrpSpPr/>
        <p:nvPr/>
      </p:nvGrpSpPr>
      <p:grpSpPr>
        <a:xfrm>
          <a:off x="0" y="0"/>
          <a:ext cx="0" cy="0"/>
          <a:chOff x="0" y="0"/>
          <a:chExt cx="0" cy="0"/>
        </a:xfrm>
      </p:grpSpPr>
      <p:sp>
        <p:nvSpPr>
          <p:cNvPr id="5496" name="Google Shape;5496;p188: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497" name="Google Shape;5497;p18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2"/>
        <p:cNvGrpSpPr/>
        <p:nvPr/>
      </p:nvGrpSpPr>
      <p:grpSpPr>
        <a:xfrm>
          <a:off x="0" y="0"/>
          <a:ext cx="0" cy="0"/>
          <a:chOff x="0" y="0"/>
          <a:chExt cx="0" cy="0"/>
        </a:xfrm>
      </p:grpSpPr>
      <p:sp>
        <p:nvSpPr>
          <p:cNvPr id="5503" name="Google Shape;5503;p189: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504" name="Google Shape;5504;p18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8"/>
        <p:cNvGrpSpPr/>
        <p:nvPr/>
      </p:nvGrpSpPr>
      <p:grpSpPr>
        <a:xfrm>
          <a:off x="0" y="0"/>
          <a:ext cx="0" cy="0"/>
          <a:chOff x="0" y="0"/>
          <a:chExt cx="0" cy="0"/>
        </a:xfrm>
      </p:grpSpPr>
      <p:sp>
        <p:nvSpPr>
          <p:cNvPr id="5509" name="Google Shape;5509;p190: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510" name="Google Shape;5510;p190: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5"/>
        <p:cNvGrpSpPr/>
        <p:nvPr/>
      </p:nvGrpSpPr>
      <p:grpSpPr>
        <a:xfrm>
          <a:off x="0" y="0"/>
          <a:ext cx="0" cy="0"/>
          <a:chOff x="0" y="0"/>
          <a:chExt cx="0" cy="0"/>
        </a:xfrm>
      </p:grpSpPr>
      <p:sp>
        <p:nvSpPr>
          <p:cNvPr id="5516" name="Google Shape;5516;p191: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17" name="Google Shape;5517;p191: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518" name="Google Shape;5518;p191: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118</a:t>
            </a:fld>
            <a:endParaRPr sz="1300">
              <a:solidFill>
                <a:srgbClr val="000000"/>
              </a:solidFill>
              <a:latin typeface="Calibri"/>
              <a:ea typeface="Calibri"/>
              <a:cs typeface="Calibri"/>
              <a:sym typeface="Calibri"/>
            </a:endParaRPr>
          </a:p>
        </p:txBody>
      </p:sp>
      <p:sp>
        <p:nvSpPr>
          <p:cNvPr id="5519" name="Google Shape;5519;p191: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
        <p:nvSpPr>
          <p:cNvPr id="5520" name="Google Shape;5520;p191: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28/01/2021</a:t>
            </a:r>
            <a:endParaRPr/>
          </a:p>
        </p:txBody>
      </p:sp>
      <p:sp>
        <p:nvSpPr>
          <p:cNvPr id="5521" name="Google Shape;5521;p191: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7"/>
        <p:cNvGrpSpPr/>
        <p:nvPr/>
      </p:nvGrpSpPr>
      <p:grpSpPr>
        <a:xfrm>
          <a:off x="0" y="0"/>
          <a:ext cx="0" cy="0"/>
          <a:chOff x="0" y="0"/>
          <a:chExt cx="0" cy="0"/>
        </a:xfrm>
      </p:grpSpPr>
      <p:sp>
        <p:nvSpPr>
          <p:cNvPr id="5528" name="Google Shape;5528;p192: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29" name="Google Shape;5529;p192: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530" name="Google Shape;5530;p192: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300"/>
              <a:buFont typeface="Calibri"/>
              <a:buNone/>
            </a:pPr>
            <a:fld id="{00000000-1234-1234-1234-123412341234}" type="slidenum">
              <a:rPr lang="en-US" sz="1300" b="0" i="0" u="none" strike="noStrike" cap="none">
                <a:solidFill>
                  <a:srgbClr val="000000"/>
                </a:solidFill>
                <a:latin typeface="Calibri"/>
                <a:ea typeface="Calibri"/>
                <a:cs typeface="Calibri"/>
                <a:sym typeface="Calibri"/>
              </a:rPr>
              <a:t>119</a:t>
            </a:fld>
            <a:endParaRPr sz="1300" b="0" i="0" u="none" strike="noStrike" cap="none">
              <a:solidFill>
                <a:srgbClr val="000000"/>
              </a:solidFill>
              <a:latin typeface="Calibri"/>
              <a:ea typeface="Calibri"/>
              <a:cs typeface="Calibri"/>
              <a:sym typeface="Calibri"/>
            </a:endParaRPr>
          </a:p>
        </p:txBody>
      </p:sp>
      <p:sp>
        <p:nvSpPr>
          <p:cNvPr id="5531" name="Google Shape;5531;p192: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marR="0" lvl="0" indent="0" algn="l" rtl="0">
              <a:lnSpc>
                <a:spcPct val="100000"/>
              </a:lnSpc>
              <a:spcBef>
                <a:spcPts val="0"/>
              </a:spcBef>
              <a:spcAft>
                <a:spcPts val="0"/>
              </a:spcAft>
              <a:buClr>
                <a:srgbClr val="000000"/>
              </a:buClr>
              <a:buSzPts val="1300"/>
              <a:buFont typeface="Calibri"/>
              <a:buNone/>
            </a:pPr>
            <a:r>
              <a:rPr lang="en-US" sz="1300" b="0" i="0" u="none" strike="noStrike" cap="none">
                <a:solidFill>
                  <a:srgbClr val="000000"/>
                </a:solidFill>
                <a:latin typeface="Calibri"/>
                <a:ea typeface="Calibri"/>
                <a:cs typeface="Calibri"/>
                <a:sym typeface="Calibri"/>
              </a:rPr>
              <a:t>PREMIS Tutorial @ iPres2019</a:t>
            </a:r>
            <a:endParaRPr sz="1300" b="0" i="0" u="none" strike="noStrike" cap="none">
              <a:solidFill>
                <a:srgbClr val="000000"/>
              </a:solidFill>
              <a:latin typeface="Calibri"/>
              <a:ea typeface="Calibri"/>
              <a:cs typeface="Calibri"/>
              <a:sym typeface="Calibri"/>
            </a:endParaRPr>
          </a:p>
        </p:txBody>
      </p:sp>
      <p:sp>
        <p:nvSpPr>
          <p:cNvPr id="5532" name="Google Shape;5532;p192: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marR="0" lvl="0" indent="0" algn="r" rtl="0">
              <a:lnSpc>
                <a:spcPct val="100000"/>
              </a:lnSpc>
              <a:spcBef>
                <a:spcPts val="0"/>
              </a:spcBef>
              <a:spcAft>
                <a:spcPts val="0"/>
              </a:spcAft>
              <a:buClr>
                <a:srgbClr val="000000"/>
              </a:buClr>
              <a:buSzPts val="1300"/>
              <a:buFont typeface="Calibri"/>
              <a:buNone/>
            </a:pPr>
            <a:r>
              <a:rPr lang="en-US" sz="1300" b="0" i="0" u="none" strike="noStrike" cap="none">
                <a:solidFill>
                  <a:srgbClr val="000000"/>
                </a:solidFill>
                <a:latin typeface="Calibri"/>
                <a:ea typeface="Calibri"/>
                <a:cs typeface="Calibri"/>
                <a:sym typeface="Calibri"/>
              </a:rPr>
              <a:t>28/01/2021</a:t>
            </a:r>
            <a:endParaRPr sz="1300" b="0" i="0" u="none" strike="noStrike" cap="none">
              <a:solidFill>
                <a:srgbClr val="000000"/>
              </a:solidFill>
              <a:latin typeface="Calibri"/>
              <a:ea typeface="Calibri"/>
              <a:cs typeface="Calibri"/>
              <a:sym typeface="Calibri"/>
            </a:endParaRPr>
          </a:p>
        </p:txBody>
      </p:sp>
      <p:sp>
        <p:nvSpPr>
          <p:cNvPr id="5533" name="Google Shape;5533;p192: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marR="0" lvl="0" indent="0" algn="l" rtl="0">
              <a:lnSpc>
                <a:spcPct val="100000"/>
              </a:lnSpc>
              <a:spcBef>
                <a:spcPts val="0"/>
              </a:spcBef>
              <a:spcAft>
                <a:spcPts val="0"/>
              </a:spcAft>
              <a:buClr>
                <a:srgbClr val="000000"/>
              </a:buClr>
              <a:buSzPts val="1300"/>
              <a:buFont typeface="Calibri"/>
              <a:buNone/>
            </a:pPr>
            <a:r>
              <a:rPr lang="en-US" sz="1300" b="0" i="0" u="none" strike="noStrike" cap="none">
                <a:solidFill>
                  <a:srgbClr val="000000"/>
                </a:solidFill>
                <a:latin typeface="Calibri"/>
                <a:ea typeface="Calibri"/>
                <a:cs typeface="Calibri"/>
                <a:sym typeface="Calibri"/>
              </a:rPr>
              <a:t>Karin Bredenberg, Sydarkivera</a:t>
            </a:r>
            <a:endParaRPr sz="13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8"/>
        <p:cNvGrpSpPr/>
        <p:nvPr/>
      </p:nvGrpSpPr>
      <p:grpSpPr>
        <a:xfrm>
          <a:off x="0" y="0"/>
          <a:ext cx="0" cy="0"/>
          <a:chOff x="0" y="0"/>
          <a:chExt cx="0" cy="0"/>
        </a:xfrm>
      </p:grpSpPr>
      <p:sp>
        <p:nvSpPr>
          <p:cNvPr id="5539" name="Google Shape;5539;p193: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40" name="Google Shape;5540;p193: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541" name="Google Shape;5541;p193: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400">
                <a:solidFill>
                  <a:srgbClr val="000000"/>
                </a:solidFill>
                <a:latin typeface="Calibri"/>
                <a:ea typeface="Calibri"/>
                <a:cs typeface="Calibri"/>
                <a:sym typeface="Calibri"/>
              </a:rPr>
              <a:t>120</a:t>
            </a:fld>
            <a:endParaRPr sz="1400">
              <a:solidFill>
                <a:srgbClr val="000000"/>
              </a:solidFill>
              <a:latin typeface="Calibri"/>
              <a:ea typeface="Calibri"/>
              <a:cs typeface="Calibri"/>
              <a:sym typeface="Calibri"/>
            </a:endParaRPr>
          </a:p>
        </p:txBody>
      </p:sp>
      <p:sp>
        <p:nvSpPr>
          <p:cNvPr id="5542" name="Google Shape;5542;p193: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sz="1400">
                <a:solidFill>
                  <a:srgbClr val="000000"/>
                </a:solidFill>
                <a:latin typeface="Calibri"/>
                <a:ea typeface="Calibri"/>
                <a:cs typeface="Calibri"/>
                <a:sym typeface="Calibri"/>
              </a:rPr>
              <a:t>PREMIS Tutorial</a:t>
            </a:r>
            <a:endParaRPr sz="1400">
              <a:solidFill>
                <a:srgbClr val="000000"/>
              </a:solidFill>
              <a:latin typeface="Calibri"/>
              <a:ea typeface="Calibri"/>
              <a:cs typeface="Calibri"/>
              <a:sym typeface="Calibri"/>
            </a:endParaRPr>
          </a:p>
        </p:txBody>
      </p:sp>
      <p:sp>
        <p:nvSpPr>
          <p:cNvPr id="5543" name="Google Shape;5543;p193: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sz="1400">
                <a:solidFill>
                  <a:srgbClr val="000000"/>
                </a:solidFill>
                <a:latin typeface="Calibri"/>
                <a:ea typeface="Calibri"/>
                <a:cs typeface="Calibri"/>
                <a:sym typeface="Calibri"/>
              </a:rPr>
              <a:t>18/03/2021</a:t>
            </a:r>
            <a:endParaRPr sz="1400">
              <a:solidFill>
                <a:srgbClr val="000000"/>
              </a:solidFill>
              <a:latin typeface="Calibri"/>
              <a:ea typeface="Calibri"/>
              <a:cs typeface="Calibri"/>
              <a:sym typeface="Calibri"/>
            </a:endParaRPr>
          </a:p>
        </p:txBody>
      </p:sp>
      <p:sp>
        <p:nvSpPr>
          <p:cNvPr id="5544" name="Google Shape;5544;p193: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sz="1400">
                <a:solidFill>
                  <a:srgbClr val="000000"/>
                </a:solidFill>
                <a:latin typeface="Calibri"/>
                <a:ea typeface="Calibri"/>
                <a:cs typeface="Calibri"/>
                <a:sym typeface="Calibri"/>
              </a:rPr>
              <a:t>Karin Bredenberg, Sydarkivera</a:t>
            </a:r>
            <a:endParaRPr sz="1400">
              <a:solidFill>
                <a:srgbClr val="000000"/>
              </a:solidFill>
              <a:latin typeface="Calibri"/>
              <a:ea typeface="Calibri"/>
              <a:cs typeface="Calibri"/>
              <a:sym typeface="Calibri"/>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1"/>
        <p:cNvGrpSpPr/>
        <p:nvPr/>
      </p:nvGrpSpPr>
      <p:grpSpPr>
        <a:xfrm>
          <a:off x="0" y="0"/>
          <a:ext cx="0" cy="0"/>
          <a:chOff x="0" y="0"/>
          <a:chExt cx="0" cy="0"/>
        </a:xfrm>
      </p:grpSpPr>
      <p:sp>
        <p:nvSpPr>
          <p:cNvPr id="5552" name="Google Shape;5552;p194: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53" name="Google Shape;5553;p194: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554" name="Google Shape;5554;p194: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400">
                <a:solidFill>
                  <a:srgbClr val="000000"/>
                </a:solidFill>
                <a:latin typeface="Calibri"/>
                <a:ea typeface="Calibri"/>
                <a:cs typeface="Calibri"/>
                <a:sym typeface="Calibri"/>
              </a:rPr>
              <a:t>121</a:t>
            </a:fld>
            <a:endParaRPr sz="1400">
              <a:solidFill>
                <a:srgbClr val="000000"/>
              </a:solidFill>
              <a:latin typeface="Calibri"/>
              <a:ea typeface="Calibri"/>
              <a:cs typeface="Calibri"/>
              <a:sym typeface="Calibri"/>
            </a:endParaRPr>
          </a:p>
        </p:txBody>
      </p:sp>
      <p:sp>
        <p:nvSpPr>
          <p:cNvPr id="5555" name="Google Shape;5555;p194: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sz="1400">
                <a:solidFill>
                  <a:srgbClr val="000000"/>
                </a:solidFill>
                <a:latin typeface="Calibri"/>
                <a:ea typeface="Calibri"/>
                <a:cs typeface="Calibri"/>
                <a:sym typeface="Calibri"/>
              </a:rPr>
              <a:t>PREMIS Tutorial</a:t>
            </a:r>
            <a:endParaRPr sz="1400">
              <a:solidFill>
                <a:srgbClr val="000000"/>
              </a:solidFill>
              <a:latin typeface="Calibri"/>
              <a:ea typeface="Calibri"/>
              <a:cs typeface="Calibri"/>
              <a:sym typeface="Calibri"/>
            </a:endParaRPr>
          </a:p>
        </p:txBody>
      </p:sp>
      <p:sp>
        <p:nvSpPr>
          <p:cNvPr id="5556" name="Google Shape;5556;p194: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sz="1400">
                <a:solidFill>
                  <a:srgbClr val="000000"/>
                </a:solidFill>
                <a:latin typeface="Calibri"/>
                <a:ea typeface="Calibri"/>
                <a:cs typeface="Calibri"/>
                <a:sym typeface="Calibri"/>
              </a:rPr>
              <a:t>18/03/2021</a:t>
            </a:r>
            <a:endParaRPr sz="1400">
              <a:solidFill>
                <a:srgbClr val="000000"/>
              </a:solidFill>
              <a:latin typeface="Calibri"/>
              <a:ea typeface="Calibri"/>
              <a:cs typeface="Calibri"/>
              <a:sym typeface="Calibri"/>
            </a:endParaRPr>
          </a:p>
        </p:txBody>
      </p:sp>
      <p:sp>
        <p:nvSpPr>
          <p:cNvPr id="5557" name="Google Shape;5557;p194: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sz="1400">
                <a:solidFill>
                  <a:srgbClr val="000000"/>
                </a:solidFill>
                <a:latin typeface="Calibri"/>
                <a:ea typeface="Calibri"/>
                <a:cs typeface="Calibri"/>
                <a:sym typeface="Calibri"/>
              </a:rPr>
              <a:t>Karin Bredenberg, Sydarkivera</a:t>
            </a:r>
            <a:endParaRPr sz="1400">
              <a:solidFill>
                <a:srgbClr val="000000"/>
              </a:solidFill>
              <a:latin typeface="Calibri"/>
              <a:ea typeface="Calibri"/>
              <a:cs typeface="Calibri"/>
              <a:sym typeface="Calibri"/>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3"/>
        <p:cNvGrpSpPr/>
        <p:nvPr/>
      </p:nvGrpSpPr>
      <p:grpSpPr>
        <a:xfrm>
          <a:off x="0" y="0"/>
          <a:ext cx="0" cy="0"/>
          <a:chOff x="0" y="0"/>
          <a:chExt cx="0" cy="0"/>
        </a:xfrm>
      </p:grpSpPr>
      <p:sp>
        <p:nvSpPr>
          <p:cNvPr id="5564" name="Google Shape;5564;p195: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65" name="Google Shape;5565;p195: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566" name="Google Shape;5566;p195: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400">
                <a:solidFill>
                  <a:srgbClr val="000000"/>
                </a:solidFill>
                <a:latin typeface="Calibri"/>
                <a:ea typeface="Calibri"/>
                <a:cs typeface="Calibri"/>
                <a:sym typeface="Calibri"/>
              </a:rPr>
              <a:t>122</a:t>
            </a:fld>
            <a:endParaRPr sz="1400">
              <a:solidFill>
                <a:srgbClr val="000000"/>
              </a:solidFill>
              <a:latin typeface="Calibri"/>
              <a:ea typeface="Calibri"/>
              <a:cs typeface="Calibri"/>
              <a:sym typeface="Calibri"/>
            </a:endParaRPr>
          </a:p>
        </p:txBody>
      </p:sp>
      <p:sp>
        <p:nvSpPr>
          <p:cNvPr id="5567" name="Google Shape;5567;p195: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sz="1400">
                <a:solidFill>
                  <a:srgbClr val="000000"/>
                </a:solidFill>
                <a:latin typeface="Calibri"/>
                <a:ea typeface="Calibri"/>
                <a:cs typeface="Calibri"/>
                <a:sym typeface="Calibri"/>
              </a:rPr>
              <a:t>PREMIS Tutorial</a:t>
            </a:r>
            <a:endParaRPr sz="1400">
              <a:solidFill>
                <a:srgbClr val="000000"/>
              </a:solidFill>
              <a:latin typeface="Calibri"/>
              <a:ea typeface="Calibri"/>
              <a:cs typeface="Calibri"/>
              <a:sym typeface="Calibri"/>
            </a:endParaRPr>
          </a:p>
        </p:txBody>
      </p:sp>
      <p:sp>
        <p:nvSpPr>
          <p:cNvPr id="5568" name="Google Shape;5568;p195: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sz="1400">
                <a:solidFill>
                  <a:srgbClr val="000000"/>
                </a:solidFill>
                <a:latin typeface="Calibri"/>
                <a:ea typeface="Calibri"/>
                <a:cs typeface="Calibri"/>
                <a:sym typeface="Calibri"/>
              </a:rPr>
              <a:t>18/03/2021</a:t>
            </a:r>
            <a:endParaRPr sz="1400">
              <a:solidFill>
                <a:srgbClr val="000000"/>
              </a:solidFill>
              <a:latin typeface="Calibri"/>
              <a:ea typeface="Calibri"/>
              <a:cs typeface="Calibri"/>
              <a:sym typeface="Calibri"/>
            </a:endParaRPr>
          </a:p>
        </p:txBody>
      </p:sp>
      <p:sp>
        <p:nvSpPr>
          <p:cNvPr id="5569" name="Google Shape;5569;p195: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sz="1400">
                <a:solidFill>
                  <a:srgbClr val="000000"/>
                </a:solidFill>
                <a:latin typeface="Calibri"/>
                <a:ea typeface="Calibri"/>
                <a:cs typeface="Calibri"/>
                <a:sym typeface="Calibri"/>
              </a:rPr>
              <a:t>Karin Bredenberg, Sydarkivera</a:t>
            </a:r>
            <a:endParaRPr sz="1400">
              <a:solidFill>
                <a:srgbClr val="000000"/>
              </a:solidFill>
              <a:latin typeface="Calibri"/>
              <a:ea typeface="Calibri"/>
              <a:cs typeface="Calibri"/>
              <a:sym typeface="Calibri"/>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5"/>
        <p:cNvGrpSpPr/>
        <p:nvPr/>
      </p:nvGrpSpPr>
      <p:grpSpPr>
        <a:xfrm>
          <a:off x="0" y="0"/>
          <a:ext cx="0" cy="0"/>
          <a:chOff x="0" y="0"/>
          <a:chExt cx="0" cy="0"/>
        </a:xfrm>
      </p:grpSpPr>
      <p:sp>
        <p:nvSpPr>
          <p:cNvPr id="5576" name="Google Shape;5576;p196: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77" name="Google Shape;5577;p196: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578" name="Google Shape;5578;p196: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123</a:t>
            </a:fld>
            <a:endParaRPr sz="1300">
              <a:solidFill>
                <a:srgbClr val="000000"/>
              </a:solidFill>
              <a:latin typeface="Calibri"/>
              <a:ea typeface="Calibri"/>
              <a:cs typeface="Calibri"/>
              <a:sym typeface="Calibri"/>
            </a:endParaRPr>
          </a:p>
        </p:txBody>
      </p:sp>
      <p:sp>
        <p:nvSpPr>
          <p:cNvPr id="5579" name="Google Shape;5579;p196: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
        <p:nvSpPr>
          <p:cNvPr id="5580" name="Google Shape;5580;p196: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28/01/2021</a:t>
            </a:r>
            <a:endParaRPr/>
          </a:p>
        </p:txBody>
      </p:sp>
      <p:sp>
        <p:nvSpPr>
          <p:cNvPr id="5581" name="Google Shape;5581;p196: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12:notes"/>
          <p:cNvSpPr txBox="1">
            <a:spLocks noGrp="1"/>
          </p:cNvSpPr>
          <p:nvPr>
            <p:ph type="sldNum" idx="12"/>
          </p:nvPr>
        </p:nvSpPr>
        <p:spPr>
          <a:xfrm>
            <a:off x="4021294" y="9721106"/>
            <a:ext cx="3076363" cy="511730"/>
          </a:xfrm>
          <a:prstGeom prst="rect">
            <a:avLst/>
          </a:prstGeom>
          <a:noFill/>
          <a:ln>
            <a:noFill/>
          </a:ln>
        </p:spPr>
        <p:txBody>
          <a:bodyPr spcFirstLastPara="1" wrap="square" lIns="88125" tIns="44050" rIns="88125" bIns="4405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12</a:t>
            </a:fld>
            <a:endParaRPr sz="1300" b="0" i="0" u="none" strike="noStrike" cap="none">
              <a:solidFill>
                <a:srgbClr val="000000"/>
              </a:solidFill>
              <a:latin typeface="Verdana"/>
              <a:ea typeface="Verdana"/>
              <a:cs typeface="Verdana"/>
              <a:sym typeface="Verdana"/>
            </a:endParaRPr>
          </a:p>
        </p:txBody>
      </p:sp>
      <p:sp>
        <p:nvSpPr>
          <p:cNvPr id="287" name="Google Shape;287;p12:notes"/>
          <p:cNvSpPr>
            <a:spLocks noGrp="1" noRot="1" noChangeAspect="1"/>
          </p:cNvSpPr>
          <p:nvPr>
            <p:ph type="sldImg" idx="2"/>
          </p:nvPr>
        </p:nvSpPr>
        <p:spPr>
          <a:xfrm>
            <a:off x="714375" y="366713"/>
            <a:ext cx="5429250" cy="40719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88" name="Google Shape;288;p12: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lnSpc>
                <a:spcPct val="80000"/>
              </a:lnSpc>
              <a:spcBef>
                <a:spcPts val="0"/>
              </a:spcBef>
              <a:spcAft>
                <a:spcPts val="0"/>
              </a:spcAft>
              <a:buNone/>
            </a:pPr>
            <a:endParaRPr sz="60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6"/>
        <p:cNvGrpSpPr/>
        <p:nvPr/>
      </p:nvGrpSpPr>
      <p:grpSpPr>
        <a:xfrm>
          <a:off x="0" y="0"/>
          <a:ext cx="0" cy="0"/>
          <a:chOff x="0" y="0"/>
          <a:chExt cx="0" cy="0"/>
        </a:xfrm>
      </p:grpSpPr>
      <p:sp>
        <p:nvSpPr>
          <p:cNvPr id="5587" name="Google Shape;5587;p197: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88" name="Google Shape;5588;p197: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589" name="Google Shape;5589;p197: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124</a:t>
            </a:fld>
            <a:endParaRPr sz="1300">
              <a:solidFill>
                <a:srgbClr val="000000"/>
              </a:solidFill>
              <a:latin typeface="Calibri"/>
              <a:ea typeface="Calibri"/>
              <a:cs typeface="Calibri"/>
              <a:sym typeface="Calibri"/>
            </a:endParaRPr>
          </a:p>
        </p:txBody>
      </p:sp>
      <p:sp>
        <p:nvSpPr>
          <p:cNvPr id="5590" name="Google Shape;5590;p197: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5591" name="Google Shape;5591;p197: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
        <p:nvSpPr>
          <p:cNvPr id="5592" name="Google Shape;5592;p197: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7"/>
        <p:cNvGrpSpPr/>
        <p:nvPr/>
      </p:nvGrpSpPr>
      <p:grpSpPr>
        <a:xfrm>
          <a:off x="0" y="0"/>
          <a:ext cx="0" cy="0"/>
          <a:chOff x="0" y="0"/>
          <a:chExt cx="0" cy="0"/>
        </a:xfrm>
      </p:grpSpPr>
      <p:sp>
        <p:nvSpPr>
          <p:cNvPr id="5598" name="Google Shape;5598;p19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99" name="Google Shape;5599;p198: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600" name="Google Shape;5600;p198: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125</a:t>
            </a:fld>
            <a:endParaRPr sz="1300">
              <a:solidFill>
                <a:srgbClr val="000000"/>
              </a:solidFill>
              <a:latin typeface="Calibri"/>
              <a:ea typeface="Calibri"/>
              <a:cs typeface="Calibri"/>
              <a:sym typeface="Calibri"/>
            </a:endParaRPr>
          </a:p>
        </p:txBody>
      </p:sp>
      <p:sp>
        <p:nvSpPr>
          <p:cNvPr id="5601" name="Google Shape;5601;p198: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5602" name="Google Shape;5602;p198: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
        <p:nvSpPr>
          <p:cNvPr id="5603" name="Google Shape;5603;p198: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8"/>
        <p:cNvGrpSpPr/>
        <p:nvPr/>
      </p:nvGrpSpPr>
      <p:grpSpPr>
        <a:xfrm>
          <a:off x="0" y="0"/>
          <a:ext cx="0" cy="0"/>
          <a:chOff x="0" y="0"/>
          <a:chExt cx="0" cy="0"/>
        </a:xfrm>
      </p:grpSpPr>
      <p:sp>
        <p:nvSpPr>
          <p:cNvPr id="5609" name="Google Shape;5609;p19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10" name="Google Shape;5610;p199: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611" name="Google Shape;5611;p199: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126</a:t>
            </a:fld>
            <a:endParaRPr sz="1300">
              <a:solidFill>
                <a:srgbClr val="000000"/>
              </a:solidFill>
              <a:latin typeface="Calibri"/>
              <a:ea typeface="Calibri"/>
              <a:cs typeface="Calibri"/>
              <a:sym typeface="Calibri"/>
            </a:endParaRPr>
          </a:p>
        </p:txBody>
      </p:sp>
      <p:sp>
        <p:nvSpPr>
          <p:cNvPr id="5612" name="Google Shape;5612;p199: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5613" name="Google Shape;5613;p199: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
        <p:nvSpPr>
          <p:cNvPr id="5614" name="Google Shape;5614;p199: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9"/>
        <p:cNvGrpSpPr/>
        <p:nvPr/>
      </p:nvGrpSpPr>
      <p:grpSpPr>
        <a:xfrm>
          <a:off x="0" y="0"/>
          <a:ext cx="0" cy="0"/>
          <a:chOff x="0" y="0"/>
          <a:chExt cx="0" cy="0"/>
        </a:xfrm>
      </p:grpSpPr>
      <p:sp>
        <p:nvSpPr>
          <p:cNvPr id="5620" name="Google Shape;5620;p200: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21" name="Google Shape;5621;p200: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622" name="Google Shape;5622;p200: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127</a:t>
            </a:fld>
            <a:endParaRPr sz="1300">
              <a:solidFill>
                <a:srgbClr val="000000"/>
              </a:solidFill>
              <a:latin typeface="Calibri"/>
              <a:ea typeface="Calibri"/>
              <a:cs typeface="Calibri"/>
              <a:sym typeface="Calibri"/>
            </a:endParaRPr>
          </a:p>
        </p:txBody>
      </p:sp>
      <p:sp>
        <p:nvSpPr>
          <p:cNvPr id="5623" name="Google Shape;5623;p200: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5624" name="Google Shape;5624;p200: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
        <p:nvSpPr>
          <p:cNvPr id="5625" name="Google Shape;5625;p200: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0"/>
        <p:cNvGrpSpPr/>
        <p:nvPr/>
      </p:nvGrpSpPr>
      <p:grpSpPr>
        <a:xfrm>
          <a:off x="0" y="0"/>
          <a:ext cx="0" cy="0"/>
          <a:chOff x="0" y="0"/>
          <a:chExt cx="0" cy="0"/>
        </a:xfrm>
      </p:grpSpPr>
      <p:sp>
        <p:nvSpPr>
          <p:cNvPr id="5631" name="Google Shape;5631;p201: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32" name="Google Shape;5632;p201: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633" name="Google Shape;5633;p201: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128</a:t>
            </a:fld>
            <a:endParaRPr sz="1300">
              <a:solidFill>
                <a:srgbClr val="000000"/>
              </a:solidFill>
              <a:latin typeface="Calibri"/>
              <a:ea typeface="Calibri"/>
              <a:cs typeface="Calibri"/>
              <a:sym typeface="Calibri"/>
            </a:endParaRPr>
          </a:p>
        </p:txBody>
      </p:sp>
      <p:sp>
        <p:nvSpPr>
          <p:cNvPr id="5634" name="Google Shape;5634;p201: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5635" name="Google Shape;5635;p201: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
        <p:nvSpPr>
          <p:cNvPr id="5636" name="Google Shape;5636;p201: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1"/>
        <p:cNvGrpSpPr/>
        <p:nvPr/>
      </p:nvGrpSpPr>
      <p:grpSpPr>
        <a:xfrm>
          <a:off x="0" y="0"/>
          <a:ext cx="0" cy="0"/>
          <a:chOff x="0" y="0"/>
          <a:chExt cx="0" cy="0"/>
        </a:xfrm>
      </p:grpSpPr>
      <p:sp>
        <p:nvSpPr>
          <p:cNvPr id="5642" name="Google Shape;5642;p202: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43" name="Google Shape;5643;p202: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644" name="Google Shape;5644;p202: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129</a:t>
            </a:fld>
            <a:endParaRPr sz="1300">
              <a:solidFill>
                <a:srgbClr val="000000"/>
              </a:solidFill>
              <a:latin typeface="Calibri"/>
              <a:ea typeface="Calibri"/>
              <a:cs typeface="Calibri"/>
              <a:sym typeface="Calibri"/>
            </a:endParaRPr>
          </a:p>
        </p:txBody>
      </p:sp>
      <p:sp>
        <p:nvSpPr>
          <p:cNvPr id="5645" name="Google Shape;5645;p202: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
        <p:nvSpPr>
          <p:cNvPr id="5646" name="Google Shape;5646;p202: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28/01/2021</a:t>
            </a:r>
            <a:endParaRPr/>
          </a:p>
        </p:txBody>
      </p:sp>
      <p:sp>
        <p:nvSpPr>
          <p:cNvPr id="5647" name="Google Shape;5647;p202: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2"/>
        <p:cNvGrpSpPr/>
        <p:nvPr/>
      </p:nvGrpSpPr>
      <p:grpSpPr>
        <a:xfrm>
          <a:off x="0" y="0"/>
          <a:ext cx="0" cy="0"/>
          <a:chOff x="0" y="0"/>
          <a:chExt cx="0" cy="0"/>
        </a:xfrm>
      </p:grpSpPr>
      <p:sp>
        <p:nvSpPr>
          <p:cNvPr id="5653" name="Google Shape;5653;p203: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54" name="Google Shape;5654;p203: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655" name="Google Shape;5655;p203: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130</a:t>
            </a:fld>
            <a:endParaRPr sz="1300">
              <a:solidFill>
                <a:srgbClr val="000000"/>
              </a:solidFill>
              <a:latin typeface="Calibri"/>
              <a:ea typeface="Calibri"/>
              <a:cs typeface="Calibri"/>
              <a:sym typeface="Calibri"/>
            </a:endParaRPr>
          </a:p>
        </p:txBody>
      </p:sp>
      <p:sp>
        <p:nvSpPr>
          <p:cNvPr id="5656" name="Google Shape;5656;p203: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5657" name="Google Shape;5657;p203: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
        <p:nvSpPr>
          <p:cNvPr id="5658" name="Google Shape;5658;p203: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3"/>
        <p:cNvGrpSpPr/>
        <p:nvPr/>
      </p:nvGrpSpPr>
      <p:grpSpPr>
        <a:xfrm>
          <a:off x="0" y="0"/>
          <a:ext cx="0" cy="0"/>
          <a:chOff x="0" y="0"/>
          <a:chExt cx="0" cy="0"/>
        </a:xfrm>
      </p:grpSpPr>
      <p:sp>
        <p:nvSpPr>
          <p:cNvPr id="5664" name="Google Shape;5664;p204: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65" name="Google Shape;5665;p204: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666" name="Google Shape;5666;p204: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131</a:t>
            </a:fld>
            <a:endParaRPr sz="1300">
              <a:solidFill>
                <a:srgbClr val="000000"/>
              </a:solidFill>
              <a:latin typeface="Calibri"/>
              <a:ea typeface="Calibri"/>
              <a:cs typeface="Calibri"/>
              <a:sym typeface="Calibri"/>
            </a:endParaRPr>
          </a:p>
        </p:txBody>
      </p:sp>
      <p:sp>
        <p:nvSpPr>
          <p:cNvPr id="5667" name="Google Shape;5667;p204: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5668" name="Google Shape;5668;p204: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
        <p:nvSpPr>
          <p:cNvPr id="5669" name="Google Shape;5669;p204: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5"/>
        <p:cNvGrpSpPr/>
        <p:nvPr/>
      </p:nvGrpSpPr>
      <p:grpSpPr>
        <a:xfrm>
          <a:off x="0" y="0"/>
          <a:ext cx="0" cy="0"/>
          <a:chOff x="0" y="0"/>
          <a:chExt cx="0" cy="0"/>
        </a:xfrm>
      </p:grpSpPr>
      <p:sp>
        <p:nvSpPr>
          <p:cNvPr id="5676" name="Google Shape;5676;p205: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77" name="Google Shape;5677;p205: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678" name="Google Shape;5678;p205: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132</a:t>
            </a:fld>
            <a:endParaRPr sz="1300">
              <a:solidFill>
                <a:srgbClr val="000000"/>
              </a:solidFill>
              <a:latin typeface="Calibri"/>
              <a:ea typeface="Calibri"/>
              <a:cs typeface="Calibri"/>
              <a:sym typeface="Calibri"/>
            </a:endParaRPr>
          </a:p>
        </p:txBody>
      </p:sp>
      <p:sp>
        <p:nvSpPr>
          <p:cNvPr id="5679" name="Google Shape;5679;p205: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5680" name="Google Shape;5680;p205: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
        <p:nvSpPr>
          <p:cNvPr id="5681" name="Google Shape;5681;p205: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6"/>
        <p:cNvGrpSpPr/>
        <p:nvPr/>
      </p:nvGrpSpPr>
      <p:grpSpPr>
        <a:xfrm>
          <a:off x="0" y="0"/>
          <a:ext cx="0" cy="0"/>
          <a:chOff x="0" y="0"/>
          <a:chExt cx="0" cy="0"/>
        </a:xfrm>
      </p:grpSpPr>
      <p:sp>
        <p:nvSpPr>
          <p:cNvPr id="5687" name="Google Shape;5687;p206: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88" name="Google Shape;5688;p206: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689" name="Google Shape;5689;p206: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133</a:t>
            </a:fld>
            <a:endParaRPr sz="1300">
              <a:solidFill>
                <a:srgbClr val="000000"/>
              </a:solidFill>
              <a:latin typeface="Calibri"/>
              <a:ea typeface="Calibri"/>
              <a:cs typeface="Calibri"/>
              <a:sym typeface="Calibri"/>
            </a:endParaRPr>
          </a:p>
        </p:txBody>
      </p:sp>
      <p:sp>
        <p:nvSpPr>
          <p:cNvPr id="5690" name="Google Shape;5690;p206: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5691" name="Google Shape;5691;p206: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
        <p:nvSpPr>
          <p:cNvPr id="5692" name="Google Shape;5692;p206: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3:notes"/>
          <p:cNvSpPr txBox="1">
            <a:spLocks noGrp="1"/>
          </p:cNvSpPr>
          <p:nvPr>
            <p:ph type="sldNum" idx="12"/>
          </p:nvPr>
        </p:nvSpPr>
        <p:spPr>
          <a:xfrm>
            <a:off x="4021294" y="9721106"/>
            <a:ext cx="3076363" cy="511730"/>
          </a:xfrm>
          <a:prstGeom prst="rect">
            <a:avLst/>
          </a:prstGeom>
          <a:noFill/>
          <a:ln>
            <a:noFill/>
          </a:ln>
        </p:spPr>
        <p:txBody>
          <a:bodyPr spcFirstLastPara="1" wrap="square" lIns="88125" tIns="44050" rIns="88125" bIns="4405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13</a:t>
            </a:fld>
            <a:endParaRPr sz="1300" b="0" i="0" u="none" strike="noStrike" cap="none">
              <a:solidFill>
                <a:srgbClr val="000000"/>
              </a:solidFill>
              <a:latin typeface="Verdana"/>
              <a:ea typeface="Verdana"/>
              <a:cs typeface="Verdana"/>
              <a:sym typeface="Verdana"/>
            </a:endParaRPr>
          </a:p>
        </p:txBody>
      </p:sp>
      <p:sp>
        <p:nvSpPr>
          <p:cNvPr id="296" name="Google Shape;296;p13:notes"/>
          <p:cNvSpPr>
            <a:spLocks noGrp="1" noRot="1" noChangeAspect="1"/>
          </p:cNvSpPr>
          <p:nvPr>
            <p:ph type="sldImg" idx="2"/>
          </p:nvPr>
        </p:nvSpPr>
        <p:spPr>
          <a:xfrm>
            <a:off x="714375" y="366713"/>
            <a:ext cx="5429250" cy="40719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97" name="Google Shape;297;p13: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lnSpc>
                <a:spcPct val="80000"/>
              </a:lnSpc>
              <a:spcBef>
                <a:spcPts val="0"/>
              </a:spcBef>
              <a:spcAft>
                <a:spcPts val="0"/>
              </a:spcAft>
              <a:buNone/>
            </a:pPr>
            <a:r>
              <a:rPr lang="en-US" sz="800"/>
              <a:t>PREMIS states [8] that “for a given identifier to be usable, it is necessary to know the identifier scheme and the namespace in which it is unique. If a particular repository uses only one type of identifier, the repository would not need to record the scheme in association with each object. The repository would, however, need to know this information and to be able to supply it when exchanging metadata with other repositories.” </a:t>
            </a:r>
            <a:endParaRPr sz="800"/>
          </a:p>
          <a:p>
            <a:pPr marL="0" lvl="0" indent="0" algn="l" rtl="0">
              <a:lnSpc>
                <a:spcPct val="80000"/>
              </a:lnSpc>
              <a:spcBef>
                <a:spcPts val="0"/>
              </a:spcBef>
              <a:spcAft>
                <a:spcPts val="0"/>
              </a:spcAft>
              <a:buNone/>
            </a:pPr>
            <a:endParaRPr sz="60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7"/>
        <p:cNvGrpSpPr/>
        <p:nvPr/>
      </p:nvGrpSpPr>
      <p:grpSpPr>
        <a:xfrm>
          <a:off x="0" y="0"/>
          <a:ext cx="0" cy="0"/>
          <a:chOff x="0" y="0"/>
          <a:chExt cx="0" cy="0"/>
        </a:xfrm>
      </p:grpSpPr>
      <p:sp>
        <p:nvSpPr>
          <p:cNvPr id="5698" name="Google Shape;5698;p207: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99" name="Google Shape;5699;p207: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700" name="Google Shape;5700;p207: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134</a:t>
            </a:fld>
            <a:endParaRPr sz="1300">
              <a:solidFill>
                <a:srgbClr val="000000"/>
              </a:solidFill>
              <a:latin typeface="Calibri"/>
              <a:ea typeface="Calibri"/>
              <a:cs typeface="Calibri"/>
              <a:sym typeface="Calibri"/>
            </a:endParaRPr>
          </a:p>
        </p:txBody>
      </p:sp>
      <p:sp>
        <p:nvSpPr>
          <p:cNvPr id="5701" name="Google Shape;5701;p207: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5702" name="Google Shape;5702;p207: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
        <p:nvSpPr>
          <p:cNvPr id="5703" name="Google Shape;5703;p207: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7"/>
        <p:cNvGrpSpPr/>
        <p:nvPr/>
      </p:nvGrpSpPr>
      <p:grpSpPr>
        <a:xfrm>
          <a:off x="0" y="0"/>
          <a:ext cx="0" cy="0"/>
          <a:chOff x="0" y="0"/>
          <a:chExt cx="0" cy="0"/>
        </a:xfrm>
      </p:grpSpPr>
      <p:sp>
        <p:nvSpPr>
          <p:cNvPr id="5708" name="Google Shape;5708;p20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709" name="Google Shape;5709;p208: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710" name="Google Shape;5710;p208: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135</a:t>
            </a:fld>
            <a:endParaRPr sz="1300">
              <a:solidFill>
                <a:srgbClr val="000000"/>
              </a:solidFill>
              <a:latin typeface="Calibri"/>
              <a:ea typeface="Calibri"/>
              <a:cs typeface="Calibri"/>
              <a:sym typeface="Calibri"/>
            </a:endParaRPr>
          </a:p>
        </p:txBody>
      </p:sp>
      <p:sp>
        <p:nvSpPr>
          <p:cNvPr id="5711" name="Google Shape;5711;p208: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
        <p:nvSpPr>
          <p:cNvPr id="5712" name="Google Shape;5712;p208: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28/01/2021</a:t>
            </a:r>
            <a:endParaRPr/>
          </a:p>
        </p:txBody>
      </p:sp>
      <p:sp>
        <p:nvSpPr>
          <p:cNvPr id="5713" name="Google Shape;5713;p208:notes"/>
          <p:cNvSpPr txBox="1">
            <a:spLocks noGrp="1"/>
          </p:cNvSpPr>
          <p:nvPr>
            <p:ph type="ftr" idx="11"/>
          </p:nvPr>
        </p:nvSpPr>
        <p:spPr>
          <a:xfrm>
            <a:off x="0" y="9721106"/>
            <a:ext cx="3076363" cy="511730"/>
          </a:xfrm>
          <a:prstGeom prst="rect">
            <a:avLst/>
          </a:prstGeom>
          <a:noFill/>
          <a:ln>
            <a:noFill/>
          </a:ln>
        </p:spPr>
        <p:txBody>
          <a:bodyPr spcFirstLastPara="1" wrap="square" lIns="95800" tIns="47900" rIns="95800" bIns="47900" anchor="b" anchorCtr="0">
            <a:noAutofit/>
          </a:bodyPr>
          <a:lstStyle/>
          <a:p>
            <a:pPr marL="0" lvl="0" indent="0" algn="l" rtl="0">
              <a:spcBef>
                <a:spcPts val="0"/>
              </a:spcBef>
              <a:spcAft>
                <a:spcPts val="0"/>
              </a:spcAft>
              <a:buNone/>
            </a:pPr>
            <a:r>
              <a:rPr lang="en-US"/>
              <a:t>Karin Bredenberg, Sydarkivera</a:t>
            </a:r>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7"/>
        <p:cNvGrpSpPr/>
        <p:nvPr/>
      </p:nvGrpSpPr>
      <p:grpSpPr>
        <a:xfrm>
          <a:off x="0" y="0"/>
          <a:ext cx="0" cy="0"/>
          <a:chOff x="0" y="0"/>
          <a:chExt cx="0" cy="0"/>
        </a:xfrm>
      </p:grpSpPr>
      <p:sp>
        <p:nvSpPr>
          <p:cNvPr id="5718" name="Google Shape;5718;p209: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719" name="Google Shape;5719;p20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3"/>
        <p:cNvGrpSpPr/>
        <p:nvPr/>
      </p:nvGrpSpPr>
      <p:grpSpPr>
        <a:xfrm>
          <a:off x="0" y="0"/>
          <a:ext cx="0" cy="0"/>
          <a:chOff x="0" y="0"/>
          <a:chExt cx="0" cy="0"/>
        </a:xfrm>
      </p:grpSpPr>
      <p:sp>
        <p:nvSpPr>
          <p:cNvPr id="5724" name="Google Shape;5724;p210: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725" name="Google Shape;5725;p210: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4:notes"/>
          <p:cNvSpPr txBox="1">
            <a:spLocks noGrp="1"/>
          </p:cNvSpPr>
          <p:nvPr>
            <p:ph type="sldNum" idx="12"/>
          </p:nvPr>
        </p:nvSpPr>
        <p:spPr>
          <a:xfrm>
            <a:off x="4021294" y="9721106"/>
            <a:ext cx="3076363" cy="511730"/>
          </a:xfrm>
          <a:prstGeom prst="rect">
            <a:avLst/>
          </a:prstGeom>
          <a:noFill/>
          <a:ln>
            <a:noFill/>
          </a:ln>
        </p:spPr>
        <p:txBody>
          <a:bodyPr spcFirstLastPara="1" wrap="square" lIns="88125" tIns="44050" rIns="88125" bIns="4405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14</a:t>
            </a:fld>
            <a:endParaRPr sz="1300" b="0" i="0" u="none" strike="noStrike" cap="none">
              <a:solidFill>
                <a:srgbClr val="000000"/>
              </a:solidFill>
              <a:latin typeface="Verdana"/>
              <a:ea typeface="Verdana"/>
              <a:cs typeface="Verdana"/>
              <a:sym typeface="Verdana"/>
            </a:endParaRPr>
          </a:p>
        </p:txBody>
      </p:sp>
      <p:sp>
        <p:nvSpPr>
          <p:cNvPr id="305" name="Google Shape;305;p14:notes"/>
          <p:cNvSpPr>
            <a:spLocks noGrp="1" noRot="1" noChangeAspect="1"/>
          </p:cNvSpPr>
          <p:nvPr>
            <p:ph type="sldImg" idx="2"/>
          </p:nvPr>
        </p:nvSpPr>
        <p:spPr>
          <a:xfrm>
            <a:off x="714375" y="366713"/>
            <a:ext cx="5429250" cy="40719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6" name="Google Shape;306;p14: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lnSpc>
                <a:spcPct val="80000"/>
              </a:lnSpc>
              <a:spcBef>
                <a:spcPts val="0"/>
              </a:spcBef>
              <a:spcAft>
                <a:spcPts val="0"/>
              </a:spcAft>
              <a:buNone/>
            </a:pPr>
            <a:endParaRPr sz="6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5:notes"/>
          <p:cNvSpPr txBox="1">
            <a:spLocks noGrp="1"/>
          </p:cNvSpPr>
          <p:nvPr>
            <p:ph type="sldNum" idx="12"/>
          </p:nvPr>
        </p:nvSpPr>
        <p:spPr>
          <a:xfrm>
            <a:off x="4021294" y="9721106"/>
            <a:ext cx="3076363" cy="511730"/>
          </a:xfrm>
          <a:prstGeom prst="rect">
            <a:avLst/>
          </a:prstGeom>
          <a:noFill/>
          <a:ln>
            <a:noFill/>
          </a:ln>
        </p:spPr>
        <p:txBody>
          <a:bodyPr spcFirstLastPara="1" wrap="square" lIns="88125" tIns="44050" rIns="88125" bIns="4405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15</a:t>
            </a:fld>
            <a:endParaRPr sz="1300" b="0" i="0" u="none" strike="noStrike" cap="none">
              <a:solidFill>
                <a:srgbClr val="000000"/>
              </a:solidFill>
              <a:latin typeface="Verdana"/>
              <a:ea typeface="Verdana"/>
              <a:cs typeface="Verdana"/>
              <a:sym typeface="Verdana"/>
            </a:endParaRPr>
          </a:p>
        </p:txBody>
      </p:sp>
      <p:sp>
        <p:nvSpPr>
          <p:cNvPr id="314" name="Google Shape;314;p15:notes"/>
          <p:cNvSpPr>
            <a:spLocks noGrp="1" noRot="1" noChangeAspect="1"/>
          </p:cNvSpPr>
          <p:nvPr>
            <p:ph type="sldImg" idx="2"/>
          </p:nvPr>
        </p:nvSpPr>
        <p:spPr>
          <a:xfrm>
            <a:off x="714375" y="366713"/>
            <a:ext cx="5429250" cy="40719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5" name="Google Shape;315;p15: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38608" algn="l" rtl="0">
              <a:spcBef>
                <a:spcPts val="0"/>
              </a:spcBef>
              <a:spcAft>
                <a:spcPts val="0"/>
              </a:spcAft>
              <a:buClr>
                <a:schemeClr val="accent1"/>
              </a:buClr>
              <a:buSzPts val="608"/>
              <a:buFont typeface="Noto Sans Symbols"/>
              <a:buChar char="🞂"/>
            </a:pPr>
            <a:r>
              <a:rPr lang="en-US" sz="800">
                <a:latin typeface="Verdana"/>
                <a:ea typeface="Verdana"/>
                <a:cs typeface="Verdana"/>
                <a:sym typeface="Verdana"/>
              </a:rPr>
              <a:t>Intentional or accidental change</a:t>
            </a:r>
            <a:endParaRPr/>
          </a:p>
          <a:p>
            <a:pPr marL="0" lvl="0" indent="-38608" algn="l" rtl="0">
              <a:spcBef>
                <a:spcPts val="600"/>
              </a:spcBef>
              <a:spcAft>
                <a:spcPts val="0"/>
              </a:spcAft>
              <a:buClr>
                <a:schemeClr val="accent1"/>
              </a:buClr>
              <a:buSzPts val="608"/>
              <a:buFont typeface="Noto Sans Symbols"/>
              <a:buChar char="🞂"/>
            </a:pPr>
            <a:r>
              <a:rPr lang="en-US" sz="800">
                <a:latin typeface="Verdana"/>
                <a:ea typeface="Verdana"/>
                <a:cs typeface="Verdana"/>
                <a:sym typeface="Verdana"/>
              </a:rPr>
              <a:t>Decay: rapid and potentially complete</a:t>
            </a:r>
            <a:endParaRPr/>
          </a:p>
          <a:p>
            <a:pPr marL="0" lvl="0" indent="0" algn="l" rtl="0">
              <a:lnSpc>
                <a:spcPct val="80000"/>
              </a:lnSpc>
              <a:spcBef>
                <a:spcPts val="0"/>
              </a:spcBef>
              <a:spcAft>
                <a:spcPts val="0"/>
              </a:spcAft>
              <a:buNone/>
            </a:pPr>
            <a:endParaRPr sz="6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6:notes"/>
          <p:cNvSpPr txBox="1">
            <a:spLocks noGrp="1"/>
          </p:cNvSpPr>
          <p:nvPr>
            <p:ph type="sldNum" idx="12"/>
          </p:nvPr>
        </p:nvSpPr>
        <p:spPr>
          <a:xfrm>
            <a:off x="4021294" y="9721106"/>
            <a:ext cx="3076363" cy="511730"/>
          </a:xfrm>
          <a:prstGeom prst="rect">
            <a:avLst/>
          </a:prstGeom>
          <a:noFill/>
          <a:ln>
            <a:noFill/>
          </a:ln>
        </p:spPr>
        <p:txBody>
          <a:bodyPr spcFirstLastPara="1" wrap="square" lIns="88125" tIns="44050" rIns="88125" bIns="4405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16</a:t>
            </a:fld>
            <a:endParaRPr sz="1300" b="0" i="0" u="none" strike="noStrike" cap="none">
              <a:solidFill>
                <a:srgbClr val="000000"/>
              </a:solidFill>
              <a:latin typeface="Verdana"/>
              <a:ea typeface="Verdana"/>
              <a:cs typeface="Verdana"/>
              <a:sym typeface="Verdana"/>
            </a:endParaRPr>
          </a:p>
        </p:txBody>
      </p:sp>
      <p:sp>
        <p:nvSpPr>
          <p:cNvPr id="323" name="Google Shape;323;p16:notes"/>
          <p:cNvSpPr>
            <a:spLocks noGrp="1" noRot="1" noChangeAspect="1"/>
          </p:cNvSpPr>
          <p:nvPr>
            <p:ph type="sldImg" idx="2"/>
          </p:nvPr>
        </p:nvSpPr>
        <p:spPr>
          <a:xfrm>
            <a:off x="714375" y="366713"/>
            <a:ext cx="5429250" cy="40719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4" name="Google Shape;324;p16: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lnSpc>
                <a:spcPct val="80000"/>
              </a:lnSpc>
              <a:spcBef>
                <a:spcPts val="0"/>
              </a:spcBef>
              <a:spcAft>
                <a:spcPts val="0"/>
              </a:spcAft>
              <a:buNone/>
            </a:pPr>
            <a:endParaRPr sz="6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17:notes"/>
          <p:cNvSpPr txBox="1">
            <a:spLocks noGrp="1"/>
          </p:cNvSpPr>
          <p:nvPr>
            <p:ph type="sldNum" idx="12"/>
          </p:nvPr>
        </p:nvSpPr>
        <p:spPr>
          <a:xfrm>
            <a:off x="4021294" y="9721106"/>
            <a:ext cx="3076363" cy="511730"/>
          </a:xfrm>
          <a:prstGeom prst="rect">
            <a:avLst/>
          </a:prstGeom>
          <a:noFill/>
          <a:ln>
            <a:noFill/>
          </a:ln>
        </p:spPr>
        <p:txBody>
          <a:bodyPr spcFirstLastPara="1" wrap="square" lIns="88125" tIns="44050" rIns="88125" bIns="4405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17</a:t>
            </a:fld>
            <a:endParaRPr sz="1300" b="0" i="0" u="none" strike="noStrike" cap="none">
              <a:solidFill>
                <a:srgbClr val="000000"/>
              </a:solidFill>
              <a:latin typeface="Verdana"/>
              <a:ea typeface="Verdana"/>
              <a:cs typeface="Verdana"/>
              <a:sym typeface="Verdana"/>
            </a:endParaRPr>
          </a:p>
        </p:txBody>
      </p:sp>
      <p:sp>
        <p:nvSpPr>
          <p:cNvPr id="332" name="Google Shape;332;p17:notes"/>
          <p:cNvSpPr>
            <a:spLocks noGrp="1" noRot="1" noChangeAspect="1"/>
          </p:cNvSpPr>
          <p:nvPr>
            <p:ph type="sldImg" idx="2"/>
          </p:nvPr>
        </p:nvSpPr>
        <p:spPr>
          <a:xfrm>
            <a:off x="714375" y="366713"/>
            <a:ext cx="5429250" cy="40719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33" name="Google Shape;333;p17: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sz="800">
                <a:latin typeface="Verdana"/>
                <a:ea typeface="Verdana"/>
                <a:cs typeface="Verdana"/>
                <a:sym typeface="Verdana"/>
              </a:rPr>
              <a:t>Complex  environments</a:t>
            </a:r>
            <a:endParaRPr/>
          </a:p>
          <a:p>
            <a:pPr marL="0" lvl="0" indent="-50800" algn="l" rtl="0">
              <a:spcBef>
                <a:spcPts val="0"/>
              </a:spcBef>
              <a:spcAft>
                <a:spcPts val="0"/>
              </a:spcAft>
              <a:buClr>
                <a:schemeClr val="dk1"/>
              </a:buClr>
              <a:buSzPts val="800"/>
              <a:buFont typeface="Verdana"/>
              <a:buChar char="•"/>
            </a:pPr>
            <a:r>
              <a:rPr lang="en-US" sz="800">
                <a:latin typeface="Verdana"/>
                <a:ea typeface="Verdana"/>
                <a:cs typeface="Verdana"/>
                <a:sym typeface="Verdana"/>
              </a:rPr>
              <a:t> Not self-descriptive</a:t>
            </a:r>
            <a:endParaRPr/>
          </a:p>
          <a:p>
            <a:pPr marL="0" lvl="0" indent="-50800" algn="l" rtl="0">
              <a:spcBef>
                <a:spcPts val="0"/>
              </a:spcBef>
              <a:spcAft>
                <a:spcPts val="0"/>
              </a:spcAft>
              <a:buClr>
                <a:schemeClr val="dk1"/>
              </a:buClr>
              <a:buSzPts val="800"/>
              <a:buFont typeface="Verdana"/>
              <a:buChar char="•"/>
            </a:pPr>
            <a:r>
              <a:rPr lang="en-US" sz="800">
                <a:latin typeface="Verdana"/>
                <a:ea typeface="Verdana"/>
                <a:cs typeface="Verdana"/>
                <a:sym typeface="Verdana"/>
              </a:rPr>
              <a:t> Complex formats</a:t>
            </a:r>
            <a:endParaRPr/>
          </a:p>
          <a:p>
            <a:pPr marL="0" lvl="0" indent="0" algn="l" rtl="0">
              <a:lnSpc>
                <a:spcPct val="80000"/>
              </a:lnSpc>
              <a:spcBef>
                <a:spcPts val="0"/>
              </a:spcBef>
              <a:spcAft>
                <a:spcPts val="0"/>
              </a:spcAft>
              <a:buNone/>
            </a:pPr>
            <a:endParaRPr sz="6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8:notes"/>
          <p:cNvSpPr txBox="1">
            <a:spLocks noGrp="1"/>
          </p:cNvSpPr>
          <p:nvPr>
            <p:ph type="sldNum" idx="12"/>
          </p:nvPr>
        </p:nvSpPr>
        <p:spPr>
          <a:xfrm>
            <a:off x="4021294" y="9721106"/>
            <a:ext cx="3076363" cy="511730"/>
          </a:xfrm>
          <a:prstGeom prst="rect">
            <a:avLst/>
          </a:prstGeom>
          <a:noFill/>
          <a:ln>
            <a:noFill/>
          </a:ln>
        </p:spPr>
        <p:txBody>
          <a:bodyPr spcFirstLastPara="1" wrap="square" lIns="88125" tIns="44050" rIns="88125" bIns="4405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18</a:t>
            </a:fld>
            <a:endParaRPr sz="1300" b="0" i="0" u="none" strike="noStrike" cap="none">
              <a:solidFill>
                <a:srgbClr val="000000"/>
              </a:solidFill>
              <a:latin typeface="Verdana"/>
              <a:ea typeface="Verdana"/>
              <a:cs typeface="Verdana"/>
              <a:sym typeface="Verdana"/>
            </a:endParaRPr>
          </a:p>
        </p:txBody>
      </p:sp>
      <p:sp>
        <p:nvSpPr>
          <p:cNvPr id="341" name="Google Shape;341;p18:notes"/>
          <p:cNvSpPr>
            <a:spLocks noGrp="1" noRot="1" noChangeAspect="1"/>
          </p:cNvSpPr>
          <p:nvPr>
            <p:ph type="sldImg" idx="2"/>
          </p:nvPr>
        </p:nvSpPr>
        <p:spPr>
          <a:xfrm>
            <a:off x="714375" y="366713"/>
            <a:ext cx="5429250" cy="40719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42" name="Google Shape;342;p18: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lnSpc>
                <a:spcPct val="80000"/>
              </a:lnSpc>
              <a:spcBef>
                <a:spcPts val="0"/>
              </a:spcBef>
              <a:spcAft>
                <a:spcPts val="0"/>
              </a:spcAft>
              <a:buNone/>
            </a:pPr>
            <a:endParaRPr sz="6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9:notes"/>
          <p:cNvSpPr txBox="1">
            <a:spLocks noGrp="1"/>
          </p:cNvSpPr>
          <p:nvPr>
            <p:ph type="sldNum" idx="12"/>
          </p:nvPr>
        </p:nvSpPr>
        <p:spPr>
          <a:xfrm>
            <a:off x="4021294" y="9721106"/>
            <a:ext cx="3076363" cy="511730"/>
          </a:xfrm>
          <a:prstGeom prst="rect">
            <a:avLst/>
          </a:prstGeom>
          <a:noFill/>
          <a:ln>
            <a:noFill/>
          </a:ln>
        </p:spPr>
        <p:txBody>
          <a:bodyPr spcFirstLastPara="1" wrap="square" lIns="88125" tIns="44050" rIns="88125" bIns="4405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19</a:t>
            </a:fld>
            <a:endParaRPr sz="1300" b="0" i="0" u="none" strike="noStrike" cap="none">
              <a:solidFill>
                <a:srgbClr val="000000"/>
              </a:solidFill>
              <a:latin typeface="Verdana"/>
              <a:ea typeface="Verdana"/>
              <a:cs typeface="Verdana"/>
              <a:sym typeface="Verdana"/>
            </a:endParaRPr>
          </a:p>
        </p:txBody>
      </p:sp>
      <p:sp>
        <p:nvSpPr>
          <p:cNvPr id="350" name="Google Shape;350;p19:notes"/>
          <p:cNvSpPr>
            <a:spLocks noGrp="1" noRot="1" noChangeAspect="1"/>
          </p:cNvSpPr>
          <p:nvPr>
            <p:ph type="sldImg" idx="2"/>
          </p:nvPr>
        </p:nvSpPr>
        <p:spPr>
          <a:xfrm>
            <a:off x="714375" y="366713"/>
            <a:ext cx="5429250" cy="40719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51" name="Google Shape;351;p19: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82550" lvl="0" indent="0" algn="l" rtl="0">
              <a:spcBef>
                <a:spcPts val="0"/>
              </a:spcBef>
              <a:spcAft>
                <a:spcPts val="0"/>
              </a:spcAft>
              <a:buClr>
                <a:srgbClr val="E36C09"/>
              </a:buClr>
              <a:buSzPts val="1000"/>
              <a:buFont typeface="Noto Sans Symbols"/>
              <a:buNone/>
            </a:pPr>
            <a:r>
              <a:rPr lang="en-US" sz="1000" b="1">
                <a:solidFill>
                  <a:srgbClr val="E36C09"/>
                </a:solidFill>
              </a:rPr>
              <a:t>Goals</a:t>
            </a:r>
            <a:endParaRPr sz="1100" b="1">
              <a:solidFill>
                <a:srgbClr val="E36C09"/>
              </a:solidFill>
            </a:endParaRPr>
          </a:p>
          <a:p>
            <a:pPr marL="0" lvl="0" indent="0" algn="l" rtl="0">
              <a:spcBef>
                <a:spcPts val="0"/>
              </a:spcBef>
              <a:spcAft>
                <a:spcPts val="0"/>
              </a:spcAft>
              <a:buNone/>
            </a:pPr>
            <a:r>
              <a:rPr lang="en-US" sz="800"/>
              <a:t>Manage potential loss of object characteristics</a:t>
            </a:r>
            <a:endParaRPr/>
          </a:p>
          <a:p>
            <a:pPr marL="0" lvl="0" indent="0" algn="l" rtl="0">
              <a:spcBef>
                <a:spcPts val="0"/>
              </a:spcBef>
              <a:spcAft>
                <a:spcPts val="0"/>
              </a:spcAft>
              <a:buNone/>
            </a:pPr>
            <a:r>
              <a:rPr lang="en-US" sz="800"/>
              <a:t>Demonstrate degree of authenticity</a:t>
            </a:r>
            <a:endParaRPr/>
          </a:p>
          <a:p>
            <a:pPr marL="0" lvl="0" indent="0" algn="l" rtl="0">
              <a:spcBef>
                <a:spcPts val="0"/>
              </a:spcBef>
              <a:spcAft>
                <a:spcPts val="0"/>
              </a:spcAft>
              <a:buNone/>
            </a:pPr>
            <a:r>
              <a:rPr lang="en-US" sz="800"/>
              <a:t>Explain decisions</a:t>
            </a:r>
            <a:endParaRPr/>
          </a:p>
          <a:p>
            <a:pPr marL="0" lvl="0" indent="0" algn="l" rtl="0">
              <a:spcBef>
                <a:spcPts val="0"/>
              </a:spcBef>
              <a:spcAft>
                <a:spcPts val="0"/>
              </a:spcAft>
              <a:buClr>
                <a:schemeClr val="dk1"/>
              </a:buClr>
              <a:buSzPts val="800"/>
              <a:buFont typeface="Noto Sans Symbols"/>
              <a:buNone/>
            </a:pPr>
            <a:endParaRPr sz="800"/>
          </a:p>
          <a:p>
            <a:pPr marL="0" lvl="0" indent="0" algn="l" rtl="0">
              <a:spcBef>
                <a:spcPts val="0"/>
              </a:spcBef>
              <a:spcAft>
                <a:spcPts val="0"/>
              </a:spcAft>
              <a:buClr>
                <a:schemeClr val="dk1"/>
              </a:buClr>
              <a:buSzPts val="800"/>
              <a:buFont typeface="Noto Sans Symbols"/>
              <a:buNone/>
            </a:pPr>
            <a:endParaRPr sz="800"/>
          </a:p>
          <a:p>
            <a:pPr marL="0" lvl="0" indent="0" algn="l" rtl="0">
              <a:spcBef>
                <a:spcPts val="0"/>
              </a:spcBef>
              <a:spcAft>
                <a:spcPts val="0"/>
              </a:spcAft>
              <a:buNone/>
            </a:pPr>
            <a:endParaRPr sz="800"/>
          </a:p>
          <a:p>
            <a:pPr marL="0" lvl="0" indent="0" algn="l" rtl="0">
              <a:spcBef>
                <a:spcPts val="0"/>
              </a:spcBef>
              <a:spcAft>
                <a:spcPts val="0"/>
              </a:spcAft>
              <a:buNone/>
            </a:pPr>
            <a:endParaRPr sz="800"/>
          </a:p>
          <a:p>
            <a:pPr marL="0" lvl="0" indent="0" algn="l" rtl="0">
              <a:lnSpc>
                <a:spcPct val="80000"/>
              </a:lnSpc>
              <a:spcBef>
                <a:spcPts val="0"/>
              </a:spcBef>
              <a:spcAft>
                <a:spcPts val="0"/>
              </a:spcAft>
              <a:buNone/>
            </a:pPr>
            <a:endParaRPr sz="6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2: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187" name="Google Shape;187;p2: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20:notes"/>
          <p:cNvSpPr txBox="1">
            <a:spLocks noGrp="1"/>
          </p:cNvSpPr>
          <p:nvPr>
            <p:ph type="sldNum" idx="12"/>
          </p:nvPr>
        </p:nvSpPr>
        <p:spPr>
          <a:xfrm>
            <a:off x="4021294" y="9721106"/>
            <a:ext cx="3076363" cy="511730"/>
          </a:xfrm>
          <a:prstGeom prst="rect">
            <a:avLst/>
          </a:prstGeom>
          <a:noFill/>
          <a:ln>
            <a:noFill/>
          </a:ln>
        </p:spPr>
        <p:txBody>
          <a:bodyPr spcFirstLastPara="1" wrap="square" lIns="88125" tIns="44050" rIns="88125" bIns="4405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20</a:t>
            </a:fld>
            <a:endParaRPr sz="1300" b="0" i="0" u="none" strike="noStrike" cap="none">
              <a:solidFill>
                <a:srgbClr val="000000"/>
              </a:solidFill>
              <a:latin typeface="Verdana"/>
              <a:ea typeface="Verdana"/>
              <a:cs typeface="Verdana"/>
              <a:sym typeface="Verdana"/>
            </a:endParaRPr>
          </a:p>
        </p:txBody>
      </p:sp>
      <p:sp>
        <p:nvSpPr>
          <p:cNvPr id="360" name="Google Shape;360;p20:notes"/>
          <p:cNvSpPr>
            <a:spLocks noGrp="1" noRot="1" noChangeAspect="1"/>
          </p:cNvSpPr>
          <p:nvPr>
            <p:ph type="sldImg" idx="2"/>
          </p:nvPr>
        </p:nvSpPr>
        <p:spPr>
          <a:xfrm>
            <a:off x="714375" y="366713"/>
            <a:ext cx="5429250" cy="40719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1" name="Google Shape;361;p20: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lnSpc>
                <a:spcPct val="80000"/>
              </a:lnSpc>
              <a:spcBef>
                <a:spcPts val="0"/>
              </a:spcBef>
              <a:spcAft>
                <a:spcPts val="0"/>
              </a:spcAft>
              <a:buNone/>
            </a:pPr>
            <a:endParaRPr sz="6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1: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68" name="Google Shape;368;p21: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22: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78" name="Google Shape;378;p22: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23: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84" name="Google Shape;384;p23: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Refer to data model later</a:t>
            </a:r>
            <a:endParaRPr/>
          </a:p>
        </p:txBody>
      </p:sp>
      <p:sp>
        <p:nvSpPr>
          <p:cNvPr id="385" name="Google Shape;385;p23: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Calibri"/>
                <a:ea typeface="Calibri"/>
                <a:cs typeface="Calibri"/>
                <a:sym typeface="Calibri"/>
              </a:rPr>
              <a:t>23</a:t>
            </a:fld>
            <a:endParaRPr sz="1300" b="0" i="0" u="none" strike="noStrike" cap="none">
              <a:solidFill>
                <a:srgbClr val="000000"/>
              </a:solidFill>
              <a:latin typeface="Calibri"/>
              <a:ea typeface="Calibri"/>
              <a:cs typeface="Calibri"/>
              <a:sym typeface="Calibri"/>
            </a:endParaRPr>
          </a:p>
        </p:txBody>
      </p:sp>
      <p:sp>
        <p:nvSpPr>
          <p:cNvPr id="386" name="Google Shape;386;p23: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387" name="Google Shape;387;p23: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24: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94" name="Google Shape;394;p24: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25:notes"/>
          <p:cNvSpPr txBox="1">
            <a:spLocks noGrp="1"/>
          </p:cNvSpPr>
          <p:nvPr>
            <p:ph type="sldNum" idx="12"/>
          </p:nvPr>
        </p:nvSpPr>
        <p:spPr>
          <a:xfrm>
            <a:off x="4021294" y="9721106"/>
            <a:ext cx="3076363" cy="511730"/>
          </a:xfrm>
          <a:prstGeom prst="rect">
            <a:avLst/>
          </a:prstGeom>
          <a:noFill/>
          <a:ln>
            <a:noFill/>
          </a:ln>
        </p:spPr>
        <p:txBody>
          <a:bodyPr spcFirstLastPara="1" wrap="square" lIns="92350" tIns="46175" rIns="92350" bIns="46175"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25</a:t>
            </a:fld>
            <a:endParaRPr sz="1300" b="0" i="0" u="none" strike="noStrike" cap="none">
              <a:solidFill>
                <a:srgbClr val="000000"/>
              </a:solidFill>
              <a:latin typeface="Verdana"/>
              <a:ea typeface="Verdana"/>
              <a:cs typeface="Verdana"/>
              <a:sym typeface="Verdana"/>
            </a:endParaRPr>
          </a:p>
        </p:txBody>
      </p:sp>
      <p:sp>
        <p:nvSpPr>
          <p:cNvPr id="400" name="Google Shape;400;p25:notes"/>
          <p:cNvSpPr>
            <a:spLocks noGrp="1" noRot="1" noChangeAspect="1"/>
          </p:cNvSpPr>
          <p:nvPr>
            <p:ph type="sldImg" idx="2"/>
          </p:nvPr>
        </p:nvSpPr>
        <p:spPr>
          <a:xfrm>
            <a:off x="509588" y="409575"/>
            <a:ext cx="6080125" cy="455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01" name="Google Shape;401;p25: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sz="900"/>
          </a:p>
        </p:txBody>
      </p:sp>
      <p:sp>
        <p:nvSpPr>
          <p:cNvPr id="402" name="Google Shape;402;p25: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403" name="Google Shape;403;p25: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26:notes"/>
          <p:cNvSpPr txBox="1">
            <a:spLocks noGrp="1"/>
          </p:cNvSpPr>
          <p:nvPr>
            <p:ph type="sldNum" idx="12"/>
          </p:nvPr>
        </p:nvSpPr>
        <p:spPr>
          <a:xfrm>
            <a:off x="4021294" y="9721106"/>
            <a:ext cx="3076363" cy="511730"/>
          </a:xfrm>
          <a:prstGeom prst="rect">
            <a:avLst/>
          </a:prstGeom>
          <a:noFill/>
          <a:ln>
            <a:noFill/>
          </a:ln>
        </p:spPr>
        <p:txBody>
          <a:bodyPr spcFirstLastPara="1" wrap="square" lIns="92350" tIns="46175" rIns="92350" bIns="46175"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26</a:t>
            </a:fld>
            <a:endParaRPr sz="1300" b="0" i="0" u="none" strike="noStrike" cap="none">
              <a:solidFill>
                <a:srgbClr val="000000"/>
              </a:solidFill>
              <a:latin typeface="Verdana"/>
              <a:ea typeface="Verdana"/>
              <a:cs typeface="Verdana"/>
              <a:sym typeface="Verdana"/>
            </a:endParaRPr>
          </a:p>
        </p:txBody>
      </p:sp>
      <p:sp>
        <p:nvSpPr>
          <p:cNvPr id="409" name="Google Shape;409;p26:notes"/>
          <p:cNvSpPr>
            <a:spLocks noGrp="1" noRot="1" noChangeAspect="1"/>
          </p:cNvSpPr>
          <p:nvPr>
            <p:ph type="sldImg" idx="2"/>
          </p:nvPr>
        </p:nvSpPr>
        <p:spPr>
          <a:xfrm>
            <a:off x="509588" y="409575"/>
            <a:ext cx="6080125" cy="455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10" name="Google Shape;410;p26: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11" name="Google Shape;411;p26: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412" name="Google Shape;412;p26: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27:notes"/>
          <p:cNvSpPr txBox="1">
            <a:spLocks noGrp="1"/>
          </p:cNvSpPr>
          <p:nvPr>
            <p:ph type="sldNum" idx="12"/>
          </p:nvPr>
        </p:nvSpPr>
        <p:spPr>
          <a:xfrm>
            <a:off x="4021294" y="9721106"/>
            <a:ext cx="3076363" cy="511730"/>
          </a:xfrm>
          <a:prstGeom prst="rect">
            <a:avLst/>
          </a:prstGeom>
          <a:noFill/>
          <a:ln>
            <a:noFill/>
          </a:ln>
        </p:spPr>
        <p:txBody>
          <a:bodyPr spcFirstLastPara="1" wrap="square" lIns="92350" tIns="46175" rIns="92350" bIns="46175"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Verdana"/>
                <a:ea typeface="Verdana"/>
                <a:cs typeface="Verdana"/>
                <a:sym typeface="Verdana"/>
              </a:rPr>
              <a:t>27</a:t>
            </a:fld>
            <a:endParaRPr sz="1300" b="0" i="0" u="none" strike="noStrike" cap="none">
              <a:solidFill>
                <a:srgbClr val="000000"/>
              </a:solidFill>
              <a:latin typeface="Verdana"/>
              <a:ea typeface="Verdana"/>
              <a:cs typeface="Verdana"/>
              <a:sym typeface="Verdana"/>
            </a:endParaRPr>
          </a:p>
        </p:txBody>
      </p:sp>
      <p:sp>
        <p:nvSpPr>
          <p:cNvPr id="418" name="Google Shape;418;p27:notes"/>
          <p:cNvSpPr>
            <a:spLocks noGrp="1" noRot="1" noChangeAspect="1"/>
          </p:cNvSpPr>
          <p:nvPr>
            <p:ph type="sldImg" idx="2"/>
          </p:nvPr>
        </p:nvSpPr>
        <p:spPr>
          <a:xfrm>
            <a:off x="509588" y="409575"/>
            <a:ext cx="6080125" cy="455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19" name="Google Shape;419;p27: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20" name="Google Shape;420;p27: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421" name="Google Shape;421;p27: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2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27" name="Google Shape;427;p28: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3" indent="0" algn="l" rtl="0">
              <a:spcBef>
                <a:spcPts val="0"/>
              </a:spcBef>
              <a:spcAft>
                <a:spcPts val="0"/>
              </a:spcAft>
              <a:buNone/>
            </a:pPr>
            <a:r>
              <a:rPr lang="en-US"/>
              <a:t>Intended use = OAIS designated community</a:t>
            </a:r>
            <a:endParaRPr/>
          </a:p>
        </p:txBody>
      </p:sp>
      <p:sp>
        <p:nvSpPr>
          <p:cNvPr id="428" name="Google Shape;428;p28: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Calibri"/>
                <a:ea typeface="Calibri"/>
                <a:cs typeface="Calibri"/>
                <a:sym typeface="Calibri"/>
              </a:rPr>
              <a:t>28</a:t>
            </a:fld>
            <a:endParaRPr sz="1300" b="0" i="0" u="none" strike="noStrike" cap="none">
              <a:solidFill>
                <a:srgbClr val="000000"/>
              </a:solidFill>
              <a:latin typeface="Calibri"/>
              <a:ea typeface="Calibri"/>
              <a:cs typeface="Calibri"/>
              <a:sym typeface="Calibri"/>
            </a:endParaRPr>
          </a:p>
        </p:txBody>
      </p:sp>
      <p:sp>
        <p:nvSpPr>
          <p:cNvPr id="429" name="Google Shape;429;p28: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430" name="Google Shape;430;p28: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2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8" name="Google Shape;448;p29: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49" name="Google Shape;449;p29: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a:t>29</a:t>
            </a:fld>
            <a:endParaRPr/>
          </a:p>
        </p:txBody>
      </p:sp>
      <p:sp>
        <p:nvSpPr>
          <p:cNvPr id="450" name="Google Shape;450;p29: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3: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3" name="Google Shape;193;p3: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No round the room</a:t>
            </a:r>
            <a:endParaRPr/>
          </a:p>
          <a:p>
            <a:pPr marL="0" lvl="0" indent="0" algn="l" rtl="0">
              <a:spcBef>
                <a:spcPts val="0"/>
              </a:spcBef>
              <a:spcAft>
                <a:spcPts val="0"/>
              </a:spcAft>
              <a:buNone/>
            </a:pPr>
            <a:r>
              <a:rPr lang="en-US"/>
              <a:t>Send survey before session -&gt; Rather prepare questions for simple raising of hands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94" name="Google Shape;194;p3: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Calibri"/>
                <a:ea typeface="Calibri"/>
                <a:cs typeface="Calibri"/>
                <a:sym typeface="Calibri"/>
              </a:rPr>
              <a:t>3</a:t>
            </a:fld>
            <a:endParaRPr sz="1300" b="0" i="0" u="none" strike="noStrike" cap="none">
              <a:solidFill>
                <a:srgbClr val="000000"/>
              </a:solidFill>
              <a:latin typeface="Calibri"/>
              <a:ea typeface="Calibri"/>
              <a:cs typeface="Calibri"/>
              <a:sym typeface="Calibri"/>
            </a:endParaRPr>
          </a:p>
        </p:txBody>
      </p:sp>
      <p:sp>
        <p:nvSpPr>
          <p:cNvPr id="195" name="Google Shape;195;p3: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196" name="Google Shape;196;p3: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30: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59" name="Google Shape;459;p30: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Refer to data model later</a:t>
            </a:r>
            <a:endParaRPr/>
          </a:p>
        </p:txBody>
      </p:sp>
      <p:sp>
        <p:nvSpPr>
          <p:cNvPr id="460" name="Google Shape;460;p30: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Calibri"/>
                <a:ea typeface="Calibri"/>
                <a:cs typeface="Calibri"/>
                <a:sym typeface="Calibri"/>
              </a:rPr>
              <a:t>30</a:t>
            </a:fld>
            <a:endParaRPr sz="1300" b="0" i="0" u="none" strike="noStrike" cap="none">
              <a:solidFill>
                <a:srgbClr val="000000"/>
              </a:solidFill>
              <a:latin typeface="Calibri"/>
              <a:ea typeface="Calibri"/>
              <a:cs typeface="Calibri"/>
              <a:sym typeface="Calibri"/>
            </a:endParaRPr>
          </a:p>
        </p:txBody>
      </p:sp>
      <p:sp>
        <p:nvSpPr>
          <p:cNvPr id="461" name="Google Shape;461;p30: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31: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7" name="Google Shape;467;p31: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Refer to data model later</a:t>
            </a:r>
            <a:endParaRPr/>
          </a:p>
        </p:txBody>
      </p:sp>
      <p:sp>
        <p:nvSpPr>
          <p:cNvPr id="468" name="Google Shape;468;p31: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Calibri"/>
                <a:ea typeface="Calibri"/>
                <a:cs typeface="Calibri"/>
                <a:sym typeface="Calibri"/>
              </a:rPr>
              <a:t>31</a:t>
            </a:fld>
            <a:endParaRPr sz="1300" b="0" i="0" u="none" strike="noStrike" cap="none">
              <a:solidFill>
                <a:srgbClr val="000000"/>
              </a:solidFill>
              <a:latin typeface="Calibri"/>
              <a:ea typeface="Calibri"/>
              <a:cs typeface="Calibri"/>
              <a:sym typeface="Calibri"/>
            </a:endParaRPr>
          </a:p>
        </p:txBody>
      </p:sp>
      <p:sp>
        <p:nvSpPr>
          <p:cNvPr id="469" name="Google Shape;469;p31: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32: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5" name="Google Shape;475;p32: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76" name="Google Shape;476;p32: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477" name="Google Shape;477;p32: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a:t>32</a:t>
            </a:fld>
            <a:endParaRPr/>
          </a:p>
        </p:txBody>
      </p:sp>
      <p:sp>
        <p:nvSpPr>
          <p:cNvPr id="478" name="Google Shape;478;p32: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33: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7" name="Google Shape;487;p33: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488" name="Google Shape;488;p33: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489" name="Google Shape;489;p33: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a:t>33</a:t>
            </a:fld>
            <a:endParaRPr/>
          </a:p>
        </p:txBody>
      </p:sp>
      <p:sp>
        <p:nvSpPr>
          <p:cNvPr id="490" name="Google Shape;490;p33: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p34: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06" name="Google Shape;506;p34: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35: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28" name="Google Shape;528;p35: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36: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52" name="Google Shape;552;p36: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p37: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63" name="Google Shape;563;p37: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p3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2" name="Google Shape;572;p38: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73" name="Google Shape;573;p38: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574" name="Google Shape;574;p38: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a:t>38</a:t>
            </a:fld>
            <a:endParaRPr/>
          </a:p>
        </p:txBody>
      </p:sp>
      <p:sp>
        <p:nvSpPr>
          <p:cNvPr id="575" name="Google Shape;575;p38: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5"/>
        <p:cNvGrpSpPr/>
        <p:nvPr/>
      </p:nvGrpSpPr>
      <p:grpSpPr>
        <a:xfrm>
          <a:off x="0" y="0"/>
          <a:ext cx="0" cy="0"/>
          <a:chOff x="0" y="0"/>
          <a:chExt cx="0" cy="0"/>
        </a:xfrm>
      </p:grpSpPr>
      <p:sp>
        <p:nvSpPr>
          <p:cNvPr id="3236" name="Google Shape;3236;p121:notes"/>
          <p:cNvSpPr>
            <a:spLocks noGrp="1" noRot="1" noChangeAspect="1"/>
          </p:cNvSpPr>
          <p:nvPr>
            <p:ph type="sldImg" idx="2"/>
          </p:nvPr>
        </p:nvSpPr>
        <p:spPr>
          <a:xfrm>
            <a:off x="1144588" y="685800"/>
            <a:ext cx="4568825" cy="34274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37" name="Google Shape;3237;p121:notes"/>
          <p:cNvSpPr txBox="1">
            <a:spLocks noGrp="1"/>
          </p:cNvSpPr>
          <p:nvPr>
            <p:ph type="body" idx="1"/>
          </p:nvPr>
        </p:nvSpPr>
        <p:spPr>
          <a:xfrm>
            <a:off x="914400" y="4343400"/>
            <a:ext cx="5029200" cy="411480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238" name="Google Shape;3238;p121: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3779915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4: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5" name="Google Shape;205;p4: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dirty="0"/>
          </a:p>
        </p:txBody>
      </p:sp>
      <p:sp>
        <p:nvSpPr>
          <p:cNvPr id="206" name="Google Shape;206;p4: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Calibri"/>
                <a:ea typeface="Calibri"/>
                <a:cs typeface="Calibri"/>
                <a:sym typeface="Calibri"/>
              </a:rPr>
              <a:t>4</a:t>
            </a:fld>
            <a:endParaRPr sz="1300" b="0" i="0" u="none" strike="noStrike" cap="none">
              <a:solidFill>
                <a:srgbClr val="000000"/>
              </a:solidFill>
              <a:latin typeface="Calibri"/>
              <a:ea typeface="Calibri"/>
              <a:cs typeface="Calibri"/>
              <a:sym typeface="Calibri"/>
            </a:endParaRPr>
          </a:p>
        </p:txBody>
      </p:sp>
      <p:sp>
        <p:nvSpPr>
          <p:cNvPr id="207" name="Google Shape;207;p4: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208" name="Google Shape;208;p4: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8"/>
        <p:cNvGrpSpPr/>
        <p:nvPr/>
      </p:nvGrpSpPr>
      <p:grpSpPr>
        <a:xfrm>
          <a:off x="0" y="0"/>
          <a:ext cx="0" cy="0"/>
          <a:chOff x="0" y="0"/>
          <a:chExt cx="0" cy="0"/>
        </a:xfrm>
      </p:grpSpPr>
      <p:sp>
        <p:nvSpPr>
          <p:cNvPr id="3249" name="Google Shape;3249;p122: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50" name="Google Shape;3250;p122: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dirty="0"/>
              <a:t>Object concerned – events/actions on objects, agents involved in event, rights for …</a:t>
            </a:r>
            <a:endParaRPr dirty="0"/>
          </a:p>
        </p:txBody>
      </p:sp>
      <p:sp>
        <p:nvSpPr>
          <p:cNvPr id="3251" name="Google Shape;3251;p122: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40</a:t>
            </a:fld>
            <a:endParaRPr sz="1200" b="0" i="0" u="none" strike="noStrike" cap="none">
              <a:solidFill>
                <a:srgbClr val="000000"/>
              </a:solidFill>
              <a:latin typeface="Calibri"/>
              <a:ea typeface="Calibri"/>
              <a:cs typeface="Calibri"/>
              <a:sym typeface="Calibri"/>
            </a:endParaRPr>
          </a:p>
        </p:txBody>
      </p:sp>
      <p:sp>
        <p:nvSpPr>
          <p:cNvPr id="3252" name="Google Shape;3252;p122: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26122193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7"/>
        <p:cNvGrpSpPr/>
        <p:nvPr/>
      </p:nvGrpSpPr>
      <p:grpSpPr>
        <a:xfrm>
          <a:off x="0" y="0"/>
          <a:ext cx="0" cy="0"/>
          <a:chOff x="0" y="0"/>
          <a:chExt cx="0" cy="0"/>
        </a:xfrm>
      </p:grpSpPr>
      <p:sp>
        <p:nvSpPr>
          <p:cNvPr id="3308" name="Google Shape;3308;p123: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309" name="Google Shape;3309;p123: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97560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3"/>
        <p:cNvGrpSpPr/>
        <p:nvPr/>
      </p:nvGrpSpPr>
      <p:grpSpPr>
        <a:xfrm>
          <a:off x="0" y="0"/>
          <a:ext cx="0" cy="0"/>
          <a:chOff x="0" y="0"/>
          <a:chExt cx="0" cy="0"/>
        </a:xfrm>
      </p:grpSpPr>
      <p:sp>
        <p:nvSpPr>
          <p:cNvPr id="3334" name="Google Shape;3334;p124: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335" name="Google Shape;3335;p124: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7925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7"/>
        <p:cNvGrpSpPr/>
        <p:nvPr/>
      </p:nvGrpSpPr>
      <p:grpSpPr>
        <a:xfrm>
          <a:off x="0" y="0"/>
          <a:ext cx="0" cy="0"/>
          <a:chOff x="0" y="0"/>
          <a:chExt cx="0" cy="0"/>
        </a:xfrm>
      </p:grpSpPr>
      <p:sp>
        <p:nvSpPr>
          <p:cNvPr id="3358" name="Google Shape;3358;p125: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359" name="Google Shape;3359;p125: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03417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3"/>
        <p:cNvGrpSpPr/>
        <p:nvPr/>
      </p:nvGrpSpPr>
      <p:grpSpPr>
        <a:xfrm>
          <a:off x="0" y="0"/>
          <a:ext cx="0" cy="0"/>
          <a:chOff x="0" y="0"/>
          <a:chExt cx="0" cy="0"/>
        </a:xfrm>
      </p:grpSpPr>
      <p:sp>
        <p:nvSpPr>
          <p:cNvPr id="3404" name="Google Shape;3404;p126: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405" name="Google Shape;3405;p126: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27450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3"/>
        <p:cNvGrpSpPr/>
        <p:nvPr/>
      </p:nvGrpSpPr>
      <p:grpSpPr>
        <a:xfrm>
          <a:off x="0" y="0"/>
          <a:ext cx="0" cy="0"/>
          <a:chOff x="0" y="0"/>
          <a:chExt cx="0" cy="0"/>
        </a:xfrm>
      </p:grpSpPr>
      <p:sp>
        <p:nvSpPr>
          <p:cNvPr id="1154" name="Google Shape;1154;p54: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55" name="Google Shape;1155;p54: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dirty="0"/>
          </a:p>
        </p:txBody>
      </p:sp>
      <p:sp>
        <p:nvSpPr>
          <p:cNvPr id="1156" name="Google Shape;1156;p54: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47</a:t>
            </a:fld>
            <a:endParaRPr sz="1300">
              <a:solidFill>
                <a:srgbClr val="000000"/>
              </a:solidFill>
              <a:latin typeface="Calibri"/>
              <a:ea typeface="Calibri"/>
              <a:cs typeface="Calibri"/>
              <a:sym typeface="Calibri"/>
            </a:endParaRPr>
          </a:p>
        </p:txBody>
      </p:sp>
      <p:sp>
        <p:nvSpPr>
          <p:cNvPr id="1157" name="Google Shape;1157;p54: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1158" name="Google Shape;1158;p54: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extLst>
      <p:ext uri="{BB962C8B-B14F-4D97-AF65-F5344CB8AC3E}">
        <p14:creationId xmlns:p14="http://schemas.microsoft.com/office/powerpoint/2010/main" val="37896930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0"/>
        <p:cNvGrpSpPr/>
        <p:nvPr/>
      </p:nvGrpSpPr>
      <p:grpSpPr>
        <a:xfrm>
          <a:off x="0" y="0"/>
          <a:ext cx="0" cy="0"/>
          <a:chOff x="0" y="0"/>
          <a:chExt cx="0" cy="0"/>
        </a:xfrm>
      </p:grpSpPr>
      <p:sp>
        <p:nvSpPr>
          <p:cNvPr id="1181" name="Google Shape;1181;p55: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82" name="Google Shape;1182;p55: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Refer to data model later</a:t>
            </a:r>
            <a:endParaRPr/>
          </a:p>
        </p:txBody>
      </p:sp>
      <p:sp>
        <p:nvSpPr>
          <p:cNvPr id="1183" name="Google Shape;1183;p55: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48</a:t>
            </a:fld>
            <a:endParaRPr sz="1300">
              <a:solidFill>
                <a:srgbClr val="000000"/>
              </a:solidFill>
              <a:latin typeface="Calibri"/>
              <a:ea typeface="Calibri"/>
              <a:cs typeface="Calibri"/>
              <a:sym typeface="Calibri"/>
            </a:endParaRPr>
          </a:p>
        </p:txBody>
      </p:sp>
      <p:sp>
        <p:nvSpPr>
          <p:cNvPr id="1184" name="Google Shape;1184;p55: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1185" name="Google Shape;1185;p55: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extLst>
      <p:ext uri="{BB962C8B-B14F-4D97-AF65-F5344CB8AC3E}">
        <p14:creationId xmlns:p14="http://schemas.microsoft.com/office/powerpoint/2010/main" val="12521721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9"/>
        <p:cNvGrpSpPr/>
        <p:nvPr/>
      </p:nvGrpSpPr>
      <p:grpSpPr>
        <a:xfrm>
          <a:off x="0" y="0"/>
          <a:ext cx="0" cy="0"/>
          <a:chOff x="0" y="0"/>
          <a:chExt cx="0" cy="0"/>
        </a:xfrm>
      </p:grpSpPr>
      <p:sp>
        <p:nvSpPr>
          <p:cNvPr id="3870" name="Google Shape;3870;p140: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871" name="Google Shape;3871;p140: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latin typeface="Times New Roman"/>
                <a:ea typeface="Times New Roman"/>
                <a:cs typeface="Times New Roman"/>
                <a:sym typeface="Times New Roman"/>
              </a:rPr>
              <a:t>Important to document relations, like putting preservation data in PREMIS</a:t>
            </a:r>
            <a:endParaRPr/>
          </a:p>
          <a:p>
            <a:pPr marL="0" lvl="0" indent="0" algn="l" rtl="0">
              <a:spcBef>
                <a:spcPts val="0"/>
              </a:spcBef>
              <a:spcAft>
                <a:spcPts val="0"/>
              </a:spcAft>
              <a:buNone/>
            </a:pPr>
            <a:r>
              <a:rPr lang="en-US">
                <a:latin typeface="Times New Roman"/>
                <a:ea typeface="Times New Roman"/>
                <a:cs typeface="Times New Roman"/>
                <a:sym typeface="Times New Roman"/>
              </a:rPr>
              <a:t>Parallel encoded text, update challenge</a:t>
            </a:r>
            <a:endParaRPr/>
          </a:p>
          <a:p>
            <a:pPr marL="0" lvl="0" indent="0" algn="l" rtl="0">
              <a:spcBef>
                <a:spcPts val="0"/>
              </a:spcBef>
              <a:spcAft>
                <a:spcPts val="0"/>
              </a:spcAft>
              <a:buNone/>
            </a:pPr>
            <a:r>
              <a:rPr lang="en-US">
                <a:latin typeface="Times New Roman"/>
                <a:ea typeface="Times New Roman"/>
                <a:cs typeface="Times New Roman"/>
                <a:sym typeface="Times New Roman"/>
              </a:rPr>
              <a:t>Nouns and verbs</a:t>
            </a:r>
            <a:endParaRPr/>
          </a:p>
          <a:p>
            <a:pPr marL="0" lvl="0" indent="0" algn="l" rtl="0">
              <a:spcBef>
                <a:spcPts val="0"/>
              </a:spcBef>
              <a:spcAft>
                <a:spcPts val="0"/>
              </a:spcAft>
              <a:buNone/>
            </a:pPr>
            <a:endParaRPr/>
          </a:p>
        </p:txBody>
      </p:sp>
      <p:sp>
        <p:nvSpPr>
          <p:cNvPr id="3872" name="Google Shape;3872;p140: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49</a:t>
            </a:fld>
            <a:endParaRPr sz="1200" b="0" i="0" u="none" strike="noStrike" cap="none">
              <a:solidFill>
                <a:srgbClr val="000000"/>
              </a:solidFill>
              <a:latin typeface="Calibri"/>
              <a:ea typeface="Calibri"/>
              <a:cs typeface="Calibri"/>
              <a:sym typeface="Calibri"/>
            </a:endParaRPr>
          </a:p>
        </p:txBody>
      </p:sp>
      <p:sp>
        <p:nvSpPr>
          <p:cNvPr id="3873" name="Google Shape;3873;p140: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8"/>
        <p:cNvGrpSpPr/>
        <p:nvPr/>
      </p:nvGrpSpPr>
      <p:grpSpPr>
        <a:xfrm>
          <a:off x="0" y="0"/>
          <a:ext cx="0" cy="0"/>
          <a:chOff x="0" y="0"/>
          <a:chExt cx="0" cy="0"/>
        </a:xfrm>
      </p:grpSpPr>
      <p:sp>
        <p:nvSpPr>
          <p:cNvPr id="3249" name="Google Shape;3249;p122: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50" name="Google Shape;3250;p122: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Object concerned – events/actions on objects, agents involved in event, rights for …</a:t>
            </a:r>
            <a:endParaRPr/>
          </a:p>
        </p:txBody>
      </p:sp>
      <p:sp>
        <p:nvSpPr>
          <p:cNvPr id="3251" name="Google Shape;3251;p122: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50</a:t>
            </a:fld>
            <a:endParaRPr sz="1200" b="0" i="0" u="none" strike="noStrike" cap="none">
              <a:solidFill>
                <a:srgbClr val="000000"/>
              </a:solidFill>
              <a:latin typeface="Calibri"/>
              <a:ea typeface="Calibri"/>
              <a:cs typeface="Calibri"/>
              <a:sym typeface="Calibri"/>
            </a:endParaRPr>
          </a:p>
        </p:txBody>
      </p:sp>
      <p:sp>
        <p:nvSpPr>
          <p:cNvPr id="3252" name="Google Shape;3252;p122: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23508825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5"/>
        <p:cNvGrpSpPr/>
        <p:nvPr/>
      </p:nvGrpSpPr>
      <p:grpSpPr>
        <a:xfrm>
          <a:off x="0" y="0"/>
          <a:ext cx="0" cy="0"/>
          <a:chOff x="0" y="0"/>
          <a:chExt cx="0" cy="0"/>
        </a:xfrm>
      </p:grpSpPr>
      <p:sp>
        <p:nvSpPr>
          <p:cNvPr id="3106" name="Google Shape;3106;p109: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107" name="Google Shape;3107;p10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5: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8" name="Google Shape;218;p5: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219" name="Google Shape;219;p5: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sz="1300" b="0" i="0" u="none" strike="noStrike" cap="none">
                <a:solidFill>
                  <a:srgbClr val="000000"/>
                </a:solidFill>
                <a:latin typeface="Calibri"/>
                <a:ea typeface="Calibri"/>
                <a:cs typeface="Calibri"/>
                <a:sym typeface="Calibri"/>
              </a:rPr>
              <a:t>5</a:t>
            </a:fld>
            <a:endParaRPr sz="1300" b="0" i="0" u="none" strike="noStrike" cap="none">
              <a:solidFill>
                <a:srgbClr val="000000"/>
              </a:solidFill>
              <a:latin typeface="Calibri"/>
              <a:ea typeface="Calibri"/>
              <a:cs typeface="Calibri"/>
              <a:sym typeface="Calibri"/>
            </a:endParaRPr>
          </a:p>
        </p:txBody>
      </p:sp>
      <p:sp>
        <p:nvSpPr>
          <p:cNvPr id="220" name="Google Shape;220;p5: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221" name="Google Shape;221;p5: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4"/>
        <p:cNvGrpSpPr/>
        <p:nvPr/>
      </p:nvGrpSpPr>
      <p:grpSpPr>
        <a:xfrm>
          <a:off x="0" y="0"/>
          <a:ext cx="0" cy="0"/>
          <a:chOff x="0" y="0"/>
          <a:chExt cx="0" cy="0"/>
        </a:xfrm>
      </p:grpSpPr>
      <p:sp>
        <p:nvSpPr>
          <p:cNvPr id="3115" name="Google Shape;3115;p110: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dirty="0"/>
          </a:p>
        </p:txBody>
      </p:sp>
      <p:sp>
        <p:nvSpPr>
          <p:cNvPr id="3116" name="Google Shape;3116;p110: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3"/>
        <p:cNvGrpSpPr/>
        <p:nvPr/>
      </p:nvGrpSpPr>
      <p:grpSpPr>
        <a:xfrm>
          <a:off x="0" y="0"/>
          <a:ext cx="0" cy="0"/>
          <a:chOff x="0" y="0"/>
          <a:chExt cx="0" cy="0"/>
        </a:xfrm>
      </p:grpSpPr>
      <p:sp>
        <p:nvSpPr>
          <p:cNvPr id="3124" name="Google Shape;3124;p1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5" name="Google Shape;3125;p1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p>
        </p:txBody>
      </p:sp>
      <p:sp>
        <p:nvSpPr>
          <p:cNvPr id="3126" name="Google Shape;3126;p1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en-US"/>
              <a:t>53</a:t>
            </a:fld>
            <a:endParaRPr/>
          </a:p>
        </p:txBody>
      </p:sp>
      <p:sp>
        <p:nvSpPr>
          <p:cNvPr id="3127" name="Google Shape;3127;p111:notes"/>
          <p:cNvSpPr txBox="1">
            <a:spLocks noGrp="1"/>
          </p:cNvSpPr>
          <p:nvPr>
            <p:ph type="hdr" idx="3"/>
          </p:nvPr>
        </p:nvSpPr>
        <p:spPr>
          <a:xfrm>
            <a:off x="0" y="0"/>
            <a:ext cx="2971800" cy="457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US"/>
              <a:t>PREMIS Tutorial @ iPres2019</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5"/>
        <p:cNvGrpSpPr/>
        <p:nvPr/>
      </p:nvGrpSpPr>
      <p:grpSpPr>
        <a:xfrm>
          <a:off x="0" y="0"/>
          <a:ext cx="0" cy="0"/>
          <a:chOff x="0" y="0"/>
          <a:chExt cx="0" cy="0"/>
        </a:xfrm>
      </p:grpSpPr>
      <p:sp>
        <p:nvSpPr>
          <p:cNvPr id="3136" name="Google Shape;3136;p1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p>
        </p:txBody>
      </p:sp>
      <p:sp>
        <p:nvSpPr>
          <p:cNvPr id="3137" name="Google Shape;3137;p1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1"/>
        <p:cNvGrpSpPr/>
        <p:nvPr/>
      </p:nvGrpSpPr>
      <p:grpSpPr>
        <a:xfrm>
          <a:off x="0" y="0"/>
          <a:ext cx="0" cy="0"/>
          <a:chOff x="0" y="0"/>
          <a:chExt cx="0" cy="0"/>
        </a:xfrm>
      </p:grpSpPr>
      <p:sp>
        <p:nvSpPr>
          <p:cNvPr id="3142" name="Google Shape;3142;p1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3143" name="Google Shape;3143;p1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7"/>
        <p:cNvGrpSpPr/>
        <p:nvPr/>
      </p:nvGrpSpPr>
      <p:grpSpPr>
        <a:xfrm>
          <a:off x="0" y="0"/>
          <a:ext cx="0" cy="0"/>
          <a:chOff x="0" y="0"/>
          <a:chExt cx="0" cy="0"/>
        </a:xfrm>
      </p:grpSpPr>
      <p:sp>
        <p:nvSpPr>
          <p:cNvPr id="3148" name="Google Shape;3148;p1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3149" name="Google Shape;3149;p1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8"/>
        <p:cNvGrpSpPr/>
        <p:nvPr/>
      </p:nvGrpSpPr>
      <p:grpSpPr>
        <a:xfrm>
          <a:off x="0" y="0"/>
          <a:ext cx="0" cy="0"/>
          <a:chOff x="0" y="0"/>
          <a:chExt cx="0" cy="0"/>
        </a:xfrm>
      </p:grpSpPr>
      <p:sp>
        <p:nvSpPr>
          <p:cNvPr id="3169" name="Google Shape;3169;p1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0" name="Google Shape;3170;p1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An example of Agents registry : https://github.com/kieranjol/FIscripts/blob/master/premis_agents.csv</a:t>
            </a:r>
            <a:endParaRPr/>
          </a:p>
          <a:p>
            <a:pPr marL="0" lvl="0" indent="0" algn="l" rtl="0">
              <a:lnSpc>
                <a:spcPct val="100000"/>
              </a:lnSpc>
              <a:spcBef>
                <a:spcPts val="0"/>
              </a:spcBef>
              <a:spcAft>
                <a:spcPts val="0"/>
              </a:spcAft>
              <a:buClr>
                <a:schemeClr val="dk1"/>
              </a:buClr>
              <a:buSzPts val="1400"/>
              <a:buFont typeface="Calibri"/>
              <a:buNone/>
            </a:pPr>
            <a:endParaRPr/>
          </a:p>
        </p:txBody>
      </p:sp>
      <p:sp>
        <p:nvSpPr>
          <p:cNvPr id="3171" name="Google Shape;3171;p1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en-US"/>
              <a:t>57</a:t>
            </a:fld>
            <a:endParaRPr/>
          </a:p>
        </p:txBody>
      </p:sp>
      <p:sp>
        <p:nvSpPr>
          <p:cNvPr id="3172" name="Google Shape;3172;p115:notes"/>
          <p:cNvSpPr txBox="1">
            <a:spLocks noGrp="1"/>
          </p:cNvSpPr>
          <p:nvPr>
            <p:ph type="hdr" idx="3"/>
          </p:nvPr>
        </p:nvSpPr>
        <p:spPr>
          <a:xfrm>
            <a:off x="0" y="0"/>
            <a:ext cx="2971800" cy="457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US"/>
              <a:t>PREMIS Tutorial @ iPres2019</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6"/>
        <p:cNvGrpSpPr/>
        <p:nvPr/>
      </p:nvGrpSpPr>
      <p:grpSpPr>
        <a:xfrm>
          <a:off x="0" y="0"/>
          <a:ext cx="0" cy="0"/>
          <a:chOff x="0" y="0"/>
          <a:chExt cx="0" cy="0"/>
        </a:xfrm>
      </p:grpSpPr>
      <p:sp>
        <p:nvSpPr>
          <p:cNvPr id="3177" name="Google Shape;3177;p1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p>
        </p:txBody>
      </p:sp>
      <p:sp>
        <p:nvSpPr>
          <p:cNvPr id="3178" name="Google Shape;3178;p1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2"/>
        <p:cNvGrpSpPr/>
        <p:nvPr/>
      </p:nvGrpSpPr>
      <p:grpSpPr>
        <a:xfrm>
          <a:off x="0" y="0"/>
          <a:ext cx="0" cy="0"/>
          <a:chOff x="0" y="0"/>
          <a:chExt cx="0" cy="0"/>
        </a:xfrm>
      </p:grpSpPr>
      <p:sp>
        <p:nvSpPr>
          <p:cNvPr id="3183" name="Google Shape;3183;p1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4" name="Google Shape;3184;p1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a:t>Semantic units in PREMIS are applicable or not for a specific type of Entity, mandatory or not, repeatable or not.</a:t>
            </a:r>
            <a:endParaRPr/>
          </a:p>
          <a:p>
            <a:pPr marL="0" lvl="0" indent="0" algn="l" rtl="0">
              <a:lnSpc>
                <a:spcPct val="100000"/>
              </a:lnSpc>
              <a:spcBef>
                <a:spcPts val="0"/>
              </a:spcBef>
              <a:spcAft>
                <a:spcPts val="0"/>
              </a:spcAft>
              <a:buClr>
                <a:schemeClr val="dk1"/>
              </a:buClr>
              <a:buSzPts val="1200"/>
              <a:buFont typeface="Calibri"/>
              <a:buNone/>
            </a:pPr>
            <a:endParaRPr/>
          </a:p>
          <a:p>
            <a:pPr marL="0" lvl="0" indent="0" algn="l" rtl="0">
              <a:lnSpc>
                <a:spcPct val="100000"/>
              </a:lnSpc>
              <a:spcBef>
                <a:spcPts val="0"/>
              </a:spcBef>
              <a:spcAft>
                <a:spcPts val="0"/>
              </a:spcAft>
              <a:buClr>
                <a:schemeClr val="dk1"/>
              </a:buClr>
              <a:buSzPts val="1200"/>
              <a:buFont typeface="Calibri"/>
              <a:buNone/>
            </a:pPr>
            <a:r>
              <a:rPr lang="en-US"/>
              <a:t>Shared registries, data exchange and certification were envisioned as objectives for PREMIS.</a:t>
            </a:r>
            <a:endParaRPr/>
          </a:p>
          <a:p>
            <a:pPr marL="0" lvl="0" indent="0" algn="l" rtl="0">
              <a:lnSpc>
                <a:spcPct val="100000"/>
              </a:lnSpc>
              <a:spcBef>
                <a:spcPts val="0"/>
              </a:spcBef>
              <a:spcAft>
                <a:spcPts val="0"/>
              </a:spcAft>
              <a:buClr>
                <a:schemeClr val="dk1"/>
              </a:buClr>
              <a:buSzPts val="1200"/>
              <a:buFont typeface="Calibri"/>
              <a:buNone/>
            </a:pPr>
            <a:endParaRPr/>
          </a:p>
          <a:p>
            <a:pPr marL="0" lvl="0" indent="0" algn="l" rtl="0">
              <a:lnSpc>
                <a:spcPct val="100000"/>
              </a:lnSpc>
              <a:spcBef>
                <a:spcPts val="0"/>
              </a:spcBef>
              <a:spcAft>
                <a:spcPts val="0"/>
              </a:spcAft>
              <a:buClr>
                <a:schemeClr val="dk1"/>
              </a:buClr>
              <a:buSzPts val="1200"/>
              <a:buFont typeface="Calibri"/>
              <a:buNone/>
            </a:pPr>
            <a:r>
              <a:rPr lang="en-US"/>
              <a:t>DD constraints are not strongly prestriptive, e.g., the </a:t>
            </a:r>
            <a:r>
              <a:rPr lang="en-US" i="1"/>
              <a:t>fixity</a:t>
            </a:r>
            <a:r>
              <a:rPr lang="en-US" i="0"/>
              <a:t> semantic container is not mandatory in order to accomodate all use cases and implementation choices, though it seems unlikely that a repository would not be able to provide a checksum for its files.</a:t>
            </a:r>
            <a:endParaRPr/>
          </a:p>
          <a:p>
            <a:pPr marL="0" lvl="0" indent="0" algn="l" rtl="0">
              <a:lnSpc>
                <a:spcPct val="100000"/>
              </a:lnSpc>
              <a:spcBef>
                <a:spcPts val="0"/>
              </a:spcBef>
              <a:spcAft>
                <a:spcPts val="0"/>
              </a:spcAft>
              <a:buClr>
                <a:schemeClr val="dk1"/>
              </a:buClr>
              <a:buSzPts val="1200"/>
              <a:buFont typeface="Calibri"/>
              <a:buNone/>
            </a:pPr>
            <a:endParaRPr i="0"/>
          </a:p>
          <a:p>
            <a:pPr marL="0" lvl="0" indent="0" algn="l" rtl="0">
              <a:lnSpc>
                <a:spcPct val="100000"/>
              </a:lnSpc>
              <a:spcBef>
                <a:spcPts val="0"/>
              </a:spcBef>
              <a:spcAft>
                <a:spcPts val="0"/>
              </a:spcAft>
              <a:buClr>
                <a:schemeClr val="dk1"/>
              </a:buClr>
              <a:buSzPts val="1200"/>
              <a:buFont typeface="Calibri"/>
              <a:buNone/>
            </a:pPr>
            <a:r>
              <a:rPr lang="en-US" i="0"/>
              <a:t>Semantic units considered as mandatory in the DD only if the Entity and the parent semantic container is implemented.</a:t>
            </a:r>
            <a:endParaRPr/>
          </a:p>
          <a:p>
            <a:pPr marL="0" lvl="0" indent="0" algn="l" rtl="0">
              <a:lnSpc>
                <a:spcPct val="100000"/>
              </a:lnSpc>
              <a:spcBef>
                <a:spcPts val="0"/>
              </a:spcBef>
              <a:spcAft>
                <a:spcPts val="0"/>
              </a:spcAft>
              <a:buClr>
                <a:schemeClr val="dk1"/>
              </a:buClr>
              <a:buSzPts val="1400"/>
              <a:buFont typeface="Calibri"/>
              <a:buNone/>
            </a:pPr>
            <a:endParaRPr/>
          </a:p>
        </p:txBody>
      </p:sp>
      <p:sp>
        <p:nvSpPr>
          <p:cNvPr id="3185" name="Google Shape;3185;p1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en-US"/>
              <a:t>59</a:t>
            </a:fld>
            <a:endParaRPr/>
          </a:p>
        </p:txBody>
      </p:sp>
      <p:sp>
        <p:nvSpPr>
          <p:cNvPr id="3186" name="Google Shape;3186;p117:notes"/>
          <p:cNvSpPr txBox="1">
            <a:spLocks noGrp="1"/>
          </p:cNvSpPr>
          <p:nvPr>
            <p:ph type="hdr" idx="3"/>
          </p:nvPr>
        </p:nvSpPr>
        <p:spPr>
          <a:xfrm>
            <a:off x="0" y="0"/>
            <a:ext cx="2971800" cy="457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US"/>
              <a:t>PREMIS Tutorial @ iPres2019</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0"/>
        <p:cNvGrpSpPr/>
        <p:nvPr/>
      </p:nvGrpSpPr>
      <p:grpSpPr>
        <a:xfrm>
          <a:off x="0" y="0"/>
          <a:ext cx="0" cy="0"/>
          <a:chOff x="0" y="0"/>
          <a:chExt cx="0" cy="0"/>
        </a:xfrm>
      </p:grpSpPr>
      <p:sp>
        <p:nvSpPr>
          <p:cNvPr id="3191" name="Google Shape;3191;p1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p>
        </p:txBody>
      </p:sp>
      <p:sp>
        <p:nvSpPr>
          <p:cNvPr id="3192" name="Google Shape;3192;p1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6"/>
        <p:cNvGrpSpPr/>
        <p:nvPr/>
      </p:nvGrpSpPr>
      <p:grpSpPr>
        <a:xfrm>
          <a:off x="0" y="0"/>
          <a:ext cx="0" cy="0"/>
          <a:chOff x="0" y="0"/>
          <a:chExt cx="0" cy="0"/>
        </a:xfrm>
      </p:grpSpPr>
      <p:sp>
        <p:nvSpPr>
          <p:cNvPr id="3197" name="Google Shape;3197;p1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8" name="Google Shape;3198;p1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Though any technology can be used, at this level of conformance, using the exact SU names is mandatory (no extra mapping is required).</a:t>
            </a:r>
            <a:endParaRPr/>
          </a:p>
          <a:p>
            <a:pPr marL="0" lvl="0" indent="0" algn="l" rtl="0">
              <a:lnSpc>
                <a:spcPct val="100000"/>
              </a:lnSpc>
              <a:spcBef>
                <a:spcPts val="0"/>
              </a:spcBef>
              <a:spcAft>
                <a:spcPts val="0"/>
              </a:spcAft>
              <a:buClr>
                <a:schemeClr val="dk1"/>
              </a:buClr>
              <a:buSzPts val="1400"/>
              <a:buFont typeface="Calibri"/>
              <a:buNone/>
            </a:pPr>
            <a:endParaRPr/>
          </a:p>
        </p:txBody>
      </p:sp>
      <p:sp>
        <p:nvSpPr>
          <p:cNvPr id="3199" name="Google Shape;3199;p1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en-US"/>
              <a:t>61</a:t>
            </a:fld>
            <a:endParaRPr/>
          </a:p>
        </p:txBody>
      </p:sp>
      <p:sp>
        <p:nvSpPr>
          <p:cNvPr id="3200" name="Google Shape;3200;p119:notes"/>
          <p:cNvSpPr txBox="1">
            <a:spLocks noGrp="1"/>
          </p:cNvSpPr>
          <p:nvPr>
            <p:ph type="hdr" idx="3"/>
          </p:nvPr>
        </p:nvSpPr>
        <p:spPr>
          <a:xfrm>
            <a:off x="0" y="0"/>
            <a:ext cx="2971800" cy="457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US"/>
              <a:t>PREMIS Tutorial @ iPres2019</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6: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229" name="Google Shape;229;p6: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1"/>
        <p:cNvGrpSpPr/>
        <p:nvPr/>
      </p:nvGrpSpPr>
      <p:grpSpPr>
        <a:xfrm>
          <a:off x="0" y="0"/>
          <a:ext cx="0" cy="0"/>
          <a:chOff x="0" y="0"/>
          <a:chExt cx="0" cy="0"/>
        </a:xfrm>
      </p:grpSpPr>
      <p:sp>
        <p:nvSpPr>
          <p:cNvPr id="3212" name="Google Shape;3212;p120: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13" name="Google Shape;3213;p120: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214" name="Google Shape;3214;p120: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3215" name="Google Shape;3215;p120: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lvl="0" indent="0" algn="r" rtl="0">
              <a:spcBef>
                <a:spcPts val="0"/>
              </a:spcBef>
              <a:spcAft>
                <a:spcPts val="0"/>
              </a:spcAft>
              <a:buNone/>
            </a:pPr>
            <a:fld id="{00000000-1234-1234-1234-123412341234}" type="slidenum">
              <a:rPr lang="en-US"/>
              <a:t>64</a:t>
            </a:fld>
            <a:endParaRPr/>
          </a:p>
        </p:txBody>
      </p:sp>
      <p:sp>
        <p:nvSpPr>
          <p:cNvPr id="3216" name="Google Shape;3216;p120: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8"/>
        <p:cNvGrpSpPr/>
        <p:nvPr/>
      </p:nvGrpSpPr>
      <p:grpSpPr>
        <a:xfrm>
          <a:off x="0" y="0"/>
          <a:ext cx="0" cy="0"/>
          <a:chOff x="0" y="0"/>
          <a:chExt cx="0" cy="0"/>
        </a:xfrm>
      </p:grpSpPr>
      <p:sp>
        <p:nvSpPr>
          <p:cNvPr id="3249" name="Google Shape;3249;p122: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50" name="Google Shape;3250;p122: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Object concerned – events/actions on objects, agents involved in event, rights for …</a:t>
            </a:r>
            <a:endParaRPr/>
          </a:p>
        </p:txBody>
      </p:sp>
      <p:sp>
        <p:nvSpPr>
          <p:cNvPr id="3251" name="Google Shape;3251;p122: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65</a:t>
            </a:fld>
            <a:endParaRPr sz="1200" b="0" i="0" u="none" strike="noStrike" cap="none">
              <a:solidFill>
                <a:srgbClr val="000000"/>
              </a:solidFill>
              <a:latin typeface="Calibri"/>
              <a:ea typeface="Calibri"/>
              <a:cs typeface="Calibri"/>
              <a:sym typeface="Calibri"/>
            </a:endParaRPr>
          </a:p>
        </p:txBody>
      </p:sp>
      <p:sp>
        <p:nvSpPr>
          <p:cNvPr id="3252" name="Google Shape;3252;p122: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7199980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3"/>
        <p:cNvGrpSpPr/>
        <p:nvPr/>
      </p:nvGrpSpPr>
      <p:grpSpPr>
        <a:xfrm>
          <a:off x="0" y="0"/>
          <a:ext cx="0" cy="0"/>
          <a:chOff x="0" y="0"/>
          <a:chExt cx="0" cy="0"/>
        </a:xfrm>
      </p:grpSpPr>
      <p:sp>
        <p:nvSpPr>
          <p:cNvPr id="954" name="Google Shape;954;p49: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955" name="Google Shape;955;p4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87675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1"/>
        <p:cNvGrpSpPr/>
        <p:nvPr/>
      </p:nvGrpSpPr>
      <p:grpSpPr>
        <a:xfrm>
          <a:off x="0" y="0"/>
          <a:ext cx="0" cy="0"/>
          <a:chOff x="0" y="0"/>
          <a:chExt cx="0" cy="0"/>
        </a:xfrm>
      </p:grpSpPr>
      <p:sp>
        <p:nvSpPr>
          <p:cNvPr id="3492" name="Google Shape;3492;p128: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493" name="Google Shape;3493;p12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8"/>
        <p:cNvGrpSpPr/>
        <p:nvPr/>
      </p:nvGrpSpPr>
      <p:grpSpPr>
        <a:xfrm>
          <a:off x="0" y="0"/>
          <a:ext cx="0" cy="0"/>
          <a:chOff x="0" y="0"/>
          <a:chExt cx="0" cy="0"/>
        </a:xfrm>
      </p:grpSpPr>
      <p:sp>
        <p:nvSpPr>
          <p:cNvPr id="1239" name="Google Shape;1239;p57: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1240" name="Google Shape;1240;p57: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33479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6"/>
        <p:cNvGrpSpPr/>
        <p:nvPr/>
      </p:nvGrpSpPr>
      <p:grpSpPr>
        <a:xfrm>
          <a:off x="0" y="0"/>
          <a:ext cx="0" cy="0"/>
          <a:chOff x="0" y="0"/>
          <a:chExt cx="0" cy="0"/>
        </a:xfrm>
      </p:grpSpPr>
      <p:sp>
        <p:nvSpPr>
          <p:cNvPr id="1277" name="Google Shape;1277;p58: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1278" name="Google Shape;1278;p5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306214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1"/>
        <p:cNvGrpSpPr/>
        <p:nvPr/>
      </p:nvGrpSpPr>
      <p:grpSpPr>
        <a:xfrm>
          <a:off x="0" y="0"/>
          <a:ext cx="0" cy="0"/>
          <a:chOff x="0" y="0"/>
          <a:chExt cx="0" cy="0"/>
        </a:xfrm>
      </p:grpSpPr>
      <p:sp>
        <p:nvSpPr>
          <p:cNvPr id="1312" name="Google Shape;1312;p5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13" name="Google Shape;1313;p59: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1314" name="Google Shape;1314;p59: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70</a:t>
            </a:fld>
            <a:endParaRPr sz="1300">
              <a:solidFill>
                <a:srgbClr val="000000"/>
              </a:solidFill>
              <a:latin typeface="Calibri"/>
              <a:ea typeface="Calibri"/>
              <a:cs typeface="Calibri"/>
              <a:sym typeface="Calibri"/>
            </a:endParaRPr>
          </a:p>
        </p:txBody>
      </p:sp>
      <p:sp>
        <p:nvSpPr>
          <p:cNvPr id="1315" name="Google Shape;1315;p59: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1316" name="Google Shape;1316;p59: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extLst>
      <p:ext uri="{BB962C8B-B14F-4D97-AF65-F5344CB8AC3E}">
        <p14:creationId xmlns:p14="http://schemas.microsoft.com/office/powerpoint/2010/main" val="174516311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1"/>
        <p:cNvGrpSpPr/>
        <p:nvPr/>
      </p:nvGrpSpPr>
      <p:grpSpPr>
        <a:xfrm>
          <a:off x="0" y="0"/>
          <a:ext cx="0" cy="0"/>
          <a:chOff x="0" y="0"/>
          <a:chExt cx="0" cy="0"/>
        </a:xfrm>
      </p:grpSpPr>
      <p:sp>
        <p:nvSpPr>
          <p:cNvPr id="1312" name="Google Shape;1312;p5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13" name="Google Shape;1313;p59: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1314" name="Google Shape;1314;p59: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71</a:t>
            </a:fld>
            <a:endParaRPr sz="1300">
              <a:solidFill>
                <a:srgbClr val="000000"/>
              </a:solidFill>
              <a:latin typeface="Calibri"/>
              <a:ea typeface="Calibri"/>
              <a:cs typeface="Calibri"/>
              <a:sym typeface="Calibri"/>
            </a:endParaRPr>
          </a:p>
        </p:txBody>
      </p:sp>
      <p:sp>
        <p:nvSpPr>
          <p:cNvPr id="1315" name="Google Shape;1315;p59: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1316" name="Google Shape;1316;p59: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extLst>
      <p:ext uri="{BB962C8B-B14F-4D97-AF65-F5344CB8AC3E}">
        <p14:creationId xmlns:p14="http://schemas.microsoft.com/office/powerpoint/2010/main" val="17603836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0"/>
        <p:cNvGrpSpPr/>
        <p:nvPr/>
      </p:nvGrpSpPr>
      <p:grpSpPr>
        <a:xfrm>
          <a:off x="0" y="0"/>
          <a:ext cx="0" cy="0"/>
          <a:chOff x="0" y="0"/>
          <a:chExt cx="0" cy="0"/>
        </a:xfrm>
      </p:grpSpPr>
      <p:sp>
        <p:nvSpPr>
          <p:cNvPr id="3821" name="Google Shape;3821;p138: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822" name="Google Shape;3822;p13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1"/>
        <p:cNvGrpSpPr/>
        <p:nvPr/>
      </p:nvGrpSpPr>
      <p:grpSpPr>
        <a:xfrm>
          <a:off x="0" y="0"/>
          <a:ext cx="0" cy="0"/>
          <a:chOff x="0" y="0"/>
          <a:chExt cx="0" cy="0"/>
        </a:xfrm>
      </p:grpSpPr>
      <p:sp>
        <p:nvSpPr>
          <p:cNvPr id="1312" name="Google Shape;1312;p5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13" name="Google Shape;1313;p59: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1314" name="Google Shape;1314;p59: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73</a:t>
            </a:fld>
            <a:endParaRPr sz="1300">
              <a:solidFill>
                <a:srgbClr val="000000"/>
              </a:solidFill>
              <a:latin typeface="Calibri"/>
              <a:ea typeface="Calibri"/>
              <a:cs typeface="Calibri"/>
              <a:sym typeface="Calibri"/>
            </a:endParaRPr>
          </a:p>
        </p:txBody>
      </p:sp>
      <p:sp>
        <p:nvSpPr>
          <p:cNvPr id="1315" name="Google Shape;1315;p59: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a:t>
            </a:r>
            <a:endParaRPr/>
          </a:p>
        </p:txBody>
      </p:sp>
      <p:sp>
        <p:nvSpPr>
          <p:cNvPr id="1316" name="Google Shape;1316;p59:notes"/>
          <p:cNvSpPr txBox="1">
            <a:spLocks noGrp="1"/>
          </p:cNvSpPr>
          <p:nvPr>
            <p:ph type="dt" idx="10"/>
          </p:nvPr>
        </p:nvSpPr>
        <p:spPr>
          <a:xfrm>
            <a:off x="4021294" y="1"/>
            <a:ext cx="3076363" cy="511730"/>
          </a:xfrm>
          <a:prstGeom prst="rect">
            <a:avLst/>
          </a:prstGeom>
          <a:noFill/>
          <a:ln>
            <a:noFill/>
          </a:ln>
        </p:spPr>
        <p:txBody>
          <a:bodyPr spcFirstLastPara="1" wrap="square" lIns="95800" tIns="47900" rIns="95800" bIns="47900" anchor="t" anchorCtr="0">
            <a:noAutofit/>
          </a:bodyPr>
          <a:lstStyle/>
          <a:p>
            <a:pPr marL="0" lvl="0" indent="0" algn="r" rtl="0">
              <a:spcBef>
                <a:spcPts val="0"/>
              </a:spcBef>
              <a:spcAft>
                <a:spcPts val="0"/>
              </a:spcAft>
              <a:buNone/>
            </a:pPr>
            <a:r>
              <a:rPr lang="en-US"/>
              <a:t>18/03/2021</a:t>
            </a:r>
            <a:endParaRPr/>
          </a:p>
        </p:txBody>
      </p:sp>
    </p:spTree>
    <p:extLst>
      <p:ext uri="{BB962C8B-B14F-4D97-AF65-F5344CB8AC3E}">
        <p14:creationId xmlns:p14="http://schemas.microsoft.com/office/powerpoint/2010/main" val="2360865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7: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238" name="Google Shape;238;p7: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7"/>
        <p:cNvGrpSpPr/>
        <p:nvPr/>
      </p:nvGrpSpPr>
      <p:grpSpPr>
        <a:xfrm>
          <a:off x="0" y="0"/>
          <a:ext cx="0" cy="0"/>
          <a:chOff x="0" y="0"/>
          <a:chExt cx="0" cy="0"/>
        </a:xfrm>
      </p:grpSpPr>
      <p:sp>
        <p:nvSpPr>
          <p:cNvPr id="3948" name="Google Shape;3948;p142: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3949" name="Google Shape;3949;p142: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9"/>
        <p:cNvGrpSpPr/>
        <p:nvPr/>
      </p:nvGrpSpPr>
      <p:grpSpPr>
        <a:xfrm>
          <a:off x="0" y="0"/>
          <a:ext cx="0" cy="0"/>
          <a:chOff x="0" y="0"/>
          <a:chExt cx="0" cy="0"/>
        </a:xfrm>
      </p:grpSpPr>
      <p:sp>
        <p:nvSpPr>
          <p:cNvPr id="4030" name="Google Shape;4030;p145: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031" name="Google Shape;4031;p145: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a:ea typeface="Calibri"/>
                <a:cs typeface="Calibri"/>
                <a:sym typeface="Calibri"/>
              </a:rPr>
              <a:t>Inhibitor: Feature of a Digital Object intended to inhibit access, copying, Dissemination, or</a:t>
            </a:r>
            <a:br>
              <a:rPr lang="en-US" sz="1200" b="0" i="0" u="none" strike="noStrike" cap="none" dirty="0">
                <a:solidFill>
                  <a:schemeClr val="dk1"/>
                </a:solidFill>
                <a:effectLst/>
                <a:latin typeface="Calibri"/>
                <a:ea typeface="Calibri"/>
                <a:cs typeface="Calibri"/>
                <a:sym typeface="Calibri"/>
              </a:rPr>
            </a:br>
            <a:r>
              <a:rPr lang="en-US" sz="1200" b="0" i="0" u="none" strike="noStrike" cap="none" dirty="0">
                <a:solidFill>
                  <a:schemeClr val="dk1"/>
                </a:solidFill>
                <a:effectLst/>
                <a:latin typeface="Calibri"/>
                <a:ea typeface="Calibri"/>
                <a:cs typeface="Calibri"/>
                <a:sym typeface="Calibri"/>
              </a:rPr>
              <a:t>Migration. </a:t>
            </a:r>
            <a:r>
              <a:rPr lang="da-DK" sz="1200" b="0" i="0" u="none" strike="noStrike" cap="none" dirty="0">
                <a:solidFill>
                  <a:schemeClr val="dk1"/>
                </a:solidFill>
                <a:effectLst/>
                <a:latin typeface="Calibri"/>
                <a:ea typeface="Calibri"/>
                <a:cs typeface="Calibri"/>
                <a:sym typeface="Calibri"/>
              </a:rPr>
              <a:t>Common Inhibitors </a:t>
            </a:r>
            <a:r>
              <a:rPr lang="da-DK" sz="1200" b="0" i="0" u="none" strike="noStrike" cap="none" dirty="0" err="1">
                <a:solidFill>
                  <a:schemeClr val="dk1"/>
                </a:solidFill>
                <a:effectLst/>
                <a:latin typeface="Calibri"/>
                <a:ea typeface="Calibri"/>
                <a:cs typeface="Calibri"/>
                <a:sym typeface="Calibri"/>
              </a:rPr>
              <a:t>are</a:t>
            </a:r>
            <a:r>
              <a:rPr lang="en-US" sz="1200" b="0" i="0" u="none" strike="noStrike" cap="none" dirty="0">
                <a:solidFill>
                  <a:schemeClr val="dk1"/>
                </a:solidFill>
                <a:effectLst/>
                <a:latin typeface="Calibri"/>
                <a:ea typeface="Calibri"/>
                <a:cs typeface="Calibri"/>
                <a:sym typeface="Calibri"/>
              </a:rPr>
              <a:t> Encryption and password protection.</a:t>
            </a:r>
          </a:p>
          <a:p>
            <a:pPr marL="0" lvl="0" indent="0" algn="l" rtl="0">
              <a:spcBef>
                <a:spcPts val="0"/>
              </a:spcBef>
              <a:spcAft>
                <a:spcPts val="0"/>
              </a:spcAft>
              <a:buNone/>
            </a:pPr>
            <a:endParaRPr dirty="0"/>
          </a:p>
        </p:txBody>
      </p:sp>
      <p:sp>
        <p:nvSpPr>
          <p:cNvPr id="4032" name="Google Shape;4032;p145: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75</a:t>
            </a:fld>
            <a:endParaRPr sz="1200" b="0" i="0" u="none" strike="noStrike" cap="none">
              <a:solidFill>
                <a:srgbClr val="000000"/>
              </a:solidFill>
              <a:latin typeface="Calibri"/>
              <a:ea typeface="Calibri"/>
              <a:cs typeface="Calibri"/>
              <a:sym typeface="Calibri"/>
            </a:endParaRPr>
          </a:p>
        </p:txBody>
      </p:sp>
      <p:sp>
        <p:nvSpPr>
          <p:cNvPr id="4033" name="Google Shape;4033;p145: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268835426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1"/>
        <p:cNvGrpSpPr/>
        <p:nvPr/>
      </p:nvGrpSpPr>
      <p:grpSpPr>
        <a:xfrm>
          <a:off x="0" y="0"/>
          <a:ext cx="0" cy="0"/>
          <a:chOff x="0" y="0"/>
          <a:chExt cx="0" cy="0"/>
        </a:xfrm>
      </p:grpSpPr>
      <p:sp>
        <p:nvSpPr>
          <p:cNvPr id="4012" name="Google Shape;4012;p144: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013" name="Google Shape;4013;p144: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6"/>
        <p:cNvGrpSpPr/>
        <p:nvPr/>
      </p:nvGrpSpPr>
      <p:grpSpPr>
        <a:xfrm>
          <a:off x="0" y="0"/>
          <a:ext cx="0" cy="0"/>
          <a:chOff x="0" y="0"/>
          <a:chExt cx="0" cy="0"/>
        </a:xfrm>
      </p:grpSpPr>
      <p:sp>
        <p:nvSpPr>
          <p:cNvPr id="4087" name="Google Shape;4087;p146: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088" name="Google Shape;4088;p146: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5"/>
        <p:cNvGrpSpPr/>
        <p:nvPr/>
      </p:nvGrpSpPr>
      <p:grpSpPr>
        <a:xfrm>
          <a:off x="0" y="0"/>
          <a:ext cx="0" cy="0"/>
          <a:chOff x="0" y="0"/>
          <a:chExt cx="0" cy="0"/>
        </a:xfrm>
      </p:grpSpPr>
      <p:sp>
        <p:nvSpPr>
          <p:cNvPr id="4096" name="Google Shape;4096;p147: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097" name="Google Shape;4097;p147: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1"/>
        <p:cNvGrpSpPr/>
        <p:nvPr/>
      </p:nvGrpSpPr>
      <p:grpSpPr>
        <a:xfrm>
          <a:off x="0" y="0"/>
          <a:ext cx="0" cy="0"/>
          <a:chOff x="0" y="0"/>
          <a:chExt cx="0" cy="0"/>
        </a:xfrm>
      </p:grpSpPr>
      <p:sp>
        <p:nvSpPr>
          <p:cNvPr id="4102" name="Google Shape;4102;p14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103" name="Google Shape;4103;p148: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sz="1200" b="0" i="0" u="none" strike="noStrike" cap="none" dirty="0">
                <a:solidFill>
                  <a:schemeClr val="dk1"/>
                </a:solidFill>
                <a:effectLst/>
                <a:latin typeface="Calibri"/>
                <a:ea typeface="Calibri"/>
                <a:cs typeface="Calibri"/>
                <a:sym typeface="Calibri"/>
              </a:rPr>
              <a:t>Digital signatures rely on an external (mutually trusted) authority to verify the signature. </a:t>
            </a:r>
            <a:endParaRPr dirty="0"/>
          </a:p>
        </p:txBody>
      </p:sp>
      <p:sp>
        <p:nvSpPr>
          <p:cNvPr id="4104" name="Google Shape;4104;p148: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79</a:t>
            </a:fld>
            <a:endParaRPr sz="1200" b="0" i="0" u="none" strike="noStrike" cap="none">
              <a:solidFill>
                <a:srgbClr val="000000"/>
              </a:solidFill>
              <a:latin typeface="Calibri"/>
              <a:ea typeface="Calibri"/>
              <a:cs typeface="Calibri"/>
              <a:sym typeface="Calibri"/>
            </a:endParaRPr>
          </a:p>
        </p:txBody>
      </p:sp>
      <p:sp>
        <p:nvSpPr>
          <p:cNvPr id="4105" name="Google Shape;4105;p148: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8"/>
        <p:cNvGrpSpPr/>
        <p:nvPr/>
      </p:nvGrpSpPr>
      <p:grpSpPr>
        <a:xfrm>
          <a:off x="0" y="0"/>
          <a:ext cx="0" cy="0"/>
          <a:chOff x="0" y="0"/>
          <a:chExt cx="0" cy="0"/>
        </a:xfrm>
      </p:grpSpPr>
      <p:sp>
        <p:nvSpPr>
          <p:cNvPr id="4149" name="Google Shape;4149;p149: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150" name="Google Shape;4150;p14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3"/>
        <p:cNvGrpSpPr/>
        <p:nvPr/>
      </p:nvGrpSpPr>
      <p:grpSpPr>
        <a:xfrm>
          <a:off x="0" y="0"/>
          <a:ext cx="0" cy="0"/>
          <a:chOff x="0" y="0"/>
          <a:chExt cx="0" cy="0"/>
        </a:xfrm>
      </p:grpSpPr>
      <p:sp>
        <p:nvSpPr>
          <p:cNvPr id="4474" name="Google Shape;4474;p15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75" name="Google Shape;4475;p158: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476" name="Google Shape;4476;p158: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81</a:t>
            </a:fld>
            <a:endParaRPr sz="1200" b="0" i="0" u="none" strike="noStrike" cap="none">
              <a:solidFill>
                <a:srgbClr val="000000"/>
              </a:solidFill>
              <a:latin typeface="Calibri"/>
              <a:ea typeface="Calibri"/>
              <a:cs typeface="Calibri"/>
              <a:sym typeface="Calibri"/>
            </a:endParaRPr>
          </a:p>
        </p:txBody>
      </p:sp>
      <p:sp>
        <p:nvSpPr>
          <p:cNvPr id="4477" name="Google Shape;4477;p158: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159771610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3"/>
        <p:cNvGrpSpPr/>
        <p:nvPr/>
      </p:nvGrpSpPr>
      <p:grpSpPr>
        <a:xfrm>
          <a:off x="0" y="0"/>
          <a:ext cx="0" cy="0"/>
          <a:chOff x="0" y="0"/>
          <a:chExt cx="0" cy="0"/>
        </a:xfrm>
      </p:grpSpPr>
      <p:sp>
        <p:nvSpPr>
          <p:cNvPr id="4204" name="Google Shape;4204;p151: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205" name="Google Shape;4205;p151: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5"/>
        <p:cNvGrpSpPr/>
        <p:nvPr/>
      </p:nvGrpSpPr>
      <p:grpSpPr>
        <a:xfrm>
          <a:off x="0" y="0"/>
          <a:ext cx="0" cy="0"/>
          <a:chOff x="0" y="0"/>
          <a:chExt cx="0" cy="0"/>
        </a:xfrm>
      </p:grpSpPr>
      <p:sp>
        <p:nvSpPr>
          <p:cNvPr id="4246" name="Google Shape;4246;p152: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247" name="Google Shape;4247;p152: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8: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245" name="Google Shape;245;p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2"/>
        <p:cNvGrpSpPr/>
        <p:nvPr/>
      </p:nvGrpSpPr>
      <p:grpSpPr>
        <a:xfrm>
          <a:off x="0" y="0"/>
          <a:ext cx="0" cy="0"/>
          <a:chOff x="0" y="0"/>
          <a:chExt cx="0" cy="0"/>
        </a:xfrm>
      </p:grpSpPr>
      <p:sp>
        <p:nvSpPr>
          <p:cNvPr id="4293" name="Google Shape;4293;p153: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294" name="Google Shape;4294;p153: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7"/>
        <p:cNvGrpSpPr/>
        <p:nvPr/>
      </p:nvGrpSpPr>
      <p:grpSpPr>
        <a:xfrm>
          <a:off x="0" y="0"/>
          <a:ext cx="0" cy="0"/>
          <a:chOff x="0" y="0"/>
          <a:chExt cx="0" cy="0"/>
        </a:xfrm>
      </p:grpSpPr>
      <p:sp>
        <p:nvSpPr>
          <p:cNvPr id="4348" name="Google Shape;4348;p155: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349" name="Google Shape;4349;p155: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8"/>
        <p:cNvGrpSpPr/>
        <p:nvPr/>
      </p:nvGrpSpPr>
      <p:grpSpPr>
        <a:xfrm>
          <a:off x="0" y="0"/>
          <a:ext cx="0" cy="0"/>
          <a:chOff x="0" y="0"/>
          <a:chExt cx="0" cy="0"/>
        </a:xfrm>
      </p:grpSpPr>
      <p:sp>
        <p:nvSpPr>
          <p:cNvPr id="4389" name="Google Shape;4389;p156: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390" name="Google Shape;4390;p156: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391" name="Google Shape;4391;p156: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86</a:t>
            </a:fld>
            <a:endParaRPr sz="1200" b="0" i="0" u="none" strike="noStrike" cap="none">
              <a:solidFill>
                <a:srgbClr val="000000"/>
              </a:solidFill>
              <a:latin typeface="Calibri"/>
              <a:ea typeface="Calibri"/>
              <a:cs typeface="Calibri"/>
              <a:sym typeface="Calibri"/>
            </a:endParaRPr>
          </a:p>
        </p:txBody>
      </p:sp>
      <p:sp>
        <p:nvSpPr>
          <p:cNvPr id="4392" name="Google Shape;4392;p156: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7"/>
        <p:cNvGrpSpPr/>
        <p:nvPr/>
      </p:nvGrpSpPr>
      <p:grpSpPr>
        <a:xfrm>
          <a:off x="0" y="0"/>
          <a:ext cx="0" cy="0"/>
          <a:chOff x="0" y="0"/>
          <a:chExt cx="0" cy="0"/>
        </a:xfrm>
      </p:grpSpPr>
      <p:sp>
        <p:nvSpPr>
          <p:cNvPr id="4438" name="Google Shape;4438;p157: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39" name="Google Shape;4439;p157: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440" name="Google Shape;4440;p157: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87</a:t>
            </a:fld>
            <a:endParaRPr sz="1200" b="0" i="0" u="none" strike="noStrike" cap="none">
              <a:solidFill>
                <a:srgbClr val="000000"/>
              </a:solidFill>
              <a:latin typeface="Calibri"/>
              <a:ea typeface="Calibri"/>
              <a:cs typeface="Calibri"/>
              <a:sym typeface="Calibri"/>
            </a:endParaRPr>
          </a:p>
        </p:txBody>
      </p:sp>
      <p:sp>
        <p:nvSpPr>
          <p:cNvPr id="4441" name="Google Shape;4441;p157: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4"/>
        <p:cNvGrpSpPr/>
        <p:nvPr/>
      </p:nvGrpSpPr>
      <p:grpSpPr>
        <a:xfrm>
          <a:off x="0" y="0"/>
          <a:ext cx="0" cy="0"/>
          <a:chOff x="0" y="0"/>
          <a:chExt cx="0" cy="0"/>
        </a:xfrm>
      </p:grpSpPr>
      <p:sp>
        <p:nvSpPr>
          <p:cNvPr id="4525" name="Google Shape;4525;p159: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526" name="Google Shape;4526;p15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1"/>
        <p:cNvGrpSpPr/>
        <p:nvPr/>
      </p:nvGrpSpPr>
      <p:grpSpPr>
        <a:xfrm>
          <a:off x="0" y="0"/>
          <a:ext cx="0" cy="0"/>
          <a:chOff x="0" y="0"/>
          <a:chExt cx="0" cy="0"/>
        </a:xfrm>
      </p:grpSpPr>
      <p:sp>
        <p:nvSpPr>
          <p:cNvPr id="4562" name="Google Shape;4562;p160: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563" name="Google Shape;4563;p160: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564" name="Google Shape;4564;p160: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89</a:t>
            </a:fld>
            <a:endParaRPr sz="1200" b="0" i="0" u="none" strike="noStrike" cap="none">
              <a:solidFill>
                <a:srgbClr val="000000"/>
              </a:solidFill>
              <a:latin typeface="Calibri"/>
              <a:ea typeface="Calibri"/>
              <a:cs typeface="Calibri"/>
              <a:sym typeface="Calibri"/>
            </a:endParaRPr>
          </a:p>
        </p:txBody>
      </p:sp>
      <p:sp>
        <p:nvSpPr>
          <p:cNvPr id="4565" name="Google Shape;4565;p160: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8"/>
        <p:cNvGrpSpPr/>
        <p:nvPr/>
      </p:nvGrpSpPr>
      <p:grpSpPr>
        <a:xfrm>
          <a:off x="0" y="0"/>
          <a:ext cx="0" cy="0"/>
          <a:chOff x="0" y="0"/>
          <a:chExt cx="0" cy="0"/>
        </a:xfrm>
      </p:grpSpPr>
      <p:sp>
        <p:nvSpPr>
          <p:cNvPr id="4599" name="Google Shape;4599;p161: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600" name="Google Shape;4600;p161: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1"/>
        <p:cNvGrpSpPr/>
        <p:nvPr/>
      </p:nvGrpSpPr>
      <p:grpSpPr>
        <a:xfrm>
          <a:off x="0" y="0"/>
          <a:ext cx="0" cy="0"/>
          <a:chOff x="0" y="0"/>
          <a:chExt cx="0" cy="0"/>
        </a:xfrm>
      </p:grpSpPr>
      <p:sp>
        <p:nvSpPr>
          <p:cNvPr id="4562" name="Google Shape;4562;p160: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563" name="Google Shape;4563;p160: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564" name="Google Shape;4564;p160: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91</a:t>
            </a:fld>
            <a:endParaRPr sz="1200" b="0" i="0" u="none" strike="noStrike" cap="none">
              <a:solidFill>
                <a:srgbClr val="000000"/>
              </a:solidFill>
              <a:latin typeface="Calibri"/>
              <a:ea typeface="Calibri"/>
              <a:cs typeface="Calibri"/>
              <a:sym typeface="Calibri"/>
            </a:endParaRPr>
          </a:p>
        </p:txBody>
      </p:sp>
      <p:sp>
        <p:nvSpPr>
          <p:cNvPr id="4565" name="Google Shape;4565;p160: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18942551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9"/>
        <p:cNvGrpSpPr/>
        <p:nvPr/>
      </p:nvGrpSpPr>
      <p:grpSpPr>
        <a:xfrm>
          <a:off x="0" y="0"/>
          <a:ext cx="0" cy="0"/>
          <a:chOff x="0" y="0"/>
          <a:chExt cx="0" cy="0"/>
        </a:xfrm>
      </p:grpSpPr>
      <p:sp>
        <p:nvSpPr>
          <p:cNvPr id="4650" name="Google Shape;4650;p163: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651" name="Google Shape;4651;p163: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6"/>
        <p:cNvGrpSpPr/>
        <p:nvPr/>
      </p:nvGrpSpPr>
      <p:grpSpPr>
        <a:xfrm>
          <a:off x="0" y="0"/>
          <a:ext cx="0" cy="0"/>
          <a:chOff x="0" y="0"/>
          <a:chExt cx="0" cy="0"/>
        </a:xfrm>
      </p:grpSpPr>
      <p:sp>
        <p:nvSpPr>
          <p:cNvPr id="4687" name="Google Shape;4687;p164: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88" name="Google Shape;4688;p164: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689" name="Google Shape;4689;p164: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93</a:t>
            </a:fld>
            <a:endParaRPr sz="1200" b="0" i="0" u="none" strike="noStrike" cap="none">
              <a:solidFill>
                <a:srgbClr val="000000"/>
              </a:solidFill>
              <a:latin typeface="Calibri"/>
              <a:ea typeface="Calibri"/>
              <a:cs typeface="Calibri"/>
              <a:sym typeface="Calibri"/>
            </a:endParaRPr>
          </a:p>
        </p:txBody>
      </p:sp>
      <p:sp>
        <p:nvSpPr>
          <p:cNvPr id="4690" name="Google Shape;4690;p164: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9: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255" name="Google Shape;255;p9: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4"/>
        <p:cNvGrpSpPr/>
        <p:nvPr/>
      </p:nvGrpSpPr>
      <p:grpSpPr>
        <a:xfrm>
          <a:off x="0" y="0"/>
          <a:ext cx="0" cy="0"/>
          <a:chOff x="0" y="0"/>
          <a:chExt cx="0" cy="0"/>
        </a:xfrm>
      </p:grpSpPr>
      <p:sp>
        <p:nvSpPr>
          <p:cNvPr id="2365" name="Google Shape;2365;p91: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2366" name="Google Shape;2366;p91: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91047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2"/>
        <p:cNvGrpSpPr/>
        <p:nvPr/>
      </p:nvGrpSpPr>
      <p:grpSpPr>
        <a:xfrm>
          <a:off x="0" y="0"/>
          <a:ext cx="0" cy="0"/>
          <a:chOff x="0" y="0"/>
          <a:chExt cx="0" cy="0"/>
        </a:xfrm>
      </p:grpSpPr>
      <p:sp>
        <p:nvSpPr>
          <p:cNvPr id="4803" name="Google Shape;4803;p167: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804" name="Google Shape;4804;p167: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9"/>
        <p:cNvGrpSpPr/>
        <p:nvPr/>
      </p:nvGrpSpPr>
      <p:grpSpPr>
        <a:xfrm>
          <a:off x="0" y="0"/>
          <a:ext cx="0" cy="0"/>
          <a:chOff x="0" y="0"/>
          <a:chExt cx="0" cy="0"/>
        </a:xfrm>
      </p:grpSpPr>
      <p:sp>
        <p:nvSpPr>
          <p:cNvPr id="4840" name="Google Shape;4840;p168: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841" name="Google Shape;4841;p168: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842" name="Google Shape;4842;p168: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96</a:t>
            </a:fld>
            <a:endParaRPr sz="1200" b="0" i="0" u="none" strike="noStrike" cap="none">
              <a:solidFill>
                <a:srgbClr val="000000"/>
              </a:solidFill>
              <a:latin typeface="Calibri"/>
              <a:ea typeface="Calibri"/>
              <a:cs typeface="Calibri"/>
              <a:sym typeface="Calibri"/>
            </a:endParaRPr>
          </a:p>
        </p:txBody>
      </p:sp>
      <p:sp>
        <p:nvSpPr>
          <p:cNvPr id="4843" name="Google Shape;4843;p168: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6"/>
        <p:cNvGrpSpPr/>
        <p:nvPr/>
      </p:nvGrpSpPr>
      <p:grpSpPr>
        <a:xfrm>
          <a:off x="0" y="0"/>
          <a:ext cx="0" cy="0"/>
          <a:chOff x="0" y="0"/>
          <a:chExt cx="0" cy="0"/>
        </a:xfrm>
      </p:grpSpPr>
      <p:sp>
        <p:nvSpPr>
          <p:cNvPr id="4927" name="Google Shape;4927;p170: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928" name="Google Shape;4928;p170: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929" name="Google Shape;4929;p170: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97</a:t>
            </a:fld>
            <a:endParaRPr sz="1200" b="0" i="0" u="none" strike="noStrike" cap="none">
              <a:solidFill>
                <a:srgbClr val="000000"/>
              </a:solidFill>
              <a:latin typeface="Calibri"/>
              <a:ea typeface="Calibri"/>
              <a:cs typeface="Calibri"/>
              <a:sym typeface="Calibri"/>
            </a:endParaRPr>
          </a:p>
        </p:txBody>
      </p:sp>
      <p:sp>
        <p:nvSpPr>
          <p:cNvPr id="4930" name="Google Shape;4930;p170: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7"/>
        <p:cNvGrpSpPr/>
        <p:nvPr/>
      </p:nvGrpSpPr>
      <p:grpSpPr>
        <a:xfrm>
          <a:off x="0" y="0"/>
          <a:ext cx="0" cy="0"/>
          <a:chOff x="0" y="0"/>
          <a:chExt cx="0" cy="0"/>
        </a:xfrm>
      </p:grpSpPr>
      <p:sp>
        <p:nvSpPr>
          <p:cNvPr id="4958" name="Google Shape;4958;p171: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959" name="Google Shape;4959;p171: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3"/>
        <p:cNvGrpSpPr/>
        <p:nvPr/>
      </p:nvGrpSpPr>
      <p:grpSpPr>
        <a:xfrm>
          <a:off x="0" y="0"/>
          <a:ext cx="0" cy="0"/>
          <a:chOff x="0" y="0"/>
          <a:chExt cx="0" cy="0"/>
        </a:xfrm>
      </p:grpSpPr>
      <p:sp>
        <p:nvSpPr>
          <p:cNvPr id="4964" name="Google Shape;4964;p172: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965" name="Google Shape;4965;p172: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4966" name="Google Shape;4966;p172: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99</a:t>
            </a:fld>
            <a:endParaRPr sz="1200" b="0" i="0" u="none" strike="noStrike" cap="none">
              <a:solidFill>
                <a:srgbClr val="000000"/>
              </a:solidFill>
              <a:latin typeface="Calibri"/>
              <a:ea typeface="Calibri"/>
              <a:cs typeface="Calibri"/>
              <a:sym typeface="Calibri"/>
            </a:endParaRPr>
          </a:p>
        </p:txBody>
      </p:sp>
      <p:sp>
        <p:nvSpPr>
          <p:cNvPr id="4967" name="Google Shape;4967;p172: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3"/>
        <p:cNvGrpSpPr/>
        <p:nvPr/>
      </p:nvGrpSpPr>
      <p:grpSpPr>
        <a:xfrm>
          <a:off x="0" y="0"/>
          <a:ext cx="0" cy="0"/>
          <a:chOff x="0" y="0"/>
          <a:chExt cx="0" cy="0"/>
        </a:xfrm>
      </p:grpSpPr>
      <p:sp>
        <p:nvSpPr>
          <p:cNvPr id="5014" name="Google Shape;5014;p173: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015" name="Google Shape;5015;p173: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5"/>
        <p:cNvGrpSpPr/>
        <p:nvPr/>
      </p:nvGrpSpPr>
      <p:grpSpPr>
        <a:xfrm>
          <a:off x="0" y="0"/>
          <a:ext cx="0" cy="0"/>
          <a:chOff x="0" y="0"/>
          <a:chExt cx="0" cy="0"/>
        </a:xfrm>
      </p:grpSpPr>
      <p:sp>
        <p:nvSpPr>
          <p:cNvPr id="5396" name="Google Shape;5396;p182: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397" name="Google Shape;5397;p182: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398" name="Google Shape;5398;p182: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101</a:t>
            </a:fld>
            <a:endParaRPr sz="1200" b="0" i="0" u="none" strike="noStrike" cap="none">
              <a:solidFill>
                <a:srgbClr val="000000"/>
              </a:solidFill>
              <a:latin typeface="Calibri"/>
              <a:ea typeface="Calibri"/>
              <a:cs typeface="Calibri"/>
              <a:sym typeface="Calibri"/>
            </a:endParaRPr>
          </a:p>
        </p:txBody>
      </p:sp>
      <p:sp>
        <p:nvSpPr>
          <p:cNvPr id="5399" name="Google Shape;5399;p182: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0"/>
        <p:cNvGrpSpPr/>
        <p:nvPr/>
      </p:nvGrpSpPr>
      <p:grpSpPr>
        <a:xfrm>
          <a:off x="0" y="0"/>
          <a:ext cx="0" cy="0"/>
          <a:chOff x="0" y="0"/>
          <a:chExt cx="0" cy="0"/>
        </a:xfrm>
      </p:grpSpPr>
      <p:sp>
        <p:nvSpPr>
          <p:cNvPr id="5021" name="Google Shape;5021;p174:notes"/>
          <p:cNvSpPr txBox="1">
            <a:spLocks noGrp="1"/>
          </p:cNvSpPr>
          <p:nvPr>
            <p:ph type="body" idx="1"/>
          </p:nvPr>
        </p:nvSpPr>
        <p:spPr>
          <a:xfrm>
            <a:off x="709930" y="4861441"/>
            <a:ext cx="5679440" cy="4605575"/>
          </a:xfrm>
          <a:prstGeom prst="rect">
            <a:avLst/>
          </a:prstGeom>
        </p:spPr>
        <p:txBody>
          <a:bodyPr spcFirstLastPara="1" wrap="square" lIns="95800" tIns="47900" rIns="95800" bIns="47900" anchor="t" anchorCtr="0">
            <a:noAutofit/>
          </a:bodyPr>
          <a:lstStyle/>
          <a:p>
            <a:pPr marL="0" lvl="0" indent="0" algn="l" rtl="0">
              <a:spcBef>
                <a:spcPts val="0"/>
              </a:spcBef>
              <a:spcAft>
                <a:spcPts val="0"/>
              </a:spcAft>
              <a:buNone/>
            </a:pPr>
            <a:endParaRPr/>
          </a:p>
        </p:txBody>
      </p:sp>
      <p:sp>
        <p:nvSpPr>
          <p:cNvPr id="5022" name="Google Shape;5022;p174: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46564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3"/>
        <p:cNvGrpSpPr/>
        <p:nvPr/>
      </p:nvGrpSpPr>
      <p:grpSpPr>
        <a:xfrm>
          <a:off x="0" y="0"/>
          <a:ext cx="0" cy="0"/>
          <a:chOff x="0" y="0"/>
          <a:chExt cx="0" cy="0"/>
        </a:xfrm>
      </p:grpSpPr>
      <p:sp>
        <p:nvSpPr>
          <p:cNvPr id="5064" name="Google Shape;5064;p175:notes"/>
          <p:cNvSpPr>
            <a:spLocks noGrp="1" noRot="1" noChangeAspect="1"/>
          </p:cNvSpPr>
          <p:nvPr>
            <p:ph type="sldImg" idx="2"/>
          </p:nvPr>
        </p:nvSpPr>
        <p:spPr>
          <a:xfrm>
            <a:off x="989013" y="766763"/>
            <a:ext cx="5121275" cy="38401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065" name="Google Shape;5065;p175:notes"/>
          <p:cNvSpPr txBox="1">
            <a:spLocks noGrp="1"/>
          </p:cNvSpPr>
          <p:nvPr>
            <p:ph type="body" idx="1"/>
          </p:nvPr>
        </p:nvSpPr>
        <p:spPr>
          <a:xfrm>
            <a:off x="709930" y="4861441"/>
            <a:ext cx="5679440" cy="4605575"/>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Could be a separate slide:</a:t>
            </a:r>
            <a:endParaRPr/>
          </a:p>
          <a:p>
            <a:pPr marL="0" lvl="0" indent="0" algn="l" rtl="0">
              <a:spcBef>
                <a:spcPts val="0"/>
              </a:spcBef>
              <a:spcAft>
                <a:spcPts val="0"/>
              </a:spcAft>
              <a:buNone/>
            </a:pPr>
            <a:endParaRPr/>
          </a:p>
          <a:p>
            <a:pPr marL="0" lvl="0" indent="0" algn="l" rtl="0">
              <a:spcBef>
                <a:spcPts val="0"/>
              </a:spcBef>
              <a:spcAft>
                <a:spcPts val="0"/>
              </a:spcAft>
              <a:buNone/>
            </a:pPr>
            <a:r>
              <a:rPr lang="en-US"/>
              <a:t>Environments: i.e. hardware and software needed to use digital objects</a:t>
            </a:r>
            <a:endParaRPr/>
          </a:p>
          <a:p>
            <a:pPr marL="0" lvl="0" indent="0" algn="l" rtl="0">
              <a:spcBef>
                <a:spcPts val="0"/>
              </a:spcBef>
              <a:spcAft>
                <a:spcPts val="0"/>
              </a:spcAft>
              <a:buNone/>
            </a:pPr>
            <a:r>
              <a:rPr lang="en-US"/>
              <a:t>Described and preserved reusing the Object entity,</a:t>
            </a:r>
            <a:endParaRPr/>
          </a:p>
          <a:p>
            <a:pPr marL="0" lvl="0" indent="0" algn="l" rtl="0">
              <a:spcBef>
                <a:spcPts val="0"/>
              </a:spcBef>
              <a:spcAft>
                <a:spcPts val="0"/>
              </a:spcAft>
              <a:buNone/>
            </a:pPr>
            <a:r>
              <a:rPr lang="en-US"/>
              <a:t>Described as Intellectual Entities,</a:t>
            </a:r>
            <a:br>
              <a:rPr lang="en-US"/>
            </a:br>
            <a:r>
              <a:rPr lang="en-US"/>
              <a:t>preserved as Representation, File or Bitstream. </a:t>
            </a:r>
            <a:endParaRPr/>
          </a:p>
          <a:p>
            <a:pPr marL="0" lvl="0" indent="0" algn="l" rtl="0">
              <a:spcBef>
                <a:spcPts val="0"/>
              </a:spcBef>
              <a:spcAft>
                <a:spcPts val="0"/>
              </a:spcAft>
              <a:buNone/>
            </a:pPr>
            <a:r>
              <a:rPr lang="en-US"/>
              <a:t>Semantic units that are specific to Environment descriptions </a:t>
            </a:r>
            <a:endParaRPr/>
          </a:p>
          <a:p>
            <a:pPr marL="457200" lvl="1" indent="0" algn="l" rtl="0">
              <a:spcBef>
                <a:spcPts val="0"/>
              </a:spcBef>
              <a:spcAft>
                <a:spcPts val="0"/>
              </a:spcAft>
              <a:buNone/>
            </a:pPr>
            <a:r>
              <a:rPr lang="en-US"/>
              <a:t>Capture the function and designation of the Environment, </a:t>
            </a:r>
            <a:endParaRPr/>
          </a:p>
          <a:p>
            <a:pPr marL="457200" lvl="1" indent="0" algn="l" rtl="0">
              <a:spcBef>
                <a:spcPts val="0"/>
              </a:spcBef>
              <a:spcAft>
                <a:spcPts val="0"/>
              </a:spcAft>
              <a:buNone/>
            </a:pPr>
            <a:r>
              <a:rPr lang="en-US"/>
              <a:t>Link to descriptions in external registries. </a:t>
            </a:r>
            <a:endParaRPr/>
          </a:p>
          <a:p>
            <a:pPr marL="0" lvl="0" indent="0" algn="l" rtl="0">
              <a:spcBef>
                <a:spcPts val="0"/>
              </a:spcBef>
              <a:spcAft>
                <a:spcPts val="0"/>
              </a:spcAft>
              <a:buNone/>
            </a:pPr>
            <a:r>
              <a:rPr lang="en-US"/>
              <a:t>Represented as </a:t>
            </a:r>
            <a:endParaRPr/>
          </a:p>
          <a:p>
            <a:pPr marL="457200" lvl="1" indent="0" algn="l" rtl="0">
              <a:spcBef>
                <a:spcPts val="0"/>
              </a:spcBef>
              <a:spcAft>
                <a:spcPts val="0"/>
              </a:spcAft>
              <a:buNone/>
            </a:pPr>
            <a:r>
              <a:rPr lang="en-US"/>
              <a:t>Aggregate environments or as </a:t>
            </a:r>
            <a:endParaRPr/>
          </a:p>
          <a:p>
            <a:pPr marL="457200" lvl="1" indent="0" algn="l" rtl="0">
              <a:spcBef>
                <a:spcPts val="0"/>
              </a:spcBef>
              <a:spcAft>
                <a:spcPts val="0"/>
              </a:spcAft>
              <a:buNone/>
            </a:pPr>
            <a:r>
              <a:rPr lang="en-US"/>
              <a:t>Individual components of an environment </a:t>
            </a:r>
            <a:br>
              <a:rPr lang="en-US"/>
            </a:br>
            <a:r>
              <a:rPr lang="en-US"/>
              <a:t>(e.g. an executable file, a stylesheet); </a:t>
            </a:r>
            <a:endParaRPr/>
          </a:p>
          <a:p>
            <a:pPr marL="0" lvl="0" indent="0" algn="l" rtl="0">
              <a:spcBef>
                <a:spcPts val="0"/>
              </a:spcBef>
              <a:spcAft>
                <a:spcPts val="0"/>
              </a:spcAft>
              <a:buNone/>
            </a:pPr>
            <a:r>
              <a:rPr lang="en-US"/>
              <a:t>Relationships become important. </a:t>
            </a:r>
            <a:endParaRPr/>
          </a:p>
          <a:p>
            <a:pPr marL="0" lvl="0" indent="0" algn="l" rtl="0">
              <a:spcBef>
                <a:spcPts val="0"/>
              </a:spcBef>
              <a:spcAft>
                <a:spcPts val="0"/>
              </a:spcAft>
              <a:buNone/>
            </a:pPr>
            <a:r>
              <a:rPr lang="en-US"/>
              <a:t>Direct relationship between Agents and Objects to capture the Environment that acted as the Agent in an Event.  </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5066" name="Google Shape;5066;p175:notes"/>
          <p:cNvSpPr txBox="1">
            <a:spLocks noGrp="1"/>
          </p:cNvSpPr>
          <p:nvPr>
            <p:ph type="sldNum" idx="12"/>
          </p:nvPr>
        </p:nvSpPr>
        <p:spPr>
          <a:xfrm>
            <a:off x="4021294" y="9721106"/>
            <a:ext cx="3076363" cy="511730"/>
          </a:xfrm>
          <a:prstGeom prst="rect">
            <a:avLst/>
          </a:prstGeom>
          <a:noFill/>
          <a:ln>
            <a:noFill/>
          </a:ln>
        </p:spPr>
        <p:txBody>
          <a:bodyPr spcFirstLastPara="1" wrap="square" lIns="95800" tIns="47900" rIns="95800" bIns="479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103</a:t>
            </a:fld>
            <a:endParaRPr sz="1200" b="0" i="0" u="none" strike="noStrike" cap="none">
              <a:solidFill>
                <a:srgbClr val="000000"/>
              </a:solidFill>
              <a:latin typeface="Calibri"/>
              <a:ea typeface="Calibri"/>
              <a:cs typeface="Calibri"/>
              <a:sym typeface="Calibri"/>
            </a:endParaRPr>
          </a:p>
        </p:txBody>
      </p:sp>
      <p:sp>
        <p:nvSpPr>
          <p:cNvPr id="5067" name="Google Shape;5067;p175:notes"/>
          <p:cNvSpPr txBox="1">
            <a:spLocks noGrp="1"/>
          </p:cNvSpPr>
          <p:nvPr>
            <p:ph type="hdr" idx="3"/>
          </p:nvPr>
        </p:nvSpPr>
        <p:spPr>
          <a:xfrm>
            <a:off x="0" y="1"/>
            <a:ext cx="3076363" cy="511730"/>
          </a:xfrm>
          <a:prstGeom prst="rect">
            <a:avLst/>
          </a:prstGeom>
          <a:noFill/>
          <a:ln>
            <a:noFill/>
          </a:ln>
        </p:spPr>
        <p:txBody>
          <a:bodyPr spcFirstLastPara="1" wrap="square" lIns="95800" tIns="47900" rIns="95800" bIns="47900" anchor="t" anchorCtr="0">
            <a:noAutofit/>
          </a:bodyPr>
          <a:lstStyle/>
          <a:p>
            <a:pPr marL="0" lvl="0" indent="0" algn="l" rtl="0">
              <a:spcBef>
                <a:spcPts val="0"/>
              </a:spcBef>
              <a:spcAft>
                <a:spcPts val="0"/>
              </a:spcAft>
              <a:buNone/>
            </a:pPr>
            <a:r>
              <a:rPr lang="en-US"/>
              <a:t>PREMIS Tutorial @ iPres2019</a:t>
            </a:r>
            <a:endParaRPr/>
          </a:p>
        </p:txBody>
      </p:sp>
    </p:spTree>
    <p:extLst>
      <p:ext uri="{BB962C8B-B14F-4D97-AF65-F5344CB8AC3E}">
        <p14:creationId xmlns:p14="http://schemas.microsoft.com/office/powerpoint/2010/main" val="2465806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dias" type="title">
  <p:cSld name="TITLE">
    <p:spTree>
      <p:nvGrpSpPr>
        <p:cNvPr id="1" name="Shape 14"/>
        <p:cNvGrpSpPr/>
        <p:nvPr/>
      </p:nvGrpSpPr>
      <p:grpSpPr>
        <a:xfrm>
          <a:off x="0" y="0"/>
          <a:ext cx="0" cy="0"/>
          <a:chOff x="0" y="0"/>
          <a:chExt cx="0" cy="0"/>
        </a:xfrm>
      </p:grpSpPr>
      <p:sp>
        <p:nvSpPr>
          <p:cNvPr id="15" name="Google Shape;15;p212"/>
          <p:cNvSpPr/>
          <p:nvPr/>
        </p:nvSpPr>
        <p:spPr>
          <a:xfrm>
            <a:off x="0" y="0"/>
            <a:ext cx="9144000" cy="7651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pic>
        <p:nvPicPr>
          <p:cNvPr id="16" name="Google Shape;16;p212" descr="premis-long"/>
          <p:cNvPicPr preferRelativeResize="0"/>
          <p:nvPr/>
        </p:nvPicPr>
        <p:blipFill rotWithShape="1">
          <a:blip r:embed="rId2">
            <a:alphaModFix/>
          </a:blip>
          <a:srcRect/>
          <a:stretch/>
        </p:blipFill>
        <p:spPr>
          <a:xfrm>
            <a:off x="246063" y="211138"/>
            <a:ext cx="8669337" cy="484187"/>
          </a:xfrm>
          <a:prstGeom prst="rect">
            <a:avLst/>
          </a:prstGeom>
          <a:noFill/>
          <a:ln>
            <a:noFill/>
          </a:ln>
        </p:spPr>
      </p:pic>
      <p:sp>
        <p:nvSpPr>
          <p:cNvPr id="17" name="Google Shape;17;p212"/>
          <p:cNvSpPr txBox="1">
            <a:spLocks noGrp="1"/>
          </p:cNvSpPr>
          <p:nvPr>
            <p:ph type="ctrTitle"/>
          </p:nvPr>
        </p:nvSpPr>
        <p:spPr>
          <a:xfrm>
            <a:off x="1432560" y="359898"/>
            <a:ext cx="7406640" cy="1472184"/>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212"/>
          <p:cNvSpPr txBox="1">
            <a:spLocks noGrp="1"/>
          </p:cNvSpPr>
          <p:nvPr>
            <p:ph type="subTitle" idx="1"/>
          </p:nvPr>
        </p:nvSpPr>
        <p:spPr>
          <a:xfrm>
            <a:off x="1432560" y="1850064"/>
            <a:ext cx="7406640" cy="1752600"/>
          </a:xfrm>
          <a:prstGeom prst="rect">
            <a:avLst/>
          </a:prstGeom>
          <a:noFill/>
          <a:ln>
            <a:noFill/>
          </a:ln>
        </p:spPr>
        <p:txBody>
          <a:bodyPr spcFirstLastPara="1" wrap="square" lIns="91425" tIns="0" rIns="91425" bIns="45700" anchor="t" anchorCtr="0">
            <a:noAutofit/>
          </a:bodyPr>
          <a:lstStyle>
            <a:lvl1pPr lvl="0" algn="l">
              <a:spcBef>
                <a:spcPts val="600"/>
              </a:spcBef>
              <a:spcAft>
                <a:spcPts val="0"/>
              </a:spcAft>
              <a:buSzPts val="2080"/>
              <a:buNone/>
              <a:defRPr sz="2600">
                <a:solidFill>
                  <a:srgbClr val="032855"/>
                </a:solidFill>
              </a:defRPr>
            </a:lvl1pPr>
            <a:lvl2pPr lvl="1" algn="ctr">
              <a:spcBef>
                <a:spcPts val="550"/>
              </a:spcBef>
              <a:spcAft>
                <a:spcPts val="0"/>
              </a:spcAft>
              <a:buSzPts val="1800"/>
              <a:buNone/>
              <a:defRPr/>
            </a:lvl2pPr>
            <a:lvl3pPr lvl="2" algn="ctr">
              <a:spcBef>
                <a:spcPts val="360"/>
              </a:spcBef>
              <a:spcAft>
                <a:spcPts val="0"/>
              </a:spcAft>
              <a:buSzPts val="1800"/>
              <a:buNone/>
              <a:defRPr/>
            </a:lvl3pPr>
            <a:lvl4pPr lvl="3" algn="ctr">
              <a:spcBef>
                <a:spcPts val="360"/>
              </a:spcBef>
              <a:spcAft>
                <a:spcPts val="0"/>
              </a:spcAft>
              <a:buSzPts val="1800"/>
              <a:buNone/>
              <a:defRPr/>
            </a:lvl4pPr>
            <a:lvl5pPr lvl="4" algn="ctr">
              <a:spcBef>
                <a:spcPts val="360"/>
              </a:spcBef>
              <a:spcAft>
                <a:spcPts val="0"/>
              </a:spcAft>
              <a:buSzPts val="1800"/>
              <a:buNone/>
              <a:defRPr/>
            </a:lvl5pPr>
            <a:lvl6pPr lvl="5" algn="ctr">
              <a:lnSpc>
                <a:spcPct val="100000"/>
              </a:lnSpc>
              <a:spcBef>
                <a:spcPts val="360"/>
              </a:spcBef>
              <a:spcAft>
                <a:spcPts val="0"/>
              </a:spcAft>
              <a:buSzPts val="1800"/>
              <a:buNone/>
              <a:defRPr/>
            </a:lvl6pPr>
            <a:lvl7pPr lvl="6" algn="ctr">
              <a:lnSpc>
                <a:spcPct val="100000"/>
              </a:lnSpc>
              <a:spcBef>
                <a:spcPts val="360"/>
              </a:spcBef>
              <a:spcAft>
                <a:spcPts val="0"/>
              </a:spcAft>
              <a:buSzPts val="1800"/>
              <a:buNone/>
              <a:defRPr/>
            </a:lvl7pPr>
            <a:lvl8pPr lvl="7" algn="ctr">
              <a:lnSpc>
                <a:spcPct val="100000"/>
              </a:lnSpc>
              <a:spcBef>
                <a:spcPts val="360"/>
              </a:spcBef>
              <a:spcAft>
                <a:spcPts val="0"/>
              </a:spcAft>
              <a:buSzPts val="1800"/>
              <a:buNone/>
              <a:defRPr/>
            </a:lvl8pPr>
            <a:lvl9pPr lvl="8" algn="ctr">
              <a:lnSpc>
                <a:spcPct val="100000"/>
              </a:lnSpc>
              <a:spcBef>
                <a:spcPts val="360"/>
              </a:spcBef>
              <a:spcAft>
                <a:spcPts val="0"/>
              </a:spcAft>
              <a:buSzPts val="18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el og lodret tekst" type="vertTx">
  <p:cSld name="VERTICAL_TEXT">
    <p:spTree>
      <p:nvGrpSpPr>
        <p:cNvPr id="1" name="Shape 79"/>
        <p:cNvGrpSpPr/>
        <p:nvPr/>
      </p:nvGrpSpPr>
      <p:grpSpPr>
        <a:xfrm>
          <a:off x="0" y="0"/>
          <a:ext cx="0" cy="0"/>
          <a:chOff x="0" y="0"/>
          <a:chExt cx="0" cy="0"/>
        </a:xfrm>
      </p:grpSpPr>
      <p:sp>
        <p:nvSpPr>
          <p:cNvPr id="80" name="Google Shape;80;p223"/>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223"/>
          <p:cNvSpPr txBox="1">
            <a:spLocks noGrp="1"/>
          </p:cNvSpPr>
          <p:nvPr>
            <p:ph type="body" idx="1"/>
          </p:nvPr>
        </p:nvSpPr>
        <p:spPr>
          <a:xfrm rot="5400000">
            <a:off x="1662907" y="232568"/>
            <a:ext cx="5232400" cy="7497763"/>
          </a:xfrm>
          <a:prstGeom prst="rect">
            <a:avLst/>
          </a:prstGeom>
          <a:noFill/>
          <a:ln>
            <a:noFill/>
          </a:ln>
        </p:spPr>
        <p:txBody>
          <a:bodyPr spcFirstLastPara="1" wrap="square" lIns="91425" tIns="45700" rIns="91425" bIns="45700" anchor="t" anchorCtr="0">
            <a:noAutofit/>
          </a:bodyPr>
          <a:lstStyle>
            <a:lvl1pPr marL="457200" lvl="0" indent="-320040" algn="l">
              <a:spcBef>
                <a:spcPts val="600"/>
              </a:spcBef>
              <a:spcAft>
                <a:spcPts val="0"/>
              </a:spcAft>
              <a:buSzPts val="1440"/>
              <a:buChar char="▪"/>
              <a:defRPr/>
            </a:lvl1pPr>
            <a:lvl2pPr marL="914400" lvl="1" indent="-342900" algn="l">
              <a:spcBef>
                <a:spcPts val="55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82" name="Google Shape;82;p223"/>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83" name="Google Shape;83;p223"/>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84" name="Google Shape;84;p223"/>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Lodret titel og tekst" type="vertTitleAndTx">
  <p:cSld name="VERTICAL_TITLE_AND_VERTICAL_TEXT">
    <p:spTree>
      <p:nvGrpSpPr>
        <p:cNvPr id="1" name="Shape 85"/>
        <p:cNvGrpSpPr/>
        <p:nvPr/>
      </p:nvGrpSpPr>
      <p:grpSpPr>
        <a:xfrm>
          <a:off x="0" y="0"/>
          <a:ext cx="0" cy="0"/>
          <a:chOff x="0" y="0"/>
          <a:chExt cx="0" cy="0"/>
        </a:xfrm>
      </p:grpSpPr>
      <p:sp>
        <p:nvSpPr>
          <p:cNvPr id="86" name="Google Shape;86;p224"/>
          <p:cNvSpPr txBox="1">
            <a:spLocks noGrp="1"/>
          </p:cNvSpPr>
          <p:nvPr>
            <p:ph type="title"/>
          </p:nvPr>
        </p:nvSpPr>
        <p:spPr>
          <a:xfrm rot="5400000">
            <a:off x="4846638" y="2286002"/>
            <a:ext cx="5851525" cy="18288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224"/>
          <p:cNvSpPr txBox="1">
            <a:spLocks noGrp="1"/>
          </p:cNvSpPr>
          <p:nvPr>
            <p:ph type="body" idx="1"/>
          </p:nvPr>
        </p:nvSpPr>
        <p:spPr>
          <a:xfrm rot="5400000">
            <a:off x="998538" y="419103"/>
            <a:ext cx="5851525" cy="5562600"/>
          </a:xfrm>
          <a:prstGeom prst="rect">
            <a:avLst/>
          </a:prstGeom>
          <a:noFill/>
          <a:ln>
            <a:noFill/>
          </a:ln>
        </p:spPr>
        <p:txBody>
          <a:bodyPr spcFirstLastPara="1" wrap="square" lIns="91425" tIns="45700" rIns="91425" bIns="45700" anchor="t" anchorCtr="0">
            <a:noAutofit/>
          </a:bodyPr>
          <a:lstStyle>
            <a:lvl1pPr marL="457200" lvl="0" indent="-320040" algn="l">
              <a:spcBef>
                <a:spcPts val="600"/>
              </a:spcBef>
              <a:spcAft>
                <a:spcPts val="0"/>
              </a:spcAft>
              <a:buSzPts val="1440"/>
              <a:buChar char="▪"/>
              <a:defRPr/>
            </a:lvl1pPr>
            <a:lvl2pPr marL="914400" lvl="1" indent="-342900" algn="l">
              <a:spcBef>
                <a:spcPts val="55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88" name="Google Shape;88;p224"/>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89" name="Google Shape;89;p224"/>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90" name="Google Shape;90;p224"/>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el og indholdsobjekt" type="obj">
  <p:cSld name="OBJECT">
    <p:spTree>
      <p:nvGrpSpPr>
        <p:cNvPr id="1" name="Shape 96"/>
        <p:cNvGrpSpPr/>
        <p:nvPr/>
      </p:nvGrpSpPr>
      <p:grpSpPr>
        <a:xfrm>
          <a:off x="0" y="0"/>
          <a:ext cx="0" cy="0"/>
          <a:chOff x="0" y="0"/>
          <a:chExt cx="0" cy="0"/>
        </a:xfrm>
      </p:grpSpPr>
      <p:sp>
        <p:nvSpPr>
          <p:cNvPr id="97" name="Google Shape;97;p217"/>
          <p:cNvSpPr txBox="1"/>
          <p:nvPr/>
        </p:nvSpPr>
        <p:spPr>
          <a:xfrm>
            <a:off x="395536" y="6524625"/>
            <a:ext cx="467995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7F7F7F"/>
                </a:solidFill>
                <a:latin typeface="Verdana"/>
                <a:ea typeface="Verdana"/>
                <a:cs typeface="Verdana"/>
                <a:sym typeface="Verdana"/>
              </a:rPr>
              <a:t>PREMIS Introduction Tutorial 2022-09-12</a:t>
            </a:r>
            <a:endParaRPr/>
          </a:p>
        </p:txBody>
      </p:sp>
      <p:sp>
        <p:nvSpPr>
          <p:cNvPr id="98" name="Google Shape;98;p217"/>
          <p:cNvSpPr txBox="1"/>
          <p:nvPr/>
        </p:nvSpPr>
        <p:spPr>
          <a:xfrm>
            <a:off x="7308850" y="6524625"/>
            <a:ext cx="1727200"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a:solidFill>
                  <a:srgbClr val="7F7F7F"/>
                </a:solidFill>
                <a:latin typeface="Verdana"/>
                <a:ea typeface="Verdana"/>
                <a:cs typeface="Verdana"/>
                <a:sym typeface="Verdana"/>
              </a:rPr>
              <a:t>Slide  </a:t>
            </a:r>
            <a:fld id="{00000000-1234-1234-1234-123412341234}" type="slidenum">
              <a:rPr lang="en-US" sz="1200">
                <a:solidFill>
                  <a:srgbClr val="7F7F7F"/>
                </a:solidFill>
                <a:latin typeface="Verdana"/>
                <a:ea typeface="Verdana"/>
                <a:cs typeface="Verdana"/>
                <a:sym typeface="Verdana"/>
              </a:rPr>
              <a:t>‹#›</a:t>
            </a:fld>
            <a:endParaRPr sz="1200">
              <a:solidFill>
                <a:srgbClr val="7F7F7F"/>
              </a:solidFill>
              <a:latin typeface="Verdana"/>
              <a:ea typeface="Verdana"/>
              <a:cs typeface="Verdana"/>
              <a:sym typeface="Verdana"/>
            </a:endParaRPr>
          </a:p>
        </p:txBody>
      </p:sp>
      <p:sp>
        <p:nvSpPr>
          <p:cNvPr id="99" name="Google Shape;99;p217"/>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a:latin typeface="Verdana"/>
                <a:ea typeface="Verdana"/>
                <a:cs typeface="Verdana"/>
                <a:sym typeface="Verdana"/>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217"/>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lvl1pPr marL="457200" lvl="0" indent="-330200" algn="l">
              <a:spcBef>
                <a:spcPts val="600"/>
              </a:spcBef>
              <a:spcAft>
                <a:spcPts val="0"/>
              </a:spcAft>
              <a:buSzPts val="1600"/>
              <a:buChar char="▪"/>
              <a:defRPr>
                <a:latin typeface="Verdana"/>
                <a:ea typeface="Verdana"/>
                <a:cs typeface="Verdana"/>
                <a:sym typeface="Verdana"/>
              </a:defRPr>
            </a:lvl1pPr>
            <a:lvl2pPr marL="914400" lvl="1" indent="-355600" algn="l">
              <a:spcBef>
                <a:spcPts val="550"/>
              </a:spcBef>
              <a:spcAft>
                <a:spcPts val="0"/>
              </a:spcAft>
              <a:buClr>
                <a:srgbClr val="E36C09"/>
              </a:buClr>
              <a:buSzPts val="2000"/>
              <a:buChar char="◦"/>
              <a:defRPr>
                <a:latin typeface="Verdana"/>
                <a:ea typeface="Verdana"/>
                <a:cs typeface="Verdana"/>
                <a:sym typeface="Verdana"/>
              </a:defRPr>
            </a:lvl2pPr>
            <a:lvl3pPr marL="1371600" lvl="2" indent="-342900" algn="l">
              <a:spcBef>
                <a:spcPts val="360"/>
              </a:spcBef>
              <a:spcAft>
                <a:spcPts val="0"/>
              </a:spcAft>
              <a:buClr>
                <a:srgbClr val="E36C09"/>
              </a:buClr>
              <a:buSzPts val="1800"/>
              <a:buChar char="●"/>
              <a:defRPr>
                <a:latin typeface="Verdana"/>
                <a:ea typeface="Verdana"/>
                <a:cs typeface="Verdana"/>
                <a:sym typeface="Verdana"/>
              </a:defRPr>
            </a:lvl3pPr>
            <a:lvl4pPr marL="1828800" lvl="3" indent="-330200" algn="l">
              <a:spcBef>
                <a:spcPts val="320"/>
              </a:spcBef>
              <a:spcAft>
                <a:spcPts val="0"/>
              </a:spcAft>
              <a:buClr>
                <a:srgbClr val="E36C09"/>
              </a:buClr>
              <a:buSzPts val="1600"/>
              <a:buChar char="●"/>
              <a:defRPr>
                <a:latin typeface="Verdana"/>
                <a:ea typeface="Verdana"/>
                <a:cs typeface="Verdana"/>
                <a:sym typeface="Verdana"/>
              </a:defRPr>
            </a:lvl4pPr>
            <a:lvl5pPr marL="2286000" lvl="4" indent="-330200" algn="l">
              <a:spcBef>
                <a:spcPts val="320"/>
              </a:spcBef>
              <a:spcAft>
                <a:spcPts val="0"/>
              </a:spcAft>
              <a:buClr>
                <a:srgbClr val="E36C09"/>
              </a:buClr>
              <a:buSzPts val="1600"/>
              <a:buChar char="●"/>
              <a:defRPr>
                <a:latin typeface="Verdana"/>
                <a:ea typeface="Verdana"/>
                <a:cs typeface="Verdana"/>
                <a:sym typeface="Verdana"/>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eldias" type="title">
  <p:cSld name="TITLE">
    <p:spTree>
      <p:nvGrpSpPr>
        <p:cNvPr id="1" name="Shape 101"/>
        <p:cNvGrpSpPr/>
        <p:nvPr/>
      </p:nvGrpSpPr>
      <p:grpSpPr>
        <a:xfrm>
          <a:off x="0" y="0"/>
          <a:ext cx="0" cy="0"/>
          <a:chOff x="0" y="0"/>
          <a:chExt cx="0" cy="0"/>
        </a:xfrm>
      </p:grpSpPr>
      <p:sp>
        <p:nvSpPr>
          <p:cNvPr id="102" name="Google Shape;102;p225"/>
          <p:cNvSpPr/>
          <p:nvPr/>
        </p:nvSpPr>
        <p:spPr>
          <a:xfrm>
            <a:off x="0" y="0"/>
            <a:ext cx="9144000" cy="7651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pic>
        <p:nvPicPr>
          <p:cNvPr id="103" name="Google Shape;103;p225" descr="premis-long"/>
          <p:cNvPicPr preferRelativeResize="0"/>
          <p:nvPr/>
        </p:nvPicPr>
        <p:blipFill rotWithShape="1">
          <a:blip r:embed="rId2">
            <a:alphaModFix/>
          </a:blip>
          <a:srcRect/>
          <a:stretch/>
        </p:blipFill>
        <p:spPr>
          <a:xfrm>
            <a:off x="246063" y="211138"/>
            <a:ext cx="8669337" cy="484187"/>
          </a:xfrm>
          <a:prstGeom prst="rect">
            <a:avLst/>
          </a:prstGeom>
          <a:noFill/>
          <a:ln>
            <a:noFill/>
          </a:ln>
        </p:spPr>
      </p:pic>
      <p:sp>
        <p:nvSpPr>
          <p:cNvPr id="104" name="Google Shape;104;p225"/>
          <p:cNvSpPr txBox="1">
            <a:spLocks noGrp="1"/>
          </p:cNvSpPr>
          <p:nvPr>
            <p:ph type="ctrTitle"/>
          </p:nvPr>
        </p:nvSpPr>
        <p:spPr>
          <a:xfrm>
            <a:off x="1432560" y="359898"/>
            <a:ext cx="7406640" cy="1472184"/>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225"/>
          <p:cNvSpPr txBox="1">
            <a:spLocks noGrp="1"/>
          </p:cNvSpPr>
          <p:nvPr>
            <p:ph type="subTitle" idx="1"/>
          </p:nvPr>
        </p:nvSpPr>
        <p:spPr>
          <a:xfrm>
            <a:off x="1432560" y="1850064"/>
            <a:ext cx="7406640" cy="1752600"/>
          </a:xfrm>
          <a:prstGeom prst="rect">
            <a:avLst/>
          </a:prstGeom>
          <a:noFill/>
          <a:ln>
            <a:noFill/>
          </a:ln>
        </p:spPr>
        <p:txBody>
          <a:bodyPr spcFirstLastPara="1" wrap="square" lIns="91425" tIns="0" rIns="91425" bIns="45700" anchor="t" anchorCtr="0">
            <a:noAutofit/>
          </a:bodyPr>
          <a:lstStyle>
            <a:lvl1pPr lvl="0" algn="l">
              <a:spcBef>
                <a:spcPts val="600"/>
              </a:spcBef>
              <a:spcAft>
                <a:spcPts val="0"/>
              </a:spcAft>
              <a:buSzPts val="2080"/>
              <a:buNone/>
              <a:defRPr sz="2600">
                <a:solidFill>
                  <a:srgbClr val="032855"/>
                </a:solidFill>
              </a:defRPr>
            </a:lvl1pPr>
            <a:lvl2pPr lvl="1" algn="ctr">
              <a:spcBef>
                <a:spcPts val="550"/>
              </a:spcBef>
              <a:spcAft>
                <a:spcPts val="0"/>
              </a:spcAft>
              <a:buSzPts val="1800"/>
              <a:buNone/>
              <a:defRPr/>
            </a:lvl2pPr>
            <a:lvl3pPr lvl="2" algn="ctr">
              <a:spcBef>
                <a:spcPts val="360"/>
              </a:spcBef>
              <a:spcAft>
                <a:spcPts val="0"/>
              </a:spcAft>
              <a:buSzPts val="1800"/>
              <a:buNone/>
              <a:defRPr/>
            </a:lvl3pPr>
            <a:lvl4pPr lvl="3" algn="ctr">
              <a:spcBef>
                <a:spcPts val="360"/>
              </a:spcBef>
              <a:spcAft>
                <a:spcPts val="0"/>
              </a:spcAft>
              <a:buSzPts val="1800"/>
              <a:buNone/>
              <a:defRPr/>
            </a:lvl4pPr>
            <a:lvl5pPr lvl="4" algn="ctr">
              <a:spcBef>
                <a:spcPts val="360"/>
              </a:spcBef>
              <a:spcAft>
                <a:spcPts val="0"/>
              </a:spcAft>
              <a:buSzPts val="1800"/>
              <a:buNone/>
              <a:defRPr/>
            </a:lvl5pPr>
            <a:lvl6pPr lvl="5" algn="ctr">
              <a:lnSpc>
                <a:spcPct val="100000"/>
              </a:lnSpc>
              <a:spcBef>
                <a:spcPts val="360"/>
              </a:spcBef>
              <a:spcAft>
                <a:spcPts val="0"/>
              </a:spcAft>
              <a:buSzPts val="1800"/>
              <a:buNone/>
              <a:defRPr/>
            </a:lvl6pPr>
            <a:lvl7pPr lvl="6" algn="ctr">
              <a:lnSpc>
                <a:spcPct val="100000"/>
              </a:lnSpc>
              <a:spcBef>
                <a:spcPts val="360"/>
              </a:spcBef>
              <a:spcAft>
                <a:spcPts val="0"/>
              </a:spcAft>
              <a:buSzPts val="1800"/>
              <a:buNone/>
              <a:defRPr/>
            </a:lvl7pPr>
            <a:lvl8pPr lvl="7" algn="ctr">
              <a:lnSpc>
                <a:spcPct val="100000"/>
              </a:lnSpc>
              <a:spcBef>
                <a:spcPts val="360"/>
              </a:spcBef>
              <a:spcAft>
                <a:spcPts val="0"/>
              </a:spcAft>
              <a:buSzPts val="1800"/>
              <a:buNone/>
              <a:defRPr/>
            </a:lvl8pPr>
            <a:lvl9pPr lvl="8" algn="ctr">
              <a:lnSpc>
                <a:spcPct val="100000"/>
              </a:lnSpc>
              <a:spcBef>
                <a:spcPts val="360"/>
              </a:spcBef>
              <a:spcAft>
                <a:spcPts val="0"/>
              </a:spcAft>
              <a:buSzPts val="18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Afsnitsoverskrift" type="secHead">
  <p:cSld name="SECTION_HEADER">
    <p:spTree>
      <p:nvGrpSpPr>
        <p:cNvPr id="1" name="Shape 106"/>
        <p:cNvGrpSpPr/>
        <p:nvPr/>
      </p:nvGrpSpPr>
      <p:grpSpPr>
        <a:xfrm>
          <a:off x="0" y="0"/>
          <a:ext cx="0" cy="0"/>
          <a:chOff x="0" y="0"/>
          <a:chExt cx="0" cy="0"/>
        </a:xfrm>
      </p:grpSpPr>
      <p:sp>
        <p:nvSpPr>
          <p:cNvPr id="107" name="Google Shape;107;p226"/>
          <p:cNvSpPr/>
          <p:nvPr/>
        </p:nvSpPr>
        <p:spPr>
          <a:xfrm>
            <a:off x="2286000" y="0"/>
            <a:ext cx="76200" cy="6858000"/>
          </a:xfrm>
          <a:prstGeom prst="rect">
            <a:avLst/>
          </a:prstGeom>
          <a:solidFill>
            <a:schemeClr val="lt1"/>
          </a:solidFill>
          <a:ln>
            <a:noFill/>
          </a:ln>
          <a:effectLst>
            <a:outerShdw blurRad="38550" dist="38000" dir="10800000" algn="tl" rotWithShape="0">
              <a:srgbClr val="72716B">
                <a:alpha val="2470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108" name="Google Shape;108;p226"/>
          <p:cNvSpPr/>
          <p:nvPr/>
        </p:nvSpPr>
        <p:spPr>
          <a:xfrm>
            <a:off x="2282825" y="692696"/>
            <a:ext cx="6858000" cy="61653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109" name="Google Shape;109;p226"/>
          <p:cNvSpPr/>
          <p:nvPr/>
        </p:nvSpPr>
        <p:spPr>
          <a:xfrm>
            <a:off x="2172321" y="2814656"/>
            <a:ext cx="210312" cy="210312"/>
          </a:xfrm>
          <a:prstGeom prst="ellipse">
            <a:avLst/>
          </a:prstGeom>
          <a:gradFill>
            <a:gsLst>
              <a:gs pos="0">
                <a:srgbClr val="D3E5FF">
                  <a:alpha val="94901"/>
                </a:srgbClr>
              </a:gs>
              <a:gs pos="50000">
                <a:srgbClr val="BFD5FB">
                  <a:alpha val="89803"/>
                </a:srgbClr>
              </a:gs>
              <a:gs pos="95000">
                <a:srgbClr val="679FFD">
                  <a:alpha val="87843"/>
                </a:srgbClr>
              </a:gs>
              <a:gs pos="100000">
                <a:srgbClr val="0071FF">
                  <a:alpha val="84705"/>
                </a:srgbClr>
              </a:gs>
            </a:gsLst>
            <a:path path="circle">
              <a:fillToRect r="100000" b="100000"/>
            </a:path>
            <a:tileRect l="-100000" t="-100000"/>
          </a:gradFill>
          <a:ln w="9525" cap="rnd" cmpd="sng">
            <a:solidFill>
              <a:srgbClr val="4579B9">
                <a:alpha val="600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00000"/>
              </a:solidFill>
              <a:latin typeface="Gill Sans"/>
              <a:ea typeface="Gill Sans"/>
              <a:cs typeface="Gill Sans"/>
              <a:sym typeface="Gill Sans"/>
            </a:endParaRPr>
          </a:p>
        </p:txBody>
      </p:sp>
      <p:sp>
        <p:nvSpPr>
          <p:cNvPr id="110" name="Google Shape;110;p226"/>
          <p:cNvSpPr/>
          <p:nvPr/>
        </p:nvSpPr>
        <p:spPr>
          <a:xfrm>
            <a:off x="2408238" y="2746375"/>
            <a:ext cx="63500" cy="63500"/>
          </a:xfrm>
          <a:prstGeom prst="ellipse">
            <a:avLst/>
          </a:prstGeom>
          <a:noFill/>
          <a:ln w="12700" cap="rnd" cmpd="sng">
            <a:solidFill>
              <a:srgbClr val="4571A5">
                <a:alpha val="600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00000"/>
              </a:solidFill>
              <a:latin typeface="Gill Sans"/>
              <a:ea typeface="Gill Sans"/>
              <a:cs typeface="Gill Sans"/>
              <a:sym typeface="Gill Sans"/>
            </a:endParaRPr>
          </a:p>
        </p:txBody>
      </p:sp>
      <p:sp>
        <p:nvSpPr>
          <p:cNvPr id="111" name="Google Shape;111;p226"/>
          <p:cNvSpPr txBox="1">
            <a:spLocks noGrp="1"/>
          </p:cNvSpPr>
          <p:nvPr>
            <p:ph type="title"/>
          </p:nvPr>
        </p:nvSpPr>
        <p:spPr>
          <a:xfrm>
            <a:off x="2578392" y="2600325"/>
            <a:ext cx="6400800" cy="2286000"/>
          </a:xfrm>
          <a:prstGeom prst="rect">
            <a:avLst/>
          </a:prstGeom>
          <a:noFill/>
          <a:ln>
            <a:noFill/>
          </a:ln>
        </p:spPr>
        <p:txBody>
          <a:bodyPr spcFirstLastPara="1" wrap="square" lIns="91425" tIns="45700" rIns="91425" bIns="45700" anchor="t" anchorCtr="0">
            <a:normAutofit/>
          </a:bodyPr>
          <a:lstStyle>
            <a:lvl1pPr lvl="0" algn="l">
              <a:lnSpc>
                <a:spcPct val="112500"/>
              </a:lnSpc>
              <a:spcBef>
                <a:spcPts val="0"/>
              </a:spcBef>
              <a:spcAft>
                <a:spcPts val="0"/>
              </a:spcAft>
              <a:buClr>
                <a:schemeClr val="dk1"/>
              </a:buClr>
              <a:buSzPts val="4000"/>
              <a:buFont typeface="Verdana"/>
              <a:buNone/>
              <a:defRPr sz="4000" b="1"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226"/>
          <p:cNvSpPr txBox="1">
            <a:spLocks noGrp="1"/>
          </p:cNvSpPr>
          <p:nvPr>
            <p:ph type="body" idx="1"/>
          </p:nvPr>
        </p:nvSpPr>
        <p:spPr>
          <a:xfrm>
            <a:off x="2578392" y="1066800"/>
            <a:ext cx="6400800" cy="1509712"/>
          </a:xfrm>
          <a:prstGeom prst="rect">
            <a:avLst/>
          </a:prstGeom>
          <a:noFill/>
          <a:ln>
            <a:noFill/>
          </a:ln>
        </p:spPr>
        <p:txBody>
          <a:bodyPr spcFirstLastPara="1" wrap="square" lIns="91425" tIns="45700" rIns="91425" bIns="45700" anchor="b" anchorCtr="0">
            <a:noAutofit/>
          </a:bodyPr>
          <a:lstStyle>
            <a:lvl1pPr marL="457200" lvl="0" indent="-228600" algn="l">
              <a:lnSpc>
                <a:spcPct val="115000"/>
              </a:lnSpc>
              <a:spcBef>
                <a:spcPts val="0"/>
              </a:spcBef>
              <a:spcAft>
                <a:spcPts val="0"/>
              </a:spcAft>
              <a:buSzPts val="1600"/>
              <a:buNone/>
              <a:defRPr sz="2000">
                <a:solidFill>
                  <a:srgbClr val="032855"/>
                </a:solidFill>
              </a:defRPr>
            </a:lvl1pPr>
            <a:lvl2pPr marL="914400" lvl="1" indent="-228600" algn="l">
              <a:spcBef>
                <a:spcPts val="550"/>
              </a:spcBef>
              <a:spcAft>
                <a:spcPts val="0"/>
              </a:spcAft>
              <a:buSzPts val="1800"/>
              <a:buNone/>
              <a:defRPr sz="1800">
                <a:solidFill>
                  <a:srgbClr val="888888"/>
                </a:solidFill>
              </a:defRPr>
            </a:lvl2pPr>
            <a:lvl3pPr marL="1371600" lvl="2" indent="-228600" algn="l">
              <a:spcBef>
                <a:spcPts val="320"/>
              </a:spcBef>
              <a:spcAft>
                <a:spcPts val="0"/>
              </a:spcAft>
              <a:buSzPts val="1600"/>
              <a:buNone/>
              <a:defRPr sz="1600">
                <a:solidFill>
                  <a:srgbClr val="888888"/>
                </a:solidFill>
              </a:defRPr>
            </a:lvl3pPr>
            <a:lvl4pPr marL="1828800" lvl="3" indent="-228600" algn="l">
              <a:spcBef>
                <a:spcPts val="280"/>
              </a:spcBef>
              <a:spcAft>
                <a:spcPts val="0"/>
              </a:spcAft>
              <a:buSzPts val="1400"/>
              <a:buNone/>
              <a:defRPr sz="1400">
                <a:solidFill>
                  <a:srgbClr val="888888"/>
                </a:solidFill>
              </a:defRPr>
            </a:lvl4pPr>
            <a:lvl5pPr marL="2286000" lvl="4" indent="-228600" algn="l">
              <a:spcBef>
                <a:spcPts val="280"/>
              </a:spcBef>
              <a:spcAft>
                <a:spcPts val="0"/>
              </a:spcAft>
              <a:buSzPts val="1400"/>
              <a:buNone/>
              <a:defRPr sz="1400">
                <a:solidFill>
                  <a:srgbClr val="888888"/>
                </a:solidFill>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113" name="Google Shape;113;p226"/>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14" name="Google Shape;114;p226"/>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15" name="Google Shape;115;p226"/>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pic>
        <p:nvPicPr>
          <p:cNvPr id="116" name="Google Shape;116;p226" descr="premis-long"/>
          <p:cNvPicPr preferRelativeResize="0"/>
          <p:nvPr/>
        </p:nvPicPr>
        <p:blipFill rotWithShape="1">
          <a:blip r:embed="rId2">
            <a:alphaModFix/>
          </a:blip>
          <a:srcRect/>
          <a:stretch/>
        </p:blipFill>
        <p:spPr>
          <a:xfrm>
            <a:off x="246063" y="211138"/>
            <a:ext cx="8669337" cy="484187"/>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o indholdsobjekter" type="twoObj">
  <p:cSld name="TWO_OBJECTS">
    <p:spTree>
      <p:nvGrpSpPr>
        <p:cNvPr id="1" name="Shape 117"/>
        <p:cNvGrpSpPr/>
        <p:nvPr/>
      </p:nvGrpSpPr>
      <p:grpSpPr>
        <a:xfrm>
          <a:off x="0" y="0"/>
          <a:ext cx="0" cy="0"/>
          <a:chOff x="0" y="0"/>
          <a:chExt cx="0" cy="0"/>
        </a:xfrm>
      </p:grpSpPr>
      <p:sp>
        <p:nvSpPr>
          <p:cNvPr id="118" name="Google Shape;118;p227"/>
          <p:cNvSpPr txBox="1">
            <a:spLocks noGrp="1"/>
          </p:cNvSpPr>
          <p:nvPr>
            <p:ph type="title"/>
          </p:nvPr>
        </p:nvSpPr>
        <p:spPr>
          <a:xfrm>
            <a:off x="1435608" y="274320"/>
            <a:ext cx="7498080" cy="1143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9" name="Google Shape;119;p227"/>
          <p:cNvSpPr txBox="1">
            <a:spLocks noGrp="1"/>
          </p:cNvSpPr>
          <p:nvPr>
            <p:ph type="body" idx="1"/>
          </p:nvPr>
        </p:nvSpPr>
        <p:spPr>
          <a:xfrm>
            <a:off x="1435608" y="1524000"/>
            <a:ext cx="3657600" cy="4663440"/>
          </a:xfrm>
          <a:prstGeom prst="rect">
            <a:avLst/>
          </a:prstGeom>
          <a:noFill/>
          <a:ln>
            <a:noFill/>
          </a:ln>
        </p:spPr>
        <p:txBody>
          <a:bodyPr spcFirstLastPara="1" wrap="square" lIns="91425" tIns="45700" rIns="91425" bIns="45700" anchor="t" anchorCtr="0">
            <a:noAutofit/>
          </a:bodyPr>
          <a:lstStyle>
            <a:lvl1pPr marL="457200" lvl="0" indent="-370840" algn="l">
              <a:spcBef>
                <a:spcPts val="600"/>
              </a:spcBef>
              <a:spcAft>
                <a:spcPts val="0"/>
              </a:spcAft>
              <a:buSzPts val="2240"/>
              <a:buChar char="▪"/>
              <a:defRPr sz="2800"/>
            </a:lvl1pPr>
            <a:lvl2pPr marL="914400" lvl="1" indent="-381000" algn="l">
              <a:spcBef>
                <a:spcPts val="550"/>
              </a:spcBef>
              <a:spcAft>
                <a:spcPts val="0"/>
              </a:spcAft>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SzPts val="1800"/>
              <a:buChar char="●"/>
              <a:defRPr sz="1800"/>
            </a:lvl4pPr>
            <a:lvl5pPr marL="2286000" lvl="4" indent="-342900" algn="l">
              <a:spcBef>
                <a:spcPts val="360"/>
              </a:spcBef>
              <a:spcAft>
                <a:spcPts val="0"/>
              </a:spcAft>
              <a:buSzPts val="1800"/>
              <a:buChar char="●"/>
              <a:defRPr sz="18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120" name="Google Shape;120;p227"/>
          <p:cNvSpPr txBox="1">
            <a:spLocks noGrp="1"/>
          </p:cNvSpPr>
          <p:nvPr>
            <p:ph type="body" idx="2"/>
          </p:nvPr>
        </p:nvSpPr>
        <p:spPr>
          <a:xfrm>
            <a:off x="5276088" y="1524000"/>
            <a:ext cx="3657600" cy="4663440"/>
          </a:xfrm>
          <a:prstGeom prst="rect">
            <a:avLst/>
          </a:prstGeom>
          <a:noFill/>
          <a:ln>
            <a:noFill/>
          </a:ln>
        </p:spPr>
        <p:txBody>
          <a:bodyPr spcFirstLastPara="1" wrap="square" lIns="91425" tIns="45700" rIns="91425" bIns="45700" anchor="t" anchorCtr="0">
            <a:noAutofit/>
          </a:bodyPr>
          <a:lstStyle>
            <a:lvl1pPr marL="457200" lvl="0" indent="-370840" algn="l">
              <a:spcBef>
                <a:spcPts val="600"/>
              </a:spcBef>
              <a:spcAft>
                <a:spcPts val="0"/>
              </a:spcAft>
              <a:buSzPts val="2240"/>
              <a:buChar char="▪"/>
              <a:defRPr sz="2800"/>
            </a:lvl1pPr>
            <a:lvl2pPr marL="914400" lvl="1" indent="-381000" algn="l">
              <a:spcBef>
                <a:spcPts val="550"/>
              </a:spcBef>
              <a:spcAft>
                <a:spcPts val="0"/>
              </a:spcAft>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SzPts val="1800"/>
              <a:buChar char="●"/>
              <a:defRPr sz="1800"/>
            </a:lvl4pPr>
            <a:lvl5pPr marL="2286000" lvl="4" indent="-342900" algn="l">
              <a:spcBef>
                <a:spcPts val="360"/>
              </a:spcBef>
              <a:spcAft>
                <a:spcPts val="0"/>
              </a:spcAft>
              <a:buSzPts val="1800"/>
              <a:buChar char="●"/>
              <a:defRPr sz="18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121" name="Google Shape;121;p227"/>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22" name="Google Shape;122;p227"/>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23" name="Google Shape;123;p227"/>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ammenligning" type="twoTxTwoObj">
  <p:cSld name="TWO_OBJECTS_WITH_TEXT">
    <p:spTree>
      <p:nvGrpSpPr>
        <p:cNvPr id="1" name="Shape 124"/>
        <p:cNvGrpSpPr/>
        <p:nvPr/>
      </p:nvGrpSpPr>
      <p:grpSpPr>
        <a:xfrm>
          <a:off x="0" y="0"/>
          <a:ext cx="0" cy="0"/>
          <a:chOff x="0" y="0"/>
          <a:chExt cx="0" cy="0"/>
        </a:xfrm>
      </p:grpSpPr>
      <p:sp>
        <p:nvSpPr>
          <p:cNvPr id="125" name="Google Shape;125;p228"/>
          <p:cNvSpPr txBox="1">
            <a:spLocks noGrp="1"/>
          </p:cNvSpPr>
          <p:nvPr>
            <p:ph type="title"/>
          </p:nvPr>
        </p:nvSpPr>
        <p:spPr>
          <a:xfrm>
            <a:off x="457200" y="5160336"/>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SzPts val="1400"/>
              <a:buNone/>
              <a:defRPr sz="4500" b="1"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228"/>
          <p:cNvSpPr txBox="1">
            <a:spLocks noGrp="1"/>
          </p:cNvSpPr>
          <p:nvPr>
            <p:ph type="body" idx="1"/>
          </p:nvPr>
        </p:nvSpPr>
        <p:spPr>
          <a:xfrm>
            <a:off x="457200" y="328278"/>
            <a:ext cx="4023360" cy="640080"/>
          </a:xfrm>
          <a:prstGeom prst="rect">
            <a:avLst/>
          </a:prstGeom>
          <a:solidFill>
            <a:schemeClr val="lt1"/>
          </a:solidFill>
          <a:ln w="1077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lvl1pPr marL="457200" lvl="0" indent="-228600" algn="l">
              <a:lnSpc>
                <a:spcPct val="100000"/>
              </a:lnSpc>
              <a:spcBef>
                <a:spcPts val="100"/>
              </a:spcBef>
              <a:spcAft>
                <a:spcPts val="0"/>
              </a:spcAft>
              <a:buSzPts val="1520"/>
              <a:buNone/>
              <a:defRPr sz="1900" b="0">
                <a:solidFill>
                  <a:schemeClr val="dk1"/>
                </a:solidFill>
              </a:defRPr>
            </a:lvl1pPr>
            <a:lvl2pPr marL="914400" lvl="1" indent="-228600" algn="l">
              <a:spcBef>
                <a:spcPts val="550"/>
              </a:spcBef>
              <a:spcAft>
                <a:spcPts val="0"/>
              </a:spcAft>
              <a:buSzPts val="2000"/>
              <a:buNone/>
              <a:defRPr sz="2000" b="1"/>
            </a:lvl2pPr>
            <a:lvl3pPr marL="1371600" lvl="2" indent="-228600" algn="l">
              <a:spcBef>
                <a:spcPts val="360"/>
              </a:spcBef>
              <a:spcAft>
                <a:spcPts val="0"/>
              </a:spcAft>
              <a:buSzPts val="1800"/>
              <a:buNone/>
              <a:defRPr sz="1800" b="1"/>
            </a:lvl3pPr>
            <a:lvl4pPr marL="1828800" lvl="3" indent="-228600" algn="l">
              <a:spcBef>
                <a:spcPts val="320"/>
              </a:spcBef>
              <a:spcAft>
                <a:spcPts val="0"/>
              </a:spcAft>
              <a:buSzPts val="1600"/>
              <a:buNone/>
              <a:defRPr sz="1600" b="1"/>
            </a:lvl4pPr>
            <a:lvl5pPr marL="2286000" lvl="4" indent="-228600" algn="l">
              <a:spcBef>
                <a:spcPts val="320"/>
              </a:spcBef>
              <a:spcAft>
                <a:spcPts val="0"/>
              </a:spcAft>
              <a:buSzPts val="1600"/>
              <a:buNone/>
              <a:defRPr sz="1600" b="1"/>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127" name="Google Shape;127;p228"/>
          <p:cNvSpPr txBox="1">
            <a:spLocks noGrp="1"/>
          </p:cNvSpPr>
          <p:nvPr>
            <p:ph type="body" idx="2"/>
          </p:nvPr>
        </p:nvSpPr>
        <p:spPr>
          <a:xfrm>
            <a:off x="4663440" y="328278"/>
            <a:ext cx="4023360" cy="640080"/>
          </a:xfrm>
          <a:prstGeom prst="rect">
            <a:avLst/>
          </a:prstGeom>
          <a:solidFill>
            <a:schemeClr val="lt1"/>
          </a:solidFill>
          <a:ln w="1077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lvl1pPr marL="457200" lvl="0" indent="-228600" algn="l">
              <a:lnSpc>
                <a:spcPct val="100000"/>
              </a:lnSpc>
              <a:spcBef>
                <a:spcPts val="100"/>
              </a:spcBef>
              <a:spcAft>
                <a:spcPts val="0"/>
              </a:spcAft>
              <a:buSzPts val="1520"/>
              <a:buNone/>
              <a:defRPr sz="1900" b="0">
                <a:solidFill>
                  <a:schemeClr val="dk1"/>
                </a:solidFill>
              </a:defRPr>
            </a:lvl1pPr>
            <a:lvl2pPr marL="914400" lvl="1" indent="-228600" algn="l">
              <a:spcBef>
                <a:spcPts val="550"/>
              </a:spcBef>
              <a:spcAft>
                <a:spcPts val="0"/>
              </a:spcAft>
              <a:buSzPts val="2000"/>
              <a:buNone/>
              <a:defRPr sz="2000" b="1"/>
            </a:lvl2pPr>
            <a:lvl3pPr marL="1371600" lvl="2" indent="-228600" algn="l">
              <a:spcBef>
                <a:spcPts val="360"/>
              </a:spcBef>
              <a:spcAft>
                <a:spcPts val="0"/>
              </a:spcAft>
              <a:buSzPts val="1800"/>
              <a:buNone/>
              <a:defRPr sz="1800" b="1"/>
            </a:lvl3pPr>
            <a:lvl4pPr marL="1828800" lvl="3" indent="-228600" algn="l">
              <a:spcBef>
                <a:spcPts val="320"/>
              </a:spcBef>
              <a:spcAft>
                <a:spcPts val="0"/>
              </a:spcAft>
              <a:buSzPts val="1600"/>
              <a:buNone/>
              <a:defRPr sz="1600" b="1"/>
            </a:lvl4pPr>
            <a:lvl5pPr marL="2286000" lvl="4" indent="-228600" algn="l">
              <a:spcBef>
                <a:spcPts val="320"/>
              </a:spcBef>
              <a:spcAft>
                <a:spcPts val="0"/>
              </a:spcAft>
              <a:buSzPts val="1600"/>
              <a:buNone/>
              <a:defRPr sz="1600" b="1"/>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128" name="Google Shape;128;p228"/>
          <p:cNvSpPr txBox="1">
            <a:spLocks noGrp="1"/>
          </p:cNvSpPr>
          <p:nvPr>
            <p:ph type="body" idx="3"/>
          </p:nvPr>
        </p:nvSpPr>
        <p:spPr>
          <a:xfrm>
            <a:off x="457200" y="969336"/>
            <a:ext cx="4023360" cy="4114800"/>
          </a:xfrm>
          <a:prstGeom prst="rect">
            <a:avLst/>
          </a:prstGeom>
          <a:noFill/>
          <a:ln w="10775" cap="flat" cmpd="sng">
            <a:solidFill>
              <a:schemeClr val="lt1"/>
            </a:solidFill>
            <a:prstDash val="dash"/>
            <a:miter lim="800000"/>
            <a:headEnd type="none" w="sm" len="sm"/>
            <a:tailEnd type="none" w="sm" len="sm"/>
          </a:ln>
        </p:spPr>
        <p:txBody>
          <a:bodyPr spcFirstLastPara="1" wrap="square" lIns="91425" tIns="45700" rIns="91425" bIns="45700" anchor="t" anchorCtr="0">
            <a:noAutofit/>
          </a:bodyPr>
          <a:lstStyle>
            <a:lvl1pPr marL="457200" lvl="0" indent="-350520" algn="l">
              <a:lnSpc>
                <a:spcPct val="100000"/>
              </a:lnSpc>
              <a:spcBef>
                <a:spcPts val="700"/>
              </a:spcBef>
              <a:spcAft>
                <a:spcPts val="0"/>
              </a:spcAft>
              <a:buSzPts val="1920"/>
              <a:buChar char="▪"/>
              <a:defRPr sz="2400"/>
            </a:lvl1pPr>
            <a:lvl2pPr marL="914400" lvl="1" indent="-355600" algn="l">
              <a:lnSpc>
                <a:spcPct val="100000"/>
              </a:lnSpc>
              <a:spcBef>
                <a:spcPts val="700"/>
              </a:spcBef>
              <a:spcAft>
                <a:spcPts val="0"/>
              </a:spcAft>
              <a:buSzPts val="2000"/>
              <a:buChar char="◦"/>
              <a:defRPr sz="2000"/>
            </a:lvl2pPr>
            <a:lvl3pPr marL="1371600" lvl="2" indent="-342900" algn="l">
              <a:lnSpc>
                <a:spcPct val="100000"/>
              </a:lnSpc>
              <a:spcBef>
                <a:spcPts val="700"/>
              </a:spcBef>
              <a:spcAft>
                <a:spcPts val="0"/>
              </a:spcAft>
              <a:buSzPts val="1800"/>
              <a:buChar char="●"/>
              <a:defRPr sz="1800"/>
            </a:lvl3pPr>
            <a:lvl4pPr marL="1828800" lvl="3" indent="-330200" algn="l">
              <a:lnSpc>
                <a:spcPct val="100000"/>
              </a:lnSpc>
              <a:spcBef>
                <a:spcPts val="700"/>
              </a:spcBef>
              <a:spcAft>
                <a:spcPts val="0"/>
              </a:spcAft>
              <a:buSzPts val="1600"/>
              <a:buChar char="●"/>
              <a:defRPr sz="1600"/>
            </a:lvl4pPr>
            <a:lvl5pPr marL="2286000" lvl="4" indent="-330200" algn="l">
              <a:lnSpc>
                <a:spcPct val="100000"/>
              </a:lnSpc>
              <a:spcBef>
                <a:spcPts val="700"/>
              </a:spcBef>
              <a:spcAft>
                <a:spcPts val="0"/>
              </a:spcAft>
              <a:buSzPts val="1600"/>
              <a:buChar char="●"/>
              <a:defRPr sz="16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129" name="Google Shape;129;p228"/>
          <p:cNvSpPr txBox="1">
            <a:spLocks noGrp="1"/>
          </p:cNvSpPr>
          <p:nvPr>
            <p:ph type="body" idx="4"/>
          </p:nvPr>
        </p:nvSpPr>
        <p:spPr>
          <a:xfrm>
            <a:off x="4663440" y="969336"/>
            <a:ext cx="4023360" cy="4114800"/>
          </a:xfrm>
          <a:prstGeom prst="rect">
            <a:avLst/>
          </a:prstGeom>
          <a:noFill/>
          <a:ln w="10775" cap="flat" cmpd="sng">
            <a:solidFill>
              <a:schemeClr val="lt1"/>
            </a:solidFill>
            <a:prstDash val="dash"/>
            <a:miter lim="800000"/>
            <a:headEnd type="none" w="sm" len="sm"/>
            <a:tailEnd type="none" w="sm" len="sm"/>
          </a:ln>
        </p:spPr>
        <p:txBody>
          <a:bodyPr spcFirstLastPara="1" wrap="square" lIns="91425" tIns="45700" rIns="91425" bIns="45700" anchor="t" anchorCtr="0">
            <a:noAutofit/>
          </a:bodyPr>
          <a:lstStyle>
            <a:lvl1pPr marL="457200" lvl="0" indent="-350520" algn="l">
              <a:lnSpc>
                <a:spcPct val="100000"/>
              </a:lnSpc>
              <a:spcBef>
                <a:spcPts val="700"/>
              </a:spcBef>
              <a:spcAft>
                <a:spcPts val="0"/>
              </a:spcAft>
              <a:buSzPts val="1920"/>
              <a:buChar char="▪"/>
              <a:defRPr sz="2400"/>
            </a:lvl1pPr>
            <a:lvl2pPr marL="914400" lvl="1" indent="-355600" algn="l">
              <a:lnSpc>
                <a:spcPct val="100000"/>
              </a:lnSpc>
              <a:spcBef>
                <a:spcPts val="700"/>
              </a:spcBef>
              <a:spcAft>
                <a:spcPts val="0"/>
              </a:spcAft>
              <a:buSzPts val="2000"/>
              <a:buChar char="◦"/>
              <a:defRPr sz="2000"/>
            </a:lvl2pPr>
            <a:lvl3pPr marL="1371600" lvl="2" indent="-342900" algn="l">
              <a:lnSpc>
                <a:spcPct val="100000"/>
              </a:lnSpc>
              <a:spcBef>
                <a:spcPts val="700"/>
              </a:spcBef>
              <a:spcAft>
                <a:spcPts val="0"/>
              </a:spcAft>
              <a:buSzPts val="1800"/>
              <a:buChar char="●"/>
              <a:defRPr sz="1800"/>
            </a:lvl3pPr>
            <a:lvl4pPr marL="1828800" lvl="3" indent="-330200" algn="l">
              <a:lnSpc>
                <a:spcPct val="100000"/>
              </a:lnSpc>
              <a:spcBef>
                <a:spcPts val="700"/>
              </a:spcBef>
              <a:spcAft>
                <a:spcPts val="0"/>
              </a:spcAft>
              <a:buSzPts val="1600"/>
              <a:buChar char="●"/>
              <a:defRPr sz="1600"/>
            </a:lvl4pPr>
            <a:lvl5pPr marL="2286000" lvl="4" indent="-330200" algn="l">
              <a:lnSpc>
                <a:spcPct val="100000"/>
              </a:lnSpc>
              <a:spcBef>
                <a:spcPts val="700"/>
              </a:spcBef>
              <a:spcAft>
                <a:spcPts val="0"/>
              </a:spcAft>
              <a:buSzPts val="1600"/>
              <a:buChar char="●"/>
              <a:defRPr sz="16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130" name="Google Shape;130;p228"/>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31" name="Google Shape;131;p228"/>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32" name="Google Shape;132;p228"/>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Kun titel" type="titleOnly">
  <p:cSld name="TITLE_ONLY">
    <p:spTree>
      <p:nvGrpSpPr>
        <p:cNvPr id="1" name="Shape 133"/>
        <p:cNvGrpSpPr/>
        <p:nvPr/>
      </p:nvGrpSpPr>
      <p:grpSpPr>
        <a:xfrm>
          <a:off x="0" y="0"/>
          <a:ext cx="0" cy="0"/>
          <a:chOff x="0" y="0"/>
          <a:chExt cx="0" cy="0"/>
        </a:xfrm>
      </p:grpSpPr>
      <p:sp>
        <p:nvSpPr>
          <p:cNvPr id="134" name="Google Shape;134;p229"/>
          <p:cNvSpPr txBox="1">
            <a:spLocks noGrp="1"/>
          </p:cNvSpPr>
          <p:nvPr>
            <p:ph type="title"/>
          </p:nvPr>
        </p:nvSpPr>
        <p:spPr>
          <a:xfrm>
            <a:off x="1435608" y="274320"/>
            <a:ext cx="7498080" cy="1143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 name="Google Shape;135;p229"/>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36" name="Google Shape;136;p229"/>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37" name="Google Shape;137;p229"/>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omt" type="blank">
  <p:cSld name="BLANK">
    <p:spTree>
      <p:nvGrpSpPr>
        <p:cNvPr id="1" name="Shape 138"/>
        <p:cNvGrpSpPr/>
        <p:nvPr/>
      </p:nvGrpSpPr>
      <p:grpSpPr>
        <a:xfrm>
          <a:off x="0" y="0"/>
          <a:ext cx="0" cy="0"/>
          <a:chOff x="0" y="0"/>
          <a:chExt cx="0" cy="0"/>
        </a:xfrm>
      </p:grpSpPr>
      <p:sp>
        <p:nvSpPr>
          <p:cNvPr id="139" name="Google Shape;139;p230"/>
          <p:cNvSpPr/>
          <p:nvPr/>
        </p:nvSpPr>
        <p:spPr>
          <a:xfrm>
            <a:off x="1014413" y="0"/>
            <a:ext cx="8129587"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140" name="Google Shape;140;p230"/>
          <p:cNvSpPr/>
          <p:nvPr/>
        </p:nvSpPr>
        <p:spPr>
          <a:xfrm>
            <a:off x="1014413" y="0"/>
            <a:ext cx="73025" cy="6858000"/>
          </a:xfrm>
          <a:prstGeom prst="rect">
            <a:avLst/>
          </a:prstGeom>
          <a:solidFill>
            <a:schemeClr val="lt1"/>
          </a:solidFill>
          <a:ln>
            <a:noFill/>
          </a:ln>
          <a:effectLst>
            <a:outerShdw blurRad="38550" dist="38000" dir="10800000" algn="tl" rotWithShape="0">
              <a:srgbClr val="72716B">
                <a:alpha val="2470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141" name="Google Shape;141;p230"/>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42" name="Google Shape;142;p230"/>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43" name="Google Shape;143;p230"/>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ndhold med billedtekst" type="objTx">
  <p:cSld name="OBJECT_WITH_CAPTION_TEXT">
    <p:spTree>
      <p:nvGrpSpPr>
        <p:cNvPr id="1" name="Shape 144"/>
        <p:cNvGrpSpPr/>
        <p:nvPr/>
      </p:nvGrpSpPr>
      <p:grpSpPr>
        <a:xfrm>
          <a:off x="0" y="0"/>
          <a:ext cx="0" cy="0"/>
          <a:chOff x="0" y="0"/>
          <a:chExt cx="0" cy="0"/>
        </a:xfrm>
      </p:grpSpPr>
      <p:sp>
        <p:nvSpPr>
          <p:cNvPr id="145" name="Google Shape;145;p231"/>
          <p:cNvSpPr txBox="1">
            <a:spLocks noGrp="1"/>
          </p:cNvSpPr>
          <p:nvPr>
            <p:ph type="title"/>
          </p:nvPr>
        </p:nvSpPr>
        <p:spPr>
          <a:xfrm>
            <a:off x="457200" y="216778"/>
            <a:ext cx="3810000" cy="1162050"/>
          </a:xfrm>
          <a:prstGeom prst="rect">
            <a:avLst/>
          </a:prstGeom>
          <a:noFill/>
          <a:ln>
            <a:noFill/>
          </a:ln>
        </p:spPr>
        <p:txBody>
          <a:bodyPr spcFirstLastPara="1" wrap="square" lIns="91425" tIns="45700" rIns="91425" bIns="45700" anchor="b" anchorCtr="0">
            <a:normAutofit/>
          </a:bodyPr>
          <a:lstStyle>
            <a:lvl1pPr lvl="0" algn="l">
              <a:lnSpc>
                <a:spcPct val="90909"/>
              </a:lnSpc>
              <a:spcBef>
                <a:spcPts val="0"/>
              </a:spcBef>
              <a:spcAft>
                <a:spcPts val="0"/>
              </a:spcAft>
              <a:buClr>
                <a:schemeClr val="dk1"/>
              </a:buClr>
              <a:buSzPts val="2200"/>
              <a:buFont typeface="Verdana"/>
              <a:buNone/>
              <a:defRPr sz="2200" b="1"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 name="Google Shape;146;p231"/>
          <p:cNvSpPr txBox="1">
            <a:spLocks noGrp="1"/>
          </p:cNvSpPr>
          <p:nvPr>
            <p:ph type="body" idx="1"/>
          </p:nvPr>
        </p:nvSpPr>
        <p:spPr>
          <a:xfrm>
            <a:off x="457200" y="1406964"/>
            <a:ext cx="3810000" cy="6985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120"/>
              <a:buNone/>
              <a:defRPr sz="1400"/>
            </a:lvl1pPr>
            <a:lvl2pPr marL="914400" lvl="1" indent="-228600" algn="l">
              <a:spcBef>
                <a:spcPts val="550"/>
              </a:spcBef>
              <a:spcAft>
                <a:spcPts val="0"/>
              </a:spcAft>
              <a:buSzPts val="1200"/>
              <a:buNone/>
              <a:defRPr sz="1200"/>
            </a:lvl2pPr>
            <a:lvl3pPr marL="1371600" lvl="2" indent="-228600" algn="l">
              <a:spcBef>
                <a:spcPts val="200"/>
              </a:spcBef>
              <a:spcAft>
                <a:spcPts val="0"/>
              </a:spcAft>
              <a:buSzPts val="1000"/>
              <a:buNone/>
              <a:defRPr sz="1000"/>
            </a:lvl3pPr>
            <a:lvl4pPr marL="1828800" lvl="3" indent="-228600" algn="l">
              <a:spcBef>
                <a:spcPts val="180"/>
              </a:spcBef>
              <a:spcAft>
                <a:spcPts val="0"/>
              </a:spcAft>
              <a:buSzPts val="900"/>
              <a:buNone/>
              <a:defRPr sz="900"/>
            </a:lvl4pPr>
            <a:lvl5pPr marL="2286000" lvl="4" indent="-228600" algn="l">
              <a:spcBef>
                <a:spcPts val="180"/>
              </a:spcBef>
              <a:spcAft>
                <a:spcPts val="0"/>
              </a:spcAft>
              <a:buSzPts val="900"/>
              <a:buNone/>
              <a:defRPr sz="9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147" name="Google Shape;147;p231"/>
          <p:cNvSpPr txBox="1">
            <a:spLocks noGrp="1"/>
          </p:cNvSpPr>
          <p:nvPr>
            <p:ph type="body" idx="2"/>
          </p:nvPr>
        </p:nvSpPr>
        <p:spPr>
          <a:xfrm>
            <a:off x="457200" y="2133600"/>
            <a:ext cx="8153400" cy="3992563"/>
          </a:xfrm>
          <a:prstGeom prst="rect">
            <a:avLst/>
          </a:prstGeom>
          <a:noFill/>
          <a:ln>
            <a:noFill/>
          </a:ln>
        </p:spPr>
        <p:txBody>
          <a:bodyPr spcFirstLastPara="1" wrap="square" lIns="91425" tIns="45700" rIns="91425" bIns="45700" anchor="t" anchorCtr="0">
            <a:noAutofit/>
          </a:bodyPr>
          <a:lstStyle>
            <a:lvl1pPr marL="457200" lvl="0" indent="-391160" algn="l">
              <a:spcBef>
                <a:spcPts val="600"/>
              </a:spcBef>
              <a:spcAft>
                <a:spcPts val="0"/>
              </a:spcAft>
              <a:buSzPts val="2560"/>
              <a:buChar char="▪"/>
              <a:defRPr sz="3200"/>
            </a:lvl1pPr>
            <a:lvl2pPr marL="914400" lvl="1" indent="-406400" algn="l">
              <a:spcBef>
                <a:spcPts val="550"/>
              </a:spcBef>
              <a:spcAft>
                <a:spcPts val="0"/>
              </a:spcAft>
              <a:buSzPts val="2800"/>
              <a:buChar char="◦"/>
              <a:defRPr sz="2800"/>
            </a:lvl2pPr>
            <a:lvl3pPr marL="1371600" lvl="2" indent="-381000" algn="l">
              <a:spcBef>
                <a:spcPts val="480"/>
              </a:spcBef>
              <a:spcAft>
                <a:spcPts val="0"/>
              </a:spcAft>
              <a:buSzPts val="2400"/>
              <a:buChar char="●"/>
              <a:defRPr sz="2400"/>
            </a:lvl3pPr>
            <a:lvl4pPr marL="1828800" lvl="3" indent="-355600" algn="l">
              <a:spcBef>
                <a:spcPts val="400"/>
              </a:spcBef>
              <a:spcAft>
                <a:spcPts val="0"/>
              </a:spcAft>
              <a:buSzPts val="2000"/>
              <a:buChar char="●"/>
              <a:defRPr sz="2000"/>
            </a:lvl4pPr>
            <a:lvl5pPr marL="2286000" lvl="4" indent="-355600" algn="l">
              <a:spcBef>
                <a:spcPts val="400"/>
              </a:spcBef>
              <a:spcAft>
                <a:spcPts val="0"/>
              </a:spcAft>
              <a:buSzPts val="2000"/>
              <a:buChar char="●"/>
              <a:defRPr sz="20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148" name="Google Shape;148;p231"/>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49" name="Google Shape;149;p231"/>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50" name="Google Shape;150;p231"/>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el og indholdsobjekt" type="obj">
  <p:cSld name="OBJECT">
    <p:spTree>
      <p:nvGrpSpPr>
        <p:cNvPr id="1" name="Shape 19"/>
        <p:cNvGrpSpPr/>
        <p:nvPr/>
      </p:nvGrpSpPr>
      <p:grpSpPr>
        <a:xfrm>
          <a:off x="0" y="0"/>
          <a:ext cx="0" cy="0"/>
          <a:chOff x="0" y="0"/>
          <a:chExt cx="0" cy="0"/>
        </a:xfrm>
      </p:grpSpPr>
      <p:sp>
        <p:nvSpPr>
          <p:cNvPr id="20" name="Google Shape;20;p213"/>
          <p:cNvSpPr txBox="1"/>
          <p:nvPr/>
        </p:nvSpPr>
        <p:spPr>
          <a:xfrm>
            <a:off x="395536" y="6524625"/>
            <a:ext cx="467995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u="none" strike="noStrike" cap="none">
                <a:solidFill>
                  <a:srgbClr val="7F7F7F"/>
                </a:solidFill>
                <a:latin typeface="Verdana"/>
                <a:ea typeface="Verdana"/>
                <a:cs typeface="Verdana"/>
                <a:sym typeface="Verdana"/>
              </a:rPr>
              <a:t>PREMIS Introduction Tutorial 2022-09-12</a:t>
            </a:r>
            <a:endParaRPr/>
          </a:p>
        </p:txBody>
      </p:sp>
      <p:sp>
        <p:nvSpPr>
          <p:cNvPr id="21" name="Google Shape;21;p213"/>
          <p:cNvSpPr txBox="1"/>
          <p:nvPr/>
        </p:nvSpPr>
        <p:spPr>
          <a:xfrm>
            <a:off x="7308850" y="6524625"/>
            <a:ext cx="1727200" cy="2769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0" i="0" u="none" strike="noStrike" cap="none">
                <a:solidFill>
                  <a:srgbClr val="7F7F7F"/>
                </a:solidFill>
                <a:latin typeface="Verdana"/>
                <a:ea typeface="Verdana"/>
                <a:cs typeface="Verdana"/>
                <a:sym typeface="Verdana"/>
              </a:rPr>
              <a:t>Slide  </a:t>
            </a:r>
            <a:fld id="{00000000-1234-1234-1234-123412341234}" type="slidenum">
              <a:rPr lang="en-US" sz="1200" b="0" i="0" u="none" strike="noStrike" cap="none">
                <a:solidFill>
                  <a:srgbClr val="7F7F7F"/>
                </a:solidFill>
                <a:latin typeface="Verdana"/>
                <a:ea typeface="Verdana"/>
                <a:cs typeface="Verdana"/>
                <a:sym typeface="Verdana"/>
              </a:rPr>
              <a:t>‹#›</a:t>
            </a:fld>
            <a:endParaRPr sz="1200" b="0" i="0" u="none" strike="noStrike" cap="none">
              <a:solidFill>
                <a:srgbClr val="7F7F7F"/>
              </a:solidFill>
              <a:latin typeface="Verdana"/>
              <a:ea typeface="Verdana"/>
              <a:cs typeface="Verdana"/>
              <a:sym typeface="Verdana"/>
            </a:endParaRPr>
          </a:p>
        </p:txBody>
      </p:sp>
      <p:sp>
        <p:nvSpPr>
          <p:cNvPr id="22" name="Google Shape;22;p213"/>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a:latin typeface="Verdana"/>
                <a:ea typeface="Verdana"/>
                <a:cs typeface="Verdana"/>
                <a:sym typeface="Verdana"/>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13"/>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lvl1pPr marL="457200" lvl="0" indent="-330200" algn="l">
              <a:spcBef>
                <a:spcPts val="600"/>
              </a:spcBef>
              <a:spcAft>
                <a:spcPts val="0"/>
              </a:spcAft>
              <a:buSzPts val="1600"/>
              <a:buChar char="▪"/>
              <a:defRPr>
                <a:latin typeface="Verdana"/>
                <a:ea typeface="Verdana"/>
                <a:cs typeface="Verdana"/>
                <a:sym typeface="Verdana"/>
              </a:defRPr>
            </a:lvl1pPr>
            <a:lvl2pPr marL="914400" lvl="1" indent="-355600" algn="l">
              <a:spcBef>
                <a:spcPts val="550"/>
              </a:spcBef>
              <a:spcAft>
                <a:spcPts val="0"/>
              </a:spcAft>
              <a:buClr>
                <a:srgbClr val="E36C09"/>
              </a:buClr>
              <a:buSzPts val="2000"/>
              <a:buChar char="◦"/>
              <a:defRPr>
                <a:latin typeface="Verdana"/>
                <a:ea typeface="Verdana"/>
                <a:cs typeface="Verdana"/>
                <a:sym typeface="Verdana"/>
              </a:defRPr>
            </a:lvl2pPr>
            <a:lvl3pPr marL="1371600" lvl="2" indent="-342900" algn="l">
              <a:spcBef>
                <a:spcPts val="360"/>
              </a:spcBef>
              <a:spcAft>
                <a:spcPts val="0"/>
              </a:spcAft>
              <a:buClr>
                <a:srgbClr val="E36C09"/>
              </a:buClr>
              <a:buSzPts val="1800"/>
              <a:buChar char="●"/>
              <a:defRPr>
                <a:latin typeface="Verdana"/>
                <a:ea typeface="Verdana"/>
                <a:cs typeface="Verdana"/>
                <a:sym typeface="Verdana"/>
              </a:defRPr>
            </a:lvl3pPr>
            <a:lvl4pPr marL="1828800" lvl="3" indent="-330200" algn="l">
              <a:spcBef>
                <a:spcPts val="320"/>
              </a:spcBef>
              <a:spcAft>
                <a:spcPts val="0"/>
              </a:spcAft>
              <a:buClr>
                <a:srgbClr val="E36C09"/>
              </a:buClr>
              <a:buSzPts val="1600"/>
              <a:buChar char="●"/>
              <a:defRPr>
                <a:latin typeface="Verdana"/>
                <a:ea typeface="Verdana"/>
                <a:cs typeface="Verdana"/>
                <a:sym typeface="Verdana"/>
              </a:defRPr>
            </a:lvl4pPr>
            <a:lvl5pPr marL="2286000" lvl="4" indent="-330200" algn="l">
              <a:spcBef>
                <a:spcPts val="320"/>
              </a:spcBef>
              <a:spcAft>
                <a:spcPts val="0"/>
              </a:spcAft>
              <a:buClr>
                <a:srgbClr val="E36C09"/>
              </a:buClr>
              <a:buSzPts val="1600"/>
              <a:buChar char="●"/>
              <a:defRPr>
                <a:latin typeface="Verdana"/>
                <a:ea typeface="Verdana"/>
                <a:cs typeface="Verdana"/>
                <a:sym typeface="Verdana"/>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llede med billedtekst" type="picTx">
  <p:cSld name="PICTURE_WITH_CAPTION_TEXT">
    <p:spTree>
      <p:nvGrpSpPr>
        <p:cNvPr id="1" name="Shape 151"/>
        <p:cNvGrpSpPr/>
        <p:nvPr/>
      </p:nvGrpSpPr>
      <p:grpSpPr>
        <a:xfrm>
          <a:off x="0" y="0"/>
          <a:ext cx="0" cy="0"/>
          <a:chOff x="0" y="0"/>
          <a:chExt cx="0" cy="0"/>
        </a:xfrm>
      </p:grpSpPr>
      <p:sp>
        <p:nvSpPr>
          <p:cNvPr id="152" name="Google Shape;152;p232"/>
          <p:cNvSpPr/>
          <p:nvPr/>
        </p:nvSpPr>
        <p:spPr>
          <a:xfrm>
            <a:off x="762000" y="1066800"/>
            <a:ext cx="4572000" cy="4572000"/>
          </a:xfrm>
          <a:prstGeom prst="rect">
            <a:avLst/>
          </a:prstGeom>
          <a:solidFill>
            <a:srgbClr val="FFFFFF"/>
          </a:solidFill>
          <a:ln w="88900" cap="sq" cmpd="sng">
            <a:solidFill>
              <a:srgbClr val="FFFFFF"/>
            </a:solidFill>
            <a:prstDash val="solid"/>
            <a:miter lim="800000"/>
            <a:headEnd type="none" w="sm" len="sm"/>
            <a:tailEnd type="none" w="sm" len="sm"/>
          </a:ln>
          <a:effectLst>
            <a:outerShdw blurRad="55500" dist="18500" dir="5400000" algn="tl" rotWithShape="0">
              <a:srgbClr val="000000">
                <a:alpha val="34901"/>
              </a:srgbClr>
            </a:outerShdw>
          </a:effectLst>
        </p:spPr>
        <p:txBody>
          <a:bodyPr spcFirstLastPara="1" wrap="square" lIns="91425" tIns="274300" rIns="91425" bIns="45700" anchor="t" anchorCtr="0">
            <a:normAutofit/>
          </a:bodyPr>
          <a:lstStyle/>
          <a:p>
            <a:pPr marL="0" marR="0" lvl="0" indent="0" algn="l" rtl="0">
              <a:lnSpc>
                <a:spcPct val="93750"/>
              </a:lnSpc>
              <a:spcBef>
                <a:spcPts val="0"/>
              </a:spcBef>
              <a:spcAft>
                <a:spcPts val="0"/>
              </a:spcAft>
              <a:buClr>
                <a:srgbClr val="4F81BD"/>
              </a:buClr>
              <a:buSzPts val="2560"/>
              <a:buFont typeface="Noto Sans Symbols"/>
              <a:buNone/>
            </a:pPr>
            <a:endParaRPr sz="3200">
              <a:solidFill>
                <a:srgbClr val="000000"/>
              </a:solidFill>
              <a:latin typeface="Gill Sans"/>
              <a:ea typeface="Gill Sans"/>
              <a:cs typeface="Gill Sans"/>
              <a:sym typeface="Gill Sans"/>
            </a:endParaRPr>
          </a:p>
        </p:txBody>
      </p:sp>
      <p:sp>
        <p:nvSpPr>
          <p:cNvPr id="153" name="Google Shape;153;p232"/>
          <p:cNvSpPr/>
          <p:nvPr/>
        </p:nvSpPr>
        <p:spPr>
          <a:xfrm rot="-2131329">
            <a:off x="396875" y="954088"/>
            <a:ext cx="685800" cy="204787"/>
          </a:xfrm>
          <a:prstGeom prst="flowChartProcess">
            <a:avLst/>
          </a:prstGeom>
          <a:solidFill>
            <a:srgbClr val="FBFBFB">
              <a:alpha val="44705"/>
            </a:srgbClr>
          </a:solidFill>
          <a:ln w="9525" cap="rnd" cmpd="sng">
            <a:solidFill>
              <a:srgbClr val="FFFFFF"/>
            </a:solidFill>
            <a:prstDash val="solid"/>
            <a:round/>
            <a:headEnd type="none" w="sm" len="sm"/>
            <a:tailEnd type="none" w="sm" len="sm"/>
          </a:ln>
          <a:effectLst>
            <a:outerShdw blurRad="25400" dist="25400" dir="3300000" sx="96000" sy="96000" algn="tl" rotWithShape="0">
              <a:srgbClr val="E7E3D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154" name="Google Shape;154;p232"/>
          <p:cNvSpPr/>
          <p:nvPr/>
        </p:nvSpPr>
        <p:spPr>
          <a:xfrm rot="2103354" flipH="1">
            <a:off x="5003800" y="936625"/>
            <a:ext cx="649288" cy="204788"/>
          </a:xfrm>
          <a:prstGeom prst="flowChartProcess">
            <a:avLst/>
          </a:prstGeom>
          <a:solidFill>
            <a:srgbClr val="FBFBFB">
              <a:alpha val="44705"/>
            </a:srgbClr>
          </a:solidFill>
          <a:ln w="9525" cap="rnd" cmpd="sng">
            <a:solidFill>
              <a:srgbClr val="FFFFFF"/>
            </a:solidFill>
            <a:prstDash val="solid"/>
            <a:round/>
            <a:headEnd type="none" w="sm" len="sm"/>
            <a:tailEnd type="none" w="sm" len="sm"/>
          </a:ln>
          <a:effectLst>
            <a:outerShdw blurRad="25400" dist="25400" dir="3300000" sx="96000" sy="96000" algn="tl" rotWithShape="0">
              <a:schemeClr val="lt2">
                <a:alpha val="20000"/>
              </a:scheme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155" name="Google Shape;155;p232"/>
          <p:cNvSpPr txBox="1">
            <a:spLocks noGrp="1"/>
          </p:cNvSpPr>
          <p:nvPr>
            <p:ph type="title"/>
          </p:nvPr>
        </p:nvSpPr>
        <p:spPr>
          <a:xfrm>
            <a:off x="5886896" y="1066800"/>
            <a:ext cx="2743200" cy="19812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100"/>
              <a:buFont typeface="Verdana"/>
              <a:buNone/>
              <a:defRPr sz="21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 name="Google Shape;156;p232"/>
          <p:cNvSpPr>
            <a:spLocks noGrp="1"/>
          </p:cNvSpPr>
          <p:nvPr>
            <p:ph type="pic" idx="2"/>
          </p:nvPr>
        </p:nvSpPr>
        <p:spPr>
          <a:xfrm>
            <a:off x="838200" y="1143003"/>
            <a:ext cx="4419600" cy="3514531"/>
          </a:xfrm>
          <a:prstGeom prst="roundRect">
            <a:avLst>
              <a:gd name="adj" fmla="val 783"/>
            </a:avLst>
          </a:prstGeom>
          <a:solidFill>
            <a:schemeClr val="lt2"/>
          </a:solidFill>
          <a:ln>
            <a:noFill/>
          </a:ln>
        </p:spPr>
      </p:sp>
      <p:sp>
        <p:nvSpPr>
          <p:cNvPr id="157" name="Google Shape;157;p232"/>
          <p:cNvSpPr txBox="1">
            <a:spLocks noGrp="1"/>
          </p:cNvSpPr>
          <p:nvPr>
            <p:ph type="body" idx="1"/>
          </p:nvPr>
        </p:nvSpPr>
        <p:spPr>
          <a:xfrm>
            <a:off x="838200" y="4800600"/>
            <a:ext cx="4419600" cy="762000"/>
          </a:xfrm>
          <a:prstGeom prst="rect">
            <a:avLst/>
          </a:prstGeom>
          <a:noFill/>
          <a:ln>
            <a:noFill/>
          </a:ln>
        </p:spPr>
        <p:txBody>
          <a:bodyPr spcFirstLastPara="1" wrap="square" lIns="91425" tIns="45700" rIns="91425" bIns="45700" anchor="ctr" anchorCtr="0">
            <a:noAutofit/>
          </a:bodyPr>
          <a:lstStyle>
            <a:lvl1pPr marL="457200" lvl="0" indent="-228600" algn="l">
              <a:lnSpc>
                <a:spcPct val="114285"/>
              </a:lnSpc>
              <a:spcBef>
                <a:spcPts val="0"/>
              </a:spcBef>
              <a:spcAft>
                <a:spcPts val="0"/>
              </a:spcAft>
              <a:buSzPts val="1120"/>
              <a:buNone/>
              <a:defRPr sz="1400">
                <a:solidFill>
                  <a:srgbClr val="777777"/>
                </a:solidFill>
              </a:defRPr>
            </a:lvl1pPr>
            <a:lvl2pPr marL="914400" lvl="1" indent="-304800" algn="l">
              <a:spcBef>
                <a:spcPts val="550"/>
              </a:spcBef>
              <a:spcAft>
                <a:spcPts val="0"/>
              </a:spcAft>
              <a:buSzPts val="1200"/>
              <a:buChar char="◦"/>
              <a:defRPr sz="1200"/>
            </a:lvl2pPr>
            <a:lvl3pPr marL="1371600" lvl="2" indent="-292100" algn="l">
              <a:spcBef>
                <a:spcPts val="200"/>
              </a:spcBef>
              <a:spcAft>
                <a:spcPts val="0"/>
              </a:spcAft>
              <a:buSzPts val="1000"/>
              <a:buChar char="●"/>
              <a:defRPr sz="1000"/>
            </a:lvl3pPr>
            <a:lvl4pPr marL="1828800" lvl="3" indent="-285750" algn="l">
              <a:spcBef>
                <a:spcPts val="180"/>
              </a:spcBef>
              <a:spcAft>
                <a:spcPts val="0"/>
              </a:spcAft>
              <a:buSzPts val="900"/>
              <a:buChar char="●"/>
              <a:defRPr sz="900"/>
            </a:lvl4pPr>
            <a:lvl5pPr marL="2286000" lvl="4" indent="-285750" algn="l">
              <a:spcBef>
                <a:spcPts val="180"/>
              </a:spcBef>
              <a:spcAft>
                <a:spcPts val="0"/>
              </a:spcAft>
              <a:buSzPts val="900"/>
              <a:buChar char="●"/>
              <a:defRPr sz="9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158" name="Google Shape;158;p232"/>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59" name="Google Shape;159;p232"/>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60" name="Google Shape;160;p232"/>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el og lodret tekst" type="vertTx">
  <p:cSld name="VERTICAL_TEXT">
    <p:spTree>
      <p:nvGrpSpPr>
        <p:cNvPr id="1" name="Shape 161"/>
        <p:cNvGrpSpPr/>
        <p:nvPr/>
      </p:nvGrpSpPr>
      <p:grpSpPr>
        <a:xfrm>
          <a:off x="0" y="0"/>
          <a:ext cx="0" cy="0"/>
          <a:chOff x="0" y="0"/>
          <a:chExt cx="0" cy="0"/>
        </a:xfrm>
      </p:grpSpPr>
      <p:sp>
        <p:nvSpPr>
          <p:cNvPr id="162" name="Google Shape;162;p233"/>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 name="Google Shape;163;p233"/>
          <p:cNvSpPr txBox="1">
            <a:spLocks noGrp="1"/>
          </p:cNvSpPr>
          <p:nvPr>
            <p:ph type="body" idx="1"/>
          </p:nvPr>
        </p:nvSpPr>
        <p:spPr>
          <a:xfrm rot="5400000">
            <a:off x="1662907" y="232568"/>
            <a:ext cx="5232400" cy="7497763"/>
          </a:xfrm>
          <a:prstGeom prst="rect">
            <a:avLst/>
          </a:prstGeom>
          <a:noFill/>
          <a:ln>
            <a:noFill/>
          </a:ln>
        </p:spPr>
        <p:txBody>
          <a:bodyPr spcFirstLastPara="1" wrap="square" lIns="91425" tIns="45700" rIns="91425" bIns="45700" anchor="t" anchorCtr="0">
            <a:noAutofit/>
          </a:bodyPr>
          <a:lstStyle>
            <a:lvl1pPr marL="457200" lvl="0" indent="-320040" algn="l">
              <a:spcBef>
                <a:spcPts val="600"/>
              </a:spcBef>
              <a:spcAft>
                <a:spcPts val="0"/>
              </a:spcAft>
              <a:buSzPts val="1440"/>
              <a:buChar char="▪"/>
              <a:defRPr/>
            </a:lvl1pPr>
            <a:lvl2pPr marL="914400" lvl="1" indent="-342900" algn="l">
              <a:spcBef>
                <a:spcPts val="55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164" name="Google Shape;164;p233"/>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65" name="Google Shape;165;p233"/>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66" name="Google Shape;166;p233"/>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Lodret titel og tekst" type="vertTitleAndTx">
  <p:cSld name="VERTICAL_TITLE_AND_VERTICAL_TEXT">
    <p:spTree>
      <p:nvGrpSpPr>
        <p:cNvPr id="1" name="Shape 167"/>
        <p:cNvGrpSpPr/>
        <p:nvPr/>
      </p:nvGrpSpPr>
      <p:grpSpPr>
        <a:xfrm>
          <a:off x="0" y="0"/>
          <a:ext cx="0" cy="0"/>
          <a:chOff x="0" y="0"/>
          <a:chExt cx="0" cy="0"/>
        </a:xfrm>
      </p:grpSpPr>
      <p:sp>
        <p:nvSpPr>
          <p:cNvPr id="168" name="Google Shape;168;p234"/>
          <p:cNvSpPr txBox="1">
            <a:spLocks noGrp="1"/>
          </p:cNvSpPr>
          <p:nvPr>
            <p:ph type="title"/>
          </p:nvPr>
        </p:nvSpPr>
        <p:spPr>
          <a:xfrm rot="5400000">
            <a:off x="4846638" y="2286002"/>
            <a:ext cx="5851525" cy="18288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 name="Google Shape;169;p234"/>
          <p:cNvSpPr txBox="1">
            <a:spLocks noGrp="1"/>
          </p:cNvSpPr>
          <p:nvPr>
            <p:ph type="body" idx="1"/>
          </p:nvPr>
        </p:nvSpPr>
        <p:spPr>
          <a:xfrm rot="5400000">
            <a:off x="998538" y="419103"/>
            <a:ext cx="5851525" cy="5562600"/>
          </a:xfrm>
          <a:prstGeom prst="rect">
            <a:avLst/>
          </a:prstGeom>
          <a:noFill/>
          <a:ln>
            <a:noFill/>
          </a:ln>
        </p:spPr>
        <p:txBody>
          <a:bodyPr spcFirstLastPara="1" wrap="square" lIns="91425" tIns="45700" rIns="91425" bIns="45700" anchor="t" anchorCtr="0">
            <a:noAutofit/>
          </a:bodyPr>
          <a:lstStyle>
            <a:lvl1pPr marL="457200" lvl="0" indent="-320040" algn="l">
              <a:spcBef>
                <a:spcPts val="600"/>
              </a:spcBef>
              <a:spcAft>
                <a:spcPts val="0"/>
              </a:spcAft>
              <a:buSzPts val="1440"/>
              <a:buChar char="▪"/>
              <a:defRPr/>
            </a:lvl1pPr>
            <a:lvl2pPr marL="914400" lvl="1" indent="-342900" algn="l">
              <a:spcBef>
                <a:spcPts val="55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170" name="Google Shape;170;p234"/>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71" name="Google Shape;171;p234"/>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72" name="Google Shape;172;p234"/>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fsnitsoverskrift" type="secHead">
  <p:cSld name="SECTION_HEADER">
    <p:spTree>
      <p:nvGrpSpPr>
        <p:cNvPr id="1" name="Shape 24"/>
        <p:cNvGrpSpPr/>
        <p:nvPr/>
      </p:nvGrpSpPr>
      <p:grpSpPr>
        <a:xfrm>
          <a:off x="0" y="0"/>
          <a:ext cx="0" cy="0"/>
          <a:chOff x="0" y="0"/>
          <a:chExt cx="0" cy="0"/>
        </a:xfrm>
      </p:grpSpPr>
      <p:sp>
        <p:nvSpPr>
          <p:cNvPr id="25" name="Google Shape;25;p214"/>
          <p:cNvSpPr/>
          <p:nvPr/>
        </p:nvSpPr>
        <p:spPr>
          <a:xfrm>
            <a:off x="2286000" y="0"/>
            <a:ext cx="76200" cy="6858000"/>
          </a:xfrm>
          <a:prstGeom prst="rect">
            <a:avLst/>
          </a:prstGeom>
          <a:solidFill>
            <a:schemeClr val="lt1"/>
          </a:solidFill>
          <a:ln>
            <a:noFill/>
          </a:ln>
          <a:effectLst>
            <a:outerShdw blurRad="38550" dist="38000" dir="10800000" algn="tl" rotWithShape="0">
              <a:srgbClr val="72716B">
                <a:alpha val="2470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26" name="Google Shape;26;p214"/>
          <p:cNvSpPr/>
          <p:nvPr/>
        </p:nvSpPr>
        <p:spPr>
          <a:xfrm>
            <a:off x="2282825" y="692696"/>
            <a:ext cx="6858000" cy="61653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27" name="Google Shape;27;p214"/>
          <p:cNvSpPr/>
          <p:nvPr/>
        </p:nvSpPr>
        <p:spPr>
          <a:xfrm>
            <a:off x="2172321" y="2814656"/>
            <a:ext cx="210312" cy="210312"/>
          </a:xfrm>
          <a:prstGeom prst="ellipse">
            <a:avLst/>
          </a:prstGeom>
          <a:gradFill>
            <a:gsLst>
              <a:gs pos="0">
                <a:srgbClr val="D3E5FF">
                  <a:alpha val="94901"/>
                </a:srgbClr>
              </a:gs>
              <a:gs pos="50000">
                <a:srgbClr val="BFD5FB">
                  <a:alpha val="89803"/>
                </a:srgbClr>
              </a:gs>
              <a:gs pos="95000">
                <a:srgbClr val="679FFD">
                  <a:alpha val="87843"/>
                </a:srgbClr>
              </a:gs>
              <a:gs pos="100000">
                <a:srgbClr val="0071FF">
                  <a:alpha val="84705"/>
                </a:srgbClr>
              </a:gs>
            </a:gsLst>
            <a:path path="circle">
              <a:fillToRect r="100000" b="100000"/>
            </a:path>
            <a:tileRect l="-100000" t="-100000"/>
          </a:gradFill>
          <a:ln w="9525" cap="rnd" cmpd="sng">
            <a:solidFill>
              <a:srgbClr val="4579B9">
                <a:alpha val="600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Gill Sans"/>
              <a:ea typeface="Gill Sans"/>
              <a:cs typeface="Gill Sans"/>
              <a:sym typeface="Gill Sans"/>
            </a:endParaRPr>
          </a:p>
        </p:txBody>
      </p:sp>
      <p:sp>
        <p:nvSpPr>
          <p:cNvPr id="28" name="Google Shape;28;p214"/>
          <p:cNvSpPr/>
          <p:nvPr/>
        </p:nvSpPr>
        <p:spPr>
          <a:xfrm>
            <a:off x="2408238" y="2746375"/>
            <a:ext cx="63500" cy="63500"/>
          </a:xfrm>
          <a:prstGeom prst="ellipse">
            <a:avLst/>
          </a:prstGeom>
          <a:noFill/>
          <a:ln w="12700" cap="rnd" cmpd="sng">
            <a:solidFill>
              <a:srgbClr val="4571A5">
                <a:alpha val="60000"/>
              </a:srgbClr>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Gill Sans"/>
              <a:ea typeface="Gill Sans"/>
              <a:cs typeface="Gill Sans"/>
              <a:sym typeface="Gill Sans"/>
            </a:endParaRPr>
          </a:p>
        </p:txBody>
      </p:sp>
      <p:sp>
        <p:nvSpPr>
          <p:cNvPr id="29" name="Google Shape;29;p214"/>
          <p:cNvSpPr txBox="1">
            <a:spLocks noGrp="1"/>
          </p:cNvSpPr>
          <p:nvPr>
            <p:ph type="title"/>
          </p:nvPr>
        </p:nvSpPr>
        <p:spPr>
          <a:xfrm>
            <a:off x="2578392" y="2600325"/>
            <a:ext cx="6400800" cy="2286000"/>
          </a:xfrm>
          <a:prstGeom prst="rect">
            <a:avLst/>
          </a:prstGeom>
          <a:noFill/>
          <a:ln>
            <a:noFill/>
          </a:ln>
        </p:spPr>
        <p:txBody>
          <a:bodyPr spcFirstLastPara="1" wrap="square" lIns="91425" tIns="45700" rIns="91425" bIns="45700" anchor="t" anchorCtr="0">
            <a:normAutofit/>
          </a:bodyPr>
          <a:lstStyle>
            <a:lvl1pPr lvl="0" algn="l">
              <a:lnSpc>
                <a:spcPct val="112500"/>
              </a:lnSpc>
              <a:spcBef>
                <a:spcPts val="0"/>
              </a:spcBef>
              <a:spcAft>
                <a:spcPts val="0"/>
              </a:spcAft>
              <a:buClr>
                <a:schemeClr val="dk1"/>
              </a:buClr>
              <a:buSzPts val="4000"/>
              <a:buFont typeface="Verdana"/>
              <a:buNone/>
              <a:defRPr sz="4000" b="1"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214"/>
          <p:cNvSpPr txBox="1">
            <a:spLocks noGrp="1"/>
          </p:cNvSpPr>
          <p:nvPr>
            <p:ph type="body" idx="1"/>
          </p:nvPr>
        </p:nvSpPr>
        <p:spPr>
          <a:xfrm>
            <a:off x="2578392" y="1066800"/>
            <a:ext cx="6400800" cy="1509712"/>
          </a:xfrm>
          <a:prstGeom prst="rect">
            <a:avLst/>
          </a:prstGeom>
          <a:noFill/>
          <a:ln>
            <a:noFill/>
          </a:ln>
        </p:spPr>
        <p:txBody>
          <a:bodyPr spcFirstLastPara="1" wrap="square" lIns="91425" tIns="45700" rIns="91425" bIns="45700" anchor="b" anchorCtr="0">
            <a:noAutofit/>
          </a:bodyPr>
          <a:lstStyle>
            <a:lvl1pPr marL="457200" lvl="0" indent="-228600" algn="l">
              <a:lnSpc>
                <a:spcPct val="115000"/>
              </a:lnSpc>
              <a:spcBef>
                <a:spcPts val="0"/>
              </a:spcBef>
              <a:spcAft>
                <a:spcPts val="0"/>
              </a:spcAft>
              <a:buSzPts val="1600"/>
              <a:buNone/>
              <a:defRPr sz="2000">
                <a:solidFill>
                  <a:srgbClr val="032855"/>
                </a:solidFill>
              </a:defRPr>
            </a:lvl1pPr>
            <a:lvl2pPr marL="914400" lvl="1" indent="-228600" algn="l">
              <a:spcBef>
                <a:spcPts val="550"/>
              </a:spcBef>
              <a:spcAft>
                <a:spcPts val="0"/>
              </a:spcAft>
              <a:buSzPts val="1800"/>
              <a:buNone/>
              <a:defRPr sz="1800">
                <a:solidFill>
                  <a:srgbClr val="888888"/>
                </a:solidFill>
              </a:defRPr>
            </a:lvl2pPr>
            <a:lvl3pPr marL="1371600" lvl="2" indent="-228600" algn="l">
              <a:spcBef>
                <a:spcPts val="320"/>
              </a:spcBef>
              <a:spcAft>
                <a:spcPts val="0"/>
              </a:spcAft>
              <a:buSzPts val="1600"/>
              <a:buNone/>
              <a:defRPr sz="1600">
                <a:solidFill>
                  <a:srgbClr val="888888"/>
                </a:solidFill>
              </a:defRPr>
            </a:lvl3pPr>
            <a:lvl4pPr marL="1828800" lvl="3" indent="-228600" algn="l">
              <a:spcBef>
                <a:spcPts val="280"/>
              </a:spcBef>
              <a:spcAft>
                <a:spcPts val="0"/>
              </a:spcAft>
              <a:buSzPts val="1400"/>
              <a:buNone/>
              <a:defRPr sz="1400">
                <a:solidFill>
                  <a:srgbClr val="888888"/>
                </a:solidFill>
              </a:defRPr>
            </a:lvl4pPr>
            <a:lvl5pPr marL="2286000" lvl="4" indent="-228600" algn="l">
              <a:spcBef>
                <a:spcPts val="280"/>
              </a:spcBef>
              <a:spcAft>
                <a:spcPts val="0"/>
              </a:spcAft>
              <a:buSzPts val="1400"/>
              <a:buNone/>
              <a:defRPr sz="1400">
                <a:solidFill>
                  <a:srgbClr val="888888"/>
                </a:solidFill>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31" name="Google Shape;31;p214"/>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32" name="Google Shape;32;p214"/>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33" name="Google Shape;33;p214"/>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b="0" i="0" u="none" strike="noStrike" cap="none">
                <a:solidFill>
                  <a:srgbClr val="000000"/>
                </a:solidFill>
                <a:latin typeface="Gill Sans"/>
                <a:ea typeface="Gill Sans"/>
                <a:cs typeface="Gill Sans"/>
                <a:sym typeface="Gill Sans"/>
              </a:defRPr>
            </a:lvl1pPr>
            <a:lvl2pPr marL="0" marR="0" lvl="1" indent="0" algn="l" rtl="0">
              <a:spcBef>
                <a:spcPts val="0"/>
              </a:spcBef>
              <a:spcAft>
                <a:spcPts val="0"/>
              </a:spcAft>
              <a:buNone/>
              <a:defRPr sz="1800" b="0" i="0" u="none" strike="noStrike" cap="none">
                <a:solidFill>
                  <a:srgbClr val="000000"/>
                </a:solidFill>
                <a:latin typeface="Gill Sans"/>
                <a:ea typeface="Gill Sans"/>
                <a:cs typeface="Gill Sans"/>
                <a:sym typeface="Gill Sans"/>
              </a:defRPr>
            </a:lvl2pPr>
            <a:lvl3pPr marL="0" marR="0" lvl="2" indent="0" algn="l" rtl="0">
              <a:spcBef>
                <a:spcPts val="0"/>
              </a:spcBef>
              <a:spcAft>
                <a:spcPts val="0"/>
              </a:spcAft>
              <a:buNone/>
              <a:defRPr sz="1800" b="0" i="0" u="none" strike="noStrike" cap="none">
                <a:solidFill>
                  <a:srgbClr val="000000"/>
                </a:solidFill>
                <a:latin typeface="Gill Sans"/>
                <a:ea typeface="Gill Sans"/>
                <a:cs typeface="Gill Sans"/>
                <a:sym typeface="Gill Sans"/>
              </a:defRPr>
            </a:lvl3pPr>
            <a:lvl4pPr marL="0" marR="0" lvl="3" indent="0" algn="l" rtl="0">
              <a:spcBef>
                <a:spcPts val="0"/>
              </a:spcBef>
              <a:spcAft>
                <a:spcPts val="0"/>
              </a:spcAft>
              <a:buNone/>
              <a:defRPr sz="1800" b="0" i="0" u="none" strike="noStrike" cap="none">
                <a:solidFill>
                  <a:srgbClr val="000000"/>
                </a:solidFill>
                <a:latin typeface="Gill Sans"/>
                <a:ea typeface="Gill Sans"/>
                <a:cs typeface="Gill Sans"/>
                <a:sym typeface="Gill Sans"/>
              </a:defRPr>
            </a:lvl4pPr>
            <a:lvl5pPr marL="0" marR="0" lvl="4" indent="0" algn="l" rtl="0">
              <a:spcBef>
                <a:spcPts val="0"/>
              </a:spcBef>
              <a:spcAft>
                <a:spcPts val="0"/>
              </a:spcAft>
              <a:buNone/>
              <a:defRPr sz="1800" b="0" i="0" u="none" strike="noStrike" cap="none">
                <a:solidFill>
                  <a:srgbClr val="000000"/>
                </a:solidFill>
                <a:latin typeface="Gill Sans"/>
                <a:ea typeface="Gill Sans"/>
                <a:cs typeface="Gill Sans"/>
                <a:sym typeface="Gill Sans"/>
              </a:defRPr>
            </a:lvl5pPr>
            <a:lvl6pPr marL="0" marR="0" lvl="5" indent="0" algn="l" rtl="0">
              <a:spcBef>
                <a:spcPts val="0"/>
              </a:spcBef>
              <a:spcAft>
                <a:spcPts val="0"/>
              </a:spcAft>
              <a:buNone/>
              <a:defRPr sz="1800" b="0" i="0" u="none" strike="noStrike" cap="none">
                <a:solidFill>
                  <a:srgbClr val="000000"/>
                </a:solidFill>
                <a:latin typeface="Gill Sans"/>
                <a:ea typeface="Gill Sans"/>
                <a:cs typeface="Gill Sans"/>
                <a:sym typeface="Gill Sans"/>
              </a:defRPr>
            </a:lvl6pPr>
            <a:lvl7pPr marL="0" marR="0" lvl="6" indent="0" algn="l" rtl="0">
              <a:spcBef>
                <a:spcPts val="0"/>
              </a:spcBef>
              <a:spcAft>
                <a:spcPts val="0"/>
              </a:spcAft>
              <a:buNone/>
              <a:defRPr sz="1800" b="0" i="0" u="none" strike="noStrike" cap="none">
                <a:solidFill>
                  <a:srgbClr val="000000"/>
                </a:solidFill>
                <a:latin typeface="Gill Sans"/>
                <a:ea typeface="Gill Sans"/>
                <a:cs typeface="Gill Sans"/>
                <a:sym typeface="Gill Sans"/>
              </a:defRPr>
            </a:lvl7pPr>
            <a:lvl8pPr marL="0" marR="0" lvl="7" indent="0" algn="l" rtl="0">
              <a:spcBef>
                <a:spcPts val="0"/>
              </a:spcBef>
              <a:spcAft>
                <a:spcPts val="0"/>
              </a:spcAft>
              <a:buNone/>
              <a:defRPr sz="1800" b="0" i="0" u="none" strike="noStrike" cap="none">
                <a:solidFill>
                  <a:srgbClr val="000000"/>
                </a:solidFill>
                <a:latin typeface="Gill Sans"/>
                <a:ea typeface="Gill Sans"/>
                <a:cs typeface="Gill Sans"/>
                <a:sym typeface="Gill Sans"/>
              </a:defRPr>
            </a:lvl8pPr>
            <a:lvl9pPr marL="0" marR="0" lvl="8" indent="0" algn="l" rtl="0">
              <a:spcBef>
                <a:spcPts val="0"/>
              </a:spcBef>
              <a:spcAft>
                <a:spcPts val="0"/>
              </a:spcAft>
              <a:buNone/>
              <a:defRPr sz="1800" b="0" i="0" u="none" strike="noStrike" cap="none">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pic>
        <p:nvPicPr>
          <p:cNvPr id="34" name="Google Shape;34;p214" descr="premis-long"/>
          <p:cNvPicPr preferRelativeResize="0"/>
          <p:nvPr/>
        </p:nvPicPr>
        <p:blipFill rotWithShape="1">
          <a:blip r:embed="rId2">
            <a:alphaModFix/>
          </a:blip>
          <a:srcRect/>
          <a:stretch/>
        </p:blipFill>
        <p:spPr>
          <a:xfrm>
            <a:off x="246063" y="211138"/>
            <a:ext cx="8669337" cy="48418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o indholdsobjekter" type="twoObj">
  <p:cSld name="TWO_OBJECTS">
    <p:spTree>
      <p:nvGrpSpPr>
        <p:cNvPr id="1" name="Shape 35"/>
        <p:cNvGrpSpPr/>
        <p:nvPr/>
      </p:nvGrpSpPr>
      <p:grpSpPr>
        <a:xfrm>
          <a:off x="0" y="0"/>
          <a:ext cx="0" cy="0"/>
          <a:chOff x="0" y="0"/>
          <a:chExt cx="0" cy="0"/>
        </a:xfrm>
      </p:grpSpPr>
      <p:sp>
        <p:nvSpPr>
          <p:cNvPr id="36" name="Google Shape;36;p215"/>
          <p:cNvSpPr txBox="1">
            <a:spLocks noGrp="1"/>
          </p:cNvSpPr>
          <p:nvPr>
            <p:ph type="title"/>
          </p:nvPr>
        </p:nvSpPr>
        <p:spPr>
          <a:xfrm>
            <a:off x="1435608" y="274320"/>
            <a:ext cx="7498080" cy="1143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215"/>
          <p:cNvSpPr txBox="1">
            <a:spLocks noGrp="1"/>
          </p:cNvSpPr>
          <p:nvPr>
            <p:ph type="body" idx="1"/>
          </p:nvPr>
        </p:nvSpPr>
        <p:spPr>
          <a:xfrm>
            <a:off x="1435608" y="1524000"/>
            <a:ext cx="3657600" cy="4663440"/>
          </a:xfrm>
          <a:prstGeom prst="rect">
            <a:avLst/>
          </a:prstGeom>
          <a:noFill/>
          <a:ln>
            <a:noFill/>
          </a:ln>
        </p:spPr>
        <p:txBody>
          <a:bodyPr spcFirstLastPara="1" wrap="square" lIns="91425" tIns="45700" rIns="91425" bIns="45700" anchor="t" anchorCtr="0">
            <a:noAutofit/>
          </a:bodyPr>
          <a:lstStyle>
            <a:lvl1pPr marL="457200" lvl="0" indent="-370840" algn="l">
              <a:spcBef>
                <a:spcPts val="600"/>
              </a:spcBef>
              <a:spcAft>
                <a:spcPts val="0"/>
              </a:spcAft>
              <a:buSzPts val="2240"/>
              <a:buChar char="▪"/>
              <a:defRPr sz="2800"/>
            </a:lvl1pPr>
            <a:lvl2pPr marL="914400" lvl="1" indent="-381000" algn="l">
              <a:spcBef>
                <a:spcPts val="550"/>
              </a:spcBef>
              <a:spcAft>
                <a:spcPts val="0"/>
              </a:spcAft>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SzPts val="1800"/>
              <a:buChar char="●"/>
              <a:defRPr sz="1800"/>
            </a:lvl4pPr>
            <a:lvl5pPr marL="2286000" lvl="4" indent="-342900" algn="l">
              <a:spcBef>
                <a:spcPts val="360"/>
              </a:spcBef>
              <a:spcAft>
                <a:spcPts val="0"/>
              </a:spcAft>
              <a:buSzPts val="1800"/>
              <a:buChar char="●"/>
              <a:defRPr sz="18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38" name="Google Shape;38;p215"/>
          <p:cNvSpPr txBox="1">
            <a:spLocks noGrp="1"/>
          </p:cNvSpPr>
          <p:nvPr>
            <p:ph type="body" idx="2"/>
          </p:nvPr>
        </p:nvSpPr>
        <p:spPr>
          <a:xfrm>
            <a:off x="5276088" y="1524000"/>
            <a:ext cx="3657600" cy="4663440"/>
          </a:xfrm>
          <a:prstGeom prst="rect">
            <a:avLst/>
          </a:prstGeom>
          <a:noFill/>
          <a:ln>
            <a:noFill/>
          </a:ln>
        </p:spPr>
        <p:txBody>
          <a:bodyPr spcFirstLastPara="1" wrap="square" lIns="91425" tIns="45700" rIns="91425" bIns="45700" anchor="t" anchorCtr="0">
            <a:noAutofit/>
          </a:bodyPr>
          <a:lstStyle>
            <a:lvl1pPr marL="457200" lvl="0" indent="-370840" algn="l">
              <a:spcBef>
                <a:spcPts val="600"/>
              </a:spcBef>
              <a:spcAft>
                <a:spcPts val="0"/>
              </a:spcAft>
              <a:buSzPts val="2240"/>
              <a:buChar char="▪"/>
              <a:defRPr sz="2800"/>
            </a:lvl1pPr>
            <a:lvl2pPr marL="914400" lvl="1" indent="-381000" algn="l">
              <a:spcBef>
                <a:spcPts val="550"/>
              </a:spcBef>
              <a:spcAft>
                <a:spcPts val="0"/>
              </a:spcAft>
              <a:buSzPts val="2400"/>
              <a:buChar char="◦"/>
              <a:defRPr sz="2400"/>
            </a:lvl2pPr>
            <a:lvl3pPr marL="1371600" lvl="2" indent="-355600" algn="l">
              <a:spcBef>
                <a:spcPts val="400"/>
              </a:spcBef>
              <a:spcAft>
                <a:spcPts val="0"/>
              </a:spcAft>
              <a:buSzPts val="2000"/>
              <a:buChar char="●"/>
              <a:defRPr sz="2000"/>
            </a:lvl3pPr>
            <a:lvl4pPr marL="1828800" lvl="3" indent="-342900" algn="l">
              <a:spcBef>
                <a:spcPts val="360"/>
              </a:spcBef>
              <a:spcAft>
                <a:spcPts val="0"/>
              </a:spcAft>
              <a:buSzPts val="1800"/>
              <a:buChar char="●"/>
              <a:defRPr sz="1800"/>
            </a:lvl4pPr>
            <a:lvl5pPr marL="2286000" lvl="4" indent="-342900" algn="l">
              <a:spcBef>
                <a:spcPts val="360"/>
              </a:spcBef>
              <a:spcAft>
                <a:spcPts val="0"/>
              </a:spcAft>
              <a:buSzPts val="1800"/>
              <a:buChar char="●"/>
              <a:defRPr sz="18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39" name="Google Shape;39;p215"/>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40" name="Google Shape;40;p215"/>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41" name="Google Shape;41;p215"/>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ammenligning" type="twoTxTwoObj">
  <p:cSld name="TWO_OBJECTS_WITH_TEXT">
    <p:spTree>
      <p:nvGrpSpPr>
        <p:cNvPr id="1" name="Shape 42"/>
        <p:cNvGrpSpPr/>
        <p:nvPr/>
      </p:nvGrpSpPr>
      <p:grpSpPr>
        <a:xfrm>
          <a:off x="0" y="0"/>
          <a:ext cx="0" cy="0"/>
          <a:chOff x="0" y="0"/>
          <a:chExt cx="0" cy="0"/>
        </a:xfrm>
      </p:grpSpPr>
      <p:sp>
        <p:nvSpPr>
          <p:cNvPr id="43" name="Google Shape;43;p218"/>
          <p:cNvSpPr txBox="1">
            <a:spLocks noGrp="1"/>
          </p:cNvSpPr>
          <p:nvPr>
            <p:ph type="title"/>
          </p:nvPr>
        </p:nvSpPr>
        <p:spPr>
          <a:xfrm>
            <a:off x="457200" y="5160336"/>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SzPts val="1400"/>
              <a:buNone/>
              <a:defRPr sz="4500" b="1"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18"/>
          <p:cNvSpPr txBox="1">
            <a:spLocks noGrp="1"/>
          </p:cNvSpPr>
          <p:nvPr>
            <p:ph type="body" idx="1"/>
          </p:nvPr>
        </p:nvSpPr>
        <p:spPr>
          <a:xfrm>
            <a:off x="457200" y="328278"/>
            <a:ext cx="4023360" cy="640080"/>
          </a:xfrm>
          <a:prstGeom prst="rect">
            <a:avLst/>
          </a:prstGeom>
          <a:solidFill>
            <a:schemeClr val="lt1"/>
          </a:solidFill>
          <a:ln w="1077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lvl1pPr marL="457200" lvl="0" indent="-228600" algn="l">
              <a:lnSpc>
                <a:spcPct val="100000"/>
              </a:lnSpc>
              <a:spcBef>
                <a:spcPts val="100"/>
              </a:spcBef>
              <a:spcAft>
                <a:spcPts val="0"/>
              </a:spcAft>
              <a:buSzPts val="1520"/>
              <a:buNone/>
              <a:defRPr sz="1900" b="0">
                <a:solidFill>
                  <a:schemeClr val="dk1"/>
                </a:solidFill>
              </a:defRPr>
            </a:lvl1pPr>
            <a:lvl2pPr marL="914400" lvl="1" indent="-228600" algn="l">
              <a:spcBef>
                <a:spcPts val="550"/>
              </a:spcBef>
              <a:spcAft>
                <a:spcPts val="0"/>
              </a:spcAft>
              <a:buSzPts val="2000"/>
              <a:buNone/>
              <a:defRPr sz="2000" b="1"/>
            </a:lvl2pPr>
            <a:lvl3pPr marL="1371600" lvl="2" indent="-228600" algn="l">
              <a:spcBef>
                <a:spcPts val="360"/>
              </a:spcBef>
              <a:spcAft>
                <a:spcPts val="0"/>
              </a:spcAft>
              <a:buSzPts val="1800"/>
              <a:buNone/>
              <a:defRPr sz="1800" b="1"/>
            </a:lvl3pPr>
            <a:lvl4pPr marL="1828800" lvl="3" indent="-228600" algn="l">
              <a:spcBef>
                <a:spcPts val="320"/>
              </a:spcBef>
              <a:spcAft>
                <a:spcPts val="0"/>
              </a:spcAft>
              <a:buSzPts val="1600"/>
              <a:buNone/>
              <a:defRPr sz="1600" b="1"/>
            </a:lvl4pPr>
            <a:lvl5pPr marL="2286000" lvl="4" indent="-228600" algn="l">
              <a:spcBef>
                <a:spcPts val="320"/>
              </a:spcBef>
              <a:spcAft>
                <a:spcPts val="0"/>
              </a:spcAft>
              <a:buSzPts val="1600"/>
              <a:buNone/>
              <a:defRPr sz="1600" b="1"/>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45" name="Google Shape;45;p218"/>
          <p:cNvSpPr txBox="1">
            <a:spLocks noGrp="1"/>
          </p:cNvSpPr>
          <p:nvPr>
            <p:ph type="body" idx="2"/>
          </p:nvPr>
        </p:nvSpPr>
        <p:spPr>
          <a:xfrm>
            <a:off x="4663440" y="328278"/>
            <a:ext cx="4023360" cy="640080"/>
          </a:xfrm>
          <a:prstGeom prst="rect">
            <a:avLst/>
          </a:prstGeom>
          <a:solidFill>
            <a:schemeClr val="lt1"/>
          </a:solidFill>
          <a:ln w="1077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lvl1pPr marL="457200" lvl="0" indent="-228600" algn="l">
              <a:lnSpc>
                <a:spcPct val="100000"/>
              </a:lnSpc>
              <a:spcBef>
                <a:spcPts val="100"/>
              </a:spcBef>
              <a:spcAft>
                <a:spcPts val="0"/>
              </a:spcAft>
              <a:buSzPts val="1520"/>
              <a:buNone/>
              <a:defRPr sz="1900" b="0">
                <a:solidFill>
                  <a:schemeClr val="dk1"/>
                </a:solidFill>
              </a:defRPr>
            </a:lvl1pPr>
            <a:lvl2pPr marL="914400" lvl="1" indent="-228600" algn="l">
              <a:spcBef>
                <a:spcPts val="550"/>
              </a:spcBef>
              <a:spcAft>
                <a:spcPts val="0"/>
              </a:spcAft>
              <a:buSzPts val="2000"/>
              <a:buNone/>
              <a:defRPr sz="2000" b="1"/>
            </a:lvl2pPr>
            <a:lvl3pPr marL="1371600" lvl="2" indent="-228600" algn="l">
              <a:spcBef>
                <a:spcPts val="360"/>
              </a:spcBef>
              <a:spcAft>
                <a:spcPts val="0"/>
              </a:spcAft>
              <a:buSzPts val="1800"/>
              <a:buNone/>
              <a:defRPr sz="1800" b="1"/>
            </a:lvl3pPr>
            <a:lvl4pPr marL="1828800" lvl="3" indent="-228600" algn="l">
              <a:spcBef>
                <a:spcPts val="320"/>
              </a:spcBef>
              <a:spcAft>
                <a:spcPts val="0"/>
              </a:spcAft>
              <a:buSzPts val="1600"/>
              <a:buNone/>
              <a:defRPr sz="1600" b="1"/>
            </a:lvl4pPr>
            <a:lvl5pPr marL="2286000" lvl="4" indent="-228600" algn="l">
              <a:spcBef>
                <a:spcPts val="320"/>
              </a:spcBef>
              <a:spcAft>
                <a:spcPts val="0"/>
              </a:spcAft>
              <a:buSzPts val="1600"/>
              <a:buNone/>
              <a:defRPr sz="1600" b="1"/>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46" name="Google Shape;46;p218"/>
          <p:cNvSpPr txBox="1">
            <a:spLocks noGrp="1"/>
          </p:cNvSpPr>
          <p:nvPr>
            <p:ph type="body" idx="3"/>
          </p:nvPr>
        </p:nvSpPr>
        <p:spPr>
          <a:xfrm>
            <a:off x="457200" y="969336"/>
            <a:ext cx="4023360" cy="4114800"/>
          </a:xfrm>
          <a:prstGeom prst="rect">
            <a:avLst/>
          </a:prstGeom>
          <a:noFill/>
          <a:ln w="10775" cap="flat" cmpd="sng">
            <a:solidFill>
              <a:schemeClr val="lt1"/>
            </a:solidFill>
            <a:prstDash val="dash"/>
            <a:miter lim="800000"/>
            <a:headEnd type="none" w="sm" len="sm"/>
            <a:tailEnd type="none" w="sm" len="sm"/>
          </a:ln>
        </p:spPr>
        <p:txBody>
          <a:bodyPr spcFirstLastPara="1" wrap="square" lIns="91425" tIns="45700" rIns="91425" bIns="45700" anchor="t" anchorCtr="0">
            <a:noAutofit/>
          </a:bodyPr>
          <a:lstStyle>
            <a:lvl1pPr marL="457200" lvl="0" indent="-350520" algn="l">
              <a:lnSpc>
                <a:spcPct val="100000"/>
              </a:lnSpc>
              <a:spcBef>
                <a:spcPts val="700"/>
              </a:spcBef>
              <a:spcAft>
                <a:spcPts val="0"/>
              </a:spcAft>
              <a:buSzPts val="1920"/>
              <a:buChar char="▪"/>
              <a:defRPr sz="2400"/>
            </a:lvl1pPr>
            <a:lvl2pPr marL="914400" lvl="1" indent="-355600" algn="l">
              <a:lnSpc>
                <a:spcPct val="100000"/>
              </a:lnSpc>
              <a:spcBef>
                <a:spcPts val="700"/>
              </a:spcBef>
              <a:spcAft>
                <a:spcPts val="0"/>
              </a:spcAft>
              <a:buSzPts val="2000"/>
              <a:buChar char="◦"/>
              <a:defRPr sz="2000"/>
            </a:lvl2pPr>
            <a:lvl3pPr marL="1371600" lvl="2" indent="-342900" algn="l">
              <a:lnSpc>
                <a:spcPct val="100000"/>
              </a:lnSpc>
              <a:spcBef>
                <a:spcPts val="700"/>
              </a:spcBef>
              <a:spcAft>
                <a:spcPts val="0"/>
              </a:spcAft>
              <a:buSzPts val="1800"/>
              <a:buChar char="●"/>
              <a:defRPr sz="1800"/>
            </a:lvl3pPr>
            <a:lvl4pPr marL="1828800" lvl="3" indent="-330200" algn="l">
              <a:lnSpc>
                <a:spcPct val="100000"/>
              </a:lnSpc>
              <a:spcBef>
                <a:spcPts val="700"/>
              </a:spcBef>
              <a:spcAft>
                <a:spcPts val="0"/>
              </a:spcAft>
              <a:buSzPts val="1600"/>
              <a:buChar char="●"/>
              <a:defRPr sz="1600"/>
            </a:lvl4pPr>
            <a:lvl5pPr marL="2286000" lvl="4" indent="-330200" algn="l">
              <a:lnSpc>
                <a:spcPct val="100000"/>
              </a:lnSpc>
              <a:spcBef>
                <a:spcPts val="700"/>
              </a:spcBef>
              <a:spcAft>
                <a:spcPts val="0"/>
              </a:spcAft>
              <a:buSzPts val="1600"/>
              <a:buChar char="●"/>
              <a:defRPr sz="16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47" name="Google Shape;47;p218"/>
          <p:cNvSpPr txBox="1">
            <a:spLocks noGrp="1"/>
          </p:cNvSpPr>
          <p:nvPr>
            <p:ph type="body" idx="4"/>
          </p:nvPr>
        </p:nvSpPr>
        <p:spPr>
          <a:xfrm>
            <a:off x="4663440" y="969336"/>
            <a:ext cx="4023360" cy="4114800"/>
          </a:xfrm>
          <a:prstGeom prst="rect">
            <a:avLst/>
          </a:prstGeom>
          <a:noFill/>
          <a:ln w="10775" cap="flat" cmpd="sng">
            <a:solidFill>
              <a:schemeClr val="lt1"/>
            </a:solidFill>
            <a:prstDash val="dash"/>
            <a:miter lim="800000"/>
            <a:headEnd type="none" w="sm" len="sm"/>
            <a:tailEnd type="none" w="sm" len="sm"/>
          </a:ln>
        </p:spPr>
        <p:txBody>
          <a:bodyPr spcFirstLastPara="1" wrap="square" lIns="91425" tIns="45700" rIns="91425" bIns="45700" anchor="t" anchorCtr="0">
            <a:noAutofit/>
          </a:bodyPr>
          <a:lstStyle>
            <a:lvl1pPr marL="457200" lvl="0" indent="-350520" algn="l">
              <a:lnSpc>
                <a:spcPct val="100000"/>
              </a:lnSpc>
              <a:spcBef>
                <a:spcPts val="700"/>
              </a:spcBef>
              <a:spcAft>
                <a:spcPts val="0"/>
              </a:spcAft>
              <a:buSzPts val="1920"/>
              <a:buChar char="▪"/>
              <a:defRPr sz="2400"/>
            </a:lvl1pPr>
            <a:lvl2pPr marL="914400" lvl="1" indent="-355600" algn="l">
              <a:lnSpc>
                <a:spcPct val="100000"/>
              </a:lnSpc>
              <a:spcBef>
                <a:spcPts val="700"/>
              </a:spcBef>
              <a:spcAft>
                <a:spcPts val="0"/>
              </a:spcAft>
              <a:buSzPts val="2000"/>
              <a:buChar char="◦"/>
              <a:defRPr sz="2000"/>
            </a:lvl2pPr>
            <a:lvl3pPr marL="1371600" lvl="2" indent="-342900" algn="l">
              <a:lnSpc>
                <a:spcPct val="100000"/>
              </a:lnSpc>
              <a:spcBef>
                <a:spcPts val="700"/>
              </a:spcBef>
              <a:spcAft>
                <a:spcPts val="0"/>
              </a:spcAft>
              <a:buSzPts val="1800"/>
              <a:buChar char="●"/>
              <a:defRPr sz="1800"/>
            </a:lvl3pPr>
            <a:lvl4pPr marL="1828800" lvl="3" indent="-330200" algn="l">
              <a:lnSpc>
                <a:spcPct val="100000"/>
              </a:lnSpc>
              <a:spcBef>
                <a:spcPts val="700"/>
              </a:spcBef>
              <a:spcAft>
                <a:spcPts val="0"/>
              </a:spcAft>
              <a:buSzPts val="1600"/>
              <a:buChar char="●"/>
              <a:defRPr sz="1600"/>
            </a:lvl4pPr>
            <a:lvl5pPr marL="2286000" lvl="4" indent="-330200" algn="l">
              <a:lnSpc>
                <a:spcPct val="100000"/>
              </a:lnSpc>
              <a:spcBef>
                <a:spcPts val="700"/>
              </a:spcBef>
              <a:spcAft>
                <a:spcPts val="0"/>
              </a:spcAft>
              <a:buSzPts val="1600"/>
              <a:buChar char="●"/>
              <a:defRPr sz="16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48" name="Google Shape;48;p218"/>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49" name="Google Shape;49;p218"/>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50" name="Google Shape;50;p218"/>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Kun titel" type="titleOnly">
  <p:cSld name="TITLE_ONLY">
    <p:spTree>
      <p:nvGrpSpPr>
        <p:cNvPr id="1" name="Shape 51"/>
        <p:cNvGrpSpPr/>
        <p:nvPr/>
      </p:nvGrpSpPr>
      <p:grpSpPr>
        <a:xfrm>
          <a:off x="0" y="0"/>
          <a:ext cx="0" cy="0"/>
          <a:chOff x="0" y="0"/>
          <a:chExt cx="0" cy="0"/>
        </a:xfrm>
      </p:grpSpPr>
      <p:sp>
        <p:nvSpPr>
          <p:cNvPr id="52" name="Google Shape;52;p219"/>
          <p:cNvSpPr txBox="1">
            <a:spLocks noGrp="1"/>
          </p:cNvSpPr>
          <p:nvPr>
            <p:ph type="title"/>
          </p:nvPr>
        </p:nvSpPr>
        <p:spPr>
          <a:xfrm>
            <a:off x="1435608" y="274320"/>
            <a:ext cx="7498080" cy="11430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19"/>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54" name="Google Shape;54;p219"/>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55" name="Google Shape;55;p219"/>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omt" type="blank">
  <p:cSld name="BLANK">
    <p:spTree>
      <p:nvGrpSpPr>
        <p:cNvPr id="1" name="Shape 56"/>
        <p:cNvGrpSpPr/>
        <p:nvPr/>
      </p:nvGrpSpPr>
      <p:grpSpPr>
        <a:xfrm>
          <a:off x="0" y="0"/>
          <a:ext cx="0" cy="0"/>
          <a:chOff x="0" y="0"/>
          <a:chExt cx="0" cy="0"/>
        </a:xfrm>
      </p:grpSpPr>
      <p:sp>
        <p:nvSpPr>
          <p:cNvPr id="57" name="Google Shape;57;p220"/>
          <p:cNvSpPr/>
          <p:nvPr/>
        </p:nvSpPr>
        <p:spPr>
          <a:xfrm>
            <a:off x="1014413" y="0"/>
            <a:ext cx="8129587"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58" name="Google Shape;58;p220"/>
          <p:cNvSpPr/>
          <p:nvPr/>
        </p:nvSpPr>
        <p:spPr>
          <a:xfrm>
            <a:off x="1014413" y="0"/>
            <a:ext cx="73025" cy="6858000"/>
          </a:xfrm>
          <a:prstGeom prst="rect">
            <a:avLst/>
          </a:prstGeom>
          <a:solidFill>
            <a:schemeClr val="lt1"/>
          </a:solidFill>
          <a:ln>
            <a:noFill/>
          </a:ln>
          <a:effectLst>
            <a:outerShdw blurRad="38550" dist="38000" dir="10800000" algn="tl" rotWithShape="0">
              <a:srgbClr val="72716B">
                <a:alpha val="2470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59" name="Google Shape;59;p220"/>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60" name="Google Shape;60;p220"/>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61" name="Google Shape;61;p220"/>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dhold med billedtekst" type="objTx">
  <p:cSld name="OBJECT_WITH_CAPTION_TEXT">
    <p:spTree>
      <p:nvGrpSpPr>
        <p:cNvPr id="1" name="Shape 62"/>
        <p:cNvGrpSpPr/>
        <p:nvPr/>
      </p:nvGrpSpPr>
      <p:grpSpPr>
        <a:xfrm>
          <a:off x="0" y="0"/>
          <a:ext cx="0" cy="0"/>
          <a:chOff x="0" y="0"/>
          <a:chExt cx="0" cy="0"/>
        </a:xfrm>
      </p:grpSpPr>
      <p:sp>
        <p:nvSpPr>
          <p:cNvPr id="63" name="Google Shape;63;p221"/>
          <p:cNvSpPr txBox="1">
            <a:spLocks noGrp="1"/>
          </p:cNvSpPr>
          <p:nvPr>
            <p:ph type="title"/>
          </p:nvPr>
        </p:nvSpPr>
        <p:spPr>
          <a:xfrm>
            <a:off x="457200" y="216778"/>
            <a:ext cx="3810000" cy="1162050"/>
          </a:xfrm>
          <a:prstGeom prst="rect">
            <a:avLst/>
          </a:prstGeom>
          <a:noFill/>
          <a:ln>
            <a:noFill/>
          </a:ln>
        </p:spPr>
        <p:txBody>
          <a:bodyPr spcFirstLastPara="1" wrap="square" lIns="91425" tIns="45700" rIns="91425" bIns="45700" anchor="b" anchorCtr="0">
            <a:normAutofit/>
          </a:bodyPr>
          <a:lstStyle>
            <a:lvl1pPr lvl="0" algn="l">
              <a:lnSpc>
                <a:spcPct val="90909"/>
              </a:lnSpc>
              <a:spcBef>
                <a:spcPts val="0"/>
              </a:spcBef>
              <a:spcAft>
                <a:spcPts val="0"/>
              </a:spcAft>
              <a:buClr>
                <a:schemeClr val="dk1"/>
              </a:buClr>
              <a:buSzPts val="2200"/>
              <a:buFont typeface="Verdana"/>
              <a:buNone/>
              <a:defRPr sz="2200" b="1"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21"/>
          <p:cNvSpPr txBox="1">
            <a:spLocks noGrp="1"/>
          </p:cNvSpPr>
          <p:nvPr>
            <p:ph type="body" idx="1"/>
          </p:nvPr>
        </p:nvSpPr>
        <p:spPr>
          <a:xfrm>
            <a:off x="457200" y="1406964"/>
            <a:ext cx="3810000" cy="6985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120"/>
              <a:buNone/>
              <a:defRPr sz="1400"/>
            </a:lvl1pPr>
            <a:lvl2pPr marL="914400" lvl="1" indent="-228600" algn="l">
              <a:spcBef>
                <a:spcPts val="550"/>
              </a:spcBef>
              <a:spcAft>
                <a:spcPts val="0"/>
              </a:spcAft>
              <a:buSzPts val="1200"/>
              <a:buNone/>
              <a:defRPr sz="1200"/>
            </a:lvl2pPr>
            <a:lvl3pPr marL="1371600" lvl="2" indent="-228600" algn="l">
              <a:spcBef>
                <a:spcPts val="200"/>
              </a:spcBef>
              <a:spcAft>
                <a:spcPts val="0"/>
              </a:spcAft>
              <a:buSzPts val="1000"/>
              <a:buNone/>
              <a:defRPr sz="1000"/>
            </a:lvl3pPr>
            <a:lvl4pPr marL="1828800" lvl="3" indent="-228600" algn="l">
              <a:spcBef>
                <a:spcPts val="180"/>
              </a:spcBef>
              <a:spcAft>
                <a:spcPts val="0"/>
              </a:spcAft>
              <a:buSzPts val="900"/>
              <a:buNone/>
              <a:defRPr sz="900"/>
            </a:lvl4pPr>
            <a:lvl5pPr marL="2286000" lvl="4" indent="-228600" algn="l">
              <a:spcBef>
                <a:spcPts val="180"/>
              </a:spcBef>
              <a:spcAft>
                <a:spcPts val="0"/>
              </a:spcAft>
              <a:buSzPts val="900"/>
              <a:buNone/>
              <a:defRPr sz="9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65" name="Google Shape;65;p221"/>
          <p:cNvSpPr txBox="1">
            <a:spLocks noGrp="1"/>
          </p:cNvSpPr>
          <p:nvPr>
            <p:ph type="body" idx="2"/>
          </p:nvPr>
        </p:nvSpPr>
        <p:spPr>
          <a:xfrm>
            <a:off x="457200" y="2133600"/>
            <a:ext cx="8153400" cy="3992563"/>
          </a:xfrm>
          <a:prstGeom prst="rect">
            <a:avLst/>
          </a:prstGeom>
          <a:noFill/>
          <a:ln>
            <a:noFill/>
          </a:ln>
        </p:spPr>
        <p:txBody>
          <a:bodyPr spcFirstLastPara="1" wrap="square" lIns="91425" tIns="45700" rIns="91425" bIns="45700" anchor="t" anchorCtr="0">
            <a:noAutofit/>
          </a:bodyPr>
          <a:lstStyle>
            <a:lvl1pPr marL="457200" lvl="0" indent="-391160" algn="l">
              <a:spcBef>
                <a:spcPts val="600"/>
              </a:spcBef>
              <a:spcAft>
                <a:spcPts val="0"/>
              </a:spcAft>
              <a:buSzPts val="2560"/>
              <a:buChar char="▪"/>
              <a:defRPr sz="3200"/>
            </a:lvl1pPr>
            <a:lvl2pPr marL="914400" lvl="1" indent="-406400" algn="l">
              <a:spcBef>
                <a:spcPts val="550"/>
              </a:spcBef>
              <a:spcAft>
                <a:spcPts val="0"/>
              </a:spcAft>
              <a:buSzPts val="2800"/>
              <a:buChar char="◦"/>
              <a:defRPr sz="2800"/>
            </a:lvl2pPr>
            <a:lvl3pPr marL="1371600" lvl="2" indent="-381000" algn="l">
              <a:spcBef>
                <a:spcPts val="480"/>
              </a:spcBef>
              <a:spcAft>
                <a:spcPts val="0"/>
              </a:spcAft>
              <a:buSzPts val="2400"/>
              <a:buChar char="●"/>
              <a:defRPr sz="2400"/>
            </a:lvl3pPr>
            <a:lvl4pPr marL="1828800" lvl="3" indent="-355600" algn="l">
              <a:spcBef>
                <a:spcPts val="400"/>
              </a:spcBef>
              <a:spcAft>
                <a:spcPts val="0"/>
              </a:spcAft>
              <a:buSzPts val="2000"/>
              <a:buChar char="●"/>
              <a:defRPr sz="2000"/>
            </a:lvl4pPr>
            <a:lvl5pPr marL="2286000" lvl="4" indent="-355600" algn="l">
              <a:spcBef>
                <a:spcPts val="400"/>
              </a:spcBef>
              <a:spcAft>
                <a:spcPts val="0"/>
              </a:spcAft>
              <a:buSzPts val="2000"/>
              <a:buChar char="●"/>
              <a:defRPr sz="20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66" name="Google Shape;66;p221"/>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67" name="Google Shape;67;p221"/>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68" name="Google Shape;68;p221"/>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llede med billedtekst" type="picTx">
  <p:cSld name="PICTURE_WITH_CAPTION_TEXT">
    <p:spTree>
      <p:nvGrpSpPr>
        <p:cNvPr id="1" name="Shape 69"/>
        <p:cNvGrpSpPr/>
        <p:nvPr/>
      </p:nvGrpSpPr>
      <p:grpSpPr>
        <a:xfrm>
          <a:off x="0" y="0"/>
          <a:ext cx="0" cy="0"/>
          <a:chOff x="0" y="0"/>
          <a:chExt cx="0" cy="0"/>
        </a:xfrm>
      </p:grpSpPr>
      <p:sp>
        <p:nvSpPr>
          <p:cNvPr id="70" name="Google Shape;70;p222"/>
          <p:cNvSpPr/>
          <p:nvPr/>
        </p:nvSpPr>
        <p:spPr>
          <a:xfrm>
            <a:off x="762000" y="1066800"/>
            <a:ext cx="4572000" cy="4572000"/>
          </a:xfrm>
          <a:prstGeom prst="rect">
            <a:avLst/>
          </a:prstGeom>
          <a:solidFill>
            <a:srgbClr val="FFFFFF"/>
          </a:solidFill>
          <a:ln w="88900" cap="sq" cmpd="sng">
            <a:solidFill>
              <a:srgbClr val="FFFFFF"/>
            </a:solidFill>
            <a:prstDash val="solid"/>
            <a:miter lim="800000"/>
            <a:headEnd type="none" w="sm" len="sm"/>
            <a:tailEnd type="none" w="sm" len="sm"/>
          </a:ln>
          <a:effectLst>
            <a:outerShdw blurRad="55500" dist="18500" dir="5400000" algn="tl" rotWithShape="0">
              <a:srgbClr val="000000">
                <a:alpha val="34901"/>
              </a:srgbClr>
            </a:outerShdw>
          </a:effectLst>
        </p:spPr>
        <p:txBody>
          <a:bodyPr spcFirstLastPara="1" wrap="square" lIns="91425" tIns="274300" rIns="91425" bIns="45700" anchor="t" anchorCtr="0">
            <a:normAutofit/>
          </a:bodyPr>
          <a:lstStyle/>
          <a:p>
            <a:pPr marL="0" marR="0" lvl="0" indent="0" algn="l" rtl="0">
              <a:lnSpc>
                <a:spcPct val="93750"/>
              </a:lnSpc>
              <a:spcBef>
                <a:spcPts val="0"/>
              </a:spcBef>
              <a:spcAft>
                <a:spcPts val="0"/>
              </a:spcAft>
              <a:buClr>
                <a:srgbClr val="4F81BD"/>
              </a:buClr>
              <a:buSzPts val="2560"/>
              <a:buFont typeface="Noto Sans Symbols"/>
              <a:buNone/>
            </a:pPr>
            <a:endParaRPr sz="3200">
              <a:solidFill>
                <a:srgbClr val="000000"/>
              </a:solidFill>
              <a:latin typeface="Gill Sans"/>
              <a:ea typeface="Gill Sans"/>
              <a:cs typeface="Gill Sans"/>
              <a:sym typeface="Gill Sans"/>
            </a:endParaRPr>
          </a:p>
        </p:txBody>
      </p:sp>
      <p:sp>
        <p:nvSpPr>
          <p:cNvPr id="71" name="Google Shape;71;p222"/>
          <p:cNvSpPr/>
          <p:nvPr/>
        </p:nvSpPr>
        <p:spPr>
          <a:xfrm rot="-2131329">
            <a:off x="396875" y="954088"/>
            <a:ext cx="685800" cy="204787"/>
          </a:xfrm>
          <a:prstGeom prst="flowChartProcess">
            <a:avLst/>
          </a:prstGeom>
          <a:solidFill>
            <a:srgbClr val="FBFBFB">
              <a:alpha val="44705"/>
            </a:srgbClr>
          </a:solidFill>
          <a:ln w="9525" cap="rnd" cmpd="sng">
            <a:solidFill>
              <a:srgbClr val="FFFFFF"/>
            </a:solidFill>
            <a:prstDash val="solid"/>
            <a:round/>
            <a:headEnd type="none" w="sm" len="sm"/>
            <a:tailEnd type="none" w="sm" len="sm"/>
          </a:ln>
          <a:effectLst>
            <a:outerShdw blurRad="25400" dist="25400" dir="3300000" sx="96000" sy="96000" algn="tl" rotWithShape="0">
              <a:srgbClr val="E7E3D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72" name="Google Shape;72;p222"/>
          <p:cNvSpPr/>
          <p:nvPr/>
        </p:nvSpPr>
        <p:spPr>
          <a:xfrm rot="2103354" flipH="1">
            <a:off x="5003800" y="936625"/>
            <a:ext cx="649288" cy="204788"/>
          </a:xfrm>
          <a:prstGeom prst="flowChartProcess">
            <a:avLst/>
          </a:prstGeom>
          <a:solidFill>
            <a:srgbClr val="FBFBFB">
              <a:alpha val="44705"/>
            </a:srgbClr>
          </a:solidFill>
          <a:ln w="9525" cap="rnd" cmpd="sng">
            <a:solidFill>
              <a:srgbClr val="FFFFFF"/>
            </a:solidFill>
            <a:prstDash val="solid"/>
            <a:round/>
            <a:headEnd type="none" w="sm" len="sm"/>
            <a:tailEnd type="none" w="sm" len="sm"/>
          </a:ln>
          <a:effectLst>
            <a:outerShdw blurRad="25400" dist="25400" dir="3300000" sx="96000" sy="96000" algn="tl" rotWithShape="0">
              <a:schemeClr val="lt2">
                <a:alpha val="20000"/>
              </a:scheme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73" name="Google Shape;73;p222"/>
          <p:cNvSpPr txBox="1">
            <a:spLocks noGrp="1"/>
          </p:cNvSpPr>
          <p:nvPr>
            <p:ph type="title"/>
          </p:nvPr>
        </p:nvSpPr>
        <p:spPr>
          <a:xfrm>
            <a:off x="5886896" y="1066800"/>
            <a:ext cx="2743200" cy="19812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100"/>
              <a:buFont typeface="Verdana"/>
              <a:buNone/>
              <a:defRPr sz="21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222"/>
          <p:cNvSpPr>
            <a:spLocks noGrp="1"/>
          </p:cNvSpPr>
          <p:nvPr>
            <p:ph type="pic" idx="2"/>
          </p:nvPr>
        </p:nvSpPr>
        <p:spPr>
          <a:xfrm>
            <a:off x="838200" y="1143003"/>
            <a:ext cx="4419600" cy="3514531"/>
          </a:xfrm>
          <a:prstGeom prst="roundRect">
            <a:avLst>
              <a:gd name="adj" fmla="val 783"/>
            </a:avLst>
          </a:prstGeom>
          <a:solidFill>
            <a:schemeClr val="lt2"/>
          </a:solidFill>
          <a:ln>
            <a:noFill/>
          </a:ln>
        </p:spPr>
      </p:sp>
      <p:sp>
        <p:nvSpPr>
          <p:cNvPr id="75" name="Google Shape;75;p222"/>
          <p:cNvSpPr txBox="1">
            <a:spLocks noGrp="1"/>
          </p:cNvSpPr>
          <p:nvPr>
            <p:ph type="body" idx="1"/>
          </p:nvPr>
        </p:nvSpPr>
        <p:spPr>
          <a:xfrm>
            <a:off x="838200" y="4800600"/>
            <a:ext cx="4419600" cy="762000"/>
          </a:xfrm>
          <a:prstGeom prst="rect">
            <a:avLst/>
          </a:prstGeom>
          <a:noFill/>
          <a:ln>
            <a:noFill/>
          </a:ln>
        </p:spPr>
        <p:txBody>
          <a:bodyPr spcFirstLastPara="1" wrap="square" lIns="91425" tIns="45700" rIns="91425" bIns="45700" anchor="ctr" anchorCtr="0">
            <a:noAutofit/>
          </a:bodyPr>
          <a:lstStyle>
            <a:lvl1pPr marL="457200" lvl="0" indent="-228600" algn="l">
              <a:lnSpc>
                <a:spcPct val="114285"/>
              </a:lnSpc>
              <a:spcBef>
                <a:spcPts val="0"/>
              </a:spcBef>
              <a:spcAft>
                <a:spcPts val="0"/>
              </a:spcAft>
              <a:buSzPts val="1120"/>
              <a:buNone/>
              <a:defRPr sz="1400">
                <a:solidFill>
                  <a:srgbClr val="777777"/>
                </a:solidFill>
              </a:defRPr>
            </a:lvl1pPr>
            <a:lvl2pPr marL="914400" lvl="1" indent="-304800" algn="l">
              <a:spcBef>
                <a:spcPts val="550"/>
              </a:spcBef>
              <a:spcAft>
                <a:spcPts val="0"/>
              </a:spcAft>
              <a:buSzPts val="1200"/>
              <a:buChar char="◦"/>
              <a:defRPr sz="1200"/>
            </a:lvl2pPr>
            <a:lvl3pPr marL="1371600" lvl="2" indent="-292100" algn="l">
              <a:spcBef>
                <a:spcPts val="200"/>
              </a:spcBef>
              <a:spcAft>
                <a:spcPts val="0"/>
              </a:spcAft>
              <a:buSzPts val="1000"/>
              <a:buChar char="●"/>
              <a:defRPr sz="1000"/>
            </a:lvl3pPr>
            <a:lvl4pPr marL="1828800" lvl="3" indent="-285750" algn="l">
              <a:spcBef>
                <a:spcPts val="180"/>
              </a:spcBef>
              <a:spcAft>
                <a:spcPts val="0"/>
              </a:spcAft>
              <a:buSzPts val="900"/>
              <a:buChar char="●"/>
              <a:defRPr sz="900"/>
            </a:lvl4pPr>
            <a:lvl5pPr marL="2286000" lvl="4" indent="-285750" algn="l">
              <a:spcBef>
                <a:spcPts val="180"/>
              </a:spcBef>
              <a:spcAft>
                <a:spcPts val="0"/>
              </a:spcAft>
              <a:buSzPts val="900"/>
              <a:buChar char="●"/>
              <a:defRPr sz="900"/>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76" name="Google Shape;76;p222"/>
          <p:cNvSpPr txBox="1">
            <a:spLocks noGrp="1"/>
          </p:cNvSpPr>
          <p:nvPr>
            <p:ph type="dt" idx="10"/>
          </p:nvPr>
        </p:nvSpPr>
        <p:spPr>
          <a:xfrm>
            <a:off x="1403350" y="6305550"/>
            <a:ext cx="2133600"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77" name="Google Shape;77;p222"/>
          <p:cNvSpPr txBox="1">
            <a:spLocks noGrp="1"/>
          </p:cNvSpPr>
          <p:nvPr>
            <p:ph type="ftr" idx="11"/>
          </p:nvPr>
        </p:nvSpPr>
        <p:spPr>
          <a:xfrm>
            <a:off x="5715000" y="6305550"/>
            <a:ext cx="2170113" cy="47625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78" name="Google Shape;78;p222"/>
          <p:cNvSpPr txBox="1">
            <a:spLocks noGrp="1"/>
          </p:cNvSpPr>
          <p:nvPr>
            <p:ph type="sldNum" idx="12"/>
          </p:nvPr>
        </p:nvSpPr>
        <p:spPr>
          <a:xfrm>
            <a:off x="8353425" y="6305550"/>
            <a:ext cx="539750" cy="47625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1800">
                <a:solidFill>
                  <a:srgbClr val="000000"/>
                </a:solidFill>
                <a:latin typeface="Gill Sans"/>
                <a:ea typeface="Gill Sans"/>
                <a:cs typeface="Gill Sans"/>
                <a:sym typeface="Gill Sans"/>
              </a:defRPr>
            </a:lvl1pPr>
            <a:lvl2pPr marL="0" marR="0" lvl="1" indent="0" algn="l" rtl="0">
              <a:spcBef>
                <a:spcPts val="0"/>
              </a:spcBef>
              <a:spcAft>
                <a:spcPts val="0"/>
              </a:spcAft>
              <a:buNone/>
              <a:defRPr sz="1800">
                <a:solidFill>
                  <a:srgbClr val="000000"/>
                </a:solidFill>
                <a:latin typeface="Gill Sans"/>
                <a:ea typeface="Gill Sans"/>
                <a:cs typeface="Gill Sans"/>
                <a:sym typeface="Gill Sans"/>
              </a:defRPr>
            </a:lvl2pPr>
            <a:lvl3pPr marL="0" marR="0" lvl="2" indent="0" algn="l" rtl="0">
              <a:spcBef>
                <a:spcPts val="0"/>
              </a:spcBef>
              <a:spcAft>
                <a:spcPts val="0"/>
              </a:spcAft>
              <a:buNone/>
              <a:defRPr sz="1800">
                <a:solidFill>
                  <a:srgbClr val="000000"/>
                </a:solidFill>
                <a:latin typeface="Gill Sans"/>
                <a:ea typeface="Gill Sans"/>
                <a:cs typeface="Gill Sans"/>
                <a:sym typeface="Gill Sans"/>
              </a:defRPr>
            </a:lvl3pPr>
            <a:lvl4pPr marL="0" marR="0" lvl="3" indent="0" algn="l" rtl="0">
              <a:spcBef>
                <a:spcPts val="0"/>
              </a:spcBef>
              <a:spcAft>
                <a:spcPts val="0"/>
              </a:spcAft>
              <a:buNone/>
              <a:defRPr sz="1800">
                <a:solidFill>
                  <a:srgbClr val="000000"/>
                </a:solidFill>
                <a:latin typeface="Gill Sans"/>
                <a:ea typeface="Gill Sans"/>
                <a:cs typeface="Gill Sans"/>
                <a:sym typeface="Gill Sans"/>
              </a:defRPr>
            </a:lvl4pPr>
            <a:lvl5pPr marL="0" marR="0" lvl="4" indent="0" algn="l" rtl="0">
              <a:spcBef>
                <a:spcPts val="0"/>
              </a:spcBef>
              <a:spcAft>
                <a:spcPts val="0"/>
              </a:spcAft>
              <a:buNone/>
              <a:defRPr sz="1800">
                <a:solidFill>
                  <a:srgbClr val="000000"/>
                </a:solidFill>
                <a:latin typeface="Gill Sans"/>
                <a:ea typeface="Gill Sans"/>
                <a:cs typeface="Gill Sans"/>
                <a:sym typeface="Gill Sans"/>
              </a:defRPr>
            </a:lvl5pPr>
            <a:lvl6pPr marL="0" marR="0" lvl="5" indent="0" algn="l" rtl="0">
              <a:spcBef>
                <a:spcPts val="0"/>
              </a:spcBef>
              <a:spcAft>
                <a:spcPts val="0"/>
              </a:spcAft>
              <a:buNone/>
              <a:defRPr sz="1800">
                <a:solidFill>
                  <a:srgbClr val="000000"/>
                </a:solidFill>
                <a:latin typeface="Gill Sans"/>
                <a:ea typeface="Gill Sans"/>
                <a:cs typeface="Gill Sans"/>
                <a:sym typeface="Gill Sans"/>
              </a:defRPr>
            </a:lvl6pPr>
            <a:lvl7pPr marL="0" marR="0" lvl="6" indent="0" algn="l" rtl="0">
              <a:spcBef>
                <a:spcPts val="0"/>
              </a:spcBef>
              <a:spcAft>
                <a:spcPts val="0"/>
              </a:spcAft>
              <a:buNone/>
              <a:defRPr sz="1800">
                <a:solidFill>
                  <a:srgbClr val="000000"/>
                </a:solidFill>
                <a:latin typeface="Gill Sans"/>
                <a:ea typeface="Gill Sans"/>
                <a:cs typeface="Gill Sans"/>
                <a:sym typeface="Gill Sans"/>
              </a:defRPr>
            </a:lvl7pPr>
            <a:lvl8pPr marL="0" marR="0" lvl="7" indent="0" algn="l" rtl="0">
              <a:spcBef>
                <a:spcPts val="0"/>
              </a:spcBef>
              <a:spcAft>
                <a:spcPts val="0"/>
              </a:spcAft>
              <a:buNone/>
              <a:defRPr sz="1800">
                <a:solidFill>
                  <a:srgbClr val="000000"/>
                </a:solidFill>
                <a:latin typeface="Gill Sans"/>
                <a:ea typeface="Gill Sans"/>
                <a:cs typeface="Gill Sans"/>
                <a:sym typeface="Gill Sans"/>
              </a:defRPr>
            </a:lvl8pPr>
            <a:lvl9pPr marL="0" marR="0" lvl="8" indent="0" algn="l" rtl="0">
              <a:spcBef>
                <a:spcPts val="0"/>
              </a:spcBef>
              <a:spcAft>
                <a:spcPts val="0"/>
              </a:spcAft>
              <a:buNone/>
              <a:defRPr sz="1800">
                <a:solidFill>
                  <a:srgbClr val="000000"/>
                </a:solidFill>
                <a:latin typeface="Gill Sans"/>
                <a:ea typeface="Gill Sans"/>
                <a:cs typeface="Gill Sans"/>
                <a:sym typeface="Gill Sans"/>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211"/>
          <p:cNvSpPr/>
          <p:nvPr/>
        </p:nvSpPr>
        <p:spPr>
          <a:xfrm>
            <a:off x="0" y="0"/>
            <a:ext cx="9144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11" name="Google Shape;11;p211"/>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lvl1pPr marR="0" lvl="0"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1pPr>
            <a:lvl2pPr marR="0" lvl="1"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2pPr>
            <a:lvl3pPr marR="0" lvl="2"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3pPr>
            <a:lvl4pPr marR="0" lvl="3"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4pPr>
            <a:lvl5pPr marR="0" lvl="4"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5pPr>
            <a:lvl6pPr marR="0" lvl="5"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6pPr>
            <a:lvl7pPr marR="0" lvl="6"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7pPr>
            <a:lvl8pPr marR="0" lvl="7"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8pPr>
            <a:lvl9pPr marR="0" lvl="8"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9pPr>
          </a:lstStyle>
          <a:p>
            <a:endParaRPr/>
          </a:p>
        </p:txBody>
      </p:sp>
      <p:sp>
        <p:nvSpPr>
          <p:cNvPr id="12" name="Google Shape;12;p211"/>
          <p:cNvSpPr txBox="1">
            <a:spLocks noGrp="1"/>
          </p:cNvSpPr>
          <p:nvPr>
            <p:ph type="body" idx="1"/>
          </p:nvPr>
        </p:nvSpPr>
        <p:spPr>
          <a:xfrm>
            <a:off x="530225" y="1365250"/>
            <a:ext cx="7497763" cy="5232400"/>
          </a:xfrm>
          <a:prstGeom prst="rect">
            <a:avLst/>
          </a:prstGeom>
          <a:noFill/>
          <a:ln>
            <a:noFill/>
          </a:ln>
        </p:spPr>
        <p:txBody>
          <a:bodyPr spcFirstLastPara="1" wrap="square" lIns="91425" tIns="45700" rIns="91425" bIns="45700" anchor="t" anchorCtr="0">
            <a:noAutofit/>
          </a:bodyPr>
          <a:lstStyle>
            <a:lvl1pPr marL="457200" marR="0" lvl="0" indent="-330200" algn="l" rtl="0">
              <a:spcBef>
                <a:spcPts val="600"/>
              </a:spcBef>
              <a:spcAft>
                <a:spcPts val="0"/>
              </a:spcAft>
              <a:buClr>
                <a:srgbClr val="E46C0A"/>
              </a:buClr>
              <a:buSzPts val="1600"/>
              <a:buFont typeface="Noto Sans Symbols"/>
              <a:buChar char="▪"/>
              <a:defRPr sz="2000" b="0" i="0" u="none" strike="noStrike" cap="none">
                <a:solidFill>
                  <a:schemeClr val="dk1"/>
                </a:solidFill>
                <a:latin typeface="Verdana"/>
                <a:ea typeface="Verdana"/>
                <a:cs typeface="Verdana"/>
                <a:sym typeface="Verdana"/>
              </a:defRPr>
            </a:lvl1pPr>
            <a:lvl2pPr marL="914400" marR="0" lvl="1" indent="-355600" algn="l" rtl="0">
              <a:spcBef>
                <a:spcPts val="550"/>
              </a:spcBef>
              <a:spcAft>
                <a:spcPts val="0"/>
              </a:spcAft>
              <a:buClr>
                <a:srgbClr val="4F6228"/>
              </a:buClr>
              <a:buSzPts val="2000"/>
              <a:buFont typeface="Verdana"/>
              <a:buChar char="◦"/>
              <a:defRPr sz="2000" b="0" i="0" u="none" strike="noStrike" cap="none">
                <a:solidFill>
                  <a:schemeClr val="dk1"/>
                </a:solidFill>
                <a:latin typeface="Gill Sans"/>
                <a:ea typeface="Gill Sans"/>
                <a:cs typeface="Gill Sans"/>
                <a:sym typeface="Gill Sans"/>
              </a:defRPr>
            </a:lvl2pPr>
            <a:lvl3pPr marL="1371600" marR="0" lvl="2" indent="-342900" algn="l" rtl="0">
              <a:spcBef>
                <a:spcPts val="360"/>
              </a:spcBef>
              <a:spcAft>
                <a:spcPts val="0"/>
              </a:spcAft>
              <a:buClr>
                <a:schemeClr val="accent2"/>
              </a:buClr>
              <a:buSzPts val="1800"/>
              <a:buFont typeface="Noto Sans Symbols"/>
              <a:buChar char="●"/>
              <a:defRPr sz="1800" b="0" i="0" u="none" strike="noStrike" cap="none">
                <a:solidFill>
                  <a:schemeClr val="dk1"/>
                </a:solidFill>
                <a:latin typeface="Gill Sans"/>
                <a:ea typeface="Gill Sans"/>
                <a:cs typeface="Gill Sans"/>
                <a:sym typeface="Gill Sans"/>
              </a:defRPr>
            </a:lvl3pPr>
            <a:lvl4pPr marL="1828800" marR="0" lvl="3" indent="-330200" algn="l" rtl="0">
              <a:spcBef>
                <a:spcPts val="320"/>
              </a:spcBef>
              <a:spcAft>
                <a:spcPts val="0"/>
              </a:spcAft>
              <a:buClr>
                <a:srgbClr val="9BBB59"/>
              </a:buClr>
              <a:buSzPts val="1600"/>
              <a:buFont typeface="Noto Sans Symbols"/>
              <a:buChar char="●"/>
              <a:defRPr sz="1600" b="0" i="0" u="none" strike="noStrike" cap="none">
                <a:solidFill>
                  <a:schemeClr val="dk1"/>
                </a:solidFill>
                <a:latin typeface="Gill Sans"/>
                <a:ea typeface="Gill Sans"/>
                <a:cs typeface="Gill Sans"/>
                <a:sym typeface="Gill Sans"/>
              </a:defRPr>
            </a:lvl4pPr>
            <a:lvl5pPr marL="2286000" marR="0" lvl="4" indent="-330200" algn="l" rtl="0">
              <a:spcBef>
                <a:spcPts val="320"/>
              </a:spcBef>
              <a:spcAft>
                <a:spcPts val="0"/>
              </a:spcAft>
              <a:buClr>
                <a:srgbClr val="8064A2"/>
              </a:buClr>
              <a:buSzPts val="1600"/>
              <a:buFont typeface="Noto Sans Symbols"/>
              <a:buChar char="●"/>
              <a:defRPr sz="1600" b="0" i="0" u="none" strike="noStrike" cap="none">
                <a:solidFill>
                  <a:schemeClr val="dk1"/>
                </a:solidFill>
                <a:latin typeface="Gill Sans"/>
                <a:ea typeface="Gill Sans"/>
                <a:cs typeface="Gill Sans"/>
                <a:sym typeface="Gill Sans"/>
              </a:defRPr>
            </a:lvl5pPr>
            <a:lvl6pPr marL="2743200" marR="0" lvl="5" indent="-355600" algn="l" rtl="0">
              <a:lnSpc>
                <a:spcPct val="100000"/>
              </a:lnSpc>
              <a:spcBef>
                <a:spcPts val="400"/>
              </a:spcBef>
              <a:spcAft>
                <a:spcPts val="0"/>
              </a:spcAft>
              <a:buClr>
                <a:schemeClr val="accent5"/>
              </a:buClr>
              <a:buSzPts val="2000"/>
              <a:buFont typeface="Noto Sans Symbols"/>
              <a:buChar char="●"/>
              <a:defRPr sz="2000" b="0" i="0" u="none" strike="noStrike" cap="none">
                <a:solidFill>
                  <a:schemeClr val="dk1"/>
                </a:solidFill>
                <a:latin typeface="Gill Sans"/>
                <a:ea typeface="Gill Sans"/>
                <a:cs typeface="Gill Sans"/>
                <a:sym typeface="Gill Sans"/>
              </a:defRPr>
            </a:lvl6pPr>
            <a:lvl7pPr marL="3200400" marR="0" lvl="6" indent="-355600" algn="l" rtl="0">
              <a:lnSpc>
                <a:spcPct val="100000"/>
              </a:lnSpc>
              <a:spcBef>
                <a:spcPts val="400"/>
              </a:spcBef>
              <a:spcAft>
                <a:spcPts val="0"/>
              </a:spcAft>
              <a:buClr>
                <a:schemeClr val="accent6"/>
              </a:buClr>
              <a:buSzPts val="2000"/>
              <a:buFont typeface="Noto Sans Symbols"/>
              <a:buChar char="●"/>
              <a:defRPr sz="2000" b="0" i="0" u="none" strike="noStrike" cap="none">
                <a:solidFill>
                  <a:schemeClr val="dk1"/>
                </a:solidFill>
                <a:latin typeface="Gill Sans"/>
                <a:ea typeface="Gill Sans"/>
                <a:cs typeface="Gill Sans"/>
                <a:sym typeface="Gill Sans"/>
              </a:defRPr>
            </a:lvl7pPr>
            <a:lvl8pPr marL="3657600" marR="0" lvl="7" indent="-355600" algn="l" rtl="0">
              <a:lnSpc>
                <a:spcPct val="100000"/>
              </a:lnSpc>
              <a:spcBef>
                <a:spcPts val="400"/>
              </a:spcBef>
              <a:spcAft>
                <a:spcPts val="0"/>
              </a:spcAft>
              <a:buClr>
                <a:schemeClr val="accent6"/>
              </a:buClr>
              <a:buSzPts val="2000"/>
              <a:buFont typeface="Noto Sans Symbols"/>
              <a:buChar char="●"/>
              <a:defRPr sz="2000" b="0" i="0" u="none" strike="noStrike" cap="none">
                <a:solidFill>
                  <a:schemeClr val="dk1"/>
                </a:solidFill>
                <a:latin typeface="Gill Sans"/>
                <a:ea typeface="Gill Sans"/>
                <a:cs typeface="Gill Sans"/>
                <a:sym typeface="Gill Sans"/>
              </a:defRPr>
            </a:lvl8pPr>
            <a:lvl9pPr marL="4114800" marR="0" lvl="8" indent="-355600" algn="l" rtl="0">
              <a:lnSpc>
                <a:spcPct val="100000"/>
              </a:lnSpc>
              <a:spcBef>
                <a:spcPts val="400"/>
              </a:spcBef>
              <a:spcAft>
                <a:spcPts val="0"/>
              </a:spcAft>
              <a:buClr>
                <a:schemeClr val="accent6"/>
              </a:buClr>
              <a:buSzPts val="2000"/>
              <a:buFont typeface="Noto Sans Symbols"/>
              <a:buChar char="●"/>
              <a:defRPr sz="2000" b="0" i="0" u="none" strike="noStrike" cap="none">
                <a:solidFill>
                  <a:schemeClr val="dk1"/>
                </a:solidFill>
                <a:latin typeface="Gill Sans"/>
                <a:ea typeface="Gill Sans"/>
                <a:cs typeface="Gill Sans"/>
                <a:sym typeface="Gill Sans"/>
              </a:defRPr>
            </a:lvl9pPr>
          </a:lstStyle>
          <a:p>
            <a:endParaRPr/>
          </a:p>
        </p:txBody>
      </p:sp>
      <p:pic>
        <p:nvPicPr>
          <p:cNvPr id="13" name="Google Shape;13;p211" descr="premis-long"/>
          <p:cNvPicPr preferRelativeResize="0"/>
          <p:nvPr/>
        </p:nvPicPr>
        <p:blipFill rotWithShape="1">
          <a:blip r:embed="rId14">
            <a:alphaModFix/>
          </a:blip>
          <a:srcRect/>
          <a:stretch/>
        </p:blipFill>
        <p:spPr>
          <a:xfrm>
            <a:off x="246063" y="211138"/>
            <a:ext cx="8669337" cy="48418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1"/>
        <p:cNvGrpSpPr/>
        <p:nvPr/>
      </p:nvGrpSpPr>
      <p:grpSpPr>
        <a:xfrm>
          <a:off x="0" y="0"/>
          <a:ext cx="0" cy="0"/>
          <a:chOff x="0" y="0"/>
          <a:chExt cx="0" cy="0"/>
        </a:xfrm>
      </p:grpSpPr>
      <p:sp>
        <p:nvSpPr>
          <p:cNvPr id="92" name="Google Shape;92;p216"/>
          <p:cNvSpPr/>
          <p:nvPr/>
        </p:nvSpPr>
        <p:spPr>
          <a:xfrm>
            <a:off x="0" y="0"/>
            <a:ext cx="9144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93" name="Google Shape;93;p216"/>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lvl1pPr marR="0" lvl="0"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1pPr>
            <a:lvl2pPr marR="0" lvl="1"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2pPr>
            <a:lvl3pPr marR="0" lvl="2"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3pPr>
            <a:lvl4pPr marR="0" lvl="3"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4pPr>
            <a:lvl5pPr marR="0" lvl="4"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5pPr>
            <a:lvl6pPr marR="0" lvl="5"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6pPr>
            <a:lvl7pPr marR="0" lvl="6"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7pPr>
            <a:lvl8pPr marR="0" lvl="7"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8pPr>
            <a:lvl9pPr marR="0" lvl="8" algn="l" rtl="0">
              <a:spcBef>
                <a:spcPts val="0"/>
              </a:spcBef>
              <a:spcAft>
                <a:spcPts val="0"/>
              </a:spcAft>
              <a:buSzPts val="1400"/>
              <a:buNone/>
              <a:defRPr sz="2400" b="1" i="0" u="none" strike="noStrike" cap="none">
                <a:solidFill>
                  <a:schemeClr val="dk1"/>
                </a:solidFill>
                <a:latin typeface="Verdana"/>
                <a:ea typeface="Verdana"/>
                <a:cs typeface="Verdana"/>
                <a:sym typeface="Verdana"/>
              </a:defRPr>
            </a:lvl9pPr>
          </a:lstStyle>
          <a:p>
            <a:endParaRPr/>
          </a:p>
        </p:txBody>
      </p:sp>
      <p:sp>
        <p:nvSpPr>
          <p:cNvPr id="94" name="Google Shape;94;p216"/>
          <p:cNvSpPr txBox="1">
            <a:spLocks noGrp="1"/>
          </p:cNvSpPr>
          <p:nvPr>
            <p:ph type="body" idx="1"/>
          </p:nvPr>
        </p:nvSpPr>
        <p:spPr>
          <a:xfrm>
            <a:off x="530225" y="1365250"/>
            <a:ext cx="7497763" cy="5232400"/>
          </a:xfrm>
          <a:prstGeom prst="rect">
            <a:avLst/>
          </a:prstGeom>
          <a:noFill/>
          <a:ln>
            <a:noFill/>
          </a:ln>
        </p:spPr>
        <p:txBody>
          <a:bodyPr spcFirstLastPara="1" wrap="square" lIns="91425" tIns="45700" rIns="91425" bIns="45700" anchor="t" anchorCtr="0">
            <a:noAutofit/>
          </a:bodyPr>
          <a:lstStyle>
            <a:lvl1pPr marL="457200" marR="0" lvl="0" indent="-330200" algn="l" rtl="0">
              <a:spcBef>
                <a:spcPts val="600"/>
              </a:spcBef>
              <a:spcAft>
                <a:spcPts val="0"/>
              </a:spcAft>
              <a:buClr>
                <a:srgbClr val="E46C0A"/>
              </a:buClr>
              <a:buSzPts val="1600"/>
              <a:buFont typeface="Noto Sans Symbols"/>
              <a:buChar char="▪"/>
              <a:defRPr sz="2000" b="0" i="0" u="none" strike="noStrike" cap="none">
                <a:solidFill>
                  <a:schemeClr val="dk1"/>
                </a:solidFill>
                <a:latin typeface="Verdana"/>
                <a:ea typeface="Verdana"/>
                <a:cs typeface="Verdana"/>
                <a:sym typeface="Verdana"/>
              </a:defRPr>
            </a:lvl1pPr>
            <a:lvl2pPr marL="914400" marR="0" lvl="1" indent="-355600" algn="l" rtl="0">
              <a:spcBef>
                <a:spcPts val="550"/>
              </a:spcBef>
              <a:spcAft>
                <a:spcPts val="0"/>
              </a:spcAft>
              <a:buClr>
                <a:srgbClr val="4F6228"/>
              </a:buClr>
              <a:buSzPts val="2000"/>
              <a:buFont typeface="Verdana"/>
              <a:buChar char="◦"/>
              <a:defRPr sz="2000" b="0" i="0" u="none" strike="noStrike" cap="none">
                <a:solidFill>
                  <a:schemeClr val="dk1"/>
                </a:solidFill>
                <a:latin typeface="Gill Sans"/>
                <a:ea typeface="Gill Sans"/>
                <a:cs typeface="Gill Sans"/>
                <a:sym typeface="Gill Sans"/>
              </a:defRPr>
            </a:lvl2pPr>
            <a:lvl3pPr marL="1371600" marR="0" lvl="2" indent="-342900" algn="l" rtl="0">
              <a:spcBef>
                <a:spcPts val="360"/>
              </a:spcBef>
              <a:spcAft>
                <a:spcPts val="0"/>
              </a:spcAft>
              <a:buClr>
                <a:schemeClr val="accent2"/>
              </a:buClr>
              <a:buSzPts val="1800"/>
              <a:buFont typeface="Noto Sans Symbols"/>
              <a:buChar char="●"/>
              <a:defRPr sz="1800" b="0" i="0" u="none" strike="noStrike" cap="none">
                <a:solidFill>
                  <a:schemeClr val="dk1"/>
                </a:solidFill>
                <a:latin typeface="Gill Sans"/>
                <a:ea typeface="Gill Sans"/>
                <a:cs typeface="Gill Sans"/>
                <a:sym typeface="Gill Sans"/>
              </a:defRPr>
            </a:lvl3pPr>
            <a:lvl4pPr marL="1828800" marR="0" lvl="3" indent="-330200" algn="l" rtl="0">
              <a:spcBef>
                <a:spcPts val="320"/>
              </a:spcBef>
              <a:spcAft>
                <a:spcPts val="0"/>
              </a:spcAft>
              <a:buClr>
                <a:srgbClr val="9BBB59"/>
              </a:buClr>
              <a:buSzPts val="1600"/>
              <a:buFont typeface="Noto Sans Symbols"/>
              <a:buChar char="●"/>
              <a:defRPr sz="1600" b="0" i="0" u="none" strike="noStrike" cap="none">
                <a:solidFill>
                  <a:schemeClr val="dk1"/>
                </a:solidFill>
                <a:latin typeface="Gill Sans"/>
                <a:ea typeface="Gill Sans"/>
                <a:cs typeface="Gill Sans"/>
                <a:sym typeface="Gill Sans"/>
              </a:defRPr>
            </a:lvl4pPr>
            <a:lvl5pPr marL="2286000" marR="0" lvl="4" indent="-330200" algn="l" rtl="0">
              <a:spcBef>
                <a:spcPts val="320"/>
              </a:spcBef>
              <a:spcAft>
                <a:spcPts val="0"/>
              </a:spcAft>
              <a:buClr>
                <a:srgbClr val="8064A2"/>
              </a:buClr>
              <a:buSzPts val="1600"/>
              <a:buFont typeface="Noto Sans Symbols"/>
              <a:buChar char="●"/>
              <a:defRPr sz="1600" b="0" i="0" u="none" strike="noStrike" cap="none">
                <a:solidFill>
                  <a:schemeClr val="dk1"/>
                </a:solidFill>
                <a:latin typeface="Gill Sans"/>
                <a:ea typeface="Gill Sans"/>
                <a:cs typeface="Gill Sans"/>
                <a:sym typeface="Gill Sans"/>
              </a:defRPr>
            </a:lvl5pPr>
            <a:lvl6pPr marL="2743200" marR="0" lvl="5" indent="-355600" algn="l" rtl="0">
              <a:lnSpc>
                <a:spcPct val="100000"/>
              </a:lnSpc>
              <a:spcBef>
                <a:spcPts val="400"/>
              </a:spcBef>
              <a:spcAft>
                <a:spcPts val="0"/>
              </a:spcAft>
              <a:buClr>
                <a:schemeClr val="accent5"/>
              </a:buClr>
              <a:buSzPts val="2000"/>
              <a:buFont typeface="Noto Sans Symbols"/>
              <a:buChar char="●"/>
              <a:defRPr sz="2000" b="0" i="0" u="none" strike="noStrike" cap="none">
                <a:solidFill>
                  <a:schemeClr val="dk1"/>
                </a:solidFill>
                <a:latin typeface="Gill Sans"/>
                <a:ea typeface="Gill Sans"/>
                <a:cs typeface="Gill Sans"/>
                <a:sym typeface="Gill Sans"/>
              </a:defRPr>
            </a:lvl6pPr>
            <a:lvl7pPr marL="3200400" marR="0" lvl="6" indent="-355600" algn="l" rtl="0">
              <a:lnSpc>
                <a:spcPct val="100000"/>
              </a:lnSpc>
              <a:spcBef>
                <a:spcPts val="400"/>
              </a:spcBef>
              <a:spcAft>
                <a:spcPts val="0"/>
              </a:spcAft>
              <a:buClr>
                <a:schemeClr val="accent6"/>
              </a:buClr>
              <a:buSzPts val="2000"/>
              <a:buFont typeface="Noto Sans Symbols"/>
              <a:buChar char="●"/>
              <a:defRPr sz="2000" b="0" i="0" u="none" strike="noStrike" cap="none">
                <a:solidFill>
                  <a:schemeClr val="dk1"/>
                </a:solidFill>
                <a:latin typeface="Gill Sans"/>
                <a:ea typeface="Gill Sans"/>
                <a:cs typeface="Gill Sans"/>
                <a:sym typeface="Gill Sans"/>
              </a:defRPr>
            </a:lvl7pPr>
            <a:lvl8pPr marL="3657600" marR="0" lvl="7" indent="-355600" algn="l" rtl="0">
              <a:lnSpc>
                <a:spcPct val="100000"/>
              </a:lnSpc>
              <a:spcBef>
                <a:spcPts val="400"/>
              </a:spcBef>
              <a:spcAft>
                <a:spcPts val="0"/>
              </a:spcAft>
              <a:buClr>
                <a:schemeClr val="accent6"/>
              </a:buClr>
              <a:buSzPts val="2000"/>
              <a:buFont typeface="Noto Sans Symbols"/>
              <a:buChar char="●"/>
              <a:defRPr sz="2000" b="0" i="0" u="none" strike="noStrike" cap="none">
                <a:solidFill>
                  <a:schemeClr val="dk1"/>
                </a:solidFill>
                <a:latin typeface="Gill Sans"/>
                <a:ea typeface="Gill Sans"/>
                <a:cs typeface="Gill Sans"/>
                <a:sym typeface="Gill Sans"/>
              </a:defRPr>
            </a:lvl8pPr>
            <a:lvl9pPr marL="4114800" marR="0" lvl="8" indent="-355600" algn="l" rtl="0">
              <a:lnSpc>
                <a:spcPct val="100000"/>
              </a:lnSpc>
              <a:spcBef>
                <a:spcPts val="400"/>
              </a:spcBef>
              <a:spcAft>
                <a:spcPts val="0"/>
              </a:spcAft>
              <a:buClr>
                <a:schemeClr val="accent6"/>
              </a:buClr>
              <a:buSzPts val="2000"/>
              <a:buFont typeface="Noto Sans Symbols"/>
              <a:buChar char="●"/>
              <a:defRPr sz="2000" b="0" i="0" u="none" strike="noStrike" cap="none">
                <a:solidFill>
                  <a:schemeClr val="dk1"/>
                </a:solidFill>
                <a:latin typeface="Gill Sans"/>
                <a:ea typeface="Gill Sans"/>
                <a:cs typeface="Gill Sans"/>
                <a:sym typeface="Gill Sans"/>
              </a:defRPr>
            </a:lvl9pPr>
          </a:lstStyle>
          <a:p>
            <a:endParaRPr/>
          </a:p>
        </p:txBody>
      </p:sp>
      <p:pic>
        <p:nvPicPr>
          <p:cNvPr id="95" name="Google Shape;95;p216" descr="premis-long"/>
          <p:cNvPicPr preferRelativeResize="0"/>
          <p:nvPr/>
        </p:nvPicPr>
        <p:blipFill rotWithShape="1">
          <a:blip r:embed="rId14">
            <a:alphaModFix/>
          </a:blip>
          <a:srcRect/>
          <a:stretch/>
        </p:blipFill>
        <p:spPr>
          <a:xfrm>
            <a:off x="246063" y="211138"/>
            <a:ext cx="8669337" cy="48418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02.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notesSlide" Target="../notesSlides/notesSlide98.xml"/><Relationship Id="rId1" Type="http://schemas.openxmlformats.org/officeDocument/2006/relationships/slideLayout" Target="../slideLayouts/slideLayout2.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24.png"/><Relationship Id="rId10" Type="http://schemas.openxmlformats.org/officeDocument/2006/relationships/image" Target="../media/image73.png"/><Relationship Id="rId4" Type="http://schemas.openxmlformats.org/officeDocument/2006/relationships/image" Target="../media/image23.png"/><Relationship Id="rId9" Type="http://schemas.openxmlformats.org/officeDocument/2006/relationships/image" Target="../media/image72.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4.png"/><Relationship Id="rId18" Type="http://schemas.openxmlformats.org/officeDocument/2006/relationships/image" Target="../media/image89.png"/><Relationship Id="rId3" Type="http://schemas.openxmlformats.org/officeDocument/2006/relationships/image" Target="../media/image76.png"/><Relationship Id="rId7" Type="http://schemas.openxmlformats.org/officeDocument/2006/relationships/image" Target="../media/image79.png"/><Relationship Id="rId12" Type="http://schemas.openxmlformats.org/officeDocument/2006/relationships/image" Target="../media/image83.png"/><Relationship Id="rId17" Type="http://schemas.openxmlformats.org/officeDocument/2006/relationships/image" Target="../media/image88.png"/><Relationship Id="rId2" Type="http://schemas.openxmlformats.org/officeDocument/2006/relationships/notesSlide" Target="../notesSlides/notesSlide101.xml"/><Relationship Id="rId16" Type="http://schemas.openxmlformats.org/officeDocument/2006/relationships/image" Target="../media/image87.png"/><Relationship Id="rId1" Type="http://schemas.openxmlformats.org/officeDocument/2006/relationships/slideLayout" Target="../slideLayouts/slideLayout2.xml"/><Relationship Id="rId6" Type="http://schemas.openxmlformats.org/officeDocument/2006/relationships/image" Target="../media/image72.png"/><Relationship Id="rId11" Type="http://schemas.openxmlformats.org/officeDocument/2006/relationships/image" Target="../media/image82.png"/><Relationship Id="rId5" Type="http://schemas.openxmlformats.org/officeDocument/2006/relationships/image" Target="../media/image78.png"/><Relationship Id="rId15" Type="http://schemas.openxmlformats.org/officeDocument/2006/relationships/image" Target="../media/image86.png"/><Relationship Id="rId10" Type="http://schemas.openxmlformats.org/officeDocument/2006/relationships/image" Target="../media/image81.png"/><Relationship Id="rId19" Type="http://schemas.openxmlformats.org/officeDocument/2006/relationships/image" Target="../media/image90.png"/><Relationship Id="rId4" Type="http://schemas.openxmlformats.org/officeDocument/2006/relationships/image" Target="../media/image77.png"/><Relationship Id="rId9" Type="http://schemas.openxmlformats.org/officeDocument/2006/relationships/image" Target="../media/image75.png"/><Relationship Id="rId14" Type="http://schemas.openxmlformats.org/officeDocument/2006/relationships/image" Target="../media/image85.png"/></Relationships>
</file>

<file path=ppt/slides/_rels/slide106.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8.png"/><Relationship Id="rId7" Type="http://schemas.openxmlformats.org/officeDocument/2006/relationships/image" Target="../media/image75.png"/><Relationship Id="rId2" Type="http://schemas.openxmlformats.org/officeDocument/2006/relationships/notesSlide" Target="../notesSlides/notesSlide102.xml"/><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92.png"/><Relationship Id="rId10" Type="http://schemas.openxmlformats.org/officeDocument/2006/relationships/image" Target="../media/image89.png"/><Relationship Id="rId4" Type="http://schemas.openxmlformats.org/officeDocument/2006/relationships/image" Target="../media/image91.png"/><Relationship Id="rId9" Type="http://schemas.openxmlformats.org/officeDocument/2006/relationships/image" Target="../media/image90.png"/></Relationships>
</file>

<file path=ppt/slides/_rels/slide107.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73.png"/><Relationship Id="rId18" Type="http://schemas.openxmlformats.org/officeDocument/2006/relationships/image" Target="../media/image98.png"/><Relationship Id="rId3" Type="http://schemas.openxmlformats.org/officeDocument/2006/relationships/image" Target="../media/image88.png"/><Relationship Id="rId21" Type="http://schemas.openxmlformats.org/officeDocument/2006/relationships/image" Target="../media/image101.png"/><Relationship Id="rId7" Type="http://schemas.openxmlformats.org/officeDocument/2006/relationships/image" Target="../media/image95.png"/><Relationship Id="rId12" Type="http://schemas.openxmlformats.org/officeDocument/2006/relationships/image" Target="../media/image72.png"/><Relationship Id="rId17" Type="http://schemas.openxmlformats.org/officeDocument/2006/relationships/image" Target="../media/image97.png"/><Relationship Id="rId2" Type="http://schemas.openxmlformats.org/officeDocument/2006/relationships/notesSlide" Target="../notesSlides/notesSlide103.xml"/><Relationship Id="rId16" Type="http://schemas.openxmlformats.org/officeDocument/2006/relationships/image" Target="../media/image26.png"/><Relationship Id="rId20"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71.png"/><Relationship Id="rId5" Type="http://schemas.openxmlformats.org/officeDocument/2006/relationships/image" Target="../media/image90.png"/><Relationship Id="rId15" Type="http://schemas.openxmlformats.org/officeDocument/2006/relationships/image" Target="../media/image75.png"/><Relationship Id="rId10" Type="http://schemas.openxmlformats.org/officeDocument/2006/relationships/image" Target="../media/image70.png"/><Relationship Id="rId19" Type="http://schemas.openxmlformats.org/officeDocument/2006/relationships/image" Target="../media/image99.png"/><Relationship Id="rId4" Type="http://schemas.openxmlformats.org/officeDocument/2006/relationships/image" Target="../media/image89.png"/><Relationship Id="rId9" Type="http://schemas.openxmlformats.org/officeDocument/2006/relationships/image" Target="../media/image69.png"/><Relationship Id="rId14" Type="http://schemas.openxmlformats.org/officeDocument/2006/relationships/image" Target="../media/image74.png"/><Relationship Id="rId22" Type="http://schemas.openxmlformats.org/officeDocument/2006/relationships/image" Target="../media/image102.png"/></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hyperlink" Target="http://id.loc.gov/vocabulary/preservation/environmentPurpose"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6.xml"/><Relationship Id="rId1" Type="http://schemas.openxmlformats.org/officeDocument/2006/relationships/slideLayout" Target="../slideLayouts/slideLayout3.xml"/><Relationship Id="rId5" Type="http://schemas.openxmlformats.org/officeDocument/2006/relationships/image" Target="../media/image103.png"/><Relationship Id="rId4" Type="http://schemas.openxmlformats.org/officeDocument/2006/relationships/image" Target="../media/image5.png"/></Relationships>
</file>

<file path=ppt/slides/_rels/slide111.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06.png"/><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13.png"/><Relationship Id="rId4" Type="http://schemas.openxmlformats.org/officeDocument/2006/relationships/hyperlink" Target="http://www.oclc.org/research/projects/pmwg/premis-final.pdf" TargetMode="External"/></Relationships>
</file>

<file path=ppt/slides/_rels/slide112.xml.rels><?xml version="1.0" encoding="UTF-8" standalone="yes"?>
<Relationships xmlns="http://schemas.openxmlformats.org/package/2006/relationships"><Relationship Id="rId3" Type="http://schemas.openxmlformats.org/officeDocument/2006/relationships/hyperlink" Target="mailto:PIG@listserv.loc.gov" TargetMode="External"/><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113.xml.rels><?xml version="1.0" encoding="UTF-8" standalone="yes"?>
<Relationships xmlns="http://schemas.openxmlformats.org/package/2006/relationships"><Relationship Id="rId3" Type="http://schemas.openxmlformats.org/officeDocument/2006/relationships/hyperlink" Target="http://www.loc.gov/standards/premis/" TargetMode="External"/><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hyperlink" Target="http://www.springer.com/gp/book/9783319437613" TargetMode="Externa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hyperlink" Target="https://doi.org/10.5281/zenodo.5569578" TargetMode="External"/><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19.xml.rels><?xml version="1.0" encoding="UTF-8" standalone="yes"?>
<Relationships xmlns="http://schemas.openxmlformats.org/package/2006/relationships"><Relationship Id="rId3" Type="http://schemas.openxmlformats.org/officeDocument/2006/relationships/hyperlink" Target="https://doi.org/10.5281/zenodo.5569614" TargetMode="External"/><Relationship Id="rId2" Type="http://schemas.openxmlformats.org/officeDocument/2006/relationships/notesSlide" Target="../notesSlides/notesSlide115.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16.xml"/><Relationship Id="rId1" Type="http://schemas.openxmlformats.org/officeDocument/2006/relationships/slideLayout" Target="../slideLayouts/slideLayout12.xml"/><Relationship Id="rId4" Type="http://schemas.openxmlformats.org/officeDocument/2006/relationships/image" Target="../media/image110.png"/></Relationships>
</file>

<file path=ppt/slides/_rels/slide12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17.xml"/><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18.xml"/><Relationship Id="rId1" Type="http://schemas.openxmlformats.org/officeDocument/2006/relationships/slideLayout" Target="../slideLayouts/slideLayout12.xml"/></Relationships>
</file>

<file path=ppt/slides/_rels/slide123.xml.rels><?xml version="1.0" encoding="UTF-8" standalone="yes"?>
<Relationships xmlns="http://schemas.openxmlformats.org/package/2006/relationships"><Relationship Id="rId3" Type="http://schemas.openxmlformats.org/officeDocument/2006/relationships/hyperlink" Target="https://doi.org/10.5281/zenodo.5569644" TargetMode="External"/><Relationship Id="rId2" Type="http://schemas.openxmlformats.org/officeDocument/2006/relationships/notesSlide" Target="../notesSlides/notesSlide119.xml"/><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20.xml"/><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21.xml"/><Relationship Id="rId1" Type="http://schemas.openxmlformats.org/officeDocument/2006/relationships/slideLayout" Target="../slideLayouts/slideLayout1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22.xml"/><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23.xml"/><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2.xml"/></Relationships>
</file>

<file path=ppt/slides/_rels/slide129.xml.rels><?xml version="1.0" encoding="UTF-8" standalone="yes"?>
<Relationships xmlns="http://schemas.openxmlformats.org/package/2006/relationships"><Relationship Id="rId3" Type="http://schemas.openxmlformats.org/officeDocument/2006/relationships/hyperlink" Target="https://doi.org/10.5281/zenodo.5569651" TargetMode="External"/><Relationship Id="rId2" Type="http://schemas.openxmlformats.org/officeDocument/2006/relationships/notesSlide" Target="../notesSlides/notesSlide125.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26.xml"/><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27.xml"/><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3" Type="http://schemas.openxmlformats.org/officeDocument/2006/relationships/hyperlink" Target="http://id.kb.dk/index_UK.html" TargetMode="External"/><Relationship Id="rId2" Type="http://schemas.openxmlformats.org/officeDocument/2006/relationships/notesSlide" Target="../notesSlides/notesSlide129.xml"/><Relationship Id="rId1" Type="http://schemas.openxmlformats.org/officeDocument/2006/relationships/slideLayout" Target="../slideLayouts/slideLayout12.xml"/><Relationship Id="rId6" Type="http://schemas.openxmlformats.org/officeDocument/2006/relationships/hyperlink" Target="https://mfr.de-1.osf.io/render?url=https://osf.io/kfetm/?direct%26mode=render%26action=download%26mode=render" TargetMode="External"/><Relationship Id="rId5" Type="http://schemas.openxmlformats.org/officeDocument/2006/relationships/hyperlink" Target="http://id.kb.dk/metadata/postcardExample.html" TargetMode="External"/><Relationship Id="rId4" Type="http://schemas.openxmlformats.org/officeDocument/2006/relationships/hyperlink" Target="http://id.kb.dk/metadata/structure.html" TargetMode="Externa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oclc.org/research/projects/pmwg/premis-final.pdf"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hyperlink" Target="mailto:listserv@loc.gov"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hyperlink" Target="https://www.loc.gov/standards/premis/" TargetMode="External"/><Relationship Id="rId7" Type="http://schemas.openxmlformats.org/officeDocument/2006/relationships/hyperlink" Target="https://zenodo.org/communities/premis"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hyperlink" Target="https://coptr.digipres.org/index.php/PREMIS_(Preservation_Metadata_Implementation_Strategies)" TargetMode="External"/><Relationship Id="rId5" Type="http://schemas.openxmlformats.org/officeDocument/2006/relationships/hyperlink" Target="https://id.loc.gov/ontologies/premis.html" TargetMode="External"/><Relationship Id="rId4" Type="http://schemas.openxmlformats.org/officeDocument/2006/relationships/hyperlink" Target="https://id.loc.gov/vocabulary/preservation.html"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listserv.loc.gov/cgi-bin/wa?A0=PIG"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5.png"/><Relationship Id="rId9" Type="http://schemas.openxmlformats.org/officeDocument/2006/relationships/image" Target="../media/image20.png"/></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hyperlink" Target="http://www.loc.gov/standards/premis/v3/premis-3-0-final.pdf" TargetMode="External"/><Relationship Id="rId7" Type="http://schemas.openxmlformats.org/officeDocument/2006/relationships/image" Target="../media/image26.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3.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32.png"/><Relationship Id="rId9" Type="http://schemas.openxmlformats.org/officeDocument/2006/relationships/image" Target="../media/image28.png"/></Relationships>
</file>

<file path=ppt/slides/_rels/slide4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32.png"/><Relationship Id="rId10" Type="http://schemas.openxmlformats.org/officeDocument/2006/relationships/image" Target="../media/image28.png"/><Relationship Id="rId4" Type="http://schemas.openxmlformats.org/officeDocument/2006/relationships/hyperlink" Target="http://www.loc.gov/standards/premis/v3/premis-3-0-final.pdf" TargetMode="External"/><Relationship Id="rId9" Type="http://schemas.openxmlformats.org/officeDocument/2006/relationships/image" Target="../media/image27.png"/></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4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www.loc.gov/standards/premis/premis.xsd" TargetMode="External"/><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28.png"/><Relationship Id="rId5" Type="http://schemas.openxmlformats.org/officeDocument/2006/relationships/image" Target="../media/image33.png"/><Relationship Id="rId10" Type="http://schemas.openxmlformats.org/officeDocument/2006/relationships/image" Target="../media/image27.png"/><Relationship Id="rId4" Type="http://schemas.openxmlformats.org/officeDocument/2006/relationships/image" Target="../media/image22.png"/><Relationship Id="rId9" Type="http://schemas.openxmlformats.org/officeDocument/2006/relationships/image" Target="../media/image26.png"/></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38.jpg"/><Relationship Id="rId4" Type="http://schemas.openxmlformats.org/officeDocument/2006/relationships/hyperlink" Target="http://old.idpf.org/EPUBlogo/epublogocontest_winner.htm"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hyperlink" Target="http://www.loc.gov/standards/premis/premis-conformance-20150429.pdf"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publications.beeldengeluid.nl/pub/389/BIJLAGE-C_Metadatadictionary-English.pdf"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hyperlink" Target="https://www.iso.org/standard/68562.html"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www.loc.gov/standards/premis/premis-conformance-20150429.pdf#page=5"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hyperlink" Target="http://www.loc.gov/standards/premis/premis-conformance-20150429.pdf#page=5"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www.loc.gov/standards/premis/premis-conformance-20150429.pdf#page=6"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60.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5.png"/><Relationship Id="rId9" Type="http://schemas.openxmlformats.org/officeDocument/2006/relationships/image" Target="../media/image20.png"/></Relationships>
</file>

<file path=ppt/slides/_rels/slide6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3.png"/><Relationship Id="rId7" Type="http://schemas.openxmlformats.org/officeDocument/2006/relationships/image" Target="../media/image28.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24.png"/><Relationship Id="rId4" Type="http://schemas.openxmlformats.org/officeDocument/2006/relationships/image" Target="../media/image25.png"/><Relationship Id="rId9" Type="http://schemas.openxmlformats.org/officeDocument/2006/relationships/image" Target="../media/image22.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64.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69.xml.rels><?xml version="1.0" encoding="UTF-8" standalone="yes"?>
<Relationships xmlns="http://schemas.openxmlformats.org/package/2006/relationships"><Relationship Id="rId8" Type="http://schemas.openxmlformats.org/officeDocument/2006/relationships/hyperlink" Target="http://www.google.fr/imgres?q=firefox&amp;um=1&amp;hl=fr&amp;client=firefox-a&amp;rls=org.mozilla:fr:official&amp;biw=1272&amp;bih=828&amp;tbm=isch&amp;tbnid=h5SGmJuW9yNsuM:&amp;imgrefurl=http://fr.wikipedia.org/wiki/Fichier:Firefox_New_Logo.png&amp;docid=6UBO5zKpfVHpXM&amp;imgurl=http://upload.wikimedia.org/wikipedia/fr/8/84/Firefox_New_Logo.png&amp;w=512&amp;h=512&amp;ei=HEehTunuA9PQ4QSfybHXBA&amp;zoom=1&amp;iact=hc&amp;vpx=704&amp;vpy=171&amp;dur=1367&amp;hovh=225&amp;hovw=225&amp;tx=117&amp;ty=107&amp;sig=103600071149326948688&amp;page=1&amp;tbnh=136&amp;tbnw=134&amp;start=0&amp;ndsp=24&amp;ved=1t:429,r:3,s:0" TargetMode="External"/><Relationship Id="rId3" Type="http://schemas.openxmlformats.org/officeDocument/2006/relationships/image" Target="../media/image22.png"/><Relationship Id="rId7" Type="http://schemas.openxmlformats.org/officeDocument/2006/relationships/hyperlink" Target="http://www.google.fr/imgres?q=windows&amp;um=1&amp;hl=fr&amp;client=firefox-a&amp;sa=N&amp;rls=org.mozilla:fr:official&amp;biw=1272&amp;bih=828&amp;tbm=isch&amp;tbnid=yIhD0yn2xT1mkM:&amp;imgrefurl=http://www.come4news.com/linux-la-meilleure-alternative-a-windows-284980&amp;docid=-2segOtMiiCFhM&amp;imgurl=http://smart-midi.net/wp-content/uploads/2011/06/windows-LInux.jpg&amp;w=640&amp;h=372&amp;ei=pkahTuvxG8zQ4QTI-sDRBA&amp;zoom=1&amp;iact=hc&amp;vpx=766&amp;vpy=200&amp;dur=3537&amp;hovh=171&amp;hovw=295&amp;tx=171&amp;ty=115&amp;sig=103600071149326948688&amp;page=1&amp;tbnh=116&amp;tbnw=199&amp;start=0&amp;ndsp=20&amp;ved=1t:429,r:3,s:0"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46.png"/><Relationship Id="rId11" Type="http://schemas.openxmlformats.org/officeDocument/2006/relationships/image" Target="../media/image2.jpg"/><Relationship Id="rId5" Type="http://schemas.openxmlformats.org/officeDocument/2006/relationships/image" Target="../media/image32.png"/><Relationship Id="rId10" Type="http://schemas.openxmlformats.org/officeDocument/2006/relationships/image" Target="../media/image47.png"/><Relationship Id="rId4" Type="http://schemas.openxmlformats.org/officeDocument/2006/relationships/image" Target="../media/image45.jpg"/><Relationship Id="rId9" Type="http://schemas.openxmlformats.org/officeDocument/2006/relationships/hyperlink" Target="http://www.iconfinder.com/icondetails/1467/128/xmag_icon"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5.jpg"/><Relationship Id="rId7" Type="http://schemas.openxmlformats.org/officeDocument/2006/relationships/image" Target="../media/image38.jp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hyperlink" Target="http://old.idpf.org/EPUBlogo/epublogocontest_winner.htm" TargetMode="External"/><Relationship Id="rId5" Type="http://schemas.openxmlformats.org/officeDocument/2006/relationships/image" Target="../media/image46.png"/><Relationship Id="rId4" Type="http://schemas.openxmlformats.org/officeDocument/2006/relationships/image" Target="../media/image32.png"/></Relationships>
</file>

<file path=ppt/slides/_rels/slide7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hyperlink" Target="http://www.iconfinder.com/icondetails/1677/128/tgz_icon" TargetMode="External"/><Relationship Id="rId4" Type="http://schemas.openxmlformats.org/officeDocument/2006/relationships/image" Target="../media/image49.png"/></Relationships>
</file>

<file path=ppt/slides/_rels/slide7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54.png"/><Relationship Id="rId7" Type="http://schemas.openxmlformats.org/officeDocument/2006/relationships/image" Target="../media/image26.png"/><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2.png"/><Relationship Id="rId9" Type="http://schemas.openxmlformats.org/officeDocument/2006/relationships/image" Target="../media/image28.png"/></Relationships>
</file>

<file path=ppt/slides/_rels/slide8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54.png"/><Relationship Id="rId7" Type="http://schemas.openxmlformats.org/officeDocument/2006/relationships/image" Target="../media/image26.png"/><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2.png"/><Relationship Id="rId9" Type="http://schemas.openxmlformats.org/officeDocument/2006/relationships/image" Target="../media/image28.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54.png"/><Relationship Id="rId7" Type="http://schemas.openxmlformats.org/officeDocument/2006/relationships/image" Target="../media/image26.pn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2.png"/><Relationship Id="rId9" Type="http://schemas.openxmlformats.org/officeDocument/2006/relationships/image" Target="../media/image28.png"/></Relationships>
</file>

<file path=ppt/slides/_rels/slide8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8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84.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8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http://id.loc.gov/vocabulary/preservation/eventType.html" TargetMode="External"/><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88.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9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id.loc.gov/vocabulary/preservation/agentType.html" TargetMode="External"/><Relationship Id="rId7" Type="http://schemas.openxmlformats.org/officeDocument/2006/relationships/image" Target="../media/image28.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91.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9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23.png"/><Relationship Id="rId7" Type="http://schemas.openxmlformats.org/officeDocument/2006/relationships/hyperlink" Target="http://fr.wikipedia.org/wiki/Fichier:US_Department_of_Justice_Scales_Of_Justice.svg"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97.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4.png"/><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hyperlink" Target="http://fr.wikipedia.org/wiki/Fichier:US_Department_of_Justice_Scales_Of_Justice.svg" TargetMode="External"/><Relationship Id="rId5" Type="http://schemas.openxmlformats.org/officeDocument/2006/relationships/image" Target="../media/image63.png"/><Relationship Id="rId4" Type="http://schemas.openxmlformats.org/officeDocument/2006/relationships/image" Target="../media/image62.pn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8" Type="http://schemas.openxmlformats.org/officeDocument/2006/relationships/hyperlink" Target="http://www.iconfinder.com/icondetails/1711/48/active_check_ok_yes_icon" TargetMode="External"/><Relationship Id="rId3" Type="http://schemas.openxmlformats.org/officeDocument/2006/relationships/image" Target="../media/image23.png"/><Relationship Id="rId7" Type="http://schemas.openxmlformats.org/officeDocument/2006/relationships/image" Target="../media/image67.png"/><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hyperlink" Target="http://www.clker.com/clipart-12301.html" TargetMode="External"/><Relationship Id="rId4" Type="http://schemas.openxmlformats.org/officeDocument/2006/relationships/image" Target="../media/image65.png"/><Relationship Id="rId9" Type="http://schemas.openxmlformats.org/officeDocument/2006/relationships/image" Target="../media/image6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1"/>
          <p:cNvSpPr txBox="1">
            <a:spLocks noGrp="1"/>
          </p:cNvSpPr>
          <p:nvPr>
            <p:ph type="ctrTitle"/>
          </p:nvPr>
        </p:nvSpPr>
        <p:spPr>
          <a:xfrm>
            <a:off x="455613" y="1801813"/>
            <a:ext cx="8437562" cy="2058987"/>
          </a:xfrm>
          <a:prstGeom prst="rect">
            <a:avLst/>
          </a:prstGeom>
          <a:noFill/>
          <a:ln>
            <a:noFill/>
          </a:ln>
        </p:spPr>
        <p:txBody>
          <a:bodyPr spcFirstLastPara="1" wrap="square" lIns="91425" tIns="45700" rIns="91425" bIns="45700" anchor="t" anchorCtr="0">
            <a:normAutofit fontScale="90000"/>
          </a:bodyPr>
          <a:lstStyle/>
          <a:p>
            <a:pPr marL="0" lvl="0" indent="0" algn="ctr" rtl="0">
              <a:spcBef>
                <a:spcPts val="0"/>
              </a:spcBef>
              <a:spcAft>
                <a:spcPts val="0"/>
              </a:spcAft>
              <a:buNone/>
            </a:pPr>
            <a:r>
              <a:rPr lang="en-US" sz="3200" dirty="0"/>
              <a:t>UNDERSTANDING AND IMPLEMENTING PREMIS </a:t>
            </a:r>
            <a:br>
              <a:rPr lang="en-US" sz="3200" dirty="0"/>
            </a:br>
            <a:r>
              <a:rPr lang="en-US" sz="3200" dirty="0"/>
              <a:t>A tutorial in two parts</a:t>
            </a:r>
            <a:br>
              <a:rPr lang="en-US" sz="3200" dirty="0"/>
            </a:br>
            <a:br>
              <a:rPr lang="en-US" dirty="0"/>
            </a:br>
            <a:endParaRPr dirty="0"/>
          </a:p>
        </p:txBody>
      </p:sp>
      <p:sp>
        <p:nvSpPr>
          <p:cNvPr id="181" name="Google Shape;181;p1"/>
          <p:cNvSpPr txBox="1"/>
          <p:nvPr/>
        </p:nvSpPr>
        <p:spPr>
          <a:xfrm>
            <a:off x="251520" y="5032462"/>
            <a:ext cx="2880000"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i="0" u="none" strike="noStrike" cap="none">
                <a:solidFill>
                  <a:srgbClr val="000000"/>
                </a:solidFill>
                <a:latin typeface="Gill Sans"/>
                <a:ea typeface="Gill Sans"/>
                <a:cs typeface="Gill Sans"/>
                <a:sym typeface="Gill Sans"/>
              </a:rPr>
              <a:t>Karin Bredenberg</a:t>
            </a:r>
            <a:endParaRPr/>
          </a:p>
          <a:p>
            <a:pPr marL="0" marR="0" lvl="0" indent="0" algn="ctr" rtl="0">
              <a:spcBef>
                <a:spcPts val="0"/>
              </a:spcBef>
              <a:spcAft>
                <a:spcPts val="0"/>
              </a:spcAft>
              <a:buNone/>
            </a:pPr>
            <a:r>
              <a:rPr lang="en-US" sz="1800" b="0" i="0" u="none" strike="noStrike" cap="none">
                <a:solidFill>
                  <a:srgbClr val="000000"/>
                </a:solidFill>
                <a:latin typeface="Gill Sans"/>
                <a:ea typeface="Gill Sans"/>
                <a:cs typeface="Gill Sans"/>
                <a:sym typeface="Gill Sans"/>
              </a:rPr>
              <a:t>Kommunalförbundet Sydarkivera</a:t>
            </a:r>
            <a:endParaRPr/>
          </a:p>
        </p:txBody>
      </p:sp>
      <p:sp>
        <p:nvSpPr>
          <p:cNvPr id="182" name="Google Shape;182;p1"/>
          <p:cNvSpPr txBox="1"/>
          <p:nvPr/>
        </p:nvSpPr>
        <p:spPr>
          <a:xfrm>
            <a:off x="2916136" y="5032462"/>
            <a:ext cx="2880000" cy="720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i="0" u="none" strike="noStrike" cap="none">
                <a:solidFill>
                  <a:srgbClr val="000000"/>
                </a:solidFill>
                <a:latin typeface="Gill Sans"/>
                <a:ea typeface="Gill Sans"/>
                <a:cs typeface="Gill Sans"/>
                <a:sym typeface="Gill Sans"/>
              </a:rPr>
              <a:t>Eld Zierau</a:t>
            </a:r>
            <a:endParaRPr/>
          </a:p>
          <a:p>
            <a:pPr marL="0" marR="0" lvl="0" indent="0" algn="ctr" rtl="0">
              <a:spcBef>
                <a:spcPts val="0"/>
              </a:spcBef>
              <a:spcAft>
                <a:spcPts val="0"/>
              </a:spcAft>
              <a:buNone/>
            </a:pPr>
            <a:r>
              <a:rPr lang="en-US" sz="1800" b="0" i="0" u="none" strike="noStrike" cap="none">
                <a:solidFill>
                  <a:srgbClr val="000000"/>
                </a:solidFill>
                <a:latin typeface="Gill Sans"/>
                <a:ea typeface="Gill Sans"/>
                <a:cs typeface="Gill Sans"/>
                <a:sym typeface="Gill Sans"/>
              </a:rPr>
              <a:t>Royal Danish Library</a:t>
            </a:r>
            <a:endParaRPr/>
          </a:p>
          <a:p>
            <a:pPr marL="0" marR="0" lvl="0" indent="0" algn="ctr" rtl="0">
              <a:spcBef>
                <a:spcPts val="0"/>
              </a:spcBef>
              <a:spcAft>
                <a:spcPts val="0"/>
              </a:spcAft>
              <a:buNone/>
            </a:pPr>
            <a:endParaRPr sz="1800" b="0" i="0" u="none" strike="noStrike" cap="none">
              <a:solidFill>
                <a:srgbClr val="000000"/>
              </a:solidFill>
              <a:latin typeface="Gill Sans"/>
              <a:ea typeface="Gill Sans"/>
              <a:cs typeface="Gill Sans"/>
              <a:sym typeface="Gill Sans"/>
            </a:endParaRPr>
          </a:p>
        </p:txBody>
      </p:sp>
      <p:sp>
        <p:nvSpPr>
          <p:cNvPr id="183" name="Google Shape;183;p1"/>
          <p:cNvSpPr txBox="1"/>
          <p:nvPr/>
        </p:nvSpPr>
        <p:spPr>
          <a:xfrm>
            <a:off x="5724128" y="5032382"/>
            <a:ext cx="3240360"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i="0" u="none" strike="noStrike" cap="none">
                <a:solidFill>
                  <a:srgbClr val="000000"/>
                </a:solidFill>
                <a:latin typeface="Gill Sans"/>
                <a:ea typeface="Gill Sans"/>
                <a:cs typeface="Gill Sans"/>
                <a:sym typeface="Gill Sans"/>
              </a:rPr>
              <a:t>Micky Lindlar</a:t>
            </a:r>
            <a:endParaRPr/>
          </a:p>
          <a:p>
            <a:pPr marL="0" marR="0" lvl="0" indent="0" algn="ctr" rtl="0">
              <a:spcBef>
                <a:spcPts val="0"/>
              </a:spcBef>
              <a:spcAft>
                <a:spcPts val="0"/>
              </a:spcAft>
              <a:buNone/>
            </a:pPr>
            <a:r>
              <a:rPr lang="en-US" sz="1800" b="0" i="0" u="none" strike="noStrike" cap="none">
                <a:solidFill>
                  <a:schemeClr val="dk1"/>
                </a:solidFill>
                <a:latin typeface="Gill Sans"/>
                <a:ea typeface="Gill Sans"/>
                <a:cs typeface="Gill Sans"/>
                <a:sym typeface="Gill Sans"/>
              </a:rPr>
              <a:t>TIB – Leibniz Information</a:t>
            </a:r>
            <a:br>
              <a:rPr lang="en-US" sz="1800" b="0" i="0" u="none" strike="noStrike" cap="none">
                <a:solidFill>
                  <a:schemeClr val="dk1"/>
                </a:solidFill>
                <a:latin typeface="Gill Sans"/>
                <a:ea typeface="Gill Sans"/>
                <a:cs typeface="Gill Sans"/>
                <a:sym typeface="Gill Sans"/>
              </a:rPr>
            </a:br>
            <a:r>
              <a:rPr lang="en-US" sz="1800" b="0" i="0" u="none" strike="noStrike" cap="none">
                <a:solidFill>
                  <a:schemeClr val="dk1"/>
                </a:solidFill>
                <a:latin typeface="Gill Sans"/>
                <a:ea typeface="Gill Sans"/>
                <a:cs typeface="Gill Sans"/>
                <a:sym typeface="Gill Sans"/>
              </a:rPr>
              <a:t>Centre for Science and Technology</a:t>
            </a:r>
            <a:endParaRPr sz="1800" b="0" i="0" u="none" strike="noStrike" cap="none">
              <a:solidFill>
                <a:srgbClr val="000000"/>
              </a:solidFill>
              <a:latin typeface="Gill Sans"/>
              <a:ea typeface="Gill Sans"/>
              <a:cs typeface="Gill Sans"/>
              <a:sym typeface="Gill Sans"/>
            </a:endParaRPr>
          </a:p>
        </p:txBody>
      </p:sp>
      <p:pic>
        <p:nvPicPr>
          <p:cNvPr id="184" name="Google Shape;184;p1"/>
          <p:cNvPicPr preferRelativeResize="0"/>
          <p:nvPr/>
        </p:nvPicPr>
        <p:blipFill rotWithShape="1">
          <a:blip r:embed="rId3">
            <a:alphaModFix/>
          </a:blip>
          <a:srcRect/>
          <a:stretch/>
        </p:blipFill>
        <p:spPr>
          <a:xfrm>
            <a:off x="3995936" y="6381328"/>
            <a:ext cx="983183" cy="34399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10"/>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Domain</a:t>
            </a:r>
            <a:endParaRPr/>
          </a:p>
        </p:txBody>
      </p:sp>
      <p:pic>
        <p:nvPicPr>
          <p:cNvPr id="264" name="Google Shape;264;p10"/>
          <p:cNvPicPr preferRelativeResize="0"/>
          <p:nvPr/>
        </p:nvPicPr>
        <p:blipFill rotWithShape="1">
          <a:blip r:embed="rId3">
            <a:alphaModFix/>
          </a:blip>
          <a:srcRect/>
          <a:stretch/>
        </p:blipFill>
        <p:spPr>
          <a:xfrm>
            <a:off x="6027738" y="860425"/>
            <a:ext cx="2266950" cy="1752600"/>
          </a:xfrm>
          <a:prstGeom prst="rect">
            <a:avLst/>
          </a:prstGeom>
          <a:noFill/>
          <a:ln>
            <a:noFill/>
          </a:ln>
        </p:spPr>
      </p:pic>
      <p:pic>
        <p:nvPicPr>
          <p:cNvPr id="265" name="Google Shape;265;p10"/>
          <p:cNvPicPr preferRelativeResize="0">
            <a:picLocks noGrp="1"/>
          </p:cNvPicPr>
          <p:nvPr>
            <p:ph type="body" idx="1"/>
          </p:nvPr>
        </p:nvPicPr>
        <p:blipFill rotWithShape="1">
          <a:blip r:embed="rId4">
            <a:alphaModFix/>
          </a:blip>
          <a:srcRect/>
          <a:stretch/>
        </p:blipFill>
        <p:spPr>
          <a:xfrm>
            <a:off x="3276600" y="3725863"/>
            <a:ext cx="2101850" cy="2439987"/>
          </a:xfrm>
          <a:prstGeom prst="rect">
            <a:avLst/>
          </a:prstGeom>
          <a:noFill/>
          <a:ln>
            <a:noFill/>
          </a:ln>
        </p:spPr>
      </p:pic>
      <p:pic>
        <p:nvPicPr>
          <p:cNvPr id="266" name="Google Shape;266;p10"/>
          <p:cNvPicPr preferRelativeResize="0"/>
          <p:nvPr/>
        </p:nvPicPr>
        <p:blipFill rotWithShape="1">
          <a:blip r:embed="rId5">
            <a:alphaModFix/>
          </a:blip>
          <a:srcRect/>
          <a:stretch/>
        </p:blipFill>
        <p:spPr>
          <a:xfrm>
            <a:off x="611188" y="3860800"/>
            <a:ext cx="1995487" cy="1027113"/>
          </a:xfrm>
          <a:prstGeom prst="rect">
            <a:avLst/>
          </a:prstGeom>
          <a:noFill/>
          <a:ln>
            <a:noFill/>
          </a:ln>
        </p:spPr>
      </p:pic>
      <p:pic>
        <p:nvPicPr>
          <p:cNvPr id="267" name="Google Shape;267;p10"/>
          <p:cNvPicPr preferRelativeResize="0"/>
          <p:nvPr/>
        </p:nvPicPr>
        <p:blipFill rotWithShape="1">
          <a:blip r:embed="rId6">
            <a:alphaModFix/>
          </a:blip>
          <a:srcRect/>
          <a:stretch/>
        </p:blipFill>
        <p:spPr>
          <a:xfrm rot="-897424">
            <a:off x="4702175" y="1641475"/>
            <a:ext cx="1279525" cy="1255713"/>
          </a:xfrm>
          <a:prstGeom prst="rect">
            <a:avLst/>
          </a:prstGeom>
          <a:noFill/>
          <a:ln>
            <a:noFill/>
          </a:ln>
        </p:spPr>
      </p:pic>
      <p:pic>
        <p:nvPicPr>
          <p:cNvPr id="268" name="Google Shape;268;p10"/>
          <p:cNvPicPr preferRelativeResize="0"/>
          <p:nvPr/>
        </p:nvPicPr>
        <p:blipFill rotWithShape="1">
          <a:blip r:embed="rId3">
            <a:alphaModFix/>
          </a:blip>
          <a:srcRect/>
          <a:stretch/>
        </p:blipFill>
        <p:spPr>
          <a:xfrm>
            <a:off x="6027738" y="4556125"/>
            <a:ext cx="2266950" cy="1752600"/>
          </a:xfrm>
          <a:prstGeom prst="rect">
            <a:avLst/>
          </a:prstGeom>
          <a:noFill/>
          <a:ln>
            <a:noFill/>
          </a:ln>
        </p:spPr>
      </p:pic>
      <p:cxnSp>
        <p:nvCxnSpPr>
          <p:cNvPr id="269" name="Google Shape;269;p10"/>
          <p:cNvCxnSpPr/>
          <p:nvPr/>
        </p:nvCxnSpPr>
        <p:spPr>
          <a:xfrm>
            <a:off x="2484438" y="4740275"/>
            <a:ext cx="1079500" cy="184150"/>
          </a:xfrm>
          <a:prstGeom prst="straightConnector1">
            <a:avLst/>
          </a:prstGeom>
          <a:noFill/>
          <a:ln w="76200" cap="flat" cmpd="sng">
            <a:solidFill>
              <a:schemeClr val="dk1"/>
            </a:solidFill>
            <a:prstDash val="solid"/>
            <a:round/>
            <a:headEnd type="none" w="med" len="med"/>
            <a:tailEnd type="triangle" w="med" len="med"/>
          </a:ln>
        </p:spPr>
      </p:cxnSp>
      <p:cxnSp>
        <p:nvCxnSpPr>
          <p:cNvPr id="270" name="Google Shape;270;p10"/>
          <p:cNvCxnSpPr/>
          <p:nvPr/>
        </p:nvCxnSpPr>
        <p:spPr>
          <a:xfrm>
            <a:off x="4932363" y="5157788"/>
            <a:ext cx="819150" cy="0"/>
          </a:xfrm>
          <a:prstGeom prst="straightConnector1">
            <a:avLst/>
          </a:prstGeom>
          <a:noFill/>
          <a:ln w="76200" cap="flat" cmpd="sng">
            <a:solidFill>
              <a:schemeClr val="dk1"/>
            </a:solidFill>
            <a:prstDash val="solid"/>
            <a:round/>
            <a:headEnd type="none" w="med" len="med"/>
            <a:tailEnd type="triangle" w="med" len="med"/>
          </a:ln>
        </p:spPr>
      </p:cxnSp>
      <p:pic>
        <p:nvPicPr>
          <p:cNvPr id="271" name="Google Shape;271;p10"/>
          <p:cNvPicPr preferRelativeResize="0"/>
          <p:nvPr/>
        </p:nvPicPr>
        <p:blipFill rotWithShape="1">
          <a:blip r:embed="rId7">
            <a:alphaModFix/>
          </a:blip>
          <a:srcRect/>
          <a:stretch/>
        </p:blipFill>
        <p:spPr>
          <a:xfrm rot="820144">
            <a:off x="8343900" y="2317750"/>
            <a:ext cx="485775" cy="681038"/>
          </a:xfrm>
          <a:prstGeom prst="rect">
            <a:avLst/>
          </a:prstGeom>
          <a:noFill/>
          <a:ln>
            <a:noFill/>
          </a:ln>
        </p:spPr>
      </p:pic>
      <p:sp>
        <p:nvSpPr>
          <p:cNvPr id="272" name="Google Shape;272;p10"/>
          <p:cNvSpPr/>
          <p:nvPr/>
        </p:nvSpPr>
        <p:spPr>
          <a:xfrm>
            <a:off x="2484438" y="1314450"/>
            <a:ext cx="1517650" cy="3698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a:solidFill>
                  <a:srgbClr val="000000"/>
                </a:solidFill>
                <a:latin typeface="Verdana"/>
                <a:ea typeface="Verdana"/>
                <a:cs typeface="Verdana"/>
                <a:sym typeface="Verdana"/>
              </a:rPr>
              <a:t>Born digital</a:t>
            </a:r>
            <a:endParaRPr/>
          </a:p>
        </p:txBody>
      </p:sp>
      <p:sp>
        <p:nvSpPr>
          <p:cNvPr id="273" name="Google Shape;273;p10"/>
          <p:cNvSpPr/>
          <p:nvPr/>
        </p:nvSpPr>
        <p:spPr>
          <a:xfrm>
            <a:off x="1738313" y="3213100"/>
            <a:ext cx="1193800" cy="3698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a:solidFill>
                  <a:srgbClr val="000000"/>
                </a:solidFill>
                <a:latin typeface="Verdana"/>
                <a:ea typeface="Verdana"/>
                <a:cs typeface="Verdana"/>
                <a:sym typeface="Verdana"/>
              </a:rPr>
              <a:t>Digitized</a:t>
            </a:r>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5016"/>
        <p:cNvGrpSpPr/>
        <p:nvPr/>
      </p:nvGrpSpPr>
      <p:grpSpPr>
        <a:xfrm>
          <a:off x="0" y="0"/>
          <a:ext cx="0" cy="0"/>
          <a:chOff x="0" y="0"/>
          <a:chExt cx="0" cy="0"/>
        </a:xfrm>
      </p:grpSpPr>
      <p:sp>
        <p:nvSpPr>
          <p:cNvPr id="5017" name="Google Shape;5017;p173"/>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rightsGranted</a:t>
            </a:r>
            <a:endParaRPr/>
          </a:p>
        </p:txBody>
      </p:sp>
      <p:sp>
        <p:nvSpPr>
          <p:cNvPr id="5018" name="Google Shape;5018;p173"/>
          <p:cNvSpPr txBox="1">
            <a:spLocks noGrp="1"/>
          </p:cNvSpPr>
          <p:nvPr>
            <p:ph type="body" idx="1"/>
          </p:nvPr>
        </p:nvSpPr>
        <p:spPr>
          <a:xfrm>
            <a:off x="530225" y="2444750"/>
            <a:ext cx="8362950" cy="5016500"/>
          </a:xfrm>
          <a:prstGeom prst="rect">
            <a:avLst/>
          </a:prstGeom>
          <a:noFill/>
          <a:ln>
            <a:noFill/>
          </a:ln>
        </p:spPr>
        <p:txBody>
          <a:bodyPr spcFirstLastPara="1" wrap="square" lIns="91425" tIns="45700" rIns="91425" bIns="45700" anchor="t" anchorCtr="0">
            <a:noAutofit/>
          </a:bodyPr>
          <a:lstStyle/>
          <a:p>
            <a:pPr marL="82550" lvl="0" indent="0" algn="l" rtl="0">
              <a:spcBef>
                <a:spcPts val="0"/>
              </a:spcBef>
              <a:spcAft>
                <a:spcPts val="0"/>
              </a:spcAft>
              <a:buSzPts val="1600"/>
              <a:buFont typeface="Noto Sans Symbols"/>
              <a:buNone/>
            </a:pPr>
            <a:r>
              <a:rPr lang="en-US" dirty="0"/>
              <a:t>Contains</a:t>
            </a:r>
            <a:endParaRPr dirty="0"/>
          </a:p>
          <a:p>
            <a:pPr marL="365125" lvl="0" indent="-282575" algn="l" rtl="0">
              <a:lnSpc>
                <a:spcPct val="90000"/>
              </a:lnSpc>
              <a:spcBef>
                <a:spcPts val="600"/>
              </a:spcBef>
              <a:spcAft>
                <a:spcPts val="0"/>
              </a:spcAft>
              <a:buSzPts val="1600"/>
              <a:buChar char="▪"/>
            </a:pPr>
            <a:r>
              <a:rPr lang="en-US" b="1" dirty="0"/>
              <a:t>Act</a:t>
            </a:r>
            <a:r>
              <a:rPr lang="en-US" dirty="0"/>
              <a:t> (e.g. </a:t>
            </a:r>
            <a:r>
              <a:rPr lang="en-US" dirty="0">
                <a:solidFill>
                  <a:srgbClr val="974806"/>
                </a:solidFill>
              </a:rPr>
              <a:t>migrate</a:t>
            </a:r>
            <a:r>
              <a:rPr lang="en-US" dirty="0"/>
              <a:t>, </a:t>
            </a:r>
            <a:r>
              <a:rPr lang="en-US" dirty="0">
                <a:solidFill>
                  <a:srgbClr val="974806"/>
                </a:solidFill>
              </a:rPr>
              <a:t>modify</a:t>
            </a:r>
            <a:r>
              <a:rPr lang="en-US" dirty="0"/>
              <a:t>, … could use </a:t>
            </a:r>
            <a:r>
              <a:rPr lang="en-US" i="1" dirty="0" err="1"/>
              <a:t>eventType</a:t>
            </a:r>
            <a:r>
              <a:rPr lang="en-US" i="1" dirty="0"/>
              <a:t> values)</a:t>
            </a:r>
            <a:endParaRPr dirty="0"/>
          </a:p>
          <a:p>
            <a:pPr marL="365125" lvl="0" indent="-282575" algn="l" rtl="0">
              <a:lnSpc>
                <a:spcPct val="90000"/>
              </a:lnSpc>
              <a:spcBef>
                <a:spcPts val="600"/>
              </a:spcBef>
              <a:spcAft>
                <a:spcPts val="0"/>
              </a:spcAft>
              <a:buSzPts val="1600"/>
              <a:buChar char="▪"/>
            </a:pPr>
            <a:r>
              <a:rPr lang="en-US" b="1" dirty="0"/>
              <a:t>Restriction </a:t>
            </a:r>
            <a:r>
              <a:rPr lang="en-US" dirty="0"/>
              <a:t>(description of condition or limitation on act)</a:t>
            </a:r>
            <a:endParaRPr b="1" dirty="0"/>
          </a:p>
          <a:p>
            <a:pPr marL="365125" lvl="0" indent="-282575" algn="l" rtl="0">
              <a:lnSpc>
                <a:spcPct val="90000"/>
              </a:lnSpc>
              <a:spcBef>
                <a:spcPts val="600"/>
              </a:spcBef>
              <a:spcAft>
                <a:spcPts val="0"/>
              </a:spcAft>
              <a:buSzPts val="1600"/>
              <a:buChar char="▪"/>
            </a:pPr>
            <a:r>
              <a:rPr lang="en-US" b="1" dirty="0" err="1"/>
              <a:t>termOfGrant</a:t>
            </a:r>
            <a:r>
              <a:rPr lang="en-US" b="1" dirty="0"/>
              <a:t> </a:t>
            </a:r>
            <a:r>
              <a:rPr lang="en-US" sz="1800" i="1" dirty="0"/>
              <a:t>(start and end dates of rights granted)</a:t>
            </a:r>
            <a:endParaRPr sz="1800" i="1" dirty="0"/>
          </a:p>
          <a:p>
            <a:pPr marL="639763" lvl="1" indent="-236537" algn="l" rtl="0">
              <a:lnSpc>
                <a:spcPct val="90000"/>
              </a:lnSpc>
              <a:spcBef>
                <a:spcPts val="550"/>
              </a:spcBef>
              <a:spcAft>
                <a:spcPts val="0"/>
              </a:spcAft>
              <a:buSzPts val="2000"/>
              <a:buChar char="◦"/>
            </a:pPr>
            <a:r>
              <a:rPr lang="en-US" b="1" dirty="0" err="1"/>
              <a:t>startDate</a:t>
            </a:r>
            <a:r>
              <a:rPr lang="en-US" b="1" dirty="0"/>
              <a:t> </a:t>
            </a:r>
            <a:r>
              <a:rPr lang="en-US" dirty="0"/>
              <a:t>(e.g. </a:t>
            </a:r>
            <a:r>
              <a:rPr lang="en-US" dirty="0">
                <a:solidFill>
                  <a:srgbClr val="974806"/>
                </a:solidFill>
              </a:rPr>
              <a:t>2005-01-01</a:t>
            </a:r>
            <a:r>
              <a:rPr lang="en-US" dirty="0"/>
              <a:t>)</a:t>
            </a:r>
            <a:endParaRPr b="1" dirty="0"/>
          </a:p>
          <a:p>
            <a:pPr marL="639763" lvl="1" indent="-236537" algn="l" rtl="0">
              <a:lnSpc>
                <a:spcPct val="90000"/>
              </a:lnSpc>
              <a:spcBef>
                <a:spcPts val="550"/>
              </a:spcBef>
              <a:spcAft>
                <a:spcPts val="0"/>
              </a:spcAft>
              <a:buSzPts val="2000"/>
              <a:buChar char="◦"/>
            </a:pPr>
            <a:r>
              <a:rPr lang="en-US" b="1" dirty="0" err="1"/>
              <a:t>endDate</a:t>
            </a:r>
            <a:r>
              <a:rPr lang="en-US" b="1" dirty="0"/>
              <a:t> </a:t>
            </a:r>
            <a:r>
              <a:rPr lang="en-US" dirty="0"/>
              <a:t>(e.g. </a:t>
            </a:r>
            <a:r>
              <a:rPr lang="en-US" dirty="0">
                <a:solidFill>
                  <a:srgbClr val="974806"/>
                </a:solidFill>
              </a:rPr>
              <a:t>2005-01-01</a:t>
            </a:r>
            <a:r>
              <a:rPr lang="en-US" dirty="0"/>
              <a:t>)</a:t>
            </a:r>
            <a:endParaRPr b="1" dirty="0"/>
          </a:p>
          <a:p>
            <a:pPr marL="365125" lvl="0" indent="-282575" algn="l" rtl="0">
              <a:lnSpc>
                <a:spcPct val="90000"/>
              </a:lnSpc>
              <a:spcBef>
                <a:spcPts val="600"/>
              </a:spcBef>
              <a:spcAft>
                <a:spcPts val="0"/>
              </a:spcAft>
              <a:buSzPts val="1600"/>
              <a:buChar char="▪"/>
            </a:pPr>
            <a:r>
              <a:rPr lang="en-US" b="1" dirty="0" err="1"/>
              <a:t>termOfRestriction</a:t>
            </a:r>
            <a:r>
              <a:rPr lang="en-US" dirty="0"/>
              <a:t> </a:t>
            </a:r>
            <a:r>
              <a:rPr lang="en-US" sz="1800" i="1" dirty="0"/>
              <a:t>(start and end dates of restriction granted)</a:t>
            </a:r>
            <a:endParaRPr dirty="0"/>
          </a:p>
          <a:p>
            <a:pPr marL="639763" lvl="1" indent="-236537" algn="l" rtl="0">
              <a:lnSpc>
                <a:spcPct val="90000"/>
              </a:lnSpc>
              <a:spcBef>
                <a:spcPts val="550"/>
              </a:spcBef>
              <a:spcAft>
                <a:spcPts val="0"/>
              </a:spcAft>
              <a:buSzPts val="2000"/>
              <a:buChar char="◦"/>
            </a:pPr>
            <a:r>
              <a:rPr lang="en-US" b="1" dirty="0" err="1"/>
              <a:t>startDate</a:t>
            </a:r>
            <a:r>
              <a:rPr lang="en-US" b="1" dirty="0"/>
              <a:t> </a:t>
            </a:r>
            <a:r>
              <a:rPr lang="en-US" dirty="0"/>
              <a:t>(e.g. </a:t>
            </a:r>
            <a:r>
              <a:rPr lang="en-US" dirty="0">
                <a:solidFill>
                  <a:srgbClr val="974806"/>
                </a:solidFill>
              </a:rPr>
              <a:t>2005-01-01</a:t>
            </a:r>
            <a:r>
              <a:rPr lang="en-US" dirty="0"/>
              <a:t>)</a:t>
            </a:r>
            <a:endParaRPr b="1" dirty="0"/>
          </a:p>
          <a:p>
            <a:pPr marL="639763" lvl="1" indent="-236537" algn="l" rtl="0">
              <a:lnSpc>
                <a:spcPct val="90000"/>
              </a:lnSpc>
              <a:spcBef>
                <a:spcPts val="550"/>
              </a:spcBef>
              <a:spcAft>
                <a:spcPts val="0"/>
              </a:spcAft>
              <a:buSzPts val="2000"/>
              <a:buChar char="◦"/>
            </a:pPr>
            <a:r>
              <a:rPr lang="en-US" b="1" dirty="0" err="1"/>
              <a:t>endDate</a:t>
            </a:r>
            <a:r>
              <a:rPr lang="en-US" b="1" dirty="0"/>
              <a:t> </a:t>
            </a:r>
            <a:r>
              <a:rPr lang="en-US" dirty="0"/>
              <a:t>(e.g. </a:t>
            </a:r>
            <a:r>
              <a:rPr lang="en-US" dirty="0">
                <a:solidFill>
                  <a:srgbClr val="974806"/>
                </a:solidFill>
              </a:rPr>
              <a:t>OPEN</a:t>
            </a:r>
            <a:r>
              <a:rPr lang="en-US" dirty="0"/>
              <a:t>)</a:t>
            </a:r>
            <a:endParaRPr b="1" dirty="0"/>
          </a:p>
          <a:p>
            <a:pPr marL="365125" lvl="0" indent="-282575" algn="l" rtl="0">
              <a:lnSpc>
                <a:spcPct val="90000"/>
              </a:lnSpc>
              <a:spcBef>
                <a:spcPts val="600"/>
              </a:spcBef>
              <a:spcAft>
                <a:spcPts val="0"/>
              </a:spcAft>
              <a:buSzPts val="1600"/>
              <a:buChar char="▪"/>
            </a:pPr>
            <a:r>
              <a:rPr lang="en-US" b="1" dirty="0" err="1"/>
              <a:t>rightsGrantedNote</a:t>
            </a:r>
            <a:r>
              <a:rPr lang="en-US" b="1" dirty="0"/>
              <a:t> </a:t>
            </a:r>
            <a:r>
              <a:rPr lang="en-US" sz="1800" i="1" dirty="0"/>
              <a:t>(additional inf. about the rights granted)</a:t>
            </a:r>
            <a:endParaRPr sz="1800" i="1" dirty="0"/>
          </a:p>
          <a:p>
            <a:pPr marL="365125" lvl="0" indent="-180975" algn="l" rtl="0">
              <a:spcBef>
                <a:spcPts val="600"/>
              </a:spcBef>
              <a:spcAft>
                <a:spcPts val="0"/>
              </a:spcAft>
              <a:buSzPts val="1600"/>
              <a:buNone/>
            </a:pPr>
            <a:endParaRPr dirty="0"/>
          </a:p>
          <a:p>
            <a:pPr marL="365125" lvl="0" indent="-180975" algn="l" rtl="0">
              <a:spcBef>
                <a:spcPts val="600"/>
              </a:spcBef>
              <a:spcAft>
                <a:spcPts val="0"/>
              </a:spcAft>
              <a:buSzPts val="1600"/>
              <a:buNone/>
            </a:pPr>
            <a:endParaRPr dirty="0"/>
          </a:p>
        </p:txBody>
      </p:sp>
      <p:sp>
        <p:nvSpPr>
          <p:cNvPr id="5019" name="Google Shape;5019;p173"/>
          <p:cNvSpPr txBox="1"/>
          <p:nvPr/>
        </p:nvSpPr>
        <p:spPr>
          <a:xfrm>
            <a:off x="611188" y="1268413"/>
            <a:ext cx="7885112" cy="1077912"/>
          </a:xfrm>
          <a:prstGeom prst="rect">
            <a:avLst/>
          </a:prstGeom>
          <a:noFill/>
          <a:ln>
            <a:noFill/>
          </a:ln>
        </p:spPr>
        <p:txBody>
          <a:bodyPr spcFirstLastPara="1" wrap="square" lIns="91425" tIns="45700" rIns="91425" bIns="45700" anchor="t" anchorCtr="0">
            <a:spAutoFit/>
          </a:bodyPr>
          <a:lstStyle/>
          <a:p>
            <a:pPr marL="365125" marR="0" lvl="0" indent="-282575" algn="l" rtl="0">
              <a:lnSpc>
                <a:spcPct val="90000"/>
              </a:lnSpc>
              <a:spcBef>
                <a:spcPts val="0"/>
              </a:spcBef>
              <a:spcAft>
                <a:spcPts val="0"/>
              </a:spcAft>
              <a:buClr>
                <a:srgbClr val="E46C0A"/>
              </a:buClr>
              <a:buSzPts val="1600"/>
              <a:buFont typeface="Noto Sans Symbols"/>
              <a:buChar char="▪"/>
            </a:pPr>
            <a:r>
              <a:rPr lang="en-US" sz="2000" b="0" i="0" u="none" strike="noStrike" cap="none" dirty="0">
                <a:solidFill>
                  <a:srgbClr val="000000"/>
                </a:solidFill>
                <a:latin typeface="Verdana"/>
                <a:ea typeface="Verdana"/>
                <a:cs typeface="Verdana"/>
                <a:sym typeface="Verdana"/>
              </a:rPr>
              <a:t>What action is allowed?</a:t>
            </a:r>
            <a:endParaRPr dirty="0"/>
          </a:p>
          <a:p>
            <a:pPr marL="365125" marR="0" lvl="0" indent="-282575" algn="l" rtl="0">
              <a:lnSpc>
                <a:spcPct val="90000"/>
              </a:lnSpc>
              <a:spcBef>
                <a:spcPts val="600"/>
              </a:spcBef>
              <a:spcAft>
                <a:spcPts val="0"/>
              </a:spcAft>
              <a:buClr>
                <a:srgbClr val="E46C0A"/>
              </a:buClr>
              <a:buSzPts val="1600"/>
              <a:buFont typeface="Noto Sans Symbols"/>
              <a:buChar char="▪"/>
            </a:pPr>
            <a:r>
              <a:rPr lang="en-US" sz="2000" b="0" i="0" u="none" strike="noStrike" cap="none" dirty="0">
                <a:solidFill>
                  <a:srgbClr val="000000"/>
                </a:solidFill>
                <a:latin typeface="Verdana"/>
                <a:ea typeface="Verdana"/>
                <a:cs typeface="Verdana"/>
                <a:sym typeface="Verdana"/>
              </a:rPr>
              <a:t>Under what conditions?</a:t>
            </a:r>
            <a:endParaRPr dirty="0"/>
          </a:p>
          <a:p>
            <a:pPr marL="365125" marR="0" lvl="0" indent="-282575" algn="l" rtl="0">
              <a:lnSpc>
                <a:spcPct val="90000"/>
              </a:lnSpc>
              <a:spcBef>
                <a:spcPts val="600"/>
              </a:spcBef>
              <a:spcAft>
                <a:spcPts val="0"/>
              </a:spcAft>
              <a:buClr>
                <a:srgbClr val="E46C0A"/>
              </a:buClr>
              <a:buSzPts val="1600"/>
              <a:buFont typeface="Noto Sans Symbols"/>
              <a:buChar char="▪"/>
            </a:pPr>
            <a:r>
              <a:rPr lang="en-US" sz="2000" b="0" i="0" u="none" strike="noStrike" cap="none" dirty="0">
                <a:solidFill>
                  <a:srgbClr val="000000"/>
                </a:solidFill>
                <a:latin typeface="Verdana"/>
                <a:ea typeface="Verdana"/>
                <a:cs typeface="Verdana"/>
                <a:sym typeface="Verdana"/>
              </a:rPr>
              <a:t>Are there time constraints?</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19">
                                            <p:txEl>
                                              <p:pRg st="0" end="0"/>
                                            </p:txEl>
                                          </p:spTgt>
                                        </p:tgtEl>
                                        <p:attrNameLst>
                                          <p:attrName>style.visibility</p:attrName>
                                        </p:attrNameLst>
                                      </p:cBhvr>
                                      <p:to>
                                        <p:strVal val="visible"/>
                                      </p:to>
                                    </p:set>
                                    <p:animEffect transition="in" filter="fade">
                                      <p:cBhvr>
                                        <p:cTn id="7" dur="250"/>
                                        <p:tgtEl>
                                          <p:spTgt spid="501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019">
                                            <p:txEl>
                                              <p:pRg st="1" end="1"/>
                                            </p:txEl>
                                          </p:spTgt>
                                        </p:tgtEl>
                                        <p:attrNameLst>
                                          <p:attrName>style.visibility</p:attrName>
                                        </p:attrNameLst>
                                      </p:cBhvr>
                                      <p:to>
                                        <p:strVal val="visible"/>
                                      </p:to>
                                    </p:set>
                                    <p:animEffect transition="in" filter="fade">
                                      <p:cBhvr>
                                        <p:cTn id="10" dur="250"/>
                                        <p:tgtEl>
                                          <p:spTgt spid="501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019">
                                            <p:txEl>
                                              <p:pRg st="2" end="2"/>
                                            </p:txEl>
                                          </p:spTgt>
                                        </p:tgtEl>
                                        <p:attrNameLst>
                                          <p:attrName>style.visibility</p:attrName>
                                        </p:attrNameLst>
                                      </p:cBhvr>
                                      <p:to>
                                        <p:strVal val="visible"/>
                                      </p:to>
                                    </p:set>
                                    <p:animEffect transition="in" filter="fade">
                                      <p:cBhvr>
                                        <p:cTn id="13" dur="250"/>
                                        <p:tgtEl>
                                          <p:spTgt spid="5019">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018">
                                            <p:txEl>
                                              <p:pRg st="0" end="0"/>
                                            </p:txEl>
                                          </p:spTgt>
                                        </p:tgtEl>
                                        <p:attrNameLst>
                                          <p:attrName>style.visibility</p:attrName>
                                        </p:attrNameLst>
                                      </p:cBhvr>
                                      <p:to>
                                        <p:strVal val="visible"/>
                                      </p:to>
                                    </p:set>
                                    <p:animEffect transition="in" filter="fade">
                                      <p:cBhvr>
                                        <p:cTn id="18" dur="250"/>
                                        <p:tgtEl>
                                          <p:spTgt spid="5018">
                                            <p:txEl>
                                              <p:pRg st="0" end="0"/>
                                            </p:txEl>
                                          </p:spTgt>
                                        </p:tgtEl>
                                      </p:cBhvr>
                                    </p:animEffect>
                                  </p:childTnLst>
                                </p:cTn>
                              </p:par>
                            </p:childTnLst>
                          </p:cTn>
                        </p:par>
                        <p:par>
                          <p:cTn id="19" fill="hold">
                            <p:stCondLst>
                              <p:cond delay="250"/>
                            </p:stCondLst>
                            <p:childTnLst>
                              <p:par>
                                <p:cTn id="20" presetID="10" presetClass="entr" presetSubtype="0" fill="hold" nodeType="afterEffect">
                                  <p:stCondLst>
                                    <p:cond delay="0"/>
                                  </p:stCondLst>
                                  <p:childTnLst>
                                    <p:set>
                                      <p:cBhvr>
                                        <p:cTn id="21" dur="1" fill="hold">
                                          <p:stCondLst>
                                            <p:cond delay="0"/>
                                          </p:stCondLst>
                                        </p:cTn>
                                        <p:tgtEl>
                                          <p:spTgt spid="5018">
                                            <p:txEl>
                                              <p:pRg st="1" end="1"/>
                                            </p:txEl>
                                          </p:spTgt>
                                        </p:tgtEl>
                                        <p:attrNameLst>
                                          <p:attrName>style.visibility</p:attrName>
                                        </p:attrNameLst>
                                      </p:cBhvr>
                                      <p:to>
                                        <p:strVal val="visible"/>
                                      </p:to>
                                    </p:set>
                                    <p:animEffect transition="in" filter="fade">
                                      <p:cBhvr>
                                        <p:cTn id="22" dur="250"/>
                                        <p:tgtEl>
                                          <p:spTgt spid="5018">
                                            <p:txEl>
                                              <p:pRg st="1" end="1"/>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018">
                                            <p:txEl>
                                              <p:pRg st="2" end="2"/>
                                            </p:txEl>
                                          </p:spTgt>
                                        </p:tgtEl>
                                        <p:attrNameLst>
                                          <p:attrName>style.visibility</p:attrName>
                                        </p:attrNameLst>
                                      </p:cBhvr>
                                      <p:to>
                                        <p:strVal val="visible"/>
                                      </p:to>
                                    </p:set>
                                    <p:animEffect transition="in" filter="fade">
                                      <p:cBhvr>
                                        <p:cTn id="25" dur="250"/>
                                        <p:tgtEl>
                                          <p:spTgt spid="5018">
                                            <p:txEl>
                                              <p:pRg st="2" end="2"/>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018">
                                            <p:txEl>
                                              <p:pRg st="3" end="3"/>
                                            </p:txEl>
                                          </p:spTgt>
                                        </p:tgtEl>
                                        <p:attrNameLst>
                                          <p:attrName>style.visibility</p:attrName>
                                        </p:attrNameLst>
                                      </p:cBhvr>
                                      <p:to>
                                        <p:strVal val="visible"/>
                                      </p:to>
                                    </p:set>
                                    <p:animEffect transition="in" filter="fade">
                                      <p:cBhvr>
                                        <p:cTn id="28" dur="250"/>
                                        <p:tgtEl>
                                          <p:spTgt spid="5018">
                                            <p:txEl>
                                              <p:pRg st="3" end="3"/>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5018">
                                            <p:txEl>
                                              <p:pRg st="4" end="4"/>
                                            </p:txEl>
                                          </p:spTgt>
                                        </p:tgtEl>
                                        <p:attrNameLst>
                                          <p:attrName>style.visibility</p:attrName>
                                        </p:attrNameLst>
                                      </p:cBhvr>
                                      <p:to>
                                        <p:strVal val="visible"/>
                                      </p:to>
                                    </p:set>
                                    <p:animEffect transition="in" filter="fade">
                                      <p:cBhvr>
                                        <p:cTn id="31" dur="250"/>
                                        <p:tgtEl>
                                          <p:spTgt spid="5018">
                                            <p:txEl>
                                              <p:pRg st="4" end="4"/>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5018">
                                            <p:txEl>
                                              <p:pRg st="5" end="5"/>
                                            </p:txEl>
                                          </p:spTgt>
                                        </p:tgtEl>
                                        <p:attrNameLst>
                                          <p:attrName>style.visibility</p:attrName>
                                        </p:attrNameLst>
                                      </p:cBhvr>
                                      <p:to>
                                        <p:strVal val="visible"/>
                                      </p:to>
                                    </p:set>
                                    <p:animEffect transition="in" filter="fade">
                                      <p:cBhvr>
                                        <p:cTn id="34" dur="250"/>
                                        <p:tgtEl>
                                          <p:spTgt spid="5018">
                                            <p:txEl>
                                              <p:pRg st="5" end="5"/>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5018">
                                            <p:txEl>
                                              <p:pRg st="6" end="6"/>
                                            </p:txEl>
                                          </p:spTgt>
                                        </p:tgtEl>
                                        <p:attrNameLst>
                                          <p:attrName>style.visibility</p:attrName>
                                        </p:attrNameLst>
                                      </p:cBhvr>
                                      <p:to>
                                        <p:strVal val="visible"/>
                                      </p:to>
                                    </p:set>
                                    <p:animEffect transition="in" filter="fade">
                                      <p:cBhvr>
                                        <p:cTn id="37" dur="250"/>
                                        <p:tgtEl>
                                          <p:spTgt spid="5018">
                                            <p:txEl>
                                              <p:pRg st="6" end="6"/>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5018">
                                            <p:txEl>
                                              <p:pRg st="7" end="7"/>
                                            </p:txEl>
                                          </p:spTgt>
                                        </p:tgtEl>
                                        <p:attrNameLst>
                                          <p:attrName>style.visibility</p:attrName>
                                        </p:attrNameLst>
                                      </p:cBhvr>
                                      <p:to>
                                        <p:strVal val="visible"/>
                                      </p:to>
                                    </p:set>
                                    <p:animEffect transition="in" filter="fade">
                                      <p:cBhvr>
                                        <p:cTn id="40" dur="250"/>
                                        <p:tgtEl>
                                          <p:spTgt spid="5018">
                                            <p:txEl>
                                              <p:pRg st="7" end="7"/>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5018">
                                            <p:txEl>
                                              <p:pRg st="8" end="8"/>
                                            </p:txEl>
                                          </p:spTgt>
                                        </p:tgtEl>
                                        <p:attrNameLst>
                                          <p:attrName>style.visibility</p:attrName>
                                        </p:attrNameLst>
                                      </p:cBhvr>
                                      <p:to>
                                        <p:strVal val="visible"/>
                                      </p:to>
                                    </p:set>
                                    <p:animEffect transition="in" filter="fade">
                                      <p:cBhvr>
                                        <p:cTn id="43" dur="250"/>
                                        <p:tgtEl>
                                          <p:spTgt spid="5018">
                                            <p:txEl>
                                              <p:pRg st="8" end="8"/>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5018">
                                            <p:txEl>
                                              <p:pRg st="9" end="9"/>
                                            </p:txEl>
                                          </p:spTgt>
                                        </p:tgtEl>
                                        <p:attrNameLst>
                                          <p:attrName>style.visibility</p:attrName>
                                        </p:attrNameLst>
                                      </p:cBhvr>
                                      <p:to>
                                        <p:strVal val="visible"/>
                                      </p:to>
                                    </p:set>
                                    <p:animEffect transition="in" filter="fade">
                                      <p:cBhvr>
                                        <p:cTn id="46" dur="250"/>
                                        <p:tgtEl>
                                          <p:spTgt spid="501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5400"/>
        <p:cNvGrpSpPr/>
        <p:nvPr/>
      </p:nvGrpSpPr>
      <p:grpSpPr>
        <a:xfrm>
          <a:off x="0" y="0"/>
          <a:ext cx="0" cy="0"/>
          <a:chOff x="0" y="0"/>
          <a:chExt cx="0" cy="0"/>
        </a:xfrm>
      </p:grpSpPr>
      <p:grpSp>
        <p:nvGrpSpPr>
          <p:cNvPr id="5401" name="Google Shape;5401;p182"/>
          <p:cNvGrpSpPr/>
          <p:nvPr/>
        </p:nvGrpSpPr>
        <p:grpSpPr>
          <a:xfrm>
            <a:off x="1033463" y="3644900"/>
            <a:ext cx="1011237" cy="1008063"/>
            <a:chOff x="1475656" y="4797152"/>
            <a:chExt cx="1372080" cy="1252440"/>
          </a:xfrm>
        </p:grpSpPr>
        <p:pic>
          <p:nvPicPr>
            <p:cNvPr id="5402" name="Google Shape;5402;p182"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5403" name="Google Shape;5403;p182"/>
            <p:cNvSpPr/>
            <p:nvPr/>
          </p:nvSpPr>
          <p:spPr>
            <a:xfrm>
              <a:off x="1835369" y="4797152"/>
              <a:ext cx="288632" cy="36094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sp>
        <p:nvSpPr>
          <p:cNvPr id="5404" name="Google Shape;5404;p182"/>
          <p:cNvSpPr/>
          <p:nvPr/>
        </p:nvSpPr>
        <p:spPr>
          <a:xfrm>
            <a:off x="1357313" y="3192463"/>
            <a:ext cx="1296987" cy="649287"/>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Object</a:t>
            </a:r>
            <a:endParaRPr/>
          </a:p>
        </p:txBody>
      </p:sp>
      <p:sp>
        <p:nvSpPr>
          <p:cNvPr id="5405" name="Google Shape;5405;p182"/>
          <p:cNvSpPr/>
          <p:nvPr/>
        </p:nvSpPr>
        <p:spPr>
          <a:xfrm>
            <a:off x="3856038" y="429101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Event</a:t>
            </a:r>
            <a:endParaRPr/>
          </a:p>
        </p:txBody>
      </p:sp>
      <p:sp>
        <p:nvSpPr>
          <p:cNvPr id="5406" name="Google Shape;5406;p182"/>
          <p:cNvSpPr/>
          <p:nvPr/>
        </p:nvSpPr>
        <p:spPr>
          <a:xfrm>
            <a:off x="5888038" y="319246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Agent</a:t>
            </a:r>
            <a:endParaRPr/>
          </a:p>
        </p:txBody>
      </p:sp>
      <p:sp>
        <p:nvSpPr>
          <p:cNvPr id="5407" name="Google Shape;5407;p182"/>
          <p:cNvSpPr/>
          <p:nvPr/>
        </p:nvSpPr>
        <p:spPr>
          <a:xfrm>
            <a:off x="3857625" y="2092325"/>
            <a:ext cx="1296988" cy="647700"/>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Rights</a:t>
            </a:r>
            <a:endParaRPr/>
          </a:p>
        </p:txBody>
      </p:sp>
      <p:sp>
        <p:nvSpPr>
          <p:cNvPr id="5408" name="Google Shape;5408;p182"/>
          <p:cNvSpPr txBox="1"/>
          <p:nvPr/>
        </p:nvSpPr>
        <p:spPr>
          <a:xfrm rot="-1309311">
            <a:off x="2276475" y="2409825"/>
            <a:ext cx="1457325" cy="3286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5409" name="Google Shape;5409;p182"/>
          <p:cNvSpPr txBox="1"/>
          <p:nvPr/>
        </p:nvSpPr>
        <p:spPr>
          <a:xfrm rot="-1770012">
            <a:off x="5203825" y="4140200"/>
            <a:ext cx="1458913"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5410" name="Google Shape;5410;p182"/>
          <p:cNvSpPr txBox="1"/>
          <p:nvPr/>
        </p:nvSpPr>
        <p:spPr>
          <a:xfrm rot="1753981">
            <a:off x="5256213" y="2439988"/>
            <a:ext cx="1339850" cy="3190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5411" name="Google Shape;5411;p182"/>
          <p:cNvSpPr txBox="1"/>
          <p:nvPr/>
        </p:nvSpPr>
        <p:spPr>
          <a:xfrm rot="1396279">
            <a:off x="2344738" y="4273550"/>
            <a:ext cx="1427162"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5412" name="Google Shape;5412;p182"/>
          <p:cNvSpPr txBox="1"/>
          <p:nvPr/>
        </p:nvSpPr>
        <p:spPr>
          <a:xfrm rot="-1582215">
            <a:off x="374650" y="2946400"/>
            <a:ext cx="1466850"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5413" name="Google Shape;5413;p182"/>
          <p:cNvSpPr txBox="1"/>
          <p:nvPr/>
        </p:nvSpPr>
        <p:spPr>
          <a:xfrm>
            <a:off x="3884613" y="3186113"/>
            <a:ext cx="1624012" cy="3190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a:p>
        </p:txBody>
      </p:sp>
      <p:sp>
        <p:nvSpPr>
          <p:cNvPr id="5414" name="Google Shape;5414;p182"/>
          <p:cNvSpPr/>
          <p:nvPr/>
        </p:nvSpPr>
        <p:spPr>
          <a:xfrm rot="-5400000">
            <a:off x="968375" y="3303588"/>
            <a:ext cx="431800" cy="438150"/>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pic>
        <p:nvPicPr>
          <p:cNvPr id="5415" name="Google Shape;5415;p182" descr="P:\digital.bevaring.dk\Illustrations\web\Lovgivning_LegalRestrictions_DigitalPreservation.png"/>
          <p:cNvPicPr preferRelativeResize="0"/>
          <p:nvPr/>
        </p:nvPicPr>
        <p:blipFill rotWithShape="1">
          <a:blip r:embed="rId4">
            <a:alphaModFix/>
          </a:blip>
          <a:srcRect/>
          <a:stretch/>
        </p:blipFill>
        <p:spPr>
          <a:xfrm>
            <a:off x="4233863" y="1412875"/>
            <a:ext cx="576262" cy="669925"/>
          </a:xfrm>
          <a:prstGeom prst="rect">
            <a:avLst/>
          </a:prstGeom>
          <a:noFill/>
          <a:ln>
            <a:noFill/>
          </a:ln>
        </p:spPr>
      </p:pic>
      <p:pic>
        <p:nvPicPr>
          <p:cNvPr id="5416" name="Google Shape;5416;p182" descr="P:\digital.bevaring.dk\Illustrations\web\Begivenheder_Events_DigitalPreservation.png"/>
          <p:cNvPicPr preferRelativeResize="0"/>
          <p:nvPr/>
        </p:nvPicPr>
        <p:blipFill rotWithShape="1">
          <a:blip r:embed="rId5">
            <a:alphaModFix/>
          </a:blip>
          <a:srcRect/>
          <a:stretch/>
        </p:blipFill>
        <p:spPr>
          <a:xfrm>
            <a:off x="4090988" y="5033963"/>
            <a:ext cx="863600" cy="609600"/>
          </a:xfrm>
          <a:prstGeom prst="rect">
            <a:avLst/>
          </a:prstGeom>
          <a:noFill/>
          <a:ln>
            <a:noFill/>
          </a:ln>
        </p:spPr>
      </p:pic>
      <p:cxnSp>
        <p:nvCxnSpPr>
          <p:cNvPr id="5417" name="Google Shape;5417;p182"/>
          <p:cNvCxnSpPr>
            <a:stCxn id="5407" idx="1"/>
            <a:endCxn id="5404" idx="0"/>
          </p:cNvCxnSpPr>
          <p:nvPr/>
        </p:nvCxnSpPr>
        <p:spPr>
          <a:xfrm flipH="1">
            <a:off x="2005725" y="2416175"/>
            <a:ext cx="18519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5418" name="Google Shape;5418;p182"/>
          <p:cNvCxnSpPr>
            <a:stCxn id="5407" idx="3"/>
            <a:endCxn id="5406" idx="0"/>
          </p:cNvCxnSpPr>
          <p:nvPr/>
        </p:nvCxnSpPr>
        <p:spPr>
          <a:xfrm>
            <a:off x="5154613" y="2416175"/>
            <a:ext cx="13818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5419" name="Google Shape;5419;p182"/>
          <p:cNvCxnSpPr>
            <a:stCxn id="5405" idx="3"/>
            <a:endCxn id="5406" idx="2"/>
          </p:cNvCxnSpPr>
          <p:nvPr/>
        </p:nvCxnSpPr>
        <p:spPr>
          <a:xfrm rot="10800000" flipH="1">
            <a:off x="5153025" y="3838569"/>
            <a:ext cx="1383600" cy="775500"/>
          </a:xfrm>
          <a:prstGeom prst="straightConnector1">
            <a:avLst/>
          </a:prstGeom>
          <a:noFill/>
          <a:ln w="28575" cap="flat" cmpd="sng">
            <a:solidFill>
              <a:schemeClr val="accent1"/>
            </a:solidFill>
            <a:prstDash val="solid"/>
            <a:round/>
            <a:headEnd type="stealth" w="med" len="med"/>
            <a:tailEnd type="stealth" w="med" len="med"/>
          </a:ln>
        </p:spPr>
      </p:cxnSp>
      <p:cxnSp>
        <p:nvCxnSpPr>
          <p:cNvPr id="5420" name="Google Shape;5420;p182"/>
          <p:cNvCxnSpPr>
            <a:stCxn id="5405" idx="1"/>
            <a:endCxn id="5404" idx="2"/>
          </p:cNvCxnSpPr>
          <p:nvPr/>
        </p:nvCxnSpPr>
        <p:spPr>
          <a:xfrm rot="10800000">
            <a:off x="2005938" y="3841869"/>
            <a:ext cx="1850100" cy="772200"/>
          </a:xfrm>
          <a:prstGeom prst="straightConnector1">
            <a:avLst/>
          </a:prstGeom>
          <a:noFill/>
          <a:ln w="28575" cap="flat" cmpd="sng">
            <a:solidFill>
              <a:schemeClr val="accent1"/>
            </a:solidFill>
            <a:prstDash val="solid"/>
            <a:round/>
            <a:headEnd type="stealth" w="med" len="med"/>
            <a:tailEnd type="stealth" w="med" len="med"/>
          </a:ln>
        </p:spPr>
      </p:cxnSp>
      <p:cxnSp>
        <p:nvCxnSpPr>
          <p:cNvPr id="5421" name="Google Shape;5421;p182"/>
          <p:cNvCxnSpPr>
            <a:stCxn id="5404" idx="3"/>
            <a:endCxn id="5406" idx="1"/>
          </p:cNvCxnSpPr>
          <p:nvPr/>
        </p:nvCxnSpPr>
        <p:spPr>
          <a:xfrm rot="10800000" flipH="1">
            <a:off x="2654300" y="3515607"/>
            <a:ext cx="3233700" cy="1500"/>
          </a:xfrm>
          <a:prstGeom prst="straightConnector1">
            <a:avLst/>
          </a:prstGeom>
          <a:noFill/>
          <a:ln w="28575" cap="flat" cmpd="sng">
            <a:solidFill>
              <a:schemeClr val="accent1"/>
            </a:solidFill>
            <a:prstDash val="solid"/>
            <a:round/>
            <a:headEnd type="stealth" w="med" len="med"/>
            <a:tailEnd type="none" w="sm" len="sm"/>
          </a:ln>
        </p:spPr>
      </p:cxnSp>
      <p:sp>
        <p:nvSpPr>
          <p:cNvPr id="5422" name="Google Shape;5422;p182"/>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3 - Entities</a:t>
            </a:r>
            <a:endParaRPr/>
          </a:p>
        </p:txBody>
      </p:sp>
      <p:sp>
        <p:nvSpPr>
          <p:cNvPr id="5423" name="Google Shape;5423;p182"/>
          <p:cNvSpPr txBox="1"/>
          <p:nvPr/>
        </p:nvSpPr>
        <p:spPr>
          <a:xfrm>
            <a:off x="6407592" y="4885857"/>
            <a:ext cx="2400617" cy="706437"/>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2400"/>
              <a:buFont typeface="Verdana"/>
              <a:buNone/>
            </a:pPr>
            <a:r>
              <a:rPr lang="en-US" sz="2400" b="1" i="0" u="none" strike="noStrike" cap="none" dirty="0">
                <a:solidFill>
                  <a:srgbClr val="000000"/>
                </a:solidFill>
                <a:latin typeface="Verdana"/>
                <a:ea typeface="Verdana"/>
                <a:cs typeface="Verdana"/>
                <a:sym typeface="Verdana"/>
              </a:rPr>
              <a:t>Completed</a:t>
            </a:r>
            <a:endParaRPr sz="2400" b="1" i="0" u="none" strike="noStrike" cap="none" dirty="0">
              <a:solidFill>
                <a:srgbClr val="000000"/>
              </a:solidFill>
              <a:latin typeface="Verdana"/>
              <a:ea typeface="Verdana"/>
              <a:cs typeface="Verdana"/>
              <a:sym typeface="Verdana"/>
            </a:endParaRPr>
          </a:p>
        </p:txBody>
      </p:sp>
      <p:grpSp>
        <p:nvGrpSpPr>
          <p:cNvPr id="41" name="Gruppe 40"/>
          <p:cNvGrpSpPr/>
          <p:nvPr/>
        </p:nvGrpSpPr>
        <p:grpSpPr>
          <a:xfrm>
            <a:off x="7314155" y="3237726"/>
            <a:ext cx="1143840" cy="814348"/>
            <a:chOff x="7310207" y="3514369"/>
            <a:chExt cx="1143840" cy="814348"/>
          </a:xfrm>
        </p:grpSpPr>
        <p:grpSp>
          <p:nvGrpSpPr>
            <p:cNvPr id="42" name="Gruppe 60"/>
            <p:cNvGrpSpPr>
              <a:grpSpLocks/>
            </p:cNvGrpSpPr>
            <p:nvPr/>
          </p:nvGrpSpPr>
          <p:grpSpPr bwMode="auto">
            <a:xfrm>
              <a:off x="7990869" y="3623913"/>
              <a:ext cx="463178" cy="556102"/>
              <a:chOff x="8551729" y="4221090"/>
              <a:chExt cx="592277" cy="504056"/>
            </a:xfrm>
          </p:grpSpPr>
          <p:grpSp>
            <p:nvGrpSpPr>
              <p:cNvPr id="51" name="Gruppe 39"/>
              <p:cNvGrpSpPr>
                <a:grpSpLocks/>
              </p:cNvGrpSpPr>
              <p:nvPr/>
            </p:nvGrpSpPr>
            <p:grpSpPr bwMode="auto">
              <a:xfrm>
                <a:off x="8573490" y="4221090"/>
                <a:ext cx="570516" cy="504056"/>
                <a:chOff x="1547677" y="4797157"/>
                <a:chExt cx="901205" cy="1196752"/>
              </a:xfrm>
            </p:grpSpPr>
            <p:sp>
              <p:nvSpPr>
                <p:cNvPr id="53" name="Rektangel 52"/>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54" name="Billede 53" descr="house.png"/>
                <p:cNvPicPr>
                  <a:picLocks noChangeAspect="1"/>
                </p:cNvPicPr>
                <p:nvPr/>
              </p:nvPicPr>
              <p:blipFill>
                <a:blip r:embed="rId6"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52" name="Picture 3" descr="P:\ConferencesAndJournals\iPres\2016\PREMIS\Karakterisering_DigitalBevaring.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3" name="Billede 4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44" name="Gruppe 43"/>
            <p:cNvGrpSpPr/>
            <p:nvPr/>
          </p:nvGrpSpPr>
          <p:grpSpPr>
            <a:xfrm>
              <a:off x="7675295" y="3799563"/>
              <a:ext cx="316631" cy="529154"/>
              <a:chOff x="7520134" y="4865665"/>
              <a:chExt cx="331676" cy="583948"/>
            </a:xfrm>
          </p:grpSpPr>
          <p:sp>
            <p:nvSpPr>
              <p:cNvPr id="46" name="Rektangel 45"/>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7" name="Rektangel 46"/>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8" name="Rektangel 47"/>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9" name="Rektangel 48"/>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50" name="Billede 4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45" name="Billede 4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5023"/>
        <p:cNvGrpSpPr/>
        <p:nvPr/>
      </p:nvGrpSpPr>
      <p:grpSpPr>
        <a:xfrm>
          <a:off x="0" y="0"/>
          <a:ext cx="0" cy="0"/>
          <a:chOff x="0" y="0"/>
          <a:chExt cx="0" cy="0"/>
        </a:xfrm>
      </p:grpSpPr>
      <p:cxnSp>
        <p:nvCxnSpPr>
          <p:cNvPr id="5024" name="Google Shape;5024;p174"/>
          <p:cNvCxnSpPr/>
          <p:nvPr/>
        </p:nvCxnSpPr>
        <p:spPr>
          <a:xfrm rot="10800000" flipH="1">
            <a:off x="5869433" y="4568825"/>
            <a:ext cx="1389062" cy="776288"/>
          </a:xfrm>
          <a:prstGeom prst="straightConnector1">
            <a:avLst/>
          </a:prstGeom>
          <a:noFill/>
          <a:ln w="28575" cap="flat" cmpd="sng">
            <a:solidFill>
              <a:schemeClr val="accent1"/>
            </a:solidFill>
            <a:prstDash val="solid"/>
            <a:round/>
            <a:headEnd type="stealth" w="med" len="med"/>
            <a:tailEnd type="stealth" w="med" len="med"/>
          </a:ln>
        </p:spPr>
      </p:cxnSp>
      <p:cxnSp>
        <p:nvCxnSpPr>
          <p:cNvPr id="5025" name="Google Shape;5025;p174"/>
          <p:cNvCxnSpPr/>
          <p:nvPr/>
        </p:nvCxnSpPr>
        <p:spPr>
          <a:xfrm>
            <a:off x="5875783" y="3146425"/>
            <a:ext cx="1382712" cy="776288"/>
          </a:xfrm>
          <a:prstGeom prst="straightConnector1">
            <a:avLst/>
          </a:prstGeom>
          <a:noFill/>
          <a:ln w="28575" cap="flat" cmpd="sng">
            <a:solidFill>
              <a:schemeClr val="accent1"/>
            </a:solidFill>
            <a:prstDash val="solid"/>
            <a:round/>
            <a:headEnd type="stealth" w="med" len="med"/>
            <a:tailEnd type="stealth" w="med" len="med"/>
          </a:ln>
        </p:spPr>
      </p:cxnSp>
      <p:cxnSp>
        <p:nvCxnSpPr>
          <p:cNvPr id="5026" name="Google Shape;5026;p174"/>
          <p:cNvCxnSpPr/>
          <p:nvPr/>
        </p:nvCxnSpPr>
        <p:spPr>
          <a:xfrm rot="10800000" flipH="1">
            <a:off x="3218308" y="3146425"/>
            <a:ext cx="1358900" cy="612775"/>
          </a:xfrm>
          <a:prstGeom prst="straightConnector1">
            <a:avLst/>
          </a:prstGeom>
          <a:noFill/>
          <a:ln w="28575" cap="flat" cmpd="sng">
            <a:solidFill>
              <a:schemeClr val="accent1"/>
            </a:solidFill>
            <a:prstDash val="solid"/>
            <a:round/>
            <a:headEnd type="stealth" w="med" len="med"/>
            <a:tailEnd type="stealth" w="med" len="med"/>
          </a:ln>
        </p:spPr>
      </p:cxnSp>
      <p:sp>
        <p:nvSpPr>
          <p:cNvPr id="5027" name="Google Shape;5027;p174"/>
          <p:cNvSpPr txBox="1">
            <a:spLocks noGrp="1"/>
          </p:cNvSpPr>
          <p:nvPr>
            <p:ph type="title"/>
          </p:nvPr>
        </p:nvSpPr>
        <p:spPr>
          <a:xfrm>
            <a:off x="543885" y="919242"/>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Data Model - environments</a:t>
            </a:r>
            <a:endParaRPr/>
          </a:p>
        </p:txBody>
      </p:sp>
      <p:sp>
        <p:nvSpPr>
          <p:cNvPr id="5028" name="Google Shape;5028;p174"/>
          <p:cNvSpPr/>
          <p:nvPr/>
        </p:nvSpPr>
        <p:spPr>
          <a:xfrm>
            <a:off x="1421258" y="3789363"/>
            <a:ext cx="2424112" cy="877887"/>
          </a:xfrm>
          <a:prstGeom prst="roundRect">
            <a:avLst>
              <a:gd name="adj" fmla="val 16667"/>
            </a:avLst>
          </a:prstGeom>
          <a:solidFill>
            <a:srgbClr val="AE8034"/>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600"/>
              <a:buFont typeface="Calibri"/>
              <a:buNone/>
            </a:pPr>
            <a:r>
              <a:rPr lang="en-US" sz="1600" b="1" i="0" u="none" strike="noStrike" cap="none">
                <a:solidFill>
                  <a:srgbClr val="FFFFFF"/>
                </a:solidFill>
                <a:latin typeface="Calibri"/>
                <a:ea typeface="Calibri"/>
                <a:cs typeface="Calibri"/>
                <a:sym typeface="Calibri"/>
              </a:rPr>
              <a:t>Object </a:t>
            </a:r>
            <a:br>
              <a:rPr lang="en-US" sz="1600" b="1" i="0" u="none" strike="noStrike" cap="none">
                <a:solidFill>
                  <a:srgbClr val="FFFFFF"/>
                </a:solidFill>
                <a:latin typeface="Calibri"/>
                <a:ea typeface="Calibri"/>
                <a:cs typeface="Calibri"/>
                <a:sym typeface="Calibri"/>
              </a:rPr>
            </a:br>
            <a:r>
              <a:rPr lang="en-US" sz="1600" b="1" i="0" u="none" strike="noStrike" cap="none">
                <a:solidFill>
                  <a:srgbClr val="FFFFFF"/>
                </a:solidFill>
                <a:latin typeface="Calibri"/>
                <a:ea typeface="Calibri"/>
                <a:cs typeface="Calibri"/>
                <a:sym typeface="Calibri"/>
              </a:rPr>
              <a:t>- can be environment </a:t>
            </a:r>
            <a:endParaRPr/>
          </a:p>
        </p:txBody>
      </p:sp>
      <p:sp>
        <p:nvSpPr>
          <p:cNvPr id="5029" name="Google Shape;5029;p174"/>
          <p:cNvSpPr/>
          <p:nvPr/>
        </p:nvSpPr>
        <p:spPr>
          <a:xfrm>
            <a:off x="4577208" y="5021263"/>
            <a:ext cx="1298575" cy="646112"/>
          </a:xfrm>
          <a:prstGeom prst="roundRect">
            <a:avLst>
              <a:gd name="adj" fmla="val 16667"/>
            </a:avLst>
          </a:prstGeom>
          <a:solidFill>
            <a:srgbClr val="AE8034"/>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Calibri"/>
              <a:buNone/>
            </a:pPr>
            <a:r>
              <a:rPr lang="en-US" sz="1600" b="1" i="0" u="none" strike="noStrike" cap="none">
                <a:solidFill>
                  <a:srgbClr val="FFFFFF"/>
                </a:solidFill>
                <a:latin typeface="Calibri"/>
                <a:ea typeface="Calibri"/>
                <a:cs typeface="Calibri"/>
                <a:sym typeface="Calibri"/>
              </a:rPr>
              <a:t>Event</a:t>
            </a:r>
            <a:endParaRPr/>
          </a:p>
        </p:txBody>
      </p:sp>
      <p:sp>
        <p:nvSpPr>
          <p:cNvPr id="5030" name="Google Shape;5030;p174"/>
          <p:cNvSpPr/>
          <p:nvPr/>
        </p:nvSpPr>
        <p:spPr>
          <a:xfrm>
            <a:off x="6609208" y="3922713"/>
            <a:ext cx="1298575" cy="646112"/>
          </a:xfrm>
          <a:prstGeom prst="roundRect">
            <a:avLst>
              <a:gd name="adj" fmla="val 16667"/>
            </a:avLst>
          </a:prstGeom>
          <a:solidFill>
            <a:srgbClr val="AE8034"/>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Calibri"/>
              <a:buNone/>
            </a:pPr>
            <a:r>
              <a:rPr lang="en-US" sz="1600" b="1" i="0" u="none" strike="noStrike" cap="none">
                <a:solidFill>
                  <a:srgbClr val="FFFFFF"/>
                </a:solidFill>
                <a:latin typeface="Calibri"/>
                <a:ea typeface="Calibri"/>
                <a:cs typeface="Calibri"/>
                <a:sym typeface="Calibri"/>
              </a:rPr>
              <a:t>Agent</a:t>
            </a:r>
            <a:endParaRPr/>
          </a:p>
        </p:txBody>
      </p:sp>
      <p:sp>
        <p:nvSpPr>
          <p:cNvPr id="5031" name="Google Shape;5031;p174"/>
          <p:cNvSpPr/>
          <p:nvPr/>
        </p:nvSpPr>
        <p:spPr>
          <a:xfrm>
            <a:off x="4577208" y="2822575"/>
            <a:ext cx="1296987" cy="647700"/>
          </a:xfrm>
          <a:prstGeom prst="roundRect">
            <a:avLst>
              <a:gd name="adj" fmla="val 16667"/>
            </a:avLst>
          </a:prstGeom>
          <a:solidFill>
            <a:srgbClr val="AE8034"/>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Calibri"/>
              <a:buNone/>
            </a:pPr>
            <a:r>
              <a:rPr lang="en-US" sz="1600" b="1" i="0" u="none" strike="noStrike" cap="none">
                <a:solidFill>
                  <a:srgbClr val="FFFFFF"/>
                </a:solidFill>
                <a:latin typeface="Calibri"/>
                <a:ea typeface="Calibri"/>
                <a:cs typeface="Calibri"/>
                <a:sym typeface="Calibri"/>
              </a:rPr>
              <a:t>Rights</a:t>
            </a:r>
            <a:endParaRPr/>
          </a:p>
        </p:txBody>
      </p:sp>
      <p:sp>
        <p:nvSpPr>
          <p:cNvPr id="5032" name="Google Shape;5032;p174"/>
          <p:cNvSpPr txBox="1"/>
          <p:nvPr/>
        </p:nvSpPr>
        <p:spPr>
          <a:xfrm rot="-1338630">
            <a:off x="3156395" y="3189288"/>
            <a:ext cx="1168400" cy="32861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Verdana"/>
              <a:buNone/>
            </a:pPr>
            <a:r>
              <a:rPr lang="en-US" sz="1400" b="0" i="0" u="none" strike="noStrike" cap="none">
                <a:solidFill>
                  <a:srgbClr val="000000"/>
                </a:solidFill>
                <a:latin typeface="Verdana"/>
                <a:ea typeface="Verdana"/>
                <a:cs typeface="Verdana"/>
                <a:sym typeface="Verdana"/>
              </a:rPr>
              <a:t>identifiers</a:t>
            </a:r>
            <a:endParaRPr/>
          </a:p>
        </p:txBody>
      </p:sp>
      <p:sp>
        <p:nvSpPr>
          <p:cNvPr id="5033" name="Google Shape;5033;p174"/>
          <p:cNvSpPr txBox="1"/>
          <p:nvPr/>
        </p:nvSpPr>
        <p:spPr>
          <a:xfrm rot="-1770012">
            <a:off x="6080570" y="4827588"/>
            <a:ext cx="1268413" cy="3190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Verdana"/>
              <a:buNone/>
            </a:pPr>
            <a:r>
              <a:rPr lang="en-US" sz="1400" b="0" i="0" u="none" strike="noStrike" cap="none">
                <a:solidFill>
                  <a:srgbClr val="000000"/>
                </a:solidFill>
                <a:latin typeface="Verdana"/>
                <a:ea typeface="Verdana"/>
                <a:cs typeface="Verdana"/>
                <a:sym typeface="Verdana"/>
              </a:rPr>
              <a:t>identifiers</a:t>
            </a:r>
            <a:endParaRPr sz="1400" b="0" i="0" u="none" strike="noStrike" cap="none">
              <a:solidFill>
                <a:srgbClr val="000000"/>
              </a:solidFill>
              <a:latin typeface="Verdana"/>
              <a:ea typeface="Verdana"/>
              <a:cs typeface="Verdana"/>
              <a:sym typeface="Verdana"/>
            </a:endParaRPr>
          </a:p>
        </p:txBody>
      </p:sp>
      <p:sp>
        <p:nvSpPr>
          <p:cNvPr id="5034" name="Google Shape;5034;p174"/>
          <p:cNvSpPr txBox="1"/>
          <p:nvPr/>
        </p:nvSpPr>
        <p:spPr>
          <a:xfrm rot="1753981">
            <a:off x="6018658" y="3254375"/>
            <a:ext cx="1193800"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Verdana"/>
              <a:buNone/>
            </a:pPr>
            <a:r>
              <a:rPr lang="en-US" sz="1400" b="0" i="0" u="none" strike="noStrike" cap="none">
                <a:solidFill>
                  <a:srgbClr val="000000"/>
                </a:solidFill>
                <a:latin typeface="Verdana"/>
                <a:ea typeface="Verdana"/>
                <a:cs typeface="Verdana"/>
                <a:sym typeface="Verdana"/>
              </a:rPr>
              <a:t>identifiers</a:t>
            </a:r>
            <a:endParaRPr/>
          </a:p>
        </p:txBody>
      </p:sp>
      <p:sp>
        <p:nvSpPr>
          <p:cNvPr id="5035" name="Google Shape;5035;p174"/>
          <p:cNvSpPr txBox="1"/>
          <p:nvPr/>
        </p:nvSpPr>
        <p:spPr>
          <a:xfrm rot="1515382">
            <a:off x="3237358" y="4995863"/>
            <a:ext cx="1192212" cy="3190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Verdana"/>
              <a:buNone/>
            </a:pPr>
            <a:r>
              <a:rPr lang="en-US" sz="1400" b="0" i="0" u="none" strike="noStrike" cap="none">
                <a:solidFill>
                  <a:srgbClr val="000000"/>
                </a:solidFill>
                <a:latin typeface="Verdana"/>
                <a:ea typeface="Verdana"/>
                <a:cs typeface="Verdana"/>
                <a:sym typeface="Verdana"/>
              </a:rPr>
              <a:t>identifiers</a:t>
            </a:r>
            <a:endParaRPr sz="1400" b="0" i="0" u="none" strike="noStrike" cap="none">
              <a:solidFill>
                <a:srgbClr val="000000"/>
              </a:solidFill>
              <a:latin typeface="Verdana"/>
              <a:ea typeface="Verdana"/>
              <a:cs typeface="Verdana"/>
              <a:sym typeface="Verdana"/>
            </a:endParaRPr>
          </a:p>
        </p:txBody>
      </p:sp>
      <p:sp>
        <p:nvSpPr>
          <p:cNvPr id="5036" name="Google Shape;5036;p174"/>
          <p:cNvSpPr txBox="1"/>
          <p:nvPr/>
        </p:nvSpPr>
        <p:spPr>
          <a:xfrm rot="-1582215">
            <a:off x="405258" y="3700463"/>
            <a:ext cx="1168400"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Verdana"/>
              <a:buNone/>
            </a:pPr>
            <a:r>
              <a:rPr lang="en-US" sz="1400" b="0" i="0" u="none" strike="noStrike" cap="none">
                <a:solidFill>
                  <a:srgbClr val="000000"/>
                </a:solidFill>
                <a:latin typeface="Verdana"/>
                <a:ea typeface="Verdana"/>
                <a:cs typeface="Verdana"/>
                <a:sym typeface="Verdana"/>
              </a:rPr>
              <a:t>identifiers</a:t>
            </a:r>
            <a:endParaRPr sz="1400" b="0" i="0" u="none" strike="noStrike" cap="none">
              <a:solidFill>
                <a:srgbClr val="000000"/>
              </a:solidFill>
              <a:latin typeface="Verdana"/>
              <a:ea typeface="Verdana"/>
              <a:cs typeface="Verdana"/>
              <a:sym typeface="Verdana"/>
            </a:endParaRPr>
          </a:p>
        </p:txBody>
      </p:sp>
      <p:sp>
        <p:nvSpPr>
          <p:cNvPr id="5037" name="Google Shape;5037;p174"/>
          <p:cNvSpPr txBox="1"/>
          <p:nvPr/>
        </p:nvSpPr>
        <p:spPr>
          <a:xfrm>
            <a:off x="4629595" y="3917950"/>
            <a:ext cx="1193800"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Verdana"/>
              <a:buNone/>
            </a:pPr>
            <a:r>
              <a:rPr lang="en-US" sz="1400" b="0" i="0" u="none" strike="noStrike" cap="none">
                <a:solidFill>
                  <a:srgbClr val="000000"/>
                </a:solidFill>
                <a:latin typeface="Verdana"/>
                <a:ea typeface="Verdana"/>
                <a:cs typeface="Verdana"/>
                <a:sym typeface="Verdana"/>
              </a:rPr>
              <a:t>identifiers</a:t>
            </a:r>
            <a:endParaRPr sz="1400" b="0" i="0" u="none" strike="noStrike" cap="none">
              <a:solidFill>
                <a:srgbClr val="000000"/>
              </a:solidFill>
              <a:latin typeface="Verdana"/>
              <a:ea typeface="Verdana"/>
              <a:cs typeface="Verdana"/>
              <a:sym typeface="Verdana"/>
            </a:endParaRPr>
          </a:p>
        </p:txBody>
      </p:sp>
      <p:sp>
        <p:nvSpPr>
          <p:cNvPr id="5038" name="Google Shape;5038;p174"/>
          <p:cNvSpPr/>
          <p:nvPr/>
        </p:nvSpPr>
        <p:spPr>
          <a:xfrm rot="-5400000">
            <a:off x="992633" y="4056063"/>
            <a:ext cx="431800" cy="438150"/>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cxnSp>
        <p:nvCxnSpPr>
          <p:cNvPr id="5039" name="Google Shape;5039;p174"/>
          <p:cNvCxnSpPr/>
          <p:nvPr/>
        </p:nvCxnSpPr>
        <p:spPr>
          <a:xfrm rot="10800000">
            <a:off x="3218308" y="4667250"/>
            <a:ext cx="1358900" cy="677863"/>
          </a:xfrm>
          <a:prstGeom prst="straightConnector1">
            <a:avLst/>
          </a:prstGeom>
          <a:noFill/>
          <a:ln w="28575" cap="flat" cmpd="sng">
            <a:solidFill>
              <a:schemeClr val="accent1"/>
            </a:solidFill>
            <a:prstDash val="solid"/>
            <a:round/>
            <a:headEnd type="stealth" w="med" len="med"/>
            <a:tailEnd type="stealth" w="med" len="med"/>
          </a:ln>
        </p:spPr>
      </p:cxnSp>
      <p:cxnSp>
        <p:nvCxnSpPr>
          <p:cNvPr id="5040" name="Google Shape;5040;p174"/>
          <p:cNvCxnSpPr/>
          <p:nvPr/>
        </p:nvCxnSpPr>
        <p:spPr>
          <a:xfrm flipH="1">
            <a:off x="3897758" y="4260850"/>
            <a:ext cx="2665412" cy="14288"/>
          </a:xfrm>
          <a:prstGeom prst="straightConnector1">
            <a:avLst/>
          </a:prstGeom>
          <a:noFill/>
          <a:ln w="28575" cap="flat" cmpd="sng">
            <a:solidFill>
              <a:schemeClr val="accent1"/>
            </a:solidFill>
            <a:prstDash val="solid"/>
            <a:round/>
            <a:headEnd type="stealth" w="med" len="med"/>
            <a:tailEnd type="stealth" w="med" len="med"/>
          </a:ln>
        </p:spPr>
      </p:cxnSp>
      <p:grpSp>
        <p:nvGrpSpPr>
          <p:cNvPr id="5041" name="Google Shape;5041;p174"/>
          <p:cNvGrpSpPr/>
          <p:nvPr/>
        </p:nvGrpSpPr>
        <p:grpSpPr>
          <a:xfrm>
            <a:off x="1343964" y="2723658"/>
            <a:ext cx="1011237" cy="1008063"/>
            <a:chOff x="1475656" y="4797152"/>
            <a:chExt cx="1372080" cy="1252440"/>
          </a:xfrm>
        </p:grpSpPr>
        <p:pic>
          <p:nvPicPr>
            <p:cNvPr id="5042" name="Google Shape;5042;p174"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5043" name="Google Shape;5043;p174"/>
            <p:cNvSpPr/>
            <p:nvPr/>
          </p:nvSpPr>
          <p:spPr>
            <a:xfrm>
              <a:off x="1835369" y="4797152"/>
              <a:ext cx="288632" cy="36094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pic>
        <p:nvPicPr>
          <p:cNvPr id="5044" name="Google Shape;5044;p174" descr="P:\digital.bevaring.dk\Illustrations\web\Lovgivning_LegalRestrictions_DigitalPreservation.png"/>
          <p:cNvPicPr preferRelativeResize="0"/>
          <p:nvPr/>
        </p:nvPicPr>
        <p:blipFill rotWithShape="1">
          <a:blip r:embed="rId4">
            <a:alphaModFix/>
          </a:blip>
          <a:srcRect/>
          <a:stretch/>
        </p:blipFill>
        <p:spPr>
          <a:xfrm>
            <a:off x="5026842" y="2032000"/>
            <a:ext cx="576262" cy="669925"/>
          </a:xfrm>
          <a:prstGeom prst="rect">
            <a:avLst/>
          </a:prstGeom>
          <a:noFill/>
          <a:ln>
            <a:noFill/>
          </a:ln>
        </p:spPr>
      </p:pic>
      <p:pic>
        <p:nvPicPr>
          <p:cNvPr id="5045" name="Google Shape;5045;p174" descr="P:\digital.bevaring.dk\Illustrations\web\Begivenheder_Events_DigitalPreservation.png"/>
          <p:cNvPicPr preferRelativeResize="0"/>
          <p:nvPr/>
        </p:nvPicPr>
        <p:blipFill rotWithShape="1">
          <a:blip r:embed="rId5">
            <a:alphaModFix/>
          </a:blip>
          <a:srcRect/>
          <a:stretch/>
        </p:blipFill>
        <p:spPr>
          <a:xfrm>
            <a:off x="4883173" y="5862638"/>
            <a:ext cx="863600" cy="609600"/>
          </a:xfrm>
          <a:prstGeom prst="rect">
            <a:avLst/>
          </a:prstGeom>
          <a:noFill/>
          <a:ln>
            <a:noFill/>
          </a:ln>
        </p:spPr>
      </p:pic>
      <p:sp>
        <p:nvSpPr>
          <p:cNvPr id="5046" name="Google Shape;5046;p174"/>
          <p:cNvSpPr/>
          <p:nvPr/>
        </p:nvSpPr>
        <p:spPr>
          <a:xfrm>
            <a:off x="755808" y="5040064"/>
            <a:ext cx="2187548"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4F81BD"/>
              </a:buClr>
              <a:buSzPts val="1400"/>
              <a:buFont typeface="Verdana"/>
              <a:buNone/>
            </a:pPr>
            <a:r>
              <a:rPr lang="en-US" sz="1400" b="0" i="0" u="none" strike="noStrike" cap="none">
                <a:solidFill>
                  <a:srgbClr val="000000"/>
                </a:solidFill>
                <a:latin typeface="Verdana"/>
                <a:ea typeface="Verdana"/>
                <a:cs typeface="Verdana"/>
                <a:sym typeface="Verdana"/>
              </a:rPr>
              <a:t>environment can at the same time be a content object                    </a:t>
            </a:r>
            <a:r>
              <a:rPr lang="en-US" sz="1400" b="0" i="1" u="none" strike="noStrike" cap="none">
                <a:solidFill>
                  <a:srgbClr val="000000"/>
                </a:solidFill>
                <a:latin typeface="Verdana"/>
                <a:ea typeface="Verdana"/>
                <a:cs typeface="Verdana"/>
                <a:sym typeface="Verdana"/>
              </a:rPr>
              <a:t>e.g. preserved software source code</a:t>
            </a:r>
            <a:endParaRPr/>
          </a:p>
        </p:txBody>
      </p:sp>
      <p:grpSp>
        <p:nvGrpSpPr>
          <p:cNvPr id="5047" name="Google Shape;5047;p174"/>
          <p:cNvGrpSpPr/>
          <p:nvPr/>
        </p:nvGrpSpPr>
        <p:grpSpPr>
          <a:xfrm>
            <a:off x="7534488" y="4321764"/>
            <a:ext cx="1236770" cy="1123460"/>
            <a:chOff x="9331868" y="3691558"/>
            <a:chExt cx="1236770" cy="1123460"/>
          </a:xfrm>
        </p:grpSpPr>
        <p:grpSp>
          <p:nvGrpSpPr>
            <p:cNvPr id="5048" name="Google Shape;5048;p174"/>
            <p:cNvGrpSpPr/>
            <p:nvPr/>
          </p:nvGrpSpPr>
          <p:grpSpPr>
            <a:xfrm>
              <a:off x="9627047" y="3691558"/>
              <a:ext cx="768110" cy="720000"/>
              <a:chOff x="9852878" y="1871529"/>
              <a:chExt cx="1158156" cy="1085613"/>
            </a:xfrm>
          </p:grpSpPr>
          <p:pic>
            <p:nvPicPr>
              <p:cNvPr id="5049" name="Google Shape;5049;p174"/>
              <p:cNvPicPr preferRelativeResize="0"/>
              <p:nvPr/>
            </p:nvPicPr>
            <p:blipFill rotWithShape="1">
              <a:blip r:embed="rId6">
                <a:alphaModFix/>
              </a:blip>
              <a:srcRect/>
              <a:stretch/>
            </p:blipFill>
            <p:spPr>
              <a:xfrm>
                <a:off x="10432077" y="1942074"/>
                <a:ext cx="301292" cy="1015068"/>
              </a:xfrm>
              <a:prstGeom prst="rect">
                <a:avLst/>
              </a:prstGeom>
              <a:noFill/>
              <a:ln>
                <a:noFill/>
              </a:ln>
            </p:spPr>
          </p:pic>
          <p:grpSp>
            <p:nvGrpSpPr>
              <p:cNvPr id="5050" name="Google Shape;5050;p174"/>
              <p:cNvGrpSpPr/>
              <p:nvPr/>
            </p:nvGrpSpPr>
            <p:grpSpPr>
              <a:xfrm>
                <a:off x="10620671" y="1936852"/>
                <a:ext cx="390363" cy="954074"/>
                <a:chOff x="3974982" y="2558357"/>
                <a:chExt cx="1390269" cy="3397848"/>
              </a:xfrm>
            </p:grpSpPr>
            <p:pic>
              <p:nvPicPr>
                <p:cNvPr id="5051" name="Google Shape;5051;p174"/>
                <p:cNvPicPr preferRelativeResize="0"/>
                <p:nvPr/>
              </p:nvPicPr>
              <p:blipFill rotWithShape="1">
                <a:blip r:embed="rId7">
                  <a:alphaModFix/>
                </a:blip>
                <a:srcRect/>
                <a:stretch/>
              </p:blipFill>
              <p:spPr>
                <a:xfrm>
                  <a:off x="3974982" y="2558357"/>
                  <a:ext cx="1390269" cy="3397848"/>
                </a:xfrm>
                <a:prstGeom prst="rect">
                  <a:avLst/>
                </a:prstGeom>
                <a:noFill/>
                <a:ln>
                  <a:noFill/>
                </a:ln>
              </p:spPr>
            </p:pic>
            <p:sp>
              <p:nvSpPr>
                <p:cNvPr id="5052" name="Google Shape;5052;p174"/>
                <p:cNvSpPr/>
                <p:nvPr/>
              </p:nvSpPr>
              <p:spPr>
                <a:xfrm rot="-9941471" flipH="1">
                  <a:off x="4145395" y="3085311"/>
                  <a:ext cx="437321" cy="255414"/>
                </a:xfrm>
                <a:prstGeom prst="arc">
                  <a:avLst>
                    <a:gd name="adj1" fmla="val 16200000"/>
                    <a:gd name="adj2" fmla="val 5"/>
                  </a:avLst>
                </a:prstGeom>
                <a:noFill/>
                <a:ln w="952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grpSp>
          <p:grpSp>
            <p:nvGrpSpPr>
              <p:cNvPr id="5053" name="Google Shape;5053;p174"/>
              <p:cNvGrpSpPr/>
              <p:nvPr/>
            </p:nvGrpSpPr>
            <p:grpSpPr>
              <a:xfrm>
                <a:off x="9852878" y="1930395"/>
                <a:ext cx="582442" cy="1008000"/>
                <a:chOff x="9058275" y="2080349"/>
                <a:chExt cx="1313134" cy="2272576"/>
              </a:xfrm>
            </p:grpSpPr>
            <p:pic>
              <p:nvPicPr>
                <p:cNvPr id="5054" name="Google Shape;5054;p174"/>
                <p:cNvPicPr preferRelativeResize="0"/>
                <p:nvPr/>
              </p:nvPicPr>
              <p:blipFill rotWithShape="1">
                <a:blip r:embed="rId8">
                  <a:alphaModFix/>
                </a:blip>
                <a:srcRect l="40495" t="25726" b="7308"/>
                <a:stretch/>
              </p:blipFill>
              <p:spPr>
                <a:xfrm>
                  <a:off x="9058275" y="2638425"/>
                  <a:ext cx="1313134" cy="1714500"/>
                </a:xfrm>
                <a:prstGeom prst="rect">
                  <a:avLst/>
                </a:prstGeom>
                <a:noFill/>
                <a:ln>
                  <a:noFill/>
                </a:ln>
              </p:spPr>
            </p:pic>
            <p:pic>
              <p:nvPicPr>
                <p:cNvPr id="5055" name="Google Shape;5055;p174"/>
                <p:cNvPicPr preferRelativeResize="0"/>
                <p:nvPr/>
              </p:nvPicPr>
              <p:blipFill rotWithShape="1">
                <a:blip r:embed="rId9">
                  <a:alphaModFix/>
                </a:blip>
                <a:srcRect r="59328" b="64450"/>
                <a:stretch/>
              </p:blipFill>
              <p:spPr>
                <a:xfrm flipH="1">
                  <a:off x="9362924" y="2080349"/>
                  <a:ext cx="741636" cy="947021"/>
                </a:xfrm>
                <a:prstGeom prst="rect">
                  <a:avLst/>
                </a:prstGeom>
                <a:noFill/>
                <a:ln>
                  <a:noFill/>
                </a:ln>
              </p:spPr>
            </p:pic>
          </p:grpSp>
          <p:pic>
            <p:nvPicPr>
              <p:cNvPr id="5056" name="Google Shape;5056;p174"/>
              <p:cNvPicPr preferRelativeResize="0"/>
              <p:nvPr/>
            </p:nvPicPr>
            <p:blipFill rotWithShape="1">
              <a:blip r:embed="rId10">
                <a:alphaModFix/>
              </a:blip>
              <a:srcRect t="17675" r="67582"/>
              <a:stretch/>
            </p:blipFill>
            <p:spPr>
              <a:xfrm flipH="1">
                <a:off x="10153357" y="1871529"/>
                <a:ext cx="435628" cy="1037300"/>
              </a:xfrm>
              <a:prstGeom prst="rect">
                <a:avLst/>
              </a:prstGeom>
              <a:noFill/>
              <a:ln>
                <a:noFill/>
              </a:ln>
            </p:spPr>
          </p:pic>
        </p:grpSp>
        <p:pic>
          <p:nvPicPr>
            <p:cNvPr id="5057" name="Google Shape;5057;p174"/>
            <p:cNvPicPr preferRelativeResize="0"/>
            <p:nvPr/>
          </p:nvPicPr>
          <p:blipFill rotWithShape="1">
            <a:blip r:embed="rId11">
              <a:alphaModFix/>
            </a:blip>
            <a:srcRect/>
            <a:stretch/>
          </p:blipFill>
          <p:spPr>
            <a:xfrm>
              <a:off x="9331868" y="3856288"/>
              <a:ext cx="756000" cy="958730"/>
            </a:xfrm>
            <a:prstGeom prst="rect">
              <a:avLst/>
            </a:prstGeom>
            <a:noFill/>
            <a:ln>
              <a:noFill/>
            </a:ln>
          </p:spPr>
        </p:pic>
        <p:grpSp>
          <p:nvGrpSpPr>
            <p:cNvPr id="5058" name="Google Shape;5058;p174"/>
            <p:cNvGrpSpPr/>
            <p:nvPr/>
          </p:nvGrpSpPr>
          <p:grpSpPr>
            <a:xfrm>
              <a:off x="10208714" y="4163448"/>
              <a:ext cx="359924" cy="432135"/>
              <a:chOff x="8551728" y="4221090"/>
              <a:chExt cx="592275" cy="504057"/>
            </a:xfrm>
          </p:grpSpPr>
          <p:grpSp>
            <p:nvGrpSpPr>
              <p:cNvPr id="5059" name="Google Shape;5059;p174"/>
              <p:cNvGrpSpPr/>
              <p:nvPr/>
            </p:nvGrpSpPr>
            <p:grpSpPr>
              <a:xfrm>
                <a:off x="8573486" y="4221090"/>
                <a:ext cx="570517" cy="504057"/>
                <a:chOff x="1547669" y="4797159"/>
                <a:chExt cx="901206" cy="1196755"/>
              </a:xfrm>
            </p:grpSpPr>
            <p:sp>
              <p:nvSpPr>
                <p:cNvPr id="5060" name="Google Shape;5060;p174"/>
                <p:cNvSpPr/>
                <p:nvPr/>
              </p:nvSpPr>
              <p:spPr>
                <a:xfrm>
                  <a:off x="1583899" y="5159505"/>
                  <a:ext cx="812918" cy="791354"/>
                </a:xfrm>
                <a:prstGeom prst="rect">
                  <a:avLst/>
                </a:prstGeom>
                <a:solidFill>
                  <a:srgbClr val="D8D8D8"/>
                </a:solidFill>
                <a:ln w="25400" cap="flat" cmpd="sng">
                  <a:solidFill>
                    <a:srgbClr val="D8D8D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pic>
              <p:nvPicPr>
                <p:cNvPr id="5061" name="Google Shape;5061;p174" descr="house.png"/>
                <p:cNvPicPr preferRelativeResize="0"/>
                <p:nvPr/>
              </p:nvPicPr>
              <p:blipFill rotWithShape="1">
                <a:blip r:embed="rId12">
                  <a:alphaModFix/>
                </a:blip>
                <a:srcRect/>
                <a:stretch/>
              </p:blipFill>
              <p:spPr>
                <a:xfrm>
                  <a:off x="1547669" y="4797159"/>
                  <a:ext cx="901206" cy="1196755"/>
                </a:xfrm>
                <a:prstGeom prst="rect">
                  <a:avLst/>
                </a:prstGeom>
                <a:noFill/>
                <a:ln>
                  <a:noFill/>
                </a:ln>
              </p:spPr>
            </p:pic>
          </p:grpSp>
          <p:pic>
            <p:nvPicPr>
              <p:cNvPr id="5062" name="Google Shape;5062;p174" descr="P:\ConferencesAndJournals\iPres\2016\PREMIS\Karakterisering_DigitalBevaring.png"/>
              <p:cNvPicPr preferRelativeResize="0"/>
              <p:nvPr/>
            </p:nvPicPr>
            <p:blipFill rotWithShape="1">
              <a:blip r:embed="rId13">
                <a:alphaModFix/>
              </a:blip>
              <a:srcRect/>
              <a:stretch/>
            </p:blipFill>
            <p:spPr>
              <a:xfrm>
                <a:off x="8551728" y="4365104"/>
                <a:ext cx="592272" cy="309639"/>
              </a:xfrm>
              <a:prstGeom prst="rect">
                <a:avLst/>
              </a:prstGeom>
              <a:noFill/>
              <a:ln>
                <a:noFill/>
              </a:ln>
            </p:spPr>
          </p:pic>
        </p:grpSp>
      </p:grpSp>
    </p:spTree>
    <p:extLst>
      <p:ext uri="{BB962C8B-B14F-4D97-AF65-F5344CB8AC3E}">
        <p14:creationId xmlns:p14="http://schemas.microsoft.com/office/powerpoint/2010/main" val="1814639524"/>
      </p:ext>
    </p:extLst>
  </p:cSld>
  <p:clrMapOvr>
    <a:masterClrMapping/>
  </p:clrMapOvr>
  <p:transition spd="med">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5068"/>
        <p:cNvGrpSpPr/>
        <p:nvPr/>
      </p:nvGrpSpPr>
      <p:grpSpPr>
        <a:xfrm>
          <a:off x="0" y="0"/>
          <a:ext cx="0" cy="0"/>
          <a:chOff x="0" y="0"/>
          <a:chExt cx="0" cy="0"/>
        </a:xfrm>
      </p:grpSpPr>
      <p:sp>
        <p:nvSpPr>
          <p:cNvPr id="5069" name="Google Shape;5069;p175"/>
          <p:cNvSpPr txBox="1">
            <a:spLocks noGrp="1"/>
          </p:cNvSpPr>
          <p:nvPr>
            <p:ph type="body" idx="1"/>
          </p:nvPr>
        </p:nvSpPr>
        <p:spPr>
          <a:xfrm>
            <a:off x="530225" y="1268413"/>
            <a:ext cx="7497763" cy="5329237"/>
          </a:xfrm>
          <a:prstGeom prst="rect">
            <a:avLst/>
          </a:prstGeom>
          <a:noFill/>
          <a:ln>
            <a:noFill/>
          </a:ln>
        </p:spPr>
        <p:txBody>
          <a:bodyPr spcFirstLastPara="1" wrap="square" lIns="91425" tIns="45700" rIns="91425" bIns="45700" anchor="t" anchorCtr="0">
            <a:normAutofit/>
          </a:bodyPr>
          <a:lstStyle/>
          <a:p>
            <a:pPr marL="365125" lvl="0" indent="-160655" algn="l" rtl="0">
              <a:lnSpc>
                <a:spcPct val="90000"/>
              </a:lnSpc>
              <a:spcBef>
                <a:spcPts val="0"/>
              </a:spcBef>
              <a:spcAft>
                <a:spcPts val="0"/>
              </a:spcAft>
              <a:buSzPts val="1920"/>
              <a:buNone/>
            </a:pPr>
            <a:endParaRPr sz="2400"/>
          </a:p>
          <a:p>
            <a:pPr marL="365125" lvl="0" indent="-282575" algn="l" rtl="0">
              <a:lnSpc>
                <a:spcPct val="90000"/>
              </a:lnSpc>
              <a:spcBef>
                <a:spcPts val="600"/>
              </a:spcBef>
              <a:spcAft>
                <a:spcPts val="0"/>
              </a:spcAft>
              <a:buSzPts val="1920"/>
              <a:buChar char="▪"/>
            </a:pPr>
            <a:r>
              <a:rPr lang="en-US" sz="2400"/>
              <a:t>What is needed to render or use </a:t>
            </a:r>
            <a:br>
              <a:rPr lang="en-US" sz="2400"/>
            </a:br>
            <a:r>
              <a:rPr lang="en-US" sz="2400"/>
              <a:t>a content object</a:t>
            </a:r>
            <a:endParaRPr/>
          </a:p>
          <a:p>
            <a:pPr marL="639763" lvl="1" indent="-236537" algn="l" rtl="0">
              <a:lnSpc>
                <a:spcPct val="90000"/>
              </a:lnSpc>
              <a:spcBef>
                <a:spcPts val="550"/>
              </a:spcBef>
              <a:spcAft>
                <a:spcPts val="0"/>
              </a:spcAft>
              <a:buSzPts val="2400"/>
              <a:buChar char="◦"/>
            </a:pPr>
            <a:r>
              <a:rPr lang="en-US" sz="2400"/>
              <a:t>Operating system</a:t>
            </a:r>
            <a:endParaRPr/>
          </a:p>
          <a:p>
            <a:pPr marL="639763" lvl="1" indent="-236537" algn="l" rtl="0">
              <a:lnSpc>
                <a:spcPct val="90000"/>
              </a:lnSpc>
              <a:spcBef>
                <a:spcPts val="550"/>
              </a:spcBef>
              <a:spcAft>
                <a:spcPts val="0"/>
              </a:spcAft>
              <a:buSzPts val="2400"/>
              <a:buChar char="◦"/>
            </a:pPr>
            <a:r>
              <a:rPr lang="en-US" sz="2400"/>
              <a:t>Application software</a:t>
            </a:r>
            <a:endParaRPr/>
          </a:p>
          <a:p>
            <a:pPr marL="639763" lvl="1" indent="-236537" algn="l" rtl="0">
              <a:lnSpc>
                <a:spcPct val="90000"/>
              </a:lnSpc>
              <a:spcBef>
                <a:spcPts val="550"/>
              </a:spcBef>
              <a:spcAft>
                <a:spcPts val="0"/>
              </a:spcAft>
              <a:buSzPts val="2400"/>
              <a:buChar char="◦"/>
            </a:pPr>
            <a:r>
              <a:rPr lang="en-US" sz="2400"/>
              <a:t>Hardware</a:t>
            </a:r>
            <a:endParaRPr/>
          </a:p>
          <a:p>
            <a:pPr marL="639763" lvl="1" indent="-236537" algn="l" rtl="0">
              <a:lnSpc>
                <a:spcPct val="90000"/>
              </a:lnSpc>
              <a:spcBef>
                <a:spcPts val="550"/>
              </a:spcBef>
              <a:spcAft>
                <a:spcPts val="0"/>
              </a:spcAft>
              <a:buSzPts val="2400"/>
              <a:buChar char="◦"/>
            </a:pPr>
            <a:r>
              <a:rPr lang="en-US" sz="2400"/>
              <a:t>Computing resources</a:t>
            </a:r>
            <a:endParaRPr/>
          </a:p>
          <a:p>
            <a:pPr marL="639763" lvl="1" indent="-84137" algn="l" rtl="0">
              <a:lnSpc>
                <a:spcPct val="90000"/>
              </a:lnSpc>
              <a:spcBef>
                <a:spcPts val="550"/>
              </a:spcBef>
              <a:spcAft>
                <a:spcPts val="0"/>
              </a:spcAft>
              <a:buSzPts val="2400"/>
              <a:buNone/>
            </a:pPr>
            <a:endParaRPr sz="2400"/>
          </a:p>
          <a:p>
            <a:pPr marL="639763" lvl="1" indent="-109537" algn="l" rtl="0">
              <a:spcBef>
                <a:spcPts val="550"/>
              </a:spcBef>
              <a:spcAft>
                <a:spcPts val="0"/>
              </a:spcAft>
              <a:buSzPts val="2000"/>
              <a:buNone/>
            </a:pPr>
            <a:endParaRPr b="1">
              <a:solidFill>
                <a:srgbClr val="6F6C00"/>
              </a:solidFill>
            </a:endParaRPr>
          </a:p>
        </p:txBody>
      </p:sp>
      <p:sp>
        <p:nvSpPr>
          <p:cNvPr id="5070" name="Google Shape;5070;p175"/>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Environments as independent objects</a:t>
            </a:r>
            <a:endParaRPr/>
          </a:p>
        </p:txBody>
      </p:sp>
    </p:spTree>
    <p:extLst>
      <p:ext uri="{BB962C8B-B14F-4D97-AF65-F5344CB8AC3E}">
        <p14:creationId xmlns:p14="http://schemas.microsoft.com/office/powerpoint/2010/main" val="141498465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5076"/>
        <p:cNvGrpSpPr/>
        <p:nvPr/>
      </p:nvGrpSpPr>
      <p:grpSpPr>
        <a:xfrm>
          <a:off x="0" y="0"/>
          <a:ext cx="0" cy="0"/>
          <a:chOff x="0" y="0"/>
          <a:chExt cx="0" cy="0"/>
        </a:xfrm>
      </p:grpSpPr>
      <p:sp>
        <p:nvSpPr>
          <p:cNvPr id="5077" name="Google Shape;5077;p176"/>
          <p:cNvSpPr txBox="1">
            <a:spLocks noGrp="1"/>
          </p:cNvSpPr>
          <p:nvPr>
            <p:ph type="title"/>
          </p:nvPr>
        </p:nvSpPr>
        <p:spPr>
          <a:xfrm>
            <a:off x="530225" y="706438"/>
            <a:ext cx="7497763" cy="706437"/>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Example:</a:t>
            </a:r>
            <a:br>
              <a:rPr lang="en-US"/>
            </a:br>
            <a:r>
              <a:rPr lang="en-US"/>
              <a:t>An object and its rendering environment</a:t>
            </a:r>
            <a:endParaRPr/>
          </a:p>
        </p:txBody>
      </p:sp>
      <p:sp>
        <p:nvSpPr>
          <p:cNvPr id="5078" name="Google Shape;5078;p176"/>
          <p:cNvSpPr/>
          <p:nvPr/>
        </p:nvSpPr>
        <p:spPr>
          <a:xfrm>
            <a:off x="522288" y="5359400"/>
            <a:ext cx="4267200" cy="92233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0504D"/>
              </a:buClr>
              <a:buSzPts val="1800"/>
              <a:buFont typeface="Verdana"/>
              <a:buNone/>
            </a:pPr>
            <a:r>
              <a:rPr lang="en-US" sz="1800" b="1" i="0" u="none" strike="noStrike" cap="none">
                <a:solidFill>
                  <a:srgbClr val="C0504D"/>
                </a:solidFill>
                <a:latin typeface="Verdana"/>
                <a:ea typeface="Verdana"/>
                <a:cs typeface="Verdana"/>
                <a:sym typeface="Verdana"/>
              </a:rPr>
              <a:t>represents</a:t>
            </a:r>
            <a:r>
              <a:rPr lang="en-US" sz="1800" b="0" i="0" u="none" strike="noStrike" cap="none">
                <a:solidFill>
                  <a:srgbClr val="000000"/>
                </a:solidFill>
                <a:latin typeface="Verdana"/>
                <a:ea typeface="Verdana"/>
                <a:cs typeface="Verdana"/>
                <a:sym typeface="Verdana"/>
              </a:rPr>
              <a:t> =</a:t>
            </a:r>
            <a:endParaRPr/>
          </a:p>
          <a:p>
            <a:pPr marL="0" marR="0" lvl="0" indent="0" algn="l" rtl="0">
              <a:lnSpc>
                <a:spcPct val="100000"/>
              </a:lnSpc>
              <a:spcBef>
                <a:spcPts val="0"/>
              </a:spcBef>
              <a:spcAft>
                <a:spcPts val="0"/>
              </a:spcAft>
              <a:buClr>
                <a:srgbClr val="000000"/>
              </a:buClr>
              <a:buSzPts val="1800"/>
              <a:buFont typeface="Verdana"/>
              <a:buNone/>
            </a:pPr>
            <a:r>
              <a:rPr lang="en-US" sz="1800" b="1" i="0" u="none" strike="noStrike" cap="none">
                <a:solidFill>
                  <a:srgbClr val="000000"/>
                </a:solidFill>
                <a:latin typeface="Verdana"/>
                <a:ea typeface="Verdana"/>
                <a:cs typeface="Verdana"/>
                <a:sym typeface="Verdana"/>
              </a:rPr>
              <a:t>relationshipType</a:t>
            </a:r>
            <a:r>
              <a:rPr lang="en-US" sz="1800" b="0" i="0" u="none" strike="noStrike" cap="none">
                <a:solidFill>
                  <a:srgbClr val="000000"/>
                </a:solidFill>
                <a:latin typeface="Verdana"/>
                <a:ea typeface="Verdana"/>
                <a:cs typeface="Verdana"/>
                <a:sym typeface="Verdana"/>
              </a:rPr>
              <a:t>: </a:t>
            </a:r>
            <a:r>
              <a:rPr lang="en-US" sz="1800" b="0" i="0" u="none" strike="noStrike" cap="none">
                <a:solidFill>
                  <a:srgbClr val="974806"/>
                </a:solidFill>
                <a:latin typeface="Verdana"/>
                <a:ea typeface="Verdana"/>
                <a:cs typeface="Verdana"/>
                <a:sym typeface="Verdana"/>
              </a:rPr>
              <a:t>structural</a:t>
            </a:r>
            <a:endParaRPr/>
          </a:p>
          <a:p>
            <a:pPr marL="0" marR="0" lvl="0" indent="0" algn="l" rtl="0">
              <a:lnSpc>
                <a:spcPct val="100000"/>
              </a:lnSpc>
              <a:spcBef>
                <a:spcPts val="0"/>
              </a:spcBef>
              <a:spcAft>
                <a:spcPts val="0"/>
              </a:spcAft>
              <a:buClr>
                <a:srgbClr val="000000"/>
              </a:buClr>
              <a:buSzPts val="1800"/>
              <a:buFont typeface="Verdana"/>
              <a:buNone/>
            </a:pPr>
            <a:r>
              <a:rPr lang="en-US" sz="1800" b="1" i="0" u="none" strike="noStrike" cap="none">
                <a:solidFill>
                  <a:srgbClr val="000000"/>
                </a:solidFill>
                <a:latin typeface="Verdana"/>
                <a:ea typeface="Verdana"/>
                <a:cs typeface="Verdana"/>
                <a:sym typeface="Verdana"/>
              </a:rPr>
              <a:t>relationshipSubType</a:t>
            </a:r>
            <a:r>
              <a:rPr lang="en-US" sz="1800" b="0" i="0" u="none" strike="noStrike" cap="none">
                <a:solidFill>
                  <a:srgbClr val="000000"/>
                </a:solidFill>
                <a:latin typeface="Verdana"/>
                <a:ea typeface="Verdana"/>
                <a:cs typeface="Verdana"/>
                <a:sym typeface="Verdana"/>
              </a:rPr>
              <a:t>: </a:t>
            </a:r>
            <a:r>
              <a:rPr lang="en-US" sz="1800" b="0" i="0" u="none" strike="noStrike" cap="none">
                <a:solidFill>
                  <a:srgbClr val="974806"/>
                </a:solidFill>
                <a:latin typeface="Verdana"/>
                <a:ea typeface="Verdana"/>
                <a:cs typeface="Verdana"/>
                <a:sym typeface="Verdana"/>
              </a:rPr>
              <a:t>represents</a:t>
            </a:r>
            <a:endParaRPr/>
          </a:p>
        </p:txBody>
      </p:sp>
      <p:sp>
        <p:nvSpPr>
          <p:cNvPr id="5079" name="Google Shape;5079;p176"/>
          <p:cNvSpPr/>
          <p:nvPr/>
        </p:nvSpPr>
        <p:spPr>
          <a:xfrm>
            <a:off x="576263" y="4122738"/>
            <a:ext cx="1530350" cy="75565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File</a:t>
            </a:r>
            <a:br>
              <a:rPr lang="en-US" sz="1600" b="0" i="0" u="none" strike="noStrike" cap="none">
                <a:solidFill>
                  <a:srgbClr val="FFFFFF"/>
                </a:solidFill>
                <a:latin typeface="Verdana"/>
                <a:ea typeface="Verdana"/>
                <a:cs typeface="Verdana"/>
                <a:sym typeface="Verdana"/>
              </a:rPr>
            </a:br>
            <a:r>
              <a:rPr lang="en-US" sz="1600" b="0" i="0" u="none" strike="noStrike" cap="none">
                <a:solidFill>
                  <a:srgbClr val="FFFFFF"/>
                </a:solidFill>
                <a:latin typeface="Verdana"/>
                <a:ea typeface="Verdana"/>
                <a:cs typeface="Verdana"/>
                <a:sym typeface="Verdana"/>
              </a:rPr>
              <a:t>Content Object</a:t>
            </a:r>
            <a:endParaRPr/>
          </a:p>
        </p:txBody>
      </p:sp>
      <p:sp>
        <p:nvSpPr>
          <p:cNvPr id="5080" name="Google Shape;5080;p176"/>
          <p:cNvSpPr/>
          <p:nvPr/>
        </p:nvSpPr>
        <p:spPr>
          <a:xfrm>
            <a:off x="2700338" y="1619250"/>
            <a:ext cx="1528762" cy="1027113"/>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Intellectual Entity</a:t>
            </a:r>
            <a:endParaRPr sz="1600" b="0" i="0" u="none" strike="noStrike" cap="none">
              <a:solidFill>
                <a:srgbClr val="FFFFFF"/>
              </a:solidFill>
              <a:latin typeface="Verdana"/>
              <a:ea typeface="Verdana"/>
              <a:cs typeface="Verdana"/>
              <a:sym typeface="Verdana"/>
            </a:endParaRPr>
          </a:p>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hardware</a:t>
            </a:r>
            <a:endParaRPr/>
          </a:p>
        </p:txBody>
      </p:sp>
      <p:sp>
        <p:nvSpPr>
          <p:cNvPr id="5081" name="Google Shape;5081;p176"/>
          <p:cNvSpPr/>
          <p:nvPr/>
        </p:nvSpPr>
        <p:spPr>
          <a:xfrm>
            <a:off x="4787900" y="1619250"/>
            <a:ext cx="1530350" cy="1027113"/>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Intellectual Entity</a:t>
            </a:r>
            <a:endParaRPr sz="1600" b="0" i="0" u="none" strike="noStrike" cap="none">
              <a:solidFill>
                <a:srgbClr val="FFFFFF"/>
              </a:solidFill>
              <a:latin typeface="Verdana"/>
              <a:ea typeface="Verdana"/>
              <a:cs typeface="Verdana"/>
              <a:sym typeface="Verdana"/>
            </a:endParaRPr>
          </a:p>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operating system</a:t>
            </a:r>
            <a:endParaRPr/>
          </a:p>
        </p:txBody>
      </p:sp>
      <p:sp>
        <p:nvSpPr>
          <p:cNvPr id="5082" name="Google Shape;5082;p176"/>
          <p:cNvSpPr/>
          <p:nvPr/>
        </p:nvSpPr>
        <p:spPr>
          <a:xfrm>
            <a:off x="6875463" y="1619250"/>
            <a:ext cx="1530350" cy="1027113"/>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Intellectual Entity</a:t>
            </a:r>
            <a:endParaRPr sz="1600" b="0" i="0" u="none" strike="noStrike" cap="none">
              <a:solidFill>
                <a:srgbClr val="FFFFFF"/>
              </a:solidFill>
              <a:latin typeface="Verdana"/>
              <a:ea typeface="Verdana"/>
              <a:cs typeface="Verdana"/>
              <a:sym typeface="Verdana"/>
            </a:endParaRPr>
          </a:p>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software application</a:t>
            </a:r>
            <a:endParaRPr/>
          </a:p>
        </p:txBody>
      </p:sp>
      <p:sp>
        <p:nvSpPr>
          <p:cNvPr id="5083" name="Google Shape;5083;p176"/>
          <p:cNvSpPr/>
          <p:nvPr/>
        </p:nvSpPr>
        <p:spPr>
          <a:xfrm>
            <a:off x="4787900" y="3357563"/>
            <a:ext cx="1530350" cy="75565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File Object</a:t>
            </a:r>
            <a:endParaRPr sz="1600" b="0" i="0" u="none" strike="noStrike" cap="none">
              <a:solidFill>
                <a:srgbClr val="FFFFFF"/>
              </a:solidFill>
              <a:latin typeface="Verdana"/>
              <a:ea typeface="Verdana"/>
              <a:cs typeface="Verdana"/>
              <a:sym typeface="Verdana"/>
            </a:endParaRPr>
          </a:p>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ISO image</a:t>
            </a:r>
            <a:endParaRPr/>
          </a:p>
        </p:txBody>
      </p:sp>
      <p:sp>
        <p:nvSpPr>
          <p:cNvPr id="5084" name="Google Shape;5084;p176"/>
          <p:cNvSpPr/>
          <p:nvPr/>
        </p:nvSpPr>
        <p:spPr>
          <a:xfrm>
            <a:off x="6875463" y="3357563"/>
            <a:ext cx="1530350" cy="75565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File Object</a:t>
            </a:r>
            <a:endParaRPr sz="1600" b="0" i="0" u="none" strike="noStrike" cap="none">
              <a:solidFill>
                <a:srgbClr val="FFFFFF"/>
              </a:solidFill>
              <a:latin typeface="Verdana"/>
              <a:ea typeface="Verdana"/>
              <a:cs typeface="Verdana"/>
              <a:sym typeface="Verdana"/>
            </a:endParaRPr>
          </a:p>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executable file</a:t>
            </a:r>
            <a:endParaRPr/>
          </a:p>
        </p:txBody>
      </p:sp>
      <p:sp>
        <p:nvSpPr>
          <p:cNvPr id="5085" name="Google Shape;5085;p176"/>
          <p:cNvSpPr/>
          <p:nvPr/>
        </p:nvSpPr>
        <p:spPr>
          <a:xfrm>
            <a:off x="4948238" y="5373688"/>
            <a:ext cx="3981450" cy="92233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8064A2"/>
              </a:buClr>
              <a:buSzPts val="1800"/>
              <a:buFont typeface="Verdana"/>
              <a:buNone/>
            </a:pPr>
            <a:r>
              <a:rPr lang="en-US" sz="1800" b="1" i="0" u="none" strike="noStrike" cap="none">
                <a:solidFill>
                  <a:srgbClr val="8064A2"/>
                </a:solidFill>
                <a:latin typeface="Verdana"/>
                <a:ea typeface="Verdana"/>
                <a:cs typeface="Verdana"/>
                <a:sym typeface="Verdana"/>
              </a:rPr>
              <a:t>requires</a:t>
            </a:r>
            <a:r>
              <a:rPr lang="en-US" sz="1800" b="0" i="0" u="none" strike="noStrike" cap="none">
                <a:solidFill>
                  <a:srgbClr val="000000"/>
                </a:solidFill>
                <a:latin typeface="Verdana"/>
                <a:ea typeface="Verdana"/>
                <a:cs typeface="Verdana"/>
                <a:sym typeface="Verdana"/>
              </a:rPr>
              <a:t> =</a:t>
            </a:r>
            <a:endParaRPr/>
          </a:p>
          <a:p>
            <a:pPr marL="0" marR="0" lvl="0" indent="0" algn="l" rtl="0">
              <a:lnSpc>
                <a:spcPct val="100000"/>
              </a:lnSpc>
              <a:spcBef>
                <a:spcPts val="0"/>
              </a:spcBef>
              <a:spcAft>
                <a:spcPts val="0"/>
              </a:spcAft>
              <a:buClr>
                <a:srgbClr val="000000"/>
              </a:buClr>
              <a:buSzPts val="1800"/>
              <a:buFont typeface="Verdana"/>
              <a:buNone/>
            </a:pPr>
            <a:r>
              <a:rPr lang="en-US" sz="1800" b="1" i="0" u="none" strike="noStrike" cap="none">
                <a:solidFill>
                  <a:srgbClr val="000000"/>
                </a:solidFill>
                <a:latin typeface="Verdana"/>
                <a:ea typeface="Verdana"/>
                <a:cs typeface="Verdana"/>
                <a:sym typeface="Verdana"/>
              </a:rPr>
              <a:t>relationshipType</a:t>
            </a:r>
            <a:r>
              <a:rPr lang="en-US" sz="1800" b="0" i="0" u="none" strike="noStrike" cap="none">
                <a:solidFill>
                  <a:srgbClr val="000000"/>
                </a:solidFill>
                <a:latin typeface="Verdana"/>
                <a:ea typeface="Verdana"/>
                <a:cs typeface="Verdana"/>
                <a:sym typeface="Verdana"/>
              </a:rPr>
              <a:t>: </a:t>
            </a:r>
            <a:r>
              <a:rPr lang="en-US" sz="1800" b="0" i="0" u="none" strike="noStrike" cap="none">
                <a:solidFill>
                  <a:srgbClr val="974806"/>
                </a:solidFill>
                <a:latin typeface="Verdana"/>
                <a:ea typeface="Verdana"/>
                <a:cs typeface="Verdana"/>
                <a:sym typeface="Verdana"/>
              </a:rPr>
              <a:t>dependency</a:t>
            </a:r>
            <a:endParaRPr sz="1800" b="0" i="0" u="none" strike="noStrike" cap="none">
              <a:solidFill>
                <a:srgbClr val="974806"/>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800"/>
              <a:buFont typeface="Verdana"/>
              <a:buNone/>
            </a:pPr>
            <a:r>
              <a:rPr lang="en-US" sz="1800" b="1" i="0" u="none" strike="noStrike" cap="none">
                <a:solidFill>
                  <a:srgbClr val="000000"/>
                </a:solidFill>
                <a:latin typeface="Verdana"/>
                <a:ea typeface="Verdana"/>
                <a:cs typeface="Verdana"/>
                <a:sym typeface="Verdana"/>
              </a:rPr>
              <a:t>relationshipSubType</a:t>
            </a:r>
            <a:r>
              <a:rPr lang="en-US" sz="1800" b="0" i="0" u="none" strike="noStrike" cap="none">
                <a:solidFill>
                  <a:srgbClr val="000000"/>
                </a:solidFill>
                <a:latin typeface="Verdana"/>
                <a:ea typeface="Verdana"/>
                <a:cs typeface="Verdana"/>
                <a:sym typeface="Verdana"/>
              </a:rPr>
              <a:t>: </a:t>
            </a:r>
            <a:r>
              <a:rPr lang="en-US" sz="1800" b="0" i="0" u="none" strike="noStrike" cap="none">
                <a:solidFill>
                  <a:srgbClr val="974806"/>
                </a:solidFill>
                <a:latin typeface="Verdana"/>
                <a:ea typeface="Verdana"/>
                <a:cs typeface="Verdana"/>
                <a:sym typeface="Verdana"/>
              </a:rPr>
              <a:t>requires</a:t>
            </a:r>
            <a:endParaRPr/>
          </a:p>
        </p:txBody>
      </p:sp>
      <p:sp>
        <p:nvSpPr>
          <p:cNvPr id="5086" name="Google Shape;5086;p176"/>
          <p:cNvSpPr/>
          <p:nvPr/>
        </p:nvSpPr>
        <p:spPr>
          <a:xfrm>
            <a:off x="576263" y="1619250"/>
            <a:ext cx="1530350" cy="1027113"/>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Intellectual Entity</a:t>
            </a:r>
            <a:endParaRPr sz="1600" b="0" i="0" u="none" strike="noStrike" cap="none">
              <a:solidFill>
                <a:srgbClr val="FFFFFF"/>
              </a:solidFill>
              <a:latin typeface="Verdana"/>
              <a:ea typeface="Verdana"/>
              <a:cs typeface="Verdana"/>
              <a:sym typeface="Verdana"/>
            </a:endParaRPr>
          </a:p>
          <a:p>
            <a:pPr marL="0" marR="0" lvl="0" indent="0" algn="ctr" rtl="0">
              <a:lnSpc>
                <a:spcPct val="100000"/>
              </a:lnSpc>
              <a:spcBef>
                <a:spcPts val="0"/>
              </a:spcBef>
              <a:spcAft>
                <a:spcPts val="0"/>
              </a:spcAft>
              <a:buClr>
                <a:srgbClr val="FFFFFF"/>
              </a:buClr>
              <a:buSzPts val="1600"/>
              <a:buFont typeface="Verdana"/>
              <a:buNone/>
            </a:pPr>
            <a:r>
              <a:rPr lang="en-US" sz="1600" b="0" i="0" u="none" strike="noStrike" cap="none">
                <a:solidFill>
                  <a:srgbClr val="FFFFFF"/>
                </a:solidFill>
                <a:latin typeface="Verdana"/>
                <a:ea typeface="Verdana"/>
                <a:cs typeface="Verdana"/>
                <a:sym typeface="Verdana"/>
              </a:rPr>
              <a:t>for content Object</a:t>
            </a:r>
            <a:endParaRPr/>
          </a:p>
        </p:txBody>
      </p:sp>
      <p:cxnSp>
        <p:nvCxnSpPr>
          <p:cNvPr id="5087" name="Google Shape;5087;p176"/>
          <p:cNvCxnSpPr>
            <a:stCxn id="5079" idx="0"/>
            <a:endCxn id="5086" idx="2"/>
          </p:cNvCxnSpPr>
          <p:nvPr/>
        </p:nvCxnSpPr>
        <p:spPr>
          <a:xfrm rot="10800000">
            <a:off x="1341438" y="2646438"/>
            <a:ext cx="0" cy="1476300"/>
          </a:xfrm>
          <a:prstGeom prst="straightConnector1">
            <a:avLst/>
          </a:prstGeom>
          <a:noFill/>
          <a:ln w="38100" cap="flat" cmpd="sng">
            <a:solidFill>
              <a:srgbClr val="C0504D"/>
            </a:solidFill>
            <a:prstDash val="solid"/>
            <a:round/>
            <a:headEnd type="none" w="sm" len="sm"/>
            <a:tailEnd type="stealth" w="sm" len="sm"/>
          </a:ln>
        </p:spPr>
      </p:cxnSp>
      <p:cxnSp>
        <p:nvCxnSpPr>
          <p:cNvPr id="5088" name="Google Shape;5088;p176"/>
          <p:cNvCxnSpPr/>
          <p:nvPr/>
        </p:nvCxnSpPr>
        <p:spPr>
          <a:xfrm>
            <a:off x="611188" y="5327650"/>
            <a:ext cx="1565275" cy="0"/>
          </a:xfrm>
          <a:prstGeom prst="straightConnector1">
            <a:avLst/>
          </a:prstGeom>
          <a:noFill/>
          <a:ln w="38100" cap="flat" cmpd="sng">
            <a:solidFill>
              <a:srgbClr val="C0504D"/>
            </a:solidFill>
            <a:prstDash val="solid"/>
            <a:round/>
            <a:headEnd type="none" w="sm" len="sm"/>
            <a:tailEnd type="stealth" w="sm" len="sm"/>
          </a:ln>
        </p:spPr>
      </p:cxnSp>
      <p:cxnSp>
        <p:nvCxnSpPr>
          <p:cNvPr id="5089" name="Google Shape;5089;p176"/>
          <p:cNvCxnSpPr/>
          <p:nvPr/>
        </p:nvCxnSpPr>
        <p:spPr>
          <a:xfrm>
            <a:off x="5065713" y="5327650"/>
            <a:ext cx="1565275" cy="0"/>
          </a:xfrm>
          <a:prstGeom prst="straightConnector1">
            <a:avLst/>
          </a:prstGeom>
          <a:noFill/>
          <a:ln w="38100" cap="flat" cmpd="sng">
            <a:solidFill>
              <a:srgbClr val="8064A2"/>
            </a:solidFill>
            <a:prstDash val="solid"/>
            <a:round/>
            <a:headEnd type="none" w="sm" len="sm"/>
            <a:tailEnd type="stealth" w="sm" len="sm"/>
          </a:ln>
        </p:spPr>
      </p:cxnSp>
      <p:cxnSp>
        <p:nvCxnSpPr>
          <p:cNvPr id="5090" name="Google Shape;5090;p176"/>
          <p:cNvCxnSpPr>
            <a:stCxn id="5083" idx="0"/>
            <a:endCxn id="5081" idx="2"/>
          </p:cNvCxnSpPr>
          <p:nvPr/>
        </p:nvCxnSpPr>
        <p:spPr>
          <a:xfrm rot="10800000">
            <a:off x="5553075" y="2646263"/>
            <a:ext cx="0" cy="711300"/>
          </a:xfrm>
          <a:prstGeom prst="straightConnector1">
            <a:avLst/>
          </a:prstGeom>
          <a:noFill/>
          <a:ln w="38100" cap="flat" cmpd="sng">
            <a:solidFill>
              <a:srgbClr val="C0504D"/>
            </a:solidFill>
            <a:prstDash val="solid"/>
            <a:round/>
            <a:headEnd type="none" w="sm" len="sm"/>
            <a:tailEnd type="stealth" w="sm" len="sm"/>
          </a:ln>
        </p:spPr>
      </p:cxnSp>
      <p:cxnSp>
        <p:nvCxnSpPr>
          <p:cNvPr id="5091" name="Google Shape;5091;p176"/>
          <p:cNvCxnSpPr>
            <a:stCxn id="5084" idx="0"/>
            <a:endCxn id="5082" idx="2"/>
          </p:cNvCxnSpPr>
          <p:nvPr/>
        </p:nvCxnSpPr>
        <p:spPr>
          <a:xfrm rot="10800000">
            <a:off x="7640638" y="2646263"/>
            <a:ext cx="0" cy="711300"/>
          </a:xfrm>
          <a:prstGeom prst="straightConnector1">
            <a:avLst/>
          </a:prstGeom>
          <a:noFill/>
          <a:ln w="38100" cap="flat" cmpd="sng">
            <a:solidFill>
              <a:srgbClr val="C0504D"/>
            </a:solidFill>
            <a:prstDash val="solid"/>
            <a:round/>
            <a:headEnd type="none" w="sm" len="sm"/>
            <a:tailEnd type="stealth" w="sm" len="sm"/>
          </a:ln>
        </p:spPr>
      </p:cxnSp>
      <p:cxnSp>
        <p:nvCxnSpPr>
          <p:cNvPr id="5092" name="Google Shape;5092;p176"/>
          <p:cNvCxnSpPr>
            <a:stCxn id="5079" idx="3"/>
            <a:endCxn id="5080" idx="1"/>
          </p:cNvCxnSpPr>
          <p:nvPr/>
        </p:nvCxnSpPr>
        <p:spPr>
          <a:xfrm rot="10800000" flipH="1">
            <a:off x="2106613" y="2132663"/>
            <a:ext cx="593700" cy="2367900"/>
          </a:xfrm>
          <a:prstGeom prst="bentConnector3">
            <a:avLst>
              <a:gd name="adj1" fmla="val 50002"/>
            </a:avLst>
          </a:prstGeom>
          <a:noFill/>
          <a:ln w="38100" cap="flat" cmpd="sng">
            <a:solidFill>
              <a:srgbClr val="8064A2"/>
            </a:solidFill>
            <a:prstDash val="solid"/>
            <a:round/>
            <a:headEnd type="none" w="sm" len="sm"/>
            <a:tailEnd type="stealth" w="sm" len="sm"/>
          </a:ln>
        </p:spPr>
      </p:cxnSp>
      <p:cxnSp>
        <p:nvCxnSpPr>
          <p:cNvPr id="5093" name="Google Shape;5093;p176"/>
          <p:cNvCxnSpPr>
            <a:stCxn id="5079" idx="3"/>
            <a:endCxn id="5081" idx="1"/>
          </p:cNvCxnSpPr>
          <p:nvPr/>
        </p:nvCxnSpPr>
        <p:spPr>
          <a:xfrm rot="10800000" flipH="1">
            <a:off x="2106613" y="2132663"/>
            <a:ext cx="2681400" cy="2367900"/>
          </a:xfrm>
          <a:prstGeom prst="bentConnector3">
            <a:avLst>
              <a:gd name="adj1" fmla="val 88400"/>
            </a:avLst>
          </a:prstGeom>
          <a:noFill/>
          <a:ln w="38100" cap="flat" cmpd="sng">
            <a:solidFill>
              <a:srgbClr val="8064A2"/>
            </a:solidFill>
            <a:prstDash val="solid"/>
            <a:round/>
            <a:headEnd type="none" w="sm" len="sm"/>
            <a:tailEnd type="stealth" w="sm" len="sm"/>
          </a:ln>
        </p:spPr>
      </p:cxnSp>
      <p:cxnSp>
        <p:nvCxnSpPr>
          <p:cNvPr id="5094" name="Google Shape;5094;p176"/>
          <p:cNvCxnSpPr>
            <a:stCxn id="5079" idx="3"/>
            <a:endCxn id="5082" idx="1"/>
          </p:cNvCxnSpPr>
          <p:nvPr/>
        </p:nvCxnSpPr>
        <p:spPr>
          <a:xfrm rot="10800000" flipH="1">
            <a:off x="2106613" y="2132663"/>
            <a:ext cx="4768800" cy="2367900"/>
          </a:xfrm>
          <a:prstGeom prst="bentConnector3">
            <a:avLst>
              <a:gd name="adj1" fmla="val 94287"/>
            </a:avLst>
          </a:prstGeom>
          <a:noFill/>
          <a:ln w="38100" cap="flat" cmpd="sng">
            <a:solidFill>
              <a:srgbClr val="8064A2"/>
            </a:solidFill>
            <a:prstDash val="solid"/>
            <a:round/>
            <a:headEnd type="none" w="sm" len="sm"/>
            <a:tailEnd type="stealth" w="sm" len="sm"/>
          </a:ln>
        </p:spPr>
      </p:cxnSp>
    </p:spTree>
    <p:extLst>
      <p:ext uri="{BB962C8B-B14F-4D97-AF65-F5344CB8AC3E}">
        <p14:creationId xmlns:p14="http://schemas.microsoft.com/office/powerpoint/2010/main" val="3946319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9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08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08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8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08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09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09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08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08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08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09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0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5100"/>
        <p:cNvGrpSpPr/>
        <p:nvPr/>
      </p:nvGrpSpPr>
      <p:grpSpPr>
        <a:xfrm>
          <a:off x="0" y="0"/>
          <a:ext cx="0" cy="0"/>
          <a:chOff x="0" y="0"/>
          <a:chExt cx="0" cy="0"/>
        </a:xfrm>
      </p:grpSpPr>
      <p:grpSp>
        <p:nvGrpSpPr>
          <p:cNvPr id="5101" name="Google Shape;5101;p177"/>
          <p:cNvGrpSpPr/>
          <p:nvPr/>
        </p:nvGrpSpPr>
        <p:grpSpPr>
          <a:xfrm>
            <a:off x="6810201" y="1233950"/>
            <a:ext cx="576000" cy="523228"/>
            <a:chOff x="9331868" y="3691558"/>
            <a:chExt cx="1236770" cy="1123460"/>
          </a:xfrm>
        </p:grpSpPr>
        <p:grpSp>
          <p:nvGrpSpPr>
            <p:cNvPr id="5102" name="Google Shape;5102;p177"/>
            <p:cNvGrpSpPr/>
            <p:nvPr/>
          </p:nvGrpSpPr>
          <p:grpSpPr>
            <a:xfrm>
              <a:off x="9627047" y="3691558"/>
              <a:ext cx="768110" cy="720000"/>
              <a:chOff x="9852878" y="1871529"/>
              <a:chExt cx="1158156" cy="1085613"/>
            </a:xfrm>
          </p:grpSpPr>
          <p:pic>
            <p:nvPicPr>
              <p:cNvPr id="5103" name="Google Shape;5103;p177"/>
              <p:cNvPicPr preferRelativeResize="0"/>
              <p:nvPr/>
            </p:nvPicPr>
            <p:blipFill rotWithShape="1">
              <a:blip r:embed="rId3">
                <a:alphaModFix/>
              </a:blip>
              <a:srcRect/>
              <a:stretch/>
            </p:blipFill>
            <p:spPr>
              <a:xfrm>
                <a:off x="10432077" y="1942074"/>
                <a:ext cx="301292" cy="1015068"/>
              </a:xfrm>
              <a:prstGeom prst="rect">
                <a:avLst/>
              </a:prstGeom>
              <a:noFill/>
              <a:ln>
                <a:noFill/>
              </a:ln>
            </p:spPr>
          </p:pic>
          <p:grpSp>
            <p:nvGrpSpPr>
              <p:cNvPr id="5104" name="Google Shape;5104;p177"/>
              <p:cNvGrpSpPr/>
              <p:nvPr/>
            </p:nvGrpSpPr>
            <p:grpSpPr>
              <a:xfrm>
                <a:off x="10620671" y="1936852"/>
                <a:ext cx="390363" cy="954074"/>
                <a:chOff x="3974982" y="2558357"/>
                <a:chExt cx="1390269" cy="3397848"/>
              </a:xfrm>
            </p:grpSpPr>
            <p:pic>
              <p:nvPicPr>
                <p:cNvPr id="5105" name="Google Shape;5105;p177"/>
                <p:cNvPicPr preferRelativeResize="0"/>
                <p:nvPr/>
              </p:nvPicPr>
              <p:blipFill rotWithShape="1">
                <a:blip r:embed="rId4">
                  <a:alphaModFix/>
                </a:blip>
                <a:srcRect/>
                <a:stretch/>
              </p:blipFill>
              <p:spPr>
                <a:xfrm>
                  <a:off x="3974982" y="2558357"/>
                  <a:ext cx="1390269" cy="3397848"/>
                </a:xfrm>
                <a:prstGeom prst="rect">
                  <a:avLst/>
                </a:prstGeom>
                <a:noFill/>
                <a:ln>
                  <a:noFill/>
                </a:ln>
              </p:spPr>
            </p:pic>
            <p:sp>
              <p:nvSpPr>
                <p:cNvPr id="5106" name="Google Shape;5106;p177"/>
                <p:cNvSpPr/>
                <p:nvPr/>
              </p:nvSpPr>
              <p:spPr>
                <a:xfrm rot="-9941471" flipH="1">
                  <a:off x="4145395" y="3085311"/>
                  <a:ext cx="437321" cy="255414"/>
                </a:xfrm>
                <a:prstGeom prst="arc">
                  <a:avLst>
                    <a:gd name="adj1" fmla="val 16200000"/>
                    <a:gd name="adj2" fmla="val 5"/>
                  </a:avLst>
                </a:prstGeom>
                <a:noFill/>
                <a:ln w="952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grpSp>
          <p:grpSp>
            <p:nvGrpSpPr>
              <p:cNvPr id="5107" name="Google Shape;5107;p177"/>
              <p:cNvGrpSpPr/>
              <p:nvPr/>
            </p:nvGrpSpPr>
            <p:grpSpPr>
              <a:xfrm>
                <a:off x="9852878" y="1930395"/>
                <a:ext cx="582442" cy="1008000"/>
                <a:chOff x="9058275" y="2080349"/>
                <a:chExt cx="1313134" cy="2272576"/>
              </a:xfrm>
            </p:grpSpPr>
            <p:pic>
              <p:nvPicPr>
                <p:cNvPr id="5108" name="Google Shape;5108;p177"/>
                <p:cNvPicPr preferRelativeResize="0"/>
                <p:nvPr/>
              </p:nvPicPr>
              <p:blipFill rotWithShape="1">
                <a:blip r:embed="rId5">
                  <a:alphaModFix/>
                </a:blip>
                <a:srcRect l="40495" t="25726" b="7308"/>
                <a:stretch/>
              </p:blipFill>
              <p:spPr>
                <a:xfrm>
                  <a:off x="9058275" y="2638425"/>
                  <a:ext cx="1313134" cy="1714500"/>
                </a:xfrm>
                <a:prstGeom prst="rect">
                  <a:avLst/>
                </a:prstGeom>
                <a:noFill/>
                <a:ln>
                  <a:noFill/>
                </a:ln>
              </p:spPr>
            </p:pic>
            <p:pic>
              <p:nvPicPr>
                <p:cNvPr id="5109" name="Google Shape;5109;p177"/>
                <p:cNvPicPr preferRelativeResize="0"/>
                <p:nvPr/>
              </p:nvPicPr>
              <p:blipFill rotWithShape="1">
                <a:blip r:embed="rId6">
                  <a:alphaModFix/>
                </a:blip>
                <a:srcRect r="59328" b="64450"/>
                <a:stretch/>
              </p:blipFill>
              <p:spPr>
                <a:xfrm flipH="1">
                  <a:off x="9362924" y="2080349"/>
                  <a:ext cx="741636" cy="947021"/>
                </a:xfrm>
                <a:prstGeom prst="rect">
                  <a:avLst/>
                </a:prstGeom>
                <a:noFill/>
                <a:ln>
                  <a:noFill/>
                </a:ln>
              </p:spPr>
            </p:pic>
          </p:grpSp>
          <p:pic>
            <p:nvPicPr>
              <p:cNvPr id="5110" name="Google Shape;5110;p177"/>
              <p:cNvPicPr preferRelativeResize="0"/>
              <p:nvPr/>
            </p:nvPicPr>
            <p:blipFill rotWithShape="1">
              <a:blip r:embed="rId7">
                <a:alphaModFix/>
              </a:blip>
              <a:srcRect t="17675" r="67582"/>
              <a:stretch/>
            </p:blipFill>
            <p:spPr>
              <a:xfrm flipH="1">
                <a:off x="10153357" y="1871529"/>
                <a:ext cx="435628" cy="1037300"/>
              </a:xfrm>
              <a:prstGeom prst="rect">
                <a:avLst/>
              </a:prstGeom>
              <a:noFill/>
              <a:ln>
                <a:noFill/>
              </a:ln>
            </p:spPr>
          </p:pic>
        </p:grpSp>
        <p:pic>
          <p:nvPicPr>
            <p:cNvPr id="5111" name="Google Shape;5111;p177"/>
            <p:cNvPicPr preferRelativeResize="0"/>
            <p:nvPr/>
          </p:nvPicPr>
          <p:blipFill rotWithShape="1">
            <a:blip r:embed="rId8">
              <a:alphaModFix/>
            </a:blip>
            <a:srcRect/>
            <a:stretch/>
          </p:blipFill>
          <p:spPr>
            <a:xfrm>
              <a:off x="9331868" y="3856288"/>
              <a:ext cx="756000" cy="958730"/>
            </a:xfrm>
            <a:prstGeom prst="rect">
              <a:avLst/>
            </a:prstGeom>
            <a:noFill/>
            <a:ln>
              <a:noFill/>
            </a:ln>
          </p:spPr>
        </p:pic>
        <p:grpSp>
          <p:nvGrpSpPr>
            <p:cNvPr id="5112" name="Google Shape;5112;p177"/>
            <p:cNvGrpSpPr/>
            <p:nvPr/>
          </p:nvGrpSpPr>
          <p:grpSpPr>
            <a:xfrm>
              <a:off x="10208714" y="4163448"/>
              <a:ext cx="359924" cy="432135"/>
              <a:chOff x="8551728" y="4221090"/>
              <a:chExt cx="592275" cy="504057"/>
            </a:xfrm>
          </p:grpSpPr>
          <p:grpSp>
            <p:nvGrpSpPr>
              <p:cNvPr id="5113" name="Google Shape;5113;p177"/>
              <p:cNvGrpSpPr/>
              <p:nvPr/>
            </p:nvGrpSpPr>
            <p:grpSpPr>
              <a:xfrm>
                <a:off x="8573486" y="4221090"/>
                <a:ext cx="570517" cy="504057"/>
                <a:chOff x="1547669" y="4797159"/>
                <a:chExt cx="901206" cy="1196755"/>
              </a:xfrm>
            </p:grpSpPr>
            <p:sp>
              <p:nvSpPr>
                <p:cNvPr id="5114" name="Google Shape;5114;p177"/>
                <p:cNvSpPr/>
                <p:nvPr/>
              </p:nvSpPr>
              <p:spPr>
                <a:xfrm>
                  <a:off x="1583899" y="5159505"/>
                  <a:ext cx="812918" cy="791354"/>
                </a:xfrm>
                <a:prstGeom prst="rect">
                  <a:avLst/>
                </a:prstGeom>
                <a:solidFill>
                  <a:srgbClr val="D8D8D8"/>
                </a:solidFill>
                <a:ln w="25400" cap="flat" cmpd="sng">
                  <a:solidFill>
                    <a:srgbClr val="D8D8D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pic>
              <p:nvPicPr>
                <p:cNvPr id="5115" name="Google Shape;5115;p177" descr="house.png"/>
                <p:cNvPicPr preferRelativeResize="0"/>
                <p:nvPr/>
              </p:nvPicPr>
              <p:blipFill rotWithShape="1">
                <a:blip r:embed="rId9">
                  <a:alphaModFix/>
                </a:blip>
                <a:srcRect/>
                <a:stretch/>
              </p:blipFill>
              <p:spPr>
                <a:xfrm>
                  <a:off x="1547669" y="4797159"/>
                  <a:ext cx="901206" cy="1196755"/>
                </a:xfrm>
                <a:prstGeom prst="rect">
                  <a:avLst/>
                </a:prstGeom>
                <a:noFill/>
                <a:ln>
                  <a:noFill/>
                </a:ln>
              </p:spPr>
            </p:pic>
          </p:grpSp>
          <p:pic>
            <p:nvPicPr>
              <p:cNvPr id="5116" name="Google Shape;5116;p177" descr="P:\ConferencesAndJournals\iPres\2016\PREMIS\Karakterisering_DigitalBevaring.png"/>
              <p:cNvPicPr preferRelativeResize="0"/>
              <p:nvPr/>
            </p:nvPicPr>
            <p:blipFill rotWithShape="1">
              <a:blip r:embed="rId10">
                <a:alphaModFix/>
              </a:blip>
              <a:srcRect/>
              <a:stretch/>
            </p:blipFill>
            <p:spPr>
              <a:xfrm>
                <a:off x="8551728" y="4365104"/>
                <a:ext cx="592272" cy="309639"/>
              </a:xfrm>
              <a:prstGeom prst="rect">
                <a:avLst/>
              </a:prstGeom>
              <a:noFill/>
              <a:ln>
                <a:noFill/>
              </a:ln>
            </p:spPr>
          </p:pic>
        </p:grpSp>
      </p:grpSp>
      <p:grpSp>
        <p:nvGrpSpPr>
          <p:cNvPr id="5117" name="Google Shape;5117;p177"/>
          <p:cNvGrpSpPr/>
          <p:nvPr/>
        </p:nvGrpSpPr>
        <p:grpSpPr>
          <a:xfrm>
            <a:off x="2191170" y="1268025"/>
            <a:ext cx="1152000" cy="1046456"/>
            <a:chOff x="9331868" y="3691558"/>
            <a:chExt cx="1236770" cy="1123460"/>
          </a:xfrm>
        </p:grpSpPr>
        <p:grpSp>
          <p:nvGrpSpPr>
            <p:cNvPr id="5118" name="Google Shape;5118;p177"/>
            <p:cNvGrpSpPr/>
            <p:nvPr/>
          </p:nvGrpSpPr>
          <p:grpSpPr>
            <a:xfrm>
              <a:off x="9627047" y="3691558"/>
              <a:ext cx="768110" cy="720000"/>
              <a:chOff x="9852878" y="1871529"/>
              <a:chExt cx="1158156" cy="1085613"/>
            </a:xfrm>
          </p:grpSpPr>
          <p:pic>
            <p:nvPicPr>
              <p:cNvPr id="5119" name="Google Shape;5119;p177"/>
              <p:cNvPicPr preferRelativeResize="0"/>
              <p:nvPr/>
            </p:nvPicPr>
            <p:blipFill rotWithShape="1">
              <a:blip r:embed="rId11">
                <a:alphaModFix/>
              </a:blip>
              <a:srcRect/>
              <a:stretch/>
            </p:blipFill>
            <p:spPr>
              <a:xfrm>
                <a:off x="10432077" y="1942074"/>
                <a:ext cx="301292" cy="1015068"/>
              </a:xfrm>
              <a:prstGeom prst="rect">
                <a:avLst/>
              </a:prstGeom>
              <a:noFill/>
              <a:ln>
                <a:noFill/>
              </a:ln>
            </p:spPr>
          </p:pic>
          <p:grpSp>
            <p:nvGrpSpPr>
              <p:cNvPr id="5120" name="Google Shape;5120;p177"/>
              <p:cNvGrpSpPr/>
              <p:nvPr/>
            </p:nvGrpSpPr>
            <p:grpSpPr>
              <a:xfrm>
                <a:off x="10620671" y="1936852"/>
                <a:ext cx="390363" cy="954074"/>
                <a:chOff x="3974982" y="2558357"/>
                <a:chExt cx="1390269" cy="3397848"/>
              </a:xfrm>
            </p:grpSpPr>
            <p:pic>
              <p:nvPicPr>
                <p:cNvPr id="5121" name="Google Shape;5121;p177"/>
                <p:cNvPicPr preferRelativeResize="0"/>
                <p:nvPr/>
              </p:nvPicPr>
              <p:blipFill rotWithShape="1">
                <a:blip r:embed="rId12">
                  <a:alphaModFix/>
                </a:blip>
                <a:srcRect/>
                <a:stretch/>
              </p:blipFill>
              <p:spPr>
                <a:xfrm>
                  <a:off x="3974982" y="2558357"/>
                  <a:ext cx="1390269" cy="3397848"/>
                </a:xfrm>
                <a:prstGeom prst="rect">
                  <a:avLst/>
                </a:prstGeom>
                <a:noFill/>
                <a:ln>
                  <a:noFill/>
                </a:ln>
              </p:spPr>
            </p:pic>
            <p:sp>
              <p:nvSpPr>
                <p:cNvPr id="5122" name="Google Shape;5122;p177"/>
                <p:cNvSpPr/>
                <p:nvPr/>
              </p:nvSpPr>
              <p:spPr>
                <a:xfrm rot="-9941471" flipH="1">
                  <a:off x="4145395" y="3085311"/>
                  <a:ext cx="437321" cy="255414"/>
                </a:xfrm>
                <a:prstGeom prst="arc">
                  <a:avLst>
                    <a:gd name="adj1" fmla="val 16200000"/>
                    <a:gd name="adj2" fmla="val 5"/>
                  </a:avLst>
                </a:prstGeom>
                <a:noFill/>
                <a:ln w="952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grpSp>
          <p:grpSp>
            <p:nvGrpSpPr>
              <p:cNvPr id="5123" name="Google Shape;5123;p177"/>
              <p:cNvGrpSpPr/>
              <p:nvPr/>
            </p:nvGrpSpPr>
            <p:grpSpPr>
              <a:xfrm>
                <a:off x="9852878" y="1930395"/>
                <a:ext cx="582442" cy="1008000"/>
                <a:chOff x="9058275" y="2080349"/>
                <a:chExt cx="1313134" cy="2272576"/>
              </a:xfrm>
            </p:grpSpPr>
            <p:pic>
              <p:nvPicPr>
                <p:cNvPr id="5124" name="Google Shape;5124;p177"/>
                <p:cNvPicPr preferRelativeResize="0"/>
                <p:nvPr/>
              </p:nvPicPr>
              <p:blipFill rotWithShape="1">
                <a:blip r:embed="rId13">
                  <a:alphaModFix/>
                </a:blip>
                <a:srcRect l="40495" t="25726" b="7308"/>
                <a:stretch/>
              </p:blipFill>
              <p:spPr>
                <a:xfrm>
                  <a:off x="9058275" y="2638425"/>
                  <a:ext cx="1313134" cy="1714500"/>
                </a:xfrm>
                <a:prstGeom prst="rect">
                  <a:avLst/>
                </a:prstGeom>
                <a:noFill/>
                <a:ln>
                  <a:noFill/>
                </a:ln>
              </p:spPr>
            </p:pic>
            <p:pic>
              <p:nvPicPr>
                <p:cNvPr id="5125" name="Google Shape;5125;p177"/>
                <p:cNvPicPr preferRelativeResize="0"/>
                <p:nvPr/>
              </p:nvPicPr>
              <p:blipFill rotWithShape="1">
                <a:blip r:embed="rId6">
                  <a:alphaModFix/>
                </a:blip>
                <a:srcRect r="59328" b="64450"/>
                <a:stretch/>
              </p:blipFill>
              <p:spPr>
                <a:xfrm flipH="1">
                  <a:off x="9362924" y="2080349"/>
                  <a:ext cx="741636" cy="947021"/>
                </a:xfrm>
                <a:prstGeom prst="rect">
                  <a:avLst/>
                </a:prstGeom>
                <a:noFill/>
                <a:ln>
                  <a:noFill/>
                </a:ln>
              </p:spPr>
            </p:pic>
          </p:grpSp>
          <p:pic>
            <p:nvPicPr>
              <p:cNvPr id="5126" name="Google Shape;5126;p177"/>
              <p:cNvPicPr preferRelativeResize="0"/>
              <p:nvPr/>
            </p:nvPicPr>
            <p:blipFill rotWithShape="1">
              <a:blip r:embed="rId14">
                <a:alphaModFix/>
              </a:blip>
              <a:srcRect t="17675" r="67582"/>
              <a:stretch/>
            </p:blipFill>
            <p:spPr>
              <a:xfrm flipH="1">
                <a:off x="10153357" y="1871529"/>
                <a:ext cx="435628" cy="1037300"/>
              </a:xfrm>
              <a:prstGeom prst="rect">
                <a:avLst/>
              </a:prstGeom>
              <a:noFill/>
              <a:ln>
                <a:noFill/>
              </a:ln>
            </p:spPr>
          </p:pic>
        </p:grpSp>
        <p:pic>
          <p:nvPicPr>
            <p:cNvPr id="5127" name="Google Shape;5127;p177"/>
            <p:cNvPicPr preferRelativeResize="0"/>
            <p:nvPr/>
          </p:nvPicPr>
          <p:blipFill rotWithShape="1">
            <a:blip r:embed="rId15">
              <a:alphaModFix/>
            </a:blip>
            <a:srcRect/>
            <a:stretch/>
          </p:blipFill>
          <p:spPr>
            <a:xfrm>
              <a:off x="9331868" y="3856288"/>
              <a:ext cx="756000" cy="958730"/>
            </a:xfrm>
            <a:prstGeom prst="rect">
              <a:avLst/>
            </a:prstGeom>
            <a:noFill/>
            <a:ln>
              <a:noFill/>
            </a:ln>
          </p:spPr>
        </p:pic>
        <p:grpSp>
          <p:nvGrpSpPr>
            <p:cNvPr id="5128" name="Google Shape;5128;p177"/>
            <p:cNvGrpSpPr/>
            <p:nvPr/>
          </p:nvGrpSpPr>
          <p:grpSpPr>
            <a:xfrm>
              <a:off x="10208714" y="4163448"/>
              <a:ext cx="359924" cy="432135"/>
              <a:chOff x="8551728" y="4221090"/>
              <a:chExt cx="592275" cy="504057"/>
            </a:xfrm>
          </p:grpSpPr>
          <p:grpSp>
            <p:nvGrpSpPr>
              <p:cNvPr id="5129" name="Google Shape;5129;p177"/>
              <p:cNvGrpSpPr/>
              <p:nvPr/>
            </p:nvGrpSpPr>
            <p:grpSpPr>
              <a:xfrm>
                <a:off x="8573486" y="4221090"/>
                <a:ext cx="570517" cy="504057"/>
                <a:chOff x="1547669" y="4797159"/>
                <a:chExt cx="901206" cy="1196755"/>
              </a:xfrm>
            </p:grpSpPr>
            <p:sp>
              <p:nvSpPr>
                <p:cNvPr id="5130" name="Google Shape;5130;p177"/>
                <p:cNvSpPr/>
                <p:nvPr/>
              </p:nvSpPr>
              <p:spPr>
                <a:xfrm>
                  <a:off x="1583899" y="5159505"/>
                  <a:ext cx="812918" cy="791354"/>
                </a:xfrm>
                <a:prstGeom prst="rect">
                  <a:avLst/>
                </a:prstGeom>
                <a:solidFill>
                  <a:srgbClr val="D8D8D8"/>
                </a:solidFill>
                <a:ln w="25400" cap="flat" cmpd="sng">
                  <a:solidFill>
                    <a:srgbClr val="D8D8D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pic>
              <p:nvPicPr>
                <p:cNvPr id="5131" name="Google Shape;5131;p177" descr="house.png"/>
                <p:cNvPicPr preferRelativeResize="0"/>
                <p:nvPr/>
              </p:nvPicPr>
              <p:blipFill rotWithShape="1">
                <a:blip r:embed="rId9">
                  <a:alphaModFix/>
                </a:blip>
                <a:srcRect/>
                <a:stretch/>
              </p:blipFill>
              <p:spPr>
                <a:xfrm>
                  <a:off x="1547669" y="4797159"/>
                  <a:ext cx="901206" cy="1196755"/>
                </a:xfrm>
                <a:prstGeom prst="rect">
                  <a:avLst/>
                </a:prstGeom>
                <a:noFill/>
                <a:ln>
                  <a:noFill/>
                </a:ln>
              </p:spPr>
            </p:pic>
          </p:grpSp>
          <p:pic>
            <p:nvPicPr>
              <p:cNvPr id="5132" name="Google Shape;5132;p177" descr="P:\ConferencesAndJournals\iPres\2016\PREMIS\Karakterisering_DigitalBevaring.png"/>
              <p:cNvPicPr preferRelativeResize="0"/>
              <p:nvPr/>
            </p:nvPicPr>
            <p:blipFill rotWithShape="1">
              <a:blip r:embed="rId16">
                <a:alphaModFix/>
              </a:blip>
              <a:srcRect/>
              <a:stretch/>
            </p:blipFill>
            <p:spPr>
              <a:xfrm>
                <a:off x="8551728" y="4365104"/>
                <a:ext cx="592272" cy="309639"/>
              </a:xfrm>
              <a:prstGeom prst="rect">
                <a:avLst/>
              </a:prstGeom>
              <a:noFill/>
              <a:ln>
                <a:noFill/>
              </a:ln>
            </p:spPr>
          </p:pic>
        </p:grpSp>
      </p:grpSp>
      <p:sp>
        <p:nvSpPr>
          <p:cNvPr id="5133" name="Google Shape;5133;p177"/>
          <p:cNvSpPr/>
          <p:nvPr/>
        </p:nvSpPr>
        <p:spPr>
          <a:xfrm>
            <a:off x="377875" y="5868666"/>
            <a:ext cx="4266133" cy="664776"/>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134" name="Google Shape;5134;p177"/>
          <p:cNvSpPr/>
          <p:nvPr/>
        </p:nvSpPr>
        <p:spPr>
          <a:xfrm>
            <a:off x="693509" y="2630224"/>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agentName</a:t>
            </a:r>
            <a:endParaRPr sz="1800" b="0" i="0" u="none" strike="noStrike" cap="none">
              <a:solidFill>
                <a:srgbClr val="FFFFFF"/>
              </a:solidFill>
              <a:latin typeface="Verdana"/>
              <a:ea typeface="Verdana"/>
              <a:cs typeface="Verdana"/>
              <a:sym typeface="Verdana"/>
            </a:endParaRPr>
          </a:p>
        </p:txBody>
      </p:sp>
      <p:sp>
        <p:nvSpPr>
          <p:cNvPr id="5135" name="Google Shape;5135;p177"/>
          <p:cNvSpPr/>
          <p:nvPr/>
        </p:nvSpPr>
        <p:spPr>
          <a:xfrm>
            <a:off x="693509" y="2990586"/>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agentType</a:t>
            </a:r>
            <a:endParaRPr sz="1800" b="0" i="0" u="none" strike="noStrike" cap="none">
              <a:solidFill>
                <a:srgbClr val="FFFFFF"/>
              </a:solidFill>
              <a:latin typeface="Verdana"/>
              <a:ea typeface="Verdana"/>
              <a:cs typeface="Verdana"/>
              <a:sym typeface="Verdana"/>
            </a:endParaRPr>
          </a:p>
        </p:txBody>
      </p:sp>
      <p:sp>
        <p:nvSpPr>
          <p:cNvPr id="5136" name="Google Shape;5136;p177"/>
          <p:cNvSpPr/>
          <p:nvPr/>
        </p:nvSpPr>
        <p:spPr>
          <a:xfrm>
            <a:off x="693509" y="3350949"/>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agentVersion</a:t>
            </a:r>
            <a:endParaRPr sz="1800" b="0" i="0" u="none" strike="noStrike" cap="none">
              <a:solidFill>
                <a:srgbClr val="FFFFFF"/>
              </a:solidFill>
              <a:latin typeface="Verdana"/>
              <a:ea typeface="Verdana"/>
              <a:cs typeface="Verdana"/>
              <a:sym typeface="Verdana"/>
            </a:endParaRPr>
          </a:p>
        </p:txBody>
      </p:sp>
      <p:sp>
        <p:nvSpPr>
          <p:cNvPr id="5137" name="Google Shape;5137;p177"/>
          <p:cNvSpPr/>
          <p:nvPr/>
        </p:nvSpPr>
        <p:spPr>
          <a:xfrm>
            <a:off x="693509" y="3711311"/>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agentNote</a:t>
            </a:r>
            <a:endParaRPr sz="1800" b="0" i="0" u="none" strike="noStrike" cap="none">
              <a:solidFill>
                <a:srgbClr val="FFFFFF"/>
              </a:solidFill>
              <a:latin typeface="Verdana"/>
              <a:ea typeface="Verdana"/>
              <a:cs typeface="Verdana"/>
              <a:sym typeface="Verdana"/>
            </a:endParaRPr>
          </a:p>
        </p:txBody>
      </p:sp>
      <p:sp>
        <p:nvSpPr>
          <p:cNvPr id="5138" name="Google Shape;5138;p177"/>
          <p:cNvSpPr/>
          <p:nvPr/>
        </p:nvSpPr>
        <p:spPr>
          <a:xfrm>
            <a:off x="693509" y="4071674"/>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agentExtension</a:t>
            </a:r>
            <a:endParaRPr sz="1800" b="0" i="0" u="none" strike="noStrike" cap="none">
              <a:solidFill>
                <a:srgbClr val="FFFFFF"/>
              </a:solidFill>
              <a:latin typeface="Verdana"/>
              <a:ea typeface="Verdana"/>
              <a:cs typeface="Verdana"/>
              <a:sym typeface="Verdana"/>
            </a:endParaRPr>
          </a:p>
        </p:txBody>
      </p:sp>
      <p:sp>
        <p:nvSpPr>
          <p:cNvPr id="5139" name="Google Shape;5139;p177"/>
          <p:cNvSpPr/>
          <p:nvPr/>
        </p:nvSpPr>
        <p:spPr>
          <a:xfrm>
            <a:off x="693509" y="4430449"/>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linkingEventIdentifier</a:t>
            </a:r>
            <a:endParaRPr sz="1800" b="0" i="0" u="none" strike="noStrike" cap="none">
              <a:solidFill>
                <a:srgbClr val="FFFFFF"/>
              </a:solidFill>
              <a:latin typeface="Verdana"/>
              <a:ea typeface="Verdana"/>
              <a:cs typeface="Verdana"/>
              <a:sym typeface="Verdana"/>
            </a:endParaRPr>
          </a:p>
        </p:txBody>
      </p:sp>
      <p:sp>
        <p:nvSpPr>
          <p:cNvPr id="5140" name="Google Shape;5140;p177"/>
          <p:cNvSpPr/>
          <p:nvPr/>
        </p:nvSpPr>
        <p:spPr>
          <a:xfrm>
            <a:off x="693509" y="2271449"/>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agentIdentifier</a:t>
            </a:r>
            <a:endParaRPr sz="1800" b="0" i="0" u="none" strike="noStrike" cap="none">
              <a:solidFill>
                <a:srgbClr val="FFFFFF"/>
              </a:solidFill>
              <a:latin typeface="Verdana"/>
              <a:ea typeface="Verdana"/>
              <a:cs typeface="Verdana"/>
              <a:sym typeface="Verdana"/>
            </a:endParaRPr>
          </a:p>
        </p:txBody>
      </p:sp>
      <p:sp>
        <p:nvSpPr>
          <p:cNvPr id="5141" name="Google Shape;5141;p177"/>
          <p:cNvSpPr/>
          <p:nvPr/>
        </p:nvSpPr>
        <p:spPr>
          <a:xfrm>
            <a:off x="693509" y="4790811"/>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linkingRightsStatementIdentifier</a:t>
            </a:r>
            <a:endParaRPr sz="1800" b="0" i="0" u="none" strike="noStrike" cap="none">
              <a:solidFill>
                <a:srgbClr val="FFFFFF"/>
              </a:solidFill>
              <a:latin typeface="Verdana"/>
              <a:ea typeface="Verdana"/>
              <a:cs typeface="Verdana"/>
              <a:sym typeface="Verdana"/>
            </a:endParaRPr>
          </a:p>
        </p:txBody>
      </p:sp>
      <p:sp>
        <p:nvSpPr>
          <p:cNvPr id="5142" name="Google Shape;5142;p177"/>
          <p:cNvSpPr/>
          <p:nvPr/>
        </p:nvSpPr>
        <p:spPr>
          <a:xfrm>
            <a:off x="693509" y="5151174"/>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D6D100"/>
              </a:buClr>
              <a:buSzPts val="1800"/>
              <a:buFont typeface="Verdana"/>
              <a:buNone/>
            </a:pPr>
            <a:r>
              <a:rPr lang="en-US" sz="1800" b="0" i="0" u="none" strike="noStrike" cap="none">
                <a:solidFill>
                  <a:srgbClr val="D6D100"/>
                </a:solidFill>
                <a:latin typeface="Verdana"/>
                <a:ea typeface="Verdana"/>
                <a:cs typeface="Verdana"/>
                <a:sym typeface="Verdana"/>
              </a:rPr>
              <a:t>linkingEnvironmentIdentifier</a:t>
            </a:r>
            <a:endParaRPr sz="1800" b="0" i="0" u="none" strike="noStrike" cap="none">
              <a:solidFill>
                <a:srgbClr val="D6D100"/>
              </a:solidFill>
              <a:latin typeface="Verdana"/>
              <a:ea typeface="Verdana"/>
              <a:cs typeface="Verdana"/>
              <a:sym typeface="Verdana"/>
            </a:endParaRPr>
          </a:p>
        </p:txBody>
      </p:sp>
      <p:sp>
        <p:nvSpPr>
          <p:cNvPr id="5143" name="Google Shape;5143;p177"/>
          <p:cNvSpPr/>
          <p:nvPr/>
        </p:nvSpPr>
        <p:spPr>
          <a:xfrm>
            <a:off x="511374" y="2218488"/>
            <a:ext cx="4266133" cy="2910365"/>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cxnSp>
        <p:nvCxnSpPr>
          <p:cNvPr id="5144" name="Google Shape;5144;p177"/>
          <p:cNvCxnSpPr>
            <a:stCxn id="5145" idx="3"/>
            <a:endCxn id="5140" idx="5"/>
          </p:cNvCxnSpPr>
          <p:nvPr/>
        </p:nvCxnSpPr>
        <p:spPr>
          <a:xfrm>
            <a:off x="554589" y="1947599"/>
            <a:ext cx="179400" cy="485700"/>
          </a:xfrm>
          <a:prstGeom prst="straightConnector1">
            <a:avLst/>
          </a:prstGeom>
          <a:noFill/>
          <a:ln w="9525" cap="flat" cmpd="sng">
            <a:solidFill>
              <a:schemeClr val="dk1"/>
            </a:solidFill>
            <a:prstDash val="solid"/>
            <a:round/>
            <a:headEnd type="none" w="sm" len="sm"/>
            <a:tailEnd type="none" w="sm" len="sm"/>
          </a:ln>
        </p:spPr>
      </p:cxnSp>
      <p:cxnSp>
        <p:nvCxnSpPr>
          <p:cNvPr id="5146" name="Google Shape;5146;p177"/>
          <p:cNvCxnSpPr>
            <a:stCxn id="5145" idx="3"/>
            <a:endCxn id="5140" idx="5"/>
          </p:cNvCxnSpPr>
          <p:nvPr/>
        </p:nvCxnSpPr>
        <p:spPr>
          <a:xfrm>
            <a:off x="554589" y="1947599"/>
            <a:ext cx="179400" cy="485700"/>
          </a:xfrm>
          <a:prstGeom prst="straightConnector1">
            <a:avLst/>
          </a:prstGeom>
          <a:noFill/>
          <a:ln w="9525" cap="flat" cmpd="sng">
            <a:solidFill>
              <a:srgbClr val="595959"/>
            </a:solidFill>
            <a:prstDash val="solid"/>
            <a:round/>
            <a:headEnd type="none" w="sm" len="sm"/>
            <a:tailEnd type="none" w="sm" len="sm"/>
          </a:ln>
        </p:spPr>
      </p:cxnSp>
      <p:cxnSp>
        <p:nvCxnSpPr>
          <p:cNvPr id="5147" name="Google Shape;5147;p177"/>
          <p:cNvCxnSpPr>
            <a:stCxn id="5145" idx="3"/>
            <a:endCxn id="5134" idx="5"/>
          </p:cNvCxnSpPr>
          <p:nvPr/>
        </p:nvCxnSpPr>
        <p:spPr>
          <a:xfrm>
            <a:off x="554589" y="1947599"/>
            <a:ext cx="179400" cy="844500"/>
          </a:xfrm>
          <a:prstGeom prst="straightConnector1">
            <a:avLst/>
          </a:prstGeom>
          <a:noFill/>
          <a:ln w="9525" cap="flat" cmpd="sng">
            <a:solidFill>
              <a:srgbClr val="595959"/>
            </a:solidFill>
            <a:prstDash val="solid"/>
            <a:round/>
            <a:headEnd type="none" w="sm" len="sm"/>
            <a:tailEnd type="none" w="sm" len="sm"/>
          </a:ln>
        </p:spPr>
      </p:cxnSp>
      <p:cxnSp>
        <p:nvCxnSpPr>
          <p:cNvPr id="5148" name="Google Shape;5148;p177"/>
          <p:cNvCxnSpPr>
            <a:stCxn id="5145" idx="3"/>
            <a:endCxn id="5135" idx="5"/>
          </p:cNvCxnSpPr>
          <p:nvPr/>
        </p:nvCxnSpPr>
        <p:spPr>
          <a:xfrm>
            <a:off x="554589" y="1947599"/>
            <a:ext cx="179400" cy="1204800"/>
          </a:xfrm>
          <a:prstGeom prst="straightConnector1">
            <a:avLst/>
          </a:prstGeom>
          <a:noFill/>
          <a:ln w="9525" cap="flat" cmpd="sng">
            <a:solidFill>
              <a:schemeClr val="dk1"/>
            </a:solidFill>
            <a:prstDash val="solid"/>
            <a:round/>
            <a:headEnd type="none" w="sm" len="sm"/>
            <a:tailEnd type="none" w="sm" len="sm"/>
          </a:ln>
        </p:spPr>
      </p:cxnSp>
      <p:cxnSp>
        <p:nvCxnSpPr>
          <p:cNvPr id="5149" name="Google Shape;5149;p177"/>
          <p:cNvCxnSpPr>
            <a:stCxn id="5145" idx="3"/>
            <a:endCxn id="5136" idx="5"/>
          </p:cNvCxnSpPr>
          <p:nvPr/>
        </p:nvCxnSpPr>
        <p:spPr>
          <a:xfrm>
            <a:off x="554589" y="1947599"/>
            <a:ext cx="179400" cy="1565400"/>
          </a:xfrm>
          <a:prstGeom prst="straightConnector1">
            <a:avLst/>
          </a:prstGeom>
          <a:noFill/>
          <a:ln w="9525" cap="flat" cmpd="sng">
            <a:solidFill>
              <a:schemeClr val="dk1"/>
            </a:solidFill>
            <a:prstDash val="solid"/>
            <a:round/>
            <a:headEnd type="none" w="sm" len="sm"/>
            <a:tailEnd type="none" w="sm" len="sm"/>
          </a:ln>
        </p:spPr>
      </p:cxnSp>
      <p:cxnSp>
        <p:nvCxnSpPr>
          <p:cNvPr id="5150" name="Google Shape;5150;p177"/>
          <p:cNvCxnSpPr>
            <a:stCxn id="5145" idx="3"/>
            <a:endCxn id="5137" idx="5"/>
          </p:cNvCxnSpPr>
          <p:nvPr/>
        </p:nvCxnSpPr>
        <p:spPr>
          <a:xfrm>
            <a:off x="554589" y="1947599"/>
            <a:ext cx="179400" cy="1925700"/>
          </a:xfrm>
          <a:prstGeom prst="straightConnector1">
            <a:avLst/>
          </a:prstGeom>
          <a:noFill/>
          <a:ln w="9525" cap="flat" cmpd="sng">
            <a:solidFill>
              <a:srgbClr val="595959"/>
            </a:solidFill>
            <a:prstDash val="solid"/>
            <a:round/>
            <a:headEnd type="none" w="sm" len="sm"/>
            <a:tailEnd type="none" w="sm" len="sm"/>
          </a:ln>
        </p:spPr>
      </p:cxnSp>
      <p:cxnSp>
        <p:nvCxnSpPr>
          <p:cNvPr id="5151" name="Google Shape;5151;p177"/>
          <p:cNvCxnSpPr>
            <a:stCxn id="5145" idx="3"/>
            <a:endCxn id="5138" idx="5"/>
          </p:cNvCxnSpPr>
          <p:nvPr/>
        </p:nvCxnSpPr>
        <p:spPr>
          <a:xfrm>
            <a:off x="554589" y="1947599"/>
            <a:ext cx="179400" cy="2286000"/>
          </a:xfrm>
          <a:prstGeom prst="straightConnector1">
            <a:avLst/>
          </a:prstGeom>
          <a:noFill/>
          <a:ln w="9525" cap="flat" cmpd="sng">
            <a:solidFill>
              <a:schemeClr val="dk1"/>
            </a:solidFill>
            <a:prstDash val="solid"/>
            <a:round/>
            <a:headEnd type="none" w="sm" len="sm"/>
            <a:tailEnd type="none" w="sm" len="sm"/>
          </a:ln>
        </p:spPr>
      </p:cxnSp>
      <p:cxnSp>
        <p:nvCxnSpPr>
          <p:cNvPr id="5152" name="Google Shape;5152;p177"/>
          <p:cNvCxnSpPr>
            <a:stCxn id="5145" idx="3"/>
            <a:endCxn id="5139" idx="5"/>
          </p:cNvCxnSpPr>
          <p:nvPr/>
        </p:nvCxnSpPr>
        <p:spPr>
          <a:xfrm>
            <a:off x="554589" y="1947599"/>
            <a:ext cx="179400" cy="2644800"/>
          </a:xfrm>
          <a:prstGeom prst="straightConnector1">
            <a:avLst/>
          </a:prstGeom>
          <a:noFill/>
          <a:ln w="9525" cap="flat" cmpd="sng">
            <a:solidFill>
              <a:schemeClr val="dk1"/>
            </a:solidFill>
            <a:prstDash val="solid"/>
            <a:round/>
            <a:headEnd type="none" w="sm" len="sm"/>
            <a:tailEnd type="none" w="sm" len="sm"/>
          </a:ln>
        </p:spPr>
      </p:cxnSp>
      <p:cxnSp>
        <p:nvCxnSpPr>
          <p:cNvPr id="5153" name="Google Shape;5153;p177"/>
          <p:cNvCxnSpPr>
            <a:stCxn id="5145" idx="3"/>
            <a:endCxn id="5141" idx="5"/>
          </p:cNvCxnSpPr>
          <p:nvPr/>
        </p:nvCxnSpPr>
        <p:spPr>
          <a:xfrm>
            <a:off x="554589" y="1947599"/>
            <a:ext cx="179400" cy="3005100"/>
          </a:xfrm>
          <a:prstGeom prst="straightConnector1">
            <a:avLst/>
          </a:prstGeom>
          <a:noFill/>
          <a:ln w="9525" cap="flat" cmpd="sng">
            <a:solidFill>
              <a:schemeClr val="dk1"/>
            </a:solidFill>
            <a:prstDash val="solid"/>
            <a:round/>
            <a:headEnd type="none" w="sm" len="sm"/>
            <a:tailEnd type="none" w="sm" len="sm"/>
          </a:ln>
        </p:spPr>
      </p:cxnSp>
      <p:cxnSp>
        <p:nvCxnSpPr>
          <p:cNvPr id="5154" name="Google Shape;5154;p177"/>
          <p:cNvCxnSpPr>
            <a:stCxn id="5145" idx="3"/>
            <a:endCxn id="5142" idx="5"/>
          </p:cNvCxnSpPr>
          <p:nvPr/>
        </p:nvCxnSpPr>
        <p:spPr>
          <a:xfrm>
            <a:off x="554589" y="1947599"/>
            <a:ext cx="179400" cy="3365400"/>
          </a:xfrm>
          <a:prstGeom prst="straightConnector1">
            <a:avLst/>
          </a:prstGeom>
          <a:noFill/>
          <a:ln w="9525" cap="flat" cmpd="sng">
            <a:solidFill>
              <a:schemeClr val="dk1"/>
            </a:solidFill>
            <a:prstDash val="solid"/>
            <a:round/>
            <a:headEnd type="none" w="sm" len="sm"/>
            <a:tailEnd type="none" w="sm" len="sm"/>
          </a:ln>
        </p:spPr>
      </p:cxnSp>
      <p:sp>
        <p:nvSpPr>
          <p:cNvPr id="5145" name="Google Shape;5145;p177"/>
          <p:cNvSpPr/>
          <p:nvPr/>
        </p:nvSpPr>
        <p:spPr>
          <a:xfrm flipH="1">
            <a:off x="554589" y="1785674"/>
            <a:ext cx="1439863"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3600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agent</a:t>
            </a:r>
            <a:endParaRPr sz="1800" b="0" i="0" u="none" strike="noStrike" cap="none">
              <a:solidFill>
                <a:srgbClr val="FFFFFF"/>
              </a:solidFill>
              <a:latin typeface="Verdana"/>
              <a:ea typeface="Verdana"/>
              <a:cs typeface="Verdana"/>
              <a:sym typeface="Verdana"/>
            </a:endParaRPr>
          </a:p>
        </p:txBody>
      </p:sp>
      <p:pic>
        <p:nvPicPr>
          <p:cNvPr id="5155" name="Google Shape;5155;p177" descr="P:\digital.bevaring.dk\Illustrations\web\Begivenheder_Events_DigitalPreservation.png"/>
          <p:cNvPicPr preferRelativeResize="0"/>
          <p:nvPr/>
        </p:nvPicPr>
        <p:blipFill rotWithShape="1">
          <a:blip r:embed="rId17">
            <a:alphaModFix/>
          </a:blip>
          <a:srcRect/>
          <a:stretch/>
        </p:blipFill>
        <p:spPr>
          <a:xfrm>
            <a:off x="5560998" y="2017478"/>
            <a:ext cx="367469" cy="259394"/>
          </a:xfrm>
          <a:prstGeom prst="rect">
            <a:avLst/>
          </a:prstGeom>
          <a:noFill/>
          <a:ln>
            <a:noFill/>
          </a:ln>
        </p:spPr>
      </p:pic>
      <p:sp>
        <p:nvSpPr>
          <p:cNvPr id="5156" name="Google Shape;5156;p177"/>
          <p:cNvSpPr/>
          <p:nvPr/>
        </p:nvSpPr>
        <p:spPr>
          <a:xfrm>
            <a:off x="4768379" y="1381008"/>
            <a:ext cx="550862" cy="276225"/>
          </a:xfrm>
          <a:prstGeom prst="roundRect">
            <a:avLst>
              <a:gd name="adj" fmla="val 16667"/>
            </a:avLst>
          </a:prstGeom>
          <a:solidFill>
            <a:srgbClr val="AE8034"/>
          </a:solidFill>
          <a:ln w="28575" cap="flat" cmpd="sng">
            <a:solidFill>
              <a:srgbClr val="8A8700"/>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object</a:t>
            </a:r>
            <a:endParaRPr sz="1200" b="1" i="0" u="none" strike="noStrike" cap="none">
              <a:solidFill>
                <a:srgbClr val="FFFFFF"/>
              </a:solidFill>
              <a:latin typeface="Times New Roman"/>
              <a:ea typeface="Times New Roman"/>
              <a:cs typeface="Times New Roman"/>
              <a:sym typeface="Times New Roman"/>
            </a:endParaRPr>
          </a:p>
        </p:txBody>
      </p:sp>
      <p:sp>
        <p:nvSpPr>
          <p:cNvPr id="5157" name="Google Shape;5157;p177"/>
          <p:cNvSpPr/>
          <p:nvPr/>
        </p:nvSpPr>
        <p:spPr>
          <a:xfrm>
            <a:off x="5460469" y="1700609"/>
            <a:ext cx="552450" cy="276225"/>
          </a:xfrm>
          <a:prstGeom prst="roundRect">
            <a:avLst>
              <a:gd name="adj" fmla="val 16667"/>
            </a:avLst>
          </a:prstGeom>
          <a:solidFill>
            <a:srgbClr val="AE8034"/>
          </a:solidFill>
          <a:ln w="127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event</a:t>
            </a:r>
            <a:endParaRPr sz="1200" b="1" i="0" u="none" strike="noStrike" cap="none">
              <a:solidFill>
                <a:srgbClr val="FFFFFF"/>
              </a:solidFill>
              <a:latin typeface="Times New Roman"/>
              <a:ea typeface="Times New Roman"/>
              <a:cs typeface="Times New Roman"/>
              <a:sym typeface="Times New Roman"/>
            </a:endParaRPr>
          </a:p>
        </p:txBody>
      </p:sp>
      <p:sp>
        <p:nvSpPr>
          <p:cNvPr id="5158" name="Google Shape;5158;p177"/>
          <p:cNvSpPr/>
          <p:nvPr/>
        </p:nvSpPr>
        <p:spPr>
          <a:xfrm>
            <a:off x="6111329" y="1381008"/>
            <a:ext cx="552450" cy="274638"/>
          </a:xfrm>
          <a:prstGeom prst="roundRect">
            <a:avLst>
              <a:gd name="adj" fmla="val 16667"/>
            </a:avLst>
          </a:prstGeom>
          <a:solidFill>
            <a:srgbClr val="AE8034"/>
          </a:solidFill>
          <a:ln w="127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agent</a:t>
            </a:r>
            <a:endParaRPr sz="1200" b="1" i="0" u="none" strike="noStrike" cap="none">
              <a:solidFill>
                <a:srgbClr val="FFFFFF"/>
              </a:solidFill>
              <a:latin typeface="Times New Roman"/>
              <a:ea typeface="Times New Roman"/>
              <a:cs typeface="Times New Roman"/>
              <a:sym typeface="Times New Roman"/>
            </a:endParaRPr>
          </a:p>
        </p:txBody>
      </p:sp>
      <p:sp>
        <p:nvSpPr>
          <p:cNvPr id="5159" name="Google Shape;5159;p177"/>
          <p:cNvSpPr/>
          <p:nvPr/>
        </p:nvSpPr>
        <p:spPr>
          <a:xfrm>
            <a:off x="5462057" y="1064344"/>
            <a:ext cx="550862" cy="276225"/>
          </a:xfrm>
          <a:prstGeom prst="roundRect">
            <a:avLst>
              <a:gd name="adj" fmla="val 16667"/>
            </a:avLst>
          </a:prstGeom>
          <a:solidFill>
            <a:srgbClr val="AE8034"/>
          </a:solidFill>
          <a:ln w="127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rights</a:t>
            </a:r>
            <a:endParaRPr sz="1200" b="1" i="0" u="none" strike="noStrike" cap="none">
              <a:solidFill>
                <a:srgbClr val="FFFFFF"/>
              </a:solidFill>
              <a:latin typeface="Times New Roman"/>
              <a:ea typeface="Times New Roman"/>
              <a:cs typeface="Times New Roman"/>
              <a:sym typeface="Times New Roman"/>
            </a:endParaRPr>
          </a:p>
        </p:txBody>
      </p:sp>
      <p:sp>
        <p:nvSpPr>
          <p:cNvPr id="5160" name="Google Shape;5160;p177"/>
          <p:cNvSpPr/>
          <p:nvPr/>
        </p:nvSpPr>
        <p:spPr>
          <a:xfrm>
            <a:off x="5339061" y="1681195"/>
            <a:ext cx="725092" cy="609104"/>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161" name="Google Shape;5161;p177"/>
          <p:cNvSpPr/>
          <p:nvPr/>
        </p:nvSpPr>
        <p:spPr>
          <a:xfrm>
            <a:off x="6112800" y="1382400"/>
            <a:ext cx="552450" cy="274638"/>
          </a:xfrm>
          <a:prstGeom prst="roundRect">
            <a:avLst>
              <a:gd name="adj" fmla="val 16667"/>
            </a:avLst>
          </a:prstGeom>
          <a:noFill/>
          <a:ln w="127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chemeClr val="lt1"/>
              </a:buClr>
              <a:buSzPts val="1200"/>
              <a:buFont typeface="Gill Sans"/>
              <a:buNone/>
            </a:pPr>
            <a:endParaRPr sz="1200" b="1" i="0" u="none" strike="noStrike" cap="none">
              <a:solidFill>
                <a:srgbClr val="FFFFFF"/>
              </a:solidFill>
              <a:latin typeface="Times New Roman"/>
              <a:ea typeface="Times New Roman"/>
              <a:cs typeface="Times New Roman"/>
              <a:sym typeface="Times New Roman"/>
            </a:endParaRPr>
          </a:p>
        </p:txBody>
      </p:sp>
      <p:pic>
        <p:nvPicPr>
          <p:cNvPr id="5162" name="Google Shape;5162;p177" descr="P:\digital.bevaring.dk\Illustrations\web\Lovgivning_LegalRestrictions_DigitalPreservation.png"/>
          <p:cNvPicPr preferRelativeResize="0"/>
          <p:nvPr/>
        </p:nvPicPr>
        <p:blipFill rotWithShape="1">
          <a:blip r:embed="rId18">
            <a:alphaModFix/>
          </a:blip>
          <a:srcRect/>
          <a:stretch/>
        </p:blipFill>
        <p:spPr>
          <a:xfrm>
            <a:off x="5621792" y="775419"/>
            <a:ext cx="245204" cy="285064"/>
          </a:xfrm>
          <a:prstGeom prst="rect">
            <a:avLst/>
          </a:prstGeom>
          <a:noFill/>
          <a:ln>
            <a:noFill/>
          </a:ln>
        </p:spPr>
      </p:pic>
      <p:sp>
        <p:nvSpPr>
          <p:cNvPr id="5163" name="Google Shape;5163;p177"/>
          <p:cNvSpPr/>
          <p:nvPr/>
        </p:nvSpPr>
        <p:spPr>
          <a:xfrm>
            <a:off x="5359076" y="775419"/>
            <a:ext cx="725092" cy="609104"/>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nvGrpSpPr>
          <p:cNvPr id="5164" name="Google Shape;5164;p177"/>
          <p:cNvGrpSpPr/>
          <p:nvPr/>
        </p:nvGrpSpPr>
        <p:grpSpPr>
          <a:xfrm>
            <a:off x="4629944" y="1700808"/>
            <a:ext cx="430289" cy="360040"/>
            <a:chOff x="1475656" y="4998347"/>
            <a:chExt cx="1372080" cy="1051245"/>
          </a:xfrm>
        </p:grpSpPr>
        <p:pic>
          <p:nvPicPr>
            <p:cNvPr id="5165" name="Google Shape;5165;p177" descr="P:\digital.bevaring.dk\Illustrations\web\Bevaringsmetoder_PreservationMethods_DigitalPreservation.png"/>
            <p:cNvPicPr preferRelativeResize="0"/>
            <p:nvPr/>
          </p:nvPicPr>
          <p:blipFill rotWithShape="1">
            <a:blip r:embed="rId19">
              <a:alphaModFix/>
            </a:blip>
            <a:srcRect t="16063"/>
            <a:stretch/>
          </p:blipFill>
          <p:spPr>
            <a:xfrm>
              <a:off x="1475656" y="4998347"/>
              <a:ext cx="1372080" cy="1051245"/>
            </a:xfrm>
            <a:prstGeom prst="rect">
              <a:avLst/>
            </a:prstGeom>
            <a:noFill/>
            <a:ln>
              <a:noFill/>
            </a:ln>
          </p:spPr>
        </p:pic>
        <p:sp>
          <p:nvSpPr>
            <p:cNvPr id="5166" name="Google Shape;5166;p177"/>
            <p:cNvSpPr/>
            <p:nvPr/>
          </p:nvSpPr>
          <p:spPr>
            <a:xfrm>
              <a:off x="1784505" y="4998347"/>
              <a:ext cx="288540" cy="13349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600"/>
                <a:buFont typeface="Gill Sans"/>
                <a:buNone/>
              </a:pPr>
              <a:endParaRPr sz="600" b="0" i="0" u="none" strike="noStrike" cap="none">
                <a:solidFill>
                  <a:srgbClr val="FFFFFF"/>
                </a:solidFill>
                <a:latin typeface="Gill Sans"/>
                <a:ea typeface="Gill Sans"/>
                <a:cs typeface="Gill Sans"/>
                <a:sym typeface="Gill Sans"/>
              </a:endParaRPr>
            </a:p>
          </p:txBody>
        </p:sp>
      </p:grpSp>
      <p:sp>
        <p:nvSpPr>
          <p:cNvPr id="5167" name="Google Shape;5167;p177"/>
          <p:cNvSpPr/>
          <p:nvPr/>
        </p:nvSpPr>
        <p:spPr>
          <a:xfrm rot="-5400000">
            <a:off x="4602486" y="1427839"/>
            <a:ext cx="182562" cy="1873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127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500"/>
              <a:buFont typeface="Gill Sans"/>
              <a:buNone/>
            </a:pPr>
            <a:endParaRPr sz="500" b="0" i="0" u="none" strike="noStrike" cap="none">
              <a:solidFill>
                <a:srgbClr val="000000"/>
              </a:solidFill>
              <a:latin typeface="Gill Sans"/>
              <a:ea typeface="Gill Sans"/>
              <a:cs typeface="Gill Sans"/>
              <a:sym typeface="Gill Sans"/>
            </a:endParaRPr>
          </a:p>
        </p:txBody>
      </p:sp>
      <p:sp>
        <p:nvSpPr>
          <p:cNvPr id="5168" name="Google Shape;5168;p177"/>
          <p:cNvSpPr/>
          <p:nvPr/>
        </p:nvSpPr>
        <p:spPr>
          <a:xfrm>
            <a:off x="6112800" y="1382400"/>
            <a:ext cx="550862" cy="276225"/>
          </a:xfrm>
          <a:prstGeom prst="roundRect">
            <a:avLst>
              <a:gd name="adj" fmla="val 16667"/>
            </a:avLst>
          </a:prstGeom>
          <a:noFill/>
          <a:ln w="28575" cap="flat" cmpd="sng">
            <a:solidFill>
              <a:schemeClr val="dk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chemeClr val="lt1"/>
              </a:buClr>
              <a:buSzPts val="1200"/>
              <a:buFont typeface="Gill Sans"/>
              <a:buNone/>
            </a:pPr>
            <a:endParaRPr sz="1200" b="1" i="0" u="none" strike="noStrike" cap="none">
              <a:solidFill>
                <a:srgbClr val="FFFFFF"/>
              </a:solidFill>
              <a:latin typeface="Times New Roman"/>
              <a:ea typeface="Times New Roman"/>
              <a:cs typeface="Times New Roman"/>
              <a:sym typeface="Times New Roman"/>
            </a:endParaRPr>
          </a:p>
        </p:txBody>
      </p:sp>
      <p:sp>
        <p:nvSpPr>
          <p:cNvPr id="5169" name="Google Shape;5169;p177"/>
          <p:cNvSpPr/>
          <p:nvPr/>
        </p:nvSpPr>
        <p:spPr>
          <a:xfrm>
            <a:off x="5060233" y="2730236"/>
            <a:ext cx="3898350" cy="256993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4F81BD"/>
              </a:buClr>
              <a:buSzPts val="1216"/>
              <a:buFont typeface="Verdana"/>
              <a:buNone/>
            </a:pPr>
            <a:r>
              <a:rPr lang="en-US" sz="1600" b="0" i="0" u="none" strike="noStrike" cap="none">
                <a:solidFill>
                  <a:srgbClr val="000000"/>
                </a:solidFill>
                <a:latin typeface="Verdana"/>
                <a:ea typeface="Verdana"/>
                <a:cs typeface="Verdana"/>
                <a:sym typeface="Verdana"/>
              </a:rPr>
              <a:t>An agent is actually an environment acting as an agent</a:t>
            </a:r>
            <a:endParaRPr/>
          </a:p>
          <a:p>
            <a:pPr marL="0" marR="0" lvl="0" indent="0" algn="l" rtl="0">
              <a:lnSpc>
                <a:spcPct val="100000"/>
              </a:lnSpc>
              <a:spcBef>
                <a:spcPts val="600"/>
              </a:spcBef>
              <a:spcAft>
                <a:spcPts val="0"/>
              </a:spcAft>
              <a:buClr>
                <a:srgbClr val="4F81BD"/>
              </a:buClr>
              <a:buSzPts val="1216"/>
              <a:buFont typeface="Verdana"/>
              <a:buNone/>
            </a:pPr>
            <a:r>
              <a:rPr lang="en-US" sz="1600" b="0" i="1" u="none" strike="noStrike" cap="none">
                <a:solidFill>
                  <a:srgbClr val="000000"/>
                </a:solidFill>
                <a:latin typeface="Verdana"/>
                <a:ea typeface="Verdana"/>
                <a:cs typeface="Verdana"/>
                <a:sym typeface="Verdana"/>
              </a:rPr>
              <a:t>e.g. a format migration software agent involved in a preservation action</a:t>
            </a:r>
            <a:endParaRPr sz="1600" b="0" i="1" u="none" strike="noStrike" cap="none">
              <a:solidFill>
                <a:srgbClr val="000000"/>
              </a:solidFill>
              <a:latin typeface="Verdana"/>
              <a:ea typeface="Verdana"/>
              <a:cs typeface="Verdana"/>
              <a:sym typeface="Verdana"/>
            </a:endParaRPr>
          </a:p>
          <a:p>
            <a:pPr marL="0" marR="0" lvl="0" indent="0" algn="l"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Verdana"/>
              <a:ea typeface="Verdana"/>
              <a:cs typeface="Verdana"/>
              <a:sym typeface="Verdana"/>
            </a:endParaRPr>
          </a:p>
          <a:p>
            <a:pPr marL="0" marR="0" lvl="0" indent="0" algn="l" rtl="0">
              <a:lnSpc>
                <a:spcPct val="100000"/>
              </a:lnSpc>
              <a:spcBef>
                <a:spcPts val="600"/>
              </a:spcBef>
              <a:spcAft>
                <a:spcPts val="0"/>
              </a:spcAft>
              <a:buClr>
                <a:srgbClr val="4F81BD"/>
              </a:buClr>
              <a:buSzPts val="1216"/>
              <a:buFont typeface="Verdana"/>
              <a:buNone/>
            </a:pPr>
            <a:r>
              <a:rPr lang="en-US" sz="1600" b="0" i="0" u="none" strike="noStrike" cap="none">
                <a:solidFill>
                  <a:srgbClr val="000000"/>
                </a:solidFill>
                <a:latin typeface="Verdana"/>
                <a:ea typeface="Verdana"/>
                <a:cs typeface="Verdana"/>
                <a:sym typeface="Verdana"/>
              </a:rPr>
              <a:t>Relation points out the environment object acting as the agent</a:t>
            </a:r>
            <a:endParaRPr/>
          </a:p>
          <a:p>
            <a:pPr marL="0" marR="0" lvl="0" indent="0" algn="l" rtl="0">
              <a:lnSpc>
                <a:spcPct val="100000"/>
              </a:lnSpc>
              <a:spcBef>
                <a:spcPts val="600"/>
              </a:spcBef>
              <a:spcAft>
                <a:spcPts val="0"/>
              </a:spcAft>
              <a:buClr>
                <a:srgbClr val="4F81BD"/>
              </a:buClr>
              <a:buSzPts val="1216"/>
              <a:buFont typeface="Verdana"/>
              <a:buNone/>
            </a:pPr>
            <a:r>
              <a:rPr lang="en-US" sz="1600" b="0" i="0" u="none" strike="noStrike" cap="none">
                <a:solidFill>
                  <a:srgbClr val="000000"/>
                </a:solidFill>
                <a:latin typeface="Verdana"/>
                <a:ea typeface="Verdana"/>
                <a:cs typeface="Verdana"/>
                <a:sym typeface="Verdana"/>
              </a:rPr>
              <a:t>	</a:t>
            </a:r>
            <a:endParaRPr/>
          </a:p>
        </p:txBody>
      </p:sp>
      <p:sp>
        <p:nvSpPr>
          <p:cNvPr id="5170" name="Google Shape;5170;p177"/>
          <p:cNvSpPr/>
          <p:nvPr/>
        </p:nvSpPr>
        <p:spPr>
          <a:xfrm>
            <a:off x="6057069" y="1218084"/>
            <a:ext cx="1395251" cy="609104"/>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cxnSp>
        <p:nvCxnSpPr>
          <p:cNvPr id="5171" name="Google Shape;5171;p177"/>
          <p:cNvCxnSpPr>
            <a:stCxn id="5159" idx="3"/>
            <a:endCxn id="5158" idx="0"/>
          </p:cNvCxnSpPr>
          <p:nvPr/>
        </p:nvCxnSpPr>
        <p:spPr>
          <a:xfrm>
            <a:off x="6012919" y="1202457"/>
            <a:ext cx="374700" cy="178500"/>
          </a:xfrm>
          <a:prstGeom prst="straightConnector1">
            <a:avLst/>
          </a:prstGeom>
          <a:noFill/>
          <a:ln w="12700" cap="flat" cmpd="sng">
            <a:solidFill>
              <a:schemeClr val="accent1"/>
            </a:solidFill>
            <a:prstDash val="solid"/>
            <a:round/>
            <a:headEnd type="stealth" w="med" len="med"/>
            <a:tailEnd type="stealth" w="med" len="med"/>
          </a:ln>
        </p:spPr>
      </p:cxnSp>
      <p:cxnSp>
        <p:nvCxnSpPr>
          <p:cNvPr id="5172" name="Google Shape;5172;p177"/>
          <p:cNvCxnSpPr>
            <a:stCxn id="5157" idx="3"/>
            <a:endCxn id="5158" idx="2"/>
          </p:cNvCxnSpPr>
          <p:nvPr/>
        </p:nvCxnSpPr>
        <p:spPr>
          <a:xfrm rot="10800000" flipH="1">
            <a:off x="6012919" y="1655722"/>
            <a:ext cx="374700" cy="183000"/>
          </a:xfrm>
          <a:prstGeom prst="straightConnector1">
            <a:avLst/>
          </a:prstGeom>
          <a:noFill/>
          <a:ln w="12700" cap="flat" cmpd="sng">
            <a:solidFill>
              <a:schemeClr val="accent1"/>
            </a:solidFill>
            <a:prstDash val="solid"/>
            <a:round/>
            <a:headEnd type="stealth" w="med" len="med"/>
            <a:tailEnd type="stealth" w="med" len="med"/>
          </a:ln>
        </p:spPr>
      </p:cxnSp>
      <p:cxnSp>
        <p:nvCxnSpPr>
          <p:cNvPr id="5173" name="Google Shape;5173;p177"/>
          <p:cNvCxnSpPr/>
          <p:nvPr/>
        </p:nvCxnSpPr>
        <p:spPr>
          <a:xfrm rot="10800000" flipH="1">
            <a:off x="5320800" y="1519200"/>
            <a:ext cx="792088" cy="794"/>
          </a:xfrm>
          <a:prstGeom prst="straightConnector1">
            <a:avLst/>
          </a:prstGeom>
          <a:noFill/>
          <a:ln w="28575" cap="flat" cmpd="sng">
            <a:solidFill>
              <a:srgbClr val="A8A400"/>
            </a:solidFill>
            <a:prstDash val="solid"/>
            <a:round/>
            <a:headEnd type="stealth" w="med" len="med"/>
            <a:tailEnd type="none" w="sm" len="sm"/>
          </a:ln>
        </p:spPr>
      </p:cxnSp>
      <p:cxnSp>
        <p:nvCxnSpPr>
          <p:cNvPr id="5174" name="Google Shape;5174;p177"/>
          <p:cNvCxnSpPr>
            <a:endCxn id="5168" idx="1"/>
          </p:cNvCxnSpPr>
          <p:nvPr/>
        </p:nvCxnSpPr>
        <p:spPr>
          <a:xfrm>
            <a:off x="5320800" y="1520513"/>
            <a:ext cx="792000" cy="0"/>
          </a:xfrm>
          <a:prstGeom prst="straightConnector1">
            <a:avLst/>
          </a:prstGeom>
          <a:noFill/>
          <a:ln w="12700" cap="flat" cmpd="sng">
            <a:solidFill>
              <a:srgbClr val="A8A400"/>
            </a:solidFill>
            <a:prstDash val="solid"/>
            <a:round/>
            <a:headEnd type="stealth" w="med" len="med"/>
            <a:tailEnd type="none" w="sm" len="sm"/>
          </a:ln>
        </p:spPr>
      </p:cxnSp>
      <p:cxnSp>
        <p:nvCxnSpPr>
          <p:cNvPr id="5175" name="Google Shape;5175;p177"/>
          <p:cNvCxnSpPr>
            <a:stCxn id="5157" idx="1"/>
            <a:endCxn id="5156" idx="2"/>
          </p:cNvCxnSpPr>
          <p:nvPr/>
        </p:nvCxnSpPr>
        <p:spPr>
          <a:xfrm rot="10800000">
            <a:off x="5043769" y="1657222"/>
            <a:ext cx="416700" cy="181500"/>
          </a:xfrm>
          <a:prstGeom prst="straightConnector1">
            <a:avLst/>
          </a:prstGeom>
          <a:noFill/>
          <a:ln w="12700" cap="flat" cmpd="sng">
            <a:solidFill>
              <a:schemeClr val="accent1"/>
            </a:solidFill>
            <a:prstDash val="solid"/>
            <a:round/>
            <a:headEnd type="stealth" w="med" len="med"/>
            <a:tailEnd type="stealth" w="med" len="med"/>
          </a:ln>
        </p:spPr>
      </p:cxnSp>
      <p:sp>
        <p:nvSpPr>
          <p:cNvPr id="5176" name="Google Shape;5176;p177"/>
          <p:cNvSpPr/>
          <p:nvPr/>
        </p:nvSpPr>
        <p:spPr>
          <a:xfrm rot="-5400000">
            <a:off x="4604400" y="1429200"/>
            <a:ext cx="182562" cy="1873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A8A4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500"/>
              <a:buFont typeface="Gill Sans"/>
              <a:buNone/>
            </a:pPr>
            <a:endParaRPr sz="500" b="0" i="0" u="none" strike="noStrike" cap="none">
              <a:solidFill>
                <a:srgbClr val="000000"/>
              </a:solidFill>
              <a:latin typeface="Gill Sans"/>
              <a:ea typeface="Gill Sans"/>
              <a:cs typeface="Gill Sans"/>
              <a:sym typeface="Gill Sans"/>
            </a:endParaRPr>
          </a:p>
        </p:txBody>
      </p:sp>
      <p:cxnSp>
        <p:nvCxnSpPr>
          <p:cNvPr id="5177" name="Google Shape;5177;p177"/>
          <p:cNvCxnSpPr>
            <a:stCxn id="5159" idx="1"/>
            <a:endCxn id="5156" idx="0"/>
          </p:cNvCxnSpPr>
          <p:nvPr/>
        </p:nvCxnSpPr>
        <p:spPr>
          <a:xfrm flipH="1">
            <a:off x="5043857" y="1202457"/>
            <a:ext cx="418200" cy="178500"/>
          </a:xfrm>
          <a:prstGeom prst="straightConnector1">
            <a:avLst/>
          </a:prstGeom>
          <a:noFill/>
          <a:ln w="12700" cap="flat" cmpd="sng">
            <a:solidFill>
              <a:schemeClr val="accent1"/>
            </a:solidFill>
            <a:prstDash val="solid"/>
            <a:round/>
            <a:headEnd type="stealth" w="med" len="med"/>
            <a:tailEnd type="stealth" w="med" len="med"/>
          </a:ln>
        </p:spPr>
      </p:cxnSp>
    </p:spTree>
    <p:extLst>
      <p:ext uri="{BB962C8B-B14F-4D97-AF65-F5344CB8AC3E}">
        <p14:creationId xmlns:p14="http://schemas.microsoft.com/office/powerpoint/2010/main" val="2656236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afterEffect">
                                  <p:stCondLst>
                                    <p:cond delay="0"/>
                                  </p:stCondLst>
                                  <p:childTnLst>
                                    <p:set>
                                      <p:cBhvr>
                                        <p:cTn id="6" dur="1" fill="hold">
                                          <p:stCondLst>
                                            <p:cond delay="1"/>
                                          </p:stCondLst>
                                        </p:cTn>
                                        <p:tgtEl>
                                          <p:spTgt spid="5101"/>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5117"/>
                                        </p:tgtEl>
                                        <p:attrNameLst>
                                          <p:attrName>style.visibility</p:attrName>
                                        </p:attrNameLst>
                                      </p:cBhvr>
                                      <p:to>
                                        <p:strVal val="visible"/>
                                      </p:to>
                                    </p:set>
                                  </p:childTnLst>
                                </p:cTn>
                              </p:par>
                              <p:par>
                                <p:cTn id="9" presetID="10" presetClass="entr" presetSubtype="0" fill="hold" nodeType="withEffect">
                                  <p:stCondLst>
                                    <p:cond delay="0"/>
                                  </p:stCondLst>
                                  <p:childTnLst>
                                    <p:set>
                                      <p:cBhvr>
                                        <p:cTn id="10" dur="1" fill="hold">
                                          <p:stCondLst>
                                            <p:cond delay="0"/>
                                          </p:stCondLst>
                                        </p:cTn>
                                        <p:tgtEl>
                                          <p:spTgt spid="5145"/>
                                        </p:tgtEl>
                                        <p:attrNameLst>
                                          <p:attrName>style.visibility</p:attrName>
                                        </p:attrNameLst>
                                      </p:cBhvr>
                                      <p:to>
                                        <p:strVal val="visible"/>
                                      </p:to>
                                    </p:set>
                                    <p:animEffect transition="in" filter="fade">
                                      <p:cBhvr>
                                        <p:cTn id="11" dur="250"/>
                                        <p:tgtEl>
                                          <p:spTgt spid="5145"/>
                                        </p:tgtEl>
                                      </p:cBhvr>
                                    </p:animEffect>
                                  </p:childTnLst>
                                </p:cTn>
                              </p:par>
                              <p:par>
                                <p:cTn id="12" presetID="10" presetClass="entr" presetSubtype="0" fill="hold" nodeType="withEffect">
                                  <p:stCondLst>
                                    <p:cond delay="0"/>
                                  </p:stCondLst>
                                  <p:childTnLst>
                                    <p:set>
                                      <p:cBhvr>
                                        <p:cTn id="13" dur="1" fill="hold">
                                          <p:stCondLst>
                                            <p:cond delay="0"/>
                                          </p:stCondLst>
                                        </p:cTn>
                                        <p:tgtEl>
                                          <p:spTgt spid="5145"/>
                                        </p:tgtEl>
                                        <p:attrNameLst>
                                          <p:attrName>style.visibility</p:attrName>
                                        </p:attrNameLst>
                                      </p:cBhvr>
                                      <p:to>
                                        <p:strVal val="visible"/>
                                      </p:to>
                                    </p:set>
                                    <p:animEffect transition="in" filter="fade">
                                      <p:cBhvr>
                                        <p:cTn id="14" dur="250"/>
                                        <p:tgtEl>
                                          <p:spTgt spid="5145"/>
                                        </p:tgtEl>
                                      </p:cBhvr>
                                    </p:animEffect>
                                  </p:childTnLst>
                                </p:cTn>
                              </p:par>
                              <p:par>
                                <p:cTn id="15" presetID="10" presetClass="entr" presetSubtype="0" fill="hold" nodeType="withEffect">
                                  <p:stCondLst>
                                    <p:cond delay="0"/>
                                  </p:stCondLst>
                                  <p:childTnLst>
                                    <p:set>
                                      <p:cBhvr>
                                        <p:cTn id="16" dur="1" fill="hold">
                                          <p:stCondLst>
                                            <p:cond delay="0"/>
                                          </p:stCondLst>
                                        </p:cTn>
                                        <p:tgtEl>
                                          <p:spTgt spid="5134"/>
                                        </p:tgtEl>
                                        <p:attrNameLst>
                                          <p:attrName>style.visibility</p:attrName>
                                        </p:attrNameLst>
                                      </p:cBhvr>
                                      <p:to>
                                        <p:strVal val="visible"/>
                                      </p:to>
                                    </p:set>
                                    <p:animEffect transition="in" filter="fade">
                                      <p:cBhvr>
                                        <p:cTn id="17" dur="250"/>
                                        <p:tgtEl>
                                          <p:spTgt spid="5134"/>
                                        </p:tgtEl>
                                      </p:cBhvr>
                                    </p:animEffect>
                                  </p:childTnLst>
                                </p:cTn>
                              </p:par>
                              <p:par>
                                <p:cTn id="18" presetID="10" presetClass="entr" presetSubtype="0" fill="hold" nodeType="withEffect">
                                  <p:stCondLst>
                                    <p:cond delay="0"/>
                                  </p:stCondLst>
                                  <p:childTnLst>
                                    <p:set>
                                      <p:cBhvr>
                                        <p:cTn id="19" dur="1" fill="hold">
                                          <p:stCondLst>
                                            <p:cond delay="0"/>
                                          </p:stCondLst>
                                        </p:cTn>
                                        <p:tgtEl>
                                          <p:spTgt spid="5135"/>
                                        </p:tgtEl>
                                        <p:attrNameLst>
                                          <p:attrName>style.visibility</p:attrName>
                                        </p:attrNameLst>
                                      </p:cBhvr>
                                      <p:to>
                                        <p:strVal val="visible"/>
                                      </p:to>
                                    </p:set>
                                    <p:animEffect transition="in" filter="fade">
                                      <p:cBhvr>
                                        <p:cTn id="20" dur="250"/>
                                        <p:tgtEl>
                                          <p:spTgt spid="5135"/>
                                        </p:tgtEl>
                                      </p:cBhvr>
                                    </p:animEffect>
                                  </p:childTnLst>
                                </p:cTn>
                              </p:par>
                              <p:par>
                                <p:cTn id="21" presetID="10" presetClass="entr" presetSubtype="0" fill="hold" nodeType="withEffect">
                                  <p:stCondLst>
                                    <p:cond delay="0"/>
                                  </p:stCondLst>
                                  <p:childTnLst>
                                    <p:set>
                                      <p:cBhvr>
                                        <p:cTn id="22" dur="1" fill="hold">
                                          <p:stCondLst>
                                            <p:cond delay="0"/>
                                          </p:stCondLst>
                                        </p:cTn>
                                        <p:tgtEl>
                                          <p:spTgt spid="5136"/>
                                        </p:tgtEl>
                                        <p:attrNameLst>
                                          <p:attrName>style.visibility</p:attrName>
                                        </p:attrNameLst>
                                      </p:cBhvr>
                                      <p:to>
                                        <p:strVal val="visible"/>
                                      </p:to>
                                    </p:set>
                                    <p:animEffect transition="in" filter="fade">
                                      <p:cBhvr>
                                        <p:cTn id="23" dur="250"/>
                                        <p:tgtEl>
                                          <p:spTgt spid="5136"/>
                                        </p:tgtEl>
                                      </p:cBhvr>
                                    </p:animEffect>
                                  </p:childTnLst>
                                </p:cTn>
                              </p:par>
                              <p:par>
                                <p:cTn id="24" presetID="10" presetClass="entr" presetSubtype="0" fill="hold" nodeType="withEffect">
                                  <p:stCondLst>
                                    <p:cond delay="0"/>
                                  </p:stCondLst>
                                  <p:childTnLst>
                                    <p:set>
                                      <p:cBhvr>
                                        <p:cTn id="25" dur="1" fill="hold">
                                          <p:stCondLst>
                                            <p:cond delay="0"/>
                                          </p:stCondLst>
                                        </p:cTn>
                                        <p:tgtEl>
                                          <p:spTgt spid="5137"/>
                                        </p:tgtEl>
                                        <p:attrNameLst>
                                          <p:attrName>style.visibility</p:attrName>
                                        </p:attrNameLst>
                                      </p:cBhvr>
                                      <p:to>
                                        <p:strVal val="visible"/>
                                      </p:to>
                                    </p:set>
                                    <p:animEffect transition="in" filter="fade">
                                      <p:cBhvr>
                                        <p:cTn id="26" dur="250"/>
                                        <p:tgtEl>
                                          <p:spTgt spid="5137"/>
                                        </p:tgtEl>
                                      </p:cBhvr>
                                    </p:animEffect>
                                  </p:childTnLst>
                                </p:cTn>
                              </p:par>
                              <p:par>
                                <p:cTn id="27" presetID="10" presetClass="entr" presetSubtype="0" fill="hold" nodeType="withEffect">
                                  <p:stCondLst>
                                    <p:cond delay="0"/>
                                  </p:stCondLst>
                                  <p:childTnLst>
                                    <p:set>
                                      <p:cBhvr>
                                        <p:cTn id="28" dur="1" fill="hold">
                                          <p:stCondLst>
                                            <p:cond delay="0"/>
                                          </p:stCondLst>
                                        </p:cTn>
                                        <p:tgtEl>
                                          <p:spTgt spid="5138"/>
                                        </p:tgtEl>
                                        <p:attrNameLst>
                                          <p:attrName>style.visibility</p:attrName>
                                        </p:attrNameLst>
                                      </p:cBhvr>
                                      <p:to>
                                        <p:strVal val="visible"/>
                                      </p:to>
                                    </p:set>
                                    <p:animEffect transition="in" filter="fade">
                                      <p:cBhvr>
                                        <p:cTn id="29" dur="250"/>
                                        <p:tgtEl>
                                          <p:spTgt spid="5138"/>
                                        </p:tgtEl>
                                      </p:cBhvr>
                                    </p:animEffect>
                                  </p:childTnLst>
                                </p:cTn>
                              </p:par>
                              <p:par>
                                <p:cTn id="30" presetID="10" presetClass="entr" presetSubtype="0" fill="hold" nodeType="withEffect">
                                  <p:stCondLst>
                                    <p:cond delay="0"/>
                                  </p:stCondLst>
                                  <p:childTnLst>
                                    <p:set>
                                      <p:cBhvr>
                                        <p:cTn id="31" dur="1" fill="hold">
                                          <p:stCondLst>
                                            <p:cond delay="0"/>
                                          </p:stCondLst>
                                        </p:cTn>
                                        <p:tgtEl>
                                          <p:spTgt spid="5139"/>
                                        </p:tgtEl>
                                        <p:attrNameLst>
                                          <p:attrName>style.visibility</p:attrName>
                                        </p:attrNameLst>
                                      </p:cBhvr>
                                      <p:to>
                                        <p:strVal val="visible"/>
                                      </p:to>
                                    </p:set>
                                    <p:animEffect transition="in" filter="fade">
                                      <p:cBhvr>
                                        <p:cTn id="32" dur="250"/>
                                        <p:tgtEl>
                                          <p:spTgt spid="5139"/>
                                        </p:tgtEl>
                                      </p:cBhvr>
                                    </p:animEffect>
                                  </p:childTnLst>
                                </p:cTn>
                              </p:par>
                              <p:par>
                                <p:cTn id="33" presetID="10" presetClass="entr" presetSubtype="0" fill="hold" nodeType="withEffect">
                                  <p:stCondLst>
                                    <p:cond delay="0"/>
                                  </p:stCondLst>
                                  <p:childTnLst>
                                    <p:set>
                                      <p:cBhvr>
                                        <p:cTn id="34" dur="1" fill="hold">
                                          <p:stCondLst>
                                            <p:cond delay="0"/>
                                          </p:stCondLst>
                                        </p:cTn>
                                        <p:tgtEl>
                                          <p:spTgt spid="5140"/>
                                        </p:tgtEl>
                                        <p:attrNameLst>
                                          <p:attrName>style.visibility</p:attrName>
                                        </p:attrNameLst>
                                      </p:cBhvr>
                                      <p:to>
                                        <p:strVal val="visible"/>
                                      </p:to>
                                    </p:set>
                                    <p:animEffect transition="in" filter="fade">
                                      <p:cBhvr>
                                        <p:cTn id="35" dur="250"/>
                                        <p:tgtEl>
                                          <p:spTgt spid="5140"/>
                                        </p:tgtEl>
                                      </p:cBhvr>
                                    </p:animEffect>
                                  </p:childTnLst>
                                </p:cTn>
                              </p:par>
                              <p:par>
                                <p:cTn id="36" presetID="10" presetClass="entr" presetSubtype="0" fill="hold" nodeType="withEffect">
                                  <p:stCondLst>
                                    <p:cond delay="0"/>
                                  </p:stCondLst>
                                  <p:childTnLst>
                                    <p:set>
                                      <p:cBhvr>
                                        <p:cTn id="37" dur="1" fill="hold">
                                          <p:stCondLst>
                                            <p:cond delay="0"/>
                                          </p:stCondLst>
                                        </p:cTn>
                                        <p:tgtEl>
                                          <p:spTgt spid="5141"/>
                                        </p:tgtEl>
                                        <p:attrNameLst>
                                          <p:attrName>style.visibility</p:attrName>
                                        </p:attrNameLst>
                                      </p:cBhvr>
                                      <p:to>
                                        <p:strVal val="visible"/>
                                      </p:to>
                                    </p:set>
                                    <p:animEffect transition="in" filter="fade">
                                      <p:cBhvr>
                                        <p:cTn id="38" dur="250"/>
                                        <p:tgtEl>
                                          <p:spTgt spid="5141"/>
                                        </p:tgtEl>
                                      </p:cBhvr>
                                    </p:animEffect>
                                  </p:childTnLst>
                                </p:cTn>
                              </p:par>
                              <p:par>
                                <p:cTn id="39" presetID="10" presetClass="entr" presetSubtype="0" fill="hold" nodeType="withEffect">
                                  <p:stCondLst>
                                    <p:cond delay="0"/>
                                  </p:stCondLst>
                                  <p:childTnLst>
                                    <p:set>
                                      <p:cBhvr>
                                        <p:cTn id="40" dur="1" fill="hold">
                                          <p:stCondLst>
                                            <p:cond delay="0"/>
                                          </p:stCondLst>
                                        </p:cTn>
                                        <p:tgtEl>
                                          <p:spTgt spid="5142"/>
                                        </p:tgtEl>
                                        <p:attrNameLst>
                                          <p:attrName>style.visibility</p:attrName>
                                        </p:attrNameLst>
                                      </p:cBhvr>
                                      <p:to>
                                        <p:strVal val="visible"/>
                                      </p:to>
                                    </p:set>
                                    <p:animEffect transition="in" filter="fade">
                                      <p:cBhvr>
                                        <p:cTn id="41" dur="250"/>
                                        <p:tgtEl>
                                          <p:spTgt spid="5142"/>
                                        </p:tgtEl>
                                      </p:cBhvr>
                                    </p:animEffect>
                                  </p:childTnLst>
                                </p:cTn>
                              </p:par>
                              <p:par>
                                <p:cTn id="42" presetID="10" presetClass="entr" presetSubtype="0" fill="hold" nodeType="withEffect">
                                  <p:stCondLst>
                                    <p:cond delay="0"/>
                                  </p:stCondLst>
                                  <p:childTnLst>
                                    <p:set>
                                      <p:cBhvr>
                                        <p:cTn id="43" dur="1" fill="hold">
                                          <p:stCondLst>
                                            <p:cond delay="0"/>
                                          </p:stCondLst>
                                        </p:cTn>
                                        <p:tgtEl>
                                          <p:spTgt spid="5143"/>
                                        </p:tgtEl>
                                        <p:attrNameLst>
                                          <p:attrName>style.visibility</p:attrName>
                                        </p:attrNameLst>
                                      </p:cBhvr>
                                      <p:to>
                                        <p:strVal val="visible"/>
                                      </p:to>
                                    </p:set>
                                    <p:animEffect transition="in" filter="fade">
                                      <p:cBhvr>
                                        <p:cTn id="44" dur="250"/>
                                        <p:tgtEl>
                                          <p:spTgt spid="5143"/>
                                        </p:tgtEl>
                                      </p:cBhvr>
                                    </p:animEffect>
                                  </p:childTnLst>
                                </p:cTn>
                              </p:par>
                              <p:par>
                                <p:cTn id="45" presetID="10" presetClass="entr" presetSubtype="0" fill="hold" nodeType="withEffect">
                                  <p:stCondLst>
                                    <p:cond delay="0"/>
                                  </p:stCondLst>
                                  <p:childTnLst>
                                    <p:set>
                                      <p:cBhvr>
                                        <p:cTn id="46" dur="1" fill="hold">
                                          <p:stCondLst>
                                            <p:cond delay="0"/>
                                          </p:stCondLst>
                                        </p:cTn>
                                        <p:tgtEl>
                                          <p:spTgt spid="5144"/>
                                        </p:tgtEl>
                                        <p:attrNameLst>
                                          <p:attrName>style.visibility</p:attrName>
                                        </p:attrNameLst>
                                      </p:cBhvr>
                                      <p:to>
                                        <p:strVal val="visible"/>
                                      </p:to>
                                    </p:set>
                                    <p:animEffect transition="in" filter="fade">
                                      <p:cBhvr>
                                        <p:cTn id="47" dur="250"/>
                                        <p:tgtEl>
                                          <p:spTgt spid="5144"/>
                                        </p:tgtEl>
                                      </p:cBhvr>
                                    </p:animEffect>
                                  </p:childTnLst>
                                </p:cTn>
                              </p:par>
                              <p:par>
                                <p:cTn id="48" presetID="10" presetClass="entr" presetSubtype="0" fill="hold" nodeType="withEffect">
                                  <p:stCondLst>
                                    <p:cond delay="0"/>
                                  </p:stCondLst>
                                  <p:childTnLst>
                                    <p:set>
                                      <p:cBhvr>
                                        <p:cTn id="49" dur="1" fill="hold">
                                          <p:stCondLst>
                                            <p:cond delay="0"/>
                                          </p:stCondLst>
                                        </p:cTn>
                                        <p:tgtEl>
                                          <p:spTgt spid="5146"/>
                                        </p:tgtEl>
                                        <p:attrNameLst>
                                          <p:attrName>style.visibility</p:attrName>
                                        </p:attrNameLst>
                                      </p:cBhvr>
                                      <p:to>
                                        <p:strVal val="visible"/>
                                      </p:to>
                                    </p:set>
                                    <p:animEffect transition="in" filter="fade">
                                      <p:cBhvr>
                                        <p:cTn id="50" dur="250"/>
                                        <p:tgtEl>
                                          <p:spTgt spid="5146"/>
                                        </p:tgtEl>
                                      </p:cBhvr>
                                    </p:animEffect>
                                  </p:childTnLst>
                                </p:cTn>
                              </p:par>
                              <p:par>
                                <p:cTn id="51" presetID="10" presetClass="entr" presetSubtype="0" fill="hold" nodeType="withEffect">
                                  <p:stCondLst>
                                    <p:cond delay="0"/>
                                  </p:stCondLst>
                                  <p:childTnLst>
                                    <p:set>
                                      <p:cBhvr>
                                        <p:cTn id="52" dur="1" fill="hold">
                                          <p:stCondLst>
                                            <p:cond delay="0"/>
                                          </p:stCondLst>
                                        </p:cTn>
                                        <p:tgtEl>
                                          <p:spTgt spid="5147"/>
                                        </p:tgtEl>
                                        <p:attrNameLst>
                                          <p:attrName>style.visibility</p:attrName>
                                        </p:attrNameLst>
                                      </p:cBhvr>
                                      <p:to>
                                        <p:strVal val="visible"/>
                                      </p:to>
                                    </p:set>
                                    <p:animEffect transition="in" filter="fade">
                                      <p:cBhvr>
                                        <p:cTn id="53" dur="250"/>
                                        <p:tgtEl>
                                          <p:spTgt spid="5147"/>
                                        </p:tgtEl>
                                      </p:cBhvr>
                                    </p:animEffect>
                                  </p:childTnLst>
                                </p:cTn>
                              </p:par>
                              <p:par>
                                <p:cTn id="54" presetID="10" presetClass="entr" presetSubtype="0" fill="hold" nodeType="withEffect">
                                  <p:stCondLst>
                                    <p:cond delay="0"/>
                                  </p:stCondLst>
                                  <p:childTnLst>
                                    <p:set>
                                      <p:cBhvr>
                                        <p:cTn id="55" dur="1" fill="hold">
                                          <p:stCondLst>
                                            <p:cond delay="0"/>
                                          </p:stCondLst>
                                        </p:cTn>
                                        <p:tgtEl>
                                          <p:spTgt spid="5148"/>
                                        </p:tgtEl>
                                        <p:attrNameLst>
                                          <p:attrName>style.visibility</p:attrName>
                                        </p:attrNameLst>
                                      </p:cBhvr>
                                      <p:to>
                                        <p:strVal val="visible"/>
                                      </p:to>
                                    </p:set>
                                    <p:animEffect transition="in" filter="fade">
                                      <p:cBhvr>
                                        <p:cTn id="56" dur="250"/>
                                        <p:tgtEl>
                                          <p:spTgt spid="5148"/>
                                        </p:tgtEl>
                                      </p:cBhvr>
                                    </p:animEffect>
                                  </p:childTnLst>
                                </p:cTn>
                              </p:par>
                              <p:par>
                                <p:cTn id="57" presetID="10" presetClass="entr" presetSubtype="0" fill="hold" nodeType="withEffect">
                                  <p:stCondLst>
                                    <p:cond delay="0"/>
                                  </p:stCondLst>
                                  <p:childTnLst>
                                    <p:set>
                                      <p:cBhvr>
                                        <p:cTn id="58" dur="1" fill="hold">
                                          <p:stCondLst>
                                            <p:cond delay="0"/>
                                          </p:stCondLst>
                                        </p:cTn>
                                        <p:tgtEl>
                                          <p:spTgt spid="5149"/>
                                        </p:tgtEl>
                                        <p:attrNameLst>
                                          <p:attrName>style.visibility</p:attrName>
                                        </p:attrNameLst>
                                      </p:cBhvr>
                                      <p:to>
                                        <p:strVal val="visible"/>
                                      </p:to>
                                    </p:set>
                                    <p:animEffect transition="in" filter="fade">
                                      <p:cBhvr>
                                        <p:cTn id="59" dur="250"/>
                                        <p:tgtEl>
                                          <p:spTgt spid="5149"/>
                                        </p:tgtEl>
                                      </p:cBhvr>
                                    </p:animEffect>
                                  </p:childTnLst>
                                </p:cTn>
                              </p:par>
                              <p:par>
                                <p:cTn id="60" presetID="10" presetClass="entr" presetSubtype="0" fill="hold" nodeType="withEffect">
                                  <p:stCondLst>
                                    <p:cond delay="0"/>
                                  </p:stCondLst>
                                  <p:childTnLst>
                                    <p:set>
                                      <p:cBhvr>
                                        <p:cTn id="61" dur="1" fill="hold">
                                          <p:stCondLst>
                                            <p:cond delay="0"/>
                                          </p:stCondLst>
                                        </p:cTn>
                                        <p:tgtEl>
                                          <p:spTgt spid="5150"/>
                                        </p:tgtEl>
                                        <p:attrNameLst>
                                          <p:attrName>style.visibility</p:attrName>
                                        </p:attrNameLst>
                                      </p:cBhvr>
                                      <p:to>
                                        <p:strVal val="visible"/>
                                      </p:to>
                                    </p:set>
                                    <p:animEffect transition="in" filter="fade">
                                      <p:cBhvr>
                                        <p:cTn id="62" dur="250"/>
                                        <p:tgtEl>
                                          <p:spTgt spid="5150"/>
                                        </p:tgtEl>
                                      </p:cBhvr>
                                    </p:animEffect>
                                  </p:childTnLst>
                                </p:cTn>
                              </p:par>
                              <p:par>
                                <p:cTn id="63" presetID="10" presetClass="entr" presetSubtype="0" fill="hold" nodeType="withEffect">
                                  <p:stCondLst>
                                    <p:cond delay="0"/>
                                  </p:stCondLst>
                                  <p:childTnLst>
                                    <p:set>
                                      <p:cBhvr>
                                        <p:cTn id="64" dur="1" fill="hold">
                                          <p:stCondLst>
                                            <p:cond delay="0"/>
                                          </p:stCondLst>
                                        </p:cTn>
                                        <p:tgtEl>
                                          <p:spTgt spid="5151"/>
                                        </p:tgtEl>
                                        <p:attrNameLst>
                                          <p:attrName>style.visibility</p:attrName>
                                        </p:attrNameLst>
                                      </p:cBhvr>
                                      <p:to>
                                        <p:strVal val="visible"/>
                                      </p:to>
                                    </p:set>
                                    <p:animEffect transition="in" filter="fade">
                                      <p:cBhvr>
                                        <p:cTn id="65" dur="250"/>
                                        <p:tgtEl>
                                          <p:spTgt spid="5151"/>
                                        </p:tgtEl>
                                      </p:cBhvr>
                                    </p:animEffect>
                                  </p:childTnLst>
                                </p:cTn>
                              </p:par>
                              <p:par>
                                <p:cTn id="66" presetID="10" presetClass="entr" presetSubtype="0" fill="hold" nodeType="withEffect">
                                  <p:stCondLst>
                                    <p:cond delay="0"/>
                                  </p:stCondLst>
                                  <p:childTnLst>
                                    <p:set>
                                      <p:cBhvr>
                                        <p:cTn id="67" dur="1" fill="hold">
                                          <p:stCondLst>
                                            <p:cond delay="0"/>
                                          </p:stCondLst>
                                        </p:cTn>
                                        <p:tgtEl>
                                          <p:spTgt spid="5152"/>
                                        </p:tgtEl>
                                        <p:attrNameLst>
                                          <p:attrName>style.visibility</p:attrName>
                                        </p:attrNameLst>
                                      </p:cBhvr>
                                      <p:to>
                                        <p:strVal val="visible"/>
                                      </p:to>
                                    </p:set>
                                    <p:animEffect transition="in" filter="fade">
                                      <p:cBhvr>
                                        <p:cTn id="68" dur="250"/>
                                        <p:tgtEl>
                                          <p:spTgt spid="5152"/>
                                        </p:tgtEl>
                                      </p:cBhvr>
                                    </p:animEffect>
                                  </p:childTnLst>
                                </p:cTn>
                              </p:par>
                              <p:par>
                                <p:cTn id="69" presetID="10" presetClass="entr" presetSubtype="0" fill="hold" nodeType="withEffect">
                                  <p:stCondLst>
                                    <p:cond delay="0"/>
                                  </p:stCondLst>
                                  <p:childTnLst>
                                    <p:set>
                                      <p:cBhvr>
                                        <p:cTn id="70" dur="1" fill="hold">
                                          <p:stCondLst>
                                            <p:cond delay="0"/>
                                          </p:stCondLst>
                                        </p:cTn>
                                        <p:tgtEl>
                                          <p:spTgt spid="5153"/>
                                        </p:tgtEl>
                                        <p:attrNameLst>
                                          <p:attrName>style.visibility</p:attrName>
                                        </p:attrNameLst>
                                      </p:cBhvr>
                                      <p:to>
                                        <p:strVal val="visible"/>
                                      </p:to>
                                    </p:set>
                                    <p:animEffect transition="in" filter="fade">
                                      <p:cBhvr>
                                        <p:cTn id="71" dur="250"/>
                                        <p:tgtEl>
                                          <p:spTgt spid="5153"/>
                                        </p:tgtEl>
                                      </p:cBhvr>
                                    </p:animEffect>
                                  </p:childTnLst>
                                </p:cTn>
                              </p:par>
                              <p:par>
                                <p:cTn id="72" presetID="10" presetClass="entr" presetSubtype="0" fill="hold" nodeType="withEffect">
                                  <p:stCondLst>
                                    <p:cond delay="0"/>
                                  </p:stCondLst>
                                  <p:childTnLst>
                                    <p:set>
                                      <p:cBhvr>
                                        <p:cTn id="73" dur="1" fill="hold">
                                          <p:stCondLst>
                                            <p:cond delay="0"/>
                                          </p:stCondLst>
                                        </p:cTn>
                                        <p:tgtEl>
                                          <p:spTgt spid="5154"/>
                                        </p:tgtEl>
                                        <p:attrNameLst>
                                          <p:attrName>style.visibility</p:attrName>
                                        </p:attrNameLst>
                                      </p:cBhvr>
                                      <p:to>
                                        <p:strVal val="visible"/>
                                      </p:to>
                                    </p:set>
                                    <p:animEffect transition="in" filter="fade">
                                      <p:cBhvr>
                                        <p:cTn id="74" dur="250"/>
                                        <p:tgtEl>
                                          <p:spTgt spid="5154"/>
                                        </p:tgtEl>
                                      </p:cBhvr>
                                    </p:animEffect>
                                  </p:childTnLst>
                                </p:cTn>
                              </p:par>
                              <p:par>
                                <p:cTn id="75" presetID="10" presetClass="entr" presetSubtype="0" fill="hold" nodeType="withEffect">
                                  <p:stCondLst>
                                    <p:cond delay="0"/>
                                  </p:stCondLst>
                                  <p:childTnLst>
                                    <p:set>
                                      <p:cBhvr>
                                        <p:cTn id="76" dur="1" fill="hold">
                                          <p:stCondLst>
                                            <p:cond delay="0"/>
                                          </p:stCondLst>
                                        </p:cTn>
                                        <p:tgtEl>
                                          <p:spTgt spid="5161"/>
                                        </p:tgtEl>
                                        <p:attrNameLst>
                                          <p:attrName>style.visibility</p:attrName>
                                        </p:attrNameLst>
                                      </p:cBhvr>
                                      <p:to>
                                        <p:strVal val="visible"/>
                                      </p:to>
                                    </p:set>
                                    <p:animEffect transition="in" filter="fade">
                                      <p:cBhvr>
                                        <p:cTn id="77" dur="10"/>
                                        <p:tgtEl>
                                          <p:spTgt spid="5161"/>
                                        </p:tgtEl>
                                      </p:cBhvr>
                                    </p:animEffect>
                                  </p:childTnLst>
                                </p:cTn>
                              </p:par>
                              <p:par>
                                <p:cTn id="78" presetID="10" presetClass="entr" presetSubtype="0" fill="hold" nodeType="withEffect">
                                  <p:stCondLst>
                                    <p:cond delay="0"/>
                                  </p:stCondLst>
                                  <p:childTnLst>
                                    <p:set>
                                      <p:cBhvr>
                                        <p:cTn id="79" dur="1" fill="hold">
                                          <p:stCondLst>
                                            <p:cond delay="0"/>
                                          </p:stCondLst>
                                        </p:cTn>
                                        <p:tgtEl>
                                          <p:spTgt spid="5168"/>
                                        </p:tgtEl>
                                        <p:attrNameLst>
                                          <p:attrName>style.visibility</p:attrName>
                                        </p:attrNameLst>
                                      </p:cBhvr>
                                      <p:to>
                                        <p:strVal val="visible"/>
                                      </p:to>
                                    </p:set>
                                    <p:animEffect transition="in" filter="fade">
                                      <p:cBhvr>
                                        <p:cTn id="80" dur="10"/>
                                        <p:tgtEl>
                                          <p:spTgt spid="5168"/>
                                        </p:tgtEl>
                                      </p:cBhvr>
                                    </p:animEffect>
                                  </p:childTnLst>
                                </p:cTn>
                              </p:par>
                            </p:childTnLst>
                          </p:cTn>
                        </p:par>
                        <p:par>
                          <p:cTn id="81" fill="hold">
                            <p:stCondLst>
                              <p:cond delay="250"/>
                            </p:stCondLst>
                            <p:childTnLst>
                              <p:par>
                                <p:cTn id="82" presetID="10" presetClass="entr" presetSubtype="0" fill="hold" nodeType="afterEffect">
                                  <p:stCondLst>
                                    <p:cond delay="0"/>
                                  </p:stCondLst>
                                  <p:childTnLst>
                                    <p:set>
                                      <p:cBhvr>
                                        <p:cTn id="83" dur="1" fill="hold">
                                          <p:stCondLst>
                                            <p:cond delay="0"/>
                                          </p:stCondLst>
                                        </p:cTn>
                                        <p:tgtEl>
                                          <p:spTgt spid="5169">
                                            <p:txEl>
                                              <p:pRg st="0" end="0"/>
                                            </p:txEl>
                                          </p:spTgt>
                                        </p:tgtEl>
                                        <p:attrNameLst>
                                          <p:attrName>style.visibility</p:attrName>
                                        </p:attrNameLst>
                                      </p:cBhvr>
                                      <p:to>
                                        <p:strVal val="visible"/>
                                      </p:to>
                                    </p:set>
                                    <p:animEffect transition="in" filter="fade">
                                      <p:cBhvr>
                                        <p:cTn id="84" dur="250"/>
                                        <p:tgtEl>
                                          <p:spTgt spid="5169">
                                            <p:txEl>
                                              <p:pRg st="0" end="0"/>
                                            </p:txEl>
                                          </p:spTgt>
                                        </p:tgtEl>
                                      </p:cBhvr>
                                    </p:animEffect>
                                  </p:childTnLst>
                                </p:cTn>
                              </p:par>
                            </p:childTnLst>
                          </p:cTn>
                        </p:par>
                        <p:par>
                          <p:cTn id="85" fill="hold">
                            <p:stCondLst>
                              <p:cond delay="500"/>
                            </p:stCondLst>
                            <p:childTnLst>
                              <p:par>
                                <p:cTn id="86" presetID="10" presetClass="entr" presetSubtype="0" fill="hold" nodeType="afterEffect">
                                  <p:stCondLst>
                                    <p:cond delay="0"/>
                                  </p:stCondLst>
                                  <p:childTnLst>
                                    <p:set>
                                      <p:cBhvr>
                                        <p:cTn id="87" dur="1" fill="hold">
                                          <p:stCondLst>
                                            <p:cond delay="0"/>
                                          </p:stCondLst>
                                        </p:cTn>
                                        <p:tgtEl>
                                          <p:spTgt spid="5169">
                                            <p:txEl>
                                              <p:pRg st="1" end="1"/>
                                            </p:txEl>
                                          </p:spTgt>
                                        </p:tgtEl>
                                        <p:attrNameLst>
                                          <p:attrName>style.visibility</p:attrName>
                                        </p:attrNameLst>
                                      </p:cBhvr>
                                      <p:to>
                                        <p:strVal val="visible"/>
                                      </p:to>
                                    </p:set>
                                    <p:animEffect transition="in" filter="fade">
                                      <p:cBhvr>
                                        <p:cTn id="88" dur="250"/>
                                        <p:tgtEl>
                                          <p:spTgt spid="5169">
                                            <p:txEl>
                                              <p:pRg st="1" end="1"/>
                                            </p:txEl>
                                          </p:spTgt>
                                        </p:tgtEl>
                                      </p:cBhvr>
                                    </p:animEffect>
                                  </p:childTnLst>
                                </p:cTn>
                              </p:par>
                            </p:childTnLst>
                          </p:cTn>
                        </p:par>
                        <p:par>
                          <p:cTn id="89" fill="hold">
                            <p:stCondLst>
                              <p:cond delay="750"/>
                            </p:stCondLst>
                            <p:childTnLst>
                              <p:par>
                                <p:cTn id="90" presetID="10" presetClass="entr" presetSubtype="0" fill="hold" nodeType="afterEffect">
                                  <p:stCondLst>
                                    <p:cond delay="0"/>
                                  </p:stCondLst>
                                  <p:childTnLst>
                                    <p:set>
                                      <p:cBhvr>
                                        <p:cTn id="91" dur="1" fill="hold">
                                          <p:stCondLst>
                                            <p:cond delay="0"/>
                                          </p:stCondLst>
                                        </p:cTn>
                                        <p:tgtEl>
                                          <p:spTgt spid="5169">
                                            <p:txEl>
                                              <p:pRg st="2" end="2"/>
                                            </p:txEl>
                                          </p:spTgt>
                                        </p:tgtEl>
                                        <p:attrNameLst>
                                          <p:attrName>style.visibility</p:attrName>
                                        </p:attrNameLst>
                                      </p:cBhvr>
                                      <p:to>
                                        <p:strVal val="visible"/>
                                      </p:to>
                                    </p:set>
                                    <p:animEffect transition="in" filter="fade">
                                      <p:cBhvr>
                                        <p:cTn id="92" dur="250"/>
                                        <p:tgtEl>
                                          <p:spTgt spid="5169">
                                            <p:txEl>
                                              <p:pRg st="2" end="2"/>
                                            </p:txEl>
                                          </p:spTgt>
                                        </p:tgtEl>
                                      </p:cBhvr>
                                    </p:animEffect>
                                  </p:childTnLst>
                                </p:cTn>
                              </p:par>
                            </p:childTnLst>
                          </p:cTn>
                        </p:par>
                        <p:par>
                          <p:cTn id="93" fill="hold">
                            <p:stCondLst>
                              <p:cond delay="1000"/>
                            </p:stCondLst>
                            <p:childTnLst>
                              <p:par>
                                <p:cTn id="94" presetID="10" presetClass="entr" presetSubtype="0" fill="hold" nodeType="afterEffect">
                                  <p:stCondLst>
                                    <p:cond delay="0"/>
                                  </p:stCondLst>
                                  <p:childTnLst>
                                    <p:set>
                                      <p:cBhvr>
                                        <p:cTn id="95" dur="1" fill="hold">
                                          <p:stCondLst>
                                            <p:cond delay="0"/>
                                          </p:stCondLst>
                                        </p:cTn>
                                        <p:tgtEl>
                                          <p:spTgt spid="5169">
                                            <p:txEl>
                                              <p:pRg st="3" end="3"/>
                                            </p:txEl>
                                          </p:spTgt>
                                        </p:tgtEl>
                                        <p:attrNameLst>
                                          <p:attrName>style.visibility</p:attrName>
                                        </p:attrNameLst>
                                      </p:cBhvr>
                                      <p:to>
                                        <p:strVal val="visible"/>
                                      </p:to>
                                    </p:set>
                                    <p:animEffect transition="in" filter="fade">
                                      <p:cBhvr>
                                        <p:cTn id="96" dur="250"/>
                                        <p:tgtEl>
                                          <p:spTgt spid="5169">
                                            <p:txEl>
                                              <p:pRg st="3" end="3"/>
                                            </p:txEl>
                                          </p:spTgt>
                                        </p:tgtEl>
                                      </p:cBhvr>
                                    </p:animEffect>
                                  </p:childTnLst>
                                </p:cTn>
                              </p:par>
                            </p:childTnLst>
                          </p:cTn>
                        </p:par>
                        <p:par>
                          <p:cTn id="97" fill="hold">
                            <p:stCondLst>
                              <p:cond delay="1250"/>
                            </p:stCondLst>
                            <p:childTnLst>
                              <p:par>
                                <p:cTn id="98" presetID="10" presetClass="entr" presetSubtype="0" fill="hold" nodeType="afterEffect">
                                  <p:stCondLst>
                                    <p:cond delay="0"/>
                                  </p:stCondLst>
                                  <p:childTnLst>
                                    <p:set>
                                      <p:cBhvr>
                                        <p:cTn id="99" dur="1" fill="hold">
                                          <p:stCondLst>
                                            <p:cond delay="0"/>
                                          </p:stCondLst>
                                        </p:cTn>
                                        <p:tgtEl>
                                          <p:spTgt spid="5169">
                                            <p:txEl>
                                              <p:pRg st="4" end="4"/>
                                            </p:txEl>
                                          </p:spTgt>
                                        </p:tgtEl>
                                        <p:attrNameLst>
                                          <p:attrName>style.visibility</p:attrName>
                                        </p:attrNameLst>
                                      </p:cBhvr>
                                      <p:to>
                                        <p:strVal val="visible"/>
                                      </p:to>
                                    </p:set>
                                    <p:animEffect transition="in" filter="fade">
                                      <p:cBhvr>
                                        <p:cTn id="100" dur="250"/>
                                        <p:tgtEl>
                                          <p:spTgt spid="516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5183"/>
        <p:cNvGrpSpPr/>
        <p:nvPr/>
      </p:nvGrpSpPr>
      <p:grpSpPr>
        <a:xfrm>
          <a:off x="0" y="0"/>
          <a:ext cx="0" cy="0"/>
          <a:chOff x="0" y="0"/>
          <a:chExt cx="0" cy="0"/>
        </a:xfrm>
      </p:grpSpPr>
      <p:pic>
        <p:nvPicPr>
          <p:cNvPr id="5184" name="Google Shape;5184;p178" descr="P:\digital.bevaring.dk\Illustrations\web\Begivenheder_Events_DigitalPreservation.png"/>
          <p:cNvPicPr preferRelativeResize="0"/>
          <p:nvPr/>
        </p:nvPicPr>
        <p:blipFill rotWithShape="1">
          <a:blip r:embed="rId3">
            <a:alphaModFix/>
          </a:blip>
          <a:srcRect/>
          <a:stretch/>
        </p:blipFill>
        <p:spPr>
          <a:xfrm>
            <a:off x="5560998" y="2017478"/>
            <a:ext cx="367469" cy="259394"/>
          </a:xfrm>
          <a:prstGeom prst="rect">
            <a:avLst/>
          </a:prstGeom>
          <a:noFill/>
          <a:ln>
            <a:noFill/>
          </a:ln>
        </p:spPr>
      </p:pic>
      <p:sp>
        <p:nvSpPr>
          <p:cNvPr id="5185" name="Google Shape;5185;p178"/>
          <p:cNvSpPr/>
          <p:nvPr/>
        </p:nvSpPr>
        <p:spPr>
          <a:xfrm>
            <a:off x="467569" y="1691953"/>
            <a:ext cx="3887787" cy="287337"/>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objectIdentifier</a:t>
            </a:r>
            <a:endParaRPr/>
          </a:p>
        </p:txBody>
      </p:sp>
      <p:sp>
        <p:nvSpPr>
          <p:cNvPr id="5186" name="Google Shape;5186;p178"/>
          <p:cNvSpPr/>
          <p:nvPr/>
        </p:nvSpPr>
        <p:spPr>
          <a:xfrm>
            <a:off x="467569" y="2015803"/>
            <a:ext cx="38877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objectCategory</a:t>
            </a:r>
            <a:endParaRPr/>
          </a:p>
        </p:txBody>
      </p:sp>
      <p:sp>
        <p:nvSpPr>
          <p:cNvPr id="5187" name="Google Shape;5187;p178"/>
          <p:cNvSpPr/>
          <p:nvPr/>
        </p:nvSpPr>
        <p:spPr>
          <a:xfrm>
            <a:off x="467569" y="2988040"/>
            <a:ext cx="38877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preservationLevel</a:t>
            </a:r>
            <a:endParaRPr/>
          </a:p>
        </p:txBody>
      </p:sp>
      <p:sp>
        <p:nvSpPr>
          <p:cNvPr id="5188" name="Google Shape;5188;p178"/>
          <p:cNvSpPr/>
          <p:nvPr/>
        </p:nvSpPr>
        <p:spPr>
          <a:xfrm>
            <a:off x="467569" y="2663503"/>
            <a:ext cx="38877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significantProperties</a:t>
            </a:r>
            <a:endParaRPr/>
          </a:p>
        </p:txBody>
      </p:sp>
      <p:sp>
        <p:nvSpPr>
          <p:cNvPr id="5189" name="Google Shape;5189;p178"/>
          <p:cNvSpPr/>
          <p:nvPr/>
        </p:nvSpPr>
        <p:spPr>
          <a:xfrm>
            <a:off x="467569" y="2340040"/>
            <a:ext cx="38877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objectCharacteristics</a:t>
            </a:r>
            <a:endParaRPr/>
          </a:p>
        </p:txBody>
      </p:sp>
      <p:sp>
        <p:nvSpPr>
          <p:cNvPr id="5190" name="Google Shape;5190;p178"/>
          <p:cNvSpPr/>
          <p:nvPr/>
        </p:nvSpPr>
        <p:spPr>
          <a:xfrm>
            <a:off x="467569" y="3312790"/>
            <a:ext cx="38877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originalName</a:t>
            </a:r>
            <a:endParaRPr/>
          </a:p>
        </p:txBody>
      </p:sp>
      <p:sp>
        <p:nvSpPr>
          <p:cNvPr id="5191" name="Google Shape;5191;p178"/>
          <p:cNvSpPr/>
          <p:nvPr/>
        </p:nvSpPr>
        <p:spPr>
          <a:xfrm>
            <a:off x="467569" y="3636640"/>
            <a:ext cx="38877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storage</a:t>
            </a:r>
            <a:endParaRPr sz="1800" b="0" i="0" u="none" strike="noStrike" cap="none">
              <a:solidFill>
                <a:srgbClr val="FFFFFF"/>
              </a:solidFill>
              <a:latin typeface="Verdana"/>
              <a:ea typeface="Verdana"/>
              <a:cs typeface="Verdana"/>
              <a:sym typeface="Verdana"/>
            </a:endParaRPr>
          </a:p>
        </p:txBody>
      </p:sp>
      <p:sp>
        <p:nvSpPr>
          <p:cNvPr id="5192" name="Google Shape;5192;p178"/>
          <p:cNvSpPr/>
          <p:nvPr/>
        </p:nvSpPr>
        <p:spPr>
          <a:xfrm>
            <a:off x="467569" y="3960490"/>
            <a:ext cx="38877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signatureInformation</a:t>
            </a:r>
            <a:endParaRPr/>
          </a:p>
        </p:txBody>
      </p:sp>
      <p:sp>
        <p:nvSpPr>
          <p:cNvPr id="5193" name="Google Shape;5193;p178"/>
          <p:cNvSpPr/>
          <p:nvPr/>
        </p:nvSpPr>
        <p:spPr>
          <a:xfrm>
            <a:off x="467569" y="5903590"/>
            <a:ext cx="38877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linkingEventIdentifier</a:t>
            </a:r>
            <a:endParaRPr/>
          </a:p>
        </p:txBody>
      </p:sp>
      <p:sp>
        <p:nvSpPr>
          <p:cNvPr id="5194" name="Google Shape;5194;p178"/>
          <p:cNvSpPr/>
          <p:nvPr/>
        </p:nvSpPr>
        <p:spPr>
          <a:xfrm>
            <a:off x="467569" y="6227440"/>
            <a:ext cx="38877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linkingRightsStatementIdentifier</a:t>
            </a:r>
            <a:endParaRPr/>
          </a:p>
        </p:txBody>
      </p:sp>
      <p:sp>
        <p:nvSpPr>
          <p:cNvPr id="5195" name="Google Shape;5195;p178"/>
          <p:cNvSpPr/>
          <p:nvPr/>
        </p:nvSpPr>
        <p:spPr>
          <a:xfrm>
            <a:off x="467569" y="5255890"/>
            <a:ext cx="38877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D6D100"/>
              </a:buClr>
              <a:buSzPts val="1800"/>
              <a:buFont typeface="Verdana"/>
              <a:buNone/>
            </a:pPr>
            <a:r>
              <a:rPr lang="en-US" sz="1800" b="0" i="0" u="none" strike="noStrike" cap="none">
                <a:solidFill>
                  <a:srgbClr val="D6D100"/>
                </a:solidFill>
                <a:latin typeface="Verdana"/>
                <a:ea typeface="Verdana"/>
                <a:cs typeface="Verdana"/>
                <a:sym typeface="Verdana"/>
              </a:rPr>
              <a:t>environmentExtension</a:t>
            </a:r>
            <a:endParaRPr/>
          </a:p>
        </p:txBody>
      </p:sp>
      <p:grpSp>
        <p:nvGrpSpPr>
          <p:cNvPr id="5196" name="Google Shape;5196;p178"/>
          <p:cNvGrpSpPr/>
          <p:nvPr/>
        </p:nvGrpSpPr>
        <p:grpSpPr>
          <a:xfrm>
            <a:off x="1547664" y="836792"/>
            <a:ext cx="723403" cy="720000"/>
            <a:chOff x="1475656" y="4797152"/>
            <a:chExt cx="1372080" cy="1252440"/>
          </a:xfrm>
        </p:grpSpPr>
        <p:pic>
          <p:nvPicPr>
            <p:cNvPr id="5197" name="Google Shape;5197;p178" descr="P:\digital.bevaring.dk\Illustrations\web\Bevaringsmetoder_PreservationMethods_DigitalPreservation.png"/>
            <p:cNvPicPr preferRelativeResize="0"/>
            <p:nvPr/>
          </p:nvPicPr>
          <p:blipFill rotWithShape="1">
            <a:blip r:embed="rId4">
              <a:alphaModFix/>
            </a:blip>
            <a:srcRect/>
            <a:stretch/>
          </p:blipFill>
          <p:spPr>
            <a:xfrm>
              <a:off x="1475656" y="4797152"/>
              <a:ext cx="1372080" cy="1252440"/>
            </a:xfrm>
            <a:prstGeom prst="rect">
              <a:avLst/>
            </a:prstGeom>
            <a:noFill/>
            <a:ln>
              <a:noFill/>
            </a:ln>
          </p:spPr>
        </p:pic>
        <p:sp>
          <p:nvSpPr>
            <p:cNvPr id="5198" name="Google Shape;5198;p178"/>
            <p:cNvSpPr/>
            <p:nvPr/>
          </p:nvSpPr>
          <p:spPr>
            <a:xfrm>
              <a:off x="1834806" y="4797152"/>
              <a:ext cx="288180" cy="360939"/>
            </a:xfrm>
            <a:prstGeom prst="rect">
              <a:avLst/>
            </a:prstGeom>
            <a:solidFill>
              <a:schemeClr val="lt1"/>
            </a:solidFill>
            <a:ln>
              <a:noFill/>
            </a:ln>
          </p:spPr>
          <p:txBody>
            <a:bodyPr spcFirstLastPara="1" wrap="square" lIns="91425" tIns="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Verdana"/>
                <a:ea typeface="Verdana"/>
                <a:cs typeface="Verdana"/>
                <a:sym typeface="Verdana"/>
              </a:endParaRPr>
            </a:p>
          </p:txBody>
        </p:sp>
      </p:grpSp>
      <p:sp>
        <p:nvSpPr>
          <p:cNvPr id="5199" name="Google Shape;5199;p178"/>
          <p:cNvSpPr/>
          <p:nvPr/>
        </p:nvSpPr>
        <p:spPr>
          <a:xfrm>
            <a:off x="377875" y="5868666"/>
            <a:ext cx="4266133" cy="664776"/>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200" name="Google Shape;5200;p178"/>
          <p:cNvSpPr/>
          <p:nvPr/>
        </p:nvSpPr>
        <p:spPr>
          <a:xfrm>
            <a:off x="234731" y="1553235"/>
            <a:ext cx="4266133" cy="2712804"/>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cxnSp>
        <p:nvCxnSpPr>
          <p:cNvPr id="5201" name="Google Shape;5201;p178"/>
          <p:cNvCxnSpPr>
            <a:stCxn id="5202" idx="1"/>
            <a:endCxn id="5185" idx="5"/>
          </p:cNvCxnSpPr>
          <p:nvPr/>
        </p:nvCxnSpPr>
        <p:spPr>
          <a:xfrm>
            <a:off x="306739" y="1178843"/>
            <a:ext cx="196800" cy="656700"/>
          </a:xfrm>
          <a:prstGeom prst="straightConnector1">
            <a:avLst/>
          </a:prstGeom>
          <a:noFill/>
          <a:ln w="9525" cap="flat" cmpd="sng">
            <a:solidFill>
              <a:srgbClr val="000000"/>
            </a:solidFill>
            <a:prstDash val="solid"/>
            <a:round/>
            <a:headEnd type="none" w="sm" len="sm"/>
            <a:tailEnd type="none" w="sm" len="sm"/>
          </a:ln>
        </p:spPr>
      </p:cxnSp>
      <p:cxnSp>
        <p:nvCxnSpPr>
          <p:cNvPr id="5203" name="Google Shape;5203;p178"/>
          <p:cNvCxnSpPr>
            <a:stCxn id="5202" idx="1"/>
            <a:endCxn id="5186" idx="5"/>
          </p:cNvCxnSpPr>
          <p:nvPr/>
        </p:nvCxnSpPr>
        <p:spPr>
          <a:xfrm>
            <a:off x="306739" y="1178843"/>
            <a:ext cx="196800" cy="981300"/>
          </a:xfrm>
          <a:prstGeom prst="straightConnector1">
            <a:avLst/>
          </a:prstGeom>
          <a:noFill/>
          <a:ln w="9525" cap="flat" cmpd="sng">
            <a:solidFill>
              <a:srgbClr val="000000"/>
            </a:solidFill>
            <a:prstDash val="solid"/>
            <a:round/>
            <a:headEnd type="none" w="sm" len="sm"/>
            <a:tailEnd type="none" w="sm" len="sm"/>
          </a:ln>
        </p:spPr>
      </p:cxnSp>
      <p:cxnSp>
        <p:nvCxnSpPr>
          <p:cNvPr id="5204" name="Google Shape;5204;p178"/>
          <p:cNvCxnSpPr>
            <a:stCxn id="5202" idx="1"/>
            <a:endCxn id="5187" idx="5"/>
          </p:cNvCxnSpPr>
          <p:nvPr/>
        </p:nvCxnSpPr>
        <p:spPr>
          <a:xfrm>
            <a:off x="306739" y="1178843"/>
            <a:ext cx="196800" cy="1953600"/>
          </a:xfrm>
          <a:prstGeom prst="straightConnector1">
            <a:avLst/>
          </a:prstGeom>
          <a:noFill/>
          <a:ln w="9525" cap="flat" cmpd="sng">
            <a:solidFill>
              <a:srgbClr val="000000"/>
            </a:solidFill>
            <a:prstDash val="solid"/>
            <a:round/>
            <a:headEnd type="none" w="sm" len="sm"/>
            <a:tailEnd type="none" w="sm" len="sm"/>
          </a:ln>
        </p:spPr>
      </p:cxnSp>
      <p:cxnSp>
        <p:nvCxnSpPr>
          <p:cNvPr id="5205" name="Google Shape;5205;p178"/>
          <p:cNvCxnSpPr>
            <a:stCxn id="5202" idx="1"/>
            <a:endCxn id="5188" idx="5"/>
          </p:cNvCxnSpPr>
          <p:nvPr/>
        </p:nvCxnSpPr>
        <p:spPr>
          <a:xfrm>
            <a:off x="306739" y="1178843"/>
            <a:ext cx="196800" cy="1629000"/>
          </a:xfrm>
          <a:prstGeom prst="straightConnector1">
            <a:avLst/>
          </a:prstGeom>
          <a:noFill/>
          <a:ln w="9525" cap="flat" cmpd="sng">
            <a:solidFill>
              <a:srgbClr val="000000"/>
            </a:solidFill>
            <a:prstDash val="solid"/>
            <a:round/>
            <a:headEnd type="none" w="sm" len="sm"/>
            <a:tailEnd type="none" w="sm" len="sm"/>
          </a:ln>
        </p:spPr>
      </p:cxnSp>
      <p:cxnSp>
        <p:nvCxnSpPr>
          <p:cNvPr id="5206" name="Google Shape;5206;p178"/>
          <p:cNvCxnSpPr>
            <a:stCxn id="5202" idx="1"/>
            <a:endCxn id="5189" idx="5"/>
          </p:cNvCxnSpPr>
          <p:nvPr/>
        </p:nvCxnSpPr>
        <p:spPr>
          <a:xfrm>
            <a:off x="306739" y="1178843"/>
            <a:ext cx="196800" cy="1305600"/>
          </a:xfrm>
          <a:prstGeom prst="straightConnector1">
            <a:avLst/>
          </a:prstGeom>
          <a:noFill/>
          <a:ln w="9525" cap="flat" cmpd="sng">
            <a:solidFill>
              <a:srgbClr val="000000"/>
            </a:solidFill>
            <a:prstDash val="solid"/>
            <a:round/>
            <a:headEnd type="none" w="sm" len="sm"/>
            <a:tailEnd type="none" w="sm" len="sm"/>
          </a:ln>
        </p:spPr>
      </p:cxnSp>
      <p:cxnSp>
        <p:nvCxnSpPr>
          <p:cNvPr id="5207" name="Google Shape;5207;p178"/>
          <p:cNvCxnSpPr>
            <a:stCxn id="5202" idx="1"/>
            <a:endCxn id="5190" idx="5"/>
          </p:cNvCxnSpPr>
          <p:nvPr/>
        </p:nvCxnSpPr>
        <p:spPr>
          <a:xfrm>
            <a:off x="306739" y="1178843"/>
            <a:ext cx="196800" cy="2277600"/>
          </a:xfrm>
          <a:prstGeom prst="straightConnector1">
            <a:avLst/>
          </a:prstGeom>
          <a:noFill/>
          <a:ln w="9525" cap="flat" cmpd="sng">
            <a:solidFill>
              <a:srgbClr val="000000"/>
            </a:solidFill>
            <a:prstDash val="solid"/>
            <a:round/>
            <a:headEnd type="none" w="sm" len="sm"/>
            <a:tailEnd type="none" w="sm" len="sm"/>
          </a:ln>
        </p:spPr>
      </p:cxnSp>
      <p:cxnSp>
        <p:nvCxnSpPr>
          <p:cNvPr id="5208" name="Google Shape;5208;p178"/>
          <p:cNvCxnSpPr>
            <a:stCxn id="5202" idx="1"/>
            <a:endCxn id="5191" idx="5"/>
          </p:cNvCxnSpPr>
          <p:nvPr/>
        </p:nvCxnSpPr>
        <p:spPr>
          <a:xfrm>
            <a:off x="306739" y="1178843"/>
            <a:ext cx="196800" cy="2601600"/>
          </a:xfrm>
          <a:prstGeom prst="straightConnector1">
            <a:avLst/>
          </a:prstGeom>
          <a:noFill/>
          <a:ln w="9525" cap="flat" cmpd="sng">
            <a:solidFill>
              <a:srgbClr val="000000"/>
            </a:solidFill>
            <a:prstDash val="solid"/>
            <a:round/>
            <a:headEnd type="none" w="sm" len="sm"/>
            <a:tailEnd type="none" w="sm" len="sm"/>
          </a:ln>
        </p:spPr>
      </p:cxnSp>
      <p:cxnSp>
        <p:nvCxnSpPr>
          <p:cNvPr id="5209" name="Google Shape;5209;p178"/>
          <p:cNvCxnSpPr>
            <a:stCxn id="5202" idx="1"/>
            <a:endCxn id="5192" idx="5"/>
          </p:cNvCxnSpPr>
          <p:nvPr/>
        </p:nvCxnSpPr>
        <p:spPr>
          <a:xfrm>
            <a:off x="306739" y="1178843"/>
            <a:ext cx="196800" cy="2925300"/>
          </a:xfrm>
          <a:prstGeom prst="straightConnector1">
            <a:avLst/>
          </a:prstGeom>
          <a:noFill/>
          <a:ln w="9525" cap="flat" cmpd="sng">
            <a:solidFill>
              <a:srgbClr val="000000"/>
            </a:solidFill>
            <a:prstDash val="solid"/>
            <a:round/>
            <a:headEnd type="none" w="sm" len="sm"/>
            <a:tailEnd type="none" w="sm" len="sm"/>
          </a:ln>
        </p:spPr>
      </p:cxnSp>
      <p:cxnSp>
        <p:nvCxnSpPr>
          <p:cNvPr id="5210" name="Google Shape;5210;p178"/>
          <p:cNvCxnSpPr>
            <a:stCxn id="5202" idx="1"/>
            <a:endCxn id="5211" idx="5"/>
          </p:cNvCxnSpPr>
          <p:nvPr/>
        </p:nvCxnSpPr>
        <p:spPr>
          <a:xfrm>
            <a:off x="306739" y="1178843"/>
            <a:ext cx="196800" cy="3249300"/>
          </a:xfrm>
          <a:prstGeom prst="straightConnector1">
            <a:avLst/>
          </a:prstGeom>
          <a:noFill/>
          <a:ln w="9525" cap="flat" cmpd="sng">
            <a:solidFill>
              <a:srgbClr val="000000"/>
            </a:solidFill>
            <a:prstDash val="solid"/>
            <a:round/>
            <a:headEnd type="none" w="sm" len="sm"/>
            <a:tailEnd type="none" w="sm" len="sm"/>
          </a:ln>
        </p:spPr>
      </p:cxnSp>
      <p:cxnSp>
        <p:nvCxnSpPr>
          <p:cNvPr id="5212" name="Google Shape;5212;p178"/>
          <p:cNvCxnSpPr>
            <a:stCxn id="5202" idx="1"/>
            <a:endCxn id="5213" idx="5"/>
          </p:cNvCxnSpPr>
          <p:nvPr/>
        </p:nvCxnSpPr>
        <p:spPr>
          <a:xfrm>
            <a:off x="306739" y="1178843"/>
            <a:ext cx="196800" cy="4545300"/>
          </a:xfrm>
          <a:prstGeom prst="straightConnector1">
            <a:avLst/>
          </a:prstGeom>
          <a:noFill/>
          <a:ln w="9525" cap="flat" cmpd="sng">
            <a:solidFill>
              <a:srgbClr val="000000"/>
            </a:solidFill>
            <a:prstDash val="solid"/>
            <a:round/>
            <a:headEnd type="none" w="sm" len="sm"/>
            <a:tailEnd type="none" w="sm" len="sm"/>
          </a:ln>
        </p:spPr>
      </p:cxnSp>
      <p:cxnSp>
        <p:nvCxnSpPr>
          <p:cNvPr id="5214" name="Google Shape;5214;p178"/>
          <p:cNvCxnSpPr>
            <a:stCxn id="5202" idx="1"/>
            <a:endCxn id="5193" idx="5"/>
          </p:cNvCxnSpPr>
          <p:nvPr/>
        </p:nvCxnSpPr>
        <p:spPr>
          <a:xfrm>
            <a:off x="306739" y="1178843"/>
            <a:ext cx="196800" cy="4869300"/>
          </a:xfrm>
          <a:prstGeom prst="straightConnector1">
            <a:avLst/>
          </a:prstGeom>
          <a:noFill/>
          <a:ln w="9525" cap="flat" cmpd="sng">
            <a:solidFill>
              <a:srgbClr val="000000"/>
            </a:solidFill>
            <a:prstDash val="solid"/>
            <a:round/>
            <a:headEnd type="none" w="sm" len="sm"/>
            <a:tailEnd type="none" w="sm" len="sm"/>
          </a:ln>
        </p:spPr>
      </p:cxnSp>
      <p:cxnSp>
        <p:nvCxnSpPr>
          <p:cNvPr id="5215" name="Google Shape;5215;p178"/>
          <p:cNvCxnSpPr>
            <a:stCxn id="5202" idx="1"/>
            <a:endCxn id="5194" idx="5"/>
          </p:cNvCxnSpPr>
          <p:nvPr/>
        </p:nvCxnSpPr>
        <p:spPr>
          <a:xfrm>
            <a:off x="306739" y="1178843"/>
            <a:ext cx="196800" cy="5193000"/>
          </a:xfrm>
          <a:prstGeom prst="straightConnector1">
            <a:avLst/>
          </a:prstGeom>
          <a:noFill/>
          <a:ln w="9525" cap="flat" cmpd="sng">
            <a:solidFill>
              <a:srgbClr val="000000"/>
            </a:solidFill>
            <a:prstDash val="solid"/>
            <a:round/>
            <a:headEnd type="none" w="sm" len="sm"/>
            <a:tailEnd type="none" w="sm" len="sm"/>
          </a:ln>
        </p:spPr>
      </p:cxnSp>
      <p:cxnSp>
        <p:nvCxnSpPr>
          <p:cNvPr id="5216" name="Google Shape;5216;p178"/>
          <p:cNvCxnSpPr>
            <a:stCxn id="5202" idx="1"/>
            <a:endCxn id="5217" idx="5"/>
          </p:cNvCxnSpPr>
          <p:nvPr/>
        </p:nvCxnSpPr>
        <p:spPr>
          <a:xfrm>
            <a:off x="306739" y="1178843"/>
            <a:ext cx="196800" cy="3573000"/>
          </a:xfrm>
          <a:prstGeom prst="straightConnector1">
            <a:avLst/>
          </a:prstGeom>
          <a:noFill/>
          <a:ln w="9525" cap="flat" cmpd="sng">
            <a:solidFill>
              <a:srgbClr val="000000"/>
            </a:solidFill>
            <a:prstDash val="solid"/>
            <a:round/>
            <a:headEnd type="none" w="sm" len="sm"/>
            <a:tailEnd type="none" w="sm" len="sm"/>
          </a:ln>
        </p:spPr>
      </p:cxnSp>
      <p:cxnSp>
        <p:nvCxnSpPr>
          <p:cNvPr id="5218" name="Google Shape;5218;p178"/>
          <p:cNvCxnSpPr>
            <a:stCxn id="5202" idx="1"/>
            <a:endCxn id="5219" idx="5"/>
          </p:cNvCxnSpPr>
          <p:nvPr/>
        </p:nvCxnSpPr>
        <p:spPr>
          <a:xfrm>
            <a:off x="306739" y="1178843"/>
            <a:ext cx="196800" cy="3897000"/>
          </a:xfrm>
          <a:prstGeom prst="straightConnector1">
            <a:avLst/>
          </a:prstGeom>
          <a:noFill/>
          <a:ln w="9525" cap="flat" cmpd="sng">
            <a:solidFill>
              <a:srgbClr val="000000"/>
            </a:solidFill>
            <a:prstDash val="solid"/>
            <a:round/>
            <a:headEnd type="none" w="sm" len="sm"/>
            <a:tailEnd type="none" w="sm" len="sm"/>
          </a:ln>
        </p:spPr>
      </p:cxnSp>
      <p:cxnSp>
        <p:nvCxnSpPr>
          <p:cNvPr id="5220" name="Google Shape;5220;p178"/>
          <p:cNvCxnSpPr>
            <a:stCxn id="5202" idx="1"/>
            <a:endCxn id="5195" idx="5"/>
          </p:cNvCxnSpPr>
          <p:nvPr/>
        </p:nvCxnSpPr>
        <p:spPr>
          <a:xfrm>
            <a:off x="306739" y="1178843"/>
            <a:ext cx="196800" cy="4221600"/>
          </a:xfrm>
          <a:prstGeom prst="straightConnector1">
            <a:avLst/>
          </a:prstGeom>
          <a:noFill/>
          <a:ln w="9525" cap="flat" cmpd="sng">
            <a:solidFill>
              <a:srgbClr val="000000"/>
            </a:solidFill>
            <a:prstDash val="solid"/>
            <a:round/>
            <a:headEnd type="none" w="sm" len="sm"/>
            <a:tailEnd type="none" w="sm" len="sm"/>
          </a:ln>
        </p:spPr>
      </p:cxnSp>
      <p:sp>
        <p:nvSpPr>
          <p:cNvPr id="5202" name="Google Shape;5202;p178"/>
          <p:cNvSpPr/>
          <p:nvPr/>
        </p:nvSpPr>
        <p:spPr>
          <a:xfrm>
            <a:off x="306739" y="1016918"/>
            <a:ext cx="1062038"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object</a:t>
            </a:r>
            <a:endParaRPr/>
          </a:p>
        </p:txBody>
      </p:sp>
      <p:grpSp>
        <p:nvGrpSpPr>
          <p:cNvPr id="5221" name="Google Shape;5221;p178"/>
          <p:cNvGrpSpPr/>
          <p:nvPr/>
        </p:nvGrpSpPr>
        <p:grpSpPr>
          <a:xfrm>
            <a:off x="6435566" y="1227674"/>
            <a:ext cx="872738" cy="471496"/>
            <a:chOff x="7092280" y="2276872"/>
            <a:chExt cx="2051720" cy="1107834"/>
          </a:xfrm>
        </p:grpSpPr>
        <p:grpSp>
          <p:nvGrpSpPr>
            <p:cNvPr id="5222" name="Google Shape;5222;p178"/>
            <p:cNvGrpSpPr/>
            <p:nvPr/>
          </p:nvGrpSpPr>
          <p:grpSpPr>
            <a:xfrm>
              <a:off x="7092280" y="2420806"/>
              <a:ext cx="1347049" cy="963900"/>
              <a:chOff x="2627784" y="1844508"/>
              <a:chExt cx="5183423" cy="3709074"/>
            </a:xfrm>
          </p:grpSpPr>
          <p:pic>
            <p:nvPicPr>
              <p:cNvPr id="5223" name="Google Shape;5223;p178" descr="P:\digital.bevaring.dk\Illustrations\web\Bitmagasin_BitRepository_DigitalPreservation.png"/>
              <p:cNvPicPr preferRelativeResize="0"/>
              <p:nvPr/>
            </p:nvPicPr>
            <p:blipFill rotWithShape="1">
              <a:blip r:embed="rId5">
                <a:alphaModFix/>
              </a:blip>
              <a:srcRect/>
              <a:stretch/>
            </p:blipFill>
            <p:spPr>
              <a:xfrm>
                <a:off x="2627784" y="1844824"/>
                <a:ext cx="5183423" cy="3662336"/>
              </a:xfrm>
              <a:prstGeom prst="rect">
                <a:avLst/>
              </a:prstGeom>
              <a:noFill/>
              <a:ln>
                <a:noFill/>
              </a:ln>
            </p:spPr>
          </p:pic>
          <p:sp>
            <p:nvSpPr>
              <p:cNvPr id="5224" name="Google Shape;5224;p178"/>
              <p:cNvSpPr/>
              <p:nvPr/>
            </p:nvSpPr>
            <p:spPr>
              <a:xfrm>
                <a:off x="6444277" y="1844508"/>
                <a:ext cx="1292479" cy="20237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600"/>
                  <a:buFont typeface="Gill Sans"/>
                  <a:buNone/>
                </a:pPr>
                <a:endParaRPr sz="600" b="0" i="0" u="none" strike="noStrike" cap="none">
                  <a:solidFill>
                    <a:srgbClr val="FFFFFF"/>
                  </a:solidFill>
                  <a:latin typeface="Gill Sans"/>
                  <a:ea typeface="Gill Sans"/>
                  <a:cs typeface="Gill Sans"/>
                  <a:sym typeface="Gill Sans"/>
                </a:endParaRPr>
              </a:p>
            </p:txBody>
          </p:sp>
          <p:sp>
            <p:nvSpPr>
              <p:cNvPr id="5225" name="Google Shape;5225;p178"/>
              <p:cNvSpPr/>
              <p:nvPr/>
            </p:nvSpPr>
            <p:spPr>
              <a:xfrm>
                <a:off x="6157060" y="2131568"/>
                <a:ext cx="1292479" cy="144966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600"/>
                  <a:buFont typeface="Gill Sans"/>
                  <a:buNone/>
                </a:pPr>
                <a:endParaRPr sz="600" b="0" i="0" u="none" strike="noStrike" cap="none">
                  <a:solidFill>
                    <a:srgbClr val="FFFFFF"/>
                  </a:solidFill>
                  <a:latin typeface="Gill Sans"/>
                  <a:ea typeface="Gill Sans"/>
                  <a:cs typeface="Gill Sans"/>
                  <a:sym typeface="Gill Sans"/>
                </a:endParaRPr>
              </a:p>
            </p:txBody>
          </p:sp>
          <p:sp>
            <p:nvSpPr>
              <p:cNvPr id="5226" name="Google Shape;5226;p178"/>
              <p:cNvSpPr/>
              <p:nvPr/>
            </p:nvSpPr>
            <p:spPr>
              <a:xfrm>
                <a:off x="5582624" y="2203338"/>
                <a:ext cx="1292479" cy="50235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600"/>
                  <a:buFont typeface="Gill Sans"/>
                  <a:buNone/>
                </a:pPr>
                <a:endParaRPr sz="600" b="0" i="0" u="none" strike="noStrike" cap="none">
                  <a:solidFill>
                    <a:srgbClr val="FFFFFF"/>
                  </a:solidFill>
                  <a:latin typeface="Gill Sans"/>
                  <a:ea typeface="Gill Sans"/>
                  <a:cs typeface="Gill Sans"/>
                  <a:sym typeface="Gill Sans"/>
                </a:endParaRPr>
              </a:p>
            </p:txBody>
          </p:sp>
          <p:sp>
            <p:nvSpPr>
              <p:cNvPr id="5227" name="Google Shape;5227;p178"/>
              <p:cNvSpPr/>
              <p:nvPr/>
            </p:nvSpPr>
            <p:spPr>
              <a:xfrm>
                <a:off x="4491198" y="2059808"/>
                <a:ext cx="1292479" cy="60282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600"/>
                  <a:buFont typeface="Gill Sans"/>
                  <a:buNone/>
                </a:pPr>
                <a:endParaRPr sz="600" b="0" i="0" u="none" strike="noStrike" cap="none">
                  <a:solidFill>
                    <a:srgbClr val="FFFFFF"/>
                  </a:solidFill>
                  <a:latin typeface="Gill Sans"/>
                  <a:ea typeface="Gill Sans"/>
                  <a:cs typeface="Gill Sans"/>
                  <a:sym typeface="Gill Sans"/>
                </a:endParaRPr>
              </a:p>
            </p:txBody>
          </p:sp>
          <p:sp>
            <p:nvSpPr>
              <p:cNvPr id="5228" name="Google Shape;5228;p178"/>
              <p:cNvSpPr/>
              <p:nvPr/>
            </p:nvSpPr>
            <p:spPr>
              <a:xfrm rot="-180000">
                <a:off x="3055110" y="2332511"/>
                <a:ext cx="2154132" cy="60282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600"/>
                  <a:buFont typeface="Gill Sans"/>
                  <a:buNone/>
                </a:pPr>
                <a:endParaRPr sz="600" b="0" i="0" u="none" strike="noStrike" cap="none">
                  <a:solidFill>
                    <a:srgbClr val="FFFFFF"/>
                  </a:solidFill>
                  <a:latin typeface="Gill Sans"/>
                  <a:ea typeface="Gill Sans"/>
                  <a:cs typeface="Gill Sans"/>
                  <a:sym typeface="Gill Sans"/>
                </a:endParaRPr>
              </a:p>
            </p:txBody>
          </p:sp>
          <p:sp>
            <p:nvSpPr>
              <p:cNvPr id="5229" name="Google Shape;5229;p178"/>
              <p:cNvSpPr/>
              <p:nvPr/>
            </p:nvSpPr>
            <p:spPr>
              <a:xfrm rot="-60000">
                <a:off x="2696083" y="2720048"/>
                <a:ext cx="2355184" cy="281319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600"/>
                  <a:buFont typeface="Gill Sans"/>
                  <a:buNone/>
                </a:pPr>
                <a:endParaRPr sz="600" b="0" i="0" u="none" strike="noStrike" cap="none">
                  <a:solidFill>
                    <a:srgbClr val="FFFFFF"/>
                  </a:solidFill>
                  <a:latin typeface="Gill Sans"/>
                  <a:ea typeface="Gill Sans"/>
                  <a:cs typeface="Gill Sans"/>
                  <a:sym typeface="Gill Sans"/>
                </a:endParaRPr>
              </a:p>
            </p:txBody>
          </p:sp>
        </p:grpSp>
        <p:grpSp>
          <p:nvGrpSpPr>
            <p:cNvPr id="5230" name="Google Shape;5230;p178"/>
            <p:cNvGrpSpPr/>
            <p:nvPr/>
          </p:nvGrpSpPr>
          <p:grpSpPr>
            <a:xfrm>
              <a:off x="8050456" y="2276872"/>
              <a:ext cx="1093544" cy="748197"/>
              <a:chOff x="8050456" y="2276872"/>
              <a:chExt cx="1093544" cy="748197"/>
            </a:xfrm>
          </p:grpSpPr>
          <p:pic>
            <p:nvPicPr>
              <p:cNvPr id="5231" name="Google Shape;5231;p178" descr="P:\digital.bevaring.dk\Illustrations\web\Links_DigitalPreservation.png"/>
              <p:cNvPicPr preferRelativeResize="0"/>
              <p:nvPr/>
            </p:nvPicPr>
            <p:blipFill rotWithShape="1">
              <a:blip r:embed="rId6">
                <a:alphaModFix/>
              </a:blip>
              <a:srcRect/>
              <a:stretch/>
            </p:blipFill>
            <p:spPr>
              <a:xfrm>
                <a:off x="8050456" y="2276872"/>
                <a:ext cx="1093544" cy="629642"/>
              </a:xfrm>
              <a:prstGeom prst="rect">
                <a:avLst/>
              </a:prstGeom>
              <a:noFill/>
              <a:ln>
                <a:noFill/>
              </a:ln>
            </p:spPr>
          </p:pic>
          <p:sp>
            <p:nvSpPr>
              <p:cNvPr id="5232" name="Google Shape;5232;p178"/>
              <p:cNvSpPr/>
              <p:nvPr/>
            </p:nvSpPr>
            <p:spPr>
              <a:xfrm>
                <a:off x="8785723" y="2301447"/>
                <a:ext cx="328421" cy="723622"/>
              </a:xfrm>
              <a:custGeom>
                <a:avLst/>
                <a:gdLst/>
                <a:ahLst/>
                <a:cxnLst/>
                <a:rect l="l" t="t" r="r" b="b"/>
                <a:pathLst>
                  <a:path w="328612" h="719805" extrusionOk="0">
                    <a:moveTo>
                      <a:pt x="0" y="291180"/>
                    </a:moveTo>
                    <a:lnTo>
                      <a:pt x="0" y="291180"/>
                    </a:lnTo>
                    <a:cubicBezTo>
                      <a:pt x="6350" y="305467"/>
                      <a:pt x="12058" y="320058"/>
                      <a:pt x="19050" y="334042"/>
                    </a:cubicBezTo>
                    <a:cubicBezTo>
                      <a:pt x="21610" y="339162"/>
                      <a:pt x="26250" y="343099"/>
                      <a:pt x="28575" y="348330"/>
                    </a:cubicBezTo>
                    <a:cubicBezTo>
                      <a:pt x="32653" y="357505"/>
                      <a:pt x="34925" y="367380"/>
                      <a:pt x="38100" y="376905"/>
                    </a:cubicBezTo>
                    <a:lnTo>
                      <a:pt x="42862" y="391192"/>
                    </a:lnTo>
                    <a:cubicBezTo>
                      <a:pt x="44450" y="395955"/>
                      <a:pt x="46408" y="400610"/>
                      <a:pt x="47625" y="405480"/>
                    </a:cubicBezTo>
                    <a:lnTo>
                      <a:pt x="52387" y="424530"/>
                    </a:lnTo>
                    <a:cubicBezTo>
                      <a:pt x="58737" y="422942"/>
                      <a:pt x="65047" y="421187"/>
                      <a:pt x="71437" y="419767"/>
                    </a:cubicBezTo>
                    <a:cubicBezTo>
                      <a:pt x="79339" y="418011"/>
                      <a:pt x="88663" y="419710"/>
                      <a:pt x="95250" y="415005"/>
                    </a:cubicBezTo>
                    <a:cubicBezTo>
                      <a:pt x="101027" y="410879"/>
                      <a:pt x="101600" y="402305"/>
                      <a:pt x="104775" y="395955"/>
                    </a:cubicBezTo>
                    <a:cubicBezTo>
                      <a:pt x="106362" y="473742"/>
                      <a:pt x="106710" y="551565"/>
                      <a:pt x="109537" y="629317"/>
                    </a:cubicBezTo>
                    <a:cubicBezTo>
                      <a:pt x="109761" y="635489"/>
                      <a:pt x="117327" y="673896"/>
                      <a:pt x="119062" y="681705"/>
                    </a:cubicBezTo>
                    <a:cubicBezTo>
                      <a:pt x="120482" y="688095"/>
                      <a:pt x="120194" y="695309"/>
                      <a:pt x="123825" y="700755"/>
                    </a:cubicBezTo>
                    <a:cubicBezTo>
                      <a:pt x="129014" y="708538"/>
                      <a:pt x="157012" y="717840"/>
                      <a:pt x="161925" y="719805"/>
                    </a:cubicBezTo>
                    <a:cubicBezTo>
                      <a:pt x="176212" y="718217"/>
                      <a:pt x="190607" y="717405"/>
                      <a:pt x="204787" y="715042"/>
                    </a:cubicBezTo>
                    <a:cubicBezTo>
                      <a:pt x="217666" y="712896"/>
                      <a:pt x="239005" y="699834"/>
                      <a:pt x="247650" y="695992"/>
                    </a:cubicBezTo>
                    <a:cubicBezTo>
                      <a:pt x="256430" y="692090"/>
                      <a:pt x="272344" y="688628"/>
                      <a:pt x="280987" y="686467"/>
                    </a:cubicBezTo>
                    <a:cubicBezTo>
                      <a:pt x="285750" y="683292"/>
                      <a:pt x="292241" y="681796"/>
                      <a:pt x="295275" y="676942"/>
                    </a:cubicBezTo>
                    <a:cubicBezTo>
                      <a:pt x="300596" y="668428"/>
                      <a:pt x="301625" y="657892"/>
                      <a:pt x="304800" y="648367"/>
                    </a:cubicBezTo>
                    <a:lnTo>
                      <a:pt x="309562" y="634080"/>
                    </a:lnTo>
                    <a:cubicBezTo>
                      <a:pt x="311150" y="629317"/>
                      <a:pt x="313341" y="624715"/>
                      <a:pt x="314325" y="619792"/>
                    </a:cubicBezTo>
                    <a:lnTo>
                      <a:pt x="319087" y="595980"/>
                    </a:lnTo>
                    <a:cubicBezTo>
                      <a:pt x="326483" y="499847"/>
                      <a:pt x="328612" y="485590"/>
                      <a:pt x="328612" y="357855"/>
                    </a:cubicBezTo>
                    <a:cubicBezTo>
                      <a:pt x="328612" y="281638"/>
                      <a:pt x="326837" y="205413"/>
                      <a:pt x="323850" y="129255"/>
                    </a:cubicBezTo>
                    <a:cubicBezTo>
                      <a:pt x="323653" y="124239"/>
                      <a:pt x="321332" y="119457"/>
                      <a:pt x="319087" y="114967"/>
                    </a:cubicBezTo>
                    <a:cubicBezTo>
                      <a:pt x="316527" y="109848"/>
                      <a:pt x="312737" y="105442"/>
                      <a:pt x="309562" y="100680"/>
                    </a:cubicBezTo>
                    <a:cubicBezTo>
                      <a:pt x="307975" y="95917"/>
                      <a:pt x="307291" y="90751"/>
                      <a:pt x="304800" y="86392"/>
                    </a:cubicBezTo>
                    <a:cubicBezTo>
                      <a:pt x="300738" y="79283"/>
                      <a:pt x="284019" y="58251"/>
                      <a:pt x="276225" y="53055"/>
                    </a:cubicBezTo>
                    <a:cubicBezTo>
                      <a:pt x="272048" y="50270"/>
                      <a:pt x="266551" y="50270"/>
                      <a:pt x="261937" y="48292"/>
                    </a:cubicBezTo>
                    <a:cubicBezTo>
                      <a:pt x="255412" y="45495"/>
                      <a:pt x="249687" y="40807"/>
                      <a:pt x="242887" y="38767"/>
                    </a:cubicBezTo>
                    <a:cubicBezTo>
                      <a:pt x="233638" y="35992"/>
                      <a:pt x="223813" y="35732"/>
                      <a:pt x="214312" y="34005"/>
                    </a:cubicBezTo>
                    <a:cubicBezTo>
                      <a:pt x="206348" y="32557"/>
                      <a:pt x="198437" y="30830"/>
                      <a:pt x="190500" y="29242"/>
                    </a:cubicBezTo>
                    <a:cubicBezTo>
                      <a:pt x="185737" y="26067"/>
                      <a:pt x="181332" y="22277"/>
                      <a:pt x="176212" y="19717"/>
                    </a:cubicBezTo>
                    <a:cubicBezTo>
                      <a:pt x="136776" y="0"/>
                      <a:pt x="188586" y="32728"/>
                      <a:pt x="147637" y="5430"/>
                    </a:cubicBezTo>
                    <a:cubicBezTo>
                      <a:pt x="142875" y="8605"/>
                      <a:pt x="137628" y="11152"/>
                      <a:pt x="133350" y="14955"/>
                    </a:cubicBezTo>
                    <a:cubicBezTo>
                      <a:pt x="123282" y="23904"/>
                      <a:pt x="117554" y="39270"/>
                      <a:pt x="104775" y="43530"/>
                    </a:cubicBezTo>
                    <a:cubicBezTo>
                      <a:pt x="69465" y="55300"/>
                      <a:pt x="85180" y="48565"/>
                      <a:pt x="57150" y="62580"/>
                    </a:cubicBezTo>
                    <a:cubicBezTo>
                      <a:pt x="55562" y="67342"/>
                      <a:pt x="54632" y="72377"/>
                      <a:pt x="52387" y="76867"/>
                    </a:cubicBezTo>
                    <a:cubicBezTo>
                      <a:pt x="49827" y="81987"/>
                      <a:pt x="45187" y="85924"/>
                      <a:pt x="42862" y="91155"/>
                    </a:cubicBezTo>
                    <a:cubicBezTo>
                      <a:pt x="38784" y="100330"/>
                      <a:pt x="33337" y="119730"/>
                      <a:pt x="33337" y="119730"/>
                    </a:cubicBezTo>
                    <a:cubicBezTo>
                      <a:pt x="31265" y="134234"/>
                      <a:pt x="24837" y="177848"/>
                      <a:pt x="23812" y="191167"/>
                    </a:cubicBezTo>
                    <a:cubicBezTo>
                      <a:pt x="18698" y="257652"/>
                      <a:pt x="3969" y="274511"/>
                      <a:pt x="0" y="291180"/>
                    </a:cubicBezTo>
                    <a:close/>
                  </a:path>
                </a:pathLst>
              </a:cu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600"/>
                  <a:buFont typeface="Gill Sans"/>
                  <a:buNone/>
                </a:pPr>
                <a:endParaRPr sz="600" b="0" i="0" u="none" strike="noStrike" cap="none">
                  <a:solidFill>
                    <a:srgbClr val="FFFFFF"/>
                  </a:solidFill>
                  <a:latin typeface="Gill Sans"/>
                  <a:ea typeface="Gill Sans"/>
                  <a:cs typeface="Gill Sans"/>
                  <a:sym typeface="Gill Sans"/>
                </a:endParaRPr>
              </a:p>
            </p:txBody>
          </p:sp>
        </p:grpSp>
        <p:grpSp>
          <p:nvGrpSpPr>
            <p:cNvPr id="5233" name="Google Shape;5233;p178"/>
            <p:cNvGrpSpPr/>
            <p:nvPr/>
          </p:nvGrpSpPr>
          <p:grpSpPr>
            <a:xfrm>
              <a:off x="8532440" y="2780928"/>
              <a:ext cx="360040" cy="441832"/>
              <a:chOff x="8551728" y="4221088"/>
              <a:chExt cx="592272" cy="515470"/>
            </a:xfrm>
          </p:grpSpPr>
          <p:grpSp>
            <p:nvGrpSpPr>
              <p:cNvPr id="5234" name="Google Shape;5234;p178"/>
              <p:cNvGrpSpPr/>
              <p:nvPr/>
            </p:nvGrpSpPr>
            <p:grpSpPr>
              <a:xfrm>
                <a:off x="8573483" y="4221088"/>
                <a:ext cx="570517" cy="515470"/>
                <a:chOff x="1547664" y="4797152"/>
                <a:chExt cx="901206" cy="1223852"/>
              </a:xfrm>
            </p:grpSpPr>
            <p:sp>
              <p:nvSpPr>
                <p:cNvPr id="5235" name="Google Shape;5235;p178"/>
                <p:cNvSpPr/>
                <p:nvPr/>
              </p:nvSpPr>
              <p:spPr>
                <a:xfrm>
                  <a:off x="1589595" y="5153123"/>
                  <a:ext cx="814613" cy="867881"/>
                </a:xfrm>
                <a:prstGeom prst="rect">
                  <a:avLst/>
                </a:prstGeom>
                <a:solidFill>
                  <a:srgbClr val="D8D8D8"/>
                </a:solidFill>
                <a:ln w="25400" cap="flat" cmpd="sng">
                  <a:solidFill>
                    <a:srgbClr val="D8D8D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600"/>
                    <a:buFont typeface="Gill Sans"/>
                    <a:buNone/>
                  </a:pPr>
                  <a:endParaRPr sz="600" b="0" i="0" u="none" strike="noStrike" cap="none">
                    <a:solidFill>
                      <a:srgbClr val="FFFFFF"/>
                    </a:solidFill>
                    <a:latin typeface="Gill Sans"/>
                    <a:ea typeface="Gill Sans"/>
                    <a:cs typeface="Gill Sans"/>
                    <a:sym typeface="Gill Sans"/>
                  </a:endParaRPr>
                </a:p>
              </p:txBody>
            </p:sp>
            <p:pic>
              <p:nvPicPr>
                <p:cNvPr id="5236" name="Google Shape;5236;p178" descr="house.png"/>
                <p:cNvPicPr preferRelativeResize="0"/>
                <p:nvPr/>
              </p:nvPicPr>
              <p:blipFill rotWithShape="1">
                <a:blip r:embed="rId7">
                  <a:alphaModFix/>
                </a:blip>
                <a:srcRect/>
                <a:stretch/>
              </p:blipFill>
              <p:spPr>
                <a:xfrm>
                  <a:off x="1547664" y="4797152"/>
                  <a:ext cx="901206" cy="1196752"/>
                </a:xfrm>
                <a:prstGeom prst="rect">
                  <a:avLst/>
                </a:prstGeom>
                <a:noFill/>
                <a:ln>
                  <a:noFill/>
                </a:ln>
              </p:spPr>
            </p:pic>
          </p:grpSp>
          <p:pic>
            <p:nvPicPr>
              <p:cNvPr id="5237" name="Google Shape;5237;p178" descr="P:\ConferencesAndJournals\iPres\2016\PREMIS\Karakterisering_DigitalBevaring.png"/>
              <p:cNvPicPr preferRelativeResize="0"/>
              <p:nvPr/>
            </p:nvPicPr>
            <p:blipFill rotWithShape="1">
              <a:blip r:embed="rId8">
                <a:alphaModFix/>
              </a:blip>
              <a:srcRect/>
              <a:stretch/>
            </p:blipFill>
            <p:spPr>
              <a:xfrm>
                <a:off x="8551728" y="4365104"/>
                <a:ext cx="592272" cy="309639"/>
              </a:xfrm>
              <a:prstGeom prst="rect">
                <a:avLst/>
              </a:prstGeom>
              <a:noFill/>
              <a:ln>
                <a:noFill/>
              </a:ln>
            </p:spPr>
          </p:pic>
        </p:grpSp>
      </p:grpSp>
      <p:grpSp>
        <p:nvGrpSpPr>
          <p:cNvPr id="5238" name="Google Shape;5238;p178"/>
          <p:cNvGrpSpPr/>
          <p:nvPr/>
        </p:nvGrpSpPr>
        <p:grpSpPr>
          <a:xfrm>
            <a:off x="4629944" y="1631464"/>
            <a:ext cx="430289" cy="429384"/>
            <a:chOff x="1475656" y="4795876"/>
            <a:chExt cx="1372080" cy="1253716"/>
          </a:xfrm>
        </p:grpSpPr>
        <p:pic>
          <p:nvPicPr>
            <p:cNvPr id="5239" name="Google Shape;5239;p178" descr="P:\digital.bevaring.dk\Illustrations\web\Bevaringsmetoder_PreservationMethods_DigitalPreservation.png"/>
            <p:cNvPicPr preferRelativeResize="0"/>
            <p:nvPr/>
          </p:nvPicPr>
          <p:blipFill rotWithShape="1">
            <a:blip r:embed="rId9">
              <a:alphaModFix/>
            </a:blip>
            <a:srcRect/>
            <a:stretch/>
          </p:blipFill>
          <p:spPr>
            <a:xfrm>
              <a:off x="1475656" y="4797152"/>
              <a:ext cx="1372080" cy="1252440"/>
            </a:xfrm>
            <a:prstGeom prst="rect">
              <a:avLst/>
            </a:prstGeom>
            <a:noFill/>
            <a:ln>
              <a:noFill/>
            </a:ln>
          </p:spPr>
        </p:pic>
        <p:sp>
          <p:nvSpPr>
            <p:cNvPr id="5240" name="Google Shape;5240;p178"/>
            <p:cNvSpPr/>
            <p:nvPr/>
          </p:nvSpPr>
          <p:spPr>
            <a:xfrm>
              <a:off x="1836095" y="4795876"/>
              <a:ext cx="288540" cy="36154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600"/>
                <a:buFont typeface="Gill Sans"/>
                <a:buNone/>
              </a:pPr>
              <a:endParaRPr sz="600" b="0" i="0" u="none" strike="noStrike" cap="none">
                <a:solidFill>
                  <a:srgbClr val="FFFFFF"/>
                </a:solidFill>
                <a:latin typeface="Gill Sans"/>
                <a:ea typeface="Gill Sans"/>
                <a:cs typeface="Gill Sans"/>
                <a:sym typeface="Gill Sans"/>
              </a:endParaRPr>
            </a:p>
          </p:txBody>
        </p:sp>
      </p:grpSp>
      <p:sp>
        <p:nvSpPr>
          <p:cNvPr id="5241" name="Google Shape;5241;p178"/>
          <p:cNvSpPr/>
          <p:nvPr/>
        </p:nvSpPr>
        <p:spPr>
          <a:xfrm>
            <a:off x="4768379" y="1381008"/>
            <a:ext cx="550862" cy="276225"/>
          </a:xfrm>
          <a:prstGeom prst="roundRect">
            <a:avLst>
              <a:gd name="adj" fmla="val 16667"/>
            </a:avLst>
          </a:prstGeom>
          <a:solidFill>
            <a:srgbClr val="AE8034"/>
          </a:solidFill>
          <a:ln w="127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object</a:t>
            </a:r>
            <a:endParaRPr/>
          </a:p>
        </p:txBody>
      </p:sp>
      <p:sp>
        <p:nvSpPr>
          <p:cNvPr id="5242" name="Google Shape;5242;p178"/>
          <p:cNvSpPr/>
          <p:nvPr/>
        </p:nvSpPr>
        <p:spPr>
          <a:xfrm>
            <a:off x="5460469" y="1700609"/>
            <a:ext cx="552450" cy="276225"/>
          </a:xfrm>
          <a:prstGeom prst="roundRect">
            <a:avLst>
              <a:gd name="adj" fmla="val 16667"/>
            </a:avLst>
          </a:prstGeom>
          <a:solidFill>
            <a:srgbClr val="AE8034"/>
          </a:solidFill>
          <a:ln w="127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event</a:t>
            </a:r>
            <a:endParaRPr sz="1200" b="1" i="0" u="none" strike="noStrike" cap="none">
              <a:solidFill>
                <a:srgbClr val="FFFFFF"/>
              </a:solidFill>
              <a:latin typeface="Times New Roman"/>
              <a:ea typeface="Times New Roman"/>
              <a:cs typeface="Times New Roman"/>
              <a:sym typeface="Times New Roman"/>
            </a:endParaRPr>
          </a:p>
        </p:txBody>
      </p:sp>
      <p:sp>
        <p:nvSpPr>
          <p:cNvPr id="5243" name="Google Shape;5243;p178"/>
          <p:cNvSpPr/>
          <p:nvPr/>
        </p:nvSpPr>
        <p:spPr>
          <a:xfrm>
            <a:off x="6111329" y="1381008"/>
            <a:ext cx="552450" cy="274638"/>
          </a:xfrm>
          <a:prstGeom prst="roundRect">
            <a:avLst>
              <a:gd name="adj" fmla="val 16667"/>
            </a:avLst>
          </a:prstGeom>
          <a:solidFill>
            <a:srgbClr val="AE8034"/>
          </a:solidFill>
          <a:ln w="127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agent</a:t>
            </a:r>
            <a:endParaRPr sz="1200" b="1" i="0" u="none" strike="noStrike" cap="none">
              <a:solidFill>
                <a:srgbClr val="FFFFFF"/>
              </a:solidFill>
              <a:latin typeface="Times New Roman"/>
              <a:ea typeface="Times New Roman"/>
              <a:cs typeface="Times New Roman"/>
              <a:sym typeface="Times New Roman"/>
            </a:endParaRPr>
          </a:p>
        </p:txBody>
      </p:sp>
      <p:sp>
        <p:nvSpPr>
          <p:cNvPr id="5244" name="Google Shape;5244;p178"/>
          <p:cNvSpPr/>
          <p:nvPr/>
        </p:nvSpPr>
        <p:spPr>
          <a:xfrm>
            <a:off x="5462057" y="1064344"/>
            <a:ext cx="550862" cy="276225"/>
          </a:xfrm>
          <a:prstGeom prst="roundRect">
            <a:avLst>
              <a:gd name="adj" fmla="val 16667"/>
            </a:avLst>
          </a:prstGeom>
          <a:solidFill>
            <a:srgbClr val="AE8034"/>
          </a:solidFill>
          <a:ln w="127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rights</a:t>
            </a:r>
            <a:endParaRPr sz="1200" b="1" i="0" u="none" strike="noStrike" cap="none">
              <a:solidFill>
                <a:srgbClr val="FFFFFF"/>
              </a:solidFill>
              <a:latin typeface="Times New Roman"/>
              <a:ea typeface="Times New Roman"/>
              <a:cs typeface="Times New Roman"/>
              <a:sym typeface="Times New Roman"/>
            </a:endParaRPr>
          </a:p>
        </p:txBody>
      </p:sp>
      <p:pic>
        <p:nvPicPr>
          <p:cNvPr id="5245" name="Google Shape;5245;p178" descr="P:\digital.bevaring.dk\Illustrations\web\Lovgivning_LegalRestrictions_DigitalPreservation.png"/>
          <p:cNvPicPr preferRelativeResize="0"/>
          <p:nvPr/>
        </p:nvPicPr>
        <p:blipFill rotWithShape="1">
          <a:blip r:embed="rId10">
            <a:alphaModFix/>
          </a:blip>
          <a:srcRect/>
          <a:stretch/>
        </p:blipFill>
        <p:spPr>
          <a:xfrm>
            <a:off x="5621792" y="775419"/>
            <a:ext cx="245204" cy="285064"/>
          </a:xfrm>
          <a:prstGeom prst="rect">
            <a:avLst/>
          </a:prstGeom>
          <a:noFill/>
          <a:ln>
            <a:noFill/>
          </a:ln>
        </p:spPr>
      </p:pic>
      <p:sp>
        <p:nvSpPr>
          <p:cNvPr id="5246" name="Google Shape;5246;p178"/>
          <p:cNvSpPr/>
          <p:nvPr/>
        </p:nvSpPr>
        <p:spPr>
          <a:xfrm>
            <a:off x="5359076" y="775419"/>
            <a:ext cx="725092" cy="609104"/>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247" name="Google Shape;5247;p178"/>
          <p:cNvSpPr/>
          <p:nvPr/>
        </p:nvSpPr>
        <p:spPr>
          <a:xfrm>
            <a:off x="5339061" y="1681195"/>
            <a:ext cx="725092" cy="609104"/>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248" name="Google Shape;5248;p178"/>
          <p:cNvSpPr txBox="1"/>
          <p:nvPr/>
        </p:nvSpPr>
        <p:spPr>
          <a:xfrm>
            <a:off x="4548291" y="3706209"/>
            <a:ext cx="2810765" cy="486287"/>
          </a:xfrm>
          <a:prstGeom prst="rect">
            <a:avLst/>
          </a:prstGeom>
          <a:noFill/>
          <a:ln>
            <a:noFill/>
          </a:ln>
        </p:spPr>
        <p:txBody>
          <a:bodyPr spcFirstLastPara="1" wrap="square" lIns="0" tIns="45700" rIns="0" bIns="45700" anchor="t" anchorCtr="0">
            <a:spAutoFit/>
          </a:bodyPr>
          <a:lstStyle/>
          <a:p>
            <a:pPr marL="0" marR="0" lvl="0" indent="0" algn="l" rtl="0">
              <a:lnSpc>
                <a:spcPct val="80000"/>
              </a:lnSpc>
              <a:spcBef>
                <a:spcPts val="0"/>
              </a:spcBef>
              <a:spcAft>
                <a:spcPts val="0"/>
              </a:spcAft>
              <a:buClr>
                <a:srgbClr val="000000"/>
              </a:buClr>
              <a:buSzPts val="1600"/>
              <a:buFont typeface="Verdana"/>
              <a:buNone/>
            </a:pPr>
            <a:r>
              <a:rPr lang="en-US" sz="1600" b="0" i="0" u="none" strike="noStrike" cap="none">
                <a:solidFill>
                  <a:srgbClr val="000000"/>
                </a:solidFill>
                <a:latin typeface="Verdana"/>
                <a:ea typeface="Verdana"/>
                <a:cs typeface="Verdana"/>
                <a:sym typeface="Verdana"/>
              </a:rPr>
              <a:t>e.g. function: </a:t>
            </a:r>
            <a:r>
              <a:rPr lang="en-US" sz="1600" b="0" i="0" u="none" strike="noStrike" cap="none">
                <a:solidFill>
                  <a:srgbClr val="974806"/>
                </a:solidFill>
                <a:latin typeface="Verdana"/>
                <a:ea typeface="Verdana"/>
                <a:cs typeface="Verdana"/>
                <a:sym typeface="Verdana"/>
              </a:rPr>
              <a:t>SW</a:t>
            </a:r>
            <a:r>
              <a:rPr lang="en-US" sz="1600" b="0" i="0" u="none" strike="noStrike" cap="none">
                <a:solidFill>
                  <a:srgbClr val="000000"/>
                </a:solidFill>
                <a:latin typeface="Verdana"/>
                <a:ea typeface="Verdana"/>
                <a:cs typeface="Verdana"/>
                <a:sym typeface="Verdana"/>
              </a:rPr>
              <a:t>, level: </a:t>
            </a:r>
            <a:r>
              <a:rPr lang="en-US" sz="1600" b="0" i="0" u="none" strike="noStrike" cap="none">
                <a:solidFill>
                  <a:srgbClr val="974806"/>
                </a:solidFill>
                <a:latin typeface="Verdana"/>
                <a:ea typeface="Verdana"/>
                <a:cs typeface="Verdana"/>
                <a:sym typeface="Verdana"/>
              </a:rPr>
              <a:t>1</a:t>
            </a:r>
            <a:r>
              <a:rPr lang="en-US" sz="1600" b="0" i="0" u="none" strike="noStrike" cap="none">
                <a:solidFill>
                  <a:srgbClr val="000000"/>
                </a:solidFill>
                <a:latin typeface="Verdana"/>
                <a:ea typeface="Verdana"/>
                <a:cs typeface="Verdana"/>
                <a:sym typeface="Verdana"/>
              </a:rPr>
              <a:t> </a:t>
            </a:r>
            <a:br>
              <a:rPr lang="en-US" sz="1600" b="0" i="0" u="none" strike="noStrike" cap="none">
                <a:solidFill>
                  <a:srgbClr val="000000"/>
                </a:solidFill>
                <a:latin typeface="Verdana"/>
                <a:ea typeface="Verdana"/>
                <a:cs typeface="Verdana"/>
                <a:sym typeface="Verdana"/>
              </a:rPr>
            </a:br>
            <a:r>
              <a:rPr lang="en-US" sz="1600" b="0" i="0" u="none" strike="noStrike" cap="none">
                <a:solidFill>
                  <a:srgbClr val="000000"/>
                </a:solidFill>
                <a:latin typeface="Verdana"/>
                <a:ea typeface="Verdana"/>
                <a:cs typeface="Verdana"/>
                <a:sym typeface="Verdana"/>
              </a:rPr>
              <a:t>      </a:t>
            </a:r>
            <a:r>
              <a:rPr lang="en-US" sz="900" b="0" i="0" u="none" strike="noStrike" cap="none">
                <a:solidFill>
                  <a:srgbClr val="000000"/>
                </a:solidFill>
                <a:latin typeface="Verdana"/>
                <a:ea typeface="Verdana"/>
                <a:cs typeface="Verdana"/>
                <a:sym typeface="Verdana"/>
              </a:rPr>
              <a:t> </a:t>
            </a:r>
            <a:r>
              <a:rPr lang="en-US" sz="1600" b="0" i="0" u="none" strike="noStrike" cap="none">
                <a:solidFill>
                  <a:srgbClr val="000000"/>
                </a:solidFill>
                <a:latin typeface="Verdana"/>
                <a:ea typeface="Verdana"/>
                <a:cs typeface="Verdana"/>
                <a:sym typeface="Verdana"/>
              </a:rPr>
              <a:t>function: </a:t>
            </a:r>
            <a:r>
              <a:rPr lang="en-US" sz="1600" b="0" i="0" u="none" strike="noStrike" cap="none">
                <a:solidFill>
                  <a:srgbClr val="974806"/>
                </a:solidFill>
                <a:latin typeface="Verdana"/>
                <a:ea typeface="Verdana"/>
                <a:cs typeface="Verdana"/>
                <a:sym typeface="Verdana"/>
              </a:rPr>
              <a:t>OS</a:t>
            </a:r>
            <a:r>
              <a:rPr lang="en-US" sz="1600" b="0" i="0" u="none" strike="noStrike" cap="none">
                <a:solidFill>
                  <a:srgbClr val="000000"/>
                </a:solidFill>
                <a:latin typeface="Verdana"/>
                <a:ea typeface="Verdana"/>
                <a:cs typeface="Verdana"/>
                <a:sym typeface="Verdana"/>
              </a:rPr>
              <a:t>, level: </a:t>
            </a:r>
            <a:r>
              <a:rPr lang="en-US" sz="1600" b="0" i="0" u="none" strike="noStrike" cap="none">
                <a:solidFill>
                  <a:srgbClr val="974806"/>
                </a:solidFill>
                <a:latin typeface="Verdana"/>
                <a:ea typeface="Verdana"/>
                <a:cs typeface="Verdana"/>
                <a:sym typeface="Verdana"/>
              </a:rPr>
              <a:t>2</a:t>
            </a:r>
            <a:r>
              <a:rPr lang="en-US" sz="1600" b="0" i="0" u="none" strike="noStrike" cap="none">
                <a:solidFill>
                  <a:srgbClr val="000000"/>
                </a:solidFill>
                <a:latin typeface="Verdana"/>
                <a:ea typeface="Verdana"/>
                <a:cs typeface="Verdana"/>
                <a:sym typeface="Verdana"/>
              </a:rPr>
              <a:t> </a:t>
            </a:r>
            <a:endParaRPr/>
          </a:p>
        </p:txBody>
      </p:sp>
      <p:sp>
        <p:nvSpPr>
          <p:cNvPr id="5249" name="Google Shape;5249;p178"/>
          <p:cNvSpPr/>
          <p:nvPr/>
        </p:nvSpPr>
        <p:spPr>
          <a:xfrm>
            <a:off x="4548291" y="4247828"/>
            <a:ext cx="3810338" cy="486287"/>
          </a:xfrm>
          <a:prstGeom prst="rect">
            <a:avLst/>
          </a:prstGeom>
          <a:noFill/>
          <a:ln>
            <a:noFill/>
          </a:ln>
        </p:spPr>
        <p:txBody>
          <a:bodyPr spcFirstLastPara="1" wrap="square" lIns="0" tIns="45700" rIns="0" bIns="45700" anchor="t" anchorCtr="0">
            <a:spAutoFit/>
          </a:bodyPr>
          <a:lstStyle/>
          <a:p>
            <a:pPr marL="0" marR="0" lvl="0" indent="0" algn="l" rtl="0">
              <a:lnSpc>
                <a:spcPct val="80000"/>
              </a:lnSpc>
              <a:spcBef>
                <a:spcPts val="0"/>
              </a:spcBef>
              <a:spcAft>
                <a:spcPts val="0"/>
              </a:spcAft>
              <a:buClr>
                <a:srgbClr val="000000"/>
              </a:buClr>
              <a:buSzPts val="1600"/>
              <a:buFont typeface="Verdana"/>
              <a:buNone/>
            </a:pPr>
            <a:r>
              <a:rPr lang="en-US" sz="1600" b="0" i="0" u="none" strike="noStrike" cap="none">
                <a:solidFill>
                  <a:srgbClr val="000000"/>
                </a:solidFill>
                <a:latin typeface="Verdana"/>
                <a:ea typeface="Verdana"/>
                <a:cs typeface="Verdana"/>
                <a:sym typeface="Verdana"/>
              </a:rPr>
              <a:t>name, version, origin, … </a:t>
            </a:r>
            <a:br>
              <a:rPr lang="en-US" sz="1600" b="0" i="0" u="none" strike="noStrike" cap="none">
                <a:solidFill>
                  <a:srgbClr val="000000"/>
                </a:solidFill>
                <a:latin typeface="Verdana"/>
                <a:ea typeface="Verdana"/>
                <a:cs typeface="Verdana"/>
                <a:sym typeface="Verdana"/>
              </a:rPr>
            </a:br>
            <a:r>
              <a:rPr lang="en-US" sz="1600" b="0" i="0" u="none" strike="noStrike" cap="none">
                <a:solidFill>
                  <a:srgbClr val="000000"/>
                </a:solidFill>
                <a:latin typeface="Verdana"/>
                <a:ea typeface="Verdana"/>
                <a:cs typeface="Verdana"/>
                <a:sym typeface="Verdana"/>
              </a:rPr>
              <a:t>e.g. for SW </a:t>
            </a:r>
            <a:r>
              <a:rPr lang="en-US" sz="1600" b="0" i="0" u="none" strike="noStrike" cap="none">
                <a:solidFill>
                  <a:srgbClr val="974806"/>
                </a:solidFill>
                <a:latin typeface="Verdana"/>
                <a:ea typeface="Verdana"/>
                <a:cs typeface="Verdana"/>
                <a:sym typeface="Verdana"/>
              </a:rPr>
              <a:t>Windows XP Professional</a:t>
            </a:r>
            <a:endParaRPr sz="1600" b="0" i="0" u="none" strike="noStrike" cap="none">
              <a:solidFill>
                <a:srgbClr val="974806"/>
              </a:solidFill>
              <a:latin typeface="Verdana"/>
              <a:ea typeface="Verdana"/>
              <a:cs typeface="Verdana"/>
              <a:sym typeface="Verdana"/>
            </a:endParaRPr>
          </a:p>
        </p:txBody>
      </p:sp>
      <p:sp>
        <p:nvSpPr>
          <p:cNvPr id="5250" name="Google Shape;5250;p178"/>
          <p:cNvSpPr/>
          <p:nvPr/>
        </p:nvSpPr>
        <p:spPr>
          <a:xfrm>
            <a:off x="4572000" y="4820878"/>
            <a:ext cx="4160819" cy="683264"/>
          </a:xfrm>
          <a:prstGeom prst="rect">
            <a:avLst/>
          </a:prstGeom>
          <a:noFill/>
          <a:ln>
            <a:noFill/>
          </a:ln>
        </p:spPr>
        <p:txBody>
          <a:bodyPr spcFirstLastPara="1" wrap="square" lIns="0" tIns="45700" rIns="0" bIns="45700" anchor="t" anchorCtr="0">
            <a:spAutoFit/>
          </a:bodyPr>
          <a:lstStyle/>
          <a:p>
            <a:pPr marL="0" marR="0" lvl="0" indent="0" algn="l" rtl="0">
              <a:lnSpc>
                <a:spcPct val="80000"/>
              </a:lnSpc>
              <a:spcBef>
                <a:spcPts val="0"/>
              </a:spcBef>
              <a:spcAft>
                <a:spcPts val="0"/>
              </a:spcAft>
              <a:buClr>
                <a:srgbClr val="000000"/>
              </a:buClr>
              <a:buSzPts val="1600"/>
              <a:buFont typeface="Verdana"/>
              <a:buNone/>
            </a:pPr>
            <a:r>
              <a:rPr lang="en-US" sz="1600" b="0" i="0" u="none" strike="noStrike" cap="none">
                <a:solidFill>
                  <a:srgbClr val="000000"/>
                </a:solidFill>
                <a:latin typeface="Verdana"/>
                <a:ea typeface="Verdana"/>
                <a:cs typeface="Verdana"/>
                <a:sym typeface="Verdana"/>
              </a:rPr>
              <a:t>name, key, role</a:t>
            </a:r>
            <a:endParaRPr/>
          </a:p>
          <a:p>
            <a:pPr marL="0" marR="0" lvl="0" indent="0" algn="l" rtl="0">
              <a:lnSpc>
                <a:spcPct val="80000"/>
              </a:lnSpc>
              <a:spcBef>
                <a:spcPts val="0"/>
              </a:spcBef>
              <a:spcAft>
                <a:spcPts val="0"/>
              </a:spcAft>
              <a:buClr>
                <a:srgbClr val="000000"/>
              </a:buClr>
              <a:buSzPts val="1600"/>
              <a:buFont typeface="Verdana"/>
              <a:buNone/>
            </a:pPr>
            <a:r>
              <a:rPr lang="en-US" sz="1600" b="0" i="0" u="none" strike="noStrike" cap="none">
                <a:solidFill>
                  <a:srgbClr val="000000"/>
                </a:solidFill>
                <a:latin typeface="Verdana"/>
                <a:ea typeface="Verdana"/>
                <a:cs typeface="Verdana"/>
                <a:sym typeface="Verdana"/>
              </a:rPr>
              <a:t>-alternative: Link to an external registry</a:t>
            </a:r>
            <a:endParaRPr/>
          </a:p>
          <a:p>
            <a:pPr marL="0" marR="0" lvl="0" indent="0" algn="l" rtl="0">
              <a:lnSpc>
                <a:spcPct val="80000"/>
              </a:lnSpc>
              <a:spcBef>
                <a:spcPts val="0"/>
              </a:spcBef>
              <a:spcAft>
                <a:spcPts val="0"/>
              </a:spcAft>
              <a:buClr>
                <a:schemeClr val="dk1"/>
              </a:buClr>
              <a:buSzPts val="1600"/>
              <a:buFont typeface="Gill Sans"/>
              <a:buNone/>
            </a:pPr>
            <a:endParaRPr sz="1600" b="0" i="0" u="none" strike="noStrike" cap="none">
              <a:solidFill>
                <a:srgbClr val="974806"/>
              </a:solidFill>
              <a:latin typeface="Verdana"/>
              <a:ea typeface="Verdana"/>
              <a:cs typeface="Verdana"/>
              <a:sym typeface="Verdana"/>
            </a:endParaRPr>
          </a:p>
        </p:txBody>
      </p:sp>
      <p:sp>
        <p:nvSpPr>
          <p:cNvPr id="5251" name="Google Shape;5251;p178"/>
          <p:cNvSpPr/>
          <p:nvPr/>
        </p:nvSpPr>
        <p:spPr>
          <a:xfrm>
            <a:off x="6112800" y="1382400"/>
            <a:ext cx="552450" cy="274638"/>
          </a:xfrm>
          <a:prstGeom prst="roundRect">
            <a:avLst>
              <a:gd name="adj" fmla="val 16667"/>
            </a:avLst>
          </a:prstGeom>
          <a:noFill/>
          <a:ln w="12700" cap="flat" cmpd="sng">
            <a:solidFill>
              <a:srgbClr val="A8A400"/>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chemeClr val="lt1"/>
              </a:buClr>
              <a:buSzPts val="1200"/>
              <a:buFont typeface="Gill Sans"/>
              <a:buNone/>
            </a:pPr>
            <a:endParaRPr sz="1200" b="1" i="0" u="none" strike="noStrike" cap="none">
              <a:solidFill>
                <a:srgbClr val="FFFFFF"/>
              </a:solidFill>
              <a:latin typeface="Times New Roman"/>
              <a:ea typeface="Times New Roman"/>
              <a:cs typeface="Times New Roman"/>
              <a:sym typeface="Times New Roman"/>
            </a:endParaRPr>
          </a:p>
        </p:txBody>
      </p:sp>
      <p:sp>
        <p:nvSpPr>
          <p:cNvPr id="5252" name="Google Shape;5252;p178"/>
          <p:cNvSpPr/>
          <p:nvPr/>
        </p:nvSpPr>
        <p:spPr>
          <a:xfrm>
            <a:off x="4770000" y="1382400"/>
            <a:ext cx="550862" cy="276225"/>
          </a:xfrm>
          <a:prstGeom prst="roundRect">
            <a:avLst>
              <a:gd name="adj" fmla="val 16667"/>
            </a:avLst>
          </a:prstGeom>
          <a:noFill/>
          <a:ln w="28575" cap="flat" cmpd="sng">
            <a:solidFill>
              <a:srgbClr val="A8A400"/>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chemeClr val="lt1"/>
              </a:buClr>
              <a:buSzPts val="1200"/>
              <a:buFont typeface="Gill Sans"/>
              <a:buNone/>
            </a:pPr>
            <a:endParaRPr sz="1200" b="1" i="0" u="none" strike="noStrike" cap="none">
              <a:solidFill>
                <a:srgbClr val="FFFFFF"/>
              </a:solidFill>
              <a:latin typeface="Times New Roman"/>
              <a:ea typeface="Times New Roman"/>
              <a:cs typeface="Times New Roman"/>
              <a:sym typeface="Times New Roman"/>
            </a:endParaRPr>
          </a:p>
        </p:txBody>
      </p:sp>
      <p:sp>
        <p:nvSpPr>
          <p:cNvPr id="5253" name="Google Shape;5253;p178"/>
          <p:cNvSpPr/>
          <p:nvPr/>
        </p:nvSpPr>
        <p:spPr>
          <a:xfrm>
            <a:off x="4995113" y="5266366"/>
            <a:ext cx="402689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Verdana"/>
              <a:buNone/>
            </a:pPr>
            <a:r>
              <a:rPr lang="en-US" sz="1600" b="1" i="0" u="none" strike="noStrike" cap="none">
                <a:solidFill>
                  <a:srgbClr val="000000"/>
                </a:solidFill>
                <a:latin typeface="Verdana"/>
                <a:ea typeface="Verdana"/>
                <a:cs typeface="Verdana"/>
                <a:sym typeface="Verdana"/>
              </a:rPr>
              <a:t>relationshipType</a:t>
            </a:r>
            <a:r>
              <a:rPr lang="en-US" sz="1600" b="0" i="0" u="none" strike="noStrike" cap="none">
                <a:solidFill>
                  <a:srgbClr val="000000"/>
                </a:solidFill>
                <a:latin typeface="Verdana"/>
                <a:ea typeface="Verdana"/>
                <a:cs typeface="Verdana"/>
                <a:sym typeface="Verdana"/>
              </a:rPr>
              <a:t>:</a:t>
            </a:r>
            <a:r>
              <a:rPr lang="en-US" sz="1600" b="1" i="0" u="none" strike="noStrike" cap="none">
                <a:solidFill>
                  <a:srgbClr val="000000"/>
                </a:solidFill>
                <a:latin typeface="Verdana"/>
                <a:ea typeface="Verdana"/>
                <a:cs typeface="Verdana"/>
                <a:sym typeface="Verdana"/>
              </a:rPr>
              <a:t> </a:t>
            </a:r>
            <a:r>
              <a:rPr lang="en-US" sz="1600" b="0" i="0" u="none" strike="noStrike" cap="none">
                <a:solidFill>
                  <a:srgbClr val="974806"/>
                </a:solidFill>
                <a:latin typeface="Verdana"/>
                <a:ea typeface="Verdana"/>
                <a:cs typeface="Verdana"/>
                <a:sym typeface="Verdana"/>
              </a:rPr>
              <a:t>dependency</a:t>
            </a:r>
            <a:endParaRPr/>
          </a:p>
          <a:p>
            <a:pPr marL="0" marR="0" lvl="0" indent="0" algn="l" rtl="0">
              <a:lnSpc>
                <a:spcPct val="100000"/>
              </a:lnSpc>
              <a:spcBef>
                <a:spcPts val="0"/>
              </a:spcBef>
              <a:spcAft>
                <a:spcPts val="0"/>
              </a:spcAft>
              <a:buClr>
                <a:srgbClr val="000000"/>
              </a:buClr>
              <a:buSzPts val="1600"/>
              <a:buFont typeface="Verdana"/>
              <a:buNone/>
            </a:pPr>
            <a:r>
              <a:rPr lang="en-US" sz="1600" b="1" i="0" u="none" strike="noStrike" cap="none">
                <a:solidFill>
                  <a:srgbClr val="000000"/>
                </a:solidFill>
                <a:latin typeface="Verdana"/>
                <a:ea typeface="Verdana"/>
                <a:cs typeface="Verdana"/>
                <a:sym typeface="Verdana"/>
              </a:rPr>
              <a:t>relationshipSubType</a:t>
            </a:r>
            <a:r>
              <a:rPr lang="en-US" sz="1600" b="0" i="0" u="none" strike="noStrike" cap="none">
                <a:solidFill>
                  <a:srgbClr val="000000"/>
                </a:solidFill>
                <a:latin typeface="Verdana"/>
                <a:ea typeface="Verdana"/>
                <a:cs typeface="Verdana"/>
                <a:sym typeface="Verdana"/>
              </a:rPr>
              <a:t>:</a:t>
            </a:r>
            <a:r>
              <a:rPr lang="en-US" sz="1600" b="1" i="0" u="none" strike="noStrike" cap="none">
                <a:solidFill>
                  <a:srgbClr val="000000"/>
                </a:solidFill>
                <a:latin typeface="Verdana"/>
                <a:ea typeface="Verdana"/>
                <a:cs typeface="Verdana"/>
                <a:sym typeface="Verdana"/>
              </a:rPr>
              <a:t> </a:t>
            </a:r>
            <a:r>
              <a:rPr lang="en-US" sz="1600" b="0" i="0" u="none" strike="noStrike" cap="none">
                <a:solidFill>
                  <a:srgbClr val="974806"/>
                </a:solidFill>
                <a:latin typeface="Verdana"/>
                <a:ea typeface="Verdana"/>
                <a:cs typeface="Verdana"/>
                <a:sym typeface="Verdana"/>
              </a:rPr>
              <a:t>requires</a:t>
            </a:r>
            <a:endParaRPr sz="1600" b="0" i="0" u="none" strike="noStrike" cap="none">
              <a:solidFill>
                <a:srgbClr val="000000"/>
              </a:solidFill>
              <a:latin typeface="Gill Sans"/>
              <a:ea typeface="Gill Sans"/>
              <a:cs typeface="Gill Sans"/>
              <a:sym typeface="Gill Sans"/>
            </a:endParaRPr>
          </a:p>
        </p:txBody>
      </p:sp>
      <p:cxnSp>
        <p:nvCxnSpPr>
          <p:cNvPr id="5254" name="Google Shape;5254;p178"/>
          <p:cNvCxnSpPr>
            <a:stCxn id="5248" idx="1"/>
            <a:endCxn id="5211" idx="2"/>
          </p:cNvCxnSpPr>
          <p:nvPr/>
        </p:nvCxnSpPr>
        <p:spPr>
          <a:xfrm flipH="1">
            <a:off x="4319391" y="3949353"/>
            <a:ext cx="228900" cy="478800"/>
          </a:xfrm>
          <a:prstGeom prst="straightConnector1">
            <a:avLst/>
          </a:prstGeom>
          <a:noFill/>
          <a:ln w="9525" cap="flat" cmpd="sng">
            <a:solidFill>
              <a:schemeClr val="accent1"/>
            </a:solidFill>
            <a:prstDash val="solid"/>
            <a:round/>
            <a:headEnd type="none" w="sm" len="sm"/>
            <a:tailEnd type="none" w="sm" len="sm"/>
          </a:ln>
        </p:spPr>
      </p:cxnSp>
      <p:cxnSp>
        <p:nvCxnSpPr>
          <p:cNvPr id="5255" name="Google Shape;5255;p178"/>
          <p:cNvCxnSpPr>
            <a:stCxn id="5249" idx="1"/>
            <a:endCxn id="5217" idx="2"/>
          </p:cNvCxnSpPr>
          <p:nvPr/>
        </p:nvCxnSpPr>
        <p:spPr>
          <a:xfrm flipH="1">
            <a:off x="4319391" y="4490972"/>
            <a:ext cx="228900" cy="261000"/>
          </a:xfrm>
          <a:prstGeom prst="straightConnector1">
            <a:avLst/>
          </a:prstGeom>
          <a:noFill/>
          <a:ln w="9525" cap="flat" cmpd="sng">
            <a:solidFill>
              <a:schemeClr val="accent1"/>
            </a:solidFill>
            <a:prstDash val="solid"/>
            <a:round/>
            <a:headEnd type="none" w="sm" len="sm"/>
            <a:tailEnd type="none" w="sm" len="sm"/>
          </a:ln>
        </p:spPr>
      </p:cxnSp>
      <p:cxnSp>
        <p:nvCxnSpPr>
          <p:cNvPr id="5256" name="Google Shape;5256;p178"/>
          <p:cNvCxnSpPr>
            <a:stCxn id="5250" idx="1"/>
            <a:endCxn id="5219" idx="2"/>
          </p:cNvCxnSpPr>
          <p:nvPr/>
        </p:nvCxnSpPr>
        <p:spPr>
          <a:xfrm rot="10800000">
            <a:off x="4319400" y="5075810"/>
            <a:ext cx="252600" cy="86700"/>
          </a:xfrm>
          <a:prstGeom prst="straightConnector1">
            <a:avLst/>
          </a:prstGeom>
          <a:noFill/>
          <a:ln w="9525" cap="flat" cmpd="sng">
            <a:solidFill>
              <a:schemeClr val="accent1"/>
            </a:solidFill>
            <a:prstDash val="solid"/>
            <a:round/>
            <a:headEnd type="none" w="sm" len="sm"/>
            <a:tailEnd type="none" w="sm" len="sm"/>
          </a:ln>
        </p:spPr>
      </p:cxnSp>
      <p:sp>
        <p:nvSpPr>
          <p:cNvPr id="5257" name="Google Shape;5257;p178"/>
          <p:cNvSpPr/>
          <p:nvPr/>
        </p:nvSpPr>
        <p:spPr>
          <a:xfrm>
            <a:off x="4459857" y="1250888"/>
            <a:ext cx="1048247" cy="880542"/>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258" name="Google Shape;5258;p178"/>
          <p:cNvSpPr/>
          <p:nvPr/>
        </p:nvSpPr>
        <p:spPr>
          <a:xfrm rot="-5400000">
            <a:off x="4602486" y="1427839"/>
            <a:ext cx="182562" cy="1873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127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500"/>
              <a:buFont typeface="Gill Sans"/>
              <a:buNone/>
            </a:pPr>
            <a:endParaRPr sz="500" b="0" i="0" u="none" strike="noStrike" cap="none">
              <a:solidFill>
                <a:srgbClr val="000000"/>
              </a:solidFill>
              <a:latin typeface="Gill Sans"/>
              <a:ea typeface="Gill Sans"/>
              <a:cs typeface="Gill Sans"/>
              <a:sym typeface="Gill Sans"/>
            </a:endParaRPr>
          </a:p>
        </p:txBody>
      </p:sp>
      <p:sp>
        <p:nvSpPr>
          <p:cNvPr id="5259" name="Google Shape;5259;p178"/>
          <p:cNvSpPr/>
          <p:nvPr/>
        </p:nvSpPr>
        <p:spPr>
          <a:xfrm rot="-5400000">
            <a:off x="4604400" y="1429200"/>
            <a:ext cx="182562" cy="1873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A8A4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500"/>
              <a:buFont typeface="Gill Sans"/>
              <a:buNone/>
            </a:pPr>
            <a:endParaRPr sz="500" b="0" i="0" u="none" strike="noStrike" cap="none">
              <a:solidFill>
                <a:srgbClr val="000000"/>
              </a:solidFill>
              <a:latin typeface="Gill Sans"/>
              <a:ea typeface="Gill Sans"/>
              <a:cs typeface="Gill Sans"/>
              <a:sym typeface="Gill Sans"/>
            </a:endParaRPr>
          </a:p>
        </p:txBody>
      </p:sp>
      <p:cxnSp>
        <p:nvCxnSpPr>
          <p:cNvPr id="5260" name="Google Shape;5260;p178"/>
          <p:cNvCxnSpPr>
            <a:stCxn id="5244" idx="1"/>
            <a:endCxn id="5241" idx="0"/>
          </p:cNvCxnSpPr>
          <p:nvPr/>
        </p:nvCxnSpPr>
        <p:spPr>
          <a:xfrm flipH="1">
            <a:off x="5043857" y="1202457"/>
            <a:ext cx="418200" cy="178500"/>
          </a:xfrm>
          <a:prstGeom prst="straightConnector1">
            <a:avLst/>
          </a:prstGeom>
          <a:noFill/>
          <a:ln w="12700" cap="flat" cmpd="sng">
            <a:solidFill>
              <a:srgbClr val="7F7F7F"/>
            </a:solidFill>
            <a:prstDash val="solid"/>
            <a:round/>
            <a:headEnd type="stealth" w="med" len="med"/>
            <a:tailEnd type="stealth" w="med" len="med"/>
          </a:ln>
        </p:spPr>
      </p:cxnSp>
      <p:cxnSp>
        <p:nvCxnSpPr>
          <p:cNvPr id="5261" name="Google Shape;5261;p178"/>
          <p:cNvCxnSpPr>
            <a:stCxn id="5242" idx="1"/>
            <a:endCxn id="5241" idx="2"/>
          </p:cNvCxnSpPr>
          <p:nvPr/>
        </p:nvCxnSpPr>
        <p:spPr>
          <a:xfrm rot="10800000">
            <a:off x="5043769" y="1657222"/>
            <a:ext cx="416700" cy="181500"/>
          </a:xfrm>
          <a:prstGeom prst="straightConnector1">
            <a:avLst/>
          </a:prstGeom>
          <a:noFill/>
          <a:ln w="12700" cap="flat" cmpd="sng">
            <a:solidFill>
              <a:srgbClr val="7F7F7F"/>
            </a:solidFill>
            <a:prstDash val="solid"/>
            <a:round/>
            <a:headEnd type="stealth" w="med" len="med"/>
            <a:tailEnd type="stealth" w="med" len="med"/>
          </a:ln>
        </p:spPr>
      </p:cxnSp>
      <p:cxnSp>
        <p:nvCxnSpPr>
          <p:cNvPr id="5262" name="Google Shape;5262;p178"/>
          <p:cNvCxnSpPr>
            <a:stCxn id="5241" idx="3"/>
            <a:endCxn id="5243" idx="1"/>
          </p:cNvCxnSpPr>
          <p:nvPr/>
        </p:nvCxnSpPr>
        <p:spPr>
          <a:xfrm rot="10800000" flipH="1">
            <a:off x="5319241" y="1518221"/>
            <a:ext cx="792000" cy="900"/>
          </a:xfrm>
          <a:prstGeom prst="straightConnector1">
            <a:avLst/>
          </a:prstGeom>
          <a:noFill/>
          <a:ln w="12700" cap="flat" cmpd="sng">
            <a:solidFill>
              <a:schemeClr val="accent1"/>
            </a:solidFill>
            <a:prstDash val="solid"/>
            <a:round/>
            <a:headEnd type="stealth" w="med" len="med"/>
            <a:tailEnd type="none" w="sm" len="sm"/>
          </a:ln>
        </p:spPr>
      </p:cxnSp>
      <p:sp>
        <p:nvSpPr>
          <p:cNvPr id="5263" name="Google Shape;5263;p178"/>
          <p:cNvSpPr/>
          <p:nvPr/>
        </p:nvSpPr>
        <p:spPr>
          <a:xfrm>
            <a:off x="6057069" y="1218084"/>
            <a:ext cx="1395251" cy="609104"/>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cxnSp>
        <p:nvCxnSpPr>
          <p:cNvPr id="5264" name="Google Shape;5264;p178"/>
          <p:cNvCxnSpPr>
            <a:stCxn id="5242" idx="3"/>
            <a:endCxn id="5243" idx="2"/>
          </p:cNvCxnSpPr>
          <p:nvPr/>
        </p:nvCxnSpPr>
        <p:spPr>
          <a:xfrm rot="10800000" flipH="1">
            <a:off x="6012919" y="1655722"/>
            <a:ext cx="374700" cy="183000"/>
          </a:xfrm>
          <a:prstGeom prst="straightConnector1">
            <a:avLst/>
          </a:prstGeom>
          <a:noFill/>
          <a:ln w="12700" cap="flat" cmpd="sng">
            <a:solidFill>
              <a:srgbClr val="7F7F7F"/>
            </a:solidFill>
            <a:prstDash val="solid"/>
            <a:round/>
            <a:headEnd type="stealth" w="med" len="med"/>
            <a:tailEnd type="stealth" w="med" len="med"/>
          </a:ln>
        </p:spPr>
      </p:cxnSp>
      <p:cxnSp>
        <p:nvCxnSpPr>
          <p:cNvPr id="5265" name="Google Shape;5265;p178"/>
          <p:cNvCxnSpPr>
            <a:stCxn id="5244" idx="3"/>
            <a:endCxn id="5243" idx="0"/>
          </p:cNvCxnSpPr>
          <p:nvPr/>
        </p:nvCxnSpPr>
        <p:spPr>
          <a:xfrm>
            <a:off x="6012919" y="1202457"/>
            <a:ext cx="374700" cy="178500"/>
          </a:xfrm>
          <a:prstGeom prst="straightConnector1">
            <a:avLst/>
          </a:prstGeom>
          <a:noFill/>
          <a:ln w="12700" cap="flat" cmpd="sng">
            <a:solidFill>
              <a:srgbClr val="7F7F7F"/>
            </a:solidFill>
            <a:prstDash val="solid"/>
            <a:round/>
            <a:headEnd type="stealth" w="med" len="med"/>
            <a:tailEnd type="stealth" w="med" len="med"/>
          </a:ln>
        </p:spPr>
      </p:cxnSp>
      <p:cxnSp>
        <p:nvCxnSpPr>
          <p:cNvPr id="5266" name="Google Shape;5266;p178"/>
          <p:cNvCxnSpPr/>
          <p:nvPr/>
        </p:nvCxnSpPr>
        <p:spPr>
          <a:xfrm rot="10800000" flipH="1">
            <a:off x="5320800" y="1519200"/>
            <a:ext cx="792088" cy="794"/>
          </a:xfrm>
          <a:prstGeom prst="straightConnector1">
            <a:avLst/>
          </a:prstGeom>
          <a:noFill/>
          <a:ln w="12700" cap="flat" cmpd="sng">
            <a:solidFill>
              <a:srgbClr val="7F7F7F"/>
            </a:solidFill>
            <a:prstDash val="solid"/>
            <a:round/>
            <a:headEnd type="stealth" w="med" len="med"/>
            <a:tailEnd type="none" w="sm" len="sm"/>
          </a:ln>
        </p:spPr>
      </p:cxnSp>
      <p:cxnSp>
        <p:nvCxnSpPr>
          <p:cNvPr id="5267" name="Google Shape;5267;p178"/>
          <p:cNvCxnSpPr>
            <a:stCxn id="5253" idx="1"/>
            <a:endCxn id="5213" idx="2"/>
          </p:cNvCxnSpPr>
          <p:nvPr/>
        </p:nvCxnSpPr>
        <p:spPr>
          <a:xfrm flipH="1">
            <a:off x="4319213" y="5558754"/>
            <a:ext cx="675900" cy="165300"/>
          </a:xfrm>
          <a:prstGeom prst="straightConnector1">
            <a:avLst/>
          </a:prstGeom>
          <a:noFill/>
          <a:ln w="9525" cap="flat" cmpd="sng">
            <a:solidFill>
              <a:schemeClr val="accent1"/>
            </a:solidFill>
            <a:prstDash val="solid"/>
            <a:round/>
            <a:headEnd type="none" w="sm" len="sm"/>
            <a:tailEnd type="none" w="sm" len="sm"/>
          </a:ln>
        </p:spPr>
      </p:cxnSp>
      <p:sp>
        <p:nvSpPr>
          <p:cNvPr id="5211" name="Google Shape;5211;p178"/>
          <p:cNvSpPr/>
          <p:nvPr/>
        </p:nvSpPr>
        <p:spPr>
          <a:xfrm>
            <a:off x="467569" y="4284340"/>
            <a:ext cx="38877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D6D100"/>
              </a:buClr>
              <a:buSzPts val="1800"/>
              <a:buFont typeface="Verdana"/>
              <a:buNone/>
            </a:pPr>
            <a:r>
              <a:rPr lang="en-US" sz="1800" b="0" i="0" u="none" strike="noStrike" cap="none">
                <a:solidFill>
                  <a:srgbClr val="D6D100"/>
                </a:solidFill>
                <a:latin typeface="Verdana"/>
                <a:ea typeface="Verdana"/>
                <a:cs typeface="Verdana"/>
                <a:sym typeface="Verdana"/>
              </a:rPr>
              <a:t>environmentFunction</a:t>
            </a:r>
            <a:endParaRPr/>
          </a:p>
        </p:txBody>
      </p:sp>
      <p:sp>
        <p:nvSpPr>
          <p:cNvPr id="5213" name="Google Shape;5213;p178"/>
          <p:cNvSpPr/>
          <p:nvPr/>
        </p:nvSpPr>
        <p:spPr>
          <a:xfrm>
            <a:off x="467569" y="5579740"/>
            <a:ext cx="38877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D6D100"/>
              </a:buClr>
              <a:buSzPts val="1800"/>
              <a:buFont typeface="Verdana"/>
              <a:buNone/>
            </a:pPr>
            <a:r>
              <a:rPr lang="en-US" sz="1800" b="0" i="0" u="none" strike="noStrike" cap="none">
                <a:solidFill>
                  <a:srgbClr val="D6D100"/>
                </a:solidFill>
                <a:latin typeface="Verdana"/>
                <a:ea typeface="Verdana"/>
                <a:cs typeface="Verdana"/>
                <a:sym typeface="Verdana"/>
              </a:rPr>
              <a:t>relationship</a:t>
            </a:r>
            <a:endParaRPr sz="1800" b="0" i="0" u="none" strike="noStrike" cap="none">
              <a:solidFill>
                <a:srgbClr val="D6D100"/>
              </a:solidFill>
              <a:latin typeface="Verdana"/>
              <a:ea typeface="Verdana"/>
              <a:cs typeface="Verdana"/>
              <a:sym typeface="Verdana"/>
            </a:endParaRPr>
          </a:p>
        </p:txBody>
      </p:sp>
      <p:sp>
        <p:nvSpPr>
          <p:cNvPr id="5217" name="Google Shape;5217;p178"/>
          <p:cNvSpPr/>
          <p:nvPr/>
        </p:nvSpPr>
        <p:spPr>
          <a:xfrm>
            <a:off x="467569" y="4608190"/>
            <a:ext cx="38877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D6D100"/>
              </a:buClr>
              <a:buSzPts val="1800"/>
              <a:buFont typeface="Verdana"/>
              <a:buNone/>
            </a:pPr>
            <a:r>
              <a:rPr lang="en-US" sz="1800" b="0" i="0" u="none" strike="noStrike" cap="none">
                <a:solidFill>
                  <a:srgbClr val="D6D100"/>
                </a:solidFill>
                <a:latin typeface="Verdana"/>
                <a:ea typeface="Verdana"/>
                <a:cs typeface="Verdana"/>
                <a:sym typeface="Verdana"/>
              </a:rPr>
              <a:t>environmentDesignation</a:t>
            </a:r>
            <a:endParaRPr/>
          </a:p>
        </p:txBody>
      </p:sp>
      <p:sp>
        <p:nvSpPr>
          <p:cNvPr id="5219" name="Google Shape;5219;p178"/>
          <p:cNvSpPr/>
          <p:nvPr/>
        </p:nvSpPr>
        <p:spPr>
          <a:xfrm>
            <a:off x="467569" y="4932040"/>
            <a:ext cx="38877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D6D100"/>
              </a:buClr>
              <a:buSzPts val="1800"/>
              <a:buFont typeface="Verdana"/>
              <a:buNone/>
            </a:pPr>
            <a:r>
              <a:rPr lang="en-US" sz="1800" b="0" i="0" u="none" strike="noStrike" cap="none">
                <a:solidFill>
                  <a:srgbClr val="D6D100"/>
                </a:solidFill>
                <a:latin typeface="Verdana"/>
                <a:ea typeface="Verdana"/>
                <a:cs typeface="Verdana"/>
                <a:sym typeface="Verdana"/>
              </a:rPr>
              <a:t>environmentRegistry</a:t>
            </a:r>
            <a:endParaRPr sz="1800" b="0" i="0" u="none" strike="noStrike" cap="none">
              <a:solidFill>
                <a:srgbClr val="D6D100"/>
              </a:solidFill>
              <a:latin typeface="Verdana"/>
              <a:ea typeface="Verdana"/>
              <a:cs typeface="Verdana"/>
              <a:sym typeface="Verdana"/>
            </a:endParaRPr>
          </a:p>
        </p:txBody>
      </p:sp>
    </p:spTree>
    <p:extLst>
      <p:ext uri="{BB962C8B-B14F-4D97-AF65-F5344CB8AC3E}">
        <p14:creationId xmlns:p14="http://schemas.microsoft.com/office/powerpoint/2010/main" val="1332675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afterEffect">
                                  <p:stCondLst>
                                    <p:cond delay="0"/>
                                  </p:stCondLst>
                                  <p:childTnLst>
                                    <p:set>
                                      <p:cBhvr>
                                        <p:cTn id="6" dur="1" fill="hold">
                                          <p:stCondLst>
                                            <p:cond delay="1"/>
                                          </p:stCondLst>
                                        </p:cTn>
                                        <p:tgtEl>
                                          <p:spTgt spid="5238"/>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5196"/>
                                        </p:tgtEl>
                                        <p:attrNameLst>
                                          <p:attrName>style.visibility</p:attrName>
                                        </p:attrNameLst>
                                      </p:cBhvr>
                                      <p:to>
                                        <p:strVal val="visible"/>
                                      </p:to>
                                    </p:set>
                                  </p:childTnLst>
                                </p:cTn>
                              </p:par>
                              <p:par>
                                <p:cTn id="9" presetID="10" presetClass="entr" presetSubtype="0" fill="hold" nodeType="withEffect">
                                  <p:stCondLst>
                                    <p:cond delay="0"/>
                                  </p:stCondLst>
                                  <p:childTnLst>
                                    <p:set>
                                      <p:cBhvr>
                                        <p:cTn id="10" dur="1" fill="hold">
                                          <p:stCondLst>
                                            <p:cond delay="0"/>
                                          </p:stCondLst>
                                        </p:cTn>
                                        <p:tgtEl>
                                          <p:spTgt spid="5185"/>
                                        </p:tgtEl>
                                        <p:attrNameLst>
                                          <p:attrName>style.visibility</p:attrName>
                                        </p:attrNameLst>
                                      </p:cBhvr>
                                      <p:to>
                                        <p:strVal val="visible"/>
                                      </p:to>
                                    </p:set>
                                    <p:animEffect transition="in" filter="fade">
                                      <p:cBhvr>
                                        <p:cTn id="11" dur="500"/>
                                        <p:tgtEl>
                                          <p:spTgt spid="5185"/>
                                        </p:tgtEl>
                                      </p:cBhvr>
                                    </p:animEffect>
                                  </p:childTnLst>
                                </p:cTn>
                              </p:par>
                              <p:par>
                                <p:cTn id="12" presetID="10" presetClass="entr" presetSubtype="0" fill="hold" nodeType="withEffect">
                                  <p:stCondLst>
                                    <p:cond delay="0"/>
                                  </p:stCondLst>
                                  <p:childTnLst>
                                    <p:set>
                                      <p:cBhvr>
                                        <p:cTn id="13" dur="1" fill="hold">
                                          <p:stCondLst>
                                            <p:cond delay="0"/>
                                          </p:stCondLst>
                                        </p:cTn>
                                        <p:tgtEl>
                                          <p:spTgt spid="5186"/>
                                        </p:tgtEl>
                                        <p:attrNameLst>
                                          <p:attrName>style.visibility</p:attrName>
                                        </p:attrNameLst>
                                      </p:cBhvr>
                                      <p:to>
                                        <p:strVal val="visible"/>
                                      </p:to>
                                    </p:set>
                                    <p:animEffect transition="in" filter="fade">
                                      <p:cBhvr>
                                        <p:cTn id="14" dur="500"/>
                                        <p:tgtEl>
                                          <p:spTgt spid="5186"/>
                                        </p:tgtEl>
                                      </p:cBhvr>
                                    </p:animEffect>
                                  </p:childTnLst>
                                </p:cTn>
                              </p:par>
                              <p:par>
                                <p:cTn id="15" presetID="10" presetClass="entr" presetSubtype="0" fill="hold" nodeType="withEffect">
                                  <p:stCondLst>
                                    <p:cond delay="0"/>
                                  </p:stCondLst>
                                  <p:childTnLst>
                                    <p:set>
                                      <p:cBhvr>
                                        <p:cTn id="16" dur="1" fill="hold">
                                          <p:stCondLst>
                                            <p:cond delay="0"/>
                                          </p:stCondLst>
                                        </p:cTn>
                                        <p:tgtEl>
                                          <p:spTgt spid="5187"/>
                                        </p:tgtEl>
                                        <p:attrNameLst>
                                          <p:attrName>style.visibility</p:attrName>
                                        </p:attrNameLst>
                                      </p:cBhvr>
                                      <p:to>
                                        <p:strVal val="visible"/>
                                      </p:to>
                                    </p:set>
                                    <p:animEffect transition="in" filter="fade">
                                      <p:cBhvr>
                                        <p:cTn id="17" dur="500"/>
                                        <p:tgtEl>
                                          <p:spTgt spid="5187"/>
                                        </p:tgtEl>
                                      </p:cBhvr>
                                    </p:animEffect>
                                  </p:childTnLst>
                                </p:cTn>
                              </p:par>
                              <p:par>
                                <p:cTn id="18" presetID="10" presetClass="entr" presetSubtype="0" fill="hold" nodeType="withEffect">
                                  <p:stCondLst>
                                    <p:cond delay="0"/>
                                  </p:stCondLst>
                                  <p:childTnLst>
                                    <p:set>
                                      <p:cBhvr>
                                        <p:cTn id="19" dur="1" fill="hold">
                                          <p:stCondLst>
                                            <p:cond delay="0"/>
                                          </p:stCondLst>
                                        </p:cTn>
                                        <p:tgtEl>
                                          <p:spTgt spid="5188"/>
                                        </p:tgtEl>
                                        <p:attrNameLst>
                                          <p:attrName>style.visibility</p:attrName>
                                        </p:attrNameLst>
                                      </p:cBhvr>
                                      <p:to>
                                        <p:strVal val="visible"/>
                                      </p:to>
                                    </p:set>
                                    <p:animEffect transition="in" filter="fade">
                                      <p:cBhvr>
                                        <p:cTn id="20" dur="500"/>
                                        <p:tgtEl>
                                          <p:spTgt spid="5188"/>
                                        </p:tgtEl>
                                      </p:cBhvr>
                                    </p:animEffect>
                                  </p:childTnLst>
                                </p:cTn>
                              </p:par>
                              <p:par>
                                <p:cTn id="21" presetID="10" presetClass="entr" presetSubtype="0" fill="hold" nodeType="withEffect">
                                  <p:stCondLst>
                                    <p:cond delay="0"/>
                                  </p:stCondLst>
                                  <p:childTnLst>
                                    <p:set>
                                      <p:cBhvr>
                                        <p:cTn id="22" dur="1" fill="hold">
                                          <p:stCondLst>
                                            <p:cond delay="0"/>
                                          </p:stCondLst>
                                        </p:cTn>
                                        <p:tgtEl>
                                          <p:spTgt spid="5189"/>
                                        </p:tgtEl>
                                        <p:attrNameLst>
                                          <p:attrName>style.visibility</p:attrName>
                                        </p:attrNameLst>
                                      </p:cBhvr>
                                      <p:to>
                                        <p:strVal val="visible"/>
                                      </p:to>
                                    </p:set>
                                    <p:animEffect transition="in" filter="fade">
                                      <p:cBhvr>
                                        <p:cTn id="23" dur="500"/>
                                        <p:tgtEl>
                                          <p:spTgt spid="5189"/>
                                        </p:tgtEl>
                                      </p:cBhvr>
                                    </p:animEffect>
                                  </p:childTnLst>
                                </p:cTn>
                              </p:par>
                              <p:par>
                                <p:cTn id="24" presetID="10" presetClass="entr" presetSubtype="0" fill="hold" nodeType="withEffect">
                                  <p:stCondLst>
                                    <p:cond delay="0"/>
                                  </p:stCondLst>
                                  <p:childTnLst>
                                    <p:set>
                                      <p:cBhvr>
                                        <p:cTn id="25" dur="1" fill="hold">
                                          <p:stCondLst>
                                            <p:cond delay="0"/>
                                          </p:stCondLst>
                                        </p:cTn>
                                        <p:tgtEl>
                                          <p:spTgt spid="5190"/>
                                        </p:tgtEl>
                                        <p:attrNameLst>
                                          <p:attrName>style.visibility</p:attrName>
                                        </p:attrNameLst>
                                      </p:cBhvr>
                                      <p:to>
                                        <p:strVal val="visible"/>
                                      </p:to>
                                    </p:set>
                                    <p:animEffect transition="in" filter="fade">
                                      <p:cBhvr>
                                        <p:cTn id="26" dur="500"/>
                                        <p:tgtEl>
                                          <p:spTgt spid="5190"/>
                                        </p:tgtEl>
                                      </p:cBhvr>
                                    </p:animEffect>
                                  </p:childTnLst>
                                </p:cTn>
                              </p:par>
                              <p:par>
                                <p:cTn id="27" presetID="10" presetClass="entr" presetSubtype="0" fill="hold" nodeType="withEffect">
                                  <p:stCondLst>
                                    <p:cond delay="0"/>
                                  </p:stCondLst>
                                  <p:childTnLst>
                                    <p:set>
                                      <p:cBhvr>
                                        <p:cTn id="28" dur="1" fill="hold">
                                          <p:stCondLst>
                                            <p:cond delay="0"/>
                                          </p:stCondLst>
                                        </p:cTn>
                                        <p:tgtEl>
                                          <p:spTgt spid="5191"/>
                                        </p:tgtEl>
                                        <p:attrNameLst>
                                          <p:attrName>style.visibility</p:attrName>
                                        </p:attrNameLst>
                                      </p:cBhvr>
                                      <p:to>
                                        <p:strVal val="visible"/>
                                      </p:to>
                                    </p:set>
                                    <p:animEffect transition="in" filter="fade">
                                      <p:cBhvr>
                                        <p:cTn id="29" dur="500"/>
                                        <p:tgtEl>
                                          <p:spTgt spid="5191"/>
                                        </p:tgtEl>
                                      </p:cBhvr>
                                    </p:animEffect>
                                  </p:childTnLst>
                                </p:cTn>
                              </p:par>
                              <p:par>
                                <p:cTn id="30" presetID="10" presetClass="entr" presetSubtype="0" fill="hold" nodeType="withEffect">
                                  <p:stCondLst>
                                    <p:cond delay="0"/>
                                  </p:stCondLst>
                                  <p:childTnLst>
                                    <p:set>
                                      <p:cBhvr>
                                        <p:cTn id="31" dur="1" fill="hold">
                                          <p:stCondLst>
                                            <p:cond delay="0"/>
                                          </p:stCondLst>
                                        </p:cTn>
                                        <p:tgtEl>
                                          <p:spTgt spid="5192"/>
                                        </p:tgtEl>
                                        <p:attrNameLst>
                                          <p:attrName>style.visibility</p:attrName>
                                        </p:attrNameLst>
                                      </p:cBhvr>
                                      <p:to>
                                        <p:strVal val="visible"/>
                                      </p:to>
                                    </p:set>
                                    <p:animEffect transition="in" filter="fade">
                                      <p:cBhvr>
                                        <p:cTn id="32" dur="500"/>
                                        <p:tgtEl>
                                          <p:spTgt spid="5192"/>
                                        </p:tgtEl>
                                      </p:cBhvr>
                                    </p:animEffect>
                                  </p:childTnLst>
                                </p:cTn>
                              </p:par>
                              <p:par>
                                <p:cTn id="33" presetID="10" presetClass="entr" presetSubtype="0" fill="hold" nodeType="withEffect">
                                  <p:stCondLst>
                                    <p:cond delay="0"/>
                                  </p:stCondLst>
                                  <p:childTnLst>
                                    <p:set>
                                      <p:cBhvr>
                                        <p:cTn id="34" dur="1" fill="hold">
                                          <p:stCondLst>
                                            <p:cond delay="0"/>
                                          </p:stCondLst>
                                        </p:cTn>
                                        <p:tgtEl>
                                          <p:spTgt spid="5211"/>
                                        </p:tgtEl>
                                        <p:attrNameLst>
                                          <p:attrName>style.visibility</p:attrName>
                                        </p:attrNameLst>
                                      </p:cBhvr>
                                      <p:to>
                                        <p:strVal val="visible"/>
                                      </p:to>
                                    </p:set>
                                    <p:animEffect transition="in" filter="fade">
                                      <p:cBhvr>
                                        <p:cTn id="35" dur="500"/>
                                        <p:tgtEl>
                                          <p:spTgt spid="5211"/>
                                        </p:tgtEl>
                                      </p:cBhvr>
                                    </p:animEffect>
                                  </p:childTnLst>
                                </p:cTn>
                              </p:par>
                              <p:par>
                                <p:cTn id="36" presetID="10" presetClass="entr" presetSubtype="0" fill="hold" nodeType="withEffect">
                                  <p:stCondLst>
                                    <p:cond delay="0"/>
                                  </p:stCondLst>
                                  <p:childTnLst>
                                    <p:set>
                                      <p:cBhvr>
                                        <p:cTn id="37" dur="1" fill="hold">
                                          <p:stCondLst>
                                            <p:cond delay="0"/>
                                          </p:stCondLst>
                                        </p:cTn>
                                        <p:tgtEl>
                                          <p:spTgt spid="5213"/>
                                        </p:tgtEl>
                                        <p:attrNameLst>
                                          <p:attrName>style.visibility</p:attrName>
                                        </p:attrNameLst>
                                      </p:cBhvr>
                                      <p:to>
                                        <p:strVal val="visible"/>
                                      </p:to>
                                    </p:set>
                                    <p:animEffect transition="in" filter="fade">
                                      <p:cBhvr>
                                        <p:cTn id="38" dur="500"/>
                                        <p:tgtEl>
                                          <p:spTgt spid="5213"/>
                                        </p:tgtEl>
                                      </p:cBhvr>
                                    </p:animEffect>
                                  </p:childTnLst>
                                </p:cTn>
                              </p:par>
                              <p:par>
                                <p:cTn id="39" presetID="10" presetClass="entr" presetSubtype="0" fill="hold" nodeType="withEffect">
                                  <p:stCondLst>
                                    <p:cond delay="0"/>
                                  </p:stCondLst>
                                  <p:childTnLst>
                                    <p:set>
                                      <p:cBhvr>
                                        <p:cTn id="40" dur="1" fill="hold">
                                          <p:stCondLst>
                                            <p:cond delay="0"/>
                                          </p:stCondLst>
                                        </p:cTn>
                                        <p:tgtEl>
                                          <p:spTgt spid="5193"/>
                                        </p:tgtEl>
                                        <p:attrNameLst>
                                          <p:attrName>style.visibility</p:attrName>
                                        </p:attrNameLst>
                                      </p:cBhvr>
                                      <p:to>
                                        <p:strVal val="visible"/>
                                      </p:to>
                                    </p:set>
                                    <p:animEffect transition="in" filter="fade">
                                      <p:cBhvr>
                                        <p:cTn id="41" dur="500"/>
                                        <p:tgtEl>
                                          <p:spTgt spid="5193"/>
                                        </p:tgtEl>
                                      </p:cBhvr>
                                    </p:animEffect>
                                  </p:childTnLst>
                                </p:cTn>
                              </p:par>
                              <p:par>
                                <p:cTn id="42" presetID="10" presetClass="entr" presetSubtype="0" fill="hold" nodeType="withEffect">
                                  <p:stCondLst>
                                    <p:cond delay="0"/>
                                  </p:stCondLst>
                                  <p:childTnLst>
                                    <p:set>
                                      <p:cBhvr>
                                        <p:cTn id="43" dur="1" fill="hold">
                                          <p:stCondLst>
                                            <p:cond delay="0"/>
                                          </p:stCondLst>
                                        </p:cTn>
                                        <p:tgtEl>
                                          <p:spTgt spid="5194"/>
                                        </p:tgtEl>
                                        <p:attrNameLst>
                                          <p:attrName>style.visibility</p:attrName>
                                        </p:attrNameLst>
                                      </p:cBhvr>
                                      <p:to>
                                        <p:strVal val="visible"/>
                                      </p:to>
                                    </p:set>
                                    <p:animEffect transition="in" filter="fade">
                                      <p:cBhvr>
                                        <p:cTn id="44" dur="500"/>
                                        <p:tgtEl>
                                          <p:spTgt spid="5194"/>
                                        </p:tgtEl>
                                      </p:cBhvr>
                                    </p:animEffect>
                                  </p:childTnLst>
                                </p:cTn>
                              </p:par>
                              <p:par>
                                <p:cTn id="45" presetID="10" presetClass="entr" presetSubtype="0" fill="hold" nodeType="withEffect">
                                  <p:stCondLst>
                                    <p:cond delay="0"/>
                                  </p:stCondLst>
                                  <p:childTnLst>
                                    <p:set>
                                      <p:cBhvr>
                                        <p:cTn id="46" dur="1" fill="hold">
                                          <p:stCondLst>
                                            <p:cond delay="0"/>
                                          </p:stCondLst>
                                        </p:cTn>
                                        <p:tgtEl>
                                          <p:spTgt spid="5217"/>
                                        </p:tgtEl>
                                        <p:attrNameLst>
                                          <p:attrName>style.visibility</p:attrName>
                                        </p:attrNameLst>
                                      </p:cBhvr>
                                      <p:to>
                                        <p:strVal val="visible"/>
                                      </p:to>
                                    </p:set>
                                    <p:animEffect transition="in" filter="fade">
                                      <p:cBhvr>
                                        <p:cTn id="47" dur="500"/>
                                        <p:tgtEl>
                                          <p:spTgt spid="5217"/>
                                        </p:tgtEl>
                                      </p:cBhvr>
                                    </p:animEffect>
                                  </p:childTnLst>
                                </p:cTn>
                              </p:par>
                              <p:par>
                                <p:cTn id="48" presetID="10" presetClass="entr" presetSubtype="0" fill="hold" nodeType="withEffect">
                                  <p:stCondLst>
                                    <p:cond delay="0"/>
                                  </p:stCondLst>
                                  <p:childTnLst>
                                    <p:set>
                                      <p:cBhvr>
                                        <p:cTn id="49" dur="1" fill="hold">
                                          <p:stCondLst>
                                            <p:cond delay="0"/>
                                          </p:stCondLst>
                                        </p:cTn>
                                        <p:tgtEl>
                                          <p:spTgt spid="5219"/>
                                        </p:tgtEl>
                                        <p:attrNameLst>
                                          <p:attrName>style.visibility</p:attrName>
                                        </p:attrNameLst>
                                      </p:cBhvr>
                                      <p:to>
                                        <p:strVal val="visible"/>
                                      </p:to>
                                    </p:set>
                                    <p:animEffect transition="in" filter="fade">
                                      <p:cBhvr>
                                        <p:cTn id="50" dur="500"/>
                                        <p:tgtEl>
                                          <p:spTgt spid="5219"/>
                                        </p:tgtEl>
                                      </p:cBhvr>
                                    </p:animEffect>
                                  </p:childTnLst>
                                </p:cTn>
                              </p:par>
                              <p:par>
                                <p:cTn id="51" presetID="10" presetClass="entr" presetSubtype="0" fill="hold" nodeType="withEffect">
                                  <p:stCondLst>
                                    <p:cond delay="0"/>
                                  </p:stCondLst>
                                  <p:childTnLst>
                                    <p:set>
                                      <p:cBhvr>
                                        <p:cTn id="52" dur="1" fill="hold">
                                          <p:stCondLst>
                                            <p:cond delay="0"/>
                                          </p:stCondLst>
                                        </p:cTn>
                                        <p:tgtEl>
                                          <p:spTgt spid="5195"/>
                                        </p:tgtEl>
                                        <p:attrNameLst>
                                          <p:attrName>style.visibility</p:attrName>
                                        </p:attrNameLst>
                                      </p:cBhvr>
                                      <p:to>
                                        <p:strVal val="visible"/>
                                      </p:to>
                                    </p:set>
                                    <p:animEffect transition="in" filter="fade">
                                      <p:cBhvr>
                                        <p:cTn id="53" dur="500"/>
                                        <p:tgtEl>
                                          <p:spTgt spid="5195"/>
                                        </p:tgtEl>
                                      </p:cBhvr>
                                    </p:animEffect>
                                  </p:childTnLst>
                                </p:cTn>
                              </p:par>
                              <p:par>
                                <p:cTn id="54" presetID="10" presetClass="entr" presetSubtype="0" fill="hold" nodeType="withEffect">
                                  <p:stCondLst>
                                    <p:cond delay="0"/>
                                  </p:stCondLst>
                                  <p:childTnLst>
                                    <p:set>
                                      <p:cBhvr>
                                        <p:cTn id="55" dur="1" fill="hold">
                                          <p:stCondLst>
                                            <p:cond delay="0"/>
                                          </p:stCondLst>
                                        </p:cTn>
                                        <p:tgtEl>
                                          <p:spTgt spid="5201"/>
                                        </p:tgtEl>
                                        <p:attrNameLst>
                                          <p:attrName>style.visibility</p:attrName>
                                        </p:attrNameLst>
                                      </p:cBhvr>
                                      <p:to>
                                        <p:strVal val="visible"/>
                                      </p:to>
                                    </p:set>
                                    <p:animEffect transition="in" filter="fade">
                                      <p:cBhvr>
                                        <p:cTn id="56" dur="500"/>
                                        <p:tgtEl>
                                          <p:spTgt spid="5201"/>
                                        </p:tgtEl>
                                      </p:cBhvr>
                                    </p:animEffect>
                                  </p:childTnLst>
                                </p:cTn>
                              </p:par>
                              <p:par>
                                <p:cTn id="57" presetID="10" presetClass="entr" presetSubtype="0" fill="hold" nodeType="withEffect">
                                  <p:stCondLst>
                                    <p:cond delay="0"/>
                                  </p:stCondLst>
                                  <p:childTnLst>
                                    <p:set>
                                      <p:cBhvr>
                                        <p:cTn id="58" dur="1" fill="hold">
                                          <p:stCondLst>
                                            <p:cond delay="0"/>
                                          </p:stCondLst>
                                        </p:cTn>
                                        <p:tgtEl>
                                          <p:spTgt spid="5203"/>
                                        </p:tgtEl>
                                        <p:attrNameLst>
                                          <p:attrName>style.visibility</p:attrName>
                                        </p:attrNameLst>
                                      </p:cBhvr>
                                      <p:to>
                                        <p:strVal val="visible"/>
                                      </p:to>
                                    </p:set>
                                    <p:animEffect transition="in" filter="fade">
                                      <p:cBhvr>
                                        <p:cTn id="59" dur="500"/>
                                        <p:tgtEl>
                                          <p:spTgt spid="5203"/>
                                        </p:tgtEl>
                                      </p:cBhvr>
                                    </p:animEffect>
                                  </p:childTnLst>
                                </p:cTn>
                              </p:par>
                              <p:par>
                                <p:cTn id="60" presetID="10" presetClass="entr" presetSubtype="0" fill="hold" nodeType="withEffect">
                                  <p:stCondLst>
                                    <p:cond delay="0"/>
                                  </p:stCondLst>
                                  <p:childTnLst>
                                    <p:set>
                                      <p:cBhvr>
                                        <p:cTn id="61" dur="1" fill="hold">
                                          <p:stCondLst>
                                            <p:cond delay="0"/>
                                          </p:stCondLst>
                                        </p:cTn>
                                        <p:tgtEl>
                                          <p:spTgt spid="5204"/>
                                        </p:tgtEl>
                                        <p:attrNameLst>
                                          <p:attrName>style.visibility</p:attrName>
                                        </p:attrNameLst>
                                      </p:cBhvr>
                                      <p:to>
                                        <p:strVal val="visible"/>
                                      </p:to>
                                    </p:set>
                                    <p:animEffect transition="in" filter="fade">
                                      <p:cBhvr>
                                        <p:cTn id="62" dur="500"/>
                                        <p:tgtEl>
                                          <p:spTgt spid="5204"/>
                                        </p:tgtEl>
                                      </p:cBhvr>
                                    </p:animEffect>
                                  </p:childTnLst>
                                </p:cTn>
                              </p:par>
                              <p:par>
                                <p:cTn id="63" presetID="10" presetClass="entr" presetSubtype="0" fill="hold" nodeType="withEffect">
                                  <p:stCondLst>
                                    <p:cond delay="0"/>
                                  </p:stCondLst>
                                  <p:childTnLst>
                                    <p:set>
                                      <p:cBhvr>
                                        <p:cTn id="64" dur="1" fill="hold">
                                          <p:stCondLst>
                                            <p:cond delay="0"/>
                                          </p:stCondLst>
                                        </p:cTn>
                                        <p:tgtEl>
                                          <p:spTgt spid="5205"/>
                                        </p:tgtEl>
                                        <p:attrNameLst>
                                          <p:attrName>style.visibility</p:attrName>
                                        </p:attrNameLst>
                                      </p:cBhvr>
                                      <p:to>
                                        <p:strVal val="visible"/>
                                      </p:to>
                                    </p:set>
                                    <p:animEffect transition="in" filter="fade">
                                      <p:cBhvr>
                                        <p:cTn id="65" dur="500"/>
                                        <p:tgtEl>
                                          <p:spTgt spid="5205"/>
                                        </p:tgtEl>
                                      </p:cBhvr>
                                    </p:animEffect>
                                  </p:childTnLst>
                                </p:cTn>
                              </p:par>
                              <p:par>
                                <p:cTn id="66" presetID="10" presetClass="entr" presetSubtype="0" fill="hold" nodeType="withEffect">
                                  <p:stCondLst>
                                    <p:cond delay="0"/>
                                  </p:stCondLst>
                                  <p:childTnLst>
                                    <p:set>
                                      <p:cBhvr>
                                        <p:cTn id="67" dur="1" fill="hold">
                                          <p:stCondLst>
                                            <p:cond delay="0"/>
                                          </p:stCondLst>
                                        </p:cTn>
                                        <p:tgtEl>
                                          <p:spTgt spid="5206"/>
                                        </p:tgtEl>
                                        <p:attrNameLst>
                                          <p:attrName>style.visibility</p:attrName>
                                        </p:attrNameLst>
                                      </p:cBhvr>
                                      <p:to>
                                        <p:strVal val="visible"/>
                                      </p:to>
                                    </p:set>
                                    <p:animEffect transition="in" filter="fade">
                                      <p:cBhvr>
                                        <p:cTn id="68" dur="500"/>
                                        <p:tgtEl>
                                          <p:spTgt spid="5206"/>
                                        </p:tgtEl>
                                      </p:cBhvr>
                                    </p:animEffect>
                                  </p:childTnLst>
                                </p:cTn>
                              </p:par>
                              <p:par>
                                <p:cTn id="69" presetID="10" presetClass="entr" presetSubtype="0" fill="hold" nodeType="withEffect">
                                  <p:stCondLst>
                                    <p:cond delay="0"/>
                                  </p:stCondLst>
                                  <p:childTnLst>
                                    <p:set>
                                      <p:cBhvr>
                                        <p:cTn id="70" dur="1" fill="hold">
                                          <p:stCondLst>
                                            <p:cond delay="0"/>
                                          </p:stCondLst>
                                        </p:cTn>
                                        <p:tgtEl>
                                          <p:spTgt spid="5207"/>
                                        </p:tgtEl>
                                        <p:attrNameLst>
                                          <p:attrName>style.visibility</p:attrName>
                                        </p:attrNameLst>
                                      </p:cBhvr>
                                      <p:to>
                                        <p:strVal val="visible"/>
                                      </p:to>
                                    </p:set>
                                    <p:animEffect transition="in" filter="fade">
                                      <p:cBhvr>
                                        <p:cTn id="71" dur="500"/>
                                        <p:tgtEl>
                                          <p:spTgt spid="5207"/>
                                        </p:tgtEl>
                                      </p:cBhvr>
                                    </p:animEffect>
                                  </p:childTnLst>
                                </p:cTn>
                              </p:par>
                              <p:par>
                                <p:cTn id="72" presetID="10" presetClass="entr" presetSubtype="0" fill="hold" nodeType="withEffect">
                                  <p:stCondLst>
                                    <p:cond delay="0"/>
                                  </p:stCondLst>
                                  <p:childTnLst>
                                    <p:set>
                                      <p:cBhvr>
                                        <p:cTn id="73" dur="1" fill="hold">
                                          <p:stCondLst>
                                            <p:cond delay="0"/>
                                          </p:stCondLst>
                                        </p:cTn>
                                        <p:tgtEl>
                                          <p:spTgt spid="5208"/>
                                        </p:tgtEl>
                                        <p:attrNameLst>
                                          <p:attrName>style.visibility</p:attrName>
                                        </p:attrNameLst>
                                      </p:cBhvr>
                                      <p:to>
                                        <p:strVal val="visible"/>
                                      </p:to>
                                    </p:set>
                                    <p:animEffect transition="in" filter="fade">
                                      <p:cBhvr>
                                        <p:cTn id="74" dur="500"/>
                                        <p:tgtEl>
                                          <p:spTgt spid="5208"/>
                                        </p:tgtEl>
                                      </p:cBhvr>
                                    </p:animEffect>
                                  </p:childTnLst>
                                </p:cTn>
                              </p:par>
                              <p:par>
                                <p:cTn id="75" presetID="10" presetClass="entr" presetSubtype="0" fill="hold" nodeType="withEffect">
                                  <p:stCondLst>
                                    <p:cond delay="0"/>
                                  </p:stCondLst>
                                  <p:childTnLst>
                                    <p:set>
                                      <p:cBhvr>
                                        <p:cTn id="76" dur="1" fill="hold">
                                          <p:stCondLst>
                                            <p:cond delay="0"/>
                                          </p:stCondLst>
                                        </p:cTn>
                                        <p:tgtEl>
                                          <p:spTgt spid="5209"/>
                                        </p:tgtEl>
                                        <p:attrNameLst>
                                          <p:attrName>style.visibility</p:attrName>
                                        </p:attrNameLst>
                                      </p:cBhvr>
                                      <p:to>
                                        <p:strVal val="visible"/>
                                      </p:to>
                                    </p:set>
                                    <p:animEffect transition="in" filter="fade">
                                      <p:cBhvr>
                                        <p:cTn id="77" dur="500"/>
                                        <p:tgtEl>
                                          <p:spTgt spid="5209"/>
                                        </p:tgtEl>
                                      </p:cBhvr>
                                    </p:animEffect>
                                  </p:childTnLst>
                                </p:cTn>
                              </p:par>
                              <p:par>
                                <p:cTn id="78" presetID="10" presetClass="entr" presetSubtype="0" fill="hold" nodeType="withEffect">
                                  <p:stCondLst>
                                    <p:cond delay="0"/>
                                  </p:stCondLst>
                                  <p:childTnLst>
                                    <p:set>
                                      <p:cBhvr>
                                        <p:cTn id="79" dur="1" fill="hold">
                                          <p:stCondLst>
                                            <p:cond delay="0"/>
                                          </p:stCondLst>
                                        </p:cTn>
                                        <p:tgtEl>
                                          <p:spTgt spid="5210"/>
                                        </p:tgtEl>
                                        <p:attrNameLst>
                                          <p:attrName>style.visibility</p:attrName>
                                        </p:attrNameLst>
                                      </p:cBhvr>
                                      <p:to>
                                        <p:strVal val="visible"/>
                                      </p:to>
                                    </p:set>
                                    <p:animEffect transition="in" filter="fade">
                                      <p:cBhvr>
                                        <p:cTn id="80" dur="500"/>
                                        <p:tgtEl>
                                          <p:spTgt spid="5210"/>
                                        </p:tgtEl>
                                      </p:cBhvr>
                                    </p:animEffect>
                                  </p:childTnLst>
                                </p:cTn>
                              </p:par>
                              <p:par>
                                <p:cTn id="81" presetID="10" presetClass="entr" presetSubtype="0" fill="hold" nodeType="withEffect">
                                  <p:stCondLst>
                                    <p:cond delay="0"/>
                                  </p:stCondLst>
                                  <p:childTnLst>
                                    <p:set>
                                      <p:cBhvr>
                                        <p:cTn id="82" dur="1" fill="hold">
                                          <p:stCondLst>
                                            <p:cond delay="0"/>
                                          </p:stCondLst>
                                        </p:cTn>
                                        <p:tgtEl>
                                          <p:spTgt spid="5212"/>
                                        </p:tgtEl>
                                        <p:attrNameLst>
                                          <p:attrName>style.visibility</p:attrName>
                                        </p:attrNameLst>
                                      </p:cBhvr>
                                      <p:to>
                                        <p:strVal val="visible"/>
                                      </p:to>
                                    </p:set>
                                    <p:animEffect transition="in" filter="fade">
                                      <p:cBhvr>
                                        <p:cTn id="83" dur="500"/>
                                        <p:tgtEl>
                                          <p:spTgt spid="5212"/>
                                        </p:tgtEl>
                                      </p:cBhvr>
                                    </p:animEffect>
                                  </p:childTnLst>
                                </p:cTn>
                              </p:par>
                              <p:par>
                                <p:cTn id="84" presetID="10" presetClass="entr" presetSubtype="0" fill="hold" nodeType="withEffect">
                                  <p:stCondLst>
                                    <p:cond delay="0"/>
                                  </p:stCondLst>
                                  <p:childTnLst>
                                    <p:set>
                                      <p:cBhvr>
                                        <p:cTn id="85" dur="1" fill="hold">
                                          <p:stCondLst>
                                            <p:cond delay="0"/>
                                          </p:stCondLst>
                                        </p:cTn>
                                        <p:tgtEl>
                                          <p:spTgt spid="5214"/>
                                        </p:tgtEl>
                                        <p:attrNameLst>
                                          <p:attrName>style.visibility</p:attrName>
                                        </p:attrNameLst>
                                      </p:cBhvr>
                                      <p:to>
                                        <p:strVal val="visible"/>
                                      </p:to>
                                    </p:set>
                                    <p:animEffect transition="in" filter="fade">
                                      <p:cBhvr>
                                        <p:cTn id="86" dur="500"/>
                                        <p:tgtEl>
                                          <p:spTgt spid="5214"/>
                                        </p:tgtEl>
                                      </p:cBhvr>
                                    </p:animEffect>
                                  </p:childTnLst>
                                </p:cTn>
                              </p:par>
                              <p:par>
                                <p:cTn id="87" presetID="10" presetClass="entr" presetSubtype="0" fill="hold" nodeType="withEffect">
                                  <p:stCondLst>
                                    <p:cond delay="0"/>
                                  </p:stCondLst>
                                  <p:childTnLst>
                                    <p:set>
                                      <p:cBhvr>
                                        <p:cTn id="88" dur="1" fill="hold">
                                          <p:stCondLst>
                                            <p:cond delay="0"/>
                                          </p:stCondLst>
                                        </p:cTn>
                                        <p:tgtEl>
                                          <p:spTgt spid="5215"/>
                                        </p:tgtEl>
                                        <p:attrNameLst>
                                          <p:attrName>style.visibility</p:attrName>
                                        </p:attrNameLst>
                                      </p:cBhvr>
                                      <p:to>
                                        <p:strVal val="visible"/>
                                      </p:to>
                                    </p:set>
                                    <p:animEffect transition="in" filter="fade">
                                      <p:cBhvr>
                                        <p:cTn id="89" dur="500"/>
                                        <p:tgtEl>
                                          <p:spTgt spid="5215"/>
                                        </p:tgtEl>
                                      </p:cBhvr>
                                    </p:animEffect>
                                  </p:childTnLst>
                                </p:cTn>
                              </p:par>
                              <p:par>
                                <p:cTn id="90" presetID="10" presetClass="entr" presetSubtype="0" fill="hold" nodeType="withEffect">
                                  <p:stCondLst>
                                    <p:cond delay="0"/>
                                  </p:stCondLst>
                                  <p:childTnLst>
                                    <p:set>
                                      <p:cBhvr>
                                        <p:cTn id="91" dur="1" fill="hold">
                                          <p:stCondLst>
                                            <p:cond delay="0"/>
                                          </p:stCondLst>
                                        </p:cTn>
                                        <p:tgtEl>
                                          <p:spTgt spid="5216"/>
                                        </p:tgtEl>
                                        <p:attrNameLst>
                                          <p:attrName>style.visibility</p:attrName>
                                        </p:attrNameLst>
                                      </p:cBhvr>
                                      <p:to>
                                        <p:strVal val="visible"/>
                                      </p:to>
                                    </p:set>
                                    <p:animEffect transition="in" filter="fade">
                                      <p:cBhvr>
                                        <p:cTn id="92" dur="500"/>
                                        <p:tgtEl>
                                          <p:spTgt spid="5216"/>
                                        </p:tgtEl>
                                      </p:cBhvr>
                                    </p:animEffect>
                                  </p:childTnLst>
                                </p:cTn>
                              </p:par>
                              <p:par>
                                <p:cTn id="93" presetID="10" presetClass="entr" presetSubtype="0" fill="hold" nodeType="withEffect">
                                  <p:stCondLst>
                                    <p:cond delay="0"/>
                                  </p:stCondLst>
                                  <p:childTnLst>
                                    <p:set>
                                      <p:cBhvr>
                                        <p:cTn id="94" dur="1" fill="hold">
                                          <p:stCondLst>
                                            <p:cond delay="0"/>
                                          </p:stCondLst>
                                        </p:cTn>
                                        <p:tgtEl>
                                          <p:spTgt spid="5218"/>
                                        </p:tgtEl>
                                        <p:attrNameLst>
                                          <p:attrName>style.visibility</p:attrName>
                                        </p:attrNameLst>
                                      </p:cBhvr>
                                      <p:to>
                                        <p:strVal val="visible"/>
                                      </p:to>
                                    </p:set>
                                    <p:animEffect transition="in" filter="fade">
                                      <p:cBhvr>
                                        <p:cTn id="95" dur="500"/>
                                        <p:tgtEl>
                                          <p:spTgt spid="5218"/>
                                        </p:tgtEl>
                                      </p:cBhvr>
                                    </p:animEffect>
                                  </p:childTnLst>
                                </p:cTn>
                              </p:par>
                              <p:par>
                                <p:cTn id="96" presetID="10" presetClass="entr" presetSubtype="0" fill="hold" nodeType="withEffect">
                                  <p:stCondLst>
                                    <p:cond delay="0"/>
                                  </p:stCondLst>
                                  <p:childTnLst>
                                    <p:set>
                                      <p:cBhvr>
                                        <p:cTn id="97" dur="1" fill="hold">
                                          <p:stCondLst>
                                            <p:cond delay="0"/>
                                          </p:stCondLst>
                                        </p:cTn>
                                        <p:tgtEl>
                                          <p:spTgt spid="5220"/>
                                        </p:tgtEl>
                                        <p:attrNameLst>
                                          <p:attrName>style.visibility</p:attrName>
                                        </p:attrNameLst>
                                      </p:cBhvr>
                                      <p:to>
                                        <p:strVal val="visible"/>
                                      </p:to>
                                    </p:set>
                                    <p:animEffect transition="in" filter="fade">
                                      <p:cBhvr>
                                        <p:cTn id="98" dur="500"/>
                                        <p:tgtEl>
                                          <p:spTgt spid="5220"/>
                                        </p:tgtEl>
                                      </p:cBhvr>
                                    </p:animEffect>
                                  </p:childTnLst>
                                </p:cTn>
                              </p:par>
                              <p:par>
                                <p:cTn id="99" presetID="10" presetClass="entr" presetSubtype="0" fill="hold" nodeType="withEffect">
                                  <p:stCondLst>
                                    <p:cond delay="0"/>
                                  </p:stCondLst>
                                  <p:childTnLst>
                                    <p:set>
                                      <p:cBhvr>
                                        <p:cTn id="100" dur="1" fill="hold">
                                          <p:stCondLst>
                                            <p:cond delay="0"/>
                                          </p:stCondLst>
                                        </p:cTn>
                                        <p:tgtEl>
                                          <p:spTgt spid="5202"/>
                                        </p:tgtEl>
                                        <p:attrNameLst>
                                          <p:attrName>style.visibility</p:attrName>
                                        </p:attrNameLst>
                                      </p:cBhvr>
                                      <p:to>
                                        <p:strVal val="visible"/>
                                      </p:to>
                                    </p:set>
                                    <p:animEffect transition="in" filter="fade">
                                      <p:cBhvr>
                                        <p:cTn id="101" dur="500"/>
                                        <p:tgtEl>
                                          <p:spTgt spid="5202"/>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5248"/>
                                        </p:tgtEl>
                                        <p:attrNameLst>
                                          <p:attrName>style.visibility</p:attrName>
                                        </p:attrNameLst>
                                      </p:cBhvr>
                                      <p:to>
                                        <p:strVal val="visible"/>
                                      </p:to>
                                    </p:set>
                                    <p:animEffect transition="in" filter="fade">
                                      <p:cBhvr>
                                        <p:cTn id="106" dur="250"/>
                                        <p:tgtEl>
                                          <p:spTgt spid="5248"/>
                                        </p:tgtEl>
                                      </p:cBhvr>
                                    </p:animEffect>
                                  </p:childTnLst>
                                </p:cTn>
                              </p:par>
                              <p:par>
                                <p:cTn id="107" presetID="10" presetClass="entr" presetSubtype="0" fill="hold" nodeType="withEffect">
                                  <p:stCondLst>
                                    <p:cond delay="0"/>
                                  </p:stCondLst>
                                  <p:childTnLst>
                                    <p:set>
                                      <p:cBhvr>
                                        <p:cTn id="108" dur="1" fill="hold">
                                          <p:stCondLst>
                                            <p:cond delay="0"/>
                                          </p:stCondLst>
                                        </p:cTn>
                                        <p:tgtEl>
                                          <p:spTgt spid="5254"/>
                                        </p:tgtEl>
                                        <p:attrNameLst>
                                          <p:attrName>style.visibility</p:attrName>
                                        </p:attrNameLst>
                                      </p:cBhvr>
                                      <p:to>
                                        <p:strVal val="visible"/>
                                      </p:to>
                                    </p:set>
                                    <p:animEffect transition="in" filter="fade">
                                      <p:cBhvr>
                                        <p:cTn id="109" dur="250"/>
                                        <p:tgtEl>
                                          <p:spTgt spid="5254"/>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nodeType="clickEffect">
                                  <p:stCondLst>
                                    <p:cond delay="0"/>
                                  </p:stCondLst>
                                  <p:childTnLst>
                                    <p:set>
                                      <p:cBhvr>
                                        <p:cTn id="113" dur="1" fill="hold">
                                          <p:stCondLst>
                                            <p:cond delay="0"/>
                                          </p:stCondLst>
                                        </p:cTn>
                                        <p:tgtEl>
                                          <p:spTgt spid="5249"/>
                                        </p:tgtEl>
                                        <p:attrNameLst>
                                          <p:attrName>style.visibility</p:attrName>
                                        </p:attrNameLst>
                                      </p:cBhvr>
                                      <p:to>
                                        <p:strVal val="visible"/>
                                      </p:to>
                                    </p:set>
                                    <p:animEffect transition="in" filter="fade">
                                      <p:cBhvr>
                                        <p:cTn id="114" dur="250"/>
                                        <p:tgtEl>
                                          <p:spTgt spid="5249"/>
                                        </p:tgtEl>
                                      </p:cBhvr>
                                    </p:animEffect>
                                  </p:childTnLst>
                                </p:cTn>
                              </p:par>
                              <p:par>
                                <p:cTn id="115" presetID="10" presetClass="entr" presetSubtype="0" fill="hold" nodeType="withEffect">
                                  <p:stCondLst>
                                    <p:cond delay="0"/>
                                  </p:stCondLst>
                                  <p:childTnLst>
                                    <p:set>
                                      <p:cBhvr>
                                        <p:cTn id="116" dur="1" fill="hold">
                                          <p:stCondLst>
                                            <p:cond delay="0"/>
                                          </p:stCondLst>
                                        </p:cTn>
                                        <p:tgtEl>
                                          <p:spTgt spid="5255"/>
                                        </p:tgtEl>
                                        <p:attrNameLst>
                                          <p:attrName>style.visibility</p:attrName>
                                        </p:attrNameLst>
                                      </p:cBhvr>
                                      <p:to>
                                        <p:strVal val="visible"/>
                                      </p:to>
                                    </p:set>
                                    <p:animEffect transition="in" filter="fade">
                                      <p:cBhvr>
                                        <p:cTn id="117" dur="250"/>
                                        <p:tgtEl>
                                          <p:spTgt spid="5255"/>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5250"/>
                                        </p:tgtEl>
                                        <p:attrNameLst>
                                          <p:attrName>style.visibility</p:attrName>
                                        </p:attrNameLst>
                                      </p:cBhvr>
                                      <p:to>
                                        <p:strVal val="visible"/>
                                      </p:to>
                                    </p:set>
                                    <p:animEffect transition="in" filter="fade">
                                      <p:cBhvr>
                                        <p:cTn id="122" dur="250"/>
                                        <p:tgtEl>
                                          <p:spTgt spid="5250"/>
                                        </p:tgtEl>
                                      </p:cBhvr>
                                    </p:animEffect>
                                  </p:childTnLst>
                                </p:cTn>
                              </p:par>
                              <p:par>
                                <p:cTn id="123" presetID="10" presetClass="entr" presetSubtype="0" fill="hold" nodeType="withEffect">
                                  <p:stCondLst>
                                    <p:cond delay="0"/>
                                  </p:stCondLst>
                                  <p:childTnLst>
                                    <p:set>
                                      <p:cBhvr>
                                        <p:cTn id="124" dur="1" fill="hold">
                                          <p:stCondLst>
                                            <p:cond delay="0"/>
                                          </p:stCondLst>
                                        </p:cTn>
                                        <p:tgtEl>
                                          <p:spTgt spid="5256"/>
                                        </p:tgtEl>
                                        <p:attrNameLst>
                                          <p:attrName>style.visibility</p:attrName>
                                        </p:attrNameLst>
                                      </p:cBhvr>
                                      <p:to>
                                        <p:strVal val="visible"/>
                                      </p:to>
                                    </p:set>
                                    <p:animEffect transition="in" filter="fade">
                                      <p:cBhvr>
                                        <p:cTn id="125" dur="250"/>
                                        <p:tgtEl>
                                          <p:spTgt spid="5256"/>
                                        </p:tgtEl>
                                      </p:cBhvr>
                                    </p:animEffect>
                                  </p:childTnLst>
                                </p:cTn>
                              </p:par>
                            </p:childTnLst>
                          </p:cTn>
                        </p:par>
                        <p:par>
                          <p:cTn id="126" fill="hold">
                            <p:stCondLst>
                              <p:cond delay="250"/>
                            </p:stCondLst>
                            <p:childTnLst>
                              <p:par>
                                <p:cTn id="127" presetID="10" presetClass="entr" presetSubtype="0" fill="hold" nodeType="afterEffect">
                                  <p:stCondLst>
                                    <p:cond delay="0"/>
                                  </p:stCondLst>
                                  <p:childTnLst>
                                    <p:set>
                                      <p:cBhvr>
                                        <p:cTn id="128" dur="1" fill="hold">
                                          <p:stCondLst>
                                            <p:cond delay="0"/>
                                          </p:stCondLst>
                                        </p:cTn>
                                        <p:tgtEl>
                                          <p:spTgt spid="5253"/>
                                        </p:tgtEl>
                                        <p:attrNameLst>
                                          <p:attrName>style.visibility</p:attrName>
                                        </p:attrNameLst>
                                      </p:cBhvr>
                                      <p:to>
                                        <p:strVal val="visible"/>
                                      </p:to>
                                    </p:set>
                                    <p:animEffect transition="in" filter="fade">
                                      <p:cBhvr>
                                        <p:cTn id="129" dur="250"/>
                                        <p:tgtEl>
                                          <p:spTgt spid="5253"/>
                                        </p:tgtEl>
                                      </p:cBhvr>
                                    </p:animEffect>
                                  </p:childTnLst>
                                </p:cTn>
                              </p:par>
                              <p:par>
                                <p:cTn id="130" presetID="10" presetClass="entr" presetSubtype="0" fill="hold" nodeType="withEffect">
                                  <p:stCondLst>
                                    <p:cond delay="0"/>
                                  </p:stCondLst>
                                  <p:childTnLst>
                                    <p:set>
                                      <p:cBhvr>
                                        <p:cTn id="131" dur="1" fill="hold">
                                          <p:stCondLst>
                                            <p:cond delay="0"/>
                                          </p:stCondLst>
                                        </p:cTn>
                                        <p:tgtEl>
                                          <p:spTgt spid="5267"/>
                                        </p:tgtEl>
                                        <p:attrNameLst>
                                          <p:attrName>style.visibility</p:attrName>
                                        </p:attrNameLst>
                                      </p:cBhvr>
                                      <p:to>
                                        <p:strVal val="visible"/>
                                      </p:to>
                                    </p:set>
                                    <p:animEffect transition="in" filter="fade">
                                      <p:cBhvr>
                                        <p:cTn id="132" dur="250"/>
                                        <p:tgtEl>
                                          <p:spTgt spid="5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5271"/>
        <p:cNvGrpSpPr/>
        <p:nvPr/>
      </p:nvGrpSpPr>
      <p:grpSpPr>
        <a:xfrm>
          <a:off x="0" y="0"/>
          <a:ext cx="0" cy="0"/>
          <a:chOff x="0" y="0"/>
          <a:chExt cx="0" cy="0"/>
        </a:xfrm>
      </p:grpSpPr>
      <p:sp>
        <p:nvSpPr>
          <p:cNvPr id="5272" name="Google Shape;5272;p179"/>
          <p:cNvSpPr/>
          <p:nvPr/>
        </p:nvSpPr>
        <p:spPr>
          <a:xfrm>
            <a:off x="4768379" y="1381008"/>
            <a:ext cx="550862" cy="276225"/>
          </a:xfrm>
          <a:prstGeom prst="roundRect">
            <a:avLst>
              <a:gd name="adj" fmla="val 16667"/>
            </a:avLst>
          </a:prstGeom>
          <a:solidFill>
            <a:srgbClr val="AE8034"/>
          </a:solidFill>
          <a:ln w="127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object</a:t>
            </a:r>
            <a:endParaRPr sz="1200" b="1" i="0" u="none" strike="noStrike" cap="none">
              <a:solidFill>
                <a:srgbClr val="FFFFFF"/>
              </a:solidFill>
              <a:latin typeface="Times New Roman"/>
              <a:ea typeface="Times New Roman"/>
              <a:cs typeface="Times New Roman"/>
              <a:sym typeface="Times New Roman"/>
            </a:endParaRPr>
          </a:p>
        </p:txBody>
      </p:sp>
      <p:sp>
        <p:nvSpPr>
          <p:cNvPr id="5273" name="Google Shape;5273;p179"/>
          <p:cNvSpPr/>
          <p:nvPr/>
        </p:nvSpPr>
        <p:spPr>
          <a:xfrm>
            <a:off x="5460469" y="1700609"/>
            <a:ext cx="552450" cy="276225"/>
          </a:xfrm>
          <a:prstGeom prst="roundRect">
            <a:avLst>
              <a:gd name="adj" fmla="val 16667"/>
            </a:avLst>
          </a:prstGeom>
          <a:solidFill>
            <a:srgbClr val="AE8034"/>
          </a:solidFill>
          <a:ln w="127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event</a:t>
            </a:r>
            <a:endParaRPr sz="1200" b="1" i="0" u="none" strike="noStrike" cap="none">
              <a:solidFill>
                <a:srgbClr val="FFFFFF"/>
              </a:solidFill>
              <a:latin typeface="Times New Roman"/>
              <a:ea typeface="Times New Roman"/>
              <a:cs typeface="Times New Roman"/>
              <a:sym typeface="Times New Roman"/>
            </a:endParaRPr>
          </a:p>
        </p:txBody>
      </p:sp>
      <p:sp>
        <p:nvSpPr>
          <p:cNvPr id="5274" name="Google Shape;5274;p179"/>
          <p:cNvSpPr/>
          <p:nvPr/>
        </p:nvSpPr>
        <p:spPr>
          <a:xfrm>
            <a:off x="6111329" y="1381008"/>
            <a:ext cx="552450" cy="274638"/>
          </a:xfrm>
          <a:prstGeom prst="roundRect">
            <a:avLst>
              <a:gd name="adj" fmla="val 16667"/>
            </a:avLst>
          </a:prstGeom>
          <a:solidFill>
            <a:srgbClr val="AE8034"/>
          </a:solidFill>
          <a:ln w="127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agent</a:t>
            </a:r>
            <a:endParaRPr sz="1200" b="1" i="0" u="none" strike="noStrike" cap="none">
              <a:solidFill>
                <a:srgbClr val="FFFFFF"/>
              </a:solidFill>
              <a:latin typeface="Times New Roman"/>
              <a:ea typeface="Times New Roman"/>
              <a:cs typeface="Times New Roman"/>
              <a:sym typeface="Times New Roman"/>
            </a:endParaRPr>
          </a:p>
        </p:txBody>
      </p:sp>
      <p:sp>
        <p:nvSpPr>
          <p:cNvPr id="5275" name="Google Shape;5275;p179"/>
          <p:cNvSpPr/>
          <p:nvPr/>
        </p:nvSpPr>
        <p:spPr>
          <a:xfrm>
            <a:off x="5462057" y="1064344"/>
            <a:ext cx="550862" cy="276225"/>
          </a:xfrm>
          <a:prstGeom prst="roundRect">
            <a:avLst>
              <a:gd name="adj" fmla="val 16667"/>
            </a:avLst>
          </a:prstGeom>
          <a:solidFill>
            <a:srgbClr val="AE8034"/>
          </a:solidFill>
          <a:ln w="127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rights</a:t>
            </a:r>
            <a:endParaRPr sz="1200" b="1" i="0" u="none" strike="noStrike" cap="none">
              <a:solidFill>
                <a:srgbClr val="FFFFFF"/>
              </a:solidFill>
              <a:latin typeface="Times New Roman"/>
              <a:ea typeface="Times New Roman"/>
              <a:cs typeface="Times New Roman"/>
              <a:sym typeface="Times New Roman"/>
            </a:endParaRPr>
          </a:p>
        </p:txBody>
      </p:sp>
      <p:pic>
        <p:nvPicPr>
          <p:cNvPr id="5276" name="Google Shape;5276;p179" descr="P:\digital.bevaring.dk\Illustrations\web\Begivenheder_Events_DigitalPreservation.png"/>
          <p:cNvPicPr preferRelativeResize="0"/>
          <p:nvPr/>
        </p:nvPicPr>
        <p:blipFill rotWithShape="1">
          <a:blip r:embed="rId3">
            <a:alphaModFix/>
          </a:blip>
          <a:srcRect/>
          <a:stretch/>
        </p:blipFill>
        <p:spPr>
          <a:xfrm>
            <a:off x="5560998" y="2017478"/>
            <a:ext cx="367469" cy="259394"/>
          </a:xfrm>
          <a:prstGeom prst="rect">
            <a:avLst/>
          </a:prstGeom>
          <a:noFill/>
          <a:ln>
            <a:noFill/>
          </a:ln>
        </p:spPr>
      </p:pic>
      <p:pic>
        <p:nvPicPr>
          <p:cNvPr id="5277" name="Google Shape;5277;p179" descr="P:\digital.bevaring.dk\Illustrations\web\Lovgivning_LegalRestrictions_DigitalPreservation.png"/>
          <p:cNvPicPr preferRelativeResize="0"/>
          <p:nvPr/>
        </p:nvPicPr>
        <p:blipFill rotWithShape="1">
          <a:blip r:embed="rId4">
            <a:alphaModFix/>
          </a:blip>
          <a:srcRect/>
          <a:stretch/>
        </p:blipFill>
        <p:spPr>
          <a:xfrm>
            <a:off x="5621792" y="775419"/>
            <a:ext cx="245204" cy="285064"/>
          </a:xfrm>
          <a:prstGeom prst="rect">
            <a:avLst/>
          </a:prstGeom>
          <a:noFill/>
          <a:ln>
            <a:noFill/>
          </a:ln>
        </p:spPr>
      </p:pic>
      <p:grpSp>
        <p:nvGrpSpPr>
          <p:cNvPr id="5278" name="Google Shape;5278;p179"/>
          <p:cNvGrpSpPr/>
          <p:nvPr/>
        </p:nvGrpSpPr>
        <p:grpSpPr>
          <a:xfrm>
            <a:off x="4629944" y="1700808"/>
            <a:ext cx="430289" cy="360040"/>
            <a:chOff x="1475656" y="4998347"/>
            <a:chExt cx="1372080" cy="1051245"/>
          </a:xfrm>
        </p:grpSpPr>
        <p:pic>
          <p:nvPicPr>
            <p:cNvPr id="5279" name="Google Shape;5279;p179" descr="P:\digital.bevaring.dk\Illustrations\web\Bevaringsmetoder_PreservationMethods_DigitalPreservation.png"/>
            <p:cNvPicPr preferRelativeResize="0"/>
            <p:nvPr/>
          </p:nvPicPr>
          <p:blipFill rotWithShape="1">
            <a:blip r:embed="rId5">
              <a:alphaModFix/>
            </a:blip>
            <a:srcRect t="16063"/>
            <a:stretch/>
          </p:blipFill>
          <p:spPr>
            <a:xfrm>
              <a:off x="1475656" y="4998347"/>
              <a:ext cx="1372080" cy="1051245"/>
            </a:xfrm>
            <a:prstGeom prst="rect">
              <a:avLst/>
            </a:prstGeom>
            <a:noFill/>
            <a:ln>
              <a:noFill/>
            </a:ln>
          </p:spPr>
        </p:pic>
        <p:sp>
          <p:nvSpPr>
            <p:cNvPr id="5280" name="Google Shape;5280;p179"/>
            <p:cNvSpPr/>
            <p:nvPr/>
          </p:nvSpPr>
          <p:spPr>
            <a:xfrm>
              <a:off x="1784505" y="4998347"/>
              <a:ext cx="288540" cy="13349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600"/>
                <a:buFont typeface="Gill Sans"/>
                <a:buNone/>
              </a:pPr>
              <a:endParaRPr sz="600" b="0" i="0" u="none" strike="noStrike" cap="none">
                <a:solidFill>
                  <a:srgbClr val="FFFFFF"/>
                </a:solidFill>
                <a:latin typeface="Gill Sans"/>
                <a:ea typeface="Gill Sans"/>
                <a:cs typeface="Gill Sans"/>
                <a:sym typeface="Gill Sans"/>
              </a:endParaRPr>
            </a:p>
          </p:txBody>
        </p:sp>
      </p:grpSp>
      <p:sp>
        <p:nvSpPr>
          <p:cNvPr id="5281" name="Google Shape;5281;p179"/>
          <p:cNvSpPr/>
          <p:nvPr/>
        </p:nvSpPr>
        <p:spPr>
          <a:xfrm>
            <a:off x="5339061" y="1681195"/>
            <a:ext cx="725092" cy="609104"/>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282" name="Google Shape;5282;p179"/>
          <p:cNvSpPr/>
          <p:nvPr/>
        </p:nvSpPr>
        <p:spPr>
          <a:xfrm>
            <a:off x="5359076" y="775419"/>
            <a:ext cx="725092" cy="609104"/>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283" name="Google Shape;5283;p179"/>
          <p:cNvSpPr/>
          <p:nvPr/>
        </p:nvSpPr>
        <p:spPr>
          <a:xfrm>
            <a:off x="6662920" y="494037"/>
            <a:ext cx="1395251" cy="609104"/>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284" name="Google Shape;5284;p179"/>
          <p:cNvSpPr/>
          <p:nvPr/>
        </p:nvSpPr>
        <p:spPr>
          <a:xfrm>
            <a:off x="4342561" y="1228982"/>
            <a:ext cx="1048247" cy="880542"/>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285" name="Google Shape;5285;p179"/>
          <p:cNvSpPr/>
          <p:nvPr/>
        </p:nvSpPr>
        <p:spPr>
          <a:xfrm rot="-5400000">
            <a:off x="396925" y="2592397"/>
            <a:ext cx="431800" cy="438150"/>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cxnSp>
        <p:nvCxnSpPr>
          <p:cNvPr id="5286" name="Google Shape;5286;p179"/>
          <p:cNvCxnSpPr>
            <a:stCxn id="5287" idx="1"/>
          </p:cNvCxnSpPr>
          <p:nvPr/>
        </p:nvCxnSpPr>
        <p:spPr>
          <a:xfrm rot="10800000">
            <a:off x="2638122" y="3259770"/>
            <a:ext cx="1568400" cy="716400"/>
          </a:xfrm>
          <a:prstGeom prst="straightConnector1">
            <a:avLst/>
          </a:prstGeom>
          <a:noFill/>
          <a:ln w="28575" cap="flat" cmpd="sng">
            <a:solidFill>
              <a:schemeClr val="accent1"/>
            </a:solidFill>
            <a:prstDash val="solid"/>
            <a:round/>
            <a:headEnd type="stealth" w="med" len="med"/>
            <a:tailEnd type="stealth" w="med" len="med"/>
          </a:ln>
        </p:spPr>
      </p:cxnSp>
      <p:grpSp>
        <p:nvGrpSpPr>
          <p:cNvPr id="5288" name="Google Shape;5288;p179"/>
          <p:cNvGrpSpPr/>
          <p:nvPr/>
        </p:nvGrpSpPr>
        <p:grpSpPr>
          <a:xfrm>
            <a:off x="1700191" y="1837156"/>
            <a:ext cx="323850" cy="331787"/>
            <a:chOff x="1614488" y="2546180"/>
            <a:chExt cx="323850" cy="331787"/>
          </a:xfrm>
        </p:grpSpPr>
        <p:sp>
          <p:nvSpPr>
            <p:cNvPr id="5289" name="Google Shape;5289;p179"/>
            <p:cNvSpPr/>
            <p:nvPr/>
          </p:nvSpPr>
          <p:spPr>
            <a:xfrm>
              <a:off x="1614488" y="2550942"/>
              <a:ext cx="323850" cy="322263"/>
            </a:xfrm>
            <a:prstGeom prst="ellipse">
              <a:avLst/>
            </a:prstGeom>
            <a:solidFill>
              <a:srgbClr val="F2DADA"/>
            </a:solidFill>
            <a:ln w="25400" cap="flat" cmpd="sng">
              <a:solidFill>
                <a:srgbClr val="5D4876"/>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15000"/>
                </a:lnSpc>
                <a:spcBef>
                  <a:spcPts val="0"/>
                </a:spcBef>
                <a:spcAft>
                  <a:spcPts val="0"/>
                </a:spcAft>
                <a:buClr>
                  <a:srgbClr val="FFFFFF"/>
                </a:buClr>
                <a:buSzPts val="1600"/>
                <a:buFont typeface="Gill Sans"/>
                <a:buNone/>
              </a:pPr>
              <a:r>
                <a:rPr lang="en-US" sz="1600" b="0" i="0" u="none" strike="noStrike" cap="none">
                  <a:solidFill>
                    <a:srgbClr val="FFFFFF"/>
                  </a:solidFill>
                  <a:latin typeface="Gill Sans"/>
                  <a:ea typeface="Gill Sans"/>
                  <a:cs typeface="Gill Sans"/>
                  <a:sym typeface="Gill Sans"/>
                </a:rPr>
                <a:t> </a:t>
              </a:r>
              <a:endParaRPr sz="1600" b="0" i="0" u="none" strike="noStrike" cap="none">
                <a:solidFill>
                  <a:srgbClr val="FFFFFF"/>
                </a:solidFill>
                <a:latin typeface="Gill Sans"/>
                <a:ea typeface="Gill Sans"/>
                <a:cs typeface="Gill Sans"/>
                <a:sym typeface="Gill Sans"/>
              </a:endParaRPr>
            </a:p>
          </p:txBody>
        </p:sp>
        <p:sp>
          <p:nvSpPr>
            <p:cNvPr id="5290" name="Google Shape;5290;p179"/>
            <p:cNvSpPr txBox="1"/>
            <p:nvPr/>
          </p:nvSpPr>
          <p:spPr>
            <a:xfrm>
              <a:off x="1641600" y="2546180"/>
              <a:ext cx="234950" cy="3317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Calibri"/>
                <a:buNone/>
              </a:pPr>
              <a:r>
                <a:rPr lang="en-US" sz="1600" b="1" i="0" u="none" strike="noStrike" cap="none">
                  <a:solidFill>
                    <a:srgbClr val="000000"/>
                  </a:solidFill>
                  <a:latin typeface="Calibri"/>
                  <a:ea typeface="Calibri"/>
                  <a:cs typeface="Calibri"/>
                  <a:sym typeface="Calibri"/>
                </a:rPr>
                <a:t>2</a:t>
              </a:r>
              <a:endParaRPr sz="1600" b="0" i="0" u="none" strike="noStrike" cap="none">
                <a:solidFill>
                  <a:srgbClr val="000000"/>
                </a:solidFill>
                <a:latin typeface="Times New Roman"/>
                <a:ea typeface="Times New Roman"/>
                <a:cs typeface="Times New Roman"/>
                <a:sym typeface="Times New Roman"/>
              </a:endParaRPr>
            </a:p>
          </p:txBody>
        </p:sp>
      </p:grpSp>
      <p:sp>
        <p:nvSpPr>
          <p:cNvPr id="5287" name="Google Shape;5287;p179"/>
          <p:cNvSpPr/>
          <p:nvPr/>
        </p:nvSpPr>
        <p:spPr>
          <a:xfrm>
            <a:off x="4206522" y="3653114"/>
            <a:ext cx="1298575" cy="646112"/>
          </a:xfrm>
          <a:prstGeom prst="roundRect">
            <a:avLst>
              <a:gd name="adj" fmla="val 16667"/>
            </a:avLst>
          </a:prstGeom>
          <a:solidFill>
            <a:srgbClr val="AE8034"/>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Calibri"/>
              <a:buNone/>
            </a:pPr>
            <a:r>
              <a:rPr lang="en-US" sz="1600" b="1" i="0" u="none" strike="noStrike" cap="none">
                <a:solidFill>
                  <a:srgbClr val="FFFFFF"/>
                </a:solidFill>
                <a:latin typeface="Calibri"/>
                <a:ea typeface="Calibri"/>
                <a:cs typeface="Calibri"/>
                <a:sym typeface="Calibri"/>
              </a:rPr>
              <a:t>Event</a:t>
            </a:r>
            <a:endParaRPr sz="1600" b="1" i="0" u="none" strike="noStrike" cap="none">
              <a:solidFill>
                <a:srgbClr val="FFFFFF"/>
              </a:solidFill>
              <a:latin typeface="Times New Roman"/>
              <a:ea typeface="Times New Roman"/>
              <a:cs typeface="Times New Roman"/>
              <a:sym typeface="Times New Roman"/>
            </a:endParaRPr>
          </a:p>
        </p:txBody>
      </p:sp>
      <p:sp>
        <p:nvSpPr>
          <p:cNvPr id="5291" name="Google Shape;5291;p179"/>
          <p:cNvSpPr/>
          <p:nvPr/>
        </p:nvSpPr>
        <p:spPr>
          <a:xfrm>
            <a:off x="6238522" y="2554564"/>
            <a:ext cx="1298575" cy="646112"/>
          </a:xfrm>
          <a:prstGeom prst="roundRect">
            <a:avLst>
              <a:gd name="adj" fmla="val 16667"/>
            </a:avLst>
          </a:prstGeom>
          <a:solidFill>
            <a:srgbClr val="AE8034"/>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r>
              <a:rPr lang="en-US" sz="1800" b="1" i="0" u="none" strike="noStrike" cap="none">
                <a:solidFill>
                  <a:srgbClr val="FFFFFF"/>
                </a:solidFill>
                <a:latin typeface="Calibri"/>
                <a:ea typeface="Calibri"/>
                <a:cs typeface="Calibri"/>
                <a:sym typeface="Calibri"/>
              </a:rPr>
              <a:t>Agent</a:t>
            </a:r>
            <a:endParaRPr/>
          </a:p>
        </p:txBody>
      </p:sp>
      <p:sp>
        <p:nvSpPr>
          <p:cNvPr id="5292" name="Google Shape;5292;p179"/>
          <p:cNvSpPr/>
          <p:nvPr/>
        </p:nvSpPr>
        <p:spPr>
          <a:xfrm>
            <a:off x="4206522" y="1454426"/>
            <a:ext cx="1296987" cy="647700"/>
          </a:xfrm>
          <a:prstGeom prst="roundRect">
            <a:avLst>
              <a:gd name="adj" fmla="val 16667"/>
            </a:avLst>
          </a:prstGeom>
          <a:solidFill>
            <a:srgbClr val="AE8034"/>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Calibri"/>
              <a:buNone/>
            </a:pPr>
            <a:r>
              <a:rPr lang="en-US" sz="1600" b="1" i="0" u="none" strike="noStrike" cap="none">
                <a:solidFill>
                  <a:srgbClr val="FFFFFF"/>
                </a:solidFill>
                <a:latin typeface="Calibri"/>
                <a:ea typeface="Calibri"/>
                <a:cs typeface="Calibri"/>
                <a:sym typeface="Calibri"/>
              </a:rPr>
              <a:t>Rights</a:t>
            </a:r>
            <a:endParaRPr sz="1600" b="1" i="0" u="none" strike="noStrike" cap="none">
              <a:solidFill>
                <a:srgbClr val="FFFFFF"/>
              </a:solidFill>
              <a:latin typeface="Times New Roman"/>
              <a:ea typeface="Times New Roman"/>
              <a:cs typeface="Times New Roman"/>
              <a:sym typeface="Times New Roman"/>
            </a:endParaRPr>
          </a:p>
        </p:txBody>
      </p:sp>
      <p:grpSp>
        <p:nvGrpSpPr>
          <p:cNvPr id="5293" name="Google Shape;5293;p179"/>
          <p:cNvGrpSpPr/>
          <p:nvPr/>
        </p:nvGrpSpPr>
        <p:grpSpPr>
          <a:xfrm>
            <a:off x="1277346" y="1865505"/>
            <a:ext cx="323850" cy="334962"/>
            <a:chOff x="2087910" y="2229942"/>
            <a:chExt cx="323850" cy="334962"/>
          </a:xfrm>
        </p:grpSpPr>
        <p:sp>
          <p:nvSpPr>
            <p:cNvPr id="5294" name="Google Shape;5294;p179"/>
            <p:cNvSpPr/>
            <p:nvPr/>
          </p:nvSpPr>
          <p:spPr>
            <a:xfrm>
              <a:off x="2087910" y="2229942"/>
              <a:ext cx="323850" cy="323850"/>
            </a:xfrm>
            <a:prstGeom prst="ellipse">
              <a:avLst/>
            </a:prstGeom>
            <a:solidFill>
              <a:srgbClr val="F2DADA"/>
            </a:solidFill>
            <a:ln w="25400" cap="flat" cmpd="sng">
              <a:solidFill>
                <a:srgbClr val="5D4876"/>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15000"/>
                </a:lnSpc>
                <a:spcBef>
                  <a:spcPts val="0"/>
                </a:spcBef>
                <a:spcAft>
                  <a:spcPts val="0"/>
                </a:spcAft>
                <a:buClr>
                  <a:srgbClr val="FFFFFF"/>
                </a:buClr>
                <a:buSzPts val="1600"/>
                <a:buFont typeface="Gill Sans"/>
                <a:buNone/>
              </a:pPr>
              <a:r>
                <a:rPr lang="en-US" sz="1600" b="0" i="0" u="none" strike="noStrike" cap="none">
                  <a:solidFill>
                    <a:srgbClr val="FFFFFF"/>
                  </a:solidFill>
                  <a:latin typeface="Gill Sans"/>
                  <a:ea typeface="Gill Sans"/>
                  <a:cs typeface="Gill Sans"/>
                  <a:sym typeface="Gill Sans"/>
                </a:rPr>
                <a:t> </a:t>
              </a:r>
              <a:endParaRPr sz="1600" b="0" i="0" u="none" strike="noStrike" cap="none">
                <a:solidFill>
                  <a:srgbClr val="FFFFFF"/>
                </a:solidFill>
                <a:latin typeface="Gill Sans"/>
                <a:ea typeface="Gill Sans"/>
                <a:cs typeface="Gill Sans"/>
                <a:sym typeface="Gill Sans"/>
              </a:endParaRPr>
            </a:p>
          </p:txBody>
        </p:sp>
        <p:sp>
          <p:nvSpPr>
            <p:cNvPr id="5295" name="Google Shape;5295;p179"/>
            <p:cNvSpPr txBox="1"/>
            <p:nvPr/>
          </p:nvSpPr>
          <p:spPr>
            <a:xfrm>
              <a:off x="2106960" y="2234704"/>
              <a:ext cx="233362" cy="330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Calibri"/>
                <a:buNone/>
              </a:pPr>
              <a:r>
                <a:rPr lang="en-US" sz="1600" b="1" i="0" u="none" strike="noStrike" cap="none">
                  <a:solidFill>
                    <a:srgbClr val="000000"/>
                  </a:solidFill>
                  <a:latin typeface="Calibri"/>
                  <a:ea typeface="Calibri"/>
                  <a:cs typeface="Calibri"/>
                  <a:sym typeface="Calibri"/>
                </a:rPr>
                <a:t>1</a:t>
              </a:r>
              <a:endParaRPr sz="1600" b="0" i="0" u="none" strike="noStrike" cap="none">
                <a:solidFill>
                  <a:srgbClr val="000000"/>
                </a:solidFill>
                <a:latin typeface="Times New Roman"/>
                <a:ea typeface="Times New Roman"/>
                <a:cs typeface="Times New Roman"/>
                <a:sym typeface="Times New Roman"/>
              </a:endParaRPr>
            </a:p>
          </p:txBody>
        </p:sp>
      </p:grpSp>
      <p:sp>
        <p:nvSpPr>
          <p:cNvPr id="5296" name="Google Shape;5296;p179"/>
          <p:cNvSpPr/>
          <p:nvPr/>
        </p:nvSpPr>
        <p:spPr>
          <a:xfrm rot="10800000" flipH="1">
            <a:off x="3467456" y="2878413"/>
            <a:ext cx="2777415" cy="45719"/>
          </a:xfrm>
          <a:custGeom>
            <a:avLst/>
            <a:gdLst/>
            <a:ahLst/>
            <a:cxnLst/>
            <a:rect l="l" t="t" r="r" b="b"/>
            <a:pathLst>
              <a:path w="657225" h="9525" extrusionOk="0">
                <a:moveTo>
                  <a:pt x="0" y="9525"/>
                </a:moveTo>
                <a:lnTo>
                  <a:pt x="657225" y="0"/>
                </a:lnTo>
              </a:path>
            </a:pathLst>
          </a:custGeom>
          <a:noFill/>
          <a:ln w="28575" cap="flat" cmpd="sng">
            <a:solidFill>
              <a:schemeClr val="accent1"/>
            </a:solidFill>
            <a:prstDash val="solid"/>
            <a:round/>
            <a:headEnd type="stealth" w="med" len="med"/>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sp>
        <p:nvSpPr>
          <p:cNvPr id="5297" name="Google Shape;5297;p179"/>
          <p:cNvSpPr/>
          <p:nvPr/>
        </p:nvSpPr>
        <p:spPr>
          <a:xfrm rot="-9483316" flipH="1">
            <a:off x="5401909" y="2070376"/>
            <a:ext cx="1576388" cy="206375"/>
          </a:xfrm>
          <a:custGeom>
            <a:avLst/>
            <a:gdLst/>
            <a:ahLst/>
            <a:cxnLst/>
            <a:rect l="l" t="t" r="r" b="b"/>
            <a:pathLst>
              <a:path w="657225" h="9525" extrusionOk="0">
                <a:moveTo>
                  <a:pt x="0" y="9525"/>
                </a:moveTo>
                <a:lnTo>
                  <a:pt x="657225" y="0"/>
                </a:lnTo>
              </a:path>
            </a:pathLst>
          </a:custGeom>
          <a:noFill/>
          <a:ln w="28575" cap="flat" cmpd="sng">
            <a:solidFill>
              <a:schemeClr val="accent1"/>
            </a:solidFill>
            <a:prstDash val="solid"/>
            <a:round/>
            <a:headEnd type="stealth" w="med" len="med"/>
            <a:tailEnd type="stealth" w="med" len="med"/>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sp>
        <p:nvSpPr>
          <p:cNvPr id="5298" name="Google Shape;5298;p179"/>
          <p:cNvSpPr/>
          <p:nvPr/>
        </p:nvSpPr>
        <p:spPr>
          <a:xfrm rot="7680882" flipH="1">
            <a:off x="5452709" y="3297514"/>
            <a:ext cx="1485900" cy="596900"/>
          </a:xfrm>
          <a:custGeom>
            <a:avLst/>
            <a:gdLst/>
            <a:ahLst/>
            <a:cxnLst/>
            <a:rect l="l" t="t" r="r" b="b"/>
            <a:pathLst>
              <a:path w="657225" h="9525" extrusionOk="0">
                <a:moveTo>
                  <a:pt x="0" y="9525"/>
                </a:moveTo>
                <a:lnTo>
                  <a:pt x="657225" y="0"/>
                </a:lnTo>
              </a:path>
            </a:pathLst>
          </a:custGeom>
          <a:noFill/>
          <a:ln w="28575" cap="flat" cmpd="sng">
            <a:solidFill>
              <a:schemeClr val="accent1"/>
            </a:solidFill>
            <a:prstDash val="solid"/>
            <a:round/>
            <a:headEnd type="stealth" w="med" len="med"/>
            <a:tailEnd type="stealth" w="med" len="med"/>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sp>
        <p:nvSpPr>
          <p:cNvPr id="5299" name="Google Shape;5299;p179"/>
          <p:cNvSpPr/>
          <p:nvPr/>
        </p:nvSpPr>
        <p:spPr>
          <a:xfrm>
            <a:off x="816461" y="2421214"/>
            <a:ext cx="2658223" cy="877887"/>
          </a:xfrm>
          <a:prstGeom prst="roundRect">
            <a:avLst>
              <a:gd name="adj" fmla="val 16667"/>
            </a:avLst>
          </a:prstGeom>
          <a:solidFill>
            <a:srgbClr val="AE8034"/>
          </a:solidFill>
          <a:ln w="25400" cap="flat" cmpd="sng">
            <a:solidFill>
              <a:srgbClr val="395E89"/>
            </a:solidFill>
            <a:prstDash val="solid"/>
            <a:round/>
            <a:headEnd type="none" w="sm" len="sm"/>
            <a:tailEnd type="none" w="sm" len="sm"/>
          </a:ln>
        </p:spPr>
        <p:txBody>
          <a:bodyPr spcFirstLastPara="1" wrap="square" lIns="36000" tIns="45700" rIns="36000" bIns="45700" anchor="ctr" anchorCtr="0">
            <a:noAutofit/>
          </a:bodyPr>
          <a:lstStyle/>
          <a:p>
            <a:pPr marL="0" marR="0" lvl="0" indent="0" algn="l" rtl="0">
              <a:lnSpc>
                <a:spcPct val="100000"/>
              </a:lnSpc>
              <a:spcBef>
                <a:spcPts val="0"/>
              </a:spcBef>
              <a:spcAft>
                <a:spcPts val="0"/>
              </a:spcAft>
              <a:buClr>
                <a:srgbClr val="FFFFFF"/>
              </a:buClr>
              <a:buSzPts val="1600"/>
              <a:buFont typeface="Calibri"/>
              <a:buNone/>
            </a:pPr>
            <a:r>
              <a:rPr lang="en-US" sz="1600" b="1" i="0" u="none" strike="noStrike" cap="none">
                <a:solidFill>
                  <a:srgbClr val="FFFFFF"/>
                </a:solidFill>
                <a:latin typeface="Calibri"/>
                <a:ea typeface="Calibri"/>
                <a:cs typeface="Calibri"/>
                <a:sym typeface="Calibri"/>
              </a:rPr>
              <a:t>Object</a:t>
            </a:r>
            <a:br>
              <a:rPr lang="en-US" sz="1600" b="1" i="0" u="none" strike="noStrike" cap="none">
                <a:solidFill>
                  <a:srgbClr val="FFFFFF"/>
                </a:solidFill>
                <a:latin typeface="Calibri"/>
                <a:ea typeface="Calibri"/>
                <a:cs typeface="Calibri"/>
                <a:sym typeface="Calibri"/>
              </a:rPr>
            </a:br>
            <a:r>
              <a:rPr lang="en-US" sz="1600" b="1" i="0" u="none" strike="noStrike" cap="none">
                <a:solidFill>
                  <a:srgbClr val="FFFFFF"/>
                </a:solidFill>
                <a:latin typeface="Calibri"/>
                <a:ea typeface="Calibri"/>
                <a:cs typeface="Calibri"/>
                <a:sym typeface="Calibri"/>
              </a:rPr>
              <a:t>     </a:t>
            </a:r>
            <a:r>
              <a:rPr lang="en-US" sz="1600" b="1" i="1" u="none" strike="noStrike" cap="none">
                <a:solidFill>
                  <a:srgbClr val="FFFFFF"/>
                </a:solidFill>
                <a:latin typeface="Calibri"/>
                <a:ea typeface="Calibri"/>
                <a:cs typeface="Calibri"/>
                <a:sym typeface="Calibri"/>
              </a:rPr>
              <a:t>A</a:t>
            </a:r>
            <a:endParaRPr sz="1600" b="1" i="1" u="none" strike="noStrike" cap="none">
              <a:solidFill>
                <a:srgbClr val="FFFFFF"/>
              </a:solidFill>
              <a:latin typeface="Times New Roman"/>
              <a:ea typeface="Times New Roman"/>
              <a:cs typeface="Times New Roman"/>
              <a:sym typeface="Times New Roman"/>
            </a:endParaRPr>
          </a:p>
        </p:txBody>
      </p:sp>
      <p:sp>
        <p:nvSpPr>
          <p:cNvPr id="5300" name="Google Shape;5300;p179"/>
          <p:cNvSpPr/>
          <p:nvPr/>
        </p:nvSpPr>
        <p:spPr>
          <a:xfrm>
            <a:off x="1503759" y="2505677"/>
            <a:ext cx="1830142" cy="848346"/>
          </a:xfrm>
          <a:prstGeom prst="roundRect">
            <a:avLst>
              <a:gd name="adj" fmla="val 16667"/>
            </a:avLst>
          </a:prstGeom>
          <a:solidFill>
            <a:srgbClr val="AE8034"/>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600"/>
              <a:buFont typeface="Calibri"/>
              <a:buNone/>
            </a:pPr>
            <a:r>
              <a:rPr lang="en-US" sz="1600" b="1" i="0" u="none" strike="noStrike" cap="none">
                <a:solidFill>
                  <a:srgbClr val="FFFFFF"/>
                </a:solidFill>
                <a:latin typeface="Calibri"/>
                <a:ea typeface="Calibri"/>
                <a:cs typeface="Calibri"/>
                <a:sym typeface="Calibri"/>
              </a:rPr>
              <a:t>object</a:t>
            </a:r>
            <a:endParaRPr/>
          </a:p>
          <a:p>
            <a:pPr marL="0" marR="0" lvl="0" indent="0" algn="l" rtl="0">
              <a:lnSpc>
                <a:spcPct val="100000"/>
              </a:lnSpc>
              <a:spcBef>
                <a:spcPts val="0"/>
              </a:spcBef>
              <a:spcAft>
                <a:spcPts val="0"/>
              </a:spcAft>
              <a:buClr>
                <a:srgbClr val="FFFFFF"/>
              </a:buClr>
              <a:buSzPts val="1600"/>
              <a:buFont typeface="Calibri"/>
              <a:buNone/>
            </a:pPr>
            <a:r>
              <a:rPr lang="en-US" sz="1600" b="1" i="1" u="none" strike="noStrike" cap="none">
                <a:solidFill>
                  <a:srgbClr val="FFFFFF"/>
                </a:solidFill>
                <a:latin typeface="Calibri"/>
                <a:ea typeface="Calibri"/>
                <a:cs typeface="Calibri"/>
                <a:sym typeface="Calibri"/>
              </a:rPr>
              <a:t>Environment for A</a:t>
            </a:r>
            <a:endParaRPr/>
          </a:p>
        </p:txBody>
      </p:sp>
      <p:sp>
        <p:nvSpPr>
          <p:cNvPr id="5301" name="Google Shape;5301;p179"/>
          <p:cNvSpPr/>
          <p:nvPr/>
        </p:nvSpPr>
        <p:spPr>
          <a:xfrm>
            <a:off x="2208504" y="2076402"/>
            <a:ext cx="431800" cy="438150"/>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A8A4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sp>
        <p:nvSpPr>
          <p:cNvPr id="5302" name="Google Shape;5302;p179"/>
          <p:cNvSpPr/>
          <p:nvPr/>
        </p:nvSpPr>
        <p:spPr>
          <a:xfrm>
            <a:off x="1291872" y="2190557"/>
            <a:ext cx="771525" cy="379881"/>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A8A4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pic>
        <p:nvPicPr>
          <p:cNvPr id="5303" name="Google Shape;5303;p179" descr="P:\digital.bevaring.dk\Illustrations\web\Begivenheder_Events_DigitalPreservation.png"/>
          <p:cNvPicPr preferRelativeResize="0"/>
          <p:nvPr/>
        </p:nvPicPr>
        <p:blipFill rotWithShape="1">
          <a:blip r:embed="rId6">
            <a:alphaModFix/>
          </a:blip>
          <a:srcRect/>
          <a:stretch/>
        </p:blipFill>
        <p:spPr>
          <a:xfrm>
            <a:off x="4947884" y="3210201"/>
            <a:ext cx="819150" cy="674688"/>
          </a:xfrm>
          <a:prstGeom prst="rect">
            <a:avLst/>
          </a:prstGeom>
          <a:noFill/>
          <a:ln>
            <a:noFill/>
          </a:ln>
        </p:spPr>
      </p:pic>
      <p:pic>
        <p:nvPicPr>
          <p:cNvPr id="5304" name="Google Shape;5304;p179" descr="P:\digital.bevaring.dk\Illustrations\web\Bevaringsmetoder_PreservationMethods_DigitalPreservation.png"/>
          <p:cNvPicPr preferRelativeResize="0"/>
          <p:nvPr/>
        </p:nvPicPr>
        <p:blipFill rotWithShape="1">
          <a:blip r:embed="rId7">
            <a:alphaModFix/>
          </a:blip>
          <a:srcRect t="19330"/>
          <a:stretch/>
        </p:blipFill>
        <p:spPr>
          <a:xfrm>
            <a:off x="1003403" y="3356991"/>
            <a:ext cx="958850" cy="749167"/>
          </a:xfrm>
          <a:prstGeom prst="rect">
            <a:avLst/>
          </a:prstGeom>
          <a:noFill/>
          <a:ln>
            <a:noFill/>
          </a:ln>
        </p:spPr>
      </p:pic>
      <p:cxnSp>
        <p:nvCxnSpPr>
          <p:cNvPr id="5305" name="Google Shape;5305;p179"/>
          <p:cNvCxnSpPr/>
          <p:nvPr/>
        </p:nvCxnSpPr>
        <p:spPr>
          <a:xfrm rot="10800000">
            <a:off x="2928336" y="3348440"/>
            <a:ext cx="1275165" cy="639934"/>
          </a:xfrm>
          <a:prstGeom prst="straightConnector1">
            <a:avLst/>
          </a:prstGeom>
          <a:noFill/>
          <a:ln w="28575" cap="flat" cmpd="sng">
            <a:solidFill>
              <a:schemeClr val="accent1"/>
            </a:solidFill>
            <a:prstDash val="solid"/>
            <a:round/>
            <a:headEnd type="stealth" w="med" len="med"/>
            <a:tailEnd type="stealth" w="med" len="med"/>
          </a:ln>
        </p:spPr>
      </p:cxnSp>
      <p:cxnSp>
        <p:nvCxnSpPr>
          <p:cNvPr id="5306" name="Google Shape;5306;p179"/>
          <p:cNvCxnSpPr>
            <a:stCxn id="5292" idx="1"/>
          </p:cNvCxnSpPr>
          <p:nvPr/>
        </p:nvCxnSpPr>
        <p:spPr>
          <a:xfrm flipH="1">
            <a:off x="2793222" y="1778276"/>
            <a:ext cx="1413300" cy="624000"/>
          </a:xfrm>
          <a:prstGeom prst="straightConnector1">
            <a:avLst/>
          </a:prstGeom>
          <a:noFill/>
          <a:ln w="28575" cap="flat" cmpd="sng">
            <a:solidFill>
              <a:schemeClr val="accent1"/>
            </a:solidFill>
            <a:prstDash val="solid"/>
            <a:round/>
            <a:headEnd type="stealth" w="med" len="med"/>
            <a:tailEnd type="stealth" w="med" len="med"/>
          </a:ln>
        </p:spPr>
      </p:cxnSp>
      <p:cxnSp>
        <p:nvCxnSpPr>
          <p:cNvPr id="5307" name="Google Shape;5307;p179"/>
          <p:cNvCxnSpPr>
            <a:stCxn id="5292" idx="1"/>
          </p:cNvCxnSpPr>
          <p:nvPr/>
        </p:nvCxnSpPr>
        <p:spPr>
          <a:xfrm flipH="1">
            <a:off x="2823222" y="1778276"/>
            <a:ext cx="1383300" cy="705000"/>
          </a:xfrm>
          <a:prstGeom prst="straightConnector1">
            <a:avLst/>
          </a:prstGeom>
          <a:noFill/>
          <a:ln w="28575" cap="flat" cmpd="sng">
            <a:solidFill>
              <a:schemeClr val="accent1"/>
            </a:solidFill>
            <a:prstDash val="solid"/>
            <a:round/>
            <a:headEnd type="stealth" w="med" len="med"/>
            <a:tailEnd type="stealth" w="med" len="med"/>
          </a:ln>
        </p:spPr>
      </p:cxnSp>
      <p:grpSp>
        <p:nvGrpSpPr>
          <p:cNvPr id="5308" name="Google Shape;5308;p179"/>
          <p:cNvGrpSpPr/>
          <p:nvPr/>
        </p:nvGrpSpPr>
        <p:grpSpPr>
          <a:xfrm>
            <a:off x="2270855" y="1703580"/>
            <a:ext cx="323850" cy="331787"/>
            <a:chOff x="1614488" y="2546180"/>
            <a:chExt cx="323850" cy="331787"/>
          </a:xfrm>
        </p:grpSpPr>
        <p:sp>
          <p:nvSpPr>
            <p:cNvPr id="5309" name="Google Shape;5309;p179"/>
            <p:cNvSpPr/>
            <p:nvPr/>
          </p:nvSpPr>
          <p:spPr>
            <a:xfrm>
              <a:off x="1614488" y="2550942"/>
              <a:ext cx="323850" cy="322263"/>
            </a:xfrm>
            <a:prstGeom prst="ellipse">
              <a:avLst/>
            </a:prstGeom>
            <a:solidFill>
              <a:srgbClr val="F2DADA"/>
            </a:solidFill>
            <a:ln w="25400" cap="flat" cmpd="sng">
              <a:solidFill>
                <a:srgbClr val="5D4876"/>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15000"/>
                </a:lnSpc>
                <a:spcBef>
                  <a:spcPts val="0"/>
                </a:spcBef>
                <a:spcAft>
                  <a:spcPts val="0"/>
                </a:spcAft>
                <a:buClr>
                  <a:srgbClr val="FFFFFF"/>
                </a:buClr>
                <a:buSzPts val="1600"/>
                <a:buFont typeface="Gill Sans"/>
                <a:buNone/>
              </a:pPr>
              <a:r>
                <a:rPr lang="en-US" sz="1600" b="0" i="0" u="none" strike="noStrike" cap="none">
                  <a:solidFill>
                    <a:srgbClr val="FFFFFF"/>
                  </a:solidFill>
                  <a:latin typeface="Gill Sans"/>
                  <a:ea typeface="Gill Sans"/>
                  <a:cs typeface="Gill Sans"/>
                  <a:sym typeface="Gill Sans"/>
                </a:rPr>
                <a:t> </a:t>
              </a:r>
              <a:endParaRPr sz="1600" b="0" i="0" u="none" strike="noStrike" cap="none">
                <a:solidFill>
                  <a:srgbClr val="FFFFFF"/>
                </a:solidFill>
                <a:latin typeface="Gill Sans"/>
                <a:ea typeface="Gill Sans"/>
                <a:cs typeface="Gill Sans"/>
                <a:sym typeface="Gill Sans"/>
              </a:endParaRPr>
            </a:p>
          </p:txBody>
        </p:sp>
        <p:sp>
          <p:nvSpPr>
            <p:cNvPr id="5310" name="Google Shape;5310;p179"/>
            <p:cNvSpPr txBox="1"/>
            <p:nvPr/>
          </p:nvSpPr>
          <p:spPr>
            <a:xfrm>
              <a:off x="1641600" y="2546180"/>
              <a:ext cx="234950" cy="3317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Calibri"/>
                <a:buNone/>
              </a:pPr>
              <a:r>
                <a:rPr lang="en-US" sz="1600" b="1" i="0" u="none" strike="noStrike" cap="none">
                  <a:solidFill>
                    <a:srgbClr val="000000"/>
                  </a:solidFill>
                  <a:latin typeface="Calibri"/>
                  <a:ea typeface="Calibri"/>
                  <a:cs typeface="Calibri"/>
                  <a:sym typeface="Calibri"/>
                </a:rPr>
                <a:t>3</a:t>
              </a:r>
              <a:endParaRPr sz="1600" b="0" i="0" u="none" strike="noStrike" cap="none">
                <a:solidFill>
                  <a:srgbClr val="000000"/>
                </a:solidFill>
                <a:latin typeface="Times New Roman"/>
                <a:ea typeface="Times New Roman"/>
                <a:cs typeface="Times New Roman"/>
                <a:sym typeface="Times New Roman"/>
              </a:endParaRPr>
            </a:p>
          </p:txBody>
        </p:sp>
      </p:grpSp>
      <p:sp>
        <p:nvSpPr>
          <p:cNvPr id="5311" name="Google Shape;5311;p179"/>
          <p:cNvSpPr/>
          <p:nvPr/>
        </p:nvSpPr>
        <p:spPr>
          <a:xfrm>
            <a:off x="1187625" y="3337028"/>
            <a:ext cx="175352" cy="91972"/>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cxnSp>
        <p:nvCxnSpPr>
          <p:cNvPr id="5312" name="Google Shape;5312;p179"/>
          <p:cNvCxnSpPr>
            <a:stCxn id="5275" idx="3"/>
            <a:endCxn id="5274" idx="0"/>
          </p:cNvCxnSpPr>
          <p:nvPr/>
        </p:nvCxnSpPr>
        <p:spPr>
          <a:xfrm>
            <a:off x="6012919" y="1202457"/>
            <a:ext cx="374700" cy="178500"/>
          </a:xfrm>
          <a:prstGeom prst="straightConnector1">
            <a:avLst/>
          </a:prstGeom>
          <a:noFill/>
          <a:ln w="12700" cap="flat" cmpd="sng">
            <a:solidFill>
              <a:srgbClr val="7F7F7F"/>
            </a:solidFill>
            <a:prstDash val="solid"/>
            <a:round/>
            <a:headEnd type="stealth" w="med" len="med"/>
            <a:tailEnd type="stealth" w="med" len="med"/>
          </a:ln>
        </p:spPr>
      </p:cxnSp>
      <p:cxnSp>
        <p:nvCxnSpPr>
          <p:cNvPr id="5313" name="Google Shape;5313;p179"/>
          <p:cNvCxnSpPr>
            <a:stCxn id="5273" idx="3"/>
            <a:endCxn id="5274" idx="2"/>
          </p:cNvCxnSpPr>
          <p:nvPr/>
        </p:nvCxnSpPr>
        <p:spPr>
          <a:xfrm rot="10800000" flipH="1">
            <a:off x="6012919" y="1655722"/>
            <a:ext cx="374700" cy="183000"/>
          </a:xfrm>
          <a:prstGeom prst="straightConnector1">
            <a:avLst/>
          </a:prstGeom>
          <a:noFill/>
          <a:ln w="12700" cap="flat" cmpd="sng">
            <a:solidFill>
              <a:srgbClr val="7F7F7F"/>
            </a:solidFill>
            <a:prstDash val="solid"/>
            <a:round/>
            <a:headEnd type="stealth" w="med" len="med"/>
            <a:tailEnd type="stealth" w="med" len="med"/>
          </a:ln>
        </p:spPr>
      </p:cxnSp>
      <p:cxnSp>
        <p:nvCxnSpPr>
          <p:cNvPr id="5314" name="Google Shape;5314;p179"/>
          <p:cNvCxnSpPr>
            <a:stCxn id="5273" idx="1"/>
            <a:endCxn id="5272" idx="2"/>
          </p:cNvCxnSpPr>
          <p:nvPr/>
        </p:nvCxnSpPr>
        <p:spPr>
          <a:xfrm rot="10800000">
            <a:off x="5043769" y="1657222"/>
            <a:ext cx="416700" cy="181500"/>
          </a:xfrm>
          <a:prstGeom prst="straightConnector1">
            <a:avLst/>
          </a:prstGeom>
          <a:noFill/>
          <a:ln w="12700" cap="flat" cmpd="sng">
            <a:solidFill>
              <a:srgbClr val="7F7F7F"/>
            </a:solidFill>
            <a:prstDash val="solid"/>
            <a:round/>
            <a:headEnd type="stealth" w="med" len="med"/>
            <a:tailEnd type="stealth" w="med" len="med"/>
          </a:ln>
        </p:spPr>
      </p:cxnSp>
      <p:sp>
        <p:nvSpPr>
          <p:cNvPr id="5315" name="Google Shape;5315;p179"/>
          <p:cNvSpPr/>
          <p:nvPr/>
        </p:nvSpPr>
        <p:spPr>
          <a:xfrm rot="-5400000">
            <a:off x="4604400" y="1429200"/>
            <a:ext cx="182562" cy="1873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A8A4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500"/>
              <a:buFont typeface="Gill Sans"/>
              <a:buNone/>
            </a:pPr>
            <a:endParaRPr sz="500" b="0" i="0" u="none" strike="noStrike" cap="none">
              <a:solidFill>
                <a:srgbClr val="000000"/>
              </a:solidFill>
              <a:latin typeface="Gill Sans"/>
              <a:ea typeface="Gill Sans"/>
              <a:cs typeface="Gill Sans"/>
              <a:sym typeface="Gill Sans"/>
            </a:endParaRPr>
          </a:p>
        </p:txBody>
      </p:sp>
      <p:cxnSp>
        <p:nvCxnSpPr>
          <p:cNvPr id="5316" name="Google Shape;5316;p179"/>
          <p:cNvCxnSpPr>
            <a:stCxn id="5275" idx="1"/>
            <a:endCxn id="5272" idx="0"/>
          </p:cNvCxnSpPr>
          <p:nvPr/>
        </p:nvCxnSpPr>
        <p:spPr>
          <a:xfrm flipH="1">
            <a:off x="5043857" y="1202457"/>
            <a:ext cx="418200" cy="178500"/>
          </a:xfrm>
          <a:prstGeom prst="straightConnector1">
            <a:avLst/>
          </a:prstGeom>
          <a:noFill/>
          <a:ln w="12700" cap="flat" cmpd="sng">
            <a:solidFill>
              <a:srgbClr val="7F7F7F"/>
            </a:solidFill>
            <a:prstDash val="solid"/>
            <a:round/>
            <a:headEnd type="stealth" w="med" len="med"/>
            <a:tailEnd type="stealth" w="med" len="med"/>
          </a:ln>
        </p:spPr>
      </p:cxnSp>
      <p:cxnSp>
        <p:nvCxnSpPr>
          <p:cNvPr id="5317" name="Google Shape;5317;p179"/>
          <p:cNvCxnSpPr/>
          <p:nvPr/>
        </p:nvCxnSpPr>
        <p:spPr>
          <a:xfrm>
            <a:off x="5320862" y="1520513"/>
            <a:ext cx="791938" cy="0"/>
          </a:xfrm>
          <a:prstGeom prst="straightConnector1">
            <a:avLst/>
          </a:prstGeom>
          <a:noFill/>
          <a:ln w="12700" cap="flat" cmpd="sng">
            <a:solidFill>
              <a:srgbClr val="7F7F7F"/>
            </a:solidFill>
            <a:prstDash val="solid"/>
            <a:round/>
            <a:headEnd type="stealth" w="med" len="med"/>
            <a:tailEnd type="none" w="sm" len="sm"/>
          </a:ln>
        </p:spPr>
      </p:cxnSp>
      <p:pic>
        <p:nvPicPr>
          <p:cNvPr id="5318" name="Google Shape;5318;p179" descr="P:\digital.bevaring.dk\Illustrations\web\Lovgivning_LegalRestrictions_DigitalPreservation.png"/>
          <p:cNvPicPr preferRelativeResize="0"/>
          <p:nvPr/>
        </p:nvPicPr>
        <p:blipFill rotWithShape="1">
          <a:blip r:embed="rId8">
            <a:alphaModFix/>
          </a:blip>
          <a:srcRect/>
          <a:stretch/>
        </p:blipFill>
        <p:spPr>
          <a:xfrm>
            <a:off x="5084409" y="1103461"/>
            <a:ext cx="546100" cy="741363"/>
          </a:xfrm>
          <a:prstGeom prst="rect">
            <a:avLst/>
          </a:prstGeom>
          <a:noFill/>
          <a:ln>
            <a:noFill/>
          </a:ln>
        </p:spPr>
      </p:pic>
      <p:sp>
        <p:nvSpPr>
          <p:cNvPr id="5319" name="Google Shape;5319;p179"/>
          <p:cNvSpPr/>
          <p:nvPr/>
        </p:nvSpPr>
        <p:spPr>
          <a:xfrm rot="-5400000">
            <a:off x="4604400" y="1429200"/>
            <a:ext cx="182562" cy="1873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A8A4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500"/>
              <a:buFont typeface="Gill Sans"/>
              <a:buNone/>
            </a:pPr>
            <a:endParaRPr sz="500" b="0" i="0" u="none" strike="noStrike" cap="none">
              <a:solidFill>
                <a:srgbClr val="000000"/>
              </a:solidFill>
              <a:latin typeface="Gill Sans"/>
              <a:ea typeface="Gill Sans"/>
              <a:cs typeface="Gill Sans"/>
              <a:sym typeface="Gill Sans"/>
            </a:endParaRPr>
          </a:p>
        </p:txBody>
      </p:sp>
      <p:sp>
        <p:nvSpPr>
          <p:cNvPr id="5320" name="Google Shape;5320;p179"/>
          <p:cNvSpPr/>
          <p:nvPr/>
        </p:nvSpPr>
        <p:spPr>
          <a:xfrm rot="-5400000">
            <a:off x="4604400" y="1429200"/>
            <a:ext cx="182562" cy="1873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A8A4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500"/>
              <a:buFont typeface="Gill Sans"/>
              <a:buNone/>
            </a:pPr>
            <a:endParaRPr sz="500" b="0" i="0" u="none" strike="noStrike" cap="none">
              <a:solidFill>
                <a:srgbClr val="000000"/>
              </a:solidFill>
              <a:latin typeface="Gill Sans"/>
              <a:ea typeface="Gill Sans"/>
              <a:cs typeface="Gill Sans"/>
              <a:sym typeface="Gill Sans"/>
            </a:endParaRPr>
          </a:p>
        </p:txBody>
      </p:sp>
      <p:sp>
        <p:nvSpPr>
          <p:cNvPr id="5321" name="Google Shape;5321;p179"/>
          <p:cNvSpPr txBox="1"/>
          <p:nvPr/>
        </p:nvSpPr>
        <p:spPr>
          <a:xfrm>
            <a:off x="480959" y="4760094"/>
            <a:ext cx="8429443" cy="1308050"/>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rgbClr val="000000"/>
              </a:buClr>
              <a:buSzPts val="1600"/>
              <a:buFont typeface="Gill Sans"/>
              <a:buAutoNum type="arabicPeriod"/>
            </a:pPr>
            <a:r>
              <a:rPr lang="en-US" sz="1600" b="0" i="0" u="none" strike="noStrike" cap="none">
                <a:solidFill>
                  <a:srgbClr val="000000"/>
                </a:solidFill>
                <a:latin typeface="Verdana"/>
                <a:ea typeface="Verdana"/>
                <a:cs typeface="Verdana"/>
                <a:sym typeface="Verdana"/>
              </a:rPr>
              <a:t>object to environment	- specify computational context</a:t>
            </a:r>
            <a:endParaRPr/>
          </a:p>
          <a:p>
            <a:pPr marL="342900" marR="0" lvl="0" indent="-342900" algn="l" rtl="0">
              <a:lnSpc>
                <a:spcPct val="100000"/>
              </a:lnSpc>
              <a:spcBef>
                <a:spcPts val="600"/>
              </a:spcBef>
              <a:spcAft>
                <a:spcPts val="0"/>
              </a:spcAft>
              <a:buClr>
                <a:srgbClr val="000000"/>
              </a:buClr>
              <a:buSzPts val="1600"/>
              <a:buFont typeface="Gill Sans"/>
              <a:buAutoNum type="arabicPeriod"/>
            </a:pPr>
            <a:r>
              <a:rPr lang="en-US" sz="1600" b="0" i="0" u="none" strike="noStrike" cap="none">
                <a:solidFill>
                  <a:srgbClr val="000000"/>
                </a:solidFill>
                <a:latin typeface="Verdana"/>
                <a:ea typeface="Verdana"/>
                <a:cs typeface="Verdana"/>
                <a:sym typeface="Verdana"/>
              </a:rPr>
              <a:t>environment to object          	- documentation, specifications, surrogates</a:t>
            </a:r>
            <a:endParaRPr/>
          </a:p>
          <a:p>
            <a:pPr marL="342900" marR="0" lvl="0" indent="-342900" algn="l" rtl="0">
              <a:lnSpc>
                <a:spcPct val="100000"/>
              </a:lnSpc>
              <a:spcBef>
                <a:spcPts val="600"/>
              </a:spcBef>
              <a:spcAft>
                <a:spcPts val="0"/>
              </a:spcAft>
              <a:buClr>
                <a:srgbClr val="000000"/>
              </a:buClr>
              <a:buSzPts val="1600"/>
              <a:buFont typeface="Gill Sans"/>
              <a:buAutoNum type="arabicPeriod"/>
            </a:pPr>
            <a:r>
              <a:rPr lang="en-US" sz="1600" b="0" i="0" u="none" strike="noStrike" cap="none">
                <a:solidFill>
                  <a:srgbClr val="000000"/>
                </a:solidFill>
                <a:latin typeface="Verdana"/>
                <a:ea typeface="Verdana"/>
                <a:cs typeface="Verdana"/>
                <a:sym typeface="Verdana"/>
              </a:rPr>
              <a:t>environment to environment  	- inclusion, dependency, derivation, other</a:t>
            </a:r>
            <a:endParaRPr/>
          </a:p>
          <a:p>
            <a:pPr marL="0" marR="0" lvl="0" indent="0" algn="l" rtl="0">
              <a:lnSpc>
                <a:spcPct val="100000"/>
              </a:lnSpc>
              <a:spcBef>
                <a:spcPts val="600"/>
              </a:spcBef>
              <a:spcAft>
                <a:spcPts val="0"/>
              </a:spcAft>
              <a:buClr>
                <a:srgbClr val="000000"/>
              </a:buClr>
              <a:buSzPts val="1600"/>
              <a:buFont typeface="Gill Sans"/>
              <a:buNone/>
            </a:pPr>
            <a:endParaRPr sz="1600" b="0" i="0" u="none" strike="noStrike" cap="none">
              <a:solidFill>
                <a:srgbClr val="000000"/>
              </a:solidFill>
              <a:latin typeface="Gill Sans"/>
              <a:ea typeface="Gill Sans"/>
              <a:cs typeface="Gill Sans"/>
              <a:sym typeface="Gill Sans"/>
            </a:endParaRPr>
          </a:p>
        </p:txBody>
      </p:sp>
      <p:sp>
        <p:nvSpPr>
          <p:cNvPr id="5322" name="Google Shape;5322;p179"/>
          <p:cNvSpPr/>
          <p:nvPr/>
        </p:nvSpPr>
        <p:spPr>
          <a:xfrm>
            <a:off x="1292400" y="2192400"/>
            <a:ext cx="771525" cy="379881"/>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A8A4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sp>
        <p:nvSpPr>
          <p:cNvPr id="5323" name="Google Shape;5323;p179"/>
          <p:cNvSpPr/>
          <p:nvPr/>
        </p:nvSpPr>
        <p:spPr>
          <a:xfrm>
            <a:off x="1292400" y="2192400"/>
            <a:ext cx="771525" cy="379881"/>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A8A4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grpSp>
        <p:nvGrpSpPr>
          <p:cNvPr id="5324" name="Google Shape;5324;p179"/>
          <p:cNvGrpSpPr/>
          <p:nvPr/>
        </p:nvGrpSpPr>
        <p:grpSpPr>
          <a:xfrm>
            <a:off x="7696842" y="2271556"/>
            <a:ext cx="1236770" cy="1123460"/>
            <a:chOff x="9331868" y="3691558"/>
            <a:chExt cx="1236770" cy="1123460"/>
          </a:xfrm>
        </p:grpSpPr>
        <p:grpSp>
          <p:nvGrpSpPr>
            <p:cNvPr id="5325" name="Google Shape;5325;p179"/>
            <p:cNvGrpSpPr/>
            <p:nvPr/>
          </p:nvGrpSpPr>
          <p:grpSpPr>
            <a:xfrm>
              <a:off x="9627047" y="3691558"/>
              <a:ext cx="768110" cy="720000"/>
              <a:chOff x="9852878" y="1871529"/>
              <a:chExt cx="1158156" cy="1085613"/>
            </a:xfrm>
          </p:grpSpPr>
          <p:pic>
            <p:nvPicPr>
              <p:cNvPr id="5326" name="Google Shape;5326;p179"/>
              <p:cNvPicPr preferRelativeResize="0"/>
              <p:nvPr/>
            </p:nvPicPr>
            <p:blipFill rotWithShape="1">
              <a:blip r:embed="rId9">
                <a:alphaModFix/>
              </a:blip>
              <a:srcRect/>
              <a:stretch/>
            </p:blipFill>
            <p:spPr>
              <a:xfrm>
                <a:off x="10432077" y="1942074"/>
                <a:ext cx="301292" cy="1015068"/>
              </a:xfrm>
              <a:prstGeom prst="rect">
                <a:avLst/>
              </a:prstGeom>
              <a:noFill/>
              <a:ln>
                <a:noFill/>
              </a:ln>
            </p:spPr>
          </p:pic>
          <p:grpSp>
            <p:nvGrpSpPr>
              <p:cNvPr id="5327" name="Google Shape;5327;p179"/>
              <p:cNvGrpSpPr/>
              <p:nvPr/>
            </p:nvGrpSpPr>
            <p:grpSpPr>
              <a:xfrm>
                <a:off x="10620671" y="1936852"/>
                <a:ext cx="390363" cy="954074"/>
                <a:chOff x="3974982" y="2558357"/>
                <a:chExt cx="1390269" cy="3397848"/>
              </a:xfrm>
            </p:grpSpPr>
            <p:pic>
              <p:nvPicPr>
                <p:cNvPr id="5328" name="Google Shape;5328;p179"/>
                <p:cNvPicPr preferRelativeResize="0"/>
                <p:nvPr/>
              </p:nvPicPr>
              <p:blipFill rotWithShape="1">
                <a:blip r:embed="rId10">
                  <a:alphaModFix/>
                </a:blip>
                <a:srcRect/>
                <a:stretch/>
              </p:blipFill>
              <p:spPr>
                <a:xfrm>
                  <a:off x="3974982" y="2558357"/>
                  <a:ext cx="1390269" cy="3397848"/>
                </a:xfrm>
                <a:prstGeom prst="rect">
                  <a:avLst/>
                </a:prstGeom>
                <a:noFill/>
                <a:ln>
                  <a:noFill/>
                </a:ln>
              </p:spPr>
            </p:pic>
            <p:sp>
              <p:nvSpPr>
                <p:cNvPr id="5329" name="Google Shape;5329;p179"/>
                <p:cNvSpPr/>
                <p:nvPr/>
              </p:nvSpPr>
              <p:spPr>
                <a:xfrm rot="-9941471" flipH="1">
                  <a:off x="4145395" y="3085311"/>
                  <a:ext cx="437321" cy="255414"/>
                </a:xfrm>
                <a:prstGeom prst="arc">
                  <a:avLst>
                    <a:gd name="adj1" fmla="val 16200000"/>
                    <a:gd name="adj2" fmla="val 5"/>
                  </a:avLst>
                </a:prstGeom>
                <a:noFill/>
                <a:ln w="952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grpSp>
          <p:grpSp>
            <p:nvGrpSpPr>
              <p:cNvPr id="5330" name="Google Shape;5330;p179"/>
              <p:cNvGrpSpPr/>
              <p:nvPr/>
            </p:nvGrpSpPr>
            <p:grpSpPr>
              <a:xfrm>
                <a:off x="9852878" y="1930395"/>
                <a:ext cx="582442" cy="1008000"/>
                <a:chOff x="9058275" y="2080349"/>
                <a:chExt cx="1313134" cy="2272576"/>
              </a:xfrm>
            </p:grpSpPr>
            <p:pic>
              <p:nvPicPr>
                <p:cNvPr id="5331" name="Google Shape;5331;p179"/>
                <p:cNvPicPr preferRelativeResize="0"/>
                <p:nvPr/>
              </p:nvPicPr>
              <p:blipFill rotWithShape="1">
                <a:blip r:embed="rId11">
                  <a:alphaModFix/>
                </a:blip>
                <a:srcRect l="40495" t="25726" b="7308"/>
                <a:stretch/>
              </p:blipFill>
              <p:spPr>
                <a:xfrm>
                  <a:off x="9058275" y="2638425"/>
                  <a:ext cx="1313134" cy="1714500"/>
                </a:xfrm>
                <a:prstGeom prst="rect">
                  <a:avLst/>
                </a:prstGeom>
                <a:noFill/>
                <a:ln>
                  <a:noFill/>
                </a:ln>
              </p:spPr>
            </p:pic>
            <p:pic>
              <p:nvPicPr>
                <p:cNvPr id="5332" name="Google Shape;5332;p179"/>
                <p:cNvPicPr preferRelativeResize="0"/>
                <p:nvPr/>
              </p:nvPicPr>
              <p:blipFill rotWithShape="1">
                <a:blip r:embed="rId12">
                  <a:alphaModFix/>
                </a:blip>
                <a:srcRect r="59328" b="64450"/>
                <a:stretch/>
              </p:blipFill>
              <p:spPr>
                <a:xfrm flipH="1">
                  <a:off x="9362924" y="2080349"/>
                  <a:ext cx="741636" cy="947021"/>
                </a:xfrm>
                <a:prstGeom prst="rect">
                  <a:avLst/>
                </a:prstGeom>
                <a:noFill/>
                <a:ln>
                  <a:noFill/>
                </a:ln>
              </p:spPr>
            </p:pic>
          </p:grpSp>
          <p:pic>
            <p:nvPicPr>
              <p:cNvPr id="5333" name="Google Shape;5333;p179"/>
              <p:cNvPicPr preferRelativeResize="0"/>
              <p:nvPr/>
            </p:nvPicPr>
            <p:blipFill rotWithShape="1">
              <a:blip r:embed="rId13">
                <a:alphaModFix/>
              </a:blip>
              <a:srcRect t="17675" r="67582"/>
              <a:stretch/>
            </p:blipFill>
            <p:spPr>
              <a:xfrm flipH="1">
                <a:off x="10153357" y="1871529"/>
                <a:ext cx="435628" cy="1037300"/>
              </a:xfrm>
              <a:prstGeom prst="rect">
                <a:avLst/>
              </a:prstGeom>
              <a:noFill/>
              <a:ln>
                <a:noFill/>
              </a:ln>
            </p:spPr>
          </p:pic>
        </p:grpSp>
        <p:pic>
          <p:nvPicPr>
            <p:cNvPr id="5334" name="Google Shape;5334;p179"/>
            <p:cNvPicPr preferRelativeResize="0"/>
            <p:nvPr/>
          </p:nvPicPr>
          <p:blipFill rotWithShape="1">
            <a:blip r:embed="rId14">
              <a:alphaModFix/>
            </a:blip>
            <a:srcRect/>
            <a:stretch/>
          </p:blipFill>
          <p:spPr>
            <a:xfrm>
              <a:off x="9331868" y="3856288"/>
              <a:ext cx="756000" cy="958730"/>
            </a:xfrm>
            <a:prstGeom prst="rect">
              <a:avLst/>
            </a:prstGeom>
            <a:noFill/>
            <a:ln>
              <a:noFill/>
            </a:ln>
          </p:spPr>
        </p:pic>
        <p:grpSp>
          <p:nvGrpSpPr>
            <p:cNvPr id="5335" name="Google Shape;5335;p179"/>
            <p:cNvGrpSpPr/>
            <p:nvPr/>
          </p:nvGrpSpPr>
          <p:grpSpPr>
            <a:xfrm>
              <a:off x="10208714" y="4163448"/>
              <a:ext cx="359924" cy="432135"/>
              <a:chOff x="8551728" y="4221090"/>
              <a:chExt cx="592275" cy="504057"/>
            </a:xfrm>
          </p:grpSpPr>
          <p:grpSp>
            <p:nvGrpSpPr>
              <p:cNvPr id="5336" name="Google Shape;5336;p179"/>
              <p:cNvGrpSpPr/>
              <p:nvPr/>
            </p:nvGrpSpPr>
            <p:grpSpPr>
              <a:xfrm>
                <a:off x="8573486" y="4221090"/>
                <a:ext cx="570517" cy="504057"/>
                <a:chOff x="1547669" y="4797159"/>
                <a:chExt cx="901206" cy="1196755"/>
              </a:xfrm>
            </p:grpSpPr>
            <p:sp>
              <p:nvSpPr>
                <p:cNvPr id="5337" name="Google Shape;5337;p179"/>
                <p:cNvSpPr/>
                <p:nvPr/>
              </p:nvSpPr>
              <p:spPr>
                <a:xfrm>
                  <a:off x="1583899" y="5159505"/>
                  <a:ext cx="812918" cy="791354"/>
                </a:xfrm>
                <a:prstGeom prst="rect">
                  <a:avLst/>
                </a:prstGeom>
                <a:solidFill>
                  <a:srgbClr val="D8D8D8"/>
                </a:solidFill>
                <a:ln w="25400" cap="flat" cmpd="sng">
                  <a:solidFill>
                    <a:srgbClr val="D8D8D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pic>
              <p:nvPicPr>
                <p:cNvPr id="5338" name="Google Shape;5338;p179" descr="house.png"/>
                <p:cNvPicPr preferRelativeResize="0"/>
                <p:nvPr/>
              </p:nvPicPr>
              <p:blipFill rotWithShape="1">
                <a:blip r:embed="rId15">
                  <a:alphaModFix/>
                </a:blip>
                <a:srcRect/>
                <a:stretch/>
              </p:blipFill>
              <p:spPr>
                <a:xfrm>
                  <a:off x="1547669" y="4797159"/>
                  <a:ext cx="901206" cy="1196755"/>
                </a:xfrm>
                <a:prstGeom prst="rect">
                  <a:avLst/>
                </a:prstGeom>
                <a:noFill/>
                <a:ln>
                  <a:noFill/>
                </a:ln>
              </p:spPr>
            </p:pic>
          </p:grpSp>
          <p:pic>
            <p:nvPicPr>
              <p:cNvPr id="5339" name="Google Shape;5339;p179" descr="P:\ConferencesAndJournals\iPres\2016\PREMIS\Karakterisering_DigitalBevaring.png"/>
              <p:cNvPicPr preferRelativeResize="0"/>
              <p:nvPr/>
            </p:nvPicPr>
            <p:blipFill rotWithShape="1">
              <a:blip r:embed="rId16">
                <a:alphaModFix/>
              </a:blip>
              <a:srcRect/>
              <a:stretch/>
            </p:blipFill>
            <p:spPr>
              <a:xfrm>
                <a:off x="8551728" y="4365104"/>
                <a:ext cx="592272" cy="309639"/>
              </a:xfrm>
              <a:prstGeom prst="rect">
                <a:avLst/>
              </a:prstGeom>
              <a:noFill/>
              <a:ln>
                <a:noFill/>
              </a:ln>
            </p:spPr>
          </p:pic>
        </p:grpSp>
      </p:grpSp>
      <p:grpSp>
        <p:nvGrpSpPr>
          <p:cNvPr id="5340" name="Google Shape;5340;p179"/>
          <p:cNvGrpSpPr/>
          <p:nvPr/>
        </p:nvGrpSpPr>
        <p:grpSpPr>
          <a:xfrm>
            <a:off x="6703200" y="1225246"/>
            <a:ext cx="562759" cy="511200"/>
            <a:chOff x="9331868" y="3691558"/>
            <a:chExt cx="1236770" cy="1123460"/>
          </a:xfrm>
        </p:grpSpPr>
        <p:grpSp>
          <p:nvGrpSpPr>
            <p:cNvPr id="5341" name="Google Shape;5341;p179"/>
            <p:cNvGrpSpPr/>
            <p:nvPr/>
          </p:nvGrpSpPr>
          <p:grpSpPr>
            <a:xfrm>
              <a:off x="9627047" y="3691558"/>
              <a:ext cx="768110" cy="720000"/>
              <a:chOff x="9852878" y="1871529"/>
              <a:chExt cx="1158156" cy="1085613"/>
            </a:xfrm>
          </p:grpSpPr>
          <p:pic>
            <p:nvPicPr>
              <p:cNvPr id="5342" name="Google Shape;5342;p179"/>
              <p:cNvPicPr preferRelativeResize="0"/>
              <p:nvPr/>
            </p:nvPicPr>
            <p:blipFill rotWithShape="1">
              <a:blip r:embed="rId17">
                <a:alphaModFix/>
              </a:blip>
              <a:srcRect/>
              <a:stretch/>
            </p:blipFill>
            <p:spPr>
              <a:xfrm>
                <a:off x="10432077" y="1942074"/>
                <a:ext cx="301292" cy="1015068"/>
              </a:xfrm>
              <a:prstGeom prst="rect">
                <a:avLst/>
              </a:prstGeom>
              <a:noFill/>
              <a:ln>
                <a:noFill/>
              </a:ln>
            </p:spPr>
          </p:pic>
          <p:grpSp>
            <p:nvGrpSpPr>
              <p:cNvPr id="5343" name="Google Shape;5343;p179"/>
              <p:cNvGrpSpPr/>
              <p:nvPr/>
            </p:nvGrpSpPr>
            <p:grpSpPr>
              <a:xfrm>
                <a:off x="10620671" y="1936852"/>
                <a:ext cx="390363" cy="954074"/>
                <a:chOff x="3974982" y="2558357"/>
                <a:chExt cx="1390269" cy="3397848"/>
              </a:xfrm>
            </p:grpSpPr>
            <p:pic>
              <p:nvPicPr>
                <p:cNvPr id="5344" name="Google Shape;5344;p179"/>
                <p:cNvPicPr preferRelativeResize="0"/>
                <p:nvPr/>
              </p:nvPicPr>
              <p:blipFill rotWithShape="1">
                <a:blip r:embed="rId18">
                  <a:alphaModFix/>
                </a:blip>
                <a:srcRect/>
                <a:stretch/>
              </p:blipFill>
              <p:spPr>
                <a:xfrm>
                  <a:off x="3974982" y="2558357"/>
                  <a:ext cx="1390269" cy="3397848"/>
                </a:xfrm>
                <a:prstGeom prst="rect">
                  <a:avLst/>
                </a:prstGeom>
                <a:noFill/>
                <a:ln>
                  <a:noFill/>
                </a:ln>
              </p:spPr>
            </p:pic>
            <p:sp>
              <p:nvSpPr>
                <p:cNvPr id="5345" name="Google Shape;5345;p179"/>
                <p:cNvSpPr/>
                <p:nvPr/>
              </p:nvSpPr>
              <p:spPr>
                <a:xfrm rot="-9941471" flipH="1">
                  <a:off x="4145395" y="3085311"/>
                  <a:ext cx="437321" cy="255414"/>
                </a:xfrm>
                <a:prstGeom prst="arc">
                  <a:avLst>
                    <a:gd name="adj1" fmla="val 16200000"/>
                    <a:gd name="adj2" fmla="val 5"/>
                  </a:avLst>
                </a:prstGeom>
                <a:noFill/>
                <a:ln w="952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grpSp>
          <p:grpSp>
            <p:nvGrpSpPr>
              <p:cNvPr id="5346" name="Google Shape;5346;p179"/>
              <p:cNvGrpSpPr/>
              <p:nvPr/>
            </p:nvGrpSpPr>
            <p:grpSpPr>
              <a:xfrm>
                <a:off x="9852878" y="1930395"/>
                <a:ext cx="582442" cy="1008000"/>
                <a:chOff x="9058275" y="2080349"/>
                <a:chExt cx="1313134" cy="2272576"/>
              </a:xfrm>
            </p:grpSpPr>
            <p:pic>
              <p:nvPicPr>
                <p:cNvPr id="5347" name="Google Shape;5347;p179"/>
                <p:cNvPicPr preferRelativeResize="0"/>
                <p:nvPr/>
              </p:nvPicPr>
              <p:blipFill rotWithShape="1">
                <a:blip r:embed="rId19">
                  <a:alphaModFix/>
                </a:blip>
                <a:srcRect l="40495" t="25726" b="7308"/>
                <a:stretch/>
              </p:blipFill>
              <p:spPr>
                <a:xfrm>
                  <a:off x="9058275" y="2638425"/>
                  <a:ext cx="1313134" cy="1714500"/>
                </a:xfrm>
                <a:prstGeom prst="rect">
                  <a:avLst/>
                </a:prstGeom>
                <a:noFill/>
                <a:ln>
                  <a:noFill/>
                </a:ln>
              </p:spPr>
            </p:pic>
            <p:pic>
              <p:nvPicPr>
                <p:cNvPr id="5348" name="Google Shape;5348;p179"/>
                <p:cNvPicPr preferRelativeResize="0"/>
                <p:nvPr/>
              </p:nvPicPr>
              <p:blipFill rotWithShape="1">
                <a:blip r:embed="rId12">
                  <a:alphaModFix/>
                </a:blip>
                <a:srcRect r="59328" b="64450"/>
                <a:stretch/>
              </p:blipFill>
              <p:spPr>
                <a:xfrm flipH="1">
                  <a:off x="9362924" y="2080349"/>
                  <a:ext cx="741636" cy="947021"/>
                </a:xfrm>
                <a:prstGeom prst="rect">
                  <a:avLst/>
                </a:prstGeom>
                <a:noFill/>
                <a:ln>
                  <a:noFill/>
                </a:ln>
              </p:spPr>
            </p:pic>
          </p:grpSp>
          <p:pic>
            <p:nvPicPr>
              <p:cNvPr id="5349" name="Google Shape;5349;p179"/>
              <p:cNvPicPr preferRelativeResize="0"/>
              <p:nvPr/>
            </p:nvPicPr>
            <p:blipFill rotWithShape="1">
              <a:blip r:embed="rId20">
                <a:alphaModFix/>
              </a:blip>
              <a:srcRect t="17675" r="67582"/>
              <a:stretch/>
            </p:blipFill>
            <p:spPr>
              <a:xfrm flipH="1">
                <a:off x="10153357" y="1871529"/>
                <a:ext cx="435628" cy="1037300"/>
              </a:xfrm>
              <a:prstGeom prst="rect">
                <a:avLst/>
              </a:prstGeom>
              <a:noFill/>
              <a:ln>
                <a:noFill/>
              </a:ln>
            </p:spPr>
          </p:pic>
        </p:grpSp>
        <p:pic>
          <p:nvPicPr>
            <p:cNvPr id="5350" name="Google Shape;5350;p179"/>
            <p:cNvPicPr preferRelativeResize="0"/>
            <p:nvPr/>
          </p:nvPicPr>
          <p:blipFill rotWithShape="1">
            <a:blip r:embed="rId21">
              <a:alphaModFix/>
            </a:blip>
            <a:srcRect/>
            <a:stretch/>
          </p:blipFill>
          <p:spPr>
            <a:xfrm>
              <a:off x="9331868" y="3856288"/>
              <a:ext cx="756000" cy="958730"/>
            </a:xfrm>
            <a:prstGeom prst="rect">
              <a:avLst/>
            </a:prstGeom>
            <a:noFill/>
            <a:ln>
              <a:noFill/>
            </a:ln>
          </p:spPr>
        </p:pic>
        <p:grpSp>
          <p:nvGrpSpPr>
            <p:cNvPr id="5351" name="Google Shape;5351;p179"/>
            <p:cNvGrpSpPr/>
            <p:nvPr/>
          </p:nvGrpSpPr>
          <p:grpSpPr>
            <a:xfrm>
              <a:off x="10208714" y="4163448"/>
              <a:ext cx="359924" cy="432135"/>
              <a:chOff x="8551728" y="4221090"/>
              <a:chExt cx="592275" cy="504057"/>
            </a:xfrm>
          </p:grpSpPr>
          <p:grpSp>
            <p:nvGrpSpPr>
              <p:cNvPr id="5352" name="Google Shape;5352;p179"/>
              <p:cNvGrpSpPr/>
              <p:nvPr/>
            </p:nvGrpSpPr>
            <p:grpSpPr>
              <a:xfrm>
                <a:off x="8573486" y="4221090"/>
                <a:ext cx="570517" cy="504057"/>
                <a:chOff x="1547669" y="4797159"/>
                <a:chExt cx="901206" cy="1196755"/>
              </a:xfrm>
            </p:grpSpPr>
            <p:sp>
              <p:nvSpPr>
                <p:cNvPr id="5353" name="Google Shape;5353;p179"/>
                <p:cNvSpPr/>
                <p:nvPr/>
              </p:nvSpPr>
              <p:spPr>
                <a:xfrm>
                  <a:off x="1583899" y="5159505"/>
                  <a:ext cx="812918" cy="791354"/>
                </a:xfrm>
                <a:prstGeom prst="rect">
                  <a:avLst/>
                </a:prstGeom>
                <a:solidFill>
                  <a:srgbClr val="D8D8D8"/>
                </a:solidFill>
                <a:ln w="25400" cap="flat" cmpd="sng">
                  <a:solidFill>
                    <a:srgbClr val="D8D8D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pic>
              <p:nvPicPr>
                <p:cNvPr id="5354" name="Google Shape;5354;p179" descr="house.png"/>
                <p:cNvPicPr preferRelativeResize="0"/>
                <p:nvPr/>
              </p:nvPicPr>
              <p:blipFill rotWithShape="1">
                <a:blip r:embed="rId15">
                  <a:alphaModFix/>
                </a:blip>
                <a:srcRect/>
                <a:stretch/>
              </p:blipFill>
              <p:spPr>
                <a:xfrm>
                  <a:off x="1547669" y="4797159"/>
                  <a:ext cx="901206" cy="1196755"/>
                </a:xfrm>
                <a:prstGeom prst="rect">
                  <a:avLst/>
                </a:prstGeom>
                <a:noFill/>
                <a:ln>
                  <a:noFill/>
                </a:ln>
              </p:spPr>
            </p:pic>
          </p:grpSp>
          <p:pic>
            <p:nvPicPr>
              <p:cNvPr id="5355" name="Google Shape;5355;p179" descr="P:\ConferencesAndJournals\iPres\2016\PREMIS\Karakterisering_DigitalBevaring.png"/>
              <p:cNvPicPr preferRelativeResize="0"/>
              <p:nvPr/>
            </p:nvPicPr>
            <p:blipFill rotWithShape="1">
              <a:blip r:embed="rId22">
                <a:alphaModFix/>
              </a:blip>
              <a:srcRect/>
              <a:stretch/>
            </p:blipFill>
            <p:spPr>
              <a:xfrm>
                <a:off x="8551728" y="4365104"/>
                <a:ext cx="592272" cy="309639"/>
              </a:xfrm>
              <a:prstGeom prst="rect">
                <a:avLst/>
              </a:prstGeom>
              <a:noFill/>
              <a:ln>
                <a:noFill/>
              </a:ln>
            </p:spPr>
          </p:pic>
        </p:grpSp>
      </p:grpSp>
    </p:spTree>
    <p:extLst>
      <p:ext uri="{BB962C8B-B14F-4D97-AF65-F5344CB8AC3E}">
        <p14:creationId xmlns:p14="http://schemas.microsoft.com/office/powerpoint/2010/main" val="282836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250"/>
                                        <p:tgtEl>
                                          <p:spTgt spid="5281"/>
                                        </p:tgtEl>
                                      </p:cBhvr>
                                    </p:animEffect>
                                    <p:set>
                                      <p:cBhvr>
                                        <p:cTn id="7" dur="1" fill="hold">
                                          <p:stCondLst>
                                            <p:cond delay="250"/>
                                          </p:stCondLst>
                                        </p:cTn>
                                        <p:tgtEl>
                                          <p:spTgt spid="5281"/>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50"/>
                                        <p:tgtEl>
                                          <p:spTgt spid="5283"/>
                                        </p:tgtEl>
                                      </p:cBhvr>
                                    </p:animEffect>
                                    <p:set>
                                      <p:cBhvr>
                                        <p:cTn id="10" dur="1" fill="hold">
                                          <p:stCondLst>
                                            <p:cond delay="250"/>
                                          </p:stCondLst>
                                        </p:cTn>
                                        <p:tgtEl>
                                          <p:spTgt spid="5283"/>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250"/>
                                        <p:tgtEl>
                                          <p:spTgt spid="5282"/>
                                        </p:tgtEl>
                                      </p:cBhvr>
                                    </p:animEffect>
                                    <p:set>
                                      <p:cBhvr>
                                        <p:cTn id="13" dur="1" fill="hold">
                                          <p:stCondLst>
                                            <p:cond delay="250"/>
                                          </p:stCondLst>
                                        </p:cTn>
                                        <p:tgtEl>
                                          <p:spTgt spid="5282"/>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250"/>
                                        <p:tgtEl>
                                          <p:spTgt spid="5284"/>
                                        </p:tgtEl>
                                      </p:cBhvr>
                                    </p:animEffect>
                                    <p:set>
                                      <p:cBhvr>
                                        <p:cTn id="16" dur="1" fill="hold">
                                          <p:stCondLst>
                                            <p:cond delay="250"/>
                                          </p:stCondLst>
                                        </p:cTn>
                                        <p:tgtEl>
                                          <p:spTgt spid="5284"/>
                                        </p:tgtEl>
                                        <p:attrNameLst>
                                          <p:attrName>style.visibility</p:attrName>
                                        </p:attrNameLst>
                                      </p:cBhvr>
                                      <p:to>
                                        <p:strVal val="hidden"/>
                                      </p:to>
                                    </p:set>
                                  </p:childTnLst>
                                </p:cTn>
                              </p:par>
                            </p:childTnLst>
                          </p:cTn>
                        </p:par>
                        <p:par>
                          <p:cTn id="17" fill="hold">
                            <p:stCondLst>
                              <p:cond delay="250"/>
                            </p:stCondLst>
                            <p:childTnLst>
                              <p:par>
                                <p:cTn id="18" presetID="8" presetClass="emph" presetSubtype="0" fill="hold" nodeType="afterEffect">
                                  <p:stCondLst>
                                    <p:cond delay="0"/>
                                  </p:stCondLst>
                                  <p:childTnLst>
                                    <p:animRot by="-21600000">
                                      <p:cBhvr>
                                        <p:cTn id="19" dur="500" fill="hold"/>
                                        <p:tgtEl>
                                          <p:spTgt spid="5319"/>
                                        </p:tgtEl>
                                        <p:attrNameLst>
                                          <p:attrName>r</p:attrName>
                                        </p:attrNameLst>
                                      </p:cBhvr>
                                    </p:animRot>
                                  </p:childTnLst>
                                </p:cTn>
                              </p:par>
                              <p:par>
                                <p:cTn id="20" presetID="8" presetClass="emph" presetSubtype="0" fill="hold" nodeType="withEffect">
                                  <p:stCondLst>
                                    <p:cond delay="0"/>
                                  </p:stCondLst>
                                  <p:childTnLst>
                                    <p:animRot by="-21600000">
                                      <p:cBhvr>
                                        <p:cTn id="21" dur="500" fill="hold"/>
                                        <p:tgtEl>
                                          <p:spTgt spid="5320"/>
                                        </p:tgtEl>
                                        <p:attrNameLst>
                                          <p:attrName>r</p:attrName>
                                        </p:attrNameLst>
                                      </p:cBhvr>
                                    </p:animRot>
                                  </p:childTnLst>
                                </p:cTn>
                              </p:par>
                            </p:childTnLst>
                          </p:cTn>
                        </p:par>
                        <p:par>
                          <p:cTn id="22" fill="hold">
                            <p:stCondLst>
                              <p:cond delay="750"/>
                            </p:stCondLst>
                            <p:childTnLst>
                              <p:par>
                                <p:cTn id="23" presetID="1" presetClass="exit" presetSubtype="0" fill="hold" nodeType="afterEffect">
                                  <p:stCondLst>
                                    <p:cond delay="0"/>
                                  </p:stCondLst>
                                  <p:childTnLst>
                                    <p:set>
                                      <p:cBhvr>
                                        <p:cTn id="24" dur="1" fill="hold">
                                          <p:stCondLst>
                                            <p:cond delay="1"/>
                                          </p:stCondLst>
                                        </p:cTn>
                                        <p:tgtEl>
                                          <p:spTgt spid="5278"/>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530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318"/>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1"/>
                                          </p:stCondLst>
                                        </p:cTn>
                                        <p:tgtEl>
                                          <p:spTgt spid="5277"/>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5303"/>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1"/>
                                          </p:stCondLst>
                                        </p:cTn>
                                        <p:tgtEl>
                                          <p:spTgt spid="5276"/>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529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28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29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299"/>
                                        </p:tgtEl>
                                        <p:attrNameLst>
                                          <p:attrName>style.visibility</p:attrName>
                                        </p:attrNameLst>
                                      </p:cBhvr>
                                      <p:to>
                                        <p:strVal val="visible"/>
                                      </p:to>
                                    </p:set>
                                  </p:childTnLst>
                                </p:cTn>
                              </p:par>
                              <p:par>
                                <p:cTn id="43" presetID="10" presetClass="exit" presetSubtype="0" fill="hold" nodeType="withEffect">
                                  <p:stCondLst>
                                    <p:cond delay="0"/>
                                  </p:stCondLst>
                                  <p:childTnLst>
                                    <p:animEffect transition="out" filter="fade">
                                      <p:cBhvr>
                                        <p:cTn id="44" dur="500"/>
                                        <p:tgtEl>
                                          <p:spTgt spid="5272"/>
                                        </p:tgtEl>
                                      </p:cBhvr>
                                    </p:animEffect>
                                    <p:set>
                                      <p:cBhvr>
                                        <p:cTn id="45" dur="1" fill="hold">
                                          <p:stCondLst>
                                            <p:cond delay="500"/>
                                          </p:stCondLst>
                                        </p:cTn>
                                        <p:tgtEl>
                                          <p:spTgt spid="5272"/>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1"/>
                                          </p:stCondLst>
                                        </p:cTn>
                                        <p:tgtEl>
                                          <p:spTgt spid="5273"/>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1"/>
                                          </p:stCondLst>
                                        </p:cTn>
                                        <p:tgtEl>
                                          <p:spTgt spid="5275"/>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1"/>
                                          </p:stCondLst>
                                        </p:cTn>
                                        <p:tgtEl>
                                          <p:spTgt spid="5274"/>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5314"/>
                                        </p:tgtEl>
                                      </p:cBhvr>
                                    </p:animEffect>
                                    <p:set>
                                      <p:cBhvr>
                                        <p:cTn id="54" dur="1" fill="hold">
                                          <p:stCondLst>
                                            <p:cond delay="500"/>
                                          </p:stCondLst>
                                        </p:cTn>
                                        <p:tgtEl>
                                          <p:spTgt spid="5314"/>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5316"/>
                                        </p:tgtEl>
                                      </p:cBhvr>
                                    </p:animEffect>
                                    <p:set>
                                      <p:cBhvr>
                                        <p:cTn id="57" dur="1" fill="hold">
                                          <p:stCondLst>
                                            <p:cond delay="500"/>
                                          </p:stCondLst>
                                        </p:cTn>
                                        <p:tgtEl>
                                          <p:spTgt spid="5316"/>
                                        </p:tgtEl>
                                        <p:attrNameLst>
                                          <p:attrName>style.visibility</p:attrName>
                                        </p:attrNameLst>
                                      </p:cBhvr>
                                      <p:to>
                                        <p:strVal val="hidden"/>
                                      </p:to>
                                    </p:set>
                                  </p:childTnLst>
                                </p:cTn>
                              </p:par>
                              <p:par>
                                <p:cTn id="58" presetID="1" presetClass="entr" presetSubtype="0" fill="hold" nodeType="withEffect">
                                  <p:stCondLst>
                                    <p:cond delay="0"/>
                                  </p:stCondLst>
                                  <p:childTnLst>
                                    <p:set>
                                      <p:cBhvr>
                                        <p:cTn id="59" dur="1" fill="hold">
                                          <p:stCondLst>
                                            <p:cond delay="0"/>
                                          </p:stCondLst>
                                        </p:cTn>
                                        <p:tgtEl>
                                          <p:spTgt spid="5297"/>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5296"/>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5298"/>
                                        </p:tgtEl>
                                        <p:attrNameLst>
                                          <p:attrName>style.visibility</p:attrName>
                                        </p:attrNameLst>
                                      </p:cBhvr>
                                      <p:to>
                                        <p:strVal val="visible"/>
                                      </p:to>
                                    </p:set>
                                  </p:childTnLst>
                                </p:cTn>
                              </p:par>
                              <p:par>
                                <p:cTn id="64" presetID="1" presetClass="exit" presetSubtype="0" fill="hold" nodeType="withEffect">
                                  <p:stCondLst>
                                    <p:cond delay="0"/>
                                  </p:stCondLst>
                                  <p:childTnLst>
                                    <p:set>
                                      <p:cBhvr>
                                        <p:cTn id="65" dur="1" fill="hold">
                                          <p:stCondLst>
                                            <p:cond delay="1"/>
                                          </p:stCondLst>
                                        </p:cTn>
                                        <p:tgtEl>
                                          <p:spTgt spid="5313"/>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1"/>
                                          </p:stCondLst>
                                        </p:cTn>
                                        <p:tgtEl>
                                          <p:spTgt spid="5312"/>
                                        </p:tgtEl>
                                        <p:attrNameLst>
                                          <p:attrName>style.visibility</p:attrName>
                                        </p:attrNameLst>
                                      </p:cBhvr>
                                      <p:to>
                                        <p:strVal val="hidden"/>
                                      </p:to>
                                    </p:set>
                                  </p:childTnLst>
                                </p:cTn>
                              </p:par>
                              <p:par>
                                <p:cTn id="68" presetID="1" presetClass="exit" presetSubtype="0" fill="hold" nodeType="withEffect">
                                  <p:stCondLst>
                                    <p:cond delay="0"/>
                                  </p:stCondLst>
                                  <p:childTnLst>
                                    <p:set>
                                      <p:cBhvr>
                                        <p:cTn id="69" dur="1" fill="hold">
                                          <p:stCondLst>
                                            <p:cond delay="1"/>
                                          </p:stCondLst>
                                        </p:cTn>
                                        <p:tgtEl>
                                          <p:spTgt spid="5317"/>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1"/>
                                          </p:stCondLst>
                                        </p:cTn>
                                        <p:tgtEl>
                                          <p:spTgt spid="5340"/>
                                        </p:tgtEl>
                                        <p:attrNameLst>
                                          <p:attrName>style.visibility</p:attrName>
                                        </p:attrNameLst>
                                      </p:cBhvr>
                                      <p:to>
                                        <p:strVal val="hidden"/>
                                      </p:to>
                                    </p:set>
                                  </p:childTnLst>
                                </p:cTn>
                              </p:par>
                              <p:par>
                                <p:cTn id="72" presetID="1" presetClass="entr" presetSubtype="0" fill="hold" nodeType="withEffect">
                                  <p:stCondLst>
                                    <p:cond delay="0"/>
                                  </p:stCondLst>
                                  <p:childTnLst>
                                    <p:set>
                                      <p:cBhvr>
                                        <p:cTn id="73" dur="1" fill="hold">
                                          <p:stCondLst>
                                            <p:cond delay="0"/>
                                          </p:stCondLst>
                                        </p:cTn>
                                        <p:tgtEl>
                                          <p:spTgt spid="5324"/>
                                        </p:tgtEl>
                                        <p:attrNameLst>
                                          <p:attrName>style.visibility</p:attrName>
                                        </p:attrNameLst>
                                      </p:cBhvr>
                                      <p:to>
                                        <p:strVal val="visible"/>
                                      </p:to>
                                    </p:set>
                                  </p:childTnLst>
                                </p:cTn>
                              </p:par>
                              <p:par>
                                <p:cTn id="74" presetID="10" presetClass="entr" presetSubtype="0" fill="hold" nodeType="withEffect">
                                  <p:stCondLst>
                                    <p:cond delay="0"/>
                                  </p:stCondLst>
                                  <p:childTnLst>
                                    <p:set>
                                      <p:cBhvr>
                                        <p:cTn id="75" dur="1" fill="hold">
                                          <p:stCondLst>
                                            <p:cond delay="0"/>
                                          </p:stCondLst>
                                        </p:cTn>
                                        <p:tgtEl>
                                          <p:spTgt spid="5286"/>
                                        </p:tgtEl>
                                        <p:attrNameLst>
                                          <p:attrName>style.visibility</p:attrName>
                                        </p:attrNameLst>
                                      </p:cBhvr>
                                      <p:to>
                                        <p:strVal val="visible"/>
                                      </p:to>
                                    </p:set>
                                    <p:animEffect transition="in" filter="fade">
                                      <p:cBhvr>
                                        <p:cTn id="76" dur="500"/>
                                        <p:tgtEl>
                                          <p:spTgt spid="5286"/>
                                        </p:tgtEl>
                                      </p:cBhvr>
                                    </p:animEffect>
                                  </p:childTnLst>
                                </p:cTn>
                              </p:par>
                              <p:par>
                                <p:cTn id="77" presetID="10" presetClass="entr" presetSubtype="0" fill="hold" nodeType="withEffect">
                                  <p:stCondLst>
                                    <p:cond delay="0"/>
                                  </p:stCondLst>
                                  <p:childTnLst>
                                    <p:set>
                                      <p:cBhvr>
                                        <p:cTn id="78" dur="1" fill="hold">
                                          <p:stCondLst>
                                            <p:cond delay="0"/>
                                          </p:stCondLst>
                                        </p:cTn>
                                        <p:tgtEl>
                                          <p:spTgt spid="5306"/>
                                        </p:tgtEl>
                                        <p:attrNameLst>
                                          <p:attrName>style.visibility</p:attrName>
                                        </p:attrNameLst>
                                      </p:cBhvr>
                                      <p:to>
                                        <p:strVal val="visible"/>
                                      </p:to>
                                    </p:set>
                                    <p:animEffect transition="in" filter="fade">
                                      <p:cBhvr>
                                        <p:cTn id="79" dur="500"/>
                                        <p:tgtEl>
                                          <p:spTgt spid="5306"/>
                                        </p:tgtEl>
                                      </p:cBhvr>
                                    </p:animEffect>
                                  </p:childTnLst>
                                </p:cTn>
                              </p:par>
                              <p:par>
                                <p:cTn id="80" presetID="10" presetClass="entr" presetSubtype="0" fill="hold" nodeType="withEffect">
                                  <p:stCondLst>
                                    <p:cond delay="0"/>
                                  </p:stCondLst>
                                  <p:childTnLst>
                                    <p:set>
                                      <p:cBhvr>
                                        <p:cTn id="81" dur="1" fill="hold">
                                          <p:stCondLst>
                                            <p:cond delay="0"/>
                                          </p:stCondLst>
                                        </p:cTn>
                                        <p:tgtEl>
                                          <p:spTgt spid="5301"/>
                                        </p:tgtEl>
                                        <p:attrNameLst>
                                          <p:attrName>style.visibility</p:attrName>
                                        </p:attrNameLst>
                                      </p:cBhvr>
                                      <p:to>
                                        <p:strVal val="visible"/>
                                      </p:to>
                                    </p:set>
                                    <p:animEffect transition="in" filter="fade">
                                      <p:cBhvr>
                                        <p:cTn id="82" dur="500"/>
                                        <p:tgtEl>
                                          <p:spTgt spid="5301"/>
                                        </p:tgtEl>
                                      </p:cBhvr>
                                    </p:animEffect>
                                  </p:childTnLst>
                                </p:cTn>
                              </p:par>
                              <p:par>
                                <p:cTn id="83" presetID="10" presetClass="entr" presetSubtype="0" fill="hold" nodeType="withEffect">
                                  <p:stCondLst>
                                    <p:cond delay="0"/>
                                  </p:stCondLst>
                                  <p:childTnLst>
                                    <p:set>
                                      <p:cBhvr>
                                        <p:cTn id="84" dur="1" fill="hold">
                                          <p:stCondLst>
                                            <p:cond delay="0"/>
                                          </p:stCondLst>
                                        </p:cTn>
                                        <p:tgtEl>
                                          <p:spTgt spid="5302"/>
                                        </p:tgtEl>
                                        <p:attrNameLst>
                                          <p:attrName>style.visibility</p:attrName>
                                        </p:attrNameLst>
                                      </p:cBhvr>
                                      <p:to>
                                        <p:strVal val="visible"/>
                                      </p:to>
                                    </p:set>
                                    <p:animEffect transition="in" filter="fade">
                                      <p:cBhvr>
                                        <p:cTn id="85" dur="500"/>
                                        <p:tgtEl>
                                          <p:spTgt spid="5302"/>
                                        </p:tgtEl>
                                      </p:cBhvr>
                                    </p:animEffect>
                                  </p:childTnLst>
                                </p:cTn>
                              </p:par>
                              <p:par>
                                <p:cTn id="86" presetID="1" presetClass="entr" presetSubtype="0" fill="hold" nodeType="withEffect">
                                  <p:stCondLst>
                                    <p:cond delay="0"/>
                                  </p:stCondLst>
                                  <p:childTnLst>
                                    <p:set>
                                      <p:cBhvr>
                                        <p:cTn id="87" dur="1" fill="hold">
                                          <p:stCondLst>
                                            <p:cond delay="0"/>
                                          </p:stCondLst>
                                        </p:cTn>
                                        <p:tgtEl>
                                          <p:spTgt spid="5285"/>
                                        </p:tgtEl>
                                        <p:attrNameLst>
                                          <p:attrName>style.visibility</p:attrName>
                                        </p:attrNameLst>
                                      </p:cBhvr>
                                      <p:to>
                                        <p:strVal val="visible"/>
                                      </p:to>
                                    </p:set>
                                  </p:childTnLst>
                                </p:cTn>
                              </p:par>
                              <p:par>
                                <p:cTn id="88" presetID="1" presetClass="exit" presetSubtype="0" fill="hold" nodeType="withEffect">
                                  <p:stCondLst>
                                    <p:cond delay="0"/>
                                  </p:stCondLst>
                                  <p:childTnLst>
                                    <p:set>
                                      <p:cBhvr>
                                        <p:cTn id="89" dur="1" fill="hold">
                                          <p:stCondLst>
                                            <p:cond delay="1"/>
                                          </p:stCondLst>
                                        </p:cTn>
                                        <p:tgtEl>
                                          <p:spTgt spid="5315"/>
                                        </p:tgtEl>
                                        <p:attrNameLst>
                                          <p:attrName>style.visibility</p:attrName>
                                        </p:attrNameLst>
                                      </p:cBhvr>
                                      <p:to>
                                        <p:strVal val="hidden"/>
                                      </p:to>
                                    </p:set>
                                  </p:childTnLst>
                                </p:cTn>
                              </p:par>
                              <p:par>
                                <p:cTn id="90" presetID="1" presetClass="exit" presetSubtype="0" fill="hold" nodeType="withEffect">
                                  <p:stCondLst>
                                    <p:cond delay="0"/>
                                  </p:stCondLst>
                                  <p:childTnLst>
                                    <p:set>
                                      <p:cBhvr>
                                        <p:cTn id="91" dur="1" fill="hold">
                                          <p:stCondLst>
                                            <p:cond delay="1"/>
                                          </p:stCondLst>
                                        </p:cTn>
                                        <p:tgtEl>
                                          <p:spTgt spid="5319"/>
                                        </p:tgtEl>
                                        <p:attrNameLst>
                                          <p:attrName>style.visibility</p:attrName>
                                        </p:attrNameLst>
                                      </p:cBhvr>
                                      <p:to>
                                        <p:strVal val="hidden"/>
                                      </p:to>
                                    </p:set>
                                  </p:childTnLst>
                                </p:cTn>
                              </p:par>
                              <p:par>
                                <p:cTn id="92" presetID="1" presetClass="exit" presetSubtype="0" fill="hold" nodeType="withEffect">
                                  <p:stCondLst>
                                    <p:cond delay="0"/>
                                  </p:stCondLst>
                                  <p:childTnLst>
                                    <p:set>
                                      <p:cBhvr>
                                        <p:cTn id="93" dur="1" fill="hold">
                                          <p:stCondLst>
                                            <p:cond delay="1"/>
                                          </p:stCondLst>
                                        </p:cTn>
                                        <p:tgtEl>
                                          <p:spTgt spid="5320"/>
                                        </p:tgtEl>
                                        <p:attrNameLst>
                                          <p:attrName>style.visibility</p:attrName>
                                        </p:attrNameLst>
                                      </p:cBhvr>
                                      <p:to>
                                        <p:strVal val="hidden"/>
                                      </p:to>
                                    </p:set>
                                  </p:childTnLst>
                                </p:cTn>
                              </p:par>
                            </p:childTnLst>
                          </p:cTn>
                        </p:par>
                        <p:par>
                          <p:cTn id="94" fill="hold">
                            <p:stCondLst>
                              <p:cond delay="1250"/>
                            </p:stCondLst>
                            <p:childTnLst>
                              <p:par>
                                <p:cTn id="95" presetID="10" presetClass="entr" presetSubtype="0" fill="hold" nodeType="afterEffect">
                                  <p:stCondLst>
                                    <p:cond delay="0"/>
                                  </p:stCondLst>
                                  <p:childTnLst>
                                    <p:set>
                                      <p:cBhvr>
                                        <p:cTn id="96" dur="1" fill="hold">
                                          <p:stCondLst>
                                            <p:cond delay="0"/>
                                          </p:stCondLst>
                                        </p:cTn>
                                        <p:tgtEl>
                                          <p:spTgt spid="5300"/>
                                        </p:tgtEl>
                                        <p:attrNameLst>
                                          <p:attrName>style.visibility</p:attrName>
                                        </p:attrNameLst>
                                      </p:cBhvr>
                                      <p:to>
                                        <p:strVal val="visible"/>
                                      </p:to>
                                    </p:set>
                                    <p:animEffect transition="in" filter="fade">
                                      <p:cBhvr>
                                        <p:cTn id="97" dur="500"/>
                                        <p:tgtEl>
                                          <p:spTgt spid="5300"/>
                                        </p:tgtEl>
                                      </p:cBhvr>
                                    </p:animEffect>
                                  </p:childTnLst>
                                </p:cTn>
                              </p:par>
                              <p:par>
                                <p:cTn id="98" presetID="10" presetClass="entr" presetSubtype="0" fill="hold" nodeType="withEffect">
                                  <p:stCondLst>
                                    <p:cond delay="0"/>
                                  </p:stCondLst>
                                  <p:childTnLst>
                                    <p:set>
                                      <p:cBhvr>
                                        <p:cTn id="99" dur="1" fill="hold">
                                          <p:stCondLst>
                                            <p:cond delay="0"/>
                                          </p:stCondLst>
                                        </p:cTn>
                                        <p:tgtEl>
                                          <p:spTgt spid="5307"/>
                                        </p:tgtEl>
                                        <p:attrNameLst>
                                          <p:attrName>style.visibility</p:attrName>
                                        </p:attrNameLst>
                                      </p:cBhvr>
                                      <p:to>
                                        <p:strVal val="visible"/>
                                      </p:to>
                                    </p:set>
                                    <p:animEffect transition="in" filter="fade">
                                      <p:cBhvr>
                                        <p:cTn id="100" dur="500"/>
                                        <p:tgtEl>
                                          <p:spTgt spid="5307"/>
                                        </p:tgtEl>
                                      </p:cBhvr>
                                    </p:animEffect>
                                  </p:childTnLst>
                                </p:cTn>
                              </p:par>
                              <p:par>
                                <p:cTn id="101" presetID="10" presetClass="entr" presetSubtype="0" fill="hold" nodeType="withEffect">
                                  <p:stCondLst>
                                    <p:cond delay="0"/>
                                  </p:stCondLst>
                                  <p:childTnLst>
                                    <p:set>
                                      <p:cBhvr>
                                        <p:cTn id="102" dur="1" fill="hold">
                                          <p:stCondLst>
                                            <p:cond delay="0"/>
                                          </p:stCondLst>
                                        </p:cTn>
                                        <p:tgtEl>
                                          <p:spTgt spid="5305"/>
                                        </p:tgtEl>
                                        <p:attrNameLst>
                                          <p:attrName>style.visibility</p:attrName>
                                        </p:attrNameLst>
                                      </p:cBhvr>
                                      <p:to>
                                        <p:strVal val="visible"/>
                                      </p:to>
                                    </p:set>
                                    <p:animEffect transition="in" filter="fade">
                                      <p:cBhvr>
                                        <p:cTn id="103" dur="500"/>
                                        <p:tgtEl>
                                          <p:spTgt spid="5305"/>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5293"/>
                                        </p:tgtEl>
                                        <p:attrNameLst>
                                          <p:attrName>style.visibility</p:attrName>
                                        </p:attrNameLst>
                                      </p:cBhvr>
                                      <p:to>
                                        <p:strVal val="visible"/>
                                      </p:to>
                                    </p:set>
                                    <p:animEffect transition="in" filter="fade">
                                      <p:cBhvr>
                                        <p:cTn id="108" dur="250"/>
                                        <p:tgtEl>
                                          <p:spTgt spid="5293"/>
                                        </p:tgtEl>
                                      </p:cBhvr>
                                    </p:animEffect>
                                  </p:childTnLst>
                                </p:cTn>
                              </p:par>
                              <p:par>
                                <p:cTn id="109" presetID="10" presetClass="exit" presetSubtype="0" fill="hold" nodeType="withEffect">
                                  <p:stCondLst>
                                    <p:cond delay="0"/>
                                  </p:stCondLst>
                                  <p:childTnLst>
                                    <p:animEffect transition="out" filter="fade">
                                      <p:cBhvr>
                                        <p:cTn id="110" dur="500"/>
                                        <p:tgtEl>
                                          <p:spTgt spid="5302"/>
                                        </p:tgtEl>
                                      </p:cBhvr>
                                    </p:animEffect>
                                    <p:set>
                                      <p:cBhvr>
                                        <p:cTn id="111" dur="1" fill="hold">
                                          <p:stCondLst>
                                            <p:cond delay="500"/>
                                          </p:stCondLst>
                                        </p:cTn>
                                        <p:tgtEl>
                                          <p:spTgt spid="5302"/>
                                        </p:tgtEl>
                                        <p:attrNameLst>
                                          <p:attrName>style.visibility</p:attrName>
                                        </p:attrNameLst>
                                      </p:cBhvr>
                                      <p:to>
                                        <p:strVal val="hidden"/>
                                      </p:to>
                                    </p:set>
                                  </p:childTnLst>
                                </p:cTn>
                              </p:par>
                              <p:par>
                                <p:cTn id="112" presetID="10" presetClass="entr" presetSubtype="0" fill="hold" nodeType="withEffect">
                                  <p:stCondLst>
                                    <p:cond delay="0"/>
                                  </p:stCondLst>
                                  <p:childTnLst>
                                    <p:set>
                                      <p:cBhvr>
                                        <p:cTn id="113" dur="1" fill="hold">
                                          <p:stCondLst>
                                            <p:cond delay="0"/>
                                          </p:stCondLst>
                                        </p:cTn>
                                        <p:tgtEl>
                                          <p:spTgt spid="5323"/>
                                        </p:tgtEl>
                                        <p:attrNameLst>
                                          <p:attrName>style.visibility</p:attrName>
                                        </p:attrNameLst>
                                      </p:cBhvr>
                                      <p:to>
                                        <p:strVal val="visible"/>
                                      </p:to>
                                    </p:set>
                                    <p:animEffect transition="in" filter="fade">
                                      <p:cBhvr>
                                        <p:cTn id="114" dur="500"/>
                                        <p:tgtEl>
                                          <p:spTgt spid="5323"/>
                                        </p:tgtEl>
                                      </p:cBhvr>
                                    </p:animEffect>
                                  </p:childTnLst>
                                </p:cTn>
                              </p:par>
                              <p:par>
                                <p:cTn id="115" presetID="10" presetClass="entr" presetSubtype="0" fill="hold" nodeType="withEffect">
                                  <p:stCondLst>
                                    <p:cond delay="0"/>
                                  </p:stCondLst>
                                  <p:childTnLst>
                                    <p:set>
                                      <p:cBhvr>
                                        <p:cTn id="116" dur="1" fill="hold">
                                          <p:stCondLst>
                                            <p:cond delay="0"/>
                                          </p:stCondLst>
                                        </p:cTn>
                                        <p:tgtEl>
                                          <p:spTgt spid="5321">
                                            <p:txEl>
                                              <p:pRg st="0" end="0"/>
                                            </p:txEl>
                                          </p:spTgt>
                                        </p:tgtEl>
                                        <p:attrNameLst>
                                          <p:attrName>style.visibility</p:attrName>
                                        </p:attrNameLst>
                                      </p:cBhvr>
                                      <p:to>
                                        <p:strVal val="visible"/>
                                      </p:to>
                                    </p:set>
                                    <p:animEffect transition="in" filter="fade">
                                      <p:cBhvr>
                                        <p:cTn id="117" dur="250"/>
                                        <p:tgtEl>
                                          <p:spTgt spid="5321">
                                            <p:txEl>
                                              <p:pRg st="0" end="0"/>
                                            </p:txEl>
                                          </p:spTgt>
                                        </p:tgtEl>
                                      </p:cBhvr>
                                    </p:animEffect>
                                  </p:childTnLst>
                                </p:cTn>
                              </p:par>
                              <p:par>
                                <p:cTn id="118" presetID="10" presetClass="entr" presetSubtype="0" fill="hold" nodeType="withEffect">
                                  <p:stCondLst>
                                    <p:cond delay="0"/>
                                  </p:stCondLst>
                                  <p:childTnLst>
                                    <p:set>
                                      <p:cBhvr>
                                        <p:cTn id="119" dur="1" fill="hold">
                                          <p:stCondLst>
                                            <p:cond delay="0"/>
                                          </p:stCondLst>
                                        </p:cTn>
                                        <p:tgtEl>
                                          <p:spTgt spid="5321">
                                            <p:txEl>
                                              <p:pRg st="1" end="1"/>
                                            </p:txEl>
                                          </p:spTgt>
                                        </p:tgtEl>
                                        <p:attrNameLst>
                                          <p:attrName>style.visibility</p:attrName>
                                        </p:attrNameLst>
                                      </p:cBhvr>
                                      <p:to>
                                        <p:strVal val="visible"/>
                                      </p:to>
                                    </p:set>
                                    <p:animEffect transition="in" filter="fade">
                                      <p:cBhvr>
                                        <p:cTn id="120" dur="250"/>
                                        <p:tgtEl>
                                          <p:spTgt spid="5321">
                                            <p:txEl>
                                              <p:pRg st="1" end="1"/>
                                            </p:txEl>
                                          </p:spTgt>
                                        </p:tgtEl>
                                      </p:cBhvr>
                                    </p:animEffect>
                                  </p:childTnLst>
                                </p:cTn>
                              </p:par>
                              <p:par>
                                <p:cTn id="121" presetID="10" presetClass="entr" presetSubtype="0" fill="hold" nodeType="withEffect">
                                  <p:stCondLst>
                                    <p:cond delay="0"/>
                                  </p:stCondLst>
                                  <p:childTnLst>
                                    <p:set>
                                      <p:cBhvr>
                                        <p:cTn id="122" dur="1" fill="hold">
                                          <p:stCondLst>
                                            <p:cond delay="0"/>
                                          </p:stCondLst>
                                        </p:cTn>
                                        <p:tgtEl>
                                          <p:spTgt spid="5321">
                                            <p:txEl>
                                              <p:pRg st="2" end="2"/>
                                            </p:txEl>
                                          </p:spTgt>
                                        </p:tgtEl>
                                        <p:attrNameLst>
                                          <p:attrName>style.visibility</p:attrName>
                                        </p:attrNameLst>
                                      </p:cBhvr>
                                      <p:to>
                                        <p:strVal val="visible"/>
                                      </p:to>
                                    </p:set>
                                    <p:animEffect transition="in" filter="fade">
                                      <p:cBhvr>
                                        <p:cTn id="123" dur="250"/>
                                        <p:tgtEl>
                                          <p:spTgt spid="5321">
                                            <p:txEl>
                                              <p:pRg st="2" end="2"/>
                                            </p:txEl>
                                          </p:spTgt>
                                        </p:tgtEl>
                                      </p:cBhvr>
                                    </p:animEffect>
                                  </p:childTnLst>
                                </p:cTn>
                              </p:par>
                              <p:par>
                                <p:cTn id="124" presetID="10" presetClass="entr" presetSubtype="0" fill="hold" nodeType="withEffect">
                                  <p:stCondLst>
                                    <p:cond delay="0"/>
                                  </p:stCondLst>
                                  <p:childTnLst>
                                    <p:set>
                                      <p:cBhvr>
                                        <p:cTn id="125" dur="1" fill="hold">
                                          <p:stCondLst>
                                            <p:cond delay="0"/>
                                          </p:stCondLst>
                                        </p:cTn>
                                        <p:tgtEl>
                                          <p:spTgt spid="5321">
                                            <p:txEl>
                                              <p:pRg st="3" end="3"/>
                                            </p:txEl>
                                          </p:spTgt>
                                        </p:tgtEl>
                                        <p:attrNameLst>
                                          <p:attrName>style.visibility</p:attrName>
                                        </p:attrNameLst>
                                      </p:cBhvr>
                                      <p:to>
                                        <p:strVal val="visible"/>
                                      </p:to>
                                    </p:set>
                                    <p:animEffect transition="in" filter="fade">
                                      <p:cBhvr>
                                        <p:cTn id="126" dur="250"/>
                                        <p:tgtEl>
                                          <p:spTgt spid="5321">
                                            <p:txEl>
                                              <p:pRg st="3" end="3"/>
                                            </p:txEl>
                                          </p:spTgt>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nodeType="clickEffect">
                                  <p:stCondLst>
                                    <p:cond delay="0"/>
                                  </p:stCondLst>
                                  <p:childTnLst>
                                    <p:set>
                                      <p:cBhvr>
                                        <p:cTn id="130" dur="1" fill="hold">
                                          <p:stCondLst>
                                            <p:cond delay="0"/>
                                          </p:stCondLst>
                                        </p:cTn>
                                        <p:tgtEl>
                                          <p:spTgt spid="5288"/>
                                        </p:tgtEl>
                                        <p:attrNameLst>
                                          <p:attrName>style.visibility</p:attrName>
                                        </p:attrNameLst>
                                      </p:cBhvr>
                                      <p:to>
                                        <p:strVal val="visible"/>
                                      </p:to>
                                    </p:set>
                                    <p:animEffect transition="in" filter="fade">
                                      <p:cBhvr>
                                        <p:cTn id="131" dur="250"/>
                                        <p:tgtEl>
                                          <p:spTgt spid="5288"/>
                                        </p:tgtEl>
                                      </p:cBhvr>
                                    </p:animEffect>
                                  </p:childTnLst>
                                </p:cTn>
                              </p:par>
                              <p:par>
                                <p:cTn id="132" presetID="10" presetClass="entr" presetSubtype="0" fill="hold" nodeType="withEffect">
                                  <p:stCondLst>
                                    <p:cond delay="0"/>
                                  </p:stCondLst>
                                  <p:childTnLst>
                                    <p:set>
                                      <p:cBhvr>
                                        <p:cTn id="133" dur="1" fill="hold">
                                          <p:stCondLst>
                                            <p:cond delay="0"/>
                                          </p:stCondLst>
                                        </p:cTn>
                                        <p:tgtEl>
                                          <p:spTgt spid="5322"/>
                                        </p:tgtEl>
                                        <p:attrNameLst>
                                          <p:attrName>style.visibility</p:attrName>
                                        </p:attrNameLst>
                                      </p:cBhvr>
                                      <p:to>
                                        <p:strVal val="visible"/>
                                      </p:to>
                                    </p:set>
                                    <p:animEffect transition="in" filter="fade">
                                      <p:cBhvr>
                                        <p:cTn id="134" dur="500"/>
                                        <p:tgtEl>
                                          <p:spTgt spid="5322"/>
                                        </p:tgtEl>
                                      </p:cBhvr>
                                    </p:animEffect>
                                  </p:childTnLst>
                                </p:cTn>
                              </p:par>
                              <p:par>
                                <p:cTn id="135" presetID="10" presetClass="exit" presetSubtype="0" fill="hold" nodeType="withEffect">
                                  <p:stCondLst>
                                    <p:cond delay="0"/>
                                  </p:stCondLst>
                                  <p:childTnLst>
                                    <p:animEffect transition="out" filter="fade">
                                      <p:cBhvr>
                                        <p:cTn id="136" dur="500"/>
                                        <p:tgtEl>
                                          <p:spTgt spid="5323"/>
                                        </p:tgtEl>
                                      </p:cBhvr>
                                    </p:animEffect>
                                    <p:set>
                                      <p:cBhvr>
                                        <p:cTn id="137" dur="1" fill="hold">
                                          <p:stCondLst>
                                            <p:cond delay="500"/>
                                          </p:stCondLst>
                                        </p:cTn>
                                        <p:tgtEl>
                                          <p:spTgt spid="5323"/>
                                        </p:tgtEl>
                                        <p:attrNameLst>
                                          <p:attrName>style.visibility</p:attrName>
                                        </p:attrNameLst>
                                      </p:cBhvr>
                                      <p:to>
                                        <p:strVal val="hidden"/>
                                      </p:to>
                                    </p:se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5308"/>
                                        </p:tgtEl>
                                        <p:attrNameLst>
                                          <p:attrName>style.visibility</p:attrName>
                                        </p:attrNameLst>
                                      </p:cBhvr>
                                      <p:to>
                                        <p:strVal val="visible"/>
                                      </p:to>
                                    </p:set>
                                    <p:animEffect transition="in" filter="fade">
                                      <p:cBhvr>
                                        <p:cTn id="142" dur="250"/>
                                        <p:tgtEl>
                                          <p:spTgt spid="5308"/>
                                        </p:tgtEl>
                                      </p:cBhvr>
                                    </p:animEffect>
                                  </p:childTnLst>
                                </p:cTn>
                              </p:par>
                              <p:par>
                                <p:cTn id="143" presetID="10" presetClass="entr" presetSubtype="0" fill="hold" nodeType="withEffect">
                                  <p:stCondLst>
                                    <p:cond delay="0"/>
                                  </p:stCondLst>
                                  <p:childTnLst>
                                    <p:set>
                                      <p:cBhvr>
                                        <p:cTn id="144" dur="1" fill="hold">
                                          <p:stCondLst>
                                            <p:cond delay="0"/>
                                          </p:stCondLst>
                                        </p:cTn>
                                        <p:tgtEl>
                                          <p:spTgt spid="5302"/>
                                        </p:tgtEl>
                                        <p:attrNameLst>
                                          <p:attrName>style.visibility</p:attrName>
                                        </p:attrNameLst>
                                      </p:cBhvr>
                                      <p:to>
                                        <p:strVal val="visible"/>
                                      </p:to>
                                    </p:set>
                                    <p:animEffect transition="in" filter="fade">
                                      <p:cBhvr>
                                        <p:cTn id="145" dur="500"/>
                                        <p:tgtEl>
                                          <p:spTgt spid="5302"/>
                                        </p:tgtEl>
                                      </p:cBhvr>
                                    </p:animEffect>
                                  </p:childTnLst>
                                </p:cTn>
                              </p:par>
                              <p:par>
                                <p:cTn id="146" presetID="10" presetClass="exit" presetSubtype="0" fill="hold" nodeType="withEffect">
                                  <p:stCondLst>
                                    <p:cond delay="0"/>
                                  </p:stCondLst>
                                  <p:childTnLst>
                                    <p:animEffect transition="out" filter="fade">
                                      <p:cBhvr>
                                        <p:cTn id="147" dur="500"/>
                                        <p:tgtEl>
                                          <p:spTgt spid="5322"/>
                                        </p:tgtEl>
                                      </p:cBhvr>
                                    </p:animEffect>
                                    <p:set>
                                      <p:cBhvr>
                                        <p:cTn id="148" dur="1" fill="hold">
                                          <p:stCondLst>
                                            <p:cond delay="500"/>
                                          </p:stCondLst>
                                        </p:cTn>
                                        <p:tgtEl>
                                          <p:spTgt spid="53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5361"/>
        <p:cNvGrpSpPr/>
        <p:nvPr/>
      </p:nvGrpSpPr>
      <p:grpSpPr>
        <a:xfrm>
          <a:off x="0" y="0"/>
          <a:ext cx="0" cy="0"/>
          <a:chOff x="0" y="0"/>
          <a:chExt cx="0" cy="0"/>
        </a:xfrm>
      </p:grpSpPr>
      <p:sp>
        <p:nvSpPr>
          <p:cNvPr id="5362" name="Google Shape;5362;p180"/>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Additional environment information</a:t>
            </a:r>
            <a:endParaRPr/>
          </a:p>
        </p:txBody>
      </p:sp>
      <p:sp>
        <p:nvSpPr>
          <p:cNvPr id="5363" name="Google Shape;5363;p180"/>
          <p:cNvSpPr txBox="1">
            <a:spLocks noGrp="1"/>
          </p:cNvSpPr>
          <p:nvPr>
            <p:ph type="body" idx="1"/>
          </p:nvPr>
        </p:nvSpPr>
        <p:spPr>
          <a:xfrm>
            <a:off x="530225" y="1268413"/>
            <a:ext cx="8002588" cy="5160962"/>
          </a:xfrm>
          <a:prstGeom prst="rect">
            <a:avLst/>
          </a:prstGeom>
          <a:noFill/>
          <a:ln>
            <a:noFill/>
          </a:ln>
        </p:spPr>
        <p:txBody>
          <a:bodyPr spcFirstLastPara="1" wrap="square" lIns="91425" tIns="45700" rIns="91425" bIns="45700" anchor="t" anchorCtr="0">
            <a:noAutofit/>
          </a:bodyPr>
          <a:lstStyle/>
          <a:p>
            <a:pPr marL="265113" lvl="0" indent="-80963" algn="l" rtl="0">
              <a:spcBef>
                <a:spcPts val="0"/>
              </a:spcBef>
              <a:spcAft>
                <a:spcPts val="0"/>
              </a:spcAft>
              <a:buSzPts val="1600"/>
              <a:buNone/>
            </a:pPr>
            <a:endParaRPr/>
          </a:p>
          <a:p>
            <a:pPr marL="265113" lvl="0" indent="-182563" algn="l" rtl="0">
              <a:spcBef>
                <a:spcPts val="600"/>
              </a:spcBef>
              <a:spcAft>
                <a:spcPts val="0"/>
              </a:spcAft>
              <a:buSzPts val="1600"/>
              <a:buChar char="▪"/>
            </a:pPr>
            <a:r>
              <a:rPr lang="en-US"/>
              <a:t>relationship</a:t>
            </a:r>
            <a:br>
              <a:rPr lang="en-US"/>
            </a:br>
            <a:r>
              <a:rPr lang="en-US"/>
              <a:t>Different environments can support different uses/</a:t>
            </a:r>
            <a:r>
              <a:rPr lang="en-US" i="1" u="sng"/>
              <a:t>purposes</a:t>
            </a:r>
            <a:r>
              <a:rPr lang="en-US"/>
              <a:t> of objects</a:t>
            </a:r>
            <a:br>
              <a:rPr lang="en-US"/>
            </a:br>
            <a:r>
              <a:rPr lang="en-US" b="1"/>
              <a:t>create</a:t>
            </a:r>
            <a:r>
              <a:rPr lang="en-US"/>
              <a:t>, </a:t>
            </a:r>
            <a:r>
              <a:rPr lang="en-US" b="1"/>
              <a:t>edit</a:t>
            </a:r>
            <a:r>
              <a:rPr lang="en-US"/>
              <a:t>, </a:t>
            </a:r>
            <a:r>
              <a:rPr lang="en-US" b="1"/>
              <a:t>modify</a:t>
            </a:r>
            <a:r>
              <a:rPr lang="en-US"/>
              <a:t>, </a:t>
            </a:r>
            <a:r>
              <a:rPr lang="en-US" b="1"/>
              <a:t>render</a:t>
            </a:r>
            <a:r>
              <a:rPr lang="en-US"/>
              <a:t>…</a:t>
            </a:r>
            <a:endParaRPr/>
          </a:p>
          <a:p>
            <a:pPr marL="265113" lvl="0" indent="-80963" algn="l" rtl="0">
              <a:spcBef>
                <a:spcPts val="600"/>
              </a:spcBef>
              <a:spcAft>
                <a:spcPts val="0"/>
              </a:spcAft>
              <a:buSzPts val="1600"/>
              <a:buNone/>
            </a:pPr>
            <a:endParaRPr/>
          </a:p>
          <a:p>
            <a:pPr marL="265113" lvl="0" indent="-182563" algn="l" rtl="0">
              <a:spcBef>
                <a:spcPts val="600"/>
              </a:spcBef>
              <a:spcAft>
                <a:spcPts val="0"/>
              </a:spcAft>
              <a:buSzPts val="1600"/>
              <a:buChar char="▪"/>
            </a:pPr>
            <a:r>
              <a:rPr lang="en-US"/>
              <a:t>relationship</a:t>
            </a:r>
            <a:br>
              <a:rPr lang="en-US"/>
            </a:br>
            <a:r>
              <a:rPr lang="en-US" i="1" u="sng"/>
              <a:t>Characteristics</a:t>
            </a:r>
            <a:r>
              <a:rPr lang="en-US"/>
              <a:t> describing how the environment </a:t>
            </a:r>
            <a:br>
              <a:rPr lang="en-US"/>
            </a:br>
            <a:r>
              <a:rPr lang="en-US"/>
              <a:t>supports its purpose</a:t>
            </a:r>
            <a:br>
              <a:rPr lang="en-US"/>
            </a:br>
            <a:r>
              <a:rPr lang="en-US" b="1"/>
              <a:t>unspecified</a:t>
            </a:r>
            <a:r>
              <a:rPr lang="en-US"/>
              <a:t>, </a:t>
            </a:r>
            <a:r>
              <a:rPr lang="en-US" b="1"/>
              <a:t>minimum</a:t>
            </a:r>
            <a:r>
              <a:rPr lang="en-US"/>
              <a:t>, </a:t>
            </a:r>
            <a:r>
              <a:rPr lang="en-US" b="1"/>
              <a:t>known</a:t>
            </a:r>
            <a:r>
              <a:rPr lang="en-US"/>
              <a:t> </a:t>
            </a:r>
            <a:r>
              <a:rPr lang="en-US" b="1"/>
              <a:t>to</a:t>
            </a:r>
            <a:r>
              <a:rPr lang="en-US"/>
              <a:t> </a:t>
            </a:r>
            <a:r>
              <a:rPr lang="en-US" b="1"/>
              <a:t>work</a:t>
            </a:r>
            <a:r>
              <a:rPr lang="en-US"/>
              <a:t>, </a:t>
            </a:r>
            <a:r>
              <a:rPr lang="en-US" b="1"/>
              <a:t>recommended</a:t>
            </a:r>
            <a:r>
              <a:rPr lang="en-US"/>
              <a:t> … 	</a:t>
            </a:r>
            <a:endParaRPr/>
          </a:p>
          <a:p>
            <a:pPr marL="265113" lvl="0" indent="-182563" algn="l" rtl="0">
              <a:spcBef>
                <a:spcPts val="600"/>
              </a:spcBef>
              <a:spcAft>
                <a:spcPts val="0"/>
              </a:spcAft>
              <a:buSzPts val="1600"/>
              <a:buNone/>
            </a:pPr>
            <a:br>
              <a:rPr lang="en-US"/>
            </a:br>
            <a:endParaRPr sz="1800"/>
          </a:p>
          <a:p>
            <a:pPr marL="265113" lvl="0" indent="-182563" algn="l" rtl="0">
              <a:spcBef>
                <a:spcPts val="600"/>
              </a:spcBef>
              <a:spcAft>
                <a:spcPts val="0"/>
              </a:spcAft>
              <a:buSzPts val="1600"/>
              <a:buNone/>
            </a:pPr>
            <a:r>
              <a:rPr lang="en-US"/>
              <a:t>	</a:t>
            </a:r>
            <a:endParaRPr/>
          </a:p>
          <a:p>
            <a:pPr marL="265113" lvl="0" indent="-80963" algn="l" rtl="0">
              <a:spcBef>
                <a:spcPts val="600"/>
              </a:spcBef>
              <a:spcAft>
                <a:spcPts val="0"/>
              </a:spcAft>
              <a:buSzPts val="1600"/>
              <a:buNone/>
            </a:pPr>
            <a:endParaRPr/>
          </a:p>
        </p:txBody>
      </p:sp>
    </p:spTree>
    <p:extLst>
      <p:ext uri="{BB962C8B-B14F-4D97-AF65-F5344CB8AC3E}">
        <p14:creationId xmlns:p14="http://schemas.microsoft.com/office/powerpoint/2010/main" val="80077169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5369"/>
        <p:cNvGrpSpPr/>
        <p:nvPr/>
      </p:nvGrpSpPr>
      <p:grpSpPr>
        <a:xfrm>
          <a:off x="0" y="0"/>
          <a:ext cx="0" cy="0"/>
          <a:chOff x="0" y="0"/>
          <a:chExt cx="0" cy="0"/>
        </a:xfrm>
      </p:grpSpPr>
      <p:grpSp>
        <p:nvGrpSpPr>
          <p:cNvPr id="5370" name="Google Shape;5370;p181"/>
          <p:cNvGrpSpPr/>
          <p:nvPr/>
        </p:nvGrpSpPr>
        <p:grpSpPr>
          <a:xfrm>
            <a:off x="3779912" y="1027398"/>
            <a:ext cx="588031" cy="630543"/>
            <a:chOff x="3016585" y="521165"/>
            <a:chExt cx="588031" cy="630543"/>
          </a:xfrm>
        </p:grpSpPr>
        <p:pic>
          <p:nvPicPr>
            <p:cNvPr id="5371" name="Google Shape;5371;p181" descr="P:\digital.bevaring.dk\Illustrations\web\Bevaringsmetoder_PreservationMethods_DigitalPreservation.png"/>
            <p:cNvPicPr preferRelativeResize="0"/>
            <p:nvPr/>
          </p:nvPicPr>
          <p:blipFill rotWithShape="1">
            <a:blip r:embed="rId3">
              <a:alphaModFix/>
            </a:blip>
            <a:srcRect/>
            <a:stretch/>
          </p:blipFill>
          <p:spPr>
            <a:xfrm>
              <a:off x="3016585" y="625859"/>
              <a:ext cx="588031" cy="525849"/>
            </a:xfrm>
            <a:prstGeom prst="rect">
              <a:avLst/>
            </a:prstGeom>
            <a:noFill/>
            <a:ln>
              <a:noFill/>
            </a:ln>
          </p:spPr>
        </p:pic>
        <p:sp>
          <p:nvSpPr>
            <p:cNvPr id="5372" name="Google Shape;5372;p181"/>
            <p:cNvSpPr/>
            <p:nvPr/>
          </p:nvSpPr>
          <p:spPr>
            <a:xfrm>
              <a:off x="3139971" y="521165"/>
              <a:ext cx="203200" cy="2476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2000"/>
                <a:buFont typeface="Gill Sans"/>
                <a:buNone/>
              </a:pPr>
              <a:endParaRPr sz="2000" b="0" i="0" u="none" strike="noStrike" cap="none">
                <a:solidFill>
                  <a:srgbClr val="FFFFFF"/>
                </a:solidFill>
                <a:latin typeface="Gill Sans"/>
                <a:ea typeface="Gill Sans"/>
                <a:cs typeface="Gill Sans"/>
                <a:sym typeface="Gill Sans"/>
              </a:endParaRPr>
            </a:p>
          </p:txBody>
        </p:sp>
      </p:grpSp>
      <p:sp>
        <p:nvSpPr>
          <p:cNvPr id="5373" name="Google Shape;5373;p181"/>
          <p:cNvSpPr/>
          <p:nvPr/>
        </p:nvSpPr>
        <p:spPr>
          <a:xfrm rot="-5400000">
            <a:off x="2671036" y="1183496"/>
            <a:ext cx="273096" cy="463417"/>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38100" cap="flat" cmpd="sng">
            <a:solidFill>
              <a:srgbClr val="8A87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sp>
        <p:nvSpPr>
          <p:cNvPr id="5374" name="Google Shape;5374;p181"/>
          <p:cNvSpPr/>
          <p:nvPr/>
        </p:nvSpPr>
        <p:spPr>
          <a:xfrm>
            <a:off x="3007542" y="1235646"/>
            <a:ext cx="695669" cy="398234"/>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400"/>
              <a:buFont typeface="Calibri"/>
              <a:buNone/>
            </a:pPr>
            <a:r>
              <a:rPr lang="en-US" sz="1400" b="0" i="0" u="none" strike="noStrike" cap="none">
                <a:solidFill>
                  <a:srgbClr val="FFFFFF"/>
                </a:solidFill>
                <a:latin typeface="Calibri"/>
                <a:ea typeface="Calibri"/>
                <a:cs typeface="Calibri"/>
                <a:sym typeface="Calibri"/>
              </a:rPr>
              <a:t>Object</a:t>
            </a:r>
            <a:endParaRPr sz="1400" b="0" i="0" u="none" strike="noStrike" cap="none">
              <a:solidFill>
                <a:srgbClr val="FFFFFF"/>
              </a:solidFill>
              <a:latin typeface="Times New Roman"/>
              <a:ea typeface="Times New Roman"/>
              <a:cs typeface="Times New Roman"/>
              <a:sym typeface="Times New Roman"/>
            </a:endParaRPr>
          </a:p>
        </p:txBody>
      </p:sp>
      <p:sp>
        <p:nvSpPr>
          <p:cNvPr id="5375" name="Google Shape;5375;p181"/>
          <p:cNvSpPr/>
          <p:nvPr/>
        </p:nvSpPr>
        <p:spPr>
          <a:xfrm>
            <a:off x="631981" y="2064070"/>
            <a:ext cx="4104000" cy="287337"/>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b="0" i="0" u="none" strike="noStrike" cap="none">
                <a:solidFill>
                  <a:srgbClr val="FFFFFF"/>
                </a:solidFill>
                <a:latin typeface="Verdana"/>
                <a:ea typeface="Verdana"/>
                <a:cs typeface="Verdana"/>
                <a:sym typeface="Verdana"/>
              </a:rPr>
              <a:t>relationshipType</a:t>
            </a:r>
            <a:endParaRPr b="0" i="0" u="none" strike="noStrike" cap="none">
              <a:solidFill>
                <a:srgbClr val="FFFFFF"/>
              </a:solidFill>
              <a:latin typeface="Verdana"/>
              <a:ea typeface="Verdana"/>
              <a:cs typeface="Verdana"/>
              <a:sym typeface="Verdana"/>
            </a:endParaRPr>
          </a:p>
        </p:txBody>
      </p:sp>
      <p:sp>
        <p:nvSpPr>
          <p:cNvPr id="5376" name="Google Shape;5376;p181"/>
          <p:cNvSpPr/>
          <p:nvPr/>
        </p:nvSpPr>
        <p:spPr>
          <a:xfrm>
            <a:off x="631981" y="2387920"/>
            <a:ext cx="4104000"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b="0" i="0" u="none" strike="noStrike" cap="none">
                <a:solidFill>
                  <a:srgbClr val="FFFFFF"/>
                </a:solidFill>
                <a:latin typeface="Verdana"/>
                <a:ea typeface="Verdana"/>
                <a:cs typeface="Verdana"/>
                <a:sym typeface="Verdana"/>
              </a:rPr>
              <a:t>relationshipSubType</a:t>
            </a:r>
            <a:endParaRPr b="0" i="0" u="none" strike="noStrike" cap="none">
              <a:solidFill>
                <a:srgbClr val="FFFFFF"/>
              </a:solidFill>
              <a:latin typeface="Verdana"/>
              <a:ea typeface="Verdana"/>
              <a:cs typeface="Verdana"/>
              <a:sym typeface="Verdana"/>
            </a:endParaRPr>
          </a:p>
        </p:txBody>
      </p:sp>
      <p:cxnSp>
        <p:nvCxnSpPr>
          <p:cNvPr id="5377" name="Google Shape;5377;p181"/>
          <p:cNvCxnSpPr>
            <a:stCxn id="5378" idx="1"/>
            <a:endCxn id="5375" idx="5"/>
          </p:cNvCxnSpPr>
          <p:nvPr/>
        </p:nvCxnSpPr>
        <p:spPr>
          <a:xfrm>
            <a:off x="485775" y="1740086"/>
            <a:ext cx="182100" cy="467700"/>
          </a:xfrm>
          <a:prstGeom prst="straightConnector1">
            <a:avLst/>
          </a:prstGeom>
          <a:noFill/>
          <a:ln w="9525" cap="flat" cmpd="sng">
            <a:solidFill>
              <a:srgbClr val="000000"/>
            </a:solidFill>
            <a:prstDash val="solid"/>
            <a:round/>
            <a:headEnd type="none" w="sm" len="sm"/>
            <a:tailEnd type="none" w="sm" len="sm"/>
          </a:ln>
        </p:spPr>
      </p:cxnSp>
      <p:cxnSp>
        <p:nvCxnSpPr>
          <p:cNvPr id="5379" name="Google Shape;5379;p181"/>
          <p:cNvCxnSpPr>
            <a:stCxn id="5378" idx="1"/>
            <a:endCxn id="5376" idx="5"/>
          </p:cNvCxnSpPr>
          <p:nvPr/>
        </p:nvCxnSpPr>
        <p:spPr>
          <a:xfrm>
            <a:off x="485775" y="1740086"/>
            <a:ext cx="182400" cy="792300"/>
          </a:xfrm>
          <a:prstGeom prst="straightConnector1">
            <a:avLst/>
          </a:prstGeom>
          <a:noFill/>
          <a:ln w="9525" cap="flat" cmpd="sng">
            <a:solidFill>
              <a:srgbClr val="000000"/>
            </a:solidFill>
            <a:prstDash val="solid"/>
            <a:round/>
            <a:headEnd type="none" w="sm" len="sm"/>
            <a:tailEnd type="none" w="sm" len="sm"/>
          </a:ln>
        </p:spPr>
      </p:cxnSp>
      <p:sp>
        <p:nvSpPr>
          <p:cNvPr id="5380" name="Google Shape;5380;p181"/>
          <p:cNvSpPr/>
          <p:nvPr/>
        </p:nvSpPr>
        <p:spPr>
          <a:xfrm>
            <a:off x="631981" y="2712157"/>
            <a:ext cx="4104000"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b="0" i="0" u="none" strike="noStrike" cap="none">
                <a:solidFill>
                  <a:srgbClr val="FFFFFF"/>
                </a:solidFill>
                <a:latin typeface="Verdana"/>
                <a:ea typeface="Verdana"/>
                <a:cs typeface="Verdana"/>
                <a:sym typeface="Verdana"/>
              </a:rPr>
              <a:t>relatedObjectIdentifier</a:t>
            </a:r>
            <a:endParaRPr b="0" i="0" u="none" strike="noStrike" cap="none">
              <a:solidFill>
                <a:srgbClr val="FFFFFF"/>
              </a:solidFill>
              <a:latin typeface="Verdana"/>
              <a:ea typeface="Verdana"/>
              <a:cs typeface="Verdana"/>
              <a:sym typeface="Verdana"/>
            </a:endParaRPr>
          </a:p>
        </p:txBody>
      </p:sp>
      <p:cxnSp>
        <p:nvCxnSpPr>
          <p:cNvPr id="5381" name="Google Shape;5381;p181"/>
          <p:cNvCxnSpPr>
            <a:stCxn id="5378" idx="1"/>
            <a:endCxn id="5380" idx="5"/>
          </p:cNvCxnSpPr>
          <p:nvPr/>
        </p:nvCxnSpPr>
        <p:spPr>
          <a:xfrm>
            <a:off x="485775" y="1740086"/>
            <a:ext cx="182400" cy="1116600"/>
          </a:xfrm>
          <a:prstGeom prst="straightConnector1">
            <a:avLst/>
          </a:prstGeom>
          <a:noFill/>
          <a:ln w="9525" cap="flat" cmpd="sng">
            <a:solidFill>
              <a:srgbClr val="000000"/>
            </a:solidFill>
            <a:prstDash val="solid"/>
            <a:round/>
            <a:headEnd type="none" w="sm" len="sm"/>
            <a:tailEnd type="none" w="sm" len="sm"/>
          </a:ln>
        </p:spPr>
      </p:cxnSp>
      <p:sp>
        <p:nvSpPr>
          <p:cNvPr id="5382" name="Google Shape;5382;p181"/>
          <p:cNvSpPr/>
          <p:nvPr/>
        </p:nvSpPr>
        <p:spPr>
          <a:xfrm>
            <a:off x="631980" y="3379055"/>
            <a:ext cx="4104000"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b="0" i="0" u="none" strike="noStrike" cap="none">
                <a:solidFill>
                  <a:srgbClr val="FFFFFF"/>
                </a:solidFill>
                <a:latin typeface="Verdana"/>
                <a:ea typeface="Verdana"/>
                <a:cs typeface="Verdana"/>
                <a:sym typeface="Verdana"/>
              </a:rPr>
              <a:t>relatedEventIdentifier</a:t>
            </a:r>
            <a:endParaRPr b="0" i="0" u="none" strike="noStrike" cap="none">
              <a:solidFill>
                <a:srgbClr val="FFFFFF"/>
              </a:solidFill>
              <a:latin typeface="Verdana"/>
              <a:ea typeface="Verdana"/>
              <a:cs typeface="Verdana"/>
              <a:sym typeface="Verdana"/>
            </a:endParaRPr>
          </a:p>
        </p:txBody>
      </p:sp>
      <p:sp>
        <p:nvSpPr>
          <p:cNvPr id="5383" name="Google Shape;5383;p181"/>
          <p:cNvSpPr/>
          <p:nvPr/>
        </p:nvSpPr>
        <p:spPr>
          <a:xfrm>
            <a:off x="612204" y="4053393"/>
            <a:ext cx="4104000"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b="0" i="0" u="none" strike="noStrike" cap="none">
                <a:solidFill>
                  <a:srgbClr val="FFFFFF"/>
                </a:solidFill>
                <a:latin typeface="Verdana"/>
                <a:ea typeface="Verdana"/>
                <a:cs typeface="Verdana"/>
                <a:sym typeface="Verdana"/>
              </a:rPr>
              <a:t>relatedEnvironmentPurpose</a:t>
            </a:r>
            <a:endParaRPr b="0" i="0" u="none" strike="noStrike" cap="none">
              <a:solidFill>
                <a:srgbClr val="FFFFFF"/>
              </a:solidFill>
              <a:latin typeface="Verdana"/>
              <a:ea typeface="Verdana"/>
              <a:cs typeface="Verdana"/>
              <a:sym typeface="Verdana"/>
            </a:endParaRPr>
          </a:p>
        </p:txBody>
      </p:sp>
      <p:sp>
        <p:nvSpPr>
          <p:cNvPr id="5384" name="Google Shape;5384;p181"/>
          <p:cNvSpPr/>
          <p:nvPr/>
        </p:nvSpPr>
        <p:spPr>
          <a:xfrm>
            <a:off x="612204" y="4377243"/>
            <a:ext cx="4104000"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b="0" i="0" u="none" strike="noStrike" cap="none">
                <a:solidFill>
                  <a:srgbClr val="FFFFFF"/>
                </a:solidFill>
                <a:latin typeface="Verdana"/>
                <a:ea typeface="Verdana"/>
                <a:cs typeface="Verdana"/>
                <a:sym typeface="Verdana"/>
              </a:rPr>
              <a:t>relatedEnvironmentCharacteristic</a:t>
            </a:r>
            <a:endParaRPr b="0" i="0" u="none" strike="noStrike" cap="none">
              <a:solidFill>
                <a:srgbClr val="FFFFFF"/>
              </a:solidFill>
              <a:latin typeface="Verdana"/>
              <a:ea typeface="Verdana"/>
              <a:cs typeface="Verdana"/>
              <a:sym typeface="Verdana"/>
            </a:endParaRPr>
          </a:p>
        </p:txBody>
      </p:sp>
      <p:cxnSp>
        <p:nvCxnSpPr>
          <p:cNvPr id="5385" name="Google Shape;5385;p181"/>
          <p:cNvCxnSpPr>
            <a:stCxn id="5378" idx="1"/>
            <a:endCxn id="5383" idx="5"/>
          </p:cNvCxnSpPr>
          <p:nvPr/>
        </p:nvCxnSpPr>
        <p:spPr>
          <a:xfrm>
            <a:off x="485775" y="1740086"/>
            <a:ext cx="162300" cy="2457000"/>
          </a:xfrm>
          <a:prstGeom prst="straightConnector1">
            <a:avLst/>
          </a:prstGeom>
          <a:noFill/>
          <a:ln w="9525" cap="flat" cmpd="sng">
            <a:solidFill>
              <a:srgbClr val="000000"/>
            </a:solidFill>
            <a:prstDash val="solid"/>
            <a:round/>
            <a:headEnd type="none" w="sm" len="sm"/>
            <a:tailEnd type="none" w="sm" len="sm"/>
          </a:ln>
        </p:spPr>
      </p:cxnSp>
      <p:cxnSp>
        <p:nvCxnSpPr>
          <p:cNvPr id="5386" name="Google Shape;5386;p181"/>
          <p:cNvCxnSpPr>
            <a:stCxn id="5378" idx="1"/>
            <a:endCxn id="5384" idx="5"/>
          </p:cNvCxnSpPr>
          <p:nvPr/>
        </p:nvCxnSpPr>
        <p:spPr>
          <a:xfrm>
            <a:off x="485775" y="1740086"/>
            <a:ext cx="162300" cy="2780700"/>
          </a:xfrm>
          <a:prstGeom prst="straightConnector1">
            <a:avLst/>
          </a:prstGeom>
          <a:noFill/>
          <a:ln w="9525" cap="flat" cmpd="sng">
            <a:solidFill>
              <a:srgbClr val="000000"/>
            </a:solidFill>
            <a:prstDash val="solid"/>
            <a:round/>
            <a:headEnd type="none" w="sm" len="sm"/>
            <a:tailEnd type="none" w="sm" len="sm"/>
          </a:ln>
        </p:spPr>
      </p:cxnSp>
      <p:cxnSp>
        <p:nvCxnSpPr>
          <p:cNvPr id="5387" name="Google Shape;5387;p181"/>
          <p:cNvCxnSpPr>
            <a:stCxn id="5378" idx="1"/>
            <a:endCxn id="5382" idx="5"/>
          </p:cNvCxnSpPr>
          <p:nvPr/>
        </p:nvCxnSpPr>
        <p:spPr>
          <a:xfrm>
            <a:off x="485775" y="1740086"/>
            <a:ext cx="182100" cy="1782600"/>
          </a:xfrm>
          <a:prstGeom prst="straightConnector1">
            <a:avLst/>
          </a:prstGeom>
          <a:noFill/>
          <a:ln w="9525" cap="flat" cmpd="sng">
            <a:solidFill>
              <a:srgbClr val="000000"/>
            </a:solidFill>
            <a:prstDash val="solid"/>
            <a:round/>
            <a:headEnd type="none" w="sm" len="sm"/>
            <a:tailEnd type="none" w="sm" len="sm"/>
          </a:ln>
        </p:spPr>
      </p:cxnSp>
      <p:sp>
        <p:nvSpPr>
          <p:cNvPr id="5378" name="Google Shape;5378;p181"/>
          <p:cNvSpPr/>
          <p:nvPr/>
        </p:nvSpPr>
        <p:spPr>
          <a:xfrm>
            <a:off x="485775" y="1578161"/>
            <a:ext cx="1512000"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b="0" i="0" u="none" strike="noStrike" cap="none">
                <a:solidFill>
                  <a:srgbClr val="FFFFFF"/>
                </a:solidFill>
                <a:latin typeface="Verdana"/>
                <a:ea typeface="Verdana"/>
                <a:cs typeface="Verdana"/>
                <a:sym typeface="Verdana"/>
              </a:rPr>
              <a:t>relationship</a:t>
            </a:r>
            <a:endParaRPr sz="1100"/>
          </a:p>
        </p:txBody>
      </p:sp>
      <p:sp>
        <p:nvSpPr>
          <p:cNvPr id="5388" name="Google Shape;5388;p181"/>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Object Entity – Semantic Units</a:t>
            </a:r>
            <a:endParaRPr/>
          </a:p>
        </p:txBody>
      </p:sp>
      <p:sp>
        <p:nvSpPr>
          <p:cNvPr id="5389" name="Google Shape;5389;p181"/>
          <p:cNvSpPr txBox="1"/>
          <p:nvPr/>
        </p:nvSpPr>
        <p:spPr>
          <a:xfrm>
            <a:off x="395536" y="2930416"/>
            <a:ext cx="2738185" cy="329281"/>
          </a:xfrm>
          <a:prstGeom prst="rect">
            <a:avLst/>
          </a:prstGeom>
          <a:noFill/>
          <a:ln>
            <a:noFill/>
          </a:ln>
        </p:spPr>
        <p:txBody>
          <a:bodyPr spcFirstLastPara="1" wrap="square" lIns="91425" tIns="45700" rIns="91425" bIns="45700" anchor="t" anchorCtr="0">
            <a:spAutoFit/>
          </a:bodyPr>
          <a:lstStyle/>
          <a:p>
            <a:pPr marL="742950" marR="0" lvl="1" indent="-285750" algn="l" rtl="0">
              <a:lnSpc>
                <a:spcPct val="110000"/>
              </a:lnSpc>
              <a:spcBef>
                <a:spcPts val="0"/>
              </a:spcBef>
              <a:spcAft>
                <a:spcPts val="0"/>
              </a:spcAft>
              <a:buClr>
                <a:srgbClr val="000000"/>
              </a:buClr>
              <a:buSzPts val="1800"/>
              <a:buFont typeface="Gill Sans"/>
              <a:buNone/>
            </a:pPr>
            <a:r>
              <a:rPr lang="en-US" b="0" i="0" u="none" strike="noStrike" cap="none">
                <a:solidFill>
                  <a:srgbClr val="000000"/>
                </a:solidFill>
                <a:latin typeface="Gill Sans"/>
                <a:ea typeface="Gill Sans"/>
                <a:cs typeface="Gill Sans"/>
                <a:sym typeface="Gill Sans"/>
              </a:rPr>
              <a:t>(type, value, sequence)</a:t>
            </a:r>
            <a:endParaRPr b="1" i="0" u="none" strike="noStrike" cap="none">
              <a:solidFill>
                <a:srgbClr val="000000"/>
              </a:solidFill>
              <a:latin typeface="Gill Sans"/>
              <a:ea typeface="Gill Sans"/>
              <a:cs typeface="Gill Sans"/>
              <a:sym typeface="Gill Sans"/>
            </a:endParaRPr>
          </a:p>
        </p:txBody>
      </p:sp>
      <p:sp>
        <p:nvSpPr>
          <p:cNvPr id="5390" name="Google Shape;5390;p181"/>
          <p:cNvSpPr txBox="1"/>
          <p:nvPr/>
        </p:nvSpPr>
        <p:spPr>
          <a:xfrm>
            <a:off x="393655" y="3621393"/>
            <a:ext cx="2738185" cy="329281"/>
          </a:xfrm>
          <a:prstGeom prst="rect">
            <a:avLst/>
          </a:prstGeom>
          <a:noFill/>
          <a:ln>
            <a:noFill/>
          </a:ln>
        </p:spPr>
        <p:txBody>
          <a:bodyPr spcFirstLastPara="1" wrap="square" lIns="91425" tIns="45700" rIns="91425" bIns="45700" anchor="t" anchorCtr="0">
            <a:spAutoFit/>
          </a:bodyPr>
          <a:lstStyle/>
          <a:p>
            <a:pPr marL="742950" marR="0" lvl="1" indent="-285750" algn="l" rtl="0">
              <a:lnSpc>
                <a:spcPct val="110000"/>
              </a:lnSpc>
              <a:spcBef>
                <a:spcPts val="0"/>
              </a:spcBef>
              <a:spcAft>
                <a:spcPts val="0"/>
              </a:spcAft>
              <a:buClr>
                <a:srgbClr val="000000"/>
              </a:buClr>
              <a:buSzPts val="1800"/>
              <a:buFont typeface="Gill Sans"/>
              <a:buNone/>
            </a:pPr>
            <a:r>
              <a:rPr lang="en-US" b="0" i="0" u="none" strike="noStrike" cap="none">
                <a:solidFill>
                  <a:srgbClr val="000000"/>
                </a:solidFill>
                <a:latin typeface="Gill Sans"/>
                <a:ea typeface="Gill Sans"/>
                <a:cs typeface="Gill Sans"/>
                <a:sym typeface="Gill Sans"/>
              </a:rPr>
              <a:t>(type, value, sequence)</a:t>
            </a:r>
            <a:endParaRPr b="1" i="0" u="none" strike="noStrike" cap="none">
              <a:solidFill>
                <a:srgbClr val="000000"/>
              </a:solidFill>
              <a:latin typeface="Gill Sans"/>
              <a:ea typeface="Gill Sans"/>
              <a:cs typeface="Gill Sans"/>
              <a:sym typeface="Gill Sans"/>
            </a:endParaRPr>
          </a:p>
        </p:txBody>
      </p:sp>
      <p:sp>
        <p:nvSpPr>
          <p:cNvPr id="5391" name="Google Shape;5391;p181"/>
          <p:cNvSpPr/>
          <p:nvPr/>
        </p:nvSpPr>
        <p:spPr>
          <a:xfrm>
            <a:off x="4877006" y="4014266"/>
            <a:ext cx="3007362"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Gill Sans"/>
              <a:buNone/>
            </a:pPr>
            <a:r>
              <a:rPr lang="en-US" b="0" i="0" u="none" strike="noStrike" cap="none">
                <a:solidFill>
                  <a:srgbClr val="000000"/>
                </a:solidFill>
                <a:latin typeface="Gill Sans"/>
                <a:ea typeface="Gill Sans"/>
                <a:cs typeface="Gill Sans"/>
                <a:sym typeface="Gill Sans"/>
              </a:rPr>
              <a:t>e.g. create, edit, modify, render</a:t>
            </a:r>
            <a:endParaRPr sz="1100"/>
          </a:p>
        </p:txBody>
      </p:sp>
      <p:sp>
        <p:nvSpPr>
          <p:cNvPr id="5392" name="Google Shape;5392;p181"/>
          <p:cNvSpPr/>
          <p:nvPr/>
        </p:nvSpPr>
        <p:spPr>
          <a:xfrm>
            <a:off x="4877006" y="4341415"/>
            <a:ext cx="404232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Gill Sans"/>
              <a:buNone/>
            </a:pPr>
            <a:r>
              <a:rPr lang="en-US" b="0" i="0" u="none" strike="noStrike" cap="none" dirty="0">
                <a:solidFill>
                  <a:srgbClr val="000000"/>
                </a:solidFill>
                <a:latin typeface="Gill Sans"/>
                <a:ea typeface="Gill Sans"/>
                <a:cs typeface="Gill Sans"/>
                <a:sym typeface="Gill Sans"/>
              </a:rPr>
              <a:t>e.g. unspecified, minimum, recommended, </a:t>
            </a:r>
            <a:br>
              <a:rPr lang="en-US" b="0" i="0" u="none" strike="noStrike" cap="none" dirty="0">
                <a:solidFill>
                  <a:srgbClr val="000000"/>
                </a:solidFill>
                <a:latin typeface="Gill Sans"/>
                <a:ea typeface="Gill Sans"/>
                <a:cs typeface="Gill Sans"/>
                <a:sym typeface="Gill Sans"/>
              </a:rPr>
            </a:br>
            <a:r>
              <a:rPr lang="en-US" b="0" i="0" u="none" strike="noStrike" cap="none" dirty="0">
                <a:solidFill>
                  <a:srgbClr val="000000"/>
                </a:solidFill>
                <a:latin typeface="Gill Sans"/>
                <a:ea typeface="Gill Sans"/>
                <a:cs typeface="Gill Sans"/>
                <a:sym typeface="Gill Sans"/>
              </a:rPr>
              <a:t>     known to work</a:t>
            </a:r>
            <a:endParaRPr b="0" i="0" u="none" strike="noStrike" cap="none" dirty="0">
              <a:solidFill>
                <a:srgbClr val="000000"/>
              </a:solidFill>
              <a:latin typeface="Gill Sans"/>
              <a:ea typeface="Gill Sans"/>
              <a:cs typeface="Gill Sans"/>
              <a:sym typeface="Gill Sans"/>
            </a:endParaRPr>
          </a:p>
        </p:txBody>
      </p:sp>
      <p:sp>
        <p:nvSpPr>
          <p:cNvPr id="5393" name="Google Shape;5393;p181"/>
          <p:cNvSpPr/>
          <p:nvPr/>
        </p:nvSpPr>
        <p:spPr>
          <a:xfrm>
            <a:off x="5436096" y="2518219"/>
            <a:ext cx="3382657"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Gill Sans"/>
                <a:ea typeface="Gill Sans"/>
                <a:cs typeface="Gill Sans"/>
                <a:sym typeface="Gill Sans"/>
              </a:rPr>
              <a:t>A controlled vocabulary is available at: </a:t>
            </a:r>
            <a:r>
              <a:rPr lang="en-US" sz="1800" u="sng">
                <a:solidFill>
                  <a:schemeClr val="dk1"/>
                </a:solidFill>
                <a:latin typeface="Gill Sans"/>
                <a:ea typeface="Gill Sans"/>
                <a:cs typeface="Gill Sans"/>
                <a:sym typeface="Gill Sans"/>
                <a:hlinkClick r:id="rId4">
                  <a:extLst>
                    <a:ext uri="{A12FA001-AC4F-418D-AE19-62706E023703}">
                      <ahyp:hlinkClr xmlns:ahyp="http://schemas.microsoft.com/office/drawing/2018/hyperlinkcolor" val="tx"/>
                    </a:ext>
                  </a:extLst>
                </a:hlinkClick>
              </a:rPr>
              <a:t>http://id.loc.gov/vocabulary/preservation/environmentPurpose</a:t>
            </a:r>
            <a:r>
              <a:rPr lang="en-US" sz="1800">
                <a:solidFill>
                  <a:schemeClr val="dk1"/>
                </a:solidFill>
                <a:latin typeface="Gill Sans"/>
                <a:ea typeface="Gill Sans"/>
                <a:cs typeface="Gill Sans"/>
                <a:sym typeface="Gill Sans"/>
              </a:rPr>
              <a:t> </a:t>
            </a:r>
            <a:endParaRPr/>
          </a:p>
        </p:txBody>
      </p:sp>
      <p:cxnSp>
        <p:nvCxnSpPr>
          <p:cNvPr id="5394" name="Google Shape;5394;p181"/>
          <p:cNvCxnSpPr/>
          <p:nvPr/>
        </p:nvCxnSpPr>
        <p:spPr>
          <a:xfrm flipH="1">
            <a:off x="6012160" y="3645072"/>
            <a:ext cx="72008" cy="432000"/>
          </a:xfrm>
          <a:prstGeom prst="straightConnector1">
            <a:avLst/>
          </a:prstGeom>
          <a:noFill/>
          <a:ln w="9525" cap="flat" cmpd="sng">
            <a:solidFill>
              <a:schemeClr val="dk1"/>
            </a:solidFill>
            <a:prstDash val="solid"/>
            <a:round/>
            <a:headEnd type="none" w="sm" len="sm"/>
            <a:tailEnd type="none" w="sm" len="sm"/>
          </a:ln>
        </p:spPr>
      </p:cxnSp>
    </p:spTree>
    <p:extLst>
      <p:ext uri="{BB962C8B-B14F-4D97-AF65-F5344CB8AC3E}">
        <p14:creationId xmlns:p14="http://schemas.microsoft.com/office/powerpoint/2010/main" val="2532262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91"/>
                                        </p:tgtEl>
                                        <p:attrNameLst>
                                          <p:attrName>style.visibility</p:attrName>
                                        </p:attrNameLst>
                                      </p:cBhvr>
                                      <p:to>
                                        <p:strVal val="visible"/>
                                      </p:to>
                                    </p:set>
                                    <p:animEffect transition="in" filter="fade">
                                      <p:cBhvr>
                                        <p:cTn id="7" dur="250"/>
                                        <p:tgtEl>
                                          <p:spTgt spid="5391"/>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5393"/>
                                        </p:tgtEl>
                                        <p:attrNameLst>
                                          <p:attrName>style.visibility</p:attrName>
                                        </p:attrNameLst>
                                      </p:cBhvr>
                                      <p:to>
                                        <p:strVal val="visible"/>
                                      </p:to>
                                    </p:set>
                                    <p:animEffect transition="in" filter="fade">
                                      <p:cBhvr>
                                        <p:cTn id="11" dur="500"/>
                                        <p:tgtEl>
                                          <p:spTgt spid="5393"/>
                                        </p:tgtEl>
                                      </p:cBhvr>
                                    </p:animEffect>
                                  </p:childTnLst>
                                </p:cTn>
                              </p:par>
                              <p:par>
                                <p:cTn id="12" presetID="10" presetClass="entr" presetSubtype="0" fill="hold" nodeType="withEffect">
                                  <p:stCondLst>
                                    <p:cond delay="0"/>
                                  </p:stCondLst>
                                  <p:childTnLst>
                                    <p:set>
                                      <p:cBhvr>
                                        <p:cTn id="13" dur="1" fill="hold">
                                          <p:stCondLst>
                                            <p:cond delay="0"/>
                                          </p:stCondLst>
                                        </p:cTn>
                                        <p:tgtEl>
                                          <p:spTgt spid="5394"/>
                                        </p:tgtEl>
                                        <p:attrNameLst>
                                          <p:attrName>style.visibility</p:attrName>
                                        </p:attrNameLst>
                                      </p:cBhvr>
                                      <p:to>
                                        <p:strVal val="visible"/>
                                      </p:to>
                                    </p:set>
                                    <p:animEffect transition="in" filter="fade">
                                      <p:cBhvr>
                                        <p:cTn id="14" dur="500"/>
                                        <p:tgtEl>
                                          <p:spTgt spid="539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392"/>
                                        </p:tgtEl>
                                        <p:attrNameLst>
                                          <p:attrName>style.visibility</p:attrName>
                                        </p:attrNameLst>
                                      </p:cBhvr>
                                      <p:to>
                                        <p:strVal val="visible"/>
                                      </p:to>
                                    </p:set>
                                    <p:animEffect transition="in" filter="fade">
                                      <p:cBhvr>
                                        <p:cTn id="19" dur="250"/>
                                        <p:tgtEl>
                                          <p:spTgt spid="5392"/>
                                        </p:tgtEl>
                                      </p:cBhvr>
                                    </p:animEffect>
                                  </p:childTnLst>
                                </p:cTn>
                              </p:par>
                              <p:par>
                                <p:cTn id="20" presetID="10" presetClass="exit" presetSubtype="0" fill="hold" nodeType="withEffect">
                                  <p:stCondLst>
                                    <p:cond delay="0"/>
                                  </p:stCondLst>
                                  <p:childTnLst>
                                    <p:animEffect transition="out" filter="fade">
                                      <p:cBhvr>
                                        <p:cTn id="21" dur="500"/>
                                        <p:tgtEl>
                                          <p:spTgt spid="5393"/>
                                        </p:tgtEl>
                                      </p:cBhvr>
                                    </p:animEffect>
                                    <p:set>
                                      <p:cBhvr>
                                        <p:cTn id="22" dur="1" fill="hold">
                                          <p:stCondLst>
                                            <p:cond delay="500"/>
                                          </p:stCondLst>
                                        </p:cTn>
                                        <p:tgtEl>
                                          <p:spTgt spid="5393"/>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394"/>
                                        </p:tgtEl>
                                      </p:cBhvr>
                                    </p:animEffect>
                                    <p:set>
                                      <p:cBhvr>
                                        <p:cTn id="25" dur="1" fill="hold">
                                          <p:stCondLst>
                                            <p:cond delay="500"/>
                                          </p:stCondLst>
                                        </p:cTn>
                                        <p:tgtEl>
                                          <p:spTgt spid="539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11"/>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DP metadata supports preservation goals </a:t>
            </a:r>
            <a:endParaRPr/>
          </a:p>
        </p:txBody>
      </p:sp>
      <p:sp>
        <p:nvSpPr>
          <p:cNvPr id="282" name="Google Shape;282;p11"/>
          <p:cNvSpPr txBox="1">
            <a:spLocks noGrp="1"/>
          </p:cNvSpPr>
          <p:nvPr>
            <p:ph type="body" idx="1"/>
          </p:nvPr>
        </p:nvSpPr>
        <p:spPr>
          <a:xfrm>
            <a:off x="530225" y="1268413"/>
            <a:ext cx="7497763" cy="5160962"/>
          </a:xfrm>
          <a:prstGeom prst="rect">
            <a:avLst/>
          </a:prstGeom>
          <a:noFill/>
          <a:ln>
            <a:noFill/>
          </a:ln>
        </p:spPr>
        <p:txBody>
          <a:bodyPr spcFirstLastPara="1" wrap="square" lIns="91425" tIns="45700" rIns="91425" bIns="45700" anchor="t" anchorCtr="0">
            <a:noAutofit/>
          </a:bodyPr>
          <a:lstStyle/>
          <a:p>
            <a:pPr marL="365125" lvl="0" indent="-180975" algn="l" rtl="0">
              <a:spcBef>
                <a:spcPts val="0"/>
              </a:spcBef>
              <a:spcAft>
                <a:spcPts val="0"/>
              </a:spcAft>
              <a:buSzPts val="1600"/>
              <a:buNone/>
            </a:pPr>
            <a:endParaRPr/>
          </a:p>
        </p:txBody>
      </p:sp>
      <p:pic>
        <p:nvPicPr>
          <p:cNvPr id="283" name="Google Shape;283;p11"/>
          <p:cNvPicPr preferRelativeResize="0"/>
          <p:nvPr/>
        </p:nvPicPr>
        <p:blipFill rotWithShape="1">
          <a:blip r:embed="rId3">
            <a:alphaModFix/>
          </a:blip>
          <a:srcRect t="2631" r="4641"/>
          <a:stretch/>
        </p:blipFill>
        <p:spPr>
          <a:xfrm>
            <a:off x="827088" y="1268413"/>
            <a:ext cx="6945312" cy="5330825"/>
          </a:xfrm>
          <a:prstGeom prst="rect">
            <a:avLst/>
          </a:prstGeom>
          <a:noFill/>
          <a:ln>
            <a:noFill/>
          </a:ln>
        </p:spPr>
      </p:pic>
      <p:sp>
        <p:nvSpPr>
          <p:cNvPr id="284" name="Google Shape;284;p11"/>
          <p:cNvSpPr txBox="1"/>
          <p:nvPr/>
        </p:nvSpPr>
        <p:spPr>
          <a:xfrm>
            <a:off x="3563938" y="6423025"/>
            <a:ext cx="2592387" cy="46196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0" i="0" u="none" strike="noStrike" cap="none">
                <a:solidFill>
                  <a:srgbClr val="000000"/>
                </a:solidFill>
                <a:latin typeface="Verdana"/>
                <a:ea typeface="Verdana"/>
                <a:cs typeface="Verdana"/>
                <a:sym typeface="Verdana"/>
              </a:rPr>
              <a:t>Preservation Pyramid </a:t>
            </a:r>
            <a:br>
              <a:rPr lang="en-US" sz="1200" b="0" i="0" u="none" strike="noStrike" cap="none">
                <a:solidFill>
                  <a:srgbClr val="000000"/>
                </a:solidFill>
                <a:latin typeface="Verdana"/>
                <a:ea typeface="Verdana"/>
                <a:cs typeface="Verdana"/>
                <a:sym typeface="Verdana"/>
              </a:rPr>
            </a:br>
            <a:r>
              <a:rPr lang="en-US" sz="1200" b="0" i="0" u="none" strike="noStrike" cap="none">
                <a:solidFill>
                  <a:srgbClr val="000000"/>
                </a:solidFill>
                <a:latin typeface="Verdana"/>
                <a:ea typeface="Verdana"/>
                <a:cs typeface="Verdana"/>
                <a:sym typeface="Verdana"/>
              </a:rPr>
              <a:t>(from Priscilla Caplan) </a:t>
            </a:r>
            <a:endParaRPr sz="1200" b="0" i="0" u="none" strike="noStrike" cap="none">
              <a:solidFill>
                <a:srgbClr val="000000"/>
              </a:solidFill>
              <a:latin typeface="Verdana"/>
              <a:ea typeface="Verdana"/>
              <a:cs typeface="Verdana"/>
              <a:sym typeface="Verdana"/>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5443"/>
        <p:cNvGrpSpPr/>
        <p:nvPr/>
      </p:nvGrpSpPr>
      <p:grpSpPr>
        <a:xfrm>
          <a:off x="0" y="0"/>
          <a:ext cx="0" cy="0"/>
          <a:chOff x="0" y="0"/>
          <a:chExt cx="0" cy="0"/>
        </a:xfrm>
      </p:grpSpPr>
      <p:sp>
        <p:nvSpPr>
          <p:cNvPr id="5444" name="Google Shape;5444;p183"/>
          <p:cNvSpPr txBox="1">
            <a:spLocks noGrp="1"/>
          </p:cNvSpPr>
          <p:nvPr>
            <p:ph type="title"/>
          </p:nvPr>
        </p:nvSpPr>
        <p:spPr>
          <a:xfrm>
            <a:off x="2578100" y="2600325"/>
            <a:ext cx="6400800" cy="22860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dk1"/>
              </a:buClr>
              <a:buSzPts val="4000"/>
              <a:buFont typeface="Verdana"/>
              <a:buNone/>
            </a:pPr>
            <a:r>
              <a:rPr lang="en-US"/>
              <a:t>WRAP UP</a:t>
            </a:r>
            <a:endParaRPr/>
          </a:p>
        </p:txBody>
      </p:sp>
      <p:sp>
        <p:nvSpPr>
          <p:cNvPr id="5445" name="Google Shape;5445;p183"/>
          <p:cNvSpPr txBox="1">
            <a:spLocks noGrp="1"/>
          </p:cNvSpPr>
          <p:nvPr>
            <p:ph type="body" idx="1"/>
          </p:nvPr>
        </p:nvSpPr>
        <p:spPr>
          <a:xfrm>
            <a:off x="2578100" y="1066800"/>
            <a:ext cx="6400800" cy="1509713"/>
          </a:xfrm>
          <a:prstGeom prst="rect">
            <a:avLst/>
          </a:prstGeom>
          <a:noFill/>
          <a:ln>
            <a:noFill/>
          </a:ln>
        </p:spPr>
        <p:txBody>
          <a:bodyPr spcFirstLastPara="1" wrap="square" lIns="91425" tIns="45700" rIns="91425" bIns="45700" anchor="b" anchorCtr="0">
            <a:noAutofit/>
          </a:bodyPr>
          <a:lstStyle/>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r>
              <a:rPr lang="en-US" sz="1800" b="1"/>
              <a:t>Karin Bredenberg</a:t>
            </a:r>
            <a:endParaRPr/>
          </a:p>
          <a:p>
            <a:pPr marL="82550" lvl="0" indent="0" algn="l" rtl="0">
              <a:lnSpc>
                <a:spcPct val="127777"/>
              </a:lnSpc>
              <a:spcBef>
                <a:spcPts val="0"/>
              </a:spcBef>
              <a:spcAft>
                <a:spcPts val="0"/>
              </a:spcAft>
              <a:buSzPts val="1440"/>
              <a:buNone/>
            </a:pPr>
            <a:r>
              <a:rPr lang="en-US" sz="1800"/>
              <a:t>Kommunalförbundet Sydarkivera</a:t>
            </a:r>
            <a:endParaRPr/>
          </a:p>
          <a:p>
            <a:pPr marL="18288" lvl="0" indent="0" algn="l" rtl="0">
              <a:lnSpc>
                <a:spcPct val="127777"/>
              </a:lnSpc>
              <a:spcBef>
                <a:spcPts val="0"/>
              </a:spcBef>
              <a:spcAft>
                <a:spcPts val="0"/>
              </a:spcAft>
              <a:buSzPts val="1440"/>
              <a:buNone/>
            </a:pPr>
            <a:endParaRPr sz="1800"/>
          </a:p>
        </p:txBody>
      </p:sp>
      <p:grpSp>
        <p:nvGrpSpPr>
          <p:cNvPr id="5446" name="Google Shape;5446;p183"/>
          <p:cNvGrpSpPr/>
          <p:nvPr/>
        </p:nvGrpSpPr>
        <p:grpSpPr>
          <a:xfrm flipH="1">
            <a:off x="179388" y="3135313"/>
            <a:ext cx="2160587" cy="3606800"/>
            <a:chOff x="6228184" y="1982391"/>
            <a:chExt cx="2592288" cy="4326930"/>
          </a:xfrm>
        </p:grpSpPr>
        <p:pic>
          <p:nvPicPr>
            <p:cNvPr id="5447" name="Google Shape;5447;p183"/>
            <p:cNvPicPr preferRelativeResize="0"/>
            <p:nvPr/>
          </p:nvPicPr>
          <p:blipFill rotWithShape="1">
            <a:blip r:embed="rId3">
              <a:alphaModFix/>
            </a:blip>
            <a:srcRect l="58854" b="6773"/>
            <a:stretch/>
          </p:blipFill>
          <p:spPr>
            <a:xfrm>
              <a:off x="6228184" y="1982391"/>
              <a:ext cx="2592288" cy="4326930"/>
            </a:xfrm>
            <a:prstGeom prst="rect">
              <a:avLst/>
            </a:prstGeom>
            <a:noFill/>
            <a:ln>
              <a:noFill/>
            </a:ln>
          </p:spPr>
        </p:pic>
        <p:pic>
          <p:nvPicPr>
            <p:cNvPr id="5448" name="Google Shape;5448;p183"/>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sp>
        <p:nvSpPr>
          <p:cNvPr id="5449" name="Google Shape;5449;p183"/>
          <p:cNvSpPr/>
          <p:nvPr/>
        </p:nvSpPr>
        <p:spPr>
          <a:xfrm>
            <a:off x="3347864" y="4437112"/>
            <a:ext cx="5400599" cy="1728192"/>
          </a:xfrm>
          <a:prstGeom prst="rect">
            <a:avLst/>
          </a:prstGeom>
          <a:noFill/>
          <a:ln>
            <a:noFill/>
          </a:ln>
        </p:spPr>
        <p:txBody>
          <a:bodyPr spcFirstLastPara="1" wrap="square" lIns="91425" tIns="45700" rIns="91425" bIns="45700" anchor="t" anchorCtr="0">
            <a:noAutofit/>
          </a:bodyPr>
          <a:lstStyle/>
          <a:p>
            <a:pPr marL="365125" marR="0" lvl="0" indent="-282575" algn="l" rtl="0">
              <a:spcBef>
                <a:spcPts val="0"/>
              </a:spcBef>
              <a:spcAft>
                <a:spcPts val="0"/>
              </a:spcAft>
              <a:buClr>
                <a:srgbClr val="E46C0A"/>
              </a:buClr>
              <a:buSzPts val="1600"/>
              <a:buFont typeface="Noto Sans Symbols"/>
              <a:buChar char="▪"/>
            </a:pPr>
            <a:r>
              <a:rPr lang="en-US" sz="2000">
                <a:solidFill>
                  <a:schemeClr val="dk1"/>
                </a:solidFill>
                <a:latin typeface="Verdana"/>
                <a:ea typeface="Verdana"/>
                <a:cs typeface="Verdana"/>
                <a:sym typeface="Verdana"/>
              </a:rPr>
              <a:t>DD</a:t>
            </a:r>
            <a:endParaRPr/>
          </a:p>
          <a:p>
            <a:pPr marL="365125" marR="0" lvl="0" indent="-282575" algn="l" rtl="0">
              <a:spcBef>
                <a:spcPts val="600"/>
              </a:spcBef>
              <a:spcAft>
                <a:spcPts val="0"/>
              </a:spcAft>
              <a:buClr>
                <a:srgbClr val="E46C0A"/>
              </a:buClr>
              <a:buSzPts val="1600"/>
              <a:buFont typeface="Noto Sans Symbols"/>
              <a:buChar char="▪"/>
            </a:pPr>
            <a:r>
              <a:rPr lang="en-US" sz="2000">
                <a:solidFill>
                  <a:schemeClr val="dk1"/>
                </a:solidFill>
                <a:latin typeface="Verdana"/>
                <a:ea typeface="Verdana"/>
                <a:cs typeface="Verdana"/>
                <a:sym typeface="Verdana"/>
              </a:rPr>
              <a:t>Where to find it and What it is for</a:t>
            </a:r>
            <a:endParaRPr/>
          </a:p>
          <a:p>
            <a:pPr marL="365125" marR="0" lvl="0" indent="-282575" algn="l" rtl="0">
              <a:spcBef>
                <a:spcPts val="600"/>
              </a:spcBef>
              <a:spcAft>
                <a:spcPts val="0"/>
              </a:spcAft>
              <a:buClr>
                <a:srgbClr val="E46C0A"/>
              </a:buClr>
              <a:buSzPts val="1600"/>
              <a:buFont typeface="Noto Sans Symbols"/>
              <a:buChar char="▪"/>
            </a:pPr>
            <a:r>
              <a:rPr lang="en-US" sz="2000">
                <a:solidFill>
                  <a:schemeClr val="dk1"/>
                </a:solidFill>
                <a:latin typeface="Verdana"/>
                <a:ea typeface="Verdana"/>
                <a:cs typeface="Verdana"/>
                <a:sym typeface="Verdana"/>
              </a:rPr>
              <a:t>Current activity in PREMIS EC</a:t>
            </a:r>
            <a:endParaRPr/>
          </a:p>
          <a:p>
            <a:pPr marL="365125" marR="0" lvl="0" indent="-282575" algn="l" rtl="0">
              <a:spcBef>
                <a:spcPts val="600"/>
              </a:spcBef>
              <a:spcAft>
                <a:spcPts val="0"/>
              </a:spcAft>
              <a:buClr>
                <a:srgbClr val="E46C0A"/>
              </a:buClr>
              <a:buSzPts val="1600"/>
              <a:buFont typeface="Noto Sans Symbols"/>
              <a:buChar char="▪"/>
            </a:pPr>
            <a:r>
              <a:rPr lang="en-US" sz="2000">
                <a:solidFill>
                  <a:schemeClr val="dk1"/>
                </a:solidFill>
                <a:latin typeface="Verdana"/>
                <a:ea typeface="Verdana"/>
                <a:cs typeface="Verdana"/>
                <a:sym typeface="Verdana"/>
              </a:rPr>
              <a:t>Book</a:t>
            </a:r>
            <a:endParaRPr/>
          </a:p>
          <a:p>
            <a:pPr marL="365125" marR="0" lvl="0" indent="-282575" algn="l" rtl="0">
              <a:spcBef>
                <a:spcPts val="600"/>
              </a:spcBef>
              <a:spcAft>
                <a:spcPts val="0"/>
              </a:spcAft>
              <a:buClr>
                <a:srgbClr val="E46C0A"/>
              </a:buClr>
              <a:buSzPts val="1600"/>
              <a:buFont typeface="Noto Sans Symbols"/>
              <a:buChar char="▪"/>
            </a:pPr>
            <a:r>
              <a:rPr lang="en-US" sz="2000">
                <a:solidFill>
                  <a:schemeClr val="dk1"/>
                </a:solidFill>
                <a:latin typeface="Verdana"/>
                <a:ea typeface="Verdana"/>
                <a:cs typeface="Verdana"/>
                <a:sym typeface="Verdana"/>
              </a:rPr>
              <a:t>Exercises </a:t>
            </a:r>
            <a:endParaRPr/>
          </a:p>
          <a:p>
            <a:pPr marL="365125" marR="0" lvl="0" indent="-180975" algn="l" rtl="0">
              <a:spcBef>
                <a:spcPts val="600"/>
              </a:spcBef>
              <a:spcAft>
                <a:spcPts val="0"/>
              </a:spcAft>
              <a:buClr>
                <a:srgbClr val="E46C0A"/>
              </a:buClr>
              <a:buSzPts val="1600"/>
              <a:buFont typeface="Noto Sans Symbols"/>
              <a:buNone/>
            </a:pPr>
            <a:endParaRPr sz="2000">
              <a:solidFill>
                <a:schemeClr val="dk1"/>
              </a:solidFill>
              <a:latin typeface="Verdana"/>
              <a:ea typeface="Verdana"/>
              <a:cs typeface="Verdana"/>
              <a:sym typeface="Verdana"/>
            </a:endParaRPr>
          </a:p>
        </p:txBody>
      </p:sp>
      <p:grpSp>
        <p:nvGrpSpPr>
          <p:cNvPr id="5450" name="Google Shape;5450;p183"/>
          <p:cNvGrpSpPr/>
          <p:nvPr/>
        </p:nvGrpSpPr>
        <p:grpSpPr>
          <a:xfrm>
            <a:off x="6900863" y="996950"/>
            <a:ext cx="1760537" cy="3008313"/>
            <a:chOff x="6901553" y="997450"/>
            <a:chExt cx="1760271" cy="3007614"/>
          </a:xfrm>
        </p:grpSpPr>
        <p:pic>
          <p:nvPicPr>
            <p:cNvPr id="5451" name="Google Shape;5451;p183"/>
            <p:cNvPicPr preferRelativeResize="0"/>
            <p:nvPr/>
          </p:nvPicPr>
          <p:blipFill rotWithShape="1">
            <a:blip r:embed="rId5">
              <a:alphaModFix/>
            </a:blip>
            <a:srcRect/>
            <a:stretch/>
          </p:blipFill>
          <p:spPr>
            <a:xfrm flipH="1">
              <a:off x="6901553" y="997450"/>
              <a:ext cx="1760271" cy="3007614"/>
            </a:xfrm>
            <a:prstGeom prst="rect">
              <a:avLst/>
            </a:prstGeom>
            <a:noFill/>
            <a:ln>
              <a:noFill/>
            </a:ln>
          </p:spPr>
        </p:pic>
        <p:sp>
          <p:nvSpPr>
            <p:cNvPr id="5452" name="Google Shape;5452;p183"/>
            <p:cNvSpPr/>
            <p:nvPr/>
          </p:nvSpPr>
          <p:spPr>
            <a:xfrm rot="60000">
              <a:off x="7560265" y="2051305"/>
              <a:ext cx="539668" cy="21743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5453" name="Google Shape;5453;p183"/>
            <p:cNvSpPr/>
            <p:nvPr/>
          </p:nvSpPr>
          <p:spPr>
            <a:xfrm>
              <a:off x="8128505" y="2330640"/>
              <a:ext cx="90474" cy="90467"/>
            </a:xfrm>
            <a:prstGeom prst="ellipse">
              <a:avLst/>
            </a:prstGeom>
            <a:solidFill>
              <a:srgbClr val="36609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5454" name="Google Shape;5454;p183"/>
            <p:cNvSpPr/>
            <p:nvPr/>
          </p:nvSpPr>
          <p:spPr>
            <a:xfrm>
              <a:off x="8174536" y="2808367"/>
              <a:ext cx="88887" cy="88879"/>
            </a:xfrm>
            <a:prstGeom prst="ellipse">
              <a:avLst/>
            </a:prstGeom>
            <a:solidFill>
              <a:srgbClr val="36609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5455" name="Google Shape;5455;p183"/>
            <p:cNvSpPr/>
            <p:nvPr/>
          </p:nvSpPr>
          <p:spPr>
            <a:xfrm>
              <a:off x="7766609" y="2909944"/>
              <a:ext cx="88887" cy="90466"/>
            </a:xfrm>
            <a:prstGeom prst="ellipse">
              <a:avLst/>
            </a:prstGeom>
            <a:solidFill>
              <a:srgbClr val="36609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5456" name="Google Shape;5456;p183"/>
            <p:cNvSpPr/>
            <p:nvPr/>
          </p:nvSpPr>
          <p:spPr>
            <a:xfrm>
              <a:off x="7884067" y="2627434"/>
              <a:ext cx="90474" cy="90466"/>
            </a:xfrm>
            <a:prstGeom prst="ellipse">
              <a:avLst/>
            </a:prstGeom>
            <a:solidFill>
              <a:srgbClr val="36609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5457" name="Google Shape;5457;p183"/>
            <p:cNvSpPr/>
            <p:nvPr/>
          </p:nvSpPr>
          <p:spPr>
            <a:xfrm>
              <a:off x="7301543" y="2490941"/>
              <a:ext cx="88887" cy="90466"/>
            </a:xfrm>
            <a:prstGeom prst="ellipse">
              <a:avLst/>
            </a:prstGeom>
            <a:solidFill>
              <a:srgbClr val="36609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5458" name="Google Shape;5458;p183"/>
            <p:cNvSpPr/>
            <p:nvPr/>
          </p:nvSpPr>
          <p:spPr>
            <a:xfrm>
              <a:off x="7119007" y="2897246"/>
              <a:ext cx="90474" cy="90466"/>
            </a:xfrm>
            <a:prstGeom prst="ellipse">
              <a:avLst/>
            </a:prstGeom>
            <a:solidFill>
              <a:srgbClr val="36609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gr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5465"/>
        <p:cNvGrpSpPr/>
        <p:nvPr/>
      </p:nvGrpSpPr>
      <p:grpSpPr>
        <a:xfrm>
          <a:off x="0" y="0"/>
          <a:ext cx="0" cy="0"/>
          <a:chOff x="0" y="0"/>
          <a:chExt cx="0" cy="0"/>
        </a:xfrm>
      </p:grpSpPr>
      <p:pic>
        <p:nvPicPr>
          <p:cNvPr id="5466" name="Google Shape;5466;p184"/>
          <p:cNvPicPr preferRelativeResize="0"/>
          <p:nvPr/>
        </p:nvPicPr>
        <p:blipFill rotWithShape="1">
          <a:blip r:embed="rId3">
            <a:alphaModFix/>
          </a:blip>
          <a:srcRect/>
          <a:stretch/>
        </p:blipFill>
        <p:spPr>
          <a:xfrm>
            <a:off x="2411413" y="1196975"/>
            <a:ext cx="5938837" cy="6448425"/>
          </a:xfrm>
          <a:prstGeom prst="rect">
            <a:avLst/>
          </a:prstGeom>
          <a:noFill/>
          <a:ln>
            <a:noFill/>
          </a:ln>
        </p:spPr>
      </p:pic>
      <p:pic>
        <p:nvPicPr>
          <p:cNvPr id="5467" name="Google Shape;5467;p184" descr="(PDF:3.2MB/237pp.)">
            <a:hlinkClick r:id="rId4"/>
          </p:cNvPr>
          <p:cNvPicPr preferRelativeResize="0"/>
          <p:nvPr/>
        </p:nvPicPr>
        <p:blipFill rotWithShape="1">
          <a:blip r:embed="rId5">
            <a:alphaModFix/>
          </a:blip>
          <a:srcRect/>
          <a:stretch/>
        </p:blipFill>
        <p:spPr>
          <a:xfrm>
            <a:off x="428625" y="1298575"/>
            <a:ext cx="1258888" cy="1625600"/>
          </a:xfrm>
          <a:prstGeom prst="rect">
            <a:avLst/>
          </a:prstGeom>
          <a:noFill/>
          <a:ln w="25400" cap="flat" cmpd="sng">
            <a:solidFill>
              <a:schemeClr val="dk1"/>
            </a:solidFill>
            <a:prstDash val="solid"/>
            <a:miter lim="800000"/>
            <a:headEnd type="none" w="sm" len="sm"/>
            <a:tailEnd type="none" w="sm" len="sm"/>
          </a:ln>
          <a:effectLst>
            <a:outerShdw dist="35921" dir="2700000" algn="ctr" rotWithShape="0">
              <a:srgbClr val="808080"/>
            </a:outerShdw>
          </a:effectLst>
        </p:spPr>
      </p:pic>
      <p:pic>
        <p:nvPicPr>
          <p:cNvPr id="5468" name="Google Shape;5468;p184"/>
          <p:cNvPicPr preferRelativeResize="0"/>
          <p:nvPr/>
        </p:nvPicPr>
        <p:blipFill rotWithShape="1">
          <a:blip r:embed="rId6">
            <a:alphaModFix/>
          </a:blip>
          <a:srcRect l="5498" t="2530" r="8034"/>
          <a:stretch/>
        </p:blipFill>
        <p:spPr>
          <a:xfrm>
            <a:off x="2987675" y="1220788"/>
            <a:ext cx="5688013" cy="5389562"/>
          </a:xfrm>
          <a:prstGeom prst="rect">
            <a:avLst/>
          </a:prstGeom>
          <a:noFill/>
          <a:ln w="9525" cap="flat" cmpd="sng">
            <a:solidFill>
              <a:schemeClr val="dk1"/>
            </a:solidFill>
            <a:prstDash val="solid"/>
            <a:miter lim="800000"/>
            <a:headEnd type="none" w="sm" len="sm"/>
            <a:tailEnd type="none" w="sm" len="sm"/>
          </a:ln>
        </p:spPr>
      </p:pic>
      <p:sp>
        <p:nvSpPr>
          <p:cNvPr id="5469" name="Google Shape;5469;p184"/>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Sum up – Data Dictionary</a:t>
            </a:r>
            <a:endParaRPr/>
          </a:p>
        </p:txBody>
      </p:sp>
      <p:pic>
        <p:nvPicPr>
          <p:cNvPr id="5470" name="Google Shape;5470;p184"/>
          <p:cNvPicPr preferRelativeResize="0"/>
          <p:nvPr/>
        </p:nvPicPr>
        <p:blipFill rotWithShape="1">
          <a:blip r:embed="rId7">
            <a:alphaModFix/>
          </a:blip>
          <a:srcRect/>
          <a:stretch/>
        </p:blipFill>
        <p:spPr>
          <a:xfrm>
            <a:off x="3775075" y="1201738"/>
            <a:ext cx="5045075" cy="6475412"/>
          </a:xfrm>
          <a:prstGeom prst="rect">
            <a:avLst/>
          </a:prstGeom>
          <a:noFill/>
          <a:ln w="9525" cap="flat" cmpd="sng">
            <a:solidFill>
              <a:schemeClr val="dk1"/>
            </a:solidFill>
            <a:prstDash val="solid"/>
            <a:miter lim="800000"/>
            <a:headEnd type="none" w="sm" len="sm"/>
            <a:tailEnd type="none" w="sm" len="sm"/>
          </a:ln>
        </p:spPr>
      </p:pic>
      <p:sp>
        <p:nvSpPr>
          <p:cNvPr id="5471" name="Google Shape;5471;p184"/>
          <p:cNvSpPr txBox="1"/>
          <p:nvPr/>
        </p:nvSpPr>
        <p:spPr>
          <a:xfrm>
            <a:off x="385763" y="3789363"/>
            <a:ext cx="1954212"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rgbClr val="000000"/>
                </a:solidFill>
                <a:latin typeface="Verdana"/>
                <a:ea typeface="Verdana"/>
                <a:cs typeface="Verdana"/>
                <a:sym typeface="Verdana"/>
              </a:rPr>
              <a:t>Lots of other information</a:t>
            </a:r>
            <a:endParaRPr/>
          </a:p>
        </p:txBody>
      </p:sp>
      <p:cxnSp>
        <p:nvCxnSpPr>
          <p:cNvPr id="5472" name="Google Shape;5472;p184"/>
          <p:cNvCxnSpPr/>
          <p:nvPr/>
        </p:nvCxnSpPr>
        <p:spPr>
          <a:xfrm rot="10800000" flipH="1">
            <a:off x="2195513" y="4365625"/>
            <a:ext cx="1728787" cy="142875"/>
          </a:xfrm>
          <a:prstGeom prst="straightConnector1">
            <a:avLst/>
          </a:prstGeom>
          <a:noFill/>
          <a:ln w="38100" cap="flat" cmpd="sng">
            <a:solidFill>
              <a:schemeClr val="accent1"/>
            </a:solidFill>
            <a:prstDash val="solid"/>
            <a:round/>
            <a:headEnd type="none" w="sm" len="sm"/>
            <a:tailEnd type="stealth" w="med" len="med"/>
          </a:ln>
        </p:spPr>
      </p:cxnSp>
      <p:cxnSp>
        <p:nvCxnSpPr>
          <p:cNvPr id="5473" name="Google Shape;5473;p184"/>
          <p:cNvCxnSpPr/>
          <p:nvPr/>
        </p:nvCxnSpPr>
        <p:spPr>
          <a:xfrm>
            <a:off x="2195513" y="4652963"/>
            <a:ext cx="1439862" cy="1938337"/>
          </a:xfrm>
          <a:prstGeom prst="straightConnector1">
            <a:avLst/>
          </a:prstGeom>
          <a:noFill/>
          <a:ln w="38100" cap="flat" cmpd="sng">
            <a:solidFill>
              <a:schemeClr val="accent1"/>
            </a:solidFill>
            <a:prstDash val="solid"/>
            <a:round/>
            <a:headEnd type="none" w="sm" len="sm"/>
            <a:tailEnd type="stealth" w="med" len="med"/>
          </a:ln>
        </p:spPr>
      </p:cxnSp>
      <p:sp>
        <p:nvSpPr>
          <p:cNvPr id="5474" name="Google Shape;5474;p184"/>
          <p:cNvSpPr/>
          <p:nvPr/>
        </p:nvSpPr>
        <p:spPr>
          <a:xfrm>
            <a:off x="3775075" y="1941513"/>
            <a:ext cx="5045075" cy="4295775"/>
          </a:xfrm>
          <a:prstGeom prst="roundRect">
            <a:avLst>
              <a:gd name="adj" fmla="val 4504"/>
            </a:avLst>
          </a:prstGeom>
          <a:noFill/>
          <a:ln w="25400" cap="flat" cmpd="sng">
            <a:solidFill>
              <a:srgbClr val="36609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467"/>
                                        </p:tgtEl>
                                        <p:attrNameLst>
                                          <p:attrName>style.visibility</p:attrName>
                                        </p:attrNameLst>
                                      </p:cBhvr>
                                      <p:to>
                                        <p:strVal val="visible"/>
                                      </p:to>
                                    </p:set>
                                    <p:animEffect transition="in" filter="fade">
                                      <p:cBhvr>
                                        <p:cTn id="7" dur="500"/>
                                        <p:tgtEl>
                                          <p:spTgt spid="546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468"/>
                                        </p:tgtEl>
                                        <p:attrNameLst>
                                          <p:attrName>style.visibility</p:attrName>
                                        </p:attrNameLst>
                                      </p:cBhvr>
                                      <p:to>
                                        <p:strVal val="visible"/>
                                      </p:to>
                                    </p:set>
                                    <p:animEffect transition="in" filter="fade">
                                      <p:cBhvr>
                                        <p:cTn id="11" dur="500"/>
                                        <p:tgtEl>
                                          <p:spTgt spid="546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470"/>
                                        </p:tgtEl>
                                        <p:attrNameLst>
                                          <p:attrName>style.visibility</p:attrName>
                                        </p:attrNameLst>
                                      </p:cBhvr>
                                      <p:to>
                                        <p:strVal val="visible"/>
                                      </p:to>
                                    </p:set>
                                    <p:animEffect transition="in" filter="fade">
                                      <p:cBhvr>
                                        <p:cTn id="16" dur="500"/>
                                        <p:tgtEl>
                                          <p:spTgt spid="547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471"/>
                                        </p:tgtEl>
                                        <p:attrNameLst>
                                          <p:attrName>style.visibility</p:attrName>
                                        </p:attrNameLst>
                                      </p:cBhvr>
                                      <p:to>
                                        <p:strVal val="visible"/>
                                      </p:to>
                                    </p:set>
                                    <p:animEffect transition="in" filter="fade">
                                      <p:cBhvr>
                                        <p:cTn id="21" dur="500"/>
                                        <p:tgtEl>
                                          <p:spTgt spid="5471"/>
                                        </p:tgtEl>
                                      </p:cBhvr>
                                    </p:animEffect>
                                  </p:childTnLst>
                                </p:cTn>
                              </p:par>
                              <p:par>
                                <p:cTn id="22" presetID="10" presetClass="entr" presetSubtype="0" fill="hold" nodeType="withEffect">
                                  <p:stCondLst>
                                    <p:cond delay="0"/>
                                  </p:stCondLst>
                                  <p:childTnLst>
                                    <p:set>
                                      <p:cBhvr>
                                        <p:cTn id="23" dur="1" fill="hold">
                                          <p:stCondLst>
                                            <p:cond delay="0"/>
                                          </p:stCondLst>
                                        </p:cTn>
                                        <p:tgtEl>
                                          <p:spTgt spid="5472"/>
                                        </p:tgtEl>
                                        <p:attrNameLst>
                                          <p:attrName>style.visibility</p:attrName>
                                        </p:attrNameLst>
                                      </p:cBhvr>
                                      <p:to>
                                        <p:strVal val="visible"/>
                                      </p:to>
                                    </p:set>
                                    <p:animEffect transition="in" filter="fade">
                                      <p:cBhvr>
                                        <p:cTn id="24" dur="500"/>
                                        <p:tgtEl>
                                          <p:spTgt spid="5472"/>
                                        </p:tgtEl>
                                      </p:cBhvr>
                                    </p:animEffect>
                                  </p:childTnLst>
                                </p:cTn>
                              </p:par>
                              <p:par>
                                <p:cTn id="25" presetID="10" presetClass="entr" presetSubtype="0" fill="hold" nodeType="withEffect">
                                  <p:stCondLst>
                                    <p:cond delay="0"/>
                                  </p:stCondLst>
                                  <p:childTnLst>
                                    <p:set>
                                      <p:cBhvr>
                                        <p:cTn id="26" dur="1" fill="hold">
                                          <p:stCondLst>
                                            <p:cond delay="0"/>
                                          </p:stCondLst>
                                        </p:cTn>
                                        <p:tgtEl>
                                          <p:spTgt spid="5473"/>
                                        </p:tgtEl>
                                        <p:attrNameLst>
                                          <p:attrName>style.visibility</p:attrName>
                                        </p:attrNameLst>
                                      </p:cBhvr>
                                      <p:to>
                                        <p:strVal val="visible"/>
                                      </p:to>
                                    </p:set>
                                    <p:animEffect transition="in" filter="fade">
                                      <p:cBhvr>
                                        <p:cTn id="27" dur="500"/>
                                        <p:tgtEl>
                                          <p:spTgt spid="5473"/>
                                        </p:tgtEl>
                                      </p:cBhvr>
                                    </p:animEffect>
                                  </p:childTnLst>
                                </p:cTn>
                              </p:par>
                              <p:par>
                                <p:cTn id="28" presetID="10" presetClass="entr" presetSubtype="0" fill="hold" nodeType="withEffect">
                                  <p:stCondLst>
                                    <p:cond delay="0"/>
                                  </p:stCondLst>
                                  <p:childTnLst>
                                    <p:set>
                                      <p:cBhvr>
                                        <p:cTn id="29" dur="1" fill="hold">
                                          <p:stCondLst>
                                            <p:cond delay="0"/>
                                          </p:stCondLst>
                                        </p:cTn>
                                        <p:tgtEl>
                                          <p:spTgt spid="5474"/>
                                        </p:tgtEl>
                                        <p:attrNameLst>
                                          <p:attrName>style.visibility</p:attrName>
                                        </p:attrNameLst>
                                      </p:cBhvr>
                                      <p:to>
                                        <p:strVal val="visible"/>
                                      </p:to>
                                    </p:set>
                                    <p:animEffect transition="in" filter="fade">
                                      <p:cBhvr>
                                        <p:cTn id="30" dur="500"/>
                                        <p:tgtEl>
                                          <p:spTgt spid="5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5478"/>
        <p:cNvGrpSpPr/>
        <p:nvPr/>
      </p:nvGrpSpPr>
      <p:grpSpPr>
        <a:xfrm>
          <a:off x="0" y="0"/>
          <a:ext cx="0" cy="0"/>
          <a:chOff x="0" y="0"/>
          <a:chExt cx="0" cy="0"/>
        </a:xfrm>
      </p:grpSpPr>
      <p:sp>
        <p:nvSpPr>
          <p:cNvPr id="5479" name="Google Shape;5479;p185"/>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Where? and What??</a:t>
            </a:r>
            <a:endParaRPr/>
          </a:p>
        </p:txBody>
      </p:sp>
      <p:sp>
        <p:nvSpPr>
          <p:cNvPr id="5480" name="Google Shape;5480;p185"/>
          <p:cNvSpPr txBox="1">
            <a:spLocks noGrp="1"/>
          </p:cNvSpPr>
          <p:nvPr>
            <p:ph type="body" idx="1"/>
          </p:nvPr>
        </p:nvSpPr>
        <p:spPr>
          <a:xfrm>
            <a:off x="530225" y="1484313"/>
            <a:ext cx="7497763" cy="4945062"/>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Where</a:t>
            </a:r>
            <a:endParaRPr/>
          </a:p>
          <a:p>
            <a:pPr marL="639763" lvl="1" indent="-236537" algn="l" rtl="0">
              <a:spcBef>
                <a:spcPts val="550"/>
              </a:spcBef>
              <a:spcAft>
                <a:spcPts val="0"/>
              </a:spcAft>
              <a:buSzPts val="2000"/>
              <a:buChar char="◦"/>
            </a:pPr>
            <a:r>
              <a:rPr lang="en-US"/>
              <a:t>Resources: http://www.loc.gov/standards/premis/</a:t>
            </a:r>
            <a:endParaRPr/>
          </a:p>
          <a:p>
            <a:pPr marL="639763" lvl="1" indent="-236537" algn="l" rtl="0">
              <a:spcBef>
                <a:spcPts val="550"/>
              </a:spcBef>
              <a:spcAft>
                <a:spcPts val="0"/>
              </a:spcAft>
              <a:buSzPts val="2000"/>
              <a:buChar char="◦"/>
            </a:pPr>
            <a:r>
              <a:rPr lang="en-US"/>
              <a:t>PREMIS Implementors Group Forum: </a:t>
            </a:r>
            <a:r>
              <a:rPr lang="en-US" u="sng">
                <a:solidFill>
                  <a:schemeClr val="hlink"/>
                </a:solidFill>
                <a:hlinkClick r:id="rId3"/>
              </a:rPr>
              <a:t>PIG@listserv.loc.gov</a:t>
            </a:r>
            <a:endParaRPr/>
          </a:p>
          <a:p>
            <a:pPr marL="365125" lvl="0" indent="-282575" algn="l" rtl="0">
              <a:spcBef>
                <a:spcPts val="600"/>
              </a:spcBef>
              <a:spcAft>
                <a:spcPts val="0"/>
              </a:spcAft>
              <a:buSzPts val="1600"/>
              <a:buChar char="▪"/>
            </a:pPr>
            <a:r>
              <a:rPr lang="en-US"/>
              <a:t>What PREMIS is for today have given you a good explanation to and you now need to explore it further</a:t>
            </a:r>
            <a:endParaRPr/>
          </a:p>
          <a:p>
            <a:pPr marL="365125" lvl="0" indent="-180975" algn="l" rtl="0">
              <a:spcBef>
                <a:spcPts val="600"/>
              </a:spcBef>
              <a:spcAft>
                <a:spcPts val="0"/>
              </a:spcAft>
              <a:buSzPts val="1600"/>
              <a:buNone/>
            </a:pPr>
            <a:endParaRPr/>
          </a:p>
          <a:p>
            <a:pPr marL="365125" lvl="0" indent="-180975" algn="l" rtl="0">
              <a:spcBef>
                <a:spcPts val="600"/>
              </a:spcBef>
              <a:spcAft>
                <a:spcPts val="0"/>
              </a:spcAft>
              <a:buSzPts val="1600"/>
              <a:buNone/>
            </a:pPr>
            <a:endParaRPr/>
          </a:p>
        </p:txBody>
      </p:sp>
      <p:pic>
        <p:nvPicPr>
          <p:cNvPr id="5481" name="Google Shape;5481;p185" descr="P:\digital.bevaring.dk\Illustrations\web\FAQ_DigitalPreservation.png"/>
          <p:cNvPicPr preferRelativeResize="0"/>
          <p:nvPr/>
        </p:nvPicPr>
        <p:blipFill rotWithShape="1">
          <a:blip r:embed="rId4">
            <a:alphaModFix/>
          </a:blip>
          <a:srcRect/>
          <a:stretch/>
        </p:blipFill>
        <p:spPr>
          <a:xfrm>
            <a:off x="2987675" y="3714750"/>
            <a:ext cx="2376488" cy="2351088"/>
          </a:xfrm>
          <a:prstGeom prst="rect">
            <a:avLst/>
          </a:prstGeom>
          <a:noFill/>
          <a:ln>
            <a:noFill/>
          </a:ln>
        </p:spPr>
      </p:pic>
      <p:sp>
        <p:nvSpPr>
          <p:cNvPr id="5482" name="Google Shape;5482;p185"/>
          <p:cNvSpPr txBox="1"/>
          <p:nvPr/>
        </p:nvSpPr>
        <p:spPr>
          <a:xfrm>
            <a:off x="2268538" y="6065838"/>
            <a:ext cx="5256212" cy="361950"/>
          </a:xfrm>
          <a:prstGeom prst="rect">
            <a:avLst/>
          </a:prstGeom>
          <a:noFill/>
          <a:ln>
            <a:noFill/>
          </a:ln>
        </p:spPr>
        <p:txBody>
          <a:bodyPr spcFirstLastPara="1" wrap="square" lIns="91450" tIns="45725" rIns="91450" bIns="45725" anchor="t" anchorCtr="0">
            <a:spAutoFit/>
          </a:bodyPr>
          <a:lstStyle/>
          <a:p>
            <a:pPr marL="0" marR="0" lvl="0" indent="0" algn="l" rtl="0">
              <a:spcBef>
                <a:spcPts val="0"/>
              </a:spcBef>
              <a:spcAft>
                <a:spcPts val="0"/>
              </a:spcAft>
              <a:buNone/>
            </a:pPr>
            <a:r>
              <a:rPr lang="en-US" sz="1749">
                <a:solidFill>
                  <a:srgbClr val="1F497D"/>
                </a:solidFill>
                <a:latin typeface="Gill Sans"/>
                <a:ea typeface="Gill Sans"/>
                <a:cs typeface="Gill Sans"/>
                <a:sym typeface="Gill Sans"/>
              </a:rPr>
              <a:t>Images in this style is taken from digitalbevaring.dk</a:t>
            </a:r>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5486"/>
        <p:cNvGrpSpPr/>
        <p:nvPr/>
      </p:nvGrpSpPr>
      <p:grpSpPr>
        <a:xfrm>
          <a:off x="0" y="0"/>
          <a:ext cx="0" cy="0"/>
          <a:chOff x="0" y="0"/>
          <a:chExt cx="0" cy="0"/>
        </a:xfrm>
      </p:grpSpPr>
      <p:sp>
        <p:nvSpPr>
          <p:cNvPr id="5487" name="Google Shape;5487;p186"/>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Resources</a:t>
            </a:r>
            <a:endParaRPr/>
          </a:p>
        </p:txBody>
      </p:sp>
      <p:sp>
        <p:nvSpPr>
          <p:cNvPr id="5488" name="Google Shape;5488;p186"/>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180975" algn="l" rtl="0">
              <a:spcBef>
                <a:spcPts val="0"/>
              </a:spcBef>
              <a:spcAft>
                <a:spcPts val="0"/>
              </a:spcAft>
              <a:buSzPts val="1600"/>
              <a:buNone/>
            </a:pPr>
            <a:endParaRPr/>
          </a:p>
          <a:p>
            <a:pPr marL="365125" lvl="0" indent="-282575" algn="l" rtl="0">
              <a:spcBef>
                <a:spcPts val="1200"/>
              </a:spcBef>
              <a:spcAft>
                <a:spcPts val="0"/>
              </a:spcAft>
              <a:buSzPts val="1600"/>
              <a:buChar char="▪"/>
            </a:pPr>
            <a:r>
              <a:rPr lang="en-US"/>
              <a:t>Understanding PREMIS</a:t>
            </a:r>
            <a:endParaRPr/>
          </a:p>
          <a:p>
            <a:pPr marL="365125" lvl="0" indent="-282575" algn="l" rtl="0">
              <a:spcBef>
                <a:spcPts val="1200"/>
              </a:spcBef>
              <a:spcAft>
                <a:spcPts val="0"/>
              </a:spcAft>
              <a:buSzPts val="1600"/>
              <a:buChar char="▪"/>
            </a:pPr>
            <a:r>
              <a:rPr lang="en-US"/>
              <a:t>PREMIS-in-METS guidelines</a:t>
            </a:r>
            <a:endParaRPr/>
          </a:p>
          <a:p>
            <a:pPr marL="365125" lvl="0" indent="-282575" algn="l" rtl="0">
              <a:spcBef>
                <a:spcPts val="1200"/>
              </a:spcBef>
              <a:spcAft>
                <a:spcPts val="0"/>
              </a:spcAft>
              <a:buSzPts val="1600"/>
              <a:buChar char="▪"/>
            </a:pPr>
            <a:r>
              <a:rPr lang="en-US"/>
              <a:t>Conformance statement</a:t>
            </a:r>
            <a:endParaRPr/>
          </a:p>
          <a:p>
            <a:pPr marL="365125" lvl="0" indent="-282575" algn="l" rtl="0">
              <a:spcBef>
                <a:spcPts val="1200"/>
              </a:spcBef>
              <a:spcAft>
                <a:spcPts val="0"/>
              </a:spcAft>
              <a:buSzPts val="1600"/>
              <a:buChar char="▪"/>
            </a:pPr>
            <a:r>
              <a:rPr lang="en-US"/>
              <a:t>Examples of implementation</a:t>
            </a:r>
            <a:endParaRPr/>
          </a:p>
          <a:p>
            <a:pPr marL="365125" lvl="0" indent="-180975" algn="l" rtl="0">
              <a:spcBef>
                <a:spcPts val="1200"/>
              </a:spcBef>
              <a:spcAft>
                <a:spcPts val="0"/>
              </a:spcAft>
              <a:buSzPts val="1600"/>
              <a:buNone/>
            </a:pPr>
            <a:endParaRPr/>
          </a:p>
          <a:p>
            <a:pPr marL="365125" lvl="0" indent="-180975" algn="l" rtl="0">
              <a:spcBef>
                <a:spcPts val="600"/>
              </a:spcBef>
              <a:spcAft>
                <a:spcPts val="0"/>
              </a:spcAft>
              <a:buSzPts val="1600"/>
              <a:buNone/>
            </a:pPr>
            <a:endParaRPr/>
          </a:p>
          <a:p>
            <a:pPr marL="82550" lvl="0" indent="0" algn="l" rtl="0">
              <a:spcBef>
                <a:spcPts val="600"/>
              </a:spcBef>
              <a:spcAft>
                <a:spcPts val="0"/>
              </a:spcAft>
              <a:buSzPts val="1600"/>
              <a:buNone/>
            </a:pPr>
            <a:r>
              <a:rPr lang="en-US" u="sng">
                <a:solidFill>
                  <a:schemeClr val="hlink"/>
                </a:solidFill>
                <a:hlinkClick r:id="rId3"/>
              </a:rPr>
              <a:t>http://www.loc.gov/standards/premis/</a:t>
            </a:r>
            <a:r>
              <a:rPr lang="en-US"/>
              <a:t> </a:t>
            </a:r>
            <a:endParaRPr/>
          </a:p>
          <a:p>
            <a:pPr marL="365125" lvl="0" indent="-180975" algn="l" rtl="0">
              <a:spcBef>
                <a:spcPts val="600"/>
              </a:spcBef>
              <a:spcAft>
                <a:spcPts val="0"/>
              </a:spcAft>
              <a:buSzPts val="1600"/>
              <a:buNone/>
            </a:pPr>
            <a:endParaRPr/>
          </a:p>
          <a:p>
            <a:pPr marL="365125" lvl="0" indent="-180975" algn="l" rtl="0">
              <a:spcBef>
                <a:spcPts val="600"/>
              </a:spcBef>
              <a:spcAft>
                <a:spcPts val="0"/>
              </a:spcAft>
              <a:buSzPts val="1600"/>
              <a:buNone/>
            </a:pPr>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5492"/>
        <p:cNvGrpSpPr/>
        <p:nvPr/>
      </p:nvGrpSpPr>
      <p:grpSpPr>
        <a:xfrm>
          <a:off x="0" y="0"/>
          <a:ext cx="0" cy="0"/>
          <a:chOff x="0" y="0"/>
          <a:chExt cx="0" cy="0"/>
        </a:xfrm>
      </p:grpSpPr>
      <p:sp>
        <p:nvSpPr>
          <p:cNvPr id="5493" name="Google Shape;5493;p187"/>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Current activity</a:t>
            </a:r>
            <a:endParaRPr/>
          </a:p>
        </p:txBody>
      </p:sp>
      <p:sp>
        <p:nvSpPr>
          <p:cNvPr id="5494" name="Google Shape;5494;p187"/>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Move the DD to a TEI-format to simplify maintenance and transformations to publications</a:t>
            </a:r>
            <a:endParaRPr/>
          </a:p>
          <a:p>
            <a:pPr marL="365125" lvl="0" indent="-282575" algn="l" rtl="0">
              <a:spcBef>
                <a:spcPts val="1800"/>
              </a:spcBef>
              <a:spcAft>
                <a:spcPts val="0"/>
              </a:spcAft>
              <a:buSzPts val="1600"/>
              <a:buChar char="▪"/>
            </a:pPr>
            <a:r>
              <a:rPr lang="en-US"/>
              <a:t>DD updates following the ontology work</a:t>
            </a:r>
            <a:endParaRPr/>
          </a:p>
          <a:p>
            <a:pPr marL="365125" lvl="0" indent="-282575" algn="l" rtl="0">
              <a:spcBef>
                <a:spcPts val="1800"/>
              </a:spcBef>
              <a:spcAft>
                <a:spcPts val="0"/>
              </a:spcAft>
              <a:buSzPts val="1600"/>
              <a:buChar char="▪"/>
            </a:pPr>
            <a:r>
              <a:rPr lang="en-US"/>
              <a:t>Enhance our use of Zenodo</a:t>
            </a:r>
            <a:endParaRPr/>
          </a:p>
          <a:p>
            <a:pPr marL="365125" lvl="0" indent="-282575" algn="l" rtl="0">
              <a:spcBef>
                <a:spcPts val="1800"/>
              </a:spcBef>
              <a:spcAft>
                <a:spcPts val="0"/>
              </a:spcAft>
              <a:buSzPts val="1600"/>
              <a:buChar char="▪"/>
            </a:pPr>
            <a:r>
              <a:rPr lang="en-US"/>
              <a:t>Setup of new wiki</a:t>
            </a:r>
            <a:endParaRPr/>
          </a:p>
          <a:p>
            <a:pPr marL="365125" lvl="0" indent="-282575" algn="l" rtl="0">
              <a:spcBef>
                <a:spcPts val="1800"/>
              </a:spcBef>
              <a:spcAft>
                <a:spcPts val="0"/>
              </a:spcAft>
              <a:buSzPts val="1600"/>
              <a:buChar char="▪"/>
            </a:pPr>
            <a:r>
              <a:rPr lang="en-US"/>
              <a:t>Rights overhaul</a:t>
            </a:r>
            <a:endParaRPr/>
          </a:p>
          <a:p>
            <a:pPr marL="365125" lvl="0" indent="-180975" algn="l" rtl="0">
              <a:spcBef>
                <a:spcPts val="1800"/>
              </a:spcBef>
              <a:spcAft>
                <a:spcPts val="0"/>
              </a:spcAft>
              <a:buSzPts val="1600"/>
              <a:buNone/>
            </a:pPr>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5498"/>
        <p:cNvGrpSpPr/>
        <p:nvPr/>
      </p:nvGrpSpPr>
      <p:grpSpPr>
        <a:xfrm>
          <a:off x="0" y="0"/>
          <a:ext cx="0" cy="0"/>
          <a:chOff x="0" y="0"/>
          <a:chExt cx="0" cy="0"/>
        </a:xfrm>
      </p:grpSpPr>
      <p:sp>
        <p:nvSpPr>
          <p:cNvPr id="5499" name="Google Shape;5499;p188"/>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Book</a:t>
            </a:r>
            <a:endParaRPr/>
          </a:p>
        </p:txBody>
      </p:sp>
      <p:pic>
        <p:nvPicPr>
          <p:cNvPr id="5500" name="Google Shape;5500;p188"/>
          <p:cNvPicPr preferRelativeResize="0">
            <a:picLocks noGrp="1"/>
          </p:cNvPicPr>
          <p:nvPr>
            <p:ph type="body" idx="1"/>
          </p:nvPr>
        </p:nvPicPr>
        <p:blipFill rotWithShape="1">
          <a:blip r:embed="rId3">
            <a:alphaModFix/>
          </a:blip>
          <a:srcRect/>
          <a:stretch/>
        </p:blipFill>
        <p:spPr>
          <a:xfrm>
            <a:off x="5292725" y="1011238"/>
            <a:ext cx="3436938" cy="5016500"/>
          </a:xfrm>
          <a:prstGeom prst="rect">
            <a:avLst/>
          </a:prstGeom>
          <a:noFill/>
          <a:ln>
            <a:noFill/>
          </a:ln>
        </p:spPr>
      </p:pic>
      <p:sp>
        <p:nvSpPr>
          <p:cNvPr id="5501" name="Google Shape;5501;p188"/>
          <p:cNvSpPr txBox="1"/>
          <p:nvPr/>
        </p:nvSpPr>
        <p:spPr>
          <a:xfrm>
            <a:off x="530225" y="1484313"/>
            <a:ext cx="4257675" cy="4945062"/>
          </a:xfrm>
          <a:prstGeom prst="rect">
            <a:avLst/>
          </a:prstGeom>
          <a:noFill/>
          <a:ln>
            <a:noFill/>
          </a:ln>
        </p:spPr>
        <p:txBody>
          <a:bodyPr spcFirstLastPara="1" wrap="square" lIns="91425" tIns="45700" rIns="91425" bIns="45700" anchor="t" anchorCtr="0">
            <a:noAutofit/>
          </a:bodyPr>
          <a:lstStyle/>
          <a:p>
            <a:pPr marL="365125" marR="0" lvl="0" indent="-282575" algn="l" rtl="0">
              <a:spcBef>
                <a:spcPts val="0"/>
              </a:spcBef>
              <a:spcAft>
                <a:spcPts val="0"/>
              </a:spcAft>
              <a:buClr>
                <a:srgbClr val="E46C0A"/>
              </a:buClr>
              <a:buSzPts val="1600"/>
              <a:buFont typeface="Noto Sans Symbols"/>
              <a:buChar char="▪"/>
            </a:pPr>
            <a:r>
              <a:rPr lang="en-US" sz="2000">
                <a:solidFill>
                  <a:srgbClr val="000000"/>
                </a:solidFill>
                <a:latin typeface="Verdana"/>
                <a:ea typeface="Verdana"/>
                <a:cs typeface="Verdana"/>
                <a:sym typeface="Verdana"/>
              </a:rPr>
              <a:t>ISBN E-book: </a:t>
            </a:r>
            <a:br>
              <a:rPr lang="en-US" sz="2000">
                <a:solidFill>
                  <a:srgbClr val="000000"/>
                </a:solidFill>
                <a:latin typeface="Verdana"/>
                <a:ea typeface="Verdana"/>
                <a:cs typeface="Verdana"/>
                <a:sym typeface="Verdana"/>
              </a:rPr>
            </a:br>
            <a:r>
              <a:rPr lang="en-US" sz="2000">
                <a:solidFill>
                  <a:srgbClr val="000000"/>
                </a:solidFill>
                <a:latin typeface="Verdana"/>
                <a:ea typeface="Verdana"/>
                <a:cs typeface="Verdana"/>
                <a:sym typeface="Verdana"/>
              </a:rPr>
              <a:t>978-3-319-43763-7</a:t>
            </a:r>
            <a:endParaRPr/>
          </a:p>
          <a:p>
            <a:pPr marL="365125" marR="0" lvl="0" indent="-282575" algn="l" rtl="0">
              <a:spcBef>
                <a:spcPts val="600"/>
              </a:spcBef>
              <a:spcAft>
                <a:spcPts val="0"/>
              </a:spcAft>
              <a:buClr>
                <a:srgbClr val="E46C0A"/>
              </a:buClr>
              <a:buSzPts val="1600"/>
              <a:buFont typeface="Noto Sans Symbols"/>
              <a:buChar char="▪"/>
            </a:pPr>
            <a:r>
              <a:rPr lang="en-US" sz="2000">
                <a:solidFill>
                  <a:srgbClr val="000000"/>
                </a:solidFill>
                <a:latin typeface="Verdana"/>
                <a:ea typeface="Verdana"/>
                <a:cs typeface="Verdana"/>
                <a:sym typeface="Verdana"/>
              </a:rPr>
              <a:t>ISBN Hardcover:</a:t>
            </a:r>
            <a:br>
              <a:rPr lang="en-US" sz="2000">
                <a:solidFill>
                  <a:srgbClr val="000000"/>
                </a:solidFill>
                <a:latin typeface="Verdana"/>
                <a:ea typeface="Verdana"/>
                <a:cs typeface="Verdana"/>
                <a:sym typeface="Verdana"/>
              </a:rPr>
            </a:br>
            <a:r>
              <a:rPr lang="en-US" sz="2000">
                <a:solidFill>
                  <a:srgbClr val="000000"/>
                </a:solidFill>
                <a:latin typeface="Verdana"/>
                <a:ea typeface="Verdana"/>
                <a:cs typeface="Verdana"/>
                <a:sym typeface="Verdana"/>
              </a:rPr>
              <a:t>978-3-319-43761-3</a:t>
            </a:r>
            <a:endParaRPr sz="2000">
              <a:solidFill>
                <a:srgbClr val="000000"/>
              </a:solidFill>
              <a:latin typeface="Verdana"/>
              <a:ea typeface="Verdana"/>
              <a:cs typeface="Verdana"/>
              <a:sym typeface="Verdana"/>
            </a:endParaRPr>
          </a:p>
          <a:p>
            <a:pPr marL="365125" marR="0" lvl="0" indent="-282575" algn="l" rtl="0">
              <a:spcBef>
                <a:spcPts val="600"/>
              </a:spcBef>
              <a:spcAft>
                <a:spcPts val="0"/>
              </a:spcAft>
              <a:buClr>
                <a:srgbClr val="E46C0A"/>
              </a:buClr>
              <a:buSzPts val="1600"/>
              <a:buFont typeface="Noto Sans Symbols"/>
              <a:buChar char="▪"/>
            </a:pPr>
            <a:r>
              <a:rPr lang="en-US" sz="2000" u="sng">
                <a:solidFill>
                  <a:srgbClr val="000000"/>
                </a:solidFill>
                <a:latin typeface="Verdana"/>
                <a:ea typeface="Verdana"/>
                <a:cs typeface="Verdana"/>
                <a:sym typeface="Verdana"/>
                <a:hlinkClick r:id="rId4">
                  <a:extLst>
                    <a:ext uri="{A12FA001-AC4F-418D-AE19-62706E023703}">
                      <ahyp:hlinkClr xmlns:ahyp="http://schemas.microsoft.com/office/drawing/2018/hyperlinkcolor" val="tx"/>
                    </a:ext>
                  </a:extLst>
                </a:hlinkClick>
              </a:rPr>
              <a:t>http://www.springer.com/gp/book/9783319437613</a:t>
            </a:r>
            <a:r>
              <a:rPr lang="en-US" sz="2000">
                <a:solidFill>
                  <a:srgbClr val="000000"/>
                </a:solidFill>
                <a:latin typeface="Verdana"/>
                <a:ea typeface="Verdana"/>
                <a:cs typeface="Verdana"/>
                <a:sym typeface="Verdana"/>
              </a:rPr>
              <a:t> </a:t>
            </a:r>
            <a:endParaRPr/>
          </a:p>
          <a:p>
            <a:pPr marL="365125" marR="0" lvl="0" indent="-180975" algn="l" rtl="0">
              <a:spcBef>
                <a:spcPts val="600"/>
              </a:spcBef>
              <a:spcAft>
                <a:spcPts val="0"/>
              </a:spcAft>
              <a:buClr>
                <a:srgbClr val="E46C0A"/>
              </a:buClr>
              <a:buSzPts val="1600"/>
              <a:buFont typeface="Noto Sans Symbols"/>
              <a:buNone/>
            </a:pPr>
            <a:endParaRPr sz="2000">
              <a:solidFill>
                <a:srgbClr val="000000"/>
              </a:solidFill>
              <a:latin typeface="Verdana"/>
              <a:ea typeface="Verdana"/>
              <a:cs typeface="Verdana"/>
              <a:sym typeface="Verdana"/>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5505"/>
        <p:cNvGrpSpPr/>
        <p:nvPr/>
      </p:nvGrpSpPr>
      <p:grpSpPr>
        <a:xfrm>
          <a:off x="0" y="0"/>
          <a:ext cx="0" cy="0"/>
          <a:chOff x="0" y="0"/>
          <a:chExt cx="0" cy="0"/>
        </a:xfrm>
      </p:grpSpPr>
      <p:sp>
        <p:nvSpPr>
          <p:cNvPr id="5506" name="Google Shape;5506;p189"/>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Exercises </a:t>
            </a:r>
            <a:endParaRPr/>
          </a:p>
        </p:txBody>
      </p:sp>
      <p:sp>
        <p:nvSpPr>
          <p:cNvPr id="5507" name="Google Shape;5507;p189"/>
          <p:cNvSpPr txBox="1">
            <a:spLocks noGrp="1"/>
          </p:cNvSpPr>
          <p:nvPr>
            <p:ph type="body" idx="1"/>
          </p:nvPr>
        </p:nvSpPr>
        <p:spPr>
          <a:xfrm>
            <a:off x="530304" y="1412776"/>
            <a:ext cx="8074144"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Today have been really filled!</a:t>
            </a:r>
            <a:endParaRPr/>
          </a:p>
          <a:p>
            <a:pPr marL="365125" lvl="0" indent="-282575" algn="l" rtl="0">
              <a:spcBef>
                <a:spcPts val="1800"/>
              </a:spcBef>
              <a:spcAft>
                <a:spcPts val="0"/>
              </a:spcAft>
              <a:buSzPts val="1600"/>
              <a:buChar char="▪"/>
            </a:pPr>
            <a:r>
              <a:rPr lang="en-US"/>
              <a:t>Three exercises to start working with PREMIS metadata</a:t>
            </a:r>
            <a:endParaRPr/>
          </a:p>
          <a:p>
            <a:pPr marL="639763" lvl="1" indent="-236537" algn="l" rtl="0">
              <a:spcBef>
                <a:spcPts val="1750"/>
              </a:spcBef>
              <a:spcAft>
                <a:spcPts val="0"/>
              </a:spcAft>
              <a:buSzPts val="2000"/>
              <a:buChar char="◦"/>
            </a:pPr>
            <a:r>
              <a:rPr lang="en-US"/>
              <a:t>Print them out!</a:t>
            </a:r>
            <a:endParaRPr/>
          </a:p>
          <a:p>
            <a:pPr marL="365125" lvl="0" indent="-282575" algn="l" rtl="0">
              <a:spcBef>
                <a:spcPts val="1800"/>
              </a:spcBef>
              <a:spcAft>
                <a:spcPts val="0"/>
              </a:spcAft>
              <a:buSzPts val="1600"/>
              <a:buChar char="▪"/>
            </a:pPr>
            <a:r>
              <a:rPr lang="en-US"/>
              <a:t>Solutions is also published!</a:t>
            </a:r>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5511"/>
        <p:cNvGrpSpPr/>
        <p:nvPr/>
      </p:nvGrpSpPr>
      <p:grpSpPr>
        <a:xfrm>
          <a:off x="0" y="0"/>
          <a:ext cx="0" cy="0"/>
          <a:chOff x="0" y="0"/>
          <a:chExt cx="0" cy="0"/>
        </a:xfrm>
      </p:grpSpPr>
      <p:sp>
        <p:nvSpPr>
          <p:cNvPr id="5512" name="Google Shape;5512;p190"/>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Exercises </a:t>
            </a:r>
            <a:endParaRPr/>
          </a:p>
        </p:txBody>
      </p:sp>
      <p:sp>
        <p:nvSpPr>
          <p:cNvPr id="5513" name="Google Shape;5513;p190"/>
          <p:cNvSpPr txBox="1">
            <a:spLocks noGrp="1"/>
          </p:cNvSpPr>
          <p:nvPr>
            <p:ph type="body" idx="1"/>
          </p:nvPr>
        </p:nvSpPr>
        <p:spPr>
          <a:xfrm>
            <a:off x="530304" y="1412776"/>
            <a:ext cx="8074144"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Today have been really filled!</a:t>
            </a:r>
            <a:endParaRPr/>
          </a:p>
          <a:p>
            <a:pPr marL="365125" lvl="0" indent="-282575" algn="l" rtl="0">
              <a:spcBef>
                <a:spcPts val="1800"/>
              </a:spcBef>
              <a:spcAft>
                <a:spcPts val="0"/>
              </a:spcAft>
              <a:buSzPts val="1600"/>
              <a:buChar char="▪"/>
            </a:pPr>
            <a:r>
              <a:rPr lang="en-US"/>
              <a:t>Three exercises to start working with PREMIS metadata</a:t>
            </a:r>
            <a:endParaRPr/>
          </a:p>
          <a:p>
            <a:pPr marL="639763" lvl="1" indent="-236537" algn="l" rtl="0">
              <a:spcBef>
                <a:spcPts val="1750"/>
              </a:spcBef>
              <a:spcAft>
                <a:spcPts val="0"/>
              </a:spcAft>
              <a:buSzPts val="2000"/>
              <a:buChar char="◦"/>
            </a:pPr>
            <a:r>
              <a:rPr lang="en-US"/>
              <a:t>Print them out!</a:t>
            </a:r>
            <a:endParaRPr/>
          </a:p>
          <a:p>
            <a:pPr marL="365125" lvl="0" indent="-282575" algn="l" rtl="0">
              <a:spcBef>
                <a:spcPts val="1800"/>
              </a:spcBef>
              <a:spcAft>
                <a:spcPts val="0"/>
              </a:spcAft>
              <a:buSzPts val="1600"/>
              <a:buChar char="▪"/>
            </a:pPr>
            <a:r>
              <a:rPr lang="en-US"/>
              <a:t>Solutions is also published!</a:t>
            </a:r>
            <a:endParaRPr/>
          </a:p>
          <a:p>
            <a:pPr marL="365125" lvl="0" indent="-282575" algn="l" rtl="0">
              <a:spcBef>
                <a:spcPts val="1800"/>
              </a:spcBef>
              <a:spcAft>
                <a:spcPts val="0"/>
              </a:spcAft>
              <a:buSzPts val="1600"/>
              <a:buChar char="▪"/>
            </a:pPr>
            <a:r>
              <a:rPr lang="en-US"/>
              <a:t>The aid is seen on next slide</a:t>
            </a:r>
            <a:endParaRPr/>
          </a:p>
        </p:txBody>
      </p:sp>
      <p:sp>
        <p:nvSpPr>
          <p:cNvPr id="5514" name="Google Shape;5514;p190"/>
          <p:cNvSpPr/>
          <p:nvPr/>
        </p:nvSpPr>
        <p:spPr>
          <a:xfrm>
            <a:off x="3199224" y="4701208"/>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5522"/>
        <p:cNvGrpSpPr/>
        <p:nvPr/>
      </p:nvGrpSpPr>
      <p:grpSpPr>
        <a:xfrm>
          <a:off x="0" y="0"/>
          <a:ext cx="0" cy="0"/>
          <a:chOff x="0" y="0"/>
          <a:chExt cx="0" cy="0"/>
        </a:xfrm>
      </p:grpSpPr>
      <p:sp>
        <p:nvSpPr>
          <p:cNvPr id="5523" name="Google Shape;5523;p191"/>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Sample Data Dictionary table of contents </a:t>
            </a:r>
            <a:endParaRPr/>
          </a:p>
        </p:txBody>
      </p:sp>
      <p:sp>
        <p:nvSpPr>
          <p:cNvPr id="5524" name="Google Shape;5524;p191"/>
          <p:cNvSpPr txBox="1">
            <a:spLocks noGrp="1"/>
          </p:cNvSpPr>
          <p:nvPr>
            <p:ph type="body" idx="1"/>
          </p:nvPr>
        </p:nvSpPr>
        <p:spPr>
          <a:xfrm>
            <a:off x="530304" y="1412776"/>
            <a:ext cx="8506192"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Version 3 Hierarchical listing of semantics units.pdf </a:t>
            </a:r>
            <a:r>
              <a:rPr lang="en-US" u="sng">
                <a:solidFill>
                  <a:schemeClr val="hlink"/>
                </a:solidFill>
                <a:hlinkClick r:id="rId3"/>
              </a:rPr>
              <a:t>https://doi.org/10.5281/zenodo.5569578</a:t>
            </a:r>
            <a:r>
              <a:rPr lang="en-US"/>
              <a:t> </a:t>
            </a:r>
            <a:endParaRPr/>
          </a:p>
          <a:p>
            <a:pPr marL="365125" lvl="0" indent="-180975" algn="l" rtl="0">
              <a:spcBef>
                <a:spcPts val="600"/>
              </a:spcBef>
              <a:spcAft>
                <a:spcPts val="0"/>
              </a:spcAft>
              <a:buSzPts val="1600"/>
              <a:buNone/>
            </a:pPr>
            <a:endParaRPr/>
          </a:p>
        </p:txBody>
      </p:sp>
      <p:pic>
        <p:nvPicPr>
          <p:cNvPr id="5525" name="Google Shape;5525;p191"/>
          <p:cNvPicPr preferRelativeResize="0"/>
          <p:nvPr/>
        </p:nvPicPr>
        <p:blipFill rotWithShape="1">
          <a:blip r:embed="rId4">
            <a:alphaModFix/>
          </a:blip>
          <a:srcRect l="5498" t="2530" r="8034"/>
          <a:stretch/>
        </p:blipFill>
        <p:spPr>
          <a:xfrm>
            <a:off x="1619672" y="2276872"/>
            <a:ext cx="5688012" cy="5389563"/>
          </a:xfrm>
          <a:prstGeom prst="rect">
            <a:avLst/>
          </a:prstGeom>
          <a:noFill/>
          <a:ln w="9525" cap="flat" cmpd="sng">
            <a:solidFill>
              <a:schemeClr val="dk1"/>
            </a:solidFill>
            <a:prstDash val="solid"/>
            <a:miter lim="800000"/>
            <a:headEnd type="none" w="sm" len="sm"/>
            <a:tailEnd type="none" w="sm" len="sm"/>
          </a:ln>
        </p:spPr>
      </p:pic>
      <p:sp>
        <p:nvSpPr>
          <p:cNvPr id="5526" name="Google Shape;5526;p191"/>
          <p:cNvSpPr/>
          <p:nvPr/>
        </p:nvSpPr>
        <p:spPr>
          <a:xfrm>
            <a:off x="7020272" y="2708920"/>
            <a:ext cx="1743050" cy="1296144"/>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5534"/>
        <p:cNvGrpSpPr/>
        <p:nvPr/>
      </p:nvGrpSpPr>
      <p:grpSpPr>
        <a:xfrm>
          <a:off x="0" y="0"/>
          <a:ext cx="0" cy="0"/>
          <a:chOff x="0" y="0"/>
          <a:chExt cx="0" cy="0"/>
        </a:xfrm>
      </p:grpSpPr>
      <p:sp>
        <p:nvSpPr>
          <p:cNvPr id="5535" name="Google Shape;5535;p192"/>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Object Entity – Exercise</a:t>
            </a:r>
            <a:endParaRPr/>
          </a:p>
        </p:txBody>
      </p:sp>
      <p:sp>
        <p:nvSpPr>
          <p:cNvPr id="5536" name="Google Shape;5536;p192"/>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Exercise to get a feeling for the object!</a:t>
            </a:r>
            <a:endParaRPr/>
          </a:p>
          <a:p>
            <a:pPr marL="639763" lvl="1" indent="-236537" algn="l" rtl="0">
              <a:spcBef>
                <a:spcPts val="550"/>
              </a:spcBef>
              <a:spcAft>
                <a:spcPts val="0"/>
              </a:spcAft>
              <a:buSzPts val="2000"/>
              <a:buChar char="◦"/>
            </a:pPr>
            <a:r>
              <a:rPr lang="en-US"/>
              <a:t>Objectexercise.pdf</a:t>
            </a:r>
            <a:endParaRPr/>
          </a:p>
          <a:p>
            <a:pPr marL="639763" lvl="1" indent="-236537" algn="l" rtl="0">
              <a:spcBef>
                <a:spcPts val="550"/>
              </a:spcBef>
              <a:spcAft>
                <a:spcPts val="0"/>
              </a:spcAft>
              <a:buSzPts val="2000"/>
              <a:buChar char="◦"/>
            </a:pPr>
            <a:r>
              <a:rPr lang="en-US" u="sng">
                <a:solidFill>
                  <a:schemeClr val="hlink"/>
                </a:solidFill>
                <a:hlinkClick r:id="rId3"/>
              </a:rPr>
              <a:t>https://doi.org/10.5281/zenodo.5569614</a:t>
            </a:r>
            <a:r>
              <a:rPr lang="en-US"/>
              <a:t> </a:t>
            </a:r>
            <a:endParaRPr/>
          </a:p>
          <a:p>
            <a:pPr marL="365125" lvl="0" indent="-282575" algn="l" rtl="0">
              <a:spcBef>
                <a:spcPts val="600"/>
              </a:spcBef>
              <a:spcAft>
                <a:spcPts val="0"/>
              </a:spcAft>
              <a:buSzPts val="1600"/>
              <a:buChar char="▪"/>
            </a:pPr>
            <a:r>
              <a:rPr lang="en-US"/>
              <a:t>Page 1</a:t>
            </a:r>
            <a:endParaRPr/>
          </a:p>
          <a:p>
            <a:pPr marL="639763" lvl="1" indent="-236537" algn="l" rtl="0">
              <a:spcBef>
                <a:spcPts val="550"/>
              </a:spcBef>
              <a:spcAft>
                <a:spcPts val="0"/>
              </a:spcAft>
              <a:buSzPts val="2000"/>
              <a:buChar char="◦"/>
            </a:pPr>
            <a:r>
              <a:rPr lang="en-US"/>
              <a:t>Find the different object types!</a:t>
            </a:r>
            <a:endParaRPr/>
          </a:p>
          <a:p>
            <a:pPr marL="365125" lvl="0" indent="-282575" algn="l" rtl="0">
              <a:spcBef>
                <a:spcPts val="600"/>
              </a:spcBef>
              <a:spcAft>
                <a:spcPts val="0"/>
              </a:spcAft>
              <a:buSzPts val="1600"/>
              <a:buChar char="▪"/>
            </a:pPr>
            <a:r>
              <a:rPr lang="en-US"/>
              <a:t>The rest of the pages</a:t>
            </a:r>
            <a:endParaRPr/>
          </a:p>
          <a:p>
            <a:pPr marL="639763" lvl="1" indent="-236537" algn="l" rtl="0">
              <a:spcBef>
                <a:spcPts val="550"/>
              </a:spcBef>
              <a:spcAft>
                <a:spcPts val="0"/>
              </a:spcAft>
              <a:buSzPts val="2000"/>
              <a:buChar char="◦"/>
            </a:pPr>
            <a:r>
              <a:rPr lang="en-US"/>
              <a:t>With the data stated, fill your PREMIS semantic units.</a:t>
            </a:r>
            <a:endParaRPr/>
          </a:p>
          <a:p>
            <a:pPr marL="639763" lvl="1" indent="-236537" algn="l" rtl="0">
              <a:spcBef>
                <a:spcPts val="550"/>
              </a:spcBef>
              <a:spcAft>
                <a:spcPts val="0"/>
              </a:spcAft>
              <a:buSzPts val="2000"/>
              <a:buChar char="◦"/>
            </a:pPr>
            <a:r>
              <a:rPr lang="en-US"/>
              <a:t>Take help from the hand-out with all the semantic units!</a:t>
            </a:r>
            <a:br>
              <a:rPr lang="en-US"/>
            </a:br>
            <a:endParaRPr/>
          </a:p>
          <a:p>
            <a:pPr marL="365125" lvl="0" indent="-180975" algn="l" rtl="0">
              <a:spcBef>
                <a:spcPts val="600"/>
              </a:spcBef>
              <a:spcAft>
                <a:spcPts val="0"/>
              </a:spcAft>
              <a:buSzPts val="1600"/>
              <a:buNone/>
            </a:pPr>
            <a:endParaRPr/>
          </a:p>
        </p:txBody>
      </p:sp>
      <p:sp>
        <p:nvSpPr>
          <p:cNvPr id="5537" name="Google Shape;5537;p192"/>
          <p:cNvSpPr/>
          <p:nvPr/>
        </p:nvSpPr>
        <p:spPr>
          <a:xfrm>
            <a:off x="3203848" y="4869160"/>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12"/>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Availability</a:t>
            </a:r>
            <a:endParaRPr/>
          </a:p>
        </p:txBody>
      </p:sp>
      <p:sp>
        <p:nvSpPr>
          <p:cNvPr id="291" name="Google Shape;291;p12"/>
          <p:cNvSpPr txBox="1">
            <a:spLocks noGrp="1"/>
          </p:cNvSpPr>
          <p:nvPr>
            <p:ph type="body" idx="1"/>
          </p:nvPr>
        </p:nvSpPr>
        <p:spPr>
          <a:xfrm>
            <a:off x="530225" y="1268413"/>
            <a:ext cx="7497763" cy="5160962"/>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The object is in our control or in the control of a trusted, accessible repository</a:t>
            </a:r>
            <a:endParaRPr/>
          </a:p>
          <a:p>
            <a:pPr marL="365125" lvl="0" indent="-180975" algn="l" rtl="0">
              <a:spcBef>
                <a:spcPts val="600"/>
              </a:spcBef>
              <a:spcAft>
                <a:spcPts val="0"/>
              </a:spcAft>
              <a:buSzPts val="1600"/>
              <a:buNone/>
            </a:pPr>
            <a:endParaRPr/>
          </a:p>
        </p:txBody>
      </p:sp>
      <p:pic>
        <p:nvPicPr>
          <p:cNvPr id="292" name="Google Shape;292;p12"/>
          <p:cNvPicPr preferRelativeResize="0"/>
          <p:nvPr/>
        </p:nvPicPr>
        <p:blipFill rotWithShape="1">
          <a:blip r:embed="rId3">
            <a:alphaModFix/>
          </a:blip>
          <a:srcRect t="2631" r="4641"/>
          <a:stretch/>
        </p:blipFill>
        <p:spPr>
          <a:xfrm>
            <a:off x="5089327" y="3429000"/>
            <a:ext cx="4059237" cy="3116263"/>
          </a:xfrm>
          <a:prstGeom prst="rect">
            <a:avLst/>
          </a:prstGeom>
          <a:noFill/>
          <a:ln>
            <a:noFill/>
          </a:ln>
        </p:spPr>
      </p:pic>
      <p:sp>
        <p:nvSpPr>
          <p:cNvPr id="293" name="Google Shape;293;p12"/>
          <p:cNvSpPr/>
          <p:nvPr/>
        </p:nvSpPr>
        <p:spPr>
          <a:xfrm>
            <a:off x="6385471" y="5749352"/>
            <a:ext cx="2159000" cy="395287"/>
          </a:xfrm>
          <a:prstGeom prst="ellipse">
            <a:avLst/>
          </a:prstGeom>
          <a:noFill/>
          <a:ln w="28575" cap="flat" cmpd="sng">
            <a:solidFill>
              <a:srgbClr val="AE803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5545"/>
        <p:cNvGrpSpPr/>
        <p:nvPr/>
      </p:nvGrpSpPr>
      <p:grpSpPr>
        <a:xfrm>
          <a:off x="0" y="0"/>
          <a:ext cx="0" cy="0"/>
          <a:chOff x="0" y="0"/>
          <a:chExt cx="0" cy="0"/>
        </a:xfrm>
      </p:grpSpPr>
      <p:sp>
        <p:nvSpPr>
          <p:cNvPr id="5546" name="Google Shape;5546;p193"/>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Object Entity – Exercise</a:t>
            </a:r>
            <a:endParaRPr/>
          </a:p>
        </p:txBody>
      </p:sp>
      <p:sp>
        <p:nvSpPr>
          <p:cNvPr id="5547" name="Google Shape;5547;p193"/>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180975" algn="l" rtl="0">
              <a:spcBef>
                <a:spcPts val="0"/>
              </a:spcBef>
              <a:spcAft>
                <a:spcPts val="0"/>
              </a:spcAft>
              <a:buSzPts val="1600"/>
              <a:buNone/>
            </a:pPr>
            <a:endParaRPr/>
          </a:p>
        </p:txBody>
      </p:sp>
      <p:pic>
        <p:nvPicPr>
          <p:cNvPr id="5548" name="Google Shape;5548;p193"/>
          <p:cNvPicPr preferRelativeResize="0"/>
          <p:nvPr/>
        </p:nvPicPr>
        <p:blipFill rotWithShape="1">
          <a:blip r:embed="rId3">
            <a:alphaModFix/>
          </a:blip>
          <a:srcRect/>
          <a:stretch/>
        </p:blipFill>
        <p:spPr>
          <a:xfrm>
            <a:off x="1619672" y="1243746"/>
            <a:ext cx="5163271" cy="1705213"/>
          </a:xfrm>
          <a:prstGeom prst="rect">
            <a:avLst/>
          </a:prstGeom>
          <a:noFill/>
          <a:ln>
            <a:noFill/>
          </a:ln>
          <a:effectLst>
            <a:outerShdw blurRad="50800" dist="38100" dir="13500000" algn="br" rotWithShape="0">
              <a:srgbClr val="000000">
                <a:alpha val="40000"/>
              </a:srgbClr>
            </a:outerShdw>
          </a:effectLst>
        </p:spPr>
      </p:pic>
      <p:pic>
        <p:nvPicPr>
          <p:cNvPr id="5549" name="Google Shape;5549;p193"/>
          <p:cNvPicPr preferRelativeResize="0"/>
          <p:nvPr/>
        </p:nvPicPr>
        <p:blipFill rotWithShape="1">
          <a:blip r:embed="rId4">
            <a:alphaModFix/>
          </a:blip>
          <a:srcRect/>
          <a:stretch/>
        </p:blipFill>
        <p:spPr>
          <a:xfrm>
            <a:off x="2339752" y="3049149"/>
            <a:ext cx="3426118" cy="3457096"/>
          </a:xfrm>
          <a:prstGeom prst="rect">
            <a:avLst/>
          </a:prstGeom>
          <a:noFill/>
          <a:ln>
            <a:noFill/>
          </a:ln>
          <a:effectLst>
            <a:outerShdw blurRad="50800" dist="38100" dir="13500000" algn="br" rotWithShape="0">
              <a:srgbClr val="000000">
                <a:alpha val="40000"/>
              </a:srgbClr>
            </a:outerShdw>
          </a:effectLst>
        </p:spPr>
      </p:pic>
      <p:sp>
        <p:nvSpPr>
          <p:cNvPr id="5550" name="Google Shape;5550;p193"/>
          <p:cNvSpPr/>
          <p:nvPr/>
        </p:nvSpPr>
        <p:spPr>
          <a:xfrm>
            <a:off x="6012160" y="3073913"/>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5558"/>
        <p:cNvGrpSpPr/>
        <p:nvPr/>
      </p:nvGrpSpPr>
      <p:grpSpPr>
        <a:xfrm>
          <a:off x="0" y="0"/>
          <a:ext cx="0" cy="0"/>
          <a:chOff x="0" y="0"/>
          <a:chExt cx="0" cy="0"/>
        </a:xfrm>
      </p:grpSpPr>
      <p:sp>
        <p:nvSpPr>
          <p:cNvPr id="5559" name="Google Shape;5559;p194"/>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Object Entity – Exercise</a:t>
            </a:r>
            <a:endParaRPr/>
          </a:p>
        </p:txBody>
      </p:sp>
      <p:sp>
        <p:nvSpPr>
          <p:cNvPr id="5560" name="Google Shape;5560;p194"/>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180975" algn="l" rtl="0">
              <a:spcBef>
                <a:spcPts val="0"/>
              </a:spcBef>
              <a:spcAft>
                <a:spcPts val="0"/>
              </a:spcAft>
              <a:buSzPts val="1600"/>
              <a:buNone/>
            </a:pPr>
            <a:endParaRPr/>
          </a:p>
        </p:txBody>
      </p:sp>
      <p:pic>
        <p:nvPicPr>
          <p:cNvPr id="5561" name="Google Shape;5561;p194"/>
          <p:cNvPicPr preferRelativeResize="0"/>
          <p:nvPr/>
        </p:nvPicPr>
        <p:blipFill rotWithShape="1">
          <a:blip r:embed="rId3">
            <a:alphaModFix/>
          </a:blip>
          <a:srcRect/>
          <a:stretch/>
        </p:blipFill>
        <p:spPr>
          <a:xfrm>
            <a:off x="1331640" y="1628800"/>
            <a:ext cx="6286236" cy="4377914"/>
          </a:xfrm>
          <a:prstGeom prst="rect">
            <a:avLst/>
          </a:prstGeom>
          <a:noFill/>
          <a:ln>
            <a:noFill/>
          </a:ln>
          <a:effectLst>
            <a:outerShdw blurRad="50800" dist="38100" dir="13500000" algn="br" rotWithShape="0">
              <a:srgbClr val="000000">
                <a:alpha val="40000"/>
              </a:srgbClr>
            </a:outerShdw>
          </a:effectLst>
        </p:spPr>
      </p:pic>
      <p:sp>
        <p:nvSpPr>
          <p:cNvPr id="5562" name="Google Shape;5562;p194"/>
          <p:cNvSpPr/>
          <p:nvPr/>
        </p:nvSpPr>
        <p:spPr>
          <a:xfrm>
            <a:off x="6156176" y="877976"/>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5570"/>
        <p:cNvGrpSpPr/>
        <p:nvPr/>
      </p:nvGrpSpPr>
      <p:grpSpPr>
        <a:xfrm>
          <a:off x="0" y="0"/>
          <a:ext cx="0" cy="0"/>
          <a:chOff x="0" y="0"/>
          <a:chExt cx="0" cy="0"/>
        </a:xfrm>
      </p:grpSpPr>
      <p:sp>
        <p:nvSpPr>
          <p:cNvPr id="5571" name="Google Shape;5571;p195"/>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Exercise answers</a:t>
            </a:r>
            <a:endParaRPr/>
          </a:p>
        </p:txBody>
      </p:sp>
      <p:sp>
        <p:nvSpPr>
          <p:cNvPr id="5572" name="Google Shape;5572;p195"/>
          <p:cNvSpPr txBox="1">
            <a:spLocks noGrp="1"/>
          </p:cNvSpPr>
          <p:nvPr>
            <p:ph type="body" idx="1"/>
          </p:nvPr>
        </p:nvSpPr>
        <p:spPr>
          <a:xfrm>
            <a:off x="323528" y="1721520"/>
            <a:ext cx="8568951"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Objectexercise-answers.pdf</a:t>
            </a:r>
            <a:endParaRPr/>
          </a:p>
          <a:p>
            <a:pPr marL="365125" lvl="0" indent="-180975" algn="l" rtl="0">
              <a:spcBef>
                <a:spcPts val="600"/>
              </a:spcBef>
              <a:spcAft>
                <a:spcPts val="0"/>
              </a:spcAft>
              <a:buSzPts val="1600"/>
              <a:buNone/>
            </a:pPr>
            <a:endParaRPr/>
          </a:p>
        </p:txBody>
      </p:sp>
      <p:pic>
        <p:nvPicPr>
          <p:cNvPr id="5573" name="Google Shape;5573;p195"/>
          <p:cNvPicPr preferRelativeResize="0"/>
          <p:nvPr/>
        </p:nvPicPr>
        <p:blipFill rotWithShape="1">
          <a:blip r:embed="rId3">
            <a:alphaModFix/>
          </a:blip>
          <a:srcRect/>
          <a:stretch/>
        </p:blipFill>
        <p:spPr>
          <a:xfrm>
            <a:off x="2949640" y="2552555"/>
            <a:ext cx="3244719" cy="3354554"/>
          </a:xfrm>
          <a:prstGeom prst="rect">
            <a:avLst/>
          </a:prstGeom>
          <a:noFill/>
          <a:ln>
            <a:noFill/>
          </a:ln>
        </p:spPr>
      </p:pic>
      <p:sp>
        <p:nvSpPr>
          <p:cNvPr id="5574" name="Google Shape;5574;p195"/>
          <p:cNvSpPr/>
          <p:nvPr/>
        </p:nvSpPr>
        <p:spPr>
          <a:xfrm>
            <a:off x="5940152" y="1039068"/>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5582"/>
        <p:cNvGrpSpPr/>
        <p:nvPr/>
      </p:nvGrpSpPr>
      <p:grpSpPr>
        <a:xfrm>
          <a:off x="0" y="0"/>
          <a:ext cx="0" cy="0"/>
          <a:chOff x="0" y="0"/>
          <a:chExt cx="0" cy="0"/>
        </a:xfrm>
      </p:grpSpPr>
      <p:sp>
        <p:nvSpPr>
          <p:cNvPr id="5583" name="Google Shape;5583;p196"/>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PREMIS Events, Agents and Rights Entity – Exercise</a:t>
            </a:r>
            <a:endParaRPr/>
          </a:p>
        </p:txBody>
      </p:sp>
      <p:sp>
        <p:nvSpPr>
          <p:cNvPr id="5584" name="Google Shape;5584;p196"/>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Exercise to get a feeling for the events, agents and rights!</a:t>
            </a:r>
            <a:endParaRPr/>
          </a:p>
          <a:p>
            <a:pPr marL="639763" lvl="1" indent="-236537" algn="l" rtl="0">
              <a:spcBef>
                <a:spcPts val="550"/>
              </a:spcBef>
              <a:spcAft>
                <a:spcPts val="0"/>
              </a:spcAft>
              <a:buSzPts val="2000"/>
              <a:buChar char="◦"/>
            </a:pPr>
            <a:r>
              <a:rPr lang="en-US"/>
              <a:t>Eventsagentsrightsexercise.pdf</a:t>
            </a:r>
            <a:endParaRPr/>
          </a:p>
          <a:p>
            <a:pPr marL="639763" lvl="1" indent="-236537" algn="l" rtl="0">
              <a:spcBef>
                <a:spcPts val="550"/>
              </a:spcBef>
              <a:spcAft>
                <a:spcPts val="0"/>
              </a:spcAft>
              <a:buSzPts val="2000"/>
              <a:buChar char="◦"/>
            </a:pPr>
            <a:r>
              <a:rPr lang="en-US" u="sng">
                <a:solidFill>
                  <a:schemeClr val="hlink"/>
                </a:solidFill>
                <a:hlinkClick r:id="rId3"/>
              </a:rPr>
              <a:t>https://doi.org/10.5281/zenodo.5569644</a:t>
            </a:r>
            <a:r>
              <a:rPr lang="en-US"/>
              <a:t> </a:t>
            </a:r>
            <a:endParaRPr/>
          </a:p>
          <a:p>
            <a:pPr marL="365125" lvl="0" indent="-282575" algn="l" rtl="0">
              <a:spcBef>
                <a:spcPts val="600"/>
              </a:spcBef>
              <a:spcAft>
                <a:spcPts val="0"/>
              </a:spcAft>
              <a:buSzPts val="1600"/>
              <a:buChar char="▪"/>
            </a:pPr>
            <a:r>
              <a:rPr lang="en-US"/>
              <a:t>For the pages</a:t>
            </a:r>
            <a:endParaRPr/>
          </a:p>
          <a:p>
            <a:pPr marL="639763" lvl="1" indent="-236537" algn="l" rtl="0">
              <a:spcBef>
                <a:spcPts val="550"/>
              </a:spcBef>
              <a:spcAft>
                <a:spcPts val="0"/>
              </a:spcAft>
              <a:buSzPts val="2000"/>
              <a:buChar char="◦"/>
            </a:pPr>
            <a:r>
              <a:rPr lang="en-US"/>
              <a:t>With the data stated, fill your PREMIS semantic units.</a:t>
            </a:r>
            <a:endParaRPr/>
          </a:p>
          <a:p>
            <a:pPr marL="639763" lvl="1" indent="-236537" algn="l" rtl="0">
              <a:spcBef>
                <a:spcPts val="550"/>
              </a:spcBef>
              <a:spcAft>
                <a:spcPts val="0"/>
              </a:spcAft>
              <a:buSzPts val="2000"/>
              <a:buChar char="◦"/>
            </a:pPr>
            <a:r>
              <a:rPr lang="en-US"/>
              <a:t>Take help from the hand-out with all the semantic units!</a:t>
            </a:r>
            <a:br>
              <a:rPr lang="en-US"/>
            </a:br>
            <a:endParaRPr/>
          </a:p>
          <a:p>
            <a:pPr marL="365125" lvl="0" indent="-180975" algn="l" rtl="0">
              <a:spcBef>
                <a:spcPts val="600"/>
              </a:spcBef>
              <a:spcAft>
                <a:spcPts val="0"/>
              </a:spcAft>
              <a:buSzPts val="1600"/>
              <a:buNone/>
            </a:pPr>
            <a:endParaRPr/>
          </a:p>
        </p:txBody>
      </p:sp>
      <p:sp>
        <p:nvSpPr>
          <p:cNvPr id="5585" name="Google Shape;5585;p196"/>
          <p:cNvSpPr/>
          <p:nvPr/>
        </p:nvSpPr>
        <p:spPr>
          <a:xfrm>
            <a:off x="3203848" y="4797152"/>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5593"/>
        <p:cNvGrpSpPr/>
        <p:nvPr/>
      </p:nvGrpSpPr>
      <p:grpSpPr>
        <a:xfrm>
          <a:off x="0" y="0"/>
          <a:ext cx="0" cy="0"/>
          <a:chOff x="0" y="0"/>
          <a:chExt cx="0" cy="0"/>
        </a:xfrm>
      </p:grpSpPr>
      <p:sp>
        <p:nvSpPr>
          <p:cNvPr id="5594" name="Google Shape;5594;p197"/>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PREMIS Events, Agents and Rights Entity – Exercise</a:t>
            </a:r>
            <a:endParaRPr/>
          </a:p>
        </p:txBody>
      </p:sp>
      <p:pic>
        <p:nvPicPr>
          <p:cNvPr id="5595" name="Google Shape;5595;p197"/>
          <p:cNvPicPr preferRelativeResize="0"/>
          <p:nvPr/>
        </p:nvPicPr>
        <p:blipFill rotWithShape="1">
          <a:blip r:embed="rId3">
            <a:alphaModFix/>
          </a:blip>
          <a:srcRect/>
          <a:stretch/>
        </p:blipFill>
        <p:spPr>
          <a:xfrm>
            <a:off x="2014180" y="2728815"/>
            <a:ext cx="5115639" cy="1400370"/>
          </a:xfrm>
          <a:prstGeom prst="rect">
            <a:avLst/>
          </a:prstGeom>
          <a:noFill/>
          <a:ln>
            <a:noFill/>
          </a:ln>
          <a:effectLst>
            <a:outerShdw blurRad="50800" dist="38100" dir="13500000" algn="br" rotWithShape="0">
              <a:srgbClr val="000000">
                <a:alpha val="40000"/>
              </a:srgbClr>
            </a:outerShdw>
          </a:effectLst>
        </p:spPr>
      </p:pic>
      <p:sp>
        <p:nvSpPr>
          <p:cNvPr id="5596" name="Google Shape;5596;p197"/>
          <p:cNvSpPr/>
          <p:nvPr/>
        </p:nvSpPr>
        <p:spPr>
          <a:xfrm>
            <a:off x="5940152" y="1039068"/>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5604"/>
        <p:cNvGrpSpPr/>
        <p:nvPr/>
      </p:nvGrpSpPr>
      <p:grpSpPr>
        <a:xfrm>
          <a:off x="0" y="0"/>
          <a:ext cx="0" cy="0"/>
          <a:chOff x="0" y="0"/>
          <a:chExt cx="0" cy="0"/>
        </a:xfrm>
      </p:grpSpPr>
      <p:sp>
        <p:nvSpPr>
          <p:cNvPr id="5605" name="Google Shape;5605;p198"/>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PREMIS Events, Agents and Rights Entity – Exercise</a:t>
            </a:r>
            <a:endParaRPr/>
          </a:p>
        </p:txBody>
      </p:sp>
      <p:pic>
        <p:nvPicPr>
          <p:cNvPr id="5606" name="Google Shape;5606;p198"/>
          <p:cNvPicPr preferRelativeResize="0"/>
          <p:nvPr/>
        </p:nvPicPr>
        <p:blipFill rotWithShape="1">
          <a:blip r:embed="rId3">
            <a:alphaModFix/>
          </a:blip>
          <a:srcRect/>
          <a:stretch/>
        </p:blipFill>
        <p:spPr>
          <a:xfrm>
            <a:off x="1763688" y="1700808"/>
            <a:ext cx="5344271" cy="4601217"/>
          </a:xfrm>
          <a:prstGeom prst="rect">
            <a:avLst/>
          </a:prstGeom>
          <a:noFill/>
          <a:ln>
            <a:noFill/>
          </a:ln>
          <a:effectLst>
            <a:outerShdw blurRad="50800" dist="38100" dir="13500000" algn="br" rotWithShape="0">
              <a:srgbClr val="000000">
                <a:alpha val="40000"/>
              </a:srgbClr>
            </a:outerShdw>
          </a:effectLst>
        </p:spPr>
      </p:pic>
      <p:sp>
        <p:nvSpPr>
          <p:cNvPr id="5607" name="Google Shape;5607;p198"/>
          <p:cNvSpPr/>
          <p:nvPr/>
        </p:nvSpPr>
        <p:spPr>
          <a:xfrm>
            <a:off x="5940152" y="1039068"/>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5615"/>
        <p:cNvGrpSpPr/>
        <p:nvPr/>
      </p:nvGrpSpPr>
      <p:grpSpPr>
        <a:xfrm>
          <a:off x="0" y="0"/>
          <a:ext cx="0" cy="0"/>
          <a:chOff x="0" y="0"/>
          <a:chExt cx="0" cy="0"/>
        </a:xfrm>
      </p:grpSpPr>
      <p:sp>
        <p:nvSpPr>
          <p:cNvPr id="5616" name="Google Shape;5616;p199"/>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PREMIS Events, Agents and Rights Entity – Exercise</a:t>
            </a:r>
            <a:endParaRPr/>
          </a:p>
        </p:txBody>
      </p:sp>
      <p:pic>
        <p:nvPicPr>
          <p:cNvPr id="5617" name="Google Shape;5617;p199"/>
          <p:cNvPicPr preferRelativeResize="0"/>
          <p:nvPr/>
        </p:nvPicPr>
        <p:blipFill rotWithShape="1">
          <a:blip r:embed="rId3">
            <a:alphaModFix/>
          </a:blip>
          <a:srcRect/>
          <a:stretch/>
        </p:blipFill>
        <p:spPr>
          <a:xfrm>
            <a:off x="1763688" y="1556792"/>
            <a:ext cx="5325218" cy="5973009"/>
          </a:xfrm>
          <a:prstGeom prst="rect">
            <a:avLst/>
          </a:prstGeom>
          <a:noFill/>
          <a:ln>
            <a:noFill/>
          </a:ln>
          <a:effectLst>
            <a:outerShdw blurRad="50800" dist="38100" dir="13500000" algn="br" rotWithShape="0">
              <a:srgbClr val="000000">
                <a:alpha val="40000"/>
              </a:srgbClr>
            </a:outerShdw>
          </a:effectLst>
        </p:spPr>
      </p:pic>
      <p:sp>
        <p:nvSpPr>
          <p:cNvPr id="5618" name="Google Shape;5618;p199"/>
          <p:cNvSpPr/>
          <p:nvPr/>
        </p:nvSpPr>
        <p:spPr>
          <a:xfrm>
            <a:off x="5940152" y="1039068"/>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5626"/>
        <p:cNvGrpSpPr/>
        <p:nvPr/>
      </p:nvGrpSpPr>
      <p:grpSpPr>
        <a:xfrm>
          <a:off x="0" y="0"/>
          <a:ext cx="0" cy="0"/>
          <a:chOff x="0" y="0"/>
          <a:chExt cx="0" cy="0"/>
        </a:xfrm>
      </p:grpSpPr>
      <p:sp>
        <p:nvSpPr>
          <p:cNvPr id="5627" name="Google Shape;5627;p200"/>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PREMIS Events, Agents and Rights Entity – Exercise</a:t>
            </a:r>
            <a:endParaRPr/>
          </a:p>
        </p:txBody>
      </p:sp>
      <p:pic>
        <p:nvPicPr>
          <p:cNvPr id="5628" name="Google Shape;5628;p200"/>
          <p:cNvPicPr preferRelativeResize="0"/>
          <p:nvPr/>
        </p:nvPicPr>
        <p:blipFill rotWithShape="1">
          <a:blip r:embed="rId3">
            <a:alphaModFix/>
          </a:blip>
          <a:srcRect/>
          <a:stretch/>
        </p:blipFill>
        <p:spPr>
          <a:xfrm>
            <a:off x="1852233" y="1556792"/>
            <a:ext cx="5439534" cy="6697010"/>
          </a:xfrm>
          <a:prstGeom prst="rect">
            <a:avLst/>
          </a:prstGeom>
          <a:noFill/>
          <a:ln>
            <a:noFill/>
          </a:ln>
          <a:effectLst>
            <a:outerShdw blurRad="50800" dist="38100" dir="13500000" algn="br" rotWithShape="0">
              <a:srgbClr val="000000">
                <a:alpha val="40000"/>
              </a:srgbClr>
            </a:outerShdw>
          </a:effectLst>
        </p:spPr>
      </p:pic>
      <p:sp>
        <p:nvSpPr>
          <p:cNvPr id="5629" name="Google Shape;5629;p200"/>
          <p:cNvSpPr/>
          <p:nvPr/>
        </p:nvSpPr>
        <p:spPr>
          <a:xfrm>
            <a:off x="5940152" y="1039068"/>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5637"/>
        <p:cNvGrpSpPr/>
        <p:nvPr/>
      </p:nvGrpSpPr>
      <p:grpSpPr>
        <a:xfrm>
          <a:off x="0" y="0"/>
          <a:ext cx="0" cy="0"/>
          <a:chOff x="0" y="0"/>
          <a:chExt cx="0" cy="0"/>
        </a:xfrm>
      </p:grpSpPr>
      <p:sp>
        <p:nvSpPr>
          <p:cNvPr id="5638" name="Google Shape;5638;p201"/>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Exercise answers</a:t>
            </a:r>
            <a:endParaRPr/>
          </a:p>
        </p:txBody>
      </p:sp>
      <p:sp>
        <p:nvSpPr>
          <p:cNvPr id="5639" name="Google Shape;5639;p201"/>
          <p:cNvSpPr txBox="1">
            <a:spLocks noGrp="1"/>
          </p:cNvSpPr>
          <p:nvPr>
            <p:ph type="body" idx="1"/>
          </p:nvPr>
        </p:nvSpPr>
        <p:spPr>
          <a:xfrm>
            <a:off x="323528" y="1721520"/>
            <a:ext cx="8568951"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Eventsagentsrightsexercise-Answers.pdf</a:t>
            </a:r>
            <a:endParaRPr/>
          </a:p>
          <a:p>
            <a:pPr marL="365125" lvl="0" indent="-180975" algn="l" rtl="0">
              <a:spcBef>
                <a:spcPts val="600"/>
              </a:spcBef>
              <a:spcAft>
                <a:spcPts val="0"/>
              </a:spcAft>
              <a:buSzPts val="1600"/>
              <a:buNone/>
            </a:pPr>
            <a:endParaRPr/>
          </a:p>
          <a:p>
            <a:pPr marL="365125" lvl="0" indent="-180975" algn="l" rtl="0">
              <a:spcBef>
                <a:spcPts val="600"/>
              </a:spcBef>
              <a:spcAft>
                <a:spcPts val="0"/>
              </a:spcAft>
              <a:buSzPts val="1600"/>
              <a:buNone/>
            </a:pPr>
            <a:endParaRPr/>
          </a:p>
        </p:txBody>
      </p:sp>
      <p:sp>
        <p:nvSpPr>
          <p:cNvPr id="5640" name="Google Shape;5640;p201"/>
          <p:cNvSpPr/>
          <p:nvPr/>
        </p:nvSpPr>
        <p:spPr>
          <a:xfrm>
            <a:off x="3203848" y="4183612"/>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5648"/>
        <p:cNvGrpSpPr/>
        <p:nvPr/>
      </p:nvGrpSpPr>
      <p:grpSpPr>
        <a:xfrm>
          <a:off x="0" y="0"/>
          <a:ext cx="0" cy="0"/>
          <a:chOff x="0" y="0"/>
          <a:chExt cx="0" cy="0"/>
        </a:xfrm>
      </p:grpSpPr>
      <p:sp>
        <p:nvSpPr>
          <p:cNvPr id="5649" name="Google Shape;5649;p202"/>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Environments – Exercise </a:t>
            </a:r>
            <a:endParaRPr/>
          </a:p>
        </p:txBody>
      </p:sp>
      <p:sp>
        <p:nvSpPr>
          <p:cNvPr id="5650" name="Google Shape;5650;p202"/>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Exercise to get a feeling for the environments!</a:t>
            </a:r>
            <a:endParaRPr/>
          </a:p>
          <a:p>
            <a:pPr marL="639763" lvl="1" indent="-236537" algn="l" rtl="0">
              <a:spcBef>
                <a:spcPts val="550"/>
              </a:spcBef>
              <a:spcAft>
                <a:spcPts val="0"/>
              </a:spcAft>
              <a:buSzPts val="2000"/>
              <a:buChar char="◦"/>
            </a:pPr>
            <a:r>
              <a:rPr lang="en-US"/>
              <a:t>Environmentsexercise.pdf</a:t>
            </a:r>
            <a:endParaRPr/>
          </a:p>
          <a:p>
            <a:pPr marL="639763" lvl="1" indent="-236537" algn="l" rtl="0">
              <a:spcBef>
                <a:spcPts val="550"/>
              </a:spcBef>
              <a:spcAft>
                <a:spcPts val="0"/>
              </a:spcAft>
              <a:buSzPts val="2000"/>
              <a:buChar char="◦"/>
            </a:pPr>
            <a:r>
              <a:rPr lang="en-US" u="sng">
                <a:solidFill>
                  <a:schemeClr val="hlink"/>
                </a:solidFill>
                <a:hlinkClick r:id="rId3"/>
              </a:rPr>
              <a:t>https://doi.org/10.5281/zenodo.5569651</a:t>
            </a:r>
            <a:r>
              <a:rPr lang="en-US"/>
              <a:t> </a:t>
            </a:r>
            <a:endParaRPr/>
          </a:p>
          <a:p>
            <a:pPr marL="365125" lvl="0" indent="-282575" algn="l" rtl="0">
              <a:spcBef>
                <a:spcPts val="600"/>
              </a:spcBef>
              <a:spcAft>
                <a:spcPts val="0"/>
              </a:spcAft>
              <a:buSzPts val="1600"/>
              <a:buChar char="▪"/>
            </a:pPr>
            <a:r>
              <a:rPr lang="en-US"/>
              <a:t>For the pages</a:t>
            </a:r>
            <a:endParaRPr/>
          </a:p>
          <a:p>
            <a:pPr marL="639763" lvl="1" indent="-236537" algn="l" rtl="0">
              <a:spcBef>
                <a:spcPts val="550"/>
              </a:spcBef>
              <a:spcAft>
                <a:spcPts val="0"/>
              </a:spcAft>
              <a:buSzPts val="2000"/>
              <a:buChar char="◦"/>
            </a:pPr>
            <a:r>
              <a:rPr lang="en-US"/>
              <a:t>With the data stated, fill your PREMIS semantic units.</a:t>
            </a:r>
            <a:endParaRPr/>
          </a:p>
          <a:p>
            <a:pPr marL="639763" lvl="1" indent="-236537" algn="l" rtl="0">
              <a:spcBef>
                <a:spcPts val="550"/>
              </a:spcBef>
              <a:spcAft>
                <a:spcPts val="0"/>
              </a:spcAft>
              <a:buSzPts val="2000"/>
              <a:buChar char="◦"/>
            </a:pPr>
            <a:r>
              <a:rPr lang="en-US"/>
              <a:t>Take help from the hand-out with all the semantic units!</a:t>
            </a:r>
            <a:br>
              <a:rPr lang="en-US"/>
            </a:br>
            <a:endParaRPr/>
          </a:p>
          <a:p>
            <a:pPr marL="365125" lvl="0" indent="-180975" algn="l" rtl="0">
              <a:spcBef>
                <a:spcPts val="600"/>
              </a:spcBef>
              <a:spcAft>
                <a:spcPts val="0"/>
              </a:spcAft>
              <a:buSzPts val="1600"/>
              <a:buNone/>
            </a:pPr>
            <a:endParaRPr/>
          </a:p>
        </p:txBody>
      </p:sp>
      <p:sp>
        <p:nvSpPr>
          <p:cNvPr id="5651" name="Google Shape;5651;p202"/>
          <p:cNvSpPr/>
          <p:nvPr/>
        </p:nvSpPr>
        <p:spPr>
          <a:xfrm>
            <a:off x="3203848" y="4183612"/>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13"/>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Identity</a:t>
            </a:r>
            <a:endParaRPr/>
          </a:p>
        </p:txBody>
      </p:sp>
      <p:sp>
        <p:nvSpPr>
          <p:cNvPr id="300" name="Google Shape;300;p13"/>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Each relevant entity is persistently and uniquely identifiable</a:t>
            </a:r>
            <a:endParaRPr/>
          </a:p>
          <a:p>
            <a:pPr marL="365125" lvl="0" indent="-282575" algn="l" rtl="0">
              <a:spcBef>
                <a:spcPts val="600"/>
              </a:spcBef>
              <a:spcAft>
                <a:spcPts val="0"/>
              </a:spcAft>
              <a:buSzPts val="1600"/>
              <a:buChar char="▪"/>
            </a:pPr>
            <a:r>
              <a:rPr lang="en-US"/>
              <a:t>The entities can be File,  Work,  Person,  Organisation, Licence,  … </a:t>
            </a:r>
            <a:endParaRPr/>
          </a:p>
          <a:p>
            <a:pPr marL="365125" lvl="0" indent="-282575" algn="l" rtl="0">
              <a:spcBef>
                <a:spcPts val="600"/>
              </a:spcBef>
              <a:spcAft>
                <a:spcPts val="0"/>
              </a:spcAft>
              <a:buSzPts val="1600"/>
              <a:buChar char="▪"/>
            </a:pPr>
            <a:r>
              <a:rPr lang="en-US"/>
              <a:t>Metadata needed to be known </a:t>
            </a:r>
            <a:endParaRPr/>
          </a:p>
          <a:p>
            <a:pPr marL="639763" lvl="1" indent="-236537" algn="l" rtl="0">
              <a:spcBef>
                <a:spcPts val="550"/>
              </a:spcBef>
              <a:spcAft>
                <a:spcPts val="0"/>
              </a:spcAft>
              <a:buSzPts val="2000"/>
              <a:buChar char="◦"/>
            </a:pPr>
            <a:r>
              <a:rPr lang="en-US"/>
              <a:t>Identifier type</a:t>
            </a:r>
            <a:endParaRPr/>
          </a:p>
          <a:p>
            <a:pPr marL="639763" lvl="1" indent="-236537" algn="l" rtl="0">
              <a:spcBef>
                <a:spcPts val="550"/>
              </a:spcBef>
              <a:spcAft>
                <a:spcPts val="0"/>
              </a:spcAft>
              <a:buSzPts val="2000"/>
              <a:buChar char="◦"/>
            </a:pPr>
            <a:r>
              <a:rPr lang="en-US"/>
              <a:t>Identifier value</a:t>
            </a:r>
            <a:endParaRPr/>
          </a:p>
        </p:txBody>
      </p:sp>
      <p:pic>
        <p:nvPicPr>
          <p:cNvPr id="301" name="Google Shape;301;p13"/>
          <p:cNvPicPr preferRelativeResize="0"/>
          <p:nvPr/>
        </p:nvPicPr>
        <p:blipFill rotWithShape="1">
          <a:blip r:embed="rId3">
            <a:alphaModFix/>
          </a:blip>
          <a:srcRect t="2631" r="4641"/>
          <a:stretch/>
        </p:blipFill>
        <p:spPr>
          <a:xfrm>
            <a:off x="5004048" y="3395907"/>
            <a:ext cx="4059237" cy="3116263"/>
          </a:xfrm>
          <a:prstGeom prst="rect">
            <a:avLst/>
          </a:prstGeom>
          <a:noFill/>
          <a:ln>
            <a:noFill/>
          </a:ln>
        </p:spPr>
      </p:pic>
      <p:sp>
        <p:nvSpPr>
          <p:cNvPr id="302" name="Google Shape;302;p13"/>
          <p:cNvSpPr/>
          <p:nvPr/>
        </p:nvSpPr>
        <p:spPr>
          <a:xfrm>
            <a:off x="6300192" y="5301208"/>
            <a:ext cx="2159000" cy="396875"/>
          </a:xfrm>
          <a:prstGeom prst="ellipse">
            <a:avLst/>
          </a:prstGeom>
          <a:noFill/>
          <a:ln w="28575" cap="flat" cmpd="sng">
            <a:solidFill>
              <a:srgbClr val="AE803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5659"/>
        <p:cNvGrpSpPr/>
        <p:nvPr/>
      </p:nvGrpSpPr>
      <p:grpSpPr>
        <a:xfrm>
          <a:off x="0" y="0"/>
          <a:ext cx="0" cy="0"/>
          <a:chOff x="0" y="0"/>
          <a:chExt cx="0" cy="0"/>
        </a:xfrm>
      </p:grpSpPr>
      <p:sp>
        <p:nvSpPr>
          <p:cNvPr id="5660" name="Google Shape;5660;p203"/>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Environments – Exercise </a:t>
            </a:r>
            <a:endParaRPr/>
          </a:p>
        </p:txBody>
      </p:sp>
      <p:pic>
        <p:nvPicPr>
          <p:cNvPr id="5661" name="Google Shape;5661;p203"/>
          <p:cNvPicPr preferRelativeResize="0">
            <a:picLocks noGrp="1"/>
          </p:cNvPicPr>
          <p:nvPr>
            <p:ph type="body" idx="1"/>
          </p:nvPr>
        </p:nvPicPr>
        <p:blipFill rotWithShape="1">
          <a:blip r:embed="rId3">
            <a:alphaModFix/>
          </a:blip>
          <a:srcRect/>
          <a:stretch/>
        </p:blipFill>
        <p:spPr>
          <a:xfrm>
            <a:off x="1763688" y="1700808"/>
            <a:ext cx="5249008" cy="4124901"/>
          </a:xfrm>
          <a:prstGeom prst="rect">
            <a:avLst/>
          </a:prstGeom>
          <a:noFill/>
          <a:ln>
            <a:noFill/>
          </a:ln>
          <a:effectLst>
            <a:outerShdw blurRad="50800" dist="38100" dir="13500000" algn="br" rotWithShape="0">
              <a:srgbClr val="000000">
                <a:alpha val="40000"/>
              </a:srgbClr>
            </a:outerShdw>
          </a:effectLst>
        </p:spPr>
      </p:pic>
      <p:sp>
        <p:nvSpPr>
          <p:cNvPr id="5662" name="Google Shape;5662;p203"/>
          <p:cNvSpPr/>
          <p:nvPr/>
        </p:nvSpPr>
        <p:spPr>
          <a:xfrm>
            <a:off x="5940152" y="1039068"/>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5670"/>
        <p:cNvGrpSpPr/>
        <p:nvPr/>
      </p:nvGrpSpPr>
      <p:grpSpPr>
        <a:xfrm>
          <a:off x="0" y="0"/>
          <a:ext cx="0" cy="0"/>
          <a:chOff x="0" y="0"/>
          <a:chExt cx="0" cy="0"/>
        </a:xfrm>
      </p:grpSpPr>
      <p:sp>
        <p:nvSpPr>
          <p:cNvPr id="5671" name="Google Shape;5671;p204"/>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Environments – Exercise </a:t>
            </a:r>
            <a:endParaRPr/>
          </a:p>
        </p:txBody>
      </p:sp>
      <p:sp>
        <p:nvSpPr>
          <p:cNvPr id="5672" name="Google Shape;5672;p204"/>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180975" algn="l" rtl="0">
              <a:spcBef>
                <a:spcPts val="0"/>
              </a:spcBef>
              <a:spcAft>
                <a:spcPts val="0"/>
              </a:spcAft>
              <a:buSzPts val="1600"/>
              <a:buNone/>
            </a:pPr>
            <a:endParaRPr/>
          </a:p>
        </p:txBody>
      </p:sp>
      <p:pic>
        <p:nvPicPr>
          <p:cNvPr id="5673" name="Google Shape;5673;p204"/>
          <p:cNvPicPr preferRelativeResize="0"/>
          <p:nvPr/>
        </p:nvPicPr>
        <p:blipFill rotWithShape="1">
          <a:blip r:embed="rId3">
            <a:alphaModFix/>
          </a:blip>
          <a:srcRect/>
          <a:stretch/>
        </p:blipFill>
        <p:spPr>
          <a:xfrm>
            <a:off x="1691680" y="2348880"/>
            <a:ext cx="5477639" cy="3524742"/>
          </a:xfrm>
          <a:prstGeom prst="rect">
            <a:avLst/>
          </a:prstGeom>
          <a:noFill/>
          <a:ln>
            <a:noFill/>
          </a:ln>
          <a:effectLst>
            <a:outerShdw blurRad="50800" dist="38100" dir="13500000" algn="br" rotWithShape="0">
              <a:srgbClr val="000000">
                <a:alpha val="40000"/>
              </a:srgbClr>
            </a:outerShdw>
          </a:effectLst>
        </p:spPr>
      </p:pic>
      <p:sp>
        <p:nvSpPr>
          <p:cNvPr id="5674" name="Google Shape;5674;p204"/>
          <p:cNvSpPr/>
          <p:nvPr/>
        </p:nvSpPr>
        <p:spPr>
          <a:xfrm>
            <a:off x="5940152" y="1039068"/>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5682"/>
        <p:cNvGrpSpPr/>
        <p:nvPr/>
      </p:nvGrpSpPr>
      <p:grpSpPr>
        <a:xfrm>
          <a:off x="0" y="0"/>
          <a:ext cx="0" cy="0"/>
          <a:chOff x="0" y="0"/>
          <a:chExt cx="0" cy="0"/>
        </a:xfrm>
      </p:grpSpPr>
      <p:sp>
        <p:nvSpPr>
          <p:cNvPr id="5683" name="Google Shape;5683;p205"/>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Exercise answers</a:t>
            </a:r>
            <a:endParaRPr/>
          </a:p>
        </p:txBody>
      </p:sp>
      <p:sp>
        <p:nvSpPr>
          <p:cNvPr id="5684" name="Google Shape;5684;p205"/>
          <p:cNvSpPr txBox="1">
            <a:spLocks noGrp="1"/>
          </p:cNvSpPr>
          <p:nvPr>
            <p:ph type="body" idx="1"/>
          </p:nvPr>
        </p:nvSpPr>
        <p:spPr>
          <a:xfrm>
            <a:off x="323528" y="1721520"/>
            <a:ext cx="8568951"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Environmentsexercise-Answers.pdf</a:t>
            </a:r>
            <a:endParaRPr/>
          </a:p>
          <a:p>
            <a:pPr marL="365125" lvl="0" indent="-180975" algn="l" rtl="0">
              <a:spcBef>
                <a:spcPts val="600"/>
              </a:spcBef>
              <a:spcAft>
                <a:spcPts val="0"/>
              </a:spcAft>
              <a:buSzPts val="1600"/>
              <a:buNone/>
            </a:pPr>
            <a:endParaRPr/>
          </a:p>
        </p:txBody>
      </p:sp>
      <p:sp>
        <p:nvSpPr>
          <p:cNvPr id="5685" name="Google Shape;5685;p205"/>
          <p:cNvSpPr/>
          <p:nvPr/>
        </p:nvSpPr>
        <p:spPr>
          <a:xfrm>
            <a:off x="3203848" y="4183612"/>
            <a:ext cx="2736304" cy="1728192"/>
          </a:xfrm>
          <a:prstGeom prst="wave">
            <a:avLst>
              <a:gd name="adj1" fmla="val 12500"/>
              <a:gd name="adj2" fmla="val 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Gill Sans"/>
                <a:ea typeface="Gill Sans"/>
                <a:cs typeface="Gill Sans"/>
                <a:sym typeface="Gill Sans"/>
              </a:rPr>
              <a:t>On your own!</a:t>
            </a:r>
            <a:endParaRPr sz="1800">
              <a:solidFill>
                <a:schemeClr val="lt1"/>
              </a:solidFill>
              <a:latin typeface="Gill Sans"/>
              <a:ea typeface="Gill Sans"/>
              <a:cs typeface="Gill Sans"/>
              <a:sym typeface="Gill Sans"/>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5693"/>
        <p:cNvGrpSpPr/>
        <p:nvPr/>
      </p:nvGrpSpPr>
      <p:grpSpPr>
        <a:xfrm>
          <a:off x="0" y="0"/>
          <a:ext cx="0" cy="0"/>
          <a:chOff x="0" y="0"/>
          <a:chExt cx="0" cy="0"/>
        </a:xfrm>
      </p:grpSpPr>
      <p:sp>
        <p:nvSpPr>
          <p:cNvPr id="5694" name="Google Shape;5694;p206"/>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dirty="0"/>
              <a:t>Extra example to look at on your own</a:t>
            </a:r>
            <a:endParaRPr dirty="0"/>
          </a:p>
        </p:txBody>
      </p:sp>
      <p:sp>
        <p:nvSpPr>
          <p:cNvPr id="5695" name="Google Shape;5695;p206"/>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Main page: </a:t>
            </a:r>
            <a:r>
              <a:rPr lang="en-US" u="sng">
                <a:solidFill>
                  <a:schemeClr val="hlink"/>
                </a:solidFill>
                <a:hlinkClick r:id="rId3"/>
              </a:rPr>
              <a:t>http://id.kb.dk/index_UK.html</a:t>
            </a:r>
            <a:r>
              <a:rPr lang="en-US"/>
              <a:t> </a:t>
            </a:r>
            <a:endParaRPr/>
          </a:p>
          <a:p>
            <a:pPr marL="365125" lvl="0" indent="-282575" algn="l" rtl="0">
              <a:spcBef>
                <a:spcPts val="600"/>
              </a:spcBef>
              <a:spcAft>
                <a:spcPts val="0"/>
              </a:spcAft>
              <a:buSzPts val="1600"/>
              <a:buChar char="▪"/>
            </a:pPr>
            <a:r>
              <a:rPr lang="en-US"/>
              <a:t>Showed example: </a:t>
            </a:r>
            <a:r>
              <a:rPr lang="en-US" u="sng">
                <a:solidFill>
                  <a:schemeClr val="hlink"/>
                </a:solidFill>
                <a:hlinkClick r:id="rId4"/>
              </a:rPr>
              <a:t>http://id.kb.dk/metadata/structure.html</a:t>
            </a:r>
            <a:r>
              <a:rPr lang="en-US"/>
              <a:t> </a:t>
            </a:r>
            <a:endParaRPr/>
          </a:p>
          <a:p>
            <a:pPr marL="365125" lvl="0" indent="-282575" algn="l" rtl="0">
              <a:spcBef>
                <a:spcPts val="600"/>
              </a:spcBef>
              <a:spcAft>
                <a:spcPts val="0"/>
              </a:spcAft>
              <a:buSzPts val="1600"/>
              <a:buChar char="▪"/>
            </a:pPr>
            <a:r>
              <a:rPr lang="en-US"/>
              <a:t>Postcard: </a:t>
            </a:r>
            <a:r>
              <a:rPr lang="en-US" u="sng">
                <a:solidFill>
                  <a:schemeClr val="hlink"/>
                </a:solidFill>
                <a:hlinkClick r:id="rId5"/>
              </a:rPr>
              <a:t>http://id.kb.dk/metadata/postcardExample.html</a:t>
            </a:r>
            <a:r>
              <a:rPr lang="en-US"/>
              <a:t> </a:t>
            </a:r>
            <a:endParaRPr/>
          </a:p>
          <a:p>
            <a:pPr marL="365125" lvl="0" indent="-282575" algn="l" rtl="0">
              <a:spcBef>
                <a:spcPts val="600"/>
              </a:spcBef>
              <a:spcAft>
                <a:spcPts val="0"/>
              </a:spcAft>
              <a:buSzPts val="1600"/>
              <a:buChar char="▪"/>
            </a:pPr>
            <a:r>
              <a:rPr lang="en-US"/>
              <a:t>Link to paper: </a:t>
            </a:r>
            <a:r>
              <a:rPr lang="en-US" u="sng">
                <a:solidFill>
                  <a:schemeClr val="hlink"/>
                </a:solidFill>
                <a:hlinkClick r:id="rId6"/>
              </a:rPr>
              <a:t>https://mfr.de-1.osf.io/render?url=https://osf.io/kfetm/?direct%26mode=render%26action=download%26mode=render</a:t>
            </a:r>
            <a:r>
              <a:rPr lang="en-US"/>
              <a:t> </a:t>
            </a:r>
            <a:endParaRPr/>
          </a:p>
          <a:p>
            <a:pPr marL="365125" lvl="0" indent="-180975" algn="l" rtl="0">
              <a:spcBef>
                <a:spcPts val="600"/>
              </a:spcBef>
              <a:spcAft>
                <a:spcPts val="0"/>
              </a:spcAft>
              <a:buSzPts val="1600"/>
              <a:buNone/>
            </a:pPr>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5704"/>
        <p:cNvGrpSpPr/>
        <p:nvPr/>
      </p:nvGrpSpPr>
      <p:grpSpPr>
        <a:xfrm>
          <a:off x="0" y="0"/>
          <a:ext cx="0" cy="0"/>
          <a:chOff x="0" y="0"/>
          <a:chExt cx="0" cy="0"/>
        </a:xfrm>
      </p:grpSpPr>
      <p:sp>
        <p:nvSpPr>
          <p:cNvPr id="5705" name="Google Shape;5705;p207"/>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Questions in parking?!</a:t>
            </a:r>
            <a:endParaRPr/>
          </a:p>
        </p:txBody>
      </p:sp>
      <p:sp>
        <p:nvSpPr>
          <p:cNvPr id="5706" name="Google Shape;5706;p207"/>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180975" algn="l" rtl="0">
              <a:spcBef>
                <a:spcPts val="0"/>
              </a:spcBef>
              <a:spcAft>
                <a:spcPts val="0"/>
              </a:spcAft>
              <a:buSzPts val="1600"/>
              <a:buNone/>
            </a:pPr>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5714"/>
        <p:cNvGrpSpPr/>
        <p:nvPr/>
      </p:nvGrpSpPr>
      <p:grpSpPr>
        <a:xfrm>
          <a:off x="0" y="0"/>
          <a:ext cx="0" cy="0"/>
          <a:chOff x="0" y="0"/>
          <a:chExt cx="0" cy="0"/>
        </a:xfrm>
      </p:grpSpPr>
      <p:sp>
        <p:nvSpPr>
          <p:cNvPr id="5715" name="Google Shape;5715;p208"/>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Today</a:t>
            </a:r>
            <a:endParaRPr/>
          </a:p>
        </p:txBody>
      </p:sp>
      <p:sp>
        <p:nvSpPr>
          <p:cNvPr id="5716" name="Google Shape;5716;p208"/>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You have had an introduction to PREMIS!</a:t>
            </a:r>
            <a:endParaRPr/>
          </a:p>
          <a:p>
            <a:pPr marL="365125" lvl="0" indent="-282575" algn="l" rtl="0">
              <a:spcBef>
                <a:spcPts val="600"/>
              </a:spcBef>
              <a:spcAft>
                <a:spcPts val="0"/>
              </a:spcAft>
              <a:buSzPts val="1600"/>
              <a:buChar char="▪"/>
            </a:pPr>
            <a:r>
              <a:rPr lang="en-US"/>
              <a:t>Use the resources  to learn more!</a:t>
            </a:r>
            <a:endParaRPr/>
          </a:p>
          <a:p>
            <a:pPr marL="365125" lvl="0" indent="-282575" algn="l" rtl="0">
              <a:spcBef>
                <a:spcPts val="600"/>
              </a:spcBef>
              <a:spcAft>
                <a:spcPts val="0"/>
              </a:spcAft>
              <a:buSzPts val="1600"/>
              <a:buChar char="▪"/>
            </a:pPr>
            <a:r>
              <a:rPr lang="en-US"/>
              <a:t>Participate in the discussions!</a:t>
            </a:r>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5720"/>
        <p:cNvGrpSpPr/>
        <p:nvPr/>
      </p:nvGrpSpPr>
      <p:grpSpPr>
        <a:xfrm>
          <a:off x="0" y="0"/>
          <a:ext cx="0" cy="0"/>
          <a:chOff x="0" y="0"/>
          <a:chExt cx="0" cy="0"/>
        </a:xfrm>
      </p:grpSpPr>
      <p:sp>
        <p:nvSpPr>
          <p:cNvPr id="5721" name="Google Shape;5721;p209"/>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Finally…	</a:t>
            </a:r>
            <a:endParaRPr/>
          </a:p>
        </p:txBody>
      </p:sp>
      <p:sp>
        <p:nvSpPr>
          <p:cNvPr id="5722" name="Google Shape;5722;p209"/>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82550" lvl="0" indent="0" algn="l" rtl="0">
              <a:spcBef>
                <a:spcPts val="0"/>
              </a:spcBef>
              <a:spcAft>
                <a:spcPts val="0"/>
              </a:spcAft>
              <a:buSzPts val="1600"/>
              <a:buNone/>
            </a:pPr>
            <a:r>
              <a:rPr lang="en-US"/>
              <a:t>PREMIS is a community standard. </a:t>
            </a:r>
            <a:endParaRPr/>
          </a:p>
          <a:p>
            <a:pPr marL="82550" lvl="0" indent="0" algn="l" rtl="0">
              <a:spcBef>
                <a:spcPts val="600"/>
              </a:spcBef>
              <a:spcAft>
                <a:spcPts val="0"/>
              </a:spcAft>
              <a:buSzPts val="1600"/>
              <a:buNone/>
            </a:pPr>
            <a:endParaRPr/>
          </a:p>
          <a:p>
            <a:pPr marL="365125" lvl="0" indent="-282575" algn="l" rtl="0">
              <a:spcBef>
                <a:spcPts val="600"/>
              </a:spcBef>
              <a:spcAft>
                <a:spcPts val="0"/>
              </a:spcAft>
              <a:buSzPts val="1600"/>
              <a:buChar char="▪"/>
            </a:pPr>
            <a:r>
              <a:rPr lang="en-US"/>
              <a:t>Send examples</a:t>
            </a:r>
            <a:endParaRPr/>
          </a:p>
          <a:p>
            <a:pPr marL="365125" lvl="0" indent="-180975" algn="l" rtl="0">
              <a:spcBef>
                <a:spcPts val="600"/>
              </a:spcBef>
              <a:spcAft>
                <a:spcPts val="0"/>
              </a:spcAft>
              <a:buSzPts val="1600"/>
              <a:buNone/>
            </a:pPr>
            <a:endParaRPr/>
          </a:p>
          <a:p>
            <a:pPr marL="365125" lvl="0" indent="-282575" algn="l" rtl="0">
              <a:spcBef>
                <a:spcPts val="600"/>
              </a:spcBef>
              <a:spcAft>
                <a:spcPts val="0"/>
              </a:spcAft>
              <a:buSzPts val="1600"/>
              <a:buChar char="▪"/>
            </a:pPr>
            <a:r>
              <a:rPr lang="en-US"/>
              <a:t>Ask questions</a:t>
            </a:r>
            <a:endParaRPr/>
          </a:p>
          <a:p>
            <a:pPr marL="365125" lvl="0" indent="-180975" algn="l" rtl="0">
              <a:spcBef>
                <a:spcPts val="600"/>
              </a:spcBef>
              <a:spcAft>
                <a:spcPts val="0"/>
              </a:spcAft>
              <a:buSzPts val="1600"/>
              <a:buNone/>
            </a:pPr>
            <a:endParaRPr/>
          </a:p>
          <a:p>
            <a:pPr marL="365125" lvl="0" indent="-282575" algn="l" rtl="0">
              <a:spcBef>
                <a:spcPts val="600"/>
              </a:spcBef>
              <a:spcAft>
                <a:spcPts val="0"/>
              </a:spcAft>
              <a:buSzPts val="1600"/>
              <a:buChar char="▪"/>
            </a:pPr>
            <a:r>
              <a:rPr lang="en-US"/>
              <a:t>Send suggestions</a:t>
            </a:r>
            <a:endParaRPr/>
          </a:p>
          <a:p>
            <a:pPr marL="82550" lvl="0" indent="0" algn="l" rtl="0">
              <a:spcBef>
                <a:spcPts val="600"/>
              </a:spcBef>
              <a:spcAft>
                <a:spcPts val="0"/>
              </a:spcAft>
              <a:buSzPts val="1600"/>
              <a:buNone/>
            </a:pPr>
            <a:endParaRPr/>
          </a:p>
          <a:p>
            <a:pPr marL="365125" lvl="0" indent="-282575" algn="l" rtl="0">
              <a:spcBef>
                <a:spcPts val="600"/>
              </a:spcBef>
              <a:spcAft>
                <a:spcPts val="0"/>
              </a:spcAft>
              <a:buSzPts val="1600"/>
              <a:buChar char="▪"/>
            </a:pPr>
            <a:r>
              <a:rPr lang="en-US"/>
              <a:t>Take part!</a:t>
            </a:r>
            <a:endParaRPr/>
          </a:p>
          <a:p>
            <a:pPr marL="82550" lvl="0" indent="0" algn="l" rtl="0">
              <a:spcBef>
                <a:spcPts val="600"/>
              </a:spcBef>
              <a:spcAft>
                <a:spcPts val="0"/>
              </a:spcAft>
              <a:buSzPts val="1600"/>
              <a:buNone/>
            </a:pPr>
            <a:endParaRPr/>
          </a:p>
          <a:p>
            <a:pPr marL="365125" lvl="0" indent="-180975" algn="l" rtl="0">
              <a:spcBef>
                <a:spcPts val="600"/>
              </a:spcBef>
              <a:spcAft>
                <a:spcPts val="0"/>
              </a:spcAft>
              <a:buSzPts val="1600"/>
              <a:buNone/>
            </a:pPr>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5726"/>
        <p:cNvGrpSpPr/>
        <p:nvPr/>
      </p:nvGrpSpPr>
      <p:grpSpPr>
        <a:xfrm>
          <a:off x="0" y="0"/>
          <a:ext cx="0" cy="0"/>
          <a:chOff x="0" y="0"/>
          <a:chExt cx="0" cy="0"/>
        </a:xfrm>
      </p:grpSpPr>
      <p:sp>
        <p:nvSpPr>
          <p:cNvPr id="5727" name="Google Shape;5727;p210"/>
          <p:cNvSpPr txBox="1"/>
          <p:nvPr/>
        </p:nvSpPr>
        <p:spPr>
          <a:xfrm>
            <a:off x="395288" y="2490788"/>
            <a:ext cx="8443912" cy="1471612"/>
          </a:xfrm>
          <a:prstGeom prst="rect">
            <a:avLst/>
          </a:prstGeom>
          <a:noFill/>
          <a:ln>
            <a:noFill/>
          </a:ln>
        </p:spPr>
        <p:txBody>
          <a:bodyPr spcFirstLastPara="1" wrap="square" lIns="91425" tIns="45700" rIns="91425" bIns="45700" anchor="ctr" anchorCtr="0">
            <a:normAutofit/>
          </a:bodyPr>
          <a:lstStyle/>
          <a:p>
            <a:pPr marL="0" marR="0" lvl="0" indent="0" algn="ctr" rtl="0">
              <a:spcBef>
                <a:spcPts val="0"/>
              </a:spcBef>
              <a:spcAft>
                <a:spcPts val="0"/>
              </a:spcAft>
              <a:buNone/>
            </a:pPr>
            <a:r>
              <a:rPr lang="en-US" sz="4800" b="1">
                <a:solidFill>
                  <a:schemeClr val="dk1"/>
                </a:solidFill>
                <a:latin typeface="Verdana"/>
                <a:ea typeface="Verdana"/>
                <a:cs typeface="Verdana"/>
                <a:sym typeface="Verdana"/>
              </a:rPr>
              <a:t>Thank you!</a:t>
            </a:r>
            <a:endParaRPr sz="4800" b="1">
              <a:solidFill>
                <a:schemeClr val="dk1"/>
              </a:solidFill>
              <a:latin typeface="Verdana"/>
              <a:ea typeface="Verdana"/>
              <a:cs typeface="Verdana"/>
              <a:sym typeface="Verdana"/>
            </a:endParaRPr>
          </a:p>
        </p:txBody>
      </p:sp>
      <p:sp>
        <p:nvSpPr>
          <p:cNvPr id="5728" name="Google Shape;5728;p210"/>
          <p:cNvSpPr txBox="1"/>
          <p:nvPr/>
        </p:nvSpPr>
        <p:spPr>
          <a:xfrm>
            <a:off x="395288" y="3979863"/>
            <a:ext cx="8443912" cy="1752600"/>
          </a:xfrm>
          <a:prstGeom prst="rect">
            <a:avLst/>
          </a:prstGeom>
          <a:noFill/>
          <a:ln>
            <a:noFill/>
          </a:ln>
        </p:spPr>
        <p:txBody>
          <a:bodyPr spcFirstLastPara="1" wrap="square" lIns="91425" tIns="45700" rIns="91425" bIns="45700" anchor="t" anchorCtr="0">
            <a:noAutofit/>
          </a:bodyPr>
          <a:lstStyle/>
          <a:p>
            <a:pPr marL="27432" marR="0" lvl="0" indent="0" algn="ctr" rtl="0">
              <a:lnSpc>
                <a:spcPct val="100000"/>
              </a:lnSpc>
              <a:spcBef>
                <a:spcPts val="0"/>
              </a:spcBef>
              <a:spcAft>
                <a:spcPts val="0"/>
              </a:spcAft>
              <a:buClr>
                <a:srgbClr val="E46C0A"/>
              </a:buClr>
              <a:buSzPts val="2080"/>
              <a:buFont typeface="Noto Sans Symbols"/>
              <a:buNone/>
            </a:pPr>
            <a:r>
              <a:rPr lang="en-US" sz="2600" b="0" i="0" u="none" strike="noStrike" cap="none">
                <a:solidFill>
                  <a:srgbClr val="032855"/>
                </a:solidFill>
                <a:latin typeface="Verdana"/>
                <a:ea typeface="Verdana"/>
                <a:cs typeface="Verdana"/>
                <a:sym typeface="Verdana"/>
              </a:rPr>
              <a:t>Karin, Eld and Micky</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14"/>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Understandability</a:t>
            </a:r>
            <a:endParaRPr/>
          </a:p>
        </p:txBody>
      </p:sp>
      <p:sp>
        <p:nvSpPr>
          <p:cNvPr id="309" name="Google Shape;309;p14"/>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The object and entites is possible to understand</a:t>
            </a:r>
            <a:endParaRPr/>
          </a:p>
          <a:p>
            <a:pPr marL="365125" lvl="0" indent="-282575" algn="l" rtl="0">
              <a:spcBef>
                <a:spcPts val="600"/>
              </a:spcBef>
              <a:spcAft>
                <a:spcPts val="0"/>
              </a:spcAft>
              <a:buSzPts val="1600"/>
              <a:buChar char="▪"/>
            </a:pPr>
            <a:r>
              <a:rPr lang="en-US"/>
              <a:t>Metadata needed to be known</a:t>
            </a:r>
            <a:endParaRPr/>
          </a:p>
          <a:p>
            <a:pPr marL="639763" lvl="1" indent="-236537" algn="l" rtl="0">
              <a:spcBef>
                <a:spcPts val="550"/>
              </a:spcBef>
              <a:spcAft>
                <a:spcPts val="0"/>
              </a:spcAft>
              <a:buSzPts val="2000"/>
              <a:buChar char="◦"/>
            </a:pPr>
            <a:r>
              <a:rPr lang="en-US"/>
              <a:t>Physical structure</a:t>
            </a:r>
            <a:endParaRPr/>
          </a:p>
          <a:p>
            <a:pPr marL="885825" lvl="2" indent="-228600" algn="l" rtl="0">
              <a:spcBef>
                <a:spcPts val="360"/>
              </a:spcBef>
              <a:spcAft>
                <a:spcPts val="0"/>
              </a:spcAft>
              <a:buSzPts val="1800"/>
              <a:buChar char="●"/>
            </a:pPr>
            <a:r>
              <a:rPr lang="en-US"/>
              <a:t>Embedded files</a:t>
            </a:r>
            <a:endParaRPr/>
          </a:p>
          <a:p>
            <a:pPr marL="885825" lvl="2" indent="-228600" algn="l" rtl="0">
              <a:spcBef>
                <a:spcPts val="360"/>
              </a:spcBef>
              <a:spcAft>
                <a:spcPts val="0"/>
              </a:spcAft>
              <a:buSzPts val="1800"/>
              <a:buChar char="●"/>
            </a:pPr>
            <a:r>
              <a:rPr lang="en-US"/>
              <a:t>File sequence</a:t>
            </a:r>
            <a:endParaRPr/>
          </a:p>
          <a:p>
            <a:pPr marL="639763" lvl="1" indent="-236537" algn="l" rtl="0">
              <a:spcBef>
                <a:spcPts val="550"/>
              </a:spcBef>
              <a:spcAft>
                <a:spcPts val="0"/>
              </a:spcAft>
              <a:buSzPts val="2000"/>
              <a:buChar char="◦"/>
            </a:pPr>
            <a:r>
              <a:rPr lang="en-US"/>
              <a:t>Logical structure</a:t>
            </a:r>
            <a:endParaRPr/>
          </a:p>
          <a:p>
            <a:pPr marL="365125" lvl="0" indent="-282575" algn="l" rtl="0">
              <a:spcBef>
                <a:spcPts val="600"/>
              </a:spcBef>
              <a:spcAft>
                <a:spcPts val="0"/>
              </a:spcAft>
              <a:buSzPts val="1600"/>
              <a:buChar char="▪"/>
            </a:pPr>
            <a:r>
              <a:rPr lang="en-US"/>
              <a:t>Context needed to be known</a:t>
            </a:r>
            <a:endParaRPr/>
          </a:p>
          <a:p>
            <a:pPr marL="639763" lvl="1" indent="-236537" algn="l" rtl="0">
              <a:spcBef>
                <a:spcPts val="550"/>
              </a:spcBef>
              <a:spcAft>
                <a:spcPts val="0"/>
              </a:spcAft>
              <a:buSzPts val="2000"/>
              <a:buChar char="◦"/>
            </a:pPr>
            <a:r>
              <a:rPr lang="en-US"/>
              <a:t> Original source</a:t>
            </a:r>
            <a:endParaRPr/>
          </a:p>
          <a:p>
            <a:pPr marL="639763" lvl="1" indent="-236537" algn="l" rtl="0">
              <a:spcBef>
                <a:spcPts val="550"/>
              </a:spcBef>
              <a:spcAft>
                <a:spcPts val="0"/>
              </a:spcAft>
              <a:buSzPts val="2000"/>
              <a:buChar char="◦"/>
            </a:pPr>
            <a:r>
              <a:rPr lang="en-US"/>
              <a:t> Related items </a:t>
            </a:r>
            <a:endParaRPr/>
          </a:p>
          <a:p>
            <a:pPr marL="365125" lvl="0" indent="-282575" algn="l" rtl="0">
              <a:spcBef>
                <a:spcPts val="600"/>
              </a:spcBef>
              <a:spcAft>
                <a:spcPts val="0"/>
              </a:spcAft>
              <a:buSzPts val="1600"/>
              <a:buChar char="▪"/>
            </a:pPr>
            <a:r>
              <a:rPr lang="en-US"/>
              <a:t>And much more</a:t>
            </a:r>
            <a:endParaRPr/>
          </a:p>
          <a:p>
            <a:pPr marL="365125" lvl="0" indent="-180975" algn="l" rtl="0">
              <a:spcBef>
                <a:spcPts val="600"/>
              </a:spcBef>
              <a:spcAft>
                <a:spcPts val="0"/>
              </a:spcAft>
              <a:buSzPts val="1600"/>
              <a:buNone/>
            </a:pPr>
            <a:endParaRPr/>
          </a:p>
        </p:txBody>
      </p:sp>
      <p:pic>
        <p:nvPicPr>
          <p:cNvPr id="310" name="Google Shape;310;p14"/>
          <p:cNvPicPr preferRelativeResize="0"/>
          <p:nvPr/>
        </p:nvPicPr>
        <p:blipFill rotWithShape="1">
          <a:blip r:embed="rId3">
            <a:alphaModFix/>
          </a:blip>
          <a:srcRect t="2631" r="4641"/>
          <a:stretch/>
        </p:blipFill>
        <p:spPr>
          <a:xfrm>
            <a:off x="5082836" y="3432246"/>
            <a:ext cx="4059237" cy="3116263"/>
          </a:xfrm>
          <a:prstGeom prst="rect">
            <a:avLst/>
          </a:prstGeom>
          <a:noFill/>
          <a:ln>
            <a:noFill/>
          </a:ln>
        </p:spPr>
      </p:pic>
      <p:sp>
        <p:nvSpPr>
          <p:cNvPr id="311" name="Google Shape;311;p14"/>
          <p:cNvSpPr/>
          <p:nvPr/>
        </p:nvSpPr>
        <p:spPr>
          <a:xfrm>
            <a:off x="6389348" y="5008634"/>
            <a:ext cx="2159000" cy="396875"/>
          </a:xfrm>
          <a:prstGeom prst="ellipse">
            <a:avLst/>
          </a:prstGeom>
          <a:noFill/>
          <a:ln w="28575" cap="flat" cmpd="sng">
            <a:solidFill>
              <a:srgbClr val="AE803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pic>
        <p:nvPicPr>
          <p:cNvPr id="317" name="Google Shape;317;p15"/>
          <p:cNvPicPr preferRelativeResize="0"/>
          <p:nvPr/>
        </p:nvPicPr>
        <p:blipFill rotWithShape="1">
          <a:blip r:embed="rId3">
            <a:alphaModFix/>
          </a:blip>
          <a:srcRect t="2631" r="4641"/>
          <a:stretch/>
        </p:blipFill>
        <p:spPr>
          <a:xfrm>
            <a:off x="5364088" y="3717032"/>
            <a:ext cx="3658101" cy="2808312"/>
          </a:xfrm>
          <a:prstGeom prst="rect">
            <a:avLst/>
          </a:prstGeom>
          <a:noFill/>
          <a:ln>
            <a:noFill/>
          </a:ln>
        </p:spPr>
      </p:pic>
      <p:sp>
        <p:nvSpPr>
          <p:cNvPr id="318" name="Google Shape;318;p15"/>
          <p:cNvSpPr/>
          <p:nvPr/>
        </p:nvSpPr>
        <p:spPr>
          <a:xfrm>
            <a:off x="6660232" y="4832325"/>
            <a:ext cx="1727200" cy="396875"/>
          </a:xfrm>
          <a:prstGeom prst="ellipse">
            <a:avLst/>
          </a:prstGeom>
          <a:noFill/>
          <a:ln w="28575" cap="flat" cmpd="sng">
            <a:solidFill>
              <a:srgbClr val="AE803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319" name="Google Shape;319;p15"/>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Fixity</a:t>
            </a:r>
            <a:endParaRPr/>
          </a:p>
        </p:txBody>
      </p:sp>
      <p:sp>
        <p:nvSpPr>
          <p:cNvPr id="320" name="Google Shape;320;p15"/>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The object is unchanged</a:t>
            </a:r>
            <a:endParaRPr/>
          </a:p>
          <a:p>
            <a:pPr marL="365125" lvl="0" indent="-282575" algn="l" rtl="0">
              <a:spcBef>
                <a:spcPts val="600"/>
              </a:spcBef>
              <a:spcAft>
                <a:spcPts val="0"/>
              </a:spcAft>
              <a:buSzPts val="1600"/>
              <a:buChar char="▪"/>
            </a:pPr>
            <a:r>
              <a:rPr lang="en-US"/>
              <a:t>Metadata needed to be known</a:t>
            </a:r>
            <a:endParaRPr/>
          </a:p>
          <a:p>
            <a:pPr marL="639763" lvl="1" indent="-236537" algn="l" rtl="0">
              <a:spcBef>
                <a:spcPts val="550"/>
              </a:spcBef>
              <a:spcAft>
                <a:spcPts val="0"/>
              </a:spcAft>
              <a:buSzPts val="2000"/>
              <a:buChar char="◦"/>
            </a:pPr>
            <a:r>
              <a:rPr lang="en-US"/>
              <a:t>Checksums</a:t>
            </a:r>
            <a:endParaRPr/>
          </a:p>
          <a:p>
            <a:pPr marL="639763" lvl="1" indent="-236537" algn="l" rtl="0">
              <a:spcBef>
                <a:spcPts val="550"/>
              </a:spcBef>
              <a:spcAft>
                <a:spcPts val="0"/>
              </a:spcAft>
              <a:buSzPts val="2000"/>
              <a:buChar char="◦"/>
            </a:pPr>
            <a:r>
              <a:rPr lang="en-US"/>
              <a:t>Message digests</a:t>
            </a:r>
            <a:endParaRPr/>
          </a:p>
          <a:p>
            <a:pPr marL="639763" lvl="1" indent="-236537" algn="l" rtl="0">
              <a:spcBef>
                <a:spcPts val="550"/>
              </a:spcBef>
              <a:spcAft>
                <a:spcPts val="0"/>
              </a:spcAft>
              <a:buSzPts val="2000"/>
              <a:buChar char="◦"/>
            </a:pPr>
            <a:r>
              <a:rPr lang="en-US"/>
              <a:t>Hash function </a:t>
            </a:r>
            <a:endParaRPr/>
          </a:p>
          <a:p>
            <a:pPr marL="365125" lvl="0" indent="-282575" algn="l" rtl="0">
              <a:spcBef>
                <a:spcPts val="600"/>
              </a:spcBef>
              <a:spcAft>
                <a:spcPts val="0"/>
              </a:spcAft>
              <a:buSzPts val="1600"/>
              <a:buChar char="▪"/>
            </a:pPr>
            <a:r>
              <a:rPr lang="en-US"/>
              <a:t>Event creating them needs to give</a:t>
            </a:r>
            <a:endParaRPr/>
          </a:p>
          <a:p>
            <a:pPr marL="639763" lvl="1" indent="-236537" algn="l" rtl="0">
              <a:spcBef>
                <a:spcPts val="550"/>
              </a:spcBef>
              <a:spcAft>
                <a:spcPts val="0"/>
              </a:spcAft>
              <a:buSzPts val="2000"/>
              <a:buChar char="◦"/>
            </a:pPr>
            <a:r>
              <a:rPr lang="en-US"/>
              <a:t>Algorithms </a:t>
            </a:r>
            <a:endParaRPr/>
          </a:p>
          <a:p>
            <a:pPr marL="639763" lvl="1" indent="-236537" algn="l" rtl="0">
              <a:spcBef>
                <a:spcPts val="550"/>
              </a:spcBef>
              <a:spcAft>
                <a:spcPts val="0"/>
              </a:spcAft>
              <a:buSzPts val="2000"/>
              <a:buChar char="◦"/>
            </a:pPr>
            <a:r>
              <a:rPr lang="en-US"/>
              <a:t>Date/time</a:t>
            </a:r>
            <a:endParaRPr/>
          </a:p>
          <a:p>
            <a:pPr marL="639763" lvl="1" indent="-236537" algn="l" rtl="0">
              <a:spcBef>
                <a:spcPts val="550"/>
              </a:spcBef>
              <a:spcAft>
                <a:spcPts val="0"/>
              </a:spcAft>
              <a:buSzPts val="2000"/>
              <a:buChar char="◦"/>
            </a:pPr>
            <a:r>
              <a:rPr lang="en-US"/>
              <a:t>Originator</a:t>
            </a:r>
            <a:endParaRPr/>
          </a:p>
          <a:p>
            <a:pPr marL="639763" lvl="1" indent="-236537" algn="l" rtl="0">
              <a:spcBef>
                <a:spcPts val="550"/>
              </a:spcBef>
              <a:spcAft>
                <a:spcPts val="0"/>
              </a:spcAft>
              <a:buSzPts val="2000"/>
              <a:buChar char="◦"/>
            </a:pPr>
            <a:r>
              <a:rPr lang="en-US"/>
              <a:t>Type</a:t>
            </a:r>
            <a:endParaRPr/>
          </a:p>
          <a:p>
            <a:pPr marL="365125" lvl="0" indent="-180975" algn="l" rtl="0">
              <a:spcBef>
                <a:spcPts val="600"/>
              </a:spcBef>
              <a:spcAft>
                <a:spcPts val="0"/>
              </a:spcAft>
              <a:buSzPts val="1600"/>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16"/>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Viability</a:t>
            </a:r>
            <a:endParaRPr/>
          </a:p>
        </p:txBody>
      </p:sp>
      <p:sp>
        <p:nvSpPr>
          <p:cNvPr id="327" name="Google Shape;327;p16"/>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The object is readable</a:t>
            </a:r>
            <a:endParaRPr/>
          </a:p>
          <a:p>
            <a:pPr marL="365125" lvl="0" indent="-282575" algn="l" rtl="0">
              <a:spcBef>
                <a:spcPts val="600"/>
              </a:spcBef>
              <a:spcAft>
                <a:spcPts val="0"/>
              </a:spcAft>
              <a:buSzPts val="1600"/>
              <a:buChar char="▪"/>
            </a:pPr>
            <a:r>
              <a:rPr lang="en-US"/>
              <a:t>Metadata needed to be known</a:t>
            </a:r>
            <a:endParaRPr/>
          </a:p>
          <a:p>
            <a:pPr marL="639763" lvl="1" indent="-236537" algn="l" rtl="0">
              <a:spcBef>
                <a:spcPts val="550"/>
              </a:spcBef>
              <a:spcAft>
                <a:spcPts val="0"/>
              </a:spcAft>
              <a:buSzPts val="2000"/>
              <a:buChar char="◦"/>
            </a:pPr>
            <a:r>
              <a:rPr lang="en-US"/>
              <a:t>Data carrier metadata </a:t>
            </a:r>
            <a:endParaRPr/>
          </a:p>
          <a:p>
            <a:pPr marL="885825" lvl="2" indent="-228600" algn="l" rtl="0">
              <a:spcBef>
                <a:spcPts val="360"/>
              </a:spcBef>
              <a:spcAft>
                <a:spcPts val="0"/>
              </a:spcAft>
              <a:buSzPts val="1800"/>
              <a:buChar char="●"/>
            </a:pPr>
            <a:r>
              <a:rPr lang="en-US"/>
              <a:t>Type of medium </a:t>
            </a:r>
            <a:endParaRPr/>
          </a:p>
          <a:p>
            <a:pPr marL="885825" lvl="2" indent="-228600" algn="l" rtl="0">
              <a:spcBef>
                <a:spcPts val="360"/>
              </a:spcBef>
              <a:spcAft>
                <a:spcPts val="0"/>
              </a:spcAft>
              <a:buSzPts val="1800"/>
              <a:buChar char="●"/>
            </a:pPr>
            <a:r>
              <a:rPr lang="en-US"/>
              <a:t>Its preservation characteristics</a:t>
            </a:r>
            <a:endParaRPr/>
          </a:p>
          <a:p>
            <a:pPr marL="885825" lvl="2" indent="-228600" algn="l" rtl="0">
              <a:spcBef>
                <a:spcPts val="360"/>
              </a:spcBef>
              <a:spcAft>
                <a:spcPts val="0"/>
              </a:spcAft>
              <a:buSzPts val="1800"/>
              <a:buChar char="●"/>
            </a:pPr>
            <a:r>
              <a:rPr lang="en-US"/>
              <a:t>Age of medium</a:t>
            </a:r>
            <a:endParaRPr/>
          </a:p>
          <a:p>
            <a:pPr marL="885825" lvl="2" indent="-228600" algn="l" rtl="0">
              <a:spcBef>
                <a:spcPts val="360"/>
              </a:spcBef>
              <a:spcAft>
                <a:spcPts val="0"/>
              </a:spcAft>
              <a:buSzPts val="1800"/>
              <a:buChar char="●"/>
            </a:pPr>
            <a:r>
              <a:rPr lang="en-US"/>
              <a:t>Date of recording</a:t>
            </a:r>
            <a:endParaRPr/>
          </a:p>
          <a:p>
            <a:pPr marL="885825" lvl="2" indent="-228600" algn="l" rtl="0">
              <a:spcBef>
                <a:spcPts val="360"/>
              </a:spcBef>
              <a:spcAft>
                <a:spcPts val="0"/>
              </a:spcAft>
              <a:buSzPts val="1800"/>
              <a:buChar char="●"/>
            </a:pPr>
            <a:r>
              <a:rPr lang="en-US"/>
              <a:t>Usage patterns</a:t>
            </a:r>
            <a:endParaRPr/>
          </a:p>
          <a:p>
            <a:pPr marL="365125" lvl="0" indent="-180975" algn="l" rtl="0">
              <a:spcBef>
                <a:spcPts val="600"/>
              </a:spcBef>
              <a:spcAft>
                <a:spcPts val="0"/>
              </a:spcAft>
              <a:buSzPts val="1600"/>
              <a:buNone/>
            </a:pPr>
            <a:endParaRPr/>
          </a:p>
          <a:p>
            <a:pPr marL="365125" lvl="0" indent="-180975" algn="l" rtl="0">
              <a:spcBef>
                <a:spcPts val="600"/>
              </a:spcBef>
              <a:spcAft>
                <a:spcPts val="0"/>
              </a:spcAft>
              <a:buSzPts val="1600"/>
              <a:buNone/>
            </a:pPr>
            <a:endParaRPr/>
          </a:p>
          <a:p>
            <a:pPr marL="365125" lvl="0" indent="-180975" algn="l" rtl="0">
              <a:spcBef>
                <a:spcPts val="600"/>
              </a:spcBef>
              <a:spcAft>
                <a:spcPts val="0"/>
              </a:spcAft>
              <a:buSzPts val="1600"/>
              <a:buNone/>
            </a:pPr>
            <a:endParaRPr/>
          </a:p>
        </p:txBody>
      </p:sp>
      <p:pic>
        <p:nvPicPr>
          <p:cNvPr id="328" name="Google Shape;328;p16"/>
          <p:cNvPicPr preferRelativeResize="0"/>
          <p:nvPr/>
        </p:nvPicPr>
        <p:blipFill rotWithShape="1">
          <a:blip r:embed="rId3">
            <a:alphaModFix/>
          </a:blip>
          <a:srcRect t="2631" r="4641"/>
          <a:stretch/>
        </p:blipFill>
        <p:spPr>
          <a:xfrm>
            <a:off x="5084458" y="3429000"/>
            <a:ext cx="4059237" cy="3116263"/>
          </a:xfrm>
          <a:prstGeom prst="rect">
            <a:avLst/>
          </a:prstGeom>
          <a:noFill/>
          <a:ln>
            <a:noFill/>
          </a:ln>
        </p:spPr>
      </p:pic>
      <p:sp>
        <p:nvSpPr>
          <p:cNvPr id="329" name="Google Shape;329;p16"/>
          <p:cNvSpPr/>
          <p:nvPr/>
        </p:nvSpPr>
        <p:spPr>
          <a:xfrm>
            <a:off x="6749745" y="4286250"/>
            <a:ext cx="1584325" cy="395288"/>
          </a:xfrm>
          <a:prstGeom prst="ellipse">
            <a:avLst/>
          </a:prstGeom>
          <a:noFill/>
          <a:ln w="28575" cap="flat" cmpd="sng">
            <a:solidFill>
              <a:srgbClr val="AE803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17"/>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Renderability</a:t>
            </a:r>
            <a:endParaRPr/>
          </a:p>
        </p:txBody>
      </p:sp>
      <p:sp>
        <p:nvSpPr>
          <p:cNvPr id="336" name="Google Shape;336;p17"/>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The object can be rendered or executed</a:t>
            </a:r>
            <a:endParaRPr/>
          </a:p>
          <a:p>
            <a:pPr marL="365125" lvl="0" indent="-282575" algn="l" rtl="0">
              <a:spcBef>
                <a:spcPts val="600"/>
              </a:spcBef>
              <a:spcAft>
                <a:spcPts val="0"/>
              </a:spcAft>
              <a:buSzPts val="1600"/>
              <a:buChar char="▪"/>
            </a:pPr>
            <a:r>
              <a:rPr lang="en-US"/>
              <a:t>Metadata needed to be known</a:t>
            </a:r>
            <a:endParaRPr/>
          </a:p>
          <a:p>
            <a:pPr marL="639763" lvl="1" indent="-236537" algn="l" rtl="0">
              <a:spcBef>
                <a:spcPts val="550"/>
              </a:spcBef>
              <a:spcAft>
                <a:spcPts val="0"/>
              </a:spcAft>
              <a:buSzPts val="2000"/>
              <a:buChar char="◦"/>
            </a:pPr>
            <a:r>
              <a:rPr lang="en-US"/>
              <a:t>Format information</a:t>
            </a:r>
            <a:endParaRPr/>
          </a:p>
          <a:p>
            <a:pPr marL="639763" lvl="1" indent="-236537" algn="l" rtl="0">
              <a:spcBef>
                <a:spcPts val="550"/>
              </a:spcBef>
              <a:spcAft>
                <a:spcPts val="0"/>
              </a:spcAft>
              <a:buSzPts val="2000"/>
              <a:buChar char="◦"/>
            </a:pPr>
            <a:r>
              <a:rPr lang="en-US"/>
              <a:t>Rendering information</a:t>
            </a:r>
            <a:endParaRPr/>
          </a:p>
          <a:p>
            <a:pPr marL="1096963" lvl="3" indent="-173037" algn="l" rtl="0">
              <a:spcBef>
                <a:spcPts val="320"/>
              </a:spcBef>
              <a:spcAft>
                <a:spcPts val="0"/>
              </a:spcAft>
              <a:buSzPts val="1600"/>
              <a:buChar char="●"/>
            </a:pPr>
            <a:r>
              <a:rPr lang="en-US"/>
              <a:t>Software</a:t>
            </a:r>
            <a:endParaRPr/>
          </a:p>
          <a:p>
            <a:pPr marL="1096963" lvl="3" indent="-173037" algn="l" rtl="0">
              <a:spcBef>
                <a:spcPts val="320"/>
              </a:spcBef>
              <a:spcAft>
                <a:spcPts val="0"/>
              </a:spcAft>
              <a:buSzPts val="1600"/>
              <a:buChar char="●"/>
            </a:pPr>
            <a:r>
              <a:rPr lang="en-US"/>
              <a:t>Hardware</a:t>
            </a:r>
            <a:endParaRPr/>
          </a:p>
          <a:p>
            <a:pPr marL="1096963" lvl="3" indent="-173037" algn="l" rtl="0">
              <a:spcBef>
                <a:spcPts val="320"/>
              </a:spcBef>
              <a:spcAft>
                <a:spcPts val="0"/>
              </a:spcAft>
              <a:buSzPts val="1600"/>
              <a:buChar char="●"/>
            </a:pPr>
            <a:r>
              <a:rPr lang="en-US"/>
              <a:t>Other dependencies: </a:t>
            </a:r>
            <a:br>
              <a:rPr lang="en-US"/>
            </a:br>
            <a:r>
              <a:rPr lang="en-US"/>
              <a:t>schemas, </a:t>
            </a:r>
            <a:br>
              <a:rPr lang="en-US"/>
            </a:br>
            <a:r>
              <a:rPr lang="en-US"/>
              <a:t>style sheets, </a:t>
            </a:r>
            <a:br>
              <a:rPr lang="en-US"/>
            </a:br>
            <a:r>
              <a:rPr lang="en-US"/>
              <a:t>encodings, etc.</a:t>
            </a:r>
            <a:endParaRPr/>
          </a:p>
          <a:p>
            <a:pPr marL="365125" lvl="0" indent="-282575" algn="l" rtl="0">
              <a:spcBef>
                <a:spcPts val="600"/>
              </a:spcBef>
              <a:spcAft>
                <a:spcPts val="0"/>
              </a:spcAft>
              <a:buSzPts val="1600"/>
              <a:buChar char="▪"/>
            </a:pPr>
            <a:r>
              <a:rPr lang="en-US"/>
              <a:t>Technology dependence</a:t>
            </a:r>
            <a:endParaRPr/>
          </a:p>
          <a:p>
            <a:pPr marL="365125" lvl="0" indent="-180975" algn="l" rtl="0">
              <a:spcBef>
                <a:spcPts val="600"/>
              </a:spcBef>
              <a:spcAft>
                <a:spcPts val="0"/>
              </a:spcAft>
              <a:buSzPts val="1600"/>
              <a:buNone/>
            </a:pPr>
            <a:endParaRPr/>
          </a:p>
        </p:txBody>
      </p:sp>
      <p:pic>
        <p:nvPicPr>
          <p:cNvPr id="337" name="Google Shape;337;p17"/>
          <p:cNvPicPr preferRelativeResize="0"/>
          <p:nvPr/>
        </p:nvPicPr>
        <p:blipFill rotWithShape="1">
          <a:blip r:embed="rId3">
            <a:alphaModFix/>
          </a:blip>
          <a:srcRect t="2631" r="4641"/>
          <a:stretch/>
        </p:blipFill>
        <p:spPr>
          <a:xfrm>
            <a:off x="5088870" y="3456079"/>
            <a:ext cx="4059237" cy="3116263"/>
          </a:xfrm>
          <a:prstGeom prst="rect">
            <a:avLst/>
          </a:prstGeom>
          <a:noFill/>
          <a:ln>
            <a:noFill/>
          </a:ln>
        </p:spPr>
      </p:pic>
      <p:sp>
        <p:nvSpPr>
          <p:cNvPr id="338" name="Google Shape;338;p17"/>
          <p:cNvSpPr/>
          <p:nvPr/>
        </p:nvSpPr>
        <p:spPr>
          <a:xfrm>
            <a:off x="6898620" y="3952967"/>
            <a:ext cx="1439862" cy="395287"/>
          </a:xfrm>
          <a:prstGeom prst="ellipse">
            <a:avLst/>
          </a:prstGeom>
          <a:noFill/>
          <a:ln w="28575" cap="flat" cmpd="sng">
            <a:solidFill>
              <a:srgbClr val="AE803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18"/>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Authenticity</a:t>
            </a:r>
            <a:endParaRPr/>
          </a:p>
        </p:txBody>
      </p:sp>
      <p:sp>
        <p:nvSpPr>
          <p:cNvPr id="345" name="Google Shape;345;p18"/>
          <p:cNvSpPr txBox="1">
            <a:spLocks noGrp="1"/>
          </p:cNvSpPr>
          <p:nvPr>
            <p:ph type="body" idx="1"/>
          </p:nvPr>
        </p:nvSpPr>
        <p:spPr>
          <a:xfrm>
            <a:off x="530225" y="1268413"/>
            <a:ext cx="7497763" cy="5160962"/>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Authenticity: The object is what it purports to be</a:t>
            </a:r>
            <a:endParaRPr/>
          </a:p>
          <a:p>
            <a:pPr marL="365125" lvl="0" indent="-282575" algn="l" rtl="0">
              <a:spcBef>
                <a:spcPts val="600"/>
              </a:spcBef>
              <a:spcAft>
                <a:spcPts val="0"/>
              </a:spcAft>
              <a:buSzPts val="1600"/>
              <a:buChar char="▪"/>
            </a:pPr>
            <a:r>
              <a:rPr lang="en-US"/>
              <a:t>Integrity: The object is whole and unimpaired</a:t>
            </a:r>
            <a:endParaRPr/>
          </a:p>
          <a:p>
            <a:pPr marL="365125" lvl="0" indent="-282575" algn="l" rtl="0">
              <a:spcBef>
                <a:spcPts val="600"/>
              </a:spcBef>
              <a:spcAft>
                <a:spcPts val="0"/>
              </a:spcAft>
              <a:buSzPts val="1600"/>
              <a:buChar char="▪"/>
            </a:pPr>
            <a:r>
              <a:rPr lang="en-US"/>
              <a:t>Object transformations</a:t>
            </a:r>
            <a:endParaRPr/>
          </a:p>
          <a:p>
            <a:pPr marL="639763" lvl="1" indent="-236537" algn="l" rtl="0">
              <a:spcBef>
                <a:spcPts val="550"/>
              </a:spcBef>
              <a:spcAft>
                <a:spcPts val="0"/>
              </a:spcAft>
              <a:buSzPts val="2000"/>
              <a:buChar char="◦"/>
            </a:pPr>
            <a:r>
              <a:rPr lang="en-US"/>
              <a:t>Pre-emptive preservation actions </a:t>
            </a:r>
            <a:endParaRPr/>
          </a:p>
          <a:p>
            <a:pPr marL="885825" lvl="2" indent="-228600" algn="l" rtl="0">
              <a:spcBef>
                <a:spcPts val="360"/>
              </a:spcBef>
              <a:spcAft>
                <a:spcPts val="0"/>
              </a:spcAft>
              <a:buSzPts val="1800"/>
              <a:buChar char="●"/>
            </a:pPr>
            <a:r>
              <a:rPr lang="en-US"/>
              <a:t>Bit migration </a:t>
            </a:r>
            <a:endParaRPr/>
          </a:p>
          <a:p>
            <a:pPr marL="885825" lvl="2" indent="-228600" algn="l" rtl="0">
              <a:spcBef>
                <a:spcPts val="360"/>
              </a:spcBef>
              <a:spcAft>
                <a:spcPts val="0"/>
              </a:spcAft>
              <a:buSzPts val="1800"/>
              <a:buChar char="●"/>
            </a:pPr>
            <a:r>
              <a:rPr lang="en-US"/>
              <a:t>Content migration</a:t>
            </a:r>
            <a:endParaRPr/>
          </a:p>
          <a:p>
            <a:pPr marL="885825" lvl="2" indent="-228600" algn="l" rtl="0">
              <a:spcBef>
                <a:spcPts val="360"/>
              </a:spcBef>
              <a:spcAft>
                <a:spcPts val="0"/>
              </a:spcAft>
              <a:buSzPts val="1800"/>
              <a:buChar char="●"/>
            </a:pPr>
            <a:r>
              <a:rPr lang="en-US"/>
              <a:t>Replacing part of the rendering stack</a:t>
            </a:r>
            <a:endParaRPr/>
          </a:p>
          <a:p>
            <a:pPr marL="639763" lvl="1" indent="-236537" algn="l" rtl="0">
              <a:spcBef>
                <a:spcPts val="550"/>
              </a:spcBef>
              <a:spcAft>
                <a:spcPts val="0"/>
              </a:spcAft>
              <a:buSzPts val="2000"/>
              <a:buChar char="◦"/>
            </a:pPr>
            <a:r>
              <a:rPr lang="en-US"/>
              <a:t>Forensic transformation actions</a:t>
            </a:r>
            <a:endParaRPr/>
          </a:p>
          <a:p>
            <a:pPr marL="365125" lvl="0" indent="-180975" algn="l" rtl="0">
              <a:spcBef>
                <a:spcPts val="600"/>
              </a:spcBef>
              <a:spcAft>
                <a:spcPts val="0"/>
              </a:spcAft>
              <a:buSzPts val="1600"/>
              <a:buNone/>
            </a:pPr>
            <a:endParaRPr/>
          </a:p>
          <a:p>
            <a:pPr marL="365125" lvl="0" indent="-180975" algn="l" rtl="0">
              <a:spcBef>
                <a:spcPts val="600"/>
              </a:spcBef>
              <a:spcAft>
                <a:spcPts val="0"/>
              </a:spcAft>
              <a:buSzPts val="1600"/>
              <a:buNone/>
            </a:pPr>
            <a:endParaRPr/>
          </a:p>
        </p:txBody>
      </p:sp>
      <p:pic>
        <p:nvPicPr>
          <p:cNvPr id="346" name="Google Shape;346;p18"/>
          <p:cNvPicPr preferRelativeResize="0"/>
          <p:nvPr/>
        </p:nvPicPr>
        <p:blipFill rotWithShape="1">
          <a:blip r:embed="rId3">
            <a:alphaModFix/>
          </a:blip>
          <a:srcRect t="2631" r="4641"/>
          <a:stretch/>
        </p:blipFill>
        <p:spPr>
          <a:xfrm>
            <a:off x="5724128" y="3933056"/>
            <a:ext cx="3483173" cy="2674020"/>
          </a:xfrm>
          <a:prstGeom prst="rect">
            <a:avLst/>
          </a:prstGeom>
          <a:noFill/>
          <a:ln>
            <a:noFill/>
          </a:ln>
        </p:spPr>
      </p:pic>
      <p:sp>
        <p:nvSpPr>
          <p:cNvPr id="347" name="Google Shape;347;p18"/>
          <p:cNvSpPr/>
          <p:nvPr/>
        </p:nvSpPr>
        <p:spPr>
          <a:xfrm>
            <a:off x="7236296" y="4077072"/>
            <a:ext cx="1266856" cy="331318"/>
          </a:xfrm>
          <a:prstGeom prst="ellipse">
            <a:avLst/>
          </a:prstGeom>
          <a:noFill/>
          <a:ln w="28575" cap="flat" cmpd="sng">
            <a:solidFill>
              <a:srgbClr val="AE803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19"/>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Authenticity</a:t>
            </a:r>
            <a:endParaRPr/>
          </a:p>
        </p:txBody>
      </p:sp>
      <p:sp>
        <p:nvSpPr>
          <p:cNvPr id="354" name="Google Shape;354;p19"/>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Metadata needed to be known</a:t>
            </a:r>
            <a:endParaRPr/>
          </a:p>
          <a:p>
            <a:pPr marL="639763" lvl="1" indent="-236537" algn="l" rtl="0">
              <a:spcBef>
                <a:spcPts val="550"/>
              </a:spcBef>
              <a:spcAft>
                <a:spcPts val="0"/>
              </a:spcAft>
              <a:buSzPts val="2000"/>
              <a:buChar char="◦"/>
            </a:pPr>
            <a:r>
              <a:rPr lang="en-US"/>
              <a:t>Structural metadata (for integrity)</a:t>
            </a:r>
            <a:endParaRPr/>
          </a:p>
          <a:p>
            <a:pPr marL="639763" lvl="1" indent="-236537" algn="l" rtl="0">
              <a:spcBef>
                <a:spcPts val="550"/>
              </a:spcBef>
              <a:spcAft>
                <a:spcPts val="0"/>
              </a:spcAft>
              <a:buSzPts val="2000"/>
              <a:buChar char="◦"/>
            </a:pPr>
            <a:r>
              <a:rPr lang="en-US"/>
              <a:t>Digital signatures </a:t>
            </a:r>
            <a:endParaRPr/>
          </a:p>
          <a:p>
            <a:pPr marL="639763" lvl="1" indent="-236537" algn="l" rtl="0">
              <a:spcBef>
                <a:spcPts val="550"/>
              </a:spcBef>
              <a:spcAft>
                <a:spcPts val="0"/>
              </a:spcAft>
              <a:buSzPts val="2000"/>
              <a:buChar char="◦"/>
            </a:pPr>
            <a:r>
              <a:rPr lang="en-US"/>
              <a:t>Access rights</a:t>
            </a:r>
            <a:endParaRPr/>
          </a:p>
          <a:p>
            <a:pPr marL="639763" lvl="1" indent="-236537" algn="l" rtl="0">
              <a:spcBef>
                <a:spcPts val="550"/>
              </a:spcBef>
              <a:spcAft>
                <a:spcPts val="0"/>
              </a:spcAft>
              <a:buSzPts val="2000"/>
              <a:buChar char="◦"/>
            </a:pPr>
            <a:r>
              <a:rPr lang="en-US"/>
              <a:t>Provenance metadata: </a:t>
            </a:r>
            <a:endParaRPr/>
          </a:p>
          <a:p>
            <a:pPr marL="885825" lvl="2" indent="-228600" algn="l" rtl="0">
              <a:spcBef>
                <a:spcPts val="360"/>
              </a:spcBef>
              <a:spcAft>
                <a:spcPts val="0"/>
              </a:spcAft>
              <a:buSzPts val="1800"/>
              <a:buChar char="●"/>
            </a:pPr>
            <a:r>
              <a:rPr lang="en-US"/>
              <a:t>History of all actions performed on the resource </a:t>
            </a:r>
            <a:br>
              <a:rPr lang="en-US"/>
            </a:br>
            <a:r>
              <a:rPr lang="en-US"/>
              <a:t>(events and dates)</a:t>
            </a:r>
            <a:endParaRPr/>
          </a:p>
          <a:p>
            <a:pPr marL="885825" lvl="2" indent="-228600" algn="l" rtl="0">
              <a:spcBef>
                <a:spcPts val="360"/>
              </a:spcBef>
              <a:spcAft>
                <a:spcPts val="0"/>
              </a:spcAft>
              <a:buSzPts val="1800"/>
              <a:buChar char="●"/>
            </a:pPr>
            <a:r>
              <a:rPr lang="en-US"/>
              <a:t>History of custodianship (agents: decision makers, administrators, tools)</a:t>
            </a:r>
            <a:endParaRPr/>
          </a:p>
          <a:p>
            <a:pPr marL="639763" lvl="1" indent="-236537" algn="l" rtl="0">
              <a:spcBef>
                <a:spcPts val="550"/>
              </a:spcBef>
              <a:spcAft>
                <a:spcPts val="0"/>
              </a:spcAft>
              <a:buSzPts val="2000"/>
              <a:buChar char="◦"/>
            </a:pPr>
            <a:r>
              <a:rPr lang="en-US"/>
              <a:t>Significant characteristics</a:t>
            </a:r>
            <a:endParaRPr/>
          </a:p>
          <a:p>
            <a:pPr marL="639763" lvl="1" indent="-236537" algn="l" rtl="0">
              <a:spcBef>
                <a:spcPts val="550"/>
              </a:spcBef>
              <a:spcAft>
                <a:spcPts val="0"/>
              </a:spcAft>
              <a:buSzPts val="2000"/>
              <a:buChar char="◦"/>
            </a:pPr>
            <a:r>
              <a:rPr lang="en-US"/>
              <a:t>Lost characteristics</a:t>
            </a:r>
            <a:endParaRPr/>
          </a:p>
          <a:p>
            <a:pPr marL="639763" lvl="1" indent="-236537" algn="l" rtl="0">
              <a:spcBef>
                <a:spcPts val="550"/>
              </a:spcBef>
              <a:spcAft>
                <a:spcPts val="0"/>
              </a:spcAft>
              <a:buSzPts val="2000"/>
              <a:buChar char="◦"/>
            </a:pPr>
            <a:r>
              <a:rPr lang="en-US"/>
              <a:t>Business rules (policy, strategy) guiding preservation actions</a:t>
            </a:r>
            <a:endParaRPr/>
          </a:p>
          <a:p>
            <a:pPr marL="365125" lvl="0" indent="-180975" algn="l" rtl="0">
              <a:spcBef>
                <a:spcPts val="600"/>
              </a:spcBef>
              <a:spcAft>
                <a:spcPts val="0"/>
              </a:spcAft>
              <a:buSzPts val="1600"/>
              <a:buNone/>
            </a:pPr>
            <a:endParaRPr/>
          </a:p>
          <a:p>
            <a:pPr marL="365125" lvl="0" indent="-180975" algn="l" rtl="0">
              <a:spcBef>
                <a:spcPts val="600"/>
              </a:spcBef>
              <a:spcAft>
                <a:spcPts val="0"/>
              </a:spcAft>
              <a:buSzPts val="1600"/>
              <a:buNone/>
            </a:pPr>
            <a:endParaRPr/>
          </a:p>
          <a:p>
            <a:pPr marL="365125" lvl="0" indent="-180975" algn="l" rtl="0">
              <a:spcBef>
                <a:spcPts val="600"/>
              </a:spcBef>
              <a:spcAft>
                <a:spcPts val="0"/>
              </a:spcAft>
              <a:buSzPts val="1600"/>
              <a:buNone/>
            </a:pPr>
            <a:endParaRPr/>
          </a:p>
          <a:p>
            <a:pPr marL="365125" lvl="0" indent="-180975" algn="l" rtl="0">
              <a:spcBef>
                <a:spcPts val="600"/>
              </a:spcBef>
              <a:spcAft>
                <a:spcPts val="0"/>
              </a:spcAft>
              <a:buSzPts val="1600"/>
              <a:buNone/>
            </a:pPr>
            <a:endParaRPr/>
          </a:p>
        </p:txBody>
      </p:sp>
      <p:pic>
        <p:nvPicPr>
          <p:cNvPr id="355" name="Google Shape;355;p19"/>
          <p:cNvPicPr preferRelativeResize="0"/>
          <p:nvPr/>
        </p:nvPicPr>
        <p:blipFill rotWithShape="1">
          <a:blip r:embed="rId3">
            <a:alphaModFix/>
          </a:blip>
          <a:srcRect t="2631" r="4641"/>
          <a:stretch/>
        </p:blipFill>
        <p:spPr>
          <a:xfrm>
            <a:off x="6444208" y="4499463"/>
            <a:ext cx="2606986" cy="2001375"/>
          </a:xfrm>
          <a:prstGeom prst="rect">
            <a:avLst/>
          </a:prstGeom>
          <a:noFill/>
          <a:ln>
            <a:noFill/>
          </a:ln>
        </p:spPr>
      </p:pic>
      <p:sp>
        <p:nvSpPr>
          <p:cNvPr id="356" name="Google Shape;356;p19"/>
          <p:cNvSpPr/>
          <p:nvPr/>
        </p:nvSpPr>
        <p:spPr>
          <a:xfrm>
            <a:off x="7346575" y="4456307"/>
            <a:ext cx="1476375" cy="396875"/>
          </a:xfrm>
          <a:prstGeom prst="ellipse">
            <a:avLst/>
          </a:prstGeom>
          <a:noFill/>
          <a:ln w="28575" cap="flat" cmpd="sng">
            <a:solidFill>
              <a:srgbClr val="AE803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357" name="Google Shape;357;p19"/>
          <p:cNvSpPr txBox="1"/>
          <p:nvPr/>
        </p:nvSpPr>
        <p:spPr>
          <a:xfrm>
            <a:off x="9396536" y="692696"/>
            <a:ext cx="3657600" cy="4664075"/>
          </a:xfrm>
          <a:prstGeom prst="rect">
            <a:avLst/>
          </a:prstGeom>
          <a:noFill/>
          <a:ln>
            <a:noFill/>
          </a:ln>
        </p:spPr>
        <p:txBody>
          <a:bodyPr spcFirstLastPara="1" wrap="square" lIns="91425" tIns="45700" rIns="91425" bIns="45700" anchor="t" anchorCtr="0">
            <a:normAutofit/>
          </a:bodyPr>
          <a:lstStyle/>
          <a:p>
            <a:pPr marL="365125" marR="0" lvl="0" indent="-180975" algn="l" rtl="0">
              <a:spcBef>
                <a:spcPts val="0"/>
              </a:spcBef>
              <a:spcAft>
                <a:spcPts val="0"/>
              </a:spcAft>
              <a:buClr>
                <a:srgbClr val="E46C0A"/>
              </a:buClr>
              <a:buSzPts val="1600"/>
              <a:buFont typeface="Noto Sans Symbols"/>
              <a:buNone/>
            </a:pPr>
            <a:endParaRPr sz="2000" b="0" i="0" u="none" strike="noStrike" cap="none">
              <a:solidFill>
                <a:srgbClr val="000000"/>
              </a:solidFill>
              <a:latin typeface="Verdana"/>
              <a:ea typeface="Verdana"/>
              <a:cs typeface="Verdana"/>
              <a:sym typeface="Verdana"/>
            </a:endParaRPr>
          </a:p>
          <a:p>
            <a:pPr marL="365125" marR="0" lvl="0" indent="-180975" algn="l" rtl="0">
              <a:spcBef>
                <a:spcPts val="600"/>
              </a:spcBef>
              <a:spcAft>
                <a:spcPts val="0"/>
              </a:spcAft>
              <a:buClr>
                <a:srgbClr val="E46C0A"/>
              </a:buClr>
              <a:buSzPts val="1600"/>
              <a:buFont typeface="Noto Sans Symbols"/>
              <a:buNone/>
            </a:pPr>
            <a:endParaRPr sz="2000" b="0" i="0" u="none" strike="noStrike" cap="none">
              <a:solidFill>
                <a:srgbClr val="000000"/>
              </a:solidFill>
              <a:latin typeface="Verdana"/>
              <a:ea typeface="Verdana"/>
              <a:cs typeface="Verdana"/>
              <a:sym typeface="Verdana"/>
            </a:endParaRPr>
          </a:p>
          <a:p>
            <a:pPr marL="82550" marR="0" lvl="0" indent="0" algn="l" rtl="0">
              <a:spcBef>
                <a:spcPts val="600"/>
              </a:spcBef>
              <a:spcAft>
                <a:spcPts val="0"/>
              </a:spcAft>
              <a:buClr>
                <a:srgbClr val="E46C0A"/>
              </a:buClr>
              <a:buSzPts val="1600"/>
              <a:buFont typeface="Noto Sans Symbols"/>
              <a:buNone/>
            </a:pPr>
            <a:endParaRPr sz="2000" b="0" i="0" u="none" strike="noStrike" cap="none">
              <a:solidFill>
                <a:srgbClr val="000000"/>
              </a:solidFill>
              <a:latin typeface="Verdana"/>
              <a:ea typeface="Verdana"/>
              <a:cs typeface="Verdana"/>
              <a:sym typeface="Verdana"/>
            </a:endParaRPr>
          </a:p>
          <a:p>
            <a:pPr marL="365125" marR="0" lvl="0" indent="-180975" algn="l" rtl="0">
              <a:spcBef>
                <a:spcPts val="600"/>
              </a:spcBef>
              <a:spcAft>
                <a:spcPts val="0"/>
              </a:spcAft>
              <a:buClr>
                <a:srgbClr val="E46C0A"/>
              </a:buClr>
              <a:buSzPts val="1600"/>
              <a:buFont typeface="Noto Sans Symbols"/>
              <a:buNone/>
            </a:pPr>
            <a:endParaRPr sz="2000" b="0" i="0" u="none" strike="noStrike" cap="none">
              <a:solidFill>
                <a:srgbClr val="000000"/>
              </a:solidFill>
              <a:latin typeface="Verdana"/>
              <a:ea typeface="Verdana"/>
              <a:cs typeface="Verdana"/>
              <a:sym typeface="Verdan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Purpose of the Tutorial</a:t>
            </a:r>
            <a:endParaRPr/>
          </a:p>
        </p:txBody>
      </p:sp>
      <p:sp>
        <p:nvSpPr>
          <p:cNvPr id="190" name="Google Shape;190;p2"/>
          <p:cNvSpPr txBox="1">
            <a:spLocks noGrp="1"/>
          </p:cNvSpPr>
          <p:nvPr>
            <p:ph type="body" idx="1"/>
          </p:nvPr>
        </p:nvSpPr>
        <p:spPr>
          <a:xfrm>
            <a:off x="900113" y="1916113"/>
            <a:ext cx="7127875" cy="2952750"/>
          </a:xfrm>
          <a:prstGeom prst="rect">
            <a:avLst/>
          </a:prstGeom>
          <a:noFill/>
          <a:ln>
            <a:noFill/>
          </a:ln>
        </p:spPr>
        <p:txBody>
          <a:bodyPr spcFirstLastPara="1" wrap="square" lIns="91425" tIns="45700" rIns="91425" bIns="45700" anchor="t" anchorCtr="0">
            <a:noAutofit/>
          </a:bodyPr>
          <a:lstStyle/>
          <a:p>
            <a:pPr marL="365125" lvl="0" indent="-160655" algn="l" rtl="0">
              <a:spcBef>
                <a:spcPts val="0"/>
              </a:spcBef>
              <a:spcAft>
                <a:spcPts val="0"/>
              </a:spcAft>
              <a:buSzPts val="1920"/>
              <a:buNone/>
            </a:pPr>
            <a:endParaRPr sz="2400"/>
          </a:p>
          <a:p>
            <a:pPr marL="365125" lvl="0" indent="-282575" algn="l" rtl="0">
              <a:spcBef>
                <a:spcPts val="600"/>
              </a:spcBef>
              <a:spcAft>
                <a:spcPts val="0"/>
              </a:spcAft>
              <a:buSzPts val="1920"/>
              <a:buChar char="▪"/>
            </a:pPr>
            <a:r>
              <a:rPr lang="en-US" sz="2400"/>
              <a:t>Introduce PREMIS</a:t>
            </a:r>
            <a:endParaRPr/>
          </a:p>
          <a:p>
            <a:pPr marL="365125" lvl="0" indent="-282575" algn="l" rtl="0">
              <a:spcBef>
                <a:spcPts val="600"/>
              </a:spcBef>
              <a:spcAft>
                <a:spcPts val="0"/>
              </a:spcAft>
              <a:buSzPts val="1920"/>
              <a:buChar char="▪"/>
            </a:pPr>
            <a:r>
              <a:rPr lang="en-US" sz="2400"/>
              <a:t>Set a baseline of common understanding</a:t>
            </a:r>
            <a:endParaRPr/>
          </a:p>
          <a:p>
            <a:pPr marL="365125" lvl="0" indent="-282575" algn="l" rtl="0">
              <a:spcBef>
                <a:spcPts val="600"/>
              </a:spcBef>
              <a:spcAft>
                <a:spcPts val="0"/>
              </a:spcAft>
              <a:buSzPts val="1920"/>
              <a:buChar char="▪"/>
            </a:pPr>
            <a:r>
              <a:rPr lang="en-US" sz="2400"/>
              <a:t>Introduce you to the PREMIS community</a:t>
            </a:r>
            <a:endParaRPr/>
          </a:p>
          <a:p>
            <a:pPr marL="365125" lvl="0" indent="-282575" algn="l" rtl="0">
              <a:spcBef>
                <a:spcPts val="600"/>
              </a:spcBef>
              <a:spcAft>
                <a:spcPts val="0"/>
              </a:spcAft>
              <a:buSzPts val="1920"/>
              <a:buChar char="▪"/>
            </a:pPr>
            <a:r>
              <a:rPr lang="en-US" sz="2400"/>
              <a:t>Answer questions:</a:t>
            </a:r>
            <a:endParaRPr/>
          </a:p>
          <a:p>
            <a:pPr marL="639763" lvl="1" indent="-236537" algn="l" rtl="0">
              <a:spcBef>
                <a:spcPts val="550"/>
              </a:spcBef>
              <a:spcAft>
                <a:spcPts val="0"/>
              </a:spcAft>
              <a:buSzPts val="2400"/>
              <a:buChar char="◦"/>
            </a:pPr>
            <a:r>
              <a:rPr lang="en-US" sz="2400"/>
              <a:t>We might need to put them in parking but all questions will be answered!</a:t>
            </a:r>
            <a:endParaRPr/>
          </a:p>
          <a:p>
            <a:pPr marL="82550" lvl="0" indent="0" algn="l" rtl="0">
              <a:spcBef>
                <a:spcPts val="600"/>
              </a:spcBef>
              <a:spcAft>
                <a:spcPts val="0"/>
              </a:spcAft>
              <a:buSzPts val="2240"/>
              <a:buFont typeface="Noto Sans Symbols"/>
              <a:buNone/>
            </a:pPr>
            <a:endParaRPr sz="2800">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pic>
        <p:nvPicPr>
          <p:cNvPr id="363" name="Google Shape;363;p20"/>
          <p:cNvPicPr preferRelativeResize="0"/>
          <p:nvPr/>
        </p:nvPicPr>
        <p:blipFill rotWithShape="1">
          <a:blip r:embed="rId3">
            <a:alphaModFix/>
          </a:blip>
          <a:srcRect t="2631" r="4641"/>
          <a:stretch/>
        </p:blipFill>
        <p:spPr>
          <a:xfrm>
            <a:off x="2542381" y="3313137"/>
            <a:ext cx="4059237" cy="3116263"/>
          </a:xfrm>
          <a:prstGeom prst="rect">
            <a:avLst/>
          </a:prstGeom>
          <a:noFill/>
          <a:ln>
            <a:noFill/>
          </a:ln>
        </p:spPr>
      </p:pic>
      <p:sp>
        <p:nvSpPr>
          <p:cNvPr id="364" name="Google Shape;364;p20"/>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Rights</a:t>
            </a:r>
            <a:endParaRPr/>
          </a:p>
        </p:txBody>
      </p:sp>
      <p:sp>
        <p:nvSpPr>
          <p:cNvPr id="365" name="Google Shape;365;p20"/>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Avoid Rights violations during preservation!!!</a:t>
            </a:r>
            <a:endParaRPr/>
          </a:p>
          <a:p>
            <a:pPr marL="365125" lvl="0" indent="-282575" algn="l" rtl="0">
              <a:spcBef>
                <a:spcPts val="600"/>
              </a:spcBef>
              <a:spcAft>
                <a:spcPts val="0"/>
              </a:spcAft>
              <a:buSzPts val="1600"/>
              <a:buChar char="▪"/>
            </a:pPr>
            <a:r>
              <a:rPr lang="en-US"/>
              <a:t>Metadata needed to be known </a:t>
            </a:r>
            <a:endParaRPr/>
          </a:p>
          <a:p>
            <a:pPr marL="639763" lvl="1" indent="-236537" algn="l" rtl="0">
              <a:spcBef>
                <a:spcPts val="550"/>
              </a:spcBef>
              <a:spcAft>
                <a:spcPts val="0"/>
              </a:spcAft>
              <a:buSzPts val="2000"/>
              <a:buChar char="◦"/>
            </a:pPr>
            <a:r>
              <a:rPr lang="en-US"/>
              <a:t>Rights information for preservation actions during copyright / license period</a:t>
            </a:r>
            <a:endParaRPr/>
          </a:p>
          <a:p>
            <a:pPr marL="365125" lvl="0" indent="-180975" algn="l" rtl="0">
              <a:spcBef>
                <a:spcPts val="600"/>
              </a:spcBef>
              <a:spcAft>
                <a:spcPts val="0"/>
              </a:spcAft>
              <a:buSzPts val="1600"/>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21"/>
          <p:cNvSpPr txBox="1">
            <a:spLocks noGrp="1"/>
          </p:cNvSpPr>
          <p:nvPr>
            <p:ph type="title"/>
          </p:nvPr>
        </p:nvSpPr>
        <p:spPr>
          <a:xfrm>
            <a:off x="2578100" y="2600325"/>
            <a:ext cx="6400800" cy="22860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dk1"/>
              </a:buClr>
              <a:buSzPts val="4000"/>
              <a:buFont typeface="Verdana"/>
              <a:buNone/>
            </a:pPr>
            <a:r>
              <a:rPr lang="en-US"/>
              <a:t>WHAT IS PREMIS?</a:t>
            </a:r>
            <a:endParaRPr/>
          </a:p>
        </p:txBody>
      </p:sp>
      <p:sp>
        <p:nvSpPr>
          <p:cNvPr id="371" name="Google Shape;371;p21"/>
          <p:cNvSpPr txBox="1">
            <a:spLocks noGrp="1"/>
          </p:cNvSpPr>
          <p:nvPr>
            <p:ph type="body" idx="1"/>
          </p:nvPr>
        </p:nvSpPr>
        <p:spPr>
          <a:xfrm>
            <a:off x="2578100" y="1066800"/>
            <a:ext cx="6400800" cy="1509713"/>
          </a:xfrm>
          <a:prstGeom prst="rect">
            <a:avLst/>
          </a:prstGeom>
          <a:noFill/>
          <a:ln>
            <a:noFill/>
          </a:ln>
        </p:spPr>
        <p:txBody>
          <a:bodyPr spcFirstLastPara="1" wrap="square" lIns="91425" tIns="45700" rIns="91425" bIns="45700" anchor="b" anchorCtr="0">
            <a:noAutofit/>
          </a:bodyPr>
          <a:lstStyle/>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r>
              <a:rPr lang="en-US" sz="1800" b="1"/>
              <a:t>Karin Bredenberg</a:t>
            </a:r>
            <a:endParaRPr/>
          </a:p>
          <a:p>
            <a:pPr marL="82550" lvl="0" indent="0" algn="l" rtl="0">
              <a:lnSpc>
                <a:spcPct val="127777"/>
              </a:lnSpc>
              <a:spcBef>
                <a:spcPts val="0"/>
              </a:spcBef>
              <a:spcAft>
                <a:spcPts val="0"/>
              </a:spcAft>
              <a:buSzPts val="1440"/>
              <a:buNone/>
            </a:pPr>
            <a:r>
              <a:rPr lang="en-US" sz="1800"/>
              <a:t>Kommunalförbundet Sydarkivera</a:t>
            </a:r>
            <a:endParaRPr/>
          </a:p>
          <a:p>
            <a:pPr marL="18288" lvl="0" indent="0" algn="l" rtl="0">
              <a:lnSpc>
                <a:spcPct val="115000"/>
              </a:lnSpc>
              <a:spcBef>
                <a:spcPts val="0"/>
              </a:spcBef>
              <a:spcAft>
                <a:spcPts val="0"/>
              </a:spcAft>
              <a:buSzPts val="1600"/>
              <a:buNone/>
            </a:pPr>
            <a:endParaRPr/>
          </a:p>
        </p:txBody>
      </p:sp>
      <p:grpSp>
        <p:nvGrpSpPr>
          <p:cNvPr id="372" name="Google Shape;372;p21"/>
          <p:cNvGrpSpPr/>
          <p:nvPr/>
        </p:nvGrpSpPr>
        <p:grpSpPr>
          <a:xfrm flipH="1">
            <a:off x="179388" y="3135313"/>
            <a:ext cx="2160587" cy="3606800"/>
            <a:chOff x="6228184" y="1982391"/>
            <a:chExt cx="2592288" cy="4326930"/>
          </a:xfrm>
        </p:grpSpPr>
        <p:pic>
          <p:nvPicPr>
            <p:cNvPr id="373" name="Google Shape;373;p21"/>
            <p:cNvPicPr preferRelativeResize="0"/>
            <p:nvPr/>
          </p:nvPicPr>
          <p:blipFill rotWithShape="1">
            <a:blip r:embed="rId3">
              <a:alphaModFix/>
            </a:blip>
            <a:srcRect l="58854" b="6773"/>
            <a:stretch/>
          </p:blipFill>
          <p:spPr>
            <a:xfrm>
              <a:off x="6228184" y="1982391"/>
              <a:ext cx="2592288" cy="4326930"/>
            </a:xfrm>
            <a:prstGeom prst="rect">
              <a:avLst/>
            </a:prstGeom>
            <a:noFill/>
            <a:ln>
              <a:noFill/>
            </a:ln>
          </p:spPr>
        </p:pic>
        <p:pic>
          <p:nvPicPr>
            <p:cNvPr id="374" name="Google Shape;374;p21"/>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sp>
        <p:nvSpPr>
          <p:cNvPr id="375" name="Google Shape;375;p21"/>
          <p:cNvSpPr/>
          <p:nvPr/>
        </p:nvSpPr>
        <p:spPr>
          <a:xfrm>
            <a:off x="472029" y="887240"/>
            <a:ext cx="1575303" cy="1285592"/>
          </a:xfrm>
          <a:prstGeom prst="verticalScroll">
            <a:avLst>
              <a:gd name="adj" fmla="val 1250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0" i="0" u="none" strike="noStrike" cap="none">
                <a:solidFill>
                  <a:schemeClr val="lt1"/>
                </a:solidFill>
                <a:latin typeface="Gill Sans"/>
                <a:ea typeface="Gill Sans"/>
                <a:cs typeface="Gill Sans"/>
                <a:sym typeface="Gill Sans"/>
              </a:rPr>
              <a:t>Background (brief history and rationale) </a:t>
            </a:r>
            <a:endParaRPr sz="1800" b="0" i="0" u="none" strike="noStrike" cap="none">
              <a:solidFill>
                <a:schemeClr val="lt1"/>
              </a:solidFill>
              <a:latin typeface="Gill Sans"/>
              <a:ea typeface="Gill Sans"/>
              <a:cs typeface="Gill Sans"/>
              <a:sym typeface="Gill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22"/>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The PREMIS standard</a:t>
            </a:r>
            <a:endParaRPr/>
          </a:p>
        </p:txBody>
      </p:sp>
      <p:sp>
        <p:nvSpPr>
          <p:cNvPr id="381" name="Google Shape;381;p22"/>
          <p:cNvSpPr txBox="1">
            <a:spLocks noGrp="1"/>
          </p:cNvSpPr>
          <p:nvPr>
            <p:ph type="body" idx="1"/>
          </p:nvPr>
        </p:nvSpPr>
        <p:spPr>
          <a:xfrm>
            <a:off x="530225" y="1268413"/>
            <a:ext cx="7497763" cy="5160962"/>
          </a:xfrm>
          <a:prstGeom prst="rect">
            <a:avLst/>
          </a:prstGeom>
          <a:noFill/>
          <a:ln>
            <a:noFill/>
          </a:ln>
        </p:spPr>
        <p:txBody>
          <a:bodyPr spcFirstLastPara="1" wrap="square" lIns="91425" tIns="45700" rIns="91425" bIns="45700" anchor="t" anchorCtr="0">
            <a:normAutofit/>
          </a:bodyPr>
          <a:lstStyle/>
          <a:p>
            <a:pPr marL="365125" lvl="0" indent="-180975" algn="l" rtl="0">
              <a:spcBef>
                <a:spcPts val="0"/>
              </a:spcBef>
              <a:spcAft>
                <a:spcPts val="0"/>
              </a:spcAft>
              <a:buSzPts val="1600"/>
              <a:buNone/>
            </a:pPr>
            <a:endParaRPr/>
          </a:p>
          <a:p>
            <a:pPr marL="365125" lvl="0" indent="-282575" algn="l" rtl="0">
              <a:spcBef>
                <a:spcPts val="600"/>
              </a:spcBef>
              <a:spcAft>
                <a:spcPts val="0"/>
              </a:spcAft>
              <a:buSzPts val="1600"/>
              <a:buChar char="▪"/>
            </a:pPr>
            <a:r>
              <a:rPr lang="en-US"/>
              <a:t>International </a:t>
            </a:r>
            <a:r>
              <a:rPr lang="en-US" i="1"/>
              <a:t>de-facto</a:t>
            </a:r>
            <a:r>
              <a:rPr lang="en-US"/>
              <a:t> standard for metadata </a:t>
            </a:r>
            <a:br>
              <a:rPr lang="en-US"/>
            </a:br>
            <a:r>
              <a:rPr lang="en-US"/>
              <a:t>to support the preservation of digital objects and </a:t>
            </a:r>
            <a:br>
              <a:rPr lang="en-US"/>
            </a:br>
            <a:r>
              <a:rPr lang="en-US"/>
              <a:t>ensure their long-term usability. </a:t>
            </a:r>
            <a:endParaRPr/>
          </a:p>
          <a:p>
            <a:pPr marL="639763" lvl="1" indent="-236537" algn="l" rtl="0">
              <a:spcBef>
                <a:spcPts val="550"/>
              </a:spcBef>
              <a:spcAft>
                <a:spcPts val="0"/>
              </a:spcAft>
              <a:buSzPts val="2000"/>
              <a:buChar char="◦"/>
            </a:pPr>
            <a:r>
              <a:rPr lang="en-US"/>
              <a:t>Information you need to know for preserving digital objects</a:t>
            </a:r>
            <a:endParaRPr/>
          </a:p>
          <a:p>
            <a:pPr marL="868680" lvl="3" indent="0" algn="l" rtl="0">
              <a:spcBef>
                <a:spcPts val="320"/>
              </a:spcBef>
              <a:spcAft>
                <a:spcPts val="0"/>
              </a:spcAft>
              <a:buSzPts val="1600"/>
              <a:buFont typeface="Noto Sans Symbols"/>
              <a:buNone/>
            </a:pPr>
            <a:r>
              <a:rPr lang="en-US" i="1">
                <a:solidFill>
                  <a:schemeClr val="accent1"/>
                </a:solidFill>
              </a:rPr>
              <a:t>Pre</a:t>
            </a:r>
            <a:r>
              <a:rPr lang="en-US" i="1"/>
              <a:t>servation </a:t>
            </a:r>
            <a:r>
              <a:rPr lang="en-US" i="1">
                <a:solidFill>
                  <a:schemeClr val="accent1"/>
                </a:solidFill>
              </a:rPr>
              <a:t>M</a:t>
            </a:r>
            <a:r>
              <a:rPr lang="en-US" i="1"/>
              <a:t>etadata:  </a:t>
            </a:r>
            <a:r>
              <a:rPr lang="en-US" i="1">
                <a:solidFill>
                  <a:schemeClr val="accent1"/>
                </a:solidFill>
              </a:rPr>
              <a:t>I</a:t>
            </a:r>
            <a:r>
              <a:rPr lang="en-US" i="1"/>
              <a:t>mplementation </a:t>
            </a:r>
            <a:r>
              <a:rPr lang="en-US" i="1">
                <a:solidFill>
                  <a:schemeClr val="accent1"/>
                </a:solidFill>
              </a:rPr>
              <a:t>S</a:t>
            </a:r>
            <a:r>
              <a:rPr lang="en-US" i="1"/>
              <a:t>trategies</a:t>
            </a:r>
            <a:endParaRPr/>
          </a:p>
          <a:p>
            <a:pPr marL="365125" lvl="0" indent="-282575" algn="l" rtl="0">
              <a:spcBef>
                <a:spcPts val="600"/>
              </a:spcBef>
              <a:spcAft>
                <a:spcPts val="0"/>
              </a:spcAft>
              <a:buSzPts val="1600"/>
              <a:buChar char="▪"/>
            </a:pPr>
            <a:r>
              <a:rPr lang="en-US"/>
              <a:t>Developed by an international team of experts.</a:t>
            </a:r>
            <a:endParaRPr/>
          </a:p>
          <a:p>
            <a:pPr marL="365125" lvl="0" indent="-282575" algn="l" rtl="0">
              <a:spcBef>
                <a:spcPts val="600"/>
              </a:spcBef>
              <a:spcAft>
                <a:spcPts val="0"/>
              </a:spcAft>
              <a:buSzPts val="1600"/>
              <a:buChar char="▪"/>
            </a:pPr>
            <a:r>
              <a:rPr lang="en-US"/>
              <a:t>Implemented in digital preservation projects around the world.</a:t>
            </a:r>
            <a:endParaRPr/>
          </a:p>
          <a:p>
            <a:pPr marL="365125" lvl="0" indent="-282575" algn="l" rtl="0">
              <a:spcBef>
                <a:spcPts val="600"/>
              </a:spcBef>
              <a:spcAft>
                <a:spcPts val="0"/>
              </a:spcAft>
              <a:buSzPts val="1600"/>
              <a:buChar char="▪"/>
            </a:pPr>
            <a:r>
              <a:rPr lang="en-US"/>
              <a:t>Incorporated into commercial and open-source </a:t>
            </a:r>
            <a:br>
              <a:rPr lang="en-US"/>
            </a:br>
            <a:r>
              <a:rPr lang="en-US"/>
              <a:t>digital preservation tools and systems.</a:t>
            </a:r>
            <a:endParaRPr/>
          </a:p>
          <a:p>
            <a:pPr marL="365125" lvl="0" indent="-180975" algn="l" rtl="0">
              <a:spcBef>
                <a:spcPts val="600"/>
              </a:spcBef>
              <a:spcAft>
                <a:spcPts val="0"/>
              </a:spcAft>
              <a:buSzPts val="1600"/>
              <a:buNone/>
            </a:pPr>
            <a:endParaRPr>
              <a:latin typeface="Gill Sans"/>
              <a:ea typeface="Gill Sans"/>
              <a:cs typeface="Gill Sans"/>
              <a:sym typeface="Gill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23"/>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The PREMIS standard</a:t>
            </a:r>
            <a:endParaRPr/>
          </a:p>
        </p:txBody>
      </p:sp>
      <p:sp>
        <p:nvSpPr>
          <p:cNvPr id="390" name="Google Shape;390;p23"/>
          <p:cNvSpPr txBox="1">
            <a:spLocks noGrp="1"/>
          </p:cNvSpPr>
          <p:nvPr>
            <p:ph type="body" idx="1"/>
          </p:nvPr>
        </p:nvSpPr>
        <p:spPr>
          <a:xfrm>
            <a:off x="530225" y="1268413"/>
            <a:ext cx="5697538" cy="5160962"/>
          </a:xfrm>
          <a:prstGeom prst="rect">
            <a:avLst/>
          </a:prstGeom>
          <a:noFill/>
          <a:ln>
            <a:noFill/>
          </a:ln>
        </p:spPr>
        <p:txBody>
          <a:bodyPr spcFirstLastPara="1" wrap="square" lIns="91425" tIns="45700" rIns="91425" bIns="45700" anchor="t" anchorCtr="0">
            <a:normAutofit/>
          </a:bodyPr>
          <a:lstStyle/>
          <a:p>
            <a:pPr marL="365125" lvl="0" indent="-180975" algn="l" rtl="0">
              <a:spcBef>
                <a:spcPts val="0"/>
              </a:spcBef>
              <a:spcAft>
                <a:spcPts val="0"/>
              </a:spcAft>
              <a:buSzPts val="1600"/>
              <a:buNone/>
            </a:pPr>
            <a:endParaRPr/>
          </a:p>
          <a:p>
            <a:pPr marL="365125" lvl="0" indent="-180975" algn="l" rtl="0">
              <a:spcBef>
                <a:spcPts val="600"/>
              </a:spcBef>
              <a:spcAft>
                <a:spcPts val="0"/>
              </a:spcAft>
              <a:buSzPts val="1600"/>
              <a:buNone/>
            </a:pPr>
            <a:endParaRPr/>
          </a:p>
          <a:p>
            <a:pPr marL="365125" lvl="0" indent="-180975" algn="l" rtl="0">
              <a:spcBef>
                <a:spcPts val="600"/>
              </a:spcBef>
              <a:spcAft>
                <a:spcPts val="0"/>
              </a:spcAft>
              <a:buSzPts val="1600"/>
              <a:buNone/>
            </a:pPr>
            <a:endParaRPr/>
          </a:p>
          <a:p>
            <a:pPr marL="365125" lvl="0" indent="-282575" algn="l" rtl="0">
              <a:spcBef>
                <a:spcPts val="600"/>
              </a:spcBef>
              <a:spcAft>
                <a:spcPts val="0"/>
              </a:spcAft>
              <a:buSzPts val="1600"/>
              <a:buChar char="▪"/>
            </a:pPr>
            <a:r>
              <a:rPr lang="en-US"/>
              <a:t>Data Dictionary (PREMIS 3.0)</a:t>
            </a:r>
            <a:endParaRPr/>
          </a:p>
          <a:p>
            <a:pPr marL="639763" lvl="1" indent="-236537" algn="l" rtl="0">
              <a:spcBef>
                <a:spcPts val="550"/>
              </a:spcBef>
              <a:spcAft>
                <a:spcPts val="0"/>
              </a:spcAft>
              <a:buSzPts val="2000"/>
              <a:buChar char="◦"/>
            </a:pPr>
            <a:r>
              <a:rPr lang="en-US"/>
              <a:t>http://www.loc.gov/standards/premis/v3/premis-3-0-final.pdf</a:t>
            </a:r>
            <a:endParaRPr/>
          </a:p>
          <a:p>
            <a:pPr marL="639763" lvl="1" indent="-236537" algn="l" rtl="0">
              <a:spcBef>
                <a:spcPts val="550"/>
              </a:spcBef>
              <a:spcAft>
                <a:spcPts val="0"/>
              </a:spcAft>
              <a:buSzPts val="2000"/>
              <a:buChar char="◦"/>
            </a:pPr>
            <a:r>
              <a:rPr lang="en-US"/>
              <a:t>Version 3 – major release</a:t>
            </a:r>
            <a:endParaRPr/>
          </a:p>
          <a:p>
            <a:pPr marL="365125" lvl="0" indent="-282575" algn="l" rtl="0">
              <a:spcBef>
                <a:spcPts val="600"/>
              </a:spcBef>
              <a:spcAft>
                <a:spcPts val="0"/>
              </a:spcAft>
              <a:buSzPts val="1600"/>
              <a:buChar char="▪"/>
            </a:pPr>
            <a:r>
              <a:rPr lang="en-US"/>
              <a:t>XML schema v3.0</a:t>
            </a:r>
            <a:endParaRPr/>
          </a:p>
          <a:p>
            <a:pPr marL="639763" lvl="1" indent="-236537" algn="l" rtl="0">
              <a:spcBef>
                <a:spcPts val="550"/>
              </a:spcBef>
              <a:spcAft>
                <a:spcPts val="0"/>
              </a:spcAft>
              <a:buSzPts val="2000"/>
              <a:buChar char="◦"/>
            </a:pPr>
            <a:r>
              <a:rPr lang="en-US"/>
              <a:t>http://www.loc.gov/standards/premis/premis.xsd</a:t>
            </a:r>
            <a:endParaRPr/>
          </a:p>
          <a:p>
            <a:pPr marL="365125" lvl="0" indent="-282575" algn="l" rtl="0">
              <a:spcBef>
                <a:spcPts val="600"/>
              </a:spcBef>
              <a:spcAft>
                <a:spcPts val="0"/>
              </a:spcAft>
              <a:buSzPts val="1600"/>
              <a:buChar char="▪"/>
            </a:pPr>
            <a:r>
              <a:rPr lang="en-US"/>
              <a:t>OWL ontology</a:t>
            </a:r>
            <a:endParaRPr/>
          </a:p>
          <a:p>
            <a:pPr marL="365125" lvl="0" indent="-282575" algn="l" rtl="0">
              <a:spcBef>
                <a:spcPts val="600"/>
              </a:spcBef>
              <a:spcAft>
                <a:spcPts val="0"/>
              </a:spcAft>
              <a:buSzPts val="1600"/>
              <a:buChar char="▪"/>
            </a:pPr>
            <a:r>
              <a:rPr lang="en-US"/>
              <a:t>Supporting documentation</a:t>
            </a:r>
            <a:endParaRPr/>
          </a:p>
        </p:txBody>
      </p:sp>
      <p:pic>
        <p:nvPicPr>
          <p:cNvPr id="391" name="Google Shape;391;p23" descr="(PDF:3.2MB/237pp.)">
            <a:hlinkClick r:id="rId3"/>
          </p:cNvPr>
          <p:cNvPicPr preferRelativeResize="0"/>
          <p:nvPr/>
        </p:nvPicPr>
        <p:blipFill rotWithShape="1">
          <a:blip r:embed="rId4">
            <a:alphaModFix/>
          </a:blip>
          <a:srcRect/>
          <a:stretch/>
        </p:blipFill>
        <p:spPr>
          <a:xfrm>
            <a:off x="6227763" y="1268413"/>
            <a:ext cx="2111375" cy="2727325"/>
          </a:xfrm>
          <a:prstGeom prst="rect">
            <a:avLst/>
          </a:prstGeom>
          <a:noFill/>
          <a:ln w="25400" cap="flat" cmpd="sng">
            <a:solidFill>
              <a:schemeClr val="dk1"/>
            </a:solidFill>
            <a:prstDash val="solid"/>
            <a:miter lim="800000"/>
            <a:headEnd type="none" w="sm" len="sm"/>
            <a:tailEnd type="none" w="sm" len="sm"/>
          </a:ln>
          <a:effectLst>
            <a:outerShdw dist="35921" dir="2700000" algn="ctr" rotWithShape="0">
              <a:srgbClr val="808080"/>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24"/>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Activities</a:t>
            </a:r>
            <a:endParaRPr/>
          </a:p>
        </p:txBody>
      </p:sp>
      <p:sp>
        <p:nvSpPr>
          <p:cNvPr id="397" name="Google Shape;397;p24"/>
          <p:cNvSpPr txBox="1">
            <a:spLocks noGrp="1"/>
          </p:cNvSpPr>
          <p:nvPr>
            <p:ph type="body" idx="1"/>
          </p:nvPr>
        </p:nvSpPr>
        <p:spPr>
          <a:xfrm>
            <a:off x="530225" y="1268413"/>
            <a:ext cx="7497763" cy="5160962"/>
          </a:xfrm>
          <a:prstGeom prst="rect">
            <a:avLst/>
          </a:prstGeom>
          <a:noFill/>
          <a:ln>
            <a:noFill/>
          </a:ln>
        </p:spPr>
        <p:txBody>
          <a:bodyPr spcFirstLastPara="1" wrap="square" lIns="91425" tIns="45700" rIns="91425" bIns="45700" anchor="t" anchorCtr="0">
            <a:normAutofit/>
          </a:bodyPr>
          <a:lstStyle/>
          <a:p>
            <a:pPr marL="365125" lvl="0" indent="-180975" algn="l" rtl="0">
              <a:spcBef>
                <a:spcPts val="0"/>
              </a:spcBef>
              <a:spcAft>
                <a:spcPts val="0"/>
              </a:spcAft>
              <a:buSzPts val="1600"/>
              <a:buNone/>
            </a:pPr>
            <a:endParaRPr/>
          </a:p>
          <a:p>
            <a:pPr marL="365125" lvl="0" indent="-180975" algn="l" rtl="0">
              <a:spcBef>
                <a:spcPts val="600"/>
              </a:spcBef>
              <a:spcAft>
                <a:spcPts val="0"/>
              </a:spcAft>
              <a:buSzPts val="1600"/>
              <a:buNone/>
            </a:pPr>
            <a:endParaRPr/>
          </a:p>
          <a:p>
            <a:pPr marL="365125" lvl="0" indent="-282575" algn="l" rtl="0">
              <a:spcBef>
                <a:spcPts val="600"/>
              </a:spcBef>
              <a:spcAft>
                <a:spcPts val="0"/>
              </a:spcAft>
              <a:buSzPts val="1600"/>
              <a:buChar char="▪"/>
            </a:pPr>
            <a:r>
              <a:rPr lang="en-US"/>
              <a:t>The PREMIS Editorial Committee </a:t>
            </a:r>
            <a:endParaRPr/>
          </a:p>
          <a:p>
            <a:pPr marL="639763" lvl="1" indent="-236537" algn="l" rtl="0">
              <a:spcBef>
                <a:spcPts val="550"/>
              </a:spcBef>
              <a:spcAft>
                <a:spcPts val="0"/>
              </a:spcAft>
              <a:buSzPts val="2000"/>
              <a:buChar char="◦"/>
            </a:pPr>
            <a:r>
              <a:rPr lang="en-US"/>
              <a:t>Coordinates revisions and implementation of the standard</a:t>
            </a:r>
            <a:endParaRPr/>
          </a:p>
          <a:p>
            <a:pPr marL="365125" lvl="0" indent="-282575" algn="l" rtl="0">
              <a:spcBef>
                <a:spcPts val="600"/>
              </a:spcBef>
              <a:spcAft>
                <a:spcPts val="0"/>
              </a:spcAft>
              <a:buSzPts val="1600"/>
              <a:buChar char="▪"/>
            </a:pPr>
            <a:r>
              <a:rPr lang="en-US"/>
              <a:t>PREMIS Implementors' Group forum (pig@loc.gov)</a:t>
            </a:r>
            <a:endParaRPr/>
          </a:p>
          <a:p>
            <a:pPr marL="639763" lvl="1" indent="-236537" algn="l" rtl="0">
              <a:spcBef>
                <a:spcPts val="550"/>
              </a:spcBef>
              <a:spcAft>
                <a:spcPts val="0"/>
              </a:spcAft>
              <a:buSzPts val="2000"/>
              <a:buChar char="◦"/>
            </a:pPr>
            <a:r>
              <a:rPr lang="en-US"/>
              <a:t>Email message to </a:t>
            </a:r>
            <a:r>
              <a:rPr lang="en-US" u="sng">
                <a:solidFill>
                  <a:schemeClr val="hlink"/>
                </a:solidFill>
                <a:hlinkClick r:id="rId3"/>
              </a:rPr>
              <a:t>listserv@listserv.loc.gov</a:t>
            </a:r>
            <a:r>
              <a:rPr lang="en-US"/>
              <a:t>: </a:t>
            </a:r>
            <a:br>
              <a:rPr lang="en-US"/>
            </a:br>
            <a:r>
              <a:rPr lang="en-US"/>
              <a:t>Text: subscribe pig &lt;your name&gt;</a:t>
            </a:r>
            <a:endParaRPr/>
          </a:p>
          <a:p>
            <a:pPr marL="365125" lvl="0" indent="-282575" algn="l" rtl="0">
              <a:spcBef>
                <a:spcPts val="600"/>
              </a:spcBef>
              <a:spcAft>
                <a:spcPts val="0"/>
              </a:spcAft>
              <a:buSzPts val="1600"/>
              <a:buChar char="▪"/>
            </a:pPr>
            <a:r>
              <a:rPr lang="en-US"/>
              <a:t>Preservation metadata workshop (@iPres)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25"/>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Scope</a:t>
            </a:r>
            <a:endParaRPr>
              <a:solidFill>
                <a:schemeClr val="folHlink"/>
              </a:solidFill>
            </a:endParaRPr>
          </a:p>
        </p:txBody>
      </p:sp>
      <p:sp>
        <p:nvSpPr>
          <p:cNvPr id="406" name="Google Shape;406;p25"/>
          <p:cNvSpPr txBox="1">
            <a:spLocks noGrp="1"/>
          </p:cNvSpPr>
          <p:nvPr>
            <p:ph type="body" idx="1"/>
          </p:nvPr>
        </p:nvSpPr>
        <p:spPr>
          <a:xfrm>
            <a:off x="530225" y="1268413"/>
            <a:ext cx="7497763" cy="5160962"/>
          </a:xfrm>
          <a:prstGeom prst="rect">
            <a:avLst/>
          </a:prstGeom>
          <a:noFill/>
          <a:ln>
            <a:noFill/>
          </a:ln>
        </p:spPr>
        <p:txBody>
          <a:bodyPr spcFirstLastPara="1" wrap="square" lIns="91425" tIns="45700" rIns="91425" bIns="45700" anchor="t" anchorCtr="0">
            <a:noAutofit/>
          </a:bodyPr>
          <a:lstStyle/>
          <a:p>
            <a:pPr marL="365125" lvl="0" indent="-180975" algn="l" rtl="0">
              <a:spcBef>
                <a:spcPts val="0"/>
              </a:spcBef>
              <a:spcAft>
                <a:spcPts val="0"/>
              </a:spcAft>
              <a:buSzPts val="1600"/>
              <a:buNone/>
            </a:pPr>
            <a:endParaRPr>
              <a:latin typeface="Gill Sans"/>
              <a:ea typeface="Gill Sans"/>
              <a:cs typeface="Gill Sans"/>
              <a:sym typeface="Gill Sans"/>
            </a:endParaRPr>
          </a:p>
          <a:p>
            <a:pPr marL="365125" lvl="0" indent="-180975" algn="l" rtl="0">
              <a:spcBef>
                <a:spcPts val="600"/>
              </a:spcBef>
              <a:spcAft>
                <a:spcPts val="0"/>
              </a:spcAft>
              <a:buSzPts val="1600"/>
              <a:buNone/>
            </a:pPr>
            <a:endParaRPr>
              <a:latin typeface="Gill Sans"/>
              <a:ea typeface="Gill Sans"/>
              <a:cs typeface="Gill Sans"/>
              <a:sym typeface="Gill Sans"/>
            </a:endParaRPr>
          </a:p>
          <a:p>
            <a:pPr marL="365125" lvl="0" indent="-282575" algn="l" rtl="0">
              <a:spcBef>
                <a:spcPts val="600"/>
              </a:spcBef>
              <a:spcAft>
                <a:spcPts val="0"/>
              </a:spcAft>
              <a:buSzPts val="1600"/>
              <a:buChar char="▪"/>
            </a:pPr>
            <a:r>
              <a:rPr lang="en-US"/>
              <a:t>What PREMIS DD is:</a:t>
            </a:r>
            <a:endParaRPr/>
          </a:p>
          <a:p>
            <a:pPr marL="639763" lvl="1" indent="-236537" algn="l" rtl="0">
              <a:spcBef>
                <a:spcPts val="550"/>
              </a:spcBef>
              <a:spcAft>
                <a:spcPts val="0"/>
              </a:spcAft>
              <a:buSzPts val="2000"/>
              <a:buChar char="◦"/>
            </a:pPr>
            <a:r>
              <a:rPr lang="en-US"/>
              <a:t>Common data model for organizing/thinking about preservation metadata</a:t>
            </a:r>
            <a:endParaRPr/>
          </a:p>
          <a:p>
            <a:pPr marL="639763" lvl="1" indent="-236537" algn="l" rtl="0">
              <a:spcBef>
                <a:spcPts val="550"/>
              </a:spcBef>
              <a:spcAft>
                <a:spcPts val="0"/>
              </a:spcAft>
              <a:buSzPts val="2000"/>
              <a:buChar char="◦"/>
            </a:pPr>
            <a:r>
              <a:rPr lang="en-US"/>
              <a:t>Standard for exchanging preservation metadata in information packages between repositories</a:t>
            </a:r>
            <a:endParaRPr/>
          </a:p>
          <a:p>
            <a:pPr marL="639763" lvl="1" indent="-236537" algn="l" rtl="0">
              <a:spcBef>
                <a:spcPts val="550"/>
              </a:spcBef>
              <a:spcAft>
                <a:spcPts val="0"/>
              </a:spcAft>
              <a:buSzPts val="2000"/>
              <a:buChar char="◦"/>
            </a:pPr>
            <a:r>
              <a:rPr lang="en-US"/>
              <a:t>Implementable</a:t>
            </a:r>
            <a:endParaRPr/>
          </a:p>
          <a:p>
            <a:pPr marL="639763" lvl="1" indent="-236537" algn="l" rtl="0">
              <a:spcBef>
                <a:spcPts val="550"/>
              </a:spcBef>
              <a:spcAft>
                <a:spcPts val="0"/>
              </a:spcAft>
              <a:buSzPts val="2000"/>
              <a:buChar char="◦"/>
            </a:pPr>
            <a:r>
              <a:rPr lang="en-US"/>
              <a:t>Technically neutral</a:t>
            </a:r>
            <a:endParaRPr/>
          </a:p>
          <a:p>
            <a:pPr marL="639763" lvl="1" indent="-236537" algn="l" rtl="0">
              <a:spcBef>
                <a:spcPts val="550"/>
              </a:spcBef>
              <a:spcAft>
                <a:spcPts val="0"/>
              </a:spcAft>
              <a:buSzPts val="2000"/>
              <a:buChar char="◦"/>
            </a:pPr>
            <a:r>
              <a:rPr lang="en-US"/>
              <a:t>Core metadata</a:t>
            </a:r>
            <a:endParaRPr/>
          </a:p>
          <a:p>
            <a:pPr marL="365125" lvl="0" indent="-282575" algn="l" rtl="0">
              <a:spcBef>
                <a:spcPts val="600"/>
              </a:spcBef>
              <a:spcAft>
                <a:spcPts val="0"/>
              </a:spcAft>
              <a:buSzPts val="1280"/>
              <a:buFont typeface="Verdana"/>
              <a:buNone/>
            </a:pPr>
            <a:endParaRPr sz="1600">
              <a:latin typeface="Gill Sans"/>
              <a:ea typeface="Gill Sans"/>
              <a:cs typeface="Gill Sans"/>
              <a:sym typeface="Gill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26"/>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Scope</a:t>
            </a:r>
            <a:endParaRPr>
              <a:solidFill>
                <a:schemeClr val="folHlink"/>
              </a:solidFill>
            </a:endParaRPr>
          </a:p>
        </p:txBody>
      </p:sp>
      <p:sp>
        <p:nvSpPr>
          <p:cNvPr id="415" name="Google Shape;415;p26"/>
          <p:cNvSpPr txBox="1">
            <a:spLocks noGrp="1"/>
          </p:cNvSpPr>
          <p:nvPr>
            <p:ph type="body" idx="1"/>
          </p:nvPr>
        </p:nvSpPr>
        <p:spPr>
          <a:xfrm>
            <a:off x="530225" y="1268413"/>
            <a:ext cx="7497763" cy="5160962"/>
          </a:xfrm>
          <a:prstGeom prst="rect">
            <a:avLst/>
          </a:prstGeom>
          <a:noFill/>
          <a:ln>
            <a:noFill/>
          </a:ln>
        </p:spPr>
        <p:txBody>
          <a:bodyPr spcFirstLastPara="1" wrap="square" lIns="91425" tIns="45700" rIns="91425" bIns="45700" anchor="t" anchorCtr="0">
            <a:noAutofit/>
          </a:bodyPr>
          <a:lstStyle/>
          <a:p>
            <a:pPr marL="365125" lvl="0" indent="-180975" algn="l" rtl="0">
              <a:spcBef>
                <a:spcPts val="0"/>
              </a:spcBef>
              <a:spcAft>
                <a:spcPts val="0"/>
              </a:spcAft>
              <a:buSzPts val="1600"/>
              <a:buNone/>
            </a:pPr>
            <a:endParaRPr>
              <a:latin typeface="Gill Sans"/>
              <a:ea typeface="Gill Sans"/>
              <a:cs typeface="Gill Sans"/>
              <a:sym typeface="Gill Sans"/>
            </a:endParaRPr>
          </a:p>
          <a:p>
            <a:pPr marL="365125" lvl="0" indent="-180975" algn="l" rtl="0">
              <a:spcBef>
                <a:spcPts val="600"/>
              </a:spcBef>
              <a:spcAft>
                <a:spcPts val="0"/>
              </a:spcAft>
              <a:buSzPts val="1600"/>
              <a:buNone/>
            </a:pPr>
            <a:endParaRPr>
              <a:latin typeface="Gill Sans"/>
              <a:ea typeface="Gill Sans"/>
              <a:cs typeface="Gill Sans"/>
              <a:sym typeface="Gill Sans"/>
            </a:endParaRPr>
          </a:p>
          <a:p>
            <a:pPr marL="365125" lvl="0" indent="-282575" algn="l" rtl="0">
              <a:spcBef>
                <a:spcPts val="600"/>
              </a:spcBef>
              <a:spcAft>
                <a:spcPts val="0"/>
              </a:spcAft>
              <a:buSzPts val="1600"/>
              <a:buChar char="▪"/>
            </a:pPr>
            <a:r>
              <a:rPr lang="en-US"/>
              <a:t>What PREMIS DD is not:</a:t>
            </a:r>
            <a:endParaRPr/>
          </a:p>
          <a:p>
            <a:pPr marL="639763" lvl="1" indent="-236537" algn="l" rtl="0">
              <a:spcBef>
                <a:spcPts val="550"/>
              </a:spcBef>
              <a:spcAft>
                <a:spcPts val="0"/>
              </a:spcAft>
              <a:buSzPts val="2000"/>
              <a:buChar char="◦"/>
            </a:pPr>
            <a:r>
              <a:rPr lang="en-US"/>
              <a:t>Out-of-the-box solution</a:t>
            </a:r>
            <a:endParaRPr/>
          </a:p>
          <a:p>
            <a:pPr marL="639763" lvl="1" indent="-236537" algn="l" rtl="0">
              <a:spcBef>
                <a:spcPts val="550"/>
              </a:spcBef>
              <a:spcAft>
                <a:spcPts val="0"/>
              </a:spcAft>
              <a:buSzPts val="2000"/>
              <a:buChar char="◦"/>
            </a:pPr>
            <a:r>
              <a:rPr lang="en-US"/>
              <a:t>All needed metadata</a:t>
            </a:r>
            <a:endParaRPr/>
          </a:p>
          <a:p>
            <a:pPr marL="639763" lvl="1" indent="-236537" algn="l" rtl="0">
              <a:spcBef>
                <a:spcPts val="550"/>
              </a:spcBef>
              <a:spcAft>
                <a:spcPts val="0"/>
              </a:spcAft>
              <a:buSzPts val="2000"/>
              <a:buChar char="◦"/>
            </a:pPr>
            <a:r>
              <a:rPr lang="en-US"/>
              <a:t>Lifecycle management of objects outside repository</a:t>
            </a:r>
            <a:br>
              <a:rPr lang="en-US"/>
            </a:br>
            <a:r>
              <a:rPr lang="en-US"/>
              <a:t>- increasing support for integration with outside</a:t>
            </a:r>
            <a:endParaRPr/>
          </a:p>
          <a:p>
            <a:pPr marL="639763" lvl="1" indent="-236537" algn="l" rtl="0">
              <a:spcBef>
                <a:spcPts val="550"/>
              </a:spcBef>
              <a:spcAft>
                <a:spcPts val="0"/>
              </a:spcAft>
              <a:buSzPts val="2000"/>
              <a:buChar char="◦"/>
            </a:pPr>
            <a:r>
              <a:rPr lang="en-US"/>
              <a:t>Rights management standard</a:t>
            </a:r>
            <a:br>
              <a:rPr lang="en-US"/>
            </a:br>
            <a:r>
              <a:rPr lang="en-US"/>
              <a:t>- strong support for rights statements</a:t>
            </a:r>
            <a:endParaRPr/>
          </a:p>
          <a:p>
            <a:pPr marL="639763" lvl="1" indent="-109537" algn="l" rtl="0">
              <a:spcBef>
                <a:spcPts val="550"/>
              </a:spcBef>
              <a:spcAft>
                <a:spcPts val="0"/>
              </a:spcAft>
              <a:buSzPts val="2000"/>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27"/>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Scope</a:t>
            </a:r>
            <a:endParaRPr>
              <a:solidFill>
                <a:schemeClr val="folHlink"/>
              </a:solidFill>
            </a:endParaRPr>
          </a:p>
        </p:txBody>
      </p:sp>
      <p:sp>
        <p:nvSpPr>
          <p:cNvPr id="424" name="Google Shape;424;p27"/>
          <p:cNvSpPr txBox="1">
            <a:spLocks noGrp="1"/>
          </p:cNvSpPr>
          <p:nvPr>
            <p:ph type="body" idx="1"/>
          </p:nvPr>
        </p:nvSpPr>
        <p:spPr>
          <a:xfrm>
            <a:off x="611560" y="1700808"/>
            <a:ext cx="7497763" cy="4176464"/>
          </a:xfrm>
          <a:prstGeom prst="rect">
            <a:avLst/>
          </a:prstGeom>
          <a:noFill/>
          <a:ln>
            <a:noFill/>
          </a:ln>
        </p:spPr>
        <p:txBody>
          <a:bodyPr spcFirstLastPara="1" wrap="square" lIns="91425" tIns="45700" rIns="91425" bIns="45700" anchor="t" anchorCtr="0">
            <a:normAutofit/>
          </a:bodyPr>
          <a:lstStyle/>
          <a:p>
            <a:pPr marL="365125" lvl="0" indent="-282575" algn="l" rtl="0">
              <a:spcBef>
                <a:spcPts val="0"/>
              </a:spcBef>
              <a:spcAft>
                <a:spcPts val="0"/>
              </a:spcAft>
              <a:buSzPts val="1600"/>
              <a:buChar char="▪"/>
            </a:pPr>
            <a:r>
              <a:rPr lang="en-US"/>
              <a:t>What PREMIS DD is not:</a:t>
            </a:r>
            <a:endParaRPr/>
          </a:p>
          <a:p>
            <a:pPr marL="639763" lvl="1" indent="-236537" algn="l" rtl="0">
              <a:spcBef>
                <a:spcPts val="550"/>
              </a:spcBef>
              <a:spcAft>
                <a:spcPts val="0"/>
              </a:spcAft>
              <a:buSzPts val="2000"/>
              <a:buChar char="◦"/>
            </a:pPr>
            <a:r>
              <a:rPr lang="en-US"/>
              <a:t>It is not limited to or customized for archives and libraries.</a:t>
            </a:r>
            <a:endParaRPr/>
          </a:p>
          <a:p>
            <a:pPr marL="639763" lvl="1" indent="-236537" algn="l" rtl="0">
              <a:spcBef>
                <a:spcPts val="550"/>
              </a:spcBef>
              <a:spcAft>
                <a:spcPts val="0"/>
              </a:spcAft>
              <a:buSzPts val="2000"/>
              <a:buChar char="◦"/>
            </a:pPr>
            <a:r>
              <a:rPr lang="en-US"/>
              <a:t>It does not dictate that you need to use every feature.</a:t>
            </a:r>
            <a:endParaRPr/>
          </a:p>
          <a:p>
            <a:pPr marL="885825" lvl="2" indent="-228600" algn="l" rtl="0">
              <a:spcBef>
                <a:spcPts val="360"/>
              </a:spcBef>
              <a:spcAft>
                <a:spcPts val="0"/>
              </a:spcAft>
              <a:buSzPts val="1800"/>
              <a:buChar char="●"/>
            </a:pPr>
            <a:r>
              <a:rPr lang="en-US"/>
              <a:t>But you should examine for yourself which features you can knowingly ignore.</a:t>
            </a:r>
            <a:endParaRPr/>
          </a:p>
          <a:p>
            <a:pPr marL="639763" lvl="1" indent="-236537" algn="l" rtl="0">
              <a:spcBef>
                <a:spcPts val="550"/>
              </a:spcBef>
              <a:spcAft>
                <a:spcPts val="0"/>
              </a:spcAft>
              <a:buSzPts val="2000"/>
              <a:buChar char="◦"/>
            </a:pPr>
            <a:r>
              <a:rPr lang="en-US"/>
              <a:t>It is not only useful if you implement metadata. </a:t>
            </a:r>
            <a:br>
              <a:rPr lang="en-US"/>
            </a:br>
            <a:r>
              <a:rPr lang="en-US"/>
              <a:t>You can use it to assess the metadata quality of systems you use.</a:t>
            </a:r>
            <a:endParaRPr/>
          </a:p>
          <a:p>
            <a:pPr marL="639763" lvl="1" indent="-236537" algn="l" rtl="0">
              <a:spcBef>
                <a:spcPts val="550"/>
              </a:spcBef>
              <a:spcAft>
                <a:spcPts val="0"/>
              </a:spcAft>
              <a:buSzPts val="2000"/>
              <a:buChar char="◦"/>
            </a:pPr>
            <a:r>
              <a:rPr lang="en-US"/>
              <a:t>Everyone modeling the digital landscape can and should use the high-level modeling feature.</a:t>
            </a:r>
            <a:endParaRPr/>
          </a:p>
          <a:p>
            <a:pPr marL="639763" lvl="1" indent="-109537" algn="l" rtl="0">
              <a:spcBef>
                <a:spcPts val="550"/>
              </a:spcBef>
              <a:spcAft>
                <a:spcPts val="0"/>
              </a:spcAft>
              <a:buSzPts val="2000"/>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28"/>
          <p:cNvSpPr txBox="1">
            <a:spLocks noGrp="1"/>
          </p:cNvSpPr>
          <p:nvPr>
            <p:ph type="body" idx="1"/>
          </p:nvPr>
        </p:nvSpPr>
        <p:spPr>
          <a:xfrm>
            <a:off x="530225" y="1412875"/>
            <a:ext cx="8362950" cy="5016500"/>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440"/>
              <a:buChar char="▪"/>
            </a:pPr>
            <a:r>
              <a:rPr lang="en-US" sz="1800"/>
              <a:t>Evolving metadata </a:t>
            </a:r>
            <a:endParaRPr/>
          </a:p>
          <a:p>
            <a:pPr marL="639763" lvl="1" indent="-236537" algn="l" rtl="0">
              <a:spcBef>
                <a:spcPts val="550"/>
              </a:spcBef>
              <a:spcAft>
                <a:spcPts val="0"/>
              </a:spcAft>
              <a:buSzPts val="1800"/>
              <a:buChar char="◦"/>
            </a:pPr>
            <a:r>
              <a:rPr lang="en-US" sz="1800"/>
              <a:t>Increasing experience ensuring the longevity of digital objects</a:t>
            </a:r>
            <a:endParaRPr/>
          </a:p>
          <a:p>
            <a:pPr marL="639763" lvl="1" indent="-236537" algn="l" rtl="0">
              <a:spcBef>
                <a:spcPts val="550"/>
              </a:spcBef>
              <a:spcAft>
                <a:spcPts val="0"/>
              </a:spcAft>
              <a:buSzPts val="1800"/>
              <a:buChar char="◦"/>
            </a:pPr>
            <a:r>
              <a:rPr lang="en-US" sz="1800"/>
              <a:t>Changing future technical possibilities</a:t>
            </a:r>
            <a:endParaRPr/>
          </a:p>
          <a:p>
            <a:pPr marL="639763" lvl="1" indent="-236537" algn="l" rtl="0">
              <a:spcBef>
                <a:spcPts val="550"/>
              </a:spcBef>
              <a:spcAft>
                <a:spcPts val="0"/>
              </a:spcAft>
              <a:buSzPts val="1800"/>
              <a:buChar char="◦"/>
            </a:pPr>
            <a:r>
              <a:rPr lang="en-US" sz="1800"/>
              <a:t>Changing future legal framework</a:t>
            </a:r>
            <a:endParaRPr/>
          </a:p>
          <a:p>
            <a:pPr marL="365125" lvl="0" indent="-191135" algn="l" rtl="0">
              <a:spcBef>
                <a:spcPts val="600"/>
              </a:spcBef>
              <a:spcAft>
                <a:spcPts val="0"/>
              </a:spcAft>
              <a:buSzPts val="1440"/>
              <a:buNone/>
            </a:pPr>
            <a:endParaRPr sz="1800"/>
          </a:p>
          <a:p>
            <a:pPr marL="365125" lvl="0" indent="-282575" algn="l" rtl="0">
              <a:spcBef>
                <a:spcPts val="600"/>
              </a:spcBef>
              <a:spcAft>
                <a:spcPts val="0"/>
              </a:spcAft>
              <a:buSzPts val="1440"/>
              <a:buChar char="▪"/>
            </a:pPr>
            <a:r>
              <a:rPr lang="en-US" sz="1800"/>
              <a:t>Tailoring solutions</a:t>
            </a:r>
            <a:endParaRPr/>
          </a:p>
          <a:p>
            <a:pPr marL="639763" lvl="1" indent="-236537" algn="l" rtl="0">
              <a:spcBef>
                <a:spcPts val="550"/>
              </a:spcBef>
              <a:spcAft>
                <a:spcPts val="0"/>
              </a:spcAft>
              <a:buSzPts val="1800"/>
              <a:buChar char="◦"/>
            </a:pPr>
            <a:r>
              <a:rPr lang="en-US" sz="1800"/>
              <a:t>Varying needs </a:t>
            </a:r>
            <a:endParaRPr/>
          </a:p>
          <a:p>
            <a:pPr marL="885825" lvl="2" indent="-228600" algn="l" rtl="0">
              <a:spcBef>
                <a:spcPts val="320"/>
              </a:spcBef>
              <a:spcAft>
                <a:spcPts val="0"/>
              </a:spcAft>
              <a:buSzPts val="1600"/>
              <a:buChar char="●"/>
            </a:pPr>
            <a:r>
              <a:rPr lang="en-US" sz="1600"/>
              <a:t>Content-types</a:t>
            </a:r>
            <a:endParaRPr/>
          </a:p>
          <a:p>
            <a:pPr marL="885825" lvl="2" indent="-228600" algn="l" rtl="0">
              <a:spcBef>
                <a:spcPts val="320"/>
              </a:spcBef>
              <a:spcAft>
                <a:spcPts val="0"/>
              </a:spcAft>
              <a:buSzPts val="1600"/>
              <a:buChar char="●"/>
            </a:pPr>
            <a:r>
              <a:rPr lang="en-US" sz="1600"/>
              <a:t>Institutional policies</a:t>
            </a:r>
            <a:endParaRPr/>
          </a:p>
          <a:p>
            <a:pPr marL="885825" lvl="2" indent="-228600" algn="l" rtl="0">
              <a:spcBef>
                <a:spcPts val="320"/>
              </a:spcBef>
              <a:spcAft>
                <a:spcPts val="0"/>
              </a:spcAft>
              <a:buSzPts val="1600"/>
              <a:buChar char="●"/>
            </a:pPr>
            <a:r>
              <a:rPr lang="en-US" sz="1600"/>
              <a:t>Intended use</a:t>
            </a:r>
            <a:endParaRPr/>
          </a:p>
          <a:p>
            <a:pPr marL="639763" lvl="1" indent="-236537" algn="l" rtl="0">
              <a:spcBef>
                <a:spcPts val="550"/>
              </a:spcBef>
              <a:spcAft>
                <a:spcPts val="0"/>
              </a:spcAft>
              <a:buSzPts val="1800"/>
              <a:buChar char="◦"/>
            </a:pPr>
            <a:r>
              <a:rPr lang="en-US" sz="1800"/>
              <a:t>Off-the-shelf  (OS/commercial)</a:t>
            </a:r>
            <a:br>
              <a:rPr lang="en-US" sz="1800"/>
            </a:br>
            <a:r>
              <a:rPr lang="en-US" sz="1800"/>
              <a:t>or custom-built</a:t>
            </a:r>
            <a:endParaRPr/>
          </a:p>
          <a:p>
            <a:pPr marL="357188" lvl="1" indent="0" algn="l" rtl="0">
              <a:spcBef>
                <a:spcPts val="0"/>
              </a:spcBef>
              <a:spcAft>
                <a:spcPts val="0"/>
              </a:spcAft>
              <a:buSzPts val="1600"/>
              <a:buFont typeface="Noto Sans Symbols"/>
              <a:buNone/>
            </a:pPr>
            <a:r>
              <a:rPr lang="en-US" sz="1600">
                <a:solidFill>
                  <a:srgbClr val="366092"/>
                </a:solidFill>
              </a:rPr>
              <a:t>    </a:t>
            </a:r>
            <a:br>
              <a:rPr lang="en-US" sz="1800"/>
            </a:br>
            <a:endParaRPr sz="1800" b="1"/>
          </a:p>
          <a:p>
            <a:pPr marL="365125" lvl="0" indent="-191135" algn="l" rtl="0">
              <a:spcBef>
                <a:spcPts val="600"/>
              </a:spcBef>
              <a:spcAft>
                <a:spcPts val="0"/>
              </a:spcAft>
              <a:buSzPts val="1440"/>
              <a:buNone/>
            </a:pPr>
            <a:endParaRPr sz="1800"/>
          </a:p>
        </p:txBody>
      </p:sp>
      <p:sp>
        <p:nvSpPr>
          <p:cNvPr id="433" name="Google Shape;433;p28"/>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Tailoring PREMIS to needs</a:t>
            </a:r>
            <a:endParaRPr/>
          </a:p>
        </p:txBody>
      </p:sp>
      <p:cxnSp>
        <p:nvCxnSpPr>
          <p:cNvPr id="434" name="Google Shape;434;p28"/>
          <p:cNvCxnSpPr/>
          <p:nvPr/>
        </p:nvCxnSpPr>
        <p:spPr>
          <a:xfrm rot="10800000">
            <a:off x="8388350" y="3500438"/>
            <a:ext cx="0" cy="2305050"/>
          </a:xfrm>
          <a:prstGeom prst="straightConnector1">
            <a:avLst/>
          </a:prstGeom>
          <a:noFill/>
          <a:ln w="76200" cap="flat" cmpd="sng">
            <a:solidFill>
              <a:schemeClr val="dk1"/>
            </a:solidFill>
            <a:prstDash val="solid"/>
            <a:round/>
            <a:headEnd type="triangle" w="med" len="med"/>
            <a:tailEnd type="triangle" w="med" len="med"/>
          </a:ln>
        </p:spPr>
      </p:cxnSp>
      <p:grpSp>
        <p:nvGrpSpPr>
          <p:cNvPr id="435" name="Google Shape;435;p28"/>
          <p:cNvGrpSpPr/>
          <p:nvPr/>
        </p:nvGrpSpPr>
        <p:grpSpPr>
          <a:xfrm>
            <a:off x="5003800" y="3213100"/>
            <a:ext cx="3563938" cy="2700338"/>
            <a:chOff x="5004048" y="3212976"/>
            <a:chExt cx="3564008" cy="2700498"/>
          </a:xfrm>
        </p:grpSpPr>
        <p:grpSp>
          <p:nvGrpSpPr>
            <p:cNvPr id="436" name="Google Shape;436;p28"/>
            <p:cNvGrpSpPr/>
            <p:nvPr/>
          </p:nvGrpSpPr>
          <p:grpSpPr>
            <a:xfrm>
              <a:off x="5075487" y="3343159"/>
              <a:ext cx="3492569" cy="2570315"/>
              <a:chOff x="5075487" y="3356950"/>
              <a:chExt cx="3492569" cy="2570315"/>
            </a:xfrm>
          </p:grpSpPr>
          <p:sp>
            <p:nvSpPr>
              <p:cNvPr id="437" name="Google Shape;437;p28"/>
              <p:cNvSpPr/>
              <p:nvPr/>
            </p:nvSpPr>
            <p:spPr>
              <a:xfrm>
                <a:off x="5075487" y="5228724"/>
                <a:ext cx="3492569" cy="698541"/>
              </a:xfrm>
              <a:prstGeom prst="rect">
                <a:avLst/>
              </a:prstGeom>
              <a:solidFill>
                <a:schemeClr val="lt1"/>
              </a:solidFill>
              <a:ln w="25400" cap="flat" cmpd="sng">
                <a:solidFill>
                  <a:srgbClr val="92B1D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438" name="Google Shape;438;p28"/>
              <p:cNvSpPr/>
              <p:nvPr/>
            </p:nvSpPr>
            <p:spPr>
              <a:xfrm>
                <a:off x="5075487" y="4436514"/>
                <a:ext cx="3492569" cy="662027"/>
              </a:xfrm>
              <a:prstGeom prst="rect">
                <a:avLst/>
              </a:prstGeom>
              <a:solidFill>
                <a:schemeClr val="lt1"/>
              </a:solidFill>
              <a:ln w="25400" cap="flat" cmpd="sng">
                <a:solidFill>
                  <a:srgbClr val="92B1D6"/>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b="0" i="0" u="none" strike="noStrike" cap="none">
                    <a:solidFill>
                      <a:srgbClr val="FFFFFF"/>
                    </a:solidFill>
                    <a:latin typeface="Gill Sans"/>
                    <a:ea typeface="Gill Sans"/>
                    <a:cs typeface="Gill Sans"/>
                    <a:sym typeface="Gill Sans"/>
                  </a:rPr>
                  <a:t>Metadata profiles and tools</a:t>
                </a:r>
                <a:endParaRPr/>
              </a:p>
            </p:txBody>
          </p:sp>
          <p:sp>
            <p:nvSpPr>
              <p:cNvPr id="439" name="Google Shape;439;p28"/>
              <p:cNvSpPr/>
              <p:nvPr/>
            </p:nvSpPr>
            <p:spPr>
              <a:xfrm>
                <a:off x="5075487" y="3356950"/>
                <a:ext cx="3492569" cy="863651"/>
              </a:xfrm>
              <a:prstGeom prst="rect">
                <a:avLst/>
              </a:prstGeom>
              <a:solidFill>
                <a:schemeClr val="lt1"/>
              </a:solidFill>
              <a:ln w="25400" cap="flat" cmpd="sng">
                <a:solidFill>
                  <a:srgbClr val="92B1D6"/>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b="0" i="0" u="none" strike="noStrike" cap="none">
                    <a:solidFill>
                      <a:srgbClr val="FFFFFF"/>
                    </a:solidFill>
                    <a:latin typeface="Gill Sans"/>
                    <a:ea typeface="Gill Sans"/>
                    <a:cs typeface="Gill Sans"/>
                    <a:sym typeface="Gill Sans"/>
                  </a:rPr>
                  <a:t>Predefined metadata profiles</a:t>
                </a:r>
                <a:endParaRPr/>
              </a:p>
              <a:p>
                <a:pPr marL="0" marR="0" lvl="0" indent="0" algn="l" rtl="0">
                  <a:spcBef>
                    <a:spcPts val="0"/>
                  </a:spcBef>
                  <a:spcAft>
                    <a:spcPts val="0"/>
                  </a:spcAft>
                  <a:buNone/>
                </a:pPr>
                <a:r>
                  <a:rPr lang="en-US" sz="1800" b="0" i="0" u="none" strike="noStrike" cap="none">
                    <a:solidFill>
                      <a:srgbClr val="FFFFFF"/>
                    </a:solidFill>
                    <a:latin typeface="Gill Sans"/>
                    <a:ea typeface="Gill Sans"/>
                    <a:cs typeface="Gill Sans"/>
                    <a:sym typeface="Gill Sans"/>
                  </a:rPr>
                  <a:t>Out-of-the-box tools</a:t>
                </a:r>
                <a:endParaRPr/>
              </a:p>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440" name="Google Shape;440;p28"/>
              <p:cNvSpPr/>
              <p:nvPr/>
            </p:nvSpPr>
            <p:spPr>
              <a:xfrm>
                <a:off x="5076056" y="3625860"/>
                <a:ext cx="3408040" cy="523220"/>
              </a:xfrm>
              <a:prstGeom prst="rect">
                <a:avLst/>
              </a:prstGeom>
              <a:noFill/>
              <a:ln>
                <a:noFill/>
              </a:ln>
            </p:spPr>
            <p:txBody>
              <a:bodyPr spcFirstLastPara="1" wrap="square" lIns="91425" tIns="45700" rIns="91425" bIns="45700" anchor="t" anchorCtr="0">
                <a:spAutoFit/>
              </a:bodyPr>
              <a:lstStyle/>
              <a:p>
                <a:pPr marL="180975" marR="0" lvl="0" indent="-180975" algn="l" rtl="0">
                  <a:spcBef>
                    <a:spcPts val="0"/>
                  </a:spcBef>
                  <a:spcAft>
                    <a:spcPts val="0"/>
                  </a:spcAft>
                  <a:buClr>
                    <a:srgbClr val="000000"/>
                  </a:buClr>
                  <a:buSzPts val="1400"/>
                  <a:buFont typeface="Arial"/>
                  <a:buChar char="•"/>
                </a:pPr>
                <a:r>
                  <a:rPr lang="en-US" sz="1400" b="0" i="0" u="none" strike="noStrike" cap="none">
                    <a:solidFill>
                      <a:srgbClr val="000000"/>
                    </a:solidFill>
                    <a:latin typeface="Verdana"/>
                    <a:ea typeface="Verdana"/>
                    <a:cs typeface="Verdana"/>
                    <a:sym typeface="Verdana"/>
                  </a:rPr>
                  <a:t>Predefined metadata profiles</a:t>
                </a:r>
                <a:endParaRPr/>
              </a:p>
              <a:p>
                <a:pPr marL="180975" marR="0" lvl="0" indent="-180975" algn="l" rtl="0">
                  <a:spcBef>
                    <a:spcPts val="0"/>
                  </a:spcBef>
                  <a:spcAft>
                    <a:spcPts val="0"/>
                  </a:spcAft>
                  <a:buClr>
                    <a:srgbClr val="000000"/>
                  </a:buClr>
                  <a:buSzPts val="1400"/>
                  <a:buFont typeface="Arial"/>
                  <a:buChar char="•"/>
                </a:pPr>
                <a:r>
                  <a:rPr lang="en-US" sz="1400" b="0" i="0" u="none" strike="noStrike" cap="none">
                    <a:solidFill>
                      <a:srgbClr val="000000"/>
                    </a:solidFill>
                    <a:latin typeface="Verdana"/>
                    <a:ea typeface="Verdana"/>
                    <a:cs typeface="Verdana"/>
                    <a:sym typeface="Verdana"/>
                  </a:rPr>
                  <a:t>Out-of-the-box tools</a:t>
                </a:r>
                <a:endParaRPr/>
              </a:p>
            </p:txBody>
          </p:sp>
          <p:sp>
            <p:nvSpPr>
              <p:cNvPr id="441" name="Google Shape;441;p28"/>
              <p:cNvSpPr/>
              <p:nvPr/>
            </p:nvSpPr>
            <p:spPr>
              <a:xfrm>
                <a:off x="5076056" y="4725144"/>
                <a:ext cx="2813591" cy="307777"/>
              </a:xfrm>
              <a:prstGeom prst="rect">
                <a:avLst/>
              </a:prstGeom>
              <a:noFill/>
              <a:ln>
                <a:noFill/>
              </a:ln>
            </p:spPr>
            <p:txBody>
              <a:bodyPr spcFirstLastPara="1" wrap="square" lIns="91425" tIns="45700" rIns="91425" bIns="45700" anchor="t" anchorCtr="0">
                <a:spAutoFit/>
              </a:bodyPr>
              <a:lstStyle/>
              <a:p>
                <a:pPr marL="180975" marR="0" lvl="0" indent="-180975" algn="l" rtl="0">
                  <a:spcBef>
                    <a:spcPts val="0"/>
                  </a:spcBef>
                  <a:spcAft>
                    <a:spcPts val="0"/>
                  </a:spcAft>
                  <a:buClr>
                    <a:srgbClr val="000000"/>
                  </a:buClr>
                  <a:buSzPts val="1400"/>
                  <a:buFont typeface="Arial"/>
                  <a:buChar char="•"/>
                </a:pPr>
                <a:r>
                  <a:rPr lang="en-US" sz="1400" b="0" i="0" u="none" strike="noStrike" cap="none">
                    <a:solidFill>
                      <a:srgbClr val="000000"/>
                    </a:solidFill>
                    <a:latin typeface="Verdana"/>
                    <a:ea typeface="Verdana"/>
                    <a:cs typeface="Verdana"/>
                    <a:sym typeface="Verdana"/>
                  </a:rPr>
                  <a:t>Metadata profiles and tools</a:t>
                </a:r>
                <a:endParaRPr/>
              </a:p>
            </p:txBody>
          </p:sp>
          <p:sp>
            <p:nvSpPr>
              <p:cNvPr id="442" name="Google Shape;442;p28"/>
              <p:cNvSpPr/>
              <p:nvPr/>
            </p:nvSpPr>
            <p:spPr>
              <a:xfrm>
                <a:off x="5076056" y="5569495"/>
                <a:ext cx="2813591" cy="307777"/>
              </a:xfrm>
              <a:prstGeom prst="rect">
                <a:avLst/>
              </a:prstGeom>
              <a:noFill/>
              <a:ln>
                <a:noFill/>
              </a:ln>
            </p:spPr>
            <p:txBody>
              <a:bodyPr spcFirstLastPara="1" wrap="square" lIns="91425" tIns="45700" rIns="91425" bIns="45700" anchor="t" anchorCtr="0">
                <a:spAutoFit/>
              </a:bodyPr>
              <a:lstStyle/>
              <a:p>
                <a:pPr marL="180975" marR="0" lvl="0" indent="-180975" algn="l" rtl="0">
                  <a:spcBef>
                    <a:spcPts val="0"/>
                  </a:spcBef>
                  <a:spcAft>
                    <a:spcPts val="0"/>
                  </a:spcAft>
                  <a:buClr>
                    <a:srgbClr val="000000"/>
                  </a:buClr>
                  <a:buSzPts val="1400"/>
                  <a:buFont typeface="Arial"/>
                  <a:buChar char="•"/>
                </a:pPr>
                <a:r>
                  <a:rPr lang="en-US" sz="1400" b="0" i="0" u="none" strike="noStrike" cap="none">
                    <a:solidFill>
                      <a:srgbClr val="000000"/>
                    </a:solidFill>
                    <a:latin typeface="Verdana"/>
                    <a:ea typeface="Verdana"/>
                    <a:cs typeface="Verdana"/>
                    <a:sym typeface="Verdana"/>
                  </a:rPr>
                  <a:t>Metadata profiles and tools</a:t>
                </a:r>
                <a:endParaRPr/>
              </a:p>
            </p:txBody>
          </p:sp>
        </p:grpSp>
        <p:sp>
          <p:nvSpPr>
            <p:cNvPr id="443" name="Google Shape;443;p28"/>
            <p:cNvSpPr/>
            <p:nvPr/>
          </p:nvSpPr>
          <p:spPr>
            <a:xfrm>
              <a:off x="5004048" y="3212976"/>
              <a:ext cx="3276664" cy="395311"/>
            </a:xfrm>
            <a:prstGeom prst="roundRect">
              <a:avLst>
                <a:gd name="adj" fmla="val 16667"/>
              </a:avLst>
            </a:prstGeom>
            <a:gradFill>
              <a:gsLst>
                <a:gs pos="0">
                  <a:srgbClr val="284971"/>
                </a:gs>
                <a:gs pos="50000">
                  <a:srgbClr val="3B6AA4"/>
                </a:gs>
                <a:gs pos="100000">
                  <a:srgbClr val="4680C5"/>
                </a:gs>
              </a:gsLst>
              <a:lin ang="2700000" scaled="0"/>
            </a:gradFill>
            <a:ln w="25400" cap="flat" cmpd="sng">
              <a:solidFill>
                <a:srgbClr val="395E89"/>
              </a:solidFill>
              <a:prstDash val="solid"/>
              <a:round/>
              <a:headEnd type="none" w="sm" len="sm"/>
              <a:tailEnd type="none" w="sm" len="sm"/>
            </a:ln>
          </p:spPr>
          <p:txBody>
            <a:bodyPr spcFirstLastPara="1" wrap="square" lIns="36000" tIns="45700" rIns="0" bIns="45700" anchor="ctr" anchorCtr="0">
              <a:noAutofit/>
            </a:bodyPr>
            <a:lstStyle/>
            <a:p>
              <a:pPr marL="0" marR="0" lvl="0" indent="0" algn="l" rtl="0">
                <a:spcBef>
                  <a:spcPts val="0"/>
                </a:spcBef>
                <a:spcAft>
                  <a:spcPts val="0"/>
                </a:spcAft>
                <a:buNone/>
              </a:pPr>
              <a:r>
                <a:rPr lang="en-US" sz="1600" b="0" i="0" u="none" strike="noStrike" cap="none">
                  <a:solidFill>
                    <a:srgbClr val="FFFFFF"/>
                  </a:solidFill>
                  <a:latin typeface="Verdana"/>
                  <a:ea typeface="Verdana"/>
                  <a:cs typeface="Verdana"/>
                  <a:sym typeface="Verdana"/>
                </a:rPr>
                <a:t>Off-the-shelf systems</a:t>
              </a:r>
              <a:endParaRPr/>
            </a:p>
          </p:txBody>
        </p:sp>
        <p:sp>
          <p:nvSpPr>
            <p:cNvPr id="444" name="Google Shape;444;p28"/>
            <p:cNvSpPr/>
            <p:nvPr/>
          </p:nvSpPr>
          <p:spPr>
            <a:xfrm>
              <a:off x="5004048" y="4292540"/>
              <a:ext cx="3276664" cy="396899"/>
            </a:xfrm>
            <a:prstGeom prst="roundRect">
              <a:avLst>
                <a:gd name="adj" fmla="val 16667"/>
              </a:avLst>
            </a:prstGeom>
            <a:gradFill>
              <a:gsLst>
                <a:gs pos="0">
                  <a:srgbClr val="284971"/>
                </a:gs>
                <a:gs pos="50000">
                  <a:srgbClr val="3B6AA4"/>
                </a:gs>
                <a:gs pos="100000">
                  <a:srgbClr val="4680C5"/>
                </a:gs>
              </a:gsLst>
              <a:lin ang="2700000" scaled="0"/>
            </a:gradFill>
            <a:ln w="25400" cap="flat" cmpd="sng">
              <a:solidFill>
                <a:srgbClr val="395E89"/>
              </a:solidFill>
              <a:prstDash val="solid"/>
              <a:round/>
              <a:headEnd type="none" w="sm" len="sm"/>
              <a:tailEnd type="none" w="sm" len="sm"/>
            </a:ln>
          </p:spPr>
          <p:txBody>
            <a:bodyPr spcFirstLastPara="1" wrap="square" lIns="36000" tIns="45700" rIns="0" bIns="45700" anchor="ctr" anchorCtr="0">
              <a:noAutofit/>
            </a:bodyPr>
            <a:lstStyle/>
            <a:p>
              <a:pPr marL="0" marR="0" lvl="0" indent="0" algn="l" rtl="0">
                <a:spcBef>
                  <a:spcPts val="0"/>
                </a:spcBef>
                <a:spcAft>
                  <a:spcPts val="0"/>
                </a:spcAft>
                <a:buNone/>
              </a:pPr>
              <a:r>
                <a:rPr lang="en-US" sz="1600" b="0" i="0" u="none" strike="noStrike" cap="none">
                  <a:solidFill>
                    <a:srgbClr val="FFFFFF"/>
                  </a:solidFill>
                  <a:latin typeface="Verdana"/>
                  <a:ea typeface="Verdana"/>
                  <a:cs typeface="Verdana"/>
                  <a:sym typeface="Verdana"/>
                </a:rPr>
                <a:t>Configured, extended, adapted </a:t>
              </a:r>
              <a:endParaRPr/>
            </a:p>
          </p:txBody>
        </p:sp>
        <p:sp>
          <p:nvSpPr>
            <p:cNvPr id="445" name="Google Shape;445;p28"/>
            <p:cNvSpPr/>
            <p:nvPr/>
          </p:nvSpPr>
          <p:spPr>
            <a:xfrm>
              <a:off x="5004048" y="5157779"/>
              <a:ext cx="3276664" cy="395310"/>
            </a:xfrm>
            <a:prstGeom prst="roundRect">
              <a:avLst>
                <a:gd name="adj" fmla="val 16667"/>
              </a:avLst>
            </a:prstGeom>
            <a:gradFill>
              <a:gsLst>
                <a:gs pos="0">
                  <a:srgbClr val="284971"/>
                </a:gs>
                <a:gs pos="50000">
                  <a:srgbClr val="3B6AA4"/>
                </a:gs>
                <a:gs pos="100000">
                  <a:srgbClr val="4680C5"/>
                </a:gs>
              </a:gsLst>
              <a:lin ang="2700000" scaled="0"/>
            </a:gradFill>
            <a:ln w="25400" cap="flat" cmpd="sng">
              <a:solidFill>
                <a:srgbClr val="395E89"/>
              </a:solidFill>
              <a:prstDash val="solid"/>
              <a:round/>
              <a:headEnd type="none" w="sm" len="sm"/>
              <a:tailEnd type="none" w="sm" len="sm"/>
            </a:ln>
          </p:spPr>
          <p:txBody>
            <a:bodyPr spcFirstLastPara="1" wrap="square" lIns="36000" tIns="45700" rIns="0" bIns="45700" anchor="ctr" anchorCtr="0">
              <a:noAutofit/>
            </a:bodyPr>
            <a:lstStyle/>
            <a:p>
              <a:pPr marL="0" marR="0" lvl="0" indent="0" algn="l" rtl="0">
                <a:spcBef>
                  <a:spcPts val="0"/>
                </a:spcBef>
                <a:spcAft>
                  <a:spcPts val="0"/>
                </a:spcAft>
                <a:buNone/>
              </a:pPr>
              <a:r>
                <a:rPr lang="en-US" sz="1600" b="0" i="0" u="none" strike="noStrike" cap="none">
                  <a:solidFill>
                    <a:srgbClr val="FFFFFF"/>
                  </a:solidFill>
                  <a:latin typeface="Verdana"/>
                  <a:ea typeface="Verdana"/>
                  <a:cs typeface="Verdana"/>
                  <a:sym typeface="Verdana"/>
                </a:rPr>
                <a:t>Custom-built systems</a:t>
              </a:r>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29"/>
          <p:cNvSpPr txBox="1">
            <a:spLocks noGrp="1"/>
          </p:cNvSpPr>
          <p:nvPr>
            <p:ph type="title"/>
          </p:nvPr>
        </p:nvSpPr>
        <p:spPr>
          <a:xfrm>
            <a:off x="2578100" y="2600325"/>
            <a:ext cx="6400800" cy="22860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dk1"/>
              </a:buClr>
              <a:buSzPts val="4000"/>
              <a:buFont typeface="Verdana"/>
              <a:buNone/>
            </a:pPr>
            <a:r>
              <a:rPr lang="en-US"/>
              <a:t>ON-LINE RESOURCES</a:t>
            </a:r>
            <a:endParaRPr/>
          </a:p>
        </p:txBody>
      </p:sp>
      <p:sp>
        <p:nvSpPr>
          <p:cNvPr id="453" name="Google Shape;453;p29"/>
          <p:cNvSpPr txBox="1">
            <a:spLocks noGrp="1"/>
          </p:cNvSpPr>
          <p:nvPr>
            <p:ph type="body" idx="1"/>
          </p:nvPr>
        </p:nvSpPr>
        <p:spPr>
          <a:xfrm>
            <a:off x="2578100" y="1066800"/>
            <a:ext cx="6400800" cy="1509713"/>
          </a:xfrm>
          <a:prstGeom prst="rect">
            <a:avLst/>
          </a:prstGeom>
          <a:noFill/>
          <a:ln>
            <a:noFill/>
          </a:ln>
        </p:spPr>
        <p:txBody>
          <a:bodyPr spcFirstLastPara="1" wrap="square" lIns="91425" tIns="45700" rIns="91425" bIns="45700" anchor="b" anchorCtr="0">
            <a:noAutofit/>
          </a:bodyPr>
          <a:lstStyle/>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r>
              <a:rPr lang="en-US" sz="1800" b="1"/>
              <a:t>Karin Bredenberg</a:t>
            </a:r>
            <a:endParaRPr/>
          </a:p>
          <a:p>
            <a:pPr marL="82550" lvl="0" indent="0" algn="l" rtl="0">
              <a:lnSpc>
                <a:spcPct val="127777"/>
              </a:lnSpc>
              <a:spcBef>
                <a:spcPts val="0"/>
              </a:spcBef>
              <a:spcAft>
                <a:spcPts val="0"/>
              </a:spcAft>
              <a:buSzPts val="1440"/>
              <a:buNone/>
            </a:pPr>
            <a:r>
              <a:rPr lang="en-US" sz="1800" b="1"/>
              <a:t>Kommunalförbundet Sydarkivera</a:t>
            </a:r>
            <a:endParaRPr/>
          </a:p>
        </p:txBody>
      </p:sp>
      <p:grpSp>
        <p:nvGrpSpPr>
          <p:cNvPr id="454" name="Google Shape;454;p29"/>
          <p:cNvGrpSpPr/>
          <p:nvPr/>
        </p:nvGrpSpPr>
        <p:grpSpPr>
          <a:xfrm flipH="1">
            <a:off x="179388" y="3135313"/>
            <a:ext cx="2160587" cy="3606800"/>
            <a:chOff x="6228184" y="1982391"/>
            <a:chExt cx="2592288" cy="4326930"/>
          </a:xfrm>
        </p:grpSpPr>
        <p:pic>
          <p:nvPicPr>
            <p:cNvPr id="455" name="Google Shape;455;p29"/>
            <p:cNvPicPr preferRelativeResize="0"/>
            <p:nvPr/>
          </p:nvPicPr>
          <p:blipFill rotWithShape="1">
            <a:blip r:embed="rId3">
              <a:alphaModFix/>
            </a:blip>
            <a:srcRect l="58854" b="6773"/>
            <a:stretch/>
          </p:blipFill>
          <p:spPr>
            <a:xfrm>
              <a:off x="6228184" y="1982391"/>
              <a:ext cx="2592288" cy="4326930"/>
            </a:xfrm>
            <a:prstGeom prst="rect">
              <a:avLst/>
            </a:prstGeom>
            <a:noFill/>
            <a:ln>
              <a:noFill/>
            </a:ln>
          </p:spPr>
        </p:pic>
        <p:pic>
          <p:nvPicPr>
            <p:cNvPr id="456" name="Google Shape;456;p29"/>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
          <p:cNvSpPr txBox="1">
            <a:spLocks noGrp="1"/>
          </p:cNvSpPr>
          <p:nvPr>
            <p:ph type="title"/>
          </p:nvPr>
        </p:nvSpPr>
        <p:spPr>
          <a:xfrm>
            <a:off x="530225" y="706438"/>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Who are we?</a:t>
            </a:r>
            <a:endParaRPr/>
          </a:p>
        </p:txBody>
      </p:sp>
      <p:sp>
        <p:nvSpPr>
          <p:cNvPr id="199" name="Google Shape;199;p3"/>
          <p:cNvSpPr txBox="1">
            <a:spLocks noGrp="1"/>
          </p:cNvSpPr>
          <p:nvPr>
            <p:ph type="body" idx="1"/>
          </p:nvPr>
        </p:nvSpPr>
        <p:spPr>
          <a:xfrm>
            <a:off x="468313" y="1255713"/>
            <a:ext cx="8351837" cy="3686175"/>
          </a:xfrm>
          <a:prstGeom prst="rect">
            <a:avLst/>
          </a:prstGeom>
          <a:noFill/>
          <a:ln>
            <a:noFill/>
          </a:ln>
        </p:spPr>
        <p:txBody>
          <a:bodyPr spcFirstLastPara="1" wrap="square" lIns="91425" tIns="45700" rIns="91425" bIns="45700" anchor="t" anchorCtr="0">
            <a:noAutofit/>
          </a:bodyPr>
          <a:lstStyle/>
          <a:p>
            <a:pPr marL="80963" lvl="0" indent="0" algn="l" rtl="0">
              <a:lnSpc>
                <a:spcPct val="110000"/>
              </a:lnSpc>
              <a:spcBef>
                <a:spcPts val="0"/>
              </a:spcBef>
              <a:spcAft>
                <a:spcPts val="0"/>
              </a:spcAft>
              <a:buSzPts val="1600"/>
              <a:buFont typeface="Noto Sans Symbols"/>
              <a:buNone/>
            </a:pPr>
            <a:r>
              <a:rPr lang="en-US"/>
              <a:t>From the PREMIS Editorial Committee:</a:t>
            </a:r>
            <a:endParaRPr/>
          </a:p>
          <a:p>
            <a:pPr marL="423863" lvl="0" indent="-342899" algn="l" rtl="0">
              <a:lnSpc>
                <a:spcPct val="110000"/>
              </a:lnSpc>
              <a:spcBef>
                <a:spcPts val="0"/>
              </a:spcBef>
              <a:spcAft>
                <a:spcPts val="0"/>
              </a:spcAft>
              <a:buSzPts val="1600"/>
              <a:buChar char="▪"/>
            </a:pPr>
            <a:r>
              <a:rPr lang="en-US"/>
              <a:t>Karin </a:t>
            </a:r>
            <a:endParaRPr/>
          </a:p>
          <a:p>
            <a:pPr marL="423863" lvl="0" indent="-342899" algn="l" rtl="0">
              <a:lnSpc>
                <a:spcPct val="110000"/>
              </a:lnSpc>
              <a:spcBef>
                <a:spcPts val="0"/>
              </a:spcBef>
              <a:spcAft>
                <a:spcPts val="0"/>
              </a:spcAft>
              <a:buSzPts val="1600"/>
              <a:buChar char="▪"/>
            </a:pPr>
            <a:r>
              <a:rPr lang="en-US"/>
              <a:t>Eld</a:t>
            </a:r>
            <a:endParaRPr/>
          </a:p>
          <a:p>
            <a:pPr marL="423863" lvl="0" indent="-342899" algn="l" rtl="0">
              <a:lnSpc>
                <a:spcPct val="110000"/>
              </a:lnSpc>
              <a:spcBef>
                <a:spcPts val="0"/>
              </a:spcBef>
              <a:spcAft>
                <a:spcPts val="0"/>
              </a:spcAft>
              <a:buSzPts val="1600"/>
              <a:buChar char="▪"/>
            </a:pPr>
            <a:r>
              <a:rPr lang="en-US"/>
              <a:t>Micky</a:t>
            </a:r>
            <a:endParaRPr/>
          </a:p>
          <a:p>
            <a:pPr marL="423863" lvl="0" indent="-287019" algn="l" rtl="0">
              <a:lnSpc>
                <a:spcPct val="110000"/>
              </a:lnSpc>
              <a:spcBef>
                <a:spcPts val="0"/>
              </a:spcBef>
              <a:spcAft>
                <a:spcPts val="0"/>
              </a:spcAft>
              <a:buSzPts val="880"/>
              <a:buNone/>
            </a:pPr>
            <a:endParaRPr sz="1100"/>
          </a:p>
          <a:p>
            <a:pPr marL="80963" lvl="0" indent="0" algn="l" rtl="0">
              <a:lnSpc>
                <a:spcPct val="110000"/>
              </a:lnSpc>
              <a:spcBef>
                <a:spcPts val="0"/>
              </a:spcBef>
              <a:spcAft>
                <a:spcPts val="0"/>
              </a:spcAft>
              <a:buSzPts val="1600"/>
              <a:buFont typeface="Noto Sans Symbols"/>
              <a:buNone/>
            </a:pPr>
            <a:r>
              <a:rPr lang="en-US"/>
              <a:t>Form the audience via show of hands or online reactions:</a:t>
            </a:r>
            <a:endParaRPr/>
          </a:p>
          <a:p>
            <a:pPr marL="423863" lvl="0" indent="-342899" algn="l" rtl="0">
              <a:lnSpc>
                <a:spcPct val="110000"/>
              </a:lnSpc>
              <a:spcBef>
                <a:spcPts val="0"/>
              </a:spcBef>
              <a:spcAft>
                <a:spcPts val="0"/>
              </a:spcAft>
              <a:buSzPts val="1600"/>
              <a:buChar char="▪"/>
            </a:pPr>
            <a:r>
              <a:rPr lang="en-US"/>
              <a:t>Have you heard of PREMIS?</a:t>
            </a:r>
            <a:endParaRPr/>
          </a:p>
          <a:p>
            <a:pPr marL="423863" lvl="0" indent="-342899" algn="l" rtl="0">
              <a:lnSpc>
                <a:spcPct val="110000"/>
              </a:lnSpc>
              <a:spcBef>
                <a:spcPts val="0"/>
              </a:spcBef>
              <a:spcAft>
                <a:spcPts val="0"/>
              </a:spcAft>
              <a:buSzPts val="1600"/>
              <a:buChar char="▪"/>
            </a:pPr>
            <a:r>
              <a:rPr lang="en-US"/>
              <a:t>Do you know the PREMIS data model?</a:t>
            </a:r>
            <a:endParaRPr/>
          </a:p>
          <a:p>
            <a:pPr marL="423863" lvl="0" indent="-342899" algn="l" rtl="0">
              <a:lnSpc>
                <a:spcPct val="110000"/>
              </a:lnSpc>
              <a:spcBef>
                <a:spcPts val="0"/>
              </a:spcBef>
              <a:spcAft>
                <a:spcPts val="0"/>
              </a:spcAft>
              <a:buSzPts val="1600"/>
              <a:buChar char="▪"/>
            </a:pPr>
            <a:r>
              <a:rPr lang="en-US"/>
              <a:t>Have you used PREMIS in practice?</a:t>
            </a:r>
            <a:endParaRPr/>
          </a:p>
          <a:p>
            <a:pPr marL="423863" lvl="0" indent="-342899" algn="l" rtl="0">
              <a:lnSpc>
                <a:spcPct val="110000"/>
              </a:lnSpc>
              <a:spcBef>
                <a:spcPts val="0"/>
              </a:spcBef>
              <a:spcAft>
                <a:spcPts val="0"/>
              </a:spcAft>
              <a:buSzPts val="1600"/>
              <a:buChar char="▪"/>
            </a:pPr>
            <a:r>
              <a:rPr lang="en-US"/>
              <a:t>Are you from </a:t>
            </a:r>
            <a:endParaRPr/>
          </a:p>
          <a:p>
            <a:pPr marL="698501" lvl="1" indent="-342900" algn="l" rtl="0">
              <a:lnSpc>
                <a:spcPct val="110000"/>
              </a:lnSpc>
              <a:spcBef>
                <a:spcPts val="0"/>
              </a:spcBef>
              <a:spcAft>
                <a:spcPts val="0"/>
              </a:spcAft>
              <a:buSzPts val="2000"/>
              <a:buChar char="◦"/>
            </a:pPr>
            <a:r>
              <a:rPr lang="en-US"/>
              <a:t>a library?</a:t>
            </a:r>
            <a:endParaRPr/>
          </a:p>
          <a:p>
            <a:pPr marL="698501" lvl="1" indent="-342900" algn="l" rtl="0">
              <a:lnSpc>
                <a:spcPct val="110000"/>
              </a:lnSpc>
              <a:spcBef>
                <a:spcPts val="0"/>
              </a:spcBef>
              <a:spcAft>
                <a:spcPts val="0"/>
              </a:spcAft>
              <a:buSzPts val="2000"/>
              <a:buChar char="◦"/>
            </a:pPr>
            <a:r>
              <a:rPr lang="en-US"/>
              <a:t>an archive?</a:t>
            </a:r>
            <a:endParaRPr/>
          </a:p>
          <a:p>
            <a:pPr marL="698501" lvl="1" indent="-342900" algn="l" rtl="0">
              <a:lnSpc>
                <a:spcPct val="110000"/>
              </a:lnSpc>
              <a:spcBef>
                <a:spcPts val="0"/>
              </a:spcBef>
              <a:spcAft>
                <a:spcPts val="0"/>
              </a:spcAft>
              <a:buSzPts val="2000"/>
              <a:buChar char="◦"/>
            </a:pPr>
            <a:r>
              <a:rPr lang="en-US"/>
              <a:t>a university?</a:t>
            </a:r>
            <a:endParaRPr/>
          </a:p>
          <a:p>
            <a:pPr marL="698501" lvl="1" indent="-342900" algn="l" rtl="0">
              <a:lnSpc>
                <a:spcPct val="110000"/>
              </a:lnSpc>
              <a:spcBef>
                <a:spcPts val="0"/>
              </a:spcBef>
              <a:spcAft>
                <a:spcPts val="0"/>
              </a:spcAft>
              <a:buSzPts val="2000"/>
              <a:buChar char="◦"/>
            </a:pPr>
            <a:r>
              <a:rPr lang="en-US"/>
              <a:t>Something else?</a:t>
            </a:r>
            <a:endParaRPr/>
          </a:p>
          <a:p>
            <a:pPr marL="698501" lvl="1" indent="-190500" algn="l" rtl="0">
              <a:spcBef>
                <a:spcPts val="550"/>
              </a:spcBef>
              <a:spcAft>
                <a:spcPts val="0"/>
              </a:spcAft>
              <a:buSzPts val="2400"/>
              <a:buNone/>
            </a:pPr>
            <a:endParaRPr sz="2400">
              <a:latin typeface="Calibri"/>
              <a:ea typeface="Calibri"/>
              <a:cs typeface="Calibri"/>
              <a:sym typeface="Calibri"/>
            </a:endParaRPr>
          </a:p>
        </p:txBody>
      </p:sp>
      <p:grpSp>
        <p:nvGrpSpPr>
          <p:cNvPr id="200" name="Google Shape;200;p3"/>
          <p:cNvGrpSpPr/>
          <p:nvPr/>
        </p:nvGrpSpPr>
        <p:grpSpPr>
          <a:xfrm>
            <a:off x="6515099" y="3237855"/>
            <a:ext cx="2160588" cy="3606800"/>
            <a:chOff x="6228184" y="1982391"/>
            <a:chExt cx="2592288" cy="4326930"/>
          </a:xfrm>
        </p:grpSpPr>
        <p:pic>
          <p:nvPicPr>
            <p:cNvPr id="201" name="Google Shape;201;p3"/>
            <p:cNvPicPr preferRelativeResize="0"/>
            <p:nvPr/>
          </p:nvPicPr>
          <p:blipFill rotWithShape="1">
            <a:blip r:embed="rId3">
              <a:alphaModFix/>
            </a:blip>
            <a:srcRect l="58854" b="6773"/>
            <a:stretch/>
          </p:blipFill>
          <p:spPr>
            <a:xfrm>
              <a:off x="6228184" y="1982391"/>
              <a:ext cx="2592288" cy="4326930"/>
            </a:xfrm>
            <a:prstGeom prst="rect">
              <a:avLst/>
            </a:prstGeom>
            <a:noFill/>
            <a:ln>
              <a:noFill/>
            </a:ln>
          </p:spPr>
        </p:pic>
        <p:pic>
          <p:nvPicPr>
            <p:cNvPr id="202" name="Google Shape;202;p3"/>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30"/>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Webpages</a:t>
            </a:r>
            <a:endParaRPr/>
          </a:p>
        </p:txBody>
      </p:sp>
      <p:sp>
        <p:nvSpPr>
          <p:cNvPr id="464" name="Google Shape;464;p30"/>
          <p:cNvSpPr txBox="1">
            <a:spLocks noGrp="1"/>
          </p:cNvSpPr>
          <p:nvPr>
            <p:ph type="body" idx="1"/>
          </p:nvPr>
        </p:nvSpPr>
        <p:spPr>
          <a:xfrm>
            <a:off x="251520" y="1268413"/>
            <a:ext cx="8496943" cy="5160962"/>
          </a:xfrm>
          <a:prstGeom prst="rect">
            <a:avLst/>
          </a:prstGeom>
          <a:noFill/>
          <a:ln>
            <a:noFill/>
          </a:ln>
        </p:spPr>
        <p:txBody>
          <a:bodyPr spcFirstLastPara="1" wrap="square" lIns="91425" tIns="45700" rIns="91425" bIns="45700" anchor="t" anchorCtr="0">
            <a:normAutofit/>
          </a:bodyPr>
          <a:lstStyle/>
          <a:p>
            <a:pPr marL="365125" lvl="0" indent="-282575" algn="l" rtl="0">
              <a:spcBef>
                <a:spcPts val="0"/>
              </a:spcBef>
              <a:spcAft>
                <a:spcPts val="0"/>
              </a:spcAft>
              <a:buSzPts val="1600"/>
              <a:buChar char="▪"/>
            </a:pPr>
            <a:r>
              <a:rPr lang="en-US"/>
              <a:t>Webpage</a:t>
            </a:r>
            <a:endParaRPr/>
          </a:p>
          <a:p>
            <a:pPr marL="639763" lvl="1" indent="-236537" algn="l" rtl="0">
              <a:spcBef>
                <a:spcPts val="550"/>
              </a:spcBef>
              <a:spcAft>
                <a:spcPts val="0"/>
              </a:spcAft>
              <a:buSzPts val="2000"/>
              <a:buChar char="◦"/>
            </a:pPr>
            <a:r>
              <a:rPr lang="en-US" u="sng">
                <a:solidFill>
                  <a:schemeClr val="hlink"/>
                </a:solidFill>
                <a:hlinkClick r:id="rId3"/>
              </a:rPr>
              <a:t>https://www.loc.gov/standards/premis/</a:t>
            </a:r>
            <a:r>
              <a:rPr lang="en-US"/>
              <a:t> </a:t>
            </a:r>
            <a:endParaRPr/>
          </a:p>
          <a:p>
            <a:pPr marL="365125" lvl="0" indent="-282575" algn="l" rtl="0">
              <a:spcBef>
                <a:spcPts val="600"/>
              </a:spcBef>
              <a:spcAft>
                <a:spcPts val="0"/>
              </a:spcAft>
              <a:buSzPts val="1600"/>
              <a:buChar char="▪"/>
            </a:pPr>
            <a:r>
              <a:rPr lang="en-US"/>
              <a:t>Vocabularies</a:t>
            </a:r>
            <a:endParaRPr/>
          </a:p>
          <a:p>
            <a:pPr marL="639763" lvl="1" indent="-236537" algn="l" rtl="0">
              <a:spcBef>
                <a:spcPts val="550"/>
              </a:spcBef>
              <a:spcAft>
                <a:spcPts val="0"/>
              </a:spcAft>
              <a:buSzPts val="2000"/>
              <a:buChar char="◦"/>
            </a:pPr>
            <a:r>
              <a:rPr lang="en-US" u="sng">
                <a:solidFill>
                  <a:schemeClr val="hlink"/>
                </a:solidFill>
                <a:hlinkClick r:id="rId4"/>
              </a:rPr>
              <a:t>https://id.loc.gov/vocabulary/preservation.html</a:t>
            </a:r>
            <a:r>
              <a:rPr lang="en-US"/>
              <a:t> </a:t>
            </a:r>
            <a:endParaRPr/>
          </a:p>
          <a:p>
            <a:pPr marL="365125" lvl="0" indent="-282575" algn="l" rtl="0">
              <a:spcBef>
                <a:spcPts val="600"/>
              </a:spcBef>
              <a:spcAft>
                <a:spcPts val="0"/>
              </a:spcAft>
              <a:buSzPts val="1600"/>
              <a:buChar char="▪"/>
            </a:pPr>
            <a:r>
              <a:rPr lang="en-US"/>
              <a:t>Ontology</a:t>
            </a:r>
            <a:endParaRPr/>
          </a:p>
          <a:p>
            <a:pPr marL="639763" lvl="1" indent="-236537" algn="l" rtl="0">
              <a:spcBef>
                <a:spcPts val="550"/>
              </a:spcBef>
              <a:spcAft>
                <a:spcPts val="0"/>
              </a:spcAft>
              <a:buSzPts val="2000"/>
              <a:buChar char="◦"/>
            </a:pPr>
            <a:r>
              <a:rPr lang="en-US" u="sng">
                <a:solidFill>
                  <a:schemeClr val="hlink"/>
                </a:solidFill>
                <a:hlinkClick r:id="rId5"/>
              </a:rPr>
              <a:t>https://id.loc.gov/ontologies/premis.html</a:t>
            </a:r>
            <a:r>
              <a:rPr lang="en-US"/>
              <a:t> </a:t>
            </a:r>
            <a:endParaRPr/>
          </a:p>
          <a:p>
            <a:pPr marL="365125" lvl="0" indent="-282575" algn="l" rtl="0">
              <a:spcBef>
                <a:spcPts val="600"/>
              </a:spcBef>
              <a:spcAft>
                <a:spcPts val="0"/>
              </a:spcAft>
              <a:buSzPts val="1600"/>
              <a:buChar char="▪"/>
            </a:pPr>
            <a:r>
              <a:rPr lang="en-US"/>
              <a:t>Tools at COPTR</a:t>
            </a:r>
            <a:endParaRPr/>
          </a:p>
          <a:p>
            <a:pPr marL="639763" lvl="1" indent="-236537" algn="l" rtl="0">
              <a:spcBef>
                <a:spcPts val="550"/>
              </a:spcBef>
              <a:spcAft>
                <a:spcPts val="0"/>
              </a:spcAft>
              <a:buSzPts val="2000"/>
              <a:buChar char="◦"/>
            </a:pPr>
            <a:r>
              <a:rPr lang="en-US" u="sng">
                <a:solidFill>
                  <a:schemeClr val="hlink"/>
                </a:solidFill>
                <a:hlinkClick r:id="rId6"/>
              </a:rPr>
              <a:t>https://coptr.digipres.org/index.php/PREMIS_(Preservation_Metadata_Implementation_Strategies)</a:t>
            </a:r>
            <a:r>
              <a:rPr lang="en-US"/>
              <a:t> </a:t>
            </a:r>
            <a:endParaRPr/>
          </a:p>
          <a:p>
            <a:pPr marL="365125" lvl="0" indent="-282575" algn="l" rtl="0">
              <a:spcBef>
                <a:spcPts val="600"/>
              </a:spcBef>
              <a:spcAft>
                <a:spcPts val="0"/>
              </a:spcAft>
              <a:buSzPts val="1600"/>
              <a:buChar char="▪"/>
            </a:pPr>
            <a:r>
              <a:rPr lang="en-US"/>
              <a:t>Zenodo</a:t>
            </a:r>
            <a:endParaRPr/>
          </a:p>
          <a:p>
            <a:pPr marL="639763" lvl="1" indent="-236537" algn="l" rtl="0">
              <a:spcBef>
                <a:spcPts val="550"/>
              </a:spcBef>
              <a:spcAft>
                <a:spcPts val="0"/>
              </a:spcAft>
              <a:buSzPts val="2000"/>
              <a:buChar char="◦"/>
            </a:pPr>
            <a:r>
              <a:rPr lang="en-US" u="sng">
                <a:solidFill>
                  <a:schemeClr val="hlink"/>
                </a:solidFill>
                <a:hlinkClick r:id="rId7"/>
              </a:rPr>
              <a:t>https://zenodo.org/communities/premis</a:t>
            </a:r>
            <a:r>
              <a:rPr lang="en-US"/>
              <a:t>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31"/>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E-mail list</a:t>
            </a:r>
            <a:endParaRPr/>
          </a:p>
        </p:txBody>
      </p:sp>
      <p:sp>
        <p:nvSpPr>
          <p:cNvPr id="472" name="Google Shape;472;p31"/>
          <p:cNvSpPr txBox="1">
            <a:spLocks noGrp="1"/>
          </p:cNvSpPr>
          <p:nvPr>
            <p:ph type="body" idx="1"/>
          </p:nvPr>
        </p:nvSpPr>
        <p:spPr>
          <a:xfrm>
            <a:off x="251520" y="1268413"/>
            <a:ext cx="8496943" cy="5160962"/>
          </a:xfrm>
          <a:prstGeom prst="rect">
            <a:avLst/>
          </a:prstGeom>
          <a:noFill/>
          <a:ln>
            <a:noFill/>
          </a:ln>
        </p:spPr>
        <p:txBody>
          <a:bodyPr spcFirstLastPara="1" wrap="square" lIns="91425" tIns="45700" rIns="91425" bIns="45700" anchor="t" anchorCtr="0">
            <a:normAutofit/>
          </a:bodyPr>
          <a:lstStyle/>
          <a:p>
            <a:pPr marL="365125" lvl="0" indent="-282575" algn="l" rtl="0">
              <a:spcBef>
                <a:spcPts val="0"/>
              </a:spcBef>
              <a:spcAft>
                <a:spcPts val="0"/>
              </a:spcAft>
              <a:buSzPts val="1600"/>
              <a:buChar char="▪"/>
            </a:pPr>
            <a:r>
              <a:rPr lang="en-US"/>
              <a:t>PREMIS Implementors' Group forum (pig@listserv.loc.gov)</a:t>
            </a:r>
            <a:endParaRPr/>
          </a:p>
          <a:p>
            <a:pPr marL="639763" lvl="1" indent="-236537" algn="l" rtl="0">
              <a:spcBef>
                <a:spcPts val="550"/>
              </a:spcBef>
              <a:spcAft>
                <a:spcPts val="0"/>
              </a:spcAft>
              <a:buSzPts val="2000"/>
              <a:buChar char="◦"/>
            </a:pPr>
            <a:r>
              <a:rPr lang="en-US"/>
              <a:t>Subscribe through the form:</a:t>
            </a:r>
            <a:br>
              <a:rPr lang="en-US"/>
            </a:br>
            <a:br>
              <a:rPr lang="en-US"/>
            </a:br>
            <a:r>
              <a:rPr lang="en-US" u="sng">
                <a:solidFill>
                  <a:schemeClr val="hlink"/>
                </a:solidFill>
                <a:hlinkClick r:id="rId3"/>
              </a:rPr>
              <a:t>https://listserv.loc.gov/cgi-bin/wa?A0=PIG</a:t>
            </a:r>
            <a:r>
              <a:rPr lang="en-US"/>
              <a:t> </a:t>
            </a:r>
            <a:endParaRPr/>
          </a:p>
          <a:p>
            <a:pPr marL="403225" lvl="1" indent="0" algn="l" rtl="0">
              <a:spcBef>
                <a:spcPts val="550"/>
              </a:spcBef>
              <a:spcAft>
                <a:spcPts val="0"/>
              </a:spcAft>
              <a:buSzPts val="2000"/>
              <a:buNone/>
            </a:pP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32"/>
          <p:cNvSpPr txBox="1">
            <a:spLocks noGrp="1"/>
          </p:cNvSpPr>
          <p:nvPr>
            <p:ph type="body" idx="1"/>
          </p:nvPr>
        </p:nvSpPr>
        <p:spPr>
          <a:xfrm>
            <a:off x="2578100" y="692696"/>
            <a:ext cx="6400800" cy="1509713"/>
          </a:xfrm>
          <a:prstGeom prst="rect">
            <a:avLst/>
          </a:prstGeom>
          <a:noFill/>
          <a:ln>
            <a:noFill/>
          </a:ln>
        </p:spPr>
        <p:txBody>
          <a:bodyPr spcFirstLastPara="1" wrap="square" lIns="91425" tIns="45700" rIns="91425" bIns="45700" anchor="b" anchorCtr="0">
            <a:noAutofit/>
          </a:bodyPr>
          <a:lstStyle/>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r>
              <a:rPr lang="en-US" sz="1800" b="1"/>
              <a:t>Micky Lindlar</a:t>
            </a:r>
            <a:endParaRPr/>
          </a:p>
          <a:p>
            <a:pPr marL="82550" lvl="0" indent="0" algn="l" rtl="0">
              <a:lnSpc>
                <a:spcPct val="127777"/>
              </a:lnSpc>
              <a:spcBef>
                <a:spcPts val="0"/>
              </a:spcBef>
              <a:spcAft>
                <a:spcPts val="0"/>
              </a:spcAft>
              <a:buSzPts val="1440"/>
              <a:buNone/>
            </a:pPr>
            <a:r>
              <a:rPr lang="en-US" sz="1800"/>
              <a:t>TIB – Leibniz Information Centre for Science and Technology</a:t>
            </a:r>
            <a:endParaRPr sz="1800"/>
          </a:p>
          <a:p>
            <a:pPr marL="18288" lvl="0" indent="0" algn="l" rtl="0">
              <a:lnSpc>
                <a:spcPct val="127777"/>
              </a:lnSpc>
              <a:spcBef>
                <a:spcPts val="0"/>
              </a:spcBef>
              <a:spcAft>
                <a:spcPts val="0"/>
              </a:spcAft>
              <a:buSzPts val="1440"/>
              <a:buNone/>
            </a:pPr>
            <a:endParaRPr sz="1800"/>
          </a:p>
        </p:txBody>
      </p:sp>
      <p:grpSp>
        <p:nvGrpSpPr>
          <p:cNvPr id="481" name="Google Shape;481;p32"/>
          <p:cNvGrpSpPr/>
          <p:nvPr/>
        </p:nvGrpSpPr>
        <p:grpSpPr>
          <a:xfrm flipH="1">
            <a:off x="179388" y="3135313"/>
            <a:ext cx="2160587" cy="3606800"/>
            <a:chOff x="6228184" y="1982391"/>
            <a:chExt cx="2592288" cy="4326930"/>
          </a:xfrm>
        </p:grpSpPr>
        <p:pic>
          <p:nvPicPr>
            <p:cNvPr id="482" name="Google Shape;482;p32"/>
            <p:cNvPicPr preferRelativeResize="0"/>
            <p:nvPr/>
          </p:nvPicPr>
          <p:blipFill rotWithShape="1">
            <a:blip r:embed="rId3">
              <a:alphaModFix/>
            </a:blip>
            <a:srcRect l="58854" b="6773"/>
            <a:stretch/>
          </p:blipFill>
          <p:spPr>
            <a:xfrm>
              <a:off x="6228184" y="1982391"/>
              <a:ext cx="2592288" cy="4326930"/>
            </a:xfrm>
            <a:prstGeom prst="rect">
              <a:avLst/>
            </a:prstGeom>
            <a:noFill/>
            <a:ln>
              <a:noFill/>
            </a:ln>
          </p:spPr>
        </p:pic>
        <p:pic>
          <p:nvPicPr>
            <p:cNvPr id="483" name="Google Shape;483;p32"/>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sp>
        <p:nvSpPr>
          <p:cNvPr id="484" name="Google Shape;484;p32"/>
          <p:cNvSpPr txBox="1"/>
          <p:nvPr/>
        </p:nvSpPr>
        <p:spPr>
          <a:xfrm>
            <a:off x="2515445" y="2076675"/>
            <a:ext cx="6318993" cy="2376264"/>
          </a:xfrm>
          <a:prstGeom prst="rect">
            <a:avLst/>
          </a:prstGeom>
          <a:noFill/>
          <a:ln>
            <a:noFill/>
          </a:ln>
        </p:spPr>
        <p:txBody>
          <a:bodyPr spcFirstLastPara="1" wrap="square" lIns="91425" tIns="45700" rIns="91425" bIns="45700" anchor="b" anchorCtr="0">
            <a:normAutofit/>
          </a:bodyPr>
          <a:lstStyle/>
          <a:p>
            <a:pPr marL="18288" marR="0" lvl="0" indent="0" algn="l" rtl="0">
              <a:lnSpc>
                <a:spcPct val="90000"/>
              </a:lnSpc>
              <a:spcBef>
                <a:spcPts val="0"/>
              </a:spcBef>
              <a:spcAft>
                <a:spcPts val="0"/>
              </a:spcAft>
              <a:buClr>
                <a:srgbClr val="E46C0A"/>
              </a:buClr>
              <a:buSzPts val="3200"/>
              <a:buFont typeface="Noto Sans Symbols"/>
              <a:buNone/>
            </a:pPr>
            <a:r>
              <a:rPr lang="en-US" sz="4000" b="1" i="0" u="none" strike="noStrike" cap="none">
                <a:solidFill>
                  <a:srgbClr val="000000"/>
                </a:solidFill>
                <a:latin typeface="Verdana"/>
                <a:ea typeface="Verdana"/>
                <a:cs typeface="Verdana"/>
                <a:sym typeface="Verdana"/>
              </a:rPr>
              <a:t>BENEFITS OF IMPLEMENTING PREMIS</a:t>
            </a:r>
            <a:endParaRPr sz="2000" b="0" i="0" u="none" strike="noStrike" cap="none">
              <a:solidFill>
                <a:srgbClr val="032855"/>
              </a:solidFill>
              <a:latin typeface="Verdana"/>
              <a:ea typeface="Verdana"/>
              <a:cs typeface="Verdana"/>
              <a:sym typeface="Verdan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p33"/>
          <p:cNvSpPr/>
          <p:nvPr/>
        </p:nvSpPr>
        <p:spPr>
          <a:xfrm rot="5400000">
            <a:off x="4752020" y="440668"/>
            <a:ext cx="504056" cy="2016224"/>
          </a:xfrm>
          <a:prstGeom prst="rightBrace">
            <a:avLst>
              <a:gd name="adj1" fmla="val 8333"/>
              <a:gd name="adj2" fmla="val 50116"/>
            </a:avLst>
          </a:prstGeom>
          <a:solidFill>
            <a:srgbClr val="DAE5F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p:txBody>
      </p:sp>
      <p:sp>
        <p:nvSpPr>
          <p:cNvPr id="493" name="Google Shape;493;p33"/>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Implementable, core preservation metadata</a:t>
            </a:r>
            <a:endParaRPr/>
          </a:p>
        </p:txBody>
      </p:sp>
      <p:sp>
        <p:nvSpPr>
          <p:cNvPr id="494" name="Google Shape;494;p33"/>
          <p:cNvSpPr/>
          <p:nvPr/>
        </p:nvSpPr>
        <p:spPr>
          <a:xfrm rot="5400000">
            <a:off x="1583667" y="224644"/>
            <a:ext cx="504058" cy="2448272"/>
          </a:xfrm>
          <a:prstGeom prst="rightBrace">
            <a:avLst>
              <a:gd name="adj1" fmla="val 8333"/>
              <a:gd name="adj2" fmla="val 49302"/>
            </a:avLst>
          </a:prstGeom>
          <a:solidFill>
            <a:srgbClr val="A5A5A5">
              <a:alpha val="49803"/>
            </a:srgbClr>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p:txBody>
      </p:sp>
      <p:sp>
        <p:nvSpPr>
          <p:cNvPr id="495" name="Google Shape;495;p33"/>
          <p:cNvSpPr/>
          <p:nvPr/>
        </p:nvSpPr>
        <p:spPr>
          <a:xfrm rot="5400000">
            <a:off x="3277912" y="1122688"/>
            <a:ext cx="508324" cy="656453"/>
          </a:xfrm>
          <a:prstGeom prst="rightBrace">
            <a:avLst>
              <a:gd name="adj1" fmla="val 8333"/>
              <a:gd name="adj2" fmla="val 52846"/>
            </a:avLst>
          </a:prstGeom>
          <a:solidFill>
            <a:srgbClr val="CC9900">
              <a:alpha val="49803"/>
            </a:srgbClr>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chemeClr val="lt1"/>
              </a:solidFill>
              <a:latin typeface="Gill Sans"/>
              <a:ea typeface="Gill Sans"/>
              <a:cs typeface="Gill Sans"/>
              <a:sym typeface="Gill Sans"/>
            </a:endParaRPr>
          </a:p>
        </p:txBody>
      </p:sp>
      <p:sp>
        <p:nvSpPr>
          <p:cNvPr id="496" name="Google Shape;496;p33"/>
          <p:cNvSpPr/>
          <p:nvPr/>
        </p:nvSpPr>
        <p:spPr>
          <a:xfrm>
            <a:off x="5364088" y="1700808"/>
            <a:ext cx="3456384" cy="1656184"/>
          </a:xfrm>
          <a:prstGeom prst="rect">
            <a:avLst/>
          </a:prstGeom>
          <a:solidFill>
            <a:srgbClr val="DAE5F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i="0" u="none" strike="noStrike" cap="none">
                <a:solidFill>
                  <a:schemeClr val="dk1"/>
                </a:solidFill>
                <a:latin typeface="Gill Sans"/>
                <a:ea typeface="Gill Sans"/>
                <a:cs typeface="Gill Sans"/>
                <a:sym typeface="Gill Sans"/>
              </a:rPr>
              <a:t>Supports Preservation Principles</a:t>
            </a:r>
            <a:endParaRPr sz="1800" b="1" i="0" u="none" strike="noStrike" cap="none">
              <a:solidFill>
                <a:schemeClr val="dk1"/>
              </a:solidFill>
              <a:latin typeface="Gill Sans"/>
              <a:ea typeface="Gill Sans"/>
              <a:cs typeface="Gill Sans"/>
              <a:sym typeface="Gill Sans"/>
            </a:endParaRPr>
          </a:p>
          <a:p>
            <a:pPr marL="0" marR="0" lvl="0" indent="0" algn="ctr" rtl="0">
              <a:spcBef>
                <a:spcPts val="0"/>
              </a:spcBef>
              <a:spcAft>
                <a:spcPts val="0"/>
              </a:spcAft>
              <a:buNone/>
            </a:pPr>
            <a:r>
              <a:rPr lang="en-US" sz="1600" b="0" i="0" u="none" strike="noStrike" cap="none">
                <a:solidFill>
                  <a:schemeClr val="dk1"/>
                </a:solidFill>
                <a:latin typeface="Gill Sans"/>
                <a:ea typeface="Gill Sans"/>
                <a:cs typeface="Gill Sans"/>
                <a:sym typeface="Gill Sans"/>
              </a:rPr>
              <a:t>viability, renderability, understandability, authenticity, and identity of digital objects</a:t>
            </a:r>
            <a:endParaRPr sz="1600" b="1" i="0" u="none" strike="noStrike" cap="none">
              <a:solidFill>
                <a:schemeClr val="dk1"/>
              </a:solidFill>
              <a:latin typeface="Gill Sans"/>
              <a:ea typeface="Gill Sans"/>
              <a:cs typeface="Gill Sans"/>
              <a:sym typeface="Gill Sans"/>
            </a:endParaRPr>
          </a:p>
        </p:txBody>
      </p:sp>
      <p:sp>
        <p:nvSpPr>
          <p:cNvPr id="497" name="Google Shape;497;p33"/>
          <p:cNvSpPr/>
          <p:nvPr/>
        </p:nvSpPr>
        <p:spPr>
          <a:xfrm>
            <a:off x="5381782" y="3573016"/>
            <a:ext cx="3456384" cy="1440160"/>
          </a:xfrm>
          <a:prstGeom prst="rect">
            <a:avLst/>
          </a:prstGeom>
          <a:solidFill>
            <a:srgbClr val="CC9900">
              <a:alpha val="49803"/>
            </a:srgbClr>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i="0" u="none" strike="noStrike" cap="none">
                <a:solidFill>
                  <a:schemeClr val="dk1"/>
                </a:solidFill>
                <a:latin typeface="Gill Sans"/>
                <a:ea typeface="Gill Sans"/>
                <a:cs typeface="Gill Sans"/>
                <a:sym typeface="Gill Sans"/>
              </a:rPr>
              <a:t>Core Information</a:t>
            </a:r>
            <a:endParaRPr/>
          </a:p>
          <a:p>
            <a:pPr marL="0" marR="0" lvl="0" indent="0" algn="ctr" rtl="0">
              <a:spcBef>
                <a:spcPts val="0"/>
              </a:spcBef>
              <a:spcAft>
                <a:spcPts val="0"/>
              </a:spcAft>
              <a:buNone/>
            </a:pPr>
            <a:r>
              <a:rPr lang="en-US" sz="1600" b="0" i="0" u="none" strike="noStrike" cap="none">
                <a:solidFill>
                  <a:schemeClr val="dk1"/>
                </a:solidFill>
                <a:latin typeface="Gill Sans"/>
                <a:ea typeface="Gill Sans"/>
                <a:cs typeface="Gill Sans"/>
                <a:sym typeface="Gill Sans"/>
              </a:rPr>
              <a:t>what most preservation repositories need to know to preserve digital materials over the long term</a:t>
            </a:r>
            <a:endParaRPr sz="1600" b="0" i="0" u="none" strike="noStrike" cap="none">
              <a:solidFill>
                <a:schemeClr val="dk1"/>
              </a:solidFill>
              <a:latin typeface="Gill Sans"/>
              <a:ea typeface="Gill Sans"/>
              <a:cs typeface="Gill Sans"/>
              <a:sym typeface="Gill Sans"/>
            </a:endParaRPr>
          </a:p>
        </p:txBody>
      </p:sp>
      <p:sp>
        <p:nvSpPr>
          <p:cNvPr id="498" name="Google Shape;498;p33"/>
          <p:cNvSpPr/>
          <p:nvPr/>
        </p:nvSpPr>
        <p:spPr>
          <a:xfrm>
            <a:off x="179512" y="4437112"/>
            <a:ext cx="2376264" cy="1872208"/>
          </a:xfrm>
          <a:prstGeom prst="rect">
            <a:avLst/>
          </a:prstGeom>
          <a:solidFill>
            <a:srgbClr val="A5A5A5">
              <a:alpha val="49803"/>
            </a:srgbClr>
          </a:solidFill>
          <a:ln w="25400" cap="flat" cmpd="sng">
            <a:solidFill>
              <a:srgbClr val="395E89"/>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i="0" u="none" strike="noStrike" cap="none">
                <a:solidFill>
                  <a:schemeClr val="dk1"/>
                </a:solidFill>
                <a:latin typeface="Gill Sans"/>
                <a:ea typeface="Gill Sans"/>
                <a:cs typeface="Gill Sans"/>
                <a:sym typeface="Gill Sans"/>
              </a:rPr>
              <a:t>Implementable</a:t>
            </a:r>
            <a:endParaRPr sz="1800" b="1" i="0" u="none" strike="noStrike" cap="none">
              <a:solidFill>
                <a:schemeClr val="dk1"/>
              </a:solidFill>
              <a:latin typeface="Gill Sans"/>
              <a:ea typeface="Gill Sans"/>
              <a:cs typeface="Gill Sans"/>
              <a:sym typeface="Gill Sans"/>
            </a:endParaRPr>
          </a:p>
          <a:p>
            <a:pPr marL="0" marR="0" lvl="0" indent="0" algn="ctr" rtl="0">
              <a:spcBef>
                <a:spcPts val="0"/>
              </a:spcBef>
              <a:spcAft>
                <a:spcPts val="0"/>
              </a:spcAft>
              <a:buNone/>
            </a:pPr>
            <a:r>
              <a:rPr lang="en-US" sz="1600" b="0" i="0" u="none" strike="noStrike" cap="none">
                <a:solidFill>
                  <a:schemeClr val="dk1"/>
                </a:solidFill>
                <a:latin typeface="Gill Sans"/>
                <a:ea typeface="Gill Sans"/>
                <a:cs typeface="Gill Sans"/>
                <a:sym typeface="Gill Sans"/>
              </a:rPr>
              <a:t>rigorously defined, supported by guidelines for creation, management, and use, and oriented toward automated workflows</a:t>
            </a:r>
            <a:endParaRPr sz="1600" b="0" i="0" u="none" strike="noStrike" cap="none">
              <a:solidFill>
                <a:schemeClr val="dk1"/>
              </a:solidFill>
              <a:latin typeface="Gill Sans"/>
              <a:ea typeface="Gill Sans"/>
              <a:cs typeface="Gill Sans"/>
              <a:sym typeface="Gill Sans"/>
            </a:endParaRPr>
          </a:p>
        </p:txBody>
      </p:sp>
      <p:sp>
        <p:nvSpPr>
          <p:cNvPr id="499" name="Google Shape;499;p33"/>
          <p:cNvSpPr/>
          <p:nvPr/>
        </p:nvSpPr>
        <p:spPr>
          <a:xfrm>
            <a:off x="2792550" y="4437112"/>
            <a:ext cx="2390348" cy="1872208"/>
          </a:xfrm>
          <a:prstGeom prst="rect">
            <a:avLst/>
          </a:prstGeom>
          <a:solidFill>
            <a:srgbClr val="A5A5A5">
              <a:alpha val="49803"/>
            </a:srgbClr>
          </a:solidFill>
          <a:ln w="25400" cap="flat" cmpd="sng">
            <a:solidFill>
              <a:srgbClr val="395E89"/>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i="0" u="none" strike="noStrike" cap="none">
                <a:solidFill>
                  <a:schemeClr val="dk1"/>
                </a:solidFill>
                <a:latin typeface="Gill Sans"/>
                <a:ea typeface="Gill Sans"/>
                <a:cs typeface="Gill Sans"/>
                <a:sym typeface="Gill Sans"/>
              </a:rPr>
              <a:t>Technical Neutrality </a:t>
            </a:r>
            <a:endParaRPr/>
          </a:p>
          <a:p>
            <a:pPr marL="0" marR="0" lvl="0" indent="0" algn="ctr" rtl="0">
              <a:spcBef>
                <a:spcPts val="0"/>
              </a:spcBef>
              <a:spcAft>
                <a:spcPts val="0"/>
              </a:spcAft>
              <a:buNone/>
            </a:pPr>
            <a:r>
              <a:rPr lang="en-US" sz="1600" b="0" i="0" u="none" strike="noStrike" cap="none">
                <a:solidFill>
                  <a:schemeClr val="dk1"/>
                </a:solidFill>
                <a:latin typeface="Gill Sans"/>
                <a:ea typeface="Gill Sans"/>
                <a:cs typeface="Gill Sans"/>
                <a:sym typeface="Gill Sans"/>
              </a:rPr>
              <a:t>no assumptions made about preservation technologies, strategies, metadata storage and management, etc.</a:t>
            </a:r>
            <a:endParaRPr sz="1600" b="0" i="0" u="none" strike="noStrike" cap="none">
              <a:solidFill>
                <a:schemeClr val="dk1"/>
              </a:solidFill>
              <a:latin typeface="Calibri"/>
              <a:ea typeface="Calibri"/>
              <a:cs typeface="Calibri"/>
              <a:sym typeface="Calibri"/>
            </a:endParaRPr>
          </a:p>
        </p:txBody>
      </p:sp>
      <p:cxnSp>
        <p:nvCxnSpPr>
          <p:cNvPr id="500" name="Google Shape;500;p33"/>
          <p:cNvCxnSpPr>
            <a:stCxn id="494" idx="1"/>
          </p:cNvCxnSpPr>
          <p:nvPr/>
        </p:nvCxnSpPr>
        <p:spPr>
          <a:xfrm rot="5400000">
            <a:off x="-27915" y="2556409"/>
            <a:ext cx="2736300" cy="1025100"/>
          </a:xfrm>
          <a:prstGeom prst="curvedConnector3">
            <a:avLst>
              <a:gd name="adj1" fmla="val 44328"/>
            </a:avLst>
          </a:prstGeom>
          <a:noFill/>
          <a:ln w="22225" cap="flat" cmpd="sng">
            <a:solidFill>
              <a:schemeClr val="accent1"/>
            </a:solidFill>
            <a:prstDash val="dash"/>
            <a:round/>
            <a:headEnd type="none" w="sm" len="sm"/>
            <a:tailEnd type="triangle" w="lg" len="lg"/>
          </a:ln>
        </p:spPr>
      </p:cxnSp>
      <p:cxnSp>
        <p:nvCxnSpPr>
          <p:cNvPr id="501" name="Google Shape;501;p33"/>
          <p:cNvCxnSpPr/>
          <p:nvPr/>
        </p:nvCxnSpPr>
        <p:spPr>
          <a:xfrm rot="-5400000" flipH="1">
            <a:off x="1239317" y="2328558"/>
            <a:ext cx="2736300" cy="1480800"/>
          </a:xfrm>
          <a:prstGeom prst="curvedConnector3">
            <a:avLst>
              <a:gd name="adj1" fmla="val 44643"/>
            </a:avLst>
          </a:prstGeom>
          <a:noFill/>
          <a:ln w="22225" cap="flat" cmpd="sng">
            <a:solidFill>
              <a:schemeClr val="accent1"/>
            </a:solidFill>
            <a:prstDash val="dash"/>
            <a:round/>
            <a:headEnd type="none" w="sm" len="sm"/>
            <a:tailEnd type="triangle" w="lg" len="lg"/>
          </a:ln>
        </p:spPr>
      </p:cxnSp>
      <p:cxnSp>
        <p:nvCxnSpPr>
          <p:cNvPr id="502" name="Google Shape;502;p33"/>
          <p:cNvCxnSpPr>
            <a:stCxn id="495" idx="1"/>
          </p:cNvCxnSpPr>
          <p:nvPr/>
        </p:nvCxnSpPr>
        <p:spPr>
          <a:xfrm rot="-5400000" flipH="1">
            <a:off x="3290941" y="1927527"/>
            <a:ext cx="2295600" cy="1850700"/>
          </a:xfrm>
          <a:prstGeom prst="curvedConnector3">
            <a:avLst>
              <a:gd name="adj1" fmla="val 99981"/>
            </a:avLst>
          </a:prstGeom>
          <a:noFill/>
          <a:ln w="22225" cap="flat" cmpd="sng">
            <a:solidFill>
              <a:schemeClr val="accent1"/>
            </a:solidFill>
            <a:prstDash val="dash"/>
            <a:round/>
            <a:headEnd type="none" w="sm" len="sm"/>
            <a:tailEnd type="triangle" w="lg" len="lg"/>
          </a:ln>
        </p:spPr>
      </p:cxnSp>
      <p:cxnSp>
        <p:nvCxnSpPr>
          <p:cNvPr id="503" name="Google Shape;503;p33"/>
          <p:cNvCxnSpPr>
            <a:stCxn id="492" idx="1"/>
          </p:cNvCxnSpPr>
          <p:nvPr/>
        </p:nvCxnSpPr>
        <p:spPr>
          <a:xfrm rot="-5400000" flipH="1">
            <a:off x="4714909" y="1987608"/>
            <a:ext cx="936000" cy="362400"/>
          </a:xfrm>
          <a:prstGeom prst="curvedConnector3">
            <a:avLst>
              <a:gd name="adj1" fmla="val 103449"/>
            </a:avLst>
          </a:prstGeom>
          <a:noFill/>
          <a:ln w="22225" cap="flat" cmpd="sng">
            <a:solidFill>
              <a:schemeClr val="accent1"/>
            </a:solidFill>
            <a:prstDash val="dash"/>
            <a:round/>
            <a:headEnd type="none" w="sm" len="sm"/>
            <a:tailEnd type="triangle" w="lg" len="lg"/>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34"/>
          <p:cNvSpPr/>
          <p:nvPr/>
        </p:nvSpPr>
        <p:spPr>
          <a:xfrm>
            <a:off x="611560" y="4823445"/>
            <a:ext cx="1368152" cy="1080120"/>
          </a:xfrm>
          <a:prstGeom prst="rect">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509" name="Google Shape;509;p34"/>
          <p:cNvSpPr/>
          <p:nvPr/>
        </p:nvSpPr>
        <p:spPr>
          <a:xfrm>
            <a:off x="7164288" y="4881117"/>
            <a:ext cx="1368152" cy="1080120"/>
          </a:xfrm>
          <a:prstGeom prst="rect">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510" name="Google Shape;510;p34"/>
          <p:cNvSpPr/>
          <p:nvPr/>
        </p:nvSpPr>
        <p:spPr>
          <a:xfrm>
            <a:off x="7098455" y="1179027"/>
            <a:ext cx="1368152" cy="1080120"/>
          </a:xfrm>
          <a:prstGeom prst="rect">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511" name="Google Shape;511;p34"/>
          <p:cNvSpPr/>
          <p:nvPr/>
        </p:nvSpPr>
        <p:spPr>
          <a:xfrm>
            <a:off x="827584" y="1268760"/>
            <a:ext cx="1368152" cy="1080120"/>
          </a:xfrm>
          <a:prstGeom prst="rect">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512" name="Google Shape;512;p34"/>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Benefits of implementing PREMIS (1)</a:t>
            </a:r>
            <a:endParaRPr/>
          </a:p>
        </p:txBody>
      </p:sp>
      <p:sp>
        <p:nvSpPr>
          <p:cNvPr id="513" name="Google Shape;513;p34"/>
          <p:cNvSpPr/>
          <p:nvPr/>
        </p:nvSpPr>
        <p:spPr>
          <a:xfrm>
            <a:off x="7308304" y="1340768"/>
            <a:ext cx="545163" cy="756639"/>
          </a:xfrm>
          <a:prstGeom prst="flowChartMagneticDrum">
            <a:avLst/>
          </a:prstGeom>
          <a:solidFill>
            <a:srgbClr val="D99593"/>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514" name="Google Shape;514;p34"/>
          <p:cNvSpPr/>
          <p:nvPr/>
        </p:nvSpPr>
        <p:spPr>
          <a:xfrm>
            <a:off x="849776" y="4953680"/>
            <a:ext cx="841904" cy="819650"/>
          </a:xfrm>
          <a:prstGeom prst="flowChartMagneticTape">
            <a:avLst/>
          </a:prstGeom>
          <a:solidFill>
            <a:srgbClr val="76923C"/>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515" name="Google Shape;515;p34"/>
          <p:cNvSpPr/>
          <p:nvPr/>
        </p:nvSpPr>
        <p:spPr>
          <a:xfrm>
            <a:off x="1043608" y="1715144"/>
            <a:ext cx="867614" cy="454271"/>
          </a:xfrm>
          <a:prstGeom prst="flowChartMagneticDisk">
            <a:avLst/>
          </a:prstGeom>
          <a:solidFill>
            <a:srgbClr val="B2A0C7"/>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516" name="Google Shape;516;p34"/>
          <p:cNvSpPr/>
          <p:nvPr/>
        </p:nvSpPr>
        <p:spPr>
          <a:xfrm>
            <a:off x="1043608" y="1412776"/>
            <a:ext cx="864096" cy="454271"/>
          </a:xfrm>
          <a:prstGeom prst="flowChartMagneticDisk">
            <a:avLst/>
          </a:prstGeom>
          <a:solidFill>
            <a:srgbClr val="B2A0C7"/>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517" name="Google Shape;517;p34"/>
          <p:cNvSpPr/>
          <p:nvPr/>
        </p:nvSpPr>
        <p:spPr>
          <a:xfrm>
            <a:off x="7736334" y="1340768"/>
            <a:ext cx="516966" cy="756639"/>
          </a:xfrm>
          <a:prstGeom prst="flowChartMagneticDrum">
            <a:avLst/>
          </a:prstGeom>
          <a:solidFill>
            <a:srgbClr val="D99593"/>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518" name="Google Shape;518;p34"/>
          <p:cNvSpPr/>
          <p:nvPr/>
        </p:nvSpPr>
        <p:spPr>
          <a:xfrm>
            <a:off x="7283553" y="5011352"/>
            <a:ext cx="1129622" cy="819650"/>
          </a:xfrm>
          <a:prstGeom prst="cloud">
            <a:avLst/>
          </a:prstGeom>
          <a:solidFill>
            <a:srgbClr val="31859B"/>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519" name="Google Shape;519;p34"/>
          <p:cNvSpPr/>
          <p:nvPr/>
        </p:nvSpPr>
        <p:spPr>
          <a:xfrm>
            <a:off x="6601108" y="2348880"/>
            <a:ext cx="2542892"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i="0" u="none" strike="noStrike" cap="none">
                <a:solidFill>
                  <a:srgbClr val="000000"/>
                </a:solidFill>
                <a:latin typeface="Courier New"/>
                <a:ea typeface="Courier New"/>
                <a:cs typeface="Courier New"/>
                <a:sym typeface="Courier New"/>
              </a:rPr>
              <a:t>hdl</a:t>
            </a:r>
            <a:r>
              <a:rPr lang="en-US" sz="1400" b="0" i="0" u="none" strike="noStrike" cap="none">
                <a:solidFill>
                  <a:srgbClr val="000000"/>
                </a:solidFill>
                <a:latin typeface="Courier New"/>
                <a:ea typeface="Courier New"/>
                <a:cs typeface="Courier New"/>
                <a:sym typeface="Courier New"/>
              </a:rPr>
              <a:t>="galapagos.6754.1" </a:t>
            </a:r>
            <a:endParaRPr sz="1400">
              <a:solidFill>
                <a:schemeClr val="dk1"/>
              </a:solidFill>
              <a:latin typeface="Courier New"/>
              <a:ea typeface="Courier New"/>
              <a:cs typeface="Courier New"/>
              <a:sym typeface="Courier New"/>
            </a:endParaRPr>
          </a:p>
        </p:txBody>
      </p:sp>
      <p:sp>
        <p:nvSpPr>
          <p:cNvPr id="520" name="Google Shape;520;p34"/>
          <p:cNvSpPr/>
          <p:nvPr/>
        </p:nvSpPr>
        <p:spPr>
          <a:xfrm>
            <a:off x="0" y="2636912"/>
            <a:ext cx="3203847"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a:solidFill>
                  <a:srgbClr val="000000"/>
                </a:solidFill>
                <a:latin typeface="Courier New"/>
                <a:ea typeface="Courier New"/>
                <a:cs typeface="Courier New"/>
                <a:sym typeface="Courier New"/>
              </a:rPr>
              <a:t>IDobj</a:t>
            </a:r>
            <a:r>
              <a:rPr lang="en-US" sz="1400">
                <a:solidFill>
                  <a:srgbClr val="000000"/>
                </a:solidFill>
                <a:latin typeface="Courier New"/>
                <a:ea typeface="Courier New"/>
                <a:cs typeface="Courier New"/>
                <a:sym typeface="Courier New"/>
              </a:rPr>
              <a:t>="hdl.galapagos.6754.1" </a:t>
            </a:r>
            <a:endParaRPr sz="1400">
              <a:solidFill>
                <a:schemeClr val="dk1"/>
              </a:solidFill>
              <a:latin typeface="Courier New"/>
              <a:ea typeface="Courier New"/>
              <a:cs typeface="Courier New"/>
              <a:sym typeface="Courier New"/>
            </a:endParaRPr>
          </a:p>
        </p:txBody>
      </p:sp>
      <p:sp>
        <p:nvSpPr>
          <p:cNvPr id="521" name="Google Shape;521;p34"/>
          <p:cNvSpPr/>
          <p:nvPr/>
        </p:nvSpPr>
        <p:spPr>
          <a:xfrm>
            <a:off x="6372200" y="3861048"/>
            <a:ext cx="2762522"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a:solidFill>
                  <a:srgbClr val="000000"/>
                </a:solidFill>
                <a:latin typeface="Courier New"/>
                <a:ea typeface="Courier New"/>
                <a:cs typeface="Courier New"/>
                <a:sym typeface="Courier New"/>
              </a:rPr>
              <a:t>ID</a:t>
            </a:r>
            <a:r>
              <a:rPr lang="en-US" sz="1400">
                <a:solidFill>
                  <a:srgbClr val="000000"/>
                </a:solidFill>
                <a:latin typeface="Courier New"/>
                <a:ea typeface="Courier New"/>
                <a:cs typeface="Courier New"/>
                <a:sym typeface="Courier New"/>
              </a:rPr>
              <a:t>="1" </a:t>
            </a:r>
            <a:endParaRPr sz="1400">
              <a:solidFill>
                <a:schemeClr val="dk1"/>
              </a:solidFill>
              <a:latin typeface="Courier New"/>
              <a:ea typeface="Courier New"/>
              <a:cs typeface="Courier New"/>
              <a:sym typeface="Courier New"/>
            </a:endParaRPr>
          </a:p>
          <a:p>
            <a:pPr marL="0" marR="0" lvl="0" indent="0" algn="l" rtl="0">
              <a:spcBef>
                <a:spcPts val="0"/>
              </a:spcBef>
              <a:spcAft>
                <a:spcPts val="0"/>
              </a:spcAft>
              <a:buNone/>
            </a:pPr>
            <a:r>
              <a:rPr lang="en-US" sz="1400" b="1">
                <a:solidFill>
                  <a:schemeClr val="dk1"/>
                </a:solidFill>
                <a:latin typeface="Courier New"/>
                <a:ea typeface="Courier New"/>
                <a:cs typeface="Courier New"/>
                <a:sym typeface="Courier New"/>
              </a:rPr>
              <a:t>TYPE</a:t>
            </a:r>
            <a:r>
              <a:rPr lang="en-US" sz="1400">
                <a:solidFill>
                  <a:schemeClr val="dk1"/>
                </a:solidFill>
                <a:latin typeface="Courier New"/>
                <a:ea typeface="Courier New"/>
                <a:cs typeface="Courier New"/>
                <a:sym typeface="Courier New"/>
              </a:rPr>
              <a:t>=</a:t>
            </a:r>
            <a:r>
              <a:rPr lang="en-US" sz="1400">
                <a:solidFill>
                  <a:srgbClr val="000000"/>
                </a:solidFill>
                <a:latin typeface="Courier New"/>
                <a:ea typeface="Courier New"/>
                <a:cs typeface="Courier New"/>
                <a:sym typeface="Courier New"/>
              </a:rPr>
              <a:t>"hdl"</a:t>
            </a:r>
            <a:endParaRPr/>
          </a:p>
          <a:p>
            <a:pPr marL="0" marR="0" lvl="0" indent="0" algn="l" rtl="0">
              <a:spcBef>
                <a:spcPts val="0"/>
              </a:spcBef>
              <a:spcAft>
                <a:spcPts val="0"/>
              </a:spcAft>
              <a:buNone/>
            </a:pPr>
            <a:r>
              <a:rPr lang="en-US" sz="1400" b="1">
                <a:solidFill>
                  <a:srgbClr val="000000"/>
                </a:solidFill>
                <a:latin typeface="Courier New"/>
                <a:ea typeface="Courier New"/>
                <a:cs typeface="Courier New"/>
                <a:sym typeface="Courier New"/>
              </a:rPr>
              <a:t>GROUPID</a:t>
            </a:r>
            <a:r>
              <a:rPr lang="en-US" sz="1400">
                <a:solidFill>
                  <a:srgbClr val="000000"/>
                </a:solidFill>
                <a:latin typeface="Courier New"/>
                <a:ea typeface="Courier New"/>
                <a:cs typeface="Courier New"/>
                <a:sym typeface="Courier New"/>
              </a:rPr>
              <a:t>="galapagos.6754"</a:t>
            </a:r>
            <a:endParaRPr/>
          </a:p>
        </p:txBody>
      </p:sp>
      <p:sp>
        <p:nvSpPr>
          <p:cNvPr id="522" name="Google Shape;522;p34"/>
          <p:cNvSpPr/>
          <p:nvPr/>
        </p:nvSpPr>
        <p:spPr>
          <a:xfrm>
            <a:off x="107504" y="4077072"/>
            <a:ext cx="1944216"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a:solidFill>
                  <a:srgbClr val="000000"/>
                </a:solidFill>
                <a:latin typeface="Courier New"/>
                <a:ea typeface="Courier New"/>
                <a:cs typeface="Courier New"/>
                <a:sym typeface="Courier New"/>
              </a:rPr>
              <a:t>ID</a:t>
            </a:r>
            <a:r>
              <a:rPr lang="en-US" sz="1400">
                <a:solidFill>
                  <a:srgbClr val="000000"/>
                </a:solidFill>
                <a:latin typeface="Courier New"/>
                <a:ea typeface="Courier New"/>
                <a:cs typeface="Courier New"/>
                <a:sym typeface="Courier New"/>
              </a:rPr>
              <a:t>="6754.1"</a:t>
            </a:r>
            <a:endParaRPr/>
          </a:p>
          <a:p>
            <a:pPr marL="0" marR="0" lvl="0" indent="0" algn="l" rtl="0">
              <a:spcBef>
                <a:spcPts val="0"/>
              </a:spcBef>
              <a:spcAft>
                <a:spcPts val="0"/>
              </a:spcAft>
              <a:buNone/>
            </a:pPr>
            <a:r>
              <a:rPr lang="en-US" sz="1400" b="1">
                <a:solidFill>
                  <a:srgbClr val="000000"/>
                </a:solidFill>
                <a:latin typeface="Courier New"/>
                <a:ea typeface="Courier New"/>
                <a:cs typeface="Courier New"/>
                <a:sym typeface="Courier New"/>
              </a:rPr>
              <a:t>GID</a:t>
            </a:r>
            <a:r>
              <a:rPr lang="en-US" sz="1400">
                <a:solidFill>
                  <a:srgbClr val="000000"/>
                </a:solidFill>
                <a:latin typeface="Courier New"/>
                <a:ea typeface="Courier New"/>
                <a:cs typeface="Courier New"/>
                <a:sym typeface="Courier New"/>
              </a:rPr>
              <a:t>="galapagos"</a:t>
            </a:r>
            <a:endParaRPr/>
          </a:p>
        </p:txBody>
      </p:sp>
      <p:cxnSp>
        <p:nvCxnSpPr>
          <p:cNvPr id="523" name="Google Shape;523;p34"/>
          <p:cNvCxnSpPr/>
          <p:nvPr/>
        </p:nvCxnSpPr>
        <p:spPr>
          <a:xfrm>
            <a:off x="2339752" y="1967808"/>
            <a:ext cx="4752528" cy="3333400"/>
          </a:xfrm>
          <a:prstGeom prst="straightConnector1">
            <a:avLst/>
          </a:prstGeom>
          <a:noFill/>
          <a:ln w="34925" cap="flat" cmpd="sng">
            <a:solidFill>
              <a:schemeClr val="accent1"/>
            </a:solidFill>
            <a:prstDash val="dash"/>
            <a:round/>
            <a:headEnd type="none" w="sm" len="sm"/>
            <a:tailEnd type="none" w="sm" len="sm"/>
          </a:ln>
        </p:spPr>
      </p:cxnSp>
      <p:cxnSp>
        <p:nvCxnSpPr>
          <p:cNvPr id="524" name="Google Shape;524;p34"/>
          <p:cNvCxnSpPr/>
          <p:nvPr/>
        </p:nvCxnSpPr>
        <p:spPr>
          <a:xfrm rot="10800000" flipH="1">
            <a:off x="2051720" y="1844824"/>
            <a:ext cx="5040560" cy="3240360"/>
          </a:xfrm>
          <a:prstGeom prst="straightConnector1">
            <a:avLst/>
          </a:prstGeom>
          <a:noFill/>
          <a:ln w="34925" cap="flat" cmpd="sng">
            <a:solidFill>
              <a:schemeClr val="accent1"/>
            </a:solidFill>
            <a:prstDash val="dash"/>
            <a:round/>
            <a:headEnd type="none" w="sm" len="sm"/>
            <a:tailEnd type="none" w="sm" len="sm"/>
          </a:ln>
        </p:spPr>
      </p:cxnSp>
      <p:sp>
        <p:nvSpPr>
          <p:cNvPr id="525" name="Google Shape;525;p34"/>
          <p:cNvSpPr/>
          <p:nvPr/>
        </p:nvSpPr>
        <p:spPr>
          <a:xfrm>
            <a:off x="3296480" y="2276872"/>
            <a:ext cx="2152501" cy="2192699"/>
          </a:xfrm>
          <a:prstGeom prst="wedgeEllipseCallout">
            <a:avLst>
              <a:gd name="adj1" fmla="val -23603"/>
              <a:gd name="adj2" fmla="val 67486"/>
            </a:avLst>
          </a:prstGeom>
          <a:solidFill>
            <a:srgbClr val="FFFFCC"/>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rgbClr val="E5B8B7"/>
              </a:solidFill>
              <a:latin typeface="Arial"/>
              <a:ea typeface="Arial"/>
              <a:cs typeface="Arial"/>
              <a:sym typeface="Arial"/>
            </a:endParaRPr>
          </a:p>
          <a:p>
            <a:pPr marL="0" marR="0" lvl="0" indent="0" algn="ctr" rtl="0">
              <a:spcBef>
                <a:spcPts val="0"/>
              </a:spcBef>
              <a:spcAft>
                <a:spcPts val="0"/>
              </a:spcAft>
              <a:buNone/>
            </a:pPr>
            <a:r>
              <a:rPr lang="en-US" sz="1600" b="1">
                <a:solidFill>
                  <a:schemeClr val="accent1"/>
                </a:solidFill>
                <a:latin typeface="Verdana"/>
                <a:ea typeface="Verdana"/>
                <a:cs typeface="Verdana"/>
                <a:sym typeface="Verdana"/>
              </a:rPr>
              <a:t>exchange consistency</a:t>
            </a:r>
            <a:r>
              <a:rPr lang="en-US" sz="9600" b="1">
                <a:solidFill>
                  <a:srgbClr val="E5B8B7"/>
                </a:solidFill>
                <a:latin typeface="Gill Sans"/>
                <a:ea typeface="Gill Sans"/>
                <a:cs typeface="Gill Sans"/>
                <a:sym typeface="Gill Sans"/>
              </a:rPr>
              <a:t>?</a:t>
            </a:r>
            <a:endParaRPr sz="1800" b="1">
              <a:solidFill>
                <a:srgbClr val="E5B8B7"/>
              </a:solidFill>
              <a:latin typeface="Gill Sans"/>
              <a:ea typeface="Gill Sans"/>
              <a:cs typeface="Gill Sans"/>
              <a:sym typeface="Gill San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cxnSp>
        <p:nvCxnSpPr>
          <p:cNvPr id="530" name="Google Shape;530;p35"/>
          <p:cNvCxnSpPr>
            <a:stCxn id="531" idx="3"/>
          </p:cNvCxnSpPr>
          <p:nvPr/>
        </p:nvCxnSpPr>
        <p:spPr>
          <a:xfrm rot="10800000" flipH="1">
            <a:off x="1738315" y="2745402"/>
            <a:ext cx="5583900" cy="2367900"/>
          </a:xfrm>
          <a:prstGeom prst="straightConnector1">
            <a:avLst/>
          </a:prstGeom>
          <a:noFill/>
          <a:ln w="34925" cap="flat" cmpd="sng">
            <a:solidFill>
              <a:schemeClr val="accent1"/>
            </a:solidFill>
            <a:prstDash val="dash"/>
            <a:round/>
            <a:headEnd type="none" w="sm" len="sm"/>
            <a:tailEnd type="none" w="sm" len="sm"/>
          </a:ln>
        </p:spPr>
      </p:cxnSp>
      <p:cxnSp>
        <p:nvCxnSpPr>
          <p:cNvPr id="532" name="Google Shape;532;p35"/>
          <p:cNvCxnSpPr>
            <a:stCxn id="533" idx="3"/>
            <a:endCxn id="534" idx="1"/>
          </p:cNvCxnSpPr>
          <p:nvPr/>
        </p:nvCxnSpPr>
        <p:spPr>
          <a:xfrm>
            <a:off x="1763688" y="2625015"/>
            <a:ext cx="5612400" cy="2488200"/>
          </a:xfrm>
          <a:prstGeom prst="straightConnector1">
            <a:avLst/>
          </a:prstGeom>
          <a:noFill/>
          <a:ln w="34925" cap="flat" cmpd="sng">
            <a:solidFill>
              <a:schemeClr val="accent1"/>
            </a:solidFill>
            <a:prstDash val="dash"/>
            <a:round/>
            <a:headEnd type="none" w="sm" len="sm"/>
            <a:tailEnd type="none" w="sm" len="sm"/>
          </a:ln>
        </p:spPr>
      </p:cxnSp>
      <p:sp>
        <p:nvSpPr>
          <p:cNvPr id="531" name="Google Shape;531;p35"/>
          <p:cNvSpPr/>
          <p:nvPr/>
        </p:nvSpPr>
        <p:spPr>
          <a:xfrm>
            <a:off x="370163" y="4573242"/>
            <a:ext cx="1368152" cy="1080120"/>
          </a:xfrm>
          <a:prstGeom prst="rect">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34" name="Google Shape;534;p35"/>
          <p:cNvSpPr/>
          <p:nvPr/>
        </p:nvSpPr>
        <p:spPr>
          <a:xfrm>
            <a:off x="7376186" y="4573242"/>
            <a:ext cx="1368152" cy="1080120"/>
          </a:xfrm>
          <a:prstGeom prst="rect">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35" name="Google Shape;535;p35"/>
          <p:cNvSpPr/>
          <p:nvPr/>
        </p:nvSpPr>
        <p:spPr>
          <a:xfrm>
            <a:off x="7322078" y="2189894"/>
            <a:ext cx="1368152" cy="1080120"/>
          </a:xfrm>
          <a:prstGeom prst="rect">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33" name="Google Shape;533;p35"/>
          <p:cNvSpPr/>
          <p:nvPr/>
        </p:nvSpPr>
        <p:spPr>
          <a:xfrm>
            <a:off x="395536" y="2084955"/>
            <a:ext cx="1368152" cy="1080120"/>
          </a:xfrm>
          <a:prstGeom prst="rect">
            <a:avLst/>
          </a:prstGeom>
          <a:solidFill>
            <a:schemeClr val="accent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36" name="Google Shape;536;p35"/>
          <p:cNvSpPr/>
          <p:nvPr/>
        </p:nvSpPr>
        <p:spPr>
          <a:xfrm>
            <a:off x="2364022" y="2636912"/>
            <a:ext cx="4512234" cy="646331"/>
          </a:xfrm>
          <a:prstGeom prst="rect">
            <a:avLst/>
          </a:prstGeom>
          <a:solidFill>
            <a:srgbClr val="DBE2E6"/>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1">
                <a:solidFill>
                  <a:srgbClr val="003366"/>
                </a:solidFill>
                <a:latin typeface="Courier New"/>
                <a:ea typeface="Courier New"/>
                <a:cs typeface="Courier New"/>
                <a:sym typeface="Courier New"/>
              </a:rPr>
              <a:t>premis:objectIdentifier</a:t>
            </a:r>
            <a:r>
              <a:rPr lang="en-US" sz="1200">
                <a:solidFill>
                  <a:srgbClr val="000000"/>
                </a:solidFill>
                <a:latin typeface="Courier New"/>
                <a:ea typeface="Courier New"/>
                <a:cs typeface="Courier New"/>
                <a:sym typeface="Courier New"/>
              </a:rPr>
              <a:t> </a:t>
            </a:r>
            <a:endParaRPr/>
          </a:p>
          <a:p>
            <a:pPr marL="0" marR="0" lvl="0" indent="0" algn="l" rtl="0">
              <a:spcBef>
                <a:spcPts val="0"/>
              </a:spcBef>
              <a:spcAft>
                <a:spcPts val="0"/>
              </a:spcAft>
              <a:buNone/>
            </a:pPr>
            <a:r>
              <a:rPr lang="en-US" sz="1200" b="1">
                <a:solidFill>
                  <a:srgbClr val="003366"/>
                </a:solidFill>
                <a:latin typeface="Courier New"/>
                <a:ea typeface="Courier New"/>
                <a:cs typeface="Courier New"/>
                <a:sym typeface="Courier New"/>
              </a:rPr>
              <a:t>premis:objectIdentifierType</a:t>
            </a:r>
            <a:r>
              <a:rPr lang="en-US" sz="1200">
                <a:solidFill>
                  <a:srgbClr val="000000"/>
                </a:solidFill>
                <a:latin typeface="Courier New"/>
                <a:ea typeface="Courier New"/>
                <a:cs typeface="Courier New"/>
                <a:sym typeface="Courier New"/>
              </a:rPr>
              <a:t>="hdl" </a:t>
            </a:r>
            <a:endParaRPr/>
          </a:p>
          <a:p>
            <a:pPr marL="0" marR="0" lvl="0" indent="0" algn="l" rtl="0">
              <a:spcBef>
                <a:spcPts val="0"/>
              </a:spcBef>
              <a:spcAft>
                <a:spcPts val="0"/>
              </a:spcAft>
              <a:buNone/>
            </a:pPr>
            <a:r>
              <a:rPr lang="en-US" sz="1200" b="1">
                <a:solidFill>
                  <a:srgbClr val="003366"/>
                </a:solidFill>
                <a:latin typeface="Courier New"/>
                <a:ea typeface="Courier New"/>
                <a:cs typeface="Courier New"/>
                <a:sym typeface="Courier New"/>
              </a:rPr>
              <a:t>premis:objectIdentifierValue</a:t>
            </a:r>
            <a:r>
              <a:rPr lang="en-US" sz="1200">
                <a:solidFill>
                  <a:srgbClr val="000000"/>
                </a:solidFill>
                <a:latin typeface="Courier New"/>
                <a:ea typeface="Courier New"/>
                <a:cs typeface="Courier New"/>
                <a:sym typeface="Courier New"/>
              </a:rPr>
              <a:t>="galapagos.6754.1" </a:t>
            </a:r>
            <a:endParaRPr/>
          </a:p>
        </p:txBody>
      </p:sp>
      <p:sp>
        <p:nvSpPr>
          <p:cNvPr id="537" name="Google Shape;537;p35"/>
          <p:cNvSpPr/>
          <p:nvPr/>
        </p:nvSpPr>
        <p:spPr>
          <a:xfrm>
            <a:off x="2199360" y="4141529"/>
            <a:ext cx="4892920" cy="1015663"/>
          </a:xfrm>
          <a:prstGeom prst="rect">
            <a:avLst/>
          </a:prstGeom>
          <a:solidFill>
            <a:srgbClr val="DBE2E6"/>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000000"/>
                </a:solidFill>
                <a:latin typeface="Courier New"/>
                <a:ea typeface="Courier New"/>
                <a:cs typeface="Courier New"/>
                <a:sym typeface="Courier New"/>
              </a:rPr>
              <a:t>&lt;galapagos.6754.1&gt; a </a:t>
            </a:r>
            <a:r>
              <a:rPr lang="en-US" sz="1200" b="1">
                <a:solidFill>
                  <a:srgbClr val="003366"/>
                </a:solidFill>
                <a:latin typeface="Courier New"/>
                <a:ea typeface="Courier New"/>
                <a:cs typeface="Courier New"/>
                <a:sym typeface="Courier New"/>
              </a:rPr>
              <a:t>premisOwl:IntellectualEntity</a:t>
            </a:r>
            <a:r>
              <a:rPr lang="en-US" sz="1200">
                <a:solidFill>
                  <a:srgbClr val="000000"/>
                </a:solidFill>
                <a:latin typeface="Courier New"/>
                <a:ea typeface="Courier New"/>
                <a:cs typeface="Courier New"/>
                <a:sym typeface="Courier New"/>
              </a:rPr>
              <a:t> ;</a:t>
            </a:r>
            <a:endParaRPr/>
          </a:p>
          <a:p>
            <a:pPr marL="0" marR="0" lvl="0" indent="0" algn="l" rtl="0">
              <a:spcBef>
                <a:spcPts val="0"/>
              </a:spcBef>
              <a:spcAft>
                <a:spcPts val="0"/>
              </a:spcAft>
              <a:buNone/>
            </a:pPr>
            <a:r>
              <a:rPr lang="en-US" sz="1200" b="1">
                <a:solidFill>
                  <a:srgbClr val="003366"/>
                </a:solidFill>
                <a:latin typeface="Courier New"/>
                <a:ea typeface="Courier New"/>
                <a:cs typeface="Courier New"/>
                <a:sym typeface="Courier New"/>
              </a:rPr>
              <a:t>premisOwl:identifier</a:t>
            </a:r>
            <a:r>
              <a:rPr lang="en-US" sz="1200">
                <a:solidFill>
                  <a:srgbClr val="000000"/>
                </a:solidFill>
                <a:latin typeface="Courier New"/>
                <a:ea typeface="Courier New"/>
                <a:cs typeface="Courier New"/>
                <a:sym typeface="Courier New"/>
              </a:rPr>
              <a:t> &lt;http://hdl.handle.net/galapagos.6754.1&gt; .</a:t>
            </a:r>
            <a:endParaRPr/>
          </a:p>
          <a:p>
            <a:pPr marL="0" marR="0" lvl="0" indent="0" algn="l" rtl="0">
              <a:spcBef>
                <a:spcPts val="0"/>
              </a:spcBef>
              <a:spcAft>
                <a:spcPts val="0"/>
              </a:spcAft>
              <a:buNone/>
            </a:pPr>
            <a:r>
              <a:rPr lang="en-US" sz="1200">
                <a:solidFill>
                  <a:srgbClr val="000000"/>
                </a:solidFill>
                <a:latin typeface="Courier New"/>
                <a:ea typeface="Courier New"/>
                <a:cs typeface="Courier New"/>
                <a:sym typeface="Courier New"/>
              </a:rPr>
              <a:t>&lt;http://hdl.handle.net/galapagos.6754.1&gt; a http://id.loc.gov/vocabulary/identifiers/hdl .</a:t>
            </a:r>
            <a:endParaRPr/>
          </a:p>
        </p:txBody>
      </p:sp>
      <p:sp>
        <p:nvSpPr>
          <p:cNvPr id="538" name="Google Shape;538;p35"/>
          <p:cNvSpPr txBox="1">
            <a:spLocks noGrp="1"/>
          </p:cNvSpPr>
          <p:nvPr>
            <p:ph type="title"/>
          </p:nvPr>
        </p:nvSpPr>
        <p:spPr>
          <a:xfrm>
            <a:off x="530225" y="778347"/>
            <a:ext cx="8290247" cy="706437"/>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Interoperability through implementable preservation metadata </a:t>
            </a:r>
            <a:endParaRPr/>
          </a:p>
        </p:txBody>
      </p:sp>
      <p:sp>
        <p:nvSpPr>
          <p:cNvPr id="539" name="Google Shape;539;p35"/>
          <p:cNvSpPr/>
          <p:nvPr/>
        </p:nvSpPr>
        <p:spPr>
          <a:xfrm>
            <a:off x="3446002" y="3278739"/>
            <a:ext cx="2269213" cy="888668"/>
          </a:xfrm>
          <a:prstGeom prst="ellipse">
            <a:avLst/>
          </a:prstGeom>
          <a:solidFill>
            <a:srgbClr val="B7C6CD"/>
          </a:solidFill>
          <a:ln w="38100" cap="flat" cmpd="sng">
            <a:solidFill>
              <a:srgbClr val="CA9C4E"/>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PREMIS</a:t>
            </a:r>
            <a:endParaRPr/>
          </a:p>
        </p:txBody>
      </p:sp>
      <p:sp>
        <p:nvSpPr>
          <p:cNvPr id="540" name="Google Shape;540;p35"/>
          <p:cNvSpPr/>
          <p:nvPr/>
        </p:nvSpPr>
        <p:spPr>
          <a:xfrm>
            <a:off x="7578124" y="2367070"/>
            <a:ext cx="545163" cy="756639"/>
          </a:xfrm>
          <a:prstGeom prst="flowChartMagneticDrum">
            <a:avLst/>
          </a:prstGeom>
          <a:solidFill>
            <a:srgbClr val="D99593"/>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41" name="Google Shape;541;p35"/>
          <p:cNvSpPr/>
          <p:nvPr/>
        </p:nvSpPr>
        <p:spPr>
          <a:xfrm>
            <a:off x="569772" y="4703477"/>
            <a:ext cx="841904" cy="819650"/>
          </a:xfrm>
          <a:prstGeom prst="flowChartMagneticTape">
            <a:avLst/>
          </a:prstGeom>
          <a:solidFill>
            <a:srgbClr val="76923C"/>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42" name="Google Shape;542;p35"/>
          <p:cNvSpPr/>
          <p:nvPr/>
        </p:nvSpPr>
        <p:spPr>
          <a:xfrm>
            <a:off x="620432" y="2578051"/>
            <a:ext cx="867614" cy="454271"/>
          </a:xfrm>
          <a:prstGeom prst="flowChartMagneticDisk">
            <a:avLst/>
          </a:prstGeom>
          <a:solidFill>
            <a:srgbClr val="B2A0C7"/>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43" name="Google Shape;543;p35"/>
          <p:cNvSpPr/>
          <p:nvPr/>
        </p:nvSpPr>
        <p:spPr>
          <a:xfrm>
            <a:off x="623950" y="2275683"/>
            <a:ext cx="864096" cy="454271"/>
          </a:xfrm>
          <a:prstGeom prst="flowChartMagneticDisk">
            <a:avLst/>
          </a:prstGeom>
          <a:solidFill>
            <a:srgbClr val="B2A0C7"/>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44" name="Google Shape;544;p35"/>
          <p:cNvSpPr/>
          <p:nvPr/>
        </p:nvSpPr>
        <p:spPr>
          <a:xfrm>
            <a:off x="8006154" y="2367070"/>
            <a:ext cx="516966" cy="756639"/>
          </a:xfrm>
          <a:prstGeom prst="flowChartMagneticDrum">
            <a:avLst/>
          </a:prstGeom>
          <a:solidFill>
            <a:srgbClr val="D99593"/>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45" name="Google Shape;545;p35"/>
          <p:cNvSpPr/>
          <p:nvPr/>
        </p:nvSpPr>
        <p:spPr>
          <a:xfrm>
            <a:off x="7495451" y="4761149"/>
            <a:ext cx="1129622" cy="819650"/>
          </a:xfrm>
          <a:prstGeom prst="cloud">
            <a:avLst/>
          </a:prstGeom>
          <a:solidFill>
            <a:srgbClr val="31859B"/>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546" name="Google Shape;546;p35"/>
          <p:cNvSpPr/>
          <p:nvPr/>
        </p:nvSpPr>
        <p:spPr>
          <a:xfrm>
            <a:off x="6601108" y="1609055"/>
            <a:ext cx="2542892"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a:solidFill>
                  <a:srgbClr val="000000"/>
                </a:solidFill>
                <a:latin typeface="Courier New"/>
                <a:ea typeface="Courier New"/>
                <a:cs typeface="Courier New"/>
                <a:sym typeface="Courier New"/>
              </a:rPr>
              <a:t>hdl</a:t>
            </a:r>
            <a:r>
              <a:rPr lang="en-US" sz="1400">
                <a:solidFill>
                  <a:srgbClr val="000000"/>
                </a:solidFill>
                <a:latin typeface="Courier New"/>
                <a:ea typeface="Courier New"/>
                <a:cs typeface="Courier New"/>
                <a:sym typeface="Courier New"/>
              </a:rPr>
              <a:t>="galapagos.6754.1" </a:t>
            </a:r>
            <a:endParaRPr sz="1400">
              <a:solidFill>
                <a:schemeClr val="dk1"/>
              </a:solidFill>
              <a:latin typeface="Courier New"/>
              <a:ea typeface="Courier New"/>
              <a:cs typeface="Courier New"/>
              <a:sym typeface="Courier New"/>
            </a:endParaRPr>
          </a:p>
        </p:txBody>
      </p:sp>
      <p:sp>
        <p:nvSpPr>
          <p:cNvPr id="547" name="Google Shape;547;p35"/>
          <p:cNvSpPr/>
          <p:nvPr/>
        </p:nvSpPr>
        <p:spPr>
          <a:xfrm>
            <a:off x="0" y="1599260"/>
            <a:ext cx="3203847"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a:solidFill>
                  <a:srgbClr val="000000"/>
                </a:solidFill>
                <a:latin typeface="Courier New"/>
                <a:ea typeface="Courier New"/>
                <a:cs typeface="Courier New"/>
                <a:sym typeface="Courier New"/>
              </a:rPr>
              <a:t>IDobj</a:t>
            </a:r>
            <a:r>
              <a:rPr lang="en-US" sz="1400">
                <a:solidFill>
                  <a:srgbClr val="000000"/>
                </a:solidFill>
                <a:latin typeface="Courier New"/>
                <a:ea typeface="Courier New"/>
                <a:cs typeface="Courier New"/>
                <a:sym typeface="Courier New"/>
              </a:rPr>
              <a:t>="hdl.galapagos.6754.1" </a:t>
            </a:r>
            <a:endParaRPr sz="1400">
              <a:solidFill>
                <a:schemeClr val="dk1"/>
              </a:solidFill>
              <a:latin typeface="Courier New"/>
              <a:ea typeface="Courier New"/>
              <a:cs typeface="Courier New"/>
              <a:sym typeface="Courier New"/>
            </a:endParaRPr>
          </a:p>
        </p:txBody>
      </p:sp>
      <p:sp>
        <p:nvSpPr>
          <p:cNvPr id="548" name="Google Shape;548;p35"/>
          <p:cNvSpPr/>
          <p:nvPr/>
        </p:nvSpPr>
        <p:spPr>
          <a:xfrm>
            <a:off x="6372200" y="5373216"/>
            <a:ext cx="2762522"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a:solidFill>
                  <a:srgbClr val="000000"/>
                </a:solidFill>
                <a:latin typeface="Courier New"/>
                <a:ea typeface="Courier New"/>
                <a:cs typeface="Courier New"/>
                <a:sym typeface="Courier New"/>
              </a:rPr>
              <a:t>ID</a:t>
            </a:r>
            <a:r>
              <a:rPr lang="en-US" sz="1400">
                <a:solidFill>
                  <a:srgbClr val="000000"/>
                </a:solidFill>
                <a:latin typeface="Courier New"/>
                <a:ea typeface="Courier New"/>
                <a:cs typeface="Courier New"/>
                <a:sym typeface="Courier New"/>
              </a:rPr>
              <a:t>="1" </a:t>
            </a:r>
            <a:endParaRPr sz="1400">
              <a:solidFill>
                <a:schemeClr val="dk1"/>
              </a:solidFill>
              <a:latin typeface="Courier New"/>
              <a:ea typeface="Courier New"/>
              <a:cs typeface="Courier New"/>
              <a:sym typeface="Courier New"/>
            </a:endParaRPr>
          </a:p>
          <a:p>
            <a:pPr marL="0" marR="0" lvl="0" indent="0" algn="l" rtl="0">
              <a:spcBef>
                <a:spcPts val="0"/>
              </a:spcBef>
              <a:spcAft>
                <a:spcPts val="0"/>
              </a:spcAft>
              <a:buNone/>
            </a:pPr>
            <a:r>
              <a:rPr lang="en-US" sz="1400" b="1">
                <a:solidFill>
                  <a:schemeClr val="dk1"/>
                </a:solidFill>
                <a:latin typeface="Courier New"/>
                <a:ea typeface="Courier New"/>
                <a:cs typeface="Courier New"/>
                <a:sym typeface="Courier New"/>
              </a:rPr>
              <a:t>TYPE</a:t>
            </a:r>
            <a:r>
              <a:rPr lang="en-US" sz="1400">
                <a:solidFill>
                  <a:schemeClr val="dk1"/>
                </a:solidFill>
                <a:latin typeface="Courier New"/>
                <a:ea typeface="Courier New"/>
                <a:cs typeface="Courier New"/>
                <a:sym typeface="Courier New"/>
              </a:rPr>
              <a:t>=</a:t>
            </a:r>
            <a:r>
              <a:rPr lang="en-US" sz="1400">
                <a:solidFill>
                  <a:srgbClr val="000000"/>
                </a:solidFill>
                <a:latin typeface="Courier New"/>
                <a:ea typeface="Courier New"/>
                <a:cs typeface="Courier New"/>
                <a:sym typeface="Courier New"/>
              </a:rPr>
              <a:t>"hdl"</a:t>
            </a:r>
            <a:endParaRPr/>
          </a:p>
          <a:p>
            <a:pPr marL="0" marR="0" lvl="0" indent="0" algn="l" rtl="0">
              <a:spcBef>
                <a:spcPts val="0"/>
              </a:spcBef>
              <a:spcAft>
                <a:spcPts val="0"/>
              </a:spcAft>
              <a:buNone/>
            </a:pPr>
            <a:r>
              <a:rPr lang="en-US" sz="1400" b="1">
                <a:solidFill>
                  <a:srgbClr val="000000"/>
                </a:solidFill>
                <a:latin typeface="Courier New"/>
                <a:ea typeface="Courier New"/>
                <a:cs typeface="Courier New"/>
                <a:sym typeface="Courier New"/>
              </a:rPr>
              <a:t>GROUPID</a:t>
            </a:r>
            <a:r>
              <a:rPr lang="en-US" sz="1400">
                <a:solidFill>
                  <a:srgbClr val="000000"/>
                </a:solidFill>
                <a:latin typeface="Courier New"/>
                <a:ea typeface="Courier New"/>
                <a:cs typeface="Courier New"/>
                <a:sym typeface="Courier New"/>
              </a:rPr>
              <a:t>="galapagos.6754"</a:t>
            </a:r>
            <a:endParaRPr/>
          </a:p>
        </p:txBody>
      </p:sp>
      <p:sp>
        <p:nvSpPr>
          <p:cNvPr id="549" name="Google Shape;549;p35"/>
          <p:cNvSpPr/>
          <p:nvPr/>
        </p:nvSpPr>
        <p:spPr>
          <a:xfrm>
            <a:off x="107504" y="5843093"/>
            <a:ext cx="1944216"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a:solidFill>
                  <a:srgbClr val="000000"/>
                </a:solidFill>
                <a:latin typeface="Courier New"/>
                <a:ea typeface="Courier New"/>
                <a:cs typeface="Courier New"/>
                <a:sym typeface="Courier New"/>
              </a:rPr>
              <a:t>ID</a:t>
            </a:r>
            <a:r>
              <a:rPr lang="en-US" sz="1400">
                <a:solidFill>
                  <a:srgbClr val="000000"/>
                </a:solidFill>
                <a:latin typeface="Courier New"/>
                <a:ea typeface="Courier New"/>
                <a:cs typeface="Courier New"/>
                <a:sym typeface="Courier New"/>
              </a:rPr>
              <a:t>="6754.1"</a:t>
            </a:r>
            <a:endParaRPr/>
          </a:p>
          <a:p>
            <a:pPr marL="0" marR="0" lvl="0" indent="0" algn="l" rtl="0">
              <a:spcBef>
                <a:spcPts val="0"/>
              </a:spcBef>
              <a:spcAft>
                <a:spcPts val="0"/>
              </a:spcAft>
              <a:buNone/>
            </a:pPr>
            <a:r>
              <a:rPr lang="en-US" sz="1400" b="1">
                <a:solidFill>
                  <a:srgbClr val="000000"/>
                </a:solidFill>
                <a:latin typeface="Courier New"/>
                <a:ea typeface="Courier New"/>
                <a:cs typeface="Courier New"/>
                <a:sym typeface="Courier New"/>
              </a:rPr>
              <a:t>GID</a:t>
            </a:r>
            <a:r>
              <a:rPr lang="en-US" sz="1400">
                <a:solidFill>
                  <a:srgbClr val="000000"/>
                </a:solidFill>
                <a:latin typeface="Courier New"/>
                <a:ea typeface="Courier New"/>
                <a:cs typeface="Courier New"/>
                <a:sym typeface="Courier New"/>
              </a:rPr>
              <a:t>="galapagos"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36"/>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Benefits of implementing PREMIS (2)</a:t>
            </a:r>
            <a:endParaRPr/>
          </a:p>
        </p:txBody>
      </p:sp>
      <p:sp>
        <p:nvSpPr>
          <p:cNvPr id="555" name="Google Shape;555;p36"/>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What do I need to know about a digital object I am preserving?</a:t>
            </a:r>
            <a:endParaRPr/>
          </a:p>
          <a:p>
            <a:pPr marL="639763" lvl="1" indent="-236537" algn="l" rtl="0">
              <a:spcBef>
                <a:spcPts val="550"/>
              </a:spcBef>
              <a:spcAft>
                <a:spcPts val="0"/>
              </a:spcAft>
              <a:buSzPts val="2000"/>
              <a:buChar char="◦"/>
            </a:pPr>
            <a:r>
              <a:rPr lang="en-US"/>
              <a:t>… today</a:t>
            </a:r>
            <a:endParaRPr/>
          </a:p>
          <a:p>
            <a:pPr marL="639763" lvl="1" indent="-236537" algn="l" rtl="0">
              <a:spcBef>
                <a:spcPts val="550"/>
              </a:spcBef>
              <a:spcAft>
                <a:spcPts val="0"/>
              </a:spcAft>
              <a:buSzPts val="2000"/>
              <a:buChar char="◦"/>
            </a:pPr>
            <a:r>
              <a:rPr lang="en-US"/>
              <a:t>… in the future</a:t>
            </a:r>
            <a:endParaRPr/>
          </a:p>
          <a:p>
            <a:pPr marL="365125" lvl="0" indent="-282575" algn="l" rtl="0">
              <a:spcBef>
                <a:spcPts val="600"/>
              </a:spcBef>
              <a:spcAft>
                <a:spcPts val="0"/>
              </a:spcAft>
              <a:buSzPts val="1600"/>
              <a:buChar char="▪"/>
            </a:pPr>
            <a:r>
              <a:rPr lang="en-US"/>
              <a:t>How can I best capture that information?</a:t>
            </a:r>
            <a:endParaRPr/>
          </a:p>
          <a:p>
            <a:pPr marL="365125" lvl="0" indent="-282575" algn="l" rtl="0">
              <a:spcBef>
                <a:spcPts val="600"/>
              </a:spcBef>
              <a:spcAft>
                <a:spcPts val="0"/>
              </a:spcAft>
              <a:buSzPts val="1600"/>
              <a:buChar char="▪"/>
            </a:pPr>
            <a:r>
              <a:rPr lang="en-US"/>
              <a:t>Is there a good practice?</a:t>
            </a:r>
            <a:endParaRPr/>
          </a:p>
          <a:p>
            <a:pPr marL="82550" lvl="0" indent="0" algn="l" rtl="0">
              <a:spcBef>
                <a:spcPts val="600"/>
              </a:spcBef>
              <a:spcAft>
                <a:spcPts val="0"/>
              </a:spcAft>
              <a:buSzPts val="1600"/>
              <a:buNone/>
            </a:pPr>
            <a:endParaRPr/>
          </a:p>
        </p:txBody>
      </p:sp>
      <p:pic>
        <p:nvPicPr>
          <p:cNvPr id="556" name="Google Shape;556;p36"/>
          <p:cNvPicPr preferRelativeResize="0"/>
          <p:nvPr/>
        </p:nvPicPr>
        <p:blipFill rotWithShape="1">
          <a:blip r:embed="rId3">
            <a:alphaModFix/>
          </a:blip>
          <a:srcRect/>
          <a:stretch/>
        </p:blipFill>
        <p:spPr>
          <a:xfrm>
            <a:off x="2904381" y="3861048"/>
            <a:ext cx="2736304" cy="2502002"/>
          </a:xfrm>
          <a:prstGeom prst="rect">
            <a:avLst/>
          </a:prstGeom>
          <a:noFill/>
          <a:ln>
            <a:noFill/>
          </a:ln>
        </p:spPr>
      </p:pic>
      <p:sp>
        <p:nvSpPr>
          <p:cNvPr id="557" name="Google Shape;557;p36"/>
          <p:cNvSpPr/>
          <p:nvPr/>
        </p:nvSpPr>
        <p:spPr>
          <a:xfrm>
            <a:off x="1331640" y="3933056"/>
            <a:ext cx="1512168" cy="720080"/>
          </a:xfrm>
          <a:prstGeom prst="cloudCallout">
            <a:avLst>
              <a:gd name="adj1" fmla="val 40750"/>
              <a:gd name="adj2" fmla="val 92792"/>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chemeClr val="lt1"/>
                </a:solidFill>
                <a:latin typeface="Gill Sans"/>
                <a:ea typeface="Gill Sans"/>
                <a:cs typeface="Gill Sans"/>
                <a:sym typeface="Gill Sans"/>
              </a:rPr>
              <a:t>What is it?</a:t>
            </a:r>
            <a:endParaRPr/>
          </a:p>
        </p:txBody>
      </p:sp>
      <p:sp>
        <p:nvSpPr>
          <p:cNvPr id="558" name="Google Shape;558;p36"/>
          <p:cNvSpPr/>
          <p:nvPr/>
        </p:nvSpPr>
        <p:spPr>
          <a:xfrm>
            <a:off x="5508104" y="3501008"/>
            <a:ext cx="1944216" cy="792088"/>
          </a:xfrm>
          <a:prstGeom prst="cloudCallout">
            <a:avLst>
              <a:gd name="adj1" fmla="val -50185"/>
              <a:gd name="adj2" fmla="val 106363"/>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chemeClr val="lt1"/>
                </a:solidFill>
                <a:latin typeface="Gill Sans"/>
                <a:ea typeface="Gill Sans"/>
                <a:cs typeface="Gill Sans"/>
                <a:sym typeface="Gill Sans"/>
              </a:rPr>
              <a:t>How was it created?</a:t>
            </a:r>
            <a:endParaRPr/>
          </a:p>
        </p:txBody>
      </p:sp>
      <p:sp>
        <p:nvSpPr>
          <p:cNvPr id="559" name="Google Shape;559;p36"/>
          <p:cNvSpPr/>
          <p:nvPr/>
        </p:nvSpPr>
        <p:spPr>
          <a:xfrm flipH="1">
            <a:off x="827584" y="5301208"/>
            <a:ext cx="1800200" cy="1008112"/>
          </a:xfrm>
          <a:prstGeom prst="cloudCallout">
            <a:avLst>
              <a:gd name="adj1" fmla="val -59849"/>
              <a:gd name="adj2" fmla="val -65016"/>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chemeClr val="lt1"/>
                </a:solidFill>
                <a:latin typeface="Gill Sans"/>
                <a:ea typeface="Gill Sans"/>
                <a:cs typeface="Gill Sans"/>
                <a:sym typeface="Gill Sans"/>
              </a:rPr>
              <a:t>What has been done to it?</a:t>
            </a:r>
            <a:endParaRPr/>
          </a:p>
        </p:txBody>
      </p:sp>
      <p:sp>
        <p:nvSpPr>
          <p:cNvPr id="560" name="Google Shape;560;p36"/>
          <p:cNvSpPr/>
          <p:nvPr/>
        </p:nvSpPr>
        <p:spPr>
          <a:xfrm flipH="1">
            <a:off x="5940152" y="5378429"/>
            <a:ext cx="1800200" cy="1008112"/>
          </a:xfrm>
          <a:prstGeom prst="cloudCallout">
            <a:avLst>
              <a:gd name="adj1" fmla="val 73535"/>
              <a:gd name="adj2" fmla="val -40782"/>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chemeClr val="lt1"/>
                </a:solidFill>
                <a:latin typeface="Gill Sans"/>
                <a:ea typeface="Gill Sans"/>
                <a:cs typeface="Gill Sans"/>
                <a:sym typeface="Gill Sans"/>
              </a:rPr>
              <a:t>What am I allowed to do with it?</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37"/>
          <p:cNvSpPr txBox="1">
            <a:spLocks noGrp="1"/>
          </p:cNvSpPr>
          <p:nvPr>
            <p:ph type="title"/>
          </p:nvPr>
        </p:nvSpPr>
        <p:spPr>
          <a:xfrm>
            <a:off x="530225" y="658813"/>
            <a:ext cx="8002215"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De-facto standard for preservation metadata</a:t>
            </a:r>
            <a:endParaRPr/>
          </a:p>
        </p:txBody>
      </p:sp>
      <p:sp>
        <p:nvSpPr>
          <p:cNvPr id="566" name="Google Shape;566;p37"/>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180975" algn="l" rtl="0">
              <a:spcBef>
                <a:spcPts val="0"/>
              </a:spcBef>
              <a:spcAft>
                <a:spcPts val="0"/>
              </a:spcAft>
              <a:buSzPts val="1600"/>
              <a:buNone/>
            </a:pPr>
            <a:endParaRPr/>
          </a:p>
          <a:p>
            <a:pPr marL="82550" lvl="0" indent="0" algn="l" rtl="0">
              <a:spcBef>
                <a:spcPts val="600"/>
              </a:spcBef>
              <a:spcAft>
                <a:spcPts val="0"/>
              </a:spcAft>
              <a:buSzPts val="1600"/>
              <a:buNone/>
            </a:pPr>
            <a:endParaRPr/>
          </a:p>
        </p:txBody>
      </p:sp>
      <p:pic>
        <p:nvPicPr>
          <p:cNvPr id="567" name="Google Shape;567;p37"/>
          <p:cNvPicPr preferRelativeResize="0"/>
          <p:nvPr/>
        </p:nvPicPr>
        <p:blipFill rotWithShape="1">
          <a:blip r:embed="rId3">
            <a:alphaModFix/>
          </a:blip>
          <a:srcRect/>
          <a:stretch/>
        </p:blipFill>
        <p:spPr>
          <a:xfrm rot="335003">
            <a:off x="6403899" y="3758634"/>
            <a:ext cx="2466202" cy="2682380"/>
          </a:xfrm>
          <a:prstGeom prst="rect">
            <a:avLst/>
          </a:prstGeom>
          <a:noFill/>
          <a:ln>
            <a:noFill/>
          </a:ln>
        </p:spPr>
      </p:pic>
      <p:sp>
        <p:nvSpPr>
          <p:cNvPr id="568" name="Google Shape;568;p37"/>
          <p:cNvSpPr txBox="1"/>
          <p:nvPr/>
        </p:nvSpPr>
        <p:spPr>
          <a:xfrm>
            <a:off x="624034" y="1484784"/>
            <a:ext cx="7764389" cy="646331"/>
          </a:xfrm>
          <a:prstGeom prst="rect">
            <a:avLst/>
          </a:prstGeom>
          <a:solidFill>
            <a:srgbClr val="D8D8D8"/>
          </a:solidFill>
          <a:ln w="9525" cap="flat" cmpd="sng">
            <a:solidFill>
              <a:schemeClr val="dk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i="1">
                <a:solidFill>
                  <a:schemeClr val="dk1"/>
                </a:solidFill>
                <a:latin typeface="Gill Sans"/>
                <a:ea typeface="Gill Sans"/>
                <a:cs typeface="Gill Sans"/>
                <a:sym typeface="Gill Sans"/>
              </a:rPr>
              <a:t>PREMIS = “things that most working preservation repositories are likely to need to know in order to support digital preservation”   </a:t>
            </a:r>
            <a:r>
              <a:rPr lang="en-US" sz="1200" i="1">
                <a:solidFill>
                  <a:schemeClr val="dk1"/>
                </a:solidFill>
                <a:latin typeface="Gill Sans"/>
                <a:ea typeface="Gill Sans"/>
                <a:cs typeface="Gill Sans"/>
                <a:sym typeface="Gill Sans"/>
              </a:rPr>
              <a:t>-- PREMIS Data Dictionary</a:t>
            </a:r>
            <a:endParaRPr sz="1200">
              <a:solidFill>
                <a:schemeClr val="dk1"/>
              </a:solidFill>
              <a:latin typeface="Gill Sans"/>
              <a:ea typeface="Gill Sans"/>
              <a:cs typeface="Gill Sans"/>
              <a:sym typeface="Gill Sans"/>
            </a:endParaRPr>
          </a:p>
        </p:txBody>
      </p:sp>
      <p:sp>
        <p:nvSpPr>
          <p:cNvPr id="569" name="Google Shape;569;p37"/>
          <p:cNvSpPr txBox="1"/>
          <p:nvPr/>
        </p:nvSpPr>
        <p:spPr>
          <a:xfrm>
            <a:off x="553060" y="2492896"/>
            <a:ext cx="7920880" cy="3303637"/>
          </a:xfrm>
          <a:prstGeom prst="rect">
            <a:avLst/>
          </a:prstGeom>
          <a:noFill/>
          <a:ln>
            <a:noFill/>
          </a:ln>
        </p:spPr>
        <p:txBody>
          <a:bodyPr spcFirstLastPara="1" wrap="square" lIns="91425" tIns="45700" rIns="91425" bIns="45700" anchor="t" anchorCtr="0">
            <a:normAutofit lnSpcReduction="10000"/>
          </a:bodyPr>
          <a:lstStyle/>
          <a:p>
            <a:pPr marL="365125" marR="0" lvl="0" indent="-282575" algn="l" rtl="0">
              <a:spcBef>
                <a:spcPts val="0"/>
              </a:spcBef>
              <a:spcAft>
                <a:spcPts val="0"/>
              </a:spcAft>
              <a:buClr>
                <a:srgbClr val="E46C0A"/>
              </a:buClr>
              <a:buSzPts val="1920"/>
              <a:buFont typeface="Noto Sans Symbols"/>
              <a:buChar char="▪"/>
            </a:pPr>
            <a:r>
              <a:rPr lang="en-US" sz="2400">
                <a:solidFill>
                  <a:schemeClr val="dk1"/>
                </a:solidFill>
                <a:latin typeface="Verdana"/>
                <a:ea typeface="Verdana"/>
                <a:cs typeface="Verdana"/>
                <a:sym typeface="Verdana"/>
              </a:rPr>
              <a:t>valuable resource to know what you need to capture</a:t>
            </a:r>
            <a:endParaRPr/>
          </a:p>
          <a:p>
            <a:pPr marL="365125" marR="0" lvl="0" indent="-282575" algn="l" rtl="0">
              <a:spcBef>
                <a:spcPts val="600"/>
              </a:spcBef>
              <a:spcAft>
                <a:spcPts val="0"/>
              </a:spcAft>
              <a:buClr>
                <a:srgbClr val="E46C0A"/>
              </a:buClr>
              <a:buSzPts val="1920"/>
              <a:buFont typeface="Noto Sans Symbols"/>
              <a:buChar char="▪"/>
            </a:pPr>
            <a:r>
              <a:rPr lang="en-US" sz="2400">
                <a:solidFill>
                  <a:schemeClr val="dk1"/>
                </a:solidFill>
                <a:latin typeface="Verdana"/>
                <a:ea typeface="Verdana"/>
                <a:cs typeface="Verdana"/>
                <a:sym typeface="Verdana"/>
              </a:rPr>
              <a:t>a method to model the </a:t>
            </a:r>
            <a:br>
              <a:rPr lang="en-US" sz="2400">
                <a:solidFill>
                  <a:schemeClr val="dk1"/>
                </a:solidFill>
                <a:latin typeface="Verdana"/>
                <a:ea typeface="Verdana"/>
                <a:cs typeface="Verdana"/>
                <a:sym typeface="Verdana"/>
              </a:rPr>
            </a:br>
            <a:r>
              <a:rPr lang="en-US" sz="2400">
                <a:solidFill>
                  <a:schemeClr val="dk1"/>
                </a:solidFill>
                <a:latin typeface="Verdana"/>
                <a:ea typeface="Verdana"/>
                <a:cs typeface="Verdana"/>
                <a:sym typeface="Verdana"/>
              </a:rPr>
              <a:t>information you need</a:t>
            </a:r>
            <a:endParaRPr/>
          </a:p>
          <a:p>
            <a:pPr marL="365125" marR="0" lvl="0" indent="-282575" algn="l" rtl="0">
              <a:spcBef>
                <a:spcPts val="600"/>
              </a:spcBef>
              <a:spcAft>
                <a:spcPts val="0"/>
              </a:spcAft>
              <a:buClr>
                <a:srgbClr val="E46C0A"/>
              </a:buClr>
              <a:buSzPts val="1920"/>
              <a:buFont typeface="Noto Sans Symbols"/>
              <a:buChar char="▪"/>
            </a:pPr>
            <a:r>
              <a:rPr lang="en-US" sz="2400">
                <a:solidFill>
                  <a:schemeClr val="dk1"/>
                </a:solidFill>
                <a:latin typeface="Verdana"/>
                <a:ea typeface="Verdana"/>
                <a:cs typeface="Verdana"/>
                <a:sym typeface="Verdana"/>
              </a:rPr>
              <a:t>a data model with MANY </a:t>
            </a:r>
            <a:br>
              <a:rPr lang="en-US" sz="2400">
                <a:solidFill>
                  <a:schemeClr val="dk1"/>
                </a:solidFill>
                <a:latin typeface="Verdana"/>
                <a:ea typeface="Verdana"/>
                <a:cs typeface="Verdana"/>
                <a:sym typeface="Verdana"/>
              </a:rPr>
            </a:br>
            <a:r>
              <a:rPr lang="en-US" sz="2400">
                <a:solidFill>
                  <a:schemeClr val="dk1"/>
                </a:solidFill>
                <a:latin typeface="Verdana"/>
                <a:ea typeface="Verdana"/>
                <a:cs typeface="Verdana"/>
                <a:sym typeface="Verdana"/>
              </a:rPr>
              <a:t>implementations in different </a:t>
            </a:r>
            <a:br>
              <a:rPr lang="en-US" sz="2400">
                <a:solidFill>
                  <a:schemeClr val="dk1"/>
                </a:solidFill>
                <a:latin typeface="Verdana"/>
                <a:ea typeface="Verdana"/>
                <a:cs typeface="Verdana"/>
                <a:sym typeface="Verdana"/>
              </a:rPr>
            </a:br>
            <a:r>
              <a:rPr lang="en-US" sz="2400">
                <a:solidFill>
                  <a:schemeClr val="dk1"/>
                </a:solidFill>
                <a:latin typeface="Verdana"/>
                <a:ea typeface="Verdana"/>
                <a:cs typeface="Verdana"/>
                <a:sym typeface="Verdana"/>
              </a:rPr>
              <a:t>institutions</a:t>
            </a:r>
            <a:endParaRPr/>
          </a:p>
          <a:p>
            <a:pPr marL="365125" marR="0" lvl="0" indent="-282575" algn="l" rtl="0">
              <a:spcBef>
                <a:spcPts val="600"/>
              </a:spcBef>
              <a:spcAft>
                <a:spcPts val="0"/>
              </a:spcAft>
              <a:buClr>
                <a:srgbClr val="E46C0A"/>
              </a:buClr>
              <a:buSzPts val="1920"/>
              <a:buFont typeface="Noto Sans Symbols"/>
              <a:buChar char="▪"/>
            </a:pPr>
            <a:r>
              <a:rPr lang="en-US" sz="2400">
                <a:solidFill>
                  <a:schemeClr val="dk1"/>
                </a:solidFill>
                <a:latin typeface="Verdana"/>
                <a:ea typeface="Verdana"/>
                <a:cs typeface="Verdana"/>
                <a:sym typeface="Verdana"/>
              </a:rPr>
              <a:t>a community of users with </a:t>
            </a:r>
            <a:br>
              <a:rPr lang="en-US" sz="2400">
                <a:solidFill>
                  <a:schemeClr val="dk1"/>
                </a:solidFill>
                <a:latin typeface="Verdana"/>
                <a:ea typeface="Verdana"/>
                <a:cs typeface="Verdana"/>
                <a:sym typeface="Verdana"/>
              </a:rPr>
            </a:br>
            <a:r>
              <a:rPr lang="en-US" sz="2400">
                <a:solidFill>
                  <a:schemeClr val="dk1"/>
                </a:solidFill>
                <a:latin typeface="Verdana"/>
                <a:ea typeface="Verdana"/>
                <a:cs typeface="Verdana"/>
                <a:sym typeface="Verdana"/>
              </a:rPr>
              <a:t>good resources</a:t>
            </a:r>
            <a:endParaRPr sz="2400">
              <a:solidFill>
                <a:schemeClr val="dk1"/>
              </a:solidFill>
              <a:latin typeface="Verdana"/>
              <a:ea typeface="Verdana"/>
              <a:cs typeface="Verdana"/>
              <a:sym typeface="Verdan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38"/>
          <p:cNvSpPr txBox="1">
            <a:spLocks noGrp="1"/>
          </p:cNvSpPr>
          <p:nvPr>
            <p:ph type="body" idx="1"/>
          </p:nvPr>
        </p:nvSpPr>
        <p:spPr>
          <a:xfrm>
            <a:off x="2578100" y="692696"/>
            <a:ext cx="6400800" cy="1509713"/>
          </a:xfrm>
          <a:prstGeom prst="rect">
            <a:avLst/>
          </a:prstGeom>
          <a:noFill/>
          <a:ln>
            <a:noFill/>
          </a:ln>
        </p:spPr>
        <p:txBody>
          <a:bodyPr spcFirstLastPara="1" wrap="square" lIns="91425" tIns="45700" rIns="91425" bIns="45700" anchor="b" anchorCtr="0">
            <a:noAutofit/>
          </a:bodyPr>
          <a:lstStyle/>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r>
              <a:rPr lang="en-US" sz="1800" b="1"/>
              <a:t>Eld Zierau</a:t>
            </a:r>
            <a:endParaRPr/>
          </a:p>
          <a:p>
            <a:pPr marL="82550" lvl="0" indent="0" algn="l" rtl="0">
              <a:lnSpc>
                <a:spcPct val="127777"/>
              </a:lnSpc>
              <a:spcBef>
                <a:spcPts val="0"/>
              </a:spcBef>
              <a:spcAft>
                <a:spcPts val="0"/>
              </a:spcAft>
              <a:buSzPts val="1440"/>
              <a:buNone/>
            </a:pPr>
            <a:r>
              <a:rPr lang="en-US" sz="1800"/>
              <a:t>Royal Danish Library</a:t>
            </a:r>
            <a:endParaRPr/>
          </a:p>
          <a:p>
            <a:pPr marL="82550" lvl="0" indent="0" algn="l" rtl="0">
              <a:lnSpc>
                <a:spcPct val="127777"/>
              </a:lnSpc>
              <a:spcBef>
                <a:spcPts val="0"/>
              </a:spcBef>
              <a:spcAft>
                <a:spcPts val="0"/>
              </a:spcAft>
              <a:buSzPts val="1440"/>
              <a:buNone/>
            </a:pPr>
            <a:endParaRPr sz="1800"/>
          </a:p>
          <a:p>
            <a:pPr marL="18288" lvl="0" indent="0" algn="l" rtl="0">
              <a:lnSpc>
                <a:spcPct val="127777"/>
              </a:lnSpc>
              <a:spcBef>
                <a:spcPts val="0"/>
              </a:spcBef>
              <a:spcAft>
                <a:spcPts val="0"/>
              </a:spcAft>
              <a:buSzPts val="1440"/>
              <a:buNone/>
            </a:pPr>
            <a:endParaRPr sz="1800"/>
          </a:p>
        </p:txBody>
      </p:sp>
      <p:grpSp>
        <p:nvGrpSpPr>
          <p:cNvPr id="578" name="Google Shape;578;p38"/>
          <p:cNvGrpSpPr/>
          <p:nvPr/>
        </p:nvGrpSpPr>
        <p:grpSpPr>
          <a:xfrm flipH="1">
            <a:off x="179388" y="3135313"/>
            <a:ext cx="2160587" cy="3606800"/>
            <a:chOff x="6228184" y="1982391"/>
            <a:chExt cx="2592288" cy="4326930"/>
          </a:xfrm>
        </p:grpSpPr>
        <p:pic>
          <p:nvPicPr>
            <p:cNvPr id="579" name="Google Shape;579;p38"/>
            <p:cNvPicPr preferRelativeResize="0"/>
            <p:nvPr/>
          </p:nvPicPr>
          <p:blipFill rotWithShape="1">
            <a:blip r:embed="rId3">
              <a:alphaModFix/>
            </a:blip>
            <a:srcRect l="58854" b="6773"/>
            <a:stretch/>
          </p:blipFill>
          <p:spPr>
            <a:xfrm>
              <a:off x="6228184" y="1982391"/>
              <a:ext cx="2592288" cy="4326930"/>
            </a:xfrm>
            <a:prstGeom prst="rect">
              <a:avLst/>
            </a:prstGeom>
            <a:noFill/>
            <a:ln>
              <a:noFill/>
            </a:ln>
          </p:spPr>
        </p:pic>
        <p:pic>
          <p:nvPicPr>
            <p:cNvPr id="580" name="Google Shape;580;p38"/>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pic>
        <p:nvPicPr>
          <p:cNvPr id="581" name="Google Shape;581;p38"/>
          <p:cNvPicPr preferRelativeResize="0"/>
          <p:nvPr/>
        </p:nvPicPr>
        <p:blipFill rotWithShape="1">
          <a:blip r:embed="rId5">
            <a:alphaModFix/>
          </a:blip>
          <a:srcRect l="55384" t="17833" r="-30646" b="56333"/>
          <a:stretch/>
        </p:blipFill>
        <p:spPr>
          <a:xfrm rot="-880731">
            <a:off x="6076879" y="4246868"/>
            <a:ext cx="1853866" cy="821435"/>
          </a:xfrm>
          <a:prstGeom prst="diagStripe">
            <a:avLst>
              <a:gd name="adj" fmla="val 50000"/>
            </a:avLst>
          </a:prstGeom>
          <a:noFill/>
          <a:ln>
            <a:noFill/>
          </a:ln>
        </p:spPr>
      </p:pic>
      <p:pic>
        <p:nvPicPr>
          <p:cNvPr id="582" name="Google Shape;582;p38"/>
          <p:cNvPicPr preferRelativeResize="0"/>
          <p:nvPr/>
        </p:nvPicPr>
        <p:blipFill rotWithShape="1">
          <a:blip r:embed="rId6">
            <a:alphaModFix/>
          </a:blip>
          <a:srcRect l="62845" t="38173" r="-12066" b="45007"/>
          <a:stretch/>
        </p:blipFill>
        <p:spPr>
          <a:xfrm>
            <a:off x="7622053" y="5206423"/>
            <a:ext cx="1243382" cy="558800"/>
          </a:xfrm>
          <a:prstGeom prst="parallelogram">
            <a:avLst>
              <a:gd name="adj" fmla="val 25000"/>
            </a:avLst>
          </a:prstGeom>
          <a:noFill/>
          <a:ln>
            <a:noFill/>
          </a:ln>
        </p:spPr>
      </p:pic>
      <p:pic>
        <p:nvPicPr>
          <p:cNvPr id="583" name="Google Shape;583;p38"/>
          <p:cNvPicPr preferRelativeResize="0"/>
          <p:nvPr/>
        </p:nvPicPr>
        <p:blipFill rotWithShape="1">
          <a:blip r:embed="rId6">
            <a:alphaModFix/>
          </a:blip>
          <a:srcRect l="30480" t="15634" r="31713" b="73052"/>
          <a:stretch/>
        </p:blipFill>
        <p:spPr>
          <a:xfrm>
            <a:off x="7993746" y="4371985"/>
            <a:ext cx="955040" cy="375920"/>
          </a:xfrm>
          <a:prstGeom prst="rect">
            <a:avLst/>
          </a:prstGeom>
          <a:noFill/>
          <a:ln>
            <a:noFill/>
          </a:ln>
        </p:spPr>
      </p:pic>
      <p:pic>
        <p:nvPicPr>
          <p:cNvPr id="584" name="Google Shape;584;p38"/>
          <p:cNvPicPr preferRelativeResize="0"/>
          <p:nvPr/>
        </p:nvPicPr>
        <p:blipFill rotWithShape="1">
          <a:blip r:embed="rId6">
            <a:alphaModFix/>
          </a:blip>
          <a:srcRect t="19855" r="70588" b="66329"/>
          <a:stretch/>
        </p:blipFill>
        <p:spPr>
          <a:xfrm>
            <a:off x="7196187" y="4106083"/>
            <a:ext cx="742997" cy="459007"/>
          </a:xfrm>
          <a:prstGeom prst="rect">
            <a:avLst/>
          </a:prstGeom>
          <a:noFill/>
          <a:ln>
            <a:noFill/>
          </a:ln>
        </p:spPr>
      </p:pic>
      <p:pic>
        <p:nvPicPr>
          <p:cNvPr id="585" name="Google Shape;585;p38"/>
          <p:cNvPicPr preferRelativeResize="0"/>
          <p:nvPr/>
        </p:nvPicPr>
        <p:blipFill rotWithShape="1">
          <a:blip r:embed="rId6">
            <a:alphaModFix/>
          </a:blip>
          <a:srcRect l="2080" t="1" r="60113" b="82541"/>
          <a:stretch/>
        </p:blipFill>
        <p:spPr>
          <a:xfrm rot="2863354">
            <a:off x="7533398" y="4481823"/>
            <a:ext cx="955040" cy="580024"/>
          </a:xfrm>
          <a:prstGeom prst="ellipse">
            <a:avLst/>
          </a:prstGeom>
          <a:noFill/>
          <a:ln>
            <a:noFill/>
          </a:ln>
        </p:spPr>
      </p:pic>
      <p:sp>
        <p:nvSpPr>
          <p:cNvPr id="586" name="Google Shape;586;p38"/>
          <p:cNvSpPr/>
          <p:nvPr/>
        </p:nvSpPr>
        <p:spPr>
          <a:xfrm rot="-5039747" flipH="1">
            <a:off x="6165168" y="5357733"/>
            <a:ext cx="1119033" cy="45455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Gill Sans"/>
              <a:ea typeface="Gill Sans"/>
              <a:cs typeface="Gill Sans"/>
              <a:sym typeface="Gill Sans"/>
            </a:endParaRPr>
          </a:p>
        </p:txBody>
      </p:sp>
      <p:pic>
        <p:nvPicPr>
          <p:cNvPr id="587" name="Google Shape;587;p38" descr="P:\digital.bevaring.dk\Illustrations\production\4_PNG_UK_www\Metadata_DigitalPreservation.png"/>
          <p:cNvPicPr preferRelativeResize="0"/>
          <p:nvPr/>
        </p:nvPicPr>
        <p:blipFill rotWithShape="1">
          <a:blip r:embed="rId7">
            <a:alphaModFix/>
          </a:blip>
          <a:srcRect l="25529" t="31440" r="35331" b="5680"/>
          <a:stretch/>
        </p:blipFill>
        <p:spPr>
          <a:xfrm flipH="1">
            <a:off x="7100914" y="4956545"/>
            <a:ext cx="648072" cy="1584176"/>
          </a:xfrm>
          <a:prstGeom prst="rect">
            <a:avLst/>
          </a:prstGeom>
          <a:noFill/>
          <a:ln>
            <a:noFill/>
          </a:ln>
        </p:spPr>
      </p:pic>
      <p:pic>
        <p:nvPicPr>
          <p:cNvPr id="588" name="Google Shape;588;p38"/>
          <p:cNvPicPr preferRelativeResize="0"/>
          <p:nvPr/>
        </p:nvPicPr>
        <p:blipFill rotWithShape="1">
          <a:blip r:embed="rId8">
            <a:alphaModFix/>
          </a:blip>
          <a:srcRect/>
          <a:stretch/>
        </p:blipFill>
        <p:spPr>
          <a:xfrm rot="-1675404">
            <a:off x="6442588" y="4866451"/>
            <a:ext cx="1332633" cy="247753"/>
          </a:xfrm>
          <a:prstGeom prst="rect">
            <a:avLst/>
          </a:prstGeom>
          <a:noFill/>
          <a:ln>
            <a:noFill/>
          </a:ln>
        </p:spPr>
      </p:pic>
      <p:pic>
        <p:nvPicPr>
          <p:cNvPr id="589" name="Google Shape;589;p38"/>
          <p:cNvPicPr preferRelativeResize="0"/>
          <p:nvPr/>
        </p:nvPicPr>
        <p:blipFill rotWithShape="1">
          <a:blip r:embed="rId6">
            <a:alphaModFix/>
          </a:blip>
          <a:srcRect l="52800" t="4235" r="13012" b="84144"/>
          <a:stretch/>
        </p:blipFill>
        <p:spPr>
          <a:xfrm>
            <a:off x="6199805" y="5401876"/>
            <a:ext cx="863601" cy="386080"/>
          </a:xfrm>
          <a:prstGeom prst="rect">
            <a:avLst/>
          </a:prstGeom>
          <a:noFill/>
          <a:ln>
            <a:noFill/>
          </a:ln>
        </p:spPr>
      </p:pic>
      <p:sp>
        <p:nvSpPr>
          <p:cNvPr id="590" name="Google Shape;590;p38"/>
          <p:cNvSpPr/>
          <p:nvPr/>
        </p:nvSpPr>
        <p:spPr>
          <a:xfrm rot="2698916" flipH="1">
            <a:off x="5999297" y="4136099"/>
            <a:ext cx="427886" cy="75609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Gill Sans"/>
              <a:ea typeface="Gill Sans"/>
              <a:cs typeface="Gill Sans"/>
              <a:sym typeface="Gill Sans"/>
            </a:endParaRPr>
          </a:p>
        </p:txBody>
      </p:sp>
      <p:sp>
        <p:nvSpPr>
          <p:cNvPr id="591" name="Google Shape;591;p38"/>
          <p:cNvSpPr txBox="1"/>
          <p:nvPr/>
        </p:nvSpPr>
        <p:spPr>
          <a:xfrm>
            <a:off x="2515445" y="2076675"/>
            <a:ext cx="6318993" cy="2376264"/>
          </a:xfrm>
          <a:prstGeom prst="rect">
            <a:avLst/>
          </a:prstGeom>
          <a:noFill/>
          <a:ln>
            <a:noFill/>
          </a:ln>
        </p:spPr>
        <p:txBody>
          <a:bodyPr spcFirstLastPara="1" wrap="square" lIns="91425" tIns="45700" rIns="91425" bIns="45700" anchor="b" anchorCtr="0">
            <a:normAutofit/>
          </a:bodyPr>
          <a:lstStyle/>
          <a:p>
            <a:pPr marL="18288" marR="0" lvl="0" indent="0" algn="l" rtl="0">
              <a:lnSpc>
                <a:spcPct val="90000"/>
              </a:lnSpc>
              <a:spcBef>
                <a:spcPts val="0"/>
              </a:spcBef>
              <a:spcAft>
                <a:spcPts val="0"/>
              </a:spcAft>
              <a:buClr>
                <a:srgbClr val="E46C0A"/>
              </a:buClr>
              <a:buSzPts val="2240"/>
              <a:buFont typeface="Noto Sans Symbols"/>
              <a:buNone/>
            </a:pPr>
            <a:r>
              <a:rPr lang="en-US" sz="2800" b="1" i="0" u="none" strike="noStrike" cap="none">
                <a:solidFill>
                  <a:srgbClr val="000000"/>
                </a:solidFill>
                <a:latin typeface="Verdana"/>
                <a:ea typeface="Verdana"/>
                <a:cs typeface="Verdana"/>
                <a:sym typeface="Verdana"/>
              </a:rPr>
              <a:t>OUTLINE OF MAIN ENTITIES</a:t>
            </a:r>
            <a:endParaRPr/>
          </a:p>
          <a:p>
            <a:pPr marL="18288" marR="0" lvl="0" indent="0" algn="l" rtl="0">
              <a:lnSpc>
                <a:spcPct val="90000"/>
              </a:lnSpc>
              <a:spcBef>
                <a:spcPts val="600"/>
              </a:spcBef>
              <a:spcAft>
                <a:spcPts val="0"/>
              </a:spcAft>
              <a:buClr>
                <a:srgbClr val="E46C0A"/>
              </a:buClr>
              <a:buSzPts val="320"/>
              <a:buFont typeface="Noto Sans Symbols"/>
              <a:buNone/>
            </a:pPr>
            <a:br>
              <a:rPr lang="en-US" sz="400" b="1" i="0" u="none" strike="noStrike" cap="none">
                <a:solidFill>
                  <a:srgbClr val="000000"/>
                </a:solidFill>
                <a:latin typeface="Verdana"/>
                <a:ea typeface="Verdana"/>
                <a:cs typeface="Verdana"/>
                <a:sym typeface="Verdana"/>
              </a:rPr>
            </a:br>
            <a:r>
              <a:rPr lang="en-US" sz="2000" b="1" i="0" u="none" strike="noStrike" cap="none">
                <a:solidFill>
                  <a:srgbClr val="000000"/>
                </a:solidFill>
                <a:latin typeface="Verdana"/>
                <a:ea typeface="Verdana"/>
                <a:cs typeface="Verdana"/>
                <a:sym typeface="Verdana"/>
              </a:rPr>
              <a:t>THE DATA MODEL &amp; KEY CONCEPTS</a:t>
            </a:r>
            <a:br>
              <a:rPr lang="en-US" sz="2000" b="1" i="0" u="none" strike="noStrike" cap="none">
                <a:solidFill>
                  <a:srgbClr val="000000"/>
                </a:solidFill>
                <a:latin typeface="Verdana"/>
                <a:ea typeface="Verdana"/>
                <a:cs typeface="Verdana"/>
                <a:sym typeface="Verdana"/>
              </a:rPr>
            </a:br>
            <a:endParaRPr sz="2000" b="0" i="0" u="none" strike="noStrike" cap="none">
              <a:solidFill>
                <a:srgbClr val="032855"/>
              </a:solidFill>
              <a:latin typeface="Verdana"/>
              <a:ea typeface="Verdana"/>
              <a:cs typeface="Verdana"/>
              <a:sym typeface="Verdana"/>
            </a:endParaRPr>
          </a:p>
        </p:txBody>
      </p:sp>
      <p:pic>
        <p:nvPicPr>
          <p:cNvPr id="592" name="Google Shape;592;p38" descr="P:\digital.bevaring.dk\Illustrations\production\2_PNG_Croppet\Database_DigitalBevaring.png"/>
          <p:cNvPicPr preferRelativeResize="0"/>
          <p:nvPr/>
        </p:nvPicPr>
        <p:blipFill rotWithShape="1">
          <a:blip r:embed="rId9">
            <a:alphaModFix/>
          </a:blip>
          <a:srcRect/>
          <a:stretch/>
        </p:blipFill>
        <p:spPr>
          <a:xfrm>
            <a:off x="7854499" y="828024"/>
            <a:ext cx="965478" cy="137438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239"/>
        <p:cNvGrpSpPr/>
        <p:nvPr/>
      </p:nvGrpSpPr>
      <p:grpSpPr>
        <a:xfrm>
          <a:off x="0" y="0"/>
          <a:ext cx="0" cy="0"/>
          <a:chOff x="0" y="0"/>
          <a:chExt cx="0" cy="0"/>
        </a:xfrm>
      </p:grpSpPr>
      <p:sp>
        <p:nvSpPr>
          <p:cNvPr id="3240" name="Google Shape;3240;p121"/>
          <p:cNvSpPr txBox="1">
            <a:spLocks noGrp="1"/>
          </p:cNvSpPr>
          <p:nvPr>
            <p:ph type="title"/>
          </p:nvPr>
        </p:nvSpPr>
        <p:spPr>
          <a:xfrm>
            <a:off x="1331913" y="692150"/>
            <a:ext cx="6048375" cy="874713"/>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None/>
            </a:pPr>
            <a:r>
              <a:rPr lang="en-US"/>
              <a:t>The PREMIS Data Model </a:t>
            </a:r>
            <a:endParaRPr/>
          </a:p>
        </p:txBody>
      </p:sp>
      <p:pic>
        <p:nvPicPr>
          <p:cNvPr id="3241" name="Google Shape;3241;p121" descr="P:\digital.bevaring.dk\Illustrations\production\2_PNG_Croppet\Database_DigitalBevaring.png"/>
          <p:cNvPicPr preferRelativeResize="0"/>
          <p:nvPr/>
        </p:nvPicPr>
        <p:blipFill rotWithShape="1">
          <a:blip r:embed="rId3">
            <a:alphaModFix/>
          </a:blip>
          <a:srcRect/>
          <a:stretch/>
        </p:blipFill>
        <p:spPr>
          <a:xfrm>
            <a:off x="7620000" y="836613"/>
            <a:ext cx="1214438" cy="1728787"/>
          </a:xfrm>
          <a:prstGeom prst="rect">
            <a:avLst/>
          </a:prstGeom>
          <a:noFill/>
          <a:ln>
            <a:noFill/>
          </a:ln>
        </p:spPr>
      </p:pic>
      <p:grpSp>
        <p:nvGrpSpPr>
          <p:cNvPr id="3242" name="Google Shape;3242;p121"/>
          <p:cNvGrpSpPr/>
          <p:nvPr/>
        </p:nvGrpSpPr>
        <p:grpSpPr>
          <a:xfrm>
            <a:off x="179388" y="765175"/>
            <a:ext cx="1655762" cy="2519363"/>
            <a:chOff x="251521" y="908720"/>
            <a:chExt cx="1152128" cy="1515251"/>
          </a:xfrm>
        </p:grpSpPr>
        <p:pic>
          <p:nvPicPr>
            <p:cNvPr id="3243" name="Google Shape;3243;p121"/>
            <p:cNvPicPr preferRelativeResize="0"/>
            <p:nvPr/>
          </p:nvPicPr>
          <p:blipFill rotWithShape="1">
            <a:blip r:embed="rId4">
              <a:alphaModFix/>
            </a:blip>
            <a:srcRect/>
            <a:stretch/>
          </p:blipFill>
          <p:spPr>
            <a:xfrm rot="-1675404">
              <a:off x="279429" y="1271345"/>
              <a:ext cx="927285" cy="149009"/>
            </a:xfrm>
            <a:prstGeom prst="rect">
              <a:avLst/>
            </a:prstGeom>
            <a:noFill/>
            <a:ln>
              <a:noFill/>
            </a:ln>
          </p:spPr>
        </p:pic>
        <p:pic>
          <p:nvPicPr>
            <p:cNvPr id="3244" name="Google Shape;3244;p121" descr="P:\digital.bevaring.dk\Illustrations\production\4_PNG_UK_www\Metadata_DigitalPreservation.png"/>
            <p:cNvPicPr preferRelativeResize="0"/>
            <p:nvPr/>
          </p:nvPicPr>
          <p:blipFill rotWithShape="1">
            <a:blip r:embed="rId5">
              <a:alphaModFix/>
            </a:blip>
            <a:srcRect/>
            <a:stretch/>
          </p:blipFill>
          <p:spPr>
            <a:xfrm>
              <a:off x="251521" y="908720"/>
              <a:ext cx="1152128" cy="1515251"/>
            </a:xfrm>
            <a:prstGeom prst="rect">
              <a:avLst/>
            </a:prstGeom>
            <a:noFill/>
            <a:ln>
              <a:noFill/>
            </a:ln>
          </p:spPr>
        </p:pic>
        <p:sp>
          <p:nvSpPr>
            <p:cNvPr id="3245" name="Google Shape;3245;p121"/>
            <p:cNvSpPr/>
            <p:nvPr/>
          </p:nvSpPr>
          <p:spPr>
            <a:xfrm>
              <a:off x="323322" y="2348542"/>
              <a:ext cx="1080327" cy="72564"/>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sp>
        <p:nvSpPr>
          <p:cNvPr id="3246" name="Google Shape;3246;p121"/>
          <p:cNvSpPr/>
          <p:nvPr/>
        </p:nvSpPr>
        <p:spPr>
          <a:xfrm>
            <a:off x="1331913" y="1700213"/>
            <a:ext cx="647700" cy="576262"/>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3247" name="Google Shape;3247;p121"/>
          <p:cNvSpPr txBox="1">
            <a:spLocks noGrp="1"/>
          </p:cNvSpPr>
          <p:nvPr>
            <p:ph type="body" idx="1"/>
          </p:nvPr>
        </p:nvSpPr>
        <p:spPr>
          <a:xfrm>
            <a:off x="1004888" y="1663700"/>
            <a:ext cx="7829550" cy="4573588"/>
          </a:xfrm>
          <a:prstGeom prst="rect">
            <a:avLst/>
          </a:prstGeom>
          <a:noFill/>
          <a:ln>
            <a:noFill/>
          </a:ln>
        </p:spPr>
        <p:txBody>
          <a:bodyPr spcFirstLastPara="1" wrap="square" lIns="91425" tIns="45700" rIns="91425" bIns="45700" anchor="t" anchorCtr="0">
            <a:normAutofit/>
          </a:bodyPr>
          <a:lstStyle/>
          <a:p>
            <a:pPr marL="365125" lvl="0" indent="-282575" algn="l" rtl="0">
              <a:lnSpc>
                <a:spcPct val="110000"/>
              </a:lnSpc>
              <a:spcBef>
                <a:spcPts val="600"/>
              </a:spcBef>
              <a:spcAft>
                <a:spcPts val="0"/>
              </a:spcAft>
              <a:buSzPts val="1280"/>
              <a:buFont typeface="Noto Sans Symbols"/>
              <a:buNone/>
            </a:pPr>
            <a:endParaRPr sz="1600" dirty="0"/>
          </a:p>
          <a:p>
            <a:pPr marL="365125" lvl="0" indent="-282575" algn="l" rtl="0">
              <a:lnSpc>
                <a:spcPct val="110000"/>
              </a:lnSpc>
              <a:spcBef>
                <a:spcPts val="600"/>
              </a:spcBef>
              <a:spcAft>
                <a:spcPts val="0"/>
              </a:spcAft>
              <a:buSzPts val="1920"/>
              <a:buChar char="▪"/>
            </a:pPr>
            <a:r>
              <a:rPr lang="en-US" sz="2400" dirty="0"/>
              <a:t>Why have a data model?</a:t>
            </a:r>
            <a:endParaRPr dirty="0"/>
          </a:p>
          <a:p>
            <a:pPr marL="639763" lvl="1" indent="-236537" algn="l" rtl="0">
              <a:lnSpc>
                <a:spcPct val="110000"/>
              </a:lnSpc>
              <a:spcBef>
                <a:spcPts val="550"/>
              </a:spcBef>
              <a:spcAft>
                <a:spcPts val="0"/>
              </a:spcAft>
              <a:buSzPts val="2000"/>
              <a:buChar char="◦"/>
            </a:pPr>
            <a:r>
              <a:rPr lang="en-US" dirty="0"/>
              <a:t>Organizational convenience </a:t>
            </a:r>
            <a:br>
              <a:rPr lang="en-US" dirty="0"/>
            </a:br>
            <a:r>
              <a:rPr lang="en-US" dirty="0"/>
              <a:t>(for development and use)</a:t>
            </a:r>
            <a:endParaRPr dirty="0"/>
          </a:p>
          <a:p>
            <a:pPr marL="639763" lvl="1" indent="-236537" algn="l" rtl="0">
              <a:lnSpc>
                <a:spcPct val="110000"/>
              </a:lnSpc>
              <a:spcBef>
                <a:spcPts val="550"/>
              </a:spcBef>
              <a:spcAft>
                <a:spcPts val="0"/>
              </a:spcAft>
              <a:buSzPts val="2000"/>
              <a:buChar char="◦"/>
            </a:pPr>
            <a:r>
              <a:rPr lang="en-US" dirty="0"/>
              <a:t>But: not a formal entity-relationship model; not sufficient to design databases</a:t>
            </a:r>
          </a:p>
          <a:p>
            <a:pPr marL="639763" lvl="1" indent="-236537" algn="l" rtl="0">
              <a:lnSpc>
                <a:spcPct val="110000"/>
              </a:lnSpc>
              <a:spcBef>
                <a:spcPts val="550"/>
              </a:spcBef>
              <a:spcAft>
                <a:spcPts val="0"/>
              </a:spcAft>
              <a:buSzPts val="2000"/>
              <a:buChar char="◦"/>
            </a:pPr>
            <a:endParaRPr lang="da-DK" dirty="0"/>
          </a:p>
          <a:p>
            <a:pPr marL="0" indent="0">
              <a:lnSpc>
                <a:spcPct val="110000"/>
              </a:lnSpc>
              <a:spcBef>
                <a:spcPts val="550"/>
              </a:spcBef>
              <a:buSzPts val="2000"/>
              <a:buNone/>
            </a:pPr>
            <a:r>
              <a:rPr lang="da-DK" dirty="0"/>
              <a:t>The PREMIS Data Model is </a:t>
            </a:r>
            <a:r>
              <a:rPr lang="da-DK" dirty="0" err="1"/>
              <a:t>created</a:t>
            </a:r>
            <a:r>
              <a:rPr lang="da-DK" dirty="0"/>
              <a:t> by the </a:t>
            </a:r>
            <a:r>
              <a:rPr lang="da-DK" dirty="0" err="1"/>
              <a:t>community</a:t>
            </a:r>
            <a:r>
              <a:rPr lang="da-DK" dirty="0"/>
              <a:t> and </a:t>
            </a:r>
            <a:r>
              <a:rPr lang="da-DK" dirty="0" err="1"/>
              <a:t>experts</a:t>
            </a:r>
            <a:r>
              <a:rPr lang="da-DK" dirty="0"/>
              <a:t> in digital </a:t>
            </a:r>
            <a:r>
              <a:rPr lang="da-DK" dirty="0" err="1"/>
              <a:t>preservation</a:t>
            </a:r>
            <a:endParaRPr dirty="0"/>
          </a:p>
        </p:txBody>
      </p:sp>
    </p:spTree>
    <p:extLst>
      <p:ext uri="{BB962C8B-B14F-4D97-AF65-F5344CB8AC3E}">
        <p14:creationId xmlns:p14="http://schemas.microsoft.com/office/powerpoint/2010/main" val="1178968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47">
                                            <p:txEl>
                                              <p:pRg st="5" end="5"/>
                                            </p:txEl>
                                          </p:spTgt>
                                        </p:tgtEl>
                                        <p:attrNameLst>
                                          <p:attrName>style.visibility</p:attrName>
                                        </p:attrNameLst>
                                      </p:cBhvr>
                                      <p:to>
                                        <p:strVal val="visible"/>
                                      </p:to>
                                    </p:set>
                                    <p:animEffect transition="in" filter="fade">
                                      <p:cBhvr>
                                        <p:cTn id="7" dur="250"/>
                                        <p:tgtEl>
                                          <p:spTgt spid="32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4"/>
          <p:cNvSpPr txBox="1">
            <a:spLocks noGrp="1"/>
          </p:cNvSpPr>
          <p:nvPr>
            <p:ph type="title"/>
          </p:nvPr>
        </p:nvSpPr>
        <p:spPr>
          <a:xfrm>
            <a:off x="530225" y="706438"/>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What do we want you to think about?</a:t>
            </a:r>
            <a:endParaRPr/>
          </a:p>
        </p:txBody>
      </p:sp>
      <p:sp>
        <p:nvSpPr>
          <p:cNvPr id="211" name="Google Shape;211;p4"/>
          <p:cNvSpPr txBox="1">
            <a:spLocks noGrp="1"/>
          </p:cNvSpPr>
          <p:nvPr>
            <p:ph type="body" idx="1"/>
          </p:nvPr>
        </p:nvSpPr>
        <p:spPr>
          <a:xfrm>
            <a:off x="468313" y="1255713"/>
            <a:ext cx="8351837" cy="3686175"/>
          </a:xfrm>
          <a:prstGeom prst="rect">
            <a:avLst/>
          </a:prstGeom>
          <a:noFill/>
          <a:ln>
            <a:noFill/>
          </a:ln>
        </p:spPr>
        <p:txBody>
          <a:bodyPr spcFirstLastPara="1" wrap="square" lIns="91425" tIns="45700" rIns="91425" bIns="45700" anchor="t" anchorCtr="0">
            <a:noAutofit/>
          </a:bodyPr>
          <a:lstStyle/>
          <a:p>
            <a:pPr marL="423863" lvl="0" indent="-342899" algn="l" rtl="0">
              <a:lnSpc>
                <a:spcPct val="110000"/>
              </a:lnSpc>
              <a:spcBef>
                <a:spcPts val="0"/>
              </a:spcBef>
              <a:spcAft>
                <a:spcPts val="0"/>
              </a:spcAft>
              <a:buSzPts val="1600"/>
              <a:buChar char="▪"/>
            </a:pPr>
            <a:r>
              <a:rPr lang="en-US" dirty="0"/>
              <a:t>During this first part think about your use case!</a:t>
            </a:r>
            <a:endParaRPr dirty="0"/>
          </a:p>
          <a:p>
            <a:pPr marL="698501" lvl="1" indent="-342900" algn="l" rtl="0">
              <a:lnSpc>
                <a:spcPct val="110000"/>
              </a:lnSpc>
              <a:spcBef>
                <a:spcPts val="0"/>
              </a:spcBef>
              <a:spcAft>
                <a:spcPts val="0"/>
              </a:spcAft>
              <a:buSzPts val="2000"/>
              <a:buChar char="◦"/>
            </a:pPr>
            <a:r>
              <a:rPr lang="en-US" dirty="0"/>
              <a:t>I want to use PREMIS …???</a:t>
            </a:r>
            <a:endParaRPr dirty="0"/>
          </a:p>
          <a:p>
            <a:pPr marL="698501" lvl="1" indent="-190500" algn="l" rtl="0">
              <a:spcBef>
                <a:spcPts val="550"/>
              </a:spcBef>
              <a:spcAft>
                <a:spcPts val="0"/>
              </a:spcAft>
              <a:buSzPts val="2400"/>
              <a:buNone/>
            </a:pPr>
            <a:endParaRPr sz="2400" dirty="0">
              <a:latin typeface="Calibri"/>
              <a:ea typeface="Calibri"/>
              <a:cs typeface="Calibri"/>
              <a:sym typeface="Calibri"/>
            </a:endParaRPr>
          </a:p>
          <a:p>
            <a:pPr marL="423863" lvl="0" indent="-342899" algn="l" rtl="0">
              <a:spcBef>
                <a:spcPts val="600"/>
              </a:spcBef>
              <a:spcAft>
                <a:spcPts val="0"/>
              </a:spcAft>
              <a:buSzPts val="1920"/>
              <a:buChar char="▪"/>
            </a:pPr>
            <a:r>
              <a:rPr lang="en-US" sz="2400" dirty="0">
                <a:latin typeface="Calibri"/>
                <a:ea typeface="Calibri"/>
                <a:cs typeface="Calibri"/>
                <a:sym typeface="Calibri"/>
              </a:rPr>
              <a:t>Example: I’m </a:t>
            </a:r>
            <a:r>
              <a:rPr lang="en-US" sz="2400" dirty="0" err="1">
                <a:latin typeface="Calibri"/>
                <a:ea typeface="Calibri"/>
                <a:cs typeface="Calibri"/>
                <a:sym typeface="Calibri"/>
              </a:rPr>
              <a:t>digitising</a:t>
            </a:r>
            <a:r>
              <a:rPr lang="en-US" sz="2400" dirty="0">
                <a:latin typeface="Calibri"/>
                <a:ea typeface="Calibri"/>
                <a:cs typeface="Calibri"/>
                <a:sym typeface="Calibri"/>
              </a:rPr>
              <a:t> a number of publications made at my institution and I need to preserve these for the future and making sure they are accessible 50 years from now.</a:t>
            </a:r>
            <a:endParaRPr dirty="0"/>
          </a:p>
        </p:txBody>
      </p:sp>
      <p:grpSp>
        <p:nvGrpSpPr>
          <p:cNvPr id="212" name="Google Shape;212;p4"/>
          <p:cNvGrpSpPr/>
          <p:nvPr/>
        </p:nvGrpSpPr>
        <p:grpSpPr>
          <a:xfrm>
            <a:off x="7236296" y="3933056"/>
            <a:ext cx="1701005" cy="2839591"/>
            <a:chOff x="6228184" y="1982391"/>
            <a:chExt cx="2592288" cy="4326930"/>
          </a:xfrm>
        </p:grpSpPr>
        <p:pic>
          <p:nvPicPr>
            <p:cNvPr id="213" name="Google Shape;213;p4"/>
            <p:cNvPicPr preferRelativeResize="0"/>
            <p:nvPr/>
          </p:nvPicPr>
          <p:blipFill rotWithShape="1">
            <a:blip r:embed="rId3">
              <a:alphaModFix/>
            </a:blip>
            <a:srcRect l="58854" b="6773"/>
            <a:stretch/>
          </p:blipFill>
          <p:spPr>
            <a:xfrm>
              <a:off x="6228184" y="1982391"/>
              <a:ext cx="2592288" cy="4326930"/>
            </a:xfrm>
            <a:prstGeom prst="rect">
              <a:avLst/>
            </a:prstGeom>
            <a:noFill/>
            <a:ln>
              <a:noFill/>
            </a:ln>
          </p:spPr>
        </p:pic>
        <p:pic>
          <p:nvPicPr>
            <p:cNvPr id="214" name="Google Shape;214;p4"/>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253"/>
        <p:cNvGrpSpPr/>
        <p:nvPr/>
      </p:nvGrpSpPr>
      <p:grpSpPr>
        <a:xfrm>
          <a:off x="0" y="0"/>
          <a:ext cx="0" cy="0"/>
          <a:chOff x="0" y="0"/>
          <a:chExt cx="0" cy="0"/>
        </a:xfrm>
      </p:grpSpPr>
      <p:sp>
        <p:nvSpPr>
          <p:cNvPr id="3254" name="Google Shape;3254;p122"/>
          <p:cNvSpPr txBox="1"/>
          <p:nvPr/>
        </p:nvSpPr>
        <p:spPr>
          <a:xfrm rot="-1309311">
            <a:off x="2276475" y="2409825"/>
            <a:ext cx="1457325" cy="3286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5" name="Google Shape;3255;p122"/>
          <p:cNvSpPr txBox="1"/>
          <p:nvPr/>
        </p:nvSpPr>
        <p:spPr>
          <a:xfrm rot="-1770012">
            <a:off x="5203825" y="4140200"/>
            <a:ext cx="1458913"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6" name="Google Shape;3256;p122"/>
          <p:cNvSpPr txBox="1"/>
          <p:nvPr/>
        </p:nvSpPr>
        <p:spPr>
          <a:xfrm rot="1753981">
            <a:off x="5256213" y="2439988"/>
            <a:ext cx="1339850" cy="3190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7" name="Google Shape;3257;p122"/>
          <p:cNvSpPr txBox="1"/>
          <p:nvPr/>
        </p:nvSpPr>
        <p:spPr>
          <a:xfrm rot="1396279">
            <a:off x="2344738" y="4273550"/>
            <a:ext cx="1427162"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8" name="Google Shape;3258;p122"/>
          <p:cNvSpPr txBox="1"/>
          <p:nvPr/>
        </p:nvSpPr>
        <p:spPr>
          <a:xfrm rot="-1582215">
            <a:off x="374650" y="2946400"/>
            <a:ext cx="1466850"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9" name="Google Shape;3259;p122"/>
          <p:cNvSpPr txBox="1"/>
          <p:nvPr/>
        </p:nvSpPr>
        <p:spPr>
          <a:xfrm>
            <a:off x="3884613" y="3186113"/>
            <a:ext cx="1624012" cy="3190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a:p>
        </p:txBody>
      </p:sp>
      <p:sp>
        <p:nvSpPr>
          <p:cNvPr id="3260" name="Google Shape;3260;p122"/>
          <p:cNvSpPr/>
          <p:nvPr/>
        </p:nvSpPr>
        <p:spPr>
          <a:xfrm rot="-5400000">
            <a:off x="968375" y="3303588"/>
            <a:ext cx="431800" cy="438150"/>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cxnSp>
        <p:nvCxnSpPr>
          <p:cNvPr id="3261" name="Google Shape;3261;p122"/>
          <p:cNvCxnSpPr>
            <a:stCxn id="3262" idx="1"/>
            <a:endCxn id="3263" idx="0"/>
          </p:cNvCxnSpPr>
          <p:nvPr/>
        </p:nvCxnSpPr>
        <p:spPr>
          <a:xfrm flipH="1">
            <a:off x="2005725" y="2416175"/>
            <a:ext cx="18519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3264" name="Google Shape;3264;p122"/>
          <p:cNvCxnSpPr>
            <a:stCxn id="3262" idx="3"/>
            <a:endCxn id="3265" idx="0"/>
          </p:cNvCxnSpPr>
          <p:nvPr/>
        </p:nvCxnSpPr>
        <p:spPr>
          <a:xfrm>
            <a:off x="5154613" y="2416175"/>
            <a:ext cx="13818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3266" name="Google Shape;3266;p122"/>
          <p:cNvCxnSpPr>
            <a:stCxn id="3267" idx="3"/>
            <a:endCxn id="3265" idx="2"/>
          </p:cNvCxnSpPr>
          <p:nvPr/>
        </p:nvCxnSpPr>
        <p:spPr>
          <a:xfrm rot="10800000" flipH="1">
            <a:off x="5153025" y="3838569"/>
            <a:ext cx="1383600" cy="775500"/>
          </a:xfrm>
          <a:prstGeom prst="straightConnector1">
            <a:avLst/>
          </a:prstGeom>
          <a:noFill/>
          <a:ln w="28575" cap="flat" cmpd="sng">
            <a:solidFill>
              <a:schemeClr val="accent1"/>
            </a:solidFill>
            <a:prstDash val="solid"/>
            <a:round/>
            <a:headEnd type="stealth" w="med" len="med"/>
            <a:tailEnd type="stealth" w="med" len="med"/>
          </a:ln>
        </p:spPr>
      </p:cxnSp>
      <p:cxnSp>
        <p:nvCxnSpPr>
          <p:cNvPr id="3268" name="Google Shape;3268;p122"/>
          <p:cNvCxnSpPr>
            <a:stCxn id="3267" idx="1"/>
            <a:endCxn id="3263" idx="2"/>
          </p:cNvCxnSpPr>
          <p:nvPr/>
        </p:nvCxnSpPr>
        <p:spPr>
          <a:xfrm rot="10800000">
            <a:off x="2005938" y="3841869"/>
            <a:ext cx="1850100" cy="772200"/>
          </a:xfrm>
          <a:prstGeom prst="straightConnector1">
            <a:avLst/>
          </a:prstGeom>
          <a:noFill/>
          <a:ln w="28575" cap="flat" cmpd="sng">
            <a:solidFill>
              <a:schemeClr val="accent1"/>
            </a:solidFill>
            <a:prstDash val="solid"/>
            <a:round/>
            <a:headEnd type="stealth" w="med" len="med"/>
            <a:tailEnd type="stealth" w="med" len="med"/>
          </a:ln>
        </p:spPr>
      </p:cxnSp>
      <p:cxnSp>
        <p:nvCxnSpPr>
          <p:cNvPr id="3269" name="Google Shape;3269;p122"/>
          <p:cNvCxnSpPr>
            <a:stCxn id="3263" idx="3"/>
            <a:endCxn id="3265" idx="1"/>
          </p:cNvCxnSpPr>
          <p:nvPr/>
        </p:nvCxnSpPr>
        <p:spPr>
          <a:xfrm rot="10800000" flipH="1">
            <a:off x="2654300" y="3515607"/>
            <a:ext cx="3233700" cy="1500"/>
          </a:xfrm>
          <a:prstGeom prst="straightConnector1">
            <a:avLst/>
          </a:prstGeom>
          <a:noFill/>
          <a:ln w="28575" cap="flat" cmpd="sng">
            <a:solidFill>
              <a:schemeClr val="accent1"/>
            </a:solidFill>
            <a:prstDash val="solid"/>
            <a:round/>
            <a:headEnd type="stealth" w="med" len="med"/>
            <a:tailEnd type="none" w="sm" len="sm"/>
          </a:ln>
        </p:spPr>
      </p:cxnSp>
      <p:sp>
        <p:nvSpPr>
          <p:cNvPr id="3270" name="Google Shape;3270;p122"/>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dirty="0"/>
              <a:t>PREMIS - Data model includes:</a:t>
            </a:r>
            <a:endParaRPr dirty="0"/>
          </a:p>
        </p:txBody>
      </p:sp>
      <p:sp>
        <p:nvSpPr>
          <p:cNvPr id="3271" name="Google Shape;3271;p122"/>
          <p:cNvSpPr txBox="1"/>
          <p:nvPr/>
        </p:nvSpPr>
        <p:spPr>
          <a:xfrm>
            <a:off x="5771223" y="1382161"/>
            <a:ext cx="2520242"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0" u="none" strike="noStrike" cap="none">
                <a:solidFill>
                  <a:srgbClr val="000000"/>
                </a:solidFill>
                <a:latin typeface="Verdana"/>
                <a:ea typeface="Verdana"/>
                <a:cs typeface="Verdana"/>
                <a:sym typeface="Verdana"/>
              </a:rPr>
              <a:t>Semantic Units </a:t>
            </a:r>
            <a:br>
              <a:rPr lang="en-US" sz="1800" b="1" i="0" u="none" strike="noStrike" cap="none">
                <a:solidFill>
                  <a:srgbClr val="000000"/>
                </a:solidFill>
                <a:latin typeface="Verdana"/>
                <a:ea typeface="Verdana"/>
                <a:cs typeface="Verdana"/>
                <a:sym typeface="Verdana"/>
              </a:rPr>
            </a:br>
            <a:r>
              <a:rPr lang="en-US" sz="1800">
                <a:solidFill>
                  <a:srgbClr val="000000"/>
                </a:solidFill>
                <a:latin typeface="Verdana"/>
                <a:ea typeface="Verdana"/>
                <a:cs typeface="Verdana"/>
                <a:sym typeface="Verdana"/>
              </a:rPr>
              <a:t>detailed information</a:t>
            </a:r>
            <a:br>
              <a:rPr lang="en-US" sz="1800">
                <a:solidFill>
                  <a:srgbClr val="000000"/>
                </a:solidFill>
                <a:latin typeface="Verdana"/>
                <a:ea typeface="Verdana"/>
                <a:cs typeface="Verdana"/>
                <a:sym typeface="Verdana"/>
              </a:rPr>
            </a:br>
            <a:r>
              <a:rPr lang="en-US" sz="1800">
                <a:solidFill>
                  <a:srgbClr val="000000"/>
                </a:solidFill>
                <a:latin typeface="Verdana"/>
                <a:ea typeface="Verdana"/>
                <a:cs typeface="Verdana"/>
                <a:sym typeface="Verdana"/>
              </a:rPr>
              <a:t>of entities</a:t>
            </a:r>
            <a:endParaRPr/>
          </a:p>
          <a:p>
            <a:pPr marL="0" marR="0" lvl="0" indent="0" algn="l"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Verdana"/>
              <a:ea typeface="Verdana"/>
              <a:cs typeface="Verdana"/>
              <a:sym typeface="Verdana"/>
            </a:endParaRPr>
          </a:p>
        </p:txBody>
      </p:sp>
      <p:cxnSp>
        <p:nvCxnSpPr>
          <p:cNvPr id="3272" name="Google Shape;3272;p122"/>
          <p:cNvCxnSpPr>
            <a:stCxn id="3273" idx="1"/>
          </p:cNvCxnSpPr>
          <p:nvPr/>
        </p:nvCxnSpPr>
        <p:spPr>
          <a:xfrm rot="10800000">
            <a:off x="6707848" y="3838597"/>
            <a:ext cx="228900" cy="1388100"/>
          </a:xfrm>
          <a:prstGeom prst="straightConnector1">
            <a:avLst/>
          </a:prstGeom>
          <a:noFill/>
          <a:ln w="9525" cap="flat" cmpd="sng">
            <a:solidFill>
              <a:schemeClr val="dk1"/>
            </a:solidFill>
            <a:prstDash val="solid"/>
            <a:round/>
            <a:headEnd type="none" w="sm" len="sm"/>
            <a:tailEnd type="none" w="sm" len="sm"/>
          </a:ln>
        </p:spPr>
      </p:cxnSp>
      <p:sp>
        <p:nvSpPr>
          <p:cNvPr id="3274" name="Google Shape;3274;p122"/>
          <p:cNvSpPr/>
          <p:nvPr/>
        </p:nvSpPr>
        <p:spPr>
          <a:xfrm>
            <a:off x="6962066" y="3889633"/>
            <a:ext cx="193041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b="0" i="0" u="none" strike="noStrike" cap="none">
                <a:solidFill>
                  <a:srgbClr val="FFFFFF"/>
                </a:solidFill>
                <a:latin typeface="Verdana"/>
                <a:ea typeface="Verdana"/>
                <a:cs typeface="Verdana"/>
                <a:sym typeface="Verdana"/>
              </a:rPr>
              <a:t>agentIdentifier</a:t>
            </a:r>
            <a:endParaRPr b="0" i="0" u="none" strike="noStrike" cap="none">
              <a:solidFill>
                <a:srgbClr val="FFFFFF"/>
              </a:solidFill>
              <a:latin typeface="Verdana"/>
              <a:ea typeface="Verdana"/>
              <a:cs typeface="Verdana"/>
              <a:sym typeface="Verdana"/>
            </a:endParaRPr>
          </a:p>
        </p:txBody>
      </p:sp>
      <p:cxnSp>
        <p:nvCxnSpPr>
          <p:cNvPr id="3275" name="Google Shape;3275;p122"/>
          <p:cNvCxnSpPr>
            <a:endCxn id="3274" idx="5"/>
          </p:cNvCxnSpPr>
          <p:nvPr/>
        </p:nvCxnSpPr>
        <p:spPr>
          <a:xfrm>
            <a:off x="6713647" y="3845758"/>
            <a:ext cx="288900" cy="205800"/>
          </a:xfrm>
          <a:prstGeom prst="straightConnector1">
            <a:avLst/>
          </a:prstGeom>
          <a:noFill/>
          <a:ln w="9525" cap="flat" cmpd="sng">
            <a:solidFill>
              <a:srgbClr val="595959"/>
            </a:solidFill>
            <a:prstDash val="solid"/>
            <a:round/>
            <a:headEnd type="none" w="sm" len="sm"/>
            <a:tailEnd type="none" w="sm" len="sm"/>
          </a:ln>
        </p:spPr>
      </p:cxnSp>
      <p:sp>
        <p:nvSpPr>
          <p:cNvPr id="3276" name="Google Shape;3276;p122"/>
          <p:cNvSpPr/>
          <p:nvPr/>
        </p:nvSpPr>
        <p:spPr>
          <a:xfrm>
            <a:off x="6955327" y="4264525"/>
            <a:ext cx="1937152"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b="0" i="0" u="none" strike="noStrike" cap="none">
                <a:solidFill>
                  <a:srgbClr val="FFFFFF"/>
                </a:solidFill>
                <a:latin typeface="Verdana"/>
                <a:ea typeface="Verdana"/>
                <a:cs typeface="Verdana"/>
                <a:sym typeface="Verdana"/>
              </a:rPr>
              <a:t>agentname</a:t>
            </a:r>
            <a:endParaRPr b="0" i="0" u="none" strike="noStrike" cap="none">
              <a:solidFill>
                <a:srgbClr val="FFFFFF"/>
              </a:solidFill>
              <a:latin typeface="Verdana"/>
              <a:ea typeface="Verdana"/>
              <a:cs typeface="Verdana"/>
              <a:sym typeface="Verdana"/>
            </a:endParaRPr>
          </a:p>
        </p:txBody>
      </p:sp>
      <p:cxnSp>
        <p:nvCxnSpPr>
          <p:cNvPr id="3277" name="Google Shape;3277;p122"/>
          <p:cNvCxnSpPr>
            <a:endCxn id="3276" idx="5"/>
          </p:cNvCxnSpPr>
          <p:nvPr/>
        </p:nvCxnSpPr>
        <p:spPr>
          <a:xfrm>
            <a:off x="6707808" y="3847450"/>
            <a:ext cx="288000" cy="579000"/>
          </a:xfrm>
          <a:prstGeom prst="straightConnector1">
            <a:avLst/>
          </a:prstGeom>
          <a:noFill/>
          <a:ln w="9525" cap="flat" cmpd="sng">
            <a:solidFill>
              <a:schemeClr val="dk1"/>
            </a:solidFill>
            <a:prstDash val="solid"/>
            <a:round/>
            <a:headEnd type="none" w="sm" len="sm"/>
            <a:tailEnd type="none" w="sm" len="sm"/>
          </a:ln>
        </p:spPr>
      </p:cxnSp>
      <p:sp>
        <p:nvSpPr>
          <p:cNvPr id="3273" name="Google Shape;3273;p122"/>
          <p:cNvSpPr/>
          <p:nvPr/>
        </p:nvSpPr>
        <p:spPr>
          <a:xfrm>
            <a:off x="6936748" y="5042031"/>
            <a:ext cx="77318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Verdana"/>
                <a:ea typeface="Verdana"/>
                <a:cs typeface="Verdana"/>
                <a:sym typeface="Verdana"/>
              </a:rPr>
              <a:t>…</a:t>
            </a:r>
            <a:endParaRPr sz="1800">
              <a:solidFill>
                <a:schemeClr val="dk1"/>
              </a:solidFill>
              <a:latin typeface="Verdana"/>
              <a:ea typeface="Verdana"/>
              <a:cs typeface="Verdana"/>
              <a:sym typeface="Verdana"/>
            </a:endParaRPr>
          </a:p>
        </p:txBody>
      </p:sp>
      <p:sp>
        <p:nvSpPr>
          <p:cNvPr id="3278" name="Google Shape;3278;p122"/>
          <p:cNvSpPr/>
          <p:nvPr/>
        </p:nvSpPr>
        <p:spPr>
          <a:xfrm>
            <a:off x="7849446" y="1484784"/>
            <a:ext cx="322954" cy="190286"/>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Verdana"/>
              <a:ea typeface="Verdana"/>
              <a:cs typeface="Verdana"/>
              <a:sym typeface="Verdana"/>
            </a:endParaRPr>
          </a:p>
        </p:txBody>
      </p:sp>
      <p:sp>
        <p:nvSpPr>
          <p:cNvPr id="3279" name="Google Shape;3279;p122"/>
          <p:cNvSpPr txBox="1"/>
          <p:nvPr/>
        </p:nvSpPr>
        <p:spPr>
          <a:xfrm>
            <a:off x="499342" y="5261530"/>
            <a:ext cx="2337499"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1" i="0" u="none" strike="noStrike" cap="none">
                <a:solidFill>
                  <a:srgbClr val="000000"/>
                </a:solidFill>
                <a:latin typeface="Verdana"/>
                <a:ea typeface="Verdana"/>
                <a:cs typeface="Verdana"/>
                <a:sym typeface="Verdana"/>
              </a:rPr>
              <a:t>Relationships</a:t>
            </a:r>
            <a:endParaRPr/>
          </a:p>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specifies relations </a:t>
            </a:r>
            <a:br>
              <a:rPr lang="en-US" sz="1800" b="0" i="0" u="none" strike="noStrike" cap="none">
                <a:solidFill>
                  <a:srgbClr val="000000"/>
                </a:solidFill>
                <a:latin typeface="Verdana"/>
                <a:ea typeface="Verdana"/>
                <a:cs typeface="Verdana"/>
                <a:sym typeface="Verdana"/>
              </a:rPr>
            </a:br>
            <a:r>
              <a:rPr lang="en-US" sz="1800" b="0" i="0" u="none" strike="noStrike" cap="none">
                <a:solidFill>
                  <a:srgbClr val="000000"/>
                </a:solidFill>
                <a:latin typeface="Verdana"/>
                <a:ea typeface="Verdana"/>
                <a:cs typeface="Verdana"/>
                <a:sym typeface="Verdana"/>
              </a:rPr>
              <a:t>between entities</a:t>
            </a:r>
            <a:endParaRPr/>
          </a:p>
        </p:txBody>
      </p:sp>
      <p:cxnSp>
        <p:nvCxnSpPr>
          <p:cNvPr id="3280" name="Google Shape;3280;p122"/>
          <p:cNvCxnSpPr/>
          <p:nvPr/>
        </p:nvCxnSpPr>
        <p:spPr>
          <a:xfrm rot="10800000">
            <a:off x="2420144" y="5445224"/>
            <a:ext cx="468312" cy="0"/>
          </a:xfrm>
          <a:prstGeom prst="straightConnector1">
            <a:avLst/>
          </a:prstGeom>
          <a:noFill/>
          <a:ln w="28575" cap="flat" cmpd="sng">
            <a:solidFill>
              <a:schemeClr val="accent1"/>
            </a:solidFill>
            <a:prstDash val="solid"/>
            <a:round/>
            <a:headEnd type="stealth" w="med" len="med"/>
            <a:tailEnd type="stealth" w="med" len="med"/>
          </a:ln>
        </p:spPr>
      </p:cxnSp>
      <p:sp>
        <p:nvSpPr>
          <p:cNvPr id="3281" name="Google Shape;3281;p122"/>
          <p:cNvSpPr/>
          <p:nvPr/>
        </p:nvSpPr>
        <p:spPr>
          <a:xfrm>
            <a:off x="6966593" y="4638015"/>
            <a:ext cx="1925885"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b="0" i="0" u="none" strike="noStrike" cap="none">
                <a:solidFill>
                  <a:srgbClr val="FFFFFF"/>
                </a:solidFill>
                <a:latin typeface="Verdana"/>
                <a:ea typeface="Verdana"/>
                <a:cs typeface="Verdana"/>
                <a:sym typeface="Verdana"/>
              </a:rPr>
              <a:t>agentType</a:t>
            </a:r>
            <a:endParaRPr b="0" i="0" u="none" strike="noStrike" cap="none">
              <a:solidFill>
                <a:srgbClr val="FFFFFF"/>
              </a:solidFill>
              <a:latin typeface="Verdana"/>
              <a:ea typeface="Verdana"/>
              <a:cs typeface="Verdana"/>
              <a:sym typeface="Verdana"/>
            </a:endParaRPr>
          </a:p>
        </p:txBody>
      </p:sp>
      <p:cxnSp>
        <p:nvCxnSpPr>
          <p:cNvPr id="3282" name="Google Shape;3282;p122"/>
          <p:cNvCxnSpPr>
            <a:endCxn id="3281" idx="5"/>
          </p:cNvCxnSpPr>
          <p:nvPr/>
        </p:nvCxnSpPr>
        <p:spPr>
          <a:xfrm>
            <a:off x="6713674" y="3838440"/>
            <a:ext cx="293400" cy="961500"/>
          </a:xfrm>
          <a:prstGeom prst="straightConnector1">
            <a:avLst/>
          </a:prstGeom>
          <a:noFill/>
          <a:ln w="9525" cap="flat" cmpd="sng">
            <a:solidFill>
              <a:schemeClr val="dk1"/>
            </a:solidFill>
            <a:prstDash val="solid"/>
            <a:round/>
            <a:headEnd type="none" w="sm" len="sm"/>
            <a:tailEnd type="none" w="sm" len="sm"/>
          </a:ln>
        </p:spPr>
      </p:cxnSp>
      <p:sp>
        <p:nvSpPr>
          <p:cNvPr id="3283" name="Google Shape;3283;p122"/>
          <p:cNvSpPr/>
          <p:nvPr/>
        </p:nvSpPr>
        <p:spPr>
          <a:xfrm>
            <a:off x="380456" y="1196752"/>
            <a:ext cx="8656040" cy="5040560"/>
          </a:xfrm>
          <a:prstGeom prst="rect">
            <a:avLst/>
          </a:prstGeom>
          <a:solidFill>
            <a:srgbClr val="FFFFFF">
              <a:alpha val="6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284" name="Google Shape;3284;p122"/>
          <p:cNvSpPr/>
          <p:nvPr/>
        </p:nvSpPr>
        <p:spPr>
          <a:xfrm>
            <a:off x="530225" y="1353542"/>
            <a:ext cx="2457599"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Verdana"/>
                <a:ea typeface="Verdana"/>
                <a:cs typeface="Verdana"/>
                <a:sym typeface="Verdana"/>
              </a:rPr>
              <a:t>Entities</a:t>
            </a:r>
            <a:r>
              <a:rPr lang="en-US" sz="1800" dirty="0">
                <a:solidFill>
                  <a:schemeClr val="dk1"/>
                </a:solidFill>
                <a:latin typeface="Verdana"/>
                <a:ea typeface="Verdana"/>
                <a:cs typeface="Verdana"/>
                <a:sym typeface="Verdana"/>
              </a:rPr>
              <a:t> </a:t>
            </a:r>
            <a:endParaRPr dirty="0"/>
          </a:p>
          <a:p>
            <a:pPr marL="0" marR="0" lvl="0" indent="0" algn="l" rtl="0">
              <a:spcBef>
                <a:spcPts val="0"/>
              </a:spcBef>
              <a:spcAft>
                <a:spcPts val="0"/>
              </a:spcAft>
              <a:buNone/>
            </a:pPr>
            <a:r>
              <a:rPr lang="en-US" sz="1800" dirty="0">
                <a:solidFill>
                  <a:schemeClr val="dk1"/>
                </a:solidFill>
                <a:latin typeface="Verdana"/>
                <a:ea typeface="Verdana"/>
                <a:cs typeface="Verdana"/>
                <a:sym typeface="Verdana"/>
              </a:rPr>
              <a:t>“things” relevant to digital preservation </a:t>
            </a:r>
            <a:endParaRPr dirty="0"/>
          </a:p>
        </p:txBody>
      </p:sp>
      <p:sp>
        <p:nvSpPr>
          <p:cNvPr id="3285" name="Google Shape;3285;p122"/>
          <p:cNvSpPr/>
          <p:nvPr/>
        </p:nvSpPr>
        <p:spPr>
          <a:xfrm>
            <a:off x="1691680" y="1412776"/>
            <a:ext cx="395287" cy="209550"/>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2000"/>
              <a:buFont typeface="Gill Sans"/>
              <a:buNone/>
            </a:pPr>
            <a:endParaRPr sz="2000" b="1" i="0" u="none" strike="noStrike" cap="none">
              <a:solidFill>
                <a:srgbClr val="FFFFFF"/>
              </a:solidFill>
              <a:latin typeface="Verdana"/>
              <a:ea typeface="Verdana"/>
              <a:cs typeface="Verdana"/>
              <a:sym typeface="Verdana"/>
            </a:endParaRPr>
          </a:p>
        </p:txBody>
      </p:sp>
      <p:sp>
        <p:nvSpPr>
          <p:cNvPr id="3263" name="Google Shape;3263;p122"/>
          <p:cNvSpPr/>
          <p:nvPr/>
        </p:nvSpPr>
        <p:spPr>
          <a:xfrm>
            <a:off x="1357313" y="3192463"/>
            <a:ext cx="1296987" cy="649287"/>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Object</a:t>
            </a:r>
            <a:endParaRPr/>
          </a:p>
        </p:txBody>
      </p:sp>
      <p:sp>
        <p:nvSpPr>
          <p:cNvPr id="3262" name="Google Shape;3262;p122"/>
          <p:cNvSpPr/>
          <p:nvPr/>
        </p:nvSpPr>
        <p:spPr>
          <a:xfrm>
            <a:off x="3857625" y="2092325"/>
            <a:ext cx="1296988" cy="647700"/>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Rights</a:t>
            </a:r>
            <a:endParaRPr/>
          </a:p>
        </p:txBody>
      </p:sp>
      <p:sp>
        <p:nvSpPr>
          <p:cNvPr id="3267" name="Google Shape;3267;p122"/>
          <p:cNvSpPr/>
          <p:nvPr/>
        </p:nvSpPr>
        <p:spPr>
          <a:xfrm>
            <a:off x="3856038" y="429101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Event</a:t>
            </a:r>
            <a:endParaRPr/>
          </a:p>
        </p:txBody>
      </p:sp>
      <p:sp>
        <p:nvSpPr>
          <p:cNvPr id="3265" name="Google Shape;3265;p122"/>
          <p:cNvSpPr/>
          <p:nvPr/>
        </p:nvSpPr>
        <p:spPr>
          <a:xfrm>
            <a:off x="5888038" y="319246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dirty="0">
                <a:solidFill>
                  <a:srgbClr val="FFFFFF"/>
                </a:solidFill>
                <a:latin typeface="Verdana"/>
                <a:ea typeface="Verdana"/>
                <a:cs typeface="Verdana"/>
                <a:sym typeface="Verdana"/>
              </a:rPr>
              <a:t>Agent</a:t>
            </a:r>
            <a:endParaRPr dirty="0"/>
          </a:p>
        </p:txBody>
      </p:sp>
      <p:sp>
        <p:nvSpPr>
          <p:cNvPr id="64" name="Kombinationstegning 63"/>
          <p:cNvSpPr/>
          <p:nvPr/>
        </p:nvSpPr>
        <p:spPr bwMode="auto">
          <a:xfrm>
            <a:off x="8460085" y="2318150"/>
            <a:ext cx="328613" cy="720725"/>
          </a:xfrm>
          <a:custGeom>
            <a:avLst/>
            <a:gdLst>
              <a:gd name="connsiteX0" fmla="*/ 0 w 328612"/>
              <a:gd name="connsiteY0" fmla="*/ 291180 h 719805"/>
              <a:gd name="connsiteX1" fmla="*/ 0 w 328612"/>
              <a:gd name="connsiteY1" fmla="*/ 291180 h 719805"/>
              <a:gd name="connsiteX2" fmla="*/ 19050 w 328612"/>
              <a:gd name="connsiteY2" fmla="*/ 334042 h 719805"/>
              <a:gd name="connsiteX3" fmla="*/ 28575 w 328612"/>
              <a:gd name="connsiteY3" fmla="*/ 348330 h 719805"/>
              <a:gd name="connsiteX4" fmla="*/ 38100 w 328612"/>
              <a:gd name="connsiteY4" fmla="*/ 376905 h 719805"/>
              <a:gd name="connsiteX5" fmla="*/ 42862 w 328612"/>
              <a:gd name="connsiteY5" fmla="*/ 391192 h 719805"/>
              <a:gd name="connsiteX6" fmla="*/ 47625 w 328612"/>
              <a:gd name="connsiteY6" fmla="*/ 405480 h 719805"/>
              <a:gd name="connsiteX7" fmla="*/ 52387 w 328612"/>
              <a:gd name="connsiteY7" fmla="*/ 424530 h 719805"/>
              <a:gd name="connsiteX8" fmla="*/ 71437 w 328612"/>
              <a:gd name="connsiteY8" fmla="*/ 419767 h 719805"/>
              <a:gd name="connsiteX9" fmla="*/ 95250 w 328612"/>
              <a:gd name="connsiteY9" fmla="*/ 415005 h 719805"/>
              <a:gd name="connsiteX10" fmla="*/ 104775 w 328612"/>
              <a:gd name="connsiteY10" fmla="*/ 395955 h 719805"/>
              <a:gd name="connsiteX11" fmla="*/ 109537 w 328612"/>
              <a:gd name="connsiteY11" fmla="*/ 629317 h 719805"/>
              <a:gd name="connsiteX12" fmla="*/ 119062 w 328612"/>
              <a:gd name="connsiteY12" fmla="*/ 681705 h 719805"/>
              <a:gd name="connsiteX13" fmla="*/ 123825 w 328612"/>
              <a:gd name="connsiteY13" fmla="*/ 700755 h 719805"/>
              <a:gd name="connsiteX14" fmla="*/ 161925 w 328612"/>
              <a:gd name="connsiteY14" fmla="*/ 719805 h 719805"/>
              <a:gd name="connsiteX15" fmla="*/ 204787 w 328612"/>
              <a:gd name="connsiteY15" fmla="*/ 715042 h 719805"/>
              <a:gd name="connsiteX16" fmla="*/ 247650 w 328612"/>
              <a:gd name="connsiteY16" fmla="*/ 695992 h 719805"/>
              <a:gd name="connsiteX17" fmla="*/ 280987 w 328612"/>
              <a:gd name="connsiteY17" fmla="*/ 686467 h 719805"/>
              <a:gd name="connsiteX18" fmla="*/ 295275 w 328612"/>
              <a:gd name="connsiteY18" fmla="*/ 676942 h 719805"/>
              <a:gd name="connsiteX19" fmla="*/ 304800 w 328612"/>
              <a:gd name="connsiteY19" fmla="*/ 648367 h 719805"/>
              <a:gd name="connsiteX20" fmla="*/ 309562 w 328612"/>
              <a:gd name="connsiteY20" fmla="*/ 634080 h 719805"/>
              <a:gd name="connsiteX21" fmla="*/ 314325 w 328612"/>
              <a:gd name="connsiteY21" fmla="*/ 619792 h 719805"/>
              <a:gd name="connsiteX22" fmla="*/ 319087 w 328612"/>
              <a:gd name="connsiteY22" fmla="*/ 595980 h 719805"/>
              <a:gd name="connsiteX23" fmla="*/ 328612 w 328612"/>
              <a:gd name="connsiteY23" fmla="*/ 357855 h 719805"/>
              <a:gd name="connsiteX24" fmla="*/ 323850 w 328612"/>
              <a:gd name="connsiteY24" fmla="*/ 129255 h 719805"/>
              <a:gd name="connsiteX25" fmla="*/ 319087 w 328612"/>
              <a:gd name="connsiteY25" fmla="*/ 114967 h 719805"/>
              <a:gd name="connsiteX26" fmla="*/ 309562 w 328612"/>
              <a:gd name="connsiteY26" fmla="*/ 100680 h 719805"/>
              <a:gd name="connsiteX27" fmla="*/ 304800 w 328612"/>
              <a:gd name="connsiteY27" fmla="*/ 86392 h 719805"/>
              <a:gd name="connsiteX28" fmla="*/ 276225 w 328612"/>
              <a:gd name="connsiteY28" fmla="*/ 53055 h 719805"/>
              <a:gd name="connsiteX29" fmla="*/ 261937 w 328612"/>
              <a:gd name="connsiteY29" fmla="*/ 48292 h 719805"/>
              <a:gd name="connsiteX30" fmla="*/ 242887 w 328612"/>
              <a:gd name="connsiteY30" fmla="*/ 38767 h 719805"/>
              <a:gd name="connsiteX31" fmla="*/ 214312 w 328612"/>
              <a:gd name="connsiteY31" fmla="*/ 34005 h 719805"/>
              <a:gd name="connsiteX32" fmla="*/ 190500 w 328612"/>
              <a:gd name="connsiteY32" fmla="*/ 29242 h 719805"/>
              <a:gd name="connsiteX33" fmla="*/ 176212 w 328612"/>
              <a:gd name="connsiteY33" fmla="*/ 19717 h 719805"/>
              <a:gd name="connsiteX34" fmla="*/ 147637 w 328612"/>
              <a:gd name="connsiteY34" fmla="*/ 5430 h 719805"/>
              <a:gd name="connsiteX35" fmla="*/ 133350 w 328612"/>
              <a:gd name="connsiteY35" fmla="*/ 14955 h 719805"/>
              <a:gd name="connsiteX36" fmla="*/ 104775 w 328612"/>
              <a:gd name="connsiteY36" fmla="*/ 43530 h 719805"/>
              <a:gd name="connsiteX37" fmla="*/ 57150 w 328612"/>
              <a:gd name="connsiteY37" fmla="*/ 62580 h 719805"/>
              <a:gd name="connsiteX38" fmla="*/ 52387 w 328612"/>
              <a:gd name="connsiteY38" fmla="*/ 76867 h 719805"/>
              <a:gd name="connsiteX39" fmla="*/ 42862 w 328612"/>
              <a:gd name="connsiteY39" fmla="*/ 91155 h 719805"/>
              <a:gd name="connsiteX40" fmla="*/ 33337 w 328612"/>
              <a:gd name="connsiteY40" fmla="*/ 119730 h 719805"/>
              <a:gd name="connsiteX41" fmla="*/ 23812 w 328612"/>
              <a:gd name="connsiteY41" fmla="*/ 191167 h 719805"/>
              <a:gd name="connsiteX42" fmla="*/ 0 w 328612"/>
              <a:gd name="connsiteY42" fmla="*/ 291180 h 71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8612" h="719805">
                <a:moveTo>
                  <a:pt x="0" y="291180"/>
                </a:moveTo>
                <a:lnTo>
                  <a:pt x="0" y="291180"/>
                </a:lnTo>
                <a:cubicBezTo>
                  <a:pt x="6350" y="305467"/>
                  <a:pt x="12058" y="320058"/>
                  <a:pt x="19050" y="334042"/>
                </a:cubicBezTo>
                <a:cubicBezTo>
                  <a:pt x="21610" y="339162"/>
                  <a:pt x="26250" y="343099"/>
                  <a:pt x="28575" y="348330"/>
                </a:cubicBezTo>
                <a:cubicBezTo>
                  <a:pt x="32653" y="357505"/>
                  <a:pt x="34925" y="367380"/>
                  <a:pt x="38100" y="376905"/>
                </a:cubicBezTo>
                <a:lnTo>
                  <a:pt x="42862" y="391192"/>
                </a:lnTo>
                <a:cubicBezTo>
                  <a:pt x="44450" y="395955"/>
                  <a:pt x="46408" y="400610"/>
                  <a:pt x="47625" y="405480"/>
                </a:cubicBezTo>
                <a:lnTo>
                  <a:pt x="52387" y="424530"/>
                </a:lnTo>
                <a:cubicBezTo>
                  <a:pt x="58737" y="422942"/>
                  <a:pt x="65047" y="421187"/>
                  <a:pt x="71437" y="419767"/>
                </a:cubicBezTo>
                <a:cubicBezTo>
                  <a:pt x="79339" y="418011"/>
                  <a:pt x="88663" y="419710"/>
                  <a:pt x="95250" y="415005"/>
                </a:cubicBezTo>
                <a:cubicBezTo>
                  <a:pt x="101027" y="410879"/>
                  <a:pt x="101600" y="402305"/>
                  <a:pt x="104775" y="395955"/>
                </a:cubicBezTo>
                <a:cubicBezTo>
                  <a:pt x="106362" y="473742"/>
                  <a:pt x="106710" y="551565"/>
                  <a:pt x="109537" y="629317"/>
                </a:cubicBezTo>
                <a:cubicBezTo>
                  <a:pt x="109761" y="635489"/>
                  <a:pt x="117327" y="673896"/>
                  <a:pt x="119062" y="681705"/>
                </a:cubicBezTo>
                <a:cubicBezTo>
                  <a:pt x="120482" y="688095"/>
                  <a:pt x="120194" y="695309"/>
                  <a:pt x="123825" y="700755"/>
                </a:cubicBezTo>
                <a:cubicBezTo>
                  <a:pt x="129014" y="708538"/>
                  <a:pt x="157012" y="717840"/>
                  <a:pt x="161925" y="719805"/>
                </a:cubicBezTo>
                <a:cubicBezTo>
                  <a:pt x="176212" y="718217"/>
                  <a:pt x="190607" y="717405"/>
                  <a:pt x="204787" y="715042"/>
                </a:cubicBezTo>
                <a:cubicBezTo>
                  <a:pt x="217666" y="712896"/>
                  <a:pt x="239005" y="699834"/>
                  <a:pt x="247650" y="695992"/>
                </a:cubicBezTo>
                <a:cubicBezTo>
                  <a:pt x="256430" y="692090"/>
                  <a:pt x="272344" y="688628"/>
                  <a:pt x="280987" y="686467"/>
                </a:cubicBezTo>
                <a:cubicBezTo>
                  <a:pt x="285750" y="683292"/>
                  <a:pt x="292241" y="681796"/>
                  <a:pt x="295275" y="676942"/>
                </a:cubicBezTo>
                <a:cubicBezTo>
                  <a:pt x="300596" y="668428"/>
                  <a:pt x="301625" y="657892"/>
                  <a:pt x="304800" y="648367"/>
                </a:cubicBezTo>
                <a:lnTo>
                  <a:pt x="309562" y="634080"/>
                </a:lnTo>
                <a:cubicBezTo>
                  <a:pt x="311150" y="629317"/>
                  <a:pt x="313341" y="624715"/>
                  <a:pt x="314325" y="619792"/>
                </a:cubicBezTo>
                <a:lnTo>
                  <a:pt x="319087" y="595980"/>
                </a:lnTo>
                <a:cubicBezTo>
                  <a:pt x="326483" y="499847"/>
                  <a:pt x="328612" y="485590"/>
                  <a:pt x="328612" y="357855"/>
                </a:cubicBezTo>
                <a:cubicBezTo>
                  <a:pt x="328612" y="281638"/>
                  <a:pt x="326837" y="205413"/>
                  <a:pt x="323850" y="129255"/>
                </a:cubicBezTo>
                <a:cubicBezTo>
                  <a:pt x="323653" y="124239"/>
                  <a:pt x="321332" y="119457"/>
                  <a:pt x="319087" y="114967"/>
                </a:cubicBezTo>
                <a:cubicBezTo>
                  <a:pt x="316527" y="109848"/>
                  <a:pt x="312737" y="105442"/>
                  <a:pt x="309562" y="100680"/>
                </a:cubicBezTo>
                <a:cubicBezTo>
                  <a:pt x="307975" y="95917"/>
                  <a:pt x="307291" y="90751"/>
                  <a:pt x="304800" y="86392"/>
                </a:cubicBezTo>
                <a:cubicBezTo>
                  <a:pt x="300738" y="79283"/>
                  <a:pt x="284019" y="58251"/>
                  <a:pt x="276225" y="53055"/>
                </a:cubicBezTo>
                <a:cubicBezTo>
                  <a:pt x="272048" y="50270"/>
                  <a:pt x="266551" y="50270"/>
                  <a:pt x="261937" y="48292"/>
                </a:cubicBezTo>
                <a:cubicBezTo>
                  <a:pt x="255412" y="45495"/>
                  <a:pt x="249687" y="40807"/>
                  <a:pt x="242887" y="38767"/>
                </a:cubicBezTo>
                <a:cubicBezTo>
                  <a:pt x="233638" y="35992"/>
                  <a:pt x="223813" y="35732"/>
                  <a:pt x="214312" y="34005"/>
                </a:cubicBezTo>
                <a:cubicBezTo>
                  <a:pt x="206348" y="32557"/>
                  <a:pt x="198437" y="30830"/>
                  <a:pt x="190500" y="29242"/>
                </a:cubicBezTo>
                <a:cubicBezTo>
                  <a:pt x="185737" y="26067"/>
                  <a:pt x="181332" y="22277"/>
                  <a:pt x="176212" y="19717"/>
                </a:cubicBezTo>
                <a:cubicBezTo>
                  <a:pt x="136776" y="0"/>
                  <a:pt x="188586" y="32728"/>
                  <a:pt x="147637" y="5430"/>
                </a:cubicBezTo>
                <a:cubicBezTo>
                  <a:pt x="142875" y="8605"/>
                  <a:pt x="137628" y="11152"/>
                  <a:pt x="133350" y="14955"/>
                </a:cubicBezTo>
                <a:cubicBezTo>
                  <a:pt x="123282" y="23904"/>
                  <a:pt x="117554" y="39270"/>
                  <a:pt x="104775" y="43530"/>
                </a:cubicBezTo>
                <a:cubicBezTo>
                  <a:pt x="69465" y="55300"/>
                  <a:pt x="85180" y="48565"/>
                  <a:pt x="57150" y="62580"/>
                </a:cubicBezTo>
                <a:cubicBezTo>
                  <a:pt x="55562" y="67342"/>
                  <a:pt x="54632" y="72377"/>
                  <a:pt x="52387" y="76867"/>
                </a:cubicBezTo>
                <a:cubicBezTo>
                  <a:pt x="49827" y="81987"/>
                  <a:pt x="45187" y="85924"/>
                  <a:pt x="42862" y="91155"/>
                </a:cubicBezTo>
                <a:cubicBezTo>
                  <a:pt x="38784" y="100330"/>
                  <a:pt x="33337" y="119730"/>
                  <a:pt x="33337" y="119730"/>
                </a:cubicBezTo>
                <a:cubicBezTo>
                  <a:pt x="31265" y="134234"/>
                  <a:pt x="24837" y="177848"/>
                  <a:pt x="23812" y="191167"/>
                </a:cubicBezTo>
                <a:cubicBezTo>
                  <a:pt x="18698" y="257652"/>
                  <a:pt x="3969" y="274511"/>
                  <a:pt x="0" y="29118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grpSp>
        <p:nvGrpSpPr>
          <p:cNvPr id="72" name="Gruppe 43"/>
          <p:cNvGrpSpPr>
            <a:grpSpLocks/>
          </p:cNvGrpSpPr>
          <p:nvPr/>
        </p:nvGrpSpPr>
        <p:grpSpPr bwMode="auto">
          <a:xfrm>
            <a:off x="823197" y="3779717"/>
            <a:ext cx="1011237" cy="1008062"/>
            <a:chOff x="1475656" y="4797152"/>
            <a:chExt cx="1372080" cy="1252440"/>
          </a:xfrm>
        </p:grpSpPr>
        <p:pic>
          <p:nvPicPr>
            <p:cNvPr id="73" name="Picture 3" descr="P:\digital.bevaring.dk\Illustrations\web\Bevaringsmetoder_PreservationMethods_DigitalPreserva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4797152"/>
              <a:ext cx="1372080" cy="125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Rektangel 73"/>
            <p:cNvSpPr/>
            <p:nvPr/>
          </p:nvSpPr>
          <p:spPr>
            <a:xfrm>
              <a:off x="1835369" y="4797152"/>
              <a:ext cx="288632" cy="360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grpSp>
      <p:pic>
        <p:nvPicPr>
          <p:cNvPr id="75" name="Picture 2" descr="P:\digital.bevaring.dk\Illustrations\web\Lovgivning_LegalRestrictions_DigitalPreservati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33863" y="1403747"/>
            <a:ext cx="576262"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2" descr="P:\digital.bevaring.dk\Illustrations\web\Begivenheder_Events_DigitalPreservati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72731" y="5043876"/>
            <a:ext cx="863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 name="Gruppe 52"/>
          <p:cNvGrpSpPr/>
          <p:nvPr/>
        </p:nvGrpSpPr>
        <p:grpSpPr>
          <a:xfrm>
            <a:off x="7250822" y="3007221"/>
            <a:ext cx="1143840" cy="814348"/>
            <a:chOff x="7310207" y="3514369"/>
            <a:chExt cx="1143840" cy="814348"/>
          </a:xfrm>
        </p:grpSpPr>
        <p:grpSp>
          <p:nvGrpSpPr>
            <p:cNvPr id="54" name="Gruppe 60"/>
            <p:cNvGrpSpPr>
              <a:grpSpLocks/>
            </p:cNvGrpSpPr>
            <p:nvPr/>
          </p:nvGrpSpPr>
          <p:grpSpPr bwMode="auto">
            <a:xfrm>
              <a:off x="7990869" y="3623913"/>
              <a:ext cx="463178" cy="556102"/>
              <a:chOff x="8551729" y="4221090"/>
              <a:chExt cx="592277" cy="504056"/>
            </a:xfrm>
          </p:grpSpPr>
          <p:grpSp>
            <p:nvGrpSpPr>
              <p:cNvPr id="69" name="Gruppe 39"/>
              <p:cNvGrpSpPr>
                <a:grpSpLocks/>
              </p:cNvGrpSpPr>
              <p:nvPr/>
            </p:nvGrpSpPr>
            <p:grpSpPr bwMode="auto">
              <a:xfrm>
                <a:off x="8573490" y="4221090"/>
                <a:ext cx="570516" cy="504056"/>
                <a:chOff x="1547677" y="4797157"/>
                <a:chExt cx="901205" cy="1196752"/>
              </a:xfrm>
            </p:grpSpPr>
            <p:sp>
              <p:nvSpPr>
                <p:cNvPr id="71" name="Rektangel 70"/>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77" name="Billede 76" descr="house.png"/>
                <p:cNvPicPr>
                  <a:picLocks noChangeAspect="1"/>
                </p:cNvPicPr>
                <p:nvPr/>
              </p:nvPicPr>
              <p:blipFill>
                <a:blip r:embed="rId6"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70" name="Picture 3" descr="P:\ConferencesAndJournals\iPres\2016\PREMIS\Karakterisering_DigitalBevaring.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5" name="Billede 5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56" name="Gruppe 55"/>
            <p:cNvGrpSpPr/>
            <p:nvPr/>
          </p:nvGrpSpPr>
          <p:grpSpPr>
            <a:xfrm>
              <a:off x="7675295" y="3799563"/>
              <a:ext cx="316631" cy="529154"/>
              <a:chOff x="7520134" y="4865665"/>
              <a:chExt cx="331676" cy="583948"/>
            </a:xfrm>
          </p:grpSpPr>
          <p:sp>
            <p:nvSpPr>
              <p:cNvPr id="63" name="Rektangel 62"/>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5" name="Rektangel 64"/>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6" name="Rektangel 65"/>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7" name="Rektangel 66"/>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68" name="Billede 6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57" name="Billede 5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Tree>
    <p:extLst>
      <p:ext uri="{BB962C8B-B14F-4D97-AF65-F5344CB8AC3E}">
        <p14:creationId xmlns:p14="http://schemas.microsoft.com/office/powerpoint/2010/main" val="2460393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63"/>
                                        </p:tgtEl>
                                        <p:attrNameLst>
                                          <p:attrName>style.visibility</p:attrName>
                                        </p:attrNameLst>
                                      </p:cBhvr>
                                      <p:to>
                                        <p:strVal val="visible"/>
                                      </p:to>
                                    </p:set>
                                    <p:animEffect transition="in" filter="fade">
                                      <p:cBhvr>
                                        <p:cTn id="7" dur="500"/>
                                        <p:tgtEl>
                                          <p:spTgt spid="3263"/>
                                        </p:tgtEl>
                                      </p:cBhvr>
                                    </p:animEffect>
                                  </p:childTnLst>
                                </p:cTn>
                              </p:par>
                              <p:par>
                                <p:cTn id="8" presetID="10" presetClass="entr" presetSubtype="0"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par>
                                <p:cTn id="11" presetID="10" presetClass="entr" presetSubtype="0" fill="hold" nodeType="withEffect">
                                  <p:stCondLst>
                                    <p:cond delay="0"/>
                                  </p:stCondLst>
                                  <p:childTnLst>
                                    <p:set>
                                      <p:cBhvr>
                                        <p:cTn id="12" dur="1" fill="hold">
                                          <p:stCondLst>
                                            <p:cond delay="0"/>
                                          </p:stCondLst>
                                        </p:cTn>
                                        <p:tgtEl>
                                          <p:spTgt spid="3262"/>
                                        </p:tgtEl>
                                        <p:attrNameLst>
                                          <p:attrName>style.visibility</p:attrName>
                                        </p:attrNameLst>
                                      </p:cBhvr>
                                      <p:to>
                                        <p:strVal val="visible"/>
                                      </p:to>
                                    </p:set>
                                    <p:animEffect transition="in" filter="fade">
                                      <p:cBhvr>
                                        <p:cTn id="13" dur="500"/>
                                        <p:tgtEl>
                                          <p:spTgt spid="3262"/>
                                        </p:tgtEl>
                                      </p:cBhvr>
                                    </p:animEffect>
                                  </p:childTnLst>
                                </p:cTn>
                              </p:par>
                              <p:par>
                                <p:cTn id="14" presetID="10" presetClass="entr" presetSubtype="0" fill="hold" nodeType="withEffect">
                                  <p:stCondLst>
                                    <p:cond delay="0"/>
                                  </p:stCondLst>
                                  <p:childTnLst>
                                    <p:set>
                                      <p:cBhvr>
                                        <p:cTn id="15" dur="1" fill="hold">
                                          <p:stCondLst>
                                            <p:cond delay="0"/>
                                          </p:stCondLst>
                                        </p:cTn>
                                        <p:tgtEl>
                                          <p:spTgt spid="3265"/>
                                        </p:tgtEl>
                                        <p:attrNameLst>
                                          <p:attrName>style.visibility</p:attrName>
                                        </p:attrNameLst>
                                      </p:cBhvr>
                                      <p:to>
                                        <p:strVal val="visible"/>
                                      </p:to>
                                    </p:set>
                                    <p:animEffect transition="in" filter="fade">
                                      <p:cBhvr>
                                        <p:cTn id="16" dur="500"/>
                                        <p:tgtEl>
                                          <p:spTgt spid="3265"/>
                                        </p:tgtEl>
                                      </p:cBhvr>
                                    </p:animEffect>
                                  </p:childTnLst>
                                </p:cTn>
                              </p:par>
                              <p:par>
                                <p:cTn id="17" presetID="10" presetClass="entr" presetSubtype="0" fill="hold" nodeType="withEffect">
                                  <p:stCondLst>
                                    <p:cond delay="0"/>
                                  </p:stCondLst>
                                  <p:childTnLst>
                                    <p:set>
                                      <p:cBhvr>
                                        <p:cTn id="18" dur="1" fill="hold">
                                          <p:stCondLst>
                                            <p:cond delay="0"/>
                                          </p:stCondLst>
                                        </p:cTn>
                                        <p:tgtEl>
                                          <p:spTgt spid="3267"/>
                                        </p:tgtEl>
                                        <p:attrNameLst>
                                          <p:attrName>style.visibility</p:attrName>
                                        </p:attrNameLst>
                                      </p:cBhvr>
                                      <p:to>
                                        <p:strVal val="visible"/>
                                      </p:to>
                                    </p:set>
                                    <p:animEffect transition="in" filter="fade">
                                      <p:cBhvr>
                                        <p:cTn id="19" dur="500"/>
                                        <p:tgtEl>
                                          <p:spTgt spid="3267"/>
                                        </p:tgtEl>
                                      </p:cBhvr>
                                    </p:animEffect>
                                  </p:childTnLst>
                                </p:cTn>
                              </p:par>
                              <p:par>
                                <p:cTn id="20" presetID="10" presetClass="entr" presetSubtype="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childTnLst>
                                </p:cTn>
                              </p:par>
                              <p:par>
                                <p:cTn id="26" presetID="10" presetClass="entr" presetSubtype="0"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fade">
                                      <p:cBhvr>
                                        <p:cTn id="28" dur="500"/>
                                        <p:tgtEl>
                                          <p:spTgt spid="76"/>
                                        </p:tgtEl>
                                      </p:cBhvr>
                                    </p:animEffect>
                                  </p:childTnLst>
                                </p:cTn>
                              </p:par>
                              <p:par>
                                <p:cTn id="29" presetID="10" presetClass="entr" presetSubtype="0" fill="hold" nodeType="withEffect">
                                  <p:stCondLst>
                                    <p:cond delay="0"/>
                                  </p:stCondLst>
                                  <p:childTnLst>
                                    <p:set>
                                      <p:cBhvr>
                                        <p:cTn id="30" dur="1" fill="hold">
                                          <p:stCondLst>
                                            <p:cond delay="0"/>
                                          </p:stCondLst>
                                        </p:cTn>
                                        <p:tgtEl>
                                          <p:spTgt spid="3284">
                                            <p:txEl>
                                              <p:pRg st="0" end="0"/>
                                            </p:txEl>
                                          </p:spTgt>
                                        </p:tgtEl>
                                        <p:attrNameLst>
                                          <p:attrName>style.visibility</p:attrName>
                                        </p:attrNameLst>
                                      </p:cBhvr>
                                      <p:to>
                                        <p:strVal val="visible"/>
                                      </p:to>
                                    </p:set>
                                    <p:animEffect transition="in" filter="fade">
                                      <p:cBhvr>
                                        <p:cTn id="31" dur="500"/>
                                        <p:tgtEl>
                                          <p:spTgt spid="3284">
                                            <p:txEl>
                                              <p:pRg st="0" end="0"/>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284">
                                            <p:txEl>
                                              <p:pRg st="1" end="1"/>
                                            </p:txEl>
                                          </p:spTgt>
                                        </p:tgtEl>
                                        <p:attrNameLst>
                                          <p:attrName>style.visibility</p:attrName>
                                        </p:attrNameLst>
                                      </p:cBhvr>
                                      <p:to>
                                        <p:strVal val="visible"/>
                                      </p:to>
                                    </p:set>
                                    <p:animEffect transition="in" filter="fade">
                                      <p:cBhvr>
                                        <p:cTn id="34" dur="500"/>
                                        <p:tgtEl>
                                          <p:spTgt spid="3284">
                                            <p:txEl>
                                              <p:pRg st="1" end="1"/>
                                            </p:txEl>
                                          </p:spTgt>
                                        </p:tgtEl>
                                      </p:cBhvr>
                                    </p:animEffect>
                                  </p:childTnLst>
                                </p:cTn>
                              </p:par>
                              <p:par>
                                <p:cTn id="35" presetID="10" presetClass="entr" presetSubtype="0" fill="hold" nodeType="withEffect">
                                  <p:stCondLst>
                                    <p:cond delay="250"/>
                                  </p:stCondLst>
                                  <p:childTnLst>
                                    <p:set>
                                      <p:cBhvr>
                                        <p:cTn id="36" dur="1" fill="hold">
                                          <p:stCondLst>
                                            <p:cond delay="0"/>
                                          </p:stCondLst>
                                        </p:cTn>
                                        <p:tgtEl>
                                          <p:spTgt spid="3285"/>
                                        </p:tgtEl>
                                        <p:attrNameLst>
                                          <p:attrName>style.visibility</p:attrName>
                                        </p:attrNameLst>
                                      </p:cBhvr>
                                      <p:to>
                                        <p:strVal val="visible"/>
                                      </p:to>
                                    </p:set>
                                    <p:animEffect transition="in" filter="fade">
                                      <p:cBhvr>
                                        <p:cTn id="37" dur="250"/>
                                        <p:tgtEl>
                                          <p:spTgt spid="328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271"/>
                                        </p:tgtEl>
                                        <p:attrNameLst>
                                          <p:attrName>style.visibility</p:attrName>
                                        </p:attrNameLst>
                                      </p:cBhvr>
                                      <p:to>
                                        <p:strVal val="visible"/>
                                      </p:to>
                                    </p:set>
                                    <p:animEffect transition="in" filter="fade">
                                      <p:cBhvr>
                                        <p:cTn id="42" dur="500"/>
                                        <p:tgtEl>
                                          <p:spTgt spid="3271"/>
                                        </p:tgtEl>
                                      </p:cBhvr>
                                    </p:animEffect>
                                  </p:childTnLst>
                                </p:cTn>
                              </p:par>
                              <p:par>
                                <p:cTn id="43" presetID="10" presetClass="entr" presetSubtype="0" fill="hold" nodeType="withEffect">
                                  <p:stCondLst>
                                    <p:cond delay="250"/>
                                  </p:stCondLst>
                                  <p:childTnLst>
                                    <p:set>
                                      <p:cBhvr>
                                        <p:cTn id="44" dur="1" fill="hold">
                                          <p:stCondLst>
                                            <p:cond delay="0"/>
                                          </p:stCondLst>
                                        </p:cTn>
                                        <p:tgtEl>
                                          <p:spTgt spid="3278"/>
                                        </p:tgtEl>
                                        <p:attrNameLst>
                                          <p:attrName>style.visibility</p:attrName>
                                        </p:attrNameLst>
                                      </p:cBhvr>
                                      <p:to>
                                        <p:strVal val="visible"/>
                                      </p:to>
                                    </p:set>
                                    <p:animEffect transition="in" filter="fade">
                                      <p:cBhvr>
                                        <p:cTn id="45" dur="200"/>
                                        <p:tgtEl>
                                          <p:spTgt spid="3278"/>
                                        </p:tgtEl>
                                      </p:cBhvr>
                                    </p:animEffect>
                                  </p:childTnLst>
                                </p:cTn>
                              </p:par>
                            </p:childTnLst>
                          </p:cTn>
                        </p:par>
                        <p:par>
                          <p:cTn id="46" fill="hold">
                            <p:stCondLst>
                              <p:cond delay="500"/>
                            </p:stCondLst>
                            <p:childTnLst>
                              <p:par>
                                <p:cTn id="47" presetID="10" presetClass="entr" presetSubtype="0" fill="hold" nodeType="afterEffect">
                                  <p:stCondLst>
                                    <p:cond delay="0"/>
                                  </p:stCondLst>
                                  <p:childTnLst>
                                    <p:set>
                                      <p:cBhvr>
                                        <p:cTn id="48" dur="1" fill="hold">
                                          <p:stCondLst>
                                            <p:cond delay="0"/>
                                          </p:stCondLst>
                                        </p:cTn>
                                        <p:tgtEl>
                                          <p:spTgt spid="3272"/>
                                        </p:tgtEl>
                                        <p:attrNameLst>
                                          <p:attrName>style.visibility</p:attrName>
                                        </p:attrNameLst>
                                      </p:cBhvr>
                                      <p:to>
                                        <p:strVal val="visible"/>
                                      </p:to>
                                    </p:set>
                                    <p:animEffect transition="in" filter="fade">
                                      <p:cBhvr>
                                        <p:cTn id="49" dur="250"/>
                                        <p:tgtEl>
                                          <p:spTgt spid="3272"/>
                                        </p:tgtEl>
                                      </p:cBhvr>
                                    </p:animEffect>
                                  </p:childTnLst>
                                </p:cTn>
                              </p:par>
                              <p:par>
                                <p:cTn id="50" presetID="10" presetClass="entr" presetSubtype="0" fill="hold" nodeType="withEffect">
                                  <p:stCondLst>
                                    <p:cond delay="0"/>
                                  </p:stCondLst>
                                  <p:childTnLst>
                                    <p:set>
                                      <p:cBhvr>
                                        <p:cTn id="51" dur="1" fill="hold">
                                          <p:stCondLst>
                                            <p:cond delay="0"/>
                                          </p:stCondLst>
                                        </p:cTn>
                                        <p:tgtEl>
                                          <p:spTgt spid="3274"/>
                                        </p:tgtEl>
                                        <p:attrNameLst>
                                          <p:attrName>style.visibility</p:attrName>
                                        </p:attrNameLst>
                                      </p:cBhvr>
                                      <p:to>
                                        <p:strVal val="visible"/>
                                      </p:to>
                                    </p:set>
                                    <p:animEffect transition="in" filter="fade">
                                      <p:cBhvr>
                                        <p:cTn id="52" dur="250"/>
                                        <p:tgtEl>
                                          <p:spTgt spid="3274"/>
                                        </p:tgtEl>
                                      </p:cBhvr>
                                    </p:animEffect>
                                  </p:childTnLst>
                                </p:cTn>
                              </p:par>
                              <p:par>
                                <p:cTn id="53" presetID="10" presetClass="entr" presetSubtype="0" fill="hold" nodeType="withEffect">
                                  <p:stCondLst>
                                    <p:cond delay="0"/>
                                  </p:stCondLst>
                                  <p:childTnLst>
                                    <p:set>
                                      <p:cBhvr>
                                        <p:cTn id="54" dur="1" fill="hold">
                                          <p:stCondLst>
                                            <p:cond delay="0"/>
                                          </p:stCondLst>
                                        </p:cTn>
                                        <p:tgtEl>
                                          <p:spTgt spid="3275"/>
                                        </p:tgtEl>
                                        <p:attrNameLst>
                                          <p:attrName>style.visibility</p:attrName>
                                        </p:attrNameLst>
                                      </p:cBhvr>
                                      <p:to>
                                        <p:strVal val="visible"/>
                                      </p:to>
                                    </p:set>
                                    <p:animEffect transition="in" filter="fade">
                                      <p:cBhvr>
                                        <p:cTn id="55" dur="250"/>
                                        <p:tgtEl>
                                          <p:spTgt spid="3275"/>
                                        </p:tgtEl>
                                      </p:cBhvr>
                                    </p:animEffect>
                                  </p:childTnLst>
                                </p:cTn>
                              </p:par>
                              <p:par>
                                <p:cTn id="56" presetID="10" presetClass="entr" presetSubtype="0" fill="hold" nodeType="withEffect">
                                  <p:stCondLst>
                                    <p:cond delay="0"/>
                                  </p:stCondLst>
                                  <p:childTnLst>
                                    <p:set>
                                      <p:cBhvr>
                                        <p:cTn id="57" dur="1" fill="hold">
                                          <p:stCondLst>
                                            <p:cond delay="0"/>
                                          </p:stCondLst>
                                        </p:cTn>
                                        <p:tgtEl>
                                          <p:spTgt spid="3277"/>
                                        </p:tgtEl>
                                        <p:attrNameLst>
                                          <p:attrName>style.visibility</p:attrName>
                                        </p:attrNameLst>
                                      </p:cBhvr>
                                      <p:to>
                                        <p:strVal val="visible"/>
                                      </p:to>
                                    </p:set>
                                    <p:animEffect transition="in" filter="fade">
                                      <p:cBhvr>
                                        <p:cTn id="58" dur="250"/>
                                        <p:tgtEl>
                                          <p:spTgt spid="3277"/>
                                        </p:tgtEl>
                                      </p:cBhvr>
                                    </p:animEffect>
                                  </p:childTnLst>
                                </p:cTn>
                              </p:par>
                              <p:par>
                                <p:cTn id="59" presetID="10" presetClass="entr" presetSubtype="0" fill="hold" nodeType="withEffect">
                                  <p:stCondLst>
                                    <p:cond delay="0"/>
                                  </p:stCondLst>
                                  <p:childTnLst>
                                    <p:set>
                                      <p:cBhvr>
                                        <p:cTn id="60" dur="1" fill="hold">
                                          <p:stCondLst>
                                            <p:cond delay="0"/>
                                          </p:stCondLst>
                                        </p:cTn>
                                        <p:tgtEl>
                                          <p:spTgt spid="3282"/>
                                        </p:tgtEl>
                                        <p:attrNameLst>
                                          <p:attrName>style.visibility</p:attrName>
                                        </p:attrNameLst>
                                      </p:cBhvr>
                                      <p:to>
                                        <p:strVal val="visible"/>
                                      </p:to>
                                    </p:set>
                                    <p:animEffect transition="in" filter="fade">
                                      <p:cBhvr>
                                        <p:cTn id="61" dur="250"/>
                                        <p:tgtEl>
                                          <p:spTgt spid="3282"/>
                                        </p:tgtEl>
                                      </p:cBhvr>
                                    </p:animEffect>
                                  </p:childTnLst>
                                </p:cTn>
                              </p:par>
                              <p:par>
                                <p:cTn id="62" presetID="10" presetClass="entr" presetSubtype="0" fill="hold" nodeType="withEffect">
                                  <p:stCondLst>
                                    <p:cond delay="0"/>
                                  </p:stCondLst>
                                  <p:childTnLst>
                                    <p:set>
                                      <p:cBhvr>
                                        <p:cTn id="63" dur="1" fill="hold">
                                          <p:stCondLst>
                                            <p:cond delay="0"/>
                                          </p:stCondLst>
                                        </p:cTn>
                                        <p:tgtEl>
                                          <p:spTgt spid="3276"/>
                                        </p:tgtEl>
                                        <p:attrNameLst>
                                          <p:attrName>style.visibility</p:attrName>
                                        </p:attrNameLst>
                                      </p:cBhvr>
                                      <p:to>
                                        <p:strVal val="visible"/>
                                      </p:to>
                                    </p:set>
                                    <p:animEffect transition="in" filter="fade">
                                      <p:cBhvr>
                                        <p:cTn id="64" dur="250"/>
                                        <p:tgtEl>
                                          <p:spTgt spid="3276"/>
                                        </p:tgtEl>
                                      </p:cBhvr>
                                    </p:animEffect>
                                  </p:childTnLst>
                                </p:cTn>
                              </p:par>
                              <p:par>
                                <p:cTn id="65" presetID="10" presetClass="entr" presetSubtype="0" fill="hold" nodeType="withEffect">
                                  <p:stCondLst>
                                    <p:cond delay="0"/>
                                  </p:stCondLst>
                                  <p:childTnLst>
                                    <p:set>
                                      <p:cBhvr>
                                        <p:cTn id="66" dur="1" fill="hold">
                                          <p:stCondLst>
                                            <p:cond delay="0"/>
                                          </p:stCondLst>
                                        </p:cTn>
                                        <p:tgtEl>
                                          <p:spTgt spid="3281"/>
                                        </p:tgtEl>
                                        <p:attrNameLst>
                                          <p:attrName>style.visibility</p:attrName>
                                        </p:attrNameLst>
                                      </p:cBhvr>
                                      <p:to>
                                        <p:strVal val="visible"/>
                                      </p:to>
                                    </p:set>
                                    <p:animEffect transition="in" filter="fade">
                                      <p:cBhvr>
                                        <p:cTn id="67" dur="250"/>
                                        <p:tgtEl>
                                          <p:spTgt spid="3281"/>
                                        </p:tgtEl>
                                      </p:cBhvr>
                                    </p:animEffect>
                                  </p:childTnLst>
                                </p:cTn>
                              </p:par>
                              <p:par>
                                <p:cTn id="68" presetID="10" presetClass="entr" presetSubtype="0" fill="hold" nodeType="withEffect">
                                  <p:stCondLst>
                                    <p:cond delay="0"/>
                                  </p:stCondLst>
                                  <p:childTnLst>
                                    <p:set>
                                      <p:cBhvr>
                                        <p:cTn id="69" dur="1" fill="hold">
                                          <p:stCondLst>
                                            <p:cond delay="0"/>
                                          </p:stCondLst>
                                        </p:cTn>
                                        <p:tgtEl>
                                          <p:spTgt spid="3273">
                                            <p:txEl>
                                              <p:pRg st="0" end="0"/>
                                            </p:txEl>
                                          </p:spTgt>
                                        </p:tgtEl>
                                        <p:attrNameLst>
                                          <p:attrName>style.visibility</p:attrName>
                                        </p:attrNameLst>
                                      </p:cBhvr>
                                      <p:to>
                                        <p:strVal val="visible"/>
                                      </p:to>
                                    </p:set>
                                    <p:animEffect transition="in" filter="fade">
                                      <p:cBhvr>
                                        <p:cTn id="70" dur="250"/>
                                        <p:tgtEl>
                                          <p:spTgt spid="3273">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3279"/>
                                        </p:tgtEl>
                                        <p:attrNameLst>
                                          <p:attrName>style.visibility</p:attrName>
                                        </p:attrNameLst>
                                      </p:cBhvr>
                                      <p:to>
                                        <p:strVal val="visible"/>
                                      </p:to>
                                    </p:set>
                                    <p:animEffect transition="in" filter="fade">
                                      <p:cBhvr>
                                        <p:cTn id="75" dur="500"/>
                                        <p:tgtEl>
                                          <p:spTgt spid="3279"/>
                                        </p:tgtEl>
                                      </p:cBhvr>
                                    </p:animEffect>
                                  </p:childTnLst>
                                </p:cTn>
                              </p:par>
                              <p:par>
                                <p:cTn id="76" presetID="10" presetClass="entr" presetSubtype="0" fill="hold" nodeType="withEffect">
                                  <p:stCondLst>
                                    <p:cond delay="250"/>
                                  </p:stCondLst>
                                  <p:childTnLst>
                                    <p:set>
                                      <p:cBhvr>
                                        <p:cTn id="77" dur="1" fill="hold">
                                          <p:stCondLst>
                                            <p:cond delay="0"/>
                                          </p:stCondLst>
                                        </p:cTn>
                                        <p:tgtEl>
                                          <p:spTgt spid="3280"/>
                                        </p:tgtEl>
                                        <p:attrNameLst>
                                          <p:attrName>style.visibility</p:attrName>
                                        </p:attrNameLst>
                                      </p:cBhvr>
                                      <p:to>
                                        <p:strVal val="visible"/>
                                      </p:to>
                                    </p:set>
                                    <p:animEffect transition="in" filter="fade">
                                      <p:cBhvr>
                                        <p:cTn id="78" dur="250"/>
                                        <p:tgtEl>
                                          <p:spTgt spid="3280"/>
                                        </p:tgtEl>
                                      </p:cBhvr>
                                    </p:animEffect>
                                  </p:childTnLst>
                                </p:cTn>
                              </p:par>
                            </p:childTnLst>
                          </p:cTn>
                        </p:par>
                        <p:par>
                          <p:cTn id="79" fill="hold">
                            <p:stCondLst>
                              <p:cond delay="500"/>
                            </p:stCondLst>
                            <p:childTnLst>
                              <p:par>
                                <p:cTn id="80" presetID="10" presetClass="entr" presetSubtype="0" fill="hold" nodeType="afterEffect">
                                  <p:stCondLst>
                                    <p:cond delay="0"/>
                                  </p:stCondLst>
                                  <p:childTnLst>
                                    <p:set>
                                      <p:cBhvr>
                                        <p:cTn id="81" dur="1" fill="hold">
                                          <p:stCondLst>
                                            <p:cond delay="0"/>
                                          </p:stCondLst>
                                        </p:cTn>
                                        <p:tgtEl>
                                          <p:spTgt spid="3260"/>
                                        </p:tgtEl>
                                        <p:attrNameLst>
                                          <p:attrName>style.visibility</p:attrName>
                                        </p:attrNameLst>
                                      </p:cBhvr>
                                      <p:to>
                                        <p:strVal val="visible"/>
                                      </p:to>
                                    </p:set>
                                    <p:animEffect transition="in" filter="fade">
                                      <p:cBhvr>
                                        <p:cTn id="82" dur="250"/>
                                        <p:tgtEl>
                                          <p:spTgt spid="3260"/>
                                        </p:tgtEl>
                                      </p:cBhvr>
                                    </p:animEffect>
                                  </p:childTnLst>
                                </p:cTn>
                              </p:par>
                              <p:par>
                                <p:cTn id="83" presetID="10" presetClass="entr" presetSubtype="0" fill="hold" nodeType="withEffect">
                                  <p:stCondLst>
                                    <p:cond delay="0"/>
                                  </p:stCondLst>
                                  <p:childTnLst>
                                    <p:set>
                                      <p:cBhvr>
                                        <p:cTn id="84" dur="1" fill="hold">
                                          <p:stCondLst>
                                            <p:cond delay="0"/>
                                          </p:stCondLst>
                                        </p:cTn>
                                        <p:tgtEl>
                                          <p:spTgt spid="3264"/>
                                        </p:tgtEl>
                                        <p:attrNameLst>
                                          <p:attrName>style.visibility</p:attrName>
                                        </p:attrNameLst>
                                      </p:cBhvr>
                                      <p:to>
                                        <p:strVal val="visible"/>
                                      </p:to>
                                    </p:set>
                                    <p:animEffect transition="in" filter="fade">
                                      <p:cBhvr>
                                        <p:cTn id="85" dur="250"/>
                                        <p:tgtEl>
                                          <p:spTgt spid="3264"/>
                                        </p:tgtEl>
                                      </p:cBhvr>
                                    </p:animEffect>
                                  </p:childTnLst>
                                </p:cTn>
                              </p:par>
                              <p:par>
                                <p:cTn id="86" presetID="10" presetClass="entr" presetSubtype="0" fill="hold" nodeType="withEffect">
                                  <p:stCondLst>
                                    <p:cond delay="0"/>
                                  </p:stCondLst>
                                  <p:childTnLst>
                                    <p:set>
                                      <p:cBhvr>
                                        <p:cTn id="87" dur="1" fill="hold">
                                          <p:stCondLst>
                                            <p:cond delay="0"/>
                                          </p:stCondLst>
                                        </p:cTn>
                                        <p:tgtEl>
                                          <p:spTgt spid="3266"/>
                                        </p:tgtEl>
                                        <p:attrNameLst>
                                          <p:attrName>style.visibility</p:attrName>
                                        </p:attrNameLst>
                                      </p:cBhvr>
                                      <p:to>
                                        <p:strVal val="visible"/>
                                      </p:to>
                                    </p:set>
                                    <p:animEffect transition="in" filter="fade">
                                      <p:cBhvr>
                                        <p:cTn id="88" dur="250"/>
                                        <p:tgtEl>
                                          <p:spTgt spid="3266"/>
                                        </p:tgtEl>
                                      </p:cBhvr>
                                    </p:animEffect>
                                  </p:childTnLst>
                                </p:cTn>
                              </p:par>
                              <p:par>
                                <p:cTn id="89" presetID="10" presetClass="entr" presetSubtype="0" fill="hold" nodeType="withEffect">
                                  <p:stCondLst>
                                    <p:cond delay="0"/>
                                  </p:stCondLst>
                                  <p:childTnLst>
                                    <p:set>
                                      <p:cBhvr>
                                        <p:cTn id="90" dur="1" fill="hold">
                                          <p:stCondLst>
                                            <p:cond delay="0"/>
                                          </p:stCondLst>
                                        </p:cTn>
                                        <p:tgtEl>
                                          <p:spTgt spid="3268"/>
                                        </p:tgtEl>
                                        <p:attrNameLst>
                                          <p:attrName>style.visibility</p:attrName>
                                        </p:attrNameLst>
                                      </p:cBhvr>
                                      <p:to>
                                        <p:strVal val="visible"/>
                                      </p:to>
                                    </p:set>
                                    <p:animEffect transition="in" filter="fade">
                                      <p:cBhvr>
                                        <p:cTn id="91" dur="250"/>
                                        <p:tgtEl>
                                          <p:spTgt spid="3268"/>
                                        </p:tgtEl>
                                      </p:cBhvr>
                                    </p:animEffect>
                                  </p:childTnLst>
                                </p:cTn>
                              </p:par>
                              <p:par>
                                <p:cTn id="92" presetID="10" presetClass="entr" presetSubtype="0" fill="hold" nodeType="withEffect">
                                  <p:stCondLst>
                                    <p:cond delay="0"/>
                                  </p:stCondLst>
                                  <p:childTnLst>
                                    <p:set>
                                      <p:cBhvr>
                                        <p:cTn id="93" dur="1" fill="hold">
                                          <p:stCondLst>
                                            <p:cond delay="0"/>
                                          </p:stCondLst>
                                        </p:cTn>
                                        <p:tgtEl>
                                          <p:spTgt spid="3261"/>
                                        </p:tgtEl>
                                        <p:attrNameLst>
                                          <p:attrName>style.visibility</p:attrName>
                                        </p:attrNameLst>
                                      </p:cBhvr>
                                      <p:to>
                                        <p:strVal val="visible"/>
                                      </p:to>
                                    </p:set>
                                    <p:animEffect transition="in" filter="fade">
                                      <p:cBhvr>
                                        <p:cTn id="94" dur="250"/>
                                        <p:tgtEl>
                                          <p:spTgt spid="3261"/>
                                        </p:tgtEl>
                                      </p:cBhvr>
                                    </p:animEffect>
                                  </p:childTnLst>
                                </p:cTn>
                              </p:par>
                              <p:par>
                                <p:cTn id="95" presetID="10" presetClass="entr" presetSubtype="0" fill="hold" nodeType="withEffect">
                                  <p:stCondLst>
                                    <p:cond delay="0"/>
                                  </p:stCondLst>
                                  <p:childTnLst>
                                    <p:set>
                                      <p:cBhvr>
                                        <p:cTn id="96" dur="1" fill="hold">
                                          <p:stCondLst>
                                            <p:cond delay="0"/>
                                          </p:stCondLst>
                                        </p:cTn>
                                        <p:tgtEl>
                                          <p:spTgt spid="3254"/>
                                        </p:tgtEl>
                                        <p:attrNameLst>
                                          <p:attrName>style.visibility</p:attrName>
                                        </p:attrNameLst>
                                      </p:cBhvr>
                                      <p:to>
                                        <p:strVal val="visible"/>
                                      </p:to>
                                    </p:set>
                                    <p:animEffect transition="in" filter="fade">
                                      <p:cBhvr>
                                        <p:cTn id="97" dur="250"/>
                                        <p:tgtEl>
                                          <p:spTgt spid="3254"/>
                                        </p:tgtEl>
                                      </p:cBhvr>
                                    </p:animEffect>
                                  </p:childTnLst>
                                </p:cTn>
                              </p:par>
                              <p:par>
                                <p:cTn id="98" presetID="10" presetClass="entr" presetSubtype="0" fill="hold" nodeType="withEffect">
                                  <p:stCondLst>
                                    <p:cond delay="0"/>
                                  </p:stCondLst>
                                  <p:childTnLst>
                                    <p:set>
                                      <p:cBhvr>
                                        <p:cTn id="99" dur="1" fill="hold">
                                          <p:stCondLst>
                                            <p:cond delay="0"/>
                                          </p:stCondLst>
                                        </p:cTn>
                                        <p:tgtEl>
                                          <p:spTgt spid="3255"/>
                                        </p:tgtEl>
                                        <p:attrNameLst>
                                          <p:attrName>style.visibility</p:attrName>
                                        </p:attrNameLst>
                                      </p:cBhvr>
                                      <p:to>
                                        <p:strVal val="visible"/>
                                      </p:to>
                                    </p:set>
                                    <p:animEffect transition="in" filter="fade">
                                      <p:cBhvr>
                                        <p:cTn id="100" dur="250"/>
                                        <p:tgtEl>
                                          <p:spTgt spid="3255"/>
                                        </p:tgtEl>
                                      </p:cBhvr>
                                    </p:animEffect>
                                  </p:childTnLst>
                                </p:cTn>
                              </p:par>
                              <p:par>
                                <p:cTn id="101" presetID="10" presetClass="entr" presetSubtype="0" fill="hold" nodeType="withEffect">
                                  <p:stCondLst>
                                    <p:cond delay="0"/>
                                  </p:stCondLst>
                                  <p:childTnLst>
                                    <p:set>
                                      <p:cBhvr>
                                        <p:cTn id="102" dur="1" fill="hold">
                                          <p:stCondLst>
                                            <p:cond delay="0"/>
                                          </p:stCondLst>
                                        </p:cTn>
                                        <p:tgtEl>
                                          <p:spTgt spid="3256"/>
                                        </p:tgtEl>
                                        <p:attrNameLst>
                                          <p:attrName>style.visibility</p:attrName>
                                        </p:attrNameLst>
                                      </p:cBhvr>
                                      <p:to>
                                        <p:strVal val="visible"/>
                                      </p:to>
                                    </p:set>
                                    <p:animEffect transition="in" filter="fade">
                                      <p:cBhvr>
                                        <p:cTn id="103" dur="250"/>
                                        <p:tgtEl>
                                          <p:spTgt spid="3256"/>
                                        </p:tgtEl>
                                      </p:cBhvr>
                                    </p:animEffect>
                                  </p:childTnLst>
                                </p:cTn>
                              </p:par>
                              <p:par>
                                <p:cTn id="104" presetID="10" presetClass="entr" presetSubtype="0" fill="hold" nodeType="withEffect">
                                  <p:stCondLst>
                                    <p:cond delay="0"/>
                                  </p:stCondLst>
                                  <p:childTnLst>
                                    <p:set>
                                      <p:cBhvr>
                                        <p:cTn id="105" dur="1" fill="hold">
                                          <p:stCondLst>
                                            <p:cond delay="0"/>
                                          </p:stCondLst>
                                        </p:cTn>
                                        <p:tgtEl>
                                          <p:spTgt spid="3257"/>
                                        </p:tgtEl>
                                        <p:attrNameLst>
                                          <p:attrName>style.visibility</p:attrName>
                                        </p:attrNameLst>
                                      </p:cBhvr>
                                      <p:to>
                                        <p:strVal val="visible"/>
                                      </p:to>
                                    </p:set>
                                    <p:animEffect transition="in" filter="fade">
                                      <p:cBhvr>
                                        <p:cTn id="106" dur="250"/>
                                        <p:tgtEl>
                                          <p:spTgt spid="3257"/>
                                        </p:tgtEl>
                                      </p:cBhvr>
                                    </p:animEffect>
                                  </p:childTnLst>
                                </p:cTn>
                              </p:par>
                              <p:par>
                                <p:cTn id="107" presetID="10" presetClass="entr" presetSubtype="0" fill="hold" nodeType="withEffect">
                                  <p:stCondLst>
                                    <p:cond delay="0"/>
                                  </p:stCondLst>
                                  <p:childTnLst>
                                    <p:set>
                                      <p:cBhvr>
                                        <p:cTn id="108" dur="1" fill="hold">
                                          <p:stCondLst>
                                            <p:cond delay="0"/>
                                          </p:stCondLst>
                                        </p:cTn>
                                        <p:tgtEl>
                                          <p:spTgt spid="3258"/>
                                        </p:tgtEl>
                                        <p:attrNameLst>
                                          <p:attrName>style.visibility</p:attrName>
                                        </p:attrNameLst>
                                      </p:cBhvr>
                                      <p:to>
                                        <p:strVal val="visible"/>
                                      </p:to>
                                    </p:set>
                                    <p:animEffect transition="in" filter="fade">
                                      <p:cBhvr>
                                        <p:cTn id="109" dur="250"/>
                                        <p:tgtEl>
                                          <p:spTgt spid="3258"/>
                                        </p:tgtEl>
                                      </p:cBhvr>
                                    </p:animEffect>
                                  </p:childTnLst>
                                </p:cTn>
                              </p:par>
                              <p:par>
                                <p:cTn id="110" presetID="10" presetClass="entr" presetSubtype="0" fill="hold" nodeType="withEffect">
                                  <p:stCondLst>
                                    <p:cond delay="0"/>
                                  </p:stCondLst>
                                  <p:childTnLst>
                                    <p:set>
                                      <p:cBhvr>
                                        <p:cTn id="111" dur="1" fill="hold">
                                          <p:stCondLst>
                                            <p:cond delay="0"/>
                                          </p:stCondLst>
                                        </p:cTn>
                                        <p:tgtEl>
                                          <p:spTgt spid="3269"/>
                                        </p:tgtEl>
                                        <p:attrNameLst>
                                          <p:attrName>style.visibility</p:attrName>
                                        </p:attrNameLst>
                                      </p:cBhvr>
                                      <p:to>
                                        <p:strVal val="visible"/>
                                      </p:to>
                                    </p:set>
                                    <p:animEffect transition="in" filter="fade">
                                      <p:cBhvr>
                                        <p:cTn id="112" dur="250"/>
                                        <p:tgtEl>
                                          <p:spTgt spid="3269"/>
                                        </p:tgtEl>
                                      </p:cBhvr>
                                    </p:animEffect>
                                  </p:childTnLst>
                                </p:cTn>
                              </p:par>
                              <p:par>
                                <p:cTn id="113" presetID="10" presetClass="entr" presetSubtype="0" fill="hold" nodeType="withEffect">
                                  <p:stCondLst>
                                    <p:cond delay="0"/>
                                  </p:stCondLst>
                                  <p:childTnLst>
                                    <p:set>
                                      <p:cBhvr>
                                        <p:cTn id="114" dur="1" fill="hold">
                                          <p:stCondLst>
                                            <p:cond delay="0"/>
                                          </p:stCondLst>
                                        </p:cTn>
                                        <p:tgtEl>
                                          <p:spTgt spid="3259"/>
                                        </p:tgtEl>
                                        <p:attrNameLst>
                                          <p:attrName>style.visibility</p:attrName>
                                        </p:attrNameLst>
                                      </p:cBhvr>
                                      <p:to>
                                        <p:strVal val="visible"/>
                                      </p:to>
                                    </p:set>
                                    <p:animEffect transition="in" filter="fade">
                                      <p:cBhvr>
                                        <p:cTn id="115" dur="250"/>
                                        <p:tgtEl>
                                          <p:spTgt spid="3259"/>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nodeType="clickEffect">
                                  <p:stCondLst>
                                    <p:cond delay="0"/>
                                  </p:stCondLst>
                                  <p:childTnLst>
                                    <p:set>
                                      <p:cBhvr>
                                        <p:cTn id="119" dur="1" fill="hold">
                                          <p:stCondLst>
                                            <p:cond delay="0"/>
                                          </p:stCondLst>
                                        </p:cTn>
                                        <p:tgtEl>
                                          <p:spTgt spid="3283"/>
                                        </p:tgtEl>
                                        <p:attrNameLst>
                                          <p:attrName>style.visibility</p:attrName>
                                        </p:attrNameLst>
                                      </p:cBhvr>
                                      <p:to>
                                        <p:strVal val="visible"/>
                                      </p:to>
                                    </p:set>
                                    <p:animEffect transition="in" filter="fade">
                                      <p:cBhvr>
                                        <p:cTn id="120" dur="250"/>
                                        <p:tgtEl>
                                          <p:spTgt spid="3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310"/>
        <p:cNvGrpSpPr/>
        <p:nvPr/>
      </p:nvGrpSpPr>
      <p:grpSpPr>
        <a:xfrm>
          <a:off x="0" y="0"/>
          <a:ext cx="0" cy="0"/>
          <a:chOff x="0" y="0"/>
          <a:chExt cx="0" cy="0"/>
        </a:xfrm>
      </p:grpSpPr>
      <p:sp>
        <p:nvSpPr>
          <p:cNvPr id="3311" name="Google Shape;3311;p123"/>
          <p:cNvSpPr txBox="1"/>
          <p:nvPr/>
        </p:nvSpPr>
        <p:spPr>
          <a:xfrm>
            <a:off x="528638" y="4221163"/>
            <a:ext cx="3965575" cy="2155825"/>
          </a:xfrm>
          <a:prstGeom prst="rect">
            <a:avLst/>
          </a:prstGeom>
          <a:noFill/>
          <a:ln>
            <a:noFill/>
          </a:ln>
        </p:spPr>
        <p:txBody>
          <a:bodyPr spcFirstLastPara="1" wrap="square" lIns="91425" tIns="45700" rIns="91425" bIns="45700" anchor="t" anchorCtr="0">
            <a:noAutofit/>
          </a:bodyPr>
          <a:lstStyle/>
          <a:p>
            <a:pPr marL="365125" marR="0" lvl="0" indent="-365125" algn="l" rtl="0">
              <a:lnSpc>
                <a:spcPct val="100000"/>
              </a:lnSpc>
              <a:spcBef>
                <a:spcPts val="0"/>
              </a:spcBef>
              <a:spcAft>
                <a:spcPts val="0"/>
              </a:spcAft>
              <a:buClr>
                <a:srgbClr val="4F81BD"/>
              </a:buClr>
              <a:buSzPts val="1600"/>
              <a:buFont typeface="Noto Sans Symbols"/>
              <a:buNone/>
            </a:pPr>
            <a:r>
              <a:rPr lang="en-US" sz="2000" b="0" i="0" u="none" strike="noStrike" cap="none">
                <a:solidFill>
                  <a:srgbClr val="000000"/>
                </a:solidFill>
                <a:latin typeface="Verdana"/>
                <a:ea typeface="Verdana"/>
                <a:cs typeface="Verdana"/>
                <a:sym typeface="Verdana"/>
              </a:rPr>
              <a:t>Examples:</a:t>
            </a:r>
            <a:endParaRPr/>
          </a:p>
          <a:p>
            <a:pPr marL="179388" marR="0" lvl="0" indent="-179388" algn="l" rtl="0">
              <a:lnSpc>
                <a:spcPct val="100000"/>
              </a:lnSpc>
              <a:spcBef>
                <a:spcPts val="0"/>
              </a:spcBef>
              <a:spcAft>
                <a:spcPts val="0"/>
              </a:spcAft>
              <a:buClr>
                <a:srgbClr val="4F81BD"/>
              </a:buClr>
              <a:buSzPts val="1600"/>
              <a:buFont typeface="Noto Sans Symbols"/>
              <a:buChar char="⚫"/>
            </a:pPr>
            <a:r>
              <a:rPr lang="en-US" sz="2000" b="0" i="0" u="none" strike="noStrike" cap="none">
                <a:solidFill>
                  <a:srgbClr val="000000"/>
                </a:solidFill>
                <a:latin typeface="Verdana"/>
                <a:ea typeface="Verdana"/>
                <a:cs typeface="Verdana"/>
                <a:sym typeface="Verdana"/>
              </a:rPr>
              <a:t>A PDF file</a:t>
            </a:r>
            <a:endParaRPr/>
          </a:p>
          <a:p>
            <a:pPr marL="179388" marR="0" lvl="0" indent="-179388" algn="l" rtl="0">
              <a:lnSpc>
                <a:spcPct val="100000"/>
              </a:lnSpc>
              <a:spcBef>
                <a:spcPts val="0"/>
              </a:spcBef>
              <a:spcAft>
                <a:spcPts val="0"/>
              </a:spcAft>
              <a:buClr>
                <a:srgbClr val="4F81BD"/>
              </a:buClr>
              <a:buSzPts val="1600"/>
              <a:buFont typeface="Noto Sans Symbols"/>
              <a:buChar char="⚫"/>
            </a:pPr>
            <a:r>
              <a:rPr lang="en-US" sz="2000" b="0" i="0" u="none" strike="noStrike" cap="none">
                <a:solidFill>
                  <a:srgbClr val="000000"/>
                </a:solidFill>
                <a:latin typeface="Verdana"/>
                <a:ea typeface="Verdana"/>
                <a:cs typeface="Verdana"/>
                <a:sym typeface="Verdana"/>
              </a:rPr>
              <a:t>An image within a file</a:t>
            </a:r>
            <a:endParaRPr/>
          </a:p>
          <a:p>
            <a:pPr marL="179388" marR="0" lvl="0" indent="-179388" algn="l" rtl="0">
              <a:spcBef>
                <a:spcPts val="0"/>
              </a:spcBef>
              <a:spcAft>
                <a:spcPts val="0"/>
              </a:spcAft>
              <a:buClr>
                <a:srgbClr val="4F81BD"/>
              </a:buClr>
              <a:buSzPts val="1600"/>
              <a:buFont typeface="Noto Sans Symbols"/>
              <a:buChar char="⚫"/>
            </a:pPr>
            <a:r>
              <a:rPr lang="en-US" sz="2000">
                <a:solidFill>
                  <a:srgbClr val="000000"/>
                </a:solidFill>
                <a:latin typeface="Verdana"/>
                <a:ea typeface="Verdana"/>
                <a:cs typeface="Verdana"/>
                <a:sym typeface="Verdana"/>
              </a:rPr>
              <a:t>A book</a:t>
            </a:r>
            <a:endParaRPr/>
          </a:p>
          <a:p>
            <a:pPr marL="179388" marR="0" lvl="0" indent="-179388" algn="l" rtl="0">
              <a:spcBef>
                <a:spcPts val="0"/>
              </a:spcBef>
              <a:spcAft>
                <a:spcPts val="0"/>
              </a:spcAft>
              <a:buClr>
                <a:srgbClr val="4F81BD"/>
              </a:buClr>
              <a:buSzPts val="1600"/>
              <a:buFont typeface="Noto Sans Symbols"/>
              <a:buChar char="⚫"/>
            </a:pPr>
            <a:r>
              <a:rPr lang="en-US" sz="2000">
                <a:solidFill>
                  <a:srgbClr val="000000"/>
                </a:solidFill>
                <a:latin typeface="Verdana"/>
                <a:ea typeface="Verdana"/>
                <a:cs typeface="Verdana"/>
                <a:sym typeface="Verdana"/>
              </a:rPr>
              <a:t>A book representation</a:t>
            </a:r>
            <a:endParaRPr/>
          </a:p>
          <a:p>
            <a:pPr marL="179388" marR="0" lvl="0" indent="-77788" algn="l" rtl="0">
              <a:lnSpc>
                <a:spcPct val="100000"/>
              </a:lnSpc>
              <a:spcBef>
                <a:spcPts val="0"/>
              </a:spcBef>
              <a:spcAft>
                <a:spcPts val="0"/>
              </a:spcAft>
              <a:buClr>
                <a:srgbClr val="4F81BD"/>
              </a:buClr>
              <a:buSzPts val="1600"/>
              <a:buFont typeface="Noto Sans Symbols"/>
              <a:buNone/>
            </a:pPr>
            <a:endParaRPr sz="2000" b="0" i="0" u="none" strike="noStrike" cap="none">
              <a:solidFill>
                <a:srgbClr val="000000"/>
              </a:solidFill>
              <a:latin typeface="Verdana"/>
              <a:ea typeface="Verdana"/>
              <a:cs typeface="Verdana"/>
              <a:sym typeface="Verdana"/>
            </a:endParaRPr>
          </a:p>
        </p:txBody>
      </p:sp>
      <p:sp>
        <p:nvSpPr>
          <p:cNvPr id="3312" name="Google Shape;3312;p123"/>
          <p:cNvSpPr txBox="1"/>
          <p:nvPr/>
        </p:nvSpPr>
        <p:spPr>
          <a:xfrm>
            <a:off x="4602163" y="981075"/>
            <a:ext cx="3689350" cy="5489575"/>
          </a:xfrm>
          <a:prstGeom prst="rect">
            <a:avLst/>
          </a:prstGeom>
          <a:noFill/>
          <a:ln>
            <a:noFill/>
          </a:ln>
        </p:spPr>
        <p:txBody>
          <a:bodyPr spcFirstLastPara="1" wrap="square" lIns="91425" tIns="45700" rIns="91425" bIns="45700" anchor="t" anchorCtr="0">
            <a:noAutofit/>
          </a:bodyPr>
          <a:lstStyle/>
          <a:p>
            <a:pPr marL="179388" marR="0" lvl="0" indent="-179388" algn="l" rtl="0">
              <a:lnSpc>
                <a:spcPct val="100000"/>
              </a:lnSpc>
              <a:spcBef>
                <a:spcPts val="0"/>
              </a:spcBef>
              <a:spcAft>
                <a:spcPts val="0"/>
              </a:spcAft>
              <a:buClr>
                <a:srgbClr val="4F81BD"/>
              </a:buClr>
              <a:buSzPts val="1600"/>
              <a:buFont typeface="Noto Sans Symbols"/>
              <a:buChar char="⚫"/>
            </a:pPr>
            <a:r>
              <a:rPr lang="en-US" sz="2000" b="0" i="0" u="none" strike="noStrike" cap="none">
                <a:solidFill>
                  <a:srgbClr val="000000"/>
                </a:solidFill>
                <a:latin typeface="Verdana"/>
                <a:ea typeface="Verdana"/>
                <a:cs typeface="Verdana"/>
                <a:sym typeface="Verdana"/>
              </a:rPr>
              <a:t>It is the objects that you preserve</a:t>
            </a:r>
            <a:endParaRPr/>
          </a:p>
          <a:p>
            <a:pPr marL="179388" marR="0" lvl="0" indent="-179388" algn="l" rtl="0">
              <a:lnSpc>
                <a:spcPct val="100000"/>
              </a:lnSpc>
              <a:spcBef>
                <a:spcPts val="1000"/>
              </a:spcBef>
              <a:spcAft>
                <a:spcPts val="0"/>
              </a:spcAft>
              <a:buClr>
                <a:srgbClr val="4F81BD"/>
              </a:buClr>
              <a:buSzPts val="1600"/>
              <a:buFont typeface="Noto Sans Symbols"/>
              <a:buChar char="⚫"/>
            </a:pPr>
            <a:r>
              <a:rPr lang="en-US" sz="2000" b="0" i="0" u="none" strike="noStrike" cap="none">
                <a:solidFill>
                  <a:srgbClr val="000000"/>
                </a:solidFill>
                <a:latin typeface="Verdana"/>
                <a:ea typeface="Verdana"/>
                <a:cs typeface="Verdana"/>
                <a:sym typeface="Verdana"/>
              </a:rPr>
              <a:t>Objects can be intellectual entities, representations or bitstreams (more later)</a:t>
            </a:r>
            <a:endParaRPr/>
          </a:p>
          <a:p>
            <a:pPr marL="0" marR="0" lvl="0" indent="0" algn="l" rtl="0">
              <a:lnSpc>
                <a:spcPct val="100000"/>
              </a:lnSpc>
              <a:spcBef>
                <a:spcPts val="1800"/>
              </a:spcBef>
              <a:spcAft>
                <a:spcPts val="0"/>
              </a:spcAft>
              <a:buNone/>
            </a:pPr>
            <a:endParaRPr sz="2000">
              <a:solidFill>
                <a:srgbClr val="000000"/>
              </a:solidFill>
              <a:latin typeface="Verdana"/>
              <a:ea typeface="Verdana"/>
              <a:cs typeface="Verdana"/>
              <a:sym typeface="Verdana"/>
            </a:endParaRPr>
          </a:p>
          <a:p>
            <a:pPr marL="0" marR="0" lvl="0" indent="0" algn="l" rtl="0">
              <a:spcBef>
                <a:spcPts val="1800"/>
              </a:spcBef>
              <a:spcAft>
                <a:spcPts val="0"/>
              </a:spcAft>
              <a:buNone/>
            </a:pPr>
            <a:r>
              <a:rPr lang="en-US" sz="2000">
                <a:solidFill>
                  <a:srgbClr val="000000"/>
                </a:solidFill>
                <a:latin typeface="Verdana"/>
                <a:ea typeface="Verdana"/>
                <a:cs typeface="Verdana"/>
                <a:sym typeface="Verdana"/>
              </a:rPr>
              <a:t>Implementation choices :</a:t>
            </a:r>
            <a:endParaRPr sz="2000" b="0" i="0" u="none" strike="noStrike" cap="none">
              <a:solidFill>
                <a:srgbClr val="000000"/>
              </a:solidFill>
              <a:latin typeface="Verdana"/>
              <a:ea typeface="Verdana"/>
              <a:cs typeface="Verdana"/>
              <a:sym typeface="Verdana"/>
            </a:endParaRPr>
          </a:p>
          <a:p>
            <a:pPr marL="179388" marR="0" lvl="0" indent="-179388" algn="l" rtl="0">
              <a:lnSpc>
                <a:spcPct val="100000"/>
              </a:lnSpc>
              <a:spcBef>
                <a:spcPts val="1000"/>
              </a:spcBef>
              <a:spcAft>
                <a:spcPts val="0"/>
              </a:spcAft>
              <a:buClr>
                <a:srgbClr val="4F81BD"/>
              </a:buClr>
              <a:buSzPts val="1600"/>
              <a:buFont typeface="Noto Sans Symbols"/>
              <a:buChar char="⚫"/>
            </a:pPr>
            <a:r>
              <a:rPr lang="en-US" sz="2000" b="0" i="0" u="none" strike="noStrike" cap="none">
                <a:solidFill>
                  <a:srgbClr val="000000"/>
                </a:solidFill>
                <a:latin typeface="Verdana"/>
                <a:ea typeface="Verdana"/>
                <a:cs typeface="Verdana"/>
                <a:sym typeface="Verdana"/>
              </a:rPr>
              <a:t>A repository does NOT have to manage all types of Objects </a:t>
            </a:r>
            <a:endParaRPr/>
          </a:p>
          <a:p>
            <a:pPr marL="179388" marR="0" lvl="0" indent="-87948" algn="l" rtl="0">
              <a:lnSpc>
                <a:spcPct val="100000"/>
              </a:lnSpc>
              <a:spcBef>
                <a:spcPts val="1000"/>
              </a:spcBef>
              <a:spcAft>
                <a:spcPts val="0"/>
              </a:spcAft>
              <a:buClr>
                <a:srgbClr val="4F81BD"/>
              </a:buClr>
              <a:buSzPts val="1440"/>
              <a:buFont typeface="Noto Sans Symbols"/>
              <a:buNone/>
            </a:pPr>
            <a:endParaRPr sz="1800" b="0" i="0" u="none" strike="noStrike" cap="none">
              <a:solidFill>
                <a:srgbClr val="C00000"/>
              </a:solidFill>
              <a:latin typeface="Verdana"/>
              <a:ea typeface="Verdana"/>
              <a:cs typeface="Verdana"/>
              <a:sym typeface="Verdana"/>
            </a:endParaRPr>
          </a:p>
          <a:p>
            <a:pPr marL="179388" marR="0" lvl="0" indent="-87948" algn="l" rtl="0">
              <a:lnSpc>
                <a:spcPct val="100000"/>
              </a:lnSpc>
              <a:spcBef>
                <a:spcPts val="1000"/>
              </a:spcBef>
              <a:spcAft>
                <a:spcPts val="0"/>
              </a:spcAft>
              <a:buClr>
                <a:srgbClr val="4F81BD"/>
              </a:buClr>
              <a:buSzPts val="1440"/>
              <a:buFont typeface="Noto Sans Symbols"/>
              <a:buNone/>
            </a:pPr>
            <a:endParaRPr sz="1800" b="0" i="0" u="none" strike="noStrike" cap="none">
              <a:solidFill>
                <a:srgbClr val="C00000"/>
              </a:solidFill>
              <a:latin typeface="Verdana"/>
              <a:ea typeface="Verdana"/>
              <a:cs typeface="Verdana"/>
              <a:sym typeface="Verdana"/>
            </a:endParaRPr>
          </a:p>
          <a:p>
            <a:pPr marL="179388" marR="0" lvl="0" indent="-87948" algn="l" rtl="0">
              <a:lnSpc>
                <a:spcPct val="100000"/>
              </a:lnSpc>
              <a:spcBef>
                <a:spcPts val="1000"/>
              </a:spcBef>
              <a:spcAft>
                <a:spcPts val="0"/>
              </a:spcAft>
              <a:buClr>
                <a:srgbClr val="4F81BD"/>
              </a:buClr>
              <a:buSzPts val="1440"/>
              <a:buFont typeface="Noto Sans Symbols"/>
              <a:buNone/>
            </a:pPr>
            <a:endParaRPr sz="1800" b="0" i="0" u="none" strike="noStrike" cap="none">
              <a:solidFill>
                <a:srgbClr val="C00000"/>
              </a:solidFill>
              <a:latin typeface="Verdana"/>
              <a:ea typeface="Verdana"/>
              <a:cs typeface="Verdana"/>
              <a:sym typeface="Verdana"/>
            </a:endParaRPr>
          </a:p>
        </p:txBody>
      </p:sp>
      <p:grpSp>
        <p:nvGrpSpPr>
          <p:cNvPr id="3313" name="Google Shape;3313;p123"/>
          <p:cNvGrpSpPr/>
          <p:nvPr/>
        </p:nvGrpSpPr>
        <p:grpSpPr>
          <a:xfrm>
            <a:off x="468313" y="1116013"/>
            <a:ext cx="3698875" cy="1735137"/>
            <a:chOff x="965499" y="2091613"/>
            <a:chExt cx="6507768" cy="2773164"/>
          </a:xfrm>
        </p:grpSpPr>
        <p:grpSp>
          <p:nvGrpSpPr>
            <p:cNvPr id="3314" name="Google Shape;3314;p123"/>
            <p:cNvGrpSpPr/>
            <p:nvPr/>
          </p:nvGrpSpPr>
          <p:grpSpPr>
            <a:xfrm>
              <a:off x="6757312" y="3032916"/>
              <a:ext cx="715955" cy="240394"/>
              <a:chOff x="3041148" y="2065491"/>
              <a:chExt cx="2754988" cy="925033"/>
            </a:xfrm>
          </p:grpSpPr>
          <p:sp>
            <p:nvSpPr>
              <p:cNvPr id="3315" name="Google Shape;3315;p123"/>
              <p:cNvSpPr/>
              <p:nvPr/>
            </p:nvSpPr>
            <p:spPr>
              <a:xfrm>
                <a:off x="4495679" y="2065491"/>
                <a:ext cx="1300457"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Gill Sans"/>
                  <a:ea typeface="Gill Sans"/>
                  <a:cs typeface="Gill Sans"/>
                  <a:sym typeface="Gill Sans"/>
                </a:endParaRPr>
              </a:p>
            </p:txBody>
          </p:sp>
          <p:sp>
            <p:nvSpPr>
              <p:cNvPr id="3316" name="Google Shape;3316;p123"/>
              <p:cNvSpPr/>
              <p:nvPr/>
            </p:nvSpPr>
            <p:spPr>
              <a:xfrm rot="-180000">
                <a:off x="3055507" y="2329098"/>
                <a:ext cx="2160261"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Gill Sans"/>
                  <a:ea typeface="Gill Sans"/>
                  <a:cs typeface="Gill Sans"/>
                  <a:sym typeface="Gill Sans"/>
                </a:endParaRPr>
              </a:p>
            </p:txBody>
          </p:sp>
        </p:grpSp>
        <p:sp>
          <p:nvSpPr>
            <p:cNvPr id="3317" name="Google Shape;3317;p123"/>
            <p:cNvSpPr/>
            <p:nvPr/>
          </p:nvSpPr>
          <p:spPr>
            <a:xfrm>
              <a:off x="1297869" y="3644382"/>
              <a:ext cx="212271" cy="289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Gill Sans"/>
                <a:ea typeface="Gill Sans"/>
                <a:cs typeface="Gill Sans"/>
                <a:sym typeface="Gill Sans"/>
              </a:endParaRPr>
            </a:p>
          </p:txBody>
        </p:sp>
        <p:sp>
          <p:nvSpPr>
            <p:cNvPr id="3318" name="Google Shape;3318;p123"/>
            <p:cNvSpPr/>
            <p:nvPr/>
          </p:nvSpPr>
          <p:spPr>
            <a:xfrm>
              <a:off x="1356524" y="3192760"/>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Object</a:t>
              </a:r>
              <a:endParaRPr/>
            </a:p>
          </p:txBody>
        </p:sp>
        <p:sp>
          <p:nvSpPr>
            <p:cNvPr id="3319" name="Google Shape;3319;p123"/>
            <p:cNvSpPr/>
            <p:nvPr/>
          </p:nvSpPr>
          <p:spPr>
            <a:xfrm>
              <a:off x="3856288" y="4288832"/>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dirty="0">
                  <a:solidFill>
                    <a:srgbClr val="FFFFFF"/>
                  </a:solidFill>
                  <a:latin typeface="Verdana"/>
                  <a:ea typeface="Verdana"/>
                  <a:cs typeface="Verdana"/>
                  <a:sym typeface="Verdana"/>
                </a:rPr>
                <a:t>Event</a:t>
              </a:r>
              <a:endParaRPr dirty="0"/>
            </a:p>
          </p:txBody>
        </p:sp>
        <p:sp>
          <p:nvSpPr>
            <p:cNvPr id="3320" name="Google Shape;3320;p123"/>
            <p:cNvSpPr/>
            <p:nvPr/>
          </p:nvSpPr>
          <p:spPr>
            <a:xfrm>
              <a:off x="5889616" y="3192760"/>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Agent</a:t>
              </a:r>
              <a:endParaRPr/>
            </a:p>
          </p:txBody>
        </p:sp>
        <p:sp>
          <p:nvSpPr>
            <p:cNvPr id="3321" name="Google Shape;3321;p123"/>
            <p:cNvSpPr/>
            <p:nvPr/>
          </p:nvSpPr>
          <p:spPr>
            <a:xfrm>
              <a:off x="3856288" y="2091613"/>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Rights</a:t>
              </a:r>
              <a:endParaRPr/>
            </a:p>
          </p:txBody>
        </p:sp>
        <p:sp>
          <p:nvSpPr>
            <p:cNvPr id="3322" name="Google Shape;3322;p123"/>
            <p:cNvSpPr/>
            <p:nvPr/>
          </p:nvSpPr>
          <p:spPr>
            <a:xfrm rot="-5400000">
              <a:off x="969089" y="3303343"/>
              <a:ext cx="431325" cy="43850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200" b="0" i="0" u="none" strike="noStrike" cap="none">
                <a:solidFill>
                  <a:srgbClr val="000000"/>
                </a:solidFill>
                <a:latin typeface="Gill Sans"/>
                <a:ea typeface="Gill Sans"/>
                <a:cs typeface="Gill Sans"/>
                <a:sym typeface="Gill Sans"/>
              </a:endParaRPr>
            </a:p>
          </p:txBody>
        </p:sp>
        <p:cxnSp>
          <p:nvCxnSpPr>
            <p:cNvPr id="3323" name="Google Shape;3323;p123"/>
            <p:cNvCxnSpPr>
              <a:stCxn id="3321" idx="1"/>
              <a:endCxn id="3318" idx="0"/>
            </p:cNvCxnSpPr>
            <p:nvPr/>
          </p:nvCxnSpPr>
          <p:spPr>
            <a:xfrm flipH="1">
              <a:off x="2085388" y="2379586"/>
              <a:ext cx="17709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3324" name="Google Shape;3324;p123"/>
            <p:cNvCxnSpPr>
              <a:stCxn id="3321" idx="3"/>
              <a:endCxn id="3320" idx="0"/>
            </p:cNvCxnSpPr>
            <p:nvPr/>
          </p:nvCxnSpPr>
          <p:spPr>
            <a:xfrm>
              <a:off x="5314251" y="2379586"/>
              <a:ext cx="13044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3325" name="Google Shape;3325;p123"/>
            <p:cNvCxnSpPr>
              <a:stCxn id="3319" idx="3"/>
              <a:endCxn id="3320" idx="2"/>
            </p:cNvCxnSpPr>
            <p:nvPr/>
          </p:nvCxnSpPr>
          <p:spPr>
            <a:xfrm rot="10800000" flipH="1">
              <a:off x="5314251" y="3768605"/>
              <a:ext cx="13044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3326" name="Google Shape;3326;p123"/>
            <p:cNvCxnSpPr>
              <a:stCxn id="3319" idx="1"/>
              <a:endCxn id="3318" idx="2"/>
            </p:cNvCxnSpPr>
            <p:nvPr/>
          </p:nvCxnSpPr>
          <p:spPr>
            <a:xfrm rot="10800000">
              <a:off x="2085388" y="3768605"/>
              <a:ext cx="17709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3327" name="Google Shape;3327;p123"/>
            <p:cNvCxnSpPr>
              <a:stCxn id="3318" idx="3"/>
              <a:endCxn id="3320" idx="1"/>
            </p:cNvCxnSpPr>
            <p:nvPr/>
          </p:nvCxnSpPr>
          <p:spPr>
            <a:xfrm>
              <a:off x="2814487" y="3480732"/>
              <a:ext cx="3075000" cy="0"/>
            </a:xfrm>
            <a:prstGeom prst="straightConnector1">
              <a:avLst/>
            </a:prstGeom>
            <a:noFill/>
            <a:ln w="28575" cap="flat" cmpd="sng">
              <a:solidFill>
                <a:schemeClr val="accent1"/>
              </a:solidFill>
              <a:prstDash val="solid"/>
              <a:round/>
              <a:headEnd type="stealth" w="med" len="med"/>
              <a:tailEnd type="none" w="sm" len="sm"/>
            </a:ln>
          </p:spPr>
        </p:cxnSp>
      </p:grpSp>
      <p:sp>
        <p:nvSpPr>
          <p:cNvPr id="3328" name="Google Shape;3328;p123"/>
          <p:cNvSpPr/>
          <p:nvPr/>
        </p:nvSpPr>
        <p:spPr>
          <a:xfrm>
            <a:off x="395288" y="1628775"/>
            <a:ext cx="1344612" cy="1530350"/>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3329" name="Google Shape;3329;p123"/>
          <p:cNvSpPr txBox="1">
            <a:spLocks noGrp="1"/>
          </p:cNvSpPr>
          <p:nvPr>
            <p:ph type="title"/>
          </p:nvPr>
        </p:nvSpPr>
        <p:spPr>
          <a:xfrm>
            <a:off x="468313" y="658813"/>
            <a:ext cx="4025900"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Objects</a:t>
            </a:r>
            <a:endParaRPr/>
          </a:p>
        </p:txBody>
      </p:sp>
      <p:grpSp>
        <p:nvGrpSpPr>
          <p:cNvPr id="3330" name="Google Shape;3330;p123"/>
          <p:cNvGrpSpPr/>
          <p:nvPr/>
        </p:nvGrpSpPr>
        <p:grpSpPr>
          <a:xfrm>
            <a:off x="604838" y="2205038"/>
            <a:ext cx="866775" cy="863600"/>
            <a:chOff x="1475656" y="4797152"/>
            <a:chExt cx="1372080" cy="1252440"/>
          </a:xfrm>
        </p:grpSpPr>
        <p:pic>
          <p:nvPicPr>
            <p:cNvPr id="3331" name="Google Shape;3331;p123"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3332" name="Google Shape;3332;p123"/>
            <p:cNvSpPr/>
            <p:nvPr/>
          </p:nvSpPr>
          <p:spPr>
            <a:xfrm>
              <a:off x="1835009" y="4797152"/>
              <a:ext cx="288992" cy="35915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spTree>
    <p:extLst>
      <p:ext uri="{BB962C8B-B14F-4D97-AF65-F5344CB8AC3E}">
        <p14:creationId xmlns:p14="http://schemas.microsoft.com/office/powerpoint/2010/main" val="3698246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28"/>
                                        </p:tgtEl>
                                        <p:attrNameLst>
                                          <p:attrName>style.visibility</p:attrName>
                                        </p:attrNameLst>
                                      </p:cBhvr>
                                      <p:to>
                                        <p:strVal val="visible"/>
                                      </p:to>
                                    </p:set>
                                    <p:animEffect transition="in" filter="fade">
                                      <p:cBhvr>
                                        <p:cTn id="7" dur="250"/>
                                        <p:tgtEl>
                                          <p:spTgt spid="3328"/>
                                        </p:tgtEl>
                                      </p:cBhvr>
                                    </p:animEffect>
                                  </p:childTnLst>
                                </p:cTn>
                              </p:par>
                              <p:par>
                                <p:cTn id="8" presetID="10" presetClass="entr" presetSubtype="0" fill="hold" nodeType="withEffect">
                                  <p:stCondLst>
                                    <p:cond delay="0"/>
                                  </p:stCondLst>
                                  <p:childTnLst>
                                    <p:set>
                                      <p:cBhvr>
                                        <p:cTn id="9" dur="1" fill="hold">
                                          <p:stCondLst>
                                            <p:cond delay="0"/>
                                          </p:stCondLst>
                                        </p:cTn>
                                        <p:tgtEl>
                                          <p:spTgt spid="3312">
                                            <p:txEl>
                                              <p:pRg st="0" end="0"/>
                                            </p:txEl>
                                          </p:spTgt>
                                        </p:tgtEl>
                                        <p:attrNameLst>
                                          <p:attrName>style.visibility</p:attrName>
                                        </p:attrNameLst>
                                      </p:cBhvr>
                                      <p:to>
                                        <p:strVal val="visible"/>
                                      </p:to>
                                    </p:set>
                                    <p:animEffect transition="in" filter="fade">
                                      <p:cBhvr>
                                        <p:cTn id="10" dur="250"/>
                                        <p:tgtEl>
                                          <p:spTgt spid="331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312">
                                            <p:txEl>
                                              <p:pRg st="1" end="1"/>
                                            </p:txEl>
                                          </p:spTgt>
                                        </p:tgtEl>
                                        <p:attrNameLst>
                                          <p:attrName>style.visibility</p:attrName>
                                        </p:attrNameLst>
                                      </p:cBhvr>
                                      <p:to>
                                        <p:strVal val="visible"/>
                                      </p:to>
                                    </p:set>
                                    <p:animEffect transition="in" filter="fade">
                                      <p:cBhvr>
                                        <p:cTn id="13" dur="250"/>
                                        <p:tgtEl>
                                          <p:spTgt spid="331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312">
                                            <p:txEl>
                                              <p:pRg st="2" end="2"/>
                                            </p:txEl>
                                          </p:spTgt>
                                        </p:tgtEl>
                                        <p:attrNameLst>
                                          <p:attrName>style.visibility</p:attrName>
                                        </p:attrNameLst>
                                      </p:cBhvr>
                                      <p:to>
                                        <p:strVal val="visible"/>
                                      </p:to>
                                    </p:set>
                                    <p:animEffect transition="in" filter="fade">
                                      <p:cBhvr>
                                        <p:cTn id="16" dur="250"/>
                                        <p:tgtEl>
                                          <p:spTgt spid="3312">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312">
                                            <p:txEl>
                                              <p:pRg st="3" end="3"/>
                                            </p:txEl>
                                          </p:spTgt>
                                        </p:tgtEl>
                                        <p:attrNameLst>
                                          <p:attrName>style.visibility</p:attrName>
                                        </p:attrNameLst>
                                      </p:cBhvr>
                                      <p:to>
                                        <p:strVal val="visible"/>
                                      </p:to>
                                    </p:set>
                                    <p:animEffect transition="in" filter="fade">
                                      <p:cBhvr>
                                        <p:cTn id="19" dur="250"/>
                                        <p:tgtEl>
                                          <p:spTgt spid="3312">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312">
                                            <p:txEl>
                                              <p:pRg st="4" end="4"/>
                                            </p:txEl>
                                          </p:spTgt>
                                        </p:tgtEl>
                                        <p:attrNameLst>
                                          <p:attrName>style.visibility</p:attrName>
                                        </p:attrNameLst>
                                      </p:cBhvr>
                                      <p:to>
                                        <p:strVal val="visible"/>
                                      </p:to>
                                    </p:set>
                                    <p:animEffect transition="in" filter="fade">
                                      <p:cBhvr>
                                        <p:cTn id="22" dur="250"/>
                                        <p:tgtEl>
                                          <p:spTgt spid="3312">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312">
                                            <p:txEl>
                                              <p:pRg st="5" end="5"/>
                                            </p:txEl>
                                          </p:spTgt>
                                        </p:tgtEl>
                                        <p:attrNameLst>
                                          <p:attrName>style.visibility</p:attrName>
                                        </p:attrNameLst>
                                      </p:cBhvr>
                                      <p:to>
                                        <p:strVal val="visible"/>
                                      </p:to>
                                    </p:set>
                                    <p:animEffect transition="in" filter="fade">
                                      <p:cBhvr>
                                        <p:cTn id="25" dur="250"/>
                                        <p:tgtEl>
                                          <p:spTgt spid="3312">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312">
                                            <p:txEl>
                                              <p:pRg st="6" end="6"/>
                                            </p:txEl>
                                          </p:spTgt>
                                        </p:tgtEl>
                                        <p:attrNameLst>
                                          <p:attrName>style.visibility</p:attrName>
                                        </p:attrNameLst>
                                      </p:cBhvr>
                                      <p:to>
                                        <p:strVal val="visible"/>
                                      </p:to>
                                    </p:set>
                                    <p:animEffect transition="in" filter="fade">
                                      <p:cBhvr>
                                        <p:cTn id="28" dur="250"/>
                                        <p:tgtEl>
                                          <p:spTgt spid="3312">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312">
                                            <p:txEl>
                                              <p:pRg st="7" end="7"/>
                                            </p:txEl>
                                          </p:spTgt>
                                        </p:tgtEl>
                                        <p:attrNameLst>
                                          <p:attrName>style.visibility</p:attrName>
                                        </p:attrNameLst>
                                      </p:cBhvr>
                                      <p:to>
                                        <p:strVal val="visible"/>
                                      </p:to>
                                    </p:set>
                                    <p:animEffect transition="in" filter="fade">
                                      <p:cBhvr>
                                        <p:cTn id="31" dur="250"/>
                                        <p:tgtEl>
                                          <p:spTgt spid="3312">
                                            <p:txEl>
                                              <p:pRg st="7" end="7"/>
                                            </p:txEl>
                                          </p:spTgt>
                                        </p:tgtEl>
                                      </p:cBhvr>
                                    </p:animEffect>
                                  </p:childTnLst>
                                </p:cTn>
                              </p:par>
                            </p:childTnLst>
                          </p:cTn>
                        </p:par>
                        <p:par>
                          <p:cTn id="32" fill="hold">
                            <p:stCondLst>
                              <p:cond delay="250"/>
                            </p:stCondLst>
                            <p:childTnLst>
                              <p:par>
                                <p:cTn id="33" presetID="10" presetClass="entr" presetSubtype="0" fill="hold" nodeType="afterEffect">
                                  <p:stCondLst>
                                    <p:cond delay="0"/>
                                  </p:stCondLst>
                                  <p:childTnLst>
                                    <p:set>
                                      <p:cBhvr>
                                        <p:cTn id="34" dur="1" fill="hold">
                                          <p:stCondLst>
                                            <p:cond delay="0"/>
                                          </p:stCondLst>
                                        </p:cTn>
                                        <p:tgtEl>
                                          <p:spTgt spid="3311">
                                            <p:txEl>
                                              <p:pRg st="0" end="0"/>
                                            </p:txEl>
                                          </p:spTgt>
                                        </p:tgtEl>
                                        <p:attrNameLst>
                                          <p:attrName>style.visibility</p:attrName>
                                        </p:attrNameLst>
                                      </p:cBhvr>
                                      <p:to>
                                        <p:strVal val="visible"/>
                                      </p:to>
                                    </p:set>
                                    <p:animEffect transition="in" filter="fade">
                                      <p:cBhvr>
                                        <p:cTn id="35" dur="250"/>
                                        <p:tgtEl>
                                          <p:spTgt spid="3311">
                                            <p:txEl>
                                              <p:pRg st="0" end="0"/>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3311">
                                            <p:txEl>
                                              <p:pRg st="1" end="1"/>
                                            </p:txEl>
                                          </p:spTgt>
                                        </p:tgtEl>
                                        <p:attrNameLst>
                                          <p:attrName>style.visibility</p:attrName>
                                        </p:attrNameLst>
                                      </p:cBhvr>
                                      <p:to>
                                        <p:strVal val="visible"/>
                                      </p:to>
                                    </p:set>
                                    <p:animEffect transition="in" filter="fade">
                                      <p:cBhvr>
                                        <p:cTn id="39" dur="250"/>
                                        <p:tgtEl>
                                          <p:spTgt spid="3311">
                                            <p:txEl>
                                              <p:pRg st="1" end="1"/>
                                            </p:txEl>
                                          </p:spTgt>
                                        </p:tgtEl>
                                      </p:cBhvr>
                                    </p:animEffect>
                                  </p:childTnLst>
                                </p:cTn>
                              </p:par>
                            </p:childTnLst>
                          </p:cTn>
                        </p:par>
                        <p:par>
                          <p:cTn id="40" fill="hold">
                            <p:stCondLst>
                              <p:cond delay="750"/>
                            </p:stCondLst>
                            <p:childTnLst>
                              <p:par>
                                <p:cTn id="41" presetID="10" presetClass="entr" presetSubtype="0" fill="hold" nodeType="afterEffect">
                                  <p:stCondLst>
                                    <p:cond delay="0"/>
                                  </p:stCondLst>
                                  <p:childTnLst>
                                    <p:set>
                                      <p:cBhvr>
                                        <p:cTn id="42" dur="1" fill="hold">
                                          <p:stCondLst>
                                            <p:cond delay="0"/>
                                          </p:stCondLst>
                                        </p:cTn>
                                        <p:tgtEl>
                                          <p:spTgt spid="3311">
                                            <p:txEl>
                                              <p:pRg st="2" end="2"/>
                                            </p:txEl>
                                          </p:spTgt>
                                        </p:tgtEl>
                                        <p:attrNameLst>
                                          <p:attrName>style.visibility</p:attrName>
                                        </p:attrNameLst>
                                      </p:cBhvr>
                                      <p:to>
                                        <p:strVal val="visible"/>
                                      </p:to>
                                    </p:set>
                                    <p:animEffect transition="in" filter="fade">
                                      <p:cBhvr>
                                        <p:cTn id="43" dur="250"/>
                                        <p:tgtEl>
                                          <p:spTgt spid="3311">
                                            <p:txEl>
                                              <p:pRg st="2" end="2"/>
                                            </p:txEl>
                                          </p:spTgt>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3311">
                                            <p:txEl>
                                              <p:pRg st="3" end="3"/>
                                            </p:txEl>
                                          </p:spTgt>
                                        </p:tgtEl>
                                        <p:attrNameLst>
                                          <p:attrName>style.visibility</p:attrName>
                                        </p:attrNameLst>
                                      </p:cBhvr>
                                      <p:to>
                                        <p:strVal val="visible"/>
                                      </p:to>
                                    </p:set>
                                    <p:animEffect transition="in" filter="fade">
                                      <p:cBhvr>
                                        <p:cTn id="47" dur="250"/>
                                        <p:tgtEl>
                                          <p:spTgt spid="3311">
                                            <p:txEl>
                                              <p:pRg st="3" end="3"/>
                                            </p:txEl>
                                          </p:spTgt>
                                        </p:tgtEl>
                                      </p:cBhvr>
                                    </p:animEffect>
                                  </p:childTnLst>
                                </p:cTn>
                              </p:par>
                            </p:childTnLst>
                          </p:cTn>
                        </p:par>
                        <p:par>
                          <p:cTn id="48" fill="hold">
                            <p:stCondLst>
                              <p:cond delay="1250"/>
                            </p:stCondLst>
                            <p:childTnLst>
                              <p:par>
                                <p:cTn id="49" presetID="10" presetClass="entr" presetSubtype="0" fill="hold" nodeType="afterEffect">
                                  <p:stCondLst>
                                    <p:cond delay="0"/>
                                  </p:stCondLst>
                                  <p:childTnLst>
                                    <p:set>
                                      <p:cBhvr>
                                        <p:cTn id="50" dur="1" fill="hold">
                                          <p:stCondLst>
                                            <p:cond delay="0"/>
                                          </p:stCondLst>
                                        </p:cTn>
                                        <p:tgtEl>
                                          <p:spTgt spid="3311">
                                            <p:txEl>
                                              <p:pRg st="4" end="4"/>
                                            </p:txEl>
                                          </p:spTgt>
                                        </p:tgtEl>
                                        <p:attrNameLst>
                                          <p:attrName>style.visibility</p:attrName>
                                        </p:attrNameLst>
                                      </p:cBhvr>
                                      <p:to>
                                        <p:strVal val="visible"/>
                                      </p:to>
                                    </p:set>
                                    <p:animEffect transition="in" filter="fade">
                                      <p:cBhvr>
                                        <p:cTn id="51" dur="250"/>
                                        <p:tgtEl>
                                          <p:spTgt spid="3311">
                                            <p:txEl>
                                              <p:pRg st="4" end="4"/>
                                            </p:txEl>
                                          </p:spTgt>
                                        </p:tgtEl>
                                      </p:cBhvr>
                                    </p:animEffect>
                                  </p:childTnLst>
                                </p:cTn>
                              </p:par>
                            </p:childTnLst>
                          </p:cTn>
                        </p:par>
                        <p:par>
                          <p:cTn id="52" fill="hold">
                            <p:stCondLst>
                              <p:cond delay="1500"/>
                            </p:stCondLst>
                            <p:childTnLst>
                              <p:par>
                                <p:cTn id="53" presetID="10" presetClass="entr" presetSubtype="0" fill="hold" nodeType="afterEffect">
                                  <p:stCondLst>
                                    <p:cond delay="0"/>
                                  </p:stCondLst>
                                  <p:childTnLst>
                                    <p:set>
                                      <p:cBhvr>
                                        <p:cTn id="54" dur="1" fill="hold">
                                          <p:stCondLst>
                                            <p:cond delay="0"/>
                                          </p:stCondLst>
                                        </p:cTn>
                                        <p:tgtEl>
                                          <p:spTgt spid="3311">
                                            <p:txEl>
                                              <p:pRg st="5" end="5"/>
                                            </p:txEl>
                                          </p:spTgt>
                                        </p:tgtEl>
                                        <p:attrNameLst>
                                          <p:attrName>style.visibility</p:attrName>
                                        </p:attrNameLst>
                                      </p:cBhvr>
                                      <p:to>
                                        <p:strVal val="visible"/>
                                      </p:to>
                                    </p:set>
                                    <p:animEffect transition="in" filter="fade">
                                      <p:cBhvr>
                                        <p:cTn id="55" dur="250"/>
                                        <p:tgtEl>
                                          <p:spTgt spid="33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336"/>
        <p:cNvGrpSpPr/>
        <p:nvPr/>
      </p:nvGrpSpPr>
      <p:grpSpPr>
        <a:xfrm>
          <a:off x="0" y="0"/>
          <a:ext cx="0" cy="0"/>
          <a:chOff x="0" y="0"/>
          <a:chExt cx="0" cy="0"/>
        </a:xfrm>
      </p:grpSpPr>
      <p:sp>
        <p:nvSpPr>
          <p:cNvPr id="3337" name="Google Shape;3337;p124"/>
          <p:cNvSpPr txBox="1"/>
          <p:nvPr/>
        </p:nvSpPr>
        <p:spPr>
          <a:xfrm>
            <a:off x="528638" y="4292600"/>
            <a:ext cx="3965575" cy="2155825"/>
          </a:xfrm>
          <a:prstGeom prst="rect">
            <a:avLst/>
          </a:prstGeom>
          <a:noFill/>
          <a:ln>
            <a:noFill/>
          </a:ln>
        </p:spPr>
        <p:txBody>
          <a:bodyPr spcFirstLastPara="1" wrap="square" lIns="91425" tIns="45700" rIns="91425" bIns="45700" anchor="t" anchorCtr="0">
            <a:noAutofit/>
          </a:bodyPr>
          <a:lstStyle/>
          <a:p>
            <a:pPr marL="365125" marR="0" lvl="0" indent="-365125" algn="l" rtl="0">
              <a:lnSpc>
                <a:spcPct val="100000"/>
              </a:lnSpc>
              <a:spcBef>
                <a:spcPts val="0"/>
              </a:spcBef>
              <a:spcAft>
                <a:spcPts val="0"/>
              </a:spcAft>
              <a:buClr>
                <a:srgbClr val="4F81BD"/>
              </a:buClr>
              <a:buSzPts val="1440"/>
              <a:buFont typeface="Noto Sans Symbols"/>
              <a:buNone/>
            </a:pPr>
            <a:r>
              <a:rPr lang="en-US" sz="1800" b="0" i="0" u="none" strike="noStrike" cap="none">
                <a:solidFill>
                  <a:srgbClr val="000000"/>
                </a:solidFill>
                <a:latin typeface="Verdana"/>
                <a:ea typeface="Verdana"/>
                <a:cs typeface="Verdana"/>
                <a:sym typeface="Verdana"/>
              </a:rPr>
              <a:t>Examples:</a:t>
            </a:r>
            <a:endParaRPr/>
          </a:p>
          <a:p>
            <a:pPr marL="179388" marR="0" lvl="0" indent="-179388" algn="l" rtl="0">
              <a:lnSpc>
                <a:spcPct val="100000"/>
              </a:lnSpc>
              <a:spcBef>
                <a:spcPts val="0"/>
              </a:spcBef>
              <a:spcAft>
                <a:spcPts val="0"/>
              </a:spcAft>
              <a:buClr>
                <a:srgbClr val="4F81BD"/>
              </a:buClr>
              <a:buSzPts val="1440"/>
              <a:buFont typeface="Noto Sans Symbols"/>
              <a:buChar char="⚫"/>
            </a:pPr>
            <a:r>
              <a:rPr lang="en-US" sz="1800" b="0" i="0" u="none" strike="noStrike" cap="none">
                <a:solidFill>
                  <a:srgbClr val="000000"/>
                </a:solidFill>
                <a:latin typeface="Verdana"/>
                <a:ea typeface="Verdana"/>
                <a:cs typeface="Verdana"/>
                <a:sym typeface="Verdana"/>
              </a:rPr>
              <a:t>Validation Event</a:t>
            </a:r>
            <a:br>
              <a:rPr lang="en-US" sz="1800" b="0" i="0" u="none" strike="noStrike" cap="none">
                <a:solidFill>
                  <a:srgbClr val="000000"/>
                </a:solidFill>
                <a:latin typeface="Verdana"/>
                <a:ea typeface="Verdana"/>
                <a:cs typeface="Verdana"/>
                <a:sym typeface="Verdana"/>
              </a:rPr>
            </a:br>
            <a:r>
              <a:rPr lang="en-US" sz="1800" b="0" i="0" u="none" strike="noStrike" cap="none">
                <a:solidFill>
                  <a:srgbClr val="000000"/>
                </a:solidFill>
                <a:latin typeface="Verdana"/>
                <a:ea typeface="Verdana"/>
                <a:cs typeface="Verdana"/>
                <a:sym typeface="Verdana"/>
              </a:rPr>
              <a:t>e.g. using JHOVE</a:t>
            </a:r>
            <a:endParaRPr sz="1800" b="0" i="0" u="none" strike="noStrike" cap="none">
              <a:solidFill>
                <a:srgbClr val="000000"/>
              </a:solidFill>
              <a:latin typeface="Verdana"/>
              <a:ea typeface="Verdana"/>
              <a:cs typeface="Verdana"/>
              <a:sym typeface="Verdana"/>
            </a:endParaRPr>
          </a:p>
          <a:p>
            <a:pPr marL="179388" marR="0" lvl="0" indent="-179388" algn="l" rtl="0">
              <a:lnSpc>
                <a:spcPct val="100000"/>
              </a:lnSpc>
              <a:spcBef>
                <a:spcPts val="1000"/>
              </a:spcBef>
              <a:spcAft>
                <a:spcPts val="0"/>
              </a:spcAft>
              <a:buClr>
                <a:srgbClr val="4F81BD"/>
              </a:buClr>
              <a:buSzPts val="1440"/>
              <a:buFont typeface="Noto Sans Symbols"/>
              <a:buChar char="⚫"/>
            </a:pPr>
            <a:r>
              <a:rPr lang="en-US" sz="1800" b="0" i="0" u="none" strike="noStrike" cap="none">
                <a:solidFill>
                  <a:srgbClr val="000000"/>
                </a:solidFill>
                <a:latin typeface="Verdana"/>
                <a:ea typeface="Verdana"/>
                <a:cs typeface="Verdana"/>
                <a:sym typeface="Verdana"/>
              </a:rPr>
              <a:t>Ingest Event</a:t>
            </a:r>
            <a:endParaRPr/>
          </a:p>
        </p:txBody>
      </p:sp>
      <p:sp>
        <p:nvSpPr>
          <p:cNvPr id="3338" name="Google Shape;3338;p124"/>
          <p:cNvSpPr txBox="1"/>
          <p:nvPr/>
        </p:nvSpPr>
        <p:spPr>
          <a:xfrm>
            <a:off x="4602163" y="981075"/>
            <a:ext cx="4002285" cy="5489575"/>
          </a:xfrm>
          <a:prstGeom prst="rect">
            <a:avLst/>
          </a:prstGeom>
          <a:noFill/>
          <a:ln>
            <a:noFill/>
          </a:ln>
        </p:spPr>
        <p:txBody>
          <a:bodyPr spcFirstLastPara="1" wrap="square" lIns="91425" tIns="45700" rIns="91425" bIns="45700" anchor="t" anchorCtr="0">
            <a:noAutofit/>
          </a:bodyPr>
          <a:lstStyle/>
          <a:p>
            <a:pPr marL="179388" marR="0" lvl="0" indent="-179388" algn="l" rtl="0">
              <a:lnSpc>
                <a:spcPct val="100000"/>
              </a:lnSpc>
              <a:spcBef>
                <a:spcPts val="0"/>
              </a:spcBef>
              <a:spcAft>
                <a:spcPts val="0"/>
              </a:spcAft>
              <a:buClr>
                <a:srgbClr val="4F81BD"/>
              </a:buClr>
              <a:buSzPts val="1600"/>
              <a:buFont typeface="Noto Sans Symbols"/>
              <a:buChar char="⚫"/>
            </a:pPr>
            <a:r>
              <a:rPr lang="en-US" sz="2000" b="0" i="0" u="none" strike="noStrike" cap="none" dirty="0">
                <a:solidFill>
                  <a:srgbClr val="000000"/>
                </a:solidFill>
                <a:latin typeface="Verdana"/>
                <a:ea typeface="Verdana"/>
                <a:cs typeface="Verdana"/>
                <a:sym typeface="Verdana"/>
              </a:rPr>
              <a:t>An action that involves or impacts at least one Object or Agent</a:t>
            </a:r>
            <a:endParaRPr dirty="0"/>
          </a:p>
          <a:p>
            <a:pPr marL="179388" marR="0" lvl="0" indent="-179388" algn="l" rtl="0">
              <a:lnSpc>
                <a:spcPct val="100000"/>
              </a:lnSpc>
              <a:spcBef>
                <a:spcPts val="1000"/>
              </a:spcBef>
              <a:spcAft>
                <a:spcPts val="0"/>
              </a:spcAft>
              <a:buClr>
                <a:srgbClr val="4F81BD"/>
              </a:buClr>
              <a:buSzPts val="1600"/>
              <a:buFont typeface="Noto Sans Symbols"/>
              <a:buChar char="⚫"/>
            </a:pPr>
            <a:r>
              <a:rPr lang="en-US" sz="2000" b="0" i="0" u="none" strike="noStrike" cap="none" dirty="0">
                <a:solidFill>
                  <a:srgbClr val="000000"/>
                </a:solidFill>
                <a:latin typeface="Verdana"/>
                <a:ea typeface="Verdana"/>
                <a:cs typeface="Verdana"/>
                <a:sym typeface="Verdana"/>
              </a:rPr>
              <a:t>Can document digital provenance</a:t>
            </a:r>
            <a:r>
              <a:rPr lang="en-US" sz="2000" dirty="0">
                <a:solidFill>
                  <a:srgbClr val="000000"/>
                </a:solidFill>
                <a:latin typeface="Verdana"/>
                <a:ea typeface="Verdana"/>
                <a:cs typeface="Verdana"/>
                <a:sym typeface="Verdana"/>
              </a:rPr>
              <a:t>, needed to </a:t>
            </a:r>
            <a:r>
              <a:rPr lang="en-US" sz="2000" b="0" i="0" u="none" strike="noStrike" cap="none" dirty="0">
                <a:solidFill>
                  <a:srgbClr val="000000"/>
                </a:solidFill>
                <a:latin typeface="Verdana"/>
                <a:ea typeface="Verdana"/>
                <a:cs typeface="Verdana"/>
                <a:sym typeface="Verdana"/>
              </a:rPr>
              <a:t>track history of Object</a:t>
            </a:r>
            <a:endParaRPr dirty="0"/>
          </a:p>
          <a:p>
            <a:pPr marL="179388" marR="0" lvl="0" indent="-77788" algn="l" rtl="0">
              <a:lnSpc>
                <a:spcPct val="100000"/>
              </a:lnSpc>
              <a:spcBef>
                <a:spcPts val="1000"/>
              </a:spcBef>
              <a:spcAft>
                <a:spcPts val="0"/>
              </a:spcAft>
              <a:buClr>
                <a:srgbClr val="4F81BD"/>
              </a:buClr>
              <a:buSzPts val="1600"/>
              <a:buFont typeface="Noto Sans Symbols"/>
              <a:buNone/>
            </a:pPr>
            <a:endParaRPr sz="2000" b="0" i="0" u="none" strike="noStrike" cap="none" dirty="0">
              <a:solidFill>
                <a:srgbClr val="000000"/>
              </a:solidFill>
              <a:latin typeface="Verdana"/>
              <a:ea typeface="Verdana"/>
              <a:cs typeface="Verdana"/>
              <a:sym typeface="Verdana"/>
            </a:endParaRPr>
          </a:p>
          <a:p>
            <a:pPr marL="179388" marR="0" lvl="0" indent="-77788" algn="l" rtl="0">
              <a:lnSpc>
                <a:spcPct val="100000"/>
              </a:lnSpc>
              <a:spcBef>
                <a:spcPts val="1000"/>
              </a:spcBef>
              <a:spcAft>
                <a:spcPts val="0"/>
              </a:spcAft>
              <a:buClr>
                <a:srgbClr val="4F81BD"/>
              </a:buClr>
              <a:buSzPts val="1600"/>
              <a:buFont typeface="Noto Sans Symbols"/>
              <a:buNone/>
            </a:pPr>
            <a:endParaRPr sz="2000" b="0" i="0" u="none" strike="noStrike" cap="none" dirty="0">
              <a:solidFill>
                <a:srgbClr val="000000"/>
              </a:solidFill>
              <a:latin typeface="Verdana"/>
              <a:ea typeface="Verdana"/>
              <a:cs typeface="Verdana"/>
              <a:sym typeface="Verdana"/>
            </a:endParaRPr>
          </a:p>
          <a:p>
            <a:pPr marL="0" marR="0" lvl="0" indent="0" algn="l" rtl="0">
              <a:spcBef>
                <a:spcPts val="1000"/>
              </a:spcBef>
              <a:spcAft>
                <a:spcPts val="0"/>
              </a:spcAft>
              <a:buNone/>
            </a:pPr>
            <a:r>
              <a:rPr lang="en-US" sz="2000" dirty="0">
                <a:solidFill>
                  <a:srgbClr val="000000"/>
                </a:solidFill>
                <a:latin typeface="Verdana"/>
                <a:ea typeface="Verdana"/>
                <a:cs typeface="Verdana"/>
                <a:sym typeface="Verdana"/>
              </a:rPr>
              <a:t>Implementation choices:</a:t>
            </a:r>
            <a:endParaRPr dirty="0"/>
          </a:p>
          <a:p>
            <a:pPr marL="179388" marR="0" lvl="0" indent="-179388" algn="l" rtl="0">
              <a:lnSpc>
                <a:spcPct val="100000"/>
              </a:lnSpc>
              <a:spcBef>
                <a:spcPts val="1000"/>
              </a:spcBef>
              <a:spcAft>
                <a:spcPts val="0"/>
              </a:spcAft>
              <a:buClr>
                <a:srgbClr val="4F81BD"/>
              </a:buClr>
              <a:buSzPts val="1600"/>
              <a:buFont typeface="Noto Sans Symbols"/>
              <a:buChar char="⚫"/>
            </a:pPr>
            <a:r>
              <a:rPr lang="en-US" sz="2000" b="0" i="0" u="none" strike="noStrike" cap="none" dirty="0">
                <a:solidFill>
                  <a:srgbClr val="000000"/>
                </a:solidFill>
                <a:latin typeface="Verdana"/>
                <a:ea typeface="Verdana"/>
                <a:cs typeface="Verdana"/>
                <a:sym typeface="Verdana"/>
              </a:rPr>
              <a:t>Determining which Events are in scope </a:t>
            </a:r>
            <a:endParaRPr dirty="0"/>
          </a:p>
          <a:p>
            <a:pPr marL="179388" marR="0" lvl="0" indent="-179388" algn="l" rtl="0">
              <a:lnSpc>
                <a:spcPct val="100000"/>
              </a:lnSpc>
              <a:spcBef>
                <a:spcPts val="1000"/>
              </a:spcBef>
              <a:spcAft>
                <a:spcPts val="0"/>
              </a:spcAft>
              <a:buClr>
                <a:srgbClr val="4F81BD"/>
              </a:buClr>
              <a:buSzPts val="1600"/>
              <a:buFont typeface="Noto Sans Symbols"/>
              <a:buChar char="⚫"/>
            </a:pPr>
            <a:r>
              <a:rPr lang="en-US" sz="2000" b="0" i="0" u="none" strike="noStrike" cap="none" dirty="0">
                <a:solidFill>
                  <a:srgbClr val="000000"/>
                </a:solidFill>
                <a:latin typeface="Verdana"/>
                <a:ea typeface="Verdana"/>
                <a:cs typeface="Verdana"/>
                <a:sym typeface="Verdana"/>
              </a:rPr>
              <a:t>Determining which Events should be recorded, as well as  level of granularity</a:t>
            </a:r>
            <a:endParaRPr dirty="0"/>
          </a:p>
        </p:txBody>
      </p:sp>
      <p:pic>
        <p:nvPicPr>
          <p:cNvPr id="3339" name="Google Shape;3339;p124" descr="P:\digital.bevaring.dk\Illustrations\web\Begivenheder_Events_DigitalPreservation.png"/>
          <p:cNvPicPr preferRelativeResize="0"/>
          <p:nvPr/>
        </p:nvPicPr>
        <p:blipFill rotWithShape="1">
          <a:blip r:embed="rId3">
            <a:alphaModFix/>
          </a:blip>
          <a:srcRect/>
          <a:stretch/>
        </p:blipFill>
        <p:spPr>
          <a:xfrm>
            <a:off x="1620838" y="2998788"/>
            <a:ext cx="1511300" cy="1066800"/>
          </a:xfrm>
          <a:prstGeom prst="rect">
            <a:avLst/>
          </a:prstGeom>
          <a:noFill/>
          <a:ln>
            <a:noFill/>
          </a:ln>
        </p:spPr>
      </p:pic>
      <p:grpSp>
        <p:nvGrpSpPr>
          <p:cNvPr id="3340" name="Google Shape;3340;p124"/>
          <p:cNvGrpSpPr/>
          <p:nvPr/>
        </p:nvGrpSpPr>
        <p:grpSpPr>
          <a:xfrm>
            <a:off x="468313" y="1116013"/>
            <a:ext cx="3698875" cy="1735137"/>
            <a:chOff x="965499" y="2091613"/>
            <a:chExt cx="6507768" cy="2773164"/>
          </a:xfrm>
        </p:grpSpPr>
        <p:grpSp>
          <p:nvGrpSpPr>
            <p:cNvPr id="3341" name="Google Shape;3341;p124"/>
            <p:cNvGrpSpPr/>
            <p:nvPr/>
          </p:nvGrpSpPr>
          <p:grpSpPr>
            <a:xfrm>
              <a:off x="6757312" y="3032916"/>
              <a:ext cx="715955" cy="240394"/>
              <a:chOff x="3041148" y="2065491"/>
              <a:chExt cx="2754988" cy="925033"/>
            </a:xfrm>
          </p:grpSpPr>
          <p:sp>
            <p:nvSpPr>
              <p:cNvPr id="3342" name="Google Shape;3342;p124"/>
              <p:cNvSpPr/>
              <p:nvPr/>
            </p:nvSpPr>
            <p:spPr>
              <a:xfrm>
                <a:off x="4495679" y="2065491"/>
                <a:ext cx="1300457"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Gill Sans"/>
                  <a:ea typeface="Gill Sans"/>
                  <a:cs typeface="Gill Sans"/>
                  <a:sym typeface="Gill Sans"/>
                </a:endParaRPr>
              </a:p>
            </p:txBody>
          </p:sp>
          <p:sp>
            <p:nvSpPr>
              <p:cNvPr id="3343" name="Google Shape;3343;p124"/>
              <p:cNvSpPr/>
              <p:nvPr/>
            </p:nvSpPr>
            <p:spPr>
              <a:xfrm rot="-180000">
                <a:off x="3055507" y="2329098"/>
                <a:ext cx="2160261"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Gill Sans"/>
                  <a:ea typeface="Gill Sans"/>
                  <a:cs typeface="Gill Sans"/>
                  <a:sym typeface="Gill Sans"/>
                </a:endParaRPr>
              </a:p>
            </p:txBody>
          </p:sp>
        </p:grpSp>
        <p:sp>
          <p:nvSpPr>
            <p:cNvPr id="3344" name="Google Shape;3344;p124"/>
            <p:cNvSpPr/>
            <p:nvPr/>
          </p:nvSpPr>
          <p:spPr>
            <a:xfrm>
              <a:off x="1297869" y="3644382"/>
              <a:ext cx="212271" cy="289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Gill Sans"/>
                <a:ea typeface="Gill Sans"/>
                <a:cs typeface="Gill Sans"/>
                <a:sym typeface="Gill Sans"/>
              </a:endParaRPr>
            </a:p>
          </p:txBody>
        </p:sp>
        <p:sp>
          <p:nvSpPr>
            <p:cNvPr id="3345" name="Google Shape;3345;p124"/>
            <p:cNvSpPr/>
            <p:nvPr/>
          </p:nvSpPr>
          <p:spPr>
            <a:xfrm>
              <a:off x="1356524" y="3192760"/>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Object</a:t>
              </a:r>
              <a:endParaRPr/>
            </a:p>
          </p:txBody>
        </p:sp>
        <p:sp>
          <p:nvSpPr>
            <p:cNvPr id="3346" name="Google Shape;3346;p124"/>
            <p:cNvSpPr/>
            <p:nvPr/>
          </p:nvSpPr>
          <p:spPr>
            <a:xfrm>
              <a:off x="3856288" y="4288832"/>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Event</a:t>
              </a:r>
              <a:endParaRPr/>
            </a:p>
          </p:txBody>
        </p:sp>
        <p:sp>
          <p:nvSpPr>
            <p:cNvPr id="3347" name="Google Shape;3347;p124"/>
            <p:cNvSpPr/>
            <p:nvPr/>
          </p:nvSpPr>
          <p:spPr>
            <a:xfrm>
              <a:off x="5889616" y="3192760"/>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Agent</a:t>
              </a:r>
              <a:endParaRPr/>
            </a:p>
          </p:txBody>
        </p:sp>
        <p:sp>
          <p:nvSpPr>
            <p:cNvPr id="3348" name="Google Shape;3348;p124"/>
            <p:cNvSpPr/>
            <p:nvPr/>
          </p:nvSpPr>
          <p:spPr>
            <a:xfrm>
              <a:off x="3856288" y="2091613"/>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Rights</a:t>
              </a:r>
              <a:endParaRPr/>
            </a:p>
          </p:txBody>
        </p:sp>
        <p:sp>
          <p:nvSpPr>
            <p:cNvPr id="3349" name="Google Shape;3349;p124"/>
            <p:cNvSpPr/>
            <p:nvPr/>
          </p:nvSpPr>
          <p:spPr>
            <a:xfrm rot="-5400000">
              <a:off x="969089" y="3303343"/>
              <a:ext cx="431325" cy="43850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200" b="0" i="0" u="none" strike="noStrike" cap="none">
                <a:solidFill>
                  <a:srgbClr val="000000"/>
                </a:solidFill>
                <a:latin typeface="Gill Sans"/>
                <a:ea typeface="Gill Sans"/>
                <a:cs typeface="Gill Sans"/>
                <a:sym typeface="Gill Sans"/>
              </a:endParaRPr>
            </a:p>
          </p:txBody>
        </p:sp>
        <p:cxnSp>
          <p:nvCxnSpPr>
            <p:cNvPr id="3350" name="Google Shape;3350;p124"/>
            <p:cNvCxnSpPr>
              <a:stCxn id="3348" idx="1"/>
              <a:endCxn id="3345" idx="0"/>
            </p:cNvCxnSpPr>
            <p:nvPr/>
          </p:nvCxnSpPr>
          <p:spPr>
            <a:xfrm flipH="1">
              <a:off x="2085388" y="2379586"/>
              <a:ext cx="17709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3351" name="Google Shape;3351;p124"/>
            <p:cNvCxnSpPr>
              <a:stCxn id="3348" idx="3"/>
              <a:endCxn id="3347" idx="0"/>
            </p:cNvCxnSpPr>
            <p:nvPr/>
          </p:nvCxnSpPr>
          <p:spPr>
            <a:xfrm>
              <a:off x="5314251" y="2379586"/>
              <a:ext cx="13044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3352" name="Google Shape;3352;p124"/>
            <p:cNvCxnSpPr>
              <a:stCxn id="3346" idx="3"/>
              <a:endCxn id="3347" idx="2"/>
            </p:cNvCxnSpPr>
            <p:nvPr/>
          </p:nvCxnSpPr>
          <p:spPr>
            <a:xfrm rot="10800000" flipH="1">
              <a:off x="5314251" y="3768605"/>
              <a:ext cx="13044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3353" name="Google Shape;3353;p124"/>
            <p:cNvCxnSpPr>
              <a:stCxn id="3346" idx="1"/>
              <a:endCxn id="3345" idx="2"/>
            </p:cNvCxnSpPr>
            <p:nvPr/>
          </p:nvCxnSpPr>
          <p:spPr>
            <a:xfrm rot="10800000">
              <a:off x="2085388" y="3768605"/>
              <a:ext cx="17709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3354" name="Google Shape;3354;p124"/>
            <p:cNvCxnSpPr>
              <a:stCxn id="3345" idx="3"/>
              <a:endCxn id="3347" idx="1"/>
            </p:cNvCxnSpPr>
            <p:nvPr/>
          </p:nvCxnSpPr>
          <p:spPr>
            <a:xfrm>
              <a:off x="2814487" y="3480732"/>
              <a:ext cx="3075000" cy="0"/>
            </a:xfrm>
            <a:prstGeom prst="straightConnector1">
              <a:avLst/>
            </a:prstGeom>
            <a:noFill/>
            <a:ln w="28575" cap="flat" cmpd="sng">
              <a:solidFill>
                <a:schemeClr val="accent1"/>
              </a:solidFill>
              <a:prstDash val="solid"/>
              <a:round/>
              <a:headEnd type="stealth" w="med" len="med"/>
              <a:tailEnd type="none" w="sm" len="sm"/>
            </a:ln>
          </p:spPr>
        </p:cxnSp>
      </p:grpSp>
      <p:sp>
        <p:nvSpPr>
          <p:cNvPr id="3355" name="Google Shape;3355;p124"/>
          <p:cNvSpPr/>
          <p:nvPr/>
        </p:nvSpPr>
        <p:spPr>
          <a:xfrm>
            <a:off x="1435100" y="2379663"/>
            <a:ext cx="2128838" cy="1698625"/>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3356" name="Google Shape;3356;p124"/>
          <p:cNvSpPr txBox="1">
            <a:spLocks noGrp="1"/>
          </p:cNvSpPr>
          <p:nvPr>
            <p:ph type="title"/>
          </p:nvPr>
        </p:nvSpPr>
        <p:spPr>
          <a:xfrm>
            <a:off x="468313" y="658813"/>
            <a:ext cx="3627437"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Events</a:t>
            </a:r>
            <a:endParaRPr/>
          </a:p>
        </p:txBody>
      </p:sp>
    </p:spTree>
    <p:extLst>
      <p:ext uri="{BB962C8B-B14F-4D97-AF65-F5344CB8AC3E}">
        <p14:creationId xmlns:p14="http://schemas.microsoft.com/office/powerpoint/2010/main" val="225457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55"/>
                                        </p:tgtEl>
                                        <p:attrNameLst>
                                          <p:attrName>style.visibility</p:attrName>
                                        </p:attrNameLst>
                                      </p:cBhvr>
                                      <p:to>
                                        <p:strVal val="visible"/>
                                      </p:to>
                                    </p:set>
                                    <p:animEffect transition="in" filter="fade">
                                      <p:cBhvr>
                                        <p:cTn id="7" dur="250"/>
                                        <p:tgtEl>
                                          <p:spTgt spid="3355"/>
                                        </p:tgtEl>
                                      </p:cBhvr>
                                    </p:animEffect>
                                  </p:childTnLst>
                                </p:cTn>
                              </p:par>
                              <p:par>
                                <p:cTn id="8" presetID="10" presetClass="entr" presetSubtype="0" fill="hold" nodeType="withEffect">
                                  <p:stCondLst>
                                    <p:cond delay="0"/>
                                  </p:stCondLst>
                                  <p:childTnLst>
                                    <p:set>
                                      <p:cBhvr>
                                        <p:cTn id="9" dur="1" fill="hold">
                                          <p:stCondLst>
                                            <p:cond delay="0"/>
                                          </p:stCondLst>
                                        </p:cTn>
                                        <p:tgtEl>
                                          <p:spTgt spid="3339"/>
                                        </p:tgtEl>
                                        <p:attrNameLst>
                                          <p:attrName>style.visibility</p:attrName>
                                        </p:attrNameLst>
                                      </p:cBhvr>
                                      <p:to>
                                        <p:strVal val="visible"/>
                                      </p:to>
                                    </p:set>
                                    <p:animEffect transition="in" filter="fade">
                                      <p:cBhvr>
                                        <p:cTn id="10" dur="250"/>
                                        <p:tgtEl>
                                          <p:spTgt spid="3339"/>
                                        </p:tgtEl>
                                      </p:cBhvr>
                                    </p:animEffect>
                                  </p:childTnLst>
                                </p:cTn>
                              </p:par>
                            </p:childTnLst>
                          </p:cTn>
                        </p:par>
                        <p:par>
                          <p:cTn id="11" fill="hold">
                            <p:stCondLst>
                              <p:cond delay="250"/>
                            </p:stCondLst>
                            <p:childTnLst>
                              <p:par>
                                <p:cTn id="12" presetID="10" presetClass="entr" presetSubtype="0" fill="hold" nodeType="afterEffect">
                                  <p:stCondLst>
                                    <p:cond delay="0"/>
                                  </p:stCondLst>
                                  <p:childTnLst>
                                    <p:set>
                                      <p:cBhvr>
                                        <p:cTn id="13" dur="1" fill="hold">
                                          <p:stCondLst>
                                            <p:cond delay="0"/>
                                          </p:stCondLst>
                                        </p:cTn>
                                        <p:tgtEl>
                                          <p:spTgt spid="3338">
                                            <p:txEl>
                                              <p:pRg st="0" end="0"/>
                                            </p:txEl>
                                          </p:spTgt>
                                        </p:tgtEl>
                                        <p:attrNameLst>
                                          <p:attrName>style.visibility</p:attrName>
                                        </p:attrNameLst>
                                      </p:cBhvr>
                                      <p:to>
                                        <p:strVal val="visible"/>
                                      </p:to>
                                    </p:set>
                                    <p:animEffect transition="in" filter="fade">
                                      <p:cBhvr>
                                        <p:cTn id="14" dur="250"/>
                                        <p:tgtEl>
                                          <p:spTgt spid="3338">
                                            <p:txEl>
                                              <p:pRg st="0" end="0"/>
                                            </p:txEl>
                                          </p:spTgt>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3338">
                                            <p:txEl>
                                              <p:pRg st="1" end="1"/>
                                            </p:txEl>
                                          </p:spTgt>
                                        </p:tgtEl>
                                        <p:attrNameLst>
                                          <p:attrName>style.visibility</p:attrName>
                                        </p:attrNameLst>
                                      </p:cBhvr>
                                      <p:to>
                                        <p:strVal val="visible"/>
                                      </p:to>
                                    </p:set>
                                    <p:animEffect transition="in" filter="fade">
                                      <p:cBhvr>
                                        <p:cTn id="18" dur="250"/>
                                        <p:tgtEl>
                                          <p:spTgt spid="333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338">
                                            <p:txEl>
                                              <p:pRg st="4" end="4"/>
                                            </p:txEl>
                                          </p:spTgt>
                                        </p:tgtEl>
                                        <p:attrNameLst>
                                          <p:attrName>style.visibility</p:attrName>
                                        </p:attrNameLst>
                                      </p:cBhvr>
                                      <p:to>
                                        <p:strVal val="visible"/>
                                      </p:to>
                                    </p:set>
                                    <p:animEffect transition="in" filter="fade">
                                      <p:cBhvr>
                                        <p:cTn id="23" dur="250"/>
                                        <p:tgtEl>
                                          <p:spTgt spid="3338">
                                            <p:txEl>
                                              <p:pRg st="4" end="4"/>
                                            </p:txEl>
                                          </p:spTgt>
                                        </p:tgtEl>
                                      </p:cBhvr>
                                    </p:animEffect>
                                  </p:childTnLst>
                                </p:cTn>
                              </p:par>
                            </p:childTnLst>
                          </p:cTn>
                        </p:par>
                        <p:par>
                          <p:cTn id="24" fill="hold">
                            <p:stCondLst>
                              <p:cond delay="250"/>
                            </p:stCondLst>
                            <p:childTnLst>
                              <p:par>
                                <p:cTn id="25" presetID="10" presetClass="entr" presetSubtype="0" fill="hold" nodeType="afterEffect">
                                  <p:stCondLst>
                                    <p:cond delay="0"/>
                                  </p:stCondLst>
                                  <p:childTnLst>
                                    <p:set>
                                      <p:cBhvr>
                                        <p:cTn id="26" dur="1" fill="hold">
                                          <p:stCondLst>
                                            <p:cond delay="0"/>
                                          </p:stCondLst>
                                        </p:cTn>
                                        <p:tgtEl>
                                          <p:spTgt spid="3338">
                                            <p:txEl>
                                              <p:pRg st="5" end="5"/>
                                            </p:txEl>
                                          </p:spTgt>
                                        </p:tgtEl>
                                        <p:attrNameLst>
                                          <p:attrName>style.visibility</p:attrName>
                                        </p:attrNameLst>
                                      </p:cBhvr>
                                      <p:to>
                                        <p:strVal val="visible"/>
                                      </p:to>
                                    </p:set>
                                    <p:animEffect transition="in" filter="fade">
                                      <p:cBhvr>
                                        <p:cTn id="27" dur="250"/>
                                        <p:tgtEl>
                                          <p:spTgt spid="3338">
                                            <p:txEl>
                                              <p:pRg st="5" end="5"/>
                                            </p:txEl>
                                          </p:spTgt>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3338">
                                            <p:txEl>
                                              <p:pRg st="6" end="6"/>
                                            </p:txEl>
                                          </p:spTgt>
                                        </p:tgtEl>
                                        <p:attrNameLst>
                                          <p:attrName>style.visibility</p:attrName>
                                        </p:attrNameLst>
                                      </p:cBhvr>
                                      <p:to>
                                        <p:strVal val="visible"/>
                                      </p:to>
                                    </p:set>
                                    <p:animEffect transition="in" filter="fade">
                                      <p:cBhvr>
                                        <p:cTn id="31" dur="250"/>
                                        <p:tgtEl>
                                          <p:spTgt spid="3338">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337">
                                            <p:txEl>
                                              <p:pRg st="0" end="0"/>
                                            </p:txEl>
                                          </p:spTgt>
                                        </p:tgtEl>
                                        <p:attrNameLst>
                                          <p:attrName>style.visibility</p:attrName>
                                        </p:attrNameLst>
                                      </p:cBhvr>
                                      <p:to>
                                        <p:strVal val="visible"/>
                                      </p:to>
                                    </p:set>
                                    <p:animEffect transition="in" filter="fade">
                                      <p:cBhvr>
                                        <p:cTn id="36" dur="250"/>
                                        <p:tgtEl>
                                          <p:spTgt spid="3337">
                                            <p:txEl>
                                              <p:pRg st="0" end="0"/>
                                            </p:txEl>
                                          </p:spTgt>
                                        </p:tgtEl>
                                      </p:cBhvr>
                                    </p:animEffect>
                                  </p:childTnLst>
                                </p:cTn>
                              </p:par>
                            </p:childTnLst>
                          </p:cTn>
                        </p:par>
                        <p:par>
                          <p:cTn id="37" fill="hold">
                            <p:stCondLst>
                              <p:cond delay="250"/>
                            </p:stCondLst>
                            <p:childTnLst>
                              <p:par>
                                <p:cTn id="38" presetID="10" presetClass="entr" presetSubtype="0" fill="hold" nodeType="afterEffect">
                                  <p:stCondLst>
                                    <p:cond delay="0"/>
                                  </p:stCondLst>
                                  <p:childTnLst>
                                    <p:set>
                                      <p:cBhvr>
                                        <p:cTn id="39" dur="1" fill="hold">
                                          <p:stCondLst>
                                            <p:cond delay="0"/>
                                          </p:stCondLst>
                                        </p:cTn>
                                        <p:tgtEl>
                                          <p:spTgt spid="3337">
                                            <p:txEl>
                                              <p:pRg st="1" end="1"/>
                                            </p:txEl>
                                          </p:spTgt>
                                        </p:tgtEl>
                                        <p:attrNameLst>
                                          <p:attrName>style.visibility</p:attrName>
                                        </p:attrNameLst>
                                      </p:cBhvr>
                                      <p:to>
                                        <p:strVal val="visible"/>
                                      </p:to>
                                    </p:set>
                                    <p:animEffect transition="in" filter="fade">
                                      <p:cBhvr>
                                        <p:cTn id="40" dur="250"/>
                                        <p:tgtEl>
                                          <p:spTgt spid="3337">
                                            <p:txEl>
                                              <p:pRg st="1" end="1"/>
                                            </p:txEl>
                                          </p:spTgt>
                                        </p:tgtEl>
                                      </p:cBhvr>
                                    </p:animEffec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3337">
                                            <p:txEl>
                                              <p:pRg st="2" end="2"/>
                                            </p:txEl>
                                          </p:spTgt>
                                        </p:tgtEl>
                                        <p:attrNameLst>
                                          <p:attrName>style.visibility</p:attrName>
                                        </p:attrNameLst>
                                      </p:cBhvr>
                                      <p:to>
                                        <p:strVal val="visible"/>
                                      </p:to>
                                    </p:set>
                                    <p:animEffect transition="in" filter="fade">
                                      <p:cBhvr>
                                        <p:cTn id="44" dur="250"/>
                                        <p:tgtEl>
                                          <p:spTgt spid="33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360"/>
        <p:cNvGrpSpPr/>
        <p:nvPr/>
      </p:nvGrpSpPr>
      <p:grpSpPr>
        <a:xfrm>
          <a:off x="0" y="0"/>
          <a:ext cx="0" cy="0"/>
          <a:chOff x="0" y="0"/>
          <a:chExt cx="0" cy="0"/>
        </a:xfrm>
      </p:grpSpPr>
      <p:grpSp>
        <p:nvGrpSpPr>
          <p:cNvPr id="3369" name="Google Shape;3369;p125"/>
          <p:cNvGrpSpPr/>
          <p:nvPr/>
        </p:nvGrpSpPr>
        <p:grpSpPr>
          <a:xfrm>
            <a:off x="468313" y="1116013"/>
            <a:ext cx="3698875" cy="1735137"/>
            <a:chOff x="965499" y="2091613"/>
            <a:chExt cx="6507768" cy="2773164"/>
          </a:xfrm>
        </p:grpSpPr>
        <p:grpSp>
          <p:nvGrpSpPr>
            <p:cNvPr id="3370" name="Google Shape;3370;p125"/>
            <p:cNvGrpSpPr/>
            <p:nvPr/>
          </p:nvGrpSpPr>
          <p:grpSpPr>
            <a:xfrm>
              <a:off x="6757311" y="3030380"/>
              <a:ext cx="715956" cy="240393"/>
              <a:chOff x="3041148" y="2055731"/>
              <a:chExt cx="2754988" cy="925026"/>
            </a:xfrm>
          </p:grpSpPr>
          <p:sp>
            <p:nvSpPr>
              <p:cNvPr id="3371" name="Google Shape;3371;p125"/>
              <p:cNvSpPr/>
              <p:nvPr/>
            </p:nvSpPr>
            <p:spPr>
              <a:xfrm>
                <a:off x="4495679" y="2055731"/>
                <a:ext cx="1300457"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Gill Sans"/>
                  <a:ea typeface="Gill Sans"/>
                  <a:cs typeface="Gill Sans"/>
                  <a:sym typeface="Gill Sans"/>
                </a:endParaRPr>
              </a:p>
            </p:txBody>
          </p:sp>
          <p:sp>
            <p:nvSpPr>
              <p:cNvPr id="3372" name="Google Shape;3372;p125"/>
              <p:cNvSpPr/>
              <p:nvPr/>
            </p:nvSpPr>
            <p:spPr>
              <a:xfrm rot="-180000">
                <a:off x="3055507" y="2319331"/>
                <a:ext cx="2160261"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Gill Sans"/>
                  <a:ea typeface="Gill Sans"/>
                  <a:cs typeface="Gill Sans"/>
                  <a:sym typeface="Gill Sans"/>
                </a:endParaRPr>
              </a:p>
            </p:txBody>
          </p:sp>
        </p:grpSp>
        <p:sp>
          <p:nvSpPr>
            <p:cNvPr id="3373" name="Google Shape;3373;p125"/>
            <p:cNvSpPr/>
            <p:nvPr/>
          </p:nvSpPr>
          <p:spPr>
            <a:xfrm>
              <a:off x="1297869" y="3644382"/>
              <a:ext cx="212271" cy="289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Gill Sans"/>
                <a:ea typeface="Gill Sans"/>
                <a:cs typeface="Gill Sans"/>
                <a:sym typeface="Gill Sans"/>
              </a:endParaRPr>
            </a:p>
          </p:txBody>
        </p:sp>
        <p:sp>
          <p:nvSpPr>
            <p:cNvPr id="3374" name="Google Shape;3374;p125"/>
            <p:cNvSpPr/>
            <p:nvPr/>
          </p:nvSpPr>
          <p:spPr>
            <a:xfrm>
              <a:off x="1356524" y="3192760"/>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Object</a:t>
              </a:r>
              <a:endParaRPr/>
            </a:p>
          </p:txBody>
        </p:sp>
        <p:sp>
          <p:nvSpPr>
            <p:cNvPr id="3375" name="Google Shape;3375;p125"/>
            <p:cNvSpPr/>
            <p:nvPr/>
          </p:nvSpPr>
          <p:spPr>
            <a:xfrm>
              <a:off x="3856288" y="4288832"/>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Event</a:t>
              </a:r>
              <a:endParaRPr/>
            </a:p>
          </p:txBody>
        </p:sp>
        <p:sp>
          <p:nvSpPr>
            <p:cNvPr id="3376" name="Google Shape;3376;p125"/>
            <p:cNvSpPr/>
            <p:nvPr/>
          </p:nvSpPr>
          <p:spPr>
            <a:xfrm>
              <a:off x="5889616" y="3192760"/>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Agent</a:t>
              </a:r>
              <a:endParaRPr/>
            </a:p>
          </p:txBody>
        </p:sp>
        <p:sp>
          <p:nvSpPr>
            <p:cNvPr id="3377" name="Google Shape;3377;p125"/>
            <p:cNvSpPr/>
            <p:nvPr/>
          </p:nvSpPr>
          <p:spPr>
            <a:xfrm>
              <a:off x="3856288" y="2091613"/>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Rights</a:t>
              </a:r>
              <a:endParaRPr/>
            </a:p>
          </p:txBody>
        </p:sp>
        <p:sp>
          <p:nvSpPr>
            <p:cNvPr id="3378" name="Google Shape;3378;p125"/>
            <p:cNvSpPr/>
            <p:nvPr/>
          </p:nvSpPr>
          <p:spPr>
            <a:xfrm rot="-5400000">
              <a:off x="969089" y="3303343"/>
              <a:ext cx="431325" cy="43850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200" b="0" i="0" u="none" strike="noStrike" cap="none">
                <a:solidFill>
                  <a:srgbClr val="000000"/>
                </a:solidFill>
                <a:latin typeface="Gill Sans"/>
                <a:ea typeface="Gill Sans"/>
                <a:cs typeface="Gill Sans"/>
                <a:sym typeface="Gill Sans"/>
              </a:endParaRPr>
            </a:p>
          </p:txBody>
        </p:sp>
        <p:cxnSp>
          <p:nvCxnSpPr>
            <p:cNvPr id="3379" name="Google Shape;3379;p125"/>
            <p:cNvCxnSpPr>
              <a:stCxn id="3377" idx="1"/>
              <a:endCxn id="3374" idx="0"/>
            </p:cNvCxnSpPr>
            <p:nvPr/>
          </p:nvCxnSpPr>
          <p:spPr>
            <a:xfrm flipH="1">
              <a:off x="2085388" y="2379586"/>
              <a:ext cx="17709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3380" name="Google Shape;3380;p125"/>
            <p:cNvCxnSpPr>
              <a:stCxn id="3377" idx="3"/>
              <a:endCxn id="3376" idx="0"/>
            </p:cNvCxnSpPr>
            <p:nvPr/>
          </p:nvCxnSpPr>
          <p:spPr>
            <a:xfrm>
              <a:off x="5314251" y="2379586"/>
              <a:ext cx="13044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3381" name="Google Shape;3381;p125"/>
            <p:cNvCxnSpPr>
              <a:stCxn id="3375" idx="3"/>
              <a:endCxn id="3376" idx="2"/>
            </p:cNvCxnSpPr>
            <p:nvPr/>
          </p:nvCxnSpPr>
          <p:spPr>
            <a:xfrm rot="10800000" flipH="1">
              <a:off x="5314251" y="3768605"/>
              <a:ext cx="13044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3382" name="Google Shape;3382;p125"/>
            <p:cNvCxnSpPr>
              <a:stCxn id="3375" idx="1"/>
              <a:endCxn id="3374" idx="2"/>
            </p:cNvCxnSpPr>
            <p:nvPr/>
          </p:nvCxnSpPr>
          <p:spPr>
            <a:xfrm rot="10800000">
              <a:off x="2085388" y="3768605"/>
              <a:ext cx="17709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3383" name="Google Shape;3383;p125"/>
            <p:cNvCxnSpPr>
              <a:stCxn id="3374" idx="3"/>
              <a:endCxn id="3376" idx="1"/>
            </p:cNvCxnSpPr>
            <p:nvPr/>
          </p:nvCxnSpPr>
          <p:spPr>
            <a:xfrm>
              <a:off x="2814487" y="3480732"/>
              <a:ext cx="3075000" cy="0"/>
            </a:xfrm>
            <a:prstGeom prst="straightConnector1">
              <a:avLst/>
            </a:prstGeom>
            <a:noFill/>
            <a:ln w="28575" cap="flat" cmpd="sng">
              <a:solidFill>
                <a:schemeClr val="accent1"/>
              </a:solidFill>
              <a:prstDash val="solid"/>
              <a:round/>
              <a:headEnd type="stealth" w="med" len="med"/>
              <a:tailEnd type="none" w="sm" len="sm"/>
            </a:ln>
          </p:spPr>
        </p:cxnSp>
      </p:grpSp>
      <p:sp>
        <p:nvSpPr>
          <p:cNvPr id="3389" name="Google Shape;3389;p125"/>
          <p:cNvSpPr txBox="1">
            <a:spLocks noGrp="1"/>
          </p:cNvSpPr>
          <p:nvPr>
            <p:ph type="title"/>
          </p:nvPr>
        </p:nvSpPr>
        <p:spPr>
          <a:xfrm>
            <a:off x="457200" y="727075"/>
            <a:ext cx="8229600" cy="541338"/>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Agents</a:t>
            </a:r>
            <a:endParaRPr/>
          </a:p>
        </p:txBody>
      </p:sp>
      <p:sp>
        <p:nvSpPr>
          <p:cNvPr id="3390" name="Google Shape;3390;p125"/>
          <p:cNvSpPr txBox="1"/>
          <p:nvPr/>
        </p:nvSpPr>
        <p:spPr>
          <a:xfrm>
            <a:off x="498475" y="3876675"/>
            <a:ext cx="3965575" cy="1857375"/>
          </a:xfrm>
          <a:prstGeom prst="rect">
            <a:avLst/>
          </a:prstGeom>
          <a:noFill/>
          <a:ln>
            <a:noFill/>
          </a:ln>
        </p:spPr>
        <p:txBody>
          <a:bodyPr spcFirstLastPara="1" wrap="square" lIns="91425" tIns="45700" rIns="91425" bIns="45700" anchor="t" anchorCtr="0">
            <a:noAutofit/>
          </a:bodyPr>
          <a:lstStyle/>
          <a:p>
            <a:pPr marL="365125" marR="0" lvl="0" indent="-282575" algn="l" rtl="0">
              <a:lnSpc>
                <a:spcPct val="100000"/>
              </a:lnSpc>
              <a:spcBef>
                <a:spcPts val="0"/>
              </a:spcBef>
              <a:spcAft>
                <a:spcPts val="0"/>
              </a:spcAft>
              <a:buClr>
                <a:srgbClr val="4F81BD"/>
              </a:buClr>
              <a:buSzPts val="1600"/>
              <a:buFont typeface="Noto Sans Symbols"/>
              <a:buNone/>
            </a:pPr>
            <a:r>
              <a:rPr lang="en-US" sz="2000" b="0" i="0" u="none" strike="noStrike" cap="none">
                <a:solidFill>
                  <a:srgbClr val="000000"/>
                </a:solidFill>
                <a:latin typeface="Verdana"/>
                <a:ea typeface="Verdana"/>
                <a:cs typeface="Verdana"/>
                <a:sym typeface="Verdana"/>
              </a:rPr>
              <a:t>Examples:</a:t>
            </a:r>
            <a:endParaRPr/>
          </a:p>
          <a:p>
            <a:pPr marL="365125" marR="0" lvl="0" indent="-282575" algn="l" rtl="0">
              <a:lnSpc>
                <a:spcPct val="100000"/>
              </a:lnSpc>
              <a:spcBef>
                <a:spcPts val="0"/>
              </a:spcBef>
              <a:spcAft>
                <a:spcPts val="0"/>
              </a:spcAft>
              <a:buClr>
                <a:srgbClr val="4F81BD"/>
              </a:buClr>
              <a:buSzPts val="1600"/>
              <a:buFont typeface="Noto Sans Symbols"/>
              <a:buChar char="⚫"/>
            </a:pPr>
            <a:r>
              <a:rPr lang="en-US" sz="2000" b="0" i="0" u="none" strike="noStrike" cap="none">
                <a:solidFill>
                  <a:srgbClr val="974806"/>
                </a:solidFill>
                <a:latin typeface="Verdana"/>
                <a:ea typeface="Verdana"/>
                <a:cs typeface="Verdana"/>
                <a:sym typeface="Verdana"/>
              </a:rPr>
              <a:t>John Smith</a:t>
            </a:r>
            <a:r>
              <a:rPr lang="en-US" sz="2000" b="0" i="0" u="none" strike="noStrike" cap="none">
                <a:solidFill>
                  <a:srgbClr val="000000"/>
                </a:solidFill>
                <a:latin typeface="Verdana"/>
                <a:ea typeface="Verdana"/>
                <a:cs typeface="Verdana"/>
                <a:sym typeface="Verdana"/>
              </a:rPr>
              <a:t> (a person)</a:t>
            </a:r>
            <a:endParaRPr/>
          </a:p>
          <a:p>
            <a:pPr marL="365125" marR="0" lvl="0" indent="-282575" algn="l" rtl="0">
              <a:lnSpc>
                <a:spcPct val="100000"/>
              </a:lnSpc>
              <a:spcBef>
                <a:spcPts val="0"/>
              </a:spcBef>
              <a:spcAft>
                <a:spcPts val="0"/>
              </a:spcAft>
              <a:buClr>
                <a:srgbClr val="4F81BD"/>
              </a:buClr>
              <a:buSzPts val="1600"/>
              <a:buFont typeface="Noto Sans Symbols"/>
              <a:buChar char="⚫"/>
            </a:pPr>
            <a:r>
              <a:rPr lang="en-US" sz="2000" b="0" i="0" u="none" strike="noStrike" cap="none">
                <a:solidFill>
                  <a:srgbClr val="974806"/>
                </a:solidFill>
                <a:latin typeface="Verdana"/>
                <a:ea typeface="Verdana"/>
                <a:cs typeface="Verdana"/>
                <a:sym typeface="Verdana"/>
              </a:rPr>
              <a:t>IIPC</a:t>
            </a:r>
            <a:r>
              <a:rPr lang="en-US" sz="2000" b="0" i="0" u="none" strike="noStrike" cap="none">
                <a:solidFill>
                  <a:srgbClr val="000000"/>
                </a:solidFill>
                <a:latin typeface="Verdana"/>
                <a:ea typeface="Verdana"/>
                <a:cs typeface="Verdana"/>
                <a:sym typeface="Verdana"/>
              </a:rPr>
              <a:t> (an organization)</a:t>
            </a:r>
            <a:endParaRPr/>
          </a:p>
          <a:p>
            <a:pPr marL="365125" marR="0" lvl="0" indent="-282575" algn="l" rtl="0">
              <a:lnSpc>
                <a:spcPct val="100000"/>
              </a:lnSpc>
              <a:spcBef>
                <a:spcPts val="0"/>
              </a:spcBef>
              <a:spcAft>
                <a:spcPts val="0"/>
              </a:spcAft>
              <a:buClr>
                <a:srgbClr val="4F81BD"/>
              </a:buClr>
              <a:buSzPts val="1600"/>
              <a:buFont typeface="Noto Sans Symbols"/>
              <a:buChar char="⚫"/>
            </a:pPr>
            <a:r>
              <a:rPr lang="en-US" sz="2000" b="0" i="0" u="none" strike="noStrike" cap="none">
                <a:solidFill>
                  <a:srgbClr val="974806"/>
                </a:solidFill>
                <a:latin typeface="Verdana"/>
                <a:ea typeface="Verdana"/>
                <a:cs typeface="Verdana"/>
                <a:sym typeface="Verdana"/>
              </a:rPr>
              <a:t>JHOVE version 1.5 </a:t>
            </a:r>
            <a:br>
              <a:rPr lang="en-US" sz="2000" b="0" i="0" u="none" strike="noStrike" cap="none">
                <a:solidFill>
                  <a:srgbClr val="974806"/>
                </a:solidFill>
                <a:latin typeface="Verdana"/>
                <a:ea typeface="Verdana"/>
                <a:cs typeface="Verdana"/>
                <a:sym typeface="Verdana"/>
              </a:rPr>
            </a:br>
            <a:r>
              <a:rPr lang="en-US" sz="2000" b="0" i="0" u="none" strike="noStrike" cap="none">
                <a:solidFill>
                  <a:srgbClr val="000000"/>
                </a:solidFill>
                <a:latin typeface="Verdana"/>
                <a:ea typeface="Verdana"/>
                <a:cs typeface="Verdana"/>
                <a:sym typeface="Verdana"/>
              </a:rPr>
              <a:t>(a software program)</a:t>
            </a:r>
            <a:endParaRPr/>
          </a:p>
        </p:txBody>
      </p:sp>
      <p:sp>
        <p:nvSpPr>
          <p:cNvPr id="3391" name="Google Shape;3391;p125"/>
          <p:cNvSpPr txBox="1"/>
          <p:nvPr/>
        </p:nvSpPr>
        <p:spPr>
          <a:xfrm>
            <a:off x="4746625" y="1382713"/>
            <a:ext cx="4032250" cy="4133850"/>
          </a:xfrm>
          <a:prstGeom prst="rect">
            <a:avLst/>
          </a:prstGeom>
          <a:noFill/>
          <a:ln>
            <a:noFill/>
          </a:ln>
        </p:spPr>
        <p:txBody>
          <a:bodyPr spcFirstLastPara="1" wrap="square" lIns="91425" tIns="45700" rIns="91425" bIns="45700" anchor="t" anchorCtr="0">
            <a:noAutofit/>
          </a:bodyPr>
          <a:lstStyle/>
          <a:p>
            <a:pPr marL="179388" marR="0" lvl="0" indent="-179388" algn="l" rtl="0">
              <a:spcBef>
                <a:spcPts val="0"/>
              </a:spcBef>
              <a:spcAft>
                <a:spcPts val="0"/>
              </a:spcAft>
              <a:buClr>
                <a:srgbClr val="4F81BD"/>
              </a:buClr>
              <a:buSzPts val="1600"/>
              <a:buFont typeface="Noto Sans Symbols"/>
              <a:buChar char="⚫"/>
            </a:pPr>
            <a:r>
              <a:rPr lang="en-US" sz="2000" dirty="0">
                <a:solidFill>
                  <a:srgbClr val="000000"/>
                </a:solidFill>
                <a:latin typeface="Verdana"/>
                <a:ea typeface="Verdana"/>
                <a:cs typeface="Verdana"/>
                <a:sym typeface="Verdana"/>
              </a:rPr>
              <a:t>Person, organization, or software program/system</a:t>
            </a:r>
            <a:endParaRPr dirty="0"/>
          </a:p>
          <a:p>
            <a:pPr marL="179388" marR="0" lvl="0" indent="-179388" algn="l" rtl="0">
              <a:spcBef>
                <a:spcPts val="1000"/>
              </a:spcBef>
              <a:spcAft>
                <a:spcPts val="0"/>
              </a:spcAft>
              <a:buClr>
                <a:srgbClr val="4F81BD"/>
              </a:buClr>
              <a:buSzPts val="1600"/>
              <a:buFont typeface="Noto Sans Symbols"/>
              <a:buChar char="⚫"/>
            </a:pPr>
            <a:r>
              <a:rPr lang="en-US" sz="2000" dirty="0">
                <a:solidFill>
                  <a:srgbClr val="000000"/>
                </a:solidFill>
                <a:latin typeface="Verdana"/>
                <a:ea typeface="Verdana"/>
                <a:cs typeface="Verdana"/>
                <a:sym typeface="Verdana"/>
              </a:rPr>
              <a:t>Intended only to identify the agent, and to allow linking from other entity types.</a:t>
            </a:r>
            <a:endParaRPr dirty="0"/>
          </a:p>
          <a:p>
            <a:pPr marL="179388" marR="0" lvl="0" indent="-77788" algn="l" rtl="0">
              <a:spcBef>
                <a:spcPts val="1000"/>
              </a:spcBef>
              <a:spcAft>
                <a:spcPts val="0"/>
              </a:spcAft>
              <a:buClr>
                <a:srgbClr val="4F81BD"/>
              </a:buClr>
              <a:buSzPts val="1600"/>
              <a:buFont typeface="Noto Sans Symbols"/>
              <a:buNone/>
            </a:pPr>
            <a:endParaRPr sz="2000" dirty="0">
              <a:solidFill>
                <a:srgbClr val="000000"/>
              </a:solidFill>
              <a:latin typeface="Verdana"/>
              <a:ea typeface="Verdana"/>
              <a:cs typeface="Verdana"/>
              <a:sym typeface="Verdana"/>
            </a:endParaRPr>
          </a:p>
          <a:p>
            <a:pPr marL="0" marR="0" lvl="0" indent="0" algn="l" rtl="0">
              <a:spcBef>
                <a:spcPts val="1000"/>
              </a:spcBef>
              <a:spcAft>
                <a:spcPts val="0"/>
              </a:spcAft>
              <a:buNone/>
            </a:pPr>
            <a:r>
              <a:rPr lang="en-US" sz="2000" dirty="0">
                <a:solidFill>
                  <a:srgbClr val="000000"/>
                </a:solidFill>
                <a:latin typeface="Verdana"/>
                <a:ea typeface="Verdana"/>
                <a:cs typeface="Verdana"/>
                <a:sym typeface="Verdana"/>
              </a:rPr>
              <a:t>Implementation choices:</a:t>
            </a:r>
            <a:endParaRPr dirty="0"/>
          </a:p>
          <a:p>
            <a:pPr marL="179388" marR="0" lvl="0" indent="-179388" algn="l" rtl="0">
              <a:spcBef>
                <a:spcPts val="1000"/>
              </a:spcBef>
              <a:spcAft>
                <a:spcPts val="0"/>
              </a:spcAft>
              <a:buClr>
                <a:srgbClr val="4F81BD"/>
              </a:buClr>
              <a:buSzPts val="1600"/>
              <a:buFont typeface="Noto Sans Symbols"/>
              <a:buChar char="⚫"/>
            </a:pPr>
            <a:r>
              <a:rPr lang="en-US" sz="2000" dirty="0">
                <a:solidFill>
                  <a:srgbClr val="000000"/>
                </a:solidFill>
                <a:latin typeface="Verdana"/>
                <a:ea typeface="Verdana"/>
                <a:cs typeface="Verdana"/>
                <a:sym typeface="Verdana"/>
              </a:rPr>
              <a:t>use richer scheme that may be appropriate.</a:t>
            </a:r>
            <a:endParaRPr dirty="0"/>
          </a:p>
          <a:p>
            <a:pPr marL="82550" marR="0" lvl="0" indent="0" algn="l" rtl="0">
              <a:lnSpc>
                <a:spcPct val="80000"/>
              </a:lnSpc>
              <a:spcBef>
                <a:spcPts val="0"/>
              </a:spcBef>
              <a:spcAft>
                <a:spcPts val="0"/>
              </a:spcAft>
              <a:buClr>
                <a:srgbClr val="4F81BD"/>
              </a:buClr>
              <a:buSzPts val="1600"/>
              <a:buFont typeface="Verdana"/>
              <a:buNone/>
            </a:pPr>
            <a:br>
              <a:rPr lang="en-US" sz="2000" b="0" i="0" u="none" strike="noStrike" cap="none" dirty="0">
                <a:solidFill>
                  <a:srgbClr val="000000"/>
                </a:solidFill>
                <a:latin typeface="Verdana"/>
                <a:ea typeface="Verdana"/>
                <a:cs typeface="Verdana"/>
                <a:sym typeface="Verdana"/>
              </a:rPr>
            </a:br>
            <a:endParaRPr sz="2000" b="0" i="0" u="none" strike="noStrike" cap="none" dirty="0">
              <a:solidFill>
                <a:srgbClr val="000000"/>
              </a:solidFill>
              <a:latin typeface="Verdana"/>
              <a:ea typeface="Verdana"/>
              <a:cs typeface="Verdana"/>
              <a:sym typeface="Verdana"/>
            </a:endParaRPr>
          </a:p>
        </p:txBody>
      </p:sp>
      <p:sp>
        <p:nvSpPr>
          <p:cNvPr id="3392" name="Google Shape;3392;p125"/>
          <p:cNvSpPr/>
          <p:nvPr/>
        </p:nvSpPr>
        <p:spPr>
          <a:xfrm>
            <a:off x="3163888" y="1562100"/>
            <a:ext cx="1624012" cy="1866900"/>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nvGrpSpPr>
          <p:cNvPr id="34" name="Gruppe 33"/>
          <p:cNvGrpSpPr/>
          <p:nvPr/>
        </p:nvGrpSpPr>
        <p:grpSpPr>
          <a:xfrm>
            <a:off x="3461498" y="2293938"/>
            <a:ext cx="1143840" cy="814348"/>
            <a:chOff x="7310207" y="3514369"/>
            <a:chExt cx="1143840" cy="814348"/>
          </a:xfrm>
        </p:grpSpPr>
        <p:grpSp>
          <p:nvGrpSpPr>
            <p:cNvPr id="35" name="Gruppe 60"/>
            <p:cNvGrpSpPr>
              <a:grpSpLocks/>
            </p:cNvGrpSpPr>
            <p:nvPr/>
          </p:nvGrpSpPr>
          <p:grpSpPr bwMode="auto">
            <a:xfrm>
              <a:off x="7990869" y="3623913"/>
              <a:ext cx="463178" cy="556102"/>
              <a:chOff x="8551729" y="4221090"/>
              <a:chExt cx="592277" cy="504056"/>
            </a:xfrm>
          </p:grpSpPr>
          <p:grpSp>
            <p:nvGrpSpPr>
              <p:cNvPr id="57" name="Gruppe 39"/>
              <p:cNvGrpSpPr>
                <a:grpSpLocks/>
              </p:cNvGrpSpPr>
              <p:nvPr/>
            </p:nvGrpSpPr>
            <p:grpSpPr bwMode="auto">
              <a:xfrm>
                <a:off x="8573490" y="4221090"/>
                <a:ext cx="570516" cy="504056"/>
                <a:chOff x="1547677" y="4797157"/>
                <a:chExt cx="901205" cy="1196752"/>
              </a:xfrm>
            </p:grpSpPr>
            <p:sp>
              <p:nvSpPr>
                <p:cNvPr id="59" name="Rektangel 58"/>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60" name="Billede 59" descr="house.png"/>
                <p:cNvPicPr>
                  <a:picLocks noChangeAspect="1"/>
                </p:cNvPicPr>
                <p:nvPr/>
              </p:nvPicPr>
              <p:blipFill>
                <a:blip r:embed="rId3"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58" name="Picture 3" descr="P:\ConferencesAndJournals\iPres\2016\PREMIS\Karakterisering_DigitalBevaring.pn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Billed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37" name="Gruppe 36"/>
            <p:cNvGrpSpPr/>
            <p:nvPr/>
          </p:nvGrpSpPr>
          <p:grpSpPr>
            <a:xfrm>
              <a:off x="7675295" y="3799563"/>
              <a:ext cx="316631" cy="529154"/>
              <a:chOff x="7520134" y="4865665"/>
              <a:chExt cx="331676" cy="583948"/>
            </a:xfrm>
          </p:grpSpPr>
          <p:sp>
            <p:nvSpPr>
              <p:cNvPr id="39" name="Rektangel 38"/>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0" name="Rektangel 39"/>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1" name="Rektangel 40"/>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2" name="Rektangel 41"/>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43" name="Billede 4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38" name="Billede 3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Tree>
    <p:extLst>
      <p:ext uri="{BB962C8B-B14F-4D97-AF65-F5344CB8AC3E}">
        <p14:creationId xmlns:p14="http://schemas.microsoft.com/office/powerpoint/2010/main" val="1173255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92"/>
                                        </p:tgtEl>
                                        <p:attrNameLst>
                                          <p:attrName>style.visibility</p:attrName>
                                        </p:attrNameLst>
                                      </p:cBhvr>
                                      <p:to>
                                        <p:strVal val="visible"/>
                                      </p:to>
                                    </p:set>
                                    <p:animEffect transition="in" filter="fade">
                                      <p:cBhvr>
                                        <p:cTn id="7" dur="250"/>
                                        <p:tgtEl>
                                          <p:spTgt spid="3392"/>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3391">
                                            <p:txEl>
                                              <p:pRg st="0" end="0"/>
                                            </p:txEl>
                                          </p:spTgt>
                                        </p:tgtEl>
                                        <p:attrNameLst>
                                          <p:attrName>style.visibility</p:attrName>
                                        </p:attrNameLst>
                                      </p:cBhvr>
                                      <p:to>
                                        <p:strVal val="visible"/>
                                      </p:to>
                                    </p:set>
                                    <p:animEffect transition="in" filter="fade">
                                      <p:cBhvr>
                                        <p:cTn id="11" dur="250"/>
                                        <p:tgtEl>
                                          <p:spTgt spid="3391">
                                            <p:txEl>
                                              <p:pRg st="0" end="0"/>
                                            </p:txEl>
                                          </p:spTgt>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3391">
                                            <p:txEl>
                                              <p:pRg st="1" end="1"/>
                                            </p:txEl>
                                          </p:spTgt>
                                        </p:tgtEl>
                                        <p:attrNameLst>
                                          <p:attrName>style.visibility</p:attrName>
                                        </p:attrNameLst>
                                      </p:cBhvr>
                                      <p:to>
                                        <p:strVal val="visible"/>
                                      </p:to>
                                    </p:set>
                                    <p:animEffect transition="in" filter="fade">
                                      <p:cBhvr>
                                        <p:cTn id="15" dur="250"/>
                                        <p:tgtEl>
                                          <p:spTgt spid="3391">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391">
                                            <p:txEl>
                                              <p:pRg st="3" end="3"/>
                                            </p:txEl>
                                          </p:spTgt>
                                        </p:tgtEl>
                                        <p:attrNameLst>
                                          <p:attrName>style.visibility</p:attrName>
                                        </p:attrNameLst>
                                      </p:cBhvr>
                                      <p:to>
                                        <p:strVal val="visible"/>
                                      </p:to>
                                    </p:set>
                                    <p:animEffect transition="in" filter="fade">
                                      <p:cBhvr>
                                        <p:cTn id="20" dur="250"/>
                                        <p:tgtEl>
                                          <p:spTgt spid="3391">
                                            <p:txEl>
                                              <p:pRg st="3" end="3"/>
                                            </p:txEl>
                                          </p:spTgt>
                                        </p:tgtEl>
                                      </p:cBhvr>
                                    </p:animEffect>
                                  </p:childTnLst>
                                </p:cTn>
                              </p:par>
                            </p:childTnLst>
                          </p:cTn>
                        </p:par>
                        <p:par>
                          <p:cTn id="21" fill="hold">
                            <p:stCondLst>
                              <p:cond delay="250"/>
                            </p:stCondLst>
                            <p:childTnLst>
                              <p:par>
                                <p:cTn id="22" presetID="10" presetClass="entr" presetSubtype="0" fill="hold" nodeType="afterEffect">
                                  <p:stCondLst>
                                    <p:cond delay="0"/>
                                  </p:stCondLst>
                                  <p:childTnLst>
                                    <p:set>
                                      <p:cBhvr>
                                        <p:cTn id="23" dur="1" fill="hold">
                                          <p:stCondLst>
                                            <p:cond delay="0"/>
                                          </p:stCondLst>
                                        </p:cTn>
                                        <p:tgtEl>
                                          <p:spTgt spid="3391">
                                            <p:txEl>
                                              <p:pRg st="4" end="4"/>
                                            </p:txEl>
                                          </p:spTgt>
                                        </p:tgtEl>
                                        <p:attrNameLst>
                                          <p:attrName>style.visibility</p:attrName>
                                        </p:attrNameLst>
                                      </p:cBhvr>
                                      <p:to>
                                        <p:strVal val="visible"/>
                                      </p:to>
                                    </p:set>
                                    <p:animEffect transition="in" filter="fade">
                                      <p:cBhvr>
                                        <p:cTn id="24" dur="250"/>
                                        <p:tgtEl>
                                          <p:spTgt spid="3391">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390">
                                            <p:txEl>
                                              <p:pRg st="0" end="0"/>
                                            </p:txEl>
                                          </p:spTgt>
                                        </p:tgtEl>
                                        <p:attrNameLst>
                                          <p:attrName>style.visibility</p:attrName>
                                        </p:attrNameLst>
                                      </p:cBhvr>
                                      <p:to>
                                        <p:strVal val="visible"/>
                                      </p:to>
                                    </p:set>
                                    <p:animEffect transition="in" filter="fade">
                                      <p:cBhvr>
                                        <p:cTn id="29" dur="250"/>
                                        <p:tgtEl>
                                          <p:spTgt spid="3390">
                                            <p:txEl>
                                              <p:pRg st="0" end="0"/>
                                            </p:txEl>
                                          </p:spTgt>
                                        </p:tgtEl>
                                      </p:cBhvr>
                                    </p:animEffect>
                                  </p:childTnLst>
                                </p:cTn>
                              </p:par>
                            </p:childTnLst>
                          </p:cTn>
                        </p:par>
                        <p:par>
                          <p:cTn id="30" fill="hold">
                            <p:stCondLst>
                              <p:cond delay="250"/>
                            </p:stCondLst>
                            <p:childTnLst>
                              <p:par>
                                <p:cTn id="31" presetID="10" presetClass="entr" presetSubtype="0" fill="hold" nodeType="afterEffect">
                                  <p:stCondLst>
                                    <p:cond delay="0"/>
                                  </p:stCondLst>
                                  <p:childTnLst>
                                    <p:set>
                                      <p:cBhvr>
                                        <p:cTn id="32" dur="1" fill="hold">
                                          <p:stCondLst>
                                            <p:cond delay="0"/>
                                          </p:stCondLst>
                                        </p:cTn>
                                        <p:tgtEl>
                                          <p:spTgt spid="3390">
                                            <p:txEl>
                                              <p:pRg st="1" end="1"/>
                                            </p:txEl>
                                          </p:spTgt>
                                        </p:tgtEl>
                                        <p:attrNameLst>
                                          <p:attrName>style.visibility</p:attrName>
                                        </p:attrNameLst>
                                      </p:cBhvr>
                                      <p:to>
                                        <p:strVal val="visible"/>
                                      </p:to>
                                    </p:set>
                                    <p:animEffect transition="in" filter="fade">
                                      <p:cBhvr>
                                        <p:cTn id="33" dur="250"/>
                                        <p:tgtEl>
                                          <p:spTgt spid="3390">
                                            <p:txEl>
                                              <p:pRg st="1" end="1"/>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390">
                                            <p:txEl>
                                              <p:pRg st="2" end="2"/>
                                            </p:txEl>
                                          </p:spTgt>
                                        </p:tgtEl>
                                        <p:attrNameLst>
                                          <p:attrName>style.visibility</p:attrName>
                                        </p:attrNameLst>
                                      </p:cBhvr>
                                      <p:to>
                                        <p:strVal val="visible"/>
                                      </p:to>
                                    </p:set>
                                    <p:animEffect transition="in" filter="fade">
                                      <p:cBhvr>
                                        <p:cTn id="36" dur="250"/>
                                        <p:tgtEl>
                                          <p:spTgt spid="3390">
                                            <p:txEl>
                                              <p:pRg st="2" end="2"/>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390">
                                            <p:txEl>
                                              <p:pRg st="3" end="3"/>
                                            </p:txEl>
                                          </p:spTgt>
                                        </p:tgtEl>
                                        <p:attrNameLst>
                                          <p:attrName>style.visibility</p:attrName>
                                        </p:attrNameLst>
                                      </p:cBhvr>
                                      <p:to>
                                        <p:strVal val="visible"/>
                                      </p:to>
                                    </p:set>
                                    <p:animEffect transition="in" filter="fade">
                                      <p:cBhvr>
                                        <p:cTn id="39" dur="250"/>
                                        <p:tgtEl>
                                          <p:spTgt spid="339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406"/>
        <p:cNvGrpSpPr/>
        <p:nvPr/>
      </p:nvGrpSpPr>
      <p:grpSpPr>
        <a:xfrm>
          <a:off x="0" y="0"/>
          <a:ext cx="0" cy="0"/>
          <a:chOff x="0" y="0"/>
          <a:chExt cx="0" cy="0"/>
        </a:xfrm>
      </p:grpSpPr>
      <p:grpSp>
        <p:nvGrpSpPr>
          <p:cNvPr id="3407" name="Google Shape;3407;p126"/>
          <p:cNvGrpSpPr/>
          <p:nvPr/>
        </p:nvGrpSpPr>
        <p:grpSpPr>
          <a:xfrm>
            <a:off x="468313" y="2270125"/>
            <a:ext cx="3698875" cy="1735138"/>
            <a:chOff x="965499" y="2091613"/>
            <a:chExt cx="6507768" cy="2773164"/>
          </a:xfrm>
        </p:grpSpPr>
        <p:grpSp>
          <p:nvGrpSpPr>
            <p:cNvPr id="3408" name="Google Shape;3408;p126"/>
            <p:cNvGrpSpPr/>
            <p:nvPr/>
          </p:nvGrpSpPr>
          <p:grpSpPr>
            <a:xfrm>
              <a:off x="6757312" y="3032916"/>
              <a:ext cx="715955" cy="240392"/>
              <a:chOff x="3041148" y="2065491"/>
              <a:chExt cx="2754988" cy="925026"/>
            </a:xfrm>
          </p:grpSpPr>
          <p:sp>
            <p:nvSpPr>
              <p:cNvPr id="3409" name="Google Shape;3409;p126"/>
              <p:cNvSpPr/>
              <p:nvPr/>
            </p:nvSpPr>
            <p:spPr>
              <a:xfrm>
                <a:off x="4495679" y="2065491"/>
                <a:ext cx="1300457"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Gill Sans"/>
                  <a:ea typeface="Gill Sans"/>
                  <a:cs typeface="Gill Sans"/>
                  <a:sym typeface="Gill Sans"/>
                </a:endParaRPr>
              </a:p>
            </p:txBody>
          </p:sp>
          <p:sp>
            <p:nvSpPr>
              <p:cNvPr id="3410" name="Google Shape;3410;p126"/>
              <p:cNvSpPr/>
              <p:nvPr/>
            </p:nvSpPr>
            <p:spPr>
              <a:xfrm rot="-180000">
                <a:off x="3055507" y="2329091"/>
                <a:ext cx="2160261"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Gill Sans"/>
                  <a:ea typeface="Gill Sans"/>
                  <a:cs typeface="Gill Sans"/>
                  <a:sym typeface="Gill Sans"/>
                </a:endParaRPr>
              </a:p>
            </p:txBody>
          </p:sp>
        </p:grpSp>
        <p:sp>
          <p:nvSpPr>
            <p:cNvPr id="3411" name="Google Shape;3411;p126"/>
            <p:cNvSpPr/>
            <p:nvPr/>
          </p:nvSpPr>
          <p:spPr>
            <a:xfrm>
              <a:off x="1297869" y="3644381"/>
              <a:ext cx="212271" cy="289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Gill Sans"/>
                <a:ea typeface="Gill Sans"/>
                <a:cs typeface="Gill Sans"/>
                <a:sym typeface="Gill Sans"/>
              </a:endParaRPr>
            </a:p>
          </p:txBody>
        </p:sp>
        <p:sp>
          <p:nvSpPr>
            <p:cNvPr id="3412" name="Google Shape;3412;p126"/>
            <p:cNvSpPr/>
            <p:nvPr/>
          </p:nvSpPr>
          <p:spPr>
            <a:xfrm>
              <a:off x="1356524" y="3192759"/>
              <a:ext cx="1457963" cy="575946"/>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Object</a:t>
              </a:r>
              <a:endParaRPr/>
            </a:p>
          </p:txBody>
        </p:sp>
        <p:sp>
          <p:nvSpPr>
            <p:cNvPr id="3413" name="Google Shape;3413;p126"/>
            <p:cNvSpPr/>
            <p:nvPr/>
          </p:nvSpPr>
          <p:spPr>
            <a:xfrm>
              <a:off x="3856288" y="4288831"/>
              <a:ext cx="1457963" cy="575946"/>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Event</a:t>
              </a:r>
              <a:endParaRPr/>
            </a:p>
          </p:txBody>
        </p:sp>
        <p:sp>
          <p:nvSpPr>
            <p:cNvPr id="3414" name="Google Shape;3414;p126"/>
            <p:cNvSpPr/>
            <p:nvPr/>
          </p:nvSpPr>
          <p:spPr>
            <a:xfrm>
              <a:off x="5889616" y="3192759"/>
              <a:ext cx="1457963" cy="575946"/>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Agent</a:t>
              </a:r>
              <a:endParaRPr/>
            </a:p>
          </p:txBody>
        </p:sp>
        <p:sp>
          <p:nvSpPr>
            <p:cNvPr id="3415" name="Google Shape;3415;p126"/>
            <p:cNvSpPr/>
            <p:nvPr/>
          </p:nvSpPr>
          <p:spPr>
            <a:xfrm>
              <a:off x="3856288" y="2091613"/>
              <a:ext cx="1457963" cy="575946"/>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600" b="1" i="0" u="none" strike="noStrike" cap="none">
                  <a:solidFill>
                    <a:srgbClr val="FFFFFF"/>
                  </a:solidFill>
                  <a:latin typeface="Verdana"/>
                  <a:ea typeface="Verdana"/>
                  <a:cs typeface="Verdana"/>
                  <a:sym typeface="Verdana"/>
                </a:rPr>
                <a:t>Rights</a:t>
              </a:r>
              <a:endParaRPr/>
            </a:p>
          </p:txBody>
        </p:sp>
        <p:sp>
          <p:nvSpPr>
            <p:cNvPr id="3416" name="Google Shape;3416;p126"/>
            <p:cNvSpPr/>
            <p:nvPr/>
          </p:nvSpPr>
          <p:spPr>
            <a:xfrm rot="-5400000">
              <a:off x="969089" y="3303344"/>
              <a:ext cx="431325" cy="43850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200" b="0" i="0" u="none" strike="noStrike" cap="none">
                <a:solidFill>
                  <a:srgbClr val="000000"/>
                </a:solidFill>
                <a:latin typeface="Gill Sans"/>
                <a:ea typeface="Gill Sans"/>
                <a:cs typeface="Gill Sans"/>
                <a:sym typeface="Gill Sans"/>
              </a:endParaRPr>
            </a:p>
          </p:txBody>
        </p:sp>
        <p:cxnSp>
          <p:nvCxnSpPr>
            <p:cNvPr id="3417" name="Google Shape;3417;p126"/>
            <p:cNvCxnSpPr>
              <a:stCxn id="3415" idx="1"/>
              <a:endCxn id="3412" idx="0"/>
            </p:cNvCxnSpPr>
            <p:nvPr/>
          </p:nvCxnSpPr>
          <p:spPr>
            <a:xfrm flipH="1">
              <a:off x="2085388" y="2379586"/>
              <a:ext cx="17709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3418" name="Google Shape;3418;p126"/>
            <p:cNvCxnSpPr>
              <a:stCxn id="3415" idx="3"/>
              <a:endCxn id="3414" idx="0"/>
            </p:cNvCxnSpPr>
            <p:nvPr/>
          </p:nvCxnSpPr>
          <p:spPr>
            <a:xfrm>
              <a:off x="5314251" y="2379586"/>
              <a:ext cx="13044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3419" name="Google Shape;3419;p126"/>
            <p:cNvCxnSpPr>
              <a:stCxn id="3413" idx="3"/>
              <a:endCxn id="3414" idx="2"/>
            </p:cNvCxnSpPr>
            <p:nvPr/>
          </p:nvCxnSpPr>
          <p:spPr>
            <a:xfrm rot="10800000" flipH="1">
              <a:off x="5314251" y="3768604"/>
              <a:ext cx="13044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3420" name="Google Shape;3420;p126"/>
            <p:cNvCxnSpPr>
              <a:stCxn id="3413" idx="1"/>
              <a:endCxn id="3412" idx="2"/>
            </p:cNvCxnSpPr>
            <p:nvPr/>
          </p:nvCxnSpPr>
          <p:spPr>
            <a:xfrm rot="10800000">
              <a:off x="2085388" y="3768604"/>
              <a:ext cx="17709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3421" name="Google Shape;3421;p126"/>
            <p:cNvCxnSpPr>
              <a:stCxn id="3412" idx="3"/>
              <a:endCxn id="3414" idx="1"/>
            </p:cNvCxnSpPr>
            <p:nvPr/>
          </p:nvCxnSpPr>
          <p:spPr>
            <a:xfrm>
              <a:off x="2814487" y="3480732"/>
              <a:ext cx="3075000" cy="0"/>
            </a:xfrm>
            <a:prstGeom prst="straightConnector1">
              <a:avLst/>
            </a:prstGeom>
            <a:noFill/>
            <a:ln w="28575" cap="flat" cmpd="sng">
              <a:solidFill>
                <a:schemeClr val="accent1"/>
              </a:solidFill>
              <a:prstDash val="solid"/>
              <a:round/>
              <a:headEnd type="stealth" w="med" len="med"/>
              <a:tailEnd type="none" w="sm" len="sm"/>
            </a:ln>
          </p:spPr>
        </p:cxnSp>
      </p:grpSp>
      <p:sp>
        <p:nvSpPr>
          <p:cNvPr id="3422" name="Google Shape;3422;p126"/>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Rights Statements</a:t>
            </a:r>
            <a:endParaRPr/>
          </a:p>
        </p:txBody>
      </p:sp>
      <p:sp>
        <p:nvSpPr>
          <p:cNvPr id="3423" name="Google Shape;3423;p126"/>
          <p:cNvSpPr txBox="1"/>
          <p:nvPr/>
        </p:nvSpPr>
        <p:spPr>
          <a:xfrm>
            <a:off x="4646613" y="1087438"/>
            <a:ext cx="4040187" cy="4573587"/>
          </a:xfrm>
          <a:prstGeom prst="rect">
            <a:avLst/>
          </a:prstGeom>
          <a:noFill/>
          <a:ln>
            <a:noFill/>
          </a:ln>
        </p:spPr>
        <p:txBody>
          <a:bodyPr spcFirstLastPara="1" wrap="square" lIns="91425" tIns="45700" rIns="91425" bIns="45700" anchor="t" anchorCtr="0">
            <a:noAutofit/>
          </a:bodyPr>
          <a:lstStyle/>
          <a:p>
            <a:pPr marL="179388" marR="0" lvl="0" indent="-179388" algn="l" rtl="0">
              <a:lnSpc>
                <a:spcPct val="90000"/>
              </a:lnSpc>
              <a:spcBef>
                <a:spcPts val="0"/>
              </a:spcBef>
              <a:spcAft>
                <a:spcPts val="0"/>
              </a:spcAft>
              <a:buClr>
                <a:srgbClr val="4F81BD"/>
              </a:buClr>
              <a:buSzPts val="1600"/>
              <a:buFont typeface="Noto Sans Symbols"/>
              <a:buChar char="⚫"/>
            </a:pPr>
            <a:r>
              <a:rPr lang="en-US" sz="2000" dirty="0">
                <a:solidFill>
                  <a:srgbClr val="000000"/>
                </a:solidFill>
                <a:latin typeface="Verdana"/>
                <a:ea typeface="Verdana"/>
                <a:cs typeface="Verdana"/>
                <a:sym typeface="Verdana"/>
              </a:rPr>
              <a:t>Rights to undertake an action(s) associated with an Object(s) in the repository. </a:t>
            </a:r>
            <a:endParaRPr dirty="0"/>
          </a:p>
          <a:p>
            <a:pPr marL="0" marR="0" lvl="0" indent="0" algn="l" rtl="0">
              <a:lnSpc>
                <a:spcPct val="90000"/>
              </a:lnSpc>
              <a:spcBef>
                <a:spcPts val="1000"/>
              </a:spcBef>
              <a:spcAft>
                <a:spcPts val="0"/>
              </a:spcAft>
              <a:buClr>
                <a:srgbClr val="4F81BD"/>
              </a:buClr>
              <a:buSzPts val="1600"/>
              <a:buFont typeface="Noto Sans Symbols"/>
              <a:buNone/>
            </a:pPr>
            <a:r>
              <a:rPr lang="en-US" sz="2000" dirty="0">
                <a:solidFill>
                  <a:srgbClr val="000000"/>
                </a:solidFill>
                <a:latin typeface="Verdana"/>
                <a:ea typeface="Verdana"/>
                <a:cs typeface="Verdana"/>
                <a:sym typeface="Verdana"/>
              </a:rPr>
              <a:t>	</a:t>
            </a:r>
            <a:endParaRPr dirty="0"/>
          </a:p>
          <a:p>
            <a:pPr marL="179388" marR="0" lvl="0" indent="-77788" algn="l" rtl="0">
              <a:lnSpc>
                <a:spcPct val="90000"/>
              </a:lnSpc>
              <a:spcBef>
                <a:spcPts val="1000"/>
              </a:spcBef>
              <a:spcAft>
                <a:spcPts val="0"/>
              </a:spcAft>
              <a:buClr>
                <a:srgbClr val="4F81BD"/>
              </a:buClr>
              <a:buSzPts val="1600"/>
              <a:buFont typeface="Noto Sans Symbols"/>
              <a:buNone/>
            </a:pPr>
            <a:endParaRPr sz="2000" dirty="0">
              <a:solidFill>
                <a:srgbClr val="000000"/>
              </a:solidFill>
              <a:latin typeface="Verdana"/>
              <a:ea typeface="Verdana"/>
              <a:cs typeface="Verdana"/>
              <a:sym typeface="Verdana"/>
            </a:endParaRPr>
          </a:p>
          <a:p>
            <a:pPr marL="0" marR="0" lvl="0" indent="0" algn="l" rtl="0">
              <a:spcBef>
                <a:spcPts val="1000"/>
              </a:spcBef>
              <a:spcAft>
                <a:spcPts val="0"/>
              </a:spcAft>
              <a:buClr>
                <a:srgbClr val="4F81BD"/>
              </a:buClr>
              <a:buSzPts val="1600"/>
              <a:buFont typeface="Noto Sans Symbols"/>
              <a:buNone/>
            </a:pPr>
            <a:r>
              <a:rPr lang="en-US" sz="2000" dirty="0">
                <a:solidFill>
                  <a:srgbClr val="000000"/>
                </a:solidFill>
                <a:latin typeface="Verdana"/>
                <a:ea typeface="Verdana"/>
                <a:cs typeface="Verdana"/>
                <a:sym typeface="Verdana"/>
              </a:rPr>
              <a:t>Implementation choices :</a:t>
            </a:r>
            <a:endParaRPr dirty="0"/>
          </a:p>
          <a:p>
            <a:pPr marL="179388" marR="0" lvl="0" indent="-179388" algn="l" rtl="0">
              <a:spcBef>
                <a:spcPts val="1000"/>
              </a:spcBef>
              <a:spcAft>
                <a:spcPts val="0"/>
              </a:spcAft>
              <a:buClr>
                <a:srgbClr val="4F81BD"/>
              </a:buClr>
              <a:buSzPts val="1600"/>
              <a:buFont typeface="Noto Sans Symbols"/>
              <a:buChar char="⚫"/>
            </a:pPr>
            <a:r>
              <a:rPr lang="en-US" sz="2000" dirty="0">
                <a:solidFill>
                  <a:srgbClr val="000000"/>
                </a:solidFill>
                <a:latin typeface="Verdana"/>
                <a:ea typeface="Verdana"/>
                <a:cs typeface="Verdana"/>
                <a:sym typeface="Verdana"/>
              </a:rPr>
              <a:t>Can use other schemes</a:t>
            </a:r>
            <a:endParaRPr sz="2000" dirty="0">
              <a:solidFill>
                <a:srgbClr val="000000"/>
              </a:solidFill>
              <a:latin typeface="Verdana"/>
              <a:ea typeface="Verdana"/>
              <a:cs typeface="Verdana"/>
              <a:sym typeface="Verdana"/>
            </a:endParaRPr>
          </a:p>
          <a:p>
            <a:pPr marL="180975" marR="0" lvl="0" indent="0" algn="l" rtl="0">
              <a:spcBef>
                <a:spcPts val="1000"/>
              </a:spcBef>
              <a:spcAft>
                <a:spcPts val="0"/>
              </a:spcAft>
              <a:buClr>
                <a:srgbClr val="4F81BD"/>
              </a:buClr>
              <a:buSzPts val="1600"/>
              <a:buFont typeface="Noto Sans Symbols"/>
              <a:buNone/>
            </a:pPr>
            <a:r>
              <a:rPr lang="en-US" sz="2000" dirty="0">
                <a:solidFill>
                  <a:srgbClr val="000000"/>
                </a:solidFill>
                <a:latin typeface="Verdana"/>
                <a:ea typeface="Verdana"/>
                <a:cs typeface="Verdana"/>
                <a:sym typeface="Verdana"/>
              </a:rPr>
              <a:t>PREMIS form:</a:t>
            </a:r>
            <a:br>
              <a:rPr lang="en-US" sz="2000" dirty="0">
                <a:solidFill>
                  <a:srgbClr val="000000"/>
                </a:solidFill>
                <a:latin typeface="Verdana"/>
                <a:ea typeface="Verdana"/>
                <a:cs typeface="Verdana"/>
                <a:sym typeface="Verdana"/>
              </a:rPr>
            </a:br>
            <a:r>
              <a:rPr lang="en-US" sz="2000" b="1" dirty="0">
                <a:solidFill>
                  <a:srgbClr val="000000"/>
                </a:solidFill>
                <a:latin typeface="Verdana"/>
                <a:ea typeface="Verdana"/>
                <a:cs typeface="Verdana"/>
                <a:sym typeface="Verdana"/>
              </a:rPr>
              <a:t>Agent</a:t>
            </a:r>
            <a:r>
              <a:rPr lang="en-US" sz="2000" dirty="0">
                <a:solidFill>
                  <a:srgbClr val="000000"/>
                </a:solidFill>
                <a:latin typeface="Verdana"/>
                <a:ea typeface="Verdana"/>
                <a:cs typeface="Verdana"/>
                <a:sym typeface="Verdana"/>
              </a:rPr>
              <a:t> </a:t>
            </a:r>
            <a:r>
              <a:rPr lang="en-US" sz="2000" b="1" dirty="0">
                <a:solidFill>
                  <a:srgbClr val="000000"/>
                </a:solidFill>
                <a:latin typeface="Verdana"/>
                <a:ea typeface="Verdana"/>
                <a:cs typeface="Verdana"/>
                <a:sym typeface="Verdana"/>
              </a:rPr>
              <a:t>X</a:t>
            </a:r>
            <a:r>
              <a:rPr lang="en-US" sz="2000" dirty="0">
                <a:solidFill>
                  <a:srgbClr val="000000"/>
                </a:solidFill>
                <a:latin typeface="Verdana"/>
                <a:ea typeface="Verdana"/>
                <a:cs typeface="Verdana"/>
                <a:sym typeface="Verdana"/>
              </a:rPr>
              <a:t> </a:t>
            </a:r>
            <a:br>
              <a:rPr lang="en-US" sz="2000" dirty="0">
                <a:solidFill>
                  <a:srgbClr val="000000"/>
                </a:solidFill>
                <a:latin typeface="Verdana"/>
                <a:ea typeface="Verdana"/>
                <a:cs typeface="Verdana"/>
                <a:sym typeface="Verdana"/>
              </a:rPr>
            </a:br>
            <a:r>
              <a:rPr lang="en-US" sz="2000" dirty="0">
                <a:solidFill>
                  <a:srgbClr val="000000"/>
                </a:solidFill>
                <a:latin typeface="Verdana"/>
                <a:ea typeface="Verdana"/>
                <a:cs typeface="Verdana"/>
                <a:sym typeface="Verdana"/>
              </a:rPr>
              <a:t>grants </a:t>
            </a:r>
            <a:r>
              <a:rPr lang="en-US" sz="2000" b="1" dirty="0">
                <a:solidFill>
                  <a:srgbClr val="000000"/>
                </a:solidFill>
                <a:latin typeface="Verdana"/>
                <a:ea typeface="Verdana"/>
                <a:cs typeface="Verdana"/>
                <a:sym typeface="Verdana"/>
              </a:rPr>
              <a:t>Permission</a:t>
            </a:r>
            <a:r>
              <a:rPr lang="en-US" sz="2000" dirty="0">
                <a:solidFill>
                  <a:srgbClr val="000000"/>
                </a:solidFill>
                <a:latin typeface="Verdana"/>
                <a:ea typeface="Verdana"/>
                <a:cs typeface="Verdana"/>
                <a:sym typeface="Verdana"/>
              </a:rPr>
              <a:t> </a:t>
            </a:r>
            <a:r>
              <a:rPr lang="en-US" sz="2000" b="1" dirty="0">
                <a:solidFill>
                  <a:srgbClr val="000000"/>
                </a:solidFill>
                <a:latin typeface="Verdana"/>
                <a:ea typeface="Verdana"/>
                <a:cs typeface="Verdana"/>
                <a:sym typeface="Verdana"/>
              </a:rPr>
              <a:t>Y</a:t>
            </a:r>
            <a:r>
              <a:rPr lang="en-US" sz="2000" dirty="0">
                <a:solidFill>
                  <a:srgbClr val="000000"/>
                </a:solidFill>
                <a:latin typeface="Verdana"/>
                <a:ea typeface="Verdana"/>
                <a:cs typeface="Verdana"/>
                <a:sym typeface="Verdana"/>
              </a:rPr>
              <a:t> </a:t>
            </a:r>
            <a:br>
              <a:rPr lang="en-US" sz="2000" dirty="0">
                <a:solidFill>
                  <a:srgbClr val="000000"/>
                </a:solidFill>
                <a:latin typeface="Verdana"/>
                <a:ea typeface="Verdana"/>
                <a:cs typeface="Verdana"/>
                <a:sym typeface="Verdana"/>
              </a:rPr>
            </a:br>
            <a:r>
              <a:rPr lang="en-US" sz="2000" dirty="0">
                <a:solidFill>
                  <a:srgbClr val="000000"/>
                </a:solidFill>
                <a:latin typeface="Verdana"/>
                <a:ea typeface="Verdana"/>
                <a:cs typeface="Verdana"/>
                <a:sym typeface="Verdana"/>
              </a:rPr>
              <a:t>to the repository in regard to Object </a:t>
            </a:r>
            <a:r>
              <a:rPr lang="en-US" sz="2000" b="1" dirty="0">
                <a:solidFill>
                  <a:srgbClr val="000000"/>
                </a:solidFill>
                <a:latin typeface="Verdana"/>
                <a:ea typeface="Verdana"/>
                <a:cs typeface="Verdana"/>
                <a:sym typeface="Verdana"/>
              </a:rPr>
              <a:t>Z</a:t>
            </a:r>
            <a:r>
              <a:rPr lang="en-US" sz="2000" dirty="0">
                <a:solidFill>
                  <a:srgbClr val="000000"/>
                </a:solidFill>
                <a:latin typeface="Verdana"/>
                <a:ea typeface="Verdana"/>
                <a:cs typeface="Verdana"/>
                <a:sym typeface="Verdana"/>
              </a:rPr>
              <a:t>.</a:t>
            </a:r>
            <a:endParaRPr dirty="0"/>
          </a:p>
          <a:p>
            <a:pPr marL="179388" marR="0" lvl="1" indent="-77788" algn="l" rtl="0">
              <a:lnSpc>
                <a:spcPct val="90000"/>
              </a:lnSpc>
              <a:spcBef>
                <a:spcPts val="1000"/>
              </a:spcBef>
              <a:spcAft>
                <a:spcPts val="0"/>
              </a:spcAft>
              <a:buClr>
                <a:srgbClr val="4F81BD"/>
              </a:buClr>
              <a:buSzPts val="1600"/>
              <a:buFont typeface="Noto Sans Symbols"/>
              <a:buNone/>
            </a:pPr>
            <a:endParaRPr sz="2000" b="0" i="0" u="none" strike="noStrike" cap="none" dirty="0">
              <a:solidFill>
                <a:srgbClr val="000000"/>
              </a:solidFill>
              <a:latin typeface="Verdana"/>
              <a:ea typeface="Verdana"/>
              <a:cs typeface="Verdana"/>
              <a:sym typeface="Verdana"/>
            </a:endParaRPr>
          </a:p>
          <a:p>
            <a:pPr marL="82550" marR="0" lvl="0" indent="0" algn="l" rtl="0">
              <a:lnSpc>
                <a:spcPct val="90000"/>
              </a:lnSpc>
              <a:spcBef>
                <a:spcPts val="600"/>
              </a:spcBef>
              <a:spcAft>
                <a:spcPts val="0"/>
              </a:spcAft>
              <a:buClr>
                <a:srgbClr val="E46C0A"/>
              </a:buClr>
              <a:buSzPts val="1600"/>
              <a:buFont typeface="Noto Sans Symbols"/>
              <a:buNone/>
            </a:pPr>
            <a:endParaRPr sz="2000" b="0" i="0" u="none" strike="noStrike" cap="none" dirty="0">
              <a:solidFill>
                <a:srgbClr val="000000"/>
              </a:solidFill>
              <a:latin typeface="Verdana"/>
              <a:ea typeface="Verdana"/>
              <a:cs typeface="Verdana"/>
              <a:sym typeface="Verdana"/>
            </a:endParaRPr>
          </a:p>
        </p:txBody>
      </p:sp>
      <p:sp>
        <p:nvSpPr>
          <p:cNvPr id="3424" name="Google Shape;3424;p126"/>
          <p:cNvSpPr txBox="1"/>
          <p:nvPr/>
        </p:nvSpPr>
        <p:spPr>
          <a:xfrm>
            <a:off x="457200" y="4133850"/>
            <a:ext cx="3962400" cy="258121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Verdana"/>
              <a:buNone/>
            </a:pPr>
            <a:r>
              <a:rPr lang="en-US" sz="2000" b="0" i="0" u="none" strike="noStrike" cap="none">
                <a:solidFill>
                  <a:srgbClr val="000000"/>
                </a:solidFill>
                <a:latin typeface="Verdana"/>
                <a:ea typeface="Verdana"/>
                <a:cs typeface="Verdana"/>
                <a:sym typeface="Verdana"/>
              </a:rPr>
              <a:t>Example:</a:t>
            </a:r>
            <a:endParaRPr/>
          </a:p>
          <a:p>
            <a:pPr marL="179388" marR="0" lvl="0" indent="-179388" algn="l" rtl="0">
              <a:lnSpc>
                <a:spcPct val="90000"/>
              </a:lnSpc>
              <a:spcBef>
                <a:spcPts val="1000"/>
              </a:spcBef>
              <a:spcAft>
                <a:spcPts val="0"/>
              </a:spcAft>
              <a:buClr>
                <a:srgbClr val="4F81BD"/>
              </a:buClr>
              <a:buSzPts val="1440"/>
              <a:buFont typeface="Noto Sans Symbols"/>
              <a:buChar char="⚫"/>
            </a:pPr>
            <a:r>
              <a:rPr lang="en-US" sz="1800" b="1">
                <a:solidFill>
                  <a:srgbClr val="000000"/>
                </a:solidFill>
                <a:latin typeface="Verdana"/>
                <a:ea typeface="Verdana"/>
                <a:cs typeface="Verdana"/>
                <a:sym typeface="Verdana"/>
              </a:rPr>
              <a:t>Helen Smith </a:t>
            </a:r>
            <a:br>
              <a:rPr lang="en-US" sz="1800">
                <a:solidFill>
                  <a:srgbClr val="000000"/>
                </a:solidFill>
                <a:latin typeface="Verdana"/>
                <a:ea typeface="Verdana"/>
                <a:cs typeface="Verdana"/>
                <a:sym typeface="Verdana"/>
              </a:rPr>
            </a:br>
            <a:r>
              <a:rPr lang="en-US" sz="1800">
                <a:solidFill>
                  <a:srgbClr val="000000"/>
                </a:solidFill>
                <a:latin typeface="Verdana"/>
                <a:ea typeface="Verdana"/>
                <a:cs typeface="Verdana"/>
                <a:sym typeface="Verdana"/>
              </a:rPr>
              <a:t>grants </a:t>
            </a:r>
            <a:r>
              <a:rPr lang="en-US" sz="1800" b="1">
                <a:solidFill>
                  <a:srgbClr val="000000"/>
                </a:solidFill>
                <a:latin typeface="Verdana"/>
                <a:ea typeface="Verdana"/>
                <a:cs typeface="Verdana"/>
                <a:sym typeface="Verdana"/>
              </a:rPr>
              <a:t>FCLA digital repository permission </a:t>
            </a:r>
            <a:br>
              <a:rPr lang="en-US" sz="1800">
                <a:solidFill>
                  <a:srgbClr val="000000"/>
                </a:solidFill>
                <a:latin typeface="Verdana"/>
                <a:ea typeface="Verdana"/>
                <a:cs typeface="Verdana"/>
                <a:sym typeface="Verdana"/>
              </a:rPr>
            </a:br>
            <a:r>
              <a:rPr lang="en-US" sz="1800">
                <a:solidFill>
                  <a:srgbClr val="000000"/>
                </a:solidFill>
                <a:latin typeface="Verdana"/>
                <a:ea typeface="Verdana"/>
                <a:cs typeface="Verdana"/>
                <a:sym typeface="Verdana"/>
              </a:rPr>
              <a:t>to the repository in regard to make three copies of  </a:t>
            </a:r>
            <a:r>
              <a:rPr lang="en-US" sz="1800" b="1">
                <a:solidFill>
                  <a:srgbClr val="000000"/>
                </a:solidFill>
                <a:latin typeface="Verdana"/>
                <a:ea typeface="Verdana"/>
                <a:cs typeface="Verdana"/>
                <a:sym typeface="Verdana"/>
              </a:rPr>
              <a:t>metadata_derived.pdf</a:t>
            </a:r>
            <a:r>
              <a:rPr lang="en-US" sz="1800">
                <a:solidFill>
                  <a:srgbClr val="000000"/>
                </a:solidFill>
                <a:latin typeface="Verdana"/>
                <a:ea typeface="Verdana"/>
                <a:cs typeface="Verdana"/>
                <a:sym typeface="Verdana"/>
              </a:rPr>
              <a:t> for preservation purposes.</a:t>
            </a:r>
            <a:endParaRPr/>
          </a:p>
          <a:p>
            <a:pPr marL="342900" marR="0" lvl="0" indent="-215900" algn="l" rtl="0">
              <a:lnSpc>
                <a:spcPct val="100000"/>
              </a:lnSpc>
              <a:spcBef>
                <a:spcPts val="0"/>
              </a:spcBef>
              <a:spcAft>
                <a:spcPts val="0"/>
              </a:spcAft>
              <a:buClr>
                <a:schemeClr val="dk1"/>
              </a:buClr>
              <a:buSzPts val="2000"/>
              <a:buFont typeface="Arial"/>
              <a:buNone/>
            </a:pPr>
            <a:endParaRPr sz="2000" b="0" i="0" u="none" strike="noStrike" cap="none">
              <a:solidFill>
                <a:srgbClr val="000000"/>
              </a:solidFill>
              <a:latin typeface="Gill Sans"/>
              <a:ea typeface="Gill Sans"/>
              <a:cs typeface="Gill Sans"/>
              <a:sym typeface="Gill Sans"/>
            </a:endParaRPr>
          </a:p>
        </p:txBody>
      </p:sp>
      <p:pic>
        <p:nvPicPr>
          <p:cNvPr id="3425" name="Google Shape;3425;p126" descr="P:\digital.bevaring.dk\Illustrations\web\Lovgivning_LegalRestrictions_DigitalPreservation.png"/>
          <p:cNvPicPr preferRelativeResize="0"/>
          <p:nvPr/>
        </p:nvPicPr>
        <p:blipFill rotWithShape="1">
          <a:blip r:embed="rId3">
            <a:alphaModFix/>
          </a:blip>
          <a:srcRect/>
          <a:stretch/>
        </p:blipFill>
        <p:spPr>
          <a:xfrm>
            <a:off x="1835150" y="1103313"/>
            <a:ext cx="947738" cy="1101725"/>
          </a:xfrm>
          <a:prstGeom prst="rect">
            <a:avLst/>
          </a:prstGeom>
          <a:noFill/>
          <a:ln>
            <a:noFill/>
          </a:ln>
        </p:spPr>
      </p:pic>
      <p:sp>
        <p:nvSpPr>
          <p:cNvPr id="3426" name="Google Shape;3426;p126"/>
          <p:cNvSpPr/>
          <p:nvPr/>
        </p:nvSpPr>
        <p:spPr>
          <a:xfrm>
            <a:off x="1692275" y="1196975"/>
            <a:ext cx="1574800" cy="1555750"/>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836702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26"/>
                                        </p:tgtEl>
                                        <p:attrNameLst>
                                          <p:attrName>style.visibility</p:attrName>
                                        </p:attrNameLst>
                                      </p:cBhvr>
                                      <p:to>
                                        <p:strVal val="visible"/>
                                      </p:to>
                                    </p:set>
                                    <p:animEffect transition="in" filter="fade">
                                      <p:cBhvr>
                                        <p:cTn id="7" dur="250"/>
                                        <p:tgtEl>
                                          <p:spTgt spid="3426"/>
                                        </p:tgtEl>
                                      </p:cBhvr>
                                    </p:animEffect>
                                  </p:childTnLst>
                                </p:cTn>
                              </p:par>
                              <p:par>
                                <p:cTn id="8" presetID="10" presetClass="entr" presetSubtype="0" fill="hold" nodeType="withEffect">
                                  <p:stCondLst>
                                    <p:cond delay="0"/>
                                  </p:stCondLst>
                                  <p:childTnLst>
                                    <p:set>
                                      <p:cBhvr>
                                        <p:cTn id="9" dur="1" fill="hold">
                                          <p:stCondLst>
                                            <p:cond delay="0"/>
                                          </p:stCondLst>
                                        </p:cTn>
                                        <p:tgtEl>
                                          <p:spTgt spid="3425"/>
                                        </p:tgtEl>
                                        <p:attrNameLst>
                                          <p:attrName>style.visibility</p:attrName>
                                        </p:attrNameLst>
                                      </p:cBhvr>
                                      <p:to>
                                        <p:strVal val="visible"/>
                                      </p:to>
                                    </p:set>
                                    <p:animEffect transition="in" filter="fade">
                                      <p:cBhvr>
                                        <p:cTn id="10" dur="250"/>
                                        <p:tgtEl>
                                          <p:spTgt spid="3425"/>
                                        </p:tgtEl>
                                      </p:cBhvr>
                                    </p:animEffect>
                                  </p:childTnLst>
                                </p:cTn>
                              </p:par>
                            </p:childTnLst>
                          </p:cTn>
                        </p:par>
                        <p:par>
                          <p:cTn id="11" fill="hold">
                            <p:stCondLst>
                              <p:cond delay="250"/>
                            </p:stCondLst>
                            <p:childTnLst>
                              <p:par>
                                <p:cTn id="12" presetID="10" presetClass="entr" presetSubtype="0" fill="hold" nodeType="afterEffect">
                                  <p:stCondLst>
                                    <p:cond delay="0"/>
                                  </p:stCondLst>
                                  <p:childTnLst>
                                    <p:set>
                                      <p:cBhvr>
                                        <p:cTn id="13" dur="1" fill="hold">
                                          <p:stCondLst>
                                            <p:cond delay="0"/>
                                          </p:stCondLst>
                                        </p:cTn>
                                        <p:tgtEl>
                                          <p:spTgt spid="3423">
                                            <p:txEl>
                                              <p:pRg st="0" end="0"/>
                                            </p:txEl>
                                          </p:spTgt>
                                        </p:tgtEl>
                                        <p:attrNameLst>
                                          <p:attrName>style.visibility</p:attrName>
                                        </p:attrNameLst>
                                      </p:cBhvr>
                                      <p:to>
                                        <p:strVal val="visible"/>
                                      </p:to>
                                    </p:set>
                                    <p:animEffect transition="in" filter="fade">
                                      <p:cBhvr>
                                        <p:cTn id="14" dur="250"/>
                                        <p:tgtEl>
                                          <p:spTgt spid="342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423">
                                            <p:txEl>
                                              <p:pRg st="3" end="3"/>
                                            </p:txEl>
                                          </p:spTgt>
                                        </p:tgtEl>
                                        <p:attrNameLst>
                                          <p:attrName>style.visibility</p:attrName>
                                        </p:attrNameLst>
                                      </p:cBhvr>
                                      <p:to>
                                        <p:strVal val="visible"/>
                                      </p:to>
                                    </p:set>
                                    <p:animEffect transition="in" filter="fade">
                                      <p:cBhvr>
                                        <p:cTn id="19" dur="250"/>
                                        <p:tgtEl>
                                          <p:spTgt spid="3423">
                                            <p:txEl>
                                              <p:pRg st="3" end="3"/>
                                            </p:txEl>
                                          </p:spTgt>
                                        </p:tgtEl>
                                      </p:cBhvr>
                                    </p:animEffect>
                                  </p:childTnLst>
                                </p:cTn>
                              </p:par>
                            </p:childTnLst>
                          </p:cTn>
                        </p:par>
                        <p:par>
                          <p:cTn id="20" fill="hold">
                            <p:stCondLst>
                              <p:cond delay="250"/>
                            </p:stCondLst>
                            <p:childTnLst>
                              <p:par>
                                <p:cTn id="21" presetID="10" presetClass="entr" presetSubtype="0" fill="hold" nodeType="afterEffect">
                                  <p:stCondLst>
                                    <p:cond delay="0"/>
                                  </p:stCondLst>
                                  <p:childTnLst>
                                    <p:set>
                                      <p:cBhvr>
                                        <p:cTn id="22" dur="1" fill="hold">
                                          <p:stCondLst>
                                            <p:cond delay="0"/>
                                          </p:stCondLst>
                                        </p:cTn>
                                        <p:tgtEl>
                                          <p:spTgt spid="3423">
                                            <p:txEl>
                                              <p:pRg st="4" end="4"/>
                                            </p:txEl>
                                          </p:spTgt>
                                        </p:tgtEl>
                                        <p:attrNameLst>
                                          <p:attrName>style.visibility</p:attrName>
                                        </p:attrNameLst>
                                      </p:cBhvr>
                                      <p:to>
                                        <p:strVal val="visible"/>
                                      </p:to>
                                    </p:set>
                                    <p:animEffect transition="in" filter="fade">
                                      <p:cBhvr>
                                        <p:cTn id="23" dur="250"/>
                                        <p:tgtEl>
                                          <p:spTgt spid="342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423">
                                            <p:txEl>
                                              <p:pRg st="5" end="5"/>
                                            </p:txEl>
                                          </p:spTgt>
                                        </p:tgtEl>
                                        <p:attrNameLst>
                                          <p:attrName>style.visibility</p:attrName>
                                        </p:attrNameLst>
                                      </p:cBhvr>
                                      <p:to>
                                        <p:strVal val="visible"/>
                                      </p:to>
                                    </p:set>
                                    <p:animEffect transition="in" filter="fade">
                                      <p:cBhvr>
                                        <p:cTn id="26" dur="250"/>
                                        <p:tgtEl>
                                          <p:spTgt spid="342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424">
                                            <p:txEl>
                                              <p:pRg st="0" end="0"/>
                                            </p:txEl>
                                          </p:spTgt>
                                        </p:tgtEl>
                                        <p:attrNameLst>
                                          <p:attrName>style.visibility</p:attrName>
                                        </p:attrNameLst>
                                      </p:cBhvr>
                                      <p:to>
                                        <p:strVal val="visible"/>
                                      </p:to>
                                    </p:set>
                                    <p:animEffect transition="in" filter="fade">
                                      <p:cBhvr>
                                        <p:cTn id="31" dur="250"/>
                                        <p:tgtEl>
                                          <p:spTgt spid="3424">
                                            <p:txEl>
                                              <p:pRg st="0" end="0"/>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424">
                                            <p:txEl>
                                              <p:pRg st="1" end="1"/>
                                            </p:txEl>
                                          </p:spTgt>
                                        </p:tgtEl>
                                        <p:attrNameLst>
                                          <p:attrName>style.visibility</p:attrName>
                                        </p:attrNameLst>
                                      </p:cBhvr>
                                      <p:to>
                                        <p:strVal val="visible"/>
                                      </p:to>
                                    </p:set>
                                    <p:animEffect transition="in" filter="fade">
                                      <p:cBhvr>
                                        <p:cTn id="34" dur="250"/>
                                        <p:tgtEl>
                                          <p:spTgt spid="34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Gruppe 43"/>
          <p:cNvGrpSpPr>
            <a:grpSpLocks noChangeAspect="1"/>
          </p:cNvGrpSpPr>
          <p:nvPr/>
        </p:nvGrpSpPr>
        <p:grpSpPr bwMode="auto">
          <a:xfrm>
            <a:off x="4269285" y="1264484"/>
            <a:ext cx="830610" cy="828000"/>
            <a:chOff x="1475656" y="4797151"/>
            <a:chExt cx="1372080" cy="1252440"/>
          </a:xfrm>
        </p:grpSpPr>
        <p:pic>
          <p:nvPicPr>
            <p:cNvPr id="74" name="Picture 3" descr="P:\digital.bevaring.dk\Illustrations\web\Bevaringsmetoder_PreservationMethods_DigitalPreserva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4797151"/>
              <a:ext cx="1372080" cy="125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Rektangel 74"/>
            <p:cNvSpPr/>
            <p:nvPr/>
          </p:nvSpPr>
          <p:spPr>
            <a:xfrm>
              <a:off x="1835369" y="4797152"/>
              <a:ext cx="288632" cy="360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grpSp>
      <p:sp>
        <p:nvSpPr>
          <p:cNvPr id="67" name="Google Shape;1190;p55"/>
          <p:cNvSpPr txBox="1"/>
          <p:nvPr/>
        </p:nvSpPr>
        <p:spPr>
          <a:xfrm>
            <a:off x="2271993" y="4541044"/>
            <a:ext cx="5506758" cy="1998668"/>
          </a:xfrm>
          <a:prstGeom prst="rect">
            <a:avLst/>
          </a:prstGeom>
          <a:noFill/>
          <a:ln>
            <a:noFill/>
          </a:ln>
        </p:spPr>
        <p:txBody>
          <a:bodyPr spcFirstLastPara="1" wrap="square" lIns="91425" tIns="45700" rIns="91425" bIns="45700" anchor="t" anchorCtr="0">
            <a:normAutofit/>
          </a:bodyPr>
          <a:lstStyle/>
          <a:p>
            <a:pPr marL="82550" marR="0" lvl="0" indent="0" algn="l" rtl="0">
              <a:lnSpc>
                <a:spcPct val="100000"/>
              </a:lnSpc>
              <a:spcBef>
                <a:spcPts val="0"/>
              </a:spcBef>
              <a:spcAft>
                <a:spcPts val="0"/>
              </a:spcAft>
              <a:buClr>
                <a:srgbClr val="E46C0A"/>
              </a:buClr>
              <a:buSzPts val="2240"/>
              <a:buFont typeface="Noto Sans Symbols"/>
              <a:buNone/>
            </a:pPr>
            <a:endParaRPr sz="1800" b="0" i="0" u="none" strike="noStrike" cap="none" dirty="0">
              <a:solidFill>
                <a:srgbClr val="000000"/>
              </a:solidFill>
              <a:latin typeface="Verdana"/>
              <a:ea typeface="Verdana"/>
              <a:cs typeface="Verdana"/>
              <a:sym typeface="Verdana"/>
            </a:endParaRPr>
          </a:p>
          <a:p>
            <a:pPr marL="82550" marR="0" lvl="0" indent="0" algn="l" rtl="0">
              <a:lnSpc>
                <a:spcPct val="100000"/>
              </a:lnSpc>
              <a:spcBef>
                <a:spcPts val="600"/>
              </a:spcBef>
              <a:spcAft>
                <a:spcPts val="0"/>
              </a:spcAft>
              <a:buClr>
                <a:srgbClr val="E46C0A"/>
              </a:buClr>
              <a:buSzPts val="2240"/>
              <a:buFont typeface="Noto Sans Symbols"/>
              <a:buNone/>
            </a:pPr>
            <a:r>
              <a:rPr lang="en-US" sz="1800" b="0" i="0" u="none" strike="noStrike" cap="none" dirty="0">
                <a:solidFill>
                  <a:srgbClr val="000000"/>
                </a:solidFill>
                <a:latin typeface="Verdana"/>
                <a:ea typeface="Verdana"/>
                <a:cs typeface="Verdana"/>
                <a:sym typeface="Verdana"/>
              </a:rPr>
              <a:t>Data Dictionary </a:t>
            </a:r>
            <a:br>
              <a:rPr lang="en-US" sz="1800" b="0" i="0" u="none" strike="noStrike" cap="none" dirty="0">
                <a:solidFill>
                  <a:srgbClr val="000000"/>
                </a:solidFill>
                <a:latin typeface="Verdana"/>
                <a:ea typeface="Verdana"/>
                <a:cs typeface="Verdana"/>
                <a:sym typeface="Verdana"/>
              </a:rPr>
            </a:br>
            <a:r>
              <a:rPr lang="en-US" sz="1800" b="0" i="0" u="none" strike="noStrike" cap="none" dirty="0">
                <a:solidFill>
                  <a:srgbClr val="000000"/>
                </a:solidFill>
                <a:latin typeface="Verdana"/>
                <a:ea typeface="Verdana"/>
                <a:cs typeface="Verdana"/>
                <a:sym typeface="Verdana"/>
              </a:rPr>
              <a:t>(PREMIS 3.0)</a:t>
            </a:r>
            <a:br>
              <a:rPr lang="en-US" sz="1800" b="0" i="0" u="none" strike="noStrike" cap="none" dirty="0">
                <a:solidFill>
                  <a:srgbClr val="000000"/>
                </a:solidFill>
                <a:latin typeface="Verdana"/>
                <a:ea typeface="Verdana"/>
                <a:cs typeface="Verdana"/>
                <a:sym typeface="Verdana"/>
              </a:rPr>
            </a:br>
            <a:endParaRPr sz="100" b="0" i="0" u="none" strike="noStrike" cap="none" dirty="0">
              <a:solidFill>
                <a:srgbClr val="000000"/>
              </a:solidFill>
              <a:latin typeface="Verdana"/>
              <a:ea typeface="Verdana"/>
              <a:cs typeface="Verdana"/>
              <a:sym typeface="Verdana"/>
            </a:endParaRPr>
          </a:p>
          <a:p>
            <a:pPr marL="82550" marR="0" lvl="0" indent="0" algn="l" rtl="0">
              <a:lnSpc>
                <a:spcPct val="100000"/>
              </a:lnSpc>
              <a:spcBef>
                <a:spcPts val="600"/>
              </a:spcBef>
              <a:spcAft>
                <a:spcPts val="0"/>
              </a:spcAft>
              <a:buClr>
                <a:srgbClr val="E46C0A"/>
              </a:buClr>
              <a:buSzPts val="1280"/>
              <a:buFont typeface="Noto Sans Symbols"/>
              <a:buNone/>
            </a:pPr>
            <a:r>
              <a:rPr lang="en-US" sz="1100" b="0" i="0" u="sng" strike="noStrike" cap="none" dirty="0">
                <a:solidFill>
                  <a:srgbClr val="000000"/>
                </a:solidFill>
                <a:latin typeface="Verdana"/>
                <a:ea typeface="Verdana"/>
                <a:cs typeface="Verdana"/>
                <a:sym typeface="Verdana"/>
                <a:hlinkClick r:id="rId3">
                  <a:extLst>
                    <a:ext uri="{A12FA001-AC4F-418D-AE19-62706E023703}">
                      <ahyp:hlinkClr xmlns:ahyp="http://schemas.microsoft.com/office/drawing/2018/hyperlinkcolor" val="tx"/>
                    </a:ext>
                  </a:extLst>
                </a:hlinkClick>
              </a:rPr>
              <a:t>http://www.loc.gov/standards/premis/v3/premis-3-0-final.pdf</a:t>
            </a:r>
            <a:endParaRPr sz="1100" b="0" i="0" u="none" strike="noStrike" cap="none" dirty="0">
              <a:solidFill>
                <a:srgbClr val="000000"/>
              </a:solidFill>
              <a:latin typeface="Verdana"/>
              <a:ea typeface="Verdana"/>
              <a:cs typeface="Verdana"/>
              <a:sym typeface="Verdana"/>
            </a:endParaRPr>
          </a:p>
          <a:p>
            <a:pPr marL="82550" marR="0" lvl="0" indent="0" algn="l" rtl="0">
              <a:lnSpc>
                <a:spcPct val="100000"/>
              </a:lnSpc>
              <a:spcBef>
                <a:spcPts val="600"/>
              </a:spcBef>
              <a:spcAft>
                <a:spcPts val="0"/>
              </a:spcAft>
              <a:buClr>
                <a:srgbClr val="E46C0A"/>
              </a:buClr>
              <a:buSzPts val="1280"/>
              <a:buFont typeface="Noto Sans Symbols"/>
              <a:buNone/>
            </a:pPr>
            <a:br>
              <a:rPr lang="en-US" sz="1100" b="0" i="0" u="none" strike="noStrike" cap="none" dirty="0">
                <a:solidFill>
                  <a:srgbClr val="000000"/>
                </a:solidFill>
                <a:latin typeface="Verdana"/>
                <a:ea typeface="Verdana"/>
                <a:cs typeface="Verdana"/>
                <a:sym typeface="Verdana"/>
              </a:rPr>
            </a:br>
            <a:br>
              <a:rPr lang="en-US" sz="1100" b="0" i="0" u="none" strike="noStrike" cap="none" dirty="0">
                <a:solidFill>
                  <a:srgbClr val="000000"/>
                </a:solidFill>
                <a:latin typeface="Verdana"/>
                <a:ea typeface="Verdana"/>
                <a:cs typeface="Verdana"/>
                <a:sym typeface="Verdana"/>
              </a:rPr>
            </a:br>
            <a:endParaRPr sz="1050" b="0" i="0" u="none" strike="noStrike" cap="none" dirty="0">
              <a:solidFill>
                <a:srgbClr val="000000"/>
              </a:solidFill>
              <a:latin typeface="Verdana"/>
              <a:ea typeface="Verdana"/>
              <a:cs typeface="Verdana"/>
              <a:sym typeface="Verdana"/>
            </a:endParaRPr>
          </a:p>
        </p:txBody>
      </p:sp>
      <p:sp>
        <p:nvSpPr>
          <p:cNvPr id="2" name="Titel 1"/>
          <p:cNvSpPr>
            <a:spLocks noGrp="1"/>
          </p:cNvSpPr>
          <p:nvPr>
            <p:ph type="title"/>
          </p:nvPr>
        </p:nvSpPr>
        <p:spPr/>
        <p:txBody>
          <a:bodyPr/>
          <a:lstStyle/>
          <a:p>
            <a:r>
              <a:rPr lang="da-DK" dirty="0"/>
              <a:t>A </a:t>
            </a:r>
            <a:r>
              <a:rPr lang="da-DK" dirty="0" err="1"/>
              <a:t>digitization</a:t>
            </a:r>
            <a:r>
              <a:rPr lang="da-DK" dirty="0"/>
              <a:t> </a:t>
            </a:r>
            <a:r>
              <a:rPr lang="da-DK" dirty="0" err="1"/>
              <a:t>example</a:t>
            </a:r>
            <a:endParaRPr lang="en-US" dirty="0"/>
          </a:p>
        </p:txBody>
      </p:sp>
      <p:pic>
        <p:nvPicPr>
          <p:cNvPr id="4" name="Google Shape;3875;p140" descr="Picture-TIFF-icon"/>
          <p:cNvPicPr preferRelativeResize="0"/>
          <p:nvPr/>
        </p:nvPicPr>
        <p:blipFill rotWithShape="1">
          <a:blip r:embed="rId4">
            <a:alphaModFix/>
          </a:blip>
          <a:srcRect/>
          <a:stretch/>
        </p:blipFill>
        <p:spPr>
          <a:xfrm>
            <a:off x="6805111" y="2749153"/>
            <a:ext cx="461962" cy="471487"/>
          </a:xfrm>
          <a:prstGeom prst="rect">
            <a:avLst/>
          </a:prstGeom>
          <a:noFill/>
          <a:ln>
            <a:noFill/>
          </a:ln>
        </p:spPr>
      </p:pic>
      <p:sp>
        <p:nvSpPr>
          <p:cNvPr id="5" name="Google Shape;3883;p140"/>
          <p:cNvSpPr/>
          <p:nvPr/>
        </p:nvSpPr>
        <p:spPr>
          <a:xfrm>
            <a:off x="5253743" y="2675113"/>
            <a:ext cx="1084424" cy="620381"/>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lvl="0" algn="ctr">
              <a:buClr>
                <a:srgbClr val="632423"/>
              </a:buClr>
              <a:buSzPts val="1800"/>
            </a:pPr>
            <a:r>
              <a:rPr lang="en-US" sz="1600" b="1" i="1" dirty="0">
                <a:solidFill>
                  <a:srgbClr val="632423"/>
                </a:solidFill>
                <a:latin typeface="Verdana"/>
                <a:ea typeface="Verdana"/>
                <a:cs typeface="Verdana"/>
                <a:sym typeface="Verdana"/>
              </a:rPr>
              <a:t>Object: file</a:t>
            </a:r>
            <a:endParaRPr lang="en-US" sz="1600" dirty="0"/>
          </a:p>
        </p:txBody>
      </p:sp>
      <p:cxnSp>
        <p:nvCxnSpPr>
          <p:cNvPr id="6" name="Google Shape;3891;p140"/>
          <p:cNvCxnSpPr>
            <a:stCxn id="5" idx="3"/>
            <a:endCxn id="4" idx="1"/>
          </p:cNvCxnSpPr>
          <p:nvPr/>
        </p:nvCxnSpPr>
        <p:spPr>
          <a:xfrm flipV="1">
            <a:off x="6338167" y="2984897"/>
            <a:ext cx="466944" cy="407"/>
          </a:xfrm>
          <a:prstGeom prst="straightConnector1">
            <a:avLst/>
          </a:prstGeom>
          <a:noFill/>
          <a:ln w="28575" cap="flat" cmpd="sng">
            <a:solidFill>
              <a:schemeClr val="dk1"/>
            </a:solidFill>
            <a:prstDash val="solid"/>
            <a:round/>
            <a:headEnd type="none" w="sm" len="sm"/>
            <a:tailEnd type="stealth" w="med" len="med"/>
          </a:ln>
        </p:spPr>
      </p:cxnSp>
      <p:grpSp>
        <p:nvGrpSpPr>
          <p:cNvPr id="11" name="Google Shape;3313;p123"/>
          <p:cNvGrpSpPr>
            <a:grpSpLocks noChangeAspect="1"/>
          </p:cNvGrpSpPr>
          <p:nvPr/>
        </p:nvGrpSpPr>
        <p:grpSpPr>
          <a:xfrm>
            <a:off x="4660295" y="722148"/>
            <a:ext cx="2762745" cy="1296000"/>
            <a:chOff x="965499" y="2091613"/>
            <a:chExt cx="6507768" cy="2773164"/>
          </a:xfrm>
        </p:grpSpPr>
        <p:grpSp>
          <p:nvGrpSpPr>
            <p:cNvPr id="12" name="Google Shape;3314;p123"/>
            <p:cNvGrpSpPr/>
            <p:nvPr/>
          </p:nvGrpSpPr>
          <p:grpSpPr>
            <a:xfrm>
              <a:off x="6757312" y="3032916"/>
              <a:ext cx="715955" cy="240394"/>
              <a:chOff x="3041148" y="2065491"/>
              <a:chExt cx="2754988" cy="925033"/>
            </a:xfrm>
          </p:grpSpPr>
          <p:sp>
            <p:nvSpPr>
              <p:cNvPr id="24" name="Google Shape;3315;p123"/>
              <p:cNvSpPr/>
              <p:nvPr/>
            </p:nvSpPr>
            <p:spPr>
              <a:xfrm>
                <a:off x="4495679" y="2065491"/>
                <a:ext cx="1300457"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100" b="0" i="0" u="none" strike="noStrike" cap="none">
                  <a:solidFill>
                    <a:srgbClr val="FFFFFF"/>
                  </a:solidFill>
                  <a:latin typeface="Gill Sans"/>
                  <a:ea typeface="Gill Sans"/>
                  <a:cs typeface="Gill Sans"/>
                  <a:sym typeface="Gill Sans"/>
                </a:endParaRPr>
              </a:p>
            </p:txBody>
          </p:sp>
          <p:sp>
            <p:nvSpPr>
              <p:cNvPr id="25" name="Google Shape;3316;p123"/>
              <p:cNvSpPr/>
              <p:nvPr/>
            </p:nvSpPr>
            <p:spPr>
              <a:xfrm rot="-180000">
                <a:off x="3055507" y="2329098"/>
                <a:ext cx="2160261"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100" b="0" i="0" u="none" strike="noStrike" cap="none">
                  <a:solidFill>
                    <a:srgbClr val="FFFFFF"/>
                  </a:solidFill>
                  <a:latin typeface="Gill Sans"/>
                  <a:ea typeface="Gill Sans"/>
                  <a:cs typeface="Gill Sans"/>
                  <a:sym typeface="Gill Sans"/>
                </a:endParaRPr>
              </a:p>
            </p:txBody>
          </p:sp>
        </p:grpSp>
        <p:sp>
          <p:nvSpPr>
            <p:cNvPr id="13" name="Google Shape;3317;p123"/>
            <p:cNvSpPr/>
            <p:nvPr/>
          </p:nvSpPr>
          <p:spPr>
            <a:xfrm>
              <a:off x="1297869" y="3644382"/>
              <a:ext cx="212271" cy="289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100" b="0" i="0" u="none" strike="noStrike" cap="none">
                <a:solidFill>
                  <a:srgbClr val="FFFFFF"/>
                </a:solidFill>
                <a:latin typeface="Gill Sans"/>
                <a:ea typeface="Gill Sans"/>
                <a:cs typeface="Gill Sans"/>
                <a:sym typeface="Gill Sans"/>
              </a:endParaRPr>
            </a:p>
          </p:txBody>
        </p:sp>
        <p:sp>
          <p:nvSpPr>
            <p:cNvPr id="14" name="Google Shape;3318;p123"/>
            <p:cNvSpPr/>
            <p:nvPr/>
          </p:nvSpPr>
          <p:spPr>
            <a:xfrm>
              <a:off x="1356524" y="3192760"/>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200" b="1" i="0" u="none" strike="noStrike" cap="none">
                  <a:solidFill>
                    <a:srgbClr val="FFFFFF"/>
                  </a:solidFill>
                  <a:latin typeface="Verdana"/>
                  <a:ea typeface="Verdana"/>
                  <a:cs typeface="Verdana"/>
                  <a:sym typeface="Verdana"/>
                </a:rPr>
                <a:t>Object</a:t>
              </a:r>
              <a:endParaRPr sz="1100"/>
            </a:p>
          </p:txBody>
        </p:sp>
        <p:sp>
          <p:nvSpPr>
            <p:cNvPr id="15" name="Google Shape;3319;p123"/>
            <p:cNvSpPr/>
            <p:nvPr/>
          </p:nvSpPr>
          <p:spPr>
            <a:xfrm>
              <a:off x="3856288" y="4288832"/>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200" b="1" i="0" u="none" strike="noStrike" cap="none" dirty="0">
                  <a:solidFill>
                    <a:srgbClr val="FFFFFF"/>
                  </a:solidFill>
                  <a:latin typeface="Verdana"/>
                  <a:ea typeface="Verdana"/>
                  <a:cs typeface="Verdana"/>
                  <a:sym typeface="Verdana"/>
                </a:rPr>
                <a:t>Event</a:t>
              </a:r>
              <a:endParaRPr sz="1100" dirty="0"/>
            </a:p>
          </p:txBody>
        </p:sp>
        <p:sp>
          <p:nvSpPr>
            <p:cNvPr id="16" name="Google Shape;3320;p123"/>
            <p:cNvSpPr/>
            <p:nvPr/>
          </p:nvSpPr>
          <p:spPr>
            <a:xfrm>
              <a:off x="5889616" y="3192760"/>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200" b="1" i="0" u="none" strike="noStrike" cap="none">
                  <a:solidFill>
                    <a:srgbClr val="FFFFFF"/>
                  </a:solidFill>
                  <a:latin typeface="Verdana"/>
                  <a:ea typeface="Verdana"/>
                  <a:cs typeface="Verdana"/>
                  <a:sym typeface="Verdana"/>
                </a:rPr>
                <a:t>Agent</a:t>
              </a:r>
              <a:endParaRPr sz="1100"/>
            </a:p>
          </p:txBody>
        </p:sp>
        <p:sp>
          <p:nvSpPr>
            <p:cNvPr id="17" name="Google Shape;3321;p123"/>
            <p:cNvSpPr/>
            <p:nvPr/>
          </p:nvSpPr>
          <p:spPr>
            <a:xfrm>
              <a:off x="3856288" y="2091613"/>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200" b="1" i="0" u="none" strike="noStrike" cap="none">
                  <a:solidFill>
                    <a:srgbClr val="FFFFFF"/>
                  </a:solidFill>
                  <a:latin typeface="Verdana"/>
                  <a:ea typeface="Verdana"/>
                  <a:cs typeface="Verdana"/>
                  <a:sym typeface="Verdana"/>
                </a:rPr>
                <a:t>Rights</a:t>
              </a:r>
              <a:endParaRPr sz="1100"/>
            </a:p>
          </p:txBody>
        </p:sp>
        <p:sp>
          <p:nvSpPr>
            <p:cNvPr id="18" name="Google Shape;3322;p123"/>
            <p:cNvSpPr/>
            <p:nvPr/>
          </p:nvSpPr>
          <p:spPr>
            <a:xfrm rot="-5400000">
              <a:off x="969089" y="3303343"/>
              <a:ext cx="431325" cy="43850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050" b="0" i="0" u="none" strike="noStrike" cap="none">
                <a:solidFill>
                  <a:srgbClr val="000000"/>
                </a:solidFill>
                <a:latin typeface="Gill Sans"/>
                <a:ea typeface="Gill Sans"/>
                <a:cs typeface="Gill Sans"/>
                <a:sym typeface="Gill Sans"/>
              </a:endParaRPr>
            </a:p>
          </p:txBody>
        </p:sp>
        <p:cxnSp>
          <p:nvCxnSpPr>
            <p:cNvPr id="19" name="Google Shape;3323;p123"/>
            <p:cNvCxnSpPr>
              <a:stCxn id="17" idx="1"/>
              <a:endCxn id="14" idx="0"/>
            </p:cNvCxnSpPr>
            <p:nvPr/>
          </p:nvCxnSpPr>
          <p:spPr>
            <a:xfrm flipH="1">
              <a:off x="2085388" y="2379586"/>
              <a:ext cx="17709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20" name="Google Shape;3324;p123"/>
            <p:cNvCxnSpPr>
              <a:stCxn id="17" idx="3"/>
              <a:endCxn id="16" idx="0"/>
            </p:cNvCxnSpPr>
            <p:nvPr/>
          </p:nvCxnSpPr>
          <p:spPr>
            <a:xfrm>
              <a:off x="5314251" y="2379586"/>
              <a:ext cx="13044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21" name="Google Shape;3325;p123"/>
            <p:cNvCxnSpPr>
              <a:stCxn id="15" idx="3"/>
              <a:endCxn id="16" idx="2"/>
            </p:cNvCxnSpPr>
            <p:nvPr/>
          </p:nvCxnSpPr>
          <p:spPr>
            <a:xfrm rot="10800000" flipH="1">
              <a:off x="5314251" y="3768605"/>
              <a:ext cx="13044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22" name="Google Shape;3326;p123"/>
            <p:cNvCxnSpPr>
              <a:stCxn id="15" idx="1"/>
              <a:endCxn id="14" idx="2"/>
            </p:cNvCxnSpPr>
            <p:nvPr/>
          </p:nvCxnSpPr>
          <p:spPr>
            <a:xfrm rot="10800000">
              <a:off x="2085388" y="3768605"/>
              <a:ext cx="17709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23" name="Google Shape;3327;p123"/>
            <p:cNvCxnSpPr>
              <a:stCxn id="14" idx="3"/>
              <a:endCxn id="16" idx="1"/>
            </p:cNvCxnSpPr>
            <p:nvPr/>
          </p:nvCxnSpPr>
          <p:spPr>
            <a:xfrm>
              <a:off x="2814487" y="3480732"/>
              <a:ext cx="3075000" cy="0"/>
            </a:xfrm>
            <a:prstGeom prst="straightConnector1">
              <a:avLst/>
            </a:prstGeom>
            <a:noFill/>
            <a:ln w="28575" cap="flat" cmpd="sng">
              <a:solidFill>
                <a:schemeClr val="accent1"/>
              </a:solidFill>
              <a:prstDash val="solid"/>
              <a:round/>
              <a:headEnd type="stealth" w="med" len="med"/>
              <a:tailEnd type="none" w="sm" len="sm"/>
            </a:ln>
          </p:spPr>
        </p:cxnSp>
      </p:grpSp>
      <p:sp>
        <p:nvSpPr>
          <p:cNvPr id="27" name="Rektangel 26"/>
          <p:cNvSpPr/>
          <p:nvPr/>
        </p:nvSpPr>
        <p:spPr>
          <a:xfrm>
            <a:off x="5212928" y="3315063"/>
            <a:ext cx="2047136" cy="1600438"/>
          </a:xfrm>
          <a:prstGeom prst="rect">
            <a:avLst/>
          </a:prstGeom>
        </p:spPr>
        <p:txBody>
          <a:bodyPr wrap="square">
            <a:spAutoFit/>
          </a:bodyPr>
          <a:lstStyle/>
          <a:p>
            <a:r>
              <a:rPr lang="en-US" dirty="0">
                <a:latin typeface="Verdana"/>
                <a:ea typeface="Verdana"/>
                <a:cs typeface="Verdana"/>
                <a:sym typeface="Verdana"/>
              </a:rPr>
              <a:t>Identifier, </a:t>
            </a:r>
            <a:br>
              <a:rPr lang="en-US" dirty="0">
                <a:latin typeface="Verdana"/>
                <a:ea typeface="Verdana"/>
                <a:cs typeface="Verdana"/>
                <a:sym typeface="Verdana"/>
              </a:rPr>
            </a:br>
            <a:r>
              <a:rPr lang="en-US" dirty="0">
                <a:latin typeface="Verdana"/>
                <a:ea typeface="Verdana"/>
                <a:cs typeface="Verdana"/>
                <a:sym typeface="Verdana"/>
              </a:rPr>
              <a:t>fixity, </a:t>
            </a:r>
            <a:br>
              <a:rPr lang="en-US" dirty="0">
                <a:latin typeface="Verdana"/>
                <a:ea typeface="Verdana"/>
                <a:cs typeface="Verdana"/>
                <a:sym typeface="Verdana"/>
              </a:rPr>
            </a:br>
            <a:r>
              <a:rPr lang="en-US" dirty="0">
                <a:latin typeface="Verdana"/>
                <a:ea typeface="Verdana"/>
                <a:cs typeface="Verdana"/>
                <a:sym typeface="Verdana"/>
              </a:rPr>
              <a:t>file format, </a:t>
            </a:r>
            <a:br>
              <a:rPr lang="en-US" dirty="0">
                <a:latin typeface="Verdana"/>
                <a:ea typeface="Verdana"/>
                <a:cs typeface="Verdana"/>
                <a:sym typeface="Verdana"/>
              </a:rPr>
            </a:br>
            <a:r>
              <a:rPr lang="en-US" dirty="0">
                <a:latin typeface="Verdana"/>
                <a:ea typeface="Verdana"/>
                <a:cs typeface="Verdana"/>
                <a:sym typeface="Verdana"/>
              </a:rPr>
              <a:t>creating application, preservation level etc.</a:t>
            </a:r>
          </a:p>
          <a:p>
            <a:endParaRPr lang="en-US" dirty="0"/>
          </a:p>
        </p:txBody>
      </p:sp>
      <p:sp>
        <p:nvSpPr>
          <p:cNvPr id="31" name="Google Shape;3883;p140"/>
          <p:cNvSpPr/>
          <p:nvPr/>
        </p:nvSpPr>
        <p:spPr>
          <a:xfrm>
            <a:off x="1047463" y="2672129"/>
            <a:ext cx="1492437" cy="620381"/>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lvl="0" algn="ctr">
              <a:buClr>
                <a:srgbClr val="632423"/>
              </a:buClr>
              <a:buSzPts val="1800"/>
            </a:pPr>
            <a:r>
              <a:rPr lang="en-US" sz="1600" b="1" i="1" dirty="0">
                <a:solidFill>
                  <a:srgbClr val="632423"/>
                </a:solidFill>
                <a:latin typeface="Verdana"/>
                <a:ea typeface="Verdana"/>
                <a:cs typeface="Verdana"/>
                <a:sym typeface="Verdana"/>
              </a:rPr>
              <a:t>Agent</a:t>
            </a:r>
            <a:br>
              <a:rPr lang="en-US" sz="1600" b="1" i="1" dirty="0">
                <a:solidFill>
                  <a:srgbClr val="632423"/>
                </a:solidFill>
                <a:latin typeface="Verdana"/>
                <a:ea typeface="Verdana"/>
                <a:cs typeface="Verdana"/>
                <a:sym typeface="Verdana"/>
              </a:rPr>
            </a:br>
            <a:r>
              <a:rPr lang="en-US" sz="1600" i="1" dirty="0">
                <a:solidFill>
                  <a:srgbClr val="632423"/>
                </a:solidFill>
                <a:latin typeface="Verdana"/>
                <a:ea typeface="Verdana"/>
                <a:cs typeface="Verdana"/>
                <a:sym typeface="Verdana"/>
              </a:rPr>
              <a:t>(digitizer)</a:t>
            </a:r>
            <a:endParaRPr lang="en-US" sz="1600" dirty="0"/>
          </a:p>
        </p:txBody>
      </p:sp>
      <p:sp>
        <p:nvSpPr>
          <p:cNvPr id="32" name="Google Shape;3883;p140"/>
          <p:cNvSpPr/>
          <p:nvPr/>
        </p:nvSpPr>
        <p:spPr>
          <a:xfrm>
            <a:off x="3111964" y="2670713"/>
            <a:ext cx="1595691" cy="620381"/>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lvl="0" algn="ctr">
              <a:buClr>
                <a:srgbClr val="632423"/>
              </a:buClr>
              <a:buSzPts val="1800"/>
            </a:pPr>
            <a:r>
              <a:rPr lang="en-US" sz="1600" b="1" i="1" dirty="0">
                <a:solidFill>
                  <a:srgbClr val="632423"/>
                </a:solidFill>
                <a:latin typeface="Verdana"/>
                <a:ea typeface="Verdana"/>
                <a:cs typeface="Verdana"/>
                <a:sym typeface="Verdana"/>
              </a:rPr>
              <a:t>Event</a:t>
            </a:r>
            <a:br>
              <a:rPr lang="en-US" sz="1600" b="1" i="1" dirty="0">
                <a:solidFill>
                  <a:srgbClr val="632423"/>
                </a:solidFill>
                <a:latin typeface="Verdana"/>
                <a:ea typeface="Verdana"/>
                <a:cs typeface="Verdana"/>
                <a:sym typeface="Verdana"/>
              </a:rPr>
            </a:br>
            <a:r>
              <a:rPr lang="en-US" sz="1600" i="1" dirty="0">
                <a:solidFill>
                  <a:srgbClr val="632423"/>
                </a:solidFill>
                <a:latin typeface="Verdana"/>
                <a:ea typeface="Verdana"/>
                <a:cs typeface="Verdana"/>
                <a:sym typeface="Verdana"/>
              </a:rPr>
              <a:t>(digitization)</a:t>
            </a:r>
            <a:endParaRPr lang="en-US" sz="1600" dirty="0"/>
          </a:p>
        </p:txBody>
      </p:sp>
      <p:cxnSp>
        <p:nvCxnSpPr>
          <p:cNvPr id="33" name="Google Shape;3891;p140"/>
          <p:cNvCxnSpPr>
            <a:stCxn id="5" idx="1"/>
            <a:endCxn id="32" idx="3"/>
          </p:cNvCxnSpPr>
          <p:nvPr/>
        </p:nvCxnSpPr>
        <p:spPr>
          <a:xfrm flipH="1" flipV="1">
            <a:off x="4707655" y="2980904"/>
            <a:ext cx="546088" cy="4400"/>
          </a:xfrm>
          <a:prstGeom prst="straightConnector1">
            <a:avLst/>
          </a:prstGeom>
          <a:noFill/>
          <a:ln w="28575" cap="flat" cmpd="sng">
            <a:solidFill>
              <a:schemeClr val="dk1"/>
            </a:solidFill>
            <a:prstDash val="solid"/>
            <a:round/>
            <a:headEnd type="none" w="sm" len="sm"/>
            <a:tailEnd type="stealth" w="med" len="med"/>
          </a:ln>
        </p:spPr>
      </p:cxnSp>
      <p:cxnSp>
        <p:nvCxnSpPr>
          <p:cNvPr id="36" name="Google Shape;3891;p140"/>
          <p:cNvCxnSpPr>
            <a:stCxn id="32" idx="1"/>
            <a:endCxn id="31" idx="3"/>
          </p:cNvCxnSpPr>
          <p:nvPr/>
        </p:nvCxnSpPr>
        <p:spPr>
          <a:xfrm flipH="1">
            <a:off x="2539900" y="2980904"/>
            <a:ext cx="572064" cy="1416"/>
          </a:xfrm>
          <a:prstGeom prst="straightConnector1">
            <a:avLst/>
          </a:prstGeom>
          <a:noFill/>
          <a:ln w="28575" cap="flat" cmpd="sng">
            <a:solidFill>
              <a:schemeClr val="dk1"/>
            </a:solidFill>
            <a:prstDash val="solid"/>
            <a:round/>
            <a:headEnd type="none" w="sm" len="sm"/>
            <a:tailEnd type="stealth" w="med" len="med"/>
          </a:ln>
        </p:spPr>
      </p:cxnSp>
      <p:sp>
        <p:nvSpPr>
          <p:cNvPr id="49" name="Rektangel 48"/>
          <p:cNvSpPr/>
          <p:nvPr/>
        </p:nvSpPr>
        <p:spPr>
          <a:xfrm>
            <a:off x="604353" y="3291335"/>
            <a:ext cx="2507611" cy="954107"/>
          </a:xfrm>
          <a:prstGeom prst="rect">
            <a:avLst/>
          </a:prstGeom>
        </p:spPr>
        <p:txBody>
          <a:bodyPr wrap="square">
            <a:spAutoFit/>
          </a:bodyPr>
          <a:lstStyle/>
          <a:p>
            <a:r>
              <a:rPr lang="en-US" dirty="0">
                <a:latin typeface="Verdana"/>
                <a:ea typeface="Verdana"/>
                <a:cs typeface="Verdana"/>
                <a:sym typeface="Verdana"/>
              </a:rPr>
              <a:t>Identifier, </a:t>
            </a:r>
            <a:br>
              <a:rPr lang="en-US" dirty="0">
                <a:latin typeface="Verdana"/>
                <a:ea typeface="Verdana"/>
                <a:cs typeface="Verdana"/>
                <a:sym typeface="Verdana"/>
              </a:rPr>
            </a:br>
            <a:r>
              <a:rPr lang="en-US" dirty="0">
                <a:latin typeface="Verdana"/>
                <a:ea typeface="Verdana"/>
                <a:cs typeface="Verdana"/>
                <a:sym typeface="Verdana"/>
              </a:rPr>
              <a:t>type (person), </a:t>
            </a:r>
            <a:br>
              <a:rPr lang="en-US" dirty="0">
                <a:latin typeface="Verdana"/>
                <a:ea typeface="Verdana"/>
                <a:cs typeface="Verdana"/>
                <a:sym typeface="Verdana"/>
              </a:rPr>
            </a:br>
            <a:r>
              <a:rPr lang="en-US" dirty="0">
                <a:latin typeface="Verdana"/>
                <a:ea typeface="Verdana"/>
                <a:cs typeface="Verdana"/>
                <a:sym typeface="Verdana"/>
              </a:rPr>
              <a:t>name (Karin Bredenberg)</a:t>
            </a:r>
          </a:p>
          <a:p>
            <a:endParaRPr lang="en-US" dirty="0"/>
          </a:p>
        </p:txBody>
      </p:sp>
      <p:sp>
        <p:nvSpPr>
          <p:cNvPr id="65" name="Rektangel 64"/>
          <p:cNvSpPr/>
          <p:nvPr/>
        </p:nvSpPr>
        <p:spPr>
          <a:xfrm>
            <a:off x="3111964" y="3351886"/>
            <a:ext cx="2184471" cy="1169551"/>
          </a:xfrm>
          <a:prstGeom prst="rect">
            <a:avLst/>
          </a:prstGeom>
        </p:spPr>
        <p:txBody>
          <a:bodyPr wrap="square">
            <a:spAutoFit/>
          </a:bodyPr>
          <a:lstStyle/>
          <a:p>
            <a:r>
              <a:rPr lang="en-US" dirty="0">
                <a:latin typeface="Verdana"/>
                <a:ea typeface="Verdana"/>
                <a:cs typeface="Verdana"/>
                <a:sym typeface="Verdana"/>
              </a:rPr>
              <a:t>Identifier, </a:t>
            </a:r>
            <a:br>
              <a:rPr lang="en-US" dirty="0">
                <a:latin typeface="Verdana"/>
                <a:ea typeface="Verdana"/>
                <a:cs typeface="Verdana"/>
                <a:sym typeface="Verdana"/>
              </a:rPr>
            </a:br>
            <a:r>
              <a:rPr lang="en-US" dirty="0">
                <a:latin typeface="Verdana"/>
                <a:ea typeface="Verdana"/>
                <a:cs typeface="Verdana"/>
                <a:sym typeface="Verdana"/>
              </a:rPr>
              <a:t>type (creation), </a:t>
            </a:r>
            <a:br>
              <a:rPr lang="en-US" dirty="0">
                <a:latin typeface="Verdana"/>
                <a:ea typeface="Verdana"/>
                <a:cs typeface="Verdana"/>
                <a:sym typeface="Verdana"/>
              </a:rPr>
            </a:br>
            <a:r>
              <a:rPr lang="en-US" dirty="0">
                <a:latin typeface="Verdana"/>
                <a:ea typeface="Verdana"/>
                <a:cs typeface="Verdana"/>
                <a:sym typeface="Verdana"/>
              </a:rPr>
              <a:t>date/time </a:t>
            </a:r>
          </a:p>
          <a:p>
            <a:r>
              <a:rPr lang="en-US" dirty="0">
                <a:latin typeface="Verdana"/>
                <a:ea typeface="Verdana"/>
                <a:cs typeface="Verdana"/>
                <a:sym typeface="Verdana"/>
              </a:rPr>
              <a:t>etc.</a:t>
            </a:r>
          </a:p>
          <a:p>
            <a:endParaRPr lang="en-US" dirty="0"/>
          </a:p>
        </p:txBody>
      </p:sp>
      <p:sp>
        <p:nvSpPr>
          <p:cNvPr id="69" name="Google Shape;3328;p123"/>
          <p:cNvSpPr/>
          <p:nvPr/>
        </p:nvSpPr>
        <p:spPr>
          <a:xfrm>
            <a:off x="4227108" y="1173735"/>
            <a:ext cx="1344612" cy="972175"/>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76" name="Google Shape;3328;p123"/>
          <p:cNvSpPr/>
          <p:nvPr/>
        </p:nvSpPr>
        <p:spPr>
          <a:xfrm>
            <a:off x="576271" y="2457450"/>
            <a:ext cx="2437591" cy="1727200"/>
          </a:xfrm>
          <a:prstGeom prst="roundRect">
            <a:avLst>
              <a:gd name="adj" fmla="val 16667"/>
            </a:avLst>
          </a:prstGeom>
          <a:noFill/>
          <a:ln w="57150" cap="flat"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37" name="Google Shape;3328;p123"/>
          <p:cNvSpPr/>
          <p:nvPr/>
        </p:nvSpPr>
        <p:spPr>
          <a:xfrm>
            <a:off x="5774306" y="1662664"/>
            <a:ext cx="1865580" cy="708835"/>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pic>
        <p:nvPicPr>
          <p:cNvPr id="38" name="Picture 2" descr="P:\digital.bevaring.dk\Illustrations\web\Begivenheder_Events_DigitalPreservati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8222" y="1732708"/>
            <a:ext cx="863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Google Shape;3328;p123"/>
          <p:cNvSpPr/>
          <p:nvPr/>
        </p:nvSpPr>
        <p:spPr>
          <a:xfrm>
            <a:off x="6668222" y="892468"/>
            <a:ext cx="2111567" cy="840240"/>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nvGrpSpPr>
          <p:cNvPr id="54" name="Gruppe 53"/>
          <p:cNvGrpSpPr>
            <a:grpSpLocks noChangeAspect="1"/>
          </p:cNvGrpSpPr>
          <p:nvPr/>
        </p:nvGrpSpPr>
        <p:grpSpPr>
          <a:xfrm>
            <a:off x="7585053" y="938717"/>
            <a:ext cx="1061884" cy="756000"/>
            <a:chOff x="7310207" y="3514369"/>
            <a:chExt cx="1143840" cy="814348"/>
          </a:xfrm>
        </p:grpSpPr>
        <p:grpSp>
          <p:nvGrpSpPr>
            <p:cNvPr id="55" name="Gruppe 60"/>
            <p:cNvGrpSpPr>
              <a:grpSpLocks/>
            </p:cNvGrpSpPr>
            <p:nvPr/>
          </p:nvGrpSpPr>
          <p:grpSpPr bwMode="auto">
            <a:xfrm>
              <a:off x="7990869" y="3623913"/>
              <a:ext cx="463178" cy="556102"/>
              <a:chOff x="8551729" y="4221090"/>
              <a:chExt cx="592277" cy="504056"/>
            </a:xfrm>
          </p:grpSpPr>
          <p:grpSp>
            <p:nvGrpSpPr>
              <p:cNvPr id="64" name="Gruppe 39"/>
              <p:cNvGrpSpPr>
                <a:grpSpLocks/>
              </p:cNvGrpSpPr>
              <p:nvPr/>
            </p:nvGrpSpPr>
            <p:grpSpPr bwMode="auto">
              <a:xfrm>
                <a:off x="8573490" y="4221090"/>
                <a:ext cx="570516" cy="504056"/>
                <a:chOff x="1547677" y="4797157"/>
                <a:chExt cx="901205" cy="1196752"/>
              </a:xfrm>
            </p:grpSpPr>
            <p:sp>
              <p:nvSpPr>
                <p:cNvPr id="70" name="Rektangel 69"/>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71" name="Billede 70" descr="house.png"/>
                <p:cNvPicPr>
                  <a:picLocks noChangeAspect="1"/>
                </p:cNvPicPr>
                <p:nvPr/>
              </p:nvPicPr>
              <p:blipFill>
                <a:blip r:embed="rId6"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66" name="Picture 3" descr="P:\ConferencesAndJournals\iPres\2016\PREMIS\Karakterisering_DigitalBevaring.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6" name="Billede 5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57" name="Gruppe 56"/>
            <p:cNvGrpSpPr/>
            <p:nvPr/>
          </p:nvGrpSpPr>
          <p:grpSpPr>
            <a:xfrm>
              <a:off x="7675295" y="3799563"/>
              <a:ext cx="316631" cy="529154"/>
              <a:chOff x="7520134" y="4865665"/>
              <a:chExt cx="331676" cy="583948"/>
            </a:xfrm>
          </p:grpSpPr>
          <p:sp>
            <p:nvSpPr>
              <p:cNvPr id="59" name="Rektangel 58"/>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0" name="Rektangel 59"/>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1" name="Rektangel 60"/>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2" name="Rektangel 61"/>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63" name="Billede 6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58" name="Billede 5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pic>
        <p:nvPicPr>
          <p:cNvPr id="72" name="Google Shape;3648;p133"/>
          <p:cNvPicPr preferRelativeResize="0">
            <a:picLocks noChangeAspect="1"/>
          </p:cNvPicPr>
          <p:nvPr/>
        </p:nvPicPr>
        <p:blipFill rotWithShape="1">
          <a:blip r:embed="rId11">
            <a:alphaModFix/>
          </a:blip>
          <a:srcRect/>
          <a:stretch/>
        </p:blipFill>
        <p:spPr>
          <a:xfrm>
            <a:off x="874979" y="4541044"/>
            <a:ext cx="1397014" cy="1800000"/>
          </a:xfrm>
          <a:prstGeom prst="rect">
            <a:avLst/>
          </a:prstGeom>
          <a:noFill/>
          <a:ln w="127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extLst>
      <p:ext uri="{BB962C8B-B14F-4D97-AF65-F5344CB8AC3E}">
        <p14:creationId xmlns:p14="http://schemas.microsoft.com/office/powerpoint/2010/main" val="1962793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250"/>
                                        <p:tgtEl>
                                          <p:spTgt spid="73"/>
                                        </p:tgtEl>
                                      </p:cBhvr>
                                    </p:animEffect>
                                  </p:childTnLst>
                                </p:cTn>
                              </p:par>
                              <p:par>
                                <p:cTn id="8" presetID="10" presetClass="entr" presetSubtype="0"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50"/>
                                        <p:tgtEl>
                                          <p:spTgt spid="69"/>
                                        </p:tgtEl>
                                      </p:cBhvr>
                                    </p:animEffect>
                                  </p:childTnLst>
                                </p:cTn>
                              </p:par>
                            </p:childTnLst>
                          </p:cTn>
                        </p:par>
                        <p:par>
                          <p:cTn id="11" fill="hold">
                            <p:stCondLst>
                              <p:cond delay="25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
                                        <p:tgtEl>
                                          <p:spTgt spid="4"/>
                                        </p:tgtEl>
                                      </p:cBhvr>
                                    </p:animEffect>
                                  </p:childTnLst>
                                </p:cTn>
                              </p:par>
                            </p:childTnLst>
                          </p:cTn>
                        </p:par>
                        <p:par>
                          <p:cTn id="15" fill="hold">
                            <p:stCondLst>
                              <p:cond delay="45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200"/>
                                        <p:tgtEl>
                                          <p:spTgt spid="5"/>
                                        </p:tgtEl>
                                      </p:cBhvr>
                                    </p:animEffec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
                                        <p:tgtEl>
                                          <p:spTgt spid="6"/>
                                        </p:tgtEl>
                                      </p:cBhvr>
                                    </p:animEffect>
                                  </p:childTnLst>
                                </p:cTn>
                              </p:par>
                            </p:childTnLst>
                          </p:cTn>
                        </p:par>
                        <p:par>
                          <p:cTn id="22" fill="hold">
                            <p:stCondLst>
                              <p:cond delay="650"/>
                            </p:stCondLst>
                            <p:childTnLst>
                              <p:par>
                                <p:cTn id="23" presetID="10"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25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nodeType="clickEffect">
                                  <p:stCondLst>
                                    <p:cond delay="0"/>
                                  </p:stCondLst>
                                  <p:childTnLst>
                                    <p:set>
                                      <p:cBhvr>
                                        <p:cTn id="29" dur="1" fill="hold">
                                          <p:stCondLst>
                                            <p:cond delay="0"/>
                                          </p:stCondLst>
                                        </p:cTn>
                                        <p:tgtEl>
                                          <p:spTgt spid="73"/>
                                        </p:tgtEl>
                                        <p:attrNameLst>
                                          <p:attrName>style.visibility</p:attrName>
                                        </p:attrNameLst>
                                      </p:cBhvr>
                                      <p:to>
                                        <p:strVal val="hidden"/>
                                      </p:to>
                                    </p:set>
                                  </p:childTnLst>
                                </p:cTn>
                              </p:par>
                              <p:par>
                                <p:cTn id="30" presetID="1" presetClass="exit" presetSubtype="0" fill="hold" grpId="0" nodeType="withEffect">
                                  <p:stCondLst>
                                    <p:cond delay="0"/>
                                  </p:stCondLst>
                                  <p:childTnLst>
                                    <p:set>
                                      <p:cBhvr>
                                        <p:cTn id="31" dur="1" fill="hold">
                                          <p:stCondLst>
                                            <p:cond delay="0"/>
                                          </p:stCondLst>
                                        </p:cTn>
                                        <p:tgtEl>
                                          <p:spTgt spid="69"/>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250"/>
                                        <p:tgtEl>
                                          <p:spTgt spid="37"/>
                                        </p:tgtEl>
                                      </p:cBhvr>
                                    </p:animEffect>
                                  </p:childTnLst>
                                </p:cTn>
                              </p:par>
                              <p:par>
                                <p:cTn id="35" presetID="10"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250"/>
                                        <p:tgtEl>
                                          <p:spTgt spid="38"/>
                                        </p:tgtEl>
                                      </p:cBhvr>
                                    </p:animEffect>
                                  </p:childTnLst>
                                </p:cTn>
                              </p:par>
                              <p:par>
                                <p:cTn id="38" presetID="10" presetClass="entr" presetSubtype="0"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200"/>
                                        <p:tgtEl>
                                          <p:spTgt spid="33"/>
                                        </p:tgtEl>
                                      </p:cBhvr>
                                    </p:animEffect>
                                  </p:childTnLst>
                                </p:cTn>
                              </p:par>
                            </p:childTnLst>
                          </p:cTn>
                        </p:par>
                        <p:par>
                          <p:cTn id="41" fill="hold">
                            <p:stCondLst>
                              <p:cond delay="250"/>
                            </p:stCondLst>
                            <p:childTnLst>
                              <p:par>
                                <p:cTn id="42" presetID="10" presetClass="entr" presetSubtype="0" fill="hold" grpId="0" nodeType="after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fade">
                                      <p:cBhvr>
                                        <p:cTn id="44" dur="250"/>
                                        <p:tgtEl>
                                          <p:spTgt spid="65"/>
                                        </p:tgtEl>
                                      </p:cBhvr>
                                    </p:animEffect>
                                  </p:childTnLst>
                                </p:cTn>
                              </p:par>
                              <p:par>
                                <p:cTn id="45" presetID="10"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2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xit" presetSubtype="0" fill="hold" grpId="0" nodeType="clickEffect">
                                  <p:stCondLst>
                                    <p:cond delay="0"/>
                                  </p:stCondLst>
                                  <p:childTnLst>
                                    <p:set>
                                      <p:cBhvr>
                                        <p:cTn id="51" dur="1" fill="hold">
                                          <p:stCondLst>
                                            <p:cond delay="0"/>
                                          </p:stCondLst>
                                        </p:cTn>
                                        <p:tgtEl>
                                          <p:spTgt spid="37"/>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38"/>
                                        </p:tgtEl>
                                        <p:attrNameLst>
                                          <p:attrName>style.visibility</p:attrName>
                                        </p:attrNameLst>
                                      </p:cBhvr>
                                      <p:to>
                                        <p:strVal val="hidden"/>
                                      </p:to>
                                    </p:set>
                                  </p:childTnLst>
                                </p:cTn>
                              </p:par>
                              <p:par>
                                <p:cTn id="54" presetID="10" presetClass="entr" presetSubtype="0"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250"/>
                                        <p:tgtEl>
                                          <p:spTgt spid="53"/>
                                        </p:tgtEl>
                                      </p:cBhvr>
                                    </p:animEffect>
                                  </p:childTnLst>
                                </p:cTn>
                              </p:par>
                              <p:par>
                                <p:cTn id="57" presetID="10" presetClass="entr" presetSubtype="0" fill="hold"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250"/>
                                        <p:tgtEl>
                                          <p:spTgt spid="54"/>
                                        </p:tgtEl>
                                      </p:cBhvr>
                                    </p:animEffect>
                                  </p:childTnLst>
                                </p:cTn>
                              </p:par>
                              <p:par>
                                <p:cTn id="60" presetID="10" presetClass="entr" presetSubtype="0" fill="hold"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200"/>
                                        <p:tgtEl>
                                          <p:spTgt spid="36"/>
                                        </p:tgtEl>
                                      </p:cBhvr>
                                    </p:animEffect>
                                  </p:childTnLst>
                                </p:cTn>
                              </p:par>
                            </p:childTnLst>
                          </p:cTn>
                        </p:par>
                        <p:par>
                          <p:cTn id="63" fill="hold">
                            <p:stCondLst>
                              <p:cond delay="250"/>
                            </p:stCondLst>
                            <p:childTnLst>
                              <p:par>
                                <p:cTn id="64" presetID="10" presetClass="entr" presetSubtype="0" fill="hold" grpId="0"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250"/>
                                        <p:tgtEl>
                                          <p:spTgt spid="49"/>
                                        </p:tgtEl>
                                      </p:cBhvr>
                                    </p:animEffect>
                                  </p:childTnLst>
                                </p:cTn>
                              </p:par>
                              <p:par>
                                <p:cTn id="67" presetID="10" presetClass="entr" presetSubtype="0" fill="hold"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200"/>
                                        <p:tgtEl>
                                          <p:spTgt spid="31"/>
                                        </p:tgtEl>
                                      </p:cBhvr>
                                    </p:animEffect>
                                  </p:childTnLst>
                                </p:cTn>
                              </p:par>
                              <p:par>
                                <p:cTn id="70" presetID="10" presetClass="entr" presetSubtype="0" fill="hold" nodeType="withEffect">
                                  <p:stCondLst>
                                    <p:cond delay="0"/>
                                  </p:stCondLst>
                                  <p:childTnLst>
                                    <p:set>
                                      <p:cBhvr>
                                        <p:cTn id="71" dur="1" fill="hold">
                                          <p:stCondLst>
                                            <p:cond delay="0"/>
                                          </p:stCondLst>
                                        </p:cTn>
                                        <p:tgtEl>
                                          <p:spTgt spid="76"/>
                                        </p:tgtEl>
                                        <p:attrNameLst>
                                          <p:attrName>style.visibility</p:attrName>
                                        </p:attrNameLst>
                                      </p:cBhvr>
                                      <p:to>
                                        <p:strVal val="visible"/>
                                      </p:to>
                                    </p:set>
                                    <p:animEffect transition="in" filter="fade">
                                      <p:cBhvr>
                                        <p:cTn id="72" dur="250"/>
                                        <p:tgtEl>
                                          <p:spTgt spid="7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250"/>
                                        <p:tgtEl>
                                          <p:spTgt spid="67"/>
                                        </p:tgtEl>
                                      </p:cBhvr>
                                    </p:animEffect>
                                  </p:childTnLst>
                                </p:cTn>
                              </p:par>
                              <p:par>
                                <p:cTn id="76" presetID="10" presetClass="entr" presetSubtype="0" fill="hold" nodeType="withEffect">
                                  <p:stCondLst>
                                    <p:cond delay="0"/>
                                  </p:stCondLst>
                                  <p:childTnLst>
                                    <p:set>
                                      <p:cBhvr>
                                        <p:cTn id="77" dur="1" fill="hold">
                                          <p:stCondLst>
                                            <p:cond delay="0"/>
                                          </p:stCondLst>
                                        </p:cTn>
                                        <p:tgtEl>
                                          <p:spTgt spid="72"/>
                                        </p:tgtEl>
                                        <p:attrNameLst>
                                          <p:attrName>style.visibility</p:attrName>
                                        </p:attrNameLst>
                                      </p:cBhvr>
                                      <p:to>
                                        <p:strVal val="visible"/>
                                      </p:to>
                                    </p:set>
                                    <p:animEffect transition="in" filter="fade">
                                      <p:cBhvr>
                                        <p:cTn id="78" dur="2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7" grpId="0"/>
      <p:bldP spid="49" grpId="0"/>
      <p:bldP spid="65" grpId="0"/>
      <p:bldP spid="69" grpId="0" animBg="1"/>
      <p:bldP spid="3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Google Shape;3649;p133"/>
          <p:cNvPicPr preferRelativeResize="0"/>
          <p:nvPr/>
        </p:nvPicPr>
        <p:blipFill rotWithShape="1">
          <a:blip r:embed="rId2">
            <a:alphaModFix/>
          </a:blip>
          <a:srcRect/>
          <a:stretch/>
        </p:blipFill>
        <p:spPr>
          <a:xfrm>
            <a:off x="395536" y="922605"/>
            <a:ext cx="4194352" cy="5404261"/>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grpSp>
        <p:nvGrpSpPr>
          <p:cNvPr id="73" name="Gruppe 43"/>
          <p:cNvGrpSpPr>
            <a:grpSpLocks noChangeAspect="1"/>
          </p:cNvGrpSpPr>
          <p:nvPr/>
        </p:nvGrpSpPr>
        <p:grpSpPr bwMode="auto">
          <a:xfrm>
            <a:off x="4269285" y="1264484"/>
            <a:ext cx="830610" cy="828000"/>
            <a:chOff x="1475656" y="4797151"/>
            <a:chExt cx="1372080" cy="1252440"/>
          </a:xfrm>
        </p:grpSpPr>
        <p:pic>
          <p:nvPicPr>
            <p:cNvPr id="74" name="Picture 3" descr="P:\digital.bevaring.dk\Illustrations\web\Bevaringsmetoder_PreservationMethods_DigitalPreserva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4797151"/>
              <a:ext cx="1372080" cy="125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Rektangel 74"/>
            <p:cNvSpPr/>
            <p:nvPr/>
          </p:nvSpPr>
          <p:spPr>
            <a:xfrm>
              <a:off x="1835369" y="4797152"/>
              <a:ext cx="288632" cy="360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grpSp>
      <p:sp>
        <p:nvSpPr>
          <p:cNvPr id="67" name="Google Shape;1190;p55"/>
          <p:cNvSpPr txBox="1"/>
          <p:nvPr/>
        </p:nvSpPr>
        <p:spPr>
          <a:xfrm>
            <a:off x="2271993" y="4541044"/>
            <a:ext cx="5506758" cy="1998668"/>
          </a:xfrm>
          <a:prstGeom prst="rect">
            <a:avLst/>
          </a:prstGeom>
          <a:noFill/>
          <a:ln>
            <a:noFill/>
          </a:ln>
        </p:spPr>
        <p:txBody>
          <a:bodyPr spcFirstLastPara="1" wrap="square" lIns="91425" tIns="45700" rIns="91425" bIns="45700" anchor="t" anchorCtr="0">
            <a:normAutofit/>
          </a:bodyPr>
          <a:lstStyle/>
          <a:p>
            <a:pPr marL="82550" marR="0" lvl="0" indent="0" algn="l" rtl="0">
              <a:lnSpc>
                <a:spcPct val="100000"/>
              </a:lnSpc>
              <a:spcBef>
                <a:spcPts val="0"/>
              </a:spcBef>
              <a:spcAft>
                <a:spcPts val="0"/>
              </a:spcAft>
              <a:buClr>
                <a:srgbClr val="E46C0A"/>
              </a:buClr>
              <a:buSzPts val="2240"/>
              <a:buFont typeface="Noto Sans Symbols"/>
              <a:buNone/>
            </a:pPr>
            <a:endParaRPr sz="1800" b="0" i="0" u="none" strike="noStrike" cap="none" dirty="0">
              <a:solidFill>
                <a:srgbClr val="000000"/>
              </a:solidFill>
              <a:latin typeface="Verdana"/>
              <a:ea typeface="Verdana"/>
              <a:cs typeface="Verdana"/>
              <a:sym typeface="Verdana"/>
            </a:endParaRPr>
          </a:p>
          <a:p>
            <a:pPr marL="82550" marR="0" lvl="0" indent="0" algn="l" rtl="0">
              <a:lnSpc>
                <a:spcPct val="100000"/>
              </a:lnSpc>
              <a:spcBef>
                <a:spcPts val="600"/>
              </a:spcBef>
              <a:spcAft>
                <a:spcPts val="0"/>
              </a:spcAft>
              <a:buClr>
                <a:srgbClr val="E46C0A"/>
              </a:buClr>
              <a:buSzPts val="2240"/>
              <a:buFont typeface="Noto Sans Symbols"/>
              <a:buNone/>
            </a:pPr>
            <a:r>
              <a:rPr lang="en-US" sz="1800" b="0" i="0" u="none" strike="noStrike" cap="none" dirty="0">
                <a:solidFill>
                  <a:srgbClr val="000000"/>
                </a:solidFill>
                <a:latin typeface="Verdana"/>
                <a:ea typeface="Verdana"/>
                <a:cs typeface="Verdana"/>
                <a:sym typeface="Verdana"/>
              </a:rPr>
              <a:t>Data Dictionary </a:t>
            </a:r>
            <a:br>
              <a:rPr lang="en-US" sz="1800" b="0" i="0" u="none" strike="noStrike" cap="none" dirty="0">
                <a:solidFill>
                  <a:srgbClr val="000000"/>
                </a:solidFill>
                <a:latin typeface="Verdana"/>
                <a:ea typeface="Verdana"/>
                <a:cs typeface="Verdana"/>
                <a:sym typeface="Verdana"/>
              </a:rPr>
            </a:br>
            <a:r>
              <a:rPr lang="en-US" sz="1800" b="0" i="0" u="none" strike="noStrike" cap="none" dirty="0">
                <a:solidFill>
                  <a:srgbClr val="000000"/>
                </a:solidFill>
                <a:latin typeface="Verdana"/>
                <a:ea typeface="Verdana"/>
                <a:cs typeface="Verdana"/>
                <a:sym typeface="Verdana"/>
              </a:rPr>
              <a:t>(PREMIS 3.0)</a:t>
            </a:r>
            <a:br>
              <a:rPr lang="en-US" sz="1800" b="0" i="0" u="none" strike="noStrike" cap="none" dirty="0">
                <a:solidFill>
                  <a:srgbClr val="000000"/>
                </a:solidFill>
                <a:latin typeface="Verdana"/>
                <a:ea typeface="Verdana"/>
                <a:cs typeface="Verdana"/>
                <a:sym typeface="Verdana"/>
              </a:rPr>
            </a:br>
            <a:endParaRPr sz="100" b="0" i="0" u="none" strike="noStrike" cap="none" dirty="0">
              <a:solidFill>
                <a:srgbClr val="000000"/>
              </a:solidFill>
              <a:latin typeface="Verdana"/>
              <a:ea typeface="Verdana"/>
              <a:cs typeface="Verdana"/>
              <a:sym typeface="Verdana"/>
            </a:endParaRPr>
          </a:p>
          <a:p>
            <a:pPr marL="82550" marR="0" lvl="0" indent="0" algn="l" rtl="0">
              <a:lnSpc>
                <a:spcPct val="100000"/>
              </a:lnSpc>
              <a:spcBef>
                <a:spcPts val="600"/>
              </a:spcBef>
              <a:spcAft>
                <a:spcPts val="0"/>
              </a:spcAft>
              <a:buClr>
                <a:srgbClr val="E46C0A"/>
              </a:buClr>
              <a:buSzPts val="1280"/>
              <a:buFont typeface="Noto Sans Symbols"/>
              <a:buNone/>
            </a:pPr>
            <a:r>
              <a:rPr lang="en-US" sz="1100" b="0" i="0" u="sng" strike="noStrike" cap="none" dirty="0">
                <a:solidFill>
                  <a:srgbClr val="000000"/>
                </a:solidFill>
                <a:latin typeface="Verdana"/>
                <a:ea typeface="Verdana"/>
                <a:cs typeface="Verdana"/>
                <a:sym typeface="Verdana"/>
                <a:hlinkClick r:id="rId4">
                  <a:extLst>
                    <a:ext uri="{A12FA001-AC4F-418D-AE19-62706E023703}">
                      <ahyp:hlinkClr xmlns:ahyp="http://schemas.microsoft.com/office/drawing/2018/hyperlinkcolor" val="tx"/>
                    </a:ext>
                  </a:extLst>
                </a:hlinkClick>
              </a:rPr>
              <a:t>http://www.loc.gov/standards/premis/v3/premis-3-0-final.pdf</a:t>
            </a:r>
            <a:endParaRPr sz="1100" b="0" i="0" u="none" strike="noStrike" cap="none" dirty="0">
              <a:solidFill>
                <a:srgbClr val="000000"/>
              </a:solidFill>
              <a:latin typeface="Verdana"/>
              <a:ea typeface="Verdana"/>
              <a:cs typeface="Verdana"/>
              <a:sym typeface="Verdana"/>
            </a:endParaRPr>
          </a:p>
          <a:p>
            <a:pPr marL="82550" marR="0" lvl="0" indent="0" algn="l" rtl="0">
              <a:lnSpc>
                <a:spcPct val="100000"/>
              </a:lnSpc>
              <a:spcBef>
                <a:spcPts val="600"/>
              </a:spcBef>
              <a:spcAft>
                <a:spcPts val="0"/>
              </a:spcAft>
              <a:buClr>
                <a:srgbClr val="E46C0A"/>
              </a:buClr>
              <a:buSzPts val="1280"/>
              <a:buFont typeface="Noto Sans Symbols"/>
              <a:buNone/>
            </a:pPr>
            <a:br>
              <a:rPr lang="en-US" sz="1100" b="0" i="0" u="none" strike="noStrike" cap="none" dirty="0">
                <a:solidFill>
                  <a:srgbClr val="000000"/>
                </a:solidFill>
                <a:latin typeface="Verdana"/>
                <a:ea typeface="Verdana"/>
                <a:cs typeface="Verdana"/>
                <a:sym typeface="Verdana"/>
              </a:rPr>
            </a:br>
            <a:br>
              <a:rPr lang="en-US" sz="1100" b="0" i="0" u="none" strike="noStrike" cap="none" dirty="0">
                <a:solidFill>
                  <a:srgbClr val="000000"/>
                </a:solidFill>
                <a:latin typeface="Verdana"/>
                <a:ea typeface="Verdana"/>
                <a:cs typeface="Verdana"/>
                <a:sym typeface="Verdana"/>
              </a:rPr>
            </a:br>
            <a:endParaRPr sz="1050" b="0" i="0" u="none" strike="noStrike" cap="none" dirty="0">
              <a:solidFill>
                <a:srgbClr val="000000"/>
              </a:solidFill>
              <a:latin typeface="Verdana"/>
              <a:ea typeface="Verdana"/>
              <a:cs typeface="Verdana"/>
              <a:sym typeface="Verdana"/>
            </a:endParaRPr>
          </a:p>
        </p:txBody>
      </p:sp>
      <p:sp>
        <p:nvSpPr>
          <p:cNvPr id="2" name="Titel 1"/>
          <p:cNvSpPr>
            <a:spLocks noGrp="1"/>
          </p:cNvSpPr>
          <p:nvPr>
            <p:ph type="title"/>
          </p:nvPr>
        </p:nvSpPr>
        <p:spPr/>
        <p:txBody>
          <a:bodyPr/>
          <a:lstStyle/>
          <a:p>
            <a:r>
              <a:rPr lang="da-DK" dirty="0"/>
              <a:t>A </a:t>
            </a:r>
            <a:r>
              <a:rPr lang="da-DK" dirty="0" err="1"/>
              <a:t>digitization</a:t>
            </a:r>
            <a:r>
              <a:rPr lang="da-DK" dirty="0"/>
              <a:t> </a:t>
            </a:r>
            <a:r>
              <a:rPr lang="da-DK" dirty="0" err="1"/>
              <a:t>example</a:t>
            </a:r>
            <a:endParaRPr lang="en-US" dirty="0"/>
          </a:p>
        </p:txBody>
      </p:sp>
      <p:pic>
        <p:nvPicPr>
          <p:cNvPr id="4" name="Google Shape;3875;p140" descr="Picture-TIFF-icon"/>
          <p:cNvPicPr preferRelativeResize="0"/>
          <p:nvPr/>
        </p:nvPicPr>
        <p:blipFill rotWithShape="1">
          <a:blip r:embed="rId5">
            <a:alphaModFix/>
          </a:blip>
          <a:srcRect/>
          <a:stretch/>
        </p:blipFill>
        <p:spPr>
          <a:xfrm>
            <a:off x="6805111" y="2749153"/>
            <a:ext cx="461962" cy="471487"/>
          </a:xfrm>
          <a:prstGeom prst="rect">
            <a:avLst/>
          </a:prstGeom>
          <a:noFill/>
          <a:ln>
            <a:noFill/>
          </a:ln>
        </p:spPr>
      </p:pic>
      <p:sp>
        <p:nvSpPr>
          <p:cNvPr id="5" name="Google Shape;3883;p140"/>
          <p:cNvSpPr/>
          <p:nvPr/>
        </p:nvSpPr>
        <p:spPr>
          <a:xfrm>
            <a:off x="5253743" y="2675113"/>
            <a:ext cx="1084424" cy="620381"/>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lvl="0" algn="ctr">
              <a:buClr>
                <a:srgbClr val="632423"/>
              </a:buClr>
              <a:buSzPts val="1800"/>
            </a:pPr>
            <a:r>
              <a:rPr lang="en-US" sz="1600" b="1" i="1" dirty="0">
                <a:solidFill>
                  <a:srgbClr val="632423"/>
                </a:solidFill>
                <a:latin typeface="Verdana"/>
                <a:ea typeface="Verdana"/>
                <a:cs typeface="Verdana"/>
                <a:sym typeface="Verdana"/>
              </a:rPr>
              <a:t>Object: file</a:t>
            </a:r>
            <a:endParaRPr lang="en-US" sz="1600" dirty="0"/>
          </a:p>
        </p:txBody>
      </p:sp>
      <p:cxnSp>
        <p:nvCxnSpPr>
          <p:cNvPr id="6" name="Google Shape;3891;p140"/>
          <p:cNvCxnSpPr>
            <a:stCxn id="5" idx="3"/>
            <a:endCxn id="4" idx="1"/>
          </p:cNvCxnSpPr>
          <p:nvPr/>
        </p:nvCxnSpPr>
        <p:spPr>
          <a:xfrm flipV="1">
            <a:off x="6338167" y="2984897"/>
            <a:ext cx="466944" cy="407"/>
          </a:xfrm>
          <a:prstGeom prst="straightConnector1">
            <a:avLst/>
          </a:prstGeom>
          <a:noFill/>
          <a:ln w="28575" cap="flat" cmpd="sng">
            <a:solidFill>
              <a:schemeClr val="dk1"/>
            </a:solidFill>
            <a:prstDash val="solid"/>
            <a:round/>
            <a:headEnd type="none" w="sm" len="sm"/>
            <a:tailEnd type="stealth" w="med" len="med"/>
          </a:ln>
        </p:spPr>
      </p:cxnSp>
      <p:grpSp>
        <p:nvGrpSpPr>
          <p:cNvPr id="11" name="Google Shape;3313;p123"/>
          <p:cNvGrpSpPr>
            <a:grpSpLocks noChangeAspect="1"/>
          </p:cNvGrpSpPr>
          <p:nvPr/>
        </p:nvGrpSpPr>
        <p:grpSpPr>
          <a:xfrm>
            <a:off x="4660295" y="722148"/>
            <a:ext cx="2762745" cy="1296000"/>
            <a:chOff x="965499" y="2091613"/>
            <a:chExt cx="6507768" cy="2773164"/>
          </a:xfrm>
        </p:grpSpPr>
        <p:grpSp>
          <p:nvGrpSpPr>
            <p:cNvPr id="12" name="Google Shape;3314;p123"/>
            <p:cNvGrpSpPr/>
            <p:nvPr/>
          </p:nvGrpSpPr>
          <p:grpSpPr>
            <a:xfrm>
              <a:off x="6757312" y="3032916"/>
              <a:ext cx="715955" cy="240394"/>
              <a:chOff x="3041148" y="2065491"/>
              <a:chExt cx="2754988" cy="925033"/>
            </a:xfrm>
          </p:grpSpPr>
          <p:sp>
            <p:nvSpPr>
              <p:cNvPr id="24" name="Google Shape;3315;p123"/>
              <p:cNvSpPr/>
              <p:nvPr/>
            </p:nvSpPr>
            <p:spPr>
              <a:xfrm>
                <a:off x="4495679" y="2065491"/>
                <a:ext cx="1300457"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100" b="0" i="0" u="none" strike="noStrike" cap="none">
                  <a:solidFill>
                    <a:srgbClr val="FFFFFF"/>
                  </a:solidFill>
                  <a:latin typeface="Gill Sans"/>
                  <a:ea typeface="Gill Sans"/>
                  <a:cs typeface="Gill Sans"/>
                  <a:sym typeface="Gill Sans"/>
                </a:endParaRPr>
              </a:p>
            </p:txBody>
          </p:sp>
          <p:sp>
            <p:nvSpPr>
              <p:cNvPr id="25" name="Google Shape;3316;p123"/>
              <p:cNvSpPr/>
              <p:nvPr/>
            </p:nvSpPr>
            <p:spPr>
              <a:xfrm rot="-180000">
                <a:off x="3055507" y="2329098"/>
                <a:ext cx="2160261"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100" b="0" i="0" u="none" strike="noStrike" cap="none">
                  <a:solidFill>
                    <a:srgbClr val="FFFFFF"/>
                  </a:solidFill>
                  <a:latin typeface="Gill Sans"/>
                  <a:ea typeface="Gill Sans"/>
                  <a:cs typeface="Gill Sans"/>
                  <a:sym typeface="Gill Sans"/>
                </a:endParaRPr>
              </a:p>
            </p:txBody>
          </p:sp>
        </p:grpSp>
        <p:sp>
          <p:nvSpPr>
            <p:cNvPr id="13" name="Google Shape;3317;p123"/>
            <p:cNvSpPr/>
            <p:nvPr/>
          </p:nvSpPr>
          <p:spPr>
            <a:xfrm>
              <a:off x="1297869" y="3644382"/>
              <a:ext cx="212271" cy="289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100" b="0" i="0" u="none" strike="noStrike" cap="none">
                <a:solidFill>
                  <a:srgbClr val="FFFFFF"/>
                </a:solidFill>
                <a:latin typeface="Gill Sans"/>
                <a:ea typeface="Gill Sans"/>
                <a:cs typeface="Gill Sans"/>
                <a:sym typeface="Gill Sans"/>
              </a:endParaRPr>
            </a:p>
          </p:txBody>
        </p:sp>
        <p:sp>
          <p:nvSpPr>
            <p:cNvPr id="14" name="Google Shape;3318;p123"/>
            <p:cNvSpPr/>
            <p:nvPr/>
          </p:nvSpPr>
          <p:spPr>
            <a:xfrm>
              <a:off x="1356524" y="3192760"/>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200" b="1" i="0" u="none" strike="noStrike" cap="none">
                  <a:solidFill>
                    <a:srgbClr val="FFFFFF"/>
                  </a:solidFill>
                  <a:latin typeface="Verdana"/>
                  <a:ea typeface="Verdana"/>
                  <a:cs typeface="Verdana"/>
                  <a:sym typeface="Verdana"/>
                </a:rPr>
                <a:t>Object</a:t>
              </a:r>
              <a:endParaRPr sz="1100"/>
            </a:p>
          </p:txBody>
        </p:sp>
        <p:sp>
          <p:nvSpPr>
            <p:cNvPr id="15" name="Google Shape;3319;p123"/>
            <p:cNvSpPr/>
            <p:nvPr/>
          </p:nvSpPr>
          <p:spPr>
            <a:xfrm>
              <a:off x="3856288" y="4288832"/>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200" b="1" i="0" u="none" strike="noStrike" cap="none" dirty="0">
                  <a:solidFill>
                    <a:srgbClr val="FFFFFF"/>
                  </a:solidFill>
                  <a:latin typeface="Verdana"/>
                  <a:ea typeface="Verdana"/>
                  <a:cs typeface="Verdana"/>
                  <a:sym typeface="Verdana"/>
                </a:rPr>
                <a:t>Event</a:t>
              </a:r>
              <a:endParaRPr sz="1100" dirty="0"/>
            </a:p>
          </p:txBody>
        </p:sp>
        <p:sp>
          <p:nvSpPr>
            <p:cNvPr id="16" name="Google Shape;3320;p123"/>
            <p:cNvSpPr/>
            <p:nvPr/>
          </p:nvSpPr>
          <p:spPr>
            <a:xfrm>
              <a:off x="5889616" y="3192760"/>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200" b="1" i="0" u="none" strike="noStrike" cap="none">
                  <a:solidFill>
                    <a:srgbClr val="FFFFFF"/>
                  </a:solidFill>
                  <a:latin typeface="Verdana"/>
                  <a:ea typeface="Verdana"/>
                  <a:cs typeface="Verdana"/>
                  <a:sym typeface="Verdana"/>
                </a:rPr>
                <a:t>Agent</a:t>
              </a:r>
              <a:endParaRPr sz="1100"/>
            </a:p>
          </p:txBody>
        </p:sp>
        <p:sp>
          <p:nvSpPr>
            <p:cNvPr id="17" name="Google Shape;3321;p123"/>
            <p:cNvSpPr/>
            <p:nvPr/>
          </p:nvSpPr>
          <p:spPr>
            <a:xfrm>
              <a:off x="3856288" y="2091613"/>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1200" b="1" i="0" u="none" strike="noStrike" cap="none">
                  <a:solidFill>
                    <a:srgbClr val="FFFFFF"/>
                  </a:solidFill>
                  <a:latin typeface="Verdana"/>
                  <a:ea typeface="Verdana"/>
                  <a:cs typeface="Verdana"/>
                  <a:sym typeface="Verdana"/>
                </a:rPr>
                <a:t>Rights</a:t>
              </a:r>
              <a:endParaRPr sz="1100"/>
            </a:p>
          </p:txBody>
        </p:sp>
        <p:sp>
          <p:nvSpPr>
            <p:cNvPr id="18" name="Google Shape;3322;p123"/>
            <p:cNvSpPr/>
            <p:nvPr/>
          </p:nvSpPr>
          <p:spPr>
            <a:xfrm rot="-5400000">
              <a:off x="969089" y="3303343"/>
              <a:ext cx="431325" cy="43850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050" b="0" i="0" u="none" strike="noStrike" cap="none">
                <a:solidFill>
                  <a:srgbClr val="000000"/>
                </a:solidFill>
                <a:latin typeface="Gill Sans"/>
                <a:ea typeface="Gill Sans"/>
                <a:cs typeface="Gill Sans"/>
                <a:sym typeface="Gill Sans"/>
              </a:endParaRPr>
            </a:p>
          </p:txBody>
        </p:sp>
        <p:cxnSp>
          <p:nvCxnSpPr>
            <p:cNvPr id="19" name="Google Shape;3323;p123"/>
            <p:cNvCxnSpPr>
              <a:stCxn id="17" idx="1"/>
              <a:endCxn id="14" idx="0"/>
            </p:cNvCxnSpPr>
            <p:nvPr/>
          </p:nvCxnSpPr>
          <p:spPr>
            <a:xfrm flipH="1">
              <a:off x="2085388" y="2379586"/>
              <a:ext cx="17709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20" name="Google Shape;3324;p123"/>
            <p:cNvCxnSpPr>
              <a:stCxn id="17" idx="3"/>
              <a:endCxn id="16" idx="0"/>
            </p:cNvCxnSpPr>
            <p:nvPr/>
          </p:nvCxnSpPr>
          <p:spPr>
            <a:xfrm>
              <a:off x="5314251" y="2379586"/>
              <a:ext cx="13044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21" name="Google Shape;3325;p123"/>
            <p:cNvCxnSpPr>
              <a:stCxn id="15" idx="3"/>
              <a:endCxn id="16" idx="2"/>
            </p:cNvCxnSpPr>
            <p:nvPr/>
          </p:nvCxnSpPr>
          <p:spPr>
            <a:xfrm rot="10800000" flipH="1">
              <a:off x="5314251" y="3768605"/>
              <a:ext cx="13044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22" name="Google Shape;3326;p123"/>
            <p:cNvCxnSpPr>
              <a:stCxn id="15" idx="1"/>
              <a:endCxn id="14" idx="2"/>
            </p:cNvCxnSpPr>
            <p:nvPr/>
          </p:nvCxnSpPr>
          <p:spPr>
            <a:xfrm rot="10800000">
              <a:off x="2085388" y="3768605"/>
              <a:ext cx="17709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23" name="Google Shape;3327;p123"/>
            <p:cNvCxnSpPr>
              <a:stCxn id="14" idx="3"/>
              <a:endCxn id="16" idx="1"/>
            </p:cNvCxnSpPr>
            <p:nvPr/>
          </p:nvCxnSpPr>
          <p:spPr>
            <a:xfrm>
              <a:off x="2814487" y="3480732"/>
              <a:ext cx="3075000" cy="0"/>
            </a:xfrm>
            <a:prstGeom prst="straightConnector1">
              <a:avLst/>
            </a:prstGeom>
            <a:noFill/>
            <a:ln w="28575" cap="flat" cmpd="sng">
              <a:solidFill>
                <a:schemeClr val="accent1"/>
              </a:solidFill>
              <a:prstDash val="solid"/>
              <a:round/>
              <a:headEnd type="stealth" w="med" len="med"/>
              <a:tailEnd type="none" w="sm" len="sm"/>
            </a:ln>
          </p:spPr>
        </p:cxnSp>
      </p:grpSp>
      <p:sp>
        <p:nvSpPr>
          <p:cNvPr id="27" name="Rektangel 26"/>
          <p:cNvSpPr/>
          <p:nvPr/>
        </p:nvSpPr>
        <p:spPr>
          <a:xfrm>
            <a:off x="5212928" y="3315063"/>
            <a:ext cx="2047136" cy="1600438"/>
          </a:xfrm>
          <a:prstGeom prst="rect">
            <a:avLst/>
          </a:prstGeom>
        </p:spPr>
        <p:txBody>
          <a:bodyPr wrap="square">
            <a:spAutoFit/>
          </a:bodyPr>
          <a:lstStyle/>
          <a:p>
            <a:r>
              <a:rPr lang="en-US" dirty="0">
                <a:latin typeface="Verdana"/>
                <a:ea typeface="Verdana"/>
                <a:cs typeface="Verdana"/>
                <a:sym typeface="Verdana"/>
              </a:rPr>
              <a:t>Identifier, </a:t>
            </a:r>
            <a:br>
              <a:rPr lang="en-US" dirty="0">
                <a:latin typeface="Verdana"/>
                <a:ea typeface="Verdana"/>
                <a:cs typeface="Verdana"/>
                <a:sym typeface="Verdana"/>
              </a:rPr>
            </a:br>
            <a:r>
              <a:rPr lang="en-US" dirty="0">
                <a:latin typeface="Verdana"/>
                <a:ea typeface="Verdana"/>
                <a:cs typeface="Verdana"/>
                <a:sym typeface="Verdana"/>
              </a:rPr>
              <a:t>fixity, </a:t>
            </a:r>
            <a:br>
              <a:rPr lang="en-US" dirty="0">
                <a:latin typeface="Verdana"/>
                <a:ea typeface="Verdana"/>
                <a:cs typeface="Verdana"/>
                <a:sym typeface="Verdana"/>
              </a:rPr>
            </a:br>
            <a:r>
              <a:rPr lang="en-US" dirty="0">
                <a:latin typeface="Verdana"/>
                <a:ea typeface="Verdana"/>
                <a:cs typeface="Verdana"/>
                <a:sym typeface="Verdana"/>
              </a:rPr>
              <a:t>file format, </a:t>
            </a:r>
            <a:br>
              <a:rPr lang="en-US" dirty="0">
                <a:latin typeface="Verdana"/>
                <a:ea typeface="Verdana"/>
                <a:cs typeface="Verdana"/>
                <a:sym typeface="Verdana"/>
              </a:rPr>
            </a:br>
            <a:r>
              <a:rPr lang="en-US" dirty="0">
                <a:latin typeface="Verdana"/>
                <a:ea typeface="Verdana"/>
                <a:cs typeface="Verdana"/>
                <a:sym typeface="Verdana"/>
              </a:rPr>
              <a:t>creating application, preservation level etc.</a:t>
            </a:r>
          </a:p>
          <a:p>
            <a:endParaRPr lang="en-US" dirty="0"/>
          </a:p>
        </p:txBody>
      </p:sp>
      <p:sp>
        <p:nvSpPr>
          <p:cNvPr id="31" name="Google Shape;3883;p140"/>
          <p:cNvSpPr/>
          <p:nvPr/>
        </p:nvSpPr>
        <p:spPr>
          <a:xfrm>
            <a:off x="1047463" y="2672129"/>
            <a:ext cx="1492437" cy="620381"/>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lvl="0" algn="ctr">
              <a:buClr>
                <a:srgbClr val="632423"/>
              </a:buClr>
              <a:buSzPts val="1800"/>
            </a:pPr>
            <a:r>
              <a:rPr lang="en-US" sz="1600" b="1" i="1" dirty="0">
                <a:solidFill>
                  <a:srgbClr val="632423"/>
                </a:solidFill>
                <a:latin typeface="Verdana"/>
                <a:ea typeface="Verdana"/>
                <a:cs typeface="Verdana"/>
                <a:sym typeface="Verdana"/>
              </a:rPr>
              <a:t>Agent</a:t>
            </a:r>
            <a:br>
              <a:rPr lang="en-US" sz="1600" b="1" i="1" dirty="0">
                <a:solidFill>
                  <a:srgbClr val="632423"/>
                </a:solidFill>
                <a:latin typeface="Verdana"/>
                <a:ea typeface="Verdana"/>
                <a:cs typeface="Verdana"/>
                <a:sym typeface="Verdana"/>
              </a:rPr>
            </a:br>
            <a:r>
              <a:rPr lang="en-US" sz="1600" i="1" dirty="0">
                <a:solidFill>
                  <a:srgbClr val="632423"/>
                </a:solidFill>
                <a:latin typeface="Verdana"/>
                <a:ea typeface="Verdana"/>
                <a:cs typeface="Verdana"/>
                <a:sym typeface="Verdana"/>
              </a:rPr>
              <a:t>(digitizer)</a:t>
            </a:r>
            <a:endParaRPr lang="en-US" sz="1600" dirty="0"/>
          </a:p>
        </p:txBody>
      </p:sp>
      <p:sp>
        <p:nvSpPr>
          <p:cNvPr id="32" name="Google Shape;3883;p140"/>
          <p:cNvSpPr/>
          <p:nvPr/>
        </p:nvSpPr>
        <p:spPr>
          <a:xfrm>
            <a:off x="3111964" y="2670713"/>
            <a:ext cx="1595691" cy="620381"/>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lvl="0" algn="ctr">
              <a:buClr>
                <a:srgbClr val="632423"/>
              </a:buClr>
              <a:buSzPts val="1800"/>
            </a:pPr>
            <a:r>
              <a:rPr lang="en-US" sz="1600" b="1" i="1" dirty="0">
                <a:solidFill>
                  <a:srgbClr val="632423"/>
                </a:solidFill>
                <a:latin typeface="Verdana"/>
                <a:ea typeface="Verdana"/>
                <a:cs typeface="Verdana"/>
                <a:sym typeface="Verdana"/>
              </a:rPr>
              <a:t>Event</a:t>
            </a:r>
            <a:br>
              <a:rPr lang="en-US" sz="1600" b="1" i="1" dirty="0">
                <a:solidFill>
                  <a:srgbClr val="632423"/>
                </a:solidFill>
                <a:latin typeface="Verdana"/>
                <a:ea typeface="Verdana"/>
                <a:cs typeface="Verdana"/>
                <a:sym typeface="Verdana"/>
              </a:rPr>
            </a:br>
            <a:r>
              <a:rPr lang="en-US" sz="1600" i="1" dirty="0">
                <a:solidFill>
                  <a:srgbClr val="632423"/>
                </a:solidFill>
                <a:latin typeface="Verdana"/>
                <a:ea typeface="Verdana"/>
                <a:cs typeface="Verdana"/>
                <a:sym typeface="Verdana"/>
              </a:rPr>
              <a:t>(digitization)</a:t>
            </a:r>
            <a:endParaRPr lang="en-US" sz="1600" dirty="0"/>
          </a:p>
        </p:txBody>
      </p:sp>
      <p:cxnSp>
        <p:nvCxnSpPr>
          <p:cNvPr id="33" name="Google Shape;3891;p140"/>
          <p:cNvCxnSpPr>
            <a:stCxn id="5" idx="1"/>
            <a:endCxn id="32" idx="3"/>
          </p:cNvCxnSpPr>
          <p:nvPr/>
        </p:nvCxnSpPr>
        <p:spPr>
          <a:xfrm flipH="1" flipV="1">
            <a:off x="4707655" y="2980904"/>
            <a:ext cx="546088" cy="4400"/>
          </a:xfrm>
          <a:prstGeom prst="straightConnector1">
            <a:avLst/>
          </a:prstGeom>
          <a:noFill/>
          <a:ln w="28575" cap="flat" cmpd="sng">
            <a:solidFill>
              <a:schemeClr val="dk1"/>
            </a:solidFill>
            <a:prstDash val="solid"/>
            <a:round/>
            <a:headEnd type="none" w="sm" len="sm"/>
            <a:tailEnd type="stealth" w="med" len="med"/>
          </a:ln>
        </p:spPr>
      </p:cxnSp>
      <p:cxnSp>
        <p:nvCxnSpPr>
          <p:cNvPr id="36" name="Google Shape;3891;p140"/>
          <p:cNvCxnSpPr>
            <a:stCxn id="32" idx="1"/>
            <a:endCxn id="31" idx="3"/>
          </p:cNvCxnSpPr>
          <p:nvPr/>
        </p:nvCxnSpPr>
        <p:spPr>
          <a:xfrm flipH="1">
            <a:off x="2539900" y="2980904"/>
            <a:ext cx="572064" cy="1416"/>
          </a:xfrm>
          <a:prstGeom prst="straightConnector1">
            <a:avLst/>
          </a:prstGeom>
          <a:noFill/>
          <a:ln w="28575" cap="flat" cmpd="sng">
            <a:solidFill>
              <a:schemeClr val="dk1"/>
            </a:solidFill>
            <a:prstDash val="solid"/>
            <a:round/>
            <a:headEnd type="none" w="sm" len="sm"/>
            <a:tailEnd type="stealth" w="med" len="med"/>
          </a:ln>
        </p:spPr>
      </p:cxnSp>
      <p:sp>
        <p:nvSpPr>
          <p:cNvPr id="49" name="Rektangel 48"/>
          <p:cNvSpPr/>
          <p:nvPr/>
        </p:nvSpPr>
        <p:spPr>
          <a:xfrm>
            <a:off x="864696" y="3373037"/>
            <a:ext cx="2184471" cy="954107"/>
          </a:xfrm>
          <a:prstGeom prst="rect">
            <a:avLst/>
          </a:prstGeom>
        </p:spPr>
        <p:txBody>
          <a:bodyPr wrap="square">
            <a:spAutoFit/>
          </a:bodyPr>
          <a:lstStyle/>
          <a:p>
            <a:r>
              <a:rPr lang="en-US" dirty="0">
                <a:latin typeface="Verdana"/>
                <a:ea typeface="Verdana"/>
                <a:cs typeface="Verdana"/>
                <a:sym typeface="Verdana"/>
              </a:rPr>
              <a:t>Identifier, </a:t>
            </a:r>
            <a:br>
              <a:rPr lang="en-US" dirty="0">
                <a:latin typeface="Verdana"/>
                <a:ea typeface="Verdana"/>
                <a:cs typeface="Verdana"/>
                <a:sym typeface="Verdana"/>
              </a:rPr>
            </a:br>
            <a:r>
              <a:rPr lang="en-US" dirty="0">
                <a:latin typeface="Verdana"/>
                <a:ea typeface="Verdana"/>
                <a:cs typeface="Verdana"/>
                <a:sym typeface="Verdana"/>
              </a:rPr>
              <a:t>type (person), </a:t>
            </a:r>
            <a:br>
              <a:rPr lang="en-US" dirty="0">
                <a:latin typeface="Verdana"/>
                <a:ea typeface="Verdana"/>
                <a:cs typeface="Verdana"/>
                <a:sym typeface="Verdana"/>
              </a:rPr>
            </a:br>
            <a:r>
              <a:rPr lang="en-US" dirty="0">
                <a:latin typeface="Verdana"/>
                <a:ea typeface="Verdana"/>
                <a:cs typeface="Verdana"/>
                <a:sym typeface="Verdana"/>
              </a:rPr>
              <a:t>name etc.</a:t>
            </a:r>
          </a:p>
          <a:p>
            <a:endParaRPr lang="en-US" dirty="0"/>
          </a:p>
        </p:txBody>
      </p:sp>
      <p:sp>
        <p:nvSpPr>
          <p:cNvPr id="65" name="Rektangel 64"/>
          <p:cNvSpPr/>
          <p:nvPr/>
        </p:nvSpPr>
        <p:spPr>
          <a:xfrm>
            <a:off x="3111964" y="3351886"/>
            <a:ext cx="2184471" cy="1169551"/>
          </a:xfrm>
          <a:prstGeom prst="rect">
            <a:avLst/>
          </a:prstGeom>
        </p:spPr>
        <p:txBody>
          <a:bodyPr wrap="square">
            <a:spAutoFit/>
          </a:bodyPr>
          <a:lstStyle/>
          <a:p>
            <a:r>
              <a:rPr lang="en-US" dirty="0">
                <a:latin typeface="Verdana"/>
                <a:ea typeface="Verdana"/>
                <a:cs typeface="Verdana"/>
                <a:sym typeface="Verdana"/>
              </a:rPr>
              <a:t>Identifier, </a:t>
            </a:r>
            <a:br>
              <a:rPr lang="en-US" dirty="0">
                <a:latin typeface="Verdana"/>
                <a:ea typeface="Verdana"/>
                <a:cs typeface="Verdana"/>
                <a:sym typeface="Verdana"/>
              </a:rPr>
            </a:br>
            <a:r>
              <a:rPr lang="en-US" dirty="0">
                <a:latin typeface="Verdana"/>
                <a:ea typeface="Verdana"/>
                <a:cs typeface="Verdana"/>
                <a:sym typeface="Verdana"/>
              </a:rPr>
              <a:t>type (creation), </a:t>
            </a:r>
            <a:br>
              <a:rPr lang="en-US" dirty="0">
                <a:latin typeface="Verdana"/>
                <a:ea typeface="Verdana"/>
                <a:cs typeface="Verdana"/>
                <a:sym typeface="Verdana"/>
              </a:rPr>
            </a:br>
            <a:r>
              <a:rPr lang="en-US" dirty="0">
                <a:latin typeface="Verdana"/>
                <a:ea typeface="Verdana"/>
                <a:cs typeface="Verdana"/>
                <a:sym typeface="Verdana"/>
              </a:rPr>
              <a:t>date/time </a:t>
            </a:r>
          </a:p>
          <a:p>
            <a:r>
              <a:rPr lang="en-US" dirty="0">
                <a:latin typeface="Verdana"/>
                <a:ea typeface="Verdana"/>
                <a:cs typeface="Verdana"/>
                <a:sym typeface="Verdana"/>
              </a:rPr>
              <a:t>etc.</a:t>
            </a:r>
          </a:p>
          <a:p>
            <a:endParaRPr lang="en-US" dirty="0"/>
          </a:p>
        </p:txBody>
      </p:sp>
      <p:sp>
        <p:nvSpPr>
          <p:cNvPr id="69" name="Google Shape;3328;p123"/>
          <p:cNvSpPr/>
          <p:nvPr/>
        </p:nvSpPr>
        <p:spPr>
          <a:xfrm>
            <a:off x="4227108" y="1173735"/>
            <a:ext cx="1344612" cy="972175"/>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76" name="Google Shape;3328;p123"/>
          <p:cNvSpPr/>
          <p:nvPr/>
        </p:nvSpPr>
        <p:spPr>
          <a:xfrm>
            <a:off x="861574" y="2457450"/>
            <a:ext cx="2046726" cy="1727200"/>
          </a:xfrm>
          <a:prstGeom prst="roundRect">
            <a:avLst>
              <a:gd name="adj" fmla="val 16667"/>
            </a:avLst>
          </a:prstGeom>
          <a:noFill/>
          <a:ln w="57150" cap="flat" cmpd="sng">
            <a:solidFill>
              <a:srgbClr val="0020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37" name="Google Shape;3328;p123"/>
          <p:cNvSpPr/>
          <p:nvPr/>
        </p:nvSpPr>
        <p:spPr>
          <a:xfrm>
            <a:off x="5774306" y="1662664"/>
            <a:ext cx="1865580" cy="708835"/>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pic>
        <p:nvPicPr>
          <p:cNvPr id="38" name="Picture 2" descr="P:\digital.bevaring.dk\Illustrations\web\Begivenheder_Events_DigitalPreservati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8222" y="1732708"/>
            <a:ext cx="863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Google Shape;3328;p123"/>
          <p:cNvSpPr/>
          <p:nvPr/>
        </p:nvSpPr>
        <p:spPr>
          <a:xfrm>
            <a:off x="6668222" y="892468"/>
            <a:ext cx="2111567" cy="840240"/>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nvGrpSpPr>
          <p:cNvPr id="54" name="Gruppe 53"/>
          <p:cNvGrpSpPr>
            <a:grpSpLocks noChangeAspect="1"/>
          </p:cNvGrpSpPr>
          <p:nvPr/>
        </p:nvGrpSpPr>
        <p:grpSpPr>
          <a:xfrm>
            <a:off x="7585053" y="938717"/>
            <a:ext cx="1061884" cy="756000"/>
            <a:chOff x="7310207" y="3514369"/>
            <a:chExt cx="1143840" cy="814348"/>
          </a:xfrm>
        </p:grpSpPr>
        <p:grpSp>
          <p:nvGrpSpPr>
            <p:cNvPr id="55" name="Gruppe 60"/>
            <p:cNvGrpSpPr>
              <a:grpSpLocks/>
            </p:cNvGrpSpPr>
            <p:nvPr/>
          </p:nvGrpSpPr>
          <p:grpSpPr bwMode="auto">
            <a:xfrm>
              <a:off x="7990869" y="3623913"/>
              <a:ext cx="463178" cy="556102"/>
              <a:chOff x="8551729" y="4221090"/>
              <a:chExt cx="592277" cy="504056"/>
            </a:xfrm>
          </p:grpSpPr>
          <p:grpSp>
            <p:nvGrpSpPr>
              <p:cNvPr id="64" name="Gruppe 39"/>
              <p:cNvGrpSpPr>
                <a:grpSpLocks/>
              </p:cNvGrpSpPr>
              <p:nvPr/>
            </p:nvGrpSpPr>
            <p:grpSpPr bwMode="auto">
              <a:xfrm>
                <a:off x="8573490" y="4221090"/>
                <a:ext cx="570516" cy="504056"/>
                <a:chOff x="1547677" y="4797157"/>
                <a:chExt cx="901205" cy="1196752"/>
              </a:xfrm>
            </p:grpSpPr>
            <p:sp>
              <p:nvSpPr>
                <p:cNvPr id="70" name="Rektangel 69"/>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71" name="Billede 70" descr="house.png"/>
                <p:cNvPicPr>
                  <a:picLocks noChangeAspect="1"/>
                </p:cNvPicPr>
                <p:nvPr/>
              </p:nvPicPr>
              <p:blipFill>
                <a:blip r:embed="rId7"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66" name="Picture 3" descr="P:\ConferencesAndJournals\iPres\2016\PREMIS\Karakterisering_DigitalBevaring.png"/>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6" name="Billede 5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57" name="Gruppe 56"/>
            <p:cNvGrpSpPr/>
            <p:nvPr/>
          </p:nvGrpSpPr>
          <p:grpSpPr>
            <a:xfrm>
              <a:off x="7675295" y="3799563"/>
              <a:ext cx="316631" cy="529154"/>
              <a:chOff x="7520134" y="4865665"/>
              <a:chExt cx="331676" cy="583948"/>
            </a:xfrm>
          </p:grpSpPr>
          <p:sp>
            <p:nvSpPr>
              <p:cNvPr id="59" name="Rektangel 58"/>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0" name="Rektangel 59"/>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1" name="Rektangel 60"/>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2" name="Rektangel 61"/>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63" name="Billede 6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58" name="Billede 5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
        <p:nvSpPr>
          <p:cNvPr id="68" name="Google Shape;3651;p133"/>
          <p:cNvSpPr/>
          <p:nvPr/>
        </p:nvSpPr>
        <p:spPr>
          <a:xfrm>
            <a:off x="2267744" y="4176000"/>
            <a:ext cx="2088232" cy="151615"/>
          </a:xfrm>
          <a:prstGeom prst="roundRect">
            <a:avLst>
              <a:gd name="adj" fmla="val 16667"/>
            </a:avLst>
          </a:prstGeom>
          <a:no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72" name="Google Shape;3647;p133"/>
          <p:cNvSpPr txBox="1">
            <a:spLocks noGrp="1"/>
          </p:cNvSpPr>
          <p:nvPr>
            <p:ph type="body" idx="1"/>
          </p:nvPr>
        </p:nvSpPr>
        <p:spPr>
          <a:xfrm>
            <a:off x="5402010" y="922605"/>
            <a:ext cx="3562478" cy="5160962"/>
          </a:xfrm>
          <a:prstGeom prst="rect">
            <a:avLst/>
          </a:prstGeom>
          <a:noFill/>
          <a:ln>
            <a:noFill/>
          </a:ln>
        </p:spPr>
        <p:txBody>
          <a:bodyPr spcFirstLastPara="1" wrap="square" lIns="91425" tIns="45700" rIns="91425" bIns="45700" anchor="t" anchorCtr="0">
            <a:normAutofit/>
          </a:bodyPr>
          <a:lstStyle/>
          <a:p>
            <a:pPr marL="82550" lvl="0" indent="0" algn="l" rtl="0">
              <a:spcBef>
                <a:spcPts val="0"/>
              </a:spcBef>
              <a:spcAft>
                <a:spcPts val="0"/>
              </a:spcAft>
              <a:buSzPts val="2240"/>
              <a:buNone/>
            </a:pPr>
            <a:endParaRPr sz="2800" dirty="0"/>
          </a:p>
          <a:p>
            <a:pPr marL="82550" lvl="0" indent="0" algn="l" rtl="0">
              <a:spcBef>
                <a:spcPts val="600"/>
              </a:spcBef>
              <a:spcAft>
                <a:spcPts val="0"/>
              </a:spcAft>
              <a:buSzPts val="2240"/>
              <a:buNone/>
            </a:pPr>
            <a:r>
              <a:rPr lang="en-US" sz="2800" dirty="0"/>
              <a:t>Data Dictionary </a:t>
            </a:r>
            <a:br>
              <a:rPr lang="en-US" sz="2800" dirty="0"/>
            </a:br>
            <a:r>
              <a:rPr lang="en-US" sz="2800" dirty="0"/>
              <a:t>(PREMIS 3.0)</a:t>
            </a:r>
            <a:br>
              <a:rPr lang="en-US" sz="2800" dirty="0"/>
            </a:br>
            <a:endParaRPr sz="200" dirty="0"/>
          </a:p>
          <a:p>
            <a:pPr marL="82550" lvl="0" indent="0" algn="l" rtl="0">
              <a:spcBef>
                <a:spcPts val="600"/>
              </a:spcBef>
              <a:spcAft>
                <a:spcPts val="0"/>
              </a:spcAft>
              <a:buSzPts val="1280"/>
              <a:buNone/>
            </a:pPr>
            <a:r>
              <a:rPr lang="en-US" sz="1600" u="sng" dirty="0">
                <a:solidFill>
                  <a:schemeClr val="hlink"/>
                </a:solidFill>
                <a:hlinkClick r:id="rId4"/>
              </a:rPr>
              <a:t>http://www.loc.gov/standards/premis/v3/premis-3-0-final.pdf</a:t>
            </a:r>
            <a:endParaRPr sz="1600" dirty="0"/>
          </a:p>
          <a:p>
            <a:pPr marL="82550" lvl="0" indent="0" algn="l" rtl="0">
              <a:spcBef>
                <a:spcPts val="600"/>
              </a:spcBef>
              <a:spcAft>
                <a:spcPts val="0"/>
              </a:spcAft>
              <a:buSzPts val="1280"/>
              <a:buNone/>
            </a:pPr>
            <a:br>
              <a:rPr lang="en-US" sz="1600" dirty="0"/>
            </a:br>
            <a:br>
              <a:rPr lang="en-US" sz="1600" dirty="0"/>
            </a:br>
            <a:endParaRPr sz="1400" dirty="0"/>
          </a:p>
        </p:txBody>
      </p:sp>
      <p:pic>
        <p:nvPicPr>
          <p:cNvPr id="78" name="Google Shape;3648;p133"/>
          <p:cNvPicPr preferRelativeResize="0">
            <a:picLocks noChangeAspect="1"/>
          </p:cNvPicPr>
          <p:nvPr/>
        </p:nvPicPr>
        <p:blipFill rotWithShape="1">
          <a:blip r:embed="rId2">
            <a:alphaModFix/>
          </a:blip>
          <a:srcRect/>
          <a:stretch/>
        </p:blipFill>
        <p:spPr>
          <a:xfrm>
            <a:off x="874979" y="4541044"/>
            <a:ext cx="1397014" cy="1800000"/>
          </a:xfrm>
          <a:prstGeom prst="rect">
            <a:avLst/>
          </a:prstGeom>
          <a:noFill/>
          <a:ln w="127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79" name="Google Shape;3648;p133"/>
          <p:cNvPicPr preferRelativeResize="0">
            <a:picLocks noChangeAspect="1"/>
          </p:cNvPicPr>
          <p:nvPr/>
        </p:nvPicPr>
        <p:blipFill rotWithShape="1">
          <a:blip r:embed="rId2">
            <a:alphaModFix/>
          </a:blip>
          <a:srcRect/>
          <a:stretch/>
        </p:blipFill>
        <p:spPr>
          <a:xfrm>
            <a:off x="874800" y="4539600"/>
            <a:ext cx="1397014" cy="1800000"/>
          </a:xfrm>
          <a:prstGeom prst="rect">
            <a:avLst/>
          </a:prstGeom>
          <a:noFill/>
          <a:ln w="127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80" name="Google Shape;3648;p133"/>
          <p:cNvPicPr preferRelativeResize="0">
            <a:picLocks noChangeAspect="1"/>
          </p:cNvPicPr>
          <p:nvPr/>
        </p:nvPicPr>
        <p:blipFill rotWithShape="1">
          <a:blip r:embed="rId2">
            <a:alphaModFix/>
          </a:blip>
          <a:srcRect/>
          <a:stretch/>
        </p:blipFill>
        <p:spPr>
          <a:xfrm>
            <a:off x="6326991" y="3106766"/>
            <a:ext cx="1397014" cy="1800000"/>
          </a:xfrm>
          <a:prstGeom prst="rect">
            <a:avLst/>
          </a:prstGeom>
          <a:noFill/>
          <a:ln w="127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extLst>
      <p:ext uri="{BB962C8B-B14F-4D97-AF65-F5344CB8AC3E}">
        <p14:creationId xmlns:p14="http://schemas.microsoft.com/office/powerpoint/2010/main" val="3552192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73"/>
                                        </p:tgtEl>
                                      </p:cBhvr>
                                    </p:animEffect>
                                    <p:set>
                                      <p:cBhvr>
                                        <p:cTn id="7" dur="1" fill="hold">
                                          <p:stCondLst>
                                            <p:cond delay="499"/>
                                          </p:stCondLst>
                                        </p:cTn>
                                        <p:tgtEl>
                                          <p:spTgt spid="7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27"/>
                                        </p:tgtEl>
                                      </p:cBhvr>
                                    </p:animEffect>
                                    <p:set>
                                      <p:cBhvr>
                                        <p:cTn id="22" dur="1" fill="hold">
                                          <p:stCondLst>
                                            <p:cond delay="499"/>
                                          </p:stCondLst>
                                        </p:cTn>
                                        <p:tgtEl>
                                          <p:spTgt spid="27"/>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9"/>
                                        </p:tgtEl>
                                      </p:cBhvr>
                                    </p:animEffect>
                                    <p:set>
                                      <p:cBhvr>
                                        <p:cTn id="25" dur="1" fill="hold">
                                          <p:stCondLst>
                                            <p:cond delay="499"/>
                                          </p:stCondLst>
                                        </p:cTn>
                                        <p:tgtEl>
                                          <p:spTgt spid="69"/>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7"/>
                                        </p:tgtEl>
                                      </p:cBhvr>
                                    </p:animEffect>
                                    <p:set>
                                      <p:cBhvr>
                                        <p:cTn id="28" dur="1" fill="hold">
                                          <p:stCondLst>
                                            <p:cond delay="499"/>
                                          </p:stCondLst>
                                        </p:cTn>
                                        <p:tgtEl>
                                          <p:spTgt spid="37"/>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38"/>
                                        </p:tgtEl>
                                      </p:cBhvr>
                                    </p:animEffect>
                                    <p:set>
                                      <p:cBhvr>
                                        <p:cTn id="31" dur="1" fill="hold">
                                          <p:stCondLst>
                                            <p:cond delay="499"/>
                                          </p:stCondLst>
                                        </p:cTn>
                                        <p:tgtEl>
                                          <p:spTgt spid="38"/>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53"/>
                                        </p:tgtEl>
                                      </p:cBhvr>
                                    </p:animEffect>
                                    <p:set>
                                      <p:cBhvr>
                                        <p:cTn id="34" dur="1" fill="hold">
                                          <p:stCondLst>
                                            <p:cond delay="499"/>
                                          </p:stCondLst>
                                        </p:cTn>
                                        <p:tgtEl>
                                          <p:spTgt spid="53"/>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54"/>
                                        </p:tgtEl>
                                      </p:cBhvr>
                                    </p:animEffect>
                                    <p:set>
                                      <p:cBhvr>
                                        <p:cTn id="37" dur="1" fill="hold">
                                          <p:stCondLst>
                                            <p:cond delay="499"/>
                                          </p:stCondLst>
                                        </p:cTn>
                                        <p:tgtEl>
                                          <p:spTgt spid="54"/>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31"/>
                                        </p:tgtEl>
                                      </p:cBhvr>
                                    </p:animEffect>
                                    <p:set>
                                      <p:cBhvr>
                                        <p:cTn id="40" dur="1" fill="hold">
                                          <p:stCondLst>
                                            <p:cond delay="499"/>
                                          </p:stCondLst>
                                        </p:cTn>
                                        <p:tgtEl>
                                          <p:spTgt spid="31"/>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32"/>
                                        </p:tgtEl>
                                      </p:cBhvr>
                                    </p:animEffect>
                                    <p:set>
                                      <p:cBhvr>
                                        <p:cTn id="43" dur="1" fill="hold">
                                          <p:stCondLst>
                                            <p:cond delay="499"/>
                                          </p:stCondLst>
                                        </p:cTn>
                                        <p:tgtEl>
                                          <p:spTgt spid="32"/>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36"/>
                                        </p:tgtEl>
                                      </p:cBhvr>
                                    </p:animEffect>
                                    <p:set>
                                      <p:cBhvr>
                                        <p:cTn id="46" dur="1" fill="hold">
                                          <p:stCondLst>
                                            <p:cond delay="499"/>
                                          </p:stCondLst>
                                        </p:cTn>
                                        <p:tgtEl>
                                          <p:spTgt spid="36"/>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49"/>
                                        </p:tgtEl>
                                      </p:cBhvr>
                                    </p:animEffect>
                                    <p:set>
                                      <p:cBhvr>
                                        <p:cTn id="49" dur="1" fill="hold">
                                          <p:stCondLst>
                                            <p:cond delay="499"/>
                                          </p:stCondLst>
                                        </p:cTn>
                                        <p:tgtEl>
                                          <p:spTgt spid="49"/>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65"/>
                                        </p:tgtEl>
                                      </p:cBhvr>
                                    </p:animEffect>
                                    <p:set>
                                      <p:cBhvr>
                                        <p:cTn id="52" dur="1" fill="hold">
                                          <p:stCondLst>
                                            <p:cond delay="499"/>
                                          </p:stCondLst>
                                        </p:cTn>
                                        <p:tgtEl>
                                          <p:spTgt spid="65"/>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76"/>
                                        </p:tgtEl>
                                      </p:cBhvr>
                                    </p:animEffect>
                                    <p:set>
                                      <p:cBhvr>
                                        <p:cTn id="55" dur="1" fill="hold">
                                          <p:stCondLst>
                                            <p:cond delay="499"/>
                                          </p:stCondLst>
                                        </p:cTn>
                                        <p:tgtEl>
                                          <p:spTgt spid="76"/>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33"/>
                                        </p:tgtEl>
                                      </p:cBhvr>
                                    </p:animEffect>
                                    <p:set>
                                      <p:cBhvr>
                                        <p:cTn id="58" dur="1" fill="hold">
                                          <p:stCondLst>
                                            <p:cond delay="499"/>
                                          </p:stCondLst>
                                        </p:cTn>
                                        <p:tgtEl>
                                          <p:spTgt spid="33"/>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2"/>
                                        </p:tgtEl>
                                      </p:cBhvr>
                                    </p:animEffect>
                                    <p:set>
                                      <p:cBhvr>
                                        <p:cTn id="61" dur="1" fill="hold">
                                          <p:stCondLst>
                                            <p:cond delay="499"/>
                                          </p:stCondLst>
                                        </p:cTn>
                                        <p:tgtEl>
                                          <p:spTgt spid="2"/>
                                        </p:tgtEl>
                                        <p:attrNameLst>
                                          <p:attrName>style.visibility</p:attrName>
                                        </p:attrNameLst>
                                      </p:cBhvr>
                                      <p:to>
                                        <p:strVal val="hidden"/>
                                      </p:to>
                                    </p:set>
                                  </p:childTnLst>
                                </p:cTn>
                              </p:par>
                              <p:par>
                                <p:cTn id="62" presetID="1" presetClass="entr" presetSubtype="0" fill="hold" nodeType="withEffect">
                                  <p:stCondLst>
                                    <p:cond delay="0"/>
                                  </p:stCondLst>
                                  <p:childTnLst>
                                    <p:set>
                                      <p:cBhvr>
                                        <p:cTn id="63" dur="1" fill="hold">
                                          <p:stCondLst>
                                            <p:cond delay="0"/>
                                          </p:stCondLst>
                                        </p:cTn>
                                        <p:tgtEl>
                                          <p:spTgt spid="79"/>
                                        </p:tgtEl>
                                        <p:attrNameLst>
                                          <p:attrName>style.visibility</p:attrName>
                                        </p:attrNameLst>
                                      </p:cBhvr>
                                      <p:to>
                                        <p:strVal val="visible"/>
                                      </p:to>
                                    </p:set>
                                  </p:childTnLst>
                                </p:cTn>
                              </p:par>
                              <p:par>
                                <p:cTn id="64" presetID="42" presetClass="path" presetSubtype="0" accel="50000" decel="50000" fill="hold" nodeType="withEffect">
                                  <p:stCondLst>
                                    <p:cond delay="0"/>
                                  </p:stCondLst>
                                  <p:childTnLst>
                                    <p:animMotion origin="layout" path="M 1.38889E-6 4.44444E-6 L 0.09253 -0.27454 " pathEditMode="relative" rAng="0" ptsTypes="AA">
                                      <p:cBhvr>
                                        <p:cTn id="65" dur="500" fill="hold"/>
                                        <p:tgtEl>
                                          <p:spTgt spid="79"/>
                                        </p:tgtEl>
                                        <p:attrNameLst>
                                          <p:attrName>ppt_x</p:attrName>
                                          <p:attrName>ppt_y</p:attrName>
                                        </p:attrNameLst>
                                      </p:cBhvr>
                                      <p:rCtr x="4618" y="-13727"/>
                                    </p:animMotion>
                                  </p:childTnLst>
                                </p:cTn>
                              </p:par>
                              <p:par>
                                <p:cTn id="66" presetID="42" presetClass="path" presetSubtype="0" accel="50000" decel="50000" fill="hold" nodeType="withEffect">
                                  <p:stCondLst>
                                    <p:cond delay="0"/>
                                  </p:stCondLst>
                                  <p:childTnLst>
                                    <p:animMotion origin="layout" path="M 1.38889E-6 2.96296E-6 L 0.59462 -0.20625 " pathEditMode="relative" rAng="0" ptsTypes="AA">
                                      <p:cBhvr>
                                        <p:cTn id="67" dur="500" fill="hold"/>
                                        <p:tgtEl>
                                          <p:spTgt spid="78"/>
                                        </p:tgtEl>
                                        <p:attrNameLst>
                                          <p:attrName>ppt_x</p:attrName>
                                          <p:attrName>ppt_y</p:attrName>
                                        </p:attrNameLst>
                                      </p:cBhvr>
                                      <p:rCtr x="29722" y="-10324"/>
                                    </p:animMotion>
                                  </p:childTnLst>
                                </p:cTn>
                              </p:par>
                              <p:par>
                                <p:cTn id="68" presetID="6" presetClass="emph" presetSubtype="0" fill="hold" nodeType="withEffect">
                                  <p:stCondLst>
                                    <p:cond delay="0"/>
                                  </p:stCondLst>
                                  <p:childTnLst>
                                    <p:animScale>
                                      <p:cBhvr>
                                        <p:cTn id="69" dur="500" fill="hold"/>
                                        <p:tgtEl>
                                          <p:spTgt spid="79"/>
                                        </p:tgtEl>
                                      </p:cBhvr>
                                      <p:by x="285000" y="285000"/>
                                    </p:animScale>
                                  </p:childTnLst>
                                </p:cTn>
                              </p:par>
                              <p:par>
                                <p:cTn id="70" presetID="42" presetClass="path" presetSubtype="0" accel="50000" decel="50000" fill="hold" grpId="0" nodeType="withEffect">
                                  <p:stCondLst>
                                    <p:cond delay="0"/>
                                  </p:stCondLst>
                                  <p:childTnLst>
                                    <p:animMotion origin="layout" path="M 8.33333E-7 -3.7037E-7 L 0.47882 -0.49491 " pathEditMode="relative" rAng="0" ptsTypes="AA">
                                      <p:cBhvr>
                                        <p:cTn id="71" dur="500" fill="hold"/>
                                        <p:tgtEl>
                                          <p:spTgt spid="67"/>
                                        </p:tgtEl>
                                        <p:attrNameLst>
                                          <p:attrName>ppt_x</p:attrName>
                                          <p:attrName>ppt_y</p:attrName>
                                        </p:attrNameLst>
                                      </p:cBhvr>
                                      <p:rCtr x="23941" y="-24745"/>
                                    </p:animMotion>
                                  </p:childTnLst>
                                </p:cTn>
                              </p:par>
                              <p:par>
                                <p:cTn id="72" presetID="6" presetClass="emph" presetSubtype="0" fill="hold" grpId="1" nodeType="withEffect">
                                  <p:stCondLst>
                                    <p:cond delay="0"/>
                                  </p:stCondLst>
                                  <p:childTnLst>
                                    <p:animScale>
                                      <p:cBhvr>
                                        <p:cTn id="73" dur="500" fill="hold"/>
                                        <p:tgtEl>
                                          <p:spTgt spid="67"/>
                                        </p:tgtEl>
                                      </p:cBhvr>
                                      <p:by x="140000" y="140000"/>
                                    </p:animScale>
                                  </p:childTnLst>
                                </p:cTn>
                              </p:par>
                            </p:childTnLst>
                          </p:cTn>
                        </p:par>
                        <p:par>
                          <p:cTn id="74" fill="hold">
                            <p:stCondLst>
                              <p:cond delay="500"/>
                            </p:stCondLst>
                            <p:childTnLst>
                              <p:par>
                                <p:cTn id="75" presetID="1" presetClass="exit" presetSubtype="0" fill="hold" nodeType="afterEffect">
                                  <p:stCondLst>
                                    <p:cond delay="0"/>
                                  </p:stCondLst>
                                  <p:childTnLst>
                                    <p:set>
                                      <p:cBhvr>
                                        <p:cTn id="76" dur="1" fill="hold">
                                          <p:stCondLst>
                                            <p:cond delay="0"/>
                                          </p:stCondLst>
                                        </p:cTn>
                                        <p:tgtEl>
                                          <p:spTgt spid="78"/>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79"/>
                                        </p:tgtEl>
                                        <p:attrNameLst>
                                          <p:attrName>style.visibility</p:attrName>
                                        </p:attrNameLst>
                                      </p:cBhvr>
                                      <p:to>
                                        <p:strVal val="hidden"/>
                                      </p:to>
                                    </p:set>
                                  </p:childTnLst>
                                </p:cTn>
                              </p:par>
                              <p:par>
                                <p:cTn id="79" presetID="1" presetClass="entr" presetSubtype="0" fill="hold" nodeType="withEffect">
                                  <p:stCondLst>
                                    <p:cond delay="0"/>
                                  </p:stCondLst>
                                  <p:childTnLst>
                                    <p:set>
                                      <p:cBhvr>
                                        <p:cTn id="80" dur="1" fill="hold">
                                          <p:stCondLst>
                                            <p:cond delay="0"/>
                                          </p:stCondLst>
                                        </p:cTn>
                                        <p:tgtEl>
                                          <p:spTgt spid="80"/>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52"/>
                                        </p:tgtEl>
                                        <p:attrNameLst>
                                          <p:attrName>style.visibility</p:attrName>
                                        </p:attrNameLst>
                                      </p:cBhvr>
                                      <p:to>
                                        <p:strVal val="visible"/>
                                      </p:to>
                                    </p:set>
                                  </p:childTnLst>
                                </p:cTn>
                              </p:par>
                              <p:par>
                                <p:cTn id="83" presetID="1" presetClass="exit" presetSubtype="0" fill="hold" grpId="2" nodeType="withEffect">
                                  <p:stCondLst>
                                    <p:cond delay="0"/>
                                  </p:stCondLst>
                                  <p:childTnLst>
                                    <p:set>
                                      <p:cBhvr>
                                        <p:cTn id="84" dur="1" fill="hold">
                                          <p:stCondLst>
                                            <p:cond delay="0"/>
                                          </p:stCondLst>
                                        </p:cTn>
                                        <p:tgtEl>
                                          <p:spTgt spid="67"/>
                                        </p:tgtEl>
                                        <p:attrNameLst>
                                          <p:attrName>style.visibility</p:attrName>
                                        </p:attrNameLst>
                                      </p:cBhvr>
                                      <p:to>
                                        <p:strVal val="hidden"/>
                                      </p:to>
                                    </p:set>
                                  </p:childTnLst>
                                </p:cTn>
                              </p:par>
                              <p:par>
                                <p:cTn id="85" presetID="1" presetClass="entr" presetSubtype="0" fill="hold" grpId="0" nodeType="withEffect">
                                  <p:stCondLst>
                                    <p:cond delay="0"/>
                                  </p:stCondLst>
                                  <p:childTnLst>
                                    <p:set>
                                      <p:cBhvr>
                                        <p:cTn id="86" dur="1" fill="hold">
                                          <p:stCondLst>
                                            <p:cond delay="0"/>
                                          </p:stCondLst>
                                        </p:cTn>
                                        <p:tgtEl>
                                          <p:spTgt spid="72">
                                            <p:txEl>
                                              <p:pRg st="1" end="1"/>
                                            </p:txEl>
                                          </p:spTgt>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72">
                                            <p:txEl>
                                              <p:pRg st="2" end="2"/>
                                            </p:txEl>
                                          </p:spTgt>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72">
                                            <p:txEl>
                                              <p:pRg st="3" end="3"/>
                                            </p:txEl>
                                          </p:spTgt>
                                        </p:tgtEl>
                                        <p:attrNameLst>
                                          <p:attrName>style.visibility</p:attrName>
                                        </p:attrNameLst>
                                      </p:cBhvr>
                                      <p:to>
                                        <p:strVal val="visible"/>
                                      </p:to>
                                    </p:set>
                                  </p:childTnLst>
                                </p:cTn>
                              </p:par>
                            </p:childTnLst>
                          </p:cTn>
                        </p:par>
                        <p:par>
                          <p:cTn id="91" fill="hold">
                            <p:stCondLst>
                              <p:cond delay="500"/>
                            </p:stCondLst>
                            <p:childTnLst>
                              <p:par>
                                <p:cTn id="92" presetID="10" presetClass="entr" presetSubtype="0" fill="hold" nodeType="afterEffect">
                                  <p:stCondLst>
                                    <p:cond delay="250"/>
                                  </p:stCondLst>
                                  <p:childTnLst>
                                    <p:set>
                                      <p:cBhvr>
                                        <p:cTn id="93" dur="1" fill="hold">
                                          <p:stCondLst>
                                            <p:cond delay="0"/>
                                          </p:stCondLst>
                                        </p:cTn>
                                        <p:tgtEl>
                                          <p:spTgt spid="68"/>
                                        </p:tgtEl>
                                        <p:attrNameLst>
                                          <p:attrName>style.visibility</p:attrName>
                                        </p:attrNameLst>
                                      </p:cBhvr>
                                      <p:to>
                                        <p:strVal val="visible"/>
                                      </p:to>
                                    </p:set>
                                    <p:animEffect transition="in" filter="fade">
                                      <p:cBhvr>
                                        <p:cTn id="94"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7" grpId="1"/>
      <p:bldP spid="67" grpId="2"/>
      <p:bldP spid="2" grpId="0"/>
      <p:bldP spid="5" grpId="0" animBg="1"/>
      <p:bldP spid="27" grpId="0"/>
      <p:bldP spid="31" grpId="0" animBg="1"/>
      <p:bldP spid="32" grpId="0" animBg="1"/>
      <p:bldP spid="49" grpId="0"/>
      <p:bldP spid="65" grpId="0"/>
      <p:bldP spid="69" grpId="0" animBg="1"/>
      <p:bldP spid="76" grpId="0" animBg="1"/>
      <p:bldP spid="37" grpId="0" animBg="1"/>
      <p:bldP spid="53" grpId="0" animBg="1"/>
      <p:bldP spid="72"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59"/>
        <p:cNvGrpSpPr/>
        <p:nvPr/>
      </p:nvGrpSpPr>
      <p:grpSpPr>
        <a:xfrm>
          <a:off x="0" y="0"/>
          <a:ext cx="0" cy="0"/>
          <a:chOff x="0" y="0"/>
          <a:chExt cx="0" cy="0"/>
        </a:xfrm>
      </p:grpSpPr>
      <p:pic>
        <p:nvPicPr>
          <p:cNvPr id="23" name="Billede 22"/>
          <p:cNvPicPr>
            <a:picLocks noChangeAspect="1"/>
          </p:cNvPicPr>
          <p:nvPr/>
        </p:nvPicPr>
        <p:blipFill rotWithShape="1">
          <a:blip r:embed="rId3"/>
          <a:srcRect l="30632" t="14739" r="30752"/>
          <a:stretch/>
        </p:blipFill>
        <p:spPr>
          <a:xfrm>
            <a:off x="857250" y="1116841"/>
            <a:ext cx="7062281" cy="9420457"/>
          </a:xfrm>
          <a:prstGeom prst="rect">
            <a:avLst/>
          </a:prstGeom>
        </p:spPr>
      </p:pic>
      <p:pic>
        <p:nvPicPr>
          <p:cNvPr id="37" name="Billede 36"/>
          <p:cNvPicPr>
            <a:picLocks noChangeAspect="1"/>
          </p:cNvPicPr>
          <p:nvPr/>
        </p:nvPicPr>
        <p:blipFill rotWithShape="1">
          <a:blip r:embed="rId3"/>
          <a:srcRect l="30632" t="14739" r="30752"/>
          <a:stretch/>
        </p:blipFill>
        <p:spPr>
          <a:xfrm>
            <a:off x="731421" y="-2996308"/>
            <a:ext cx="7062281" cy="9420457"/>
          </a:xfrm>
          <a:prstGeom prst="rect">
            <a:avLst/>
          </a:prstGeom>
        </p:spPr>
      </p:pic>
      <p:sp>
        <p:nvSpPr>
          <p:cNvPr id="1165" name="Google Shape;1165;p54"/>
          <p:cNvSpPr txBox="1">
            <a:spLocks noGrp="1"/>
          </p:cNvSpPr>
          <p:nvPr>
            <p:ph type="title"/>
          </p:nvPr>
        </p:nvSpPr>
        <p:spPr>
          <a:xfrm>
            <a:off x="1043267" y="551150"/>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dirty="0"/>
              <a:t>Sample Data Dictionary Entry</a:t>
            </a:r>
            <a:endParaRPr dirty="0"/>
          </a:p>
        </p:txBody>
      </p:sp>
      <p:pic>
        <p:nvPicPr>
          <p:cNvPr id="22" name="Billede 21"/>
          <p:cNvPicPr>
            <a:picLocks noChangeAspect="1"/>
          </p:cNvPicPr>
          <p:nvPr/>
        </p:nvPicPr>
        <p:blipFill rotWithShape="1">
          <a:blip r:embed="rId4"/>
          <a:srcRect l="33606" t="26562" r="36025" b="23696"/>
          <a:stretch/>
        </p:blipFill>
        <p:spPr>
          <a:xfrm>
            <a:off x="2808776" y="1361975"/>
            <a:ext cx="5553777" cy="5496025"/>
          </a:xfrm>
          <a:prstGeom prst="rect">
            <a:avLst/>
          </a:prstGeom>
        </p:spPr>
      </p:pic>
      <p:cxnSp>
        <p:nvCxnSpPr>
          <p:cNvPr id="1166" name="Google Shape;1166;p54"/>
          <p:cNvCxnSpPr>
            <a:stCxn id="1167" idx="4"/>
            <a:endCxn id="1168" idx="5"/>
          </p:cNvCxnSpPr>
          <p:nvPr/>
        </p:nvCxnSpPr>
        <p:spPr>
          <a:xfrm>
            <a:off x="5401087" y="2200506"/>
            <a:ext cx="174600" cy="270000"/>
          </a:xfrm>
          <a:prstGeom prst="straightConnector1">
            <a:avLst/>
          </a:prstGeom>
          <a:noFill/>
          <a:ln w="9525" cap="flat" cmpd="sng">
            <a:solidFill>
              <a:schemeClr val="dk1"/>
            </a:solidFill>
            <a:prstDash val="solid"/>
            <a:round/>
            <a:headEnd type="none" w="sm" len="sm"/>
            <a:tailEnd type="none" w="sm" len="sm"/>
          </a:ln>
        </p:spPr>
      </p:cxnSp>
      <p:cxnSp>
        <p:nvCxnSpPr>
          <p:cNvPr id="1169" name="Google Shape;1169;p54"/>
          <p:cNvCxnSpPr>
            <a:stCxn id="1167" idx="4"/>
            <a:endCxn id="1170" idx="5"/>
          </p:cNvCxnSpPr>
          <p:nvPr/>
        </p:nvCxnSpPr>
        <p:spPr>
          <a:xfrm>
            <a:off x="5401087" y="2200506"/>
            <a:ext cx="174600" cy="660300"/>
          </a:xfrm>
          <a:prstGeom prst="straightConnector1">
            <a:avLst/>
          </a:prstGeom>
          <a:noFill/>
          <a:ln w="9525" cap="flat" cmpd="sng">
            <a:solidFill>
              <a:schemeClr val="dk1"/>
            </a:solidFill>
            <a:prstDash val="solid"/>
            <a:round/>
            <a:headEnd type="none" w="sm" len="sm"/>
            <a:tailEnd type="none" w="sm" len="sm"/>
          </a:ln>
        </p:spPr>
      </p:cxnSp>
      <p:sp>
        <p:nvSpPr>
          <p:cNvPr id="1167" name="Google Shape;1167;p54"/>
          <p:cNvSpPr/>
          <p:nvPr/>
        </p:nvSpPr>
        <p:spPr>
          <a:xfrm>
            <a:off x="5235193" y="1948094"/>
            <a:ext cx="331787" cy="252412"/>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1168" name="Google Shape;1168;p54"/>
          <p:cNvSpPr/>
          <p:nvPr/>
        </p:nvSpPr>
        <p:spPr>
          <a:xfrm>
            <a:off x="5535230" y="2308456"/>
            <a:ext cx="2579688"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0" rIns="0" bIns="36000" anchor="ctr" anchorCtr="0">
            <a:noAutofit/>
          </a:bodyPr>
          <a:lstStyle/>
          <a:p>
            <a:pPr marL="0" marR="0" lvl="0" indent="0" algn="l"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Verdana"/>
              <a:ea typeface="Verdana"/>
              <a:cs typeface="Verdana"/>
              <a:sym typeface="Verdana"/>
            </a:endParaRPr>
          </a:p>
        </p:txBody>
      </p:sp>
      <p:sp>
        <p:nvSpPr>
          <p:cNvPr id="1170" name="Google Shape;1170;p54"/>
          <p:cNvSpPr/>
          <p:nvPr/>
        </p:nvSpPr>
        <p:spPr>
          <a:xfrm>
            <a:off x="5535230" y="2698981"/>
            <a:ext cx="2579688"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0" rIns="0" bIns="36000" anchor="ctr" anchorCtr="0">
            <a:noAutofit/>
          </a:bodyPr>
          <a:lstStyle/>
          <a:p>
            <a:pPr marL="0" marR="0" lvl="0" indent="0" algn="l"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Verdana"/>
              <a:ea typeface="Verdana"/>
              <a:cs typeface="Verdana"/>
              <a:sym typeface="Verdana"/>
            </a:endParaRPr>
          </a:p>
        </p:txBody>
      </p:sp>
      <p:sp>
        <p:nvSpPr>
          <p:cNvPr id="1172" name="Google Shape;1172;p54"/>
          <p:cNvSpPr/>
          <p:nvPr/>
        </p:nvSpPr>
        <p:spPr>
          <a:xfrm>
            <a:off x="5330443" y="1925869"/>
            <a:ext cx="1920875" cy="287337"/>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0" i="0" u="none" strike="noStrike" cap="none">
              <a:solidFill>
                <a:srgbClr val="FFFFFF"/>
              </a:solidFill>
              <a:latin typeface="Verdana"/>
              <a:ea typeface="Verdana"/>
              <a:cs typeface="Verdana"/>
              <a:sym typeface="Verdana"/>
            </a:endParaRPr>
          </a:p>
        </p:txBody>
      </p:sp>
      <p:sp>
        <p:nvSpPr>
          <p:cNvPr id="1173" name="Google Shape;1173;p54"/>
          <p:cNvSpPr/>
          <p:nvPr/>
        </p:nvSpPr>
        <p:spPr>
          <a:xfrm>
            <a:off x="5343143" y="2310044"/>
            <a:ext cx="2771775" cy="323850"/>
          </a:xfrm>
          <a:prstGeom prst="parallelogram">
            <a:avLst>
              <a:gd name="adj" fmla="val 25000"/>
            </a:avLst>
          </a:prstGeom>
          <a:noFill/>
          <a:ln>
            <a:noFill/>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000000"/>
              </a:buClr>
              <a:buSzPts val="1400"/>
              <a:buFont typeface="Verdana"/>
              <a:buNone/>
            </a:pPr>
            <a:r>
              <a:rPr lang="en-US" dirty="0" err="1">
                <a:solidFill>
                  <a:srgbClr val="FFFFFF"/>
                </a:solidFill>
                <a:latin typeface="Verdana"/>
                <a:ea typeface="Verdana"/>
                <a:cs typeface="Verdana"/>
                <a:sym typeface="Verdana"/>
              </a:rPr>
              <a:t>agen</a:t>
            </a:r>
            <a:r>
              <a:rPr lang="en-US" sz="1400" b="0" i="0" u="none" strike="noStrike" cap="none" dirty="0" err="1">
                <a:solidFill>
                  <a:srgbClr val="FFFFFF"/>
                </a:solidFill>
                <a:latin typeface="Verdana"/>
                <a:ea typeface="Verdana"/>
                <a:cs typeface="Verdana"/>
                <a:sym typeface="Verdana"/>
              </a:rPr>
              <a:t>tIdentifierType</a:t>
            </a:r>
            <a:endParaRPr dirty="0"/>
          </a:p>
        </p:txBody>
      </p:sp>
      <p:sp>
        <p:nvSpPr>
          <p:cNvPr id="1174" name="Google Shape;1174;p54"/>
          <p:cNvSpPr/>
          <p:nvPr/>
        </p:nvSpPr>
        <p:spPr>
          <a:xfrm>
            <a:off x="5343143" y="2698981"/>
            <a:ext cx="2771775" cy="323850"/>
          </a:xfrm>
          <a:prstGeom prst="parallelogram">
            <a:avLst>
              <a:gd name="adj" fmla="val 25000"/>
            </a:avLst>
          </a:prstGeom>
          <a:noFill/>
          <a:ln>
            <a:noFill/>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000000"/>
              </a:buClr>
              <a:buSzPts val="1400"/>
              <a:buFont typeface="Verdana"/>
              <a:buNone/>
            </a:pPr>
            <a:r>
              <a:rPr lang="en-US" sz="1400" b="0" i="0" u="none" strike="noStrike" cap="none" dirty="0" err="1">
                <a:solidFill>
                  <a:srgbClr val="FFFFFF"/>
                </a:solidFill>
                <a:latin typeface="Verdana"/>
                <a:ea typeface="Verdana"/>
                <a:cs typeface="Verdana"/>
                <a:sym typeface="Verdana"/>
              </a:rPr>
              <a:t>agentIdentifierValue</a:t>
            </a:r>
            <a:endParaRPr dirty="0"/>
          </a:p>
        </p:txBody>
      </p:sp>
      <p:sp>
        <p:nvSpPr>
          <p:cNvPr id="1175" name="Google Shape;1175;p54"/>
          <p:cNvSpPr/>
          <p:nvPr/>
        </p:nvSpPr>
        <p:spPr>
          <a:xfrm>
            <a:off x="5225367" y="1927356"/>
            <a:ext cx="2004961" cy="306388"/>
          </a:xfrm>
          <a:prstGeom prst="parallelogram">
            <a:avLst>
              <a:gd name="adj" fmla="val 25000"/>
            </a:avLst>
          </a:prstGeom>
          <a:noFill/>
          <a:ln>
            <a:noFill/>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000000"/>
              </a:buClr>
              <a:buSzPts val="1400"/>
              <a:buFont typeface="Verdana"/>
              <a:buNone/>
            </a:pPr>
            <a:r>
              <a:rPr lang="en-US" dirty="0" err="1">
                <a:solidFill>
                  <a:srgbClr val="FFFFFF"/>
                </a:solidFill>
                <a:latin typeface="Verdana"/>
                <a:ea typeface="Verdana"/>
                <a:cs typeface="Verdana"/>
                <a:sym typeface="Verdana"/>
              </a:rPr>
              <a:t>a</a:t>
            </a:r>
            <a:r>
              <a:rPr lang="en-US" sz="1400" b="0" i="0" u="none" strike="noStrike" cap="none" dirty="0" err="1">
                <a:solidFill>
                  <a:srgbClr val="FFFFFF"/>
                </a:solidFill>
                <a:latin typeface="Verdana"/>
                <a:ea typeface="Verdana"/>
                <a:cs typeface="Verdana"/>
                <a:sym typeface="Verdana"/>
              </a:rPr>
              <a:t>gentIdentifier</a:t>
            </a:r>
            <a:endParaRPr dirty="0"/>
          </a:p>
        </p:txBody>
      </p:sp>
      <p:cxnSp>
        <p:nvCxnSpPr>
          <p:cNvPr id="33" name="Google Shape;1179;p54"/>
          <p:cNvCxnSpPr>
            <a:stCxn id="1168" idx="5"/>
          </p:cNvCxnSpPr>
          <p:nvPr/>
        </p:nvCxnSpPr>
        <p:spPr>
          <a:xfrm flipH="1" flipV="1">
            <a:off x="3653274" y="2295503"/>
            <a:ext cx="1922437" cy="174878"/>
          </a:xfrm>
          <a:prstGeom prst="straightConnector1">
            <a:avLst/>
          </a:prstGeom>
          <a:noFill/>
          <a:ln w="28575" cap="flat" cmpd="sng">
            <a:solidFill>
              <a:schemeClr val="bg1">
                <a:lumMod val="75000"/>
              </a:schemeClr>
            </a:solidFill>
            <a:prstDash val="solid"/>
            <a:round/>
            <a:headEnd type="none" w="sm" len="sm"/>
            <a:tailEnd type="stealth" w="med" len="med"/>
          </a:ln>
        </p:spPr>
      </p:cxnSp>
      <p:cxnSp>
        <p:nvCxnSpPr>
          <p:cNvPr id="1179" name="Google Shape;1179;p54"/>
          <p:cNvCxnSpPr>
            <a:stCxn id="1172" idx="5"/>
          </p:cNvCxnSpPr>
          <p:nvPr/>
        </p:nvCxnSpPr>
        <p:spPr>
          <a:xfrm flipH="1">
            <a:off x="2937916" y="2069538"/>
            <a:ext cx="2428444" cy="29203"/>
          </a:xfrm>
          <a:prstGeom prst="straightConnector1">
            <a:avLst/>
          </a:prstGeom>
          <a:noFill/>
          <a:ln w="28575" cap="flat" cmpd="sng">
            <a:solidFill>
              <a:srgbClr val="C00000"/>
            </a:solidFill>
            <a:prstDash val="solid"/>
            <a:round/>
            <a:headEnd type="none" w="sm" len="sm"/>
            <a:tailEnd type="stealth" w="med" len="med"/>
          </a:ln>
        </p:spPr>
      </p:cxnSp>
      <p:cxnSp>
        <p:nvCxnSpPr>
          <p:cNvPr id="56" name="Google Shape;1179;p54"/>
          <p:cNvCxnSpPr>
            <a:stCxn id="1170" idx="5"/>
          </p:cNvCxnSpPr>
          <p:nvPr/>
        </p:nvCxnSpPr>
        <p:spPr>
          <a:xfrm flipH="1" flipV="1">
            <a:off x="3774265" y="2506806"/>
            <a:ext cx="1801446" cy="354100"/>
          </a:xfrm>
          <a:prstGeom prst="straightConnector1">
            <a:avLst/>
          </a:prstGeom>
          <a:noFill/>
          <a:ln w="28575" cap="flat" cmpd="sng">
            <a:solidFill>
              <a:schemeClr val="bg1">
                <a:lumMod val="75000"/>
              </a:schemeClr>
            </a:solidFill>
            <a:prstDash val="solid"/>
            <a:round/>
            <a:headEnd type="none" w="sm" len="sm"/>
            <a:tailEnd type="stealth" w="med" len="med"/>
          </a:ln>
        </p:spPr>
      </p:cxnSp>
      <p:grpSp>
        <p:nvGrpSpPr>
          <p:cNvPr id="52" name="Gruppe 51"/>
          <p:cNvGrpSpPr/>
          <p:nvPr/>
        </p:nvGrpSpPr>
        <p:grpSpPr>
          <a:xfrm>
            <a:off x="349804" y="3638620"/>
            <a:ext cx="2395449" cy="907941"/>
            <a:chOff x="2502224" y="4286608"/>
            <a:chExt cx="2022067" cy="830657"/>
          </a:xfrm>
        </p:grpSpPr>
        <p:sp>
          <p:nvSpPr>
            <p:cNvPr id="50" name="Afrundet rektangel 49"/>
            <p:cNvSpPr/>
            <p:nvPr/>
          </p:nvSpPr>
          <p:spPr>
            <a:xfrm>
              <a:off x="2502224" y="4290826"/>
              <a:ext cx="1926906" cy="6138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08000" rtlCol="0" anchor="ctr"/>
            <a:lstStyle/>
            <a:p>
              <a:pPr lvl="0">
                <a:spcAft>
                  <a:spcPts val="600"/>
                </a:spcAft>
                <a:buSzPts val="1600"/>
              </a:pPr>
              <a:endParaRPr lang="nn-NO" sz="1000" dirty="0">
                <a:solidFill>
                  <a:srgbClr val="000000"/>
                </a:solidFill>
                <a:latin typeface="Verdana"/>
                <a:ea typeface="Verdana"/>
                <a:cs typeface="Verdana"/>
                <a:sym typeface="Verdana"/>
              </a:endParaRPr>
            </a:p>
          </p:txBody>
        </p:sp>
        <p:sp>
          <p:nvSpPr>
            <p:cNvPr id="51" name="Rektangel 50"/>
            <p:cNvSpPr/>
            <p:nvPr/>
          </p:nvSpPr>
          <p:spPr>
            <a:xfrm>
              <a:off x="2505275" y="4286608"/>
              <a:ext cx="2019016" cy="830657"/>
            </a:xfrm>
            <a:prstGeom prst="rect">
              <a:avLst/>
            </a:prstGeom>
          </p:spPr>
          <p:txBody>
            <a:bodyPr wrap="square">
              <a:spAutoFit/>
            </a:bodyPr>
            <a:lstStyle/>
            <a:p>
              <a:pPr lvl="0">
                <a:spcAft>
                  <a:spcPts val="600"/>
                </a:spcAft>
                <a:buSzPts val="1600"/>
              </a:pPr>
              <a:r>
                <a:rPr lang="nn-NO" sz="1600" dirty="0">
                  <a:latin typeface="Verdana"/>
                  <a:ea typeface="Verdana"/>
                  <a:cs typeface="Verdana"/>
                  <a:sym typeface="Verdana"/>
                </a:rPr>
                <a:t>Repeatable (R)</a:t>
              </a:r>
              <a:endParaRPr lang="nn-NO" sz="1600" dirty="0"/>
            </a:p>
            <a:p>
              <a:pPr lvl="0">
                <a:buSzPts val="1600"/>
              </a:pPr>
              <a:r>
                <a:rPr lang="nn-NO" sz="1600" dirty="0">
                  <a:latin typeface="Verdana"/>
                  <a:ea typeface="Verdana"/>
                  <a:cs typeface="Verdana"/>
                  <a:sym typeface="Verdana"/>
                </a:rPr>
                <a:t>Not Repeatable (NR)</a:t>
              </a:r>
              <a:endParaRPr lang="nn-NO" sz="900" dirty="0">
                <a:latin typeface="Verdana"/>
                <a:ea typeface="Verdana"/>
                <a:cs typeface="Verdana"/>
                <a:sym typeface="Verdana"/>
              </a:endParaRPr>
            </a:p>
          </p:txBody>
        </p:sp>
      </p:grpSp>
      <p:grpSp>
        <p:nvGrpSpPr>
          <p:cNvPr id="28" name="Gruppe 27"/>
          <p:cNvGrpSpPr/>
          <p:nvPr/>
        </p:nvGrpSpPr>
        <p:grpSpPr>
          <a:xfrm>
            <a:off x="350066" y="2852804"/>
            <a:ext cx="2395449" cy="675623"/>
            <a:chOff x="2502224" y="4286609"/>
            <a:chExt cx="2022067" cy="618114"/>
          </a:xfrm>
        </p:grpSpPr>
        <p:sp>
          <p:nvSpPr>
            <p:cNvPr id="29" name="Afrundet rektangel 28"/>
            <p:cNvSpPr/>
            <p:nvPr/>
          </p:nvSpPr>
          <p:spPr>
            <a:xfrm>
              <a:off x="2502224" y="4290826"/>
              <a:ext cx="1428185" cy="6138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08000" rtlCol="0" anchor="ctr"/>
            <a:lstStyle/>
            <a:p>
              <a:pPr lvl="0">
                <a:spcAft>
                  <a:spcPts val="600"/>
                </a:spcAft>
                <a:buSzPts val="1600"/>
              </a:pPr>
              <a:endParaRPr lang="nn-NO" sz="1000" dirty="0">
                <a:solidFill>
                  <a:srgbClr val="000000"/>
                </a:solidFill>
                <a:latin typeface="Verdana"/>
                <a:ea typeface="Verdana"/>
                <a:cs typeface="Verdana"/>
                <a:sym typeface="Verdana"/>
              </a:endParaRPr>
            </a:p>
          </p:txBody>
        </p:sp>
        <p:sp>
          <p:nvSpPr>
            <p:cNvPr id="30" name="Rektangel 29"/>
            <p:cNvSpPr/>
            <p:nvPr/>
          </p:nvSpPr>
          <p:spPr>
            <a:xfrm>
              <a:off x="2505275" y="4286609"/>
              <a:ext cx="2019016" cy="605394"/>
            </a:xfrm>
            <a:prstGeom prst="rect">
              <a:avLst/>
            </a:prstGeom>
          </p:spPr>
          <p:txBody>
            <a:bodyPr wrap="square">
              <a:spAutoFit/>
            </a:bodyPr>
            <a:lstStyle/>
            <a:p>
              <a:pPr>
                <a:spcAft>
                  <a:spcPts val="600"/>
                </a:spcAft>
                <a:buSzPts val="1600"/>
              </a:pPr>
              <a:r>
                <a:rPr lang="nn-NO" sz="1600" dirty="0">
                  <a:latin typeface="Verdana"/>
                  <a:ea typeface="Verdana"/>
                  <a:cs typeface="Verdana"/>
                  <a:sym typeface="Verdana"/>
                </a:rPr>
                <a:t>Mandatory (M)</a:t>
              </a:r>
              <a:endParaRPr lang="nn-NO" sz="900" dirty="0">
                <a:latin typeface="Verdana"/>
                <a:ea typeface="Verdana"/>
                <a:cs typeface="Verdana"/>
                <a:sym typeface="Verdana"/>
              </a:endParaRPr>
            </a:p>
            <a:p>
              <a:pPr lvl="0">
                <a:spcAft>
                  <a:spcPts val="600"/>
                </a:spcAft>
                <a:buSzPts val="1600"/>
              </a:pPr>
              <a:r>
                <a:rPr lang="nn-NO" sz="1600" dirty="0">
                  <a:latin typeface="Verdana"/>
                  <a:ea typeface="Verdana"/>
                  <a:cs typeface="Verdana"/>
                  <a:sym typeface="Verdana"/>
                </a:rPr>
                <a:t>Optional (O)</a:t>
              </a:r>
            </a:p>
          </p:txBody>
        </p:sp>
      </p:grpSp>
      <p:cxnSp>
        <p:nvCxnSpPr>
          <p:cNvPr id="1177" name="Google Shape;1177;p54"/>
          <p:cNvCxnSpPr/>
          <p:nvPr/>
        </p:nvCxnSpPr>
        <p:spPr>
          <a:xfrm flipV="1">
            <a:off x="1975277" y="2163828"/>
            <a:ext cx="521239" cy="881167"/>
          </a:xfrm>
          <a:prstGeom prst="straightConnector1">
            <a:avLst/>
          </a:prstGeom>
          <a:noFill/>
          <a:ln w="28575" cap="flat" cmpd="sng">
            <a:solidFill>
              <a:srgbClr val="974806"/>
            </a:solidFill>
            <a:prstDash val="solid"/>
            <a:round/>
            <a:headEnd type="none" w="sm" len="sm"/>
            <a:tailEnd type="stealth" w="med" len="med"/>
          </a:ln>
        </p:spPr>
      </p:cxnSp>
      <p:cxnSp>
        <p:nvCxnSpPr>
          <p:cNvPr id="1178" name="Google Shape;1178;p54"/>
          <p:cNvCxnSpPr/>
          <p:nvPr/>
        </p:nvCxnSpPr>
        <p:spPr>
          <a:xfrm flipV="1">
            <a:off x="2006700" y="2191356"/>
            <a:ext cx="694259" cy="1613600"/>
          </a:xfrm>
          <a:prstGeom prst="straightConnector1">
            <a:avLst/>
          </a:prstGeom>
          <a:noFill/>
          <a:ln w="28575" cap="flat" cmpd="sng">
            <a:solidFill>
              <a:srgbClr val="974806"/>
            </a:solidFill>
            <a:prstDash val="solid"/>
            <a:round/>
            <a:headEnd type="none" w="sm" len="sm"/>
            <a:tailEnd type="stealth" w="med" len="med"/>
          </a:ln>
        </p:spPr>
      </p:cxnSp>
      <p:cxnSp>
        <p:nvCxnSpPr>
          <p:cNvPr id="34" name="Google Shape;1179;p54"/>
          <p:cNvCxnSpPr/>
          <p:nvPr/>
        </p:nvCxnSpPr>
        <p:spPr>
          <a:xfrm flipV="1">
            <a:off x="2400300" y="1548020"/>
            <a:ext cx="1873250" cy="481411"/>
          </a:xfrm>
          <a:prstGeom prst="straightConnector1">
            <a:avLst/>
          </a:prstGeom>
          <a:noFill/>
          <a:ln w="28575" cap="flat" cmpd="sng">
            <a:solidFill>
              <a:srgbClr val="C00000"/>
            </a:solidFill>
            <a:prstDash val="solid"/>
            <a:round/>
            <a:headEnd type="none" w="sm" len="sm"/>
            <a:tailEnd type="stealth" w="med" len="med"/>
          </a:ln>
        </p:spPr>
      </p:cxnSp>
      <p:pic>
        <p:nvPicPr>
          <p:cNvPr id="10" name="Billede 9"/>
          <p:cNvPicPr>
            <a:picLocks noChangeAspect="1"/>
          </p:cNvPicPr>
          <p:nvPr/>
        </p:nvPicPr>
        <p:blipFill rotWithShape="1">
          <a:blip r:embed="rId5"/>
          <a:srcRect l="33783" t="49524" r="36357" b="18232"/>
          <a:stretch/>
        </p:blipFill>
        <p:spPr>
          <a:xfrm>
            <a:off x="384175" y="2276474"/>
            <a:ext cx="5461000" cy="3194051"/>
          </a:xfrm>
          <a:prstGeom prst="rect">
            <a:avLst/>
          </a:prstGeom>
        </p:spPr>
      </p:pic>
      <p:pic>
        <p:nvPicPr>
          <p:cNvPr id="11" name="Billede 10"/>
          <p:cNvPicPr>
            <a:picLocks noChangeAspect="1"/>
          </p:cNvPicPr>
          <p:nvPr/>
        </p:nvPicPr>
        <p:blipFill rotWithShape="1">
          <a:blip r:embed="rId6"/>
          <a:srcRect l="33864" t="36951" r="36397" b="24299"/>
          <a:stretch/>
        </p:blipFill>
        <p:spPr>
          <a:xfrm>
            <a:off x="3292475" y="2835276"/>
            <a:ext cx="5438776" cy="3838574"/>
          </a:xfrm>
          <a:prstGeom prst="rect">
            <a:avLst/>
          </a:prstGeom>
        </p:spPr>
      </p:pic>
      <p:cxnSp>
        <p:nvCxnSpPr>
          <p:cNvPr id="32" name="Google Shape;1178;p54"/>
          <p:cNvCxnSpPr/>
          <p:nvPr/>
        </p:nvCxnSpPr>
        <p:spPr>
          <a:xfrm>
            <a:off x="2002861" y="3804956"/>
            <a:ext cx="935055" cy="104388"/>
          </a:xfrm>
          <a:prstGeom prst="straightConnector1">
            <a:avLst/>
          </a:prstGeom>
          <a:noFill/>
          <a:ln w="28575" cap="flat" cmpd="sng">
            <a:solidFill>
              <a:srgbClr val="974806"/>
            </a:solidFill>
            <a:prstDash val="solid"/>
            <a:round/>
            <a:headEnd type="none" w="sm" len="sm"/>
            <a:tailEnd type="stealth" w="med" len="med"/>
          </a:ln>
        </p:spPr>
      </p:cxnSp>
      <p:cxnSp>
        <p:nvCxnSpPr>
          <p:cNvPr id="31" name="Google Shape;1177;p54"/>
          <p:cNvCxnSpPr/>
          <p:nvPr/>
        </p:nvCxnSpPr>
        <p:spPr>
          <a:xfrm>
            <a:off x="1975277" y="3044995"/>
            <a:ext cx="962639" cy="1158495"/>
          </a:xfrm>
          <a:prstGeom prst="straightConnector1">
            <a:avLst/>
          </a:prstGeom>
          <a:noFill/>
          <a:ln w="28575" cap="flat" cmpd="sng">
            <a:solidFill>
              <a:srgbClr val="974806"/>
            </a:solidFill>
            <a:prstDash val="solid"/>
            <a:round/>
            <a:headEnd type="none" w="sm" len="sm"/>
            <a:tailEnd type="stealth" w="med" len="med"/>
          </a:ln>
        </p:spPr>
      </p:cxnSp>
      <p:cxnSp>
        <p:nvCxnSpPr>
          <p:cNvPr id="83" name="Google Shape;1179;p54"/>
          <p:cNvCxnSpPr/>
          <p:nvPr/>
        </p:nvCxnSpPr>
        <p:spPr>
          <a:xfrm flipH="1">
            <a:off x="2002861" y="1847907"/>
            <a:ext cx="2280515" cy="496974"/>
          </a:xfrm>
          <a:prstGeom prst="straightConnector1">
            <a:avLst/>
          </a:prstGeom>
          <a:noFill/>
          <a:ln w="28575" cap="flat" cmpd="sng">
            <a:solidFill>
              <a:srgbClr val="C00000"/>
            </a:solidFill>
            <a:prstDash val="solid"/>
            <a:round/>
            <a:headEnd type="none" w="sm" len="sm"/>
            <a:tailEnd type="stealth" w="med" len="med"/>
          </a:ln>
        </p:spPr>
      </p:cxnSp>
      <p:cxnSp>
        <p:nvCxnSpPr>
          <p:cNvPr id="84" name="Google Shape;1179;p54"/>
          <p:cNvCxnSpPr/>
          <p:nvPr/>
        </p:nvCxnSpPr>
        <p:spPr>
          <a:xfrm>
            <a:off x="4463992" y="2147677"/>
            <a:ext cx="365950" cy="757904"/>
          </a:xfrm>
          <a:prstGeom prst="straightConnector1">
            <a:avLst/>
          </a:prstGeom>
          <a:noFill/>
          <a:ln w="28575" cap="flat" cmpd="sng">
            <a:solidFill>
              <a:srgbClr val="C00000"/>
            </a:solidFill>
            <a:prstDash val="solid"/>
            <a:round/>
            <a:headEnd type="none" w="sm" len="sm"/>
            <a:tailEnd type="stealth" w="med" len="med"/>
          </a:ln>
        </p:spPr>
      </p:cxnSp>
      <p:pic>
        <p:nvPicPr>
          <p:cNvPr id="89" name="Google Shape;3648;p133"/>
          <p:cNvPicPr preferRelativeResize="0">
            <a:picLocks noChangeAspect="1"/>
          </p:cNvPicPr>
          <p:nvPr/>
        </p:nvPicPr>
        <p:blipFill rotWithShape="1">
          <a:blip r:embed="rId7">
            <a:alphaModFix/>
          </a:blip>
          <a:srcRect/>
          <a:stretch/>
        </p:blipFill>
        <p:spPr>
          <a:xfrm>
            <a:off x="6326991" y="3106766"/>
            <a:ext cx="1397014" cy="1800000"/>
          </a:xfrm>
          <a:prstGeom prst="rect">
            <a:avLst/>
          </a:prstGeom>
          <a:noFill/>
          <a:ln w="127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90" name="Google Shape;3648;p133"/>
          <p:cNvPicPr preferRelativeResize="0">
            <a:picLocks noChangeAspect="1"/>
          </p:cNvPicPr>
          <p:nvPr/>
        </p:nvPicPr>
        <p:blipFill rotWithShape="1">
          <a:blip r:embed="rId7">
            <a:alphaModFix/>
          </a:blip>
          <a:srcRect/>
          <a:stretch/>
        </p:blipFill>
        <p:spPr>
          <a:xfrm>
            <a:off x="276897" y="740370"/>
            <a:ext cx="673361" cy="867600"/>
          </a:xfrm>
          <a:prstGeom prst="rect">
            <a:avLst/>
          </a:prstGeom>
          <a:noFill/>
          <a:ln w="127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extLst>
      <p:ext uri="{BB962C8B-B14F-4D97-AF65-F5344CB8AC3E}">
        <p14:creationId xmlns:p14="http://schemas.microsoft.com/office/powerpoint/2010/main" val="74718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500" fill="hold"/>
                                        <p:tgtEl>
                                          <p:spTgt spid="89"/>
                                        </p:tgtEl>
                                      </p:cBhvr>
                                      <p:by x="48000" y="48000"/>
                                    </p:animScale>
                                  </p:childTnLst>
                                </p:cTn>
                              </p:par>
                              <p:par>
                                <p:cTn id="7" presetID="42" presetClass="path" presetSubtype="0" accel="50000" decel="50000" fill="hold" nodeType="withEffect">
                                  <p:stCondLst>
                                    <p:cond delay="0"/>
                                  </p:stCondLst>
                                  <p:childTnLst>
                                    <p:animMotion origin="layout" path="M -2.77778E-6 7.40741E-7 L -0.70225 -0.41204 " pathEditMode="relative" rAng="0" ptsTypes="AA">
                                      <p:cBhvr>
                                        <p:cTn id="8" dur="500" fill="hold"/>
                                        <p:tgtEl>
                                          <p:spTgt spid="89"/>
                                        </p:tgtEl>
                                        <p:attrNameLst>
                                          <p:attrName>ppt_x</p:attrName>
                                          <p:attrName>ppt_y</p:attrName>
                                        </p:attrNameLst>
                                      </p:cBhvr>
                                      <p:rCtr x="-35122" y="-20602"/>
                                    </p:animMotion>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childTnLst>
                                </p:cTn>
                              </p:par>
                              <p:par>
                                <p:cTn id="12" presetID="1" presetClass="exit" presetSubtype="0" fill="hold" nodeType="withEffect">
                                  <p:stCondLst>
                                    <p:cond delay="0"/>
                                  </p:stCondLst>
                                  <p:childTnLst>
                                    <p:set>
                                      <p:cBhvr>
                                        <p:cTn id="13" dur="1" fill="hold">
                                          <p:stCondLst>
                                            <p:cond delay="0"/>
                                          </p:stCondLst>
                                        </p:cTn>
                                        <p:tgtEl>
                                          <p:spTgt spid="89"/>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25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1.11111E-6 1.48148E-6 L -0.01354 -0.60046 " pathEditMode="relative" rAng="0" ptsTypes="AA">
                                      <p:cBhvr>
                                        <p:cTn id="20" dur="500" fill="hold"/>
                                        <p:tgtEl>
                                          <p:spTgt spid="23"/>
                                        </p:tgtEl>
                                        <p:attrNameLst>
                                          <p:attrName>ppt_x</p:attrName>
                                          <p:attrName>ppt_y</p:attrName>
                                        </p:attrNameLst>
                                      </p:cBhvr>
                                      <p:rCtr x="-677" y="-30023"/>
                                    </p:animMotion>
                                  </p:childTnLst>
                                </p:cTn>
                              </p:par>
                              <p:par>
                                <p:cTn id="21" presetID="10" presetClass="exit" presetSubtype="0" fill="hold" grpId="0" nodeType="withEffect">
                                  <p:stCondLst>
                                    <p:cond delay="0"/>
                                  </p:stCondLst>
                                  <p:childTnLst>
                                    <p:animEffect transition="out" filter="fade">
                                      <p:cBhvr>
                                        <p:cTn id="22" dur="500"/>
                                        <p:tgtEl>
                                          <p:spTgt spid="1165"/>
                                        </p:tgtEl>
                                      </p:cBhvr>
                                    </p:animEffect>
                                    <p:set>
                                      <p:cBhvr>
                                        <p:cTn id="23" dur="1" fill="hold">
                                          <p:stCondLst>
                                            <p:cond delay="499"/>
                                          </p:stCondLst>
                                        </p:cTn>
                                        <p:tgtEl>
                                          <p:spTgt spid="1165"/>
                                        </p:tgtEl>
                                        <p:attrNameLst>
                                          <p:attrName>style.visibility</p:attrName>
                                        </p:attrNameLst>
                                      </p:cBhvr>
                                      <p:to>
                                        <p:strVal val="hidden"/>
                                      </p:to>
                                    </p:se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xit" presetSubtype="0" fill="hold" nodeType="withEffect">
                                  <p:stCondLst>
                                    <p:cond delay="0"/>
                                  </p:stCondLst>
                                  <p:childTnLst>
                                    <p:set>
                                      <p:cBhvr>
                                        <p:cTn id="28" dur="1" fill="hold">
                                          <p:stCondLst>
                                            <p:cond delay="0"/>
                                          </p:stCondLst>
                                        </p:cTn>
                                        <p:tgtEl>
                                          <p:spTgt spid="23"/>
                                        </p:tgtEl>
                                        <p:attrNameLst>
                                          <p:attrName>style.visibility</p:attrName>
                                        </p:attrNameLst>
                                      </p:cBhvr>
                                      <p:to>
                                        <p:strVal val="hidden"/>
                                      </p:to>
                                    </p:set>
                                  </p:childTnLst>
                                </p:cTn>
                              </p:par>
                            </p:childTnLst>
                          </p:cTn>
                        </p:par>
                        <p:par>
                          <p:cTn id="29" fill="hold">
                            <p:stCondLst>
                              <p:cond delay="500"/>
                            </p:stCondLst>
                            <p:childTnLst>
                              <p:par>
                                <p:cTn id="30" presetID="1" presetClass="entr" presetSubtype="0" fill="hold" nodeType="afterEffect">
                                  <p:stCondLst>
                                    <p:cond delay="0"/>
                                  </p:stCondLst>
                                  <p:childTnLst>
                                    <p:set>
                                      <p:cBhvr>
                                        <p:cTn id="31" dur="1" fill="hold">
                                          <p:stCondLst>
                                            <p:cond delay="0"/>
                                          </p:stCondLst>
                                        </p:cTn>
                                        <p:tgtEl>
                                          <p:spTgt spid="117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66"/>
                                        </p:tgtEl>
                                        <p:attrNameLst>
                                          <p:attrName>style.visibility</p:attrName>
                                        </p:attrNameLst>
                                      </p:cBhvr>
                                      <p:to>
                                        <p:strVal val="visible"/>
                                      </p:to>
                                    </p:set>
                                    <p:animEffect transition="in" filter="fade">
                                      <p:cBhvr>
                                        <p:cTn id="36" dur="250"/>
                                        <p:tgtEl>
                                          <p:spTgt spid="1166"/>
                                        </p:tgtEl>
                                      </p:cBhvr>
                                    </p:animEffect>
                                  </p:childTnLst>
                                </p:cTn>
                              </p:par>
                              <p:par>
                                <p:cTn id="37" presetID="10" presetClass="entr" presetSubtype="0" fill="hold" nodeType="withEffect">
                                  <p:stCondLst>
                                    <p:cond delay="0"/>
                                  </p:stCondLst>
                                  <p:childTnLst>
                                    <p:set>
                                      <p:cBhvr>
                                        <p:cTn id="38" dur="1" fill="hold">
                                          <p:stCondLst>
                                            <p:cond delay="0"/>
                                          </p:stCondLst>
                                        </p:cTn>
                                        <p:tgtEl>
                                          <p:spTgt spid="1169"/>
                                        </p:tgtEl>
                                        <p:attrNameLst>
                                          <p:attrName>style.visibility</p:attrName>
                                        </p:attrNameLst>
                                      </p:cBhvr>
                                      <p:to>
                                        <p:strVal val="visible"/>
                                      </p:to>
                                    </p:set>
                                    <p:animEffect transition="in" filter="fade">
                                      <p:cBhvr>
                                        <p:cTn id="39" dur="250"/>
                                        <p:tgtEl>
                                          <p:spTgt spid="1169"/>
                                        </p:tgtEl>
                                      </p:cBhvr>
                                    </p:animEffect>
                                  </p:childTnLst>
                                </p:cTn>
                              </p:par>
                              <p:par>
                                <p:cTn id="40" presetID="10" presetClass="entr" presetSubtype="0" fill="hold" grpId="0" nodeType="withEffect" nodePh="1">
                                  <p:stCondLst>
                                    <p:cond delay="0"/>
                                  </p:stCondLst>
                                  <p:endCondLst>
                                    <p:cond evt="begin" delay="0">
                                      <p:tn val="40"/>
                                    </p:cond>
                                  </p:endCondLst>
                                  <p:childTnLst>
                                    <p:set>
                                      <p:cBhvr>
                                        <p:cTn id="41" dur="1" fill="hold">
                                          <p:stCondLst>
                                            <p:cond delay="0"/>
                                          </p:stCondLst>
                                        </p:cTn>
                                        <p:tgtEl>
                                          <p:spTgt spid="1167"/>
                                        </p:tgtEl>
                                        <p:attrNameLst>
                                          <p:attrName>style.visibility</p:attrName>
                                        </p:attrNameLst>
                                      </p:cBhvr>
                                      <p:to>
                                        <p:strVal val="visible"/>
                                      </p:to>
                                    </p:set>
                                    <p:animEffect transition="in" filter="fade">
                                      <p:cBhvr>
                                        <p:cTn id="42" dur="250"/>
                                        <p:tgtEl>
                                          <p:spTgt spid="116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68"/>
                                        </p:tgtEl>
                                        <p:attrNameLst>
                                          <p:attrName>style.visibility</p:attrName>
                                        </p:attrNameLst>
                                      </p:cBhvr>
                                      <p:to>
                                        <p:strVal val="visible"/>
                                      </p:to>
                                    </p:set>
                                    <p:animEffect transition="in" filter="fade">
                                      <p:cBhvr>
                                        <p:cTn id="45" dur="250"/>
                                        <p:tgtEl>
                                          <p:spTgt spid="116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70"/>
                                        </p:tgtEl>
                                        <p:attrNameLst>
                                          <p:attrName>style.visibility</p:attrName>
                                        </p:attrNameLst>
                                      </p:cBhvr>
                                      <p:to>
                                        <p:strVal val="visible"/>
                                      </p:to>
                                    </p:set>
                                    <p:animEffect transition="in" filter="fade">
                                      <p:cBhvr>
                                        <p:cTn id="48" dur="250"/>
                                        <p:tgtEl>
                                          <p:spTgt spid="117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72"/>
                                        </p:tgtEl>
                                        <p:attrNameLst>
                                          <p:attrName>style.visibility</p:attrName>
                                        </p:attrNameLst>
                                      </p:cBhvr>
                                      <p:to>
                                        <p:strVal val="visible"/>
                                      </p:to>
                                    </p:set>
                                    <p:animEffect transition="in" filter="fade">
                                      <p:cBhvr>
                                        <p:cTn id="51" dur="250"/>
                                        <p:tgtEl>
                                          <p:spTgt spid="117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173"/>
                                        </p:tgtEl>
                                        <p:attrNameLst>
                                          <p:attrName>style.visibility</p:attrName>
                                        </p:attrNameLst>
                                      </p:cBhvr>
                                      <p:to>
                                        <p:strVal val="visible"/>
                                      </p:to>
                                    </p:set>
                                    <p:animEffect transition="in" filter="fade">
                                      <p:cBhvr>
                                        <p:cTn id="54" dur="250"/>
                                        <p:tgtEl>
                                          <p:spTgt spid="117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174"/>
                                        </p:tgtEl>
                                        <p:attrNameLst>
                                          <p:attrName>style.visibility</p:attrName>
                                        </p:attrNameLst>
                                      </p:cBhvr>
                                      <p:to>
                                        <p:strVal val="visible"/>
                                      </p:to>
                                    </p:set>
                                    <p:animEffect transition="in" filter="fade">
                                      <p:cBhvr>
                                        <p:cTn id="57" dur="250"/>
                                        <p:tgtEl>
                                          <p:spTgt spid="117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175"/>
                                        </p:tgtEl>
                                        <p:attrNameLst>
                                          <p:attrName>style.visibility</p:attrName>
                                        </p:attrNameLst>
                                      </p:cBhvr>
                                      <p:to>
                                        <p:strVal val="visible"/>
                                      </p:to>
                                    </p:set>
                                    <p:animEffect transition="in" filter="fade">
                                      <p:cBhvr>
                                        <p:cTn id="60" dur="250"/>
                                        <p:tgtEl>
                                          <p:spTgt spid="1175"/>
                                        </p:tgtEl>
                                      </p:cBhvr>
                                    </p:animEffect>
                                  </p:childTnLst>
                                </p:cTn>
                              </p:par>
                            </p:childTnLst>
                          </p:cTn>
                        </p:par>
                        <p:par>
                          <p:cTn id="61" fill="hold">
                            <p:stCondLst>
                              <p:cond delay="250"/>
                            </p:stCondLst>
                            <p:childTnLst>
                              <p:par>
                                <p:cTn id="62" presetID="7" presetClass="emph" presetSubtype="2" fill="hold" nodeType="afterEffect">
                                  <p:stCondLst>
                                    <p:cond delay="0"/>
                                  </p:stCondLst>
                                  <p:childTnLst>
                                    <p:animClr clrSpc="rgb" dir="cw">
                                      <p:cBhvr>
                                        <p:cTn id="63" dur="10" fill="hold"/>
                                        <p:tgtEl>
                                          <p:spTgt spid="1179"/>
                                        </p:tgtEl>
                                        <p:attrNameLst>
                                          <p:attrName>stroke.color</p:attrName>
                                        </p:attrNameLst>
                                      </p:cBhvr>
                                      <p:to>
                                        <a:srgbClr val="BFBFBF"/>
                                      </p:to>
                                    </p:animClr>
                                    <p:set>
                                      <p:cBhvr>
                                        <p:cTn id="64" dur="10" fill="hold"/>
                                        <p:tgtEl>
                                          <p:spTgt spid="1179"/>
                                        </p:tgtEl>
                                        <p:attrNameLst>
                                          <p:attrName>stroke.on</p:attrName>
                                        </p:attrNameLst>
                                      </p:cBhvr>
                                      <p:to>
                                        <p:strVal val="true"/>
                                      </p:to>
                                    </p:set>
                                  </p:childTnLst>
                                </p:cTn>
                              </p:par>
                              <p:par>
                                <p:cTn id="65" presetID="1" presetClass="entr" presetSubtype="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5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177"/>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childTnLst>
                                </p:cTn>
                              </p:par>
                              <p:par>
                                <p:cTn id="75" presetID="1" presetClass="exit" presetSubtype="0" fill="hold" nodeType="withEffect">
                                  <p:stCondLst>
                                    <p:cond delay="0"/>
                                  </p:stCondLst>
                                  <p:childTnLst>
                                    <p:set>
                                      <p:cBhvr>
                                        <p:cTn id="76" dur="1" fill="hold">
                                          <p:stCondLst>
                                            <p:cond delay="0"/>
                                          </p:stCondLst>
                                        </p:cTn>
                                        <p:tgtEl>
                                          <p:spTgt spid="1166"/>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1169"/>
                                        </p:tgtEl>
                                        <p:attrNameLst>
                                          <p:attrName>style.visibility</p:attrName>
                                        </p:attrNameLst>
                                      </p:cBhvr>
                                      <p:to>
                                        <p:strVal val="hidden"/>
                                      </p:to>
                                    </p:set>
                                  </p:childTnLst>
                                </p:cTn>
                              </p:par>
                              <p:par>
                                <p:cTn id="79" presetID="1" presetClass="exit" presetSubtype="0" fill="hold" grpId="1" nodeType="withEffect" nodePh="1">
                                  <p:stCondLst>
                                    <p:cond delay="0"/>
                                  </p:stCondLst>
                                  <p:endCondLst>
                                    <p:cond evt="begin" delay="0">
                                      <p:tn val="79"/>
                                    </p:cond>
                                  </p:endCondLst>
                                  <p:childTnLst>
                                    <p:set>
                                      <p:cBhvr>
                                        <p:cTn id="80" dur="1" fill="hold">
                                          <p:stCondLst>
                                            <p:cond delay="0"/>
                                          </p:stCondLst>
                                        </p:cTn>
                                        <p:tgtEl>
                                          <p:spTgt spid="1167"/>
                                        </p:tgtEl>
                                        <p:attrNameLst>
                                          <p:attrName>style.visibility</p:attrName>
                                        </p:attrNameLst>
                                      </p:cBhvr>
                                      <p:to>
                                        <p:strVal val="hidden"/>
                                      </p:to>
                                    </p:set>
                                  </p:childTnLst>
                                </p:cTn>
                              </p:par>
                              <p:par>
                                <p:cTn id="81" presetID="1" presetClass="exit" presetSubtype="0" fill="hold" grpId="1" nodeType="withEffect">
                                  <p:stCondLst>
                                    <p:cond delay="0"/>
                                  </p:stCondLst>
                                  <p:childTnLst>
                                    <p:set>
                                      <p:cBhvr>
                                        <p:cTn id="82" dur="1" fill="hold">
                                          <p:stCondLst>
                                            <p:cond delay="0"/>
                                          </p:stCondLst>
                                        </p:cTn>
                                        <p:tgtEl>
                                          <p:spTgt spid="1168"/>
                                        </p:tgtEl>
                                        <p:attrNameLst>
                                          <p:attrName>style.visibility</p:attrName>
                                        </p:attrNameLst>
                                      </p:cBhvr>
                                      <p:to>
                                        <p:strVal val="hidden"/>
                                      </p:to>
                                    </p:set>
                                  </p:childTnLst>
                                </p:cTn>
                              </p:par>
                              <p:par>
                                <p:cTn id="83" presetID="1" presetClass="exit" presetSubtype="0" fill="hold" grpId="1" nodeType="withEffect">
                                  <p:stCondLst>
                                    <p:cond delay="0"/>
                                  </p:stCondLst>
                                  <p:childTnLst>
                                    <p:set>
                                      <p:cBhvr>
                                        <p:cTn id="84" dur="1" fill="hold">
                                          <p:stCondLst>
                                            <p:cond delay="0"/>
                                          </p:stCondLst>
                                        </p:cTn>
                                        <p:tgtEl>
                                          <p:spTgt spid="1170"/>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1172"/>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1173"/>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1174"/>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1175"/>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1179"/>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33"/>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56"/>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178"/>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52"/>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fade">
                                      <p:cBhvr>
                                        <p:cTn id="109" dur="250"/>
                                        <p:tgtEl>
                                          <p:spTgt spid="22"/>
                                        </p:tgtEl>
                                      </p:cBhvr>
                                    </p:animEffect>
                                  </p:childTnLst>
                                </p:cTn>
                              </p:par>
                              <p:par>
                                <p:cTn id="110" presetID="10" presetClass="entr" presetSubtype="0" fill="hold" nodeType="withEffect">
                                  <p:stCondLst>
                                    <p:cond delay="0"/>
                                  </p:stCondLst>
                                  <p:childTnLst>
                                    <p:set>
                                      <p:cBhvr>
                                        <p:cTn id="111" dur="1" fill="hold">
                                          <p:stCondLst>
                                            <p:cond delay="0"/>
                                          </p:stCondLst>
                                        </p:cTn>
                                        <p:tgtEl>
                                          <p:spTgt spid="34"/>
                                        </p:tgtEl>
                                        <p:attrNameLst>
                                          <p:attrName>style.visibility</p:attrName>
                                        </p:attrNameLst>
                                      </p:cBhvr>
                                      <p:to>
                                        <p:strVal val="visible"/>
                                      </p:to>
                                    </p:set>
                                    <p:animEffect transition="in" filter="fade">
                                      <p:cBhvr>
                                        <p:cTn id="112" dur="250"/>
                                        <p:tgtEl>
                                          <p:spTgt spid="34"/>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1178"/>
                                        </p:tgtEl>
                                        <p:attrNameLst>
                                          <p:attrName>style.visibility</p:attrName>
                                        </p:attrNameLst>
                                      </p:cBhvr>
                                      <p:to>
                                        <p:strVal val="visible"/>
                                      </p:to>
                                    </p:set>
                                    <p:animEffect transition="in" filter="fade">
                                      <p:cBhvr>
                                        <p:cTn id="117" dur="250"/>
                                        <p:tgtEl>
                                          <p:spTgt spid="1178"/>
                                        </p:tgtEl>
                                      </p:cBhvr>
                                    </p:animEffect>
                                  </p:childTnLst>
                                </p:cTn>
                              </p:par>
                              <p:par>
                                <p:cTn id="118" presetID="10" presetClass="entr" presetSubtype="0" fill="hold" nodeType="withEffect">
                                  <p:stCondLst>
                                    <p:cond delay="0"/>
                                  </p:stCondLst>
                                  <p:childTnLst>
                                    <p:set>
                                      <p:cBhvr>
                                        <p:cTn id="119" dur="1" fill="hold">
                                          <p:stCondLst>
                                            <p:cond delay="0"/>
                                          </p:stCondLst>
                                        </p:cTn>
                                        <p:tgtEl>
                                          <p:spTgt spid="1177"/>
                                        </p:tgtEl>
                                        <p:attrNameLst>
                                          <p:attrName>style.visibility</p:attrName>
                                        </p:attrNameLst>
                                      </p:cBhvr>
                                      <p:to>
                                        <p:strVal val="visible"/>
                                      </p:to>
                                    </p:set>
                                    <p:animEffect transition="in" filter="fade">
                                      <p:cBhvr>
                                        <p:cTn id="120" dur="250"/>
                                        <p:tgtEl>
                                          <p:spTgt spid="1177"/>
                                        </p:tgtEl>
                                      </p:cBhvr>
                                    </p:animEffect>
                                  </p:childTnLst>
                                </p:cTn>
                              </p:par>
                              <p:par>
                                <p:cTn id="121" presetID="42" presetClass="path" presetSubtype="0" accel="50000" decel="50000" fill="hold" nodeType="withEffect">
                                  <p:stCondLst>
                                    <p:cond delay="0"/>
                                  </p:stCondLst>
                                  <p:childTnLst>
                                    <p:animMotion origin="layout" path="M -4.44444E-6 3.7037E-7 L 0.02639 0.14907 " pathEditMode="relative" rAng="0" ptsTypes="AA">
                                      <p:cBhvr>
                                        <p:cTn id="122" dur="750" fill="hold"/>
                                        <p:tgtEl>
                                          <p:spTgt spid="1177"/>
                                        </p:tgtEl>
                                        <p:attrNameLst>
                                          <p:attrName>ppt_x</p:attrName>
                                          <p:attrName>ppt_y</p:attrName>
                                        </p:attrNameLst>
                                      </p:cBhvr>
                                      <p:rCtr x="1319" y="7454"/>
                                    </p:animMotion>
                                  </p:childTnLst>
                                </p:cTn>
                              </p:par>
                              <p:par>
                                <p:cTn id="123" presetID="8" presetClass="emph" presetSubtype="0" fill="hold" nodeType="withEffect">
                                  <p:stCondLst>
                                    <p:cond delay="0"/>
                                  </p:stCondLst>
                                  <p:childTnLst>
                                    <p:animRot by="6600000">
                                      <p:cBhvr>
                                        <p:cTn id="124" dur="750" fill="hold"/>
                                        <p:tgtEl>
                                          <p:spTgt spid="1177"/>
                                        </p:tgtEl>
                                        <p:attrNameLst>
                                          <p:attrName>r</p:attrName>
                                        </p:attrNameLst>
                                      </p:cBhvr>
                                    </p:animRot>
                                  </p:childTnLst>
                                </p:cTn>
                              </p:par>
                              <p:par>
                                <p:cTn id="125" presetID="6" presetClass="emph" presetSubtype="0" fill="hold" nodeType="withEffect">
                                  <p:stCondLst>
                                    <p:cond delay="0"/>
                                  </p:stCondLst>
                                  <p:childTnLst>
                                    <p:animScale>
                                      <p:cBhvr>
                                        <p:cTn id="126" dur="750" fill="hold"/>
                                        <p:tgtEl>
                                          <p:spTgt spid="1177"/>
                                        </p:tgtEl>
                                      </p:cBhvr>
                                      <p:by x="130000" y="130000"/>
                                    </p:animScale>
                                  </p:childTnLst>
                                </p:cTn>
                              </p:par>
                              <p:par>
                                <p:cTn id="127" presetID="42" presetClass="path" presetSubtype="0" accel="50000" decel="50000" fill="hold" nodeType="withEffect">
                                  <p:stCondLst>
                                    <p:cond delay="0"/>
                                  </p:stCondLst>
                                  <p:childTnLst>
                                    <p:animMotion origin="layout" path="M -1.66667E-6 2.96296E-6 L 0.01354 0.125 " pathEditMode="relative" rAng="0" ptsTypes="AA">
                                      <p:cBhvr>
                                        <p:cTn id="128" dur="750" fill="hold"/>
                                        <p:tgtEl>
                                          <p:spTgt spid="1178"/>
                                        </p:tgtEl>
                                        <p:attrNameLst>
                                          <p:attrName>ppt_x</p:attrName>
                                          <p:attrName>ppt_y</p:attrName>
                                        </p:attrNameLst>
                                      </p:cBhvr>
                                      <p:rCtr x="677" y="6250"/>
                                    </p:animMotion>
                                  </p:childTnLst>
                                </p:cTn>
                              </p:par>
                              <p:par>
                                <p:cTn id="129" presetID="8" presetClass="emph" presetSubtype="0" fill="hold" nodeType="withEffect">
                                  <p:stCondLst>
                                    <p:cond delay="0"/>
                                  </p:stCondLst>
                                  <p:childTnLst>
                                    <p:animRot by="4500000">
                                      <p:cBhvr>
                                        <p:cTn id="130" dur="750" fill="hold"/>
                                        <p:tgtEl>
                                          <p:spTgt spid="1178"/>
                                        </p:tgtEl>
                                        <p:attrNameLst>
                                          <p:attrName>r</p:attrName>
                                        </p:attrNameLst>
                                      </p:cBhvr>
                                    </p:animRot>
                                  </p:childTnLst>
                                </p:cTn>
                              </p:par>
                              <p:par>
                                <p:cTn id="131" presetID="6" presetClass="emph" presetSubtype="0" fill="hold" nodeType="withEffect">
                                  <p:stCondLst>
                                    <p:cond delay="0"/>
                                  </p:stCondLst>
                                  <p:childTnLst>
                                    <p:animScale>
                                      <p:cBhvr>
                                        <p:cTn id="132" dur="750" fill="hold"/>
                                        <p:tgtEl>
                                          <p:spTgt spid="1178"/>
                                        </p:tgtEl>
                                      </p:cBhvr>
                                      <p:by x="50000" y="50000"/>
                                    </p:animScale>
                                  </p:childTnLst>
                                </p:cTn>
                              </p:par>
                            </p:childTnLst>
                          </p:cTn>
                        </p:par>
                        <p:par>
                          <p:cTn id="133" fill="hold">
                            <p:stCondLst>
                              <p:cond delay="750"/>
                            </p:stCondLst>
                            <p:childTnLst>
                              <p:par>
                                <p:cTn id="134" presetID="1" presetClass="exit" presetSubtype="0" fill="hold" nodeType="afterEffect">
                                  <p:stCondLst>
                                    <p:cond delay="0"/>
                                  </p:stCondLst>
                                  <p:childTnLst>
                                    <p:set>
                                      <p:cBhvr>
                                        <p:cTn id="135" dur="1" fill="hold">
                                          <p:stCondLst>
                                            <p:cond delay="0"/>
                                          </p:stCondLst>
                                        </p:cTn>
                                        <p:tgtEl>
                                          <p:spTgt spid="1179"/>
                                        </p:tgtEl>
                                        <p:attrNameLst>
                                          <p:attrName>style.visibility</p:attrName>
                                        </p:attrNameLst>
                                      </p:cBhvr>
                                      <p:to>
                                        <p:strVal val="hidden"/>
                                      </p:to>
                                    </p:set>
                                  </p:childTnLst>
                                </p:cTn>
                              </p:par>
                              <p:par>
                                <p:cTn id="136" presetID="1" presetClass="exit" presetSubtype="0" fill="hold" nodeType="withEffect">
                                  <p:stCondLst>
                                    <p:cond delay="0"/>
                                  </p:stCondLst>
                                  <p:childTnLst>
                                    <p:set>
                                      <p:cBhvr>
                                        <p:cTn id="137" dur="1" fill="hold">
                                          <p:stCondLst>
                                            <p:cond delay="0"/>
                                          </p:stCondLst>
                                        </p:cTn>
                                        <p:tgtEl>
                                          <p:spTgt spid="1177"/>
                                        </p:tgtEl>
                                        <p:attrNameLst>
                                          <p:attrName>style.visibility</p:attrName>
                                        </p:attrNameLst>
                                      </p:cBhvr>
                                      <p:to>
                                        <p:strVal val="hidden"/>
                                      </p:to>
                                    </p:set>
                                  </p:childTnLst>
                                </p:cTn>
                              </p:par>
                              <p:par>
                                <p:cTn id="138" presetID="1" presetClass="entr" presetSubtype="0" fill="hold" nodeType="withEffect">
                                  <p:stCondLst>
                                    <p:cond delay="0"/>
                                  </p:stCondLst>
                                  <p:childTnLst>
                                    <p:set>
                                      <p:cBhvr>
                                        <p:cTn id="139" dur="1" fill="hold">
                                          <p:stCondLst>
                                            <p:cond delay="0"/>
                                          </p:stCondLst>
                                        </p:cTn>
                                        <p:tgtEl>
                                          <p:spTgt spid="31"/>
                                        </p:tgtEl>
                                        <p:attrNameLst>
                                          <p:attrName>style.visibility</p:attrName>
                                        </p:attrNameLst>
                                      </p:cBhvr>
                                      <p:to>
                                        <p:strVal val="visible"/>
                                      </p:to>
                                    </p:set>
                                  </p:childTnLst>
                                </p:cTn>
                              </p:par>
                              <p:par>
                                <p:cTn id="140" presetID="1" presetClass="exit" presetSubtype="0" fill="hold" nodeType="withEffect">
                                  <p:stCondLst>
                                    <p:cond delay="0"/>
                                  </p:stCondLst>
                                  <p:childTnLst>
                                    <p:set>
                                      <p:cBhvr>
                                        <p:cTn id="141" dur="1" fill="hold">
                                          <p:stCondLst>
                                            <p:cond delay="0"/>
                                          </p:stCondLst>
                                        </p:cTn>
                                        <p:tgtEl>
                                          <p:spTgt spid="1178"/>
                                        </p:tgtEl>
                                        <p:attrNameLst>
                                          <p:attrName>style.visibility</p:attrName>
                                        </p:attrNameLst>
                                      </p:cBhvr>
                                      <p:to>
                                        <p:strVal val="hidden"/>
                                      </p:to>
                                    </p:set>
                                  </p:childTnLst>
                                </p:cTn>
                              </p:par>
                            </p:childTnLst>
                          </p:cTn>
                        </p:par>
                        <p:par>
                          <p:cTn id="142" fill="hold">
                            <p:stCondLst>
                              <p:cond delay="750"/>
                            </p:stCondLst>
                            <p:childTnLst>
                              <p:par>
                                <p:cTn id="143" presetID="1" presetClass="entr" presetSubtype="0" fill="hold" nodeType="afterEffect">
                                  <p:stCondLst>
                                    <p:cond delay="0"/>
                                  </p:stCondLst>
                                  <p:childTnLst>
                                    <p:set>
                                      <p:cBhvr>
                                        <p:cTn id="144" dur="1" fill="hold">
                                          <p:stCondLst>
                                            <p:cond delay="0"/>
                                          </p:stCondLst>
                                        </p:cTn>
                                        <p:tgtEl>
                                          <p:spTgt spid="32"/>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nodeType="clickEffect">
                                  <p:stCondLst>
                                    <p:cond delay="0"/>
                                  </p:stCondLst>
                                  <p:childTnLst>
                                    <p:set>
                                      <p:cBhvr>
                                        <p:cTn id="148" dur="1" fill="hold">
                                          <p:stCondLst>
                                            <p:cond delay="0"/>
                                          </p:stCondLst>
                                        </p:cTn>
                                        <p:tgtEl>
                                          <p:spTgt spid="28"/>
                                        </p:tgtEl>
                                        <p:attrNameLst>
                                          <p:attrName>style.visibility</p:attrName>
                                        </p:attrNameLst>
                                      </p:cBhvr>
                                      <p:to>
                                        <p:strVal val="hidden"/>
                                      </p:to>
                                    </p:set>
                                  </p:childTnLst>
                                </p:cTn>
                              </p:par>
                              <p:par>
                                <p:cTn id="149" presetID="1" presetClass="exit" presetSubtype="0" fill="hold" nodeType="withEffect">
                                  <p:stCondLst>
                                    <p:cond delay="0"/>
                                  </p:stCondLst>
                                  <p:childTnLst>
                                    <p:set>
                                      <p:cBhvr>
                                        <p:cTn id="150" dur="1" fill="hold">
                                          <p:stCondLst>
                                            <p:cond delay="0"/>
                                          </p:stCondLst>
                                        </p:cTn>
                                        <p:tgtEl>
                                          <p:spTgt spid="52"/>
                                        </p:tgtEl>
                                        <p:attrNameLst>
                                          <p:attrName>style.visibility</p:attrName>
                                        </p:attrNameLst>
                                      </p:cBhvr>
                                      <p:to>
                                        <p:strVal val="hidden"/>
                                      </p:to>
                                    </p:set>
                                  </p:childTnLst>
                                </p:cTn>
                              </p:par>
                              <p:par>
                                <p:cTn id="151" presetID="1" presetClass="exit" presetSubtype="0" fill="hold" nodeType="withEffect">
                                  <p:stCondLst>
                                    <p:cond delay="0"/>
                                  </p:stCondLst>
                                  <p:childTnLst>
                                    <p:set>
                                      <p:cBhvr>
                                        <p:cTn id="152" dur="1" fill="hold">
                                          <p:stCondLst>
                                            <p:cond delay="0"/>
                                          </p:stCondLst>
                                        </p:cTn>
                                        <p:tgtEl>
                                          <p:spTgt spid="31"/>
                                        </p:tgtEl>
                                        <p:attrNameLst>
                                          <p:attrName>style.visibility</p:attrName>
                                        </p:attrNameLst>
                                      </p:cBhvr>
                                      <p:to>
                                        <p:strVal val="hidden"/>
                                      </p:to>
                                    </p:set>
                                  </p:childTnLst>
                                </p:cTn>
                              </p:par>
                              <p:par>
                                <p:cTn id="153" presetID="1" presetClass="exit" presetSubtype="0" fill="hold" nodeType="withEffect">
                                  <p:stCondLst>
                                    <p:cond delay="0"/>
                                  </p:stCondLst>
                                  <p:childTnLst>
                                    <p:set>
                                      <p:cBhvr>
                                        <p:cTn id="154" dur="1" fill="hold">
                                          <p:stCondLst>
                                            <p:cond delay="0"/>
                                          </p:stCondLst>
                                        </p:cTn>
                                        <p:tgtEl>
                                          <p:spTgt spid="32"/>
                                        </p:tgtEl>
                                        <p:attrNameLst>
                                          <p:attrName>style.visibility</p:attrName>
                                        </p:attrNameLst>
                                      </p:cBhvr>
                                      <p:to>
                                        <p:strVal val="hidden"/>
                                      </p:to>
                                    </p:set>
                                  </p:childTnLst>
                                </p:cTn>
                              </p:par>
                              <p:par>
                                <p:cTn id="155" presetID="10" presetClass="entr" presetSubtype="0" fill="hold" nodeType="withEffect">
                                  <p:stCondLst>
                                    <p:cond delay="250"/>
                                  </p:stCondLst>
                                  <p:childTnLst>
                                    <p:set>
                                      <p:cBhvr>
                                        <p:cTn id="156" dur="1" fill="hold">
                                          <p:stCondLst>
                                            <p:cond delay="0"/>
                                          </p:stCondLst>
                                        </p:cTn>
                                        <p:tgtEl>
                                          <p:spTgt spid="83"/>
                                        </p:tgtEl>
                                        <p:attrNameLst>
                                          <p:attrName>style.visibility</p:attrName>
                                        </p:attrNameLst>
                                      </p:cBhvr>
                                      <p:to>
                                        <p:strVal val="visible"/>
                                      </p:to>
                                    </p:set>
                                    <p:animEffect transition="in" filter="fade">
                                      <p:cBhvr>
                                        <p:cTn id="157" dur="250"/>
                                        <p:tgtEl>
                                          <p:spTgt spid="83"/>
                                        </p:tgtEl>
                                      </p:cBhvr>
                                    </p:animEffect>
                                  </p:childTnLst>
                                </p:cTn>
                              </p:par>
                              <p:par>
                                <p:cTn id="158" presetID="10" presetClass="entr" presetSubtype="0" fill="hold" nodeType="withEffect">
                                  <p:stCondLst>
                                    <p:cond delay="250"/>
                                  </p:stCondLst>
                                  <p:childTnLst>
                                    <p:set>
                                      <p:cBhvr>
                                        <p:cTn id="159" dur="1" fill="hold">
                                          <p:stCondLst>
                                            <p:cond delay="0"/>
                                          </p:stCondLst>
                                        </p:cTn>
                                        <p:tgtEl>
                                          <p:spTgt spid="10"/>
                                        </p:tgtEl>
                                        <p:attrNameLst>
                                          <p:attrName>style.visibility</p:attrName>
                                        </p:attrNameLst>
                                      </p:cBhvr>
                                      <p:to>
                                        <p:strVal val="visible"/>
                                      </p:to>
                                    </p:set>
                                    <p:animEffect transition="in" filter="fade">
                                      <p:cBhvr>
                                        <p:cTn id="160" dur="250"/>
                                        <p:tgtEl>
                                          <p:spTgt spid="10"/>
                                        </p:tgtEl>
                                      </p:cBhvr>
                                    </p:animEffect>
                                  </p:childTnLst>
                                </p:cTn>
                              </p:par>
                            </p:childTnLst>
                          </p:cTn>
                        </p:par>
                        <p:par>
                          <p:cTn id="161" fill="hold">
                            <p:stCondLst>
                              <p:cond delay="500"/>
                            </p:stCondLst>
                            <p:childTnLst>
                              <p:par>
                                <p:cTn id="162" presetID="10" presetClass="entr" presetSubtype="0" fill="hold" nodeType="afterEffect">
                                  <p:stCondLst>
                                    <p:cond delay="0"/>
                                  </p:stCondLst>
                                  <p:childTnLst>
                                    <p:set>
                                      <p:cBhvr>
                                        <p:cTn id="163" dur="1" fill="hold">
                                          <p:stCondLst>
                                            <p:cond delay="0"/>
                                          </p:stCondLst>
                                        </p:cTn>
                                        <p:tgtEl>
                                          <p:spTgt spid="84"/>
                                        </p:tgtEl>
                                        <p:attrNameLst>
                                          <p:attrName>style.visibility</p:attrName>
                                        </p:attrNameLst>
                                      </p:cBhvr>
                                      <p:to>
                                        <p:strVal val="visible"/>
                                      </p:to>
                                    </p:set>
                                    <p:animEffect transition="in" filter="fade">
                                      <p:cBhvr>
                                        <p:cTn id="164" dur="250"/>
                                        <p:tgtEl>
                                          <p:spTgt spid="84"/>
                                        </p:tgtEl>
                                      </p:cBhvr>
                                    </p:animEffect>
                                  </p:childTnLst>
                                </p:cTn>
                              </p:par>
                              <p:par>
                                <p:cTn id="165" presetID="10" presetClass="entr" presetSubtype="0" fill="hold" nodeType="withEffect">
                                  <p:stCondLst>
                                    <p:cond delay="0"/>
                                  </p:stCondLst>
                                  <p:childTnLst>
                                    <p:set>
                                      <p:cBhvr>
                                        <p:cTn id="166" dur="1" fill="hold">
                                          <p:stCondLst>
                                            <p:cond delay="0"/>
                                          </p:stCondLst>
                                        </p:cTn>
                                        <p:tgtEl>
                                          <p:spTgt spid="11"/>
                                        </p:tgtEl>
                                        <p:attrNameLst>
                                          <p:attrName>style.visibility</p:attrName>
                                        </p:attrNameLst>
                                      </p:cBhvr>
                                      <p:to>
                                        <p:strVal val="visible"/>
                                      </p:to>
                                    </p:set>
                                    <p:animEffect transition="in" filter="fade">
                                      <p:cBhvr>
                                        <p:cTn id="167" dur="250"/>
                                        <p:tgtEl>
                                          <p:spTgt spid="11"/>
                                        </p:tgtEl>
                                      </p:cBhvr>
                                    </p:animEffect>
                                  </p:childTnLst>
                                </p:cTn>
                              </p:par>
                              <p:par>
                                <p:cTn id="168" presetID="1" presetClass="entr" presetSubtype="0" fill="hold" nodeType="withEffect">
                                  <p:stCondLst>
                                    <p:cond delay="0"/>
                                  </p:stCondLst>
                                  <p:childTnLst>
                                    <p:set>
                                      <p:cBhvr>
                                        <p:cTn id="169"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5" grpId="0"/>
      <p:bldP spid="1167" grpId="0"/>
      <p:bldP spid="1167" grpId="1"/>
      <p:bldP spid="1168" grpId="0" animBg="1"/>
      <p:bldP spid="1168" grpId="1" animBg="1"/>
      <p:bldP spid="1170" grpId="0" animBg="1"/>
      <p:bldP spid="1170" grpId="1" animBg="1"/>
      <p:bldP spid="1172" grpId="0" animBg="1"/>
      <p:bldP spid="1172" grpId="1" animBg="1"/>
      <p:bldP spid="1173" grpId="0"/>
      <p:bldP spid="1173" grpId="1"/>
      <p:bldP spid="1174" grpId="0"/>
      <p:bldP spid="1174" grpId="1"/>
      <p:bldP spid="1175" grpId="0"/>
      <p:bldP spid="1175"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186"/>
        <p:cNvGrpSpPr/>
        <p:nvPr/>
      </p:nvGrpSpPr>
      <p:grpSpPr>
        <a:xfrm>
          <a:off x="0" y="0"/>
          <a:ext cx="0" cy="0"/>
          <a:chOff x="0" y="0"/>
          <a:chExt cx="0" cy="0"/>
        </a:xfrm>
      </p:grpSpPr>
      <p:sp>
        <p:nvSpPr>
          <p:cNvPr id="2" name="Rektangel 1"/>
          <p:cNvSpPr/>
          <p:nvPr/>
        </p:nvSpPr>
        <p:spPr>
          <a:xfrm>
            <a:off x="1562835" y="2636131"/>
            <a:ext cx="3199915" cy="307777"/>
          </a:xfrm>
          <a:prstGeom prst="rect">
            <a:avLst/>
          </a:prstGeom>
        </p:spPr>
        <p:txBody>
          <a:bodyPr wrap="none">
            <a:spAutoFit/>
          </a:bodyPr>
          <a:lstStyle/>
          <a:p>
            <a:r>
              <a:rPr lang="en-US" b="1" dirty="0" err="1">
                <a:solidFill>
                  <a:srgbClr val="366092"/>
                </a:solidFill>
                <a:latin typeface="Verdana"/>
                <a:ea typeface="Verdana"/>
                <a:cs typeface="Verdana"/>
                <a:sym typeface="Verdana"/>
              </a:rPr>
              <a:t>xsi:type</a:t>
            </a:r>
            <a:r>
              <a:rPr lang="en-US" b="1" dirty="0">
                <a:solidFill>
                  <a:srgbClr val="366092"/>
                </a:solidFill>
                <a:latin typeface="Verdana"/>
                <a:ea typeface="Verdana"/>
                <a:cs typeface="Verdana"/>
                <a:sym typeface="Verdana"/>
              </a:rPr>
              <a:t>="file"&gt;</a:t>
            </a:r>
            <a:r>
              <a:rPr lang="en-US" b="1" dirty="0">
                <a:solidFill>
                  <a:srgbClr val="366092"/>
                </a:solidFill>
                <a:latin typeface="Verdana"/>
                <a:ea typeface="Verdana"/>
                <a:cs typeface="Verdana"/>
              </a:rPr>
              <a:t> </a:t>
            </a:r>
            <a:r>
              <a:rPr lang="en-US" b="1" dirty="0">
                <a:solidFill>
                  <a:srgbClr val="366092"/>
                </a:solidFill>
                <a:latin typeface="Verdana"/>
                <a:ea typeface="Verdana"/>
                <a:cs typeface="Verdana"/>
                <a:sym typeface="Verdana"/>
              </a:rPr>
              <a:t>... &lt;/object&gt;</a:t>
            </a:r>
            <a:endParaRPr lang="en-US" dirty="0">
              <a:solidFill>
                <a:srgbClr val="366092"/>
              </a:solidFill>
            </a:endParaRPr>
          </a:p>
        </p:txBody>
      </p:sp>
      <p:sp>
        <p:nvSpPr>
          <p:cNvPr id="1189" name="Google Shape;1189;p55"/>
          <p:cNvSpPr txBox="1"/>
          <p:nvPr/>
        </p:nvSpPr>
        <p:spPr>
          <a:xfrm>
            <a:off x="409524" y="2202562"/>
            <a:ext cx="8505825" cy="1011908"/>
          </a:xfrm>
          <a:prstGeom prst="rect">
            <a:avLst/>
          </a:prstGeom>
          <a:noFill/>
          <a:ln>
            <a:noFill/>
          </a:ln>
        </p:spPr>
        <p:txBody>
          <a:bodyPr spcFirstLastPara="1" wrap="square" lIns="91425" tIns="45700" rIns="91425" bIns="45700" anchor="t" anchorCtr="0">
            <a:noAutofit/>
          </a:bodyPr>
          <a:lstStyle/>
          <a:p>
            <a:pPr marL="82550" marR="0" lvl="0" indent="0" algn="l" rtl="0">
              <a:lnSpc>
                <a:spcPct val="100000"/>
              </a:lnSpc>
              <a:spcBef>
                <a:spcPts val="0"/>
              </a:spcBef>
              <a:spcAft>
                <a:spcPts val="0"/>
              </a:spcAft>
              <a:buClr>
                <a:srgbClr val="E46C0A"/>
              </a:buClr>
              <a:buSzPts val="1120"/>
              <a:buFont typeface="Noto Sans Symbols"/>
              <a:buNone/>
            </a:pPr>
            <a:endParaRPr sz="1400" b="1" i="0" u="none" strike="noStrike" cap="none" dirty="0">
              <a:solidFill>
                <a:srgbClr val="366092"/>
              </a:solidFill>
              <a:latin typeface="Verdana"/>
              <a:ea typeface="Verdana"/>
              <a:cs typeface="Verdana"/>
              <a:sym typeface="Verdana"/>
            </a:endParaRPr>
          </a:p>
          <a:p>
            <a:pPr marL="82550" marR="0" lvl="0" indent="0" algn="l" rtl="0">
              <a:lnSpc>
                <a:spcPct val="100000"/>
              </a:lnSpc>
              <a:spcBef>
                <a:spcPts val="0"/>
              </a:spcBef>
              <a:spcAft>
                <a:spcPts val="0"/>
              </a:spcAft>
              <a:buClr>
                <a:srgbClr val="E46C0A"/>
              </a:buClr>
              <a:buSzPts val="1120"/>
              <a:buFont typeface="Noto Sans Symbols"/>
              <a:buNone/>
            </a:pPr>
            <a:r>
              <a:rPr lang="en-US" sz="1400" b="1" i="0" u="none" strike="noStrike" cap="none" dirty="0">
                <a:solidFill>
                  <a:srgbClr val="366092"/>
                </a:solidFill>
                <a:latin typeface="Verdana"/>
                <a:ea typeface="Verdana"/>
                <a:cs typeface="Verdana"/>
                <a:sym typeface="Verdana"/>
              </a:rPr>
              <a:t>&lt;</a:t>
            </a:r>
            <a:r>
              <a:rPr lang="en-US" sz="1400" b="1" i="0" u="none" strike="noStrike" cap="none" dirty="0" err="1">
                <a:solidFill>
                  <a:srgbClr val="366092"/>
                </a:solidFill>
                <a:latin typeface="Verdana"/>
                <a:ea typeface="Verdana"/>
                <a:cs typeface="Verdana"/>
                <a:sym typeface="Verdana"/>
              </a:rPr>
              <a:t>premis</a:t>
            </a:r>
            <a:r>
              <a:rPr lang="en-US" sz="1400" b="1" i="0" u="none" strike="noStrike" cap="none" dirty="0">
                <a:solidFill>
                  <a:srgbClr val="366092"/>
                </a:solidFill>
                <a:latin typeface="Verdana"/>
                <a:ea typeface="Verdana"/>
                <a:cs typeface="Verdana"/>
                <a:sym typeface="Verdana"/>
              </a:rPr>
              <a:t>&gt;</a:t>
            </a:r>
            <a:endParaRPr b="1" dirty="0">
              <a:solidFill>
                <a:srgbClr val="366092"/>
              </a:solidFill>
            </a:endParaRPr>
          </a:p>
          <a:p>
            <a:pPr marL="82550" lvl="0">
              <a:buClr>
                <a:srgbClr val="E46C0A"/>
              </a:buClr>
              <a:buSzPts val="800"/>
            </a:pPr>
            <a:r>
              <a:rPr lang="en-US" sz="1400" b="1" i="0" u="none" strike="noStrike" cap="none" dirty="0">
                <a:solidFill>
                  <a:srgbClr val="366092"/>
                </a:solidFill>
                <a:latin typeface="Verdana"/>
                <a:ea typeface="Verdana"/>
                <a:cs typeface="Verdana"/>
                <a:sym typeface="Verdana"/>
              </a:rPr>
              <a:t>    &lt;object</a:t>
            </a:r>
            <a:br>
              <a:rPr lang="en-US" sz="1400" b="1" i="0" u="none" strike="noStrike" cap="none" dirty="0">
                <a:solidFill>
                  <a:srgbClr val="366092"/>
                </a:solidFill>
                <a:latin typeface="Verdana"/>
                <a:ea typeface="Verdana"/>
                <a:cs typeface="Verdana"/>
                <a:sym typeface="Verdana"/>
              </a:rPr>
            </a:br>
            <a:endParaRPr lang="en-US" sz="1200" b="1" dirty="0">
              <a:solidFill>
                <a:srgbClr val="366092"/>
              </a:solidFill>
              <a:latin typeface="Verdana"/>
              <a:ea typeface="Verdana"/>
              <a:cs typeface="Verdana"/>
              <a:sym typeface="Verdana"/>
            </a:endParaRPr>
          </a:p>
          <a:p>
            <a:pPr marL="82550" lvl="0">
              <a:buClr>
                <a:srgbClr val="E46C0A"/>
              </a:buClr>
              <a:buSzPts val="1120"/>
            </a:pPr>
            <a:r>
              <a:rPr lang="en-US" b="1" dirty="0">
                <a:solidFill>
                  <a:srgbClr val="366092"/>
                </a:solidFill>
                <a:latin typeface="Verdana"/>
                <a:ea typeface="Verdana"/>
                <a:cs typeface="Verdana"/>
                <a:sym typeface="Verdana"/>
              </a:rPr>
              <a:t>    &lt;event&gt; ... &lt;/event&gt;</a:t>
            </a:r>
            <a:endParaRPr lang="en-US" b="1" dirty="0">
              <a:solidFill>
                <a:srgbClr val="366092"/>
              </a:solidFill>
              <a:latin typeface="Verdana"/>
              <a:ea typeface="Verdana"/>
              <a:cs typeface="Verdana"/>
            </a:endParaRPr>
          </a:p>
          <a:p>
            <a:pPr marL="82550" lvl="0">
              <a:buClr>
                <a:srgbClr val="E46C0A"/>
              </a:buClr>
              <a:buSzPts val="800"/>
            </a:pPr>
            <a:endParaRPr lang="en-US" sz="1000" b="1" dirty="0">
              <a:solidFill>
                <a:srgbClr val="366092"/>
              </a:solidFill>
              <a:latin typeface="Verdana"/>
              <a:ea typeface="Verdana"/>
              <a:cs typeface="Verdana"/>
              <a:sym typeface="Verdana"/>
            </a:endParaRPr>
          </a:p>
          <a:p>
            <a:pPr marL="82550" lvl="0">
              <a:buClr>
                <a:srgbClr val="E46C0A"/>
              </a:buClr>
              <a:buSzPts val="1120"/>
            </a:pPr>
            <a:r>
              <a:rPr lang="en-US" b="1" dirty="0">
                <a:solidFill>
                  <a:srgbClr val="366092"/>
                </a:solidFill>
                <a:latin typeface="Verdana"/>
                <a:ea typeface="Verdana"/>
                <a:cs typeface="Verdana"/>
                <a:sym typeface="Verdana"/>
              </a:rPr>
              <a:t>    &lt;agent&gt; </a:t>
            </a:r>
          </a:p>
        </p:txBody>
      </p:sp>
      <p:sp>
        <p:nvSpPr>
          <p:cNvPr id="1187" name="Google Shape;1187;p55"/>
          <p:cNvSpPr txBox="1"/>
          <p:nvPr/>
        </p:nvSpPr>
        <p:spPr>
          <a:xfrm>
            <a:off x="405705" y="3591718"/>
            <a:ext cx="8505825" cy="3532188"/>
          </a:xfrm>
          <a:prstGeom prst="rect">
            <a:avLst/>
          </a:prstGeom>
          <a:noFill/>
          <a:ln>
            <a:noFill/>
          </a:ln>
        </p:spPr>
        <p:txBody>
          <a:bodyPr spcFirstLastPara="1" wrap="square" lIns="91425" tIns="45700" rIns="91425" bIns="45700" anchor="t" anchorCtr="0">
            <a:noAutofit/>
          </a:bodyPr>
          <a:lstStyle/>
          <a:p>
            <a:pPr marL="82550" marR="0" lvl="0" indent="0" algn="l" rtl="0">
              <a:lnSpc>
                <a:spcPct val="100000"/>
              </a:lnSpc>
              <a:spcBef>
                <a:spcPts val="0"/>
              </a:spcBef>
              <a:spcAft>
                <a:spcPts val="0"/>
              </a:spcAft>
              <a:buClr>
                <a:srgbClr val="E46C0A"/>
              </a:buClr>
              <a:buSzPts val="800"/>
              <a:buFont typeface="Noto Sans Symbols"/>
              <a:buNone/>
            </a:pPr>
            <a:r>
              <a:rPr lang="fr-FR" b="1" dirty="0">
                <a:solidFill>
                  <a:srgbClr val="366092"/>
                </a:solidFill>
                <a:latin typeface="Verdana"/>
                <a:ea typeface="Verdana"/>
                <a:cs typeface="Verdana"/>
                <a:sym typeface="Verdana"/>
              </a:rPr>
              <a:t>        </a:t>
            </a:r>
            <a:r>
              <a:rPr lang="fr-FR" sz="300" b="1" dirty="0">
                <a:solidFill>
                  <a:srgbClr val="366092"/>
                </a:solidFill>
                <a:latin typeface="Verdana"/>
                <a:ea typeface="Verdana"/>
                <a:cs typeface="Verdana"/>
                <a:sym typeface="Verdana"/>
              </a:rPr>
              <a:t> </a:t>
            </a:r>
            <a:r>
              <a:rPr lang="fr-FR" b="1" dirty="0">
                <a:solidFill>
                  <a:srgbClr val="366092"/>
                </a:solidFill>
                <a:latin typeface="Verdana"/>
                <a:ea typeface="Verdana"/>
                <a:cs typeface="Verdana"/>
                <a:sym typeface="Verdana"/>
              </a:rPr>
              <a:t>&lt;agentIdentifier&gt;</a:t>
            </a:r>
            <a:endParaRPr lang="fr-FR" b="1" dirty="0">
              <a:solidFill>
                <a:srgbClr val="366092"/>
              </a:solidFill>
              <a:latin typeface="Verdana"/>
              <a:ea typeface="Verdana"/>
              <a:cs typeface="Verdana"/>
            </a:endParaRPr>
          </a:p>
          <a:p>
            <a:pPr marL="82550" lvl="0">
              <a:buClr>
                <a:srgbClr val="E46C0A"/>
              </a:buClr>
              <a:buSzPts val="1120"/>
            </a:pPr>
            <a:r>
              <a:rPr lang="fr-FR" b="1" dirty="0">
                <a:solidFill>
                  <a:srgbClr val="366092"/>
                </a:solidFill>
                <a:latin typeface="Verdana"/>
                <a:ea typeface="Verdana"/>
                <a:cs typeface="Verdana"/>
                <a:sym typeface="Verdana"/>
              </a:rPr>
              <a:t>          &lt;agentIdentifierType&gt;</a:t>
            </a:r>
            <a:br>
              <a:rPr lang="fr-FR" b="1" dirty="0">
                <a:solidFill>
                  <a:srgbClr val="366092"/>
                </a:solidFill>
                <a:latin typeface="Verdana"/>
                <a:ea typeface="Verdana"/>
                <a:cs typeface="Verdana"/>
                <a:sym typeface="Verdana"/>
              </a:rPr>
            </a:br>
            <a:r>
              <a:rPr lang="fr-FR" b="1" dirty="0">
                <a:solidFill>
                  <a:srgbClr val="366092"/>
                </a:solidFill>
                <a:latin typeface="Verdana"/>
                <a:ea typeface="Verdana"/>
                <a:cs typeface="Verdana"/>
                <a:sym typeface="Verdana"/>
              </a:rPr>
              <a:t>             UUID</a:t>
            </a:r>
            <a:br>
              <a:rPr lang="fr-FR" b="1" dirty="0">
                <a:solidFill>
                  <a:srgbClr val="366092"/>
                </a:solidFill>
                <a:latin typeface="Verdana"/>
                <a:ea typeface="Verdana"/>
                <a:cs typeface="Verdana"/>
                <a:sym typeface="Verdana"/>
              </a:rPr>
            </a:br>
            <a:r>
              <a:rPr lang="fr-FR" b="1" dirty="0">
                <a:solidFill>
                  <a:srgbClr val="366092"/>
                </a:solidFill>
                <a:latin typeface="Verdana"/>
                <a:ea typeface="Verdana"/>
                <a:cs typeface="Verdana"/>
                <a:sym typeface="Verdana"/>
              </a:rPr>
              <a:t>          &lt;/agentIdentifierType&gt;</a:t>
            </a:r>
            <a:endParaRPr lang="fr-FR" b="1" dirty="0">
              <a:solidFill>
                <a:srgbClr val="366092"/>
              </a:solidFill>
              <a:latin typeface="Verdana"/>
              <a:ea typeface="Verdana"/>
              <a:cs typeface="Verdana"/>
            </a:endParaRPr>
          </a:p>
          <a:p>
            <a:pPr marL="82550" lvl="0">
              <a:buClr>
                <a:srgbClr val="E46C0A"/>
              </a:buClr>
              <a:buSzPts val="1120"/>
            </a:pPr>
            <a:r>
              <a:rPr lang="fr-FR" b="1" dirty="0">
                <a:solidFill>
                  <a:srgbClr val="366092"/>
                </a:solidFill>
                <a:latin typeface="Verdana"/>
                <a:ea typeface="Verdana"/>
                <a:cs typeface="Verdana"/>
                <a:sym typeface="Verdana"/>
              </a:rPr>
              <a:t>          &lt;agentIdentifierValue&gt;</a:t>
            </a:r>
            <a:br>
              <a:rPr lang="fr-FR" b="1" dirty="0">
                <a:solidFill>
                  <a:srgbClr val="366092"/>
                </a:solidFill>
                <a:latin typeface="Verdana"/>
                <a:ea typeface="Verdana"/>
                <a:cs typeface="Verdana"/>
                <a:sym typeface="Verdana"/>
              </a:rPr>
            </a:br>
            <a:r>
              <a:rPr lang="fr-FR" b="1" dirty="0">
                <a:solidFill>
                  <a:srgbClr val="366092"/>
                </a:solidFill>
                <a:latin typeface="Verdana"/>
                <a:ea typeface="Verdana"/>
                <a:cs typeface="Verdana"/>
                <a:sym typeface="Verdana"/>
              </a:rPr>
              <a:t>             41d10-099-1e2-9</a:t>
            </a:r>
            <a:br>
              <a:rPr lang="fr-FR" b="1" dirty="0">
                <a:solidFill>
                  <a:srgbClr val="366092"/>
                </a:solidFill>
                <a:latin typeface="Verdana"/>
                <a:ea typeface="Verdana"/>
                <a:cs typeface="Verdana"/>
                <a:sym typeface="Verdana"/>
              </a:rPr>
            </a:br>
            <a:r>
              <a:rPr lang="fr-FR" b="1" dirty="0">
                <a:solidFill>
                  <a:srgbClr val="366092"/>
                </a:solidFill>
                <a:latin typeface="Verdana"/>
                <a:ea typeface="Verdana"/>
                <a:cs typeface="Verdana"/>
                <a:sym typeface="Verdana"/>
              </a:rPr>
              <a:t>          &lt;/agentIdentifierValue&gt;</a:t>
            </a:r>
            <a:endParaRPr lang="fr-FR" b="1" dirty="0">
              <a:solidFill>
                <a:srgbClr val="366092"/>
              </a:solidFill>
              <a:latin typeface="Verdana"/>
              <a:ea typeface="Verdana"/>
              <a:cs typeface="Verdana"/>
            </a:endParaRPr>
          </a:p>
          <a:p>
            <a:pPr marL="82550" lvl="0">
              <a:buClr>
                <a:srgbClr val="E46C0A"/>
              </a:buClr>
              <a:buSzPts val="1120"/>
            </a:pPr>
            <a:r>
              <a:rPr lang="fr-FR" b="1" dirty="0">
                <a:solidFill>
                  <a:srgbClr val="366092"/>
                </a:solidFill>
                <a:latin typeface="Verdana"/>
                <a:ea typeface="Verdana"/>
                <a:cs typeface="Verdana"/>
                <a:sym typeface="Verdana"/>
              </a:rPr>
              <a:t>      &lt;/agentIdentifier&gt;</a:t>
            </a:r>
          </a:p>
          <a:p>
            <a:pPr marL="82550" lvl="0">
              <a:buClr>
                <a:srgbClr val="E46C0A"/>
              </a:buClr>
              <a:buSzPts val="1120"/>
            </a:pPr>
            <a:r>
              <a:rPr lang="fr-FR" b="1" dirty="0">
                <a:solidFill>
                  <a:srgbClr val="366092"/>
                </a:solidFill>
                <a:latin typeface="Verdana"/>
                <a:ea typeface="Verdana"/>
                <a:cs typeface="Verdana"/>
                <a:sym typeface="Verdana"/>
              </a:rPr>
              <a:t>       ...</a:t>
            </a:r>
          </a:p>
          <a:p>
            <a:pPr marL="82550" lvl="0">
              <a:buClr>
                <a:srgbClr val="E46C0A"/>
              </a:buClr>
              <a:buSzPts val="1120"/>
            </a:pPr>
            <a:r>
              <a:rPr lang="en-US" b="1" dirty="0">
                <a:solidFill>
                  <a:srgbClr val="366092"/>
                </a:solidFill>
                <a:latin typeface="Verdana"/>
                <a:ea typeface="Verdana"/>
                <a:cs typeface="Verdana"/>
                <a:sym typeface="Verdana"/>
              </a:rPr>
              <a:t>    &lt;/agent&gt;</a:t>
            </a:r>
            <a:br>
              <a:rPr lang="en-US" b="1" dirty="0">
                <a:solidFill>
                  <a:srgbClr val="366092"/>
                </a:solidFill>
                <a:latin typeface="Verdana"/>
                <a:ea typeface="Verdana"/>
                <a:cs typeface="Verdana"/>
                <a:sym typeface="Verdana"/>
              </a:rPr>
            </a:br>
            <a:br>
              <a:rPr lang="en-US" sz="800" b="1" dirty="0">
                <a:solidFill>
                  <a:srgbClr val="366092"/>
                </a:solidFill>
                <a:latin typeface="Verdana"/>
                <a:ea typeface="Verdana"/>
                <a:cs typeface="Verdana"/>
                <a:sym typeface="Verdana"/>
              </a:rPr>
            </a:br>
            <a:endParaRPr lang="en-US" b="1" dirty="0">
              <a:solidFill>
                <a:srgbClr val="366092"/>
              </a:solidFill>
            </a:endParaRPr>
          </a:p>
          <a:p>
            <a:pPr marL="82550" lvl="0">
              <a:buClr>
                <a:srgbClr val="E46C0A"/>
              </a:buClr>
              <a:buSzPts val="1120"/>
            </a:pPr>
            <a:endParaRPr sz="600" b="1" dirty="0">
              <a:solidFill>
                <a:srgbClr val="366092"/>
              </a:solidFill>
              <a:latin typeface="Verdana"/>
              <a:ea typeface="Verdana"/>
              <a:cs typeface="Verdana"/>
              <a:sym typeface="Verdana"/>
            </a:endParaRPr>
          </a:p>
          <a:p>
            <a:pPr marL="82550" marR="0" lvl="0" indent="0" algn="l" rtl="0">
              <a:lnSpc>
                <a:spcPct val="100000"/>
              </a:lnSpc>
              <a:spcBef>
                <a:spcPts val="0"/>
              </a:spcBef>
              <a:spcAft>
                <a:spcPts val="0"/>
              </a:spcAft>
              <a:buClr>
                <a:srgbClr val="E46C0A"/>
              </a:buClr>
              <a:buSzPts val="1120"/>
              <a:buFont typeface="Noto Sans Symbols"/>
              <a:buNone/>
            </a:pPr>
            <a:r>
              <a:rPr lang="en-US" b="1" dirty="0">
                <a:solidFill>
                  <a:srgbClr val="366092"/>
                </a:solidFill>
                <a:latin typeface="Verdana"/>
                <a:ea typeface="Verdana"/>
                <a:cs typeface="Verdana"/>
                <a:sym typeface="Verdana"/>
              </a:rPr>
              <a:t>&lt;/</a:t>
            </a:r>
            <a:r>
              <a:rPr lang="en-US" b="1" dirty="0" err="1">
                <a:solidFill>
                  <a:srgbClr val="366092"/>
                </a:solidFill>
                <a:latin typeface="Verdana"/>
                <a:ea typeface="Verdana"/>
                <a:cs typeface="Verdana"/>
                <a:sym typeface="Verdana"/>
              </a:rPr>
              <a:t>premis</a:t>
            </a:r>
            <a:r>
              <a:rPr lang="en-US" b="1" dirty="0">
                <a:solidFill>
                  <a:srgbClr val="366092"/>
                </a:solidFill>
                <a:latin typeface="Verdana"/>
                <a:ea typeface="Verdana"/>
                <a:cs typeface="Verdana"/>
                <a:sym typeface="Verdana"/>
              </a:rPr>
              <a:t>&gt;</a:t>
            </a:r>
            <a:endParaRPr b="1" dirty="0">
              <a:solidFill>
                <a:srgbClr val="366092"/>
              </a:solidFill>
              <a:latin typeface="Verdana"/>
              <a:ea typeface="Verdana"/>
              <a:cs typeface="Verdana"/>
              <a:sym typeface="Verdana"/>
            </a:endParaRPr>
          </a:p>
        </p:txBody>
      </p:sp>
      <p:sp>
        <p:nvSpPr>
          <p:cNvPr id="1190" name="Google Shape;1190;p55"/>
          <p:cNvSpPr txBox="1"/>
          <p:nvPr/>
        </p:nvSpPr>
        <p:spPr>
          <a:xfrm>
            <a:off x="6006405" y="633989"/>
            <a:ext cx="2797216" cy="5160962"/>
          </a:xfrm>
          <a:prstGeom prst="rect">
            <a:avLst/>
          </a:prstGeom>
          <a:noFill/>
          <a:ln>
            <a:noFill/>
          </a:ln>
        </p:spPr>
        <p:txBody>
          <a:bodyPr spcFirstLastPara="1" wrap="square" lIns="91425" tIns="45700" rIns="91425" bIns="45700" anchor="t" anchorCtr="0">
            <a:normAutofit/>
          </a:bodyPr>
          <a:lstStyle/>
          <a:p>
            <a:pPr marL="82550" marR="0" lvl="0" indent="0" algn="l" rtl="0">
              <a:lnSpc>
                <a:spcPct val="100000"/>
              </a:lnSpc>
              <a:spcBef>
                <a:spcPts val="0"/>
              </a:spcBef>
              <a:spcAft>
                <a:spcPts val="0"/>
              </a:spcAft>
              <a:buClr>
                <a:srgbClr val="E46C0A"/>
              </a:buClr>
              <a:buSzPts val="2240"/>
              <a:buFont typeface="Noto Sans Symbols"/>
              <a:buNone/>
            </a:pPr>
            <a:endParaRPr sz="2000" b="0" i="0" u="none" strike="noStrike" cap="none" dirty="0">
              <a:solidFill>
                <a:srgbClr val="000000"/>
              </a:solidFill>
              <a:latin typeface="Verdana"/>
              <a:ea typeface="Verdana"/>
              <a:cs typeface="Verdana"/>
              <a:sym typeface="Verdana"/>
            </a:endParaRPr>
          </a:p>
          <a:p>
            <a:pPr marL="82550" marR="0" lvl="0" indent="0" algn="l" rtl="0">
              <a:lnSpc>
                <a:spcPct val="100000"/>
              </a:lnSpc>
              <a:spcBef>
                <a:spcPts val="600"/>
              </a:spcBef>
              <a:spcAft>
                <a:spcPts val="0"/>
              </a:spcAft>
              <a:buClr>
                <a:srgbClr val="E46C0A"/>
              </a:buClr>
              <a:buSzPts val="1280"/>
              <a:buFont typeface="Noto Sans Symbols"/>
              <a:buNone/>
            </a:pPr>
            <a:br>
              <a:rPr lang="en-US" sz="1200" b="0" i="0" u="none" strike="noStrike" cap="none" dirty="0">
                <a:solidFill>
                  <a:srgbClr val="000000"/>
                </a:solidFill>
                <a:latin typeface="Verdana"/>
                <a:ea typeface="Verdana"/>
                <a:cs typeface="Verdana"/>
                <a:sym typeface="Verdana"/>
              </a:rPr>
            </a:br>
            <a:br>
              <a:rPr lang="en-US" sz="1200" b="0" i="0" u="none" strike="noStrike" cap="none" dirty="0">
                <a:solidFill>
                  <a:srgbClr val="000000"/>
                </a:solidFill>
                <a:latin typeface="Verdana"/>
                <a:ea typeface="Verdana"/>
                <a:cs typeface="Verdana"/>
                <a:sym typeface="Verdana"/>
              </a:rPr>
            </a:br>
            <a:br>
              <a:rPr lang="en-US" sz="1200" b="0" i="0" u="none" strike="noStrike" cap="none" dirty="0">
                <a:solidFill>
                  <a:srgbClr val="000000"/>
                </a:solidFill>
                <a:latin typeface="Verdana"/>
                <a:ea typeface="Verdana"/>
                <a:cs typeface="Verdana"/>
                <a:sym typeface="Verdana"/>
              </a:rPr>
            </a:br>
            <a:br>
              <a:rPr lang="en-US" sz="1200" b="0" i="0" u="none" strike="noStrike" cap="none" dirty="0">
                <a:solidFill>
                  <a:srgbClr val="000000"/>
                </a:solidFill>
                <a:latin typeface="Verdana"/>
                <a:ea typeface="Verdana"/>
                <a:cs typeface="Verdana"/>
                <a:sym typeface="Verdana"/>
              </a:rPr>
            </a:br>
            <a:br>
              <a:rPr lang="en-US" sz="1200" b="0" i="0" u="none" strike="noStrike" cap="none" dirty="0">
                <a:solidFill>
                  <a:srgbClr val="000000"/>
                </a:solidFill>
                <a:latin typeface="Verdana"/>
                <a:ea typeface="Verdana"/>
                <a:cs typeface="Verdana"/>
                <a:sym typeface="Verdana"/>
              </a:rPr>
            </a:br>
            <a:br>
              <a:rPr lang="en-US" sz="1200" b="0" i="0" u="none" strike="noStrike" cap="none" dirty="0">
                <a:solidFill>
                  <a:srgbClr val="000000"/>
                </a:solidFill>
                <a:latin typeface="Verdana"/>
                <a:ea typeface="Verdana"/>
                <a:cs typeface="Verdana"/>
                <a:sym typeface="Verdana"/>
              </a:rPr>
            </a:br>
            <a:br>
              <a:rPr lang="en-US" sz="1200" b="0" i="0" u="none" strike="noStrike" cap="none" dirty="0">
                <a:solidFill>
                  <a:srgbClr val="000000"/>
                </a:solidFill>
                <a:latin typeface="Verdana"/>
                <a:ea typeface="Verdana"/>
                <a:cs typeface="Verdana"/>
                <a:sym typeface="Verdana"/>
              </a:rPr>
            </a:br>
            <a:r>
              <a:rPr lang="en-US" b="1" i="0" u="none" strike="noStrike" cap="none" dirty="0" err="1">
                <a:solidFill>
                  <a:srgbClr val="000000"/>
                </a:solidFill>
                <a:latin typeface="Verdana"/>
                <a:ea typeface="Verdana"/>
                <a:cs typeface="Verdana"/>
                <a:sym typeface="Verdana"/>
              </a:rPr>
              <a:t>Examplified</a:t>
            </a:r>
            <a:r>
              <a:rPr lang="en-US" b="0" i="0" u="none" strike="noStrike" cap="none" dirty="0">
                <a:solidFill>
                  <a:srgbClr val="000000"/>
                </a:solidFill>
                <a:latin typeface="Verdana"/>
                <a:ea typeface="Verdana"/>
                <a:cs typeface="Verdana"/>
                <a:sym typeface="Verdana"/>
              </a:rPr>
              <a:t> by XML using XML schema v3.0:</a:t>
            </a:r>
            <a:br>
              <a:rPr lang="en-US" b="0" i="0" u="none" strike="noStrike" cap="none" dirty="0">
                <a:solidFill>
                  <a:srgbClr val="000000"/>
                </a:solidFill>
                <a:latin typeface="Verdana"/>
                <a:ea typeface="Verdana"/>
                <a:cs typeface="Verdana"/>
                <a:sym typeface="Verdana"/>
              </a:rPr>
            </a:br>
            <a:br>
              <a:rPr lang="en-US" sz="100" b="0" i="0" u="none" strike="noStrike" cap="none" dirty="0">
                <a:solidFill>
                  <a:srgbClr val="000000"/>
                </a:solidFill>
                <a:latin typeface="Verdana"/>
                <a:ea typeface="Verdana"/>
                <a:cs typeface="Verdana"/>
                <a:sym typeface="Verdana"/>
              </a:rPr>
            </a:br>
            <a:endParaRPr sz="100" b="0" i="0" u="none" strike="noStrike" cap="none" dirty="0">
              <a:solidFill>
                <a:srgbClr val="000000"/>
              </a:solidFill>
              <a:latin typeface="Verdana"/>
              <a:ea typeface="Verdana"/>
              <a:cs typeface="Verdana"/>
              <a:sym typeface="Verdana"/>
            </a:endParaRPr>
          </a:p>
          <a:p>
            <a:pPr marL="82550" marR="0" lvl="0" indent="0" algn="l" rtl="0">
              <a:lnSpc>
                <a:spcPct val="100000"/>
              </a:lnSpc>
              <a:spcBef>
                <a:spcPts val="600"/>
              </a:spcBef>
              <a:spcAft>
                <a:spcPts val="0"/>
              </a:spcAft>
              <a:buClr>
                <a:srgbClr val="E46C0A"/>
              </a:buClr>
              <a:buSzPts val="1280"/>
              <a:buFont typeface="Noto Sans Symbols"/>
              <a:buNone/>
            </a:pPr>
            <a:r>
              <a:rPr lang="en-US" sz="1200" b="0" i="0" u="sng" strike="noStrike" cap="none" dirty="0">
                <a:solidFill>
                  <a:srgbClr val="000000"/>
                </a:solidFill>
                <a:latin typeface="Verdana"/>
                <a:ea typeface="Verdana"/>
                <a:cs typeface="Verdana"/>
                <a:sym typeface="Verdana"/>
                <a:hlinkClick r:id="rId3">
                  <a:extLst>
                    <a:ext uri="{A12FA001-AC4F-418D-AE19-62706E023703}">
                      <ahyp:hlinkClr xmlns:ahyp="http://schemas.microsoft.com/office/drawing/2018/hyperlinkcolor" val="tx"/>
                    </a:ext>
                  </a:extLst>
                </a:hlinkClick>
              </a:rPr>
              <a:t>http://www.loc.gov/standards/premis/premis.xsd</a:t>
            </a:r>
            <a:r>
              <a:rPr lang="en-US" sz="1200" b="0" i="0" u="none" strike="noStrike" cap="none" dirty="0">
                <a:solidFill>
                  <a:srgbClr val="000000"/>
                </a:solidFill>
                <a:latin typeface="Verdana"/>
                <a:ea typeface="Verdana"/>
                <a:cs typeface="Verdana"/>
                <a:sym typeface="Verdana"/>
              </a:rPr>
              <a:t>	</a:t>
            </a:r>
            <a:endParaRPr sz="1100" b="0" i="0" u="none" strike="noStrike" cap="none" dirty="0">
              <a:solidFill>
                <a:srgbClr val="000000"/>
              </a:solidFill>
              <a:latin typeface="Verdana"/>
              <a:ea typeface="Verdana"/>
              <a:cs typeface="Verdana"/>
              <a:sym typeface="Verdana"/>
            </a:endParaRPr>
          </a:p>
        </p:txBody>
      </p:sp>
      <p:grpSp>
        <p:nvGrpSpPr>
          <p:cNvPr id="23" name="Gruppe 43"/>
          <p:cNvGrpSpPr>
            <a:grpSpLocks noChangeAspect="1"/>
          </p:cNvGrpSpPr>
          <p:nvPr/>
        </p:nvGrpSpPr>
        <p:grpSpPr bwMode="auto">
          <a:xfrm>
            <a:off x="7321445" y="4232999"/>
            <a:ext cx="686157" cy="684000"/>
            <a:chOff x="1475656" y="4797151"/>
            <a:chExt cx="1372080" cy="1252440"/>
          </a:xfrm>
        </p:grpSpPr>
        <p:pic>
          <p:nvPicPr>
            <p:cNvPr id="24" name="Picture 3" descr="P:\digital.bevaring.dk\Illustrations\web\Bevaringsmetoder_PreservationMethods_DigitalPreservatio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4797151"/>
              <a:ext cx="1372080" cy="125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ktangel 24"/>
            <p:cNvSpPr/>
            <p:nvPr/>
          </p:nvSpPr>
          <p:spPr>
            <a:xfrm>
              <a:off x="1835369" y="4797152"/>
              <a:ext cx="288632" cy="360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grpSp>
      <p:sp>
        <p:nvSpPr>
          <p:cNvPr id="1194" name="Google Shape;1194;p55"/>
          <p:cNvSpPr txBox="1"/>
          <p:nvPr/>
        </p:nvSpPr>
        <p:spPr>
          <a:xfrm>
            <a:off x="2188800" y="2620800"/>
            <a:ext cx="1944216" cy="398418"/>
          </a:xfrm>
          <a:prstGeom prst="rect">
            <a:avLst/>
          </a:prstGeom>
          <a:noFill/>
          <a:ln>
            <a:noFill/>
          </a:ln>
        </p:spPr>
        <p:txBody>
          <a:bodyPr spcFirstLastPara="1" wrap="square" lIns="91425" tIns="45700" rIns="91425" bIns="45700" anchor="t" anchorCtr="0">
            <a:noAutofit/>
          </a:bodyPr>
          <a:lstStyle/>
          <a:p>
            <a:pPr marL="82550" marR="0" lvl="0" indent="0" algn="l" rtl="0">
              <a:lnSpc>
                <a:spcPct val="100000"/>
              </a:lnSpc>
              <a:spcBef>
                <a:spcPts val="0"/>
              </a:spcBef>
              <a:spcAft>
                <a:spcPts val="0"/>
              </a:spcAft>
              <a:buClr>
                <a:srgbClr val="E46C0A"/>
              </a:buClr>
              <a:buSzPts val="1120"/>
              <a:buFont typeface="Noto Sans Symbols"/>
              <a:buNone/>
            </a:pPr>
            <a:r>
              <a:rPr lang="en-US" sz="1400" b="1" i="0" u="none" strike="noStrike" cap="none">
                <a:solidFill>
                  <a:srgbClr val="366092"/>
                </a:solidFill>
                <a:latin typeface="Verdana"/>
                <a:ea typeface="Verdana"/>
                <a:cs typeface="Verdana"/>
                <a:sym typeface="Verdana"/>
              </a:rPr>
              <a:t>&lt;/object&gt;</a:t>
            </a:r>
            <a:endParaRPr sz="1400" b="1" i="0" u="none" strike="noStrike" cap="none">
              <a:solidFill>
                <a:srgbClr val="366092"/>
              </a:solidFill>
              <a:latin typeface="Verdana"/>
              <a:ea typeface="Verdana"/>
              <a:cs typeface="Verdana"/>
              <a:sym typeface="Verdana"/>
            </a:endParaRPr>
          </a:p>
        </p:txBody>
      </p:sp>
      <p:sp>
        <p:nvSpPr>
          <p:cNvPr id="1195" name="Google Shape;1195;p55"/>
          <p:cNvSpPr txBox="1"/>
          <p:nvPr/>
        </p:nvSpPr>
        <p:spPr>
          <a:xfrm>
            <a:off x="1531559" y="2611036"/>
            <a:ext cx="1944216" cy="398418"/>
          </a:xfrm>
          <a:prstGeom prst="rect">
            <a:avLst/>
          </a:prstGeom>
          <a:noFill/>
          <a:ln>
            <a:noFill/>
          </a:ln>
        </p:spPr>
        <p:txBody>
          <a:bodyPr spcFirstLastPara="1" wrap="square" lIns="91425" tIns="45700" rIns="91425" bIns="45700" anchor="t" anchorCtr="0">
            <a:noAutofit/>
          </a:bodyPr>
          <a:lstStyle/>
          <a:p>
            <a:pPr marL="82550" marR="0" lvl="0" indent="0" algn="l" rtl="0">
              <a:lnSpc>
                <a:spcPct val="100000"/>
              </a:lnSpc>
              <a:spcBef>
                <a:spcPts val="0"/>
              </a:spcBef>
              <a:spcAft>
                <a:spcPts val="0"/>
              </a:spcAft>
              <a:buClr>
                <a:srgbClr val="E46C0A"/>
              </a:buClr>
              <a:buSzPts val="1120"/>
              <a:buFont typeface="Noto Sans Symbols"/>
              <a:buNone/>
            </a:pPr>
            <a:r>
              <a:rPr lang="en-US" sz="1400" b="1" i="0" u="none" strike="noStrike" cap="none" dirty="0">
                <a:solidFill>
                  <a:srgbClr val="366092"/>
                </a:solidFill>
                <a:latin typeface="Verdana"/>
                <a:ea typeface="Verdana"/>
                <a:cs typeface="Verdana"/>
                <a:sym typeface="Verdana"/>
              </a:rPr>
              <a:t>... &gt;</a:t>
            </a:r>
            <a:endParaRPr sz="1400" b="1" i="0" u="none" strike="noStrike" cap="none" dirty="0">
              <a:solidFill>
                <a:srgbClr val="366092"/>
              </a:solidFill>
              <a:latin typeface="Verdana"/>
              <a:ea typeface="Verdana"/>
              <a:cs typeface="Verdana"/>
              <a:sym typeface="Verdana"/>
            </a:endParaRPr>
          </a:p>
        </p:txBody>
      </p:sp>
      <p:sp>
        <p:nvSpPr>
          <p:cNvPr id="1192" name="Google Shape;1192;p55"/>
          <p:cNvSpPr txBox="1"/>
          <p:nvPr/>
        </p:nvSpPr>
        <p:spPr>
          <a:xfrm>
            <a:off x="401886" y="3388532"/>
            <a:ext cx="8505825" cy="1299940"/>
          </a:xfrm>
          <a:prstGeom prst="rect">
            <a:avLst/>
          </a:prstGeom>
          <a:noFill/>
          <a:ln>
            <a:noFill/>
          </a:ln>
        </p:spPr>
        <p:txBody>
          <a:bodyPr spcFirstLastPara="1" wrap="square" lIns="91425" tIns="45700" rIns="91425" bIns="45700" anchor="t" anchorCtr="0">
            <a:noAutofit/>
          </a:bodyPr>
          <a:lstStyle/>
          <a:p>
            <a:pPr marL="82550" marR="0" lvl="0" indent="0" algn="l" rtl="0">
              <a:lnSpc>
                <a:spcPct val="100000"/>
              </a:lnSpc>
              <a:spcBef>
                <a:spcPts val="0"/>
              </a:spcBef>
              <a:spcAft>
                <a:spcPts val="0"/>
              </a:spcAft>
              <a:buClr>
                <a:srgbClr val="E46C0A"/>
              </a:buClr>
              <a:buSzPts val="1120"/>
              <a:buFont typeface="Noto Sans Symbols"/>
              <a:buNone/>
            </a:pPr>
            <a:r>
              <a:rPr lang="en-US" sz="1400" b="1" i="0" u="none" strike="noStrike" cap="none" dirty="0">
                <a:solidFill>
                  <a:srgbClr val="366092"/>
                </a:solidFill>
                <a:latin typeface="Verdana"/>
                <a:ea typeface="Verdana"/>
                <a:cs typeface="Verdana"/>
                <a:sym typeface="Verdana"/>
              </a:rPr>
              <a:t>                   </a:t>
            </a:r>
            <a:r>
              <a:rPr lang="en-US" sz="1050" b="1" i="0" u="none" strike="noStrike" cap="none" dirty="0">
                <a:solidFill>
                  <a:srgbClr val="366092"/>
                </a:solidFill>
                <a:latin typeface="Verdana"/>
                <a:ea typeface="Verdana"/>
                <a:cs typeface="Verdana"/>
                <a:sym typeface="Verdana"/>
              </a:rPr>
              <a:t> </a:t>
            </a:r>
            <a:r>
              <a:rPr lang="en-US" sz="1400" b="1" i="0" u="none" strike="noStrike" cap="none" dirty="0">
                <a:solidFill>
                  <a:srgbClr val="366092"/>
                </a:solidFill>
                <a:latin typeface="Verdana"/>
                <a:ea typeface="Verdana"/>
                <a:cs typeface="Verdana"/>
                <a:sym typeface="Verdana"/>
              </a:rPr>
              <a:t>... &lt;/agent&gt;</a:t>
            </a:r>
            <a:endParaRPr b="1" dirty="0"/>
          </a:p>
          <a:p>
            <a:pPr marL="82550" marR="0" lvl="0" indent="0" algn="l" rtl="0">
              <a:lnSpc>
                <a:spcPct val="100000"/>
              </a:lnSpc>
              <a:spcBef>
                <a:spcPts val="0"/>
              </a:spcBef>
              <a:spcAft>
                <a:spcPts val="0"/>
              </a:spcAft>
              <a:buClr>
                <a:srgbClr val="E46C0A"/>
              </a:buClr>
              <a:buSzPts val="800"/>
              <a:buFont typeface="Noto Sans Symbols"/>
              <a:buNone/>
            </a:pPr>
            <a:endParaRPr sz="1000" b="1" i="0" u="none" strike="noStrike" cap="none" dirty="0">
              <a:solidFill>
                <a:srgbClr val="366092"/>
              </a:solidFill>
              <a:latin typeface="Verdana"/>
              <a:ea typeface="Verdana"/>
              <a:cs typeface="Verdana"/>
              <a:sym typeface="Verdana"/>
            </a:endParaRPr>
          </a:p>
          <a:p>
            <a:pPr marL="82550" marR="0" lvl="0" indent="0" algn="l" rtl="0">
              <a:lnSpc>
                <a:spcPct val="100000"/>
              </a:lnSpc>
              <a:spcBef>
                <a:spcPts val="0"/>
              </a:spcBef>
              <a:spcAft>
                <a:spcPts val="0"/>
              </a:spcAft>
              <a:buClr>
                <a:srgbClr val="E46C0A"/>
              </a:buClr>
              <a:buSzPts val="1120"/>
              <a:buFont typeface="Noto Sans Symbols"/>
              <a:buNone/>
            </a:pPr>
            <a:r>
              <a:rPr lang="en-US" sz="1400" b="1" i="0" u="none" strike="noStrike" cap="none" dirty="0">
                <a:solidFill>
                  <a:srgbClr val="366092"/>
                </a:solidFill>
                <a:latin typeface="Verdana"/>
                <a:ea typeface="Verdana"/>
                <a:cs typeface="Verdana"/>
                <a:sym typeface="Verdana"/>
              </a:rPr>
              <a:t>   </a:t>
            </a:r>
            <a:endParaRPr lang="da-DK" sz="1400" b="1" i="0" u="none" strike="noStrike" cap="none" dirty="0">
              <a:solidFill>
                <a:srgbClr val="366092"/>
              </a:solidFill>
              <a:latin typeface="Verdana"/>
              <a:ea typeface="Verdana"/>
              <a:cs typeface="Verdana"/>
              <a:sym typeface="Verdana"/>
            </a:endParaRPr>
          </a:p>
          <a:p>
            <a:pPr marL="82550" marR="0" lvl="0" indent="0" algn="l" rtl="0">
              <a:lnSpc>
                <a:spcPct val="100000"/>
              </a:lnSpc>
              <a:spcBef>
                <a:spcPts val="0"/>
              </a:spcBef>
              <a:spcAft>
                <a:spcPts val="0"/>
              </a:spcAft>
              <a:buClr>
                <a:srgbClr val="E46C0A"/>
              </a:buClr>
              <a:buSzPts val="1120"/>
              <a:buFont typeface="Noto Sans Symbols"/>
              <a:buNone/>
            </a:pPr>
            <a:r>
              <a:rPr lang="en-US" sz="1400" b="1" i="0" u="none" strike="noStrike" cap="none" dirty="0">
                <a:solidFill>
                  <a:srgbClr val="366092"/>
                </a:solidFill>
                <a:latin typeface="Verdana"/>
                <a:ea typeface="Verdana"/>
                <a:cs typeface="Verdana"/>
                <a:sym typeface="Verdana"/>
              </a:rPr>
              <a:t>&lt;/</a:t>
            </a:r>
            <a:r>
              <a:rPr lang="en-US" sz="1400" b="1" i="0" u="none" strike="noStrike" cap="none" dirty="0" err="1">
                <a:solidFill>
                  <a:srgbClr val="366092"/>
                </a:solidFill>
                <a:latin typeface="Verdana"/>
                <a:ea typeface="Verdana"/>
                <a:cs typeface="Verdana"/>
                <a:sym typeface="Verdana"/>
              </a:rPr>
              <a:t>premis</a:t>
            </a:r>
            <a:r>
              <a:rPr lang="en-US" sz="1400" b="1" i="0" u="none" strike="noStrike" cap="none" dirty="0">
                <a:solidFill>
                  <a:srgbClr val="366092"/>
                </a:solidFill>
                <a:latin typeface="Verdana"/>
                <a:ea typeface="Verdana"/>
                <a:cs typeface="Verdana"/>
                <a:sym typeface="Verdana"/>
              </a:rPr>
              <a:t>&gt;</a:t>
            </a:r>
            <a:endParaRPr sz="1400" b="1" i="0" u="none" strike="noStrike" cap="none" dirty="0">
              <a:solidFill>
                <a:srgbClr val="366092"/>
              </a:solidFill>
              <a:latin typeface="Verdana"/>
              <a:ea typeface="Verdana"/>
              <a:cs typeface="Verdana"/>
              <a:sym typeface="Verdana"/>
            </a:endParaRPr>
          </a:p>
        </p:txBody>
      </p:sp>
      <p:sp>
        <p:nvSpPr>
          <p:cNvPr id="1188" name="Google Shape;1188;p55"/>
          <p:cNvSpPr txBox="1"/>
          <p:nvPr/>
        </p:nvSpPr>
        <p:spPr>
          <a:xfrm>
            <a:off x="395536" y="476672"/>
            <a:ext cx="5328592" cy="1680677"/>
          </a:xfrm>
          <a:prstGeom prst="rect">
            <a:avLst/>
          </a:prstGeom>
          <a:noFill/>
          <a:ln>
            <a:noFill/>
          </a:ln>
        </p:spPr>
        <p:txBody>
          <a:bodyPr spcFirstLastPara="1" wrap="square" lIns="91425" tIns="45700" rIns="91425" bIns="45700" anchor="t" anchorCtr="0">
            <a:noAutofit/>
          </a:bodyPr>
          <a:lstStyle/>
          <a:p>
            <a:pPr marL="82550" marR="0" lvl="0" indent="0" algn="l" rtl="0">
              <a:lnSpc>
                <a:spcPct val="100000"/>
              </a:lnSpc>
              <a:spcBef>
                <a:spcPts val="0"/>
              </a:spcBef>
              <a:spcAft>
                <a:spcPts val="0"/>
              </a:spcAft>
              <a:buClr>
                <a:srgbClr val="E46C0A"/>
              </a:buClr>
              <a:buSzPts val="1120"/>
              <a:buFont typeface="Noto Sans Symbols"/>
              <a:buNone/>
            </a:pPr>
            <a:endParaRPr sz="1400" b="0" i="0" u="none" strike="noStrike" cap="none" dirty="0">
              <a:solidFill>
                <a:srgbClr val="000000"/>
              </a:solidFill>
              <a:latin typeface="Verdana"/>
              <a:ea typeface="Verdana"/>
              <a:cs typeface="Verdana"/>
              <a:sym typeface="Verdana"/>
            </a:endParaRPr>
          </a:p>
          <a:p>
            <a:pPr marL="82550" marR="0" lvl="0" indent="0" algn="l" rtl="0">
              <a:lnSpc>
                <a:spcPct val="100000"/>
              </a:lnSpc>
              <a:spcBef>
                <a:spcPts val="0"/>
              </a:spcBef>
              <a:spcAft>
                <a:spcPts val="0"/>
              </a:spcAft>
              <a:buClr>
                <a:srgbClr val="E46C0A"/>
              </a:buClr>
              <a:buSzPts val="1760"/>
              <a:buFont typeface="Noto Sans Symbols"/>
              <a:buNone/>
            </a:pPr>
            <a:r>
              <a:rPr lang="en-US" sz="2200" b="1" i="0" u="none" strike="noStrike" cap="none" dirty="0">
                <a:solidFill>
                  <a:srgbClr val="000000"/>
                </a:solidFill>
                <a:latin typeface="Verdana"/>
                <a:ea typeface="Verdana"/>
                <a:cs typeface="Verdana"/>
                <a:sym typeface="Verdana"/>
              </a:rPr>
              <a:t>XML example</a:t>
            </a:r>
            <a:endParaRPr dirty="0"/>
          </a:p>
          <a:p>
            <a:pPr marL="82550" marR="0" lvl="0" indent="0" algn="l" rtl="0">
              <a:lnSpc>
                <a:spcPct val="100000"/>
              </a:lnSpc>
              <a:spcBef>
                <a:spcPts val="0"/>
              </a:spcBef>
              <a:spcAft>
                <a:spcPts val="0"/>
              </a:spcAft>
              <a:buClr>
                <a:srgbClr val="E46C0A"/>
              </a:buClr>
              <a:buSzPts val="1120"/>
              <a:buFont typeface="Noto Sans Symbols"/>
              <a:buNone/>
            </a:pPr>
            <a:endParaRPr sz="1400" b="0" i="0" u="none" strike="noStrike" cap="none" dirty="0">
              <a:solidFill>
                <a:srgbClr val="366092"/>
              </a:solidFill>
              <a:latin typeface="Verdana"/>
              <a:ea typeface="Verdana"/>
              <a:cs typeface="Verdana"/>
              <a:sym typeface="Verdana"/>
            </a:endParaRPr>
          </a:p>
          <a:p>
            <a:pPr marL="82550" marR="0" lvl="0" indent="0" algn="l" rtl="0">
              <a:lnSpc>
                <a:spcPct val="100000"/>
              </a:lnSpc>
              <a:spcBef>
                <a:spcPts val="0"/>
              </a:spcBef>
              <a:spcAft>
                <a:spcPts val="0"/>
              </a:spcAft>
              <a:buClr>
                <a:srgbClr val="E46C0A"/>
              </a:buClr>
              <a:buSzPts val="1120"/>
              <a:buFont typeface="Noto Sans Symbols"/>
              <a:buNone/>
            </a:pPr>
            <a:r>
              <a:rPr lang="en-US" sz="1400" b="0" i="0" u="none" strike="noStrike" cap="none" dirty="0" err="1">
                <a:solidFill>
                  <a:srgbClr val="000000"/>
                </a:solidFill>
                <a:latin typeface="Verdana"/>
                <a:ea typeface="Verdana"/>
                <a:cs typeface="Verdana"/>
                <a:sym typeface="Verdana"/>
              </a:rPr>
              <a:t>AgentIdentifier</a:t>
            </a:r>
            <a:r>
              <a:rPr lang="en-US" sz="1400" b="0" i="0" u="none" strike="noStrike" cap="none" dirty="0">
                <a:solidFill>
                  <a:srgbClr val="000000"/>
                </a:solidFill>
                <a:latin typeface="Verdana"/>
                <a:ea typeface="Verdana"/>
                <a:cs typeface="Verdana"/>
                <a:sym typeface="Verdana"/>
              </a:rPr>
              <a:t> </a:t>
            </a:r>
          </a:p>
          <a:p>
            <a:pPr marL="82550" marR="0" lvl="0" indent="0" algn="l" rtl="0">
              <a:lnSpc>
                <a:spcPct val="100000"/>
              </a:lnSpc>
              <a:spcBef>
                <a:spcPts val="0"/>
              </a:spcBef>
              <a:spcAft>
                <a:spcPts val="0"/>
              </a:spcAft>
              <a:buClr>
                <a:srgbClr val="E46C0A"/>
              </a:buClr>
              <a:buSzPts val="1120"/>
              <a:buFont typeface="Noto Sans Symbols"/>
              <a:buNone/>
            </a:pPr>
            <a:r>
              <a:rPr lang="en-US" sz="1400" b="0" i="0" u="none" strike="noStrike" cap="none" dirty="0">
                <a:solidFill>
                  <a:srgbClr val="000000"/>
                </a:solidFill>
                <a:latin typeface="Verdana"/>
                <a:ea typeface="Verdana"/>
                <a:cs typeface="Verdana"/>
                <a:sym typeface="Verdana"/>
              </a:rPr>
              <a:t>     </a:t>
            </a:r>
            <a:r>
              <a:rPr lang="en-US" sz="1400" b="0" i="0" u="none" strike="noStrike" cap="none" dirty="0" err="1">
                <a:solidFill>
                  <a:srgbClr val="000000"/>
                </a:solidFill>
                <a:latin typeface="Verdana"/>
                <a:ea typeface="Verdana"/>
                <a:cs typeface="Verdana"/>
                <a:sym typeface="Verdana"/>
              </a:rPr>
              <a:t>AgentIdentifierType</a:t>
            </a:r>
            <a:r>
              <a:rPr lang="en-US" sz="1400" b="0" i="0" u="none" strike="noStrike" cap="none" dirty="0">
                <a:solidFill>
                  <a:srgbClr val="000000"/>
                </a:solidFill>
                <a:latin typeface="Verdana"/>
                <a:ea typeface="Verdana"/>
                <a:cs typeface="Verdana"/>
                <a:sym typeface="Verdana"/>
              </a:rPr>
              <a:t> </a:t>
            </a:r>
            <a:br>
              <a:rPr lang="en-US" sz="1400" b="0" i="0" u="none" strike="noStrike" cap="none" dirty="0">
                <a:solidFill>
                  <a:srgbClr val="000000"/>
                </a:solidFill>
                <a:latin typeface="Verdana"/>
                <a:ea typeface="Verdana"/>
                <a:cs typeface="Verdana"/>
                <a:sym typeface="Verdana"/>
              </a:rPr>
            </a:br>
            <a:r>
              <a:rPr lang="en-US" sz="1400" b="0" i="0" u="none" strike="noStrike" cap="none" dirty="0">
                <a:solidFill>
                  <a:srgbClr val="000000"/>
                </a:solidFill>
                <a:latin typeface="Verdana"/>
                <a:ea typeface="Verdana"/>
                <a:cs typeface="Verdana"/>
                <a:sym typeface="Verdana"/>
              </a:rPr>
              <a:t>     </a:t>
            </a:r>
            <a:r>
              <a:rPr lang="en-US" sz="1400" b="0" i="0" u="none" strike="noStrike" cap="none" dirty="0" err="1">
                <a:solidFill>
                  <a:srgbClr val="000000"/>
                </a:solidFill>
                <a:latin typeface="Verdana"/>
                <a:ea typeface="Verdana"/>
                <a:cs typeface="Verdana"/>
                <a:sym typeface="Verdana"/>
              </a:rPr>
              <a:t>AgentIdentifierValue</a:t>
            </a:r>
            <a:endParaRPr sz="1400" b="0" i="0" u="none" strike="noStrike" cap="none" dirty="0">
              <a:solidFill>
                <a:srgbClr val="366092"/>
              </a:solidFill>
              <a:latin typeface="Verdana"/>
              <a:ea typeface="Verdana"/>
              <a:cs typeface="Verdana"/>
              <a:sym typeface="Verdana"/>
            </a:endParaRPr>
          </a:p>
        </p:txBody>
      </p:sp>
      <p:pic>
        <p:nvPicPr>
          <p:cNvPr id="1191" name="Google Shape;1191;p55"/>
          <p:cNvPicPr preferRelativeResize="0"/>
          <p:nvPr/>
        </p:nvPicPr>
        <p:blipFill rotWithShape="1">
          <a:blip r:embed="rId5">
            <a:alphaModFix/>
          </a:blip>
          <a:srcRect/>
          <a:stretch/>
        </p:blipFill>
        <p:spPr>
          <a:xfrm>
            <a:off x="6692677" y="1052602"/>
            <a:ext cx="798469" cy="1028797"/>
          </a:xfrm>
          <a:prstGeom prst="rect">
            <a:avLst/>
          </a:prstGeom>
          <a:noFill/>
          <a:ln w="127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1193" name="Google Shape;1193;p55"/>
          <p:cNvSpPr txBox="1"/>
          <p:nvPr/>
        </p:nvSpPr>
        <p:spPr>
          <a:xfrm>
            <a:off x="1931500" y="2620800"/>
            <a:ext cx="1944216" cy="398418"/>
          </a:xfrm>
          <a:prstGeom prst="rect">
            <a:avLst/>
          </a:prstGeom>
          <a:noFill/>
          <a:ln>
            <a:noFill/>
          </a:ln>
        </p:spPr>
        <p:txBody>
          <a:bodyPr spcFirstLastPara="1" wrap="square" lIns="91425" tIns="45700" rIns="91425" bIns="45700" anchor="t" anchorCtr="0">
            <a:noAutofit/>
          </a:bodyPr>
          <a:lstStyle/>
          <a:p>
            <a:pPr marL="82550" marR="0" lvl="0" indent="0" algn="l" rtl="0">
              <a:lnSpc>
                <a:spcPct val="100000"/>
              </a:lnSpc>
              <a:spcBef>
                <a:spcPts val="0"/>
              </a:spcBef>
              <a:spcAft>
                <a:spcPts val="0"/>
              </a:spcAft>
              <a:buClr>
                <a:srgbClr val="E46C0A"/>
              </a:buClr>
              <a:buSzPts val="1120"/>
              <a:buFont typeface="Noto Sans Symbols"/>
              <a:buNone/>
            </a:pPr>
            <a:r>
              <a:rPr lang="en-US" sz="1400" b="1" i="0" u="none" strike="noStrike" cap="none" dirty="0">
                <a:solidFill>
                  <a:srgbClr val="366092"/>
                </a:solidFill>
                <a:latin typeface="Verdana"/>
                <a:ea typeface="Verdana"/>
                <a:cs typeface="Verdana"/>
                <a:sym typeface="Verdana"/>
              </a:rPr>
              <a:t>...</a:t>
            </a:r>
            <a:endParaRPr sz="1400" b="1" i="0" u="none" strike="noStrike" cap="none" dirty="0">
              <a:solidFill>
                <a:srgbClr val="366092"/>
              </a:solidFill>
              <a:latin typeface="Verdana"/>
              <a:ea typeface="Verdana"/>
              <a:cs typeface="Verdana"/>
              <a:sym typeface="Verdana"/>
            </a:endParaRPr>
          </a:p>
        </p:txBody>
      </p:sp>
      <p:sp>
        <p:nvSpPr>
          <p:cNvPr id="3" name="Rektangel 2"/>
          <p:cNvSpPr/>
          <p:nvPr/>
        </p:nvSpPr>
        <p:spPr>
          <a:xfrm>
            <a:off x="693883" y="3759155"/>
            <a:ext cx="2462534" cy="307777"/>
          </a:xfrm>
          <a:prstGeom prst="rect">
            <a:avLst/>
          </a:prstGeom>
        </p:spPr>
        <p:txBody>
          <a:bodyPr wrap="none">
            <a:spAutoFit/>
          </a:bodyPr>
          <a:lstStyle/>
          <a:p>
            <a:r>
              <a:rPr lang="en-US" sz="800" b="1" dirty="0">
                <a:solidFill>
                  <a:srgbClr val="366092"/>
                </a:solidFill>
                <a:latin typeface="Verdana"/>
                <a:ea typeface="Verdana"/>
                <a:cs typeface="Verdana"/>
                <a:sym typeface="Verdana"/>
              </a:rPr>
              <a:t> </a:t>
            </a:r>
            <a:r>
              <a:rPr lang="en-US" b="1" dirty="0">
                <a:solidFill>
                  <a:srgbClr val="366092"/>
                </a:solidFill>
                <a:latin typeface="Verdana"/>
                <a:ea typeface="Verdana"/>
                <a:cs typeface="Verdana"/>
                <a:sym typeface="Verdana"/>
              </a:rPr>
              <a:t>&lt;rights&gt; ... &lt;/rights&gt;</a:t>
            </a:r>
            <a:endParaRPr lang="en-US" dirty="0"/>
          </a:p>
        </p:txBody>
      </p:sp>
      <p:grpSp>
        <p:nvGrpSpPr>
          <p:cNvPr id="4" name="Gruppe 3"/>
          <p:cNvGrpSpPr>
            <a:grpSpLocks noChangeAspect="1"/>
          </p:cNvGrpSpPr>
          <p:nvPr/>
        </p:nvGrpSpPr>
        <p:grpSpPr>
          <a:xfrm>
            <a:off x="4381216" y="3825863"/>
            <a:ext cx="4300502" cy="432000"/>
            <a:chOff x="1047463" y="2543713"/>
            <a:chExt cx="6219610" cy="624781"/>
          </a:xfrm>
        </p:grpSpPr>
        <p:pic>
          <p:nvPicPr>
            <p:cNvPr id="13" name="Google Shape;3875;p140" descr="Picture-TIFF-icon"/>
            <p:cNvPicPr preferRelativeResize="0"/>
            <p:nvPr/>
          </p:nvPicPr>
          <p:blipFill rotWithShape="1">
            <a:blip r:embed="rId6">
              <a:alphaModFix/>
            </a:blip>
            <a:srcRect/>
            <a:stretch/>
          </p:blipFill>
          <p:spPr>
            <a:xfrm>
              <a:off x="6805111" y="2622153"/>
              <a:ext cx="461962" cy="471487"/>
            </a:xfrm>
            <a:prstGeom prst="rect">
              <a:avLst/>
            </a:prstGeom>
            <a:noFill/>
            <a:ln>
              <a:noFill/>
            </a:ln>
          </p:spPr>
        </p:pic>
        <p:sp>
          <p:nvSpPr>
            <p:cNvPr id="14" name="Google Shape;3883;p140"/>
            <p:cNvSpPr/>
            <p:nvPr/>
          </p:nvSpPr>
          <p:spPr>
            <a:xfrm>
              <a:off x="5253743" y="2548113"/>
              <a:ext cx="1084424" cy="620381"/>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lvl="0" algn="ctr">
                <a:buClr>
                  <a:srgbClr val="632423"/>
                </a:buClr>
                <a:buSzPts val="1800"/>
              </a:pPr>
              <a:r>
                <a:rPr lang="en-US" sz="1050" b="1" i="1" dirty="0">
                  <a:solidFill>
                    <a:srgbClr val="632423"/>
                  </a:solidFill>
                  <a:latin typeface="Verdana"/>
                  <a:ea typeface="Verdana"/>
                  <a:cs typeface="Verdana"/>
                  <a:sym typeface="Verdana"/>
                </a:rPr>
                <a:t>Object: file</a:t>
              </a:r>
              <a:endParaRPr lang="en-US" sz="1050" dirty="0"/>
            </a:p>
          </p:txBody>
        </p:sp>
        <p:cxnSp>
          <p:nvCxnSpPr>
            <p:cNvPr id="15" name="Google Shape;3891;p140"/>
            <p:cNvCxnSpPr>
              <a:stCxn id="14" idx="3"/>
              <a:endCxn id="13" idx="1"/>
            </p:cNvCxnSpPr>
            <p:nvPr/>
          </p:nvCxnSpPr>
          <p:spPr>
            <a:xfrm flipV="1">
              <a:off x="6338167" y="2857897"/>
              <a:ext cx="466944" cy="407"/>
            </a:xfrm>
            <a:prstGeom prst="straightConnector1">
              <a:avLst/>
            </a:prstGeom>
            <a:noFill/>
            <a:ln w="28575" cap="flat" cmpd="sng">
              <a:solidFill>
                <a:schemeClr val="dk1"/>
              </a:solidFill>
              <a:prstDash val="solid"/>
              <a:round/>
              <a:headEnd type="none" w="sm" len="sm"/>
              <a:tailEnd type="stealth" w="med" len="med"/>
            </a:ln>
          </p:spPr>
        </p:cxnSp>
        <p:sp>
          <p:nvSpPr>
            <p:cNvPr id="16" name="Google Shape;3883;p140"/>
            <p:cNvSpPr/>
            <p:nvPr/>
          </p:nvSpPr>
          <p:spPr>
            <a:xfrm>
              <a:off x="1047463" y="2545129"/>
              <a:ext cx="1492437" cy="620381"/>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lvl="0" algn="ctr">
                <a:buClr>
                  <a:srgbClr val="632423"/>
                </a:buClr>
                <a:buSzPts val="1800"/>
              </a:pPr>
              <a:r>
                <a:rPr lang="en-US" sz="1050" b="1" i="1" dirty="0">
                  <a:solidFill>
                    <a:srgbClr val="632423"/>
                  </a:solidFill>
                  <a:latin typeface="Verdana"/>
                  <a:ea typeface="Verdana"/>
                  <a:cs typeface="Verdana"/>
                  <a:sym typeface="Verdana"/>
                </a:rPr>
                <a:t>Agent</a:t>
              </a:r>
              <a:br>
                <a:rPr lang="en-US" sz="1050" b="1" i="1" dirty="0">
                  <a:solidFill>
                    <a:srgbClr val="632423"/>
                  </a:solidFill>
                  <a:latin typeface="Verdana"/>
                  <a:ea typeface="Verdana"/>
                  <a:cs typeface="Verdana"/>
                  <a:sym typeface="Verdana"/>
                </a:rPr>
              </a:br>
              <a:r>
                <a:rPr lang="en-US" sz="1050" i="1" dirty="0">
                  <a:solidFill>
                    <a:srgbClr val="632423"/>
                  </a:solidFill>
                  <a:latin typeface="Verdana"/>
                  <a:ea typeface="Verdana"/>
                  <a:cs typeface="Verdana"/>
                  <a:sym typeface="Verdana"/>
                </a:rPr>
                <a:t>(digitizer)</a:t>
              </a:r>
              <a:endParaRPr lang="en-US" sz="1050" dirty="0"/>
            </a:p>
          </p:txBody>
        </p:sp>
        <p:sp>
          <p:nvSpPr>
            <p:cNvPr id="17" name="Google Shape;3883;p140"/>
            <p:cNvSpPr/>
            <p:nvPr/>
          </p:nvSpPr>
          <p:spPr>
            <a:xfrm>
              <a:off x="3111964" y="2543713"/>
              <a:ext cx="1595691" cy="620381"/>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lvl="0" algn="ctr">
                <a:buClr>
                  <a:srgbClr val="632423"/>
                </a:buClr>
                <a:buSzPts val="1800"/>
              </a:pPr>
              <a:r>
                <a:rPr lang="en-US" sz="1050" b="1" i="1" dirty="0">
                  <a:solidFill>
                    <a:srgbClr val="632423"/>
                  </a:solidFill>
                  <a:latin typeface="Verdana"/>
                  <a:ea typeface="Verdana"/>
                  <a:cs typeface="Verdana"/>
                  <a:sym typeface="Verdana"/>
                </a:rPr>
                <a:t>Event</a:t>
              </a:r>
              <a:br>
                <a:rPr lang="en-US" sz="1050" b="1" i="1" dirty="0">
                  <a:solidFill>
                    <a:srgbClr val="632423"/>
                  </a:solidFill>
                  <a:latin typeface="Verdana"/>
                  <a:ea typeface="Verdana"/>
                  <a:cs typeface="Verdana"/>
                  <a:sym typeface="Verdana"/>
                </a:rPr>
              </a:br>
              <a:r>
                <a:rPr lang="en-US" sz="1050" i="1" dirty="0">
                  <a:solidFill>
                    <a:srgbClr val="632423"/>
                  </a:solidFill>
                  <a:latin typeface="Verdana"/>
                  <a:ea typeface="Verdana"/>
                  <a:cs typeface="Verdana"/>
                  <a:sym typeface="Verdana"/>
                </a:rPr>
                <a:t>(digitization)</a:t>
              </a:r>
              <a:endParaRPr lang="en-US" sz="1050" dirty="0"/>
            </a:p>
          </p:txBody>
        </p:sp>
        <p:cxnSp>
          <p:nvCxnSpPr>
            <p:cNvPr id="18" name="Google Shape;3891;p140"/>
            <p:cNvCxnSpPr>
              <a:stCxn id="14" idx="1"/>
              <a:endCxn id="17" idx="3"/>
            </p:cNvCxnSpPr>
            <p:nvPr/>
          </p:nvCxnSpPr>
          <p:spPr>
            <a:xfrm flipH="1" flipV="1">
              <a:off x="4707655" y="2853904"/>
              <a:ext cx="546088" cy="4400"/>
            </a:xfrm>
            <a:prstGeom prst="straightConnector1">
              <a:avLst/>
            </a:prstGeom>
            <a:noFill/>
            <a:ln w="28575" cap="flat" cmpd="sng">
              <a:solidFill>
                <a:schemeClr val="dk1"/>
              </a:solidFill>
              <a:prstDash val="solid"/>
              <a:round/>
              <a:headEnd type="none" w="sm" len="sm"/>
              <a:tailEnd type="stealth" w="med" len="med"/>
            </a:ln>
          </p:spPr>
        </p:cxnSp>
        <p:cxnSp>
          <p:nvCxnSpPr>
            <p:cNvPr id="19" name="Google Shape;3891;p140"/>
            <p:cNvCxnSpPr>
              <a:stCxn id="17" idx="1"/>
              <a:endCxn id="16" idx="3"/>
            </p:cNvCxnSpPr>
            <p:nvPr/>
          </p:nvCxnSpPr>
          <p:spPr>
            <a:xfrm flipH="1">
              <a:off x="2539900" y="2853904"/>
              <a:ext cx="572064" cy="1416"/>
            </a:xfrm>
            <a:prstGeom prst="straightConnector1">
              <a:avLst/>
            </a:prstGeom>
            <a:noFill/>
            <a:ln w="28575" cap="flat" cmpd="sng">
              <a:solidFill>
                <a:schemeClr val="dk1"/>
              </a:solidFill>
              <a:prstDash val="solid"/>
              <a:round/>
              <a:headEnd type="none" w="sm" len="sm"/>
              <a:tailEnd type="stealth" w="med" len="med"/>
            </a:ln>
          </p:spPr>
        </p:cxnSp>
      </p:grpSp>
      <p:sp>
        <p:nvSpPr>
          <p:cNvPr id="5" name="Venstrepil 4"/>
          <p:cNvSpPr/>
          <p:nvPr/>
        </p:nvSpPr>
        <p:spPr>
          <a:xfrm>
            <a:off x="3476814" y="3861237"/>
            <a:ext cx="565150" cy="1714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Venstrepil 21"/>
          <p:cNvSpPr/>
          <p:nvPr/>
        </p:nvSpPr>
        <p:spPr>
          <a:xfrm>
            <a:off x="4762750" y="2708516"/>
            <a:ext cx="565150" cy="1714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66092"/>
              </a:solidFill>
            </a:endParaRPr>
          </a:p>
        </p:txBody>
      </p:sp>
      <p:pic>
        <p:nvPicPr>
          <p:cNvPr id="26" name="Picture 2" descr="P:\digital.bevaring.dk\Illustrations\web\Begivenheder_Events_DigitalPreservati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98218" y="4362216"/>
            <a:ext cx="863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uppe 26"/>
          <p:cNvGrpSpPr>
            <a:grpSpLocks noChangeAspect="1"/>
          </p:cNvGrpSpPr>
          <p:nvPr/>
        </p:nvGrpSpPr>
        <p:grpSpPr>
          <a:xfrm>
            <a:off x="4470812" y="4398933"/>
            <a:ext cx="809054" cy="576000"/>
            <a:chOff x="7310207" y="3514369"/>
            <a:chExt cx="1143840" cy="814348"/>
          </a:xfrm>
        </p:grpSpPr>
        <p:grpSp>
          <p:nvGrpSpPr>
            <p:cNvPr id="28" name="Gruppe 60"/>
            <p:cNvGrpSpPr>
              <a:grpSpLocks/>
            </p:cNvGrpSpPr>
            <p:nvPr/>
          </p:nvGrpSpPr>
          <p:grpSpPr bwMode="auto">
            <a:xfrm>
              <a:off x="7990869" y="3623913"/>
              <a:ext cx="463178" cy="556102"/>
              <a:chOff x="8551729" y="4221090"/>
              <a:chExt cx="592277" cy="504056"/>
            </a:xfrm>
          </p:grpSpPr>
          <p:grpSp>
            <p:nvGrpSpPr>
              <p:cNvPr id="37" name="Gruppe 39"/>
              <p:cNvGrpSpPr>
                <a:grpSpLocks/>
              </p:cNvGrpSpPr>
              <p:nvPr/>
            </p:nvGrpSpPr>
            <p:grpSpPr bwMode="auto">
              <a:xfrm>
                <a:off x="8573490" y="4221090"/>
                <a:ext cx="570516" cy="504056"/>
                <a:chOff x="1547677" y="4797157"/>
                <a:chExt cx="901205" cy="1196752"/>
              </a:xfrm>
            </p:grpSpPr>
            <p:sp>
              <p:nvSpPr>
                <p:cNvPr id="39" name="Rektangel 38"/>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40" name="Billede 39" descr="house.png"/>
                <p:cNvPicPr>
                  <a:picLocks noChangeAspect="1"/>
                </p:cNvPicPr>
                <p:nvPr/>
              </p:nvPicPr>
              <p:blipFill>
                <a:blip r:embed="rId8"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38" name="Picture 3" descr="P:\ConferencesAndJournals\iPres\2016\PREMIS\Karakterisering_DigitalBevaring.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9" name="Billede 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30" name="Gruppe 29"/>
            <p:cNvGrpSpPr/>
            <p:nvPr/>
          </p:nvGrpSpPr>
          <p:grpSpPr>
            <a:xfrm>
              <a:off x="7675295" y="3799563"/>
              <a:ext cx="316631" cy="529154"/>
              <a:chOff x="7520134" y="4865665"/>
              <a:chExt cx="331676" cy="583948"/>
            </a:xfrm>
          </p:grpSpPr>
          <p:sp>
            <p:nvSpPr>
              <p:cNvPr id="32" name="Rektangel 31"/>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33" name="Rektangel 32"/>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34" name="Rektangel 33"/>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35" name="Rektangel 34"/>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36" name="Billede 3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31" name="Billede 3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
        <p:nvSpPr>
          <p:cNvPr id="41" name="Venstrepil 40"/>
          <p:cNvSpPr/>
          <p:nvPr/>
        </p:nvSpPr>
        <p:spPr>
          <a:xfrm>
            <a:off x="3269392" y="3681984"/>
            <a:ext cx="565150" cy="1714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239890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192">
                                            <p:txEl>
                                              <p:pRg st="0" end="0"/>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192">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1192">
                                            <p:txEl>
                                              <p:pRg st="3" end="3"/>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193">
                                            <p:txEl>
                                              <p:pRg st="0" end="0"/>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194">
                                            <p:txEl>
                                              <p:pRg st="0" end="0"/>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195">
                                            <p:txEl>
                                              <p:pRg st="0" end="0"/>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1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250"/>
                                        <p:tgtEl>
                                          <p:spTgt spid="23"/>
                                        </p:tgtEl>
                                      </p:cBhvr>
                                    </p:animEffect>
                                  </p:childTnLst>
                                </p:cTn>
                              </p:par>
                              <p:par>
                                <p:cTn id="32" presetID="10"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250"/>
                                        <p:tgtEl>
                                          <p:spTgt spid="26"/>
                                        </p:tgtEl>
                                      </p:cBhvr>
                                    </p:animEffect>
                                  </p:childTnLst>
                                </p:cTn>
                              </p:par>
                              <p:par>
                                <p:cTn id="35" presetID="10"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25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par>
                          <p:cTn id="43" fill="hold">
                            <p:stCondLst>
                              <p:cond delay="500"/>
                            </p:stCondLst>
                            <p:childTnLst>
                              <p:par>
                                <p:cTn id="44" presetID="1" presetClass="exit" presetSubtype="0" fill="hold" grpId="1" nodeType="afterEffect">
                                  <p:stCondLst>
                                    <p:cond delay="0"/>
                                  </p:stCondLst>
                                  <p:childTnLst>
                                    <p:set>
                                      <p:cBhvr>
                                        <p:cTn id="45" dur="1" fill="hold">
                                          <p:stCondLst>
                                            <p:cond delay="0"/>
                                          </p:stCondLst>
                                        </p:cTn>
                                        <p:tgtEl>
                                          <p:spTgt spid="3"/>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23"/>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26"/>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27"/>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nodeType="clickEffect">
                                  <p:stCondLst>
                                    <p:cond delay="0"/>
                                  </p:stCondLst>
                                  <p:childTnLst>
                                    <p:set>
                                      <p:cBhvr>
                                        <p:cTn id="55" dur="1" fill="hold">
                                          <p:stCondLst>
                                            <p:cond delay="1"/>
                                          </p:stCondLst>
                                        </p:cTn>
                                        <p:tgtEl>
                                          <p:spTgt spid="1193">
                                            <p:txEl>
                                              <p:pRg st="0" end="0"/>
                                            </p:txEl>
                                          </p:spTgt>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1"/>
                                          </p:stCondLst>
                                        </p:cTn>
                                        <p:tgtEl>
                                          <p:spTgt spid="1194">
                                            <p:txEl>
                                              <p:pRg st="0" end="0"/>
                                            </p:txEl>
                                          </p:spTgt>
                                        </p:tgtEl>
                                        <p:attrNameLst>
                                          <p:attrName>style.visibility</p:attrName>
                                        </p:attrNameLst>
                                      </p:cBhvr>
                                      <p:to>
                                        <p:strVal val="hidden"/>
                                      </p:to>
                                    </p:set>
                                  </p:childTnLst>
                                </p:cTn>
                              </p:par>
                              <p:par>
                                <p:cTn id="58" presetID="1" presetClass="exit" presetSubtype="0" fill="hold" nodeType="withEffect">
                                  <p:stCondLst>
                                    <p:cond delay="0"/>
                                  </p:stCondLst>
                                  <p:childTnLst>
                                    <p:set>
                                      <p:cBhvr>
                                        <p:cTn id="59" dur="1" fill="hold">
                                          <p:stCondLst>
                                            <p:cond delay="1"/>
                                          </p:stCondLst>
                                        </p:cTn>
                                        <p:tgtEl>
                                          <p:spTgt spid="1195">
                                            <p:txEl>
                                              <p:pRg st="0" end="0"/>
                                            </p:txEl>
                                          </p:spTgt>
                                        </p:tgtEl>
                                        <p:attrNameLst>
                                          <p:attrName>style.visibility</p:attrName>
                                        </p:attrNameLst>
                                      </p:cBhvr>
                                      <p:to>
                                        <p:strVal val="hidden"/>
                                      </p:to>
                                    </p:set>
                                  </p:childTnLst>
                                </p:cTn>
                              </p:par>
                              <p:par>
                                <p:cTn id="60" presetID="1" presetClass="entr" presetSubtype="0" fill="hold" grpId="0" nodeType="withEffect">
                                  <p:stCondLst>
                                    <p:cond delay="0"/>
                                  </p:stCondLst>
                                  <p:childTnLst>
                                    <p:set>
                                      <p:cBhvr>
                                        <p:cTn id="61" dur="1" fill="hold">
                                          <p:stCondLst>
                                            <p:cond delay="0"/>
                                          </p:stCondLst>
                                        </p:cTn>
                                        <p:tgtEl>
                                          <p:spTgt spid="2"/>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 presetClass="exit" presetSubtype="0" fill="hold" grpId="1" nodeType="withEffect">
                                  <p:stCondLst>
                                    <p:cond delay="0"/>
                                  </p:stCondLst>
                                  <p:childTnLst>
                                    <p:set>
                                      <p:cBhvr>
                                        <p:cTn id="68" dur="1" fill="hold">
                                          <p:stCondLst>
                                            <p:cond delay="0"/>
                                          </p:stCondLst>
                                        </p:cTn>
                                        <p:tgtEl>
                                          <p:spTgt spid="5"/>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nodeType="clickEffect">
                                  <p:stCondLst>
                                    <p:cond delay="0"/>
                                  </p:stCondLst>
                                  <p:childTnLst>
                                    <p:set>
                                      <p:cBhvr>
                                        <p:cTn id="72" dur="1" fill="hold">
                                          <p:stCondLst>
                                            <p:cond delay="1"/>
                                          </p:stCondLst>
                                        </p:cTn>
                                        <p:tgtEl>
                                          <p:spTgt spid="1192">
                                            <p:txEl>
                                              <p:pRg st="0" end="0"/>
                                            </p:txEl>
                                          </p:spTgt>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1192">
                                            <p:txEl>
                                              <p:pRg st="2" end="2"/>
                                            </p:txEl>
                                          </p:spTgt>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1192">
                                            <p:txEl>
                                              <p:pRg st="3" end="3"/>
                                            </p:txEl>
                                          </p:spTgt>
                                        </p:tgtEl>
                                        <p:attrNameLst>
                                          <p:attrName>style.visibility</p:attrName>
                                        </p:attrNameLst>
                                      </p:cBhvr>
                                      <p:to>
                                        <p:strVal val="hidden"/>
                                      </p:to>
                                    </p:set>
                                  </p:childTnLst>
                                </p:cTn>
                              </p:par>
                              <p:par>
                                <p:cTn id="77" presetID="1" presetClass="exit" presetSubtype="0" fill="hold" grpId="1" nodeType="withEffect">
                                  <p:stCondLst>
                                    <p:cond delay="0"/>
                                  </p:stCondLst>
                                  <p:childTnLst>
                                    <p:set>
                                      <p:cBhvr>
                                        <p:cTn id="78" dur="1" fill="hold">
                                          <p:stCondLst>
                                            <p:cond delay="0"/>
                                          </p:stCondLst>
                                        </p:cTn>
                                        <p:tgtEl>
                                          <p:spTgt spid="22"/>
                                        </p:tgtEl>
                                        <p:attrNameLst>
                                          <p:attrName>style.visibility</p:attrName>
                                        </p:attrNameLst>
                                      </p:cBhvr>
                                      <p:to>
                                        <p:strVal val="hidden"/>
                                      </p:to>
                                    </p:set>
                                  </p:childTnLst>
                                </p:cTn>
                              </p:par>
                              <p:par>
                                <p:cTn id="79" presetID="1" presetClass="entr" presetSubtype="0" fill="hold" grpId="0" nodeType="withEffect">
                                  <p:stCondLst>
                                    <p:cond delay="0"/>
                                  </p:stCondLst>
                                  <p:childTnLst>
                                    <p:set>
                                      <p:cBhvr>
                                        <p:cTn id="80" dur="1" fill="hold">
                                          <p:stCondLst>
                                            <p:cond delay="0"/>
                                          </p:stCondLst>
                                        </p:cTn>
                                        <p:tgtEl>
                                          <p:spTgt spid="1187"/>
                                        </p:tgtEl>
                                        <p:attrNameLst>
                                          <p:attrName>style.visibility</p:attrName>
                                        </p:attrNameLst>
                                      </p:cBhvr>
                                      <p:to>
                                        <p:strVal val="visible"/>
                                      </p:to>
                                    </p:set>
                                  </p:childTnLst>
                                </p:cTn>
                              </p:par>
                              <p:par>
                                <p:cTn id="81" presetID="10" presetClass="entr" presetSubtype="0"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fade">
                                      <p:cBhvr>
                                        <p:cTn id="83" dur="500"/>
                                        <p:tgtEl>
                                          <p:spTgt spid="41"/>
                                        </p:tgtEl>
                                      </p:cBhvr>
                                    </p:animEffect>
                                  </p:childTnLst>
                                </p:cTn>
                              </p:par>
                              <p:par>
                                <p:cTn id="84" presetID="1" presetClass="exit" presetSubtype="0" fill="hold" nodeType="withEffect">
                                  <p:stCondLst>
                                    <p:cond delay="0"/>
                                  </p:stCondLst>
                                  <p:childTnLst>
                                    <p:set>
                                      <p:cBhvr>
                                        <p:cTn id="85" dur="1" fill="hold">
                                          <p:stCondLst>
                                            <p:cond delay="0"/>
                                          </p:stCondLst>
                                        </p:cTn>
                                        <p:tgtEl>
                                          <p:spTgt spid="26"/>
                                        </p:tgtEl>
                                        <p:attrNameLst>
                                          <p:attrName>style.visibility</p:attrName>
                                        </p:attrNameLst>
                                      </p:cBhvr>
                                      <p:to>
                                        <p:strVal val="hidden"/>
                                      </p:to>
                                    </p:set>
                                  </p:childTnLst>
                                </p:cTn>
                              </p:par>
                              <p:par>
                                <p:cTn id="86" presetID="1" presetClass="exit" presetSubtype="0" fill="hold" nodeType="withEffect">
                                  <p:stCondLst>
                                    <p:cond delay="0"/>
                                  </p:stCondLst>
                                  <p:childTnLst>
                                    <p:set>
                                      <p:cBhvr>
                                        <p:cTn id="87" dur="1" fill="hold">
                                          <p:stCondLst>
                                            <p:cond delay="0"/>
                                          </p:stCondLst>
                                        </p:cTn>
                                        <p:tgtEl>
                                          <p:spTgt spid="23"/>
                                        </p:tgtEl>
                                        <p:attrNameLst>
                                          <p:attrName>style.visibility</p:attrName>
                                        </p:attrNameLst>
                                      </p:cBhvr>
                                      <p:to>
                                        <p:strVal val="hidden"/>
                                      </p:to>
                                    </p:set>
                                  </p:childTnLst>
                                </p:cTn>
                              </p:par>
                              <p:par>
                                <p:cTn id="88" presetID="1" presetClass="entr" presetSubtype="0" fill="hold" nodeType="withEffect">
                                  <p:stCondLst>
                                    <p:cond delay="0"/>
                                  </p:stCondLst>
                                  <p:childTnLst>
                                    <p:set>
                                      <p:cBhvr>
                                        <p:cTn id="89"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89" grpId="0"/>
      <p:bldP spid="1187" grpId="0"/>
      <p:bldP spid="3" grpId="0"/>
      <p:bldP spid="3" grpId="1"/>
      <p:bldP spid="5" grpId="0" animBg="1"/>
      <p:bldP spid="5" grpId="1" animBg="1"/>
      <p:bldP spid="22" grpId="0" animBg="1"/>
      <p:bldP spid="22" grpId="1" animBg="1"/>
      <p:bldP spid="4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874"/>
        <p:cNvGrpSpPr/>
        <p:nvPr/>
      </p:nvGrpSpPr>
      <p:grpSpPr>
        <a:xfrm>
          <a:off x="0" y="0"/>
          <a:ext cx="0" cy="0"/>
          <a:chOff x="0" y="0"/>
          <a:chExt cx="0" cy="0"/>
        </a:xfrm>
      </p:grpSpPr>
      <p:pic>
        <p:nvPicPr>
          <p:cNvPr id="3875" name="Google Shape;3875;p140" descr="Picture-TIFF-icon"/>
          <p:cNvPicPr preferRelativeResize="0"/>
          <p:nvPr/>
        </p:nvPicPr>
        <p:blipFill rotWithShape="1">
          <a:blip r:embed="rId3">
            <a:alphaModFix/>
          </a:blip>
          <a:srcRect/>
          <a:stretch/>
        </p:blipFill>
        <p:spPr>
          <a:xfrm>
            <a:off x="6805111" y="2321825"/>
            <a:ext cx="461962" cy="471487"/>
          </a:xfrm>
          <a:prstGeom prst="rect">
            <a:avLst/>
          </a:prstGeom>
          <a:noFill/>
          <a:ln>
            <a:noFill/>
          </a:ln>
        </p:spPr>
      </p:pic>
      <p:sp>
        <p:nvSpPr>
          <p:cNvPr id="3876" name="Google Shape;3876;p140"/>
          <p:cNvSpPr/>
          <p:nvPr/>
        </p:nvSpPr>
        <p:spPr>
          <a:xfrm>
            <a:off x="2987675" y="2652367"/>
            <a:ext cx="1175883" cy="488950"/>
          </a:xfrm>
          <a:prstGeom prst="roundRect">
            <a:avLst>
              <a:gd name="adj" fmla="val 16667"/>
            </a:avLst>
          </a:prstGeom>
          <a:gradFill>
            <a:gsLst>
              <a:gs pos="0">
                <a:srgbClr val="92B1D6"/>
              </a:gs>
              <a:gs pos="50000">
                <a:srgbClr val="D1DFF5"/>
              </a:gs>
              <a:gs pos="100000">
                <a:srgbClr val="E8EFF9"/>
              </a:gs>
            </a:gsLst>
            <a:lin ang="13500000" scaled="0"/>
          </a:gradFill>
          <a:ln w="28575" cap="flat" cmpd="sng">
            <a:solidFill>
              <a:schemeClr val="dk1"/>
            </a:solidFill>
            <a:prstDash val="solid"/>
            <a:round/>
            <a:headEnd type="none" w="sm" len="sm"/>
            <a:tailEnd type="none" w="sm" len="sm"/>
          </a:ln>
        </p:spPr>
        <p:txBody>
          <a:bodyPr spcFirstLastPara="1" wrap="square" lIns="91425" tIns="0" rIns="91425" bIns="0" anchor="ctr" anchorCtr="0">
            <a:noAutofit/>
          </a:bodyPr>
          <a:lstStyle/>
          <a:p>
            <a:pPr marL="85725" marR="0" lvl="0" indent="0" algn="ctr" rtl="0">
              <a:lnSpc>
                <a:spcPct val="113333"/>
              </a:lnSpc>
              <a:spcBef>
                <a:spcPts val="0"/>
              </a:spcBef>
              <a:spcAft>
                <a:spcPts val="0"/>
              </a:spcAft>
              <a:buClr>
                <a:srgbClr val="000000"/>
              </a:buClr>
              <a:buSzPts val="1500"/>
              <a:buFont typeface="Verdana"/>
              <a:buNone/>
            </a:pPr>
            <a:r>
              <a:rPr lang="en-US" sz="1500" b="0" i="0" u="none" strike="noStrike" cap="none" dirty="0">
                <a:solidFill>
                  <a:srgbClr val="000000"/>
                </a:solidFill>
                <a:latin typeface="Verdana"/>
                <a:ea typeface="Verdana"/>
                <a:cs typeface="Verdana"/>
                <a:sym typeface="Verdana"/>
              </a:rPr>
              <a:t>Original TIFFs</a:t>
            </a:r>
            <a:endParaRPr dirty="0"/>
          </a:p>
        </p:txBody>
      </p:sp>
      <p:cxnSp>
        <p:nvCxnSpPr>
          <p:cNvPr id="3877" name="Google Shape;3877;p140"/>
          <p:cNvCxnSpPr>
            <a:stCxn id="3878" idx="6"/>
            <a:endCxn id="3876" idx="1"/>
          </p:cNvCxnSpPr>
          <p:nvPr/>
        </p:nvCxnSpPr>
        <p:spPr>
          <a:xfrm>
            <a:off x="1697112" y="2892651"/>
            <a:ext cx="1290563" cy="4191"/>
          </a:xfrm>
          <a:prstGeom prst="bentConnector3">
            <a:avLst>
              <a:gd name="adj1" fmla="val 50000"/>
            </a:avLst>
          </a:prstGeom>
          <a:noFill/>
          <a:ln w="28575" cap="flat" cmpd="sng">
            <a:solidFill>
              <a:schemeClr val="dk1"/>
            </a:solidFill>
            <a:prstDash val="solid"/>
            <a:round/>
            <a:headEnd type="none" w="med" len="med"/>
            <a:tailEnd type="stealth" w="med" len="med"/>
          </a:ln>
        </p:spPr>
      </p:cxnSp>
      <p:cxnSp>
        <p:nvCxnSpPr>
          <p:cNvPr id="3879" name="Google Shape;3879;p140"/>
          <p:cNvCxnSpPr>
            <a:stCxn id="3878" idx="6"/>
            <a:endCxn id="3880" idx="1"/>
          </p:cNvCxnSpPr>
          <p:nvPr/>
        </p:nvCxnSpPr>
        <p:spPr>
          <a:xfrm>
            <a:off x="1697112" y="2892651"/>
            <a:ext cx="1290564" cy="1261871"/>
          </a:xfrm>
          <a:prstGeom prst="bentConnector3">
            <a:avLst>
              <a:gd name="adj1" fmla="val 50000"/>
            </a:avLst>
          </a:prstGeom>
          <a:noFill/>
          <a:ln w="28575" cap="flat" cmpd="sng">
            <a:solidFill>
              <a:schemeClr val="dk1"/>
            </a:solidFill>
            <a:prstDash val="solid"/>
            <a:round/>
            <a:headEnd type="none" w="med" len="med"/>
            <a:tailEnd type="stealth" w="med" len="med"/>
          </a:ln>
        </p:spPr>
      </p:cxnSp>
      <p:grpSp>
        <p:nvGrpSpPr>
          <p:cNvPr id="3881" name="Google Shape;3881;p140"/>
          <p:cNvGrpSpPr/>
          <p:nvPr/>
        </p:nvGrpSpPr>
        <p:grpSpPr>
          <a:xfrm>
            <a:off x="725487" y="2564904"/>
            <a:ext cx="979488" cy="649287"/>
            <a:chOff x="3924004" y="785794"/>
            <a:chExt cx="979874" cy="649148"/>
          </a:xfrm>
        </p:grpSpPr>
        <p:sp>
          <p:nvSpPr>
            <p:cNvPr id="3878" name="Google Shape;3878;p140"/>
            <p:cNvSpPr/>
            <p:nvPr/>
          </p:nvSpPr>
          <p:spPr>
            <a:xfrm>
              <a:off x="3924004" y="792000"/>
              <a:ext cx="972008" cy="642942"/>
            </a:xfrm>
            <a:prstGeom prst="ellipse">
              <a:avLst/>
            </a:prstGeom>
            <a:solidFill>
              <a:srgbClr val="92B1D6"/>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Verdana"/>
                <a:ea typeface="Verdana"/>
                <a:cs typeface="Verdana"/>
                <a:sym typeface="Verdana"/>
              </a:endParaRPr>
            </a:p>
          </p:txBody>
        </p:sp>
        <p:sp>
          <p:nvSpPr>
            <p:cNvPr id="3882" name="Google Shape;3882;p140"/>
            <p:cNvSpPr txBox="1"/>
            <p:nvPr/>
          </p:nvSpPr>
          <p:spPr>
            <a:xfrm>
              <a:off x="3966962" y="785794"/>
              <a:ext cx="936916" cy="58464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Verdana"/>
                <a:buNone/>
              </a:pPr>
              <a:r>
                <a:rPr lang="en-US" sz="1600" b="1" i="0" u="none" strike="noStrike" cap="none" dirty="0">
                  <a:solidFill>
                    <a:srgbClr val="000000"/>
                  </a:solidFill>
                  <a:latin typeface="Verdana"/>
                  <a:ea typeface="Verdana"/>
                  <a:cs typeface="Verdana"/>
                  <a:sym typeface="Verdana"/>
                </a:rPr>
                <a:t>Book </a:t>
              </a:r>
              <a:br>
                <a:rPr lang="en-US" sz="1600" b="1" i="0" u="none" strike="noStrike" cap="none" dirty="0">
                  <a:solidFill>
                    <a:srgbClr val="000000"/>
                  </a:solidFill>
                  <a:latin typeface="Verdana"/>
                  <a:ea typeface="Verdana"/>
                  <a:cs typeface="Verdana"/>
                  <a:sym typeface="Verdana"/>
                </a:rPr>
              </a:br>
              <a:r>
                <a:rPr lang="en-US" sz="1600" b="1" i="0" u="none" strike="noStrike" cap="none" dirty="0">
                  <a:solidFill>
                    <a:srgbClr val="000000"/>
                  </a:solidFill>
                  <a:latin typeface="Verdana"/>
                  <a:ea typeface="Verdana"/>
                  <a:cs typeface="Verdana"/>
                  <a:sym typeface="Verdana"/>
                </a:rPr>
                <a:t>Object</a:t>
              </a:r>
              <a:endParaRPr dirty="0"/>
            </a:p>
          </p:txBody>
        </p:sp>
      </p:grpSp>
      <p:sp>
        <p:nvSpPr>
          <p:cNvPr id="3880" name="Google Shape;3880;p140"/>
          <p:cNvSpPr/>
          <p:nvPr/>
        </p:nvSpPr>
        <p:spPr>
          <a:xfrm>
            <a:off x="2987676" y="3909147"/>
            <a:ext cx="1159387" cy="490750"/>
          </a:xfrm>
          <a:prstGeom prst="roundRect">
            <a:avLst>
              <a:gd name="adj" fmla="val 16667"/>
            </a:avLst>
          </a:prstGeom>
          <a:gradFill>
            <a:gsLst>
              <a:gs pos="0">
                <a:srgbClr val="92B1D6"/>
              </a:gs>
              <a:gs pos="50000">
                <a:srgbClr val="D1DFF5"/>
              </a:gs>
              <a:gs pos="100000">
                <a:srgbClr val="E8EFF9"/>
              </a:gs>
            </a:gsLst>
            <a:lin ang="13500000" scaled="0"/>
          </a:gradFill>
          <a:ln w="28575" cap="flat" cmpd="sng">
            <a:solidFill>
              <a:schemeClr val="dk1"/>
            </a:solidFill>
            <a:prstDash val="solid"/>
            <a:round/>
            <a:headEnd type="none" w="sm" len="sm"/>
            <a:tailEnd type="none" w="sm" len="sm"/>
          </a:ln>
        </p:spPr>
        <p:txBody>
          <a:bodyPr spcFirstLastPara="1" wrap="square" lIns="91425" tIns="0" rIns="91425" bIns="0" anchor="ctr" anchorCtr="0">
            <a:noAutofit/>
          </a:bodyPr>
          <a:lstStyle/>
          <a:p>
            <a:pPr marL="85725" marR="0" lvl="0" indent="0" algn="ctr" rtl="0">
              <a:lnSpc>
                <a:spcPct val="113333"/>
              </a:lnSpc>
              <a:spcBef>
                <a:spcPts val="0"/>
              </a:spcBef>
              <a:spcAft>
                <a:spcPts val="0"/>
              </a:spcAft>
              <a:buClr>
                <a:srgbClr val="000000"/>
              </a:buClr>
              <a:buSzPts val="1500"/>
              <a:buFont typeface="Verdana"/>
              <a:buNone/>
            </a:pPr>
            <a:r>
              <a:rPr lang="en-US" sz="1500" b="0" i="0" u="none" strike="noStrike" cap="none" dirty="0">
                <a:solidFill>
                  <a:srgbClr val="000000"/>
                </a:solidFill>
                <a:latin typeface="Verdana"/>
                <a:ea typeface="Verdana"/>
                <a:cs typeface="Verdana"/>
                <a:sym typeface="Verdana"/>
              </a:rPr>
              <a:t>Derived </a:t>
            </a:r>
            <a:br>
              <a:rPr lang="en-US" sz="1500" b="0" i="0" u="none" strike="noStrike" cap="none" dirty="0">
                <a:solidFill>
                  <a:srgbClr val="000000"/>
                </a:solidFill>
                <a:latin typeface="Verdana"/>
                <a:ea typeface="Verdana"/>
                <a:cs typeface="Verdana"/>
                <a:sym typeface="Verdana"/>
              </a:rPr>
            </a:br>
            <a:r>
              <a:rPr lang="en-US" sz="1500" b="0" i="0" u="none" strike="noStrike" cap="none" dirty="0">
                <a:solidFill>
                  <a:srgbClr val="000000"/>
                </a:solidFill>
                <a:latin typeface="Verdana"/>
                <a:ea typeface="Verdana"/>
                <a:cs typeface="Verdana"/>
                <a:sym typeface="Verdana"/>
              </a:rPr>
              <a:t>e-pub</a:t>
            </a:r>
            <a:endParaRPr sz="1500" b="0" i="0" u="none" strike="noStrike" cap="none" dirty="0">
              <a:solidFill>
                <a:srgbClr val="000000"/>
              </a:solidFill>
              <a:latin typeface="Verdana"/>
              <a:ea typeface="Verdana"/>
              <a:cs typeface="Verdana"/>
              <a:sym typeface="Verdana"/>
            </a:endParaRPr>
          </a:p>
        </p:txBody>
      </p:sp>
      <p:sp>
        <p:nvSpPr>
          <p:cNvPr id="3883" name="Google Shape;3883;p140"/>
          <p:cNvSpPr/>
          <p:nvPr/>
        </p:nvSpPr>
        <p:spPr>
          <a:xfrm>
            <a:off x="5470219" y="2303463"/>
            <a:ext cx="900113" cy="488950"/>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marL="0" marR="0" lvl="0" indent="0" algn="ctr" rtl="0">
              <a:lnSpc>
                <a:spcPct val="80000"/>
              </a:lnSpc>
              <a:spcBef>
                <a:spcPts val="0"/>
              </a:spcBef>
              <a:spcAft>
                <a:spcPts val="0"/>
              </a:spcAft>
              <a:buClr>
                <a:srgbClr val="000000"/>
              </a:buClr>
              <a:buSzPts val="1500"/>
              <a:buFont typeface="Verdana"/>
              <a:buNone/>
            </a:pPr>
            <a:r>
              <a:rPr lang="en-US" sz="1500" b="0" i="0" u="none" strike="noStrike" cap="none">
                <a:solidFill>
                  <a:srgbClr val="000000"/>
                </a:solidFill>
                <a:latin typeface="Verdana"/>
                <a:ea typeface="Verdana"/>
                <a:cs typeface="Verdana"/>
                <a:sym typeface="Verdana"/>
              </a:rPr>
              <a:t>TIFF</a:t>
            </a:r>
            <a:br>
              <a:rPr lang="en-US" sz="1500" b="0" i="0" u="none" strike="noStrike" cap="none">
                <a:solidFill>
                  <a:srgbClr val="000000"/>
                </a:solidFill>
                <a:latin typeface="Verdana"/>
                <a:ea typeface="Verdana"/>
                <a:cs typeface="Verdana"/>
                <a:sym typeface="Verdana"/>
              </a:rPr>
            </a:br>
            <a:r>
              <a:rPr lang="en-US" sz="1500" b="0" i="0" u="none" strike="noStrike" cap="none">
                <a:solidFill>
                  <a:srgbClr val="000000"/>
                </a:solidFill>
                <a:latin typeface="Verdana"/>
                <a:ea typeface="Verdana"/>
                <a:cs typeface="Verdana"/>
                <a:sym typeface="Verdana"/>
              </a:rPr>
              <a:t>p1</a:t>
            </a:r>
            <a:endParaRPr/>
          </a:p>
        </p:txBody>
      </p:sp>
      <p:sp>
        <p:nvSpPr>
          <p:cNvPr id="3884" name="Google Shape;3884;p140"/>
          <p:cNvSpPr/>
          <p:nvPr/>
        </p:nvSpPr>
        <p:spPr>
          <a:xfrm>
            <a:off x="5470219" y="2879725"/>
            <a:ext cx="900113" cy="488950"/>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marL="0" marR="0" lvl="0" indent="0" algn="ctr" rtl="0">
              <a:lnSpc>
                <a:spcPct val="80000"/>
              </a:lnSpc>
              <a:spcBef>
                <a:spcPts val="0"/>
              </a:spcBef>
              <a:spcAft>
                <a:spcPts val="0"/>
              </a:spcAft>
              <a:buClr>
                <a:srgbClr val="000000"/>
              </a:buClr>
              <a:buSzPts val="1500"/>
              <a:buFont typeface="Verdana"/>
              <a:buNone/>
            </a:pPr>
            <a:r>
              <a:rPr lang="en-US" sz="1500" b="0" i="0" u="none" strike="noStrike" cap="none">
                <a:solidFill>
                  <a:srgbClr val="000000"/>
                </a:solidFill>
                <a:latin typeface="Verdana"/>
                <a:ea typeface="Verdana"/>
                <a:cs typeface="Verdana"/>
                <a:sym typeface="Verdana"/>
              </a:rPr>
              <a:t>TIFF</a:t>
            </a:r>
            <a:br>
              <a:rPr lang="en-US" sz="1500" b="0" i="0" u="none" strike="noStrike" cap="none">
                <a:solidFill>
                  <a:srgbClr val="000000"/>
                </a:solidFill>
                <a:latin typeface="Verdana"/>
                <a:ea typeface="Verdana"/>
                <a:cs typeface="Verdana"/>
                <a:sym typeface="Verdana"/>
              </a:rPr>
            </a:br>
            <a:r>
              <a:rPr lang="en-US" sz="1500" b="0" i="0" u="none" strike="noStrike" cap="none">
                <a:solidFill>
                  <a:srgbClr val="000000"/>
                </a:solidFill>
                <a:latin typeface="Verdana"/>
                <a:ea typeface="Verdana"/>
                <a:cs typeface="Verdana"/>
                <a:sym typeface="Verdana"/>
              </a:rPr>
              <a:t>p2</a:t>
            </a:r>
            <a:endParaRPr/>
          </a:p>
        </p:txBody>
      </p:sp>
      <p:sp>
        <p:nvSpPr>
          <p:cNvPr id="3885" name="Google Shape;3885;p140"/>
          <p:cNvSpPr/>
          <p:nvPr/>
        </p:nvSpPr>
        <p:spPr>
          <a:xfrm>
            <a:off x="5470219" y="3916412"/>
            <a:ext cx="900113" cy="488950"/>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ctr" anchorCtr="0">
            <a:noAutofit/>
          </a:bodyPr>
          <a:lstStyle/>
          <a:p>
            <a:pPr marL="0" marR="0" lvl="0" indent="0" algn="ctr" rtl="0">
              <a:lnSpc>
                <a:spcPct val="80000"/>
              </a:lnSpc>
              <a:spcBef>
                <a:spcPts val="0"/>
              </a:spcBef>
              <a:spcAft>
                <a:spcPts val="0"/>
              </a:spcAft>
              <a:buClr>
                <a:srgbClr val="000000"/>
              </a:buClr>
              <a:buSzPts val="1500"/>
              <a:buFont typeface="Verdana"/>
              <a:buNone/>
            </a:pPr>
            <a:r>
              <a:rPr lang="en-US" sz="1500" b="0" i="0" u="none" strike="noStrike" cap="none">
                <a:solidFill>
                  <a:srgbClr val="000000"/>
                </a:solidFill>
                <a:latin typeface="Verdana"/>
                <a:ea typeface="Verdana"/>
                <a:cs typeface="Verdana"/>
                <a:sym typeface="Verdana"/>
              </a:rPr>
              <a:t>E-pub</a:t>
            </a:r>
            <a:endParaRPr/>
          </a:p>
        </p:txBody>
      </p:sp>
      <p:sp>
        <p:nvSpPr>
          <p:cNvPr id="3886" name="Google Shape;3886;p140"/>
          <p:cNvSpPr txBox="1"/>
          <p:nvPr/>
        </p:nvSpPr>
        <p:spPr>
          <a:xfrm>
            <a:off x="7071191" y="1824767"/>
            <a:ext cx="1439863" cy="368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32423"/>
              </a:buClr>
              <a:buSzPts val="1800"/>
              <a:buFont typeface="Verdana"/>
              <a:buNone/>
            </a:pPr>
            <a:r>
              <a:rPr lang="en-US" sz="1800" b="1" i="1" u="none" strike="noStrike" cap="none" dirty="0" err="1">
                <a:solidFill>
                  <a:srgbClr val="632423"/>
                </a:solidFill>
                <a:latin typeface="Verdana"/>
                <a:ea typeface="Verdana"/>
                <a:cs typeface="Verdana"/>
                <a:sym typeface="Verdana"/>
              </a:rPr>
              <a:t>bitstream</a:t>
            </a:r>
            <a:endParaRPr dirty="0"/>
          </a:p>
        </p:txBody>
      </p:sp>
      <p:sp>
        <p:nvSpPr>
          <p:cNvPr id="3887" name="Google Shape;3887;p140"/>
          <p:cNvSpPr txBox="1"/>
          <p:nvPr/>
        </p:nvSpPr>
        <p:spPr>
          <a:xfrm>
            <a:off x="2655249" y="1852125"/>
            <a:ext cx="2108200" cy="3698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32423"/>
              </a:buClr>
              <a:buSzPts val="1800"/>
              <a:buFont typeface="Verdana"/>
              <a:buNone/>
            </a:pPr>
            <a:r>
              <a:rPr lang="en-US" sz="1800" b="1" i="1" u="none" strike="noStrike" cap="none" dirty="0">
                <a:solidFill>
                  <a:srgbClr val="632423"/>
                </a:solidFill>
                <a:latin typeface="Verdana"/>
                <a:ea typeface="Verdana"/>
                <a:cs typeface="Verdana"/>
                <a:sym typeface="Verdana"/>
              </a:rPr>
              <a:t>representation</a:t>
            </a:r>
            <a:endParaRPr dirty="0"/>
          </a:p>
        </p:txBody>
      </p:sp>
      <p:cxnSp>
        <p:nvCxnSpPr>
          <p:cNvPr id="3888" name="Google Shape;3888;p140"/>
          <p:cNvCxnSpPr>
            <a:stCxn id="3876" idx="3"/>
            <a:endCxn id="3884" idx="1"/>
          </p:cNvCxnSpPr>
          <p:nvPr/>
        </p:nvCxnSpPr>
        <p:spPr>
          <a:xfrm>
            <a:off x="4163558" y="2896842"/>
            <a:ext cx="1306661" cy="227358"/>
          </a:xfrm>
          <a:prstGeom prst="straightConnector1">
            <a:avLst/>
          </a:prstGeom>
          <a:noFill/>
          <a:ln w="28575" cap="flat" cmpd="sng">
            <a:solidFill>
              <a:schemeClr val="dk1"/>
            </a:solidFill>
            <a:prstDash val="solid"/>
            <a:round/>
            <a:headEnd type="none" w="sm" len="sm"/>
            <a:tailEnd type="stealth" w="med" len="med"/>
          </a:ln>
        </p:spPr>
      </p:cxnSp>
      <p:cxnSp>
        <p:nvCxnSpPr>
          <p:cNvPr id="3889" name="Google Shape;3889;p140"/>
          <p:cNvCxnSpPr>
            <a:stCxn id="3884" idx="3"/>
            <a:endCxn id="3900" idx="1"/>
          </p:cNvCxnSpPr>
          <p:nvPr/>
        </p:nvCxnSpPr>
        <p:spPr>
          <a:xfrm flipV="1">
            <a:off x="6370332" y="3119370"/>
            <a:ext cx="420245" cy="4830"/>
          </a:xfrm>
          <a:prstGeom prst="straightConnector1">
            <a:avLst/>
          </a:prstGeom>
          <a:noFill/>
          <a:ln w="28575" cap="flat" cmpd="sng">
            <a:solidFill>
              <a:schemeClr val="dk1"/>
            </a:solidFill>
            <a:prstDash val="solid"/>
            <a:round/>
            <a:headEnd type="none" w="sm" len="sm"/>
            <a:tailEnd type="stealth" w="med" len="med"/>
          </a:ln>
        </p:spPr>
      </p:cxnSp>
      <p:cxnSp>
        <p:nvCxnSpPr>
          <p:cNvPr id="3890" name="Google Shape;3890;p140"/>
          <p:cNvCxnSpPr>
            <a:stCxn id="3885" idx="3"/>
            <a:endCxn id="3901" idx="1"/>
          </p:cNvCxnSpPr>
          <p:nvPr/>
        </p:nvCxnSpPr>
        <p:spPr>
          <a:xfrm>
            <a:off x="6370332" y="4160887"/>
            <a:ext cx="495278" cy="649"/>
          </a:xfrm>
          <a:prstGeom prst="straightConnector1">
            <a:avLst/>
          </a:prstGeom>
          <a:noFill/>
          <a:ln w="28575" cap="flat" cmpd="sng">
            <a:solidFill>
              <a:schemeClr val="dk1"/>
            </a:solidFill>
            <a:prstDash val="solid"/>
            <a:round/>
            <a:headEnd type="none" w="sm" len="sm"/>
            <a:tailEnd type="stealth" w="med" len="med"/>
          </a:ln>
        </p:spPr>
      </p:cxnSp>
      <p:cxnSp>
        <p:nvCxnSpPr>
          <p:cNvPr id="3891" name="Google Shape;3891;p140"/>
          <p:cNvCxnSpPr>
            <a:stCxn id="3883" idx="3"/>
            <a:endCxn id="3875" idx="1"/>
          </p:cNvCxnSpPr>
          <p:nvPr/>
        </p:nvCxnSpPr>
        <p:spPr>
          <a:xfrm>
            <a:off x="6370332" y="2547938"/>
            <a:ext cx="434779" cy="9631"/>
          </a:xfrm>
          <a:prstGeom prst="straightConnector1">
            <a:avLst/>
          </a:prstGeom>
          <a:noFill/>
          <a:ln w="28575" cap="flat" cmpd="sng">
            <a:solidFill>
              <a:schemeClr val="dk1"/>
            </a:solidFill>
            <a:prstDash val="solid"/>
            <a:round/>
            <a:headEnd type="none" w="sm" len="sm"/>
            <a:tailEnd type="stealth" w="med" len="med"/>
          </a:ln>
        </p:spPr>
      </p:cxnSp>
      <p:cxnSp>
        <p:nvCxnSpPr>
          <p:cNvPr id="3892" name="Google Shape;3892;p140"/>
          <p:cNvCxnSpPr>
            <a:stCxn id="3880" idx="3"/>
            <a:endCxn id="3885" idx="1"/>
          </p:cNvCxnSpPr>
          <p:nvPr/>
        </p:nvCxnSpPr>
        <p:spPr>
          <a:xfrm>
            <a:off x="4147063" y="4154522"/>
            <a:ext cx="1323156" cy="6365"/>
          </a:xfrm>
          <a:prstGeom prst="straightConnector1">
            <a:avLst/>
          </a:prstGeom>
          <a:noFill/>
          <a:ln w="28575" cap="flat" cmpd="sng">
            <a:solidFill>
              <a:schemeClr val="dk1"/>
            </a:solidFill>
            <a:prstDash val="solid"/>
            <a:round/>
            <a:headEnd type="none" w="sm" len="sm"/>
            <a:tailEnd type="stealth" w="med" len="med"/>
          </a:ln>
        </p:spPr>
      </p:cxnSp>
      <p:cxnSp>
        <p:nvCxnSpPr>
          <p:cNvPr id="3893" name="Google Shape;3893;p140"/>
          <p:cNvCxnSpPr>
            <a:stCxn id="3876" idx="3"/>
            <a:endCxn id="3883" idx="1"/>
          </p:cNvCxnSpPr>
          <p:nvPr/>
        </p:nvCxnSpPr>
        <p:spPr>
          <a:xfrm flipV="1">
            <a:off x="4163558" y="2547938"/>
            <a:ext cx="1306661" cy="348904"/>
          </a:xfrm>
          <a:prstGeom prst="straightConnector1">
            <a:avLst/>
          </a:prstGeom>
          <a:noFill/>
          <a:ln w="28575" cap="flat" cmpd="sng">
            <a:solidFill>
              <a:schemeClr val="dk1"/>
            </a:solidFill>
            <a:prstDash val="solid"/>
            <a:round/>
            <a:headEnd type="none" w="sm" len="sm"/>
            <a:tailEnd type="stealth" w="med" len="med"/>
          </a:ln>
        </p:spPr>
      </p:cxnSp>
      <p:sp>
        <p:nvSpPr>
          <p:cNvPr id="3894" name="Google Shape;3894;p140"/>
          <p:cNvSpPr/>
          <p:nvPr/>
        </p:nvSpPr>
        <p:spPr>
          <a:xfrm>
            <a:off x="395288" y="1870075"/>
            <a:ext cx="1714866"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632423"/>
              </a:buClr>
              <a:buSzPts val="1800"/>
              <a:buFont typeface="Verdana"/>
              <a:buNone/>
            </a:pPr>
            <a:r>
              <a:rPr lang="en-US" sz="1800" b="1" i="1" u="none" strike="noStrike" cap="none" dirty="0">
                <a:solidFill>
                  <a:srgbClr val="632423"/>
                </a:solidFill>
                <a:latin typeface="Verdana"/>
                <a:ea typeface="Verdana"/>
                <a:cs typeface="Verdana"/>
                <a:sym typeface="Verdana"/>
              </a:rPr>
              <a:t>intellectual </a:t>
            </a:r>
            <a:br>
              <a:rPr lang="en-US" sz="1800" b="1" i="1" u="none" strike="noStrike" cap="none" dirty="0">
                <a:solidFill>
                  <a:srgbClr val="632423"/>
                </a:solidFill>
                <a:latin typeface="Verdana"/>
                <a:ea typeface="Verdana"/>
                <a:cs typeface="Verdana"/>
                <a:sym typeface="Verdana"/>
              </a:rPr>
            </a:br>
            <a:r>
              <a:rPr lang="en-US" sz="1800" b="1" i="1" u="none" strike="noStrike" cap="none" dirty="0">
                <a:solidFill>
                  <a:srgbClr val="632423"/>
                </a:solidFill>
                <a:latin typeface="Verdana"/>
                <a:ea typeface="Verdana"/>
                <a:cs typeface="Verdana"/>
                <a:sym typeface="Verdana"/>
              </a:rPr>
              <a:t>entity</a:t>
            </a:r>
            <a:endParaRPr dirty="0"/>
          </a:p>
        </p:txBody>
      </p:sp>
      <p:sp>
        <p:nvSpPr>
          <p:cNvPr id="3895" name="Google Shape;3895;p140"/>
          <p:cNvSpPr txBox="1"/>
          <p:nvPr/>
        </p:nvSpPr>
        <p:spPr>
          <a:xfrm>
            <a:off x="5657544" y="1866900"/>
            <a:ext cx="593725" cy="368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32423"/>
              </a:buClr>
              <a:buSzPts val="1800"/>
              <a:buFont typeface="Verdana"/>
              <a:buNone/>
            </a:pPr>
            <a:r>
              <a:rPr lang="en-US" sz="1800" b="1" i="1" u="none" strike="noStrike" cap="none" dirty="0">
                <a:solidFill>
                  <a:srgbClr val="632423"/>
                </a:solidFill>
                <a:latin typeface="Verdana"/>
                <a:ea typeface="Verdana"/>
                <a:cs typeface="Verdana"/>
                <a:sym typeface="Verdana"/>
              </a:rPr>
              <a:t>file</a:t>
            </a:r>
            <a:endParaRPr dirty="0"/>
          </a:p>
        </p:txBody>
      </p:sp>
      <p:sp>
        <p:nvSpPr>
          <p:cNvPr id="3896" name="Google Shape;3896;p140"/>
          <p:cNvSpPr/>
          <p:nvPr/>
        </p:nvSpPr>
        <p:spPr>
          <a:xfrm>
            <a:off x="7039865" y="2486064"/>
            <a:ext cx="200025" cy="287337"/>
          </a:xfrm>
          <a:prstGeom prst="ellipse">
            <a:avLst/>
          </a:prstGeom>
          <a:no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Verdana"/>
              <a:ea typeface="Verdana"/>
              <a:cs typeface="Verdana"/>
              <a:sym typeface="Verdana"/>
            </a:endParaRPr>
          </a:p>
        </p:txBody>
      </p:sp>
      <p:cxnSp>
        <p:nvCxnSpPr>
          <p:cNvPr id="3897" name="Google Shape;3897;p140"/>
          <p:cNvCxnSpPr>
            <a:stCxn id="3886" idx="2"/>
            <a:endCxn id="3875" idx="3"/>
          </p:cNvCxnSpPr>
          <p:nvPr/>
        </p:nvCxnSpPr>
        <p:spPr>
          <a:xfrm flipH="1">
            <a:off x="7267073" y="2193067"/>
            <a:ext cx="524050" cy="364502"/>
          </a:xfrm>
          <a:prstGeom prst="straightConnector1">
            <a:avLst/>
          </a:prstGeom>
          <a:noFill/>
          <a:ln w="19050" cap="flat" cmpd="sng">
            <a:solidFill>
              <a:srgbClr val="000000"/>
            </a:solidFill>
            <a:prstDash val="solid"/>
            <a:round/>
            <a:headEnd type="none" w="sm" len="sm"/>
            <a:tailEnd type="triangle" w="med" len="med"/>
          </a:ln>
        </p:spPr>
      </p:cxnSp>
      <p:sp>
        <p:nvSpPr>
          <p:cNvPr id="3898" name="Google Shape;3898;p140"/>
          <p:cNvSpPr/>
          <p:nvPr/>
        </p:nvSpPr>
        <p:spPr>
          <a:xfrm>
            <a:off x="890588" y="968375"/>
            <a:ext cx="212725" cy="29051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3899" name="Google Shape;3899;p140"/>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dirty="0" err="1"/>
              <a:t>objectCategory</a:t>
            </a:r>
            <a:r>
              <a:rPr lang="en-US" dirty="0"/>
              <a:t> (types of objects)</a:t>
            </a:r>
            <a:endParaRPr dirty="0"/>
          </a:p>
        </p:txBody>
      </p:sp>
      <p:pic>
        <p:nvPicPr>
          <p:cNvPr id="3900" name="Google Shape;3900;p140" descr="Picture-TIFF-icon"/>
          <p:cNvPicPr preferRelativeResize="0"/>
          <p:nvPr/>
        </p:nvPicPr>
        <p:blipFill rotWithShape="1">
          <a:blip r:embed="rId3">
            <a:alphaModFix/>
          </a:blip>
          <a:srcRect/>
          <a:stretch/>
        </p:blipFill>
        <p:spPr>
          <a:xfrm>
            <a:off x="6790577" y="2883626"/>
            <a:ext cx="461962" cy="471487"/>
          </a:xfrm>
          <a:prstGeom prst="rect">
            <a:avLst/>
          </a:prstGeom>
          <a:noFill/>
          <a:ln>
            <a:noFill/>
          </a:ln>
        </p:spPr>
      </p:pic>
      <p:pic>
        <p:nvPicPr>
          <p:cNvPr id="3901" name="Google Shape;3901;p140" descr="epub_logo_color">
            <a:hlinkClick r:id="rId4"/>
          </p:cNvPr>
          <p:cNvPicPr preferRelativeResize="0"/>
          <p:nvPr/>
        </p:nvPicPr>
        <p:blipFill rotWithShape="1">
          <a:blip r:embed="rId5">
            <a:alphaModFix/>
          </a:blip>
          <a:srcRect/>
          <a:stretch/>
        </p:blipFill>
        <p:spPr>
          <a:xfrm>
            <a:off x="6865610" y="3880548"/>
            <a:ext cx="411162" cy="561975"/>
          </a:xfrm>
          <a:prstGeom prst="rect">
            <a:avLst/>
          </a:prstGeom>
          <a:noFill/>
          <a:ln w="9525" cap="flat" cmpd="sng">
            <a:solidFill>
              <a:schemeClr val="dk1"/>
            </a:solidFill>
            <a:prstDash val="solid"/>
            <a:miter lim="800000"/>
            <a:headEnd type="none" w="sm" len="sm"/>
            <a:tailEnd type="none" w="sm" len="sm"/>
          </a:ln>
        </p:spPr>
      </p:pic>
      <p:sp>
        <p:nvSpPr>
          <p:cNvPr id="2" name="Rektangel 1"/>
          <p:cNvSpPr/>
          <p:nvPr/>
        </p:nvSpPr>
        <p:spPr>
          <a:xfrm>
            <a:off x="2655249" y="4910396"/>
            <a:ext cx="2702621" cy="954107"/>
          </a:xfrm>
          <a:prstGeom prst="rect">
            <a:avLst/>
          </a:prstGeom>
        </p:spPr>
        <p:txBody>
          <a:bodyPr wrap="square">
            <a:spAutoFit/>
          </a:bodyPr>
          <a:lstStyle/>
          <a:p>
            <a:r>
              <a:rPr lang="en-US" dirty="0">
                <a:latin typeface="Verdana"/>
                <a:ea typeface="Verdana"/>
                <a:cs typeface="Verdana"/>
                <a:sym typeface="Verdana"/>
              </a:rPr>
              <a:t>set of objects, including structural metadata, that, taken together, constitute a complete representation</a:t>
            </a:r>
            <a:endParaRPr lang="en-US" dirty="0"/>
          </a:p>
        </p:txBody>
      </p:sp>
      <p:sp>
        <p:nvSpPr>
          <p:cNvPr id="3" name="Rektangel 2"/>
          <p:cNvSpPr/>
          <p:nvPr/>
        </p:nvSpPr>
        <p:spPr>
          <a:xfrm>
            <a:off x="5320103" y="4913150"/>
            <a:ext cx="1831505" cy="1169551"/>
          </a:xfrm>
          <a:prstGeom prst="rect">
            <a:avLst/>
          </a:prstGeom>
        </p:spPr>
        <p:txBody>
          <a:bodyPr wrap="square">
            <a:spAutoFit/>
          </a:bodyPr>
          <a:lstStyle/>
          <a:p>
            <a:r>
              <a:rPr lang="en-US" dirty="0">
                <a:latin typeface="Verdana"/>
                <a:ea typeface="Verdana"/>
                <a:cs typeface="Verdana"/>
                <a:sym typeface="Verdana"/>
              </a:rPr>
              <a:t>named and ordered sequence of bytes that is known by an operating system </a:t>
            </a:r>
            <a:endParaRPr lang="en-US" dirty="0"/>
          </a:p>
        </p:txBody>
      </p:sp>
      <p:sp>
        <p:nvSpPr>
          <p:cNvPr id="4" name="Rektangel 3"/>
          <p:cNvSpPr/>
          <p:nvPr/>
        </p:nvSpPr>
        <p:spPr>
          <a:xfrm>
            <a:off x="7254152" y="4905084"/>
            <a:ext cx="1646369" cy="1384995"/>
          </a:xfrm>
          <a:prstGeom prst="rect">
            <a:avLst/>
          </a:prstGeom>
        </p:spPr>
        <p:txBody>
          <a:bodyPr wrap="square">
            <a:spAutoFit/>
          </a:bodyPr>
          <a:lstStyle/>
          <a:p>
            <a:r>
              <a:rPr lang="en-US" dirty="0">
                <a:latin typeface="Verdana"/>
                <a:ea typeface="Verdana"/>
                <a:cs typeface="Verdana"/>
                <a:sym typeface="Verdana"/>
              </a:rPr>
              <a:t>data within a file with properties relevant for preservation purposes</a:t>
            </a:r>
            <a:endParaRPr lang="en-US" dirty="0"/>
          </a:p>
        </p:txBody>
      </p:sp>
      <p:sp>
        <p:nvSpPr>
          <p:cNvPr id="15" name="Rektangel 14"/>
          <p:cNvSpPr/>
          <p:nvPr/>
        </p:nvSpPr>
        <p:spPr>
          <a:xfrm>
            <a:off x="416931" y="4942203"/>
            <a:ext cx="2037425" cy="1169551"/>
          </a:xfrm>
          <a:prstGeom prst="rect">
            <a:avLst/>
          </a:prstGeom>
        </p:spPr>
        <p:txBody>
          <a:bodyPr wrap="square">
            <a:spAutoFit/>
          </a:bodyPr>
          <a:lstStyle/>
          <a:p>
            <a:r>
              <a:rPr lang="en-US" dirty="0">
                <a:latin typeface="Verdana"/>
                <a:ea typeface="Verdana"/>
                <a:cs typeface="Verdana"/>
                <a:sym typeface="Verdana"/>
              </a:rPr>
              <a:t>a distinct intellectual that is considered relevant in the context of digital preservation</a:t>
            </a:r>
            <a:endParaRPr lang="en-US" dirty="0"/>
          </a:p>
        </p:txBody>
      </p:sp>
      <p:grpSp>
        <p:nvGrpSpPr>
          <p:cNvPr id="49" name="Gruppe 48"/>
          <p:cNvGrpSpPr>
            <a:grpSpLocks noChangeAspect="1"/>
          </p:cNvGrpSpPr>
          <p:nvPr/>
        </p:nvGrpSpPr>
        <p:grpSpPr>
          <a:xfrm>
            <a:off x="6590962" y="753008"/>
            <a:ext cx="1993847" cy="1080000"/>
            <a:chOff x="395288" y="1116013"/>
            <a:chExt cx="3771900" cy="2043112"/>
          </a:xfrm>
        </p:grpSpPr>
        <p:grpSp>
          <p:nvGrpSpPr>
            <p:cNvPr id="50" name="Google Shape;3313;p123"/>
            <p:cNvGrpSpPr/>
            <p:nvPr/>
          </p:nvGrpSpPr>
          <p:grpSpPr>
            <a:xfrm>
              <a:off x="468313" y="1116013"/>
              <a:ext cx="3698875" cy="1735137"/>
              <a:chOff x="965499" y="2091613"/>
              <a:chExt cx="6507768" cy="2773164"/>
            </a:xfrm>
          </p:grpSpPr>
          <p:grpSp>
            <p:nvGrpSpPr>
              <p:cNvPr id="55" name="Google Shape;3314;p123"/>
              <p:cNvGrpSpPr/>
              <p:nvPr/>
            </p:nvGrpSpPr>
            <p:grpSpPr>
              <a:xfrm>
                <a:off x="6757312" y="3032916"/>
                <a:ext cx="715955" cy="240394"/>
                <a:chOff x="3041148" y="2065491"/>
                <a:chExt cx="2754988" cy="925033"/>
              </a:xfrm>
            </p:grpSpPr>
            <p:sp>
              <p:nvSpPr>
                <p:cNvPr id="67" name="Google Shape;3315;p123"/>
                <p:cNvSpPr/>
                <p:nvPr/>
              </p:nvSpPr>
              <p:spPr>
                <a:xfrm>
                  <a:off x="4495679" y="2065491"/>
                  <a:ext cx="1300457"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700" b="0" i="0" u="none" strike="noStrike" cap="none">
                    <a:solidFill>
                      <a:srgbClr val="FFFFFF"/>
                    </a:solidFill>
                    <a:latin typeface="Gill Sans"/>
                    <a:ea typeface="Gill Sans"/>
                    <a:cs typeface="Gill Sans"/>
                    <a:sym typeface="Gill Sans"/>
                  </a:endParaRPr>
                </a:p>
              </p:txBody>
            </p:sp>
            <p:sp>
              <p:nvSpPr>
                <p:cNvPr id="68" name="Google Shape;3316;p123"/>
                <p:cNvSpPr/>
                <p:nvPr/>
              </p:nvSpPr>
              <p:spPr>
                <a:xfrm rot="-180000">
                  <a:off x="3055507" y="2329098"/>
                  <a:ext cx="2160261" cy="60531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700" b="0" i="0" u="none" strike="noStrike" cap="none">
                    <a:solidFill>
                      <a:srgbClr val="FFFFFF"/>
                    </a:solidFill>
                    <a:latin typeface="Gill Sans"/>
                    <a:ea typeface="Gill Sans"/>
                    <a:cs typeface="Gill Sans"/>
                    <a:sym typeface="Gill Sans"/>
                  </a:endParaRPr>
                </a:p>
              </p:txBody>
            </p:sp>
          </p:grpSp>
          <p:sp>
            <p:nvSpPr>
              <p:cNvPr id="56" name="Google Shape;3317;p123"/>
              <p:cNvSpPr/>
              <p:nvPr/>
            </p:nvSpPr>
            <p:spPr>
              <a:xfrm>
                <a:off x="1297869" y="3644382"/>
                <a:ext cx="212271" cy="289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700" b="0" i="0" u="none" strike="noStrike" cap="none">
                  <a:solidFill>
                    <a:srgbClr val="FFFFFF"/>
                  </a:solidFill>
                  <a:latin typeface="Gill Sans"/>
                  <a:ea typeface="Gill Sans"/>
                  <a:cs typeface="Gill Sans"/>
                  <a:sym typeface="Gill Sans"/>
                </a:endParaRPr>
              </a:p>
            </p:txBody>
          </p:sp>
          <p:sp>
            <p:nvSpPr>
              <p:cNvPr id="57" name="Google Shape;3318;p123"/>
              <p:cNvSpPr/>
              <p:nvPr/>
            </p:nvSpPr>
            <p:spPr>
              <a:xfrm>
                <a:off x="1356524" y="3192760"/>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800" b="1" i="0" u="none" strike="noStrike" cap="none">
                    <a:solidFill>
                      <a:srgbClr val="FFFFFF"/>
                    </a:solidFill>
                    <a:latin typeface="Verdana"/>
                    <a:ea typeface="Verdana"/>
                    <a:cs typeface="Verdana"/>
                    <a:sym typeface="Verdana"/>
                  </a:rPr>
                  <a:t>Object</a:t>
                </a:r>
                <a:endParaRPr sz="700"/>
              </a:p>
            </p:txBody>
          </p:sp>
          <p:sp>
            <p:nvSpPr>
              <p:cNvPr id="58" name="Google Shape;3319;p123"/>
              <p:cNvSpPr/>
              <p:nvPr/>
            </p:nvSpPr>
            <p:spPr>
              <a:xfrm>
                <a:off x="3856288" y="4288832"/>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800" b="1" i="0" u="none" strike="noStrike" cap="none">
                    <a:solidFill>
                      <a:srgbClr val="FFFFFF"/>
                    </a:solidFill>
                    <a:latin typeface="Verdana"/>
                    <a:ea typeface="Verdana"/>
                    <a:cs typeface="Verdana"/>
                    <a:sym typeface="Verdana"/>
                  </a:rPr>
                  <a:t>Event</a:t>
                </a:r>
                <a:endParaRPr sz="700"/>
              </a:p>
            </p:txBody>
          </p:sp>
          <p:sp>
            <p:nvSpPr>
              <p:cNvPr id="59" name="Google Shape;3320;p123"/>
              <p:cNvSpPr/>
              <p:nvPr/>
            </p:nvSpPr>
            <p:spPr>
              <a:xfrm>
                <a:off x="5889616" y="3192760"/>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800" b="1" i="0" u="none" strike="noStrike" cap="none">
                    <a:solidFill>
                      <a:srgbClr val="FFFFFF"/>
                    </a:solidFill>
                    <a:latin typeface="Verdana"/>
                    <a:ea typeface="Verdana"/>
                    <a:cs typeface="Verdana"/>
                    <a:sym typeface="Verdana"/>
                  </a:rPr>
                  <a:t>Agent</a:t>
                </a:r>
                <a:endParaRPr sz="700"/>
              </a:p>
            </p:txBody>
          </p:sp>
          <p:sp>
            <p:nvSpPr>
              <p:cNvPr id="60" name="Google Shape;3321;p123"/>
              <p:cNvSpPr/>
              <p:nvPr/>
            </p:nvSpPr>
            <p:spPr>
              <a:xfrm>
                <a:off x="3856288" y="2091613"/>
                <a:ext cx="1457963" cy="57594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600"/>
                  <a:buFont typeface="Verdana"/>
                  <a:buNone/>
                </a:pPr>
                <a:r>
                  <a:rPr lang="en-US" sz="800" b="1" i="0" u="none" strike="noStrike" cap="none">
                    <a:solidFill>
                      <a:srgbClr val="FFFFFF"/>
                    </a:solidFill>
                    <a:latin typeface="Verdana"/>
                    <a:ea typeface="Verdana"/>
                    <a:cs typeface="Verdana"/>
                    <a:sym typeface="Verdana"/>
                  </a:rPr>
                  <a:t>Rights</a:t>
                </a:r>
                <a:endParaRPr sz="700"/>
              </a:p>
            </p:txBody>
          </p:sp>
          <p:sp>
            <p:nvSpPr>
              <p:cNvPr id="61" name="Google Shape;3322;p123"/>
              <p:cNvSpPr/>
              <p:nvPr/>
            </p:nvSpPr>
            <p:spPr>
              <a:xfrm rot="-5400000">
                <a:off x="969089" y="3303343"/>
                <a:ext cx="431325" cy="43850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600" b="0" i="0" u="none" strike="noStrike" cap="none">
                  <a:solidFill>
                    <a:srgbClr val="000000"/>
                  </a:solidFill>
                  <a:latin typeface="Gill Sans"/>
                  <a:ea typeface="Gill Sans"/>
                  <a:cs typeface="Gill Sans"/>
                  <a:sym typeface="Gill Sans"/>
                </a:endParaRPr>
              </a:p>
            </p:txBody>
          </p:sp>
          <p:cxnSp>
            <p:nvCxnSpPr>
              <p:cNvPr id="62" name="Google Shape;3323;p123"/>
              <p:cNvCxnSpPr>
                <a:stCxn id="60" idx="1"/>
                <a:endCxn id="57" idx="0"/>
              </p:cNvCxnSpPr>
              <p:nvPr/>
            </p:nvCxnSpPr>
            <p:spPr>
              <a:xfrm flipH="1">
                <a:off x="2085388" y="2379586"/>
                <a:ext cx="17709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63" name="Google Shape;3324;p123"/>
              <p:cNvCxnSpPr>
                <a:stCxn id="60" idx="3"/>
                <a:endCxn id="59" idx="0"/>
              </p:cNvCxnSpPr>
              <p:nvPr/>
            </p:nvCxnSpPr>
            <p:spPr>
              <a:xfrm>
                <a:off x="5314251" y="2379586"/>
                <a:ext cx="1304400" cy="813300"/>
              </a:xfrm>
              <a:prstGeom prst="straightConnector1">
                <a:avLst/>
              </a:prstGeom>
              <a:noFill/>
              <a:ln w="28575" cap="flat" cmpd="sng">
                <a:solidFill>
                  <a:schemeClr val="accent1"/>
                </a:solidFill>
                <a:prstDash val="solid"/>
                <a:round/>
                <a:headEnd type="stealth" w="med" len="med"/>
                <a:tailEnd type="stealth" w="med" len="med"/>
              </a:ln>
            </p:spPr>
          </p:cxnSp>
          <p:cxnSp>
            <p:nvCxnSpPr>
              <p:cNvPr id="64" name="Google Shape;3325;p123"/>
              <p:cNvCxnSpPr>
                <a:stCxn id="58" idx="3"/>
                <a:endCxn id="59" idx="2"/>
              </p:cNvCxnSpPr>
              <p:nvPr/>
            </p:nvCxnSpPr>
            <p:spPr>
              <a:xfrm rot="10800000" flipH="1">
                <a:off x="5314251" y="3768605"/>
                <a:ext cx="13044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65" name="Google Shape;3326;p123"/>
              <p:cNvCxnSpPr>
                <a:stCxn id="58" idx="1"/>
                <a:endCxn id="57" idx="2"/>
              </p:cNvCxnSpPr>
              <p:nvPr/>
            </p:nvCxnSpPr>
            <p:spPr>
              <a:xfrm rot="10800000">
                <a:off x="2085388" y="3768605"/>
                <a:ext cx="1770900" cy="808200"/>
              </a:xfrm>
              <a:prstGeom prst="straightConnector1">
                <a:avLst/>
              </a:prstGeom>
              <a:noFill/>
              <a:ln w="28575" cap="flat" cmpd="sng">
                <a:solidFill>
                  <a:schemeClr val="accent1"/>
                </a:solidFill>
                <a:prstDash val="solid"/>
                <a:round/>
                <a:headEnd type="stealth" w="med" len="med"/>
                <a:tailEnd type="stealth" w="med" len="med"/>
              </a:ln>
            </p:spPr>
          </p:cxnSp>
          <p:cxnSp>
            <p:nvCxnSpPr>
              <p:cNvPr id="66" name="Google Shape;3327;p123"/>
              <p:cNvCxnSpPr>
                <a:stCxn id="57" idx="3"/>
                <a:endCxn id="59" idx="1"/>
              </p:cNvCxnSpPr>
              <p:nvPr/>
            </p:nvCxnSpPr>
            <p:spPr>
              <a:xfrm>
                <a:off x="2814487" y="3480732"/>
                <a:ext cx="3075000" cy="0"/>
              </a:xfrm>
              <a:prstGeom prst="straightConnector1">
                <a:avLst/>
              </a:prstGeom>
              <a:noFill/>
              <a:ln w="28575" cap="flat" cmpd="sng">
                <a:solidFill>
                  <a:schemeClr val="accent1"/>
                </a:solidFill>
                <a:prstDash val="solid"/>
                <a:round/>
                <a:headEnd type="stealth" w="med" len="med"/>
                <a:tailEnd type="none" w="sm" len="sm"/>
              </a:ln>
            </p:spPr>
          </p:cxnSp>
        </p:grpSp>
        <p:sp>
          <p:nvSpPr>
            <p:cNvPr id="51" name="Google Shape;3328;p123"/>
            <p:cNvSpPr/>
            <p:nvPr/>
          </p:nvSpPr>
          <p:spPr>
            <a:xfrm>
              <a:off x="395288" y="1628775"/>
              <a:ext cx="1344612" cy="1530350"/>
            </a:xfrm>
            <a:prstGeom prst="roundRect">
              <a:avLst>
                <a:gd name="adj" fmla="val 16667"/>
              </a:avLst>
            </a:prstGeom>
            <a:noFill/>
            <a:ln w="2857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900" b="0" i="0" u="none" strike="noStrike" cap="none">
                <a:solidFill>
                  <a:srgbClr val="FFFFFF"/>
                </a:solidFill>
                <a:latin typeface="Gill Sans"/>
                <a:ea typeface="Gill Sans"/>
                <a:cs typeface="Gill Sans"/>
                <a:sym typeface="Gill Sans"/>
              </a:endParaRPr>
            </a:p>
          </p:txBody>
        </p:sp>
        <p:grpSp>
          <p:nvGrpSpPr>
            <p:cNvPr id="52" name="Google Shape;3330;p123"/>
            <p:cNvGrpSpPr/>
            <p:nvPr/>
          </p:nvGrpSpPr>
          <p:grpSpPr>
            <a:xfrm>
              <a:off x="604838" y="2205038"/>
              <a:ext cx="866775" cy="863600"/>
              <a:chOff x="1475656" y="4797152"/>
              <a:chExt cx="1372080" cy="1252440"/>
            </a:xfrm>
          </p:grpSpPr>
          <p:pic>
            <p:nvPicPr>
              <p:cNvPr id="53" name="Google Shape;3331;p123" descr="P:\digital.bevaring.dk\Illustrations\web\Bevaringsmetoder_PreservationMethods_DigitalPreservation.png"/>
              <p:cNvPicPr preferRelativeResize="0"/>
              <p:nvPr/>
            </p:nvPicPr>
            <p:blipFill rotWithShape="1">
              <a:blip r:embed="rId6">
                <a:alphaModFix/>
              </a:blip>
              <a:srcRect/>
              <a:stretch/>
            </p:blipFill>
            <p:spPr>
              <a:xfrm>
                <a:off x="1475656" y="4797152"/>
                <a:ext cx="1372080" cy="1252440"/>
              </a:xfrm>
              <a:prstGeom prst="rect">
                <a:avLst/>
              </a:prstGeom>
              <a:noFill/>
              <a:ln>
                <a:noFill/>
              </a:ln>
            </p:spPr>
          </p:pic>
          <p:sp>
            <p:nvSpPr>
              <p:cNvPr id="54" name="Google Shape;3332;p123"/>
              <p:cNvSpPr/>
              <p:nvPr/>
            </p:nvSpPr>
            <p:spPr>
              <a:xfrm>
                <a:off x="1835009" y="4797152"/>
                <a:ext cx="288992" cy="35915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900" b="0" i="0" u="none" strike="noStrike" cap="none">
                  <a:solidFill>
                    <a:srgbClr val="FFFFFF"/>
                  </a:solidFill>
                  <a:latin typeface="Gill Sans"/>
                  <a:ea typeface="Gill Sans"/>
                  <a:cs typeface="Gill Sans"/>
                  <a:sym typeface="Gill Sans"/>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75"/>
                                        </p:tgtEl>
                                        <p:attrNameLst>
                                          <p:attrName>style.visibility</p:attrName>
                                        </p:attrNameLst>
                                      </p:cBhvr>
                                      <p:to>
                                        <p:strVal val="visible"/>
                                      </p:to>
                                    </p:set>
                                    <p:animEffect transition="in" filter="fade">
                                      <p:cBhvr>
                                        <p:cTn id="7" dur="200"/>
                                        <p:tgtEl>
                                          <p:spTgt spid="3875"/>
                                        </p:tgtEl>
                                      </p:cBhvr>
                                    </p:animEffect>
                                  </p:childTnLst>
                                </p:cTn>
                              </p:par>
                            </p:childTnLst>
                          </p:cTn>
                        </p:par>
                        <p:par>
                          <p:cTn id="8" fill="hold">
                            <p:stCondLst>
                              <p:cond delay="200"/>
                            </p:stCondLst>
                            <p:childTnLst>
                              <p:par>
                                <p:cTn id="9" presetID="10" presetClass="entr" presetSubtype="0" fill="hold" nodeType="afterEffect">
                                  <p:stCondLst>
                                    <p:cond delay="0"/>
                                  </p:stCondLst>
                                  <p:childTnLst>
                                    <p:set>
                                      <p:cBhvr>
                                        <p:cTn id="10" dur="1" fill="hold">
                                          <p:stCondLst>
                                            <p:cond delay="0"/>
                                          </p:stCondLst>
                                        </p:cTn>
                                        <p:tgtEl>
                                          <p:spTgt spid="3895"/>
                                        </p:tgtEl>
                                        <p:attrNameLst>
                                          <p:attrName>style.visibility</p:attrName>
                                        </p:attrNameLst>
                                      </p:cBhvr>
                                      <p:to>
                                        <p:strVal val="visible"/>
                                      </p:to>
                                    </p:set>
                                    <p:animEffect transition="in" filter="fade">
                                      <p:cBhvr>
                                        <p:cTn id="11" dur="200"/>
                                        <p:tgtEl>
                                          <p:spTgt spid="3895"/>
                                        </p:tgtEl>
                                      </p:cBhvr>
                                    </p:animEffect>
                                  </p:childTnLst>
                                </p:cTn>
                              </p:par>
                            </p:childTnLst>
                          </p:cTn>
                        </p:par>
                        <p:par>
                          <p:cTn id="12" fill="hold">
                            <p:stCondLst>
                              <p:cond delay="400"/>
                            </p:stCondLst>
                            <p:childTnLst>
                              <p:par>
                                <p:cTn id="13" presetID="10" presetClass="entr" presetSubtype="0" fill="hold" nodeType="afterEffect">
                                  <p:stCondLst>
                                    <p:cond delay="0"/>
                                  </p:stCondLst>
                                  <p:childTnLst>
                                    <p:set>
                                      <p:cBhvr>
                                        <p:cTn id="14" dur="1" fill="hold">
                                          <p:stCondLst>
                                            <p:cond delay="0"/>
                                          </p:stCondLst>
                                        </p:cTn>
                                        <p:tgtEl>
                                          <p:spTgt spid="3883"/>
                                        </p:tgtEl>
                                        <p:attrNameLst>
                                          <p:attrName>style.visibility</p:attrName>
                                        </p:attrNameLst>
                                      </p:cBhvr>
                                      <p:to>
                                        <p:strVal val="visible"/>
                                      </p:to>
                                    </p:set>
                                    <p:animEffect transition="in" filter="fade">
                                      <p:cBhvr>
                                        <p:cTn id="15" dur="200"/>
                                        <p:tgtEl>
                                          <p:spTgt spid="3883"/>
                                        </p:tgtEl>
                                      </p:cBhvr>
                                    </p:animEffect>
                                  </p:childTnLst>
                                </p:cTn>
                              </p:par>
                              <p:par>
                                <p:cTn id="16" presetID="10" presetClass="entr" presetSubtype="0" fill="hold" nodeType="withEffect">
                                  <p:stCondLst>
                                    <p:cond delay="0"/>
                                  </p:stCondLst>
                                  <p:childTnLst>
                                    <p:set>
                                      <p:cBhvr>
                                        <p:cTn id="17" dur="1" fill="hold">
                                          <p:stCondLst>
                                            <p:cond delay="0"/>
                                          </p:stCondLst>
                                        </p:cTn>
                                        <p:tgtEl>
                                          <p:spTgt spid="3891"/>
                                        </p:tgtEl>
                                        <p:attrNameLst>
                                          <p:attrName>style.visibility</p:attrName>
                                        </p:attrNameLst>
                                      </p:cBhvr>
                                      <p:to>
                                        <p:strVal val="visible"/>
                                      </p:to>
                                    </p:set>
                                    <p:animEffect transition="in" filter="fade">
                                      <p:cBhvr>
                                        <p:cTn id="18" dur="200"/>
                                        <p:tgtEl>
                                          <p:spTgt spid="3891"/>
                                        </p:tgtEl>
                                      </p:cBhvr>
                                    </p:animEffect>
                                  </p:childTnLst>
                                </p:cTn>
                              </p:par>
                            </p:childTnLst>
                          </p:cTn>
                        </p:par>
                        <p:par>
                          <p:cTn id="19" fill="hold">
                            <p:stCondLst>
                              <p:cond delay="6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25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84"/>
                                        </p:tgtEl>
                                        <p:attrNameLst>
                                          <p:attrName>style.visibility</p:attrName>
                                        </p:attrNameLst>
                                      </p:cBhvr>
                                      <p:to>
                                        <p:strVal val="visible"/>
                                      </p:to>
                                    </p:set>
                                    <p:animEffect transition="in" filter="fade">
                                      <p:cBhvr>
                                        <p:cTn id="27" dur="200"/>
                                        <p:tgtEl>
                                          <p:spTgt spid="3884"/>
                                        </p:tgtEl>
                                      </p:cBhvr>
                                    </p:animEffect>
                                  </p:childTnLst>
                                </p:cTn>
                              </p:par>
                              <p:par>
                                <p:cTn id="28" presetID="10" presetClass="entr" presetSubtype="0" fill="hold" nodeType="withEffect">
                                  <p:stCondLst>
                                    <p:cond delay="0"/>
                                  </p:stCondLst>
                                  <p:childTnLst>
                                    <p:set>
                                      <p:cBhvr>
                                        <p:cTn id="29" dur="1" fill="hold">
                                          <p:stCondLst>
                                            <p:cond delay="0"/>
                                          </p:stCondLst>
                                        </p:cTn>
                                        <p:tgtEl>
                                          <p:spTgt spid="3889"/>
                                        </p:tgtEl>
                                        <p:attrNameLst>
                                          <p:attrName>style.visibility</p:attrName>
                                        </p:attrNameLst>
                                      </p:cBhvr>
                                      <p:to>
                                        <p:strVal val="visible"/>
                                      </p:to>
                                    </p:set>
                                    <p:animEffect transition="in" filter="fade">
                                      <p:cBhvr>
                                        <p:cTn id="30" dur="200"/>
                                        <p:tgtEl>
                                          <p:spTgt spid="3889"/>
                                        </p:tgtEl>
                                      </p:cBhvr>
                                    </p:animEffect>
                                  </p:childTnLst>
                                </p:cTn>
                              </p:par>
                              <p:par>
                                <p:cTn id="31" presetID="10" presetClass="entr" presetSubtype="0" fill="hold" nodeType="withEffect">
                                  <p:stCondLst>
                                    <p:cond delay="0"/>
                                  </p:stCondLst>
                                  <p:childTnLst>
                                    <p:set>
                                      <p:cBhvr>
                                        <p:cTn id="32" dur="1" fill="hold">
                                          <p:stCondLst>
                                            <p:cond delay="0"/>
                                          </p:stCondLst>
                                        </p:cTn>
                                        <p:tgtEl>
                                          <p:spTgt spid="3900"/>
                                        </p:tgtEl>
                                        <p:attrNameLst>
                                          <p:attrName>style.visibility</p:attrName>
                                        </p:attrNameLst>
                                      </p:cBhvr>
                                      <p:to>
                                        <p:strVal val="visible"/>
                                      </p:to>
                                    </p:set>
                                    <p:animEffect transition="in" filter="fade">
                                      <p:cBhvr>
                                        <p:cTn id="33" dur="200"/>
                                        <p:tgtEl>
                                          <p:spTgt spid="390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887"/>
                                        </p:tgtEl>
                                        <p:attrNameLst>
                                          <p:attrName>style.visibility</p:attrName>
                                        </p:attrNameLst>
                                      </p:cBhvr>
                                      <p:to>
                                        <p:strVal val="visible"/>
                                      </p:to>
                                    </p:set>
                                    <p:animEffect transition="in" filter="fade">
                                      <p:cBhvr>
                                        <p:cTn id="38" dur="200"/>
                                        <p:tgtEl>
                                          <p:spTgt spid="3887"/>
                                        </p:tgtEl>
                                      </p:cBhvr>
                                    </p:animEffect>
                                  </p:childTnLst>
                                </p:cTn>
                              </p:par>
                            </p:childTnLst>
                          </p:cTn>
                        </p:par>
                        <p:par>
                          <p:cTn id="39" fill="hold">
                            <p:stCondLst>
                              <p:cond delay="200"/>
                            </p:stCondLst>
                            <p:childTnLst>
                              <p:par>
                                <p:cTn id="40" presetID="10" presetClass="entr" presetSubtype="0" fill="hold" nodeType="afterEffect">
                                  <p:stCondLst>
                                    <p:cond delay="0"/>
                                  </p:stCondLst>
                                  <p:childTnLst>
                                    <p:set>
                                      <p:cBhvr>
                                        <p:cTn id="41" dur="1" fill="hold">
                                          <p:stCondLst>
                                            <p:cond delay="0"/>
                                          </p:stCondLst>
                                        </p:cTn>
                                        <p:tgtEl>
                                          <p:spTgt spid="3876"/>
                                        </p:tgtEl>
                                        <p:attrNameLst>
                                          <p:attrName>style.visibility</p:attrName>
                                        </p:attrNameLst>
                                      </p:cBhvr>
                                      <p:to>
                                        <p:strVal val="visible"/>
                                      </p:to>
                                    </p:set>
                                    <p:animEffect transition="in" filter="fade">
                                      <p:cBhvr>
                                        <p:cTn id="42" dur="200"/>
                                        <p:tgtEl>
                                          <p:spTgt spid="3876"/>
                                        </p:tgtEl>
                                      </p:cBhvr>
                                    </p:animEffect>
                                  </p:childTnLst>
                                </p:cTn>
                              </p:par>
                              <p:par>
                                <p:cTn id="43" presetID="10" presetClass="entr" presetSubtype="0" fill="hold" nodeType="withEffect">
                                  <p:stCondLst>
                                    <p:cond delay="0"/>
                                  </p:stCondLst>
                                  <p:childTnLst>
                                    <p:set>
                                      <p:cBhvr>
                                        <p:cTn id="44" dur="1" fill="hold">
                                          <p:stCondLst>
                                            <p:cond delay="0"/>
                                          </p:stCondLst>
                                        </p:cTn>
                                        <p:tgtEl>
                                          <p:spTgt spid="3893"/>
                                        </p:tgtEl>
                                        <p:attrNameLst>
                                          <p:attrName>style.visibility</p:attrName>
                                        </p:attrNameLst>
                                      </p:cBhvr>
                                      <p:to>
                                        <p:strVal val="visible"/>
                                      </p:to>
                                    </p:set>
                                    <p:animEffect transition="in" filter="fade">
                                      <p:cBhvr>
                                        <p:cTn id="45" dur="200"/>
                                        <p:tgtEl>
                                          <p:spTgt spid="3893"/>
                                        </p:tgtEl>
                                      </p:cBhvr>
                                    </p:animEffect>
                                  </p:childTnLst>
                                </p:cTn>
                              </p:par>
                            </p:childTnLst>
                          </p:cTn>
                        </p:par>
                        <p:par>
                          <p:cTn id="46" fill="hold">
                            <p:stCondLst>
                              <p:cond delay="400"/>
                            </p:stCondLst>
                            <p:childTnLst>
                              <p:par>
                                <p:cTn id="47" presetID="10" presetClass="entr" presetSubtype="0"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250"/>
                                        <p:tgtEl>
                                          <p:spTgt spid="2"/>
                                        </p:tgtEl>
                                      </p:cBhvr>
                                    </p:animEffect>
                                  </p:childTnLst>
                                </p:cTn>
                              </p:par>
                              <p:par>
                                <p:cTn id="50" presetID="10" presetClass="entr" presetSubtype="0" fill="hold" nodeType="withEffect">
                                  <p:stCondLst>
                                    <p:cond delay="0"/>
                                  </p:stCondLst>
                                  <p:childTnLst>
                                    <p:set>
                                      <p:cBhvr>
                                        <p:cTn id="51" dur="1" fill="hold">
                                          <p:stCondLst>
                                            <p:cond delay="0"/>
                                          </p:stCondLst>
                                        </p:cTn>
                                        <p:tgtEl>
                                          <p:spTgt spid="3888"/>
                                        </p:tgtEl>
                                        <p:attrNameLst>
                                          <p:attrName>style.visibility</p:attrName>
                                        </p:attrNameLst>
                                      </p:cBhvr>
                                      <p:to>
                                        <p:strVal val="visible"/>
                                      </p:to>
                                    </p:set>
                                    <p:animEffect transition="in" filter="fade">
                                      <p:cBhvr>
                                        <p:cTn id="52" dur="200"/>
                                        <p:tgtEl>
                                          <p:spTgt spid="388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880"/>
                                        </p:tgtEl>
                                        <p:attrNameLst>
                                          <p:attrName>style.visibility</p:attrName>
                                        </p:attrNameLst>
                                      </p:cBhvr>
                                      <p:to>
                                        <p:strVal val="visible"/>
                                      </p:to>
                                    </p:set>
                                    <p:animEffect transition="in" filter="fade">
                                      <p:cBhvr>
                                        <p:cTn id="57" dur="200"/>
                                        <p:tgtEl>
                                          <p:spTgt spid="3880"/>
                                        </p:tgtEl>
                                      </p:cBhvr>
                                    </p:animEffect>
                                  </p:childTnLst>
                                </p:cTn>
                              </p:par>
                            </p:childTnLst>
                          </p:cTn>
                        </p:par>
                        <p:par>
                          <p:cTn id="58" fill="hold">
                            <p:stCondLst>
                              <p:cond delay="200"/>
                            </p:stCondLst>
                            <p:childTnLst>
                              <p:par>
                                <p:cTn id="59" presetID="10" presetClass="entr" presetSubtype="0" fill="hold" nodeType="afterEffect">
                                  <p:stCondLst>
                                    <p:cond delay="0"/>
                                  </p:stCondLst>
                                  <p:childTnLst>
                                    <p:set>
                                      <p:cBhvr>
                                        <p:cTn id="60" dur="1" fill="hold">
                                          <p:stCondLst>
                                            <p:cond delay="0"/>
                                          </p:stCondLst>
                                        </p:cTn>
                                        <p:tgtEl>
                                          <p:spTgt spid="3892"/>
                                        </p:tgtEl>
                                        <p:attrNameLst>
                                          <p:attrName>style.visibility</p:attrName>
                                        </p:attrNameLst>
                                      </p:cBhvr>
                                      <p:to>
                                        <p:strVal val="visible"/>
                                      </p:to>
                                    </p:set>
                                    <p:animEffect transition="in" filter="fade">
                                      <p:cBhvr>
                                        <p:cTn id="61" dur="200"/>
                                        <p:tgtEl>
                                          <p:spTgt spid="3892"/>
                                        </p:tgtEl>
                                      </p:cBhvr>
                                    </p:animEffect>
                                  </p:childTnLst>
                                </p:cTn>
                              </p:par>
                              <p:par>
                                <p:cTn id="62" presetID="10" presetClass="entr" presetSubtype="0" fill="hold" nodeType="withEffect">
                                  <p:stCondLst>
                                    <p:cond delay="0"/>
                                  </p:stCondLst>
                                  <p:childTnLst>
                                    <p:set>
                                      <p:cBhvr>
                                        <p:cTn id="63" dur="1" fill="hold">
                                          <p:stCondLst>
                                            <p:cond delay="0"/>
                                          </p:stCondLst>
                                        </p:cTn>
                                        <p:tgtEl>
                                          <p:spTgt spid="3885"/>
                                        </p:tgtEl>
                                        <p:attrNameLst>
                                          <p:attrName>style.visibility</p:attrName>
                                        </p:attrNameLst>
                                      </p:cBhvr>
                                      <p:to>
                                        <p:strVal val="visible"/>
                                      </p:to>
                                    </p:set>
                                    <p:animEffect transition="in" filter="fade">
                                      <p:cBhvr>
                                        <p:cTn id="64" dur="200"/>
                                        <p:tgtEl>
                                          <p:spTgt spid="3885"/>
                                        </p:tgtEl>
                                      </p:cBhvr>
                                    </p:animEffect>
                                  </p:childTnLst>
                                </p:cTn>
                              </p:par>
                            </p:childTnLst>
                          </p:cTn>
                        </p:par>
                        <p:par>
                          <p:cTn id="65" fill="hold">
                            <p:stCondLst>
                              <p:cond delay="400"/>
                            </p:stCondLst>
                            <p:childTnLst>
                              <p:par>
                                <p:cTn id="66" presetID="10" presetClass="entr" presetSubtype="0" fill="hold" nodeType="afterEffect">
                                  <p:stCondLst>
                                    <p:cond delay="0"/>
                                  </p:stCondLst>
                                  <p:childTnLst>
                                    <p:set>
                                      <p:cBhvr>
                                        <p:cTn id="67" dur="1" fill="hold">
                                          <p:stCondLst>
                                            <p:cond delay="0"/>
                                          </p:stCondLst>
                                        </p:cTn>
                                        <p:tgtEl>
                                          <p:spTgt spid="3890"/>
                                        </p:tgtEl>
                                        <p:attrNameLst>
                                          <p:attrName>style.visibility</p:attrName>
                                        </p:attrNameLst>
                                      </p:cBhvr>
                                      <p:to>
                                        <p:strVal val="visible"/>
                                      </p:to>
                                    </p:set>
                                    <p:animEffect transition="in" filter="fade">
                                      <p:cBhvr>
                                        <p:cTn id="68" dur="200"/>
                                        <p:tgtEl>
                                          <p:spTgt spid="3890"/>
                                        </p:tgtEl>
                                      </p:cBhvr>
                                    </p:animEffect>
                                  </p:childTnLst>
                                </p:cTn>
                              </p:par>
                              <p:par>
                                <p:cTn id="69" presetID="10" presetClass="entr" presetSubtype="0" fill="hold" nodeType="withEffect">
                                  <p:stCondLst>
                                    <p:cond delay="0"/>
                                  </p:stCondLst>
                                  <p:childTnLst>
                                    <p:set>
                                      <p:cBhvr>
                                        <p:cTn id="70" dur="1" fill="hold">
                                          <p:stCondLst>
                                            <p:cond delay="0"/>
                                          </p:stCondLst>
                                        </p:cTn>
                                        <p:tgtEl>
                                          <p:spTgt spid="3901"/>
                                        </p:tgtEl>
                                        <p:attrNameLst>
                                          <p:attrName>style.visibility</p:attrName>
                                        </p:attrNameLst>
                                      </p:cBhvr>
                                      <p:to>
                                        <p:strVal val="visible"/>
                                      </p:to>
                                    </p:set>
                                    <p:animEffect transition="in" filter="fade">
                                      <p:cBhvr>
                                        <p:cTn id="71" dur="200"/>
                                        <p:tgtEl>
                                          <p:spTgt spid="3901"/>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894"/>
                                        </p:tgtEl>
                                        <p:attrNameLst>
                                          <p:attrName>style.visibility</p:attrName>
                                        </p:attrNameLst>
                                      </p:cBhvr>
                                      <p:to>
                                        <p:strVal val="visible"/>
                                      </p:to>
                                    </p:set>
                                    <p:animEffect transition="in" filter="fade">
                                      <p:cBhvr>
                                        <p:cTn id="76" dur="250"/>
                                        <p:tgtEl>
                                          <p:spTgt spid="3894"/>
                                        </p:tgtEl>
                                      </p:cBhvr>
                                    </p:animEffect>
                                  </p:childTnLst>
                                </p:cTn>
                              </p:par>
                            </p:childTnLst>
                          </p:cTn>
                        </p:par>
                        <p:par>
                          <p:cTn id="77" fill="hold">
                            <p:stCondLst>
                              <p:cond delay="250"/>
                            </p:stCondLst>
                            <p:childTnLst>
                              <p:par>
                                <p:cTn id="78" presetID="10" presetClass="entr" presetSubtype="0" fill="hold" nodeType="afterEffect">
                                  <p:stCondLst>
                                    <p:cond delay="0"/>
                                  </p:stCondLst>
                                  <p:childTnLst>
                                    <p:set>
                                      <p:cBhvr>
                                        <p:cTn id="79" dur="1" fill="hold">
                                          <p:stCondLst>
                                            <p:cond delay="0"/>
                                          </p:stCondLst>
                                        </p:cTn>
                                        <p:tgtEl>
                                          <p:spTgt spid="3881"/>
                                        </p:tgtEl>
                                        <p:attrNameLst>
                                          <p:attrName>style.visibility</p:attrName>
                                        </p:attrNameLst>
                                      </p:cBhvr>
                                      <p:to>
                                        <p:strVal val="visible"/>
                                      </p:to>
                                    </p:set>
                                    <p:animEffect transition="in" filter="fade">
                                      <p:cBhvr>
                                        <p:cTn id="80" dur="250"/>
                                        <p:tgtEl>
                                          <p:spTgt spid="3881"/>
                                        </p:tgtEl>
                                      </p:cBhvr>
                                    </p:animEffect>
                                  </p:childTnLst>
                                </p:cTn>
                              </p:par>
                              <p:par>
                                <p:cTn id="81" presetID="10" presetClass="entr" presetSubtype="0" fill="hold" nodeType="withEffect">
                                  <p:stCondLst>
                                    <p:cond delay="0"/>
                                  </p:stCondLst>
                                  <p:childTnLst>
                                    <p:set>
                                      <p:cBhvr>
                                        <p:cTn id="82" dur="1" fill="hold">
                                          <p:stCondLst>
                                            <p:cond delay="0"/>
                                          </p:stCondLst>
                                        </p:cTn>
                                        <p:tgtEl>
                                          <p:spTgt spid="3879"/>
                                        </p:tgtEl>
                                        <p:attrNameLst>
                                          <p:attrName>style.visibility</p:attrName>
                                        </p:attrNameLst>
                                      </p:cBhvr>
                                      <p:to>
                                        <p:strVal val="visible"/>
                                      </p:to>
                                    </p:set>
                                    <p:animEffect transition="in" filter="fade">
                                      <p:cBhvr>
                                        <p:cTn id="83" dur="200"/>
                                        <p:tgtEl>
                                          <p:spTgt spid="3879"/>
                                        </p:tgtEl>
                                      </p:cBhvr>
                                    </p:animEffect>
                                  </p:childTnLst>
                                </p:cTn>
                              </p:par>
                              <p:par>
                                <p:cTn id="84" presetID="10" presetClass="entr" presetSubtype="0" fill="hold" nodeType="withEffect">
                                  <p:stCondLst>
                                    <p:cond delay="0"/>
                                  </p:stCondLst>
                                  <p:childTnLst>
                                    <p:set>
                                      <p:cBhvr>
                                        <p:cTn id="85" dur="1" fill="hold">
                                          <p:stCondLst>
                                            <p:cond delay="0"/>
                                          </p:stCondLst>
                                        </p:cTn>
                                        <p:tgtEl>
                                          <p:spTgt spid="3877"/>
                                        </p:tgtEl>
                                        <p:attrNameLst>
                                          <p:attrName>style.visibility</p:attrName>
                                        </p:attrNameLst>
                                      </p:cBhvr>
                                      <p:to>
                                        <p:strVal val="visible"/>
                                      </p:to>
                                    </p:set>
                                    <p:animEffect transition="in" filter="fade">
                                      <p:cBhvr>
                                        <p:cTn id="86" dur="200"/>
                                        <p:tgtEl>
                                          <p:spTgt spid="3877"/>
                                        </p:tgtEl>
                                      </p:cBhvr>
                                    </p:animEffect>
                                  </p:childTnLst>
                                </p:cTn>
                              </p:par>
                            </p:childTnLst>
                          </p:cTn>
                        </p:par>
                        <p:par>
                          <p:cTn id="87" fill="hold">
                            <p:stCondLst>
                              <p:cond delay="500"/>
                            </p:stCondLst>
                            <p:childTnLst>
                              <p:par>
                                <p:cTn id="88" presetID="10" presetClass="entr" presetSubtype="0"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fade">
                                      <p:cBhvr>
                                        <p:cTn id="90" dur="250"/>
                                        <p:tgtEl>
                                          <p:spTgt spid="15"/>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3886"/>
                                        </p:tgtEl>
                                        <p:attrNameLst>
                                          <p:attrName>style.visibility</p:attrName>
                                        </p:attrNameLst>
                                      </p:cBhvr>
                                      <p:to>
                                        <p:strVal val="visible"/>
                                      </p:to>
                                    </p:set>
                                    <p:animEffect transition="in" filter="fade">
                                      <p:cBhvr>
                                        <p:cTn id="95" dur="200"/>
                                        <p:tgtEl>
                                          <p:spTgt spid="3886"/>
                                        </p:tgtEl>
                                      </p:cBhvr>
                                    </p:animEffect>
                                  </p:childTnLst>
                                </p:cTn>
                              </p:par>
                            </p:childTnLst>
                          </p:cTn>
                        </p:par>
                        <p:par>
                          <p:cTn id="96" fill="hold">
                            <p:stCondLst>
                              <p:cond delay="200"/>
                            </p:stCondLst>
                            <p:childTnLst>
                              <p:par>
                                <p:cTn id="97" presetID="10" presetClass="entr" presetSubtype="0" fill="hold" nodeType="afterEffect">
                                  <p:stCondLst>
                                    <p:cond delay="0"/>
                                  </p:stCondLst>
                                  <p:childTnLst>
                                    <p:set>
                                      <p:cBhvr>
                                        <p:cTn id="98" dur="1" fill="hold">
                                          <p:stCondLst>
                                            <p:cond delay="0"/>
                                          </p:stCondLst>
                                        </p:cTn>
                                        <p:tgtEl>
                                          <p:spTgt spid="3897"/>
                                        </p:tgtEl>
                                        <p:attrNameLst>
                                          <p:attrName>style.visibility</p:attrName>
                                        </p:attrNameLst>
                                      </p:cBhvr>
                                      <p:to>
                                        <p:strVal val="visible"/>
                                      </p:to>
                                    </p:set>
                                    <p:animEffect transition="in" filter="fade">
                                      <p:cBhvr>
                                        <p:cTn id="99" dur="250"/>
                                        <p:tgtEl>
                                          <p:spTgt spid="3897"/>
                                        </p:tgtEl>
                                      </p:cBhvr>
                                    </p:animEffect>
                                  </p:childTnLst>
                                </p:cTn>
                              </p:par>
                              <p:par>
                                <p:cTn id="100" presetID="10" presetClass="entr" presetSubtype="0" fill="hold" nodeType="withEffect">
                                  <p:stCondLst>
                                    <p:cond delay="0"/>
                                  </p:stCondLst>
                                  <p:childTnLst>
                                    <p:set>
                                      <p:cBhvr>
                                        <p:cTn id="101" dur="1" fill="hold">
                                          <p:stCondLst>
                                            <p:cond delay="0"/>
                                          </p:stCondLst>
                                        </p:cTn>
                                        <p:tgtEl>
                                          <p:spTgt spid="3896"/>
                                        </p:tgtEl>
                                        <p:attrNameLst>
                                          <p:attrName>style.visibility</p:attrName>
                                        </p:attrNameLst>
                                      </p:cBhvr>
                                      <p:to>
                                        <p:strVal val="visible"/>
                                      </p:to>
                                    </p:set>
                                    <p:animEffect transition="in" filter="fade">
                                      <p:cBhvr>
                                        <p:cTn id="102" dur="250"/>
                                        <p:tgtEl>
                                          <p:spTgt spid="3896"/>
                                        </p:tgtEl>
                                      </p:cBhvr>
                                    </p:animEffect>
                                  </p:childTnLst>
                                </p:cTn>
                              </p:par>
                            </p:childTnLst>
                          </p:cTn>
                        </p:par>
                        <p:par>
                          <p:cTn id="103" fill="hold">
                            <p:stCondLst>
                              <p:cond delay="450"/>
                            </p:stCondLst>
                            <p:childTnLst>
                              <p:par>
                                <p:cTn id="104" presetID="10" presetClass="entr" presetSubtype="0" fill="hold" grpId="0" nodeType="afterEffect">
                                  <p:stCondLst>
                                    <p:cond delay="0"/>
                                  </p:stCondLst>
                                  <p:childTnLst>
                                    <p:set>
                                      <p:cBhvr>
                                        <p:cTn id="105" dur="1" fill="hold">
                                          <p:stCondLst>
                                            <p:cond delay="0"/>
                                          </p:stCondLst>
                                        </p:cTn>
                                        <p:tgtEl>
                                          <p:spTgt spid="4"/>
                                        </p:tgtEl>
                                        <p:attrNameLst>
                                          <p:attrName>style.visibility</p:attrName>
                                        </p:attrNameLst>
                                      </p:cBhvr>
                                      <p:to>
                                        <p:strVal val="visible"/>
                                      </p:to>
                                    </p:set>
                                    <p:animEffect transition="in" filter="fade">
                                      <p:cBhvr>
                                        <p:cTn id="10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5"/>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Agenda</a:t>
            </a:r>
            <a:endParaRPr/>
          </a:p>
        </p:txBody>
      </p:sp>
      <p:graphicFrame>
        <p:nvGraphicFramePr>
          <p:cNvPr id="224" name="Google Shape;224;p5"/>
          <p:cNvGraphicFramePr/>
          <p:nvPr/>
        </p:nvGraphicFramePr>
        <p:xfrm>
          <a:off x="530225" y="1268760"/>
          <a:ext cx="8434250" cy="4582290"/>
        </p:xfrm>
        <a:graphic>
          <a:graphicData uri="http://schemas.openxmlformats.org/drawingml/2006/table">
            <a:tbl>
              <a:tblPr firstRow="1" bandRow="1">
                <a:noFill/>
                <a:tableStyleId>{DFBE8717-A33D-45A2-B819-7A2AF43AF6B4}</a:tableStyleId>
              </a:tblPr>
              <a:tblGrid>
                <a:gridCol w="1809525">
                  <a:extLst>
                    <a:ext uri="{9D8B030D-6E8A-4147-A177-3AD203B41FA5}">
                      <a16:colId xmlns:a16="http://schemas.microsoft.com/office/drawing/2014/main" val="20000"/>
                    </a:ext>
                  </a:extLst>
                </a:gridCol>
                <a:gridCol w="6624725">
                  <a:extLst>
                    <a:ext uri="{9D8B030D-6E8A-4147-A177-3AD203B41FA5}">
                      <a16:colId xmlns:a16="http://schemas.microsoft.com/office/drawing/2014/main" val="20001"/>
                    </a:ext>
                  </a:extLst>
                </a:gridCol>
              </a:tblGrid>
              <a:tr h="360050">
                <a:tc>
                  <a:txBody>
                    <a:bodyPr/>
                    <a:lstStyle/>
                    <a:p>
                      <a:pPr marL="0" marR="0" lvl="0" indent="0" algn="l" rtl="0">
                        <a:spcBef>
                          <a:spcPts val="0"/>
                        </a:spcBef>
                        <a:spcAft>
                          <a:spcPts val="0"/>
                        </a:spcAft>
                        <a:buNone/>
                      </a:pPr>
                      <a:r>
                        <a:rPr lang="en-US" sz="1800" u="none" strike="noStrike" cap="none">
                          <a:solidFill>
                            <a:schemeClr val="dk1"/>
                          </a:solidFill>
                          <a:latin typeface="Verdana"/>
                          <a:ea typeface="Verdana"/>
                          <a:cs typeface="Verdana"/>
                          <a:sym typeface="Verdana"/>
                        </a:rPr>
                        <a:t> 9:30-10:15</a:t>
                      </a:r>
                      <a:endParaRPr sz="1800" u="none" strike="noStrike" cap="none">
                        <a:solidFill>
                          <a:schemeClr val="dk1"/>
                        </a:solidFill>
                        <a:latin typeface="Verdana"/>
                        <a:ea typeface="Verdana"/>
                        <a:cs typeface="Verdana"/>
                        <a:sym typeface="Verdana"/>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1800"/>
                        <a:buFont typeface="Arial"/>
                        <a:buNone/>
                      </a:pPr>
                      <a:r>
                        <a:rPr lang="en-US" sz="1800" b="1" u="none" strike="noStrike" cap="none">
                          <a:solidFill>
                            <a:schemeClr val="dk1"/>
                          </a:solidFill>
                          <a:latin typeface="Verdana"/>
                          <a:ea typeface="Verdana"/>
                          <a:cs typeface="Verdana"/>
                          <a:sym typeface="Verdana"/>
                        </a:rPr>
                        <a:t>Introduction to PREMIS</a:t>
                      </a:r>
                      <a:endParaRPr/>
                    </a:p>
                  </a:txBody>
                  <a:tcPr marL="91450" marR="91450" marT="45725" marB="45725"/>
                </a:tc>
                <a:extLst>
                  <a:ext uri="{0D108BD9-81ED-4DB2-BD59-A6C34878D82A}">
                    <a16:rowId xmlns:a16="http://schemas.microsoft.com/office/drawing/2014/main" val="10000"/>
                  </a:ext>
                </a:extLst>
              </a:tr>
              <a:tr h="845125">
                <a:tc>
                  <a:txBody>
                    <a:bodyPr/>
                    <a:lstStyle/>
                    <a:p>
                      <a:pPr marL="0" marR="0" lvl="0" indent="0" algn="l" rtl="0">
                        <a:lnSpc>
                          <a:spcPct val="100000"/>
                        </a:lnSpc>
                        <a:spcBef>
                          <a:spcPts val="0"/>
                        </a:spcBef>
                        <a:spcAft>
                          <a:spcPts val="0"/>
                        </a:spcAft>
                        <a:buClr>
                          <a:schemeClr val="dk1"/>
                        </a:buClr>
                        <a:buSzPts val="1400"/>
                        <a:buFont typeface="Gill Sans"/>
                        <a:buNone/>
                      </a:pPr>
                      <a:endParaRPr sz="1400" u="none" strike="noStrike" cap="none">
                        <a:solidFill>
                          <a:schemeClr val="dk1"/>
                        </a:solidFill>
                        <a:latin typeface="Verdana"/>
                        <a:ea typeface="Verdana"/>
                        <a:cs typeface="Verdana"/>
                        <a:sym typeface="Verdana"/>
                      </a:endParaRPr>
                    </a:p>
                  </a:txBody>
                  <a:tcPr marL="91450" marR="91450" marT="45725" marB="45725"/>
                </a:tc>
                <a:tc>
                  <a:txBody>
                    <a:bodyPr/>
                    <a:lstStyle/>
                    <a:p>
                      <a:pPr marL="0" marR="0" lvl="0" indent="0" algn="l" rtl="0">
                        <a:spcBef>
                          <a:spcPts val="0"/>
                        </a:spcBef>
                        <a:spcAft>
                          <a:spcPts val="0"/>
                        </a:spcAft>
                        <a:buNone/>
                      </a:pPr>
                      <a:r>
                        <a:rPr lang="en-US" sz="1800" u="none" strike="noStrike" cap="none"/>
                        <a:t>Welcome</a:t>
                      </a:r>
                      <a:br>
                        <a:rPr lang="en-US" sz="1800" u="none" strike="noStrike" cap="none"/>
                      </a:br>
                      <a:r>
                        <a:rPr lang="en-US" sz="1800" u="none" strike="noStrike" cap="none"/>
                        <a:t>Background (brief history and rationale) </a:t>
                      </a:r>
                      <a:endParaRPr/>
                    </a:p>
                    <a:p>
                      <a:pPr marL="0" marR="0" lvl="0" indent="0" algn="l" rtl="0">
                        <a:spcBef>
                          <a:spcPts val="0"/>
                        </a:spcBef>
                        <a:spcAft>
                          <a:spcPts val="0"/>
                        </a:spcAft>
                        <a:buNone/>
                      </a:pPr>
                      <a:r>
                        <a:rPr lang="en-US" sz="1800"/>
                        <a:t>On-line presence</a:t>
                      </a:r>
                      <a:br>
                        <a:rPr lang="en-US" sz="1800"/>
                      </a:br>
                      <a:r>
                        <a:rPr lang="en-US" sz="1800"/>
                        <a:t>Benefits of implementing PREMIS</a:t>
                      </a:r>
                      <a:endParaRPr/>
                    </a:p>
                  </a:txBody>
                  <a:tcPr marL="91450" marR="91450" marT="45725" marB="45725"/>
                </a:tc>
                <a:extLst>
                  <a:ext uri="{0D108BD9-81ED-4DB2-BD59-A6C34878D82A}">
                    <a16:rowId xmlns:a16="http://schemas.microsoft.com/office/drawing/2014/main" val="10001"/>
                  </a:ext>
                </a:extLst>
              </a:tr>
              <a:tr h="370875">
                <a:tc>
                  <a:txBody>
                    <a:bodyPr/>
                    <a:lstStyle/>
                    <a:p>
                      <a:pPr marL="0" marR="0" lvl="0" indent="0" algn="l" rtl="0">
                        <a:lnSpc>
                          <a:spcPct val="100000"/>
                        </a:lnSpc>
                        <a:spcBef>
                          <a:spcPts val="0"/>
                        </a:spcBef>
                        <a:spcAft>
                          <a:spcPts val="0"/>
                        </a:spcAft>
                        <a:buClr>
                          <a:schemeClr val="dk1"/>
                        </a:buClr>
                        <a:buSzPts val="1800"/>
                        <a:buFont typeface="Verdana"/>
                        <a:buNone/>
                      </a:pPr>
                      <a:r>
                        <a:rPr lang="en-US" sz="1800">
                          <a:solidFill>
                            <a:schemeClr val="dk1"/>
                          </a:solidFill>
                          <a:latin typeface="Verdana"/>
                          <a:ea typeface="Verdana"/>
                          <a:cs typeface="Verdana"/>
                          <a:sym typeface="Verdana"/>
                        </a:rPr>
                        <a:t>10:15-11:00</a:t>
                      </a:r>
                      <a:endParaRPr sz="1800">
                        <a:solidFill>
                          <a:schemeClr val="dk1"/>
                        </a:solidFill>
                        <a:latin typeface="Verdana"/>
                        <a:ea typeface="Verdana"/>
                        <a:cs typeface="Verdana"/>
                        <a:sym typeface="Verdana"/>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1800"/>
                        <a:buFont typeface="Arial"/>
                        <a:buNone/>
                      </a:pPr>
                      <a:r>
                        <a:rPr lang="en-US" sz="1800" b="1">
                          <a:solidFill>
                            <a:schemeClr val="dk1"/>
                          </a:solidFill>
                          <a:latin typeface="Verdana"/>
                          <a:ea typeface="Verdana"/>
                          <a:cs typeface="Verdana"/>
                          <a:sym typeface="Verdana"/>
                        </a:rPr>
                        <a:t>Implementation</a:t>
                      </a:r>
                      <a:endParaRPr/>
                    </a:p>
                  </a:txBody>
                  <a:tcPr marL="91450" marR="91450" marT="45725" marB="45725"/>
                </a:tc>
                <a:extLst>
                  <a:ext uri="{0D108BD9-81ED-4DB2-BD59-A6C34878D82A}">
                    <a16:rowId xmlns:a16="http://schemas.microsoft.com/office/drawing/2014/main" val="10002"/>
                  </a:ext>
                </a:extLst>
              </a:tr>
              <a:tr h="370875">
                <a:tc>
                  <a:txBody>
                    <a:bodyPr/>
                    <a:lstStyle/>
                    <a:p>
                      <a:pPr marL="0" marR="0" lvl="0" indent="0" algn="l" rtl="0">
                        <a:spcBef>
                          <a:spcPts val="0"/>
                        </a:spcBef>
                        <a:spcAft>
                          <a:spcPts val="0"/>
                        </a:spcAft>
                        <a:buNone/>
                      </a:pPr>
                      <a:endParaRPr sz="1800">
                        <a:solidFill>
                          <a:schemeClr val="dk1"/>
                        </a:solidFill>
                        <a:latin typeface="Verdana"/>
                        <a:ea typeface="Verdana"/>
                        <a:cs typeface="Verdana"/>
                        <a:sym typeface="Verdana"/>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1800"/>
                        <a:buFont typeface="Arial"/>
                        <a:buNone/>
                      </a:pPr>
                      <a:r>
                        <a:rPr lang="en-US" sz="1800">
                          <a:solidFill>
                            <a:schemeClr val="dk1"/>
                          </a:solidFill>
                          <a:latin typeface="Gill Sans"/>
                          <a:ea typeface="Gill Sans"/>
                          <a:cs typeface="Gill Sans"/>
                          <a:sym typeface="Gill Sans"/>
                        </a:rPr>
                        <a:t>Outline of the main entities and the data model</a:t>
                      </a:r>
                      <a:endParaRPr/>
                    </a:p>
                    <a:p>
                      <a:pPr marL="0" marR="0" lvl="0" indent="0" algn="l" rtl="0">
                        <a:lnSpc>
                          <a:spcPct val="100000"/>
                        </a:lnSpc>
                        <a:spcBef>
                          <a:spcPts val="0"/>
                        </a:spcBef>
                        <a:spcAft>
                          <a:spcPts val="0"/>
                        </a:spcAft>
                        <a:buClr>
                          <a:schemeClr val="dk1"/>
                        </a:buClr>
                        <a:buSzPts val="1800"/>
                        <a:buFont typeface="Arial"/>
                        <a:buNone/>
                      </a:pPr>
                      <a:r>
                        <a:rPr lang="en-US" sz="1800">
                          <a:solidFill>
                            <a:schemeClr val="dk1"/>
                          </a:solidFill>
                          <a:latin typeface="Gill Sans"/>
                          <a:ea typeface="Gill Sans"/>
                          <a:cs typeface="Gill Sans"/>
                          <a:sym typeface="Gill Sans"/>
                        </a:rPr>
                        <a:t>Your use cases</a:t>
                      </a:r>
                      <a:endParaRPr/>
                    </a:p>
                  </a:txBody>
                  <a:tcPr marL="91450" marR="91450" marT="45725" marB="45725"/>
                </a:tc>
                <a:extLst>
                  <a:ext uri="{0D108BD9-81ED-4DB2-BD59-A6C34878D82A}">
                    <a16:rowId xmlns:a16="http://schemas.microsoft.com/office/drawing/2014/main" val="10003"/>
                  </a:ext>
                </a:extLst>
              </a:tr>
              <a:tr h="370875">
                <a:tc>
                  <a:txBody>
                    <a:bodyPr/>
                    <a:lstStyle/>
                    <a:p>
                      <a:pPr marL="0" marR="0" lvl="0" indent="0" algn="l" rtl="0">
                        <a:spcBef>
                          <a:spcPts val="0"/>
                        </a:spcBef>
                        <a:spcAft>
                          <a:spcPts val="0"/>
                        </a:spcAft>
                        <a:buNone/>
                      </a:pPr>
                      <a:r>
                        <a:rPr lang="en-US" sz="1800">
                          <a:solidFill>
                            <a:schemeClr val="dk1"/>
                          </a:solidFill>
                          <a:latin typeface="Verdana"/>
                          <a:ea typeface="Verdana"/>
                          <a:cs typeface="Verdana"/>
                          <a:sym typeface="Verdana"/>
                        </a:rPr>
                        <a:t>11.30-12.45</a:t>
                      </a:r>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1800"/>
                        <a:buFont typeface="Arial"/>
                        <a:buNone/>
                      </a:pPr>
                      <a:r>
                        <a:rPr lang="en-US" sz="1800" b="1">
                          <a:solidFill>
                            <a:schemeClr val="dk1"/>
                          </a:solidFill>
                          <a:latin typeface="Verdana"/>
                          <a:ea typeface="Verdana"/>
                          <a:cs typeface="Verdana"/>
                          <a:sym typeface="Verdana"/>
                        </a:rPr>
                        <a:t>Implementation and case studies</a:t>
                      </a:r>
                      <a:endParaRPr/>
                    </a:p>
                  </a:txBody>
                  <a:tcPr marL="91450" marR="91450" marT="45725" marB="45725"/>
                </a:tc>
                <a:extLst>
                  <a:ext uri="{0D108BD9-81ED-4DB2-BD59-A6C34878D82A}">
                    <a16:rowId xmlns:a16="http://schemas.microsoft.com/office/drawing/2014/main" val="10004"/>
                  </a:ext>
                </a:extLst>
              </a:tr>
              <a:tr h="592050">
                <a:tc>
                  <a:txBody>
                    <a:bodyPr/>
                    <a:lstStyle/>
                    <a:p>
                      <a:pPr marL="0" marR="0" lvl="0" indent="0" algn="l" rtl="0">
                        <a:lnSpc>
                          <a:spcPct val="100000"/>
                        </a:lnSpc>
                        <a:spcBef>
                          <a:spcPts val="0"/>
                        </a:spcBef>
                        <a:spcAft>
                          <a:spcPts val="0"/>
                        </a:spcAft>
                        <a:buClr>
                          <a:schemeClr val="dk1"/>
                        </a:buClr>
                        <a:buSzPts val="2000"/>
                        <a:buFont typeface="Gill Sans"/>
                        <a:buNone/>
                      </a:pPr>
                      <a:endParaRPr sz="2000">
                        <a:latin typeface="Verdana"/>
                        <a:ea typeface="Verdana"/>
                        <a:cs typeface="Verdana"/>
                        <a:sym typeface="Verdana"/>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1800"/>
                        <a:buFont typeface="Gill Sans"/>
                        <a:buNone/>
                      </a:pPr>
                      <a:r>
                        <a:rPr lang="en-US" sz="1800"/>
                        <a:t>PREMIS Conformance &amp; interoperability</a:t>
                      </a:r>
                      <a:endParaRPr/>
                    </a:p>
                    <a:p>
                      <a:pPr marL="0" marR="0" lvl="0" indent="0" algn="l" rtl="0">
                        <a:spcBef>
                          <a:spcPts val="0"/>
                        </a:spcBef>
                        <a:spcAft>
                          <a:spcPts val="0"/>
                        </a:spcAft>
                        <a:buNone/>
                      </a:pPr>
                      <a:r>
                        <a:rPr lang="en-US" sz="1800"/>
                        <a:t>Data Dictionary</a:t>
                      </a:r>
                      <a:endParaRPr/>
                    </a:p>
                  </a:txBody>
                  <a:tcPr marL="91450" marR="91450" marT="45725" marB="45725"/>
                </a:tc>
                <a:extLst>
                  <a:ext uri="{0D108BD9-81ED-4DB2-BD59-A6C34878D82A}">
                    <a16:rowId xmlns:a16="http://schemas.microsoft.com/office/drawing/2014/main" val="10005"/>
                  </a:ext>
                </a:extLst>
              </a:tr>
              <a:tr h="228600">
                <a:tc>
                  <a:txBody>
                    <a:bodyPr/>
                    <a:lstStyle/>
                    <a:p>
                      <a:pPr marL="0" marR="0" lvl="0" indent="0" algn="l" rtl="0">
                        <a:spcBef>
                          <a:spcPts val="0"/>
                        </a:spcBef>
                        <a:spcAft>
                          <a:spcPts val="0"/>
                        </a:spcAft>
                        <a:buNone/>
                      </a:pPr>
                      <a:r>
                        <a:rPr lang="en-US" sz="1800">
                          <a:latin typeface="Verdana"/>
                          <a:ea typeface="Verdana"/>
                          <a:cs typeface="Verdana"/>
                          <a:sym typeface="Verdana"/>
                        </a:rPr>
                        <a:t>12:45-13.00</a:t>
                      </a:r>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1800"/>
                        <a:buFont typeface="Verdana"/>
                        <a:buNone/>
                      </a:pPr>
                      <a:r>
                        <a:rPr lang="en-US" sz="1800" b="1">
                          <a:solidFill>
                            <a:schemeClr val="dk1"/>
                          </a:solidFill>
                          <a:latin typeface="Verdana"/>
                          <a:ea typeface="Verdana"/>
                          <a:cs typeface="Verdana"/>
                          <a:sym typeface="Verdana"/>
                        </a:rPr>
                        <a:t>Wrap Up</a:t>
                      </a:r>
                      <a:endParaRPr/>
                    </a:p>
                  </a:txBody>
                  <a:tcPr marL="91450" marR="91450" marT="45725" marB="45725"/>
                </a:tc>
                <a:extLst>
                  <a:ext uri="{0D108BD9-81ED-4DB2-BD59-A6C34878D82A}">
                    <a16:rowId xmlns:a16="http://schemas.microsoft.com/office/drawing/2014/main" val="10006"/>
                  </a:ext>
                </a:extLst>
              </a:tr>
              <a:tr h="370875">
                <a:tc>
                  <a:txBody>
                    <a:bodyPr/>
                    <a:lstStyle/>
                    <a:p>
                      <a:pPr marL="0" marR="0" lvl="0" indent="0" algn="l" rtl="0">
                        <a:spcBef>
                          <a:spcPts val="0"/>
                        </a:spcBef>
                        <a:spcAft>
                          <a:spcPts val="0"/>
                        </a:spcAft>
                        <a:buNone/>
                      </a:pPr>
                      <a:endParaRPr sz="1800">
                        <a:latin typeface="Verdana"/>
                        <a:ea typeface="Verdana"/>
                        <a:cs typeface="Verdana"/>
                        <a:sym typeface="Verdana"/>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1800"/>
                        <a:buFont typeface="Gill Sans"/>
                        <a:buNone/>
                      </a:pPr>
                      <a:r>
                        <a:rPr lang="en-US" sz="1800">
                          <a:solidFill>
                            <a:schemeClr val="dk1"/>
                          </a:solidFill>
                          <a:latin typeface="Gill Sans"/>
                          <a:ea typeface="Gill Sans"/>
                          <a:cs typeface="Gill Sans"/>
                          <a:sym typeface="Gill Sans"/>
                        </a:rPr>
                        <a:t>Introduction to exercise (Objects, Events, Agents, Rights) at home</a:t>
                      </a:r>
                      <a:endParaRPr/>
                    </a:p>
                    <a:p>
                      <a:pPr marL="0" marR="0" lvl="0" indent="0" algn="l" rtl="0">
                        <a:lnSpc>
                          <a:spcPct val="100000"/>
                        </a:lnSpc>
                        <a:spcBef>
                          <a:spcPts val="0"/>
                        </a:spcBef>
                        <a:spcAft>
                          <a:spcPts val="0"/>
                        </a:spcAft>
                        <a:buClr>
                          <a:schemeClr val="dk1"/>
                        </a:buClr>
                        <a:buSzPts val="1800"/>
                        <a:buFont typeface="Gill Sans"/>
                        <a:buNone/>
                      </a:pPr>
                      <a:r>
                        <a:rPr lang="en-US" sz="1800">
                          <a:solidFill>
                            <a:schemeClr val="dk1"/>
                          </a:solidFill>
                          <a:latin typeface="Gill Sans"/>
                          <a:ea typeface="Gill Sans"/>
                          <a:cs typeface="Gill Sans"/>
                          <a:sym typeface="Gill Sans"/>
                        </a:rPr>
                        <a:t>Answers to questions</a:t>
                      </a:r>
                      <a:endParaRPr sz="1800">
                        <a:solidFill>
                          <a:schemeClr val="dk1"/>
                        </a:solidFill>
                        <a:latin typeface="Gill Sans"/>
                        <a:ea typeface="Gill Sans"/>
                        <a:cs typeface="Gill Sans"/>
                        <a:sym typeface="Gill Sans"/>
                      </a:endParaRPr>
                    </a:p>
                  </a:txBody>
                  <a:tcPr marL="91450" marR="91450" marT="45725" marB="45725"/>
                </a:tc>
                <a:extLst>
                  <a:ext uri="{0D108BD9-81ED-4DB2-BD59-A6C34878D82A}">
                    <a16:rowId xmlns:a16="http://schemas.microsoft.com/office/drawing/2014/main" val="10007"/>
                  </a:ext>
                </a:extLst>
              </a:tr>
            </a:tbl>
          </a:graphicData>
        </a:graphic>
      </p:graphicFrame>
      <p:sp>
        <p:nvSpPr>
          <p:cNvPr id="225" name="Google Shape;225;p5"/>
          <p:cNvSpPr/>
          <p:nvPr/>
        </p:nvSpPr>
        <p:spPr>
          <a:xfrm>
            <a:off x="611560" y="3191118"/>
            <a:ext cx="1584176" cy="706438"/>
          </a:xfrm>
          <a:prstGeom prst="cloudCallout">
            <a:avLst>
              <a:gd name="adj1" fmla="val -40855"/>
              <a:gd name="adj2" fmla="val 10714"/>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0" i="0" u="none" strike="noStrike" cap="none">
                <a:solidFill>
                  <a:schemeClr val="lt1"/>
                </a:solidFill>
                <a:latin typeface="Gill Sans"/>
                <a:ea typeface="Gill Sans"/>
                <a:cs typeface="Gill Sans"/>
                <a:sym typeface="Gill Sans"/>
              </a:rPr>
              <a:t>Break 11.00-11.30</a:t>
            </a:r>
            <a:endParaRPr sz="1400" b="0" i="0" u="none" strike="noStrike" cap="none">
              <a:solidFill>
                <a:schemeClr val="lt1"/>
              </a:solidFill>
              <a:latin typeface="Gill Sans"/>
              <a:ea typeface="Gill Sans"/>
              <a:cs typeface="Gill Sans"/>
              <a:sym typeface="Gill San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253"/>
        <p:cNvGrpSpPr/>
        <p:nvPr/>
      </p:nvGrpSpPr>
      <p:grpSpPr>
        <a:xfrm>
          <a:off x="0" y="0"/>
          <a:ext cx="0" cy="0"/>
          <a:chOff x="0" y="0"/>
          <a:chExt cx="0" cy="0"/>
        </a:xfrm>
      </p:grpSpPr>
      <p:sp>
        <p:nvSpPr>
          <p:cNvPr id="3254" name="Google Shape;3254;p122"/>
          <p:cNvSpPr txBox="1"/>
          <p:nvPr/>
        </p:nvSpPr>
        <p:spPr>
          <a:xfrm rot="-1309311">
            <a:off x="2276475" y="2409825"/>
            <a:ext cx="1457325" cy="3286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5" name="Google Shape;3255;p122"/>
          <p:cNvSpPr txBox="1"/>
          <p:nvPr/>
        </p:nvSpPr>
        <p:spPr>
          <a:xfrm rot="-1770012">
            <a:off x="5203825" y="4140200"/>
            <a:ext cx="1458913"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6" name="Google Shape;3256;p122"/>
          <p:cNvSpPr txBox="1"/>
          <p:nvPr/>
        </p:nvSpPr>
        <p:spPr>
          <a:xfrm rot="1753981">
            <a:off x="5256213" y="2439988"/>
            <a:ext cx="1339850" cy="3190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7" name="Google Shape;3257;p122"/>
          <p:cNvSpPr txBox="1"/>
          <p:nvPr/>
        </p:nvSpPr>
        <p:spPr>
          <a:xfrm rot="1396279">
            <a:off x="2344738" y="4273550"/>
            <a:ext cx="1427162"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8" name="Google Shape;3258;p122"/>
          <p:cNvSpPr txBox="1"/>
          <p:nvPr/>
        </p:nvSpPr>
        <p:spPr>
          <a:xfrm rot="-1582215">
            <a:off x="374650" y="2946400"/>
            <a:ext cx="1466850"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9" name="Google Shape;3259;p122"/>
          <p:cNvSpPr txBox="1"/>
          <p:nvPr/>
        </p:nvSpPr>
        <p:spPr>
          <a:xfrm>
            <a:off x="3884613" y="3186113"/>
            <a:ext cx="1624012" cy="3190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a:p>
        </p:txBody>
      </p:sp>
      <p:sp>
        <p:nvSpPr>
          <p:cNvPr id="3260" name="Google Shape;3260;p122"/>
          <p:cNvSpPr/>
          <p:nvPr/>
        </p:nvSpPr>
        <p:spPr>
          <a:xfrm rot="-5400000">
            <a:off x="968375" y="3303588"/>
            <a:ext cx="431800" cy="438150"/>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cxnSp>
        <p:nvCxnSpPr>
          <p:cNvPr id="3261" name="Google Shape;3261;p122"/>
          <p:cNvCxnSpPr>
            <a:stCxn id="3262" idx="1"/>
            <a:endCxn id="3263" idx="0"/>
          </p:cNvCxnSpPr>
          <p:nvPr/>
        </p:nvCxnSpPr>
        <p:spPr>
          <a:xfrm flipH="1">
            <a:off x="2005725" y="2416175"/>
            <a:ext cx="18519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3264" name="Google Shape;3264;p122"/>
          <p:cNvCxnSpPr>
            <a:stCxn id="3262" idx="3"/>
            <a:endCxn id="3265" idx="0"/>
          </p:cNvCxnSpPr>
          <p:nvPr/>
        </p:nvCxnSpPr>
        <p:spPr>
          <a:xfrm>
            <a:off x="5154613" y="2416175"/>
            <a:ext cx="13818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3266" name="Google Shape;3266;p122"/>
          <p:cNvCxnSpPr>
            <a:stCxn id="3267" idx="3"/>
            <a:endCxn id="3265" idx="2"/>
          </p:cNvCxnSpPr>
          <p:nvPr/>
        </p:nvCxnSpPr>
        <p:spPr>
          <a:xfrm rot="10800000" flipH="1">
            <a:off x="5153025" y="3838569"/>
            <a:ext cx="1383600" cy="775500"/>
          </a:xfrm>
          <a:prstGeom prst="straightConnector1">
            <a:avLst/>
          </a:prstGeom>
          <a:noFill/>
          <a:ln w="28575" cap="flat" cmpd="sng">
            <a:solidFill>
              <a:schemeClr val="accent1"/>
            </a:solidFill>
            <a:prstDash val="solid"/>
            <a:round/>
            <a:headEnd type="stealth" w="med" len="med"/>
            <a:tailEnd type="stealth" w="med" len="med"/>
          </a:ln>
        </p:spPr>
      </p:cxnSp>
      <p:cxnSp>
        <p:nvCxnSpPr>
          <p:cNvPr id="3268" name="Google Shape;3268;p122"/>
          <p:cNvCxnSpPr>
            <a:stCxn id="3267" idx="1"/>
            <a:endCxn id="3263" idx="2"/>
          </p:cNvCxnSpPr>
          <p:nvPr/>
        </p:nvCxnSpPr>
        <p:spPr>
          <a:xfrm rot="10800000">
            <a:off x="2005938" y="3841869"/>
            <a:ext cx="1850100" cy="772200"/>
          </a:xfrm>
          <a:prstGeom prst="straightConnector1">
            <a:avLst/>
          </a:prstGeom>
          <a:noFill/>
          <a:ln w="28575" cap="flat" cmpd="sng">
            <a:solidFill>
              <a:schemeClr val="accent1"/>
            </a:solidFill>
            <a:prstDash val="solid"/>
            <a:round/>
            <a:headEnd type="stealth" w="med" len="med"/>
            <a:tailEnd type="stealth" w="med" len="med"/>
          </a:ln>
        </p:spPr>
      </p:cxnSp>
      <p:cxnSp>
        <p:nvCxnSpPr>
          <p:cNvPr id="3269" name="Google Shape;3269;p122"/>
          <p:cNvCxnSpPr>
            <a:stCxn id="3263" idx="3"/>
            <a:endCxn id="3265" idx="1"/>
          </p:cNvCxnSpPr>
          <p:nvPr/>
        </p:nvCxnSpPr>
        <p:spPr>
          <a:xfrm rot="10800000" flipH="1">
            <a:off x="2654300" y="3515607"/>
            <a:ext cx="3233700" cy="1500"/>
          </a:xfrm>
          <a:prstGeom prst="straightConnector1">
            <a:avLst/>
          </a:prstGeom>
          <a:noFill/>
          <a:ln w="28575" cap="flat" cmpd="sng">
            <a:solidFill>
              <a:schemeClr val="accent1"/>
            </a:solidFill>
            <a:prstDash val="solid"/>
            <a:round/>
            <a:headEnd type="stealth" w="med" len="med"/>
            <a:tailEnd type="none" w="sm" len="sm"/>
          </a:ln>
        </p:spPr>
      </p:cxnSp>
      <p:sp>
        <p:nvSpPr>
          <p:cNvPr id="3270" name="Google Shape;3270;p122"/>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dirty="0"/>
              <a:t>PREMIS 3 - Data model includes:</a:t>
            </a:r>
            <a:endParaRPr dirty="0"/>
          </a:p>
        </p:txBody>
      </p:sp>
      <p:sp>
        <p:nvSpPr>
          <p:cNvPr id="3283" name="Google Shape;3283;p122"/>
          <p:cNvSpPr/>
          <p:nvPr/>
        </p:nvSpPr>
        <p:spPr>
          <a:xfrm>
            <a:off x="380456" y="1196752"/>
            <a:ext cx="8656040" cy="5040560"/>
          </a:xfrm>
          <a:prstGeom prst="rect">
            <a:avLst/>
          </a:prstGeom>
          <a:solidFill>
            <a:srgbClr val="FFFFFF">
              <a:alpha val="6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3284" name="Google Shape;3284;p122"/>
          <p:cNvSpPr/>
          <p:nvPr/>
        </p:nvSpPr>
        <p:spPr>
          <a:xfrm>
            <a:off x="530225" y="1353542"/>
            <a:ext cx="2457599"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Verdana"/>
                <a:ea typeface="Verdana"/>
                <a:cs typeface="Verdana"/>
                <a:sym typeface="Verdana"/>
              </a:rPr>
              <a:t>Entities</a:t>
            </a:r>
            <a:r>
              <a:rPr lang="en-US" sz="1800" dirty="0">
                <a:solidFill>
                  <a:schemeClr val="dk1"/>
                </a:solidFill>
                <a:latin typeface="Verdana"/>
                <a:ea typeface="Verdana"/>
                <a:cs typeface="Verdana"/>
                <a:sym typeface="Verdana"/>
              </a:rPr>
              <a:t> </a:t>
            </a:r>
            <a:endParaRPr dirty="0"/>
          </a:p>
          <a:p>
            <a:pPr marL="0" marR="0" lvl="0" indent="0" algn="l" rtl="0">
              <a:spcBef>
                <a:spcPts val="0"/>
              </a:spcBef>
              <a:spcAft>
                <a:spcPts val="0"/>
              </a:spcAft>
              <a:buNone/>
            </a:pPr>
            <a:r>
              <a:rPr lang="en-US" sz="1800" dirty="0">
                <a:solidFill>
                  <a:schemeClr val="dk1"/>
                </a:solidFill>
                <a:latin typeface="Verdana"/>
                <a:ea typeface="Verdana"/>
                <a:cs typeface="Verdana"/>
                <a:sym typeface="Verdana"/>
              </a:rPr>
              <a:t>“things” relevant to digital preservation </a:t>
            </a:r>
            <a:endParaRPr dirty="0"/>
          </a:p>
        </p:txBody>
      </p:sp>
      <p:sp>
        <p:nvSpPr>
          <p:cNvPr id="3285" name="Google Shape;3285;p122"/>
          <p:cNvSpPr/>
          <p:nvPr/>
        </p:nvSpPr>
        <p:spPr>
          <a:xfrm>
            <a:off x="1691680" y="1412776"/>
            <a:ext cx="395287" cy="209550"/>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2000"/>
              <a:buFont typeface="Gill Sans"/>
              <a:buNone/>
            </a:pPr>
            <a:endParaRPr sz="2000" b="1" i="0" u="none" strike="noStrike" cap="none">
              <a:solidFill>
                <a:srgbClr val="FFFFFF"/>
              </a:solidFill>
              <a:latin typeface="Verdana"/>
              <a:ea typeface="Verdana"/>
              <a:cs typeface="Verdana"/>
              <a:sym typeface="Verdana"/>
            </a:endParaRPr>
          </a:p>
        </p:txBody>
      </p:sp>
      <p:sp>
        <p:nvSpPr>
          <p:cNvPr id="3263" name="Google Shape;3263;p122"/>
          <p:cNvSpPr/>
          <p:nvPr/>
        </p:nvSpPr>
        <p:spPr>
          <a:xfrm>
            <a:off x="1357313" y="3192463"/>
            <a:ext cx="1296987" cy="649287"/>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Object</a:t>
            </a:r>
            <a:endParaRPr/>
          </a:p>
        </p:txBody>
      </p:sp>
      <p:sp>
        <p:nvSpPr>
          <p:cNvPr id="3262" name="Google Shape;3262;p122"/>
          <p:cNvSpPr/>
          <p:nvPr/>
        </p:nvSpPr>
        <p:spPr>
          <a:xfrm>
            <a:off x="3857625" y="2092325"/>
            <a:ext cx="1296988" cy="647700"/>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Rights</a:t>
            </a:r>
            <a:endParaRPr/>
          </a:p>
        </p:txBody>
      </p:sp>
      <p:sp>
        <p:nvSpPr>
          <p:cNvPr id="3267" name="Google Shape;3267;p122"/>
          <p:cNvSpPr/>
          <p:nvPr/>
        </p:nvSpPr>
        <p:spPr>
          <a:xfrm>
            <a:off x="3856038" y="429101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Event</a:t>
            </a:r>
            <a:endParaRPr/>
          </a:p>
        </p:txBody>
      </p:sp>
      <p:sp>
        <p:nvSpPr>
          <p:cNvPr id="3265" name="Google Shape;3265;p122"/>
          <p:cNvSpPr/>
          <p:nvPr/>
        </p:nvSpPr>
        <p:spPr>
          <a:xfrm>
            <a:off x="5888038" y="319246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dirty="0">
                <a:solidFill>
                  <a:srgbClr val="FFFFFF"/>
                </a:solidFill>
                <a:latin typeface="Verdana"/>
                <a:ea typeface="Verdana"/>
                <a:cs typeface="Verdana"/>
                <a:sym typeface="Verdana"/>
              </a:rPr>
              <a:t>Agent</a:t>
            </a:r>
            <a:endParaRPr dirty="0"/>
          </a:p>
        </p:txBody>
      </p:sp>
      <p:sp>
        <p:nvSpPr>
          <p:cNvPr id="64" name="Kombinationstegning 63"/>
          <p:cNvSpPr/>
          <p:nvPr/>
        </p:nvSpPr>
        <p:spPr bwMode="auto">
          <a:xfrm>
            <a:off x="8460085" y="2318150"/>
            <a:ext cx="328613" cy="720725"/>
          </a:xfrm>
          <a:custGeom>
            <a:avLst/>
            <a:gdLst>
              <a:gd name="connsiteX0" fmla="*/ 0 w 328612"/>
              <a:gd name="connsiteY0" fmla="*/ 291180 h 719805"/>
              <a:gd name="connsiteX1" fmla="*/ 0 w 328612"/>
              <a:gd name="connsiteY1" fmla="*/ 291180 h 719805"/>
              <a:gd name="connsiteX2" fmla="*/ 19050 w 328612"/>
              <a:gd name="connsiteY2" fmla="*/ 334042 h 719805"/>
              <a:gd name="connsiteX3" fmla="*/ 28575 w 328612"/>
              <a:gd name="connsiteY3" fmla="*/ 348330 h 719805"/>
              <a:gd name="connsiteX4" fmla="*/ 38100 w 328612"/>
              <a:gd name="connsiteY4" fmla="*/ 376905 h 719805"/>
              <a:gd name="connsiteX5" fmla="*/ 42862 w 328612"/>
              <a:gd name="connsiteY5" fmla="*/ 391192 h 719805"/>
              <a:gd name="connsiteX6" fmla="*/ 47625 w 328612"/>
              <a:gd name="connsiteY6" fmla="*/ 405480 h 719805"/>
              <a:gd name="connsiteX7" fmla="*/ 52387 w 328612"/>
              <a:gd name="connsiteY7" fmla="*/ 424530 h 719805"/>
              <a:gd name="connsiteX8" fmla="*/ 71437 w 328612"/>
              <a:gd name="connsiteY8" fmla="*/ 419767 h 719805"/>
              <a:gd name="connsiteX9" fmla="*/ 95250 w 328612"/>
              <a:gd name="connsiteY9" fmla="*/ 415005 h 719805"/>
              <a:gd name="connsiteX10" fmla="*/ 104775 w 328612"/>
              <a:gd name="connsiteY10" fmla="*/ 395955 h 719805"/>
              <a:gd name="connsiteX11" fmla="*/ 109537 w 328612"/>
              <a:gd name="connsiteY11" fmla="*/ 629317 h 719805"/>
              <a:gd name="connsiteX12" fmla="*/ 119062 w 328612"/>
              <a:gd name="connsiteY12" fmla="*/ 681705 h 719805"/>
              <a:gd name="connsiteX13" fmla="*/ 123825 w 328612"/>
              <a:gd name="connsiteY13" fmla="*/ 700755 h 719805"/>
              <a:gd name="connsiteX14" fmla="*/ 161925 w 328612"/>
              <a:gd name="connsiteY14" fmla="*/ 719805 h 719805"/>
              <a:gd name="connsiteX15" fmla="*/ 204787 w 328612"/>
              <a:gd name="connsiteY15" fmla="*/ 715042 h 719805"/>
              <a:gd name="connsiteX16" fmla="*/ 247650 w 328612"/>
              <a:gd name="connsiteY16" fmla="*/ 695992 h 719805"/>
              <a:gd name="connsiteX17" fmla="*/ 280987 w 328612"/>
              <a:gd name="connsiteY17" fmla="*/ 686467 h 719805"/>
              <a:gd name="connsiteX18" fmla="*/ 295275 w 328612"/>
              <a:gd name="connsiteY18" fmla="*/ 676942 h 719805"/>
              <a:gd name="connsiteX19" fmla="*/ 304800 w 328612"/>
              <a:gd name="connsiteY19" fmla="*/ 648367 h 719805"/>
              <a:gd name="connsiteX20" fmla="*/ 309562 w 328612"/>
              <a:gd name="connsiteY20" fmla="*/ 634080 h 719805"/>
              <a:gd name="connsiteX21" fmla="*/ 314325 w 328612"/>
              <a:gd name="connsiteY21" fmla="*/ 619792 h 719805"/>
              <a:gd name="connsiteX22" fmla="*/ 319087 w 328612"/>
              <a:gd name="connsiteY22" fmla="*/ 595980 h 719805"/>
              <a:gd name="connsiteX23" fmla="*/ 328612 w 328612"/>
              <a:gd name="connsiteY23" fmla="*/ 357855 h 719805"/>
              <a:gd name="connsiteX24" fmla="*/ 323850 w 328612"/>
              <a:gd name="connsiteY24" fmla="*/ 129255 h 719805"/>
              <a:gd name="connsiteX25" fmla="*/ 319087 w 328612"/>
              <a:gd name="connsiteY25" fmla="*/ 114967 h 719805"/>
              <a:gd name="connsiteX26" fmla="*/ 309562 w 328612"/>
              <a:gd name="connsiteY26" fmla="*/ 100680 h 719805"/>
              <a:gd name="connsiteX27" fmla="*/ 304800 w 328612"/>
              <a:gd name="connsiteY27" fmla="*/ 86392 h 719805"/>
              <a:gd name="connsiteX28" fmla="*/ 276225 w 328612"/>
              <a:gd name="connsiteY28" fmla="*/ 53055 h 719805"/>
              <a:gd name="connsiteX29" fmla="*/ 261937 w 328612"/>
              <a:gd name="connsiteY29" fmla="*/ 48292 h 719805"/>
              <a:gd name="connsiteX30" fmla="*/ 242887 w 328612"/>
              <a:gd name="connsiteY30" fmla="*/ 38767 h 719805"/>
              <a:gd name="connsiteX31" fmla="*/ 214312 w 328612"/>
              <a:gd name="connsiteY31" fmla="*/ 34005 h 719805"/>
              <a:gd name="connsiteX32" fmla="*/ 190500 w 328612"/>
              <a:gd name="connsiteY32" fmla="*/ 29242 h 719805"/>
              <a:gd name="connsiteX33" fmla="*/ 176212 w 328612"/>
              <a:gd name="connsiteY33" fmla="*/ 19717 h 719805"/>
              <a:gd name="connsiteX34" fmla="*/ 147637 w 328612"/>
              <a:gd name="connsiteY34" fmla="*/ 5430 h 719805"/>
              <a:gd name="connsiteX35" fmla="*/ 133350 w 328612"/>
              <a:gd name="connsiteY35" fmla="*/ 14955 h 719805"/>
              <a:gd name="connsiteX36" fmla="*/ 104775 w 328612"/>
              <a:gd name="connsiteY36" fmla="*/ 43530 h 719805"/>
              <a:gd name="connsiteX37" fmla="*/ 57150 w 328612"/>
              <a:gd name="connsiteY37" fmla="*/ 62580 h 719805"/>
              <a:gd name="connsiteX38" fmla="*/ 52387 w 328612"/>
              <a:gd name="connsiteY38" fmla="*/ 76867 h 719805"/>
              <a:gd name="connsiteX39" fmla="*/ 42862 w 328612"/>
              <a:gd name="connsiteY39" fmla="*/ 91155 h 719805"/>
              <a:gd name="connsiteX40" fmla="*/ 33337 w 328612"/>
              <a:gd name="connsiteY40" fmla="*/ 119730 h 719805"/>
              <a:gd name="connsiteX41" fmla="*/ 23812 w 328612"/>
              <a:gd name="connsiteY41" fmla="*/ 191167 h 719805"/>
              <a:gd name="connsiteX42" fmla="*/ 0 w 328612"/>
              <a:gd name="connsiteY42" fmla="*/ 291180 h 71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8612" h="719805">
                <a:moveTo>
                  <a:pt x="0" y="291180"/>
                </a:moveTo>
                <a:lnTo>
                  <a:pt x="0" y="291180"/>
                </a:lnTo>
                <a:cubicBezTo>
                  <a:pt x="6350" y="305467"/>
                  <a:pt x="12058" y="320058"/>
                  <a:pt x="19050" y="334042"/>
                </a:cubicBezTo>
                <a:cubicBezTo>
                  <a:pt x="21610" y="339162"/>
                  <a:pt x="26250" y="343099"/>
                  <a:pt x="28575" y="348330"/>
                </a:cubicBezTo>
                <a:cubicBezTo>
                  <a:pt x="32653" y="357505"/>
                  <a:pt x="34925" y="367380"/>
                  <a:pt x="38100" y="376905"/>
                </a:cubicBezTo>
                <a:lnTo>
                  <a:pt x="42862" y="391192"/>
                </a:lnTo>
                <a:cubicBezTo>
                  <a:pt x="44450" y="395955"/>
                  <a:pt x="46408" y="400610"/>
                  <a:pt x="47625" y="405480"/>
                </a:cubicBezTo>
                <a:lnTo>
                  <a:pt x="52387" y="424530"/>
                </a:lnTo>
                <a:cubicBezTo>
                  <a:pt x="58737" y="422942"/>
                  <a:pt x="65047" y="421187"/>
                  <a:pt x="71437" y="419767"/>
                </a:cubicBezTo>
                <a:cubicBezTo>
                  <a:pt x="79339" y="418011"/>
                  <a:pt x="88663" y="419710"/>
                  <a:pt x="95250" y="415005"/>
                </a:cubicBezTo>
                <a:cubicBezTo>
                  <a:pt x="101027" y="410879"/>
                  <a:pt x="101600" y="402305"/>
                  <a:pt x="104775" y="395955"/>
                </a:cubicBezTo>
                <a:cubicBezTo>
                  <a:pt x="106362" y="473742"/>
                  <a:pt x="106710" y="551565"/>
                  <a:pt x="109537" y="629317"/>
                </a:cubicBezTo>
                <a:cubicBezTo>
                  <a:pt x="109761" y="635489"/>
                  <a:pt x="117327" y="673896"/>
                  <a:pt x="119062" y="681705"/>
                </a:cubicBezTo>
                <a:cubicBezTo>
                  <a:pt x="120482" y="688095"/>
                  <a:pt x="120194" y="695309"/>
                  <a:pt x="123825" y="700755"/>
                </a:cubicBezTo>
                <a:cubicBezTo>
                  <a:pt x="129014" y="708538"/>
                  <a:pt x="157012" y="717840"/>
                  <a:pt x="161925" y="719805"/>
                </a:cubicBezTo>
                <a:cubicBezTo>
                  <a:pt x="176212" y="718217"/>
                  <a:pt x="190607" y="717405"/>
                  <a:pt x="204787" y="715042"/>
                </a:cubicBezTo>
                <a:cubicBezTo>
                  <a:pt x="217666" y="712896"/>
                  <a:pt x="239005" y="699834"/>
                  <a:pt x="247650" y="695992"/>
                </a:cubicBezTo>
                <a:cubicBezTo>
                  <a:pt x="256430" y="692090"/>
                  <a:pt x="272344" y="688628"/>
                  <a:pt x="280987" y="686467"/>
                </a:cubicBezTo>
                <a:cubicBezTo>
                  <a:pt x="285750" y="683292"/>
                  <a:pt x="292241" y="681796"/>
                  <a:pt x="295275" y="676942"/>
                </a:cubicBezTo>
                <a:cubicBezTo>
                  <a:pt x="300596" y="668428"/>
                  <a:pt x="301625" y="657892"/>
                  <a:pt x="304800" y="648367"/>
                </a:cubicBezTo>
                <a:lnTo>
                  <a:pt x="309562" y="634080"/>
                </a:lnTo>
                <a:cubicBezTo>
                  <a:pt x="311150" y="629317"/>
                  <a:pt x="313341" y="624715"/>
                  <a:pt x="314325" y="619792"/>
                </a:cubicBezTo>
                <a:lnTo>
                  <a:pt x="319087" y="595980"/>
                </a:lnTo>
                <a:cubicBezTo>
                  <a:pt x="326483" y="499847"/>
                  <a:pt x="328612" y="485590"/>
                  <a:pt x="328612" y="357855"/>
                </a:cubicBezTo>
                <a:cubicBezTo>
                  <a:pt x="328612" y="281638"/>
                  <a:pt x="326837" y="205413"/>
                  <a:pt x="323850" y="129255"/>
                </a:cubicBezTo>
                <a:cubicBezTo>
                  <a:pt x="323653" y="124239"/>
                  <a:pt x="321332" y="119457"/>
                  <a:pt x="319087" y="114967"/>
                </a:cubicBezTo>
                <a:cubicBezTo>
                  <a:pt x="316527" y="109848"/>
                  <a:pt x="312737" y="105442"/>
                  <a:pt x="309562" y="100680"/>
                </a:cubicBezTo>
                <a:cubicBezTo>
                  <a:pt x="307975" y="95917"/>
                  <a:pt x="307291" y="90751"/>
                  <a:pt x="304800" y="86392"/>
                </a:cubicBezTo>
                <a:cubicBezTo>
                  <a:pt x="300738" y="79283"/>
                  <a:pt x="284019" y="58251"/>
                  <a:pt x="276225" y="53055"/>
                </a:cubicBezTo>
                <a:cubicBezTo>
                  <a:pt x="272048" y="50270"/>
                  <a:pt x="266551" y="50270"/>
                  <a:pt x="261937" y="48292"/>
                </a:cubicBezTo>
                <a:cubicBezTo>
                  <a:pt x="255412" y="45495"/>
                  <a:pt x="249687" y="40807"/>
                  <a:pt x="242887" y="38767"/>
                </a:cubicBezTo>
                <a:cubicBezTo>
                  <a:pt x="233638" y="35992"/>
                  <a:pt x="223813" y="35732"/>
                  <a:pt x="214312" y="34005"/>
                </a:cubicBezTo>
                <a:cubicBezTo>
                  <a:pt x="206348" y="32557"/>
                  <a:pt x="198437" y="30830"/>
                  <a:pt x="190500" y="29242"/>
                </a:cubicBezTo>
                <a:cubicBezTo>
                  <a:pt x="185737" y="26067"/>
                  <a:pt x="181332" y="22277"/>
                  <a:pt x="176212" y="19717"/>
                </a:cubicBezTo>
                <a:cubicBezTo>
                  <a:pt x="136776" y="0"/>
                  <a:pt x="188586" y="32728"/>
                  <a:pt x="147637" y="5430"/>
                </a:cubicBezTo>
                <a:cubicBezTo>
                  <a:pt x="142875" y="8605"/>
                  <a:pt x="137628" y="11152"/>
                  <a:pt x="133350" y="14955"/>
                </a:cubicBezTo>
                <a:cubicBezTo>
                  <a:pt x="123282" y="23904"/>
                  <a:pt x="117554" y="39270"/>
                  <a:pt x="104775" y="43530"/>
                </a:cubicBezTo>
                <a:cubicBezTo>
                  <a:pt x="69465" y="55300"/>
                  <a:pt x="85180" y="48565"/>
                  <a:pt x="57150" y="62580"/>
                </a:cubicBezTo>
                <a:cubicBezTo>
                  <a:pt x="55562" y="67342"/>
                  <a:pt x="54632" y="72377"/>
                  <a:pt x="52387" y="76867"/>
                </a:cubicBezTo>
                <a:cubicBezTo>
                  <a:pt x="49827" y="81987"/>
                  <a:pt x="45187" y="85924"/>
                  <a:pt x="42862" y="91155"/>
                </a:cubicBezTo>
                <a:cubicBezTo>
                  <a:pt x="38784" y="100330"/>
                  <a:pt x="33337" y="119730"/>
                  <a:pt x="33337" y="119730"/>
                </a:cubicBezTo>
                <a:cubicBezTo>
                  <a:pt x="31265" y="134234"/>
                  <a:pt x="24837" y="177848"/>
                  <a:pt x="23812" y="191167"/>
                </a:cubicBezTo>
                <a:cubicBezTo>
                  <a:pt x="18698" y="257652"/>
                  <a:pt x="3969" y="274511"/>
                  <a:pt x="0" y="29118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grpSp>
        <p:nvGrpSpPr>
          <p:cNvPr id="72" name="Gruppe 43"/>
          <p:cNvGrpSpPr>
            <a:grpSpLocks/>
          </p:cNvGrpSpPr>
          <p:nvPr/>
        </p:nvGrpSpPr>
        <p:grpSpPr bwMode="auto">
          <a:xfrm>
            <a:off x="823197" y="3779717"/>
            <a:ext cx="1011237" cy="1008062"/>
            <a:chOff x="1475656" y="4797152"/>
            <a:chExt cx="1372080" cy="1252440"/>
          </a:xfrm>
        </p:grpSpPr>
        <p:pic>
          <p:nvPicPr>
            <p:cNvPr id="73" name="Picture 3" descr="P:\digital.bevaring.dk\Illustrations\web\Bevaringsmetoder_PreservationMethods_DigitalPreserva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4797152"/>
              <a:ext cx="1372080" cy="125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Rektangel 73"/>
            <p:cNvSpPr/>
            <p:nvPr/>
          </p:nvSpPr>
          <p:spPr>
            <a:xfrm>
              <a:off x="1835369" y="4797152"/>
              <a:ext cx="288632" cy="360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grpSp>
      <p:pic>
        <p:nvPicPr>
          <p:cNvPr id="75" name="Picture 2" descr="P:\digital.bevaring.dk\Illustrations\web\Lovgivning_LegalRestrictions_DigitalPreservati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33863" y="1403747"/>
            <a:ext cx="576262"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2" descr="P:\digital.bevaring.dk\Illustrations\web\Begivenheder_Events_DigitalPreservati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72731" y="5043876"/>
            <a:ext cx="863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 name="Gruppe 52"/>
          <p:cNvGrpSpPr/>
          <p:nvPr/>
        </p:nvGrpSpPr>
        <p:grpSpPr>
          <a:xfrm>
            <a:off x="7250822" y="3007221"/>
            <a:ext cx="1143840" cy="814348"/>
            <a:chOff x="7310207" y="3514369"/>
            <a:chExt cx="1143840" cy="814348"/>
          </a:xfrm>
        </p:grpSpPr>
        <p:grpSp>
          <p:nvGrpSpPr>
            <p:cNvPr id="54" name="Gruppe 60"/>
            <p:cNvGrpSpPr>
              <a:grpSpLocks/>
            </p:cNvGrpSpPr>
            <p:nvPr/>
          </p:nvGrpSpPr>
          <p:grpSpPr bwMode="auto">
            <a:xfrm>
              <a:off x="7990869" y="3623913"/>
              <a:ext cx="463178" cy="556102"/>
              <a:chOff x="8551729" y="4221090"/>
              <a:chExt cx="592277" cy="504056"/>
            </a:xfrm>
          </p:grpSpPr>
          <p:grpSp>
            <p:nvGrpSpPr>
              <p:cNvPr id="69" name="Gruppe 39"/>
              <p:cNvGrpSpPr>
                <a:grpSpLocks/>
              </p:cNvGrpSpPr>
              <p:nvPr/>
            </p:nvGrpSpPr>
            <p:grpSpPr bwMode="auto">
              <a:xfrm>
                <a:off x="8573490" y="4221090"/>
                <a:ext cx="570516" cy="504056"/>
                <a:chOff x="1547677" y="4797157"/>
                <a:chExt cx="901205" cy="1196752"/>
              </a:xfrm>
            </p:grpSpPr>
            <p:sp>
              <p:nvSpPr>
                <p:cNvPr id="71" name="Rektangel 70"/>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77" name="Billede 76" descr="house.png"/>
                <p:cNvPicPr>
                  <a:picLocks noChangeAspect="1"/>
                </p:cNvPicPr>
                <p:nvPr/>
              </p:nvPicPr>
              <p:blipFill>
                <a:blip r:embed="rId6"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70" name="Picture 3" descr="P:\ConferencesAndJournals\iPres\2016\PREMIS\Karakterisering_DigitalBevaring.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5" name="Billede 5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56" name="Gruppe 55"/>
            <p:cNvGrpSpPr/>
            <p:nvPr/>
          </p:nvGrpSpPr>
          <p:grpSpPr>
            <a:xfrm>
              <a:off x="7675295" y="3799563"/>
              <a:ext cx="316631" cy="529154"/>
              <a:chOff x="7520134" y="4865665"/>
              <a:chExt cx="331676" cy="583948"/>
            </a:xfrm>
          </p:grpSpPr>
          <p:sp>
            <p:nvSpPr>
              <p:cNvPr id="63" name="Rektangel 62"/>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5" name="Rektangel 64"/>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6" name="Rektangel 65"/>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7" name="Rektangel 66"/>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68" name="Billede 6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57" name="Billede 5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
        <p:nvSpPr>
          <p:cNvPr id="44" name="Google Shape;3894;p140"/>
          <p:cNvSpPr/>
          <p:nvPr/>
        </p:nvSpPr>
        <p:spPr>
          <a:xfrm>
            <a:off x="-215455" y="4757341"/>
            <a:ext cx="3189920" cy="95406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632423"/>
              </a:buClr>
              <a:buSzPts val="1800"/>
              <a:buFont typeface="Verdana"/>
              <a:buNone/>
            </a:pPr>
            <a:r>
              <a:rPr lang="en-US" b="1" i="1" dirty="0">
                <a:solidFill>
                  <a:srgbClr val="632423"/>
                </a:solidFill>
                <a:latin typeface="Verdana"/>
                <a:ea typeface="Verdana"/>
                <a:cs typeface="Verdana"/>
                <a:sym typeface="Verdana"/>
              </a:rPr>
              <a:t>i</a:t>
            </a:r>
            <a:r>
              <a:rPr lang="en-US" b="1" i="1" u="none" strike="noStrike" cap="none" dirty="0">
                <a:solidFill>
                  <a:srgbClr val="632423"/>
                </a:solidFill>
                <a:latin typeface="Verdana"/>
                <a:ea typeface="Verdana"/>
                <a:cs typeface="Verdana"/>
                <a:sym typeface="Verdana"/>
              </a:rPr>
              <a:t>ntellectual entity</a:t>
            </a:r>
          </a:p>
          <a:p>
            <a:pPr algn="ctr">
              <a:buClr>
                <a:srgbClr val="632423"/>
              </a:buClr>
              <a:buSzPts val="1800"/>
            </a:pPr>
            <a:r>
              <a:rPr lang="en-US" b="1" i="1" dirty="0">
                <a:solidFill>
                  <a:srgbClr val="632423"/>
                </a:solidFill>
                <a:latin typeface="Verdana"/>
                <a:ea typeface="Verdana"/>
                <a:cs typeface="Verdana"/>
                <a:sym typeface="Verdana"/>
              </a:rPr>
              <a:t>Representation</a:t>
            </a:r>
          </a:p>
          <a:p>
            <a:pPr algn="ctr">
              <a:buClr>
                <a:srgbClr val="632423"/>
              </a:buClr>
              <a:buSzPts val="1800"/>
            </a:pPr>
            <a:r>
              <a:rPr lang="da-DK" b="1" i="1" dirty="0">
                <a:solidFill>
                  <a:srgbClr val="632423"/>
                </a:solidFill>
                <a:latin typeface="Verdana"/>
                <a:ea typeface="Verdana"/>
                <a:cs typeface="Verdana"/>
                <a:sym typeface="Verdana"/>
              </a:rPr>
              <a:t>File</a:t>
            </a:r>
          </a:p>
          <a:p>
            <a:pPr algn="ctr">
              <a:buClr>
                <a:srgbClr val="632423"/>
              </a:buClr>
              <a:buSzPts val="1800"/>
            </a:pPr>
            <a:r>
              <a:rPr lang="en-US" b="1" i="1" dirty="0" err="1">
                <a:solidFill>
                  <a:srgbClr val="632423"/>
                </a:solidFill>
                <a:latin typeface="Verdana"/>
                <a:ea typeface="Verdana"/>
                <a:cs typeface="Verdana"/>
                <a:sym typeface="Verdana"/>
              </a:rPr>
              <a:t>Bitstream</a:t>
            </a:r>
            <a:endParaRPr lang="en-US" sz="1100" dirty="0">
              <a:ea typeface="Verdana"/>
            </a:endParaRPr>
          </a:p>
        </p:txBody>
      </p:sp>
    </p:spTree>
    <p:extLst>
      <p:ext uri="{BB962C8B-B14F-4D97-AF65-F5344CB8AC3E}">
        <p14:creationId xmlns:p14="http://schemas.microsoft.com/office/powerpoint/2010/main" val="11274352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108"/>
        <p:cNvGrpSpPr/>
        <p:nvPr/>
      </p:nvGrpSpPr>
      <p:grpSpPr>
        <a:xfrm>
          <a:off x="0" y="0"/>
          <a:ext cx="0" cy="0"/>
          <a:chOff x="0" y="0"/>
          <a:chExt cx="0" cy="0"/>
        </a:xfrm>
      </p:grpSpPr>
      <p:sp>
        <p:nvSpPr>
          <p:cNvPr id="3109" name="Google Shape;3109;p109"/>
          <p:cNvSpPr txBox="1">
            <a:spLocks noGrp="1"/>
          </p:cNvSpPr>
          <p:nvPr>
            <p:ph type="title"/>
          </p:nvPr>
        </p:nvSpPr>
        <p:spPr>
          <a:xfrm>
            <a:off x="2578100" y="2600325"/>
            <a:ext cx="6400800" cy="22860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dk1"/>
              </a:buClr>
              <a:buSzPts val="4000"/>
              <a:buFont typeface="Verdana"/>
              <a:buNone/>
            </a:pPr>
            <a:r>
              <a:rPr lang="en-US"/>
              <a:t>WHAT USE CASES DO YOU SEE?</a:t>
            </a:r>
            <a:endParaRPr/>
          </a:p>
        </p:txBody>
      </p:sp>
      <p:grpSp>
        <p:nvGrpSpPr>
          <p:cNvPr id="3110" name="Google Shape;3110;p109"/>
          <p:cNvGrpSpPr/>
          <p:nvPr/>
        </p:nvGrpSpPr>
        <p:grpSpPr>
          <a:xfrm flipH="1">
            <a:off x="179388" y="3135313"/>
            <a:ext cx="2160587" cy="3606800"/>
            <a:chOff x="6228184" y="1982391"/>
            <a:chExt cx="2592288" cy="4326930"/>
          </a:xfrm>
        </p:grpSpPr>
        <p:pic>
          <p:nvPicPr>
            <p:cNvPr id="3111" name="Google Shape;3111;p109"/>
            <p:cNvPicPr preferRelativeResize="0"/>
            <p:nvPr/>
          </p:nvPicPr>
          <p:blipFill rotWithShape="1">
            <a:blip r:embed="rId3">
              <a:alphaModFix/>
            </a:blip>
            <a:srcRect l="58854" b="6773"/>
            <a:stretch/>
          </p:blipFill>
          <p:spPr>
            <a:xfrm>
              <a:off x="6228184" y="1982391"/>
              <a:ext cx="2592288" cy="4326930"/>
            </a:xfrm>
            <a:prstGeom prst="rect">
              <a:avLst/>
            </a:prstGeom>
            <a:noFill/>
            <a:ln>
              <a:noFill/>
            </a:ln>
          </p:spPr>
        </p:pic>
        <p:pic>
          <p:nvPicPr>
            <p:cNvPr id="3112" name="Google Shape;3112;p109"/>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sp>
        <p:nvSpPr>
          <p:cNvPr id="3113" name="Google Shape;3113;p109"/>
          <p:cNvSpPr txBox="1">
            <a:spLocks noGrp="1"/>
          </p:cNvSpPr>
          <p:nvPr>
            <p:ph type="body" idx="1"/>
          </p:nvPr>
        </p:nvSpPr>
        <p:spPr>
          <a:xfrm>
            <a:off x="2578392" y="1066800"/>
            <a:ext cx="6400800" cy="1509712"/>
          </a:xfrm>
          <a:prstGeom prst="rect">
            <a:avLst/>
          </a:prstGeom>
          <a:noFill/>
          <a:ln>
            <a:noFill/>
          </a:ln>
        </p:spPr>
        <p:txBody>
          <a:bodyPr spcFirstLastPara="1" wrap="square" lIns="91425" tIns="45700" rIns="91425" bIns="45700" anchor="b" anchorCtr="0">
            <a:noAutofit/>
          </a:bodyPr>
          <a:lstStyle/>
          <a:p>
            <a:pPr marL="18288" lvl="0" indent="0" algn="l" rtl="0">
              <a:lnSpc>
                <a:spcPct val="115000"/>
              </a:lnSpc>
              <a:spcBef>
                <a:spcPts val="0"/>
              </a:spcBef>
              <a:spcAft>
                <a:spcPts val="0"/>
              </a:spcAft>
              <a:buSzPts val="1600"/>
              <a:buNone/>
            </a:pP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117"/>
        <p:cNvGrpSpPr/>
        <p:nvPr/>
      </p:nvGrpSpPr>
      <p:grpSpPr>
        <a:xfrm>
          <a:off x="0" y="0"/>
          <a:ext cx="0" cy="0"/>
          <a:chOff x="0" y="0"/>
          <a:chExt cx="0" cy="0"/>
        </a:xfrm>
      </p:grpSpPr>
      <p:sp>
        <p:nvSpPr>
          <p:cNvPr id="3118" name="Google Shape;3118;p110"/>
          <p:cNvSpPr txBox="1">
            <a:spLocks noGrp="1"/>
          </p:cNvSpPr>
          <p:nvPr>
            <p:ph type="title"/>
          </p:nvPr>
        </p:nvSpPr>
        <p:spPr>
          <a:xfrm>
            <a:off x="2578100" y="2600325"/>
            <a:ext cx="6400800" cy="22860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dk1"/>
              </a:buClr>
              <a:buSzPts val="4000"/>
              <a:buFont typeface="Verdana"/>
              <a:buNone/>
            </a:pPr>
            <a:r>
              <a:rPr lang="en-US"/>
              <a:t>LET’S HAVE A BREAK!</a:t>
            </a:r>
            <a:br>
              <a:rPr lang="en-US"/>
            </a:br>
            <a:r>
              <a:rPr lang="en-US"/>
              <a:t>11.00-11.30</a:t>
            </a:r>
            <a:endParaRPr/>
          </a:p>
        </p:txBody>
      </p:sp>
      <p:grpSp>
        <p:nvGrpSpPr>
          <p:cNvPr id="3119" name="Google Shape;3119;p110"/>
          <p:cNvGrpSpPr/>
          <p:nvPr/>
        </p:nvGrpSpPr>
        <p:grpSpPr>
          <a:xfrm flipH="1">
            <a:off x="179388" y="3135313"/>
            <a:ext cx="2160587" cy="3606800"/>
            <a:chOff x="6228184" y="1982391"/>
            <a:chExt cx="2592288" cy="4326930"/>
          </a:xfrm>
        </p:grpSpPr>
        <p:pic>
          <p:nvPicPr>
            <p:cNvPr id="3120" name="Google Shape;3120;p110"/>
            <p:cNvPicPr preferRelativeResize="0"/>
            <p:nvPr/>
          </p:nvPicPr>
          <p:blipFill rotWithShape="1">
            <a:blip r:embed="rId3">
              <a:alphaModFix/>
            </a:blip>
            <a:srcRect l="58854" b="6773"/>
            <a:stretch/>
          </p:blipFill>
          <p:spPr>
            <a:xfrm>
              <a:off x="6228184" y="1982391"/>
              <a:ext cx="2592288" cy="4326930"/>
            </a:xfrm>
            <a:prstGeom prst="rect">
              <a:avLst/>
            </a:prstGeom>
            <a:noFill/>
            <a:ln>
              <a:noFill/>
            </a:ln>
          </p:spPr>
        </p:pic>
        <p:pic>
          <p:nvPicPr>
            <p:cNvPr id="3121" name="Google Shape;3121;p110"/>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sp>
        <p:nvSpPr>
          <p:cNvPr id="3122" name="Google Shape;3122;p110"/>
          <p:cNvSpPr txBox="1">
            <a:spLocks noGrp="1"/>
          </p:cNvSpPr>
          <p:nvPr>
            <p:ph type="body" idx="1"/>
          </p:nvPr>
        </p:nvSpPr>
        <p:spPr>
          <a:xfrm>
            <a:off x="2578392" y="1066800"/>
            <a:ext cx="6400800" cy="1509712"/>
          </a:xfrm>
          <a:prstGeom prst="rect">
            <a:avLst/>
          </a:prstGeom>
          <a:noFill/>
          <a:ln>
            <a:noFill/>
          </a:ln>
        </p:spPr>
        <p:txBody>
          <a:bodyPr spcFirstLastPara="1" wrap="square" lIns="91425" tIns="45700" rIns="91425" bIns="45700" anchor="b" anchorCtr="0">
            <a:noAutofit/>
          </a:bodyPr>
          <a:lstStyle/>
          <a:p>
            <a:pPr marL="18288" lvl="0" indent="0" algn="l" rtl="0">
              <a:lnSpc>
                <a:spcPct val="115000"/>
              </a:lnSpc>
              <a:spcBef>
                <a:spcPts val="0"/>
              </a:spcBef>
              <a:spcAft>
                <a:spcPts val="0"/>
              </a:spcAft>
              <a:buSzPts val="1600"/>
              <a:buNone/>
            </a:pP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128"/>
        <p:cNvGrpSpPr/>
        <p:nvPr/>
      </p:nvGrpSpPr>
      <p:grpSpPr>
        <a:xfrm>
          <a:off x="0" y="0"/>
          <a:ext cx="0" cy="0"/>
          <a:chOff x="0" y="0"/>
          <a:chExt cx="0" cy="0"/>
        </a:xfrm>
      </p:grpSpPr>
      <p:sp>
        <p:nvSpPr>
          <p:cNvPr id="3129" name="Google Shape;3129;p111"/>
          <p:cNvSpPr txBox="1">
            <a:spLocks noGrp="1"/>
          </p:cNvSpPr>
          <p:nvPr>
            <p:ph type="title"/>
          </p:nvPr>
        </p:nvSpPr>
        <p:spPr>
          <a:xfrm>
            <a:off x="2483768" y="2600325"/>
            <a:ext cx="6660232" cy="22860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dk1"/>
              </a:buClr>
              <a:buSzPts val="4000"/>
              <a:buFont typeface="Verdana"/>
              <a:buNone/>
            </a:pPr>
            <a:r>
              <a:rPr lang="en-US"/>
              <a:t>HOW TO USE PREMIS?</a:t>
            </a:r>
            <a:br>
              <a:rPr lang="en-US"/>
            </a:br>
            <a:r>
              <a:rPr lang="en-US" b="0" cap="none">
                <a:solidFill>
                  <a:srgbClr val="8B8B8B"/>
                </a:solidFill>
                <a:latin typeface="Calibri"/>
                <a:ea typeface="Calibri"/>
                <a:cs typeface="Calibri"/>
                <a:sym typeface="Calibri"/>
              </a:rPr>
              <a:t>The Data Dictionary in action: PREMIS Conformance and repository interoperability</a:t>
            </a:r>
            <a:endParaRPr/>
          </a:p>
        </p:txBody>
      </p:sp>
      <p:sp>
        <p:nvSpPr>
          <p:cNvPr id="3130" name="Google Shape;3130;p111"/>
          <p:cNvSpPr txBox="1">
            <a:spLocks noGrp="1"/>
          </p:cNvSpPr>
          <p:nvPr>
            <p:ph type="body" idx="1"/>
          </p:nvPr>
        </p:nvSpPr>
        <p:spPr>
          <a:xfrm>
            <a:off x="2578100" y="1066800"/>
            <a:ext cx="6400800" cy="1509713"/>
          </a:xfrm>
          <a:prstGeom prst="rect">
            <a:avLst/>
          </a:prstGeom>
          <a:noFill/>
          <a:ln>
            <a:noFill/>
          </a:ln>
        </p:spPr>
        <p:txBody>
          <a:bodyPr spcFirstLastPara="1" wrap="square" lIns="91425" tIns="45700" rIns="91425" bIns="45700" anchor="b" anchorCtr="0">
            <a:noAutofit/>
          </a:bodyPr>
          <a:lstStyle/>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r>
              <a:rPr lang="en-US" sz="1800" b="1"/>
              <a:t>Micky Lindlar</a:t>
            </a:r>
            <a:endParaRPr/>
          </a:p>
          <a:p>
            <a:pPr marL="82550" lvl="0" indent="0" algn="l" rtl="0">
              <a:lnSpc>
                <a:spcPct val="127777"/>
              </a:lnSpc>
              <a:spcBef>
                <a:spcPts val="0"/>
              </a:spcBef>
              <a:spcAft>
                <a:spcPts val="0"/>
              </a:spcAft>
              <a:buSzPts val="1440"/>
              <a:buNone/>
            </a:pPr>
            <a:r>
              <a:rPr lang="en-US" sz="1800"/>
              <a:t>TIB - German National Library of Science and Technology</a:t>
            </a:r>
            <a:endParaRPr/>
          </a:p>
        </p:txBody>
      </p:sp>
      <p:grpSp>
        <p:nvGrpSpPr>
          <p:cNvPr id="3131" name="Google Shape;3131;p111"/>
          <p:cNvGrpSpPr/>
          <p:nvPr/>
        </p:nvGrpSpPr>
        <p:grpSpPr>
          <a:xfrm flipH="1">
            <a:off x="472029" y="3933056"/>
            <a:ext cx="1657981" cy="2767769"/>
            <a:chOff x="6228184" y="1982391"/>
            <a:chExt cx="2592288" cy="4326930"/>
          </a:xfrm>
        </p:grpSpPr>
        <p:pic>
          <p:nvPicPr>
            <p:cNvPr id="3132" name="Google Shape;3132;p111"/>
            <p:cNvPicPr preferRelativeResize="0"/>
            <p:nvPr/>
          </p:nvPicPr>
          <p:blipFill rotWithShape="1">
            <a:blip r:embed="rId3">
              <a:alphaModFix/>
            </a:blip>
            <a:srcRect l="58852" b="6773"/>
            <a:stretch/>
          </p:blipFill>
          <p:spPr>
            <a:xfrm>
              <a:off x="6228184" y="1982391"/>
              <a:ext cx="2592288" cy="4326930"/>
            </a:xfrm>
            <a:prstGeom prst="rect">
              <a:avLst/>
            </a:prstGeom>
            <a:noFill/>
            <a:ln>
              <a:noFill/>
            </a:ln>
          </p:spPr>
        </p:pic>
        <p:pic>
          <p:nvPicPr>
            <p:cNvPr id="3133" name="Google Shape;3133;p111"/>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sp>
        <p:nvSpPr>
          <p:cNvPr id="3134" name="Google Shape;3134;p111"/>
          <p:cNvSpPr/>
          <p:nvPr/>
        </p:nvSpPr>
        <p:spPr>
          <a:xfrm>
            <a:off x="395536" y="1034802"/>
            <a:ext cx="1657979" cy="1285592"/>
          </a:xfrm>
          <a:prstGeom prst="verticalScroll">
            <a:avLst>
              <a:gd name="adj" fmla="val 1250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Gill Sans"/>
              <a:buNone/>
            </a:pPr>
            <a:r>
              <a:rPr lang="en-US" sz="1400" b="0" i="0" u="none" strike="noStrike" cap="none">
                <a:solidFill>
                  <a:schemeClr val="lt1"/>
                </a:solidFill>
                <a:latin typeface="Gill Sans"/>
                <a:ea typeface="Gill Sans"/>
                <a:cs typeface="Gill Sans"/>
                <a:sym typeface="Gill Sans"/>
              </a:rPr>
              <a:t>PREMIS Conformance &amp; interoperability</a:t>
            </a:r>
            <a:endParaRPr sz="1800" b="0" i="0" u="none" strike="noStrike" cap="none">
              <a:solidFill>
                <a:schemeClr val="lt1"/>
              </a:solidFill>
              <a:latin typeface="Gill Sans"/>
              <a:ea typeface="Gill Sans"/>
              <a:cs typeface="Gill Sans"/>
              <a:sym typeface="Gill San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138"/>
        <p:cNvGrpSpPr/>
        <p:nvPr/>
      </p:nvGrpSpPr>
      <p:grpSpPr>
        <a:xfrm>
          <a:off x="0" y="0"/>
          <a:ext cx="0" cy="0"/>
          <a:chOff x="0" y="0"/>
          <a:chExt cx="0" cy="0"/>
        </a:xfrm>
      </p:grpSpPr>
      <p:sp>
        <p:nvSpPr>
          <p:cNvPr id="3139" name="Google Shape;3139;p112"/>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1"/>
              </a:buClr>
              <a:buSzPts val="1400"/>
              <a:buFont typeface="Verdana"/>
              <a:buNone/>
            </a:pPr>
            <a:r>
              <a:rPr lang="en-US"/>
              <a:t>PREMIS Conformance statement</a:t>
            </a:r>
            <a:endParaRPr/>
          </a:p>
        </p:txBody>
      </p:sp>
      <p:sp>
        <p:nvSpPr>
          <p:cNvPr id="3140" name="Google Shape;3140;p112"/>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lnSpc>
                <a:spcPct val="100000"/>
              </a:lnSpc>
              <a:spcBef>
                <a:spcPts val="0"/>
              </a:spcBef>
              <a:spcAft>
                <a:spcPts val="0"/>
              </a:spcAft>
              <a:buSzPts val="1600"/>
              <a:buChar char="▪"/>
            </a:pPr>
            <a:r>
              <a:rPr lang="en-US" u="sng">
                <a:solidFill>
                  <a:schemeClr val="hlink"/>
                </a:solidFill>
                <a:hlinkClick r:id="rId3"/>
              </a:rPr>
              <a:t>http://www.loc.gov/standards/premis/premis-conformance-20150429.pdf</a:t>
            </a:r>
            <a:r>
              <a:rPr lang="en-US"/>
              <a:t> </a:t>
            </a:r>
            <a:endParaRPr/>
          </a:p>
          <a:p>
            <a:pPr marL="365125" lvl="0" indent="-180975" algn="l" rtl="0">
              <a:lnSpc>
                <a:spcPct val="100000"/>
              </a:lnSpc>
              <a:spcBef>
                <a:spcPts val="0"/>
              </a:spcBef>
              <a:spcAft>
                <a:spcPts val="0"/>
              </a:spcAft>
              <a:buSzPts val="1600"/>
              <a:buNone/>
            </a:pPr>
            <a:endParaRPr/>
          </a:p>
          <a:p>
            <a:pPr marL="82550" lvl="0" indent="0" algn="l" rtl="0">
              <a:lnSpc>
                <a:spcPct val="100000"/>
              </a:lnSpc>
              <a:spcBef>
                <a:spcPts val="0"/>
              </a:spcBef>
              <a:spcAft>
                <a:spcPts val="0"/>
              </a:spcAft>
              <a:buSzPts val="1600"/>
              <a:buNone/>
            </a:pPr>
            <a:r>
              <a:rPr lang="en-US" b="1"/>
              <a:t>Baseline requirements:</a:t>
            </a:r>
            <a:endParaRPr/>
          </a:p>
          <a:p>
            <a:pPr marL="457200" lvl="0" indent="-330200" algn="l" rtl="0">
              <a:lnSpc>
                <a:spcPct val="100000"/>
              </a:lnSpc>
              <a:spcBef>
                <a:spcPts val="600"/>
              </a:spcBef>
              <a:spcAft>
                <a:spcPts val="0"/>
              </a:spcAft>
              <a:buSzPts val="1600"/>
              <a:buChar char="▪"/>
            </a:pPr>
            <a:r>
              <a:rPr lang="en-US"/>
              <a:t>For every implemented Entity (Objects, Events, Rights, Agents) mandatory semantic units must be captured </a:t>
            </a:r>
            <a:endParaRPr/>
          </a:p>
          <a:p>
            <a:pPr marL="914400" lvl="1" indent="-355600" algn="l" rtl="0">
              <a:lnSpc>
                <a:spcPct val="100000"/>
              </a:lnSpc>
              <a:spcBef>
                <a:spcPts val="550"/>
              </a:spcBef>
              <a:spcAft>
                <a:spcPts val="0"/>
              </a:spcAft>
              <a:buSzPts val="2000"/>
              <a:buChar char="◦"/>
            </a:pPr>
            <a:r>
              <a:rPr lang="en-US"/>
              <a:t>For those levels of Object that the repository supports (IE, representation, file, bitstream)</a:t>
            </a:r>
            <a:endParaRPr/>
          </a:p>
          <a:p>
            <a:pPr marL="457200" lvl="0" indent="-330200" algn="l" rtl="0">
              <a:lnSpc>
                <a:spcPct val="100000"/>
              </a:lnSpc>
              <a:spcBef>
                <a:spcPts val="600"/>
              </a:spcBef>
              <a:spcAft>
                <a:spcPts val="0"/>
              </a:spcAft>
              <a:buSzPts val="1600"/>
              <a:buChar char="▪"/>
            </a:pPr>
            <a:r>
              <a:rPr lang="en-US"/>
              <a:t>Requirements for </a:t>
            </a:r>
            <a:endParaRPr/>
          </a:p>
          <a:p>
            <a:pPr marL="457200" lvl="0" indent="-330200" algn="l" rtl="0">
              <a:lnSpc>
                <a:spcPct val="100000"/>
              </a:lnSpc>
              <a:spcBef>
                <a:spcPts val="600"/>
              </a:spcBef>
              <a:spcAft>
                <a:spcPts val="0"/>
              </a:spcAft>
              <a:buSzPts val="1600"/>
              <a:buChar char="▪"/>
            </a:pPr>
            <a:r>
              <a:rPr lang="en-US"/>
              <a:t>Shared name = Shared definition!</a:t>
            </a:r>
            <a:endParaRPr/>
          </a:p>
          <a:p>
            <a:pPr marL="457200" lvl="0" indent="-330200" algn="l" rtl="0">
              <a:lnSpc>
                <a:spcPct val="100000"/>
              </a:lnSpc>
              <a:spcBef>
                <a:spcPts val="600"/>
              </a:spcBef>
              <a:spcAft>
                <a:spcPts val="0"/>
              </a:spcAft>
              <a:buSzPts val="1600"/>
              <a:buChar char="▪"/>
            </a:pPr>
            <a:r>
              <a:rPr lang="en-US"/>
              <a:t>Shared definition without shared name -&gt; needs documentation</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144"/>
        <p:cNvGrpSpPr/>
        <p:nvPr/>
      </p:nvGrpSpPr>
      <p:grpSpPr>
        <a:xfrm>
          <a:off x="0" y="0"/>
          <a:ext cx="0" cy="0"/>
          <a:chOff x="0" y="0"/>
          <a:chExt cx="0" cy="0"/>
        </a:xfrm>
      </p:grpSpPr>
      <p:sp>
        <p:nvSpPr>
          <p:cNvPr id="3145" name="Google Shape;3145;p113"/>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1"/>
              </a:buClr>
              <a:buSzPts val="1400"/>
              <a:buFont typeface="Verdana"/>
              <a:buNone/>
            </a:pPr>
            <a:r>
              <a:rPr lang="en-US"/>
              <a:t>PREMIS Conformance Levels</a:t>
            </a:r>
            <a:endParaRPr/>
          </a:p>
        </p:txBody>
      </p:sp>
      <p:pic>
        <p:nvPicPr>
          <p:cNvPr id="3146" name="Google Shape;3146;p113"/>
          <p:cNvPicPr preferRelativeResize="0"/>
          <p:nvPr/>
        </p:nvPicPr>
        <p:blipFill rotWithShape="1">
          <a:blip r:embed="rId3">
            <a:alphaModFix/>
          </a:blip>
          <a:srcRect/>
          <a:stretch/>
        </p:blipFill>
        <p:spPr>
          <a:xfrm>
            <a:off x="472084" y="1725020"/>
            <a:ext cx="8199831" cy="3407959"/>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150"/>
        <p:cNvGrpSpPr/>
        <p:nvPr/>
      </p:nvGrpSpPr>
      <p:grpSpPr>
        <a:xfrm>
          <a:off x="0" y="0"/>
          <a:ext cx="0" cy="0"/>
          <a:chOff x="0" y="0"/>
          <a:chExt cx="0" cy="0"/>
        </a:xfrm>
      </p:grpSpPr>
      <p:sp>
        <p:nvSpPr>
          <p:cNvPr id="3151" name="Google Shape;3151;p114"/>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dk1"/>
              </a:buClr>
              <a:buSzPct val="64814"/>
              <a:buFont typeface="Verdana"/>
              <a:buNone/>
            </a:pPr>
            <a:r>
              <a:rPr lang="en-US"/>
              <a:t>Example: What‘s conformant and what isn‘t?</a:t>
            </a:r>
            <a:endParaRPr/>
          </a:p>
        </p:txBody>
      </p:sp>
      <p:pic>
        <p:nvPicPr>
          <p:cNvPr id="3152" name="Google Shape;3152;p114"/>
          <p:cNvPicPr preferRelativeResize="0"/>
          <p:nvPr/>
        </p:nvPicPr>
        <p:blipFill rotWithShape="1">
          <a:blip r:embed="rId3">
            <a:alphaModFix/>
          </a:blip>
          <a:srcRect/>
          <a:stretch/>
        </p:blipFill>
        <p:spPr>
          <a:xfrm rot="300774">
            <a:off x="4952589" y="1434616"/>
            <a:ext cx="4055421" cy="946265"/>
          </a:xfrm>
          <a:prstGeom prst="rect">
            <a:avLst/>
          </a:prstGeom>
          <a:noFill/>
          <a:ln w="9525" cap="flat" cmpd="sng">
            <a:solidFill>
              <a:schemeClr val="dk1"/>
            </a:solidFill>
            <a:prstDash val="solid"/>
            <a:miter lim="800000"/>
            <a:headEnd type="none" w="sm" len="sm"/>
            <a:tailEnd type="none" w="sm" len="sm"/>
          </a:ln>
        </p:spPr>
      </p:pic>
      <p:sp>
        <p:nvSpPr>
          <p:cNvPr id="3153" name="Google Shape;3153;p114"/>
          <p:cNvSpPr/>
          <p:nvPr/>
        </p:nvSpPr>
        <p:spPr>
          <a:xfrm rot="238200">
            <a:off x="6874526" y="1597441"/>
            <a:ext cx="605927" cy="220337"/>
          </a:xfrm>
          <a:prstGeom prst="rect">
            <a:avLst/>
          </a:prstGeom>
          <a:solidFill>
            <a:srgbClr val="FFFF00">
              <a:alpha val="3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Gill Sans"/>
              <a:buNone/>
            </a:pPr>
            <a:endParaRPr sz="1400" b="0" i="0" u="none" strike="noStrike" cap="none">
              <a:solidFill>
                <a:schemeClr val="lt1"/>
              </a:solidFill>
              <a:latin typeface="Arial"/>
              <a:ea typeface="Arial"/>
              <a:cs typeface="Arial"/>
              <a:sym typeface="Arial"/>
            </a:endParaRPr>
          </a:p>
        </p:txBody>
      </p:sp>
      <p:sp>
        <p:nvSpPr>
          <p:cNvPr id="3154" name="Google Shape;3154;p114"/>
          <p:cNvSpPr txBox="1"/>
          <p:nvPr/>
        </p:nvSpPr>
        <p:spPr>
          <a:xfrm>
            <a:off x="720000" y="2239218"/>
            <a:ext cx="3920170" cy="400110"/>
          </a:xfrm>
          <a:prstGeom prst="rect">
            <a:avLst/>
          </a:prstGeom>
          <a:noFill/>
          <a:ln w="9525" cap="flat" cmpd="sng">
            <a:solidFill>
              <a:srgbClr val="92D05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DOI:  10.5281/zenodo.5569542  </a:t>
            </a:r>
            <a:endParaRPr sz="1800">
              <a:solidFill>
                <a:schemeClr val="dk1"/>
              </a:solidFill>
              <a:latin typeface="Gill Sans"/>
              <a:ea typeface="Gill Sans"/>
              <a:cs typeface="Gill Sans"/>
              <a:sym typeface="Gill Sans"/>
            </a:endParaRPr>
          </a:p>
        </p:txBody>
      </p:sp>
      <p:sp>
        <p:nvSpPr>
          <p:cNvPr id="3155" name="Google Shape;3155;p114"/>
          <p:cNvSpPr txBox="1"/>
          <p:nvPr/>
        </p:nvSpPr>
        <p:spPr>
          <a:xfrm>
            <a:off x="720000" y="3425356"/>
            <a:ext cx="7541047" cy="1015663"/>
          </a:xfrm>
          <a:prstGeom prst="rect">
            <a:avLst/>
          </a:prstGeom>
          <a:noFill/>
          <a:ln w="9525" cap="flat" cmpd="sng">
            <a:solidFill>
              <a:srgbClr val="92D05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&lt;dc:identifier&gt;https://zenodo.org/record/5569578&lt;/dc:identifier&gt; &lt;dc:identifier&gt;10.5281/zenodo.5569578&lt;/dc:identifier&gt; &lt;dc:identifier&gt;oai:zenodo.org:5569578&lt;/dc:identifier&gt;</a:t>
            </a:r>
            <a:endParaRPr sz="1800">
              <a:solidFill>
                <a:schemeClr val="dk1"/>
              </a:solidFill>
              <a:latin typeface="Gill Sans"/>
              <a:ea typeface="Gill Sans"/>
              <a:cs typeface="Gill Sans"/>
              <a:sym typeface="Gill Sans"/>
            </a:endParaRPr>
          </a:p>
        </p:txBody>
      </p:sp>
      <p:sp>
        <p:nvSpPr>
          <p:cNvPr id="3156" name="Google Shape;3156;p114"/>
          <p:cNvSpPr txBox="1"/>
          <p:nvPr/>
        </p:nvSpPr>
        <p:spPr>
          <a:xfrm>
            <a:off x="720000" y="4648055"/>
            <a:ext cx="5293606" cy="400110"/>
          </a:xfrm>
          <a:prstGeom prst="rect">
            <a:avLst/>
          </a:prstGeom>
          <a:noFill/>
          <a:ln w="12700" cap="flat" cmpd="sng">
            <a:solidFill>
              <a:srgbClr val="FF000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&lt;objectIdentifier&gt;fmt/18&lt;/objectIdentifer&gt;</a:t>
            </a:r>
            <a:endParaRPr sz="1800">
              <a:solidFill>
                <a:schemeClr val="dk1"/>
              </a:solidFill>
              <a:latin typeface="Gill Sans"/>
              <a:ea typeface="Gill Sans"/>
              <a:cs typeface="Gill Sans"/>
              <a:sym typeface="Gill Sans"/>
            </a:endParaRPr>
          </a:p>
        </p:txBody>
      </p:sp>
      <p:sp>
        <p:nvSpPr>
          <p:cNvPr id="3157" name="Google Shape;3157;p114"/>
          <p:cNvSpPr txBox="1"/>
          <p:nvPr/>
        </p:nvSpPr>
        <p:spPr>
          <a:xfrm>
            <a:off x="720879" y="5232403"/>
            <a:ext cx="7883293" cy="1015663"/>
          </a:xfrm>
          <a:prstGeom prst="rect">
            <a:avLst/>
          </a:prstGeom>
          <a:noFill/>
          <a:ln w="9525" cap="flat" cmpd="sng">
            <a:solidFill>
              <a:srgbClr val="92D05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premis:objectIdentifier</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	premis:objectIdentiferType=„doi“</a:t>
            </a:r>
            <a:endParaRPr sz="1800">
              <a:solidFill>
                <a:schemeClr val="dk1"/>
              </a:solidFill>
              <a:latin typeface="Gill Sans"/>
              <a:ea typeface="Gill Sans"/>
              <a:cs typeface="Gill Sans"/>
              <a:sym typeface="Gill Sans"/>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	premis:objectIdentifierValtue=„10.5281/zenodo.5569542“</a:t>
            </a:r>
            <a:endParaRPr sz="2000" b="0" i="0" u="none" strike="noStrike" cap="none">
              <a:solidFill>
                <a:srgbClr val="000000"/>
              </a:solidFill>
              <a:latin typeface="Arial"/>
              <a:ea typeface="Arial"/>
              <a:cs typeface="Arial"/>
              <a:sym typeface="Arial"/>
            </a:endParaRPr>
          </a:p>
        </p:txBody>
      </p:sp>
      <p:sp>
        <p:nvSpPr>
          <p:cNvPr id="3158" name="Google Shape;3158;p114"/>
          <p:cNvSpPr txBox="1"/>
          <p:nvPr/>
        </p:nvSpPr>
        <p:spPr>
          <a:xfrm>
            <a:off x="720000" y="2861223"/>
            <a:ext cx="6540351" cy="400110"/>
          </a:xfrm>
          <a:prstGeom prst="rect">
            <a:avLst/>
          </a:prstGeom>
          <a:noFill/>
          <a:ln w="9525" cap="flat" cmpd="sng">
            <a:solidFill>
              <a:srgbClr val="92D05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Eindeutiger Bezeichner:10.5281/zenodo.5569542  </a:t>
            </a:r>
            <a:endParaRPr sz="2000" b="0" i="0" u="none" strike="noStrike" cap="none">
              <a:solidFill>
                <a:srgbClr val="000000"/>
              </a:solidFill>
              <a:latin typeface="Arial"/>
              <a:ea typeface="Arial"/>
              <a:cs typeface="Arial"/>
              <a:sym typeface="Arial"/>
            </a:endParaRPr>
          </a:p>
        </p:txBody>
      </p:sp>
      <p:sp>
        <p:nvSpPr>
          <p:cNvPr id="3159" name="Google Shape;3159;p114"/>
          <p:cNvSpPr txBox="1"/>
          <p:nvPr/>
        </p:nvSpPr>
        <p:spPr>
          <a:xfrm>
            <a:off x="720000" y="1576360"/>
            <a:ext cx="1939889" cy="400110"/>
          </a:xfrm>
          <a:prstGeom prst="rect">
            <a:avLst/>
          </a:prstGeom>
          <a:noFill/>
          <a:ln w="12700" cap="flat" cmpd="sng">
            <a:solidFill>
              <a:srgbClr val="FF000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None</a:t>
            </a:r>
            <a:endParaRPr sz="2000" b="0" i="0" u="none" strike="noStrike" cap="none">
              <a:solidFill>
                <a:srgbClr val="000000"/>
              </a:solidFill>
              <a:latin typeface="Arial"/>
              <a:ea typeface="Arial"/>
              <a:cs typeface="Arial"/>
              <a:sym typeface="Arial"/>
            </a:endParaRPr>
          </a:p>
        </p:txBody>
      </p:sp>
      <p:pic>
        <p:nvPicPr>
          <p:cNvPr id="3160" name="Google Shape;3160;p114" descr="C:\Users\LindlarM\AppData\Local\Microsoft\Windows\INetCache\IE\6P2EKG3G\Green_check.svg[1].png"/>
          <p:cNvPicPr preferRelativeResize="0"/>
          <p:nvPr/>
        </p:nvPicPr>
        <p:blipFill rotWithShape="1">
          <a:blip r:embed="rId4">
            <a:alphaModFix/>
          </a:blip>
          <a:srcRect/>
          <a:stretch/>
        </p:blipFill>
        <p:spPr>
          <a:xfrm>
            <a:off x="341447" y="2259896"/>
            <a:ext cx="379432" cy="379432"/>
          </a:xfrm>
          <a:prstGeom prst="rect">
            <a:avLst/>
          </a:prstGeom>
          <a:noFill/>
          <a:ln>
            <a:noFill/>
          </a:ln>
        </p:spPr>
      </p:pic>
      <p:pic>
        <p:nvPicPr>
          <p:cNvPr id="3161" name="Google Shape;3161;p114" descr="C:\Users\LindlarM\AppData\Local\Microsoft\Windows\INetCache\IE\6P2EKG3G\Green_check.svg[1].png"/>
          <p:cNvPicPr preferRelativeResize="0"/>
          <p:nvPr/>
        </p:nvPicPr>
        <p:blipFill rotWithShape="1">
          <a:blip r:embed="rId4">
            <a:alphaModFix/>
          </a:blip>
          <a:srcRect/>
          <a:stretch/>
        </p:blipFill>
        <p:spPr>
          <a:xfrm>
            <a:off x="339609" y="2897044"/>
            <a:ext cx="379432" cy="379432"/>
          </a:xfrm>
          <a:prstGeom prst="rect">
            <a:avLst/>
          </a:prstGeom>
          <a:noFill/>
          <a:ln>
            <a:noFill/>
          </a:ln>
        </p:spPr>
      </p:pic>
      <p:pic>
        <p:nvPicPr>
          <p:cNvPr id="3162" name="Google Shape;3162;p114" descr="C:\Users\LindlarM\AppData\Local\Microsoft\Windows\INetCache\IE\6P2EKG3G\Green_check.svg[1].png"/>
          <p:cNvPicPr preferRelativeResize="0"/>
          <p:nvPr/>
        </p:nvPicPr>
        <p:blipFill rotWithShape="1">
          <a:blip r:embed="rId4">
            <a:alphaModFix/>
          </a:blip>
          <a:srcRect/>
          <a:stretch/>
        </p:blipFill>
        <p:spPr>
          <a:xfrm>
            <a:off x="326754" y="3787583"/>
            <a:ext cx="379432" cy="379432"/>
          </a:xfrm>
          <a:prstGeom prst="rect">
            <a:avLst/>
          </a:prstGeom>
          <a:noFill/>
          <a:ln>
            <a:noFill/>
          </a:ln>
        </p:spPr>
      </p:pic>
      <p:pic>
        <p:nvPicPr>
          <p:cNvPr id="3163" name="Google Shape;3163;p114" descr="C:\Users\LindlarM\AppData\Local\Microsoft\Windows\INetCache\IE\6P2EKG3G\Green_check.svg[1].png"/>
          <p:cNvPicPr preferRelativeResize="0"/>
          <p:nvPr/>
        </p:nvPicPr>
        <p:blipFill rotWithShape="1">
          <a:blip r:embed="rId4">
            <a:alphaModFix/>
          </a:blip>
          <a:srcRect/>
          <a:stretch/>
        </p:blipFill>
        <p:spPr>
          <a:xfrm>
            <a:off x="-5841375" y="3874740"/>
            <a:ext cx="45719" cy="45719"/>
          </a:xfrm>
          <a:prstGeom prst="rect">
            <a:avLst/>
          </a:prstGeom>
          <a:noFill/>
          <a:ln>
            <a:noFill/>
          </a:ln>
        </p:spPr>
      </p:pic>
      <p:pic>
        <p:nvPicPr>
          <p:cNvPr id="3164" name="Google Shape;3164;p114" descr="C:\Users\LindlarM\AppData\Local\Microsoft\Windows\INetCache\IE\Z9LYINST\480px-Red_x.svg[1].png"/>
          <p:cNvPicPr preferRelativeResize="0"/>
          <p:nvPr/>
        </p:nvPicPr>
        <p:blipFill rotWithShape="1">
          <a:blip r:embed="rId5">
            <a:alphaModFix/>
          </a:blip>
          <a:srcRect/>
          <a:stretch/>
        </p:blipFill>
        <p:spPr>
          <a:xfrm>
            <a:off x="323294" y="1631814"/>
            <a:ext cx="331019" cy="331019"/>
          </a:xfrm>
          <a:prstGeom prst="rect">
            <a:avLst/>
          </a:prstGeom>
          <a:noFill/>
          <a:ln>
            <a:noFill/>
          </a:ln>
        </p:spPr>
      </p:pic>
      <p:pic>
        <p:nvPicPr>
          <p:cNvPr id="3165" name="Google Shape;3165;p114" descr="C:\Users\LindlarM\AppData\Local\Microsoft\Windows\INetCache\IE\6P2EKG3G\Green_check.svg[1].png"/>
          <p:cNvPicPr preferRelativeResize="0"/>
          <p:nvPr/>
        </p:nvPicPr>
        <p:blipFill rotWithShape="1">
          <a:blip r:embed="rId4">
            <a:alphaModFix/>
          </a:blip>
          <a:srcRect/>
          <a:stretch/>
        </p:blipFill>
        <p:spPr>
          <a:xfrm>
            <a:off x="-5841376" y="6925526"/>
            <a:ext cx="45719" cy="45719"/>
          </a:xfrm>
          <a:prstGeom prst="rect">
            <a:avLst/>
          </a:prstGeom>
          <a:noFill/>
          <a:ln>
            <a:noFill/>
          </a:ln>
        </p:spPr>
      </p:pic>
      <p:pic>
        <p:nvPicPr>
          <p:cNvPr id="3166" name="Google Shape;3166;p114" descr="C:\Users\LindlarM\AppData\Local\Microsoft\Windows\INetCache\IE\Z9LYINST\480px-Red_x.svg[1].png"/>
          <p:cNvPicPr preferRelativeResize="0"/>
          <p:nvPr/>
        </p:nvPicPr>
        <p:blipFill rotWithShape="1">
          <a:blip r:embed="rId5">
            <a:alphaModFix/>
          </a:blip>
          <a:srcRect/>
          <a:stretch/>
        </p:blipFill>
        <p:spPr>
          <a:xfrm>
            <a:off x="323293" y="4682600"/>
            <a:ext cx="331019" cy="331019"/>
          </a:xfrm>
          <a:prstGeom prst="rect">
            <a:avLst/>
          </a:prstGeom>
          <a:noFill/>
          <a:ln>
            <a:noFill/>
          </a:ln>
        </p:spPr>
      </p:pic>
      <p:pic>
        <p:nvPicPr>
          <p:cNvPr id="3167" name="Google Shape;3167;p114" descr="C:\Users\LindlarM\AppData\Local\Microsoft\Windows\INetCache\IE\6P2EKG3G\Green_check.svg[1].png"/>
          <p:cNvPicPr preferRelativeResize="0"/>
          <p:nvPr/>
        </p:nvPicPr>
        <p:blipFill rotWithShape="1">
          <a:blip r:embed="rId4">
            <a:alphaModFix/>
          </a:blip>
          <a:srcRect/>
          <a:stretch/>
        </p:blipFill>
        <p:spPr>
          <a:xfrm>
            <a:off x="274880" y="5550518"/>
            <a:ext cx="379432" cy="379432"/>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3173"/>
        <p:cNvGrpSpPr/>
        <p:nvPr/>
      </p:nvGrpSpPr>
      <p:grpSpPr>
        <a:xfrm>
          <a:off x="0" y="0"/>
          <a:ext cx="0" cy="0"/>
          <a:chOff x="0" y="0"/>
          <a:chExt cx="0" cy="0"/>
        </a:xfrm>
      </p:grpSpPr>
      <p:sp>
        <p:nvSpPr>
          <p:cNvPr id="3174" name="Google Shape;3174;p115"/>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1"/>
              </a:buClr>
              <a:buSzPts val="1400"/>
              <a:buFont typeface="Verdana"/>
              <a:buNone/>
            </a:pPr>
            <a:r>
              <a:rPr lang="en-US"/>
              <a:t>Which Entities to implement?</a:t>
            </a:r>
            <a:endParaRPr/>
          </a:p>
        </p:txBody>
      </p:sp>
      <p:sp>
        <p:nvSpPr>
          <p:cNvPr id="3175" name="Google Shape;3175;p115"/>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lnSpc>
                <a:spcPct val="100000"/>
              </a:lnSpc>
              <a:spcBef>
                <a:spcPts val="0"/>
              </a:spcBef>
              <a:spcAft>
                <a:spcPts val="0"/>
              </a:spcAft>
              <a:buSzPts val="1600"/>
              <a:buChar char="▪"/>
            </a:pPr>
            <a:r>
              <a:rPr lang="en-US"/>
              <a:t>Object is the core Entity (level A);</a:t>
            </a:r>
            <a:br>
              <a:rPr lang="en-US"/>
            </a:br>
            <a:endParaRPr/>
          </a:p>
          <a:p>
            <a:pPr marL="365125" lvl="0" indent="-282575" algn="l" rtl="0">
              <a:lnSpc>
                <a:spcPct val="100000"/>
              </a:lnSpc>
              <a:spcBef>
                <a:spcPts val="600"/>
              </a:spcBef>
              <a:spcAft>
                <a:spcPts val="0"/>
              </a:spcAft>
              <a:buSzPts val="1600"/>
              <a:buChar char="▪"/>
            </a:pPr>
            <a:r>
              <a:rPr lang="en-US"/>
              <a:t>Event and Agent are closely related (level B); implementing Agents has strong implications: it means the repository is able to manage and follow the use of its Agents in the Object lifecycle.</a:t>
            </a:r>
            <a:br>
              <a:rPr lang="en-US"/>
            </a:br>
            <a:endParaRPr/>
          </a:p>
          <a:p>
            <a:pPr marL="365125" lvl="0" indent="-282575" algn="l" rtl="0">
              <a:lnSpc>
                <a:spcPct val="100000"/>
              </a:lnSpc>
              <a:spcBef>
                <a:spcPts val="600"/>
              </a:spcBef>
              <a:spcAft>
                <a:spcPts val="0"/>
              </a:spcAft>
              <a:buSzPts val="1600"/>
              <a:buChar char="▪"/>
            </a:pPr>
            <a:r>
              <a:rPr lang="en-US"/>
              <a:t>The Rights Entity (excluded from the conformance statement) helps a repository tracking the intellectual property rights governing the Object, or some institutional policy.</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179"/>
        <p:cNvGrpSpPr/>
        <p:nvPr/>
      </p:nvGrpSpPr>
      <p:grpSpPr>
        <a:xfrm>
          <a:off x="0" y="0"/>
          <a:ext cx="0" cy="0"/>
          <a:chOff x="0" y="0"/>
          <a:chExt cx="0" cy="0"/>
        </a:xfrm>
      </p:grpSpPr>
      <p:sp>
        <p:nvSpPr>
          <p:cNvPr id="3180" name="Google Shape;3180;p116"/>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1"/>
              </a:buClr>
              <a:buSzPts val="1400"/>
              <a:buFont typeface="Verdana"/>
              <a:buNone/>
            </a:pPr>
            <a:r>
              <a:rPr lang="en-US"/>
              <a:t>Use case: For building other standards</a:t>
            </a:r>
            <a:endParaRPr/>
          </a:p>
        </p:txBody>
      </p:sp>
      <p:sp>
        <p:nvSpPr>
          <p:cNvPr id="3181" name="Google Shape;3181;p116"/>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lnSpc>
                <a:spcPct val="100000"/>
              </a:lnSpc>
              <a:spcBef>
                <a:spcPts val="0"/>
              </a:spcBef>
              <a:spcAft>
                <a:spcPts val="0"/>
              </a:spcAft>
              <a:buSzPts val="1600"/>
              <a:buChar char="▪"/>
            </a:pPr>
            <a:r>
              <a:rPr lang="en-US"/>
              <a:t>As a basis extended with locally-defined elements: Preservation Metadata Dictionary (Netherlands Institute for Sound and Vision).</a:t>
            </a:r>
            <a:br>
              <a:rPr lang="en-US"/>
            </a:br>
            <a:r>
              <a:rPr lang="en-US" u="sng">
                <a:solidFill>
                  <a:schemeClr val="hlink"/>
                </a:solidFill>
                <a:hlinkClick r:id="rId3"/>
              </a:rPr>
              <a:t>https://publications.beeldengeluid.nl/pub/389/BIJLAGE-C_Metadatadictionary-English.pdf</a:t>
            </a:r>
            <a:r>
              <a:rPr lang="en-US"/>
              <a:t> </a:t>
            </a:r>
            <a:endParaRPr/>
          </a:p>
          <a:p>
            <a:pPr marL="365125" lvl="0" indent="-282575" algn="l" rtl="0">
              <a:lnSpc>
                <a:spcPct val="100000"/>
              </a:lnSpc>
              <a:spcBef>
                <a:spcPts val="600"/>
              </a:spcBef>
              <a:spcAft>
                <a:spcPts val="0"/>
              </a:spcAft>
              <a:buSzPts val="1600"/>
              <a:buChar char="▪"/>
            </a:pPr>
            <a:r>
              <a:rPr lang="en-US"/>
              <a:t>As a free source of inspiration: DEPIP (Data Exchange Protocol for Interoperability and Preservation), ISO 20614. </a:t>
            </a:r>
            <a:br>
              <a:rPr lang="en-US"/>
            </a:br>
            <a:r>
              <a:rPr lang="en-US" u="sng">
                <a:solidFill>
                  <a:schemeClr val="hlink"/>
                </a:solidFill>
                <a:hlinkClick r:id="rId4"/>
              </a:rPr>
              <a:t>https://www.iso.org/standard/68562.html</a:t>
            </a:r>
            <a:r>
              <a:rPr lang="en-US"/>
              <a:t> </a:t>
            </a:r>
            <a:endParaRPr/>
          </a:p>
          <a:p>
            <a:pPr marL="365125" lvl="0" indent="-180975" algn="l" rtl="0">
              <a:lnSpc>
                <a:spcPct val="100000"/>
              </a:lnSpc>
              <a:spcBef>
                <a:spcPts val="600"/>
              </a:spcBef>
              <a:spcAft>
                <a:spcPts val="0"/>
              </a:spcAft>
              <a:buSzPts val="1600"/>
              <a:buNone/>
            </a:pPr>
            <a:endParaRPr/>
          </a:p>
          <a:p>
            <a:pPr marL="365125" lvl="0" indent="-282575" algn="l" rtl="0">
              <a:lnSpc>
                <a:spcPct val="100000"/>
              </a:lnSpc>
              <a:spcBef>
                <a:spcPts val="600"/>
              </a:spcBef>
              <a:spcAft>
                <a:spcPts val="0"/>
              </a:spcAft>
              <a:buSzPts val="1600"/>
              <a:buChar char="▪"/>
            </a:pPr>
            <a:r>
              <a:rPr lang="en-US"/>
              <a:t>No conformance, inspiration!</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3187"/>
        <p:cNvGrpSpPr/>
        <p:nvPr/>
      </p:nvGrpSpPr>
      <p:grpSpPr>
        <a:xfrm>
          <a:off x="0" y="0"/>
          <a:ext cx="0" cy="0"/>
          <a:chOff x="0" y="0"/>
          <a:chExt cx="0" cy="0"/>
        </a:xfrm>
      </p:grpSpPr>
      <p:sp>
        <p:nvSpPr>
          <p:cNvPr id="3188" name="Google Shape;3188;p117"/>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1"/>
              </a:buClr>
              <a:buSzPts val="1400"/>
              <a:buFont typeface="Verdana"/>
              <a:buNone/>
            </a:pPr>
            <a:r>
              <a:rPr lang="en-US"/>
              <a:t>Use case: As a self-assessment tool</a:t>
            </a:r>
            <a:endParaRPr/>
          </a:p>
        </p:txBody>
      </p:sp>
      <p:sp>
        <p:nvSpPr>
          <p:cNvPr id="3189" name="Google Shape;3189;p117"/>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lnSpc>
                <a:spcPct val="100000"/>
              </a:lnSpc>
              <a:spcBef>
                <a:spcPts val="0"/>
              </a:spcBef>
              <a:spcAft>
                <a:spcPts val="0"/>
              </a:spcAft>
              <a:buSzPts val="1600"/>
              <a:buChar char="▪"/>
            </a:pPr>
            <a:r>
              <a:rPr lang="en-US"/>
              <a:t>Am I able to provide information about my digital assets following the Data Dictionary structure and requirements?</a:t>
            </a:r>
            <a:endParaRPr/>
          </a:p>
          <a:p>
            <a:pPr marL="639763" lvl="1" indent="-236537" algn="l" rtl="0">
              <a:lnSpc>
                <a:spcPct val="100000"/>
              </a:lnSpc>
              <a:spcBef>
                <a:spcPts val="550"/>
              </a:spcBef>
              <a:spcAft>
                <a:spcPts val="0"/>
              </a:spcAft>
              <a:buSzPts val="2000"/>
              <a:buChar char="◦"/>
            </a:pPr>
            <a:r>
              <a:rPr lang="en-US"/>
              <a:t>I.e., documenting the mapping between my metadata structure and PREMIS semantic units.</a:t>
            </a:r>
            <a:endParaRPr/>
          </a:p>
          <a:p>
            <a:pPr marL="365125" lvl="0" indent="-180975" algn="l" rtl="0">
              <a:lnSpc>
                <a:spcPct val="100000"/>
              </a:lnSpc>
              <a:spcBef>
                <a:spcPts val="600"/>
              </a:spcBef>
              <a:spcAft>
                <a:spcPts val="0"/>
              </a:spcAft>
              <a:buSzPts val="1600"/>
              <a:buNone/>
            </a:pPr>
            <a:endParaRPr/>
          </a:p>
          <a:p>
            <a:pPr marL="365125" lvl="0" indent="-282575" algn="l" rtl="0">
              <a:lnSpc>
                <a:spcPct val="100000"/>
              </a:lnSpc>
              <a:spcBef>
                <a:spcPts val="600"/>
              </a:spcBef>
              <a:spcAft>
                <a:spcPts val="0"/>
              </a:spcAft>
              <a:buSzPts val="1600"/>
              <a:buChar char="▪"/>
            </a:pPr>
            <a:r>
              <a:rPr lang="en-US"/>
              <a:t>Conformance level 1 « through mapping » (see the Conformance Statement document, p. 5: </a:t>
            </a:r>
            <a:r>
              <a:rPr lang="en-US" u="sng">
                <a:solidFill>
                  <a:schemeClr val="hlink"/>
                </a:solidFill>
                <a:hlinkClick r:id="rId3"/>
              </a:rPr>
              <a:t>http://www.loc.gov/standards/premis/premis-conformance-20150429.pdf#page=5</a:t>
            </a:r>
            <a:r>
              <a:rPr lang="en-US"/>
              <a:t>) </a:t>
            </a:r>
            <a:endParaRPr/>
          </a:p>
          <a:p>
            <a:pPr marL="365125" lvl="0" indent="-180975" algn="l" rtl="0">
              <a:lnSpc>
                <a:spcPct val="100000"/>
              </a:lnSpc>
              <a:spcBef>
                <a:spcPts val="600"/>
              </a:spcBef>
              <a:spcAft>
                <a:spcPts val="0"/>
              </a:spcAft>
              <a:buSzPts val="1600"/>
              <a:buNone/>
            </a:pPr>
            <a:endParaRPr/>
          </a:p>
          <a:p>
            <a:pPr marL="365125" lvl="0" indent="-180975" algn="l" rtl="0">
              <a:lnSpc>
                <a:spcPct val="100000"/>
              </a:lnSpc>
              <a:spcBef>
                <a:spcPts val="600"/>
              </a:spcBef>
              <a:spcAft>
                <a:spcPts val="0"/>
              </a:spcAft>
              <a:buSzPts val="1600"/>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6"/>
          <p:cNvSpPr txBox="1">
            <a:spLocks noGrp="1"/>
          </p:cNvSpPr>
          <p:nvPr>
            <p:ph type="title"/>
          </p:nvPr>
        </p:nvSpPr>
        <p:spPr>
          <a:xfrm>
            <a:off x="2578100" y="2600325"/>
            <a:ext cx="6400800" cy="22860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dk1"/>
              </a:buClr>
              <a:buSzPts val="4000"/>
              <a:buFont typeface="Verdana"/>
              <a:buNone/>
            </a:pPr>
            <a:r>
              <a:rPr lang="en-US"/>
              <a:t>TODAY WE WONT TALK ABOUT SOME THINGS</a:t>
            </a:r>
            <a:endParaRPr/>
          </a:p>
        </p:txBody>
      </p:sp>
      <p:sp>
        <p:nvSpPr>
          <p:cNvPr id="232" name="Google Shape;232;p6"/>
          <p:cNvSpPr txBox="1">
            <a:spLocks noGrp="1"/>
          </p:cNvSpPr>
          <p:nvPr>
            <p:ph type="body" idx="1"/>
          </p:nvPr>
        </p:nvSpPr>
        <p:spPr>
          <a:xfrm>
            <a:off x="2578100" y="1066800"/>
            <a:ext cx="6400800" cy="1509713"/>
          </a:xfrm>
          <a:prstGeom prst="rect">
            <a:avLst/>
          </a:prstGeom>
          <a:noFill/>
          <a:ln>
            <a:noFill/>
          </a:ln>
        </p:spPr>
        <p:txBody>
          <a:bodyPr spcFirstLastPara="1" wrap="square" lIns="91425" tIns="45700" rIns="91425" bIns="45700" anchor="b" anchorCtr="0">
            <a:noAutofit/>
          </a:bodyPr>
          <a:lstStyle/>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r>
              <a:rPr lang="en-US" sz="1800" b="1"/>
              <a:t>Karin Bredenberg</a:t>
            </a:r>
            <a:endParaRPr/>
          </a:p>
          <a:p>
            <a:pPr marL="82550" lvl="0" indent="0" algn="l" rtl="0">
              <a:lnSpc>
                <a:spcPct val="127777"/>
              </a:lnSpc>
              <a:spcBef>
                <a:spcPts val="0"/>
              </a:spcBef>
              <a:spcAft>
                <a:spcPts val="0"/>
              </a:spcAft>
              <a:buSzPts val="1440"/>
              <a:buNone/>
            </a:pPr>
            <a:r>
              <a:rPr lang="en-US" sz="1800"/>
              <a:t>Kommunalförbundet Sydarkivera</a:t>
            </a:r>
            <a:endParaRPr/>
          </a:p>
          <a:p>
            <a:pPr marL="18288" lvl="0" indent="0" algn="l" rtl="0">
              <a:lnSpc>
                <a:spcPct val="115000"/>
              </a:lnSpc>
              <a:spcBef>
                <a:spcPts val="0"/>
              </a:spcBef>
              <a:spcAft>
                <a:spcPts val="0"/>
              </a:spcAft>
              <a:buSzPts val="1600"/>
              <a:buNone/>
            </a:pPr>
            <a:endParaRPr/>
          </a:p>
        </p:txBody>
      </p:sp>
      <p:grpSp>
        <p:nvGrpSpPr>
          <p:cNvPr id="233" name="Google Shape;233;p6"/>
          <p:cNvGrpSpPr/>
          <p:nvPr/>
        </p:nvGrpSpPr>
        <p:grpSpPr>
          <a:xfrm flipH="1">
            <a:off x="179388" y="3135313"/>
            <a:ext cx="2160587" cy="3606800"/>
            <a:chOff x="6228184" y="1982391"/>
            <a:chExt cx="2592288" cy="4326930"/>
          </a:xfrm>
        </p:grpSpPr>
        <p:pic>
          <p:nvPicPr>
            <p:cNvPr id="234" name="Google Shape;234;p6"/>
            <p:cNvPicPr preferRelativeResize="0"/>
            <p:nvPr/>
          </p:nvPicPr>
          <p:blipFill rotWithShape="1">
            <a:blip r:embed="rId3">
              <a:alphaModFix/>
            </a:blip>
            <a:srcRect l="58854" b="6773"/>
            <a:stretch/>
          </p:blipFill>
          <p:spPr>
            <a:xfrm>
              <a:off x="6228184" y="1982391"/>
              <a:ext cx="2592288" cy="4326930"/>
            </a:xfrm>
            <a:prstGeom prst="rect">
              <a:avLst/>
            </a:prstGeom>
            <a:noFill/>
            <a:ln>
              <a:noFill/>
            </a:ln>
          </p:spPr>
        </p:pic>
        <p:pic>
          <p:nvPicPr>
            <p:cNvPr id="235" name="Google Shape;235;p6"/>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193"/>
        <p:cNvGrpSpPr/>
        <p:nvPr/>
      </p:nvGrpSpPr>
      <p:grpSpPr>
        <a:xfrm>
          <a:off x="0" y="0"/>
          <a:ext cx="0" cy="0"/>
          <a:chOff x="0" y="0"/>
          <a:chExt cx="0" cy="0"/>
        </a:xfrm>
      </p:grpSpPr>
      <p:sp>
        <p:nvSpPr>
          <p:cNvPr id="3194" name="Google Shape;3194;p118"/>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dk1"/>
              </a:buClr>
              <a:buSzPts val="1400"/>
              <a:buFont typeface="Verdana"/>
              <a:buNone/>
            </a:pPr>
            <a:r>
              <a:rPr lang="en-US"/>
              <a:t>Use Case: As an export format</a:t>
            </a:r>
            <a:endParaRPr/>
          </a:p>
        </p:txBody>
      </p:sp>
      <p:sp>
        <p:nvSpPr>
          <p:cNvPr id="3195" name="Google Shape;3195;p118"/>
          <p:cNvSpPr txBox="1">
            <a:spLocks noGrp="1"/>
          </p:cNvSpPr>
          <p:nvPr>
            <p:ph type="body" idx="1"/>
          </p:nvPr>
        </p:nvSpPr>
        <p:spPr>
          <a:xfrm>
            <a:off x="530304" y="1412776"/>
            <a:ext cx="7498080" cy="5016624"/>
          </a:xfrm>
          <a:prstGeom prst="rect">
            <a:avLst/>
          </a:prstGeom>
          <a:noFill/>
          <a:ln>
            <a:noFill/>
          </a:ln>
        </p:spPr>
        <p:txBody>
          <a:bodyPr spcFirstLastPara="1" wrap="square" lIns="91425" tIns="45700" rIns="91425" bIns="45700" anchor="t" anchorCtr="0">
            <a:noAutofit/>
          </a:bodyPr>
          <a:lstStyle/>
          <a:p>
            <a:pPr marL="365125" lvl="0" indent="-282575" algn="l" rtl="0">
              <a:lnSpc>
                <a:spcPct val="100000"/>
              </a:lnSpc>
              <a:spcBef>
                <a:spcPts val="0"/>
              </a:spcBef>
              <a:spcAft>
                <a:spcPts val="0"/>
              </a:spcAft>
              <a:buSzPts val="1600"/>
              <a:buChar char="▪"/>
            </a:pPr>
            <a:r>
              <a:rPr lang="en-US"/>
              <a:t>Preferably in a PREMIS-endorsed expression (XML or RDF)</a:t>
            </a:r>
            <a:endParaRPr/>
          </a:p>
          <a:p>
            <a:pPr marL="365125" lvl="0" indent="-180975" algn="l" rtl="0">
              <a:lnSpc>
                <a:spcPct val="100000"/>
              </a:lnSpc>
              <a:spcBef>
                <a:spcPts val="600"/>
              </a:spcBef>
              <a:spcAft>
                <a:spcPts val="0"/>
              </a:spcAft>
              <a:buSzPts val="1600"/>
              <a:buNone/>
            </a:pPr>
            <a:endParaRPr/>
          </a:p>
          <a:p>
            <a:pPr marL="365125" lvl="0" indent="-282575" algn="l" rtl="0">
              <a:lnSpc>
                <a:spcPct val="100000"/>
              </a:lnSpc>
              <a:spcBef>
                <a:spcPts val="600"/>
              </a:spcBef>
              <a:spcAft>
                <a:spcPts val="0"/>
              </a:spcAft>
              <a:buSzPts val="1600"/>
              <a:buChar char="▪"/>
            </a:pPr>
            <a:r>
              <a:rPr lang="en-US"/>
              <a:t>Conformance level 2 « through export » (see the Conformance Statement document, p. 5: </a:t>
            </a:r>
            <a:r>
              <a:rPr lang="en-US" u="sng">
                <a:solidFill>
                  <a:schemeClr val="hlink"/>
                </a:solidFill>
                <a:hlinkClick r:id="rId3"/>
              </a:rPr>
              <a:t>http://www.loc.gov/standards/premis/premis-conformance-20150429.pdf#page=5</a:t>
            </a:r>
            <a:r>
              <a:rPr lang="en-US"/>
              <a:t>) </a:t>
            </a:r>
            <a:endParaRPr/>
          </a:p>
          <a:p>
            <a:pPr marL="365125" lvl="0" indent="-180975" algn="l" rtl="0">
              <a:lnSpc>
                <a:spcPct val="100000"/>
              </a:lnSpc>
              <a:spcBef>
                <a:spcPts val="600"/>
              </a:spcBef>
              <a:spcAft>
                <a:spcPts val="0"/>
              </a:spcAft>
              <a:buSzPts val="1600"/>
              <a:buNone/>
            </a:pPr>
            <a:endParaRPr/>
          </a:p>
          <a:p>
            <a:pPr marL="365125" lvl="0" indent="-180975" algn="l" rtl="0">
              <a:lnSpc>
                <a:spcPct val="100000"/>
              </a:lnSpc>
              <a:spcBef>
                <a:spcPts val="600"/>
              </a:spcBef>
              <a:spcAft>
                <a:spcPts val="0"/>
              </a:spcAft>
              <a:buSzPts val="1600"/>
              <a:buNone/>
            </a:pPr>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3201"/>
        <p:cNvGrpSpPr/>
        <p:nvPr/>
      </p:nvGrpSpPr>
      <p:grpSpPr>
        <a:xfrm>
          <a:off x="0" y="0"/>
          <a:ext cx="0" cy="0"/>
          <a:chOff x="0" y="0"/>
          <a:chExt cx="0" cy="0"/>
        </a:xfrm>
      </p:grpSpPr>
      <p:sp>
        <p:nvSpPr>
          <p:cNvPr id="3202" name="Google Shape;3202;p119"/>
          <p:cNvSpPr txBox="1">
            <a:spLocks noGrp="1"/>
          </p:cNvSpPr>
          <p:nvPr>
            <p:ph type="title"/>
          </p:nvPr>
        </p:nvSpPr>
        <p:spPr>
          <a:xfrm>
            <a:off x="529909" y="658813"/>
            <a:ext cx="7498080" cy="706437"/>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dk1"/>
              </a:buClr>
              <a:buSzPct val="64814"/>
              <a:buFont typeface="Verdana"/>
              <a:buNone/>
            </a:pPr>
            <a:r>
              <a:rPr lang="en-US"/>
              <a:t>Use case: As the native format of the repository Data Management module</a:t>
            </a:r>
            <a:endParaRPr/>
          </a:p>
        </p:txBody>
      </p:sp>
      <p:sp>
        <p:nvSpPr>
          <p:cNvPr id="3203" name="Google Shape;3203;p119"/>
          <p:cNvSpPr txBox="1">
            <a:spLocks noGrp="1"/>
          </p:cNvSpPr>
          <p:nvPr>
            <p:ph type="body" idx="1"/>
          </p:nvPr>
        </p:nvSpPr>
        <p:spPr>
          <a:xfrm>
            <a:off x="395536" y="1500912"/>
            <a:ext cx="8496944" cy="5016624"/>
          </a:xfrm>
          <a:prstGeom prst="rect">
            <a:avLst/>
          </a:prstGeom>
          <a:noFill/>
          <a:ln>
            <a:noFill/>
          </a:ln>
        </p:spPr>
        <p:txBody>
          <a:bodyPr spcFirstLastPara="1" wrap="square" lIns="91425" tIns="45700" rIns="91425" bIns="45700" anchor="t" anchorCtr="0">
            <a:noAutofit/>
          </a:bodyPr>
          <a:lstStyle/>
          <a:p>
            <a:pPr marL="82550" lvl="0" indent="0" algn="l" rtl="0">
              <a:lnSpc>
                <a:spcPct val="100000"/>
              </a:lnSpc>
              <a:spcBef>
                <a:spcPts val="0"/>
              </a:spcBef>
              <a:spcAft>
                <a:spcPts val="0"/>
              </a:spcAft>
              <a:buSzPts val="1600"/>
              <a:buNone/>
            </a:pPr>
            <a:r>
              <a:rPr lang="en-US" dirty="0"/>
              <a:t>Where to store PREMIS data?</a:t>
            </a:r>
            <a:endParaRPr dirty="0"/>
          </a:p>
          <a:p>
            <a:pPr marL="365125" lvl="0" indent="-282575" algn="l" rtl="0">
              <a:lnSpc>
                <a:spcPct val="100000"/>
              </a:lnSpc>
              <a:spcBef>
                <a:spcPts val="600"/>
              </a:spcBef>
              <a:spcAft>
                <a:spcPts val="0"/>
              </a:spcAft>
              <a:buSzPts val="1600"/>
              <a:buChar char="▪"/>
            </a:pPr>
            <a:r>
              <a:rPr lang="en-US" dirty="0"/>
              <a:t>Any technology, using a PREMIS-endorsed expression or not, can be used</a:t>
            </a:r>
            <a:endParaRPr dirty="0"/>
          </a:p>
          <a:p>
            <a:pPr marL="639763" lvl="1" indent="-236537" algn="l" rtl="0">
              <a:lnSpc>
                <a:spcPct val="100000"/>
              </a:lnSpc>
              <a:spcBef>
                <a:spcPts val="550"/>
              </a:spcBef>
              <a:spcAft>
                <a:spcPts val="0"/>
              </a:spcAft>
              <a:buSzPts val="2000"/>
              <a:buChar char="◦"/>
            </a:pPr>
            <a:r>
              <a:rPr lang="en-US" dirty="0"/>
              <a:t>Excel</a:t>
            </a:r>
            <a:endParaRPr dirty="0"/>
          </a:p>
          <a:p>
            <a:pPr marL="639763" lvl="1" indent="-236537" algn="l" rtl="0">
              <a:lnSpc>
                <a:spcPct val="100000"/>
              </a:lnSpc>
              <a:spcBef>
                <a:spcPts val="550"/>
              </a:spcBef>
              <a:spcAft>
                <a:spcPts val="0"/>
              </a:spcAft>
              <a:buSzPts val="2000"/>
              <a:buChar char="◦"/>
            </a:pPr>
            <a:r>
              <a:rPr lang="en-US" dirty="0"/>
              <a:t>CVS file</a:t>
            </a:r>
            <a:endParaRPr dirty="0"/>
          </a:p>
          <a:p>
            <a:pPr marL="639763" lvl="1" indent="-236537" algn="l" rtl="0">
              <a:lnSpc>
                <a:spcPct val="100000"/>
              </a:lnSpc>
              <a:spcBef>
                <a:spcPts val="550"/>
              </a:spcBef>
              <a:spcAft>
                <a:spcPts val="0"/>
              </a:spcAft>
              <a:buSzPts val="2000"/>
              <a:buChar char="◦"/>
            </a:pPr>
            <a:r>
              <a:rPr lang="en-US" dirty="0"/>
              <a:t>XML database</a:t>
            </a:r>
            <a:endParaRPr dirty="0"/>
          </a:p>
          <a:p>
            <a:pPr marL="639763" lvl="1" indent="-236537" algn="l" rtl="0">
              <a:lnSpc>
                <a:spcPct val="100000"/>
              </a:lnSpc>
              <a:spcBef>
                <a:spcPts val="550"/>
              </a:spcBef>
              <a:spcAft>
                <a:spcPts val="0"/>
              </a:spcAft>
              <a:buSzPts val="2000"/>
              <a:buChar char="◦"/>
            </a:pPr>
            <a:r>
              <a:rPr lang="en-US" dirty="0"/>
              <a:t>RDF triple store</a:t>
            </a:r>
            <a:endParaRPr dirty="0"/>
          </a:p>
          <a:p>
            <a:pPr marL="639763" lvl="1" indent="-236537" algn="l" rtl="0">
              <a:lnSpc>
                <a:spcPct val="100000"/>
              </a:lnSpc>
              <a:spcBef>
                <a:spcPts val="550"/>
              </a:spcBef>
              <a:spcAft>
                <a:spcPts val="0"/>
              </a:spcAft>
              <a:buSzPts val="2000"/>
              <a:buChar char="◦"/>
            </a:pPr>
            <a:r>
              <a:rPr lang="en-US" dirty="0"/>
              <a:t>(relational) database </a:t>
            </a:r>
            <a:endParaRPr dirty="0"/>
          </a:p>
          <a:p>
            <a:pPr marL="639763" lvl="1" indent="-236537" algn="l" rtl="0">
              <a:lnSpc>
                <a:spcPct val="100000"/>
              </a:lnSpc>
              <a:spcBef>
                <a:spcPts val="550"/>
              </a:spcBef>
              <a:spcAft>
                <a:spcPts val="0"/>
              </a:spcAft>
              <a:buSzPts val="2000"/>
              <a:buChar char="◦"/>
            </a:pPr>
            <a:r>
              <a:rPr lang="en-US" dirty="0"/>
              <a:t>etc.</a:t>
            </a:r>
            <a:endParaRPr dirty="0"/>
          </a:p>
          <a:p>
            <a:pPr marL="365125" lvl="0" indent="-180975" algn="l" rtl="0">
              <a:lnSpc>
                <a:spcPct val="100000"/>
              </a:lnSpc>
              <a:spcBef>
                <a:spcPts val="600"/>
              </a:spcBef>
              <a:spcAft>
                <a:spcPts val="0"/>
              </a:spcAft>
              <a:buSzPts val="1600"/>
              <a:buNone/>
            </a:pPr>
            <a:endParaRPr dirty="0"/>
          </a:p>
          <a:p>
            <a:pPr marL="365125" lvl="0" indent="-282575" algn="l" rtl="0">
              <a:lnSpc>
                <a:spcPct val="100000"/>
              </a:lnSpc>
              <a:spcBef>
                <a:spcPts val="600"/>
              </a:spcBef>
              <a:spcAft>
                <a:spcPts val="0"/>
              </a:spcAft>
              <a:buSzPts val="1600"/>
              <a:buChar char="▪"/>
            </a:pPr>
            <a:r>
              <a:rPr lang="en-US" dirty="0"/>
              <a:t>Conformance level 3 « through internal implementation » (see the Conformance Statement document, p. 6: </a:t>
            </a:r>
            <a:r>
              <a:rPr lang="en-US" u="sng" dirty="0">
                <a:solidFill>
                  <a:schemeClr val="hlink"/>
                </a:solidFill>
                <a:hlinkClick r:id="rId3"/>
              </a:rPr>
              <a:t>http://www.loc.gov/standards/premis/premis-conformance-20150429.pdf#page=6</a:t>
            </a:r>
            <a:r>
              <a:rPr lang="en-US" dirty="0"/>
              <a:t>) </a:t>
            </a:r>
            <a:endParaRPr dirty="0"/>
          </a:p>
          <a:p>
            <a:pPr marL="365125" lvl="0" indent="-180975" algn="l" rtl="0">
              <a:lnSpc>
                <a:spcPct val="100000"/>
              </a:lnSpc>
              <a:spcBef>
                <a:spcPts val="600"/>
              </a:spcBef>
              <a:spcAft>
                <a:spcPts val="0"/>
              </a:spcAft>
              <a:buSzPts val="1600"/>
              <a:buNone/>
            </a:pPr>
            <a:endParaRP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a:t>Examples for different implementations: </a:t>
            </a:r>
            <a:br>
              <a:rPr lang="en-US" dirty="0"/>
            </a:br>
            <a:r>
              <a:rPr lang="de-DE" dirty="0"/>
              <a:t>RDF </a:t>
            </a:r>
            <a:r>
              <a:rPr lang="de-DE" dirty="0" err="1"/>
              <a:t>and</a:t>
            </a:r>
            <a:r>
              <a:rPr lang="de-DE" dirty="0"/>
              <a:t> XML</a:t>
            </a:r>
          </a:p>
        </p:txBody>
      </p:sp>
      <p:sp>
        <p:nvSpPr>
          <p:cNvPr id="3" name="Textplatzhalter 2"/>
          <p:cNvSpPr>
            <a:spLocks noGrp="1"/>
          </p:cNvSpPr>
          <p:nvPr>
            <p:ph type="body" idx="1"/>
          </p:nvPr>
        </p:nvSpPr>
        <p:spPr>
          <a:xfrm>
            <a:off x="510561" y="4116646"/>
            <a:ext cx="8446548" cy="2352979"/>
          </a:xfrm>
          <a:ln>
            <a:solidFill>
              <a:srgbClr val="002060"/>
            </a:solidFill>
          </a:ln>
        </p:spPr>
        <p:txBody>
          <a:bodyPr/>
          <a:lstStyle/>
          <a:p>
            <a:pPr marL="127000" indent="0">
              <a:buNone/>
            </a:pPr>
            <a:r>
              <a:rPr lang="de-DE" sz="1400" dirty="0">
                <a:solidFill>
                  <a:srgbClr val="0070C0"/>
                </a:solidFill>
              </a:rPr>
              <a:t>&lt;</a:t>
            </a:r>
            <a:r>
              <a:rPr lang="de-DE" sz="1400" dirty="0" err="1">
                <a:solidFill>
                  <a:srgbClr val="0070C0"/>
                </a:solidFill>
              </a:rPr>
              <a:t>premis:fixity</a:t>
            </a:r>
            <a:r>
              <a:rPr lang="de-DE" sz="1400" dirty="0">
                <a:solidFill>
                  <a:srgbClr val="0070C0"/>
                </a:solidFill>
              </a:rPr>
              <a:t>&gt;</a:t>
            </a:r>
          </a:p>
          <a:p>
            <a:pPr marL="127000" indent="0">
              <a:buNone/>
            </a:pPr>
            <a:r>
              <a:rPr lang="de-DE" sz="1400" dirty="0"/>
              <a:t>   </a:t>
            </a:r>
            <a:r>
              <a:rPr lang="de-DE" sz="1400" dirty="0">
                <a:solidFill>
                  <a:srgbClr val="0070C0"/>
                </a:solidFill>
              </a:rPr>
              <a:t>&lt;</a:t>
            </a:r>
            <a:r>
              <a:rPr lang="de-DE" sz="1400" dirty="0" err="1">
                <a:solidFill>
                  <a:srgbClr val="0070C0"/>
                </a:solidFill>
              </a:rPr>
              <a:t>premis:messageDigestAlgorithm</a:t>
            </a:r>
            <a:r>
              <a:rPr lang="de-DE" sz="1400" dirty="0">
                <a:solidFill>
                  <a:srgbClr val="0070C0"/>
                </a:solidFill>
              </a:rPr>
              <a:t>&gt;</a:t>
            </a:r>
            <a:r>
              <a:rPr lang="de-DE" sz="1400" dirty="0">
                <a:solidFill>
                  <a:srgbClr val="FF0000"/>
                </a:solidFill>
              </a:rPr>
              <a:t>SHA-256</a:t>
            </a:r>
            <a:r>
              <a:rPr lang="de-DE" sz="1400" dirty="0">
                <a:solidFill>
                  <a:srgbClr val="0070C0"/>
                </a:solidFill>
              </a:rPr>
              <a:t>&lt;/</a:t>
            </a:r>
            <a:r>
              <a:rPr lang="de-DE" sz="1400" dirty="0" err="1">
                <a:solidFill>
                  <a:srgbClr val="0070C0"/>
                </a:solidFill>
              </a:rPr>
              <a:t>premis:messageDigestAlgorithm</a:t>
            </a:r>
            <a:r>
              <a:rPr lang="de-DE" sz="1400" dirty="0">
                <a:solidFill>
                  <a:srgbClr val="0070C0"/>
                </a:solidFill>
              </a:rPr>
              <a:t>&gt;</a:t>
            </a:r>
          </a:p>
          <a:p>
            <a:pPr marL="127000" indent="0">
              <a:buNone/>
            </a:pPr>
            <a:r>
              <a:rPr lang="de-DE" sz="1400" dirty="0"/>
              <a:t>   </a:t>
            </a:r>
            <a:r>
              <a:rPr lang="de-DE" sz="1400" dirty="0">
                <a:solidFill>
                  <a:srgbClr val="0070C0"/>
                </a:solidFill>
              </a:rPr>
              <a:t>&lt;</a:t>
            </a:r>
            <a:r>
              <a:rPr lang="de-DE" sz="1400" dirty="0" err="1">
                <a:solidFill>
                  <a:srgbClr val="0070C0"/>
                </a:solidFill>
              </a:rPr>
              <a:t>premis:messageDigest</a:t>
            </a:r>
            <a:r>
              <a:rPr lang="de-DE" sz="1400" dirty="0">
                <a:solidFill>
                  <a:srgbClr val="0070C0"/>
                </a:solidFill>
              </a:rPr>
              <a:t>&gt;</a:t>
            </a:r>
          </a:p>
          <a:p>
            <a:pPr marL="127000" indent="0">
              <a:buNone/>
            </a:pPr>
            <a:r>
              <a:rPr lang="de-DE" sz="1400" dirty="0">
                <a:solidFill>
                  <a:srgbClr val="FF0000"/>
                </a:solidFill>
              </a:rPr>
              <a:t>d2bed92b73c7090bb30a0b30016882e7069c437488e1513e9deaacbe29d38d92</a:t>
            </a:r>
          </a:p>
          <a:p>
            <a:pPr marL="127000" indent="0">
              <a:buNone/>
            </a:pPr>
            <a:r>
              <a:rPr lang="de-DE" sz="1400" dirty="0"/>
              <a:t>   </a:t>
            </a:r>
            <a:r>
              <a:rPr lang="de-DE" sz="1400" dirty="0">
                <a:solidFill>
                  <a:srgbClr val="0070C0"/>
                </a:solidFill>
              </a:rPr>
              <a:t>&lt;/</a:t>
            </a:r>
            <a:r>
              <a:rPr lang="de-DE" sz="1400" dirty="0" err="1">
                <a:solidFill>
                  <a:srgbClr val="0070C0"/>
                </a:solidFill>
              </a:rPr>
              <a:t>premis:messageDigest</a:t>
            </a:r>
            <a:r>
              <a:rPr lang="de-DE" sz="1400" dirty="0">
                <a:solidFill>
                  <a:srgbClr val="0070C0"/>
                </a:solidFill>
              </a:rPr>
              <a:t>&gt;</a:t>
            </a:r>
          </a:p>
          <a:p>
            <a:pPr marL="127000" indent="0">
              <a:buNone/>
            </a:pPr>
            <a:r>
              <a:rPr lang="de-DE" sz="1400" dirty="0"/>
              <a:t>   </a:t>
            </a:r>
            <a:r>
              <a:rPr lang="de-DE" sz="1400" dirty="0">
                <a:solidFill>
                  <a:srgbClr val="0070C0"/>
                </a:solidFill>
              </a:rPr>
              <a:t>&lt;</a:t>
            </a:r>
            <a:r>
              <a:rPr lang="de-DE" sz="1400" dirty="0" err="1">
                <a:solidFill>
                  <a:srgbClr val="0070C0"/>
                </a:solidFill>
              </a:rPr>
              <a:t>premis:messageDigestOriginator</a:t>
            </a:r>
            <a:r>
              <a:rPr lang="de-DE" sz="1400" dirty="0">
                <a:solidFill>
                  <a:srgbClr val="0070C0"/>
                </a:solidFill>
              </a:rPr>
              <a:t>&gt;</a:t>
            </a:r>
            <a:r>
              <a:rPr lang="de-DE" sz="1400" dirty="0">
                <a:solidFill>
                  <a:srgbClr val="FF0000"/>
                </a:solidFill>
              </a:rPr>
              <a:t>NRI</a:t>
            </a:r>
            <a:r>
              <a:rPr lang="de-DE" sz="1400" dirty="0">
                <a:solidFill>
                  <a:srgbClr val="0070C0"/>
                </a:solidFill>
              </a:rPr>
              <a:t>&lt;/</a:t>
            </a:r>
            <a:r>
              <a:rPr lang="de-DE" sz="1400" dirty="0" err="1">
                <a:solidFill>
                  <a:srgbClr val="0070C0"/>
                </a:solidFill>
              </a:rPr>
              <a:t>premis:messageDigestOriginator</a:t>
            </a:r>
            <a:r>
              <a:rPr lang="de-DE" sz="1400" dirty="0">
                <a:solidFill>
                  <a:srgbClr val="0070C0"/>
                </a:solidFill>
              </a:rPr>
              <a:t>&gt;</a:t>
            </a:r>
          </a:p>
          <a:p>
            <a:pPr marL="127000" indent="0">
              <a:buNone/>
            </a:pPr>
            <a:r>
              <a:rPr lang="de-DE" sz="1400" dirty="0">
                <a:solidFill>
                  <a:srgbClr val="0070C0"/>
                </a:solidFill>
              </a:rPr>
              <a:t>&lt;/</a:t>
            </a:r>
            <a:r>
              <a:rPr lang="de-DE" sz="1400" dirty="0" err="1">
                <a:solidFill>
                  <a:srgbClr val="0070C0"/>
                </a:solidFill>
              </a:rPr>
              <a:t>premis:fixity</a:t>
            </a:r>
            <a:r>
              <a:rPr lang="de-DE" sz="1400" dirty="0">
                <a:solidFill>
                  <a:srgbClr val="0070C0"/>
                </a:solidFill>
              </a:rPr>
              <a:t>&gt;</a:t>
            </a:r>
          </a:p>
        </p:txBody>
      </p:sp>
      <p:sp>
        <p:nvSpPr>
          <p:cNvPr id="5" name="Textplatzhalter 2"/>
          <p:cNvSpPr txBox="1">
            <a:spLocks/>
          </p:cNvSpPr>
          <p:nvPr/>
        </p:nvSpPr>
        <p:spPr>
          <a:xfrm>
            <a:off x="797981" y="1523309"/>
            <a:ext cx="7498080" cy="2498085"/>
          </a:xfrm>
          <a:prstGeom prst="rect">
            <a:avLst/>
          </a:prstGeom>
          <a:noFill/>
          <a:ln>
            <a:solidFill>
              <a:schemeClr val="accent1"/>
            </a:solid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30200" algn="l" rtl="0">
              <a:lnSpc>
                <a:spcPct val="100000"/>
              </a:lnSpc>
              <a:spcBef>
                <a:spcPts val="600"/>
              </a:spcBef>
              <a:spcAft>
                <a:spcPts val="0"/>
              </a:spcAft>
              <a:buClr>
                <a:srgbClr val="E46C0A"/>
              </a:buClr>
              <a:buSzPts val="1600"/>
              <a:buFont typeface="Noto Sans Symbols"/>
              <a:buChar char="▪"/>
              <a:defRPr sz="2000" b="0" i="0" u="none" strike="noStrike" cap="none">
                <a:solidFill>
                  <a:schemeClr val="dk1"/>
                </a:solidFill>
                <a:latin typeface="Verdana"/>
                <a:ea typeface="Verdana"/>
                <a:cs typeface="Verdana"/>
                <a:sym typeface="Verdana"/>
              </a:defRPr>
            </a:lvl1pPr>
            <a:lvl2pPr marL="914400" marR="0" lvl="1" indent="-355600" algn="l" rtl="0">
              <a:lnSpc>
                <a:spcPct val="100000"/>
              </a:lnSpc>
              <a:spcBef>
                <a:spcPts val="550"/>
              </a:spcBef>
              <a:spcAft>
                <a:spcPts val="0"/>
              </a:spcAft>
              <a:buClr>
                <a:srgbClr val="E36C09"/>
              </a:buClr>
              <a:buSzPts val="2000"/>
              <a:buFont typeface="Verdana"/>
              <a:buChar char="◦"/>
              <a:defRPr sz="2000" b="0" i="0" u="none" strike="noStrike" cap="none">
                <a:solidFill>
                  <a:schemeClr val="dk1"/>
                </a:solidFill>
                <a:latin typeface="Verdana"/>
                <a:ea typeface="Verdana"/>
                <a:cs typeface="Verdana"/>
                <a:sym typeface="Verdana"/>
              </a:defRPr>
            </a:lvl2pPr>
            <a:lvl3pPr marL="1371600" marR="0" lvl="2" indent="-342900" algn="l" rtl="0">
              <a:lnSpc>
                <a:spcPct val="100000"/>
              </a:lnSpc>
              <a:spcBef>
                <a:spcPts val="360"/>
              </a:spcBef>
              <a:spcAft>
                <a:spcPts val="0"/>
              </a:spcAft>
              <a:buClr>
                <a:srgbClr val="E36C09"/>
              </a:buClr>
              <a:buSzPts val="1800"/>
              <a:buFont typeface="Noto Sans Symbols"/>
              <a:buChar char="●"/>
              <a:defRPr sz="1800" b="0" i="0" u="none" strike="noStrike" cap="none">
                <a:solidFill>
                  <a:schemeClr val="dk1"/>
                </a:solidFill>
                <a:latin typeface="Verdana"/>
                <a:ea typeface="Verdana"/>
                <a:cs typeface="Verdana"/>
                <a:sym typeface="Verdana"/>
              </a:defRPr>
            </a:lvl3pPr>
            <a:lvl4pPr marL="1828800" marR="0" lvl="3" indent="-330200" algn="l" rtl="0">
              <a:lnSpc>
                <a:spcPct val="100000"/>
              </a:lnSpc>
              <a:spcBef>
                <a:spcPts val="320"/>
              </a:spcBef>
              <a:spcAft>
                <a:spcPts val="0"/>
              </a:spcAft>
              <a:buClr>
                <a:srgbClr val="E36C09"/>
              </a:buClr>
              <a:buSzPts val="1600"/>
              <a:buFont typeface="Noto Sans Symbols"/>
              <a:buChar char="●"/>
              <a:defRPr sz="1600" b="0" i="0" u="none" strike="noStrike" cap="none">
                <a:solidFill>
                  <a:schemeClr val="dk1"/>
                </a:solidFill>
                <a:latin typeface="Verdana"/>
                <a:ea typeface="Verdana"/>
                <a:cs typeface="Verdana"/>
                <a:sym typeface="Verdana"/>
              </a:defRPr>
            </a:lvl4pPr>
            <a:lvl5pPr marL="2286000" marR="0" lvl="4" indent="-330200" algn="l" rtl="0">
              <a:lnSpc>
                <a:spcPct val="100000"/>
              </a:lnSpc>
              <a:spcBef>
                <a:spcPts val="320"/>
              </a:spcBef>
              <a:spcAft>
                <a:spcPts val="0"/>
              </a:spcAft>
              <a:buClr>
                <a:srgbClr val="E36C09"/>
              </a:buClr>
              <a:buSzPts val="1600"/>
              <a:buFont typeface="Noto Sans Symbols"/>
              <a:buChar char="●"/>
              <a:defRPr sz="1600" b="0" i="0" u="none" strike="noStrike" cap="none">
                <a:solidFill>
                  <a:schemeClr val="dk1"/>
                </a:solidFill>
                <a:latin typeface="Verdana"/>
                <a:ea typeface="Verdana"/>
                <a:cs typeface="Verdana"/>
                <a:sym typeface="Verdana"/>
              </a:defRPr>
            </a:lvl5pPr>
            <a:lvl6pPr marL="2743200" marR="0" lvl="5" indent="-342900" algn="l" rtl="0">
              <a:lnSpc>
                <a:spcPct val="100000"/>
              </a:lnSpc>
              <a:spcBef>
                <a:spcPts val="360"/>
              </a:spcBef>
              <a:spcAft>
                <a:spcPts val="0"/>
              </a:spcAft>
              <a:buClr>
                <a:schemeClr val="accent5"/>
              </a:buClr>
              <a:buSzPts val="1800"/>
              <a:buFont typeface="Noto Sans Symbols"/>
              <a:buChar char="●"/>
              <a:defRPr sz="2000" b="0" i="0" u="none" strike="noStrike" cap="none">
                <a:solidFill>
                  <a:schemeClr val="dk1"/>
                </a:solidFill>
                <a:latin typeface="Gill Sans"/>
                <a:ea typeface="Gill Sans"/>
                <a:cs typeface="Gill Sans"/>
                <a:sym typeface="Gill Sans"/>
              </a:defRPr>
            </a:lvl6pPr>
            <a:lvl7pPr marL="3200400" marR="0" lvl="6" indent="-342900" algn="l" rtl="0">
              <a:lnSpc>
                <a:spcPct val="100000"/>
              </a:lnSpc>
              <a:spcBef>
                <a:spcPts val="360"/>
              </a:spcBef>
              <a:spcAft>
                <a:spcPts val="0"/>
              </a:spcAft>
              <a:buClr>
                <a:schemeClr val="accent6"/>
              </a:buClr>
              <a:buSzPts val="1800"/>
              <a:buFont typeface="Noto Sans Symbols"/>
              <a:buChar char="●"/>
              <a:defRPr sz="2000" b="0" i="0" u="none" strike="noStrike" cap="none">
                <a:solidFill>
                  <a:schemeClr val="dk1"/>
                </a:solidFill>
                <a:latin typeface="Gill Sans"/>
                <a:ea typeface="Gill Sans"/>
                <a:cs typeface="Gill Sans"/>
                <a:sym typeface="Gill Sans"/>
              </a:defRPr>
            </a:lvl7pPr>
            <a:lvl8pPr marL="3657600" marR="0" lvl="7" indent="-342900" algn="l" rtl="0">
              <a:lnSpc>
                <a:spcPct val="100000"/>
              </a:lnSpc>
              <a:spcBef>
                <a:spcPts val="360"/>
              </a:spcBef>
              <a:spcAft>
                <a:spcPts val="0"/>
              </a:spcAft>
              <a:buClr>
                <a:schemeClr val="accent6"/>
              </a:buClr>
              <a:buSzPts val="1800"/>
              <a:buFont typeface="Noto Sans Symbols"/>
              <a:buChar char="●"/>
              <a:defRPr sz="2000" b="0" i="0" u="none" strike="noStrike" cap="none">
                <a:solidFill>
                  <a:schemeClr val="dk1"/>
                </a:solidFill>
                <a:latin typeface="Gill Sans"/>
                <a:ea typeface="Gill Sans"/>
                <a:cs typeface="Gill Sans"/>
                <a:sym typeface="Gill Sans"/>
              </a:defRPr>
            </a:lvl8pPr>
            <a:lvl9pPr marL="4114800" marR="0" lvl="8" indent="-342900" algn="l" rtl="0">
              <a:lnSpc>
                <a:spcPct val="100000"/>
              </a:lnSpc>
              <a:spcBef>
                <a:spcPts val="360"/>
              </a:spcBef>
              <a:spcAft>
                <a:spcPts val="0"/>
              </a:spcAft>
              <a:buClr>
                <a:schemeClr val="accent6"/>
              </a:buClr>
              <a:buSzPts val="1800"/>
              <a:buFont typeface="Noto Sans Symbols"/>
              <a:buChar char="●"/>
              <a:defRPr sz="2000" b="0" i="0" u="none" strike="noStrike" cap="none">
                <a:solidFill>
                  <a:schemeClr val="dk1"/>
                </a:solidFill>
                <a:latin typeface="Gill Sans"/>
                <a:ea typeface="Gill Sans"/>
                <a:cs typeface="Gill Sans"/>
                <a:sym typeface="Gill Sans"/>
              </a:defRPr>
            </a:lvl9pPr>
          </a:lstStyle>
          <a:p>
            <a:pPr marL="127000" indent="0">
              <a:buFont typeface="Noto Sans Symbols"/>
              <a:buNone/>
            </a:pPr>
            <a:r>
              <a:rPr lang="de-DE" sz="1400" dirty="0">
                <a:solidFill>
                  <a:srgbClr val="0070C0"/>
                </a:solidFill>
              </a:rPr>
              <a:t>&lt;http://nri.library.ca/5143-026.nrw&gt; </a:t>
            </a:r>
            <a:r>
              <a:rPr lang="de-DE" sz="1400" dirty="0">
                <a:solidFill>
                  <a:srgbClr val="FF0000"/>
                </a:solidFill>
              </a:rPr>
              <a:t>a </a:t>
            </a:r>
            <a:r>
              <a:rPr lang="de-DE" sz="1400" dirty="0" err="1">
                <a:solidFill>
                  <a:srgbClr val="FF0000"/>
                </a:solidFill>
              </a:rPr>
              <a:t>premis:File</a:t>
            </a:r>
            <a:r>
              <a:rPr lang="de-DE" sz="1400" dirty="0">
                <a:solidFill>
                  <a:srgbClr val="FF0000"/>
                </a:solidFill>
              </a:rPr>
              <a:t> ;</a:t>
            </a:r>
          </a:p>
          <a:p>
            <a:pPr marL="127000" indent="0">
              <a:buFont typeface="Noto Sans Symbols"/>
              <a:buNone/>
            </a:pPr>
            <a:r>
              <a:rPr lang="de-DE" sz="1400" dirty="0">
                <a:solidFill>
                  <a:srgbClr val="FF0000"/>
                </a:solidFill>
              </a:rPr>
              <a:t>    </a:t>
            </a:r>
            <a:r>
              <a:rPr lang="de-DE" sz="1400" dirty="0" err="1">
                <a:solidFill>
                  <a:srgbClr val="FF0000"/>
                </a:solidFill>
              </a:rPr>
              <a:t>premis:fixity</a:t>
            </a:r>
            <a:r>
              <a:rPr lang="de-DE" sz="1400" dirty="0"/>
              <a:t> </a:t>
            </a:r>
            <a:r>
              <a:rPr lang="de-DE" sz="1400" dirty="0">
                <a:solidFill>
                  <a:srgbClr val="0070C0"/>
                </a:solidFill>
              </a:rPr>
              <a:t>&lt;5143-026Fixity&gt; </a:t>
            </a:r>
          </a:p>
          <a:p>
            <a:pPr marL="127000" indent="0">
              <a:buFont typeface="Noto Sans Symbols"/>
              <a:buNone/>
            </a:pPr>
            <a:r>
              <a:rPr lang="de-DE" sz="1400" dirty="0"/>
              <a:t>.</a:t>
            </a:r>
          </a:p>
          <a:p>
            <a:pPr marL="127000" indent="0">
              <a:buFont typeface="Noto Sans Symbols"/>
              <a:buNone/>
            </a:pPr>
            <a:endParaRPr lang="de-DE" sz="1400" dirty="0"/>
          </a:p>
          <a:p>
            <a:pPr marL="127000" indent="0">
              <a:buFont typeface="Noto Sans Symbols"/>
              <a:buNone/>
            </a:pPr>
            <a:r>
              <a:rPr lang="de-DE" sz="1400" dirty="0">
                <a:solidFill>
                  <a:srgbClr val="0070C0"/>
                </a:solidFill>
              </a:rPr>
              <a:t>&lt;5143-026Fixity&gt; </a:t>
            </a:r>
            <a:r>
              <a:rPr lang="de-DE" sz="1400" dirty="0">
                <a:solidFill>
                  <a:srgbClr val="FF0000"/>
                </a:solidFill>
              </a:rPr>
              <a:t>a crypHashFunc:sha256 ;</a:t>
            </a:r>
          </a:p>
          <a:p>
            <a:pPr marL="127000" indent="0">
              <a:buFont typeface="Noto Sans Symbols"/>
              <a:buNone/>
            </a:pPr>
            <a:r>
              <a:rPr lang="de-DE" sz="1400" dirty="0"/>
              <a:t>    </a:t>
            </a:r>
            <a:r>
              <a:rPr lang="de-DE" sz="1400" dirty="0" err="1">
                <a:solidFill>
                  <a:srgbClr val="FF0000"/>
                </a:solidFill>
              </a:rPr>
              <a:t>rdf:value</a:t>
            </a:r>
            <a:r>
              <a:rPr lang="de-DE" sz="1400" dirty="0"/>
              <a:t> </a:t>
            </a:r>
            <a:r>
              <a:rPr lang="de-DE" sz="1400" dirty="0">
                <a:solidFill>
                  <a:srgbClr val="00B050"/>
                </a:solidFill>
              </a:rPr>
              <a:t>"71f920fa275127a7b60fa4d4d41432a3 ";</a:t>
            </a:r>
          </a:p>
          <a:p>
            <a:pPr marL="127000" indent="0">
              <a:buFont typeface="Noto Sans Symbols"/>
              <a:buNone/>
            </a:pPr>
            <a:r>
              <a:rPr lang="de-DE" sz="1400" dirty="0">
                <a:solidFill>
                  <a:srgbClr val="FF0000"/>
                </a:solidFill>
              </a:rPr>
              <a:t>    </a:t>
            </a:r>
            <a:r>
              <a:rPr lang="de-DE" sz="1400" dirty="0" err="1">
                <a:solidFill>
                  <a:srgbClr val="FF0000"/>
                </a:solidFill>
              </a:rPr>
              <a:t>dce:creator</a:t>
            </a:r>
            <a:r>
              <a:rPr lang="de-DE" sz="1400" dirty="0">
                <a:solidFill>
                  <a:srgbClr val="FF0000"/>
                </a:solidFill>
              </a:rPr>
              <a:t> </a:t>
            </a:r>
            <a:r>
              <a:rPr lang="de-DE" sz="1400" dirty="0">
                <a:solidFill>
                  <a:srgbClr val="00B050"/>
                </a:solidFill>
              </a:rPr>
              <a:t>"hashlib.sha256" </a:t>
            </a:r>
          </a:p>
          <a:p>
            <a:pPr marL="127000" indent="0">
              <a:buFont typeface="Noto Sans Symbols"/>
              <a:buNone/>
            </a:pPr>
            <a:r>
              <a:rPr lang="de-DE" sz="1400" dirty="0"/>
              <a:t>.</a:t>
            </a:r>
          </a:p>
        </p:txBody>
      </p:sp>
      <p:pic>
        <p:nvPicPr>
          <p:cNvPr id="6" name="Google Shape;3160;p114" descr="C:\Users\LindlarM\AppData\Local\Microsoft\Windows\INetCache\IE\6P2EKG3G\Green_check.svg[1].png"/>
          <p:cNvPicPr preferRelativeResize="0"/>
          <p:nvPr/>
        </p:nvPicPr>
        <p:blipFill rotWithShape="1">
          <a:blip r:embed="rId2">
            <a:alphaModFix/>
          </a:blip>
          <a:srcRect/>
          <a:stretch/>
        </p:blipFill>
        <p:spPr>
          <a:xfrm>
            <a:off x="8106345" y="1523309"/>
            <a:ext cx="379432" cy="379432"/>
          </a:xfrm>
          <a:prstGeom prst="rect">
            <a:avLst/>
          </a:prstGeom>
          <a:noFill/>
          <a:ln>
            <a:noFill/>
          </a:ln>
        </p:spPr>
      </p:pic>
      <p:pic>
        <p:nvPicPr>
          <p:cNvPr id="7" name="Google Shape;3160;p114" descr="C:\Users\LindlarM\AppData\Local\Microsoft\Windows\INetCache\IE\6P2EKG3G\Green_check.svg[1].png"/>
          <p:cNvPicPr preferRelativeResize="0"/>
          <p:nvPr/>
        </p:nvPicPr>
        <p:blipFill rotWithShape="1">
          <a:blip r:embed="rId2">
            <a:alphaModFix/>
          </a:blip>
          <a:srcRect/>
          <a:stretch/>
        </p:blipFill>
        <p:spPr>
          <a:xfrm>
            <a:off x="8577677" y="4021394"/>
            <a:ext cx="379432" cy="379432"/>
          </a:xfrm>
          <a:prstGeom prst="rect">
            <a:avLst/>
          </a:prstGeom>
          <a:noFill/>
          <a:ln>
            <a:noFill/>
          </a:ln>
        </p:spPr>
      </p:pic>
    </p:spTree>
    <p:extLst>
      <p:ext uri="{BB962C8B-B14F-4D97-AF65-F5344CB8AC3E}">
        <p14:creationId xmlns:p14="http://schemas.microsoft.com/office/powerpoint/2010/main" val="35501001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a:t>Examples for different implementations:</a:t>
            </a:r>
            <a:br>
              <a:rPr lang="en-US" dirty="0"/>
            </a:br>
            <a:r>
              <a:rPr lang="de-DE" dirty="0"/>
              <a:t>CSV </a:t>
            </a:r>
            <a:r>
              <a:rPr lang="de-DE" dirty="0" err="1"/>
              <a:t>and</a:t>
            </a:r>
            <a:r>
              <a:rPr lang="de-DE" dirty="0"/>
              <a:t> </a:t>
            </a:r>
            <a:r>
              <a:rPr lang="de-DE" dirty="0" err="1"/>
              <a:t>spreadsheet</a:t>
            </a:r>
            <a:endParaRPr lang="de-DE" dirty="0"/>
          </a:p>
        </p:txBody>
      </p:sp>
      <p:sp>
        <p:nvSpPr>
          <p:cNvPr id="13" name="Textfeld 12"/>
          <p:cNvSpPr txBox="1"/>
          <p:nvPr/>
        </p:nvSpPr>
        <p:spPr>
          <a:xfrm>
            <a:off x="8396748" y="3097161"/>
            <a:ext cx="2025446" cy="1759974"/>
          </a:xfrm>
          <a:prstGeom prst="rect">
            <a:avLst/>
          </a:prstGeom>
          <a:noFill/>
        </p:spPr>
        <p:txBody>
          <a:bodyPr wrap="square" rtlCol="0">
            <a:spAutoFit/>
          </a:bodyPr>
          <a:lstStyle/>
          <a:p>
            <a:endParaRPr lang="de-DE" dirty="0"/>
          </a:p>
        </p:txBody>
      </p:sp>
      <p:sp>
        <p:nvSpPr>
          <p:cNvPr id="37" name="Textplatzhalter 2"/>
          <p:cNvSpPr txBox="1">
            <a:spLocks/>
          </p:cNvSpPr>
          <p:nvPr/>
        </p:nvSpPr>
        <p:spPr>
          <a:xfrm>
            <a:off x="797981" y="1523309"/>
            <a:ext cx="7498080" cy="806935"/>
          </a:xfrm>
          <a:prstGeom prst="rect">
            <a:avLst/>
          </a:prstGeom>
          <a:noFill/>
          <a:ln>
            <a:solidFill>
              <a:schemeClr val="accent1"/>
            </a:solid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30200" algn="l" rtl="0">
              <a:lnSpc>
                <a:spcPct val="100000"/>
              </a:lnSpc>
              <a:spcBef>
                <a:spcPts val="600"/>
              </a:spcBef>
              <a:spcAft>
                <a:spcPts val="0"/>
              </a:spcAft>
              <a:buClr>
                <a:srgbClr val="E46C0A"/>
              </a:buClr>
              <a:buSzPts val="1600"/>
              <a:buFont typeface="Noto Sans Symbols"/>
              <a:buChar char="▪"/>
              <a:defRPr sz="2000" b="0" i="0" u="none" strike="noStrike" cap="none">
                <a:solidFill>
                  <a:schemeClr val="dk1"/>
                </a:solidFill>
                <a:latin typeface="Verdana"/>
                <a:ea typeface="Verdana"/>
                <a:cs typeface="Verdana"/>
                <a:sym typeface="Verdana"/>
              </a:defRPr>
            </a:lvl1pPr>
            <a:lvl2pPr marL="914400" marR="0" lvl="1" indent="-355600" algn="l" rtl="0">
              <a:lnSpc>
                <a:spcPct val="100000"/>
              </a:lnSpc>
              <a:spcBef>
                <a:spcPts val="550"/>
              </a:spcBef>
              <a:spcAft>
                <a:spcPts val="0"/>
              </a:spcAft>
              <a:buClr>
                <a:srgbClr val="E36C09"/>
              </a:buClr>
              <a:buSzPts val="2000"/>
              <a:buFont typeface="Verdana"/>
              <a:buChar char="◦"/>
              <a:defRPr sz="2000" b="0" i="0" u="none" strike="noStrike" cap="none">
                <a:solidFill>
                  <a:schemeClr val="dk1"/>
                </a:solidFill>
                <a:latin typeface="Verdana"/>
                <a:ea typeface="Verdana"/>
                <a:cs typeface="Verdana"/>
                <a:sym typeface="Verdana"/>
              </a:defRPr>
            </a:lvl2pPr>
            <a:lvl3pPr marL="1371600" marR="0" lvl="2" indent="-342900" algn="l" rtl="0">
              <a:lnSpc>
                <a:spcPct val="100000"/>
              </a:lnSpc>
              <a:spcBef>
                <a:spcPts val="360"/>
              </a:spcBef>
              <a:spcAft>
                <a:spcPts val="0"/>
              </a:spcAft>
              <a:buClr>
                <a:srgbClr val="E36C09"/>
              </a:buClr>
              <a:buSzPts val="1800"/>
              <a:buFont typeface="Noto Sans Symbols"/>
              <a:buChar char="●"/>
              <a:defRPr sz="1800" b="0" i="0" u="none" strike="noStrike" cap="none">
                <a:solidFill>
                  <a:schemeClr val="dk1"/>
                </a:solidFill>
                <a:latin typeface="Verdana"/>
                <a:ea typeface="Verdana"/>
                <a:cs typeface="Verdana"/>
                <a:sym typeface="Verdana"/>
              </a:defRPr>
            </a:lvl3pPr>
            <a:lvl4pPr marL="1828800" marR="0" lvl="3" indent="-330200" algn="l" rtl="0">
              <a:lnSpc>
                <a:spcPct val="100000"/>
              </a:lnSpc>
              <a:spcBef>
                <a:spcPts val="320"/>
              </a:spcBef>
              <a:spcAft>
                <a:spcPts val="0"/>
              </a:spcAft>
              <a:buClr>
                <a:srgbClr val="E36C09"/>
              </a:buClr>
              <a:buSzPts val="1600"/>
              <a:buFont typeface="Noto Sans Symbols"/>
              <a:buChar char="●"/>
              <a:defRPr sz="1600" b="0" i="0" u="none" strike="noStrike" cap="none">
                <a:solidFill>
                  <a:schemeClr val="dk1"/>
                </a:solidFill>
                <a:latin typeface="Verdana"/>
                <a:ea typeface="Verdana"/>
                <a:cs typeface="Verdana"/>
                <a:sym typeface="Verdana"/>
              </a:defRPr>
            </a:lvl4pPr>
            <a:lvl5pPr marL="2286000" marR="0" lvl="4" indent="-330200" algn="l" rtl="0">
              <a:lnSpc>
                <a:spcPct val="100000"/>
              </a:lnSpc>
              <a:spcBef>
                <a:spcPts val="320"/>
              </a:spcBef>
              <a:spcAft>
                <a:spcPts val="0"/>
              </a:spcAft>
              <a:buClr>
                <a:srgbClr val="E36C09"/>
              </a:buClr>
              <a:buSzPts val="1600"/>
              <a:buFont typeface="Noto Sans Symbols"/>
              <a:buChar char="●"/>
              <a:defRPr sz="1600" b="0" i="0" u="none" strike="noStrike" cap="none">
                <a:solidFill>
                  <a:schemeClr val="dk1"/>
                </a:solidFill>
                <a:latin typeface="Verdana"/>
                <a:ea typeface="Verdana"/>
                <a:cs typeface="Verdana"/>
                <a:sym typeface="Verdana"/>
              </a:defRPr>
            </a:lvl5pPr>
            <a:lvl6pPr marL="2743200" marR="0" lvl="5" indent="-342900" algn="l" rtl="0">
              <a:lnSpc>
                <a:spcPct val="100000"/>
              </a:lnSpc>
              <a:spcBef>
                <a:spcPts val="360"/>
              </a:spcBef>
              <a:spcAft>
                <a:spcPts val="0"/>
              </a:spcAft>
              <a:buClr>
                <a:schemeClr val="accent5"/>
              </a:buClr>
              <a:buSzPts val="1800"/>
              <a:buFont typeface="Noto Sans Symbols"/>
              <a:buChar char="●"/>
              <a:defRPr sz="2000" b="0" i="0" u="none" strike="noStrike" cap="none">
                <a:solidFill>
                  <a:schemeClr val="dk1"/>
                </a:solidFill>
                <a:latin typeface="Gill Sans"/>
                <a:ea typeface="Gill Sans"/>
                <a:cs typeface="Gill Sans"/>
                <a:sym typeface="Gill Sans"/>
              </a:defRPr>
            </a:lvl6pPr>
            <a:lvl7pPr marL="3200400" marR="0" lvl="6" indent="-342900" algn="l" rtl="0">
              <a:lnSpc>
                <a:spcPct val="100000"/>
              </a:lnSpc>
              <a:spcBef>
                <a:spcPts val="360"/>
              </a:spcBef>
              <a:spcAft>
                <a:spcPts val="0"/>
              </a:spcAft>
              <a:buClr>
                <a:schemeClr val="accent6"/>
              </a:buClr>
              <a:buSzPts val="1800"/>
              <a:buFont typeface="Noto Sans Symbols"/>
              <a:buChar char="●"/>
              <a:defRPr sz="2000" b="0" i="0" u="none" strike="noStrike" cap="none">
                <a:solidFill>
                  <a:schemeClr val="dk1"/>
                </a:solidFill>
                <a:latin typeface="Gill Sans"/>
                <a:ea typeface="Gill Sans"/>
                <a:cs typeface="Gill Sans"/>
                <a:sym typeface="Gill Sans"/>
              </a:defRPr>
            </a:lvl7pPr>
            <a:lvl8pPr marL="3657600" marR="0" lvl="7" indent="-342900" algn="l" rtl="0">
              <a:lnSpc>
                <a:spcPct val="100000"/>
              </a:lnSpc>
              <a:spcBef>
                <a:spcPts val="360"/>
              </a:spcBef>
              <a:spcAft>
                <a:spcPts val="0"/>
              </a:spcAft>
              <a:buClr>
                <a:schemeClr val="accent6"/>
              </a:buClr>
              <a:buSzPts val="1800"/>
              <a:buFont typeface="Noto Sans Symbols"/>
              <a:buChar char="●"/>
              <a:defRPr sz="2000" b="0" i="0" u="none" strike="noStrike" cap="none">
                <a:solidFill>
                  <a:schemeClr val="dk1"/>
                </a:solidFill>
                <a:latin typeface="Gill Sans"/>
                <a:ea typeface="Gill Sans"/>
                <a:cs typeface="Gill Sans"/>
                <a:sym typeface="Gill Sans"/>
              </a:defRPr>
            </a:lvl8pPr>
            <a:lvl9pPr marL="4114800" marR="0" lvl="8" indent="-342900" algn="l" rtl="0">
              <a:lnSpc>
                <a:spcPct val="100000"/>
              </a:lnSpc>
              <a:spcBef>
                <a:spcPts val="360"/>
              </a:spcBef>
              <a:spcAft>
                <a:spcPts val="0"/>
              </a:spcAft>
              <a:buClr>
                <a:schemeClr val="accent6"/>
              </a:buClr>
              <a:buSzPts val="1800"/>
              <a:buFont typeface="Noto Sans Symbols"/>
              <a:buChar char="●"/>
              <a:defRPr sz="2000" b="0" i="0" u="none" strike="noStrike" cap="none">
                <a:solidFill>
                  <a:schemeClr val="dk1"/>
                </a:solidFill>
                <a:latin typeface="Gill Sans"/>
                <a:ea typeface="Gill Sans"/>
                <a:cs typeface="Gill Sans"/>
                <a:sym typeface="Gill Sans"/>
              </a:defRPr>
            </a:lvl9pPr>
          </a:lstStyle>
          <a:p>
            <a:pPr marL="127000" indent="0">
              <a:buFont typeface="Noto Sans Symbols"/>
              <a:buNone/>
            </a:pPr>
            <a:r>
              <a:rPr lang="de-DE" sz="1400" dirty="0">
                <a:solidFill>
                  <a:srgbClr val="0070C0"/>
                </a:solidFill>
              </a:rPr>
              <a:t>File, </a:t>
            </a:r>
            <a:r>
              <a:rPr lang="de-DE" sz="1400" dirty="0" err="1">
                <a:solidFill>
                  <a:srgbClr val="0070C0"/>
                </a:solidFill>
              </a:rPr>
              <a:t>Algorithm</a:t>
            </a:r>
            <a:r>
              <a:rPr lang="de-DE" sz="1400" dirty="0">
                <a:solidFill>
                  <a:srgbClr val="0070C0"/>
                </a:solidFill>
              </a:rPr>
              <a:t>, Digest, Origin;</a:t>
            </a:r>
          </a:p>
          <a:p>
            <a:pPr marL="127000" indent="0">
              <a:buNone/>
            </a:pPr>
            <a:r>
              <a:rPr lang="de-DE" sz="1400" dirty="0">
                <a:solidFill>
                  <a:srgbClr val="0070C0"/>
                </a:solidFill>
              </a:rPr>
              <a:t>Asdf.pdf; SHA-256, 71f920fa275127a7b60fa4d4d41432a3, NRI;</a:t>
            </a:r>
          </a:p>
        </p:txBody>
      </p:sp>
      <p:pic>
        <p:nvPicPr>
          <p:cNvPr id="38" name="Google Shape;3160;p114" descr="C:\Users\LindlarM\AppData\Local\Microsoft\Windows\INetCache\IE\6P2EKG3G\Green_check.svg[1].png"/>
          <p:cNvPicPr preferRelativeResize="0"/>
          <p:nvPr/>
        </p:nvPicPr>
        <p:blipFill rotWithShape="1">
          <a:blip r:embed="rId2">
            <a:alphaModFix/>
          </a:blip>
          <a:srcRect/>
          <a:stretch/>
        </p:blipFill>
        <p:spPr>
          <a:xfrm>
            <a:off x="8106345" y="1737060"/>
            <a:ext cx="379432" cy="379432"/>
          </a:xfrm>
          <a:prstGeom prst="rect">
            <a:avLst/>
          </a:prstGeom>
          <a:noFill/>
          <a:ln>
            <a:noFill/>
          </a:ln>
        </p:spPr>
      </p:pic>
      <p:pic>
        <p:nvPicPr>
          <p:cNvPr id="39" name="Grafik 38"/>
          <p:cNvPicPr>
            <a:picLocks noChangeAspect="1"/>
          </p:cNvPicPr>
          <p:nvPr/>
        </p:nvPicPr>
        <p:blipFill>
          <a:blip r:embed="rId3"/>
          <a:stretch>
            <a:fillRect/>
          </a:stretch>
        </p:blipFill>
        <p:spPr>
          <a:xfrm>
            <a:off x="1048244" y="3097160"/>
            <a:ext cx="5919448" cy="2231923"/>
          </a:xfrm>
          <a:prstGeom prst="rect">
            <a:avLst/>
          </a:prstGeom>
        </p:spPr>
      </p:pic>
      <p:pic>
        <p:nvPicPr>
          <p:cNvPr id="40" name="Google Shape;3160;p114" descr="C:\Users\LindlarM\AppData\Local\Microsoft\Windows\INetCache\IE\6P2EKG3G\Green_check.svg[1].png"/>
          <p:cNvPicPr preferRelativeResize="0"/>
          <p:nvPr/>
        </p:nvPicPr>
        <p:blipFill rotWithShape="1">
          <a:blip r:embed="rId2">
            <a:alphaModFix/>
          </a:blip>
          <a:srcRect/>
          <a:stretch/>
        </p:blipFill>
        <p:spPr>
          <a:xfrm>
            <a:off x="6803572" y="3718263"/>
            <a:ext cx="379432" cy="379432"/>
          </a:xfrm>
          <a:prstGeom prst="rect">
            <a:avLst/>
          </a:prstGeom>
          <a:noFill/>
          <a:ln>
            <a:noFill/>
          </a:ln>
        </p:spPr>
      </p:pic>
    </p:spTree>
    <p:extLst>
      <p:ext uri="{BB962C8B-B14F-4D97-AF65-F5344CB8AC3E}">
        <p14:creationId xmlns:p14="http://schemas.microsoft.com/office/powerpoint/2010/main" val="42802594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3217"/>
        <p:cNvGrpSpPr/>
        <p:nvPr/>
      </p:nvGrpSpPr>
      <p:grpSpPr>
        <a:xfrm>
          <a:off x="0" y="0"/>
          <a:ext cx="0" cy="0"/>
          <a:chOff x="0" y="0"/>
          <a:chExt cx="0" cy="0"/>
        </a:xfrm>
      </p:grpSpPr>
      <p:sp>
        <p:nvSpPr>
          <p:cNvPr id="3218" name="Google Shape;3218;p120"/>
          <p:cNvSpPr txBox="1">
            <a:spLocks noGrp="1"/>
          </p:cNvSpPr>
          <p:nvPr>
            <p:ph type="body" idx="1"/>
          </p:nvPr>
        </p:nvSpPr>
        <p:spPr>
          <a:xfrm>
            <a:off x="2578100" y="692696"/>
            <a:ext cx="6400800" cy="1509713"/>
          </a:xfrm>
          <a:prstGeom prst="rect">
            <a:avLst/>
          </a:prstGeom>
          <a:noFill/>
          <a:ln>
            <a:noFill/>
          </a:ln>
        </p:spPr>
        <p:txBody>
          <a:bodyPr spcFirstLastPara="1" wrap="square" lIns="91425" tIns="45700" rIns="91425" bIns="45700" anchor="b" anchorCtr="0">
            <a:noAutofit/>
          </a:bodyPr>
          <a:lstStyle/>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r>
              <a:rPr lang="en-US" sz="1800" b="1"/>
              <a:t>Eld Zierau</a:t>
            </a:r>
            <a:endParaRPr/>
          </a:p>
          <a:p>
            <a:pPr marL="82550" lvl="0" indent="0" algn="l" rtl="0">
              <a:lnSpc>
                <a:spcPct val="127777"/>
              </a:lnSpc>
              <a:spcBef>
                <a:spcPts val="0"/>
              </a:spcBef>
              <a:spcAft>
                <a:spcPts val="0"/>
              </a:spcAft>
              <a:buSzPts val="1440"/>
              <a:buNone/>
            </a:pPr>
            <a:r>
              <a:rPr lang="en-US" sz="1800"/>
              <a:t>Royal Danish Library</a:t>
            </a:r>
            <a:endParaRPr/>
          </a:p>
          <a:p>
            <a:pPr marL="82550" lvl="0" indent="0" algn="l" rtl="0">
              <a:lnSpc>
                <a:spcPct val="127777"/>
              </a:lnSpc>
              <a:spcBef>
                <a:spcPts val="0"/>
              </a:spcBef>
              <a:spcAft>
                <a:spcPts val="0"/>
              </a:spcAft>
              <a:buSzPts val="1440"/>
              <a:buNone/>
            </a:pPr>
            <a:endParaRPr sz="1800"/>
          </a:p>
          <a:p>
            <a:pPr marL="18288" lvl="0" indent="0" algn="l" rtl="0">
              <a:lnSpc>
                <a:spcPct val="127777"/>
              </a:lnSpc>
              <a:spcBef>
                <a:spcPts val="0"/>
              </a:spcBef>
              <a:spcAft>
                <a:spcPts val="0"/>
              </a:spcAft>
              <a:buSzPts val="1440"/>
              <a:buNone/>
            </a:pPr>
            <a:endParaRPr sz="1800"/>
          </a:p>
        </p:txBody>
      </p:sp>
      <p:grpSp>
        <p:nvGrpSpPr>
          <p:cNvPr id="3219" name="Google Shape;3219;p120"/>
          <p:cNvGrpSpPr/>
          <p:nvPr/>
        </p:nvGrpSpPr>
        <p:grpSpPr>
          <a:xfrm flipH="1">
            <a:off x="179388" y="3135313"/>
            <a:ext cx="2160587" cy="3606800"/>
            <a:chOff x="6228184" y="1982391"/>
            <a:chExt cx="2592288" cy="4326930"/>
          </a:xfrm>
        </p:grpSpPr>
        <p:pic>
          <p:nvPicPr>
            <p:cNvPr id="3220" name="Google Shape;3220;p120"/>
            <p:cNvPicPr preferRelativeResize="0"/>
            <p:nvPr/>
          </p:nvPicPr>
          <p:blipFill rotWithShape="1">
            <a:blip r:embed="rId3">
              <a:alphaModFix/>
            </a:blip>
            <a:srcRect l="58854" b="6773"/>
            <a:stretch/>
          </p:blipFill>
          <p:spPr>
            <a:xfrm>
              <a:off x="6228184" y="1982391"/>
              <a:ext cx="2592288" cy="4326930"/>
            </a:xfrm>
            <a:prstGeom prst="rect">
              <a:avLst/>
            </a:prstGeom>
            <a:noFill/>
            <a:ln>
              <a:noFill/>
            </a:ln>
          </p:spPr>
        </p:pic>
        <p:pic>
          <p:nvPicPr>
            <p:cNvPr id="3221" name="Google Shape;3221;p120"/>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pic>
        <p:nvPicPr>
          <p:cNvPr id="3222" name="Google Shape;3222;p120"/>
          <p:cNvPicPr preferRelativeResize="0"/>
          <p:nvPr/>
        </p:nvPicPr>
        <p:blipFill rotWithShape="1">
          <a:blip r:embed="rId5">
            <a:alphaModFix/>
          </a:blip>
          <a:srcRect l="55384" t="17833" r="-30646" b="56333"/>
          <a:stretch/>
        </p:blipFill>
        <p:spPr>
          <a:xfrm rot="-880731">
            <a:off x="6076879" y="4246868"/>
            <a:ext cx="1853866" cy="821435"/>
          </a:xfrm>
          <a:prstGeom prst="diagStripe">
            <a:avLst>
              <a:gd name="adj" fmla="val 50000"/>
            </a:avLst>
          </a:prstGeom>
          <a:noFill/>
          <a:ln>
            <a:noFill/>
          </a:ln>
        </p:spPr>
      </p:pic>
      <p:pic>
        <p:nvPicPr>
          <p:cNvPr id="3223" name="Google Shape;3223;p120"/>
          <p:cNvPicPr preferRelativeResize="0"/>
          <p:nvPr/>
        </p:nvPicPr>
        <p:blipFill rotWithShape="1">
          <a:blip r:embed="rId6">
            <a:alphaModFix/>
          </a:blip>
          <a:srcRect l="62845" t="38173" r="-12066" b="45007"/>
          <a:stretch/>
        </p:blipFill>
        <p:spPr>
          <a:xfrm>
            <a:off x="7622053" y="5206423"/>
            <a:ext cx="1243382" cy="558800"/>
          </a:xfrm>
          <a:prstGeom prst="parallelogram">
            <a:avLst>
              <a:gd name="adj" fmla="val 25000"/>
            </a:avLst>
          </a:prstGeom>
          <a:noFill/>
          <a:ln>
            <a:noFill/>
          </a:ln>
        </p:spPr>
      </p:pic>
      <p:pic>
        <p:nvPicPr>
          <p:cNvPr id="3224" name="Google Shape;3224;p120"/>
          <p:cNvPicPr preferRelativeResize="0"/>
          <p:nvPr/>
        </p:nvPicPr>
        <p:blipFill rotWithShape="1">
          <a:blip r:embed="rId6">
            <a:alphaModFix/>
          </a:blip>
          <a:srcRect l="30480" t="15634" r="31713" b="73052"/>
          <a:stretch/>
        </p:blipFill>
        <p:spPr>
          <a:xfrm>
            <a:off x="7993746" y="4371985"/>
            <a:ext cx="955040" cy="375920"/>
          </a:xfrm>
          <a:prstGeom prst="rect">
            <a:avLst/>
          </a:prstGeom>
          <a:noFill/>
          <a:ln>
            <a:noFill/>
          </a:ln>
        </p:spPr>
      </p:pic>
      <p:pic>
        <p:nvPicPr>
          <p:cNvPr id="3225" name="Google Shape;3225;p120"/>
          <p:cNvPicPr preferRelativeResize="0"/>
          <p:nvPr/>
        </p:nvPicPr>
        <p:blipFill rotWithShape="1">
          <a:blip r:embed="rId6">
            <a:alphaModFix/>
          </a:blip>
          <a:srcRect t="19855" r="70588" b="66329"/>
          <a:stretch/>
        </p:blipFill>
        <p:spPr>
          <a:xfrm>
            <a:off x="7196187" y="4106083"/>
            <a:ext cx="742997" cy="459007"/>
          </a:xfrm>
          <a:prstGeom prst="rect">
            <a:avLst/>
          </a:prstGeom>
          <a:noFill/>
          <a:ln>
            <a:noFill/>
          </a:ln>
        </p:spPr>
      </p:pic>
      <p:pic>
        <p:nvPicPr>
          <p:cNvPr id="3226" name="Google Shape;3226;p120"/>
          <p:cNvPicPr preferRelativeResize="0"/>
          <p:nvPr/>
        </p:nvPicPr>
        <p:blipFill rotWithShape="1">
          <a:blip r:embed="rId6">
            <a:alphaModFix/>
          </a:blip>
          <a:srcRect l="2080" t="1" r="60113" b="82541"/>
          <a:stretch/>
        </p:blipFill>
        <p:spPr>
          <a:xfrm rot="2863354">
            <a:off x="7533398" y="4481823"/>
            <a:ext cx="955040" cy="580024"/>
          </a:xfrm>
          <a:prstGeom prst="ellipse">
            <a:avLst/>
          </a:prstGeom>
          <a:noFill/>
          <a:ln>
            <a:noFill/>
          </a:ln>
        </p:spPr>
      </p:pic>
      <p:sp>
        <p:nvSpPr>
          <p:cNvPr id="3227" name="Google Shape;3227;p120"/>
          <p:cNvSpPr/>
          <p:nvPr/>
        </p:nvSpPr>
        <p:spPr>
          <a:xfrm rot="-5039747" flipH="1">
            <a:off x="6165168" y="5357733"/>
            <a:ext cx="1119033" cy="45455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Gill Sans"/>
              <a:ea typeface="Gill Sans"/>
              <a:cs typeface="Gill Sans"/>
              <a:sym typeface="Gill Sans"/>
            </a:endParaRPr>
          </a:p>
        </p:txBody>
      </p:sp>
      <p:pic>
        <p:nvPicPr>
          <p:cNvPr id="3228" name="Google Shape;3228;p120" descr="P:\digital.bevaring.dk\Illustrations\production\4_PNG_UK_www\Metadata_DigitalPreservation.png"/>
          <p:cNvPicPr preferRelativeResize="0"/>
          <p:nvPr/>
        </p:nvPicPr>
        <p:blipFill rotWithShape="1">
          <a:blip r:embed="rId7">
            <a:alphaModFix/>
          </a:blip>
          <a:srcRect l="25529" t="31440" r="35331" b="5680"/>
          <a:stretch/>
        </p:blipFill>
        <p:spPr>
          <a:xfrm flipH="1">
            <a:off x="7100914" y="4956545"/>
            <a:ext cx="648072" cy="1584176"/>
          </a:xfrm>
          <a:prstGeom prst="rect">
            <a:avLst/>
          </a:prstGeom>
          <a:noFill/>
          <a:ln>
            <a:noFill/>
          </a:ln>
        </p:spPr>
      </p:pic>
      <p:pic>
        <p:nvPicPr>
          <p:cNvPr id="3229" name="Google Shape;3229;p120"/>
          <p:cNvPicPr preferRelativeResize="0"/>
          <p:nvPr/>
        </p:nvPicPr>
        <p:blipFill rotWithShape="1">
          <a:blip r:embed="rId8">
            <a:alphaModFix/>
          </a:blip>
          <a:srcRect/>
          <a:stretch/>
        </p:blipFill>
        <p:spPr>
          <a:xfrm rot="-1675404">
            <a:off x="6442588" y="4866451"/>
            <a:ext cx="1332633" cy="247753"/>
          </a:xfrm>
          <a:prstGeom prst="rect">
            <a:avLst/>
          </a:prstGeom>
          <a:noFill/>
          <a:ln>
            <a:noFill/>
          </a:ln>
        </p:spPr>
      </p:pic>
      <p:pic>
        <p:nvPicPr>
          <p:cNvPr id="3230" name="Google Shape;3230;p120"/>
          <p:cNvPicPr preferRelativeResize="0"/>
          <p:nvPr/>
        </p:nvPicPr>
        <p:blipFill rotWithShape="1">
          <a:blip r:embed="rId6">
            <a:alphaModFix/>
          </a:blip>
          <a:srcRect l="52800" t="4235" r="13012" b="84144"/>
          <a:stretch/>
        </p:blipFill>
        <p:spPr>
          <a:xfrm>
            <a:off x="6199805" y="5401876"/>
            <a:ext cx="863601" cy="386080"/>
          </a:xfrm>
          <a:prstGeom prst="rect">
            <a:avLst/>
          </a:prstGeom>
          <a:noFill/>
          <a:ln>
            <a:noFill/>
          </a:ln>
        </p:spPr>
      </p:pic>
      <p:sp>
        <p:nvSpPr>
          <p:cNvPr id="3231" name="Google Shape;3231;p120"/>
          <p:cNvSpPr/>
          <p:nvPr/>
        </p:nvSpPr>
        <p:spPr>
          <a:xfrm rot="2698916" flipH="1">
            <a:off x="5999297" y="4136099"/>
            <a:ext cx="427886" cy="75609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Gill Sans"/>
              <a:ea typeface="Gill Sans"/>
              <a:cs typeface="Gill Sans"/>
              <a:sym typeface="Gill Sans"/>
            </a:endParaRPr>
          </a:p>
        </p:txBody>
      </p:sp>
      <p:sp>
        <p:nvSpPr>
          <p:cNvPr id="3232" name="Google Shape;3232;p120"/>
          <p:cNvSpPr txBox="1"/>
          <p:nvPr/>
        </p:nvSpPr>
        <p:spPr>
          <a:xfrm>
            <a:off x="2515445" y="2076675"/>
            <a:ext cx="6318993" cy="2376264"/>
          </a:xfrm>
          <a:prstGeom prst="rect">
            <a:avLst/>
          </a:prstGeom>
          <a:noFill/>
          <a:ln>
            <a:noFill/>
          </a:ln>
        </p:spPr>
        <p:txBody>
          <a:bodyPr spcFirstLastPara="1" wrap="square" lIns="91425" tIns="45700" rIns="91425" bIns="45700" anchor="b" anchorCtr="0">
            <a:normAutofit/>
          </a:bodyPr>
          <a:lstStyle/>
          <a:p>
            <a:pPr marL="18288" marR="0" lvl="0" indent="0" algn="l" rtl="0">
              <a:lnSpc>
                <a:spcPct val="90000"/>
              </a:lnSpc>
              <a:spcBef>
                <a:spcPts val="0"/>
              </a:spcBef>
              <a:spcAft>
                <a:spcPts val="0"/>
              </a:spcAft>
              <a:buClr>
                <a:srgbClr val="E46C0A"/>
              </a:buClr>
              <a:buSzPts val="2240"/>
              <a:buFont typeface="Noto Sans Symbols"/>
              <a:buNone/>
            </a:pPr>
            <a:r>
              <a:rPr lang="en-US" sz="2800" b="1" i="0" u="none" strike="noStrike" cap="none">
                <a:solidFill>
                  <a:srgbClr val="000000"/>
                </a:solidFill>
                <a:latin typeface="Verdana"/>
                <a:ea typeface="Verdana"/>
                <a:cs typeface="Verdana"/>
                <a:sym typeface="Verdana"/>
              </a:rPr>
              <a:t>DATA DICTIONARY</a:t>
            </a:r>
            <a:br>
              <a:rPr lang="en-US" sz="2800" b="1" i="0" u="none" strike="noStrike" cap="none">
                <a:solidFill>
                  <a:srgbClr val="000000"/>
                </a:solidFill>
                <a:latin typeface="Verdana"/>
                <a:ea typeface="Verdana"/>
                <a:cs typeface="Verdana"/>
                <a:sym typeface="Verdana"/>
              </a:rPr>
            </a:br>
            <a:br>
              <a:rPr lang="en-US" sz="400" b="1" i="0" u="none" strike="noStrike" cap="none">
                <a:solidFill>
                  <a:srgbClr val="000000"/>
                </a:solidFill>
                <a:latin typeface="Verdana"/>
                <a:ea typeface="Verdana"/>
                <a:cs typeface="Verdana"/>
                <a:sym typeface="Verdana"/>
              </a:rPr>
            </a:br>
            <a:r>
              <a:rPr lang="en-US" sz="2000" b="1" i="0" u="none" strike="noStrike" cap="none">
                <a:solidFill>
                  <a:srgbClr val="000000"/>
                </a:solidFill>
                <a:latin typeface="Verdana"/>
                <a:ea typeface="Verdana"/>
                <a:cs typeface="Verdana"/>
                <a:sym typeface="Verdana"/>
              </a:rPr>
              <a:t>DESCRIPTION OF DATA MODEL </a:t>
            </a:r>
            <a:br>
              <a:rPr lang="en-US" sz="2000" b="1" i="0" u="none" strike="noStrike" cap="none">
                <a:solidFill>
                  <a:srgbClr val="000000"/>
                </a:solidFill>
                <a:latin typeface="Verdana"/>
                <a:ea typeface="Verdana"/>
                <a:cs typeface="Verdana"/>
                <a:sym typeface="Verdana"/>
              </a:rPr>
            </a:br>
            <a:endParaRPr sz="2000" b="0" i="0" u="none" strike="noStrike" cap="none">
              <a:solidFill>
                <a:srgbClr val="032855"/>
              </a:solidFill>
              <a:latin typeface="Verdana"/>
              <a:ea typeface="Verdana"/>
              <a:cs typeface="Verdana"/>
              <a:sym typeface="Verdana"/>
            </a:endParaRPr>
          </a:p>
        </p:txBody>
      </p:sp>
      <p:pic>
        <p:nvPicPr>
          <p:cNvPr id="3233" name="Google Shape;3233;p120" descr="P:\digital.bevaring.dk\Illustrations\production\2_PNG_Croppet\Database_DigitalBevaring.png"/>
          <p:cNvPicPr preferRelativeResize="0"/>
          <p:nvPr/>
        </p:nvPicPr>
        <p:blipFill rotWithShape="1">
          <a:blip r:embed="rId9">
            <a:alphaModFix/>
          </a:blip>
          <a:srcRect/>
          <a:stretch/>
        </p:blipFill>
        <p:spPr>
          <a:xfrm>
            <a:off x="7854499" y="828024"/>
            <a:ext cx="965478" cy="13743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23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3253"/>
        <p:cNvGrpSpPr/>
        <p:nvPr/>
      </p:nvGrpSpPr>
      <p:grpSpPr>
        <a:xfrm>
          <a:off x="0" y="0"/>
          <a:ext cx="0" cy="0"/>
          <a:chOff x="0" y="0"/>
          <a:chExt cx="0" cy="0"/>
        </a:xfrm>
      </p:grpSpPr>
      <p:cxnSp>
        <p:nvCxnSpPr>
          <p:cNvPr id="3272" name="Google Shape;3272;p122"/>
          <p:cNvCxnSpPr>
            <a:stCxn id="3273" idx="1"/>
            <a:endCxn id="3265" idx="2"/>
          </p:cNvCxnSpPr>
          <p:nvPr/>
        </p:nvCxnSpPr>
        <p:spPr>
          <a:xfrm flipH="1" flipV="1">
            <a:off x="6536532" y="3838575"/>
            <a:ext cx="159116" cy="1856571"/>
          </a:xfrm>
          <a:prstGeom prst="straightConnector1">
            <a:avLst/>
          </a:prstGeom>
          <a:noFill/>
          <a:ln w="9525" cap="flat" cmpd="sng">
            <a:solidFill>
              <a:schemeClr val="dk1"/>
            </a:solidFill>
            <a:prstDash val="solid"/>
            <a:round/>
            <a:headEnd type="none" w="sm" len="sm"/>
            <a:tailEnd type="none" w="sm" len="sm"/>
          </a:ln>
        </p:spPr>
      </p:cxnSp>
      <p:sp>
        <p:nvSpPr>
          <p:cNvPr id="3274" name="Google Shape;3274;p122"/>
          <p:cNvSpPr/>
          <p:nvPr/>
        </p:nvSpPr>
        <p:spPr>
          <a:xfrm>
            <a:off x="6695648" y="4130591"/>
            <a:ext cx="1490433" cy="208903"/>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200" b="0" i="0" u="none" strike="noStrike" cap="none" dirty="0" err="1">
                <a:solidFill>
                  <a:srgbClr val="FFFFFF"/>
                </a:solidFill>
                <a:latin typeface="Verdana"/>
                <a:ea typeface="Verdana"/>
                <a:cs typeface="Verdana"/>
                <a:sym typeface="Verdana"/>
              </a:rPr>
              <a:t>agentIdentifier</a:t>
            </a:r>
            <a:endParaRPr sz="1200" b="0" i="0" u="none" strike="noStrike" cap="none" dirty="0">
              <a:solidFill>
                <a:srgbClr val="FFFFFF"/>
              </a:solidFill>
              <a:latin typeface="Verdana"/>
              <a:ea typeface="Verdana"/>
              <a:cs typeface="Verdana"/>
              <a:sym typeface="Verdana"/>
            </a:endParaRPr>
          </a:p>
        </p:txBody>
      </p:sp>
      <p:cxnSp>
        <p:nvCxnSpPr>
          <p:cNvPr id="3275" name="Google Shape;3275;p122"/>
          <p:cNvCxnSpPr>
            <a:stCxn id="3265" idx="2"/>
            <a:endCxn id="3274" idx="5"/>
          </p:cNvCxnSpPr>
          <p:nvPr/>
        </p:nvCxnSpPr>
        <p:spPr>
          <a:xfrm>
            <a:off x="6536532" y="3838575"/>
            <a:ext cx="185229" cy="396468"/>
          </a:xfrm>
          <a:prstGeom prst="straightConnector1">
            <a:avLst/>
          </a:prstGeom>
          <a:noFill/>
          <a:ln w="9525" cap="flat" cmpd="sng">
            <a:solidFill>
              <a:srgbClr val="595959"/>
            </a:solidFill>
            <a:prstDash val="solid"/>
            <a:round/>
            <a:headEnd type="none" w="sm" len="sm"/>
            <a:tailEnd type="none" w="sm" len="sm"/>
          </a:ln>
        </p:spPr>
      </p:cxnSp>
      <p:sp>
        <p:nvSpPr>
          <p:cNvPr id="3276" name="Google Shape;3276;p122"/>
          <p:cNvSpPr/>
          <p:nvPr/>
        </p:nvSpPr>
        <p:spPr>
          <a:xfrm>
            <a:off x="6696000" y="4943564"/>
            <a:ext cx="1495636" cy="208903"/>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200" b="0" i="0" u="none" strike="noStrike" cap="none" dirty="0" err="1">
                <a:solidFill>
                  <a:srgbClr val="FFFFFF"/>
                </a:solidFill>
                <a:latin typeface="Verdana"/>
                <a:ea typeface="Verdana"/>
                <a:cs typeface="Verdana"/>
                <a:sym typeface="Verdana"/>
              </a:rPr>
              <a:t>agentname</a:t>
            </a:r>
            <a:endParaRPr sz="1200" b="0" i="0" u="none" strike="noStrike" cap="none" dirty="0">
              <a:solidFill>
                <a:srgbClr val="FFFFFF"/>
              </a:solidFill>
              <a:latin typeface="Verdana"/>
              <a:ea typeface="Verdana"/>
              <a:cs typeface="Verdana"/>
              <a:sym typeface="Verdana"/>
            </a:endParaRPr>
          </a:p>
        </p:txBody>
      </p:sp>
      <p:cxnSp>
        <p:nvCxnSpPr>
          <p:cNvPr id="3277" name="Google Shape;3277;p122"/>
          <p:cNvCxnSpPr>
            <a:stCxn id="3265" idx="2"/>
            <a:endCxn id="3281" idx="5"/>
          </p:cNvCxnSpPr>
          <p:nvPr/>
        </p:nvCxnSpPr>
        <p:spPr>
          <a:xfrm>
            <a:off x="6536532" y="3838575"/>
            <a:ext cx="185581" cy="1486846"/>
          </a:xfrm>
          <a:prstGeom prst="straightConnector1">
            <a:avLst/>
          </a:prstGeom>
          <a:noFill/>
          <a:ln w="9525" cap="flat" cmpd="sng">
            <a:solidFill>
              <a:schemeClr val="dk1"/>
            </a:solidFill>
            <a:prstDash val="solid"/>
            <a:round/>
            <a:headEnd type="none" w="sm" len="sm"/>
            <a:tailEnd type="none" w="sm" len="sm"/>
          </a:ln>
        </p:spPr>
      </p:cxnSp>
      <p:sp>
        <p:nvSpPr>
          <p:cNvPr id="3273" name="Google Shape;3273;p122"/>
          <p:cNvSpPr/>
          <p:nvPr/>
        </p:nvSpPr>
        <p:spPr>
          <a:xfrm>
            <a:off x="6695648" y="5510480"/>
            <a:ext cx="77318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Verdana"/>
                <a:ea typeface="Verdana"/>
                <a:cs typeface="Verdana"/>
                <a:sym typeface="Verdana"/>
              </a:rPr>
              <a:t>…</a:t>
            </a:r>
            <a:endParaRPr sz="1800" dirty="0">
              <a:solidFill>
                <a:schemeClr val="dk1"/>
              </a:solidFill>
              <a:latin typeface="Verdana"/>
              <a:ea typeface="Verdana"/>
              <a:cs typeface="Verdana"/>
              <a:sym typeface="Verdana"/>
            </a:endParaRPr>
          </a:p>
        </p:txBody>
      </p:sp>
      <p:sp>
        <p:nvSpPr>
          <p:cNvPr id="3281" name="Google Shape;3281;p122"/>
          <p:cNvSpPr/>
          <p:nvPr/>
        </p:nvSpPr>
        <p:spPr>
          <a:xfrm>
            <a:off x="6696000" y="5220969"/>
            <a:ext cx="1486938" cy="208903"/>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200" b="0" i="0" u="none" strike="noStrike" cap="none">
                <a:solidFill>
                  <a:srgbClr val="FFFFFF"/>
                </a:solidFill>
                <a:latin typeface="Verdana"/>
                <a:ea typeface="Verdana"/>
                <a:cs typeface="Verdana"/>
                <a:sym typeface="Verdana"/>
              </a:rPr>
              <a:t>agentType</a:t>
            </a:r>
            <a:endParaRPr sz="1200" b="0" i="0" u="none" strike="noStrike" cap="none">
              <a:solidFill>
                <a:srgbClr val="FFFFFF"/>
              </a:solidFill>
              <a:latin typeface="Verdana"/>
              <a:ea typeface="Verdana"/>
              <a:cs typeface="Verdana"/>
              <a:sym typeface="Verdana"/>
            </a:endParaRPr>
          </a:p>
        </p:txBody>
      </p:sp>
      <p:cxnSp>
        <p:nvCxnSpPr>
          <p:cNvPr id="3282" name="Google Shape;3282;p122"/>
          <p:cNvCxnSpPr>
            <a:stCxn id="3265" idx="2"/>
            <a:endCxn id="3276" idx="5"/>
          </p:cNvCxnSpPr>
          <p:nvPr/>
        </p:nvCxnSpPr>
        <p:spPr>
          <a:xfrm>
            <a:off x="6536532" y="3838575"/>
            <a:ext cx="185581" cy="1209441"/>
          </a:xfrm>
          <a:prstGeom prst="straightConnector1">
            <a:avLst/>
          </a:prstGeom>
          <a:noFill/>
          <a:ln w="9525" cap="flat" cmpd="sng">
            <a:solidFill>
              <a:schemeClr val="dk1"/>
            </a:solidFill>
            <a:prstDash val="solid"/>
            <a:round/>
            <a:headEnd type="none" w="sm" len="sm"/>
            <a:tailEnd type="none" w="sm" len="sm"/>
          </a:ln>
        </p:spPr>
      </p:cxnSp>
      <p:grpSp>
        <p:nvGrpSpPr>
          <p:cNvPr id="18" name="Gruppe 17"/>
          <p:cNvGrpSpPr/>
          <p:nvPr/>
        </p:nvGrpSpPr>
        <p:grpSpPr>
          <a:xfrm>
            <a:off x="6754302" y="4348865"/>
            <a:ext cx="1992617" cy="561572"/>
            <a:chOff x="6566536" y="4349857"/>
            <a:chExt cx="1992617" cy="561572"/>
          </a:xfrm>
        </p:grpSpPr>
        <p:sp>
          <p:nvSpPr>
            <p:cNvPr id="78" name="Google Shape;1017;p51"/>
            <p:cNvSpPr/>
            <p:nvPr/>
          </p:nvSpPr>
          <p:spPr>
            <a:xfrm>
              <a:off x="6795153" y="4661640"/>
              <a:ext cx="1764000" cy="219923"/>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endParaRPr sz="1050" dirty="0"/>
            </a:p>
          </p:txBody>
        </p:sp>
        <p:cxnSp>
          <p:nvCxnSpPr>
            <p:cNvPr id="79" name="Google Shape;1018;p51"/>
            <p:cNvCxnSpPr>
              <a:endCxn id="78" idx="5"/>
            </p:cNvCxnSpPr>
            <p:nvPr/>
          </p:nvCxnSpPr>
          <p:spPr>
            <a:xfrm>
              <a:off x="6566536" y="4349857"/>
              <a:ext cx="256107" cy="421745"/>
            </a:xfrm>
            <a:prstGeom prst="straightConnector1">
              <a:avLst/>
            </a:prstGeom>
            <a:noFill/>
            <a:ln w="9525" cap="flat" cmpd="sng">
              <a:solidFill>
                <a:schemeClr val="dk1"/>
              </a:solidFill>
              <a:prstDash val="solid"/>
              <a:round/>
              <a:headEnd type="none" w="sm" len="sm"/>
              <a:tailEnd type="none" w="sm" len="sm"/>
            </a:ln>
          </p:spPr>
        </p:cxnSp>
        <p:sp>
          <p:nvSpPr>
            <p:cNvPr id="80" name="Rektangel 79"/>
            <p:cNvSpPr/>
            <p:nvPr/>
          </p:nvSpPr>
          <p:spPr>
            <a:xfrm>
              <a:off x="6789260" y="4634430"/>
              <a:ext cx="1758816" cy="276999"/>
            </a:xfrm>
            <a:prstGeom prst="rect">
              <a:avLst/>
            </a:prstGeom>
          </p:spPr>
          <p:txBody>
            <a:bodyPr wrap="none">
              <a:spAutoFit/>
            </a:bodyPr>
            <a:lstStyle/>
            <a:p>
              <a:pPr lvl="0" algn="ctr">
                <a:buClr>
                  <a:srgbClr val="FFFFFF"/>
                </a:buClr>
                <a:buSzPts val="1800"/>
              </a:pPr>
              <a:r>
                <a:rPr lang="en-US" sz="1200" dirty="0" err="1">
                  <a:solidFill>
                    <a:srgbClr val="FFFFFF"/>
                  </a:solidFill>
                  <a:latin typeface="Verdana"/>
                  <a:ea typeface="Verdana"/>
                  <a:cs typeface="Verdana"/>
                  <a:sym typeface="Verdana"/>
                </a:rPr>
                <a:t>agentIdentifierValue</a:t>
              </a:r>
              <a:endParaRPr lang="en-US" sz="1050" dirty="0"/>
            </a:p>
          </p:txBody>
        </p:sp>
      </p:grpSp>
      <p:grpSp>
        <p:nvGrpSpPr>
          <p:cNvPr id="81" name="Gruppe 80"/>
          <p:cNvGrpSpPr/>
          <p:nvPr/>
        </p:nvGrpSpPr>
        <p:grpSpPr>
          <a:xfrm>
            <a:off x="6765379" y="4339431"/>
            <a:ext cx="1964060" cy="304925"/>
            <a:chOff x="6595093" y="4606504"/>
            <a:chExt cx="1964060" cy="304925"/>
          </a:xfrm>
        </p:grpSpPr>
        <p:sp>
          <p:nvSpPr>
            <p:cNvPr id="82" name="Google Shape;1017;p51"/>
            <p:cNvSpPr/>
            <p:nvPr/>
          </p:nvSpPr>
          <p:spPr>
            <a:xfrm>
              <a:off x="6795153" y="4661640"/>
              <a:ext cx="1764000" cy="219923"/>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endParaRPr sz="1050" dirty="0"/>
            </a:p>
          </p:txBody>
        </p:sp>
        <p:cxnSp>
          <p:nvCxnSpPr>
            <p:cNvPr id="83" name="Google Shape;1018;p51"/>
            <p:cNvCxnSpPr>
              <a:endCxn id="82" idx="5"/>
            </p:cNvCxnSpPr>
            <p:nvPr/>
          </p:nvCxnSpPr>
          <p:spPr>
            <a:xfrm>
              <a:off x="6595093" y="4606504"/>
              <a:ext cx="227550" cy="165098"/>
            </a:xfrm>
            <a:prstGeom prst="straightConnector1">
              <a:avLst/>
            </a:prstGeom>
            <a:noFill/>
            <a:ln w="9525" cap="flat" cmpd="sng">
              <a:solidFill>
                <a:schemeClr val="dk1"/>
              </a:solidFill>
              <a:prstDash val="solid"/>
              <a:round/>
              <a:headEnd type="none" w="sm" len="sm"/>
              <a:tailEnd type="none" w="sm" len="sm"/>
            </a:ln>
          </p:spPr>
        </p:cxnSp>
        <p:sp>
          <p:nvSpPr>
            <p:cNvPr id="84" name="Rektangel 83"/>
            <p:cNvSpPr/>
            <p:nvPr/>
          </p:nvSpPr>
          <p:spPr>
            <a:xfrm>
              <a:off x="6817313" y="4634430"/>
              <a:ext cx="1702709" cy="276999"/>
            </a:xfrm>
            <a:prstGeom prst="rect">
              <a:avLst/>
            </a:prstGeom>
          </p:spPr>
          <p:txBody>
            <a:bodyPr wrap="none">
              <a:spAutoFit/>
            </a:bodyPr>
            <a:lstStyle/>
            <a:p>
              <a:pPr lvl="0" algn="ctr">
                <a:buClr>
                  <a:srgbClr val="FFFFFF"/>
                </a:buClr>
                <a:buSzPts val="1800"/>
              </a:pPr>
              <a:r>
                <a:rPr lang="en-US" sz="1200" dirty="0" err="1">
                  <a:solidFill>
                    <a:srgbClr val="FFFFFF"/>
                  </a:solidFill>
                  <a:latin typeface="Verdana"/>
                  <a:ea typeface="Verdana"/>
                  <a:cs typeface="Verdana"/>
                  <a:sym typeface="Verdana"/>
                </a:rPr>
                <a:t>agentIdentifierType</a:t>
              </a:r>
              <a:endParaRPr lang="en-US" sz="1050" dirty="0"/>
            </a:p>
          </p:txBody>
        </p:sp>
      </p:grpSp>
      <p:sp>
        <p:nvSpPr>
          <p:cNvPr id="3254" name="Google Shape;3254;p122"/>
          <p:cNvSpPr txBox="1"/>
          <p:nvPr/>
        </p:nvSpPr>
        <p:spPr>
          <a:xfrm rot="-1309311">
            <a:off x="2276475" y="2409825"/>
            <a:ext cx="1457325" cy="3286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5" name="Google Shape;3255;p122"/>
          <p:cNvSpPr txBox="1"/>
          <p:nvPr/>
        </p:nvSpPr>
        <p:spPr>
          <a:xfrm rot="-1770012">
            <a:off x="5203825" y="4140200"/>
            <a:ext cx="1458913"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6" name="Google Shape;3256;p122"/>
          <p:cNvSpPr txBox="1"/>
          <p:nvPr/>
        </p:nvSpPr>
        <p:spPr>
          <a:xfrm rot="1753981">
            <a:off x="5256213" y="2439988"/>
            <a:ext cx="1339850" cy="3190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7" name="Google Shape;3257;p122"/>
          <p:cNvSpPr txBox="1"/>
          <p:nvPr/>
        </p:nvSpPr>
        <p:spPr>
          <a:xfrm rot="1396279">
            <a:off x="2344738" y="4273550"/>
            <a:ext cx="1427162"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8" name="Google Shape;3258;p122"/>
          <p:cNvSpPr txBox="1"/>
          <p:nvPr/>
        </p:nvSpPr>
        <p:spPr>
          <a:xfrm rot="-1582215">
            <a:off x="374650" y="2946400"/>
            <a:ext cx="1466850" cy="31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sz="1800" b="0" i="0" u="none" strike="noStrike" cap="none">
              <a:solidFill>
                <a:srgbClr val="000000"/>
              </a:solidFill>
              <a:latin typeface="Verdana"/>
              <a:ea typeface="Verdana"/>
              <a:cs typeface="Verdana"/>
              <a:sym typeface="Verdana"/>
            </a:endParaRPr>
          </a:p>
        </p:txBody>
      </p:sp>
      <p:sp>
        <p:nvSpPr>
          <p:cNvPr id="3259" name="Google Shape;3259;p122"/>
          <p:cNvSpPr txBox="1"/>
          <p:nvPr/>
        </p:nvSpPr>
        <p:spPr>
          <a:xfrm>
            <a:off x="3884613" y="3186113"/>
            <a:ext cx="1624012" cy="3190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identifiers</a:t>
            </a:r>
            <a:endParaRPr/>
          </a:p>
        </p:txBody>
      </p:sp>
      <p:sp>
        <p:nvSpPr>
          <p:cNvPr id="3260" name="Google Shape;3260;p122"/>
          <p:cNvSpPr/>
          <p:nvPr/>
        </p:nvSpPr>
        <p:spPr>
          <a:xfrm rot="-5400000">
            <a:off x="968375" y="3303588"/>
            <a:ext cx="431800" cy="438150"/>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cxnSp>
        <p:nvCxnSpPr>
          <p:cNvPr id="3261" name="Google Shape;3261;p122"/>
          <p:cNvCxnSpPr>
            <a:stCxn id="3262" idx="1"/>
            <a:endCxn id="3263" idx="0"/>
          </p:cNvCxnSpPr>
          <p:nvPr/>
        </p:nvCxnSpPr>
        <p:spPr>
          <a:xfrm flipH="1">
            <a:off x="2005725" y="2416175"/>
            <a:ext cx="18519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3264" name="Google Shape;3264;p122"/>
          <p:cNvCxnSpPr>
            <a:stCxn id="3262" idx="3"/>
            <a:endCxn id="3265" idx="0"/>
          </p:cNvCxnSpPr>
          <p:nvPr/>
        </p:nvCxnSpPr>
        <p:spPr>
          <a:xfrm>
            <a:off x="5154613" y="2416175"/>
            <a:ext cx="13818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3266" name="Google Shape;3266;p122"/>
          <p:cNvCxnSpPr>
            <a:stCxn id="3267" idx="3"/>
            <a:endCxn id="3265" idx="2"/>
          </p:cNvCxnSpPr>
          <p:nvPr/>
        </p:nvCxnSpPr>
        <p:spPr>
          <a:xfrm rot="10800000" flipH="1">
            <a:off x="5153025" y="3838569"/>
            <a:ext cx="1383600" cy="775500"/>
          </a:xfrm>
          <a:prstGeom prst="straightConnector1">
            <a:avLst/>
          </a:prstGeom>
          <a:noFill/>
          <a:ln w="28575" cap="flat" cmpd="sng">
            <a:solidFill>
              <a:schemeClr val="accent1"/>
            </a:solidFill>
            <a:prstDash val="solid"/>
            <a:round/>
            <a:headEnd type="stealth" w="med" len="med"/>
            <a:tailEnd type="stealth" w="med" len="med"/>
          </a:ln>
        </p:spPr>
      </p:cxnSp>
      <p:cxnSp>
        <p:nvCxnSpPr>
          <p:cNvPr id="3268" name="Google Shape;3268;p122"/>
          <p:cNvCxnSpPr>
            <a:stCxn id="3267" idx="1"/>
            <a:endCxn id="3263" idx="2"/>
          </p:cNvCxnSpPr>
          <p:nvPr/>
        </p:nvCxnSpPr>
        <p:spPr>
          <a:xfrm rot="10800000">
            <a:off x="2005938" y="3841869"/>
            <a:ext cx="1850100" cy="772200"/>
          </a:xfrm>
          <a:prstGeom prst="straightConnector1">
            <a:avLst/>
          </a:prstGeom>
          <a:noFill/>
          <a:ln w="28575" cap="flat" cmpd="sng">
            <a:solidFill>
              <a:schemeClr val="accent1"/>
            </a:solidFill>
            <a:prstDash val="solid"/>
            <a:round/>
            <a:headEnd type="stealth" w="med" len="med"/>
            <a:tailEnd type="stealth" w="med" len="med"/>
          </a:ln>
        </p:spPr>
      </p:cxnSp>
      <p:cxnSp>
        <p:nvCxnSpPr>
          <p:cNvPr id="3269" name="Google Shape;3269;p122"/>
          <p:cNvCxnSpPr>
            <a:stCxn id="3263" idx="3"/>
            <a:endCxn id="3265" idx="1"/>
          </p:cNvCxnSpPr>
          <p:nvPr/>
        </p:nvCxnSpPr>
        <p:spPr>
          <a:xfrm rot="10800000" flipH="1">
            <a:off x="2654300" y="3515607"/>
            <a:ext cx="3233700" cy="1500"/>
          </a:xfrm>
          <a:prstGeom prst="straightConnector1">
            <a:avLst/>
          </a:prstGeom>
          <a:noFill/>
          <a:ln w="28575" cap="flat" cmpd="sng">
            <a:solidFill>
              <a:schemeClr val="accent1"/>
            </a:solidFill>
            <a:prstDash val="solid"/>
            <a:round/>
            <a:headEnd type="stealth" w="med" len="med"/>
            <a:tailEnd type="none" w="sm" len="sm"/>
          </a:ln>
        </p:spPr>
      </p:cxnSp>
      <p:sp>
        <p:nvSpPr>
          <p:cNvPr id="3270" name="Google Shape;3270;p122"/>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dirty="0"/>
              <a:t>PREMIS - Data model includes:</a:t>
            </a:r>
            <a:endParaRPr dirty="0"/>
          </a:p>
        </p:txBody>
      </p:sp>
      <p:sp>
        <p:nvSpPr>
          <p:cNvPr id="3279" name="Google Shape;3279;p122"/>
          <p:cNvSpPr txBox="1"/>
          <p:nvPr/>
        </p:nvSpPr>
        <p:spPr>
          <a:xfrm>
            <a:off x="499342" y="5261530"/>
            <a:ext cx="2337499"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1" i="0" u="none" strike="noStrike" cap="none">
                <a:solidFill>
                  <a:srgbClr val="000000"/>
                </a:solidFill>
                <a:latin typeface="Verdana"/>
                <a:ea typeface="Verdana"/>
                <a:cs typeface="Verdana"/>
                <a:sym typeface="Verdana"/>
              </a:rPr>
              <a:t>Relationships</a:t>
            </a:r>
            <a:endParaRPr/>
          </a:p>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specifies relations </a:t>
            </a:r>
            <a:br>
              <a:rPr lang="en-US" sz="1800" b="0" i="0" u="none" strike="noStrike" cap="none">
                <a:solidFill>
                  <a:srgbClr val="000000"/>
                </a:solidFill>
                <a:latin typeface="Verdana"/>
                <a:ea typeface="Verdana"/>
                <a:cs typeface="Verdana"/>
                <a:sym typeface="Verdana"/>
              </a:rPr>
            </a:br>
            <a:r>
              <a:rPr lang="en-US" sz="1800" b="0" i="0" u="none" strike="noStrike" cap="none">
                <a:solidFill>
                  <a:srgbClr val="000000"/>
                </a:solidFill>
                <a:latin typeface="Verdana"/>
                <a:ea typeface="Verdana"/>
                <a:cs typeface="Verdana"/>
                <a:sym typeface="Verdana"/>
              </a:rPr>
              <a:t>between entities</a:t>
            </a:r>
            <a:endParaRPr/>
          </a:p>
        </p:txBody>
      </p:sp>
      <p:cxnSp>
        <p:nvCxnSpPr>
          <p:cNvPr id="3280" name="Google Shape;3280;p122"/>
          <p:cNvCxnSpPr/>
          <p:nvPr/>
        </p:nvCxnSpPr>
        <p:spPr>
          <a:xfrm rot="10800000">
            <a:off x="2420144" y="5445224"/>
            <a:ext cx="468312" cy="0"/>
          </a:xfrm>
          <a:prstGeom prst="straightConnector1">
            <a:avLst/>
          </a:prstGeom>
          <a:noFill/>
          <a:ln w="28575" cap="flat" cmpd="sng">
            <a:solidFill>
              <a:schemeClr val="accent1"/>
            </a:solidFill>
            <a:prstDash val="solid"/>
            <a:round/>
            <a:headEnd type="stealth" w="med" len="med"/>
            <a:tailEnd type="stealth" w="med" len="med"/>
          </a:ln>
        </p:spPr>
      </p:cxnSp>
      <p:sp>
        <p:nvSpPr>
          <p:cNvPr id="3283" name="Google Shape;3283;p122"/>
          <p:cNvSpPr/>
          <p:nvPr/>
        </p:nvSpPr>
        <p:spPr>
          <a:xfrm>
            <a:off x="285255" y="1186276"/>
            <a:ext cx="8656040" cy="2630986"/>
          </a:xfrm>
          <a:prstGeom prst="rect">
            <a:avLst/>
          </a:prstGeom>
          <a:solidFill>
            <a:srgbClr val="FFFFFF">
              <a:alpha val="6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Gill Sans"/>
              <a:ea typeface="Gill Sans"/>
              <a:cs typeface="Gill Sans"/>
              <a:sym typeface="Gill Sans"/>
            </a:endParaRPr>
          </a:p>
        </p:txBody>
      </p:sp>
      <p:sp>
        <p:nvSpPr>
          <p:cNvPr id="3284" name="Google Shape;3284;p122"/>
          <p:cNvSpPr/>
          <p:nvPr/>
        </p:nvSpPr>
        <p:spPr>
          <a:xfrm>
            <a:off x="530225" y="1353542"/>
            <a:ext cx="2457599"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Verdana"/>
                <a:ea typeface="Verdana"/>
                <a:cs typeface="Verdana"/>
                <a:sym typeface="Verdana"/>
              </a:rPr>
              <a:t>Entities</a:t>
            </a:r>
            <a:r>
              <a:rPr lang="en-US" sz="1800" dirty="0">
                <a:solidFill>
                  <a:schemeClr val="dk1"/>
                </a:solidFill>
                <a:latin typeface="Verdana"/>
                <a:ea typeface="Verdana"/>
                <a:cs typeface="Verdana"/>
                <a:sym typeface="Verdana"/>
              </a:rPr>
              <a:t> </a:t>
            </a:r>
            <a:endParaRPr dirty="0"/>
          </a:p>
          <a:p>
            <a:pPr marL="0" marR="0" lvl="0" indent="0" algn="l" rtl="0">
              <a:spcBef>
                <a:spcPts val="0"/>
              </a:spcBef>
              <a:spcAft>
                <a:spcPts val="0"/>
              </a:spcAft>
              <a:buNone/>
            </a:pPr>
            <a:r>
              <a:rPr lang="en-US" sz="1800" dirty="0">
                <a:solidFill>
                  <a:schemeClr val="dk1"/>
                </a:solidFill>
                <a:latin typeface="Verdana"/>
                <a:ea typeface="Verdana"/>
                <a:cs typeface="Verdana"/>
                <a:sym typeface="Verdana"/>
              </a:rPr>
              <a:t>“things” relevant to digital preservation </a:t>
            </a:r>
            <a:endParaRPr dirty="0"/>
          </a:p>
        </p:txBody>
      </p:sp>
      <p:sp>
        <p:nvSpPr>
          <p:cNvPr id="3285" name="Google Shape;3285;p122"/>
          <p:cNvSpPr/>
          <p:nvPr/>
        </p:nvSpPr>
        <p:spPr>
          <a:xfrm>
            <a:off x="1691680" y="1412776"/>
            <a:ext cx="395287" cy="209550"/>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2000"/>
              <a:buFont typeface="Gill Sans"/>
              <a:buNone/>
            </a:pPr>
            <a:endParaRPr sz="2000" b="1" i="0" u="none" strike="noStrike" cap="none">
              <a:solidFill>
                <a:srgbClr val="FFFFFF"/>
              </a:solidFill>
              <a:latin typeface="Verdana"/>
              <a:ea typeface="Verdana"/>
              <a:cs typeface="Verdana"/>
              <a:sym typeface="Verdana"/>
            </a:endParaRPr>
          </a:p>
        </p:txBody>
      </p:sp>
      <p:sp>
        <p:nvSpPr>
          <p:cNvPr id="3262" name="Google Shape;3262;p122"/>
          <p:cNvSpPr/>
          <p:nvPr/>
        </p:nvSpPr>
        <p:spPr>
          <a:xfrm>
            <a:off x="3857625" y="2092325"/>
            <a:ext cx="1296988" cy="647700"/>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Rights</a:t>
            </a:r>
            <a:endParaRPr/>
          </a:p>
        </p:txBody>
      </p:sp>
      <p:sp>
        <p:nvSpPr>
          <p:cNvPr id="64" name="Kombinationstegning 63"/>
          <p:cNvSpPr/>
          <p:nvPr/>
        </p:nvSpPr>
        <p:spPr bwMode="auto">
          <a:xfrm>
            <a:off x="8460085" y="2318150"/>
            <a:ext cx="328613" cy="720725"/>
          </a:xfrm>
          <a:custGeom>
            <a:avLst/>
            <a:gdLst>
              <a:gd name="connsiteX0" fmla="*/ 0 w 328612"/>
              <a:gd name="connsiteY0" fmla="*/ 291180 h 719805"/>
              <a:gd name="connsiteX1" fmla="*/ 0 w 328612"/>
              <a:gd name="connsiteY1" fmla="*/ 291180 h 719805"/>
              <a:gd name="connsiteX2" fmla="*/ 19050 w 328612"/>
              <a:gd name="connsiteY2" fmla="*/ 334042 h 719805"/>
              <a:gd name="connsiteX3" fmla="*/ 28575 w 328612"/>
              <a:gd name="connsiteY3" fmla="*/ 348330 h 719805"/>
              <a:gd name="connsiteX4" fmla="*/ 38100 w 328612"/>
              <a:gd name="connsiteY4" fmla="*/ 376905 h 719805"/>
              <a:gd name="connsiteX5" fmla="*/ 42862 w 328612"/>
              <a:gd name="connsiteY5" fmla="*/ 391192 h 719805"/>
              <a:gd name="connsiteX6" fmla="*/ 47625 w 328612"/>
              <a:gd name="connsiteY6" fmla="*/ 405480 h 719805"/>
              <a:gd name="connsiteX7" fmla="*/ 52387 w 328612"/>
              <a:gd name="connsiteY7" fmla="*/ 424530 h 719805"/>
              <a:gd name="connsiteX8" fmla="*/ 71437 w 328612"/>
              <a:gd name="connsiteY8" fmla="*/ 419767 h 719805"/>
              <a:gd name="connsiteX9" fmla="*/ 95250 w 328612"/>
              <a:gd name="connsiteY9" fmla="*/ 415005 h 719805"/>
              <a:gd name="connsiteX10" fmla="*/ 104775 w 328612"/>
              <a:gd name="connsiteY10" fmla="*/ 395955 h 719805"/>
              <a:gd name="connsiteX11" fmla="*/ 109537 w 328612"/>
              <a:gd name="connsiteY11" fmla="*/ 629317 h 719805"/>
              <a:gd name="connsiteX12" fmla="*/ 119062 w 328612"/>
              <a:gd name="connsiteY12" fmla="*/ 681705 h 719805"/>
              <a:gd name="connsiteX13" fmla="*/ 123825 w 328612"/>
              <a:gd name="connsiteY13" fmla="*/ 700755 h 719805"/>
              <a:gd name="connsiteX14" fmla="*/ 161925 w 328612"/>
              <a:gd name="connsiteY14" fmla="*/ 719805 h 719805"/>
              <a:gd name="connsiteX15" fmla="*/ 204787 w 328612"/>
              <a:gd name="connsiteY15" fmla="*/ 715042 h 719805"/>
              <a:gd name="connsiteX16" fmla="*/ 247650 w 328612"/>
              <a:gd name="connsiteY16" fmla="*/ 695992 h 719805"/>
              <a:gd name="connsiteX17" fmla="*/ 280987 w 328612"/>
              <a:gd name="connsiteY17" fmla="*/ 686467 h 719805"/>
              <a:gd name="connsiteX18" fmla="*/ 295275 w 328612"/>
              <a:gd name="connsiteY18" fmla="*/ 676942 h 719805"/>
              <a:gd name="connsiteX19" fmla="*/ 304800 w 328612"/>
              <a:gd name="connsiteY19" fmla="*/ 648367 h 719805"/>
              <a:gd name="connsiteX20" fmla="*/ 309562 w 328612"/>
              <a:gd name="connsiteY20" fmla="*/ 634080 h 719805"/>
              <a:gd name="connsiteX21" fmla="*/ 314325 w 328612"/>
              <a:gd name="connsiteY21" fmla="*/ 619792 h 719805"/>
              <a:gd name="connsiteX22" fmla="*/ 319087 w 328612"/>
              <a:gd name="connsiteY22" fmla="*/ 595980 h 719805"/>
              <a:gd name="connsiteX23" fmla="*/ 328612 w 328612"/>
              <a:gd name="connsiteY23" fmla="*/ 357855 h 719805"/>
              <a:gd name="connsiteX24" fmla="*/ 323850 w 328612"/>
              <a:gd name="connsiteY24" fmla="*/ 129255 h 719805"/>
              <a:gd name="connsiteX25" fmla="*/ 319087 w 328612"/>
              <a:gd name="connsiteY25" fmla="*/ 114967 h 719805"/>
              <a:gd name="connsiteX26" fmla="*/ 309562 w 328612"/>
              <a:gd name="connsiteY26" fmla="*/ 100680 h 719805"/>
              <a:gd name="connsiteX27" fmla="*/ 304800 w 328612"/>
              <a:gd name="connsiteY27" fmla="*/ 86392 h 719805"/>
              <a:gd name="connsiteX28" fmla="*/ 276225 w 328612"/>
              <a:gd name="connsiteY28" fmla="*/ 53055 h 719805"/>
              <a:gd name="connsiteX29" fmla="*/ 261937 w 328612"/>
              <a:gd name="connsiteY29" fmla="*/ 48292 h 719805"/>
              <a:gd name="connsiteX30" fmla="*/ 242887 w 328612"/>
              <a:gd name="connsiteY30" fmla="*/ 38767 h 719805"/>
              <a:gd name="connsiteX31" fmla="*/ 214312 w 328612"/>
              <a:gd name="connsiteY31" fmla="*/ 34005 h 719805"/>
              <a:gd name="connsiteX32" fmla="*/ 190500 w 328612"/>
              <a:gd name="connsiteY32" fmla="*/ 29242 h 719805"/>
              <a:gd name="connsiteX33" fmla="*/ 176212 w 328612"/>
              <a:gd name="connsiteY33" fmla="*/ 19717 h 719805"/>
              <a:gd name="connsiteX34" fmla="*/ 147637 w 328612"/>
              <a:gd name="connsiteY34" fmla="*/ 5430 h 719805"/>
              <a:gd name="connsiteX35" fmla="*/ 133350 w 328612"/>
              <a:gd name="connsiteY35" fmla="*/ 14955 h 719805"/>
              <a:gd name="connsiteX36" fmla="*/ 104775 w 328612"/>
              <a:gd name="connsiteY36" fmla="*/ 43530 h 719805"/>
              <a:gd name="connsiteX37" fmla="*/ 57150 w 328612"/>
              <a:gd name="connsiteY37" fmla="*/ 62580 h 719805"/>
              <a:gd name="connsiteX38" fmla="*/ 52387 w 328612"/>
              <a:gd name="connsiteY38" fmla="*/ 76867 h 719805"/>
              <a:gd name="connsiteX39" fmla="*/ 42862 w 328612"/>
              <a:gd name="connsiteY39" fmla="*/ 91155 h 719805"/>
              <a:gd name="connsiteX40" fmla="*/ 33337 w 328612"/>
              <a:gd name="connsiteY40" fmla="*/ 119730 h 719805"/>
              <a:gd name="connsiteX41" fmla="*/ 23812 w 328612"/>
              <a:gd name="connsiteY41" fmla="*/ 191167 h 719805"/>
              <a:gd name="connsiteX42" fmla="*/ 0 w 328612"/>
              <a:gd name="connsiteY42" fmla="*/ 291180 h 71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8612" h="719805">
                <a:moveTo>
                  <a:pt x="0" y="291180"/>
                </a:moveTo>
                <a:lnTo>
                  <a:pt x="0" y="291180"/>
                </a:lnTo>
                <a:cubicBezTo>
                  <a:pt x="6350" y="305467"/>
                  <a:pt x="12058" y="320058"/>
                  <a:pt x="19050" y="334042"/>
                </a:cubicBezTo>
                <a:cubicBezTo>
                  <a:pt x="21610" y="339162"/>
                  <a:pt x="26250" y="343099"/>
                  <a:pt x="28575" y="348330"/>
                </a:cubicBezTo>
                <a:cubicBezTo>
                  <a:pt x="32653" y="357505"/>
                  <a:pt x="34925" y="367380"/>
                  <a:pt x="38100" y="376905"/>
                </a:cubicBezTo>
                <a:lnTo>
                  <a:pt x="42862" y="391192"/>
                </a:lnTo>
                <a:cubicBezTo>
                  <a:pt x="44450" y="395955"/>
                  <a:pt x="46408" y="400610"/>
                  <a:pt x="47625" y="405480"/>
                </a:cubicBezTo>
                <a:lnTo>
                  <a:pt x="52387" y="424530"/>
                </a:lnTo>
                <a:cubicBezTo>
                  <a:pt x="58737" y="422942"/>
                  <a:pt x="65047" y="421187"/>
                  <a:pt x="71437" y="419767"/>
                </a:cubicBezTo>
                <a:cubicBezTo>
                  <a:pt x="79339" y="418011"/>
                  <a:pt x="88663" y="419710"/>
                  <a:pt x="95250" y="415005"/>
                </a:cubicBezTo>
                <a:cubicBezTo>
                  <a:pt x="101027" y="410879"/>
                  <a:pt x="101600" y="402305"/>
                  <a:pt x="104775" y="395955"/>
                </a:cubicBezTo>
                <a:cubicBezTo>
                  <a:pt x="106362" y="473742"/>
                  <a:pt x="106710" y="551565"/>
                  <a:pt x="109537" y="629317"/>
                </a:cubicBezTo>
                <a:cubicBezTo>
                  <a:pt x="109761" y="635489"/>
                  <a:pt x="117327" y="673896"/>
                  <a:pt x="119062" y="681705"/>
                </a:cubicBezTo>
                <a:cubicBezTo>
                  <a:pt x="120482" y="688095"/>
                  <a:pt x="120194" y="695309"/>
                  <a:pt x="123825" y="700755"/>
                </a:cubicBezTo>
                <a:cubicBezTo>
                  <a:pt x="129014" y="708538"/>
                  <a:pt x="157012" y="717840"/>
                  <a:pt x="161925" y="719805"/>
                </a:cubicBezTo>
                <a:cubicBezTo>
                  <a:pt x="176212" y="718217"/>
                  <a:pt x="190607" y="717405"/>
                  <a:pt x="204787" y="715042"/>
                </a:cubicBezTo>
                <a:cubicBezTo>
                  <a:pt x="217666" y="712896"/>
                  <a:pt x="239005" y="699834"/>
                  <a:pt x="247650" y="695992"/>
                </a:cubicBezTo>
                <a:cubicBezTo>
                  <a:pt x="256430" y="692090"/>
                  <a:pt x="272344" y="688628"/>
                  <a:pt x="280987" y="686467"/>
                </a:cubicBezTo>
                <a:cubicBezTo>
                  <a:pt x="285750" y="683292"/>
                  <a:pt x="292241" y="681796"/>
                  <a:pt x="295275" y="676942"/>
                </a:cubicBezTo>
                <a:cubicBezTo>
                  <a:pt x="300596" y="668428"/>
                  <a:pt x="301625" y="657892"/>
                  <a:pt x="304800" y="648367"/>
                </a:cubicBezTo>
                <a:lnTo>
                  <a:pt x="309562" y="634080"/>
                </a:lnTo>
                <a:cubicBezTo>
                  <a:pt x="311150" y="629317"/>
                  <a:pt x="313341" y="624715"/>
                  <a:pt x="314325" y="619792"/>
                </a:cubicBezTo>
                <a:lnTo>
                  <a:pt x="319087" y="595980"/>
                </a:lnTo>
                <a:cubicBezTo>
                  <a:pt x="326483" y="499847"/>
                  <a:pt x="328612" y="485590"/>
                  <a:pt x="328612" y="357855"/>
                </a:cubicBezTo>
                <a:cubicBezTo>
                  <a:pt x="328612" y="281638"/>
                  <a:pt x="326837" y="205413"/>
                  <a:pt x="323850" y="129255"/>
                </a:cubicBezTo>
                <a:cubicBezTo>
                  <a:pt x="323653" y="124239"/>
                  <a:pt x="321332" y="119457"/>
                  <a:pt x="319087" y="114967"/>
                </a:cubicBezTo>
                <a:cubicBezTo>
                  <a:pt x="316527" y="109848"/>
                  <a:pt x="312737" y="105442"/>
                  <a:pt x="309562" y="100680"/>
                </a:cubicBezTo>
                <a:cubicBezTo>
                  <a:pt x="307975" y="95917"/>
                  <a:pt x="307291" y="90751"/>
                  <a:pt x="304800" y="86392"/>
                </a:cubicBezTo>
                <a:cubicBezTo>
                  <a:pt x="300738" y="79283"/>
                  <a:pt x="284019" y="58251"/>
                  <a:pt x="276225" y="53055"/>
                </a:cubicBezTo>
                <a:cubicBezTo>
                  <a:pt x="272048" y="50270"/>
                  <a:pt x="266551" y="50270"/>
                  <a:pt x="261937" y="48292"/>
                </a:cubicBezTo>
                <a:cubicBezTo>
                  <a:pt x="255412" y="45495"/>
                  <a:pt x="249687" y="40807"/>
                  <a:pt x="242887" y="38767"/>
                </a:cubicBezTo>
                <a:cubicBezTo>
                  <a:pt x="233638" y="35992"/>
                  <a:pt x="223813" y="35732"/>
                  <a:pt x="214312" y="34005"/>
                </a:cubicBezTo>
                <a:cubicBezTo>
                  <a:pt x="206348" y="32557"/>
                  <a:pt x="198437" y="30830"/>
                  <a:pt x="190500" y="29242"/>
                </a:cubicBezTo>
                <a:cubicBezTo>
                  <a:pt x="185737" y="26067"/>
                  <a:pt x="181332" y="22277"/>
                  <a:pt x="176212" y="19717"/>
                </a:cubicBezTo>
                <a:cubicBezTo>
                  <a:pt x="136776" y="0"/>
                  <a:pt x="188586" y="32728"/>
                  <a:pt x="147637" y="5430"/>
                </a:cubicBezTo>
                <a:cubicBezTo>
                  <a:pt x="142875" y="8605"/>
                  <a:pt x="137628" y="11152"/>
                  <a:pt x="133350" y="14955"/>
                </a:cubicBezTo>
                <a:cubicBezTo>
                  <a:pt x="123282" y="23904"/>
                  <a:pt x="117554" y="39270"/>
                  <a:pt x="104775" y="43530"/>
                </a:cubicBezTo>
                <a:cubicBezTo>
                  <a:pt x="69465" y="55300"/>
                  <a:pt x="85180" y="48565"/>
                  <a:pt x="57150" y="62580"/>
                </a:cubicBezTo>
                <a:cubicBezTo>
                  <a:pt x="55562" y="67342"/>
                  <a:pt x="54632" y="72377"/>
                  <a:pt x="52387" y="76867"/>
                </a:cubicBezTo>
                <a:cubicBezTo>
                  <a:pt x="49827" y="81987"/>
                  <a:pt x="45187" y="85924"/>
                  <a:pt x="42862" y="91155"/>
                </a:cubicBezTo>
                <a:cubicBezTo>
                  <a:pt x="38784" y="100330"/>
                  <a:pt x="33337" y="119730"/>
                  <a:pt x="33337" y="119730"/>
                </a:cubicBezTo>
                <a:cubicBezTo>
                  <a:pt x="31265" y="134234"/>
                  <a:pt x="24837" y="177848"/>
                  <a:pt x="23812" y="191167"/>
                </a:cubicBezTo>
                <a:cubicBezTo>
                  <a:pt x="18698" y="257652"/>
                  <a:pt x="3969" y="274511"/>
                  <a:pt x="0" y="29118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75" name="Picture 2" descr="P:\digital.bevaring.dk\Illustrations\web\Lovgivning_LegalRestrictions_DigitalPreservati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33863" y="1403747"/>
            <a:ext cx="576262"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 name="Gruppe 52"/>
          <p:cNvGrpSpPr/>
          <p:nvPr/>
        </p:nvGrpSpPr>
        <p:grpSpPr>
          <a:xfrm>
            <a:off x="7250822" y="3007221"/>
            <a:ext cx="1143840" cy="814348"/>
            <a:chOff x="7310207" y="3514369"/>
            <a:chExt cx="1143840" cy="814348"/>
          </a:xfrm>
        </p:grpSpPr>
        <p:grpSp>
          <p:nvGrpSpPr>
            <p:cNvPr id="54" name="Gruppe 60"/>
            <p:cNvGrpSpPr>
              <a:grpSpLocks/>
            </p:cNvGrpSpPr>
            <p:nvPr/>
          </p:nvGrpSpPr>
          <p:grpSpPr bwMode="auto">
            <a:xfrm>
              <a:off x="7990869" y="3623913"/>
              <a:ext cx="463178" cy="556102"/>
              <a:chOff x="8551729" y="4221090"/>
              <a:chExt cx="592277" cy="504056"/>
            </a:xfrm>
          </p:grpSpPr>
          <p:grpSp>
            <p:nvGrpSpPr>
              <p:cNvPr id="69" name="Gruppe 39"/>
              <p:cNvGrpSpPr>
                <a:grpSpLocks/>
              </p:cNvGrpSpPr>
              <p:nvPr/>
            </p:nvGrpSpPr>
            <p:grpSpPr bwMode="auto">
              <a:xfrm>
                <a:off x="8573490" y="4221090"/>
                <a:ext cx="570516" cy="504056"/>
                <a:chOff x="1547677" y="4797157"/>
                <a:chExt cx="901205" cy="1196752"/>
              </a:xfrm>
            </p:grpSpPr>
            <p:sp>
              <p:nvSpPr>
                <p:cNvPr id="71" name="Rektangel 70"/>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77" name="Billede 76" descr="house.png"/>
                <p:cNvPicPr>
                  <a:picLocks noChangeAspect="1"/>
                </p:cNvPicPr>
                <p:nvPr/>
              </p:nvPicPr>
              <p:blipFill>
                <a:blip r:embed="rId4"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70" name="Picture 3" descr="P:\ConferencesAndJournals\iPres\2016\PREMIS\Karakterisering_DigitalBevaring.pn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5" name="Billede 5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56" name="Gruppe 55"/>
            <p:cNvGrpSpPr/>
            <p:nvPr/>
          </p:nvGrpSpPr>
          <p:grpSpPr>
            <a:xfrm>
              <a:off x="7675295" y="3799563"/>
              <a:ext cx="316631" cy="529154"/>
              <a:chOff x="7520134" y="4865665"/>
              <a:chExt cx="331676" cy="583948"/>
            </a:xfrm>
          </p:grpSpPr>
          <p:sp>
            <p:nvSpPr>
              <p:cNvPr id="63" name="Rektangel 62"/>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5" name="Rektangel 64"/>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6" name="Rektangel 65"/>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67" name="Rektangel 66"/>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68" name="Billede 6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57" name="Billede 5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
        <p:nvSpPr>
          <p:cNvPr id="92" name="Google Shape;3283;p122"/>
          <p:cNvSpPr/>
          <p:nvPr/>
        </p:nvSpPr>
        <p:spPr>
          <a:xfrm>
            <a:off x="193974" y="3782061"/>
            <a:ext cx="6339894" cy="2562031"/>
          </a:xfrm>
          <a:prstGeom prst="rect">
            <a:avLst/>
          </a:prstGeom>
          <a:solidFill>
            <a:srgbClr val="FFFFFF">
              <a:alpha val="6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Gill Sans"/>
              <a:ea typeface="Gill Sans"/>
              <a:cs typeface="Gill Sans"/>
              <a:sym typeface="Gill Sans"/>
            </a:endParaRPr>
          </a:p>
        </p:txBody>
      </p:sp>
      <p:sp>
        <p:nvSpPr>
          <p:cNvPr id="93" name="Google Shape;3283;p122"/>
          <p:cNvSpPr/>
          <p:nvPr/>
        </p:nvSpPr>
        <p:spPr>
          <a:xfrm>
            <a:off x="6523560" y="3848398"/>
            <a:ext cx="2350104" cy="2562031"/>
          </a:xfrm>
          <a:prstGeom prst="rect">
            <a:avLst/>
          </a:prstGeom>
          <a:solidFill>
            <a:srgbClr val="FFFFFF">
              <a:alpha val="6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Gill Sans"/>
              <a:ea typeface="Gill Sans"/>
              <a:cs typeface="Gill Sans"/>
              <a:sym typeface="Gill Sans"/>
            </a:endParaRPr>
          </a:p>
        </p:txBody>
      </p:sp>
      <p:sp>
        <p:nvSpPr>
          <p:cNvPr id="3271" name="Google Shape;3271;p122"/>
          <p:cNvSpPr txBox="1"/>
          <p:nvPr/>
        </p:nvSpPr>
        <p:spPr>
          <a:xfrm>
            <a:off x="5771223" y="1382161"/>
            <a:ext cx="2520242"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0" u="none" strike="noStrike" cap="none">
                <a:solidFill>
                  <a:srgbClr val="000000"/>
                </a:solidFill>
                <a:latin typeface="Verdana"/>
                <a:ea typeface="Verdana"/>
                <a:cs typeface="Verdana"/>
                <a:sym typeface="Verdana"/>
              </a:rPr>
              <a:t>Semantic Units </a:t>
            </a:r>
            <a:br>
              <a:rPr lang="en-US" sz="1800" b="1" i="0" u="none" strike="noStrike" cap="none">
                <a:solidFill>
                  <a:srgbClr val="000000"/>
                </a:solidFill>
                <a:latin typeface="Verdana"/>
                <a:ea typeface="Verdana"/>
                <a:cs typeface="Verdana"/>
                <a:sym typeface="Verdana"/>
              </a:rPr>
            </a:br>
            <a:r>
              <a:rPr lang="en-US" sz="1800">
                <a:solidFill>
                  <a:srgbClr val="000000"/>
                </a:solidFill>
                <a:latin typeface="Verdana"/>
                <a:ea typeface="Verdana"/>
                <a:cs typeface="Verdana"/>
                <a:sym typeface="Verdana"/>
              </a:rPr>
              <a:t>detailed information</a:t>
            </a:r>
            <a:br>
              <a:rPr lang="en-US" sz="1800">
                <a:solidFill>
                  <a:srgbClr val="000000"/>
                </a:solidFill>
                <a:latin typeface="Verdana"/>
                <a:ea typeface="Verdana"/>
                <a:cs typeface="Verdana"/>
                <a:sym typeface="Verdana"/>
              </a:rPr>
            </a:br>
            <a:r>
              <a:rPr lang="en-US" sz="1800">
                <a:solidFill>
                  <a:srgbClr val="000000"/>
                </a:solidFill>
                <a:latin typeface="Verdana"/>
                <a:ea typeface="Verdana"/>
                <a:cs typeface="Verdana"/>
                <a:sym typeface="Verdana"/>
              </a:rPr>
              <a:t>of entities</a:t>
            </a:r>
            <a:endParaRPr/>
          </a:p>
          <a:p>
            <a:pPr marL="0" marR="0" lvl="0" indent="0" algn="l"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Verdana"/>
              <a:ea typeface="Verdana"/>
              <a:cs typeface="Verdana"/>
              <a:sym typeface="Verdana"/>
            </a:endParaRPr>
          </a:p>
        </p:txBody>
      </p:sp>
      <p:sp>
        <p:nvSpPr>
          <p:cNvPr id="3278" name="Google Shape;3278;p122"/>
          <p:cNvSpPr/>
          <p:nvPr/>
        </p:nvSpPr>
        <p:spPr>
          <a:xfrm>
            <a:off x="7849446" y="1484784"/>
            <a:ext cx="322954" cy="190286"/>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Verdana"/>
              <a:ea typeface="Verdana"/>
              <a:cs typeface="Verdana"/>
              <a:sym typeface="Verdana"/>
            </a:endParaRPr>
          </a:p>
        </p:txBody>
      </p:sp>
      <p:sp>
        <p:nvSpPr>
          <p:cNvPr id="94" name="Google Shape;3283;p122"/>
          <p:cNvSpPr/>
          <p:nvPr/>
        </p:nvSpPr>
        <p:spPr>
          <a:xfrm>
            <a:off x="5698635" y="1400418"/>
            <a:ext cx="2721465" cy="935149"/>
          </a:xfrm>
          <a:prstGeom prst="rect">
            <a:avLst/>
          </a:prstGeom>
          <a:solidFill>
            <a:srgbClr val="FFFFFF">
              <a:alpha val="6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Gill Sans"/>
              <a:ea typeface="Gill Sans"/>
              <a:cs typeface="Gill Sans"/>
              <a:sym typeface="Gill Sans"/>
            </a:endParaRPr>
          </a:p>
        </p:txBody>
      </p:sp>
      <p:sp>
        <p:nvSpPr>
          <p:cNvPr id="3263" name="Google Shape;3263;p122"/>
          <p:cNvSpPr/>
          <p:nvPr/>
        </p:nvSpPr>
        <p:spPr>
          <a:xfrm>
            <a:off x="1357313" y="3192463"/>
            <a:ext cx="1296987" cy="649287"/>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Object</a:t>
            </a:r>
            <a:endParaRPr/>
          </a:p>
        </p:txBody>
      </p:sp>
      <p:sp>
        <p:nvSpPr>
          <p:cNvPr id="3265" name="Google Shape;3265;p122"/>
          <p:cNvSpPr/>
          <p:nvPr/>
        </p:nvSpPr>
        <p:spPr>
          <a:xfrm>
            <a:off x="5888038" y="319246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dirty="0">
                <a:solidFill>
                  <a:srgbClr val="FFFFFF"/>
                </a:solidFill>
                <a:latin typeface="Verdana"/>
                <a:ea typeface="Verdana"/>
                <a:cs typeface="Verdana"/>
                <a:sym typeface="Verdana"/>
              </a:rPr>
              <a:t>Agent</a:t>
            </a:r>
            <a:endParaRPr dirty="0"/>
          </a:p>
        </p:txBody>
      </p:sp>
      <p:grpSp>
        <p:nvGrpSpPr>
          <p:cNvPr id="72" name="Gruppe 43"/>
          <p:cNvGrpSpPr>
            <a:grpSpLocks/>
          </p:cNvGrpSpPr>
          <p:nvPr/>
        </p:nvGrpSpPr>
        <p:grpSpPr bwMode="auto">
          <a:xfrm>
            <a:off x="823197" y="3779717"/>
            <a:ext cx="1011237" cy="1008062"/>
            <a:chOff x="1475656" y="4797152"/>
            <a:chExt cx="1372080" cy="1252440"/>
          </a:xfrm>
        </p:grpSpPr>
        <p:pic>
          <p:nvPicPr>
            <p:cNvPr id="73" name="Picture 3" descr="P:\digital.bevaring.dk\Illustrations\web\Bevaringsmetoder_PreservationMethods_DigitalPreservation.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5656" y="4797152"/>
              <a:ext cx="1372080" cy="125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Rektangel 73"/>
            <p:cNvSpPr/>
            <p:nvPr/>
          </p:nvSpPr>
          <p:spPr>
            <a:xfrm>
              <a:off x="1835369" y="4797152"/>
              <a:ext cx="288632" cy="360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grpSp>
      <p:sp>
        <p:nvSpPr>
          <p:cNvPr id="3267" name="Google Shape;3267;p122"/>
          <p:cNvSpPr/>
          <p:nvPr/>
        </p:nvSpPr>
        <p:spPr>
          <a:xfrm>
            <a:off x="3856038" y="429101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Event</a:t>
            </a:r>
            <a:endParaRPr/>
          </a:p>
        </p:txBody>
      </p:sp>
      <p:pic>
        <p:nvPicPr>
          <p:cNvPr id="76" name="Picture 2" descr="P:\digital.bevaring.dk\Illustrations\web\Begivenheder_Events_DigitalPreservation.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072731" y="5043876"/>
            <a:ext cx="863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45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4"/>
                                        </p:tgtEl>
                                      </p:cBhvr>
                                    </p:animEffect>
                                    <p:set>
                                      <p:cBhvr>
                                        <p:cTn id="7" dur="1" fill="hold">
                                          <p:stCondLst>
                                            <p:cond delay="499"/>
                                          </p:stCondLst>
                                        </p:cTn>
                                        <p:tgtEl>
                                          <p:spTgt spid="94"/>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93"/>
                                        </p:tgtEl>
                                      </p:cBhvr>
                                    </p:animEffect>
                                    <p:set>
                                      <p:cBhvr>
                                        <p:cTn id="10" dur="1" fill="hold">
                                          <p:stCondLst>
                                            <p:cond delay="499"/>
                                          </p:stCondLst>
                                        </p:cTn>
                                        <p:tgtEl>
                                          <p:spTgt spid="9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2"/>
                                        </p:tgtEl>
                                      </p:cBhvr>
                                    </p:animEffect>
                                    <p:set>
                                      <p:cBhvr>
                                        <p:cTn id="15" dur="1" fill="hold">
                                          <p:stCondLst>
                                            <p:cond delay="499"/>
                                          </p:stCondLst>
                                        </p:cTn>
                                        <p:tgtEl>
                                          <p:spTgt spid="92"/>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3283"/>
                                        </p:tgtEl>
                                      </p:cBhvr>
                                    </p:animEffect>
                                    <p:set>
                                      <p:cBhvr>
                                        <p:cTn id="18" dur="1" fill="hold">
                                          <p:stCondLst>
                                            <p:cond delay="499"/>
                                          </p:stCondLst>
                                        </p:cTn>
                                        <p:tgtEl>
                                          <p:spTgt spid="32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3" grpId="0" animBg="1"/>
      <p:bldP spid="92" grpId="0" animBg="1"/>
      <p:bldP spid="93" grpId="0" animBg="1"/>
      <p:bldP spid="9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956"/>
        <p:cNvGrpSpPr/>
        <p:nvPr/>
      </p:nvGrpSpPr>
      <p:grpSpPr>
        <a:xfrm>
          <a:off x="0" y="0"/>
          <a:ext cx="0" cy="0"/>
          <a:chOff x="0" y="0"/>
          <a:chExt cx="0" cy="0"/>
        </a:xfrm>
      </p:grpSpPr>
      <p:sp>
        <p:nvSpPr>
          <p:cNvPr id="957" name="Google Shape;957;p49"/>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u="sng"/>
              <a:t>Semantic Units</a:t>
            </a:r>
            <a:endParaRPr u="sng"/>
          </a:p>
        </p:txBody>
      </p:sp>
      <p:sp>
        <p:nvSpPr>
          <p:cNvPr id="958" name="Google Shape;958;p49"/>
          <p:cNvSpPr txBox="1">
            <a:spLocks noGrp="1"/>
          </p:cNvSpPr>
          <p:nvPr>
            <p:ph type="body" idx="1"/>
          </p:nvPr>
        </p:nvSpPr>
        <p:spPr>
          <a:xfrm>
            <a:off x="530225" y="1425791"/>
            <a:ext cx="7929563" cy="5016500"/>
          </a:xfrm>
          <a:prstGeom prst="rect">
            <a:avLst/>
          </a:prstGeom>
          <a:noFill/>
          <a:ln>
            <a:noFill/>
          </a:ln>
        </p:spPr>
        <p:txBody>
          <a:bodyPr spcFirstLastPara="1" wrap="square" lIns="91425" tIns="45700" rIns="91425" bIns="45700" anchor="t" anchorCtr="0">
            <a:noAutofit/>
          </a:bodyPr>
          <a:lstStyle/>
          <a:p>
            <a:pPr marL="365125" lvl="0" indent="-282575" algn="l" rtl="0">
              <a:spcBef>
                <a:spcPts val="600"/>
              </a:spcBef>
              <a:spcAft>
                <a:spcPts val="0"/>
              </a:spcAft>
              <a:buSzPts val="1440"/>
              <a:buChar char="▪"/>
            </a:pPr>
            <a:r>
              <a:rPr lang="en-US" sz="1800" dirty="0"/>
              <a:t>Two kinds of semantic unit:</a:t>
            </a:r>
            <a:endParaRPr dirty="0"/>
          </a:p>
          <a:p>
            <a:pPr marL="639763" lvl="1" indent="-236537" algn="l" rtl="0">
              <a:spcBef>
                <a:spcPts val="550"/>
              </a:spcBef>
              <a:spcAft>
                <a:spcPts val="0"/>
              </a:spcAft>
              <a:buSzPts val="1800"/>
              <a:buChar char="◦"/>
            </a:pPr>
            <a:r>
              <a:rPr lang="en-US" sz="1800" b="1" dirty="0"/>
              <a:t>Container</a:t>
            </a:r>
            <a:r>
              <a:rPr lang="en-US" sz="1800" dirty="0"/>
              <a:t>: groups together related semantic units</a:t>
            </a:r>
            <a:endParaRPr dirty="0"/>
          </a:p>
          <a:p>
            <a:pPr marL="639763" lvl="1" indent="-236537" algn="l" rtl="0">
              <a:spcBef>
                <a:spcPts val="550"/>
              </a:spcBef>
              <a:spcAft>
                <a:spcPts val="0"/>
              </a:spcAft>
              <a:buSzPts val="1800"/>
              <a:buChar char="◦"/>
            </a:pPr>
            <a:r>
              <a:rPr lang="en-US" sz="1800" b="1" dirty="0"/>
              <a:t>Semantic components</a:t>
            </a:r>
            <a:r>
              <a:rPr lang="en-US" sz="1800" dirty="0"/>
              <a:t>: semantic units grouped under the same container</a:t>
            </a:r>
            <a:br>
              <a:rPr lang="en-US" sz="1800" dirty="0"/>
            </a:br>
            <a:endParaRPr dirty="0"/>
          </a:p>
          <a:p>
            <a:pPr marL="365125" lvl="0" indent="-282575" algn="l" rtl="0">
              <a:spcBef>
                <a:spcPts val="600"/>
              </a:spcBef>
              <a:spcAft>
                <a:spcPts val="0"/>
              </a:spcAft>
              <a:buSzPts val="1440"/>
              <a:buChar char="▪"/>
            </a:pPr>
            <a:r>
              <a:rPr lang="en-US" sz="1800" b="1" dirty="0"/>
              <a:t>Example</a:t>
            </a:r>
            <a:r>
              <a:rPr lang="en-US" sz="1800" dirty="0"/>
              <a:t>:</a:t>
            </a:r>
            <a:endParaRPr dirty="0"/>
          </a:p>
          <a:p>
            <a:pPr marL="357188" lvl="1" indent="0" algn="l" rtl="0">
              <a:spcBef>
                <a:spcPts val="550"/>
              </a:spcBef>
              <a:spcAft>
                <a:spcPts val="0"/>
              </a:spcAft>
              <a:buSzPts val="1800"/>
              <a:buFont typeface="Verdana"/>
              <a:buNone/>
            </a:pPr>
            <a:r>
              <a:rPr lang="en-US" sz="1800" dirty="0" err="1"/>
              <a:t>AgentIdentifier</a:t>
            </a:r>
            <a:r>
              <a:rPr lang="en-US" sz="1800" dirty="0"/>
              <a:t> [container]</a:t>
            </a:r>
            <a:endParaRPr dirty="0"/>
          </a:p>
          <a:p>
            <a:pPr marL="82550" lvl="0" indent="0" algn="l" rtl="0">
              <a:spcBef>
                <a:spcPts val="600"/>
              </a:spcBef>
              <a:spcAft>
                <a:spcPts val="0"/>
              </a:spcAft>
              <a:buSzPts val="1440"/>
              <a:buFont typeface="Noto Sans Symbols"/>
              <a:buNone/>
            </a:pPr>
            <a:r>
              <a:rPr lang="en-US" sz="1800" dirty="0"/>
              <a:t>	</a:t>
            </a:r>
            <a:r>
              <a:rPr lang="en-US" sz="1800" dirty="0" err="1"/>
              <a:t>AgentIdentifierType</a:t>
            </a:r>
            <a:r>
              <a:rPr lang="en-US" sz="1800" dirty="0"/>
              <a:t> [semantic component]</a:t>
            </a:r>
            <a:endParaRPr dirty="0"/>
          </a:p>
          <a:p>
            <a:pPr marL="82550" lvl="0" indent="0" algn="l" rtl="0">
              <a:spcBef>
                <a:spcPts val="600"/>
              </a:spcBef>
              <a:spcAft>
                <a:spcPts val="0"/>
              </a:spcAft>
              <a:buSzPts val="1440"/>
              <a:buFont typeface="Noto Sans Symbols"/>
              <a:buNone/>
            </a:pPr>
            <a:r>
              <a:rPr lang="en-US" sz="1800" dirty="0"/>
              <a:t>	</a:t>
            </a:r>
            <a:r>
              <a:rPr lang="en-US" sz="1800" dirty="0" err="1"/>
              <a:t>AgentIdentifierValue</a:t>
            </a:r>
            <a:r>
              <a:rPr lang="en-US" sz="1800" dirty="0"/>
              <a:t> [semantic component]</a:t>
            </a:r>
            <a:endParaRPr dirty="0"/>
          </a:p>
          <a:p>
            <a:pPr marL="365125" lvl="0" indent="-191135" algn="l" rtl="0">
              <a:spcBef>
                <a:spcPts val="600"/>
              </a:spcBef>
              <a:spcAft>
                <a:spcPts val="0"/>
              </a:spcAft>
              <a:buSzPts val="1440"/>
              <a:buNone/>
            </a:pPr>
            <a:endParaRPr sz="1800" dirty="0"/>
          </a:p>
        </p:txBody>
      </p:sp>
      <p:grpSp>
        <p:nvGrpSpPr>
          <p:cNvPr id="959" name="Google Shape;959;p49"/>
          <p:cNvGrpSpPr/>
          <p:nvPr/>
        </p:nvGrpSpPr>
        <p:grpSpPr>
          <a:xfrm>
            <a:off x="7063257" y="812416"/>
            <a:ext cx="1756520" cy="1126150"/>
            <a:chOff x="2133627" y="2523661"/>
            <a:chExt cx="4462191" cy="2615500"/>
          </a:xfrm>
        </p:grpSpPr>
        <p:sp>
          <p:nvSpPr>
            <p:cNvPr id="960" name="Google Shape;960;p49"/>
            <p:cNvSpPr/>
            <p:nvPr/>
          </p:nvSpPr>
          <p:spPr>
            <a:xfrm>
              <a:off x="2573329" y="3626073"/>
              <a:ext cx="1097434" cy="418053"/>
            </a:xfrm>
            <a:prstGeom prst="roundRect">
              <a:avLst>
                <a:gd name="adj" fmla="val 16667"/>
              </a:avLst>
            </a:prstGeom>
            <a:solidFill>
              <a:srgbClr val="DDBE8B"/>
            </a:solidFill>
            <a:ln w="19050" cap="flat" cmpd="sng">
              <a:solidFill>
                <a:srgbClr val="B7CCE4"/>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1" i="0" u="none" strike="noStrike" cap="none">
                <a:solidFill>
                  <a:srgbClr val="FFFFFF"/>
                </a:solidFill>
                <a:latin typeface="Verdana"/>
                <a:ea typeface="Verdana"/>
                <a:cs typeface="Verdana"/>
                <a:sym typeface="Verdana"/>
              </a:endParaRPr>
            </a:p>
          </p:txBody>
        </p:sp>
        <p:sp>
          <p:nvSpPr>
            <p:cNvPr id="961" name="Google Shape;961;p49"/>
            <p:cNvSpPr/>
            <p:nvPr/>
          </p:nvSpPr>
          <p:spPr>
            <a:xfrm>
              <a:off x="4012606" y="4721108"/>
              <a:ext cx="1097434" cy="418053"/>
            </a:xfrm>
            <a:prstGeom prst="roundRect">
              <a:avLst>
                <a:gd name="adj" fmla="val 16667"/>
              </a:avLst>
            </a:prstGeom>
            <a:solidFill>
              <a:srgbClr val="DDBE8B"/>
            </a:solidFill>
            <a:ln w="19050" cap="flat" cmpd="sng">
              <a:solidFill>
                <a:srgbClr val="B7CCE4"/>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1" i="0" u="none" strike="noStrike" cap="none">
                <a:solidFill>
                  <a:srgbClr val="FFFFFF"/>
                </a:solidFill>
                <a:latin typeface="Verdana"/>
                <a:ea typeface="Verdana"/>
                <a:cs typeface="Verdana"/>
                <a:sym typeface="Verdana"/>
              </a:endParaRPr>
            </a:p>
          </p:txBody>
        </p:sp>
        <p:sp>
          <p:nvSpPr>
            <p:cNvPr id="962" name="Google Shape;962;p49"/>
            <p:cNvSpPr/>
            <p:nvPr/>
          </p:nvSpPr>
          <p:spPr>
            <a:xfrm>
              <a:off x="5498384" y="3622384"/>
              <a:ext cx="1097434" cy="418053"/>
            </a:xfrm>
            <a:prstGeom prst="roundRect">
              <a:avLst>
                <a:gd name="adj" fmla="val 16667"/>
              </a:avLst>
            </a:prstGeom>
            <a:solidFill>
              <a:srgbClr val="DDBE8B"/>
            </a:solidFill>
            <a:ln w="19050" cap="flat" cmpd="sng">
              <a:solidFill>
                <a:srgbClr val="B7CCE4"/>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1" i="0" u="none" strike="noStrike" cap="none">
                <a:solidFill>
                  <a:srgbClr val="FFFFFF"/>
                </a:solidFill>
                <a:latin typeface="Verdana"/>
                <a:ea typeface="Verdana"/>
                <a:cs typeface="Verdana"/>
                <a:sym typeface="Verdana"/>
              </a:endParaRPr>
            </a:p>
          </p:txBody>
        </p:sp>
        <p:sp>
          <p:nvSpPr>
            <p:cNvPr id="963" name="Google Shape;963;p49"/>
            <p:cNvSpPr/>
            <p:nvPr/>
          </p:nvSpPr>
          <p:spPr>
            <a:xfrm>
              <a:off x="4012606" y="2523661"/>
              <a:ext cx="1097434" cy="418053"/>
            </a:xfrm>
            <a:prstGeom prst="roundRect">
              <a:avLst>
                <a:gd name="adj" fmla="val 16667"/>
              </a:avLst>
            </a:prstGeom>
            <a:solidFill>
              <a:srgbClr val="DDBE8B"/>
            </a:solidFill>
            <a:ln w="19050" cap="flat" cmpd="sng">
              <a:solidFill>
                <a:srgbClr val="B7CCE4"/>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chemeClr val="lt1"/>
                </a:buClr>
                <a:buSzPts val="1400"/>
                <a:buFont typeface="Gill Sans"/>
                <a:buNone/>
              </a:pPr>
              <a:endParaRPr sz="1400" b="1" i="0" u="none" strike="noStrike" cap="none">
                <a:solidFill>
                  <a:srgbClr val="FFFFFF"/>
                </a:solidFill>
                <a:latin typeface="Verdana"/>
                <a:ea typeface="Verdana"/>
                <a:cs typeface="Verdana"/>
                <a:sym typeface="Verdana"/>
              </a:endParaRPr>
            </a:p>
          </p:txBody>
        </p:sp>
        <p:sp>
          <p:nvSpPr>
            <p:cNvPr id="964" name="Google Shape;964;p49"/>
            <p:cNvSpPr/>
            <p:nvPr/>
          </p:nvSpPr>
          <p:spPr>
            <a:xfrm rot="-5400000">
              <a:off x="2137728" y="3579427"/>
              <a:ext cx="431377" cy="439579"/>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19050" cap="flat" cmpd="sng">
              <a:solidFill>
                <a:srgbClr val="B7CCE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200" b="1" i="0" u="none" strike="noStrike" cap="none">
                <a:solidFill>
                  <a:srgbClr val="000000"/>
                </a:solidFill>
                <a:latin typeface="Gill Sans"/>
                <a:ea typeface="Gill Sans"/>
                <a:cs typeface="Gill Sans"/>
                <a:sym typeface="Gill Sans"/>
              </a:endParaRPr>
            </a:p>
          </p:txBody>
        </p:sp>
        <p:cxnSp>
          <p:nvCxnSpPr>
            <p:cNvPr id="965" name="Google Shape;965;p49"/>
            <p:cNvCxnSpPr>
              <a:stCxn id="963" idx="1"/>
              <a:endCxn id="960" idx="0"/>
            </p:cNvCxnSpPr>
            <p:nvPr/>
          </p:nvCxnSpPr>
          <p:spPr>
            <a:xfrm flipH="1">
              <a:off x="3121906" y="2732688"/>
              <a:ext cx="890700" cy="893400"/>
            </a:xfrm>
            <a:prstGeom prst="straightConnector1">
              <a:avLst/>
            </a:prstGeom>
            <a:noFill/>
            <a:ln w="19050" cap="flat" cmpd="sng">
              <a:solidFill>
                <a:srgbClr val="B7CCE4"/>
              </a:solidFill>
              <a:prstDash val="solid"/>
              <a:round/>
              <a:headEnd type="stealth" w="med" len="med"/>
              <a:tailEnd type="stealth" w="med" len="med"/>
            </a:ln>
          </p:spPr>
        </p:cxnSp>
        <p:cxnSp>
          <p:nvCxnSpPr>
            <p:cNvPr id="966" name="Google Shape;966;p49"/>
            <p:cNvCxnSpPr>
              <a:stCxn id="963" idx="3"/>
              <a:endCxn id="962" idx="0"/>
            </p:cNvCxnSpPr>
            <p:nvPr/>
          </p:nvCxnSpPr>
          <p:spPr>
            <a:xfrm>
              <a:off x="5110040" y="2732688"/>
              <a:ext cx="937200" cy="889800"/>
            </a:xfrm>
            <a:prstGeom prst="straightConnector1">
              <a:avLst/>
            </a:prstGeom>
            <a:noFill/>
            <a:ln w="19050" cap="flat" cmpd="sng">
              <a:solidFill>
                <a:srgbClr val="B7CCE4"/>
              </a:solidFill>
              <a:prstDash val="solid"/>
              <a:round/>
              <a:headEnd type="stealth" w="med" len="med"/>
              <a:tailEnd type="stealth" w="med" len="med"/>
            </a:ln>
          </p:spPr>
        </p:cxnSp>
        <p:cxnSp>
          <p:nvCxnSpPr>
            <p:cNvPr id="967" name="Google Shape;967;p49"/>
            <p:cNvCxnSpPr>
              <a:stCxn id="961" idx="3"/>
              <a:endCxn id="962" idx="2"/>
            </p:cNvCxnSpPr>
            <p:nvPr/>
          </p:nvCxnSpPr>
          <p:spPr>
            <a:xfrm rot="10800000" flipH="1">
              <a:off x="5110040" y="4040335"/>
              <a:ext cx="937200" cy="889800"/>
            </a:xfrm>
            <a:prstGeom prst="straightConnector1">
              <a:avLst/>
            </a:prstGeom>
            <a:noFill/>
            <a:ln w="19050" cap="flat" cmpd="sng">
              <a:solidFill>
                <a:srgbClr val="B7CCE4"/>
              </a:solidFill>
              <a:prstDash val="solid"/>
              <a:round/>
              <a:headEnd type="stealth" w="med" len="med"/>
              <a:tailEnd type="stealth" w="med" len="med"/>
            </a:ln>
          </p:spPr>
        </p:cxnSp>
        <p:cxnSp>
          <p:nvCxnSpPr>
            <p:cNvPr id="968" name="Google Shape;968;p49"/>
            <p:cNvCxnSpPr>
              <a:stCxn id="961" idx="1"/>
              <a:endCxn id="960" idx="2"/>
            </p:cNvCxnSpPr>
            <p:nvPr/>
          </p:nvCxnSpPr>
          <p:spPr>
            <a:xfrm rot="10800000">
              <a:off x="3121906" y="4044235"/>
              <a:ext cx="890700" cy="885900"/>
            </a:xfrm>
            <a:prstGeom prst="straightConnector1">
              <a:avLst/>
            </a:prstGeom>
            <a:noFill/>
            <a:ln w="19050" cap="flat" cmpd="sng">
              <a:solidFill>
                <a:srgbClr val="B7CCE4"/>
              </a:solidFill>
              <a:prstDash val="solid"/>
              <a:round/>
              <a:headEnd type="stealth" w="med" len="med"/>
              <a:tailEnd type="stealth" w="med" len="med"/>
            </a:ln>
          </p:spPr>
        </p:cxnSp>
        <p:cxnSp>
          <p:nvCxnSpPr>
            <p:cNvPr id="969" name="Google Shape;969;p49"/>
            <p:cNvCxnSpPr>
              <a:stCxn id="960" idx="3"/>
              <a:endCxn id="962" idx="1"/>
            </p:cNvCxnSpPr>
            <p:nvPr/>
          </p:nvCxnSpPr>
          <p:spPr>
            <a:xfrm rot="10800000" flipH="1">
              <a:off x="3670763" y="3831500"/>
              <a:ext cx="1827600" cy="3600"/>
            </a:xfrm>
            <a:prstGeom prst="straightConnector1">
              <a:avLst/>
            </a:prstGeom>
            <a:noFill/>
            <a:ln w="19050" cap="flat" cmpd="sng">
              <a:solidFill>
                <a:srgbClr val="B7CCE4"/>
              </a:solidFill>
              <a:prstDash val="solid"/>
              <a:round/>
              <a:headEnd type="stealth" w="med" len="med"/>
              <a:tailEnd type="none" w="sm" len="sm"/>
            </a:ln>
          </p:spPr>
        </p:cxnSp>
      </p:grpSp>
      <p:grpSp>
        <p:nvGrpSpPr>
          <p:cNvPr id="970" name="Google Shape;970;p49"/>
          <p:cNvGrpSpPr/>
          <p:nvPr/>
        </p:nvGrpSpPr>
        <p:grpSpPr>
          <a:xfrm>
            <a:off x="7308353" y="1824096"/>
            <a:ext cx="487479" cy="307777"/>
            <a:chOff x="6749454" y="3049215"/>
            <a:chExt cx="487479" cy="307777"/>
          </a:xfrm>
        </p:grpSpPr>
        <p:grpSp>
          <p:nvGrpSpPr>
            <p:cNvPr id="971" name="Google Shape;971;p49"/>
            <p:cNvGrpSpPr/>
            <p:nvPr/>
          </p:nvGrpSpPr>
          <p:grpSpPr>
            <a:xfrm>
              <a:off x="6835233" y="3109756"/>
              <a:ext cx="401700" cy="72000"/>
              <a:chOff x="6835233" y="3109756"/>
              <a:chExt cx="401700" cy="72000"/>
            </a:xfrm>
          </p:grpSpPr>
          <p:sp>
            <p:nvSpPr>
              <p:cNvPr id="972" name="Google Shape;972;p49"/>
              <p:cNvSpPr/>
              <p:nvPr/>
            </p:nvSpPr>
            <p:spPr>
              <a:xfrm>
                <a:off x="6835233" y="3109756"/>
                <a:ext cx="216000" cy="7200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spcBef>
                    <a:spcPts val="0"/>
                  </a:spcBef>
                  <a:spcAft>
                    <a:spcPts val="0"/>
                  </a:spcAft>
                  <a:buNone/>
                </a:pPr>
                <a:endParaRPr sz="600">
                  <a:solidFill>
                    <a:srgbClr val="FFFFFF"/>
                  </a:solidFill>
                  <a:latin typeface="Verdana"/>
                  <a:ea typeface="Verdana"/>
                  <a:cs typeface="Verdana"/>
                  <a:sym typeface="Verdana"/>
                </a:endParaRPr>
              </a:p>
            </p:txBody>
          </p:sp>
          <p:cxnSp>
            <p:nvCxnSpPr>
              <p:cNvPr id="973" name="Google Shape;973;p49"/>
              <p:cNvCxnSpPr>
                <a:endCxn id="972" idx="2"/>
              </p:cNvCxnSpPr>
              <p:nvPr/>
            </p:nvCxnSpPr>
            <p:spPr>
              <a:xfrm flipH="1">
                <a:off x="7042233" y="3109756"/>
                <a:ext cx="194700" cy="36000"/>
              </a:xfrm>
              <a:prstGeom prst="straightConnector1">
                <a:avLst/>
              </a:prstGeom>
              <a:noFill/>
              <a:ln w="9525" cap="flat" cmpd="sng">
                <a:solidFill>
                  <a:schemeClr val="accent1"/>
                </a:solidFill>
                <a:prstDash val="solid"/>
                <a:round/>
                <a:headEnd type="none" w="sm" len="sm"/>
                <a:tailEnd type="none" w="sm" len="sm"/>
              </a:ln>
            </p:spPr>
          </p:cxnSp>
        </p:grpSp>
        <p:sp>
          <p:nvSpPr>
            <p:cNvPr id="974" name="Google Shape;974;p49"/>
            <p:cNvSpPr txBox="1"/>
            <p:nvPr/>
          </p:nvSpPr>
          <p:spPr>
            <a:xfrm>
              <a:off x="6749454" y="3049215"/>
              <a:ext cx="364202"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Gill Sans"/>
                  <a:ea typeface="Gill Sans"/>
                  <a:cs typeface="Gill Sans"/>
                  <a:sym typeface="Gill Sans"/>
                </a:rPr>
                <a:t>…</a:t>
              </a:r>
              <a:endParaRPr sz="1400">
                <a:solidFill>
                  <a:schemeClr val="dk1"/>
                </a:solidFill>
                <a:latin typeface="Gill Sans"/>
                <a:ea typeface="Gill Sans"/>
                <a:cs typeface="Gill Sans"/>
                <a:sym typeface="Gill Sans"/>
              </a:endParaRPr>
            </a:p>
          </p:txBody>
        </p:sp>
        <p:cxnSp>
          <p:nvCxnSpPr>
            <p:cNvPr id="975" name="Google Shape;975;p49"/>
            <p:cNvCxnSpPr/>
            <p:nvPr/>
          </p:nvCxnSpPr>
          <p:spPr>
            <a:xfrm flipH="1">
              <a:off x="7041128" y="3109756"/>
              <a:ext cx="195689" cy="124560"/>
            </a:xfrm>
            <a:prstGeom prst="straightConnector1">
              <a:avLst/>
            </a:prstGeom>
            <a:noFill/>
            <a:ln w="9525" cap="flat" cmpd="sng">
              <a:solidFill>
                <a:schemeClr val="accent1"/>
              </a:solidFill>
              <a:prstDash val="solid"/>
              <a:round/>
              <a:headEnd type="none" w="sm" len="sm"/>
              <a:tailEnd type="none" w="sm" len="sm"/>
            </a:ln>
          </p:spPr>
        </p:cxnSp>
      </p:grpSp>
      <p:grpSp>
        <p:nvGrpSpPr>
          <p:cNvPr id="976" name="Google Shape;976;p49"/>
          <p:cNvGrpSpPr/>
          <p:nvPr/>
        </p:nvGrpSpPr>
        <p:grpSpPr>
          <a:xfrm>
            <a:off x="6942294" y="1479986"/>
            <a:ext cx="421479" cy="318936"/>
            <a:chOff x="6749454" y="3038056"/>
            <a:chExt cx="421479" cy="318936"/>
          </a:xfrm>
        </p:grpSpPr>
        <p:grpSp>
          <p:nvGrpSpPr>
            <p:cNvPr id="977" name="Google Shape;977;p49"/>
            <p:cNvGrpSpPr/>
            <p:nvPr/>
          </p:nvGrpSpPr>
          <p:grpSpPr>
            <a:xfrm>
              <a:off x="6835233" y="3038056"/>
              <a:ext cx="335700" cy="143700"/>
              <a:chOff x="6835233" y="3038056"/>
              <a:chExt cx="335700" cy="143700"/>
            </a:xfrm>
          </p:grpSpPr>
          <p:sp>
            <p:nvSpPr>
              <p:cNvPr id="978" name="Google Shape;978;p49"/>
              <p:cNvSpPr/>
              <p:nvPr/>
            </p:nvSpPr>
            <p:spPr>
              <a:xfrm>
                <a:off x="6835233" y="3109756"/>
                <a:ext cx="216000" cy="7200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spcBef>
                    <a:spcPts val="0"/>
                  </a:spcBef>
                  <a:spcAft>
                    <a:spcPts val="0"/>
                  </a:spcAft>
                  <a:buNone/>
                </a:pPr>
                <a:endParaRPr sz="600">
                  <a:solidFill>
                    <a:srgbClr val="FFFFFF"/>
                  </a:solidFill>
                  <a:latin typeface="Verdana"/>
                  <a:ea typeface="Verdana"/>
                  <a:cs typeface="Verdana"/>
                  <a:sym typeface="Verdana"/>
                </a:endParaRPr>
              </a:p>
            </p:txBody>
          </p:sp>
          <p:cxnSp>
            <p:nvCxnSpPr>
              <p:cNvPr id="979" name="Google Shape;979;p49"/>
              <p:cNvCxnSpPr>
                <a:endCxn id="978" idx="2"/>
              </p:cNvCxnSpPr>
              <p:nvPr/>
            </p:nvCxnSpPr>
            <p:spPr>
              <a:xfrm flipH="1">
                <a:off x="7042233" y="3038056"/>
                <a:ext cx="128700" cy="107700"/>
              </a:xfrm>
              <a:prstGeom prst="straightConnector1">
                <a:avLst/>
              </a:prstGeom>
              <a:noFill/>
              <a:ln w="9525" cap="flat" cmpd="sng">
                <a:solidFill>
                  <a:schemeClr val="accent1"/>
                </a:solidFill>
                <a:prstDash val="solid"/>
                <a:round/>
                <a:headEnd type="none" w="sm" len="sm"/>
                <a:tailEnd type="none" w="sm" len="sm"/>
              </a:ln>
            </p:spPr>
          </p:cxnSp>
        </p:grpSp>
        <p:sp>
          <p:nvSpPr>
            <p:cNvPr id="980" name="Google Shape;980;p49"/>
            <p:cNvSpPr txBox="1"/>
            <p:nvPr/>
          </p:nvSpPr>
          <p:spPr>
            <a:xfrm>
              <a:off x="6749454" y="3049215"/>
              <a:ext cx="364202"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Gill Sans"/>
                  <a:ea typeface="Gill Sans"/>
                  <a:cs typeface="Gill Sans"/>
                  <a:sym typeface="Gill Sans"/>
                </a:rPr>
                <a:t>…</a:t>
              </a:r>
              <a:endParaRPr sz="1400">
                <a:solidFill>
                  <a:schemeClr val="dk1"/>
                </a:solidFill>
                <a:latin typeface="Gill Sans"/>
                <a:ea typeface="Gill Sans"/>
                <a:cs typeface="Gill Sans"/>
                <a:sym typeface="Gill Sans"/>
              </a:endParaRPr>
            </a:p>
          </p:txBody>
        </p:sp>
        <p:cxnSp>
          <p:nvCxnSpPr>
            <p:cNvPr id="981" name="Google Shape;981;p49"/>
            <p:cNvCxnSpPr/>
            <p:nvPr/>
          </p:nvCxnSpPr>
          <p:spPr>
            <a:xfrm flipH="1">
              <a:off x="7041129" y="3039591"/>
              <a:ext cx="129682" cy="194725"/>
            </a:xfrm>
            <a:prstGeom prst="straightConnector1">
              <a:avLst/>
            </a:prstGeom>
            <a:noFill/>
            <a:ln w="9525" cap="flat" cmpd="sng">
              <a:solidFill>
                <a:schemeClr val="accent1"/>
              </a:solidFill>
              <a:prstDash val="solid"/>
              <a:round/>
              <a:headEnd type="none" w="sm" len="sm"/>
              <a:tailEnd type="none" w="sm" len="sm"/>
            </a:ln>
          </p:spPr>
        </p:cxnSp>
      </p:grpSp>
      <p:grpSp>
        <p:nvGrpSpPr>
          <p:cNvPr id="982" name="Google Shape;982;p49"/>
          <p:cNvGrpSpPr/>
          <p:nvPr/>
        </p:nvGrpSpPr>
        <p:grpSpPr>
          <a:xfrm>
            <a:off x="8241433" y="764704"/>
            <a:ext cx="435023" cy="307777"/>
            <a:chOff x="8260800" y="764704"/>
            <a:chExt cx="435023" cy="307777"/>
          </a:xfrm>
        </p:grpSpPr>
        <p:sp>
          <p:nvSpPr>
            <p:cNvPr id="983" name="Google Shape;983;p49"/>
            <p:cNvSpPr txBox="1"/>
            <p:nvPr/>
          </p:nvSpPr>
          <p:spPr>
            <a:xfrm>
              <a:off x="8331621" y="764704"/>
              <a:ext cx="364202"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Gill Sans"/>
                  <a:ea typeface="Gill Sans"/>
                  <a:cs typeface="Gill Sans"/>
                  <a:sym typeface="Gill Sans"/>
                </a:rPr>
                <a:t>…</a:t>
              </a:r>
              <a:endParaRPr sz="1400">
                <a:solidFill>
                  <a:schemeClr val="dk1"/>
                </a:solidFill>
                <a:latin typeface="Gill Sans"/>
                <a:ea typeface="Gill Sans"/>
                <a:cs typeface="Gill Sans"/>
                <a:sym typeface="Gill Sans"/>
              </a:endParaRPr>
            </a:p>
          </p:txBody>
        </p:sp>
        <p:sp>
          <p:nvSpPr>
            <p:cNvPr id="984" name="Google Shape;984;p49"/>
            <p:cNvSpPr/>
            <p:nvPr/>
          </p:nvSpPr>
          <p:spPr>
            <a:xfrm>
              <a:off x="8417400" y="825245"/>
              <a:ext cx="216000" cy="7200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spcBef>
                  <a:spcPts val="0"/>
                </a:spcBef>
                <a:spcAft>
                  <a:spcPts val="0"/>
                </a:spcAft>
                <a:buNone/>
              </a:pPr>
              <a:endParaRPr sz="600">
                <a:solidFill>
                  <a:srgbClr val="FFFFFF"/>
                </a:solidFill>
                <a:latin typeface="Verdana"/>
                <a:ea typeface="Verdana"/>
                <a:cs typeface="Verdana"/>
                <a:sym typeface="Verdana"/>
              </a:endParaRPr>
            </a:p>
          </p:txBody>
        </p:sp>
        <p:cxnSp>
          <p:nvCxnSpPr>
            <p:cNvPr id="985" name="Google Shape;985;p49"/>
            <p:cNvCxnSpPr>
              <a:endCxn id="984" idx="5"/>
            </p:cNvCxnSpPr>
            <p:nvPr/>
          </p:nvCxnSpPr>
          <p:spPr>
            <a:xfrm>
              <a:off x="8260800" y="842645"/>
              <a:ext cx="165600" cy="18600"/>
            </a:xfrm>
            <a:prstGeom prst="straightConnector1">
              <a:avLst/>
            </a:prstGeom>
            <a:noFill/>
            <a:ln w="9525" cap="flat" cmpd="sng">
              <a:solidFill>
                <a:schemeClr val="accent1"/>
              </a:solidFill>
              <a:prstDash val="solid"/>
              <a:round/>
              <a:headEnd type="none" w="sm" len="sm"/>
              <a:tailEnd type="none" w="sm" len="sm"/>
            </a:ln>
          </p:spPr>
        </p:cxnSp>
        <p:cxnSp>
          <p:nvCxnSpPr>
            <p:cNvPr id="986" name="Google Shape;986;p49"/>
            <p:cNvCxnSpPr/>
            <p:nvPr/>
          </p:nvCxnSpPr>
          <p:spPr>
            <a:xfrm>
              <a:off x="8269198" y="842792"/>
              <a:ext cx="157203" cy="114086"/>
            </a:xfrm>
            <a:prstGeom prst="straightConnector1">
              <a:avLst/>
            </a:prstGeom>
            <a:noFill/>
            <a:ln w="9525" cap="flat" cmpd="sng">
              <a:solidFill>
                <a:schemeClr val="accent1"/>
              </a:solidFill>
              <a:prstDash val="solid"/>
              <a:round/>
              <a:headEnd type="none" w="sm" len="sm"/>
              <a:tailEnd type="none" w="sm" len="sm"/>
            </a:ln>
          </p:spPr>
        </p:cxnSp>
      </p:grpSp>
      <p:grpSp>
        <p:nvGrpSpPr>
          <p:cNvPr id="987" name="Google Shape;987;p49"/>
          <p:cNvGrpSpPr/>
          <p:nvPr/>
        </p:nvGrpSpPr>
        <p:grpSpPr>
          <a:xfrm>
            <a:off x="8528278" y="1465200"/>
            <a:ext cx="364202" cy="354577"/>
            <a:chOff x="6781139" y="2998096"/>
            <a:chExt cx="364202" cy="354577"/>
          </a:xfrm>
        </p:grpSpPr>
        <p:sp>
          <p:nvSpPr>
            <p:cNvPr id="988" name="Google Shape;988;p49"/>
            <p:cNvSpPr txBox="1"/>
            <p:nvPr/>
          </p:nvSpPr>
          <p:spPr>
            <a:xfrm>
              <a:off x="6781139" y="3044896"/>
              <a:ext cx="364202"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Gill Sans"/>
                  <a:ea typeface="Gill Sans"/>
                  <a:cs typeface="Gill Sans"/>
                  <a:sym typeface="Gill Sans"/>
                </a:rPr>
                <a:t>…</a:t>
              </a:r>
              <a:endParaRPr sz="1400">
                <a:solidFill>
                  <a:schemeClr val="dk1"/>
                </a:solidFill>
                <a:latin typeface="Gill Sans"/>
                <a:ea typeface="Gill Sans"/>
                <a:cs typeface="Gill Sans"/>
                <a:sym typeface="Gill Sans"/>
              </a:endParaRPr>
            </a:p>
          </p:txBody>
        </p:sp>
        <p:grpSp>
          <p:nvGrpSpPr>
            <p:cNvPr id="989" name="Google Shape;989;p49"/>
            <p:cNvGrpSpPr/>
            <p:nvPr/>
          </p:nvGrpSpPr>
          <p:grpSpPr>
            <a:xfrm>
              <a:off x="6820861" y="3001756"/>
              <a:ext cx="243300" cy="180000"/>
              <a:chOff x="6820861" y="3001756"/>
              <a:chExt cx="243300" cy="180000"/>
            </a:xfrm>
          </p:grpSpPr>
          <p:sp>
            <p:nvSpPr>
              <p:cNvPr id="990" name="Google Shape;990;p49"/>
              <p:cNvSpPr/>
              <p:nvPr/>
            </p:nvSpPr>
            <p:spPr>
              <a:xfrm>
                <a:off x="6820861" y="3109756"/>
                <a:ext cx="216000" cy="7200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spcBef>
                    <a:spcPts val="0"/>
                  </a:spcBef>
                  <a:spcAft>
                    <a:spcPts val="0"/>
                  </a:spcAft>
                  <a:buNone/>
                </a:pPr>
                <a:endParaRPr sz="600">
                  <a:solidFill>
                    <a:srgbClr val="FFFFFF"/>
                  </a:solidFill>
                  <a:latin typeface="Verdana"/>
                  <a:ea typeface="Verdana"/>
                  <a:cs typeface="Verdana"/>
                  <a:sym typeface="Verdana"/>
                </a:endParaRPr>
              </a:p>
            </p:txBody>
          </p:sp>
          <p:cxnSp>
            <p:nvCxnSpPr>
              <p:cNvPr id="991" name="Google Shape;991;p49"/>
              <p:cNvCxnSpPr>
                <a:endCxn id="990" idx="2"/>
              </p:cNvCxnSpPr>
              <p:nvPr/>
            </p:nvCxnSpPr>
            <p:spPr>
              <a:xfrm flipH="1">
                <a:off x="7027861" y="3001756"/>
                <a:ext cx="36300" cy="144000"/>
              </a:xfrm>
              <a:prstGeom prst="straightConnector1">
                <a:avLst/>
              </a:prstGeom>
              <a:noFill/>
              <a:ln w="9525" cap="flat" cmpd="sng">
                <a:solidFill>
                  <a:schemeClr val="accent1"/>
                </a:solidFill>
                <a:prstDash val="solid"/>
                <a:round/>
                <a:headEnd type="none" w="sm" len="sm"/>
                <a:tailEnd type="none" w="sm" len="sm"/>
              </a:ln>
            </p:spPr>
          </p:cxnSp>
        </p:grpSp>
        <p:cxnSp>
          <p:nvCxnSpPr>
            <p:cNvPr id="992" name="Google Shape;992;p49"/>
            <p:cNvCxnSpPr/>
            <p:nvPr/>
          </p:nvCxnSpPr>
          <p:spPr>
            <a:xfrm flipH="1">
              <a:off x="7041130" y="2998096"/>
              <a:ext cx="22911" cy="210275"/>
            </a:xfrm>
            <a:prstGeom prst="straightConnector1">
              <a:avLst/>
            </a:prstGeom>
            <a:noFill/>
            <a:ln w="9525" cap="flat" cmpd="sng">
              <a:solidFill>
                <a:schemeClr val="accent1"/>
              </a:solidFill>
              <a:prstDash val="solid"/>
              <a:round/>
              <a:headEnd type="none" w="sm" len="sm"/>
              <a:tailEnd type="none" w="sm" len="sm"/>
            </a:ln>
          </p:spPr>
        </p:cxnSp>
      </p:grpSp>
    </p:spTree>
    <p:extLst>
      <p:ext uri="{BB962C8B-B14F-4D97-AF65-F5344CB8AC3E}">
        <p14:creationId xmlns:p14="http://schemas.microsoft.com/office/powerpoint/2010/main" val="2291918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58">
                                            <p:txEl>
                                              <p:pRg st="0" end="0"/>
                                            </p:txEl>
                                          </p:spTgt>
                                        </p:tgtEl>
                                        <p:attrNameLst>
                                          <p:attrName>style.visibility</p:attrName>
                                        </p:attrNameLst>
                                      </p:cBhvr>
                                      <p:to>
                                        <p:strVal val="visible"/>
                                      </p:to>
                                    </p:set>
                                    <p:animEffect transition="in" filter="fade">
                                      <p:cBhvr>
                                        <p:cTn id="7" dur="250"/>
                                        <p:tgtEl>
                                          <p:spTgt spid="95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58">
                                            <p:txEl>
                                              <p:pRg st="1" end="1"/>
                                            </p:txEl>
                                          </p:spTgt>
                                        </p:tgtEl>
                                        <p:attrNameLst>
                                          <p:attrName>style.visibility</p:attrName>
                                        </p:attrNameLst>
                                      </p:cBhvr>
                                      <p:to>
                                        <p:strVal val="visible"/>
                                      </p:to>
                                    </p:set>
                                    <p:animEffect transition="in" filter="fade">
                                      <p:cBhvr>
                                        <p:cTn id="10" dur="250"/>
                                        <p:tgtEl>
                                          <p:spTgt spid="95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58">
                                            <p:txEl>
                                              <p:pRg st="2" end="2"/>
                                            </p:txEl>
                                          </p:spTgt>
                                        </p:tgtEl>
                                        <p:attrNameLst>
                                          <p:attrName>style.visibility</p:attrName>
                                        </p:attrNameLst>
                                      </p:cBhvr>
                                      <p:to>
                                        <p:strVal val="visible"/>
                                      </p:to>
                                    </p:set>
                                    <p:animEffect transition="in" filter="fade">
                                      <p:cBhvr>
                                        <p:cTn id="13" dur="250"/>
                                        <p:tgtEl>
                                          <p:spTgt spid="95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58">
                                            <p:txEl>
                                              <p:pRg st="3" end="3"/>
                                            </p:txEl>
                                          </p:spTgt>
                                        </p:tgtEl>
                                        <p:attrNameLst>
                                          <p:attrName>style.visibility</p:attrName>
                                        </p:attrNameLst>
                                      </p:cBhvr>
                                      <p:to>
                                        <p:strVal val="visible"/>
                                      </p:to>
                                    </p:set>
                                    <p:animEffect transition="in" filter="fade">
                                      <p:cBhvr>
                                        <p:cTn id="16" dur="250"/>
                                        <p:tgtEl>
                                          <p:spTgt spid="958">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958">
                                            <p:txEl>
                                              <p:pRg st="4" end="4"/>
                                            </p:txEl>
                                          </p:spTgt>
                                        </p:tgtEl>
                                        <p:attrNameLst>
                                          <p:attrName>style.visibility</p:attrName>
                                        </p:attrNameLst>
                                      </p:cBhvr>
                                      <p:to>
                                        <p:strVal val="visible"/>
                                      </p:to>
                                    </p:set>
                                    <p:animEffect transition="in" filter="fade">
                                      <p:cBhvr>
                                        <p:cTn id="19" dur="250"/>
                                        <p:tgtEl>
                                          <p:spTgt spid="958">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958">
                                            <p:txEl>
                                              <p:pRg st="5" end="5"/>
                                            </p:txEl>
                                          </p:spTgt>
                                        </p:tgtEl>
                                        <p:attrNameLst>
                                          <p:attrName>style.visibility</p:attrName>
                                        </p:attrNameLst>
                                      </p:cBhvr>
                                      <p:to>
                                        <p:strVal val="visible"/>
                                      </p:to>
                                    </p:set>
                                    <p:animEffect transition="in" filter="fade">
                                      <p:cBhvr>
                                        <p:cTn id="22" dur="250"/>
                                        <p:tgtEl>
                                          <p:spTgt spid="958">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958">
                                            <p:txEl>
                                              <p:pRg st="6" end="6"/>
                                            </p:txEl>
                                          </p:spTgt>
                                        </p:tgtEl>
                                        <p:attrNameLst>
                                          <p:attrName>style.visibility</p:attrName>
                                        </p:attrNameLst>
                                      </p:cBhvr>
                                      <p:to>
                                        <p:strVal val="visible"/>
                                      </p:to>
                                    </p:set>
                                    <p:animEffect transition="in" filter="fade">
                                      <p:cBhvr>
                                        <p:cTn id="25" dur="250"/>
                                        <p:tgtEl>
                                          <p:spTgt spid="95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3494"/>
        <p:cNvGrpSpPr/>
        <p:nvPr/>
      </p:nvGrpSpPr>
      <p:grpSpPr>
        <a:xfrm>
          <a:off x="0" y="0"/>
          <a:ext cx="0" cy="0"/>
          <a:chOff x="0" y="0"/>
          <a:chExt cx="0" cy="0"/>
        </a:xfrm>
      </p:grpSpPr>
      <p:sp>
        <p:nvSpPr>
          <p:cNvPr id="3495" name="Google Shape;3495;p128"/>
          <p:cNvSpPr txBox="1"/>
          <p:nvPr/>
        </p:nvSpPr>
        <p:spPr>
          <a:xfrm>
            <a:off x="467544" y="1355601"/>
            <a:ext cx="7776864" cy="1857375"/>
          </a:xfrm>
          <a:prstGeom prst="rect">
            <a:avLst/>
          </a:prstGeom>
          <a:noFill/>
          <a:ln>
            <a:noFill/>
          </a:ln>
        </p:spPr>
        <p:txBody>
          <a:bodyPr spcFirstLastPara="1" wrap="square" lIns="91425" tIns="45700" rIns="91425" bIns="45700" anchor="t" anchorCtr="0">
            <a:noAutofit/>
          </a:bodyPr>
          <a:lstStyle/>
          <a:p>
            <a:pPr marL="365125" marR="0" lvl="0" indent="-282575" algn="l" rtl="0">
              <a:spcBef>
                <a:spcPts val="0"/>
              </a:spcBef>
              <a:spcAft>
                <a:spcPts val="0"/>
              </a:spcAft>
              <a:buNone/>
            </a:pPr>
            <a:r>
              <a:rPr lang="en-US" sz="2000" dirty="0">
                <a:solidFill>
                  <a:srgbClr val="000000"/>
                </a:solidFill>
                <a:latin typeface="Verdana"/>
                <a:ea typeface="Verdana"/>
                <a:cs typeface="Verdana"/>
                <a:sym typeface="Verdana"/>
              </a:rPr>
              <a:t>A semantic unit is a property of an entity</a:t>
            </a:r>
            <a:endParaRPr dirty="0"/>
          </a:p>
          <a:p>
            <a:pPr marL="85725" marR="0" lvl="0" indent="-3175" algn="l" rtl="0">
              <a:spcBef>
                <a:spcPts val="800"/>
              </a:spcBef>
              <a:spcAft>
                <a:spcPts val="0"/>
              </a:spcAft>
              <a:buNone/>
            </a:pPr>
            <a:r>
              <a:rPr lang="en-US" sz="2000" dirty="0">
                <a:solidFill>
                  <a:srgbClr val="000000"/>
                </a:solidFill>
                <a:latin typeface="Verdana"/>
                <a:ea typeface="Verdana"/>
                <a:cs typeface="Verdana"/>
                <a:sym typeface="Verdana"/>
              </a:rPr>
              <a:t>A piece of information most repositories need to know in order to carry out their digital preservation functions</a:t>
            </a:r>
            <a:endParaRPr dirty="0"/>
          </a:p>
          <a:p>
            <a:pPr marL="85725" marR="0" lvl="0" indent="-3175" algn="l" rtl="0">
              <a:spcBef>
                <a:spcPts val="800"/>
              </a:spcBef>
              <a:spcAft>
                <a:spcPts val="0"/>
              </a:spcAft>
              <a:buNone/>
            </a:pPr>
            <a:endParaRPr sz="2000" dirty="0">
              <a:solidFill>
                <a:srgbClr val="000000"/>
              </a:solidFill>
              <a:latin typeface="Verdana"/>
              <a:ea typeface="Verdana"/>
              <a:cs typeface="Verdana"/>
              <a:sym typeface="Verdana"/>
            </a:endParaRPr>
          </a:p>
          <a:p>
            <a:pPr marL="85725" marR="0" lvl="0" indent="-3175" algn="l" rtl="0">
              <a:spcBef>
                <a:spcPts val="800"/>
              </a:spcBef>
              <a:spcAft>
                <a:spcPts val="0"/>
              </a:spcAft>
              <a:buNone/>
            </a:pPr>
            <a:endParaRPr sz="1050" dirty="0">
              <a:solidFill>
                <a:srgbClr val="000000"/>
              </a:solidFill>
              <a:latin typeface="Verdana"/>
              <a:ea typeface="Verdana"/>
              <a:cs typeface="Verdana"/>
              <a:sym typeface="Verdana"/>
            </a:endParaRPr>
          </a:p>
          <a:p>
            <a:pPr marL="85725" marR="0" lvl="0" indent="-3175" algn="l" rtl="0">
              <a:spcBef>
                <a:spcPts val="800"/>
              </a:spcBef>
              <a:spcAft>
                <a:spcPts val="0"/>
              </a:spcAft>
              <a:buNone/>
            </a:pPr>
            <a:endParaRPr sz="1800" dirty="0">
              <a:solidFill>
                <a:srgbClr val="000000"/>
              </a:solidFill>
              <a:latin typeface="Verdana"/>
              <a:ea typeface="Verdana"/>
              <a:cs typeface="Verdana"/>
              <a:sym typeface="Verdana"/>
            </a:endParaRPr>
          </a:p>
          <a:p>
            <a:pPr marL="365125" marR="0" lvl="0" indent="-282575" algn="l" rtl="0">
              <a:spcBef>
                <a:spcPts val="800"/>
              </a:spcBef>
              <a:spcAft>
                <a:spcPts val="0"/>
              </a:spcAft>
              <a:buClr>
                <a:srgbClr val="4F81BD"/>
              </a:buClr>
              <a:buSzPts val="1600"/>
              <a:buFont typeface="Noto Sans Symbols"/>
              <a:buChar char="⚫"/>
            </a:pPr>
            <a:r>
              <a:rPr lang="en-US" sz="2000" dirty="0">
                <a:solidFill>
                  <a:schemeClr val="dk1"/>
                </a:solidFill>
                <a:latin typeface="Verdana"/>
                <a:ea typeface="Verdana"/>
                <a:cs typeface="Verdana"/>
                <a:sym typeface="Verdana"/>
              </a:rPr>
              <a:t>Example:</a:t>
            </a:r>
            <a:endParaRPr dirty="0"/>
          </a:p>
          <a:p>
            <a:pPr marL="82550" marR="0" lvl="0" indent="0" algn="l" rtl="0">
              <a:spcBef>
                <a:spcPts val="800"/>
              </a:spcBef>
              <a:spcAft>
                <a:spcPts val="0"/>
              </a:spcAft>
              <a:buNone/>
            </a:pPr>
            <a:r>
              <a:rPr lang="en-US" sz="2000" dirty="0">
                <a:solidFill>
                  <a:schemeClr val="dk1"/>
                </a:solidFill>
                <a:latin typeface="Verdana"/>
                <a:ea typeface="Verdana"/>
                <a:cs typeface="Verdana"/>
                <a:sym typeface="Verdana"/>
              </a:rPr>
              <a:t>		      </a:t>
            </a:r>
            <a:r>
              <a:rPr lang="en-US" sz="1800" dirty="0">
                <a:solidFill>
                  <a:schemeClr val="dk1"/>
                </a:solidFill>
                <a:latin typeface="Verdana"/>
                <a:ea typeface="Verdana"/>
                <a:cs typeface="Verdana"/>
                <a:sym typeface="Verdana"/>
              </a:rPr>
              <a:t>[container]</a:t>
            </a:r>
            <a:endParaRPr dirty="0"/>
          </a:p>
          <a:p>
            <a:pPr marL="82550" marR="0" lvl="0" indent="0" algn="l" rtl="0">
              <a:spcBef>
                <a:spcPts val="600"/>
              </a:spcBef>
              <a:spcAft>
                <a:spcPts val="0"/>
              </a:spcAft>
              <a:buNone/>
            </a:pPr>
            <a:r>
              <a:rPr lang="en-US" sz="1800" dirty="0">
                <a:solidFill>
                  <a:schemeClr val="dk1"/>
                </a:solidFill>
                <a:latin typeface="Verdana"/>
                <a:ea typeface="Verdana"/>
                <a:cs typeface="Verdana"/>
                <a:sym typeface="Verdana"/>
              </a:rPr>
              <a:t>				[semantic component]</a:t>
            </a:r>
            <a:endParaRPr dirty="0"/>
          </a:p>
          <a:p>
            <a:pPr marL="82550" marR="0" lvl="0" indent="0" algn="l" rtl="0">
              <a:spcBef>
                <a:spcPts val="600"/>
              </a:spcBef>
              <a:spcAft>
                <a:spcPts val="0"/>
              </a:spcAft>
              <a:buNone/>
            </a:pPr>
            <a:r>
              <a:rPr lang="en-US" sz="1800" dirty="0">
                <a:solidFill>
                  <a:schemeClr val="dk1"/>
                </a:solidFill>
                <a:latin typeface="Verdana"/>
                <a:ea typeface="Verdana"/>
                <a:cs typeface="Verdana"/>
                <a:sym typeface="Verdana"/>
              </a:rPr>
              <a:t>				[semantic component]</a:t>
            </a:r>
            <a:endParaRPr dirty="0"/>
          </a:p>
        </p:txBody>
      </p:sp>
      <p:sp>
        <p:nvSpPr>
          <p:cNvPr id="3496" name="Google Shape;3496;p128"/>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Semantic Units</a:t>
            </a:r>
            <a:endParaRPr/>
          </a:p>
        </p:txBody>
      </p:sp>
      <p:sp>
        <p:nvSpPr>
          <p:cNvPr id="3497" name="Google Shape;3497;p128"/>
          <p:cNvSpPr txBox="1">
            <a:spLocks noGrp="1"/>
          </p:cNvSpPr>
          <p:nvPr>
            <p:ph type="body" idx="1"/>
          </p:nvPr>
        </p:nvSpPr>
        <p:spPr>
          <a:xfrm rot="-307570">
            <a:off x="628489" y="2771941"/>
            <a:ext cx="4041131" cy="405346"/>
          </a:xfrm>
          <a:prstGeom prst="rect">
            <a:avLst/>
          </a:prstGeom>
          <a:noFill/>
          <a:ln>
            <a:noFill/>
          </a:ln>
        </p:spPr>
        <p:txBody>
          <a:bodyPr spcFirstLastPara="1" wrap="square" lIns="91425" tIns="45700" rIns="91425" bIns="45700" anchor="t" anchorCtr="0">
            <a:noAutofit/>
          </a:bodyPr>
          <a:lstStyle/>
          <a:p>
            <a:pPr marL="82550" lvl="0" indent="0" algn="l" rtl="0">
              <a:lnSpc>
                <a:spcPct val="90000"/>
              </a:lnSpc>
              <a:spcBef>
                <a:spcPts val="0"/>
              </a:spcBef>
              <a:spcAft>
                <a:spcPts val="0"/>
              </a:spcAft>
              <a:buClr>
                <a:srgbClr val="4F81BD"/>
              </a:buClr>
              <a:buSzPts val="1600"/>
              <a:buNone/>
            </a:pPr>
            <a:r>
              <a:rPr lang="en-US" dirty="0">
                <a:solidFill>
                  <a:srgbClr val="000000"/>
                </a:solidFill>
              </a:rPr>
              <a:t>Two kinds of semantic unit</a:t>
            </a:r>
            <a:endParaRPr dirty="0"/>
          </a:p>
        </p:txBody>
      </p:sp>
      <p:sp>
        <p:nvSpPr>
          <p:cNvPr id="3498" name="Google Shape;3498;p128"/>
          <p:cNvSpPr/>
          <p:nvPr/>
        </p:nvSpPr>
        <p:spPr>
          <a:xfrm>
            <a:off x="899592" y="4005064"/>
            <a:ext cx="193041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agentIdentifier</a:t>
            </a:r>
            <a:endParaRPr sz="1600" b="0" i="0" u="none" strike="noStrike" cap="none">
              <a:solidFill>
                <a:srgbClr val="FFFFFF"/>
              </a:solidFill>
              <a:latin typeface="Verdana"/>
              <a:ea typeface="Verdana"/>
              <a:cs typeface="Verdana"/>
              <a:sym typeface="Verdana"/>
            </a:endParaRPr>
          </a:p>
        </p:txBody>
      </p:sp>
      <p:sp>
        <p:nvSpPr>
          <p:cNvPr id="3499" name="Google Shape;3499;p128"/>
          <p:cNvSpPr/>
          <p:nvPr/>
        </p:nvSpPr>
        <p:spPr>
          <a:xfrm>
            <a:off x="1475656" y="4365064"/>
            <a:ext cx="2664296"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agentIdentifierType</a:t>
            </a:r>
            <a:endParaRPr sz="1600" b="0" i="0" u="none" strike="noStrike" cap="none">
              <a:solidFill>
                <a:srgbClr val="FFFFFF"/>
              </a:solidFill>
              <a:latin typeface="Verdana"/>
              <a:ea typeface="Verdana"/>
              <a:cs typeface="Verdana"/>
              <a:sym typeface="Verdana"/>
            </a:endParaRPr>
          </a:p>
        </p:txBody>
      </p:sp>
      <p:sp>
        <p:nvSpPr>
          <p:cNvPr id="3500" name="Google Shape;3500;p128"/>
          <p:cNvSpPr/>
          <p:nvPr/>
        </p:nvSpPr>
        <p:spPr>
          <a:xfrm>
            <a:off x="1475656" y="4725064"/>
            <a:ext cx="2664296"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agentIdentifierValue</a:t>
            </a:r>
            <a:endParaRPr sz="1600" b="0" i="0" u="none" strike="noStrike" cap="none">
              <a:solidFill>
                <a:srgbClr val="FFFFFF"/>
              </a:solidFill>
              <a:latin typeface="Verdana"/>
              <a:ea typeface="Verdana"/>
              <a:cs typeface="Verdana"/>
              <a:sym typeface="Verdana"/>
            </a:endParaRPr>
          </a:p>
        </p:txBody>
      </p:sp>
      <p:sp>
        <p:nvSpPr>
          <p:cNvPr id="3501" name="Google Shape;3501;p128"/>
          <p:cNvSpPr txBox="1"/>
          <p:nvPr/>
        </p:nvSpPr>
        <p:spPr>
          <a:xfrm>
            <a:off x="4211960" y="3933056"/>
            <a:ext cx="470994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Verdana"/>
                <a:ea typeface="Verdana"/>
                <a:cs typeface="Verdana"/>
                <a:sym typeface="Verdana"/>
              </a:rPr>
              <a:t>groups together related semantic units</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97">
                                            <p:txEl>
                                              <p:pRg st="0" end="0"/>
                                            </p:txEl>
                                          </p:spTgt>
                                        </p:tgtEl>
                                        <p:attrNameLst>
                                          <p:attrName>style.visibility</p:attrName>
                                        </p:attrNameLst>
                                      </p:cBhvr>
                                      <p:to>
                                        <p:strVal val="visible"/>
                                      </p:to>
                                    </p:set>
                                    <p:animEffect transition="in" filter="fade">
                                      <p:cBhvr>
                                        <p:cTn id="7" dur="250"/>
                                        <p:tgtEl>
                                          <p:spTgt spid="3497">
                                            <p:txEl>
                                              <p:pRg st="0" end="0"/>
                                            </p:txEl>
                                          </p:spTgt>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3501"/>
                                        </p:tgtEl>
                                        <p:attrNameLst>
                                          <p:attrName>style.visibility</p:attrName>
                                        </p:attrNameLst>
                                      </p:cBhvr>
                                      <p:to>
                                        <p:strVal val="visible"/>
                                      </p:to>
                                    </p:set>
                                    <p:animEffect transition="in" filter="fade">
                                      <p:cBhvr>
                                        <p:cTn id="11" dur="250"/>
                                        <p:tgtEl>
                                          <p:spTgt spid="3501"/>
                                        </p:tgtEl>
                                      </p:cBhvr>
                                    </p:animEffect>
                                  </p:childTnLst>
                                </p:cTn>
                              </p:par>
                              <p:par>
                                <p:cTn id="12" presetID="10" presetClass="entr" presetSubtype="0" fill="hold" nodeType="withEffect">
                                  <p:stCondLst>
                                    <p:cond delay="0"/>
                                  </p:stCondLst>
                                  <p:childTnLst>
                                    <p:set>
                                      <p:cBhvr>
                                        <p:cTn id="13" dur="1" fill="hold">
                                          <p:stCondLst>
                                            <p:cond delay="0"/>
                                          </p:stCondLst>
                                        </p:cTn>
                                        <p:tgtEl>
                                          <p:spTgt spid="3499"/>
                                        </p:tgtEl>
                                        <p:attrNameLst>
                                          <p:attrName>style.visibility</p:attrName>
                                        </p:attrNameLst>
                                      </p:cBhvr>
                                      <p:to>
                                        <p:strVal val="visible"/>
                                      </p:to>
                                    </p:set>
                                    <p:animEffect transition="in" filter="fade">
                                      <p:cBhvr>
                                        <p:cTn id="14" dur="250"/>
                                        <p:tgtEl>
                                          <p:spTgt spid="3499"/>
                                        </p:tgtEl>
                                      </p:cBhvr>
                                    </p:animEffect>
                                  </p:childTnLst>
                                </p:cTn>
                              </p:par>
                              <p:par>
                                <p:cTn id="15" presetID="10" presetClass="entr" presetSubtype="0" fill="hold" nodeType="withEffect">
                                  <p:stCondLst>
                                    <p:cond delay="0"/>
                                  </p:stCondLst>
                                  <p:childTnLst>
                                    <p:set>
                                      <p:cBhvr>
                                        <p:cTn id="16" dur="1" fill="hold">
                                          <p:stCondLst>
                                            <p:cond delay="0"/>
                                          </p:stCondLst>
                                        </p:cTn>
                                        <p:tgtEl>
                                          <p:spTgt spid="3500"/>
                                        </p:tgtEl>
                                        <p:attrNameLst>
                                          <p:attrName>style.visibility</p:attrName>
                                        </p:attrNameLst>
                                      </p:cBhvr>
                                      <p:to>
                                        <p:strVal val="visible"/>
                                      </p:to>
                                    </p:set>
                                    <p:animEffect transition="in" filter="fade">
                                      <p:cBhvr>
                                        <p:cTn id="17" dur="250"/>
                                        <p:tgtEl>
                                          <p:spTgt spid="3500"/>
                                        </p:tgtEl>
                                      </p:cBhvr>
                                    </p:animEffect>
                                  </p:childTnLst>
                                </p:cTn>
                              </p:par>
                              <p:par>
                                <p:cTn id="18" presetID="10" presetClass="entr" presetSubtype="0" fill="hold" nodeType="withEffect">
                                  <p:stCondLst>
                                    <p:cond delay="0"/>
                                  </p:stCondLst>
                                  <p:childTnLst>
                                    <p:set>
                                      <p:cBhvr>
                                        <p:cTn id="19" dur="1" fill="hold">
                                          <p:stCondLst>
                                            <p:cond delay="0"/>
                                          </p:stCondLst>
                                        </p:cTn>
                                        <p:tgtEl>
                                          <p:spTgt spid="3495">
                                            <p:txEl>
                                              <p:pRg st="5" end="5"/>
                                            </p:txEl>
                                          </p:spTgt>
                                        </p:tgtEl>
                                        <p:attrNameLst>
                                          <p:attrName>style.visibility</p:attrName>
                                        </p:attrNameLst>
                                      </p:cBhvr>
                                      <p:to>
                                        <p:strVal val="visible"/>
                                      </p:to>
                                    </p:set>
                                    <p:animEffect transition="in" filter="fade">
                                      <p:cBhvr>
                                        <p:cTn id="20" dur="250"/>
                                        <p:tgtEl>
                                          <p:spTgt spid="3495">
                                            <p:txEl>
                                              <p:pRg st="5" end="5"/>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495">
                                            <p:txEl>
                                              <p:pRg st="6" end="6"/>
                                            </p:txEl>
                                          </p:spTgt>
                                        </p:tgtEl>
                                        <p:attrNameLst>
                                          <p:attrName>style.visibility</p:attrName>
                                        </p:attrNameLst>
                                      </p:cBhvr>
                                      <p:to>
                                        <p:strVal val="visible"/>
                                      </p:to>
                                    </p:set>
                                    <p:animEffect transition="in" filter="fade">
                                      <p:cBhvr>
                                        <p:cTn id="23" dur="250"/>
                                        <p:tgtEl>
                                          <p:spTgt spid="3495">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495">
                                            <p:txEl>
                                              <p:pRg st="7" end="7"/>
                                            </p:txEl>
                                          </p:spTgt>
                                        </p:tgtEl>
                                        <p:attrNameLst>
                                          <p:attrName>style.visibility</p:attrName>
                                        </p:attrNameLst>
                                      </p:cBhvr>
                                      <p:to>
                                        <p:strVal val="visible"/>
                                      </p:to>
                                    </p:set>
                                    <p:animEffect transition="in" filter="fade">
                                      <p:cBhvr>
                                        <p:cTn id="26" dur="250"/>
                                        <p:tgtEl>
                                          <p:spTgt spid="3495">
                                            <p:txEl>
                                              <p:pRg st="7" end="7"/>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495">
                                            <p:txEl>
                                              <p:pRg st="8" end="8"/>
                                            </p:txEl>
                                          </p:spTgt>
                                        </p:tgtEl>
                                        <p:attrNameLst>
                                          <p:attrName>style.visibility</p:attrName>
                                        </p:attrNameLst>
                                      </p:cBhvr>
                                      <p:to>
                                        <p:strVal val="visible"/>
                                      </p:to>
                                    </p:set>
                                    <p:animEffect transition="in" filter="fade">
                                      <p:cBhvr>
                                        <p:cTn id="29" dur="250"/>
                                        <p:tgtEl>
                                          <p:spTgt spid="3495">
                                            <p:txEl>
                                              <p:pRg st="8" end="8"/>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98"/>
                                        </p:tgtEl>
                                        <p:attrNameLst>
                                          <p:attrName>style.visibility</p:attrName>
                                        </p:attrNameLst>
                                      </p:cBhvr>
                                      <p:to>
                                        <p:strVal val="visible"/>
                                      </p:to>
                                    </p:set>
                                    <p:animEffect transition="in" filter="fade">
                                      <p:cBhvr>
                                        <p:cTn id="32" dur="250"/>
                                        <p:tgtEl>
                                          <p:spTgt spid="3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241"/>
        <p:cNvGrpSpPr/>
        <p:nvPr/>
      </p:nvGrpSpPr>
      <p:grpSpPr>
        <a:xfrm>
          <a:off x="0" y="0"/>
          <a:ext cx="0" cy="0"/>
          <a:chOff x="0" y="0"/>
          <a:chExt cx="0" cy="0"/>
        </a:xfrm>
      </p:grpSpPr>
      <p:sp>
        <p:nvSpPr>
          <p:cNvPr id="1242" name="Google Shape;1242;p57"/>
          <p:cNvSpPr txBox="1">
            <a:spLocks noGrp="1"/>
          </p:cNvSpPr>
          <p:nvPr>
            <p:ph type="title"/>
          </p:nvPr>
        </p:nvSpPr>
        <p:spPr>
          <a:xfrm>
            <a:off x="900113" y="692150"/>
            <a:ext cx="7497762"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None/>
            </a:pPr>
            <a:r>
              <a:rPr lang="en-US"/>
              <a:t>Semantic units - Properties of Entities</a:t>
            </a:r>
            <a:endParaRPr/>
          </a:p>
        </p:txBody>
      </p:sp>
      <p:grpSp>
        <p:nvGrpSpPr>
          <p:cNvPr id="1260" name="Google Shape;1260;p57"/>
          <p:cNvGrpSpPr/>
          <p:nvPr/>
        </p:nvGrpSpPr>
        <p:grpSpPr>
          <a:xfrm>
            <a:off x="1033463" y="4076700"/>
            <a:ext cx="1011237" cy="1008063"/>
            <a:chOff x="1475656" y="4797152"/>
            <a:chExt cx="1372080" cy="1252440"/>
          </a:xfrm>
        </p:grpSpPr>
        <p:pic>
          <p:nvPicPr>
            <p:cNvPr id="1261" name="Google Shape;1261;p57"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1262" name="Google Shape;1262;p57"/>
            <p:cNvSpPr/>
            <p:nvPr/>
          </p:nvSpPr>
          <p:spPr>
            <a:xfrm>
              <a:off x="1835369" y="4797152"/>
              <a:ext cx="288632" cy="36094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sp>
        <p:nvSpPr>
          <p:cNvPr id="1263" name="Google Shape;1263;p57"/>
          <p:cNvSpPr/>
          <p:nvPr/>
        </p:nvSpPr>
        <p:spPr>
          <a:xfrm>
            <a:off x="1357313" y="3624263"/>
            <a:ext cx="1296987" cy="649287"/>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Calibri"/>
              <a:buNone/>
            </a:pPr>
            <a:r>
              <a:rPr lang="en-US" sz="2000" b="1" i="0" u="none" strike="noStrike" cap="none">
                <a:solidFill>
                  <a:srgbClr val="FFFFFF"/>
                </a:solidFill>
                <a:latin typeface="Calibri"/>
                <a:ea typeface="Calibri"/>
                <a:cs typeface="Calibri"/>
                <a:sym typeface="Calibri"/>
              </a:rPr>
              <a:t>Object</a:t>
            </a:r>
            <a:endParaRPr sz="2000" b="1" i="0" u="none" strike="noStrike" cap="none">
              <a:solidFill>
                <a:srgbClr val="FFFFFF"/>
              </a:solidFill>
              <a:latin typeface="Times New Roman"/>
              <a:ea typeface="Times New Roman"/>
              <a:cs typeface="Times New Roman"/>
              <a:sym typeface="Times New Roman"/>
            </a:endParaRPr>
          </a:p>
        </p:txBody>
      </p:sp>
      <p:sp>
        <p:nvSpPr>
          <p:cNvPr id="1264" name="Google Shape;1264;p57"/>
          <p:cNvSpPr/>
          <p:nvPr/>
        </p:nvSpPr>
        <p:spPr>
          <a:xfrm>
            <a:off x="3856038" y="472281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Calibri"/>
              <a:buNone/>
            </a:pPr>
            <a:r>
              <a:rPr lang="en-US" sz="2000" b="1" i="0" u="none" strike="noStrike" cap="none">
                <a:solidFill>
                  <a:srgbClr val="FFFFFF"/>
                </a:solidFill>
                <a:latin typeface="Calibri"/>
                <a:ea typeface="Calibri"/>
                <a:cs typeface="Calibri"/>
                <a:sym typeface="Calibri"/>
              </a:rPr>
              <a:t>Event</a:t>
            </a:r>
            <a:endParaRPr sz="2000" b="1" i="0" u="none" strike="noStrike" cap="none">
              <a:solidFill>
                <a:srgbClr val="FFFFFF"/>
              </a:solidFill>
              <a:latin typeface="Times New Roman"/>
              <a:ea typeface="Times New Roman"/>
              <a:cs typeface="Times New Roman"/>
              <a:sym typeface="Times New Roman"/>
            </a:endParaRPr>
          </a:p>
        </p:txBody>
      </p:sp>
      <p:sp>
        <p:nvSpPr>
          <p:cNvPr id="1265" name="Google Shape;1265;p57"/>
          <p:cNvSpPr/>
          <p:nvPr/>
        </p:nvSpPr>
        <p:spPr>
          <a:xfrm>
            <a:off x="5888038" y="362426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Calibri"/>
              <a:buNone/>
            </a:pPr>
            <a:r>
              <a:rPr lang="en-US" sz="2000" b="1" i="0" u="none" strike="noStrike" cap="none">
                <a:solidFill>
                  <a:srgbClr val="FFFFFF"/>
                </a:solidFill>
                <a:latin typeface="Calibri"/>
                <a:ea typeface="Calibri"/>
                <a:cs typeface="Calibri"/>
                <a:sym typeface="Calibri"/>
              </a:rPr>
              <a:t>Agent</a:t>
            </a:r>
            <a:endParaRPr sz="2000" b="1" i="0" u="none" strike="noStrike" cap="none">
              <a:solidFill>
                <a:srgbClr val="FFFFFF"/>
              </a:solidFill>
              <a:latin typeface="Times New Roman"/>
              <a:ea typeface="Times New Roman"/>
              <a:cs typeface="Times New Roman"/>
              <a:sym typeface="Times New Roman"/>
            </a:endParaRPr>
          </a:p>
        </p:txBody>
      </p:sp>
      <p:sp>
        <p:nvSpPr>
          <p:cNvPr id="1266" name="Google Shape;1266;p57"/>
          <p:cNvSpPr/>
          <p:nvPr/>
        </p:nvSpPr>
        <p:spPr>
          <a:xfrm>
            <a:off x="3857625" y="2524125"/>
            <a:ext cx="1296988" cy="647700"/>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Calibri"/>
              <a:buNone/>
            </a:pPr>
            <a:r>
              <a:rPr lang="en-US" sz="2000" b="1" i="0" u="none" strike="noStrike" cap="none">
                <a:solidFill>
                  <a:srgbClr val="FFFFFF"/>
                </a:solidFill>
                <a:latin typeface="Calibri"/>
                <a:ea typeface="Calibri"/>
                <a:cs typeface="Calibri"/>
                <a:sym typeface="Calibri"/>
              </a:rPr>
              <a:t>Rights</a:t>
            </a:r>
            <a:endParaRPr sz="2000" b="1" i="0" u="none" strike="noStrike" cap="none">
              <a:solidFill>
                <a:srgbClr val="FFFFFF"/>
              </a:solidFill>
              <a:latin typeface="Times New Roman"/>
              <a:ea typeface="Times New Roman"/>
              <a:cs typeface="Times New Roman"/>
              <a:sym typeface="Times New Roman"/>
            </a:endParaRPr>
          </a:p>
        </p:txBody>
      </p:sp>
      <p:sp>
        <p:nvSpPr>
          <p:cNvPr id="1267" name="Google Shape;1267;p57"/>
          <p:cNvSpPr/>
          <p:nvPr/>
        </p:nvSpPr>
        <p:spPr>
          <a:xfrm rot="-5400000">
            <a:off x="968375" y="3735388"/>
            <a:ext cx="431800" cy="438150"/>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pic>
        <p:nvPicPr>
          <p:cNvPr id="1268" name="Google Shape;1268;p57" descr="P:\digital.bevaring.dk\Illustrations\web\Lovgivning_LegalRestrictions_DigitalPreservation.png"/>
          <p:cNvPicPr preferRelativeResize="0"/>
          <p:nvPr/>
        </p:nvPicPr>
        <p:blipFill rotWithShape="1">
          <a:blip r:embed="rId4">
            <a:alphaModFix/>
          </a:blip>
          <a:srcRect/>
          <a:stretch/>
        </p:blipFill>
        <p:spPr>
          <a:xfrm>
            <a:off x="4233863" y="1844675"/>
            <a:ext cx="576262" cy="669925"/>
          </a:xfrm>
          <a:prstGeom prst="rect">
            <a:avLst/>
          </a:prstGeom>
          <a:noFill/>
          <a:ln>
            <a:noFill/>
          </a:ln>
        </p:spPr>
      </p:pic>
      <p:pic>
        <p:nvPicPr>
          <p:cNvPr id="1269" name="Google Shape;1269;p57" descr="P:\digital.bevaring.dk\Illustrations\web\Begivenheder_Events_DigitalPreservation.png"/>
          <p:cNvPicPr preferRelativeResize="0"/>
          <p:nvPr/>
        </p:nvPicPr>
        <p:blipFill rotWithShape="1">
          <a:blip r:embed="rId5">
            <a:alphaModFix/>
          </a:blip>
          <a:srcRect/>
          <a:stretch/>
        </p:blipFill>
        <p:spPr>
          <a:xfrm>
            <a:off x="4090988" y="5467350"/>
            <a:ext cx="863600" cy="609600"/>
          </a:xfrm>
          <a:prstGeom prst="rect">
            <a:avLst/>
          </a:prstGeom>
          <a:noFill/>
          <a:ln>
            <a:noFill/>
          </a:ln>
        </p:spPr>
      </p:pic>
      <p:cxnSp>
        <p:nvCxnSpPr>
          <p:cNvPr id="1270" name="Google Shape;1270;p57"/>
          <p:cNvCxnSpPr>
            <a:stCxn id="1266" idx="1"/>
            <a:endCxn id="1263" idx="0"/>
          </p:cNvCxnSpPr>
          <p:nvPr/>
        </p:nvCxnSpPr>
        <p:spPr>
          <a:xfrm flipH="1">
            <a:off x="2005725" y="2847975"/>
            <a:ext cx="18519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1271" name="Google Shape;1271;p57"/>
          <p:cNvCxnSpPr>
            <a:stCxn id="1266" idx="3"/>
            <a:endCxn id="1265" idx="0"/>
          </p:cNvCxnSpPr>
          <p:nvPr/>
        </p:nvCxnSpPr>
        <p:spPr>
          <a:xfrm>
            <a:off x="5154613" y="2847975"/>
            <a:ext cx="13818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1272" name="Google Shape;1272;p57"/>
          <p:cNvCxnSpPr>
            <a:stCxn id="1264" idx="3"/>
            <a:endCxn id="1265" idx="2"/>
          </p:cNvCxnSpPr>
          <p:nvPr/>
        </p:nvCxnSpPr>
        <p:spPr>
          <a:xfrm rot="10800000" flipH="1">
            <a:off x="5153025" y="4270369"/>
            <a:ext cx="1383600" cy="775500"/>
          </a:xfrm>
          <a:prstGeom prst="straightConnector1">
            <a:avLst/>
          </a:prstGeom>
          <a:noFill/>
          <a:ln w="28575" cap="flat" cmpd="sng">
            <a:solidFill>
              <a:schemeClr val="accent1"/>
            </a:solidFill>
            <a:prstDash val="solid"/>
            <a:round/>
            <a:headEnd type="stealth" w="med" len="med"/>
            <a:tailEnd type="stealth" w="med" len="med"/>
          </a:ln>
        </p:spPr>
      </p:cxnSp>
      <p:cxnSp>
        <p:nvCxnSpPr>
          <p:cNvPr id="1273" name="Google Shape;1273;p57"/>
          <p:cNvCxnSpPr>
            <a:stCxn id="1264" idx="1"/>
            <a:endCxn id="1263" idx="2"/>
          </p:cNvCxnSpPr>
          <p:nvPr/>
        </p:nvCxnSpPr>
        <p:spPr>
          <a:xfrm rot="10800000">
            <a:off x="2005938" y="4273669"/>
            <a:ext cx="1850100" cy="772200"/>
          </a:xfrm>
          <a:prstGeom prst="straightConnector1">
            <a:avLst/>
          </a:prstGeom>
          <a:noFill/>
          <a:ln w="28575" cap="flat" cmpd="sng">
            <a:solidFill>
              <a:schemeClr val="accent1"/>
            </a:solidFill>
            <a:prstDash val="solid"/>
            <a:round/>
            <a:headEnd type="stealth" w="med" len="med"/>
            <a:tailEnd type="stealth" w="med" len="med"/>
          </a:ln>
        </p:spPr>
      </p:cxnSp>
      <p:cxnSp>
        <p:nvCxnSpPr>
          <p:cNvPr id="1274" name="Google Shape;1274;p57"/>
          <p:cNvCxnSpPr>
            <a:stCxn id="1263" idx="3"/>
            <a:endCxn id="1265" idx="1"/>
          </p:cNvCxnSpPr>
          <p:nvPr/>
        </p:nvCxnSpPr>
        <p:spPr>
          <a:xfrm rot="10800000" flipH="1">
            <a:off x="2654300" y="3947407"/>
            <a:ext cx="3233700" cy="1500"/>
          </a:xfrm>
          <a:prstGeom prst="straightConnector1">
            <a:avLst/>
          </a:prstGeom>
          <a:noFill/>
          <a:ln w="28575" cap="flat" cmpd="sng">
            <a:solidFill>
              <a:schemeClr val="accent1"/>
            </a:solidFill>
            <a:prstDash val="solid"/>
            <a:round/>
            <a:headEnd type="stealth" w="med" len="med"/>
            <a:tailEnd type="none" w="sm" len="sm"/>
          </a:ln>
        </p:spPr>
      </p:cxnSp>
      <p:sp>
        <p:nvSpPr>
          <p:cNvPr id="1275" name="Google Shape;1275;p57"/>
          <p:cNvSpPr/>
          <p:nvPr/>
        </p:nvSpPr>
        <p:spPr>
          <a:xfrm>
            <a:off x="669925" y="3382963"/>
            <a:ext cx="2130425" cy="1774825"/>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nvGrpSpPr>
          <p:cNvPr id="36" name="Gruppe 35"/>
          <p:cNvGrpSpPr/>
          <p:nvPr/>
        </p:nvGrpSpPr>
        <p:grpSpPr>
          <a:xfrm>
            <a:off x="7346493" y="3540145"/>
            <a:ext cx="1143840" cy="814348"/>
            <a:chOff x="7310207" y="3514369"/>
            <a:chExt cx="1143840" cy="814348"/>
          </a:xfrm>
        </p:grpSpPr>
        <p:grpSp>
          <p:nvGrpSpPr>
            <p:cNvPr id="37" name="Gruppe 60"/>
            <p:cNvGrpSpPr>
              <a:grpSpLocks/>
            </p:cNvGrpSpPr>
            <p:nvPr/>
          </p:nvGrpSpPr>
          <p:grpSpPr bwMode="auto">
            <a:xfrm>
              <a:off x="7990869" y="3623913"/>
              <a:ext cx="463178" cy="556102"/>
              <a:chOff x="8551729" y="4221090"/>
              <a:chExt cx="592277" cy="504056"/>
            </a:xfrm>
          </p:grpSpPr>
          <p:grpSp>
            <p:nvGrpSpPr>
              <p:cNvPr id="46" name="Gruppe 39"/>
              <p:cNvGrpSpPr>
                <a:grpSpLocks/>
              </p:cNvGrpSpPr>
              <p:nvPr/>
            </p:nvGrpSpPr>
            <p:grpSpPr bwMode="auto">
              <a:xfrm>
                <a:off x="8573490" y="4221090"/>
                <a:ext cx="570516" cy="504056"/>
                <a:chOff x="1547677" y="4797157"/>
                <a:chExt cx="901205" cy="1196752"/>
              </a:xfrm>
            </p:grpSpPr>
            <p:sp>
              <p:nvSpPr>
                <p:cNvPr id="48" name="Rektangel 47"/>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49" name="Billede 48" descr="house.png"/>
                <p:cNvPicPr>
                  <a:picLocks noChangeAspect="1"/>
                </p:cNvPicPr>
                <p:nvPr/>
              </p:nvPicPr>
              <p:blipFill>
                <a:blip r:embed="rId6"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47" name="Picture 3" descr="P:\ConferencesAndJournals\iPres\2016\PREMIS\Karakterisering_DigitalBevaring.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8" name="Billede 3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39" name="Gruppe 38"/>
            <p:cNvGrpSpPr/>
            <p:nvPr/>
          </p:nvGrpSpPr>
          <p:grpSpPr>
            <a:xfrm>
              <a:off x="7675295" y="3799563"/>
              <a:ext cx="316631" cy="529154"/>
              <a:chOff x="7520134" y="4865665"/>
              <a:chExt cx="331676" cy="583948"/>
            </a:xfrm>
          </p:grpSpPr>
          <p:sp>
            <p:nvSpPr>
              <p:cNvPr id="41" name="Rektangel 40"/>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2" name="Rektangel 41"/>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3" name="Rektangel 42"/>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4" name="Rektangel 43"/>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45" name="Billede 4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40" name="Billede 3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Tree>
    <p:extLst>
      <p:ext uri="{BB962C8B-B14F-4D97-AF65-F5344CB8AC3E}">
        <p14:creationId xmlns:p14="http://schemas.microsoft.com/office/powerpoint/2010/main" val="1992519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75"/>
                                        </p:tgtEl>
                                        <p:attrNameLst>
                                          <p:attrName>style.visibility</p:attrName>
                                        </p:attrNameLst>
                                      </p:cBhvr>
                                      <p:to>
                                        <p:strVal val="visible"/>
                                      </p:to>
                                    </p:set>
                                    <p:animEffect transition="in" filter="fade">
                                      <p:cBhvr>
                                        <p:cTn id="7" dur="250"/>
                                        <p:tgtEl>
                                          <p:spTgt spid="1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279"/>
        <p:cNvGrpSpPr/>
        <p:nvPr/>
      </p:nvGrpSpPr>
      <p:grpSpPr>
        <a:xfrm>
          <a:off x="0" y="0"/>
          <a:ext cx="0" cy="0"/>
          <a:chOff x="0" y="0"/>
          <a:chExt cx="0" cy="0"/>
        </a:xfrm>
      </p:grpSpPr>
      <p:grpSp>
        <p:nvGrpSpPr>
          <p:cNvPr id="1280" name="Google Shape;1280;p58"/>
          <p:cNvGrpSpPr/>
          <p:nvPr/>
        </p:nvGrpSpPr>
        <p:grpSpPr>
          <a:xfrm>
            <a:off x="250825" y="549275"/>
            <a:ext cx="1012825" cy="1008063"/>
            <a:chOff x="1475656" y="4797152"/>
            <a:chExt cx="1372080" cy="1252440"/>
          </a:xfrm>
        </p:grpSpPr>
        <p:pic>
          <p:nvPicPr>
            <p:cNvPr id="1281" name="Google Shape;1281;p58"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1282" name="Google Shape;1282;p58"/>
            <p:cNvSpPr/>
            <p:nvPr/>
          </p:nvSpPr>
          <p:spPr>
            <a:xfrm>
              <a:off x="1834806" y="4797152"/>
              <a:ext cx="288180" cy="36094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sp>
        <p:nvSpPr>
          <p:cNvPr id="1283" name="Google Shape;1283;p58"/>
          <p:cNvSpPr txBox="1">
            <a:spLocks noGrp="1"/>
          </p:cNvSpPr>
          <p:nvPr>
            <p:ph type="title"/>
          </p:nvPr>
        </p:nvSpPr>
        <p:spPr>
          <a:xfrm>
            <a:off x="1311275" y="692150"/>
            <a:ext cx="7077075" cy="541338"/>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High level semantic units for Objects</a:t>
            </a:r>
            <a:endParaRPr/>
          </a:p>
        </p:txBody>
      </p:sp>
      <p:sp>
        <p:nvSpPr>
          <p:cNvPr id="1284" name="Google Shape;1284;p58"/>
          <p:cNvSpPr/>
          <p:nvPr/>
        </p:nvSpPr>
        <p:spPr>
          <a:xfrm>
            <a:off x="3298824" y="2627050"/>
            <a:ext cx="2389187"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dirty="0">
                <a:solidFill>
                  <a:srgbClr val="000000"/>
                </a:solidFill>
                <a:latin typeface="Verdana"/>
                <a:ea typeface="Verdana"/>
                <a:cs typeface="Verdana"/>
                <a:sym typeface="Verdana"/>
              </a:rPr>
              <a:t>which object is it?</a:t>
            </a:r>
            <a:endParaRPr dirty="0"/>
          </a:p>
        </p:txBody>
      </p:sp>
      <p:sp>
        <p:nvSpPr>
          <p:cNvPr id="1285" name="Google Shape;1285;p58"/>
          <p:cNvSpPr/>
          <p:nvPr/>
        </p:nvSpPr>
        <p:spPr>
          <a:xfrm>
            <a:off x="839787" y="3892248"/>
            <a:ext cx="2811462" cy="369291"/>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Verdana"/>
              <a:buNone/>
            </a:pPr>
            <a:r>
              <a:rPr lang="en-US" sz="1800" b="0" i="0" u="none" strike="noStrike" cap="none" dirty="0">
                <a:solidFill>
                  <a:srgbClr val="000000"/>
                </a:solidFill>
                <a:latin typeface="Verdana"/>
                <a:ea typeface="Verdana"/>
                <a:cs typeface="Verdana"/>
                <a:sym typeface="Verdana"/>
              </a:rPr>
              <a:t>what kind of object?</a:t>
            </a:r>
            <a:endParaRPr dirty="0"/>
          </a:p>
        </p:txBody>
      </p:sp>
      <p:pic>
        <p:nvPicPr>
          <p:cNvPr id="1286" name="Google Shape;1286;p58"/>
          <p:cNvPicPr preferRelativeResize="0"/>
          <p:nvPr/>
        </p:nvPicPr>
        <p:blipFill rotWithShape="1">
          <a:blip r:embed="rId4">
            <a:alphaModFix/>
          </a:blip>
          <a:srcRect/>
          <a:stretch/>
        </p:blipFill>
        <p:spPr>
          <a:xfrm>
            <a:off x="2673350" y="4271379"/>
            <a:ext cx="358775" cy="539750"/>
          </a:xfrm>
          <a:prstGeom prst="rect">
            <a:avLst/>
          </a:prstGeom>
          <a:noFill/>
          <a:ln>
            <a:noFill/>
          </a:ln>
        </p:spPr>
      </p:pic>
      <p:pic>
        <p:nvPicPr>
          <p:cNvPr id="1287" name="Google Shape;1287;p58" descr="Picture-TIFF-icon"/>
          <p:cNvPicPr preferRelativeResize="0"/>
          <p:nvPr/>
        </p:nvPicPr>
        <p:blipFill rotWithShape="1">
          <a:blip r:embed="rId5">
            <a:alphaModFix/>
          </a:blip>
          <a:srcRect/>
          <a:stretch/>
        </p:blipFill>
        <p:spPr>
          <a:xfrm>
            <a:off x="1327150" y="4339642"/>
            <a:ext cx="571500" cy="568325"/>
          </a:xfrm>
          <a:prstGeom prst="rect">
            <a:avLst/>
          </a:prstGeom>
          <a:noFill/>
          <a:ln>
            <a:noFill/>
          </a:ln>
        </p:spPr>
      </p:pic>
      <p:grpSp>
        <p:nvGrpSpPr>
          <p:cNvPr id="1288" name="Google Shape;1288;p58"/>
          <p:cNvGrpSpPr/>
          <p:nvPr/>
        </p:nvGrpSpPr>
        <p:grpSpPr>
          <a:xfrm>
            <a:off x="1862138" y="4272967"/>
            <a:ext cx="820737" cy="677862"/>
            <a:chOff x="3651" y="1434"/>
            <a:chExt cx="687" cy="726"/>
          </a:xfrm>
        </p:grpSpPr>
        <p:pic>
          <p:nvPicPr>
            <p:cNvPr id="1289" name="Google Shape;1289;p58" descr="Picture-TIFF-icon"/>
            <p:cNvPicPr preferRelativeResize="0"/>
            <p:nvPr/>
          </p:nvPicPr>
          <p:blipFill rotWithShape="1">
            <a:blip r:embed="rId5">
              <a:alphaModFix/>
            </a:blip>
            <a:srcRect/>
            <a:stretch/>
          </p:blipFill>
          <p:spPr>
            <a:xfrm>
              <a:off x="3833" y="1434"/>
              <a:ext cx="505" cy="505"/>
            </a:xfrm>
            <a:prstGeom prst="rect">
              <a:avLst/>
            </a:prstGeom>
            <a:noFill/>
            <a:ln>
              <a:noFill/>
            </a:ln>
          </p:spPr>
        </p:pic>
        <p:pic>
          <p:nvPicPr>
            <p:cNvPr id="1290" name="Google Shape;1290;p58" descr="Picture-TIFF-icon"/>
            <p:cNvPicPr preferRelativeResize="0"/>
            <p:nvPr/>
          </p:nvPicPr>
          <p:blipFill rotWithShape="1">
            <a:blip r:embed="rId5">
              <a:alphaModFix/>
            </a:blip>
            <a:srcRect/>
            <a:stretch/>
          </p:blipFill>
          <p:spPr>
            <a:xfrm>
              <a:off x="3787" y="1480"/>
              <a:ext cx="505" cy="505"/>
            </a:xfrm>
            <a:prstGeom prst="rect">
              <a:avLst/>
            </a:prstGeom>
            <a:noFill/>
            <a:ln>
              <a:noFill/>
            </a:ln>
          </p:spPr>
        </p:pic>
        <p:pic>
          <p:nvPicPr>
            <p:cNvPr id="1291" name="Google Shape;1291;p58" descr="Picture-TIFF-icon"/>
            <p:cNvPicPr preferRelativeResize="0"/>
            <p:nvPr/>
          </p:nvPicPr>
          <p:blipFill rotWithShape="1">
            <a:blip r:embed="rId5">
              <a:alphaModFix/>
            </a:blip>
            <a:srcRect/>
            <a:stretch/>
          </p:blipFill>
          <p:spPr>
            <a:xfrm>
              <a:off x="3742" y="1525"/>
              <a:ext cx="506" cy="506"/>
            </a:xfrm>
            <a:prstGeom prst="rect">
              <a:avLst/>
            </a:prstGeom>
            <a:noFill/>
            <a:ln>
              <a:noFill/>
            </a:ln>
          </p:spPr>
        </p:pic>
        <p:pic>
          <p:nvPicPr>
            <p:cNvPr id="1292" name="Google Shape;1292;p58" descr="doc_xml_icon"/>
            <p:cNvPicPr preferRelativeResize="0"/>
            <p:nvPr/>
          </p:nvPicPr>
          <p:blipFill rotWithShape="1">
            <a:blip r:embed="rId6">
              <a:alphaModFix/>
            </a:blip>
            <a:srcRect/>
            <a:stretch/>
          </p:blipFill>
          <p:spPr>
            <a:xfrm>
              <a:off x="3696" y="1570"/>
              <a:ext cx="499" cy="499"/>
            </a:xfrm>
            <a:prstGeom prst="rect">
              <a:avLst/>
            </a:prstGeom>
            <a:noFill/>
            <a:ln>
              <a:noFill/>
            </a:ln>
          </p:spPr>
        </p:pic>
        <p:pic>
          <p:nvPicPr>
            <p:cNvPr id="1293" name="Google Shape;1293;p58" descr="doc_xml_icon"/>
            <p:cNvPicPr preferRelativeResize="0"/>
            <p:nvPr/>
          </p:nvPicPr>
          <p:blipFill rotWithShape="1">
            <a:blip r:embed="rId6">
              <a:alphaModFix/>
            </a:blip>
            <a:srcRect/>
            <a:stretch/>
          </p:blipFill>
          <p:spPr>
            <a:xfrm>
              <a:off x="3651" y="1661"/>
              <a:ext cx="499" cy="499"/>
            </a:xfrm>
            <a:prstGeom prst="rect">
              <a:avLst/>
            </a:prstGeom>
            <a:noFill/>
            <a:ln>
              <a:noFill/>
            </a:ln>
          </p:spPr>
        </p:pic>
      </p:grpSp>
      <p:sp>
        <p:nvSpPr>
          <p:cNvPr id="1294" name="Google Shape;1294;p58"/>
          <p:cNvSpPr/>
          <p:nvPr/>
        </p:nvSpPr>
        <p:spPr>
          <a:xfrm>
            <a:off x="2925763" y="2948168"/>
            <a:ext cx="3451225" cy="338514"/>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600"/>
              <a:buFont typeface="Courier New"/>
              <a:buNone/>
            </a:pPr>
            <a:r>
              <a:rPr lang="en-US" sz="1600" b="0" i="0" u="none" strike="noStrike" cap="none" dirty="0">
                <a:solidFill>
                  <a:srgbClr val="000000"/>
                </a:solidFill>
                <a:latin typeface="Courier New"/>
                <a:ea typeface="Courier New"/>
                <a:cs typeface="Courier New"/>
                <a:sym typeface="Courier New"/>
              </a:rPr>
              <a:t>ark:/12148/btp6k102002g/f1</a:t>
            </a:r>
            <a:endParaRPr dirty="0"/>
          </a:p>
        </p:txBody>
      </p:sp>
      <p:sp>
        <p:nvSpPr>
          <p:cNvPr id="1295" name="Google Shape;1295;p58"/>
          <p:cNvSpPr/>
          <p:nvPr/>
        </p:nvSpPr>
        <p:spPr>
          <a:xfrm>
            <a:off x="503238" y="1743075"/>
            <a:ext cx="2354262" cy="647700"/>
          </a:xfrm>
          <a:prstGeom prst="rect">
            <a:avLst/>
          </a:prstGeom>
          <a:noFill/>
          <a:ln>
            <a:noFill/>
          </a:ln>
        </p:spPr>
        <p:txBody>
          <a:bodyPr spcFirstLastPara="1" wrap="square" lIns="91425" tIns="45700" rIns="91425" bIns="45700" anchor="t" anchorCtr="0">
            <a:spAutoFit/>
          </a:bodyPr>
          <a:lstStyle/>
          <a:p>
            <a:pPr marL="0" marR="0" lvl="0" indent="0" algn="l" rtl="1">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what technical information on it?</a:t>
            </a:r>
            <a:endParaRPr/>
          </a:p>
        </p:txBody>
      </p:sp>
      <p:sp>
        <p:nvSpPr>
          <p:cNvPr id="1296" name="Google Shape;1296;p58"/>
          <p:cNvSpPr/>
          <p:nvPr/>
        </p:nvSpPr>
        <p:spPr>
          <a:xfrm>
            <a:off x="6376988" y="3582988"/>
            <a:ext cx="2317750" cy="112236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6600"/>
              </a:buClr>
              <a:buSzPts val="1800"/>
              <a:buFont typeface="Noto Sans Symbols"/>
              <a:buNone/>
            </a:pPr>
            <a:r>
              <a:rPr lang="en-US" sz="1800" b="0" i="0" u="none" strike="noStrike" cap="none" dirty="0">
                <a:solidFill>
                  <a:srgbClr val="000000"/>
                </a:solidFill>
                <a:latin typeface="Verdana"/>
                <a:ea typeface="Verdana"/>
                <a:cs typeface="Verdana"/>
                <a:sym typeface="Verdana"/>
              </a:rPr>
              <a:t>what software or hardware should be used to handle the object? </a:t>
            </a:r>
            <a:endParaRPr dirty="0"/>
          </a:p>
        </p:txBody>
      </p:sp>
      <p:sp>
        <p:nvSpPr>
          <p:cNvPr id="1298" name="Google Shape;1298;p58" descr="ANd9GcT6hg33P9QbpX15FZLOHHZkcK3hzJxn-7fJIRmvBVVbzg45SzHi">
            <a:hlinkClick r:id="rId7"/>
          </p:cNvPr>
          <p:cNvSpPr/>
          <p:nvPr/>
        </p:nvSpPr>
        <p:spPr>
          <a:xfrm>
            <a:off x="7377113" y="5389563"/>
            <a:ext cx="1227137" cy="7080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sp>
        <p:nvSpPr>
          <p:cNvPr id="1299" name="Google Shape;1299;p58" descr="ANd9GcQQBZrme9MFHTF9k2jPUVMH-e7Ba5pYqJErZMAAmtcF3voKrmaU6Q">
            <a:hlinkClick r:id="rId8"/>
          </p:cNvPr>
          <p:cNvSpPr/>
          <p:nvPr/>
        </p:nvSpPr>
        <p:spPr>
          <a:xfrm>
            <a:off x="7240588" y="4749800"/>
            <a:ext cx="614362" cy="609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sp>
        <p:nvSpPr>
          <p:cNvPr id="1300" name="Google Shape;1300;p58"/>
          <p:cNvSpPr/>
          <p:nvPr/>
        </p:nvSpPr>
        <p:spPr>
          <a:xfrm>
            <a:off x="3889754" y="4208463"/>
            <a:ext cx="1978025" cy="1131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6600"/>
              </a:buClr>
              <a:buSzPts val="1800"/>
              <a:buFont typeface="Noto Sans Symbols"/>
              <a:buNone/>
            </a:pPr>
            <a:r>
              <a:rPr lang="en-US" sz="1800" b="0" i="0" u="none" strike="noStrike" cap="none" dirty="0">
                <a:solidFill>
                  <a:srgbClr val="000000"/>
                </a:solidFill>
                <a:latin typeface="Verdana"/>
                <a:ea typeface="Verdana"/>
                <a:cs typeface="Verdana"/>
                <a:sym typeface="Verdana"/>
              </a:rPr>
              <a:t>which of its characteristics do I want to preserve in it?</a:t>
            </a:r>
            <a:endParaRPr dirty="0"/>
          </a:p>
        </p:txBody>
      </p:sp>
      <p:sp>
        <p:nvSpPr>
          <p:cNvPr id="1301" name="Google Shape;1301;p58"/>
          <p:cNvSpPr/>
          <p:nvPr/>
        </p:nvSpPr>
        <p:spPr>
          <a:xfrm>
            <a:off x="5740400" y="1478757"/>
            <a:ext cx="3000375" cy="60483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dirty="0">
                <a:solidFill>
                  <a:srgbClr val="000000"/>
                </a:solidFill>
                <a:latin typeface="Verdana"/>
                <a:ea typeface="Verdana"/>
                <a:cs typeface="Verdana"/>
                <a:sym typeface="Verdana"/>
              </a:rPr>
              <a:t>what is my preservation strategy for this object?</a:t>
            </a:r>
            <a:endParaRPr dirty="0"/>
          </a:p>
        </p:txBody>
      </p:sp>
      <p:grpSp>
        <p:nvGrpSpPr>
          <p:cNvPr id="1304" name="Google Shape;1304;p58"/>
          <p:cNvGrpSpPr/>
          <p:nvPr/>
        </p:nvGrpSpPr>
        <p:grpSpPr>
          <a:xfrm>
            <a:off x="762000" y="2430463"/>
            <a:ext cx="1292225" cy="1285875"/>
            <a:chOff x="340" y="1706"/>
            <a:chExt cx="859" cy="859"/>
          </a:xfrm>
        </p:grpSpPr>
        <p:pic>
          <p:nvPicPr>
            <p:cNvPr id="1305" name="Google Shape;1305;p58" descr="Picture-TIFF-icon"/>
            <p:cNvPicPr preferRelativeResize="0"/>
            <p:nvPr/>
          </p:nvPicPr>
          <p:blipFill rotWithShape="1">
            <a:blip r:embed="rId5">
              <a:alphaModFix/>
            </a:blip>
            <a:srcRect/>
            <a:stretch/>
          </p:blipFill>
          <p:spPr>
            <a:xfrm>
              <a:off x="340" y="1706"/>
              <a:ext cx="680" cy="680"/>
            </a:xfrm>
            <a:prstGeom prst="rect">
              <a:avLst/>
            </a:prstGeom>
            <a:noFill/>
            <a:ln>
              <a:noFill/>
            </a:ln>
          </p:spPr>
        </p:pic>
        <p:sp>
          <p:nvSpPr>
            <p:cNvPr id="1306" name="Google Shape;1306;p58" descr="xmag icon">
              <a:hlinkClick r:id="rId9"/>
            </p:cNvPr>
            <p:cNvSpPr/>
            <p:nvPr/>
          </p:nvSpPr>
          <p:spPr>
            <a:xfrm>
              <a:off x="431" y="1797"/>
              <a:ext cx="768" cy="76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Gill Sans"/>
                <a:buNone/>
              </a:pPr>
              <a:endParaRPr sz="1600" b="0" i="0" u="none" strike="noStrike" cap="none">
                <a:solidFill>
                  <a:schemeClr val="bg1"/>
                </a:solidFill>
                <a:latin typeface="Gill Sans"/>
                <a:ea typeface="Gill Sans"/>
                <a:cs typeface="Gill Sans"/>
                <a:sym typeface="Gill Sans"/>
              </a:endParaRPr>
            </a:p>
          </p:txBody>
        </p:sp>
        <p:sp>
          <p:nvSpPr>
            <p:cNvPr id="1307" name="Google Shape;1307;p58"/>
            <p:cNvSpPr/>
            <p:nvPr/>
          </p:nvSpPr>
          <p:spPr>
            <a:xfrm>
              <a:off x="498" y="1933"/>
              <a:ext cx="454" cy="31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Courier New"/>
                <a:buNone/>
              </a:pPr>
              <a:r>
                <a:rPr lang="en-US" sz="1200" b="1" i="0" u="none" strike="noStrike" cap="none">
                  <a:solidFill>
                    <a:schemeClr val="bg1"/>
                  </a:solidFill>
                  <a:latin typeface="Courier New"/>
                  <a:ea typeface="Courier New"/>
                  <a:cs typeface="Courier New"/>
                  <a:sym typeface="Courier New"/>
                </a:rPr>
                <a:t>TIFF</a:t>
              </a:r>
              <a:endParaRPr sz="1200">
                <a:solidFill>
                  <a:schemeClr val="bg1"/>
                </a:solidFill>
              </a:endParaRPr>
            </a:p>
            <a:p>
              <a:pPr marL="0" marR="0" lvl="0" indent="0" algn="ctr" rtl="0">
                <a:lnSpc>
                  <a:spcPct val="100000"/>
                </a:lnSpc>
                <a:spcBef>
                  <a:spcPts val="0"/>
                </a:spcBef>
                <a:spcAft>
                  <a:spcPts val="0"/>
                </a:spcAft>
                <a:buClr>
                  <a:srgbClr val="000000"/>
                </a:buClr>
                <a:buSzPts val="1400"/>
                <a:buFont typeface="Courier New"/>
                <a:buNone/>
              </a:pPr>
              <a:r>
                <a:rPr lang="en-US" sz="1200" b="1" i="0" u="none" strike="noStrike" cap="none">
                  <a:solidFill>
                    <a:schemeClr val="bg1"/>
                  </a:solidFill>
                  <a:latin typeface="Courier New"/>
                  <a:ea typeface="Courier New"/>
                  <a:cs typeface="Courier New"/>
                  <a:sym typeface="Courier New"/>
                </a:rPr>
                <a:t>10Mb</a:t>
              </a:r>
              <a:endParaRPr sz="1200">
                <a:solidFill>
                  <a:schemeClr val="bg1"/>
                </a:solidFill>
              </a:endParaRPr>
            </a:p>
          </p:txBody>
        </p:sp>
      </p:grpSp>
      <p:pic>
        <p:nvPicPr>
          <p:cNvPr id="1309" name="Google Shape;1309;p58" descr="j0285750"/>
          <p:cNvPicPr preferRelativeResize="0"/>
          <p:nvPr/>
        </p:nvPicPr>
        <p:blipFill rotWithShape="1">
          <a:blip r:embed="rId10">
            <a:alphaModFix/>
          </a:blip>
          <a:srcRect/>
          <a:stretch/>
        </p:blipFill>
        <p:spPr>
          <a:xfrm>
            <a:off x="6891338" y="4833938"/>
            <a:ext cx="1727200" cy="1057275"/>
          </a:xfrm>
          <a:prstGeom prst="rect">
            <a:avLst/>
          </a:prstGeom>
          <a:noFill/>
          <a:ln>
            <a:noFill/>
          </a:ln>
        </p:spPr>
      </p:pic>
      <p:pic>
        <p:nvPicPr>
          <p:cNvPr id="1310" name="Google Shape;1310;p58" descr="premis-long"/>
          <p:cNvPicPr preferRelativeResize="0"/>
          <p:nvPr/>
        </p:nvPicPr>
        <p:blipFill rotWithShape="1">
          <a:blip r:embed="rId11">
            <a:alphaModFix/>
          </a:blip>
          <a:srcRect/>
          <a:stretch/>
        </p:blipFill>
        <p:spPr>
          <a:xfrm>
            <a:off x="246063" y="211138"/>
            <a:ext cx="8669337" cy="484187"/>
          </a:xfrm>
          <a:prstGeom prst="rect">
            <a:avLst/>
          </a:prstGeom>
          <a:noFill/>
          <a:ln>
            <a:noFill/>
          </a:ln>
        </p:spPr>
      </p:pic>
    </p:spTree>
    <p:extLst>
      <p:ext uri="{BB962C8B-B14F-4D97-AF65-F5344CB8AC3E}">
        <p14:creationId xmlns:p14="http://schemas.microsoft.com/office/powerpoint/2010/main" val="110446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84"/>
                                        </p:tgtEl>
                                        <p:attrNameLst>
                                          <p:attrName>style.visibility</p:attrName>
                                        </p:attrNameLst>
                                      </p:cBhvr>
                                      <p:to>
                                        <p:strVal val="visible"/>
                                      </p:to>
                                    </p:set>
                                    <p:animEffect transition="in" filter="fade">
                                      <p:cBhvr>
                                        <p:cTn id="7" dur="250"/>
                                        <p:tgtEl>
                                          <p:spTgt spid="1284"/>
                                        </p:tgtEl>
                                      </p:cBhvr>
                                    </p:animEffect>
                                  </p:childTnLst>
                                </p:cTn>
                              </p:par>
                              <p:par>
                                <p:cTn id="8" presetID="10" presetClass="entr" presetSubtype="0" fill="hold" nodeType="withEffect">
                                  <p:stCondLst>
                                    <p:cond delay="0"/>
                                  </p:stCondLst>
                                  <p:childTnLst>
                                    <p:set>
                                      <p:cBhvr>
                                        <p:cTn id="9" dur="1" fill="hold">
                                          <p:stCondLst>
                                            <p:cond delay="0"/>
                                          </p:stCondLst>
                                        </p:cTn>
                                        <p:tgtEl>
                                          <p:spTgt spid="1294"/>
                                        </p:tgtEl>
                                        <p:attrNameLst>
                                          <p:attrName>style.visibility</p:attrName>
                                        </p:attrNameLst>
                                      </p:cBhvr>
                                      <p:to>
                                        <p:strVal val="visible"/>
                                      </p:to>
                                    </p:set>
                                    <p:animEffect transition="in" filter="fade">
                                      <p:cBhvr>
                                        <p:cTn id="10" dur="250"/>
                                        <p:tgtEl>
                                          <p:spTgt spid="1294"/>
                                        </p:tgtEl>
                                      </p:cBhvr>
                                    </p:animEffect>
                                  </p:childTnLst>
                                </p:cTn>
                              </p:par>
                            </p:childTnLst>
                          </p:cTn>
                        </p:par>
                        <p:par>
                          <p:cTn id="11" fill="hold">
                            <p:stCondLst>
                              <p:cond delay="250"/>
                            </p:stCondLst>
                            <p:childTnLst>
                              <p:par>
                                <p:cTn id="12" presetID="10" presetClass="entr" presetSubtype="0" fill="hold" nodeType="afterEffect">
                                  <p:stCondLst>
                                    <p:cond delay="0"/>
                                  </p:stCondLst>
                                  <p:childTnLst>
                                    <p:set>
                                      <p:cBhvr>
                                        <p:cTn id="13" dur="1" fill="hold">
                                          <p:stCondLst>
                                            <p:cond delay="0"/>
                                          </p:stCondLst>
                                        </p:cTn>
                                        <p:tgtEl>
                                          <p:spTgt spid="1296"/>
                                        </p:tgtEl>
                                        <p:attrNameLst>
                                          <p:attrName>style.visibility</p:attrName>
                                        </p:attrNameLst>
                                      </p:cBhvr>
                                      <p:to>
                                        <p:strVal val="visible"/>
                                      </p:to>
                                    </p:set>
                                    <p:animEffect transition="in" filter="fade">
                                      <p:cBhvr>
                                        <p:cTn id="14" dur="250"/>
                                        <p:tgtEl>
                                          <p:spTgt spid="1296"/>
                                        </p:tgtEl>
                                      </p:cBhvr>
                                    </p:animEffect>
                                  </p:childTnLst>
                                </p:cTn>
                              </p:par>
                              <p:par>
                                <p:cTn id="15" presetID="10" presetClass="entr" presetSubtype="0" fill="hold" nodeType="withEffect">
                                  <p:stCondLst>
                                    <p:cond delay="0"/>
                                  </p:stCondLst>
                                  <p:childTnLst>
                                    <p:set>
                                      <p:cBhvr>
                                        <p:cTn id="16" dur="1" fill="hold">
                                          <p:stCondLst>
                                            <p:cond delay="0"/>
                                          </p:stCondLst>
                                        </p:cTn>
                                        <p:tgtEl>
                                          <p:spTgt spid="1298"/>
                                        </p:tgtEl>
                                        <p:attrNameLst>
                                          <p:attrName>style.visibility</p:attrName>
                                        </p:attrNameLst>
                                      </p:cBhvr>
                                      <p:to>
                                        <p:strVal val="visible"/>
                                      </p:to>
                                    </p:set>
                                    <p:animEffect transition="in" filter="fade">
                                      <p:cBhvr>
                                        <p:cTn id="17" dur="250"/>
                                        <p:tgtEl>
                                          <p:spTgt spid="1298"/>
                                        </p:tgtEl>
                                      </p:cBhvr>
                                    </p:animEffect>
                                  </p:childTnLst>
                                </p:cTn>
                              </p:par>
                              <p:par>
                                <p:cTn id="18" presetID="10" presetClass="entr" presetSubtype="0" fill="hold" nodeType="withEffect">
                                  <p:stCondLst>
                                    <p:cond delay="0"/>
                                  </p:stCondLst>
                                  <p:childTnLst>
                                    <p:set>
                                      <p:cBhvr>
                                        <p:cTn id="19" dur="1" fill="hold">
                                          <p:stCondLst>
                                            <p:cond delay="0"/>
                                          </p:stCondLst>
                                        </p:cTn>
                                        <p:tgtEl>
                                          <p:spTgt spid="1309"/>
                                        </p:tgtEl>
                                        <p:attrNameLst>
                                          <p:attrName>style.visibility</p:attrName>
                                        </p:attrNameLst>
                                      </p:cBhvr>
                                      <p:to>
                                        <p:strVal val="visible"/>
                                      </p:to>
                                    </p:set>
                                    <p:animEffect transition="in" filter="fade">
                                      <p:cBhvr>
                                        <p:cTn id="20" dur="250"/>
                                        <p:tgtEl>
                                          <p:spTgt spid="1309"/>
                                        </p:tgtEl>
                                      </p:cBhvr>
                                    </p:animEffect>
                                  </p:childTnLst>
                                </p:cTn>
                              </p:par>
                              <p:par>
                                <p:cTn id="21" presetID="10" presetClass="entr" presetSubtype="0" fill="hold" nodeType="withEffect">
                                  <p:stCondLst>
                                    <p:cond delay="0"/>
                                  </p:stCondLst>
                                  <p:childTnLst>
                                    <p:set>
                                      <p:cBhvr>
                                        <p:cTn id="22" dur="1" fill="hold">
                                          <p:stCondLst>
                                            <p:cond delay="0"/>
                                          </p:stCondLst>
                                        </p:cTn>
                                        <p:tgtEl>
                                          <p:spTgt spid="1299"/>
                                        </p:tgtEl>
                                        <p:attrNameLst>
                                          <p:attrName>style.visibility</p:attrName>
                                        </p:attrNameLst>
                                      </p:cBhvr>
                                      <p:to>
                                        <p:strVal val="visible"/>
                                      </p:to>
                                    </p:set>
                                    <p:animEffect transition="in" filter="fade">
                                      <p:cBhvr>
                                        <p:cTn id="23" dur="250"/>
                                        <p:tgtEl>
                                          <p:spTgt spid="1299"/>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1285"/>
                                        </p:tgtEl>
                                        <p:attrNameLst>
                                          <p:attrName>style.visibility</p:attrName>
                                        </p:attrNameLst>
                                      </p:cBhvr>
                                      <p:to>
                                        <p:strVal val="visible"/>
                                      </p:to>
                                    </p:set>
                                    <p:animEffect transition="in" filter="fade">
                                      <p:cBhvr>
                                        <p:cTn id="27" dur="250"/>
                                        <p:tgtEl>
                                          <p:spTgt spid="1285"/>
                                        </p:tgtEl>
                                      </p:cBhvr>
                                    </p:animEffect>
                                  </p:childTnLst>
                                </p:cTn>
                              </p:par>
                              <p:par>
                                <p:cTn id="28" presetID="10" presetClass="entr" presetSubtype="0" fill="hold" nodeType="withEffect">
                                  <p:stCondLst>
                                    <p:cond delay="0"/>
                                  </p:stCondLst>
                                  <p:childTnLst>
                                    <p:set>
                                      <p:cBhvr>
                                        <p:cTn id="29" dur="1" fill="hold">
                                          <p:stCondLst>
                                            <p:cond delay="0"/>
                                          </p:stCondLst>
                                        </p:cTn>
                                        <p:tgtEl>
                                          <p:spTgt spid="1286"/>
                                        </p:tgtEl>
                                        <p:attrNameLst>
                                          <p:attrName>style.visibility</p:attrName>
                                        </p:attrNameLst>
                                      </p:cBhvr>
                                      <p:to>
                                        <p:strVal val="visible"/>
                                      </p:to>
                                    </p:set>
                                    <p:animEffect transition="in" filter="fade">
                                      <p:cBhvr>
                                        <p:cTn id="30" dur="250"/>
                                        <p:tgtEl>
                                          <p:spTgt spid="1286"/>
                                        </p:tgtEl>
                                      </p:cBhvr>
                                    </p:animEffect>
                                  </p:childTnLst>
                                </p:cTn>
                              </p:par>
                              <p:par>
                                <p:cTn id="31" presetID="10" presetClass="entr" presetSubtype="0" fill="hold" nodeType="withEffect">
                                  <p:stCondLst>
                                    <p:cond delay="0"/>
                                  </p:stCondLst>
                                  <p:childTnLst>
                                    <p:set>
                                      <p:cBhvr>
                                        <p:cTn id="32" dur="1" fill="hold">
                                          <p:stCondLst>
                                            <p:cond delay="0"/>
                                          </p:stCondLst>
                                        </p:cTn>
                                        <p:tgtEl>
                                          <p:spTgt spid="1287"/>
                                        </p:tgtEl>
                                        <p:attrNameLst>
                                          <p:attrName>style.visibility</p:attrName>
                                        </p:attrNameLst>
                                      </p:cBhvr>
                                      <p:to>
                                        <p:strVal val="visible"/>
                                      </p:to>
                                    </p:set>
                                    <p:animEffect transition="in" filter="fade">
                                      <p:cBhvr>
                                        <p:cTn id="33" dur="250"/>
                                        <p:tgtEl>
                                          <p:spTgt spid="1287"/>
                                        </p:tgtEl>
                                      </p:cBhvr>
                                    </p:animEffect>
                                  </p:childTnLst>
                                </p:cTn>
                              </p:par>
                              <p:par>
                                <p:cTn id="34" presetID="10" presetClass="entr" presetSubtype="0" fill="hold" nodeType="withEffect">
                                  <p:stCondLst>
                                    <p:cond delay="0"/>
                                  </p:stCondLst>
                                  <p:childTnLst>
                                    <p:set>
                                      <p:cBhvr>
                                        <p:cTn id="35" dur="1" fill="hold">
                                          <p:stCondLst>
                                            <p:cond delay="0"/>
                                          </p:stCondLst>
                                        </p:cTn>
                                        <p:tgtEl>
                                          <p:spTgt spid="1288"/>
                                        </p:tgtEl>
                                        <p:attrNameLst>
                                          <p:attrName>style.visibility</p:attrName>
                                        </p:attrNameLst>
                                      </p:cBhvr>
                                      <p:to>
                                        <p:strVal val="visible"/>
                                      </p:to>
                                    </p:set>
                                    <p:animEffect transition="in" filter="fade">
                                      <p:cBhvr>
                                        <p:cTn id="36" dur="250"/>
                                        <p:tgtEl>
                                          <p:spTgt spid="1288"/>
                                        </p:tgtEl>
                                      </p:cBhvr>
                                    </p:animEffect>
                                  </p:childTnLst>
                                </p:cTn>
                              </p:par>
                            </p:childTnLst>
                          </p:cTn>
                        </p:par>
                        <p:par>
                          <p:cTn id="37" fill="hold">
                            <p:stCondLst>
                              <p:cond delay="750"/>
                            </p:stCondLst>
                            <p:childTnLst>
                              <p:par>
                                <p:cTn id="38" presetID="10" presetClass="entr" presetSubtype="0" fill="hold" nodeType="afterEffect">
                                  <p:stCondLst>
                                    <p:cond delay="0"/>
                                  </p:stCondLst>
                                  <p:childTnLst>
                                    <p:set>
                                      <p:cBhvr>
                                        <p:cTn id="39" dur="1" fill="hold">
                                          <p:stCondLst>
                                            <p:cond delay="0"/>
                                          </p:stCondLst>
                                        </p:cTn>
                                        <p:tgtEl>
                                          <p:spTgt spid="1295"/>
                                        </p:tgtEl>
                                        <p:attrNameLst>
                                          <p:attrName>style.visibility</p:attrName>
                                        </p:attrNameLst>
                                      </p:cBhvr>
                                      <p:to>
                                        <p:strVal val="visible"/>
                                      </p:to>
                                    </p:set>
                                    <p:animEffect transition="in" filter="fade">
                                      <p:cBhvr>
                                        <p:cTn id="40" dur="250"/>
                                        <p:tgtEl>
                                          <p:spTgt spid="1295"/>
                                        </p:tgtEl>
                                      </p:cBhvr>
                                    </p:animEffect>
                                  </p:childTnLst>
                                </p:cTn>
                              </p:par>
                              <p:par>
                                <p:cTn id="41" presetID="10" presetClass="entr" presetSubtype="0" fill="hold" nodeType="withEffect">
                                  <p:stCondLst>
                                    <p:cond delay="0"/>
                                  </p:stCondLst>
                                  <p:childTnLst>
                                    <p:set>
                                      <p:cBhvr>
                                        <p:cTn id="42" dur="1" fill="hold">
                                          <p:stCondLst>
                                            <p:cond delay="0"/>
                                          </p:stCondLst>
                                        </p:cTn>
                                        <p:tgtEl>
                                          <p:spTgt spid="1304"/>
                                        </p:tgtEl>
                                        <p:attrNameLst>
                                          <p:attrName>style.visibility</p:attrName>
                                        </p:attrNameLst>
                                      </p:cBhvr>
                                      <p:to>
                                        <p:strVal val="visible"/>
                                      </p:to>
                                    </p:set>
                                    <p:animEffect transition="in" filter="fade">
                                      <p:cBhvr>
                                        <p:cTn id="43" dur="250"/>
                                        <p:tgtEl>
                                          <p:spTgt spid="1304"/>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1301"/>
                                        </p:tgtEl>
                                        <p:attrNameLst>
                                          <p:attrName>style.visibility</p:attrName>
                                        </p:attrNameLst>
                                      </p:cBhvr>
                                      <p:to>
                                        <p:strVal val="visible"/>
                                      </p:to>
                                    </p:set>
                                    <p:animEffect transition="in" filter="fade">
                                      <p:cBhvr>
                                        <p:cTn id="47" dur="250"/>
                                        <p:tgtEl>
                                          <p:spTgt spid="1301"/>
                                        </p:tgtEl>
                                      </p:cBhvr>
                                    </p:animEffect>
                                  </p:childTnLst>
                                </p:cTn>
                              </p:par>
                            </p:childTnLst>
                          </p:cTn>
                        </p:par>
                        <p:par>
                          <p:cTn id="48" fill="hold">
                            <p:stCondLst>
                              <p:cond delay="1250"/>
                            </p:stCondLst>
                            <p:childTnLst>
                              <p:par>
                                <p:cTn id="49" presetID="10" presetClass="entr" presetSubtype="0" fill="hold" nodeType="afterEffect">
                                  <p:stCondLst>
                                    <p:cond delay="0"/>
                                  </p:stCondLst>
                                  <p:childTnLst>
                                    <p:set>
                                      <p:cBhvr>
                                        <p:cTn id="50" dur="1" fill="hold">
                                          <p:stCondLst>
                                            <p:cond delay="0"/>
                                          </p:stCondLst>
                                        </p:cTn>
                                        <p:tgtEl>
                                          <p:spTgt spid="1300"/>
                                        </p:tgtEl>
                                        <p:attrNameLst>
                                          <p:attrName>style.visibility</p:attrName>
                                        </p:attrNameLst>
                                      </p:cBhvr>
                                      <p:to>
                                        <p:strVal val="visible"/>
                                      </p:to>
                                    </p:set>
                                    <p:animEffect transition="in" filter="fade">
                                      <p:cBhvr>
                                        <p:cTn id="51" dur="250"/>
                                        <p:tgtEl>
                                          <p:spTgt spid="1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7"/>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Not today</a:t>
            </a:r>
            <a:endParaRPr/>
          </a:p>
        </p:txBody>
      </p:sp>
      <p:sp>
        <p:nvSpPr>
          <p:cNvPr id="241" name="Google Shape;241;p7"/>
          <p:cNvSpPr txBox="1">
            <a:spLocks noGrp="1"/>
          </p:cNvSpPr>
          <p:nvPr>
            <p:ph type="body" idx="1"/>
          </p:nvPr>
        </p:nvSpPr>
        <p:spPr>
          <a:xfrm>
            <a:off x="530225" y="1268413"/>
            <a:ext cx="7497763" cy="5160962"/>
          </a:xfrm>
          <a:prstGeom prst="rect">
            <a:avLst/>
          </a:prstGeom>
          <a:noFill/>
          <a:ln>
            <a:noFill/>
          </a:ln>
        </p:spPr>
        <p:txBody>
          <a:bodyPr spcFirstLastPara="1" wrap="square" lIns="91425" tIns="45700" rIns="91425" bIns="45700" anchor="t" anchorCtr="0">
            <a:normAutofit/>
          </a:bodyPr>
          <a:lstStyle/>
          <a:p>
            <a:pPr marL="365125" lvl="0" indent="-180975" algn="l" rtl="0">
              <a:spcBef>
                <a:spcPts val="0"/>
              </a:spcBef>
              <a:spcAft>
                <a:spcPts val="0"/>
              </a:spcAft>
              <a:buSzPts val="1600"/>
              <a:buNone/>
            </a:pPr>
            <a:endParaRPr dirty="0"/>
          </a:p>
          <a:p>
            <a:pPr marL="365125" lvl="0" indent="-282575" algn="l" rtl="0">
              <a:spcBef>
                <a:spcPts val="600"/>
              </a:spcBef>
              <a:spcAft>
                <a:spcPts val="0"/>
              </a:spcAft>
              <a:buSzPts val="1600"/>
              <a:buChar char="▪"/>
            </a:pPr>
            <a:r>
              <a:rPr lang="en-US" dirty="0"/>
              <a:t>PREMIS in super detail</a:t>
            </a:r>
            <a:endParaRPr dirty="0"/>
          </a:p>
          <a:p>
            <a:pPr marL="365125" lvl="0" indent="-282575" algn="l" rtl="0">
              <a:spcBef>
                <a:spcPts val="600"/>
              </a:spcBef>
              <a:spcAft>
                <a:spcPts val="0"/>
              </a:spcAft>
              <a:buSzPts val="1600"/>
              <a:buChar char="▪"/>
            </a:pPr>
            <a:r>
              <a:rPr lang="en-US" dirty="0"/>
              <a:t>PREMIS OWL in detail</a:t>
            </a:r>
            <a:endParaRPr dirty="0"/>
          </a:p>
          <a:p>
            <a:pPr marL="365125" lvl="0" indent="-282575" algn="l" rtl="0">
              <a:spcBef>
                <a:spcPts val="600"/>
              </a:spcBef>
              <a:spcAft>
                <a:spcPts val="0"/>
              </a:spcAft>
              <a:buSzPts val="1600"/>
              <a:buChar char="▪"/>
            </a:pPr>
            <a:r>
              <a:rPr lang="en-US" dirty="0"/>
              <a:t>PREMIS in METS in detail</a:t>
            </a:r>
          </a:p>
          <a:p>
            <a:pPr marL="365125" lvl="0" indent="-282575" algn="l" rtl="0">
              <a:spcBef>
                <a:spcPts val="600"/>
              </a:spcBef>
              <a:spcAft>
                <a:spcPts val="0"/>
              </a:spcAft>
              <a:buSzPts val="1600"/>
              <a:buChar char="▪"/>
            </a:pPr>
            <a:r>
              <a:rPr lang="en-US" dirty="0"/>
              <a:t>Environments (after main </a:t>
            </a:r>
            <a:r>
              <a:rPr lang="en-US"/>
              <a:t>presentation in </a:t>
            </a:r>
            <a:r>
              <a:rPr lang="en-US" dirty="0"/>
              <a:t>slide deck)</a:t>
            </a:r>
          </a:p>
          <a:p>
            <a:pPr marL="365125" lvl="0" indent="-180975" algn="l" rtl="0">
              <a:spcBef>
                <a:spcPts val="600"/>
              </a:spcBef>
              <a:spcAft>
                <a:spcPts val="0"/>
              </a:spcAft>
              <a:buSzPts val="1600"/>
              <a:buNone/>
            </a:pPr>
            <a:endParaRPr dirty="0">
              <a:latin typeface="Gill Sans"/>
              <a:ea typeface="Gill Sans"/>
              <a:cs typeface="Gill Sans"/>
              <a:sym typeface="Gill Sans"/>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sp>
        <p:nvSpPr>
          <p:cNvPr id="1318" name="Google Shape;1318;p59"/>
          <p:cNvSpPr/>
          <p:nvPr/>
        </p:nvSpPr>
        <p:spPr>
          <a:xfrm>
            <a:off x="1763713" y="1331913"/>
            <a:ext cx="4078287" cy="287337"/>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objectIdentifier</a:t>
            </a:r>
            <a:endParaRPr sz="1200"/>
          </a:p>
        </p:txBody>
      </p:sp>
      <p:sp>
        <p:nvSpPr>
          <p:cNvPr id="1319" name="Google Shape;1319;p59"/>
          <p:cNvSpPr/>
          <p:nvPr/>
        </p:nvSpPr>
        <p:spPr>
          <a:xfrm>
            <a:off x="1763713" y="1655763"/>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objectCategory</a:t>
            </a:r>
            <a:endParaRPr sz="1200"/>
          </a:p>
        </p:txBody>
      </p:sp>
      <p:sp>
        <p:nvSpPr>
          <p:cNvPr id="1320" name="Google Shape;1320;p59"/>
          <p:cNvSpPr/>
          <p:nvPr/>
        </p:nvSpPr>
        <p:spPr>
          <a:xfrm>
            <a:off x="1763713" y="262800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preservationLevel</a:t>
            </a:r>
            <a:endParaRPr sz="1200"/>
          </a:p>
        </p:txBody>
      </p:sp>
      <p:cxnSp>
        <p:nvCxnSpPr>
          <p:cNvPr id="1321" name="Google Shape;1321;p59"/>
          <p:cNvCxnSpPr>
            <a:stCxn id="1322" idx="3"/>
            <a:endCxn id="1318" idx="5"/>
          </p:cNvCxnSpPr>
          <p:nvPr/>
        </p:nvCxnSpPr>
        <p:spPr>
          <a:xfrm rot="10800000" flipH="1">
            <a:off x="1547813" y="1475563"/>
            <a:ext cx="251700" cy="954900"/>
          </a:xfrm>
          <a:prstGeom prst="straightConnector1">
            <a:avLst/>
          </a:prstGeom>
          <a:noFill/>
          <a:ln w="9525" cap="flat" cmpd="sng">
            <a:solidFill>
              <a:srgbClr val="000000"/>
            </a:solidFill>
            <a:prstDash val="solid"/>
            <a:round/>
            <a:headEnd type="none" w="sm" len="sm"/>
            <a:tailEnd type="none" w="sm" len="sm"/>
          </a:ln>
        </p:spPr>
      </p:cxnSp>
      <p:cxnSp>
        <p:nvCxnSpPr>
          <p:cNvPr id="1323" name="Google Shape;1323;p59"/>
          <p:cNvCxnSpPr>
            <a:stCxn id="1322" idx="3"/>
            <a:endCxn id="1319" idx="5"/>
          </p:cNvCxnSpPr>
          <p:nvPr/>
        </p:nvCxnSpPr>
        <p:spPr>
          <a:xfrm rot="10800000" flipH="1">
            <a:off x="1547813" y="1800163"/>
            <a:ext cx="252000" cy="630300"/>
          </a:xfrm>
          <a:prstGeom prst="straightConnector1">
            <a:avLst/>
          </a:prstGeom>
          <a:noFill/>
          <a:ln w="9525" cap="flat" cmpd="sng">
            <a:solidFill>
              <a:srgbClr val="000000"/>
            </a:solidFill>
            <a:prstDash val="solid"/>
            <a:round/>
            <a:headEnd type="none" w="sm" len="sm"/>
            <a:tailEnd type="none" w="sm" len="sm"/>
          </a:ln>
        </p:spPr>
      </p:cxnSp>
      <p:cxnSp>
        <p:nvCxnSpPr>
          <p:cNvPr id="1324" name="Google Shape;1324;p59"/>
          <p:cNvCxnSpPr>
            <a:stCxn id="1322" idx="3"/>
            <a:endCxn id="1320" idx="5"/>
          </p:cNvCxnSpPr>
          <p:nvPr/>
        </p:nvCxnSpPr>
        <p:spPr>
          <a:xfrm>
            <a:off x="1547813" y="2430463"/>
            <a:ext cx="252000" cy="342000"/>
          </a:xfrm>
          <a:prstGeom prst="straightConnector1">
            <a:avLst/>
          </a:prstGeom>
          <a:noFill/>
          <a:ln w="9525" cap="flat" cmpd="sng">
            <a:solidFill>
              <a:srgbClr val="000000"/>
            </a:solidFill>
            <a:prstDash val="solid"/>
            <a:round/>
            <a:headEnd type="none" w="sm" len="sm"/>
            <a:tailEnd type="none" w="sm" len="sm"/>
          </a:ln>
        </p:spPr>
      </p:cxnSp>
      <p:sp>
        <p:nvSpPr>
          <p:cNvPr id="1325" name="Google Shape;1325;p59"/>
          <p:cNvSpPr/>
          <p:nvPr/>
        </p:nvSpPr>
        <p:spPr>
          <a:xfrm>
            <a:off x="1763713" y="2303463"/>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significantProperties</a:t>
            </a:r>
            <a:endParaRPr sz="1200"/>
          </a:p>
        </p:txBody>
      </p:sp>
      <p:sp>
        <p:nvSpPr>
          <p:cNvPr id="1326" name="Google Shape;1326;p59"/>
          <p:cNvSpPr/>
          <p:nvPr/>
        </p:nvSpPr>
        <p:spPr>
          <a:xfrm>
            <a:off x="1763713" y="198000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objectCharacteristics</a:t>
            </a:r>
            <a:endParaRPr sz="1200"/>
          </a:p>
        </p:txBody>
      </p:sp>
      <p:sp>
        <p:nvSpPr>
          <p:cNvPr id="1327" name="Google Shape;1327;p59"/>
          <p:cNvSpPr/>
          <p:nvPr/>
        </p:nvSpPr>
        <p:spPr>
          <a:xfrm>
            <a:off x="1763713" y="295275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originalName</a:t>
            </a:r>
            <a:endParaRPr sz="1200"/>
          </a:p>
        </p:txBody>
      </p:sp>
      <p:cxnSp>
        <p:nvCxnSpPr>
          <p:cNvPr id="1328" name="Google Shape;1328;p59"/>
          <p:cNvCxnSpPr>
            <a:stCxn id="1322" idx="3"/>
            <a:endCxn id="1325" idx="5"/>
          </p:cNvCxnSpPr>
          <p:nvPr/>
        </p:nvCxnSpPr>
        <p:spPr>
          <a:xfrm>
            <a:off x="1547813" y="2430463"/>
            <a:ext cx="252000" cy="17400"/>
          </a:xfrm>
          <a:prstGeom prst="straightConnector1">
            <a:avLst/>
          </a:prstGeom>
          <a:noFill/>
          <a:ln w="9525" cap="flat" cmpd="sng">
            <a:solidFill>
              <a:srgbClr val="000000"/>
            </a:solidFill>
            <a:prstDash val="solid"/>
            <a:round/>
            <a:headEnd type="none" w="sm" len="sm"/>
            <a:tailEnd type="none" w="sm" len="sm"/>
          </a:ln>
        </p:spPr>
      </p:cxnSp>
      <p:cxnSp>
        <p:nvCxnSpPr>
          <p:cNvPr id="1329" name="Google Shape;1329;p59"/>
          <p:cNvCxnSpPr>
            <a:stCxn id="1322" idx="3"/>
            <a:endCxn id="1326" idx="5"/>
          </p:cNvCxnSpPr>
          <p:nvPr/>
        </p:nvCxnSpPr>
        <p:spPr>
          <a:xfrm rot="10800000" flipH="1">
            <a:off x="1547813" y="2124463"/>
            <a:ext cx="252000" cy="306000"/>
          </a:xfrm>
          <a:prstGeom prst="straightConnector1">
            <a:avLst/>
          </a:prstGeom>
          <a:noFill/>
          <a:ln w="9525" cap="flat" cmpd="sng">
            <a:solidFill>
              <a:srgbClr val="000000"/>
            </a:solidFill>
            <a:prstDash val="solid"/>
            <a:round/>
            <a:headEnd type="none" w="sm" len="sm"/>
            <a:tailEnd type="none" w="sm" len="sm"/>
          </a:ln>
        </p:spPr>
      </p:cxnSp>
      <p:cxnSp>
        <p:nvCxnSpPr>
          <p:cNvPr id="1330" name="Google Shape;1330;p59"/>
          <p:cNvCxnSpPr>
            <a:stCxn id="1322" idx="3"/>
            <a:endCxn id="1327" idx="5"/>
          </p:cNvCxnSpPr>
          <p:nvPr/>
        </p:nvCxnSpPr>
        <p:spPr>
          <a:xfrm>
            <a:off x="1547813" y="2430463"/>
            <a:ext cx="251700" cy="666000"/>
          </a:xfrm>
          <a:prstGeom prst="straightConnector1">
            <a:avLst/>
          </a:prstGeom>
          <a:noFill/>
          <a:ln w="9525" cap="flat" cmpd="sng">
            <a:solidFill>
              <a:srgbClr val="000000"/>
            </a:solidFill>
            <a:prstDash val="solid"/>
            <a:round/>
            <a:headEnd type="none" w="sm" len="sm"/>
            <a:tailEnd type="none" w="sm" len="sm"/>
          </a:ln>
        </p:spPr>
      </p:cxnSp>
      <p:sp>
        <p:nvSpPr>
          <p:cNvPr id="1331" name="Google Shape;1331;p59"/>
          <p:cNvSpPr/>
          <p:nvPr/>
        </p:nvSpPr>
        <p:spPr>
          <a:xfrm>
            <a:off x="1763713" y="327660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storage</a:t>
            </a:r>
            <a:endParaRPr sz="1600" b="0" i="0" u="none" strike="noStrike" cap="none">
              <a:solidFill>
                <a:srgbClr val="FFFFFF"/>
              </a:solidFill>
              <a:latin typeface="Verdana"/>
              <a:ea typeface="Verdana"/>
              <a:cs typeface="Verdana"/>
              <a:sym typeface="Verdana"/>
            </a:endParaRPr>
          </a:p>
        </p:txBody>
      </p:sp>
      <p:sp>
        <p:nvSpPr>
          <p:cNvPr id="1332" name="Google Shape;1332;p59"/>
          <p:cNvSpPr/>
          <p:nvPr/>
        </p:nvSpPr>
        <p:spPr>
          <a:xfrm>
            <a:off x="1763713" y="360045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signatureInformation</a:t>
            </a:r>
            <a:endParaRPr sz="1200"/>
          </a:p>
        </p:txBody>
      </p:sp>
      <p:sp>
        <p:nvSpPr>
          <p:cNvPr id="1333" name="Google Shape;1333;p59"/>
          <p:cNvSpPr/>
          <p:nvPr/>
        </p:nvSpPr>
        <p:spPr>
          <a:xfrm>
            <a:off x="1763713" y="392430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environmentFunction</a:t>
            </a:r>
            <a:endParaRPr sz="1200"/>
          </a:p>
        </p:txBody>
      </p:sp>
      <p:cxnSp>
        <p:nvCxnSpPr>
          <p:cNvPr id="1334" name="Google Shape;1334;p59"/>
          <p:cNvCxnSpPr>
            <a:stCxn id="1322" idx="3"/>
            <a:endCxn id="1331" idx="5"/>
          </p:cNvCxnSpPr>
          <p:nvPr/>
        </p:nvCxnSpPr>
        <p:spPr>
          <a:xfrm>
            <a:off x="1547813" y="2430463"/>
            <a:ext cx="251700" cy="989700"/>
          </a:xfrm>
          <a:prstGeom prst="straightConnector1">
            <a:avLst/>
          </a:prstGeom>
          <a:noFill/>
          <a:ln w="9525" cap="flat" cmpd="sng">
            <a:solidFill>
              <a:srgbClr val="000000"/>
            </a:solidFill>
            <a:prstDash val="solid"/>
            <a:round/>
            <a:headEnd type="none" w="sm" len="sm"/>
            <a:tailEnd type="none" w="sm" len="sm"/>
          </a:ln>
        </p:spPr>
      </p:cxnSp>
      <p:cxnSp>
        <p:nvCxnSpPr>
          <p:cNvPr id="1335" name="Google Shape;1335;p59"/>
          <p:cNvCxnSpPr>
            <a:stCxn id="1322" idx="3"/>
            <a:endCxn id="1332" idx="5"/>
          </p:cNvCxnSpPr>
          <p:nvPr/>
        </p:nvCxnSpPr>
        <p:spPr>
          <a:xfrm>
            <a:off x="1547813" y="2430463"/>
            <a:ext cx="251700" cy="1313700"/>
          </a:xfrm>
          <a:prstGeom prst="straightConnector1">
            <a:avLst/>
          </a:prstGeom>
          <a:noFill/>
          <a:ln w="9525" cap="flat" cmpd="sng">
            <a:solidFill>
              <a:srgbClr val="000000"/>
            </a:solidFill>
            <a:prstDash val="solid"/>
            <a:round/>
            <a:headEnd type="none" w="sm" len="sm"/>
            <a:tailEnd type="none" w="sm" len="sm"/>
          </a:ln>
        </p:spPr>
      </p:cxnSp>
      <p:cxnSp>
        <p:nvCxnSpPr>
          <p:cNvPr id="1336" name="Google Shape;1336;p59"/>
          <p:cNvCxnSpPr>
            <a:stCxn id="1322" idx="3"/>
            <a:endCxn id="1333" idx="5"/>
          </p:cNvCxnSpPr>
          <p:nvPr/>
        </p:nvCxnSpPr>
        <p:spPr>
          <a:xfrm>
            <a:off x="1547813" y="2430463"/>
            <a:ext cx="251700" cy="1637400"/>
          </a:xfrm>
          <a:prstGeom prst="straightConnector1">
            <a:avLst/>
          </a:prstGeom>
          <a:noFill/>
          <a:ln w="9525" cap="flat" cmpd="sng">
            <a:solidFill>
              <a:srgbClr val="000000"/>
            </a:solidFill>
            <a:prstDash val="solid"/>
            <a:round/>
            <a:headEnd type="none" w="sm" len="sm"/>
            <a:tailEnd type="none" w="sm" len="sm"/>
          </a:ln>
        </p:spPr>
      </p:cxnSp>
      <p:sp>
        <p:nvSpPr>
          <p:cNvPr id="1337" name="Google Shape;1337;p59"/>
          <p:cNvSpPr/>
          <p:nvPr/>
        </p:nvSpPr>
        <p:spPr>
          <a:xfrm>
            <a:off x="1763713" y="521970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relationship</a:t>
            </a:r>
            <a:endParaRPr sz="1600" b="0" i="0" u="none" strike="noStrike" cap="none">
              <a:solidFill>
                <a:srgbClr val="FFFFFF"/>
              </a:solidFill>
              <a:latin typeface="Verdana"/>
              <a:ea typeface="Verdana"/>
              <a:cs typeface="Verdana"/>
              <a:sym typeface="Verdana"/>
            </a:endParaRPr>
          </a:p>
        </p:txBody>
      </p:sp>
      <p:sp>
        <p:nvSpPr>
          <p:cNvPr id="1338" name="Google Shape;1338;p59"/>
          <p:cNvSpPr/>
          <p:nvPr/>
        </p:nvSpPr>
        <p:spPr>
          <a:xfrm>
            <a:off x="1763713" y="554355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linkingEventIdentifier</a:t>
            </a:r>
            <a:endParaRPr sz="1200"/>
          </a:p>
        </p:txBody>
      </p:sp>
      <p:sp>
        <p:nvSpPr>
          <p:cNvPr id="1339" name="Google Shape;1339;p59"/>
          <p:cNvSpPr/>
          <p:nvPr/>
        </p:nvSpPr>
        <p:spPr>
          <a:xfrm>
            <a:off x="1763713" y="586740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linkingRightsStatementIdentifier</a:t>
            </a:r>
            <a:endParaRPr sz="1200"/>
          </a:p>
        </p:txBody>
      </p:sp>
      <p:cxnSp>
        <p:nvCxnSpPr>
          <p:cNvPr id="1340" name="Google Shape;1340;p59"/>
          <p:cNvCxnSpPr>
            <a:stCxn id="1322" idx="3"/>
            <a:endCxn id="1337" idx="5"/>
          </p:cNvCxnSpPr>
          <p:nvPr/>
        </p:nvCxnSpPr>
        <p:spPr>
          <a:xfrm>
            <a:off x="1547813" y="2430463"/>
            <a:ext cx="252000" cy="2933700"/>
          </a:xfrm>
          <a:prstGeom prst="straightConnector1">
            <a:avLst/>
          </a:prstGeom>
          <a:noFill/>
          <a:ln w="9525" cap="flat" cmpd="sng">
            <a:solidFill>
              <a:srgbClr val="000000"/>
            </a:solidFill>
            <a:prstDash val="solid"/>
            <a:round/>
            <a:headEnd type="none" w="sm" len="sm"/>
            <a:tailEnd type="none" w="sm" len="sm"/>
          </a:ln>
        </p:spPr>
      </p:cxnSp>
      <p:cxnSp>
        <p:nvCxnSpPr>
          <p:cNvPr id="1341" name="Google Shape;1341;p59"/>
          <p:cNvCxnSpPr>
            <a:stCxn id="1322" idx="3"/>
            <a:endCxn id="1338" idx="5"/>
          </p:cNvCxnSpPr>
          <p:nvPr/>
        </p:nvCxnSpPr>
        <p:spPr>
          <a:xfrm>
            <a:off x="1547813" y="2430463"/>
            <a:ext cx="252000" cy="3257400"/>
          </a:xfrm>
          <a:prstGeom prst="straightConnector1">
            <a:avLst/>
          </a:prstGeom>
          <a:noFill/>
          <a:ln w="9525" cap="flat" cmpd="sng">
            <a:solidFill>
              <a:srgbClr val="000000"/>
            </a:solidFill>
            <a:prstDash val="solid"/>
            <a:round/>
            <a:headEnd type="none" w="sm" len="sm"/>
            <a:tailEnd type="none" w="sm" len="sm"/>
          </a:ln>
        </p:spPr>
      </p:cxnSp>
      <p:cxnSp>
        <p:nvCxnSpPr>
          <p:cNvPr id="1342" name="Google Shape;1342;p59"/>
          <p:cNvCxnSpPr>
            <a:stCxn id="1322" idx="3"/>
            <a:endCxn id="1339" idx="5"/>
          </p:cNvCxnSpPr>
          <p:nvPr/>
        </p:nvCxnSpPr>
        <p:spPr>
          <a:xfrm>
            <a:off x="1547813" y="2430463"/>
            <a:ext cx="252000" cy="3581400"/>
          </a:xfrm>
          <a:prstGeom prst="straightConnector1">
            <a:avLst/>
          </a:prstGeom>
          <a:noFill/>
          <a:ln w="9525" cap="flat" cmpd="sng">
            <a:solidFill>
              <a:srgbClr val="000000"/>
            </a:solidFill>
            <a:prstDash val="solid"/>
            <a:round/>
            <a:headEnd type="none" w="sm" len="sm"/>
            <a:tailEnd type="none" w="sm" len="sm"/>
          </a:ln>
        </p:spPr>
      </p:cxnSp>
      <p:sp>
        <p:nvSpPr>
          <p:cNvPr id="1343" name="Google Shape;1343;p59"/>
          <p:cNvSpPr/>
          <p:nvPr/>
        </p:nvSpPr>
        <p:spPr>
          <a:xfrm>
            <a:off x="1763713" y="424815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environmentDesignation</a:t>
            </a:r>
            <a:endParaRPr sz="1200"/>
          </a:p>
        </p:txBody>
      </p:sp>
      <p:sp>
        <p:nvSpPr>
          <p:cNvPr id="1344" name="Google Shape;1344;p59"/>
          <p:cNvSpPr/>
          <p:nvPr/>
        </p:nvSpPr>
        <p:spPr>
          <a:xfrm>
            <a:off x="1763713" y="457200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environmentRegistry</a:t>
            </a:r>
            <a:endParaRPr sz="1600" b="0" i="0" u="none" strike="noStrike" cap="none">
              <a:solidFill>
                <a:srgbClr val="FFFFFF"/>
              </a:solidFill>
              <a:latin typeface="Verdana"/>
              <a:ea typeface="Verdana"/>
              <a:cs typeface="Verdana"/>
              <a:sym typeface="Verdana"/>
            </a:endParaRPr>
          </a:p>
        </p:txBody>
      </p:sp>
      <p:sp>
        <p:nvSpPr>
          <p:cNvPr id="1345" name="Google Shape;1345;p59"/>
          <p:cNvSpPr/>
          <p:nvPr/>
        </p:nvSpPr>
        <p:spPr>
          <a:xfrm>
            <a:off x="1763713" y="489585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environmentExtension</a:t>
            </a:r>
            <a:endParaRPr sz="1200"/>
          </a:p>
        </p:txBody>
      </p:sp>
      <p:cxnSp>
        <p:nvCxnSpPr>
          <p:cNvPr id="1346" name="Google Shape;1346;p59"/>
          <p:cNvCxnSpPr>
            <a:stCxn id="1322" idx="3"/>
            <a:endCxn id="1343" idx="5"/>
          </p:cNvCxnSpPr>
          <p:nvPr/>
        </p:nvCxnSpPr>
        <p:spPr>
          <a:xfrm>
            <a:off x="1547813" y="2430463"/>
            <a:ext cx="251700" cy="1961400"/>
          </a:xfrm>
          <a:prstGeom prst="straightConnector1">
            <a:avLst/>
          </a:prstGeom>
          <a:noFill/>
          <a:ln w="9525" cap="flat" cmpd="sng">
            <a:solidFill>
              <a:srgbClr val="000000"/>
            </a:solidFill>
            <a:prstDash val="solid"/>
            <a:round/>
            <a:headEnd type="none" w="sm" len="sm"/>
            <a:tailEnd type="none" w="sm" len="sm"/>
          </a:ln>
        </p:spPr>
      </p:cxnSp>
      <p:cxnSp>
        <p:nvCxnSpPr>
          <p:cNvPr id="1347" name="Google Shape;1347;p59"/>
          <p:cNvCxnSpPr>
            <a:stCxn id="1322" idx="3"/>
            <a:endCxn id="1344" idx="5"/>
          </p:cNvCxnSpPr>
          <p:nvPr/>
        </p:nvCxnSpPr>
        <p:spPr>
          <a:xfrm>
            <a:off x="1547813" y="2430463"/>
            <a:ext cx="251700" cy="2285100"/>
          </a:xfrm>
          <a:prstGeom prst="straightConnector1">
            <a:avLst/>
          </a:prstGeom>
          <a:noFill/>
          <a:ln w="9525" cap="flat" cmpd="sng">
            <a:solidFill>
              <a:srgbClr val="000000"/>
            </a:solidFill>
            <a:prstDash val="solid"/>
            <a:round/>
            <a:headEnd type="none" w="sm" len="sm"/>
            <a:tailEnd type="none" w="sm" len="sm"/>
          </a:ln>
        </p:spPr>
      </p:cxnSp>
      <p:cxnSp>
        <p:nvCxnSpPr>
          <p:cNvPr id="1348" name="Google Shape;1348;p59"/>
          <p:cNvCxnSpPr>
            <a:stCxn id="1322" idx="3"/>
            <a:endCxn id="1345" idx="5"/>
          </p:cNvCxnSpPr>
          <p:nvPr/>
        </p:nvCxnSpPr>
        <p:spPr>
          <a:xfrm>
            <a:off x="1547813" y="2430463"/>
            <a:ext cx="252000" cy="2609700"/>
          </a:xfrm>
          <a:prstGeom prst="straightConnector1">
            <a:avLst/>
          </a:prstGeom>
          <a:noFill/>
          <a:ln w="9525" cap="flat" cmpd="sng">
            <a:solidFill>
              <a:srgbClr val="000000"/>
            </a:solidFill>
            <a:prstDash val="solid"/>
            <a:round/>
            <a:headEnd type="none" w="sm" len="sm"/>
            <a:tailEnd type="none" w="sm" len="sm"/>
          </a:ln>
        </p:spPr>
      </p:cxnSp>
      <p:grpSp>
        <p:nvGrpSpPr>
          <p:cNvPr id="1349" name="Google Shape;1349;p59"/>
          <p:cNvGrpSpPr/>
          <p:nvPr/>
        </p:nvGrpSpPr>
        <p:grpSpPr>
          <a:xfrm>
            <a:off x="463550" y="1116013"/>
            <a:ext cx="1012825" cy="1008062"/>
            <a:chOff x="1475656" y="4797152"/>
            <a:chExt cx="1372080" cy="1252440"/>
          </a:xfrm>
        </p:grpSpPr>
        <p:pic>
          <p:nvPicPr>
            <p:cNvPr id="1350" name="Google Shape;1350;p59"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1351" name="Google Shape;1351;p59"/>
            <p:cNvSpPr/>
            <p:nvPr/>
          </p:nvSpPr>
          <p:spPr>
            <a:xfrm>
              <a:off x="1834806" y="4797152"/>
              <a:ext cx="288180" cy="360939"/>
            </a:xfrm>
            <a:prstGeom prst="rect">
              <a:avLst/>
            </a:prstGeom>
            <a:solidFill>
              <a:schemeClr val="lt1"/>
            </a:solidFill>
            <a:ln>
              <a:noFill/>
            </a:ln>
          </p:spPr>
          <p:txBody>
            <a:bodyPr spcFirstLastPara="1" wrap="square" lIns="91425" tIns="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Verdana"/>
                <a:ea typeface="Verdana"/>
                <a:cs typeface="Verdana"/>
                <a:sym typeface="Verdana"/>
              </a:endParaRPr>
            </a:p>
          </p:txBody>
        </p:sp>
      </p:grpSp>
      <p:sp>
        <p:nvSpPr>
          <p:cNvPr id="1322" name="Google Shape;1322;p59"/>
          <p:cNvSpPr/>
          <p:nvPr/>
        </p:nvSpPr>
        <p:spPr>
          <a:xfrm>
            <a:off x="485775" y="2268538"/>
            <a:ext cx="1062038"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a:t>
            </a:r>
            <a:endParaRPr sz="1200"/>
          </a:p>
        </p:txBody>
      </p:sp>
      <p:sp>
        <p:nvSpPr>
          <p:cNvPr id="1352" name="Google Shape;1352;p59"/>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Object Entity – Semantic Units</a:t>
            </a:r>
            <a:endParaRPr/>
          </a:p>
        </p:txBody>
      </p:sp>
      <p:sp>
        <p:nvSpPr>
          <p:cNvPr id="1353" name="Google Shape;1353;p59"/>
          <p:cNvSpPr/>
          <p:nvPr/>
        </p:nvSpPr>
        <p:spPr>
          <a:xfrm>
            <a:off x="5859518" y="1340768"/>
            <a:ext cx="216049" cy="576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sp>
        <p:nvSpPr>
          <p:cNvPr id="1354" name="Google Shape;1354;p59"/>
          <p:cNvSpPr txBox="1"/>
          <p:nvPr/>
        </p:nvSpPr>
        <p:spPr>
          <a:xfrm>
            <a:off x="6075618" y="1403484"/>
            <a:ext cx="1848776"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Gill Sans"/>
              <a:buNone/>
            </a:pPr>
            <a:r>
              <a:rPr lang="en-US" sz="1800" b="0" i="0" u="none" strike="noStrike" cap="none">
                <a:solidFill>
                  <a:srgbClr val="000000"/>
                </a:solidFill>
                <a:latin typeface="Gill Sans"/>
                <a:ea typeface="Gill Sans"/>
                <a:cs typeface="Gill Sans"/>
                <a:sym typeface="Gill Sans"/>
              </a:rPr>
              <a:t>always mandatory</a:t>
            </a:r>
            <a:endParaRPr/>
          </a:p>
        </p:txBody>
      </p:sp>
    </p:spTree>
    <p:extLst>
      <p:ext uri="{BB962C8B-B14F-4D97-AF65-F5344CB8AC3E}">
        <p14:creationId xmlns:p14="http://schemas.microsoft.com/office/powerpoint/2010/main" val="998806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18"/>
                                        </p:tgtEl>
                                        <p:attrNameLst>
                                          <p:attrName>style.visibility</p:attrName>
                                        </p:attrNameLst>
                                      </p:cBhvr>
                                      <p:to>
                                        <p:strVal val="visible"/>
                                      </p:to>
                                    </p:set>
                                    <p:animEffect transition="in" filter="fade">
                                      <p:cBhvr>
                                        <p:cTn id="7" dur="250"/>
                                        <p:tgtEl>
                                          <p:spTgt spid="13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19"/>
                                        </p:tgtEl>
                                        <p:attrNameLst>
                                          <p:attrName>style.visibility</p:attrName>
                                        </p:attrNameLst>
                                      </p:cBhvr>
                                      <p:to>
                                        <p:strVal val="visible"/>
                                      </p:to>
                                    </p:set>
                                    <p:animEffect transition="in" filter="fade">
                                      <p:cBhvr>
                                        <p:cTn id="10" dur="250"/>
                                        <p:tgtEl>
                                          <p:spTgt spid="13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20"/>
                                        </p:tgtEl>
                                        <p:attrNameLst>
                                          <p:attrName>style.visibility</p:attrName>
                                        </p:attrNameLst>
                                      </p:cBhvr>
                                      <p:to>
                                        <p:strVal val="visible"/>
                                      </p:to>
                                    </p:set>
                                    <p:animEffect transition="in" filter="fade">
                                      <p:cBhvr>
                                        <p:cTn id="13" dur="250"/>
                                        <p:tgtEl>
                                          <p:spTgt spid="1320"/>
                                        </p:tgtEl>
                                      </p:cBhvr>
                                    </p:animEffect>
                                  </p:childTnLst>
                                </p:cTn>
                              </p:par>
                              <p:par>
                                <p:cTn id="14" presetID="10" presetClass="entr" presetSubtype="0" fill="hold" nodeType="withEffect">
                                  <p:stCondLst>
                                    <p:cond delay="0"/>
                                  </p:stCondLst>
                                  <p:childTnLst>
                                    <p:set>
                                      <p:cBhvr>
                                        <p:cTn id="15" dur="1" fill="hold">
                                          <p:stCondLst>
                                            <p:cond delay="0"/>
                                          </p:stCondLst>
                                        </p:cTn>
                                        <p:tgtEl>
                                          <p:spTgt spid="1321"/>
                                        </p:tgtEl>
                                        <p:attrNameLst>
                                          <p:attrName>style.visibility</p:attrName>
                                        </p:attrNameLst>
                                      </p:cBhvr>
                                      <p:to>
                                        <p:strVal val="visible"/>
                                      </p:to>
                                    </p:set>
                                    <p:animEffect transition="in" filter="fade">
                                      <p:cBhvr>
                                        <p:cTn id="16" dur="250"/>
                                        <p:tgtEl>
                                          <p:spTgt spid="1321"/>
                                        </p:tgtEl>
                                      </p:cBhvr>
                                    </p:animEffect>
                                  </p:childTnLst>
                                </p:cTn>
                              </p:par>
                              <p:par>
                                <p:cTn id="17" presetID="10" presetClass="entr" presetSubtype="0" fill="hold" nodeType="withEffect">
                                  <p:stCondLst>
                                    <p:cond delay="0"/>
                                  </p:stCondLst>
                                  <p:childTnLst>
                                    <p:set>
                                      <p:cBhvr>
                                        <p:cTn id="18" dur="1" fill="hold">
                                          <p:stCondLst>
                                            <p:cond delay="0"/>
                                          </p:stCondLst>
                                        </p:cTn>
                                        <p:tgtEl>
                                          <p:spTgt spid="1323"/>
                                        </p:tgtEl>
                                        <p:attrNameLst>
                                          <p:attrName>style.visibility</p:attrName>
                                        </p:attrNameLst>
                                      </p:cBhvr>
                                      <p:to>
                                        <p:strVal val="visible"/>
                                      </p:to>
                                    </p:set>
                                    <p:animEffect transition="in" filter="fade">
                                      <p:cBhvr>
                                        <p:cTn id="19" dur="250"/>
                                        <p:tgtEl>
                                          <p:spTgt spid="1323"/>
                                        </p:tgtEl>
                                      </p:cBhvr>
                                    </p:animEffect>
                                  </p:childTnLst>
                                </p:cTn>
                              </p:par>
                              <p:par>
                                <p:cTn id="20" presetID="10" presetClass="entr" presetSubtype="0" fill="hold" nodeType="withEffect">
                                  <p:stCondLst>
                                    <p:cond delay="0"/>
                                  </p:stCondLst>
                                  <p:childTnLst>
                                    <p:set>
                                      <p:cBhvr>
                                        <p:cTn id="21" dur="1" fill="hold">
                                          <p:stCondLst>
                                            <p:cond delay="0"/>
                                          </p:stCondLst>
                                        </p:cTn>
                                        <p:tgtEl>
                                          <p:spTgt spid="1324"/>
                                        </p:tgtEl>
                                        <p:attrNameLst>
                                          <p:attrName>style.visibility</p:attrName>
                                        </p:attrNameLst>
                                      </p:cBhvr>
                                      <p:to>
                                        <p:strVal val="visible"/>
                                      </p:to>
                                    </p:set>
                                    <p:animEffect transition="in" filter="fade">
                                      <p:cBhvr>
                                        <p:cTn id="22" dur="250"/>
                                        <p:tgtEl>
                                          <p:spTgt spid="13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25"/>
                                        </p:tgtEl>
                                        <p:attrNameLst>
                                          <p:attrName>style.visibility</p:attrName>
                                        </p:attrNameLst>
                                      </p:cBhvr>
                                      <p:to>
                                        <p:strVal val="visible"/>
                                      </p:to>
                                    </p:set>
                                    <p:animEffect transition="in" filter="fade">
                                      <p:cBhvr>
                                        <p:cTn id="25" dur="250"/>
                                        <p:tgtEl>
                                          <p:spTgt spid="13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26"/>
                                        </p:tgtEl>
                                        <p:attrNameLst>
                                          <p:attrName>style.visibility</p:attrName>
                                        </p:attrNameLst>
                                      </p:cBhvr>
                                      <p:to>
                                        <p:strVal val="visible"/>
                                      </p:to>
                                    </p:set>
                                    <p:animEffect transition="in" filter="fade">
                                      <p:cBhvr>
                                        <p:cTn id="28" dur="250"/>
                                        <p:tgtEl>
                                          <p:spTgt spid="13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27"/>
                                        </p:tgtEl>
                                        <p:attrNameLst>
                                          <p:attrName>style.visibility</p:attrName>
                                        </p:attrNameLst>
                                      </p:cBhvr>
                                      <p:to>
                                        <p:strVal val="visible"/>
                                      </p:to>
                                    </p:set>
                                    <p:animEffect transition="in" filter="fade">
                                      <p:cBhvr>
                                        <p:cTn id="31" dur="250"/>
                                        <p:tgtEl>
                                          <p:spTgt spid="1327"/>
                                        </p:tgtEl>
                                      </p:cBhvr>
                                    </p:animEffect>
                                  </p:childTnLst>
                                </p:cTn>
                              </p:par>
                              <p:par>
                                <p:cTn id="32" presetID="10" presetClass="entr" presetSubtype="0" fill="hold" nodeType="withEffect">
                                  <p:stCondLst>
                                    <p:cond delay="0"/>
                                  </p:stCondLst>
                                  <p:childTnLst>
                                    <p:set>
                                      <p:cBhvr>
                                        <p:cTn id="33" dur="1" fill="hold">
                                          <p:stCondLst>
                                            <p:cond delay="0"/>
                                          </p:stCondLst>
                                        </p:cTn>
                                        <p:tgtEl>
                                          <p:spTgt spid="1328"/>
                                        </p:tgtEl>
                                        <p:attrNameLst>
                                          <p:attrName>style.visibility</p:attrName>
                                        </p:attrNameLst>
                                      </p:cBhvr>
                                      <p:to>
                                        <p:strVal val="visible"/>
                                      </p:to>
                                    </p:set>
                                    <p:animEffect transition="in" filter="fade">
                                      <p:cBhvr>
                                        <p:cTn id="34" dur="250"/>
                                        <p:tgtEl>
                                          <p:spTgt spid="1328"/>
                                        </p:tgtEl>
                                      </p:cBhvr>
                                    </p:animEffect>
                                  </p:childTnLst>
                                </p:cTn>
                              </p:par>
                              <p:par>
                                <p:cTn id="35" presetID="10" presetClass="entr" presetSubtype="0" fill="hold" nodeType="withEffect">
                                  <p:stCondLst>
                                    <p:cond delay="0"/>
                                  </p:stCondLst>
                                  <p:childTnLst>
                                    <p:set>
                                      <p:cBhvr>
                                        <p:cTn id="36" dur="1" fill="hold">
                                          <p:stCondLst>
                                            <p:cond delay="0"/>
                                          </p:stCondLst>
                                        </p:cTn>
                                        <p:tgtEl>
                                          <p:spTgt spid="1329"/>
                                        </p:tgtEl>
                                        <p:attrNameLst>
                                          <p:attrName>style.visibility</p:attrName>
                                        </p:attrNameLst>
                                      </p:cBhvr>
                                      <p:to>
                                        <p:strVal val="visible"/>
                                      </p:to>
                                    </p:set>
                                    <p:animEffect transition="in" filter="fade">
                                      <p:cBhvr>
                                        <p:cTn id="37" dur="250"/>
                                        <p:tgtEl>
                                          <p:spTgt spid="1329"/>
                                        </p:tgtEl>
                                      </p:cBhvr>
                                    </p:animEffect>
                                  </p:childTnLst>
                                </p:cTn>
                              </p:par>
                              <p:par>
                                <p:cTn id="38" presetID="10" presetClass="entr" presetSubtype="0" fill="hold" nodeType="withEffect">
                                  <p:stCondLst>
                                    <p:cond delay="0"/>
                                  </p:stCondLst>
                                  <p:childTnLst>
                                    <p:set>
                                      <p:cBhvr>
                                        <p:cTn id="39" dur="1" fill="hold">
                                          <p:stCondLst>
                                            <p:cond delay="0"/>
                                          </p:stCondLst>
                                        </p:cTn>
                                        <p:tgtEl>
                                          <p:spTgt spid="1330"/>
                                        </p:tgtEl>
                                        <p:attrNameLst>
                                          <p:attrName>style.visibility</p:attrName>
                                        </p:attrNameLst>
                                      </p:cBhvr>
                                      <p:to>
                                        <p:strVal val="visible"/>
                                      </p:to>
                                    </p:set>
                                    <p:animEffect transition="in" filter="fade">
                                      <p:cBhvr>
                                        <p:cTn id="40" dur="250"/>
                                        <p:tgtEl>
                                          <p:spTgt spid="133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331"/>
                                        </p:tgtEl>
                                        <p:attrNameLst>
                                          <p:attrName>style.visibility</p:attrName>
                                        </p:attrNameLst>
                                      </p:cBhvr>
                                      <p:to>
                                        <p:strVal val="visible"/>
                                      </p:to>
                                    </p:set>
                                    <p:animEffect transition="in" filter="fade">
                                      <p:cBhvr>
                                        <p:cTn id="43" dur="250"/>
                                        <p:tgtEl>
                                          <p:spTgt spid="133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32"/>
                                        </p:tgtEl>
                                        <p:attrNameLst>
                                          <p:attrName>style.visibility</p:attrName>
                                        </p:attrNameLst>
                                      </p:cBhvr>
                                      <p:to>
                                        <p:strVal val="visible"/>
                                      </p:to>
                                    </p:set>
                                    <p:animEffect transition="in" filter="fade">
                                      <p:cBhvr>
                                        <p:cTn id="46" dur="250"/>
                                        <p:tgtEl>
                                          <p:spTgt spid="133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333"/>
                                        </p:tgtEl>
                                        <p:attrNameLst>
                                          <p:attrName>style.visibility</p:attrName>
                                        </p:attrNameLst>
                                      </p:cBhvr>
                                      <p:to>
                                        <p:strVal val="visible"/>
                                      </p:to>
                                    </p:set>
                                    <p:animEffect transition="in" filter="fade">
                                      <p:cBhvr>
                                        <p:cTn id="49" dur="250"/>
                                        <p:tgtEl>
                                          <p:spTgt spid="1333"/>
                                        </p:tgtEl>
                                      </p:cBhvr>
                                    </p:animEffect>
                                  </p:childTnLst>
                                </p:cTn>
                              </p:par>
                              <p:par>
                                <p:cTn id="50" presetID="10" presetClass="entr" presetSubtype="0" fill="hold" nodeType="withEffect">
                                  <p:stCondLst>
                                    <p:cond delay="0"/>
                                  </p:stCondLst>
                                  <p:childTnLst>
                                    <p:set>
                                      <p:cBhvr>
                                        <p:cTn id="51" dur="1" fill="hold">
                                          <p:stCondLst>
                                            <p:cond delay="0"/>
                                          </p:stCondLst>
                                        </p:cTn>
                                        <p:tgtEl>
                                          <p:spTgt spid="1334"/>
                                        </p:tgtEl>
                                        <p:attrNameLst>
                                          <p:attrName>style.visibility</p:attrName>
                                        </p:attrNameLst>
                                      </p:cBhvr>
                                      <p:to>
                                        <p:strVal val="visible"/>
                                      </p:to>
                                    </p:set>
                                    <p:animEffect transition="in" filter="fade">
                                      <p:cBhvr>
                                        <p:cTn id="52" dur="250"/>
                                        <p:tgtEl>
                                          <p:spTgt spid="1334"/>
                                        </p:tgtEl>
                                      </p:cBhvr>
                                    </p:animEffect>
                                  </p:childTnLst>
                                </p:cTn>
                              </p:par>
                              <p:par>
                                <p:cTn id="53" presetID="10" presetClass="entr" presetSubtype="0" fill="hold" nodeType="withEffect">
                                  <p:stCondLst>
                                    <p:cond delay="0"/>
                                  </p:stCondLst>
                                  <p:childTnLst>
                                    <p:set>
                                      <p:cBhvr>
                                        <p:cTn id="54" dur="1" fill="hold">
                                          <p:stCondLst>
                                            <p:cond delay="0"/>
                                          </p:stCondLst>
                                        </p:cTn>
                                        <p:tgtEl>
                                          <p:spTgt spid="1335"/>
                                        </p:tgtEl>
                                        <p:attrNameLst>
                                          <p:attrName>style.visibility</p:attrName>
                                        </p:attrNameLst>
                                      </p:cBhvr>
                                      <p:to>
                                        <p:strVal val="visible"/>
                                      </p:to>
                                    </p:set>
                                    <p:animEffect transition="in" filter="fade">
                                      <p:cBhvr>
                                        <p:cTn id="55" dur="250"/>
                                        <p:tgtEl>
                                          <p:spTgt spid="1335"/>
                                        </p:tgtEl>
                                      </p:cBhvr>
                                    </p:animEffect>
                                  </p:childTnLst>
                                </p:cTn>
                              </p:par>
                              <p:par>
                                <p:cTn id="56" presetID="10" presetClass="entr" presetSubtype="0" fill="hold" nodeType="withEffect">
                                  <p:stCondLst>
                                    <p:cond delay="0"/>
                                  </p:stCondLst>
                                  <p:childTnLst>
                                    <p:set>
                                      <p:cBhvr>
                                        <p:cTn id="57" dur="1" fill="hold">
                                          <p:stCondLst>
                                            <p:cond delay="0"/>
                                          </p:stCondLst>
                                        </p:cTn>
                                        <p:tgtEl>
                                          <p:spTgt spid="1336"/>
                                        </p:tgtEl>
                                        <p:attrNameLst>
                                          <p:attrName>style.visibility</p:attrName>
                                        </p:attrNameLst>
                                      </p:cBhvr>
                                      <p:to>
                                        <p:strVal val="visible"/>
                                      </p:to>
                                    </p:set>
                                    <p:animEffect transition="in" filter="fade">
                                      <p:cBhvr>
                                        <p:cTn id="58" dur="250"/>
                                        <p:tgtEl>
                                          <p:spTgt spid="133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337"/>
                                        </p:tgtEl>
                                        <p:attrNameLst>
                                          <p:attrName>style.visibility</p:attrName>
                                        </p:attrNameLst>
                                      </p:cBhvr>
                                      <p:to>
                                        <p:strVal val="visible"/>
                                      </p:to>
                                    </p:set>
                                    <p:animEffect transition="in" filter="fade">
                                      <p:cBhvr>
                                        <p:cTn id="61" dur="250"/>
                                        <p:tgtEl>
                                          <p:spTgt spid="133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338"/>
                                        </p:tgtEl>
                                        <p:attrNameLst>
                                          <p:attrName>style.visibility</p:attrName>
                                        </p:attrNameLst>
                                      </p:cBhvr>
                                      <p:to>
                                        <p:strVal val="visible"/>
                                      </p:to>
                                    </p:set>
                                    <p:animEffect transition="in" filter="fade">
                                      <p:cBhvr>
                                        <p:cTn id="64" dur="250"/>
                                        <p:tgtEl>
                                          <p:spTgt spid="133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39"/>
                                        </p:tgtEl>
                                        <p:attrNameLst>
                                          <p:attrName>style.visibility</p:attrName>
                                        </p:attrNameLst>
                                      </p:cBhvr>
                                      <p:to>
                                        <p:strVal val="visible"/>
                                      </p:to>
                                    </p:set>
                                    <p:animEffect transition="in" filter="fade">
                                      <p:cBhvr>
                                        <p:cTn id="67" dur="250"/>
                                        <p:tgtEl>
                                          <p:spTgt spid="1339"/>
                                        </p:tgtEl>
                                      </p:cBhvr>
                                    </p:animEffect>
                                  </p:childTnLst>
                                </p:cTn>
                              </p:par>
                              <p:par>
                                <p:cTn id="68" presetID="10" presetClass="entr" presetSubtype="0" fill="hold" nodeType="withEffect">
                                  <p:stCondLst>
                                    <p:cond delay="0"/>
                                  </p:stCondLst>
                                  <p:childTnLst>
                                    <p:set>
                                      <p:cBhvr>
                                        <p:cTn id="69" dur="1" fill="hold">
                                          <p:stCondLst>
                                            <p:cond delay="0"/>
                                          </p:stCondLst>
                                        </p:cTn>
                                        <p:tgtEl>
                                          <p:spTgt spid="1340"/>
                                        </p:tgtEl>
                                        <p:attrNameLst>
                                          <p:attrName>style.visibility</p:attrName>
                                        </p:attrNameLst>
                                      </p:cBhvr>
                                      <p:to>
                                        <p:strVal val="visible"/>
                                      </p:to>
                                    </p:set>
                                    <p:animEffect transition="in" filter="fade">
                                      <p:cBhvr>
                                        <p:cTn id="70" dur="250"/>
                                        <p:tgtEl>
                                          <p:spTgt spid="1340"/>
                                        </p:tgtEl>
                                      </p:cBhvr>
                                    </p:animEffect>
                                  </p:childTnLst>
                                </p:cTn>
                              </p:par>
                              <p:par>
                                <p:cTn id="71" presetID="10" presetClass="entr" presetSubtype="0" fill="hold" nodeType="withEffect">
                                  <p:stCondLst>
                                    <p:cond delay="0"/>
                                  </p:stCondLst>
                                  <p:childTnLst>
                                    <p:set>
                                      <p:cBhvr>
                                        <p:cTn id="72" dur="1" fill="hold">
                                          <p:stCondLst>
                                            <p:cond delay="0"/>
                                          </p:stCondLst>
                                        </p:cTn>
                                        <p:tgtEl>
                                          <p:spTgt spid="1341"/>
                                        </p:tgtEl>
                                        <p:attrNameLst>
                                          <p:attrName>style.visibility</p:attrName>
                                        </p:attrNameLst>
                                      </p:cBhvr>
                                      <p:to>
                                        <p:strVal val="visible"/>
                                      </p:to>
                                    </p:set>
                                    <p:animEffect transition="in" filter="fade">
                                      <p:cBhvr>
                                        <p:cTn id="73" dur="250"/>
                                        <p:tgtEl>
                                          <p:spTgt spid="1341"/>
                                        </p:tgtEl>
                                      </p:cBhvr>
                                    </p:animEffect>
                                  </p:childTnLst>
                                </p:cTn>
                              </p:par>
                              <p:par>
                                <p:cTn id="74" presetID="10" presetClass="entr" presetSubtype="0" fill="hold" nodeType="withEffect">
                                  <p:stCondLst>
                                    <p:cond delay="0"/>
                                  </p:stCondLst>
                                  <p:childTnLst>
                                    <p:set>
                                      <p:cBhvr>
                                        <p:cTn id="75" dur="1" fill="hold">
                                          <p:stCondLst>
                                            <p:cond delay="0"/>
                                          </p:stCondLst>
                                        </p:cTn>
                                        <p:tgtEl>
                                          <p:spTgt spid="1342"/>
                                        </p:tgtEl>
                                        <p:attrNameLst>
                                          <p:attrName>style.visibility</p:attrName>
                                        </p:attrNameLst>
                                      </p:cBhvr>
                                      <p:to>
                                        <p:strVal val="visible"/>
                                      </p:to>
                                    </p:set>
                                    <p:animEffect transition="in" filter="fade">
                                      <p:cBhvr>
                                        <p:cTn id="76" dur="250"/>
                                        <p:tgtEl>
                                          <p:spTgt spid="134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343"/>
                                        </p:tgtEl>
                                        <p:attrNameLst>
                                          <p:attrName>style.visibility</p:attrName>
                                        </p:attrNameLst>
                                      </p:cBhvr>
                                      <p:to>
                                        <p:strVal val="visible"/>
                                      </p:to>
                                    </p:set>
                                    <p:animEffect transition="in" filter="fade">
                                      <p:cBhvr>
                                        <p:cTn id="79" dur="250"/>
                                        <p:tgtEl>
                                          <p:spTgt spid="134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344"/>
                                        </p:tgtEl>
                                        <p:attrNameLst>
                                          <p:attrName>style.visibility</p:attrName>
                                        </p:attrNameLst>
                                      </p:cBhvr>
                                      <p:to>
                                        <p:strVal val="visible"/>
                                      </p:to>
                                    </p:set>
                                    <p:animEffect transition="in" filter="fade">
                                      <p:cBhvr>
                                        <p:cTn id="82" dur="250"/>
                                        <p:tgtEl>
                                          <p:spTgt spid="134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345"/>
                                        </p:tgtEl>
                                        <p:attrNameLst>
                                          <p:attrName>style.visibility</p:attrName>
                                        </p:attrNameLst>
                                      </p:cBhvr>
                                      <p:to>
                                        <p:strVal val="visible"/>
                                      </p:to>
                                    </p:set>
                                    <p:animEffect transition="in" filter="fade">
                                      <p:cBhvr>
                                        <p:cTn id="85" dur="250"/>
                                        <p:tgtEl>
                                          <p:spTgt spid="1345"/>
                                        </p:tgtEl>
                                      </p:cBhvr>
                                    </p:animEffect>
                                  </p:childTnLst>
                                </p:cTn>
                              </p:par>
                              <p:par>
                                <p:cTn id="86" presetID="10" presetClass="entr" presetSubtype="0" fill="hold" nodeType="withEffect">
                                  <p:stCondLst>
                                    <p:cond delay="0"/>
                                  </p:stCondLst>
                                  <p:childTnLst>
                                    <p:set>
                                      <p:cBhvr>
                                        <p:cTn id="87" dur="1" fill="hold">
                                          <p:stCondLst>
                                            <p:cond delay="0"/>
                                          </p:stCondLst>
                                        </p:cTn>
                                        <p:tgtEl>
                                          <p:spTgt spid="1346"/>
                                        </p:tgtEl>
                                        <p:attrNameLst>
                                          <p:attrName>style.visibility</p:attrName>
                                        </p:attrNameLst>
                                      </p:cBhvr>
                                      <p:to>
                                        <p:strVal val="visible"/>
                                      </p:to>
                                    </p:set>
                                    <p:animEffect transition="in" filter="fade">
                                      <p:cBhvr>
                                        <p:cTn id="88" dur="250"/>
                                        <p:tgtEl>
                                          <p:spTgt spid="1346"/>
                                        </p:tgtEl>
                                      </p:cBhvr>
                                    </p:animEffect>
                                  </p:childTnLst>
                                </p:cTn>
                              </p:par>
                              <p:par>
                                <p:cTn id="89" presetID="10" presetClass="entr" presetSubtype="0" fill="hold" nodeType="withEffect">
                                  <p:stCondLst>
                                    <p:cond delay="0"/>
                                  </p:stCondLst>
                                  <p:childTnLst>
                                    <p:set>
                                      <p:cBhvr>
                                        <p:cTn id="90" dur="1" fill="hold">
                                          <p:stCondLst>
                                            <p:cond delay="0"/>
                                          </p:stCondLst>
                                        </p:cTn>
                                        <p:tgtEl>
                                          <p:spTgt spid="1347"/>
                                        </p:tgtEl>
                                        <p:attrNameLst>
                                          <p:attrName>style.visibility</p:attrName>
                                        </p:attrNameLst>
                                      </p:cBhvr>
                                      <p:to>
                                        <p:strVal val="visible"/>
                                      </p:to>
                                    </p:set>
                                    <p:animEffect transition="in" filter="fade">
                                      <p:cBhvr>
                                        <p:cTn id="91" dur="250"/>
                                        <p:tgtEl>
                                          <p:spTgt spid="1347"/>
                                        </p:tgtEl>
                                      </p:cBhvr>
                                    </p:animEffect>
                                  </p:childTnLst>
                                </p:cTn>
                              </p:par>
                              <p:par>
                                <p:cTn id="92" presetID="10" presetClass="entr" presetSubtype="0" fill="hold" nodeType="withEffect">
                                  <p:stCondLst>
                                    <p:cond delay="0"/>
                                  </p:stCondLst>
                                  <p:childTnLst>
                                    <p:set>
                                      <p:cBhvr>
                                        <p:cTn id="93" dur="1" fill="hold">
                                          <p:stCondLst>
                                            <p:cond delay="0"/>
                                          </p:stCondLst>
                                        </p:cTn>
                                        <p:tgtEl>
                                          <p:spTgt spid="1348"/>
                                        </p:tgtEl>
                                        <p:attrNameLst>
                                          <p:attrName>style.visibility</p:attrName>
                                        </p:attrNameLst>
                                      </p:cBhvr>
                                      <p:to>
                                        <p:strVal val="visible"/>
                                      </p:to>
                                    </p:set>
                                    <p:animEffect transition="in" filter="fade">
                                      <p:cBhvr>
                                        <p:cTn id="94" dur="250"/>
                                        <p:tgtEl>
                                          <p:spTgt spid="1348"/>
                                        </p:tgtEl>
                                      </p:cBhvr>
                                    </p:animEffect>
                                  </p:childTnLst>
                                </p:cTn>
                              </p:par>
                            </p:childTnLst>
                          </p:cTn>
                        </p:par>
                        <p:par>
                          <p:cTn id="95" fill="hold">
                            <p:stCondLst>
                              <p:cond delay="250"/>
                            </p:stCondLst>
                            <p:childTnLst>
                              <p:par>
                                <p:cTn id="96" presetID="10" presetClass="entr" presetSubtype="0" fill="hold" grpId="0" nodeType="afterEffect">
                                  <p:stCondLst>
                                    <p:cond delay="0"/>
                                  </p:stCondLst>
                                  <p:childTnLst>
                                    <p:set>
                                      <p:cBhvr>
                                        <p:cTn id="97" dur="1" fill="hold">
                                          <p:stCondLst>
                                            <p:cond delay="0"/>
                                          </p:stCondLst>
                                        </p:cTn>
                                        <p:tgtEl>
                                          <p:spTgt spid="1353"/>
                                        </p:tgtEl>
                                        <p:attrNameLst>
                                          <p:attrName>style.visibility</p:attrName>
                                        </p:attrNameLst>
                                      </p:cBhvr>
                                      <p:to>
                                        <p:strVal val="visible"/>
                                      </p:to>
                                    </p:set>
                                    <p:animEffect transition="in" filter="fade">
                                      <p:cBhvr>
                                        <p:cTn id="98" dur="250"/>
                                        <p:tgtEl>
                                          <p:spTgt spid="135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54"/>
                                        </p:tgtEl>
                                        <p:attrNameLst>
                                          <p:attrName>style.visibility</p:attrName>
                                        </p:attrNameLst>
                                      </p:cBhvr>
                                      <p:to>
                                        <p:strVal val="visible"/>
                                      </p:to>
                                    </p:set>
                                    <p:animEffect transition="in" filter="fade">
                                      <p:cBhvr>
                                        <p:cTn id="101" dur="250"/>
                                        <p:tgtEl>
                                          <p:spTgt spid="1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8" grpId="0" animBg="1"/>
      <p:bldP spid="1319" grpId="0" animBg="1"/>
      <p:bldP spid="1320" grpId="0" animBg="1"/>
      <p:bldP spid="1325" grpId="0" animBg="1"/>
      <p:bldP spid="1326" grpId="0" animBg="1"/>
      <p:bldP spid="1327" grpId="0" animBg="1"/>
      <p:bldP spid="1331" grpId="0" animBg="1"/>
      <p:bldP spid="1332" grpId="0" animBg="1"/>
      <p:bldP spid="1333" grpId="0" animBg="1"/>
      <p:bldP spid="1337" grpId="0" animBg="1"/>
      <p:bldP spid="1338" grpId="0" animBg="1"/>
      <p:bldP spid="1339" grpId="0" animBg="1"/>
      <p:bldP spid="1343" grpId="0" animBg="1"/>
      <p:bldP spid="1344" grpId="0" animBg="1"/>
      <p:bldP spid="1345" grpId="0" animBg="1"/>
      <p:bldP spid="1353" grpId="0" animBg="1"/>
      <p:bldP spid="135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sp>
        <p:nvSpPr>
          <p:cNvPr id="1318" name="Google Shape;1318;p59"/>
          <p:cNvSpPr/>
          <p:nvPr/>
        </p:nvSpPr>
        <p:spPr>
          <a:xfrm>
            <a:off x="1763713" y="1331913"/>
            <a:ext cx="4078287" cy="287337"/>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objectIdentifier</a:t>
            </a:r>
            <a:endParaRPr sz="1200"/>
          </a:p>
        </p:txBody>
      </p:sp>
      <p:sp>
        <p:nvSpPr>
          <p:cNvPr id="1319" name="Google Shape;1319;p59"/>
          <p:cNvSpPr/>
          <p:nvPr/>
        </p:nvSpPr>
        <p:spPr>
          <a:xfrm>
            <a:off x="1763713" y="1655763"/>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objectCategory</a:t>
            </a:r>
            <a:endParaRPr sz="1200"/>
          </a:p>
        </p:txBody>
      </p:sp>
      <p:sp>
        <p:nvSpPr>
          <p:cNvPr id="1320" name="Google Shape;1320;p59"/>
          <p:cNvSpPr/>
          <p:nvPr/>
        </p:nvSpPr>
        <p:spPr>
          <a:xfrm>
            <a:off x="1763713" y="262800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preservationLevel</a:t>
            </a:r>
            <a:endParaRPr sz="1200"/>
          </a:p>
        </p:txBody>
      </p:sp>
      <p:sp>
        <p:nvSpPr>
          <p:cNvPr id="1325" name="Google Shape;1325;p59"/>
          <p:cNvSpPr/>
          <p:nvPr/>
        </p:nvSpPr>
        <p:spPr>
          <a:xfrm>
            <a:off x="1763713" y="2303463"/>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significantProperties</a:t>
            </a:r>
            <a:endParaRPr sz="1200"/>
          </a:p>
        </p:txBody>
      </p:sp>
      <p:sp>
        <p:nvSpPr>
          <p:cNvPr id="1326" name="Google Shape;1326;p59"/>
          <p:cNvSpPr/>
          <p:nvPr/>
        </p:nvSpPr>
        <p:spPr>
          <a:xfrm>
            <a:off x="1763713" y="198000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objectCharacteristics</a:t>
            </a:r>
            <a:endParaRPr sz="1200"/>
          </a:p>
        </p:txBody>
      </p:sp>
      <p:sp>
        <p:nvSpPr>
          <p:cNvPr id="1327" name="Google Shape;1327;p59"/>
          <p:cNvSpPr/>
          <p:nvPr/>
        </p:nvSpPr>
        <p:spPr>
          <a:xfrm>
            <a:off x="1763713" y="295275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originalName</a:t>
            </a:r>
            <a:endParaRPr sz="1200"/>
          </a:p>
        </p:txBody>
      </p:sp>
      <p:sp>
        <p:nvSpPr>
          <p:cNvPr id="1331" name="Google Shape;1331;p59"/>
          <p:cNvSpPr/>
          <p:nvPr/>
        </p:nvSpPr>
        <p:spPr>
          <a:xfrm>
            <a:off x="1763713" y="327660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storage</a:t>
            </a:r>
            <a:endParaRPr sz="1600" b="0" i="0" u="none" strike="noStrike" cap="none">
              <a:solidFill>
                <a:srgbClr val="FFFFFF"/>
              </a:solidFill>
              <a:latin typeface="Verdana"/>
              <a:ea typeface="Verdana"/>
              <a:cs typeface="Verdana"/>
              <a:sym typeface="Verdana"/>
            </a:endParaRPr>
          </a:p>
        </p:txBody>
      </p:sp>
      <p:sp>
        <p:nvSpPr>
          <p:cNvPr id="1332" name="Google Shape;1332;p59"/>
          <p:cNvSpPr/>
          <p:nvPr/>
        </p:nvSpPr>
        <p:spPr>
          <a:xfrm>
            <a:off x="1763713" y="360045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signatureInformation</a:t>
            </a:r>
            <a:endParaRPr sz="1200"/>
          </a:p>
        </p:txBody>
      </p:sp>
      <p:sp>
        <p:nvSpPr>
          <p:cNvPr id="1333" name="Google Shape;1333;p59"/>
          <p:cNvSpPr/>
          <p:nvPr/>
        </p:nvSpPr>
        <p:spPr>
          <a:xfrm>
            <a:off x="1763713" y="392430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environmentFunction</a:t>
            </a:r>
            <a:endParaRPr sz="1200"/>
          </a:p>
        </p:txBody>
      </p:sp>
      <p:sp>
        <p:nvSpPr>
          <p:cNvPr id="1337" name="Google Shape;1337;p59"/>
          <p:cNvSpPr/>
          <p:nvPr/>
        </p:nvSpPr>
        <p:spPr>
          <a:xfrm>
            <a:off x="1763713" y="521970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relationship</a:t>
            </a:r>
            <a:endParaRPr sz="1600" b="0" i="0" u="none" strike="noStrike" cap="none">
              <a:solidFill>
                <a:srgbClr val="FFFFFF"/>
              </a:solidFill>
              <a:latin typeface="Verdana"/>
              <a:ea typeface="Verdana"/>
              <a:cs typeface="Verdana"/>
              <a:sym typeface="Verdana"/>
            </a:endParaRPr>
          </a:p>
        </p:txBody>
      </p:sp>
      <p:sp>
        <p:nvSpPr>
          <p:cNvPr id="1338" name="Google Shape;1338;p59"/>
          <p:cNvSpPr/>
          <p:nvPr/>
        </p:nvSpPr>
        <p:spPr>
          <a:xfrm>
            <a:off x="1763713" y="554355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linkingEventIdentifier</a:t>
            </a:r>
            <a:endParaRPr sz="1200"/>
          </a:p>
        </p:txBody>
      </p:sp>
      <p:sp>
        <p:nvSpPr>
          <p:cNvPr id="1339" name="Google Shape;1339;p59"/>
          <p:cNvSpPr/>
          <p:nvPr/>
        </p:nvSpPr>
        <p:spPr>
          <a:xfrm>
            <a:off x="1763713" y="586740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linkingRightsStatementIdentifier</a:t>
            </a:r>
            <a:endParaRPr sz="1200"/>
          </a:p>
        </p:txBody>
      </p:sp>
      <p:sp>
        <p:nvSpPr>
          <p:cNvPr id="1343" name="Google Shape;1343;p59"/>
          <p:cNvSpPr/>
          <p:nvPr/>
        </p:nvSpPr>
        <p:spPr>
          <a:xfrm>
            <a:off x="1763713" y="424815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environmentDesignation</a:t>
            </a:r>
            <a:endParaRPr sz="1200"/>
          </a:p>
        </p:txBody>
      </p:sp>
      <p:sp>
        <p:nvSpPr>
          <p:cNvPr id="1344" name="Google Shape;1344;p59"/>
          <p:cNvSpPr/>
          <p:nvPr/>
        </p:nvSpPr>
        <p:spPr>
          <a:xfrm>
            <a:off x="1763713" y="457200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environmentRegistry</a:t>
            </a:r>
            <a:endParaRPr sz="1600" b="0" i="0" u="none" strike="noStrike" cap="none">
              <a:solidFill>
                <a:srgbClr val="FFFFFF"/>
              </a:solidFill>
              <a:latin typeface="Verdana"/>
              <a:ea typeface="Verdana"/>
              <a:cs typeface="Verdana"/>
              <a:sym typeface="Verdana"/>
            </a:endParaRPr>
          </a:p>
        </p:txBody>
      </p:sp>
      <p:sp>
        <p:nvSpPr>
          <p:cNvPr id="1345" name="Google Shape;1345;p59"/>
          <p:cNvSpPr/>
          <p:nvPr/>
        </p:nvSpPr>
        <p:spPr>
          <a:xfrm>
            <a:off x="1763713" y="489585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environmentExtension</a:t>
            </a:r>
            <a:endParaRPr sz="1200"/>
          </a:p>
        </p:txBody>
      </p:sp>
      <p:grpSp>
        <p:nvGrpSpPr>
          <p:cNvPr id="1349" name="Google Shape;1349;p59"/>
          <p:cNvGrpSpPr/>
          <p:nvPr/>
        </p:nvGrpSpPr>
        <p:grpSpPr>
          <a:xfrm>
            <a:off x="463550" y="1116013"/>
            <a:ext cx="1012825" cy="1008062"/>
            <a:chOff x="1475656" y="4797152"/>
            <a:chExt cx="1372080" cy="1252440"/>
          </a:xfrm>
        </p:grpSpPr>
        <p:pic>
          <p:nvPicPr>
            <p:cNvPr id="1350" name="Google Shape;1350;p59"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1351" name="Google Shape;1351;p59"/>
            <p:cNvSpPr/>
            <p:nvPr/>
          </p:nvSpPr>
          <p:spPr>
            <a:xfrm>
              <a:off x="1834806" y="4797152"/>
              <a:ext cx="288180" cy="360939"/>
            </a:xfrm>
            <a:prstGeom prst="rect">
              <a:avLst/>
            </a:prstGeom>
            <a:solidFill>
              <a:schemeClr val="lt1"/>
            </a:solidFill>
            <a:ln>
              <a:noFill/>
            </a:ln>
          </p:spPr>
          <p:txBody>
            <a:bodyPr spcFirstLastPara="1" wrap="square" lIns="91425" tIns="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Verdana"/>
                <a:ea typeface="Verdana"/>
                <a:cs typeface="Verdana"/>
                <a:sym typeface="Verdana"/>
              </a:endParaRPr>
            </a:p>
          </p:txBody>
        </p:sp>
      </p:grpSp>
      <p:sp>
        <p:nvSpPr>
          <p:cNvPr id="1322" name="Google Shape;1322;p59"/>
          <p:cNvSpPr/>
          <p:nvPr/>
        </p:nvSpPr>
        <p:spPr>
          <a:xfrm>
            <a:off x="485775" y="2268538"/>
            <a:ext cx="1062038"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a:t>
            </a:r>
            <a:endParaRPr sz="1200"/>
          </a:p>
        </p:txBody>
      </p:sp>
      <p:sp>
        <p:nvSpPr>
          <p:cNvPr id="1352" name="Google Shape;1352;p59"/>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Object Entity – Semantic Units</a:t>
            </a:r>
            <a:endParaRPr/>
          </a:p>
        </p:txBody>
      </p:sp>
      <p:sp>
        <p:nvSpPr>
          <p:cNvPr id="39" name="Google Shape;1017;p51"/>
          <p:cNvSpPr/>
          <p:nvPr/>
        </p:nvSpPr>
        <p:spPr>
          <a:xfrm>
            <a:off x="6100166" y="1237863"/>
            <a:ext cx="2681883"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objectIdentifierType</a:t>
            </a:r>
            <a:endParaRPr sz="1200"/>
          </a:p>
        </p:txBody>
      </p:sp>
      <p:cxnSp>
        <p:nvCxnSpPr>
          <p:cNvPr id="40" name="Google Shape;1018;p51"/>
          <p:cNvCxnSpPr>
            <a:endCxn id="39" idx="5"/>
          </p:cNvCxnSpPr>
          <p:nvPr/>
        </p:nvCxnSpPr>
        <p:spPr>
          <a:xfrm flipV="1">
            <a:off x="5816600" y="1399788"/>
            <a:ext cx="324047" cy="73819"/>
          </a:xfrm>
          <a:prstGeom prst="straightConnector1">
            <a:avLst/>
          </a:prstGeom>
          <a:noFill/>
          <a:ln w="9525" cap="flat" cmpd="sng">
            <a:solidFill>
              <a:schemeClr val="dk1"/>
            </a:solidFill>
            <a:prstDash val="solid"/>
            <a:round/>
            <a:headEnd type="none" w="sm" len="sm"/>
            <a:tailEnd type="none" w="sm" len="sm"/>
          </a:ln>
        </p:spPr>
      </p:cxnSp>
      <p:sp>
        <p:nvSpPr>
          <p:cNvPr id="41" name="Google Shape;1019;p51"/>
          <p:cNvSpPr/>
          <p:nvPr/>
        </p:nvSpPr>
        <p:spPr>
          <a:xfrm>
            <a:off x="6100166" y="1626800"/>
            <a:ext cx="2681883"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objectIdentifierValue</a:t>
            </a:r>
            <a:endParaRPr sz="1200"/>
          </a:p>
        </p:txBody>
      </p:sp>
      <p:cxnSp>
        <p:nvCxnSpPr>
          <p:cNvPr id="42" name="Google Shape;1020;p51"/>
          <p:cNvCxnSpPr>
            <a:endCxn id="41" idx="5"/>
          </p:cNvCxnSpPr>
          <p:nvPr/>
        </p:nvCxnSpPr>
        <p:spPr>
          <a:xfrm>
            <a:off x="5816600" y="1473606"/>
            <a:ext cx="324047" cy="315119"/>
          </a:xfrm>
          <a:prstGeom prst="straightConnector1">
            <a:avLst/>
          </a:prstGeom>
          <a:noFill/>
          <a:ln w="9525" cap="flat" cmpd="sng">
            <a:solidFill>
              <a:schemeClr val="dk1"/>
            </a:solidFill>
            <a:prstDash val="solid"/>
            <a:round/>
            <a:headEnd type="none" w="sm" len="sm"/>
            <a:tailEnd type="none" w="sm" len="sm"/>
          </a:ln>
        </p:spPr>
      </p:cxnSp>
      <p:sp>
        <p:nvSpPr>
          <p:cNvPr id="43" name="Google Shape;4055;p145"/>
          <p:cNvSpPr/>
          <p:nvPr/>
        </p:nvSpPr>
        <p:spPr>
          <a:xfrm>
            <a:off x="1674019" y="1969639"/>
            <a:ext cx="4339432" cy="4223348"/>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cxnSp>
        <p:nvCxnSpPr>
          <p:cNvPr id="1321" name="Google Shape;1321;p59"/>
          <p:cNvCxnSpPr>
            <a:stCxn id="1322" idx="3"/>
            <a:endCxn id="1318" idx="5"/>
          </p:cNvCxnSpPr>
          <p:nvPr/>
        </p:nvCxnSpPr>
        <p:spPr>
          <a:xfrm rot="10800000" flipH="1">
            <a:off x="1547813" y="1475563"/>
            <a:ext cx="251700" cy="954900"/>
          </a:xfrm>
          <a:prstGeom prst="straightConnector1">
            <a:avLst/>
          </a:prstGeom>
          <a:noFill/>
          <a:ln w="9525" cap="flat" cmpd="sng">
            <a:solidFill>
              <a:srgbClr val="000000"/>
            </a:solidFill>
            <a:prstDash val="solid"/>
            <a:round/>
            <a:headEnd type="none" w="sm" len="sm"/>
            <a:tailEnd type="none" w="sm" len="sm"/>
          </a:ln>
        </p:spPr>
      </p:cxnSp>
      <p:cxnSp>
        <p:nvCxnSpPr>
          <p:cNvPr id="1323" name="Google Shape;1323;p59"/>
          <p:cNvCxnSpPr>
            <a:stCxn id="1322" idx="3"/>
            <a:endCxn id="1319" idx="5"/>
          </p:cNvCxnSpPr>
          <p:nvPr/>
        </p:nvCxnSpPr>
        <p:spPr>
          <a:xfrm rot="10800000" flipH="1">
            <a:off x="1547813" y="1800163"/>
            <a:ext cx="252000" cy="630300"/>
          </a:xfrm>
          <a:prstGeom prst="straightConnector1">
            <a:avLst/>
          </a:prstGeom>
          <a:noFill/>
          <a:ln w="9525" cap="flat" cmpd="sng">
            <a:solidFill>
              <a:srgbClr val="000000"/>
            </a:solidFill>
            <a:prstDash val="solid"/>
            <a:round/>
            <a:headEnd type="none" w="sm" len="sm"/>
            <a:tailEnd type="none" w="sm" len="sm"/>
          </a:ln>
        </p:spPr>
      </p:cxnSp>
      <p:cxnSp>
        <p:nvCxnSpPr>
          <p:cNvPr id="1324" name="Google Shape;1324;p59"/>
          <p:cNvCxnSpPr>
            <a:stCxn id="1322" idx="3"/>
            <a:endCxn id="1320" idx="5"/>
          </p:cNvCxnSpPr>
          <p:nvPr/>
        </p:nvCxnSpPr>
        <p:spPr>
          <a:xfrm>
            <a:off x="1547813" y="2430463"/>
            <a:ext cx="252000" cy="342000"/>
          </a:xfrm>
          <a:prstGeom prst="straightConnector1">
            <a:avLst/>
          </a:prstGeom>
          <a:noFill/>
          <a:ln w="9525" cap="flat" cmpd="sng">
            <a:solidFill>
              <a:srgbClr val="000000"/>
            </a:solidFill>
            <a:prstDash val="solid"/>
            <a:round/>
            <a:headEnd type="none" w="sm" len="sm"/>
            <a:tailEnd type="none" w="sm" len="sm"/>
          </a:ln>
        </p:spPr>
      </p:cxnSp>
      <p:cxnSp>
        <p:nvCxnSpPr>
          <p:cNvPr id="1328" name="Google Shape;1328;p59"/>
          <p:cNvCxnSpPr>
            <a:stCxn id="1322" idx="3"/>
            <a:endCxn id="1325" idx="5"/>
          </p:cNvCxnSpPr>
          <p:nvPr/>
        </p:nvCxnSpPr>
        <p:spPr>
          <a:xfrm>
            <a:off x="1547813" y="2430463"/>
            <a:ext cx="252000" cy="17400"/>
          </a:xfrm>
          <a:prstGeom prst="straightConnector1">
            <a:avLst/>
          </a:prstGeom>
          <a:noFill/>
          <a:ln w="9525" cap="flat" cmpd="sng">
            <a:solidFill>
              <a:srgbClr val="000000"/>
            </a:solidFill>
            <a:prstDash val="solid"/>
            <a:round/>
            <a:headEnd type="none" w="sm" len="sm"/>
            <a:tailEnd type="none" w="sm" len="sm"/>
          </a:ln>
        </p:spPr>
      </p:cxnSp>
      <p:cxnSp>
        <p:nvCxnSpPr>
          <p:cNvPr id="1329" name="Google Shape;1329;p59"/>
          <p:cNvCxnSpPr>
            <a:stCxn id="1322" idx="3"/>
            <a:endCxn id="1326" idx="5"/>
          </p:cNvCxnSpPr>
          <p:nvPr/>
        </p:nvCxnSpPr>
        <p:spPr>
          <a:xfrm rot="10800000" flipH="1">
            <a:off x="1547813" y="2124463"/>
            <a:ext cx="252000" cy="306000"/>
          </a:xfrm>
          <a:prstGeom prst="straightConnector1">
            <a:avLst/>
          </a:prstGeom>
          <a:noFill/>
          <a:ln w="9525" cap="flat" cmpd="sng">
            <a:solidFill>
              <a:srgbClr val="000000"/>
            </a:solidFill>
            <a:prstDash val="solid"/>
            <a:round/>
            <a:headEnd type="none" w="sm" len="sm"/>
            <a:tailEnd type="none" w="sm" len="sm"/>
          </a:ln>
        </p:spPr>
      </p:cxnSp>
      <p:cxnSp>
        <p:nvCxnSpPr>
          <p:cNvPr id="1330" name="Google Shape;1330;p59"/>
          <p:cNvCxnSpPr>
            <a:stCxn id="1322" idx="3"/>
            <a:endCxn id="1327" idx="5"/>
          </p:cNvCxnSpPr>
          <p:nvPr/>
        </p:nvCxnSpPr>
        <p:spPr>
          <a:xfrm>
            <a:off x="1547813" y="2430463"/>
            <a:ext cx="251700" cy="666000"/>
          </a:xfrm>
          <a:prstGeom prst="straightConnector1">
            <a:avLst/>
          </a:prstGeom>
          <a:noFill/>
          <a:ln w="9525" cap="flat" cmpd="sng">
            <a:solidFill>
              <a:srgbClr val="000000"/>
            </a:solidFill>
            <a:prstDash val="solid"/>
            <a:round/>
            <a:headEnd type="none" w="sm" len="sm"/>
            <a:tailEnd type="none" w="sm" len="sm"/>
          </a:ln>
        </p:spPr>
      </p:cxnSp>
      <p:cxnSp>
        <p:nvCxnSpPr>
          <p:cNvPr id="1334" name="Google Shape;1334;p59"/>
          <p:cNvCxnSpPr>
            <a:stCxn id="1322" idx="3"/>
            <a:endCxn id="1331" idx="5"/>
          </p:cNvCxnSpPr>
          <p:nvPr/>
        </p:nvCxnSpPr>
        <p:spPr>
          <a:xfrm>
            <a:off x="1547813" y="2430463"/>
            <a:ext cx="251700" cy="989700"/>
          </a:xfrm>
          <a:prstGeom prst="straightConnector1">
            <a:avLst/>
          </a:prstGeom>
          <a:noFill/>
          <a:ln w="9525" cap="flat" cmpd="sng">
            <a:solidFill>
              <a:srgbClr val="000000"/>
            </a:solidFill>
            <a:prstDash val="solid"/>
            <a:round/>
            <a:headEnd type="none" w="sm" len="sm"/>
            <a:tailEnd type="none" w="sm" len="sm"/>
          </a:ln>
        </p:spPr>
      </p:cxnSp>
      <p:cxnSp>
        <p:nvCxnSpPr>
          <p:cNvPr id="1335" name="Google Shape;1335;p59"/>
          <p:cNvCxnSpPr>
            <a:stCxn id="1322" idx="3"/>
            <a:endCxn id="1332" idx="5"/>
          </p:cNvCxnSpPr>
          <p:nvPr/>
        </p:nvCxnSpPr>
        <p:spPr>
          <a:xfrm>
            <a:off x="1547813" y="2430463"/>
            <a:ext cx="251700" cy="1313700"/>
          </a:xfrm>
          <a:prstGeom prst="straightConnector1">
            <a:avLst/>
          </a:prstGeom>
          <a:noFill/>
          <a:ln w="9525" cap="flat" cmpd="sng">
            <a:solidFill>
              <a:srgbClr val="000000"/>
            </a:solidFill>
            <a:prstDash val="solid"/>
            <a:round/>
            <a:headEnd type="none" w="sm" len="sm"/>
            <a:tailEnd type="none" w="sm" len="sm"/>
          </a:ln>
        </p:spPr>
      </p:cxnSp>
      <p:cxnSp>
        <p:nvCxnSpPr>
          <p:cNvPr id="1336" name="Google Shape;1336;p59"/>
          <p:cNvCxnSpPr>
            <a:stCxn id="1322" idx="3"/>
            <a:endCxn id="1333" idx="5"/>
          </p:cNvCxnSpPr>
          <p:nvPr/>
        </p:nvCxnSpPr>
        <p:spPr>
          <a:xfrm>
            <a:off x="1547813" y="2430463"/>
            <a:ext cx="251700" cy="1637400"/>
          </a:xfrm>
          <a:prstGeom prst="straightConnector1">
            <a:avLst/>
          </a:prstGeom>
          <a:noFill/>
          <a:ln w="9525" cap="flat" cmpd="sng">
            <a:solidFill>
              <a:srgbClr val="000000"/>
            </a:solidFill>
            <a:prstDash val="solid"/>
            <a:round/>
            <a:headEnd type="none" w="sm" len="sm"/>
            <a:tailEnd type="none" w="sm" len="sm"/>
          </a:ln>
        </p:spPr>
      </p:cxnSp>
      <p:cxnSp>
        <p:nvCxnSpPr>
          <p:cNvPr id="1340" name="Google Shape;1340;p59"/>
          <p:cNvCxnSpPr>
            <a:stCxn id="1322" idx="3"/>
            <a:endCxn id="1337" idx="5"/>
          </p:cNvCxnSpPr>
          <p:nvPr/>
        </p:nvCxnSpPr>
        <p:spPr>
          <a:xfrm>
            <a:off x="1547813" y="2430463"/>
            <a:ext cx="252000" cy="2933700"/>
          </a:xfrm>
          <a:prstGeom prst="straightConnector1">
            <a:avLst/>
          </a:prstGeom>
          <a:noFill/>
          <a:ln w="9525" cap="flat" cmpd="sng">
            <a:solidFill>
              <a:srgbClr val="000000"/>
            </a:solidFill>
            <a:prstDash val="solid"/>
            <a:round/>
            <a:headEnd type="none" w="sm" len="sm"/>
            <a:tailEnd type="none" w="sm" len="sm"/>
          </a:ln>
        </p:spPr>
      </p:cxnSp>
      <p:cxnSp>
        <p:nvCxnSpPr>
          <p:cNvPr id="1341" name="Google Shape;1341;p59"/>
          <p:cNvCxnSpPr>
            <a:stCxn id="1322" idx="3"/>
            <a:endCxn id="1338" idx="5"/>
          </p:cNvCxnSpPr>
          <p:nvPr/>
        </p:nvCxnSpPr>
        <p:spPr>
          <a:xfrm>
            <a:off x="1547813" y="2430463"/>
            <a:ext cx="252000" cy="3257400"/>
          </a:xfrm>
          <a:prstGeom prst="straightConnector1">
            <a:avLst/>
          </a:prstGeom>
          <a:noFill/>
          <a:ln w="9525" cap="flat" cmpd="sng">
            <a:solidFill>
              <a:srgbClr val="000000"/>
            </a:solidFill>
            <a:prstDash val="solid"/>
            <a:round/>
            <a:headEnd type="none" w="sm" len="sm"/>
            <a:tailEnd type="none" w="sm" len="sm"/>
          </a:ln>
        </p:spPr>
      </p:cxnSp>
      <p:cxnSp>
        <p:nvCxnSpPr>
          <p:cNvPr id="1342" name="Google Shape;1342;p59"/>
          <p:cNvCxnSpPr>
            <a:stCxn id="1322" idx="3"/>
            <a:endCxn id="1339" idx="5"/>
          </p:cNvCxnSpPr>
          <p:nvPr/>
        </p:nvCxnSpPr>
        <p:spPr>
          <a:xfrm>
            <a:off x="1547813" y="2430463"/>
            <a:ext cx="252000" cy="3581400"/>
          </a:xfrm>
          <a:prstGeom prst="straightConnector1">
            <a:avLst/>
          </a:prstGeom>
          <a:noFill/>
          <a:ln w="9525" cap="flat" cmpd="sng">
            <a:solidFill>
              <a:srgbClr val="000000"/>
            </a:solidFill>
            <a:prstDash val="solid"/>
            <a:round/>
            <a:headEnd type="none" w="sm" len="sm"/>
            <a:tailEnd type="none" w="sm" len="sm"/>
          </a:ln>
        </p:spPr>
      </p:cxnSp>
      <p:cxnSp>
        <p:nvCxnSpPr>
          <p:cNvPr id="1346" name="Google Shape;1346;p59"/>
          <p:cNvCxnSpPr>
            <a:stCxn id="1322" idx="3"/>
            <a:endCxn id="1343" idx="5"/>
          </p:cNvCxnSpPr>
          <p:nvPr/>
        </p:nvCxnSpPr>
        <p:spPr>
          <a:xfrm>
            <a:off x="1547813" y="2430463"/>
            <a:ext cx="251700" cy="1961400"/>
          </a:xfrm>
          <a:prstGeom prst="straightConnector1">
            <a:avLst/>
          </a:prstGeom>
          <a:noFill/>
          <a:ln w="9525" cap="flat" cmpd="sng">
            <a:solidFill>
              <a:srgbClr val="000000"/>
            </a:solidFill>
            <a:prstDash val="solid"/>
            <a:round/>
            <a:headEnd type="none" w="sm" len="sm"/>
            <a:tailEnd type="none" w="sm" len="sm"/>
          </a:ln>
        </p:spPr>
      </p:cxnSp>
      <p:cxnSp>
        <p:nvCxnSpPr>
          <p:cNvPr id="1347" name="Google Shape;1347;p59"/>
          <p:cNvCxnSpPr>
            <a:stCxn id="1322" idx="3"/>
            <a:endCxn id="1344" idx="5"/>
          </p:cNvCxnSpPr>
          <p:nvPr/>
        </p:nvCxnSpPr>
        <p:spPr>
          <a:xfrm>
            <a:off x="1547813" y="2430463"/>
            <a:ext cx="251700" cy="2285100"/>
          </a:xfrm>
          <a:prstGeom prst="straightConnector1">
            <a:avLst/>
          </a:prstGeom>
          <a:noFill/>
          <a:ln w="9525" cap="flat" cmpd="sng">
            <a:solidFill>
              <a:srgbClr val="000000"/>
            </a:solidFill>
            <a:prstDash val="solid"/>
            <a:round/>
            <a:headEnd type="none" w="sm" len="sm"/>
            <a:tailEnd type="none" w="sm" len="sm"/>
          </a:ln>
        </p:spPr>
      </p:cxnSp>
      <p:cxnSp>
        <p:nvCxnSpPr>
          <p:cNvPr id="1348" name="Google Shape;1348;p59"/>
          <p:cNvCxnSpPr>
            <a:stCxn id="1322" idx="3"/>
            <a:endCxn id="1345" idx="5"/>
          </p:cNvCxnSpPr>
          <p:nvPr/>
        </p:nvCxnSpPr>
        <p:spPr>
          <a:xfrm>
            <a:off x="1547813" y="2430463"/>
            <a:ext cx="252000" cy="2609700"/>
          </a:xfrm>
          <a:prstGeom prst="straightConnector1">
            <a:avLst/>
          </a:prstGeom>
          <a:noFill/>
          <a:ln w="9525" cap="flat" cmpd="sng">
            <a:solidFill>
              <a:srgbClr val="000000"/>
            </a:solidFill>
            <a:prstDash val="solid"/>
            <a:round/>
            <a:headEnd type="none" w="sm" len="sm"/>
            <a:tailEnd type="none" w="sm" len="sm"/>
          </a:ln>
        </p:spPr>
      </p:cxnSp>
    </p:spTree>
    <p:extLst>
      <p:ext uri="{BB962C8B-B14F-4D97-AF65-F5344CB8AC3E}">
        <p14:creationId xmlns:p14="http://schemas.microsoft.com/office/powerpoint/2010/main" val="3466619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00"/>
                                        <p:tgtEl>
                                          <p:spTgt spid="40"/>
                                        </p:tgtEl>
                                      </p:cBhvr>
                                    </p:animEffec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200"/>
                                        <p:tgtEl>
                                          <p:spTgt spid="39"/>
                                        </p:tgtEl>
                                      </p:cBhvr>
                                    </p:animEffect>
                                  </p:childTnLst>
                                </p:cTn>
                              </p:par>
                              <p:par>
                                <p:cTn id="11" presetID="10"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200"/>
                                        <p:tgtEl>
                                          <p:spTgt spid="42"/>
                                        </p:tgtEl>
                                      </p:cBhvr>
                                    </p:animEffect>
                                  </p:childTnLst>
                                </p:cTn>
                              </p:par>
                              <p:par>
                                <p:cTn id="14" presetID="10"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200"/>
                                        <p:tgtEl>
                                          <p:spTgt spid="41"/>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40"/>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42"/>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hidden"/>
                                      </p:to>
                                    </p:set>
                                  </p:childTnLst>
                                </p:cTn>
                              </p:par>
                              <p:par>
                                <p:cTn id="27" presetID="26" presetClass="emph" presetSubtype="0" fill="hold" grpId="0" nodeType="withEffect">
                                  <p:stCondLst>
                                    <p:cond delay="0"/>
                                  </p:stCondLst>
                                  <p:childTnLst>
                                    <p:animEffect transition="out" filter="fade">
                                      <p:cBhvr>
                                        <p:cTn id="28" dur="500" tmFilter="0, 0; .2, .5; .8, .5; 1, 0"/>
                                        <p:tgtEl>
                                          <p:spTgt spid="1319"/>
                                        </p:tgtEl>
                                      </p:cBhvr>
                                    </p:animEffect>
                                    <p:animScale>
                                      <p:cBhvr>
                                        <p:cTn id="29" dur="250" autoRev="1" fill="hold"/>
                                        <p:tgtEl>
                                          <p:spTgt spid="1319"/>
                                        </p:tgtEl>
                                      </p:cBhvr>
                                      <p:by x="105000" y="105000"/>
                                    </p:animScale>
                                  </p:childTnLst>
                                </p:cTn>
                              </p:par>
                              <p:par>
                                <p:cTn id="30" presetID="10" presetClass="entr" presetSubtype="0"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9" grpId="0" animBg="1"/>
      <p:bldP spid="39" grpId="0" animBg="1"/>
      <p:bldP spid="41" grpId="0" animBg="1"/>
      <p:bldP spid="4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3823"/>
        <p:cNvGrpSpPr/>
        <p:nvPr/>
      </p:nvGrpSpPr>
      <p:grpSpPr>
        <a:xfrm>
          <a:off x="0" y="0"/>
          <a:ext cx="0" cy="0"/>
          <a:chOff x="0" y="0"/>
          <a:chExt cx="0" cy="0"/>
        </a:xfrm>
      </p:grpSpPr>
      <p:sp>
        <p:nvSpPr>
          <p:cNvPr id="3824" name="Google Shape;3824;p138"/>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objectCategory</a:t>
            </a:r>
            <a:endParaRPr/>
          </a:p>
        </p:txBody>
      </p:sp>
      <p:sp>
        <p:nvSpPr>
          <p:cNvPr id="3825" name="Google Shape;3825;p138"/>
          <p:cNvSpPr txBox="1">
            <a:spLocks noGrp="1"/>
          </p:cNvSpPr>
          <p:nvPr>
            <p:ph type="body" idx="1"/>
          </p:nvPr>
        </p:nvSpPr>
        <p:spPr>
          <a:xfrm>
            <a:off x="530225" y="1412875"/>
            <a:ext cx="7497763" cy="5016500"/>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Values: </a:t>
            </a:r>
            <a:endParaRPr/>
          </a:p>
          <a:p>
            <a:pPr marL="639763" lvl="1" indent="-236537" algn="l" rtl="0">
              <a:spcBef>
                <a:spcPts val="550"/>
              </a:spcBef>
              <a:spcAft>
                <a:spcPts val="0"/>
              </a:spcAft>
              <a:buSzPts val="2000"/>
              <a:buChar char="◦"/>
            </a:pPr>
            <a:r>
              <a:rPr lang="en-US">
                <a:solidFill>
                  <a:srgbClr val="5F497A"/>
                </a:solidFill>
              </a:rPr>
              <a:t>intellectual entity</a:t>
            </a:r>
            <a:endParaRPr/>
          </a:p>
          <a:p>
            <a:pPr marL="639763" lvl="1" indent="-236537" algn="l" rtl="0">
              <a:spcBef>
                <a:spcPts val="550"/>
              </a:spcBef>
              <a:spcAft>
                <a:spcPts val="0"/>
              </a:spcAft>
              <a:buSzPts val="2000"/>
              <a:buChar char="◦"/>
            </a:pPr>
            <a:r>
              <a:rPr lang="en-US">
                <a:solidFill>
                  <a:srgbClr val="5F497A"/>
                </a:solidFill>
              </a:rPr>
              <a:t>representation</a:t>
            </a:r>
            <a:endParaRPr/>
          </a:p>
          <a:p>
            <a:pPr marL="639763" lvl="1" indent="-236537" algn="l" rtl="0">
              <a:spcBef>
                <a:spcPts val="550"/>
              </a:spcBef>
              <a:spcAft>
                <a:spcPts val="0"/>
              </a:spcAft>
              <a:buSzPts val="2000"/>
              <a:buChar char="◦"/>
            </a:pPr>
            <a:r>
              <a:rPr lang="en-US">
                <a:solidFill>
                  <a:srgbClr val="5F497A"/>
                </a:solidFill>
              </a:rPr>
              <a:t>file</a:t>
            </a:r>
            <a:endParaRPr/>
          </a:p>
          <a:p>
            <a:pPr marL="639763" lvl="1" indent="-236537" algn="l" rtl="0">
              <a:spcBef>
                <a:spcPts val="550"/>
              </a:spcBef>
              <a:spcAft>
                <a:spcPts val="0"/>
              </a:spcAft>
              <a:buSzPts val="2000"/>
              <a:buChar char="◦"/>
            </a:pPr>
            <a:r>
              <a:rPr lang="en-US">
                <a:solidFill>
                  <a:srgbClr val="5F497A"/>
                </a:solidFill>
              </a:rPr>
              <a:t>bitstream</a:t>
            </a:r>
            <a:br>
              <a:rPr lang="en-US"/>
            </a:br>
            <a:endParaRPr/>
          </a:p>
          <a:p>
            <a:pPr marL="365125" lvl="0" indent="-282575" algn="l" rtl="0">
              <a:spcBef>
                <a:spcPts val="600"/>
              </a:spcBef>
              <a:spcAft>
                <a:spcPts val="0"/>
              </a:spcAft>
              <a:buSzPts val="1600"/>
              <a:buChar char="▪"/>
            </a:pPr>
            <a:r>
              <a:rPr lang="en-US"/>
              <a:t>Implemented as an xsi:type in PREMIS XML-schema so not explicitly recorded</a:t>
            </a:r>
            <a:endParaRPr/>
          </a:p>
          <a:p>
            <a:pPr marL="365125" lvl="0" indent="-180975" algn="l" rtl="0">
              <a:spcBef>
                <a:spcPts val="600"/>
              </a:spcBef>
              <a:spcAft>
                <a:spcPts val="0"/>
              </a:spcAft>
              <a:buSzPts val="1600"/>
              <a:buNone/>
            </a:pPr>
            <a:endParaRPr/>
          </a:p>
        </p:txBody>
      </p:sp>
      <p:sp>
        <p:nvSpPr>
          <p:cNvPr id="3826" name="Google Shape;3826;p138"/>
          <p:cNvSpPr txBox="1"/>
          <p:nvPr/>
        </p:nvSpPr>
        <p:spPr>
          <a:xfrm>
            <a:off x="746125" y="4362450"/>
            <a:ext cx="8505825" cy="2019300"/>
          </a:xfrm>
          <a:prstGeom prst="rect">
            <a:avLst/>
          </a:prstGeom>
          <a:solidFill>
            <a:schemeClr val="lt1"/>
          </a:solidFill>
          <a:ln>
            <a:noFill/>
          </a:ln>
        </p:spPr>
        <p:txBody>
          <a:bodyPr spcFirstLastPara="1" wrap="square" lIns="91425" tIns="45700" rIns="91425" bIns="45700" anchor="t" anchorCtr="0">
            <a:noAutofit/>
          </a:bodyPr>
          <a:lstStyle/>
          <a:p>
            <a:pPr marL="82550" marR="0" lvl="0" indent="0" algn="l" rtl="0">
              <a:lnSpc>
                <a:spcPct val="100000"/>
              </a:lnSpc>
              <a:spcBef>
                <a:spcPts val="0"/>
              </a:spcBef>
              <a:spcAft>
                <a:spcPts val="0"/>
              </a:spcAft>
              <a:buClr>
                <a:srgbClr val="E46C0A"/>
              </a:buClr>
              <a:buSzPts val="1120"/>
              <a:buFont typeface="Noto Sans Symbols"/>
              <a:buNone/>
            </a:pPr>
            <a:r>
              <a:rPr lang="en-US" sz="1400" b="0" i="0" u="none" strike="noStrike" cap="none">
                <a:solidFill>
                  <a:srgbClr val="366092"/>
                </a:solidFill>
                <a:latin typeface="Verdana"/>
                <a:ea typeface="Verdana"/>
                <a:cs typeface="Verdana"/>
                <a:sym typeface="Verdana"/>
              </a:rPr>
              <a:t>&lt;</a:t>
            </a:r>
            <a:r>
              <a:rPr lang="en-US" sz="1400" b="1" i="0" u="none" strike="noStrike" cap="none">
                <a:solidFill>
                  <a:srgbClr val="366092"/>
                </a:solidFill>
                <a:latin typeface="Verdana"/>
                <a:ea typeface="Verdana"/>
                <a:cs typeface="Verdana"/>
                <a:sym typeface="Verdana"/>
              </a:rPr>
              <a:t>premis</a:t>
            </a:r>
            <a:r>
              <a:rPr lang="en-US" sz="1400" b="0" i="0" u="none" strike="noStrike" cap="none">
                <a:solidFill>
                  <a:srgbClr val="366092"/>
                </a:solidFill>
                <a:latin typeface="Verdana"/>
                <a:ea typeface="Verdana"/>
                <a:cs typeface="Verdana"/>
                <a:sym typeface="Verdana"/>
              </a:rPr>
              <a:t>&gt;</a:t>
            </a:r>
            <a:endParaRPr/>
          </a:p>
          <a:p>
            <a:pPr marL="82550" marR="0" lvl="0" indent="0" algn="l" rtl="0">
              <a:lnSpc>
                <a:spcPct val="100000"/>
              </a:lnSpc>
              <a:spcBef>
                <a:spcPts val="0"/>
              </a:spcBef>
              <a:spcAft>
                <a:spcPts val="0"/>
              </a:spcAft>
              <a:buClr>
                <a:srgbClr val="E46C0A"/>
              </a:buClr>
              <a:buSzPts val="800"/>
              <a:buFont typeface="Noto Sans Symbols"/>
              <a:buNone/>
            </a:pPr>
            <a:endParaRPr sz="1000" b="0" i="0" u="none" strike="noStrike" cap="none">
              <a:solidFill>
                <a:srgbClr val="366092"/>
              </a:solidFill>
              <a:latin typeface="Verdana"/>
              <a:ea typeface="Verdana"/>
              <a:cs typeface="Verdana"/>
              <a:sym typeface="Verdana"/>
            </a:endParaRPr>
          </a:p>
          <a:p>
            <a:pPr marL="82550" marR="0" lvl="0" indent="0" algn="l" rtl="0">
              <a:lnSpc>
                <a:spcPct val="100000"/>
              </a:lnSpc>
              <a:spcBef>
                <a:spcPts val="0"/>
              </a:spcBef>
              <a:spcAft>
                <a:spcPts val="0"/>
              </a:spcAft>
              <a:buClr>
                <a:srgbClr val="E46C0A"/>
              </a:buClr>
              <a:buSzPts val="1120"/>
              <a:buFont typeface="Noto Sans Symbols"/>
              <a:buNone/>
            </a:pPr>
            <a:r>
              <a:rPr lang="en-US" sz="1400" b="0" i="0" u="none" strike="noStrike" cap="none">
                <a:solidFill>
                  <a:srgbClr val="366092"/>
                </a:solidFill>
                <a:latin typeface="Verdana"/>
                <a:ea typeface="Verdana"/>
                <a:cs typeface="Verdana"/>
                <a:sym typeface="Verdana"/>
              </a:rPr>
              <a:t>   &lt;</a:t>
            </a:r>
            <a:r>
              <a:rPr lang="en-US" sz="1400" b="1" i="0" u="none" strike="noStrike" cap="none">
                <a:solidFill>
                  <a:srgbClr val="366092"/>
                </a:solidFill>
                <a:latin typeface="Verdana"/>
                <a:ea typeface="Verdana"/>
                <a:cs typeface="Verdana"/>
                <a:sym typeface="Verdana"/>
              </a:rPr>
              <a:t>object </a:t>
            </a:r>
            <a:r>
              <a:rPr lang="en-US" sz="1400" b="0" i="0" u="none" strike="noStrike" cap="none">
                <a:solidFill>
                  <a:srgbClr val="366092"/>
                </a:solidFill>
                <a:latin typeface="Verdana"/>
                <a:ea typeface="Verdana"/>
                <a:cs typeface="Verdana"/>
                <a:sym typeface="Verdana"/>
              </a:rPr>
              <a:t>xsi:type="</a:t>
            </a:r>
            <a:r>
              <a:rPr lang="en-US" sz="1400" b="0" i="0" u="none" strike="noStrike" cap="none">
                <a:solidFill>
                  <a:srgbClr val="974806"/>
                </a:solidFill>
                <a:latin typeface="Verdana"/>
                <a:ea typeface="Verdana"/>
                <a:cs typeface="Verdana"/>
                <a:sym typeface="Verdana"/>
              </a:rPr>
              <a:t>file</a:t>
            </a:r>
            <a:r>
              <a:rPr lang="en-US" sz="1400" b="0" i="0" u="none" strike="noStrike" cap="none">
                <a:solidFill>
                  <a:srgbClr val="366092"/>
                </a:solidFill>
                <a:latin typeface="Verdana"/>
                <a:ea typeface="Verdana"/>
                <a:cs typeface="Verdana"/>
                <a:sym typeface="Verdana"/>
              </a:rPr>
              <a:t>"&gt;</a:t>
            </a:r>
            <a:endParaRPr/>
          </a:p>
          <a:p>
            <a:pPr marL="82550" marR="0" lvl="0" indent="0" algn="l" rtl="0">
              <a:lnSpc>
                <a:spcPct val="100000"/>
              </a:lnSpc>
              <a:spcBef>
                <a:spcPts val="0"/>
              </a:spcBef>
              <a:spcAft>
                <a:spcPts val="0"/>
              </a:spcAft>
              <a:buClr>
                <a:srgbClr val="E46C0A"/>
              </a:buClr>
              <a:buSzPts val="1120"/>
              <a:buFont typeface="Noto Sans Symbols"/>
              <a:buNone/>
            </a:pPr>
            <a:r>
              <a:rPr lang="en-US" sz="1400" b="0" i="0" u="none" strike="noStrike" cap="none">
                <a:solidFill>
                  <a:srgbClr val="366092"/>
                </a:solidFill>
                <a:latin typeface="Verdana"/>
                <a:ea typeface="Verdana"/>
                <a:cs typeface="Verdana"/>
                <a:sym typeface="Verdana"/>
              </a:rPr>
              <a:t>          ...</a:t>
            </a:r>
            <a:endParaRPr/>
          </a:p>
          <a:p>
            <a:pPr marL="82550" marR="0" lvl="0" indent="0" algn="l" rtl="0">
              <a:lnSpc>
                <a:spcPct val="100000"/>
              </a:lnSpc>
              <a:spcBef>
                <a:spcPts val="0"/>
              </a:spcBef>
              <a:spcAft>
                <a:spcPts val="0"/>
              </a:spcAft>
              <a:buClr>
                <a:srgbClr val="E46C0A"/>
              </a:buClr>
              <a:buSzPts val="1120"/>
              <a:buFont typeface="Noto Sans Symbols"/>
              <a:buNone/>
            </a:pPr>
            <a:r>
              <a:rPr lang="en-US" sz="1400" b="0" i="0" u="none" strike="noStrike" cap="none">
                <a:solidFill>
                  <a:srgbClr val="366092"/>
                </a:solidFill>
                <a:latin typeface="Verdana"/>
                <a:ea typeface="Verdana"/>
                <a:cs typeface="Verdana"/>
                <a:sym typeface="Verdana"/>
              </a:rPr>
              <a:t>   &lt;/</a:t>
            </a:r>
            <a:r>
              <a:rPr lang="en-US" sz="1400" b="1" i="0" u="none" strike="noStrike" cap="none">
                <a:solidFill>
                  <a:srgbClr val="366092"/>
                </a:solidFill>
                <a:latin typeface="Verdana"/>
                <a:ea typeface="Verdana"/>
                <a:cs typeface="Verdana"/>
                <a:sym typeface="Verdana"/>
              </a:rPr>
              <a:t>object</a:t>
            </a:r>
            <a:r>
              <a:rPr lang="en-US" sz="1400" b="0" i="0" u="none" strike="noStrike" cap="none">
                <a:solidFill>
                  <a:srgbClr val="366092"/>
                </a:solidFill>
                <a:latin typeface="Verdana"/>
                <a:ea typeface="Verdana"/>
                <a:cs typeface="Verdana"/>
                <a:sym typeface="Verdana"/>
              </a:rPr>
              <a:t>&gt;</a:t>
            </a:r>
            <a:endParaRPr/>
          </a:p>
          <a:p>
            <a:pPr marL="82550" marR="0" lvl="0" indent="0" algn="l" rtl="0">
              <a:lnSpc>
                <a:spcPct val="100000"/>
              </a:lnSpc>
              <a:spcBef>
                <a:spcPts val="0"/>
              </a:spcBef>
              <a:spcAft>
                <a:spcPts val="0"/>
              </a:spcAft>
              <a:buClr>
                <a:srgbClr val="E46C0A"/>
              </a:buClr>
              <a:buSzPts val="1120"/>
              <a:buFont typeface="Noto Sans Symbols"/>
              <a:buNone/>
            </a:pPr>
            <a:r>
              <a:rPr lang="en-US" sz="1400" b="0" i="0" u="none" strike="noStrike" cap="none">
                <a:solidFill>
                  <a:srgbClr val="366092"/>
                </a:solidFill>
                <a:latin typeface="Verdana"/>
                <a:ea typeface="Verdana"/>
                <a:cs typeface="Verdana"/>
                <a:sym typeface="Verdana"/>
              </a:rPr>
              <a:t>   ...</a:t>
            </a:r>
            <a:endParaRPr/>
          </a:p>
          <a:p>
            <a:pPr marL="82550" marR="0" lvl="0" indent="0" algn="l" rtl="0">
              <a:lnSpc>
                <a:spcPct val="100000"/>
              </a:lnSpc>
              <a:spcBef>
                <a:spcPts val="0"/>
              </a:spcBef>
              <a:spcAft>
                <a:spcPts val="0"/>
              </a:spcAft>
              <a:buClr>
                <a:srgbClr val="E46C0A"/>
              </a:buClr>
              <a:buSzPts val="1120"/>
              <a:buFont typeface="Noto Sans Symbols"/>
              <a:buNone/>
            </a:pPr>
            <a:r>
              <a:rPr lang="en-US" sz="1400" b="0" i="0" u="none" strike="noStrike" cap="none">
                <a:solidFill>
                  <a:srgbClr val="366092"/>
                </a:solidFill>
                <a:latin typeface="Verdana"/>
                <a:ea typeface="Verdana"/>
                <a:cs typeface="Verdana"/>
                <a:sym typeface="Verdana"/>
              </a:rPr>
              <a:t>&lt;/</a:t>
            </a:r>
            <a:r>
              <a:rPr lang="en-US" sz="1400" b="1" i="0" u="none" strike="noStrike" cap="none">
                <a:solidFill>
                  <a:srgbClr val="366092"/>
                </a:solidFill>
                <a:latin typeface="Verdana"/>
                <a:ea typeface="Verdana"/>
                <a:cs typeface="Verdana"/>
                <a:sym typeface="Verdana"/>
              </a:rPr>
              <a:t>premis</a:t>
            </a:r>
            <a:r>
              <a:rPr lang="en-US" sz="1400" b="0" i="0" u="none" strike="noStrike" cap="none">
                <a:solidFill>
                  <a:srgbClr val="366092"/>
                </a:solidFill>
                <a:latin typeface="Verdana"/>
                <a:ea typeface="Verdana"/>
                <a:cs typeface="Verdana"/>
                <a:sym typeface="Verdana"/>
              </a:rPr>
              <a:t>&gt;</a:t>
            </a:r>
            <a:endParaRPr/>
          </a:p>
        </p:txBody>
      </p:sp>
      <p:sp>
        <p:nvSpPr>
          <p:cNvPr id="3827" name="Google Shape;3827;p138"/>
          <p:cNvSpPr/>
          <p:nvPr/>
        </p:nvSpPr>
        <p:spPr>
          <a:xfrm>
            <a:off x="971550" y="4724400"/>
            <a:ext cx="2520950" cy="288925"/>
          </a:xfrm>
          <a:prstGeom prst="roundRect">
            <a:avLst>
              <a:gd name="adj" fmla="val 16667"/>
            </a:avLst>
          </a:prstGeom>
          <a:noFill/>
          <a:ln w="2857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pic>
        <p:nvPicPr>
          <p:cNvPr id="3828" name="Google Shape;3828;p138"/>
          <p:cNvPicPr preferRelativeResize="0"/>
          <p:nvPr/>
        </p:nvPicPr>
        <p:blipFill rotWithShape="1">
          <a:blip r:embed="rId3">
            <a:alphaModFix/>
          </a:blip>
          <a:srcRect/>
          <a:stretch/>
        </p:blipFill>
        <p:spPr>
          <a:xfrm>
            <a:off x="8018463" y="863600"/>
            <a:ext cx="358775" cy="539750"/>
          </a:xfrm>
          <a:prstGeom prst="rect">
            <a:avLst/>
          </a:prstGeom>
          <a:noFill/>
          <a:ln>
            <a:noFill/>
          </a:ln>
        </p:spPr>
      </p:pic>
      <p:pic>
        <p:nvPicPr>
          <p:cNvPr id="3829" name="Google Shape;3829;p138" descr="Picture-TIFF-icon"/>
          <p:cNvPicPr preferRelativeResize="0"/>
          <p:nvPr/>
        </p:nvPicPr>
        <p:blipFill rotWithShape="1">
          <a:blip r:embed="rId4">
            <a:alphaModFix/>
          </a:blip>
          <a:srcRect/>
          <a:stretch/>
        </p:blipFill>
        <p:spPr>
          <a:xfrm>
            <a:off x="6672263" y="931863"/>
            <a:ext cx="571500" cy="568325"/>
          </a:xfrm>
          <a:prstGeom prst="rect">
            <a:avLst/>
          </a:prstGeom>
          <a:noFill/>
          <a:ln>
            <a:noFill/>
          </a:ln>
        </p:spPr>
      </p:pic>
      <p:grpSp>
        <p:nvGrpSpPr>
          <p:cNvPr id="3830" name="Google Shape;3830;p138"/>
          <p:cNvGrpSpPr/>
          <p:nvPr/>
        </p:nvGrpSpPr>
        <p:grpSpPr>
          <a:xfrm>
            <a:off x="7207250" y="865188"/>
            <a:ext cx="820738" cy="677862"/>
            <a:chOff x="3651" y="1434"/>
            <a:chExt cx="687" cy="726"/>
          </a:xfrm>
        </p:grpSpPr>
        <p:pic>
          <p:nvPicPr>
            <p:cNvPr id="3831" name="Google Shape;3831;p138" descr="Picture-TIFF-icon"/>
            <p:cNvPicPr preferRelativeResize="0"/>
            <p:nvPr/>
          </p:nvPicPr>
          <p:blipFill rotWithShape="1">
            <a:blip r:embed="rId4">
              <a:alphaModFix/>
            </a:blip>
            <a:srcRect/>
            <a:stretch/>
          </p:blipFill>
          <p:spPr>
            <a:xfrm>
              <a:off x="3833" y="1434"/>
              <a:ext cx="505" cy="505"/>
            </a:xfrm>
            <a:prstGeom prst="rect">
              <a:avLst/>
            </a:prstGeom>
            <a:noFill/>
            <a:ln>
              <a:noFill/>
            </a:ln>
          </p:spPr>
        </p:pic>
        <p:pic>
          <p:nvPicPr>
            <p:cNvPr id="3832" name="Google Shape;3832;p138" descr="Picture-TIFF-icon"/>
            <p:cNvPicPr preferRelativeResize="0"/>
            <p:nvPr/>
          </p:nvPicPr>
          <p:blipFill rotWithShape="1">
            <a:blip r:embed="rId4">
              <a:alphaModFix/>
            </a:blip>
            <a:srcRect/>
            <a:stretch/>
          </p:blipFill>
          <p:spPr>
            <a:xfrm>
              <a:off x="3787" y="1480"/>
              <a:ext cx="505" cy="505"/>
            </a:xfrm>
            <a:prstGeom prst="rect">
              <a:avLst/>
            </a:prstGeom>
            <a:noFill/>
            <a:ln>
              <a:noFill/>
            </a:ln>
          </p:spPr>
        </p:pic>
        <p:pic>
          <p:nvPicPr>
            <p:cNvPr id="3833" name="Google Shape;3833;p138" descr="Picture-TIFF-icon"/>
            <p:cNvPicPr preferRelativeResize="0"/>
            <p:nvPr/>
          </p:nvPicPr>
          <p:blipFill rotWithShape="1">
            <a:blip r:embed="rId4">
              <a:alphaModFix/>
            </a:blip>
            <a:srcRect/>
            <a:stretch/>
          </p:blipFill>
          <p:spPr>
            <a:xfrm>
              <a:off x="3742" y="1525"/>
              <a:ext cx="506" cy="506"/>
            </a:xfrm>
            <a:prstGeom prst="rect">
              <a:avLst/>
            </a:prstGeom>
            <a:noFill/>
            <a:ln>
              <a:noFill/>
            </a:ln>
          </p:spPr>
        </p:pic>
        <p:pic>
          <p:nvPicPr>
            <p:cNvPr id="3834" name="Google Shape;3834;p138" descr="doc_xml_icon"/>
            <p:cNvPicPr preferRelativeResize="0"/>
            <p:nvPr/>
          </p:nvPicPr>
          <p:blipFill rotWithShape="1">
            <a:blip r:embed="rId5">
              <a:alphaModFix/>
            </a:blip>
            <a:srcRect/>
            <a:stretch/>
          </p:blipFill>
          <p:spPr>
            <a:xfrm>
              <a:off x="3696" y="1570"/>
              <a:ext cx="499" cy="499"/>
            </a:xfrm>
            <a:prstGeom prst="rect">
              <a:avLst/>
            </a:prstGeom>
            <a:noFill/>
            <a:ln>
              <a:noFill/>
            </a:ln>
          </p:spPr>
        </p:pic>
        <p:pic>
          <p:nvPicPr>
            <p:cNvPr id="3835" name="Google Shape;3835;p138" descr="doc_xml_icon"/>
            <p:cNvPicPr preferRelativeResize="0"/>
            <p:nvPr/>
          </p:nvPicPr>
          <p:blipFill rotWithShape="1">
            <a:blip r:embed="rId5">
              <a:alphaModFix/>
            </a:blip>
            <a:srcRect/>
            <a:stretch/>
          </p:blipFill>
          <p:spPr>
            <a:xfrm>
              <a:off x="3651" y="1661"/>
              <a:ext cx="499" cy="499"/>
            </a:xfrm>
            <a:prstGeom prst="rect">
              <a:avLst/>
            </a:prstGeom>
            <a:noFill/>
            <a:ln>
              <a:noFill/>
            </a:ln>
          </p:spPr>
        </p:pic>
      </p:grpSp>
      <p:grpSp>
        <p:nvGrpSpPr>
          <p:cNvPr id="2" name="Gruppe 1"/>
          <p:cNvGrpSpPr>
            <a:grpSpLocks noChangeAspect="1"/>
          </p:cNvGrpSpPr>
          <p:nvPr/>
        </p:nvGrpSpPr>
        <p:grpSpPr>
          <a:xfrm>
            <a:off x="3912840" y="1821674"/>
            <a:ext cx="4464398" cy="1440000"/>
            <a:chOff x="395288" y="1824767"/>
            <a:chExt cx="8115766" cy="2617756"/>
          </a:xfrm>
        </p:grpSpPr>
        <p:pic>
          <p:nvPicPr>
            <p:cNvPr id="14" name="Google Shape;3875;p140" descr="Picture-TIFF-icon"/>
            <p:cNvPicPr preferRelativeResize="0"/>
            <p:nvPr/>
          </p:nvPicPr>
          <p:blipFill rotWithShape="1">
            <a:blip r:embed="rId4">
              <a:alphaModFix/>
            </a:blip>
            <a:srcRect/>
            <a:stretch/>
          </p:blipFill>
          <p:spPr>
            <a:xfrm>
              <a:off x="6805111" y="2321825"/>
              <a:ext cx="461962" cy="471487"/>
            </a:xfrm>
            <a:prstGeom prst="rect">
              <a:avLst/>
            </a:prstGeom>
            <a:noFill/>
            <a:ln>
              <a:noFill/>
            </a:ln>
          </p:spPr>
        </p:pic>
        <p:sp>
          <p:nvSpPr>
            <p:cNvPr id="15" name="Google Shape;3876;p140"/>
            <p:cNvSpPr/>
            <p:nvPr/>
          </p:nvSpPr>
          <p:spPr>
            <a:xfrm>
              <a:off x="2987675" y="2652367"/>
              <a:ext cx="1175883" cy="488950"/>
            </a:xfrm>
            <a:prstGeom prst="roundRect">
              <a:avLst>
                <a:gd name="adj" fmla="val 16667"/>
              </a:avLst>
            </a:prstGeom>
            <a:gradFill>
              <a:gsLst>
                <a:gs pos="0">
                  <a:srgbClr val="92B1D6"/>
                </a:gs>
                <a:gs pos="50000">
                  <a:srgbClr val="D1DFF5"/>
                </a:gs>
                <a:gs pos="100000">
                  <a:srgbClr val="E8EFF9"/>
                </a:gs>
              </a:gsLst>
              <a:lin ang="13500000" scaled="0"/>
            </a:gradFill>
            <a:ln w="28575" cap="flat" cmpd="sng">
              <a:solidFill>
                <a:schemeClr val="dk1"/>
              </a:solidFill>
              <a:prstDash val="solid"/>
              <a:round/>
              <a:headEnd type="none" w="sm" len="sm"/>
              <a:tailEnd type="none" w="sm" len="sm"/>
            </a:ln>
          </p:spPr>
          <p:txBody>
            <a:bodyPr spcFirstLastPara="1" wrap="square" lIns="91425" tIns="0" rIns="91425" bIns="0" anchor="ctr" anchorCtr="0">
              <a:noAutofit/>
            </a:bodyPr>
            <a:lstStyle/>
            <a:p>
              <a:pPr marR="0" lvl="0" algn="ctr" rtl="0">
                <a:lnSpc>
                  <a:spcPct val="113333"/>
                </a:lnSpc>
                <a:spcBef>
                  <a:spcPts val="0"/>
                </a:spcBef>
                <a:spcAft>
                  <a:spcPts val="0"/>
                </a:spcAft>
                <a:buClr>
                  <a:srgbClr val="000000"/>
                </a:buClr>
                <a:buSzPts val="1500"/>
                <a:buFont typeface="Verdana"/>
                <a:buNone/>
              </a:pPr>
              <a:r>
                <a:rPr lang="en-US" sz="600" b="0" i="0" u="none" strike="noStrike" cap="none" dirty="0">
                  <a:solidFill>
                    <a:srgbClr val="000000"/>
                  </a:solidFill>
                  <a:latin typeface="Verdana"/>
                  <a:ea typeface="Verdana"/>
                  <a:cs typeface="Verdana"/>
                  <a:sym typeface="Verdana"/>
                </a:rPr>
                <a:t>Original TIFFs</a:t>
              </a:r>
              <a:endParaRPr sz="500" dirty="0"/>
            </a:p>
          </p:txBody>
        </p:sp>
        <p:cxnSp>
          <p:nvCxnSpPr>
            <p:cNvPr id="16" name="Google Shape;3877;p140"/>
            <p:cNvCxnSpPr>
              <a:stCxn id="19" idx="6"/>
              <a:endCxn id="15" idx="1"/>
            </p:cNvCxnSpPr>
            <p:nvPr/>
          </p:nvCxnSpPr>
          <p:spPr>
            <a:xfrm>
              <a:off x="1697112" y="2892651"/>
              <a:ext cx="1290563" cy="4191"/>
            </a:xfrm>
            <a:prstGeom prst="bentConnector3">
              <a:avLst>
                <a:gd name="adj1" fmla="val 50000"/>
              </a:avLst>
            </a:prstGeom>
            <a:noFill/>
            <a:ln w="28575" cap="flat" cmpd="sng">
              <a:solidFill>
                <a:schemeClr val="dk1"/>
              </a:solidFill>
              <a:prstDash val="solid"/>
              <a:round/>
              <a:headEnd type="none" w="med" len="med"/>
              <a:tailEnd type="stealth" w="med" len="med"/>
            </a:ln>
          </p:spPr>
        </p:cxnSp>
        <p:cxnSp>
          <p:nvCxnSpPr>
            <p:cNvPr id="17" name="Google Shape;3879;p140"/>
            <p:cNvCxnSpPr>
              <a:stCxn id="19" idx="6"/>
              <a:endCxn id="21" idx="1"/>
            </p:cNvCxnSpPr>
            <p:nvPr/>
          </p:nvCxnSpPr>
          <p:spPr>
            <a:xfrm>
              <a:off x="1697112" y="2892651"/>
              <a:ext cx="1290564" cy="1261871"/>
            </a:xfrm>
            <a:prstGeom prst="bentConnector3">
              <a:avLst>
                <a:gd name="adj1" fmla="val 50000"/>
              </a:avLst>
            </a:prstGeom>
            <a:noFill/>
            <a:ln w="28575" cap="flat" cmpd="sng">
              <a:solidFill>
                <a:schemeClr val="dk1"/>
              </a:solidFill>
              <a:prstDash val="solid"/>
              <a:round/>
              <a:headEnd type="none" w="med" len="med"/>
              <a:tailEnd type="stealth" w="med" len="med"/>
            </a:ln>
          </p:spPr>
        </p:cxnSp>
        <p:grpSp>
          <p:nvGrpSpPr>
            <p:cNvPr id="18" name="Google Shape;3881;p140"/>
            <p:cNvGrpSpPr/>
            <p:nvPr/>
          </p:nvGrpSpPr>
          <p:grpSpPr>
            <a:xfrm>
              <a:off x="725487" y="2564904"/>
              <a:ext cx="979488" cy="649287"/>
              <a:chOff x="3924004" y="785794"/>
              <a:chExt cx="979874" cy="649148"/>
            </a:xfrm>
          </p:grpSpPr>
          <p:sp>
            <p:nvSpPr>
              <p:cNvPr id="19" name="Google Shape;3878;p140"/>
              <p:cNvSpPr/>
              <p:nvPr/>
            </p:nvSpPr>
            <p:spPr>
              <a:xfrm>
                <a:off x="3924004" y="792000"/>
                <a:ext cx="972008" cy="642942"/>
              </a:xfrm>
              <a:prstGeom prst="ellipse">
                <a:avLst/>
              </a:prstGeom>
              <a:solidFill>
                <a:srgbClr val="92B1D6"/>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Gill Sans"/>
                  <a:buNone/>
                </a:pPr>
                <a:endParaRPr sz="700" b="0" i="0" u="none" strike="noStrike" cap="none">
                  <a:solidFill>
                    <a:srgbClr val="000000"/>
                  </a:solidFill>
                  <a:latin typeface="Verdana"/>
                  <a:ea typeface="Verdana"/>
                  <a:cs typeface="Verdana"/>
                  <a:sym typeface="Verdana"/>
                </a:endParaRPr>
              </a:p>
            </p:txBody>
          </p:sp>
          <p:sp>
            <p:nvSpPr>
              <p:cNvPr id="20" name="Google Shape;3882;p140"/>
              <p:cNvSpPr txBox="1"/>
              <p:nvPr/>
            </p:nvSpPr>
            <p:spPr>
              <a:xfrm>
                <a:off x="3966961" y="785794"/>
                <a:ext cx="936917" cy="50337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Verdana"/>
                  <a:buNone/>
                </a:pPr>
                <a:r>
                  <a:rPr lang="en-US" sz="600" b="1" i="0" u="none" strike="noStrike" cap="none" dirty="0">
                    <a:solidFill>
                      <a:srgbClr val="000000"/>
                    </a:solidFill>
                    <a:latin typeface="Verdana"/>
                    <a:ea typeface="Verdana"/>
                    <a:cs typeface="Verdana"/>
                    <a:sym typeface="Verdana"/>
                  </a:rPr>
                  <a:t>Book </a:t>
                </a:r>
                <a:br>
                  <a:rPr lang="en-US" sz="600" b="1" i="0" u="none" strike="noStrike" cap="none" dirty="0">
                    <a:solidFill>
                      <a:srgbClr val="000000"/>
                    </a:solidFill>
                    <a:latin typeface="Verdana"/>
                    <a:ea typeface="Verdana"/>
                    <a:cs typeface="Verdana"/>
                    <a:sym typeface="Verdana"/>
                  </a:rPr>
                </a:br>
                <a:r>
                  <a:rPr lang="en-US" sz="600" b="1" i="0" u="none" strike="noStrike" cap="none" dirty="0">
                    <a:solidFill>
                      <a:srgbClr val="000000"/>
                    </a:solidFill>
                    <a:latin typeface="Verdana"/>
                    <a:ea typeface="Verdana"/>
                    <a:cs typeface="Verdana"/>
                    <a:sym typeface="Verdana"/>
                  </a:rPr>
                  <a:t>Object</a:t>
                </a:r>
                <a:endParaRPr sz="500" dirty="0"/>
              </a:p>
            </p:txBody>
          </p:sp>
        </p:grpSp>
        <p:sp>
          <p:nvSpPr>
            <p:cNvPr id="21" name="Google Shape;3880;p140"/>
            <p:cNvSpPr/>
            <p:nvPr/>
          </p:nvSpPr>
          <p:spPr>
            <a:xfrm>
              <a:off x="2987676" y="3909147"/>
              <a:ext cx="1159387" cy="490750"/>
            </a:xfrm>
            <a:prstGeom prst="roundRect">
              <a:avLst>
                <a:gd name="adj" fmla="val 16667"/>
              </a:avLst>
            </a:prstGeom>
            <a:gradFill>
              <a:gsLst>
                <a:gs pos="0">
                  <a:srgbClr val="92B1D6"/>
                </a:gs>
                <a:gs pos="50000">
                  <a:srgbClr val="D1DFF5"/>
                </a:gs>
                <a:gs pos="100000">
                  <a:srgbClr val="E8EFF9"/>
                </a:gs>
              </a:gsLst>
              <a:lin ang="13500000" scaled="0"/>
            </a:gradFill>
            <a:ln w="28575" cap="flat" cmpd="sng">
              <a:solidFill>
                <a:schemeClr val="dk1"/>
              </a:solidFill>
              <a:prstDash val="solid"/>
              <a:round/>
              <a:headEnd type="none" w="sm" len="sm"/>
              <a:tailEnd type="none" w="sm" len="sm"/>
            </a:ln>
          </p:spPr>
          <p:txBody>
            <a:bodyPr spcFirstLastPara="1" wrap="square" lIns="91425" tIns="0" rIns="91425" bIns="0" anchor="ctr" anchorCtr="0">
              <a:noAutofit/>
            </a:bodyPr>
            <a:lstStyle/>
            <a:p>
              <a:pPr marR="0" lvl="0" algn="ctr" rtl="0">
                <a:lnSpc>
                  <a:spcPct val="113333"/>
                </a:lnSpc>
                <a:spcBef>
                  <a:spcPts val="0"/>
                </a:spcBef>
                <a:spcAft>
                  <a:spcPts val="0"/>
                </a:spcAft>
                <a:buClr>
                  <a:srgbClr val="000000"/>
                </a:buClr>
                <a:buSzPts val="1500"/>
                <a:buFont typeface="Verdana"/>
                <a:buNone/>
              </a:pPr>
              <a:r>
                <a:rPr lang="en-US" sz="600" b="0" i="0" u="none" strike="noStrike" cap="none" dirty="0">
                  <a:solidFill>
                    <a:srgbClr val="000000"/>
                  </a:solidFill>
                  <a:latin typeface="Verdana"/>
                  <a:ea typeface="Verdana"/>
                  <a:cs typeface="Verdana"/>
                  <a:sym typeface="Verdana"/>
                </a:rPr>
                <a:t>Derived </a:t>
              </a:r>
              <a:br>
                <a:rPr lang="en-US" sz="600" b="0" i="0" u="none" strike="noStrike" cap="none" dirty="0">
                  <a:solidFill>
                    <a:srgbClr val="000000"/>
                  </a:solidFill>
                  <a:latin typeface="Verdana"/>
                  <a:ea typeface="Verdana"/>
                  <a:cs typeface="Verdana"/>
                  <a:sym typeface="Verdana"/>
                </a:rPr>
              </a:br>
              <a:r>
                <a:rPr lang="en-US" sz="600" b="0" i="0" u="none" strike="noStrike" cap="none" dirty="0">
                  <a:solidFill>
                    <a:srgbClr val="000000"/>
                  </a:solidFill>
                  <a:latin typeface="Verdana"/>
                  <a:ea typeface="Verdana"/>
                  <a:cs typeface="Verdana"/>
                  <a:sym typeface="Verdana"/>
                </a:rPr>
                <a:t>e-pub</a:t>
              </a:r>
              <a:endParaRPr sz="600" b="0" i="0" u="none" strike="noStrike" cap="none" dirty="0">
                <a:solidFill>
                  <a:srgbClr val="000000"/>
                </a:solidFill>
                <a:latin typeface="Verdana"/>
                <a:ea typeface="Verdana"/>
                <a:cs typeface="Verdana"/>
                <a:sym typeface="Verdana"/>
              </a:endParaRPr>
            </a:p>
          </p:txBody>
        </p:sp>
        <p:sp>
          <p:nvSpPr>
            <p:cNvPr id="22" name="Google Shape;3883;p140"/>
            <p:cNvSpPr/>
            <p:nvPr/>
          </p:nvSpPr>
          <p:spPr>
            <a:xfrm>
              <a:off x="5470219" y="2303463"/>
              <a:ext cx="900113" cy="488950"/>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marL="0" marR="0" lvl="0" indent="0" algn="ctr" rtl="0">
                <a:lnSpc>
                  <a:spcPct val="80000"/>
                </a:lnSpc>
                <a:spcBef>
                  <a:spcPts val="0"/>
                </a:spcBef>
                <a:spcAft>
                  <a:spcPts val="0"/>
                </a:spcAft>
                <a:buClr>
                  <a:srgbClr val="000000"/>
                </a:buClr>
                <a:buSzPts val="1500"/>
                <a:buFont typeface="Verdana"/>
                <a:buNone/>
              </a:pPr>
              <a:r>
                <a:rPr lang="en-US" sz="600" b="0" i="0" u="none" strike="noStrike" cap="none">
                  <a:solidFill>
                    <a:srgbClr val="000000"/>
                  </a:solidFill>
                  <a:latin typeface="Verdana"/>
                  <a:ea typeface="Verdana"/>
                  <a:cs typeface="Verdana"/>
                  <a:sym typeface="Verdana"/>
                </a:rPr>
                <a:t>TIFF</a:t>
              </a:r>
              <a:br>
                <a:rPr lang="en-US" sz="600" b="0" i="0" u="none" strike="noStrike" cap="none">
                  <a:solidFill>
                    <a:srgbClr val="000000"/>
                  </a:solidFill>
                  <a:latin typeface="Verdana"/>
                  <a:ea typeface="Verdana"/>
                  <a:cs typeface="Verdana"/>
                  <a:sym typeface="Verdana"/>
                </a:rPr>
              </a:br>
              <a:r>
                <a:rPr lang="en-US" sz="600" b="0" i="0" u="none" strike="noStrike" cap="none">
                  <a:solidFill>
                    <a:srgbClr val="000000"/>
                  </a:solidFill>
                  <a:latin typeface="Verdana"/>
                  <a:ea typeface="Verdana"/>
                  <a:cs typeface="Verdana"/>
                  <a:sym typeface="Verdana"/>
                </a:rPr>
                <a:t>p1</a:t>
              </a:r>
              <a:endParaRPr sz="500"/>
            </a:p>
          </p:txBody>
        </p:sp>
        <p:sp>
          <p:nvSpPr>
            <p:cNvPr id="23" name="Google Shape;3884;p140"/>
            <p:cNvSpPr/>
            <p:nvPr/>
          </p:nvSpPr>
          <p:spPr>
            <a:xfrm>
              <a:off x="5470219" y="2879725"/>
              <a:ext cx="900113" cy="488950"/>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t" anchorCtr="0">
              <a:noAutofit/>
            </a:bodyPr>
            <a:lstStyle/>
            <a:p>
              <a:pPr marL="0" marR="0" lvl="0" indent="0" algn="ctr" rtl="0">
                <a:lnSpc>
                  <a:spcPct val="80000"/>
                </a:lnSpc>
                <a:spcBef>
                  <a:spcPts val="0"/>
                </a:spcBef>
                <a:spcAft>
                  <a:spcPts val="0"/>
                </a:spcAft>
                <a:buClr>
                  <a:srgbClr val="000000"/>
                </a:buClr>
                <a:buSzPts val="1500"/>
                <a:buFont typeface="Verdana"/>
                <a:buNone/>
              </a:pPr>
              <a:r>
                <a:rPr lang="en-US" sz="600" b="0" i="0" u="none" strike="noStrike" cap="none">
                  <a:solidFill>
                    <a:srgbClr val="000000"/>
                  </a:solidFill>
                  <a:latin typeface="Verdana"/>
                  <a:ea typeface="Verdana"/>
                  <a:cs typeface="Verdana"/>
                  <a:sym typeface="Verdana"/>
                </a:rPr>
                <a:t>TIFF</a:t>
              </a:r>
              <a:br>
                <a:rPr lang="en-US" sz="600" b="0" i="0" u="none" strike="noStrike" cap="none">
                  <a:solidFill>
                    <a:srgbClr val="000000"/>
                  </a:solidFill>
                  <a:latin typeface="Verdana"/>
                  <a:ea typeface="Verdana"/>
                  <a:cs typeface="Verdana"/>
                  <a:sym typeface="Verdana"/>
                </a:rPr>
              </a:br>
              <a:r>
                <a:rPr lang="en-US" sz="600" b="0" i="0" u="none" strike="noStrike" cap="none">
                  <a:solidFill>
                    <a:srgbClr val="000000"/>
                  </a:solidFill>
                  <a:latin typeface="Verdana"/>
                  <a:ea typeface="Verdana"/>
                  <a:cs typeface="Verdana"/>
                  <a:sym typeface="Verdana"/>
                </a:rPr>
                <a:t>p2</a:t>
              </a:r>
              <a:endParaRPr sz="500"/>
            </a:p>
          </p:txBody>
        </p:sp>
        <p:sp>
          <p:nvSpPr>
            <p:cNvPr id="24" name="Google Shape;3885;p140"/>
            <p:cNvSpPr/>
            <p:nvPr/>
          </p:nvSpPr>
          <p:spPr>
            <a:xfrm>
              <a:off x="5470219" y="3916412"/>
              <a:ext cx="900113" cy="488950"/>
            </a:xfrm>
            <a:prstGeom prst="roundRect">
              <a:avLst>
                <a:gd name="adj" fmla="val 16667"/>
              </a:avLst>
            </a:prstGeom>
            <a:gradFill>
              <a:gsLst>
                <a:gs pos="0">
                  <a:srgbClr val="A5A5A5"/>
                </a:gs>
                <a:gs pos="100000">
                  <a:srgbClr val="C8D7EA"/>
                </a:gs>
              </a:gsLst>
              <a:lin ang="13500000" scaled="0"/>
            </a:gradFill>
            <a:ln w="28575" cap="flat" cmpd="sng">
              <a:solidFill>
                <a:schemeClr val="dk1"/>
              </a:solidFill>
              <a:prstDash val="solid"/>
              <a:round/>
              <a:headEnd type="none" w="sm" len="sm"/>
              <a:tailEnd type="none" w="sm" len="sm"/>
            </a:ln>
          </p:spPr>
          <p:txBody>
            <a:bodyPr spcFirstLastPara="1" wrap="square" lIns="91425" tIns="36000" rIns="91425" bIns="0" anchor="ctr" anchorCtr="0">
              <a:noAutofit/>
            </a:bodyPr>
            <a:lstStyle/>
            <a:p>
              <a:pPr marL="0" marR="0" lvl="0" indent="0" algn="ctr" rtl="0">
                <a:lnSpc>
                  <a:spcPct val="80000"/>
                </a:lnSpc>
                <a:spcBef>
                  <a:spcPts val="0"/>
                </a:spcBef>
                <a:spcAft>
                  <a:spcPts val="0"/>
                </a:spcAft>
                <a:buClr>
                  <a:srgbClr val="000000"/>
                </a:buClr>
                <a:buSzPts val="1500"/>
                <a:buFont typeface="Verdana"/>
                <a:buNone/>
              </a:pPr>
              <a:r>
                <a:rPr lang="en-US" sz="600" b="0" i="0" u="none" strike="noStrike" cap="none">
                  <a:solidFill>
                    <a:srgbClr val="000000"/>
                  </a:solidFill>
                  <a:latin typeface="Verdana"/>
                  <a:ea typeface="Verdana"/>
                  <a:cs typeface="Verdana"/>
                  <a:sym typeface="Verdana"/>
                </a:rPr>
                <a:t>E-pub</a:t>
              </a:r>
              <a:endParaRPr sz="500"/>
            </a:p>
          </p:txBody>
        </p:sp>
        <p:sp>
          <p:nvSpPr>
            <p:cNvPr id="25" name="Google Shape;3886;p140"/>
            <p:cNvSpPr txBox="1"/>
            <p:nvPr/>
          </p:nvSpPr>
          <p:spPr>
            <a:xfrm>
              <a:off x="7071190" y="1824767"/>
              <a:ext cx="1439864" cy="3636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32423"/>
                </a:buClr>
                <a:buSzPts val="1800"/>
                <a:buFont typeface="Verdana"/>
                <a:buNone/>
              </a:pPr>
              <a:r>
                <a:rPr lang="en-US" sz="700" b="1" i="1" u="none" strike="noStrike" cap="none" dirty="0" err="1">
                  <a:solidFill>
                    <a:srgbClr val="632423"/>
                  </a:solidFill>
                  <a:latin typeface="Verdana"/>
                  <a:ea typeface="Verdana"/>
                  <a:cs typeface="Verdana"/>
                  <a:sym typeface="Verdana"/>
                </a:rPr>
                <a:t>bitstream</a:t>
              </a:r>
              <a:endParaRPr sz="500" dirty="0"/>
            </a:p>
          </p:txBody>
        </p:sp>
        <p:sp>
          <p:nvSpPr>
            <p:cNvPr id="26" name="Google Shape;3887;p140"/>
            <p:cNvSpPr txBox="1"/>
            <p:nvPr/>
          </p:nvSpPr>
          <p:spPr>
            <a:xfrm>
              <a:off x="2655249" y="1852124"/>
              <a:ext cx="2108200" cy="3636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32423"/>
                </a:buClr>
                <a:buSzPts val="1800"/>
                <a:buFont typeface="Verdana"/>
                <a:buNone/>
              </a:pPr>
              <a:r>
                <a:rPr lang="en-US" sz="700" b="1" i="1" u="none" strike="noStrike" cap="none" dirty="0">
                  <a:solidFill>
                    <a:srgbClr val="632423"/>
                  </a:solidFill>
                  <a:latin typeface="Verdana"/>
                  <a:ea typeface="Verdana"/>
                  <a:cs typeface="Verdana"/>
                  <a:sym typeface="Verdana"/>
                </a:rPr>
                <a:t>representation</a:t>
              </a:r>
              <a:endParaRPr sz="500" dirty="0"/>
            </a:p>
          </p:txBody>
        </p:sp>
        <p:cxnSp>
          <p:nvCxnSpPr>
            <p:cNvPr id="27" name="Google Shape;3888;p140"/>
            <p:cNvCxnSpPr>
              <a:stCxn id="15" idx="3"/>
              <a:endCxn id="23" idx="1"/>
            </p:cNvCxnSpPr>
            <p:nvPr/>
          </p:nvCxnSpPr>
          <p:spPr>
            <a:xfrm>
              <a:off x="4163558" y="2896842"/>
              <a:ext cx="1306661" cy="227358"/>
            </a:xfrm>
            <a:prstGeom prst="straightConnector1">
              <a:avLst/>
            </a:prstGeom>
            <a:noFill/>
            <a:ln w="28575" cap="flat" cmpd="sng">
              <a:solidFill>
                <a:schemeClr val="dk1"/>
              </a:solidFill>
              <a:prstDash val="solid"/>
              <a:round/>
              <a:headEnd type="none" w="sm" len="sm"/>
              <a:tailEnd type="stealth" w="med" len="med"/>
            </a:ln>
          </p:spPr>
        </p:cxnSp>
        <p:cxnSp>
          <p:nvCxnSpPr>
            <p:cNvPr id="28" name="Google Shape;3889;p140"/>
            <p:cNvCxnSpPr>
              <a:stCxn id="23" idx="3"/>
              <a:endCxn id="37" idx="1"/>
            </p:cNvCxnSpPr>
            <p:nvPr/>
          </p:nvCxnSpPr>
          <p:spPr>
            <a:xfrm flipV="1">
              <a:off x="6370332" y="3119370"/>
              <a:ext cx="420245" cy="4830"/>
            </a:xfrm>
            <a:prstGeom prst="straightConnector1">
              <a:avLst/>
            </a:prstGeom>
            <a:noFill/>
            <a:ln w="28575" cap="flat" cmpd="sng">
              <a:solidFill>
                <a:schemeClr val="dk1"/>
              </a:solidFill>
              <a:prstDash val="solid"/>
              <a:round/>
              <a:headEnd type="none" w="sm" len="sm"/>
              <a:tailEnd type="stealth" w="med" len="med"/>
            </a:ln>
          </p:spPr>
        </p:cxnSp>
        <p:cxnSp>
          <p:nvCxnSpPr>
            <p:cNvPr id="29" name="Google Shape;3890;p140"/>
            <p:cNvCxnSpPr>
              <a:stCxn id="24" idx="3"/>
              <a:endCxn id="38" idx="1"/>
            </p:cNvCxnSpPr>
            <p:nvPr/>
          </p:nvCxnSpPr>
          <p:spPr>
            <a:xfrm>
              <a:off x="6370332" y="4160887"/>
              <a:ext cx="495278" cy="649"/>
            </a:xfrm>
            <a:prstGeom prst="straightConnector1">
              <a:avLst/>
            </a:prstGeom>
            <a:noFill/>
            <a:ln w="28575" cap="flat" cmpd="sng">
              <a:solidFill>
                <a:schemeClr val="dk1"/>
              </a:solidFill>
              <a:prstDash val="solid"/>
              <a:round/>
              <a:headEnd type="none" w="sm" len="sm"/>
              <a:tailEnd type="stealth" w="med" len="med"/>
            </a:ln>
          </p:spPr>
        </p:cxnSp>
        <p:cxnSp>
          <p:nvCxnSpPr>
            <p:cNvPr id="30" name="Google Shape;3891;p140"/>
            <p:cNvCxnSpPr>
              <a:stCxn id="22" idx="3"/>
              <a:endCxn id="14" idx="1"/>
            </p:cNvCxnSpPr>
            <p:nvPr/>
          </p:nvCxnSpPr>
          <p:spPr>
            <a:xfrm>
              <a:off x="6370332" y="2547938"/>
              <a:ext cx="434779" cy="9631"/>
            </a:xfrm>
            <a:prstGeom prst="straightConnector1">
              <a:avLst/>
            </a:prstGeom>
            <a:noFill/>
            <a:ln w="28575" cap="flat" cmpd="sng">
              <a:solidFill>
                <a:schemeClr val="dk1"/>
              </a:solidFill>
              <a:prstDash val="solid"/>
              <a:round/>
              <a:headEnd type="none" w="sm" len="sm"/>
              <a:tailEnd type="stealth" w="med" len="med"/>
            </a:ln>
          </p:spPr>
        </p:cxnSp>
        <p:cxnSp>
          <p:nvCxnSpPr>
            <p:cNvPr id="31" name="Google Shape;3892;p140"/>
            <p:cNvCxnSpPr>
              <a:stCxn id="21" idx="3"/>
              <a:endCxn id="24" idx="1"/>
            </p:cNvCxnSpPr>
            <p:nvPr/>
          </p:nvCxnSpPr>
          <p:spPr>
            <a:xfrm>
              <a:off x="4147063" y="4154522"/>
              <a:ext cx="1323156" cy="6365"/>
            </a:xfrm>
            <a:prstGeom prst="straightConnector1">
              <a:avLst/>
            </a:prstGeom>
            <a:noFill/>
            <a:ln w="28575" cap="flat" cmpd="sng">
              <a:solidFill>
                <a:schemeClr val="dk1"/>
              </a:solidFill>
              <a:prstDash val="solid"/>
              <a:round/>
              <a:headEnd type="none" w="sm" len="sm"/>
              <a:tailEnd type="stealth" w="med" len="med"/>
            </a:ln>
          </p:spPr>
        </p:cxnSp>
        <p:cxnSp>
          <p:nvCxnSpPr>
            <p:cNvPr id="32" name="Google Shape;3893;p140"/>
            <p:cNvCxnSpPr>
              <a:stCxn id="15" idx="3"/>
              <a:endCxn id="22" idx="1"/>
            </p:cNvCxnSpPr>
            <p:nvPr/>
          </p:nvCxnSpPr>
          <p:spPr>
            <a:xfrm flipV="1">
              <a:off x="4163558" y="2547938"/>
              <a:ext cx="1306661" cy="348904"/>
            </a:xfrm>
            <a:prstGeom prst="straightConnector1">
              <a:avLst/>
            </a:prstGeom>
            <a:noFill/>
            <a:ln w="28575" cap="flat" cmpd="sng">
              <a:solidFill>
                <a:schemeClr val="dk1"/>
              </a:solidFill>
              <a:prstDash val="solid"/>
              <a:round/>
              <a:headEnd type="none" w="sm" len="sm"/>
              <a:tailEnd type="stealth" w="med" len="med"/>
            </a:ln>
          </p:spPr>
        </p:cxnSp>
        <p:sp>
          <p:nvSpPr>
            <p:cNvPr id="33" name="Google Shape;3894;p140"/>
            <p:cNvSpPr/>
            <p:nvPr/>
          </p:nvSpPr>
          <p:spPr>
            <a:xfrm>
              <a:off x="395288" y="1870076"/>
              <a:ext cx="1714864" cy="5594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632423"/>
                </a:buClr>
                <a:buSzPts val="1800"/>
                <a:buFont typeface="Verdana"/>
                <a:buNone/>
              </a:pPr>
              <a:r>
                <a:rPr lang="en-US" sz="700" b="1" i="1" u="none" strike="noStrike" cap="none" dirty="0">
                  <a:solidFill>
                    <a:srgbClr val="632423"/>
                  </a:solidFill>
                  <a:latin typeface="Verdana"/>
                  <a:ea typeface="Verdana"/>
                  <a:cs typeface="Verdana"/>
                  <a:sym typeface="Verdana"/>
                </a:rPr>
                <a:t>intellectual </a:t>
              </a:r>
              <a:br>
                <a:rPr lang="en-US" sz="700" b="1" i="1" u="none" strike="noStrike" cap="none" dirty="0">
                  <a:solidFill>
                    <a:srgbClr val="632423"/>
                  </a:solidFill>
                  <a:latin typeface="Verdana"/>
                  <a:ea typeface="Verdana"/>
                  <a:cs typeface="Verdana"/>
                  <a:sym typeface="Verdana"/>
                </a:rPr>
              </a:br>
              <a:r>
                <a:rPr lang="en-US" sz="700" b="1" i="1" u="none" strike="noStrike" cap="none" dirty="0">
                  <a:solidFill>
                    <a:srgbClr val="632423"/>
                  </a:solidFill>
                  <a:latin typeface="Verdana"/>
                  <a:ea typeface="Verdana"/>
                  <a:cs typeface="Verdana"/>
                  <a:sym typeface="Verdana"/>
                </a:rPr>
                <a:t>entity</a:t>
              </a:r>
              <a:endParaRPr sz="500" dirty="0"/>
            </a:p>
          </p:txBody>
        </p:sp>
        <p:sp>
          <p:nvSpPr>
            <p:cNvPr id="34" name="Google Shape;3895;p140"/>
            <p:cNvSpPr txBox="1"/>
            <p:nvPr/>
          </p:nvSpPr>
          <p:spPr>
            <a:xfrm>
              <a:off x="5657546" y="1866900"/>
              <a:ext cx="813669" cy="3636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32423"/>
                </a:buClr>
                <a:buSzPts val="1800"/>
                <a:buFont typeface="Verdana"/>
                <a:buNone/>
              </a:pPr>
              <a:r>
                <a:rPr lang="en-US" sz="700" b="1" i="1" u="none" strike="noStrike" cap="none" dirty="0">
                  <a:solidFill>
                    <a:srgbClr val="632423"/>
                  </a:solidFill>
                  <a:latin typeface="Verdana"/>
                  <a:ea typeface="Verdana"/>
                  <a:cs typeface="Verdana"/>
                  <a:sym typeface="Verdana"/>
                </a:rPr>
                <a:t>file</a:t>
              </a:r>
              <a:endParaRPr sz="500" dirty="0"/>
            </a:p>
          </p:txBody>
        </p:sp>
        <p:sp>
          <p:nvSpPr>
            <p:cNvPr id="35" name="Google Shape;3896;p140"/>
            <p:cNvSpPr/>
            <p:nvPr/>
          </p:nvSpPr>
          <p:spPr>
            <a:xfrm>
              <a:off x="7039865" y="2486064"/>
              <a:ext cx="200025" cy="287337"/>
            </a:xfrm>
            <a:prstGeom prst="ellipse">
              <a:avLst/>
            </a:prstGeom>
            <a:no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700" b="0" i="0" u="none" strike="noStrike" cap="none">
                <a:solidFill>
                  <a:srgbClr val="FFFFFF"/>
                </a:solidFill>
                <a:latin typeface="Verdana"/>
                <a:ea typeface="Verdana"/>
                <a:cs typeface="Verdana"/>
                <a:sym typeface="Verdana"/>
              </a:endParaRPr>
            </a:p>
          </p:txBody>
        </p:sp>
        <p:cxnSp>
          <p:nvCxnSpPr>
            <p:cNvPr id="36" name="Google Shape;3897;p140"/>
            <p:cNvCxnSpPr>
              <a:stCxn id="25" idx="2"/>
              <a:endCxn id="14" idx="3"/>
            </p:cNvCxnSpPr>
            <p:nvPr/>
          </p:nvCxnSpPr>
          <p:spPr>
            <a:xfrm flipH="1">
              <a:off x="7267073" y="2188370"/>
              <a:ext cx="524049" cy="369198"/>
            </a:xfrm>
            <a:prstGeom prst="straightConnector1">
              <a:avLst/>
            </a:prstGeom>
            <a:noFill/>
            <a:ln w="19050" cap="flat" cmpd="sng">
              <a:solidFill>
                <a:srgbClr val="000000"/>
              </a:solidFill>
              <a:prstDash val="solid"/>
              <a:round/>
              <a:headEnd type="none" w="sm" len="sm"/>
              <a:tailEnd type="triangle" w="med" len="med"/>
            </a:ln>
          </p:spPr>
        </p:cxnSp>
        <p:pic>
          <p:nvPicPr>
            <p:cNvPr id="37" name="Google Shape;3900;p140" descr="Picture-TIFF-icon"/>
            <p:cNvPicPr preferRelativeResize="0"/>
            <p:nvPr/>
          </p:nvPicPr>
          <p:blipFill rotWithShape="1">
            <a:blip r:embed="rId4">
              <a:alphaModFix/>
            </a:blip>
            <a:srcRect/>
            <a:stretch/>
          </p:blipFill>
          <p:spPr>
            <a:xfrm>
              <a:off x="6790577" y="2883626"/>
              <a:ext cx="461962" cy="471487"/>
            </a:xfrm>
            <a:prstGeom prst="rect">
              <a:avLst/>
            </a:prstGeom>
            <a:noFill/>
            <a:ln>
              <a:noFill/>
            </a:ln>
          </p:spPr>
        </p:pic>
        <p:pic>
          <p:nvPicPr>
            <p:cNvPr id="38" name="Google Shape;3901;p140" descr="epub_logo_color">
              <a:hlinkClick r:id="rId6"/>
            </p:cNvPr>
            <p:cNvPicPr preferRelativeResize="0"/>
            <p:nvPr/>
          </p:nvPicPr>
          <p:blipFill rotWithShape="1">
            <a:blip r:embed="rId7">
              <a:alphaModFix/>
            </a:blip>
            <a:srcRect/>
            <a:stretch/>
          </p:blipFill>
          <p:spPr>
            <a:xfrm>
              <a:off x="6865610" y="3880548"/>
              <a:ext cx="411162" cy="561975"/>
            </a:xfrm>
            <a:prstGeom prst="rect">
              <a:avLst/>
            </a:prstGeom>
            <a:noFill/>
            <a:ln w="9525" cap="flat" cmpd="sng">
              <a:solidFill>
                <a:schemeClr val="dk1"/>
              </a:solidFill>
              <a:prstDash val="solid"/>
              <a:miter lim="800000"/>
              <a:headEnd type="none" w="sm" len="sm"/>
              <a:tailEnd type="none" w="sm" len="sm"/>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26"/>
                                        </p:tgtEl>
                                        <p:attrNameLst>
                                          <p:attrName>style.visibility</p:attrName>
                                        </p:attrNameLst>
                                      </p:cBhvr>
                                      <p:to>
                                        <p:strVal val="visible"/>
                                      </p:to>
                                    </p:set>
                                    <p:animEffect transition="in" filter="fade">
                                      <p:cBhvr>
                                        <p:cTn id="7" dur="250"/>
                                        <p:tgtEl>
                                          <p:spTgt spid="3826"/>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3827"/>
                                        </p:tgtEl>
                                        <p:attrNameLst>
                                          <p:attrName>style.visibility</p:attrName>
                                        </p:attrNameLst>
                                      </p:cBhvr>
                                      <p:to>
                                        <p:strVal val="visible"/>
                                      </p:to>
                                    </p:set>
                                    <p:animEffect transition="in" filter="fade">
                                      <p:cBhvr>
                                        <p:cTn id="11" dur="250"/>
                                        <p:tgtEl>
                                          <p:spTgt spid="3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sp>
        <p:nvSpPr>
          <p:cNvPr id="1318" name="Google Shape;1318;p59"/>
          <p:cNvSpPr/>
          <p:nvPr/>
        </p:nvSpPr>
        <p:spPr>
          <a:xfrm>
            <a:off x="1763713" y="1331913"/>
            <a:ext cx="4078287" cy="287337"/>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objectIdentifier</a:t>
            </a:r>
            <a:endParaRPr sz="1200"/>
          </a:p>
        </p:txBody>
      </p:sp>
      <p:sp>
        <p:nvSpPr>
          <p:cNvPr id="1319" name="Google Shape;1319;p59"/>
          <p:cNvSpPr/>
          <p:nvPr/>
        </p:nvSpPr>
        <p:spPr>
          <a:xfrm>
            <a:off x="1763713" y="1655763"/>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objectCategory</a:t>
            </a:r>
            <a:endParaRPr sz="1200"/>
          </a:p>
        </p:txBody>
      </p:sp>
      <p:sp>
        <p:nvSpPr>
          <p:cNvPr id="1320" name="Google Shape;1320;p59"/>
          <p:cNvSpPr/>
          <p:nvPr/>
        </p:nvSpPr>
        <p:spPr>
          <a:xfrm>
            <a:off x="1763713" y="262800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preservationLevel</a:t>
            </a:r>
            <a:endParaRPr sz="1200"/>
          </a:p>
        </p:txBody>
      </p:sp>
      <p:sp>
        <p:nvSpPr>
          <p:cNvPr id="1325" name="Google Shape;1325;p59"/>
          <p:cNvSpPr/>
          <p:nvPr/>
        </p:nvSpPr>
        <p:spPr>
          <a:xfrm>
            <a:off x="1763713" y="2303463"/>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significantProperties</a:t>
            </a:r>
            <a:endParaRPr sz="1200"/>
          </a:p>
        </p:txBody>
      </p:sp>
      <p:sp>
        <p:nvSpPr>
          <p:cNvPr id="1326" name="Google Shape;1326;p59"/>
          <p:cNvSpPr/>
          <p:nvPr/>
        </p:nvSpPr>
        <p:spPr>
          <a:xfrm>
            <a:off x="1763713" y="198000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objectCharacteristics</a:t>
            </a:r>
            <a:endParaRPr sz="1200"/>
          </a:p>
        </p:txBody>
      </p:sp>
      <p:sp>
        <p:nvSpPr>
          <p:cNvPr id="1327" name="Google Shape;1327;p59"/>
          <p:cNvSpPr/>
          <p:nvPr/>
        </p:nvSpPr>
        <p:spPr>
          <a:xfrm>
            <a:off x="1763713" y="295275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originalName</a:t>
            </a:r>
            <a:endParaRPr sz="1200"/>
          </a:p>
        </p:txBody>
      </p:sp>
      <p:sp>
        <p:nvSpPr>
          <p:cNvPr id="1331" name="Google Shape;1331;p59"/>
          <p:cNvSpPr/>
          <p:nvPr/>
        </p:nvSpPr>
        <p:spPr>
          <a:xfrm>
            <a:off x="1763713" y="327660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storage</a:t>
            </a:r>
            <a:endParaRPr sz="1600" b="0" i="0" u="none" strike="noStrike" cap="none">
              <a:solidFill>
                <a:srgbClr val="FFFFFF"/>
              </a:solidFill>
              <a:latin typeface="Verdana"/>
              <a:ea typeface="Verdana"/>
              <a:cs typeface="Verdana"/>
              <a:sym typeface="Verdana"/>
            </a:endParaRPr>
          </a:p>
        </p:txBody>
      </p:sp>
      <p:sp>
        <p:nvSpPr>
          <p:cNvPr id="1332" name="Google Shape;1332;p59"/>
          <p:cNvSpPr/>
          <p:nvPr/>
        </p:nvSpPr>
        <p:spPr>
          <a:xfrm>
            <a:off x="1763713" y="360045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signatureInformation</a:t>
            </a:r>
            <a:endParaRPr sz="1200"/>
          </a:p>
        </p:txBody>
      </p:sp>
      <p:sp>
        <p:nvSpPr>
          <p:cNvPr id="1333" name="Google Shape;1333;p59"/>
          <p:cNvSpPr/>
          <p:nvPr/>
        </p:nvSpPr>
        <p:spPr>
          <a:xfrm>
            <a:off x="1763713" y="392430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environmentFunction</a:t>
            </a:r>
            <a:endParaRPr sz="1200"/>
          </a:p>
        </p:txBody>
      </p:sp>
      <p:sp>
        <p:nvSpPr>
          <p:cNvPr id="1337" name="Google Shape;1337;p59"/>
          <p:cNvSpPr/>
          <p:nvPr/>
        </p:nvSpPr>
        <p:spPr>
          <a:xfrm>
            <a:off x="1763713" y="521970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relationship</a:t>
            </a:r>
            <a:endParaRPr sz="1600" b="0" i="0" u="none" strike="noStrike" cap="none">
              <a:solidFill>
                <a:srgbClr val="FFFFFF"/>
              </a:solidFill>
              <a:latin typeface="Verdana"/>
              <a:ea typeface="Verdana"/>
              <a:cs typeface="Verdana"/>
              <a:sym typeface="Verdana"/>
            </a:endParaRPr>
          </a:p>
        </p:txBody>
      </p:sp>
      <p:sp>
        <p:nvSpPr>
          <p:cNvPr id="1338" name="Google Shape;1338;p59"/>
          <p:cNvSpPr/>
          <p:nvPr/>
        </p:nvSpPr>
        <p:spPr>
          <a:xfrm>
            <a:off x="1763713" y="554355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linkingEventIdentifier</a:t>
            </a:r>
            <a:endParaRPr sz="1200"/>
          </a:p>
        </p:txBody>
      </p:sp>
      <p:sp>
        <p:nvSpPr>
          <p:cNvPr id="1339" name="Google Shape;1339;p59"/>
          <p:cNvSpPr/>
          <p:nvPr/>
        </p:nvSpPr>
        <p:spPr>
          <a:xfrm>
            <a:off x="1763713" y="586740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linkingRightsStatementIdentifier</a:t>
            </a:r>
            <a:endParaRPr sz="1200"/>
          </a:p>
        </p:txBody>
      </p:sp>
      <p:sp>
        <p:nvSpPr>
          <p:cNvPr id="1343" name="Google Shape;1343;p59"/>
          <p:cNvSpPr/>
          <p:nvPr/>
        </p:nvSpPr>
        <p:spPr>
          <a:xfrm>
            <a:off x="1763713" y="424815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environmentDesignation</a:t>
            </a:r>
            <a:endParaRPr sz="1200"/>
          </a:p>
        </p:txBody>
      </p:sp>
      <p:sp>
        <p:nvSpPr>
          <p:cNvPr id="1344" name="Google Shape;1344;p59"/>
          <p:cNvSpPr/>
          <p:nvPr/>
        </p:nvSpPr>
        <p:spPr>
          <a:xfrm>
            <a:off x="1763713" y="4572000"/>
            <a:ext cx="40782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environmentRegistry</a:t>
            </a:r>
            <a:endParaRPr sz="1600" b="0" i="0" u="none" strike="noStrike" cap="none">
              <a:solidFill>
                <a:srgbClr val="FFFFFF"/>
              </a:solidFill>
              <a:latin typeface="Verdana"/>
              <a:ea typeface="Verdana"/>
              <a:cs typeface="Verdana"/>
              <a:sym typeface="Verdana"/>
            </a:endParaRPr>
          </a:p>
        </p:txBody>
      </p:sp>
      <p:sp>
        <p:nvSpPr>
          <p:cNvPr id="1345" name="Google Shape;1345;p59"/>
          <p:cNvSpPr/>
          <p:nvPr/>
        </p:nvSpPr>
        <p:spPr>
          <a:xfrm>
            <a:off x="1763713" y="4895850"/>
            <a:ext cx="40782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environmentExtension</a:t>
            </a:r>
            <a:endParaRPr sz="1200"/>
          </a:p>
        </p:txBody>
      </p:sp>
      <p:grpSp>
        <p:nvGrpSpPr>
          <p:cNvPr id="1349" name="Google Shape;1349;p59"/>
          <p:cNvGrpSpPr/>
          <p:nvPr/>
        </p:nvGrpSpPr>
        <p:grpSpPr>
          <a:xfrm>
            <a:off x="463550" y="1116013"/>
            <a:ext cx="1012825" cy="1008062"/>
            <a:chOff x="1475656" y="4797152"/>
            <a:chExt cx="1372080" cy="1252440"/>
          </a:xfrm>
        </p:grpSpPr>
        <p:pic>
          <p:nvPicPr>
            <p:cNvPr id="1350" name="Google Shape;1350;p59"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1351" name="Google Shape;1351;p59"/>
            <p:cNvSpPr/>
            <p:nvPr/>
          </p:nvSpPr>
          <p:spPr>
            <a:xfrm>
              <a:off x="1834806" y="4797152"/>
              <a:ext cx="288180" cy="360939"/>
            </a:xfrm>
            <a:prstGeom prst="rect">
              <a:avLst/>
            </a:prstGeom>
            <a:solidFill>
              <a:schemeClr val="lt1"/>
            </a:solidFill>
            <a:ln>
              <a:noFill/>
            </a:ln>
          </p:spPr>
          <p:txBody>
            <a:bodyPr spcFirstLastPara="1" wrap="square" lIns="91425" tIns="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Verdana"/>
                <a:ea typeface="Verdana"/>
                <a:cs typeface="Verdana"/>
                <a:sym typeface="Verdana"/>
              </a:endParaRPr>
            </a:p>
          </p:txBody>
        </p:sp>
      </p:grpSp>
      <p:sp>
        <p:nvSpPr>
          <p:cNvPr id="1322" name="Google Shape;1322;p59"/>
          <p:cNvSpPr/>
          <p:nvPr/>
        </p:nvSpPr>
        <p:spPr>
          <a:xfrm>
            <a:off x="485775" y="2268538"/>
            <a:ext cx="1062038"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a:t>
            </a:r>
            <a:endParaRPr sz="1200"/>
          </a:p>
        </p:txBody>
      </p:sp>
      <p:sp>
        <p:nvSpPr>
          <p:cNvPr id="1352" name="Google Shape;1352;p59"/>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Object Entity – Semantic Units</a:t>
            </a:r>
            <a:endParaRPr/>
          </a:p>
        </p:txBody>
      </p:sp>
      <p:sp>
        <p:nvSpPr>
          <p:cNvPr id="39" name="Google Shape;3943;p141"/>
          <p:cNvSpPr/>
          <p:nvPr/>
        </p:nvSpPr>
        <p:spPr>
          <a:xfrm>
            <a:off x="5833000" y="1952872"/>
            <a:ext cx="216049" cy="324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40" name="Google Shape;3944;p141"/>
          <p:cNvSpPr txBox="1"/>
          <p:nvPr/>
        </p:nvSpPr>
        <p:spPr>
          <a:xfrm>
            <a:off x="6037493" y="1916832"/>
            <a:ext cx="2177199"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Gill Sans"/>
              <a:buNone/>
            </a:pPr>
            <a:r>
              <a:rPr lang="en-US" sz="1800" b="0" i="0" u="none" strike="noStrike" cap="none">
                <a:solidFill>
                  <a:srgbClr val="000000"/>
                </a:solidFill>
                <a:latin typeface="Gill Sans"/>
                <a:ea typeface="Gill Sans"/>
                <a:cs typeface="Gill Sans"/>
                <a:sym typeface="Gill Sans"/>
              </a:rPr>
              <a:t>specific characteristic</a:t>
            </a:r>
            <a:endParaRPr/>
          </a:p>
        </p:txBody>
      </p:sp>
      <p:sp>
        <p:nvSpPr>
          <p:cNvPr id="41" name="Google Shape;1353;p59"/>
          <p:cNvSpPr/>
          <p:nvPr/>
        </p:nvSpPr>
        <p:spPr>
          <a:xfrm>
            <a:off x="5834118" y="1340768"/>
            <a:ext cx="216049" cy="576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sp>
        <p:nvSpPr>
          <p:cNvPr id="43" name="Google Shape;4070;p145"/>
          <p:cNvSpPr/>
          <p:nvPr/>
        </p:nvSpPr>
        <p:spPr>
          <a:xfrm>
            <a:off x="1760538" y="1225366"/>
            <a:ext cx="4266133" cy="735990"/>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44" name="Google Shape;4055;p145"/>
          <p:cNvSpPr/>
          <p:nvPr/>
        </p:nvSpPr>
        <p:spPr>
          <a:xfrm>
            <a:off x="1674018" y="2303463"/>
            <a:ext cx="4496075" cy="4149873"/>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cxnSp>
        <p:nvCxnSpPr>
          <p:cNvPr id="1324" name="Google Shape;1324;p59"/>
          <p:cNvCxnSpPr>
            <a:stCxn id="1322" idx="3"/>
            <a:endCxn id="1320" idx="5"/>
          </p:cNvCxnSpPr>
          <p:nvPr/>
        </p:nvCxnSpPr>
        <p:spPr>
          <a:xfrm>
            <a:off x="1547813" y="2430463"/>
            <a:ext cx="252000" cy="342000"/>
          </a:xfrm>
          <a:prstGeom prst="straightConnector1">
            <a:avLst/>
          </a:prstGeom>
          <a:noFill/>
          <a:ln w="9525" cap="flat" cmpd="sng">
            <a:solidFill>
              <a:srgbClr val="000000"/>
            </a:solidFill>
            <a:prstDash val="solid"/>
            <a:round/>
            <a:headEnd type="none" w="sm" len="sm"/>
            <a:tailEnd type="none" w="sm" len="sm"/>
          </a:ln>
        </p:spPr>
      </p:cxnSp>
      <p:cxnSp>
        <p:nvCxnSpPr>
          <p:cNvPr id="1330" name="Google Shape;1330;p59"/>
          <p:cNvCxnSpPr>
            <a:stCxn id="1322" idx="3"/>
            <a:endCxn id="1327" idx="5"/>
          </p:cNvCxnSpPr>
          <p:nvPr/>
        </p:nvCxnSpPr>
        <p:spPr>
          <a:xfrm>
            <a:off x="1547813" y="2430463"/>
            <a:ext cx="251700" cy="666000"/>
          </a:xfrm>
          <a:prstGeom prst="straightConnector1">
            <a:avLst/>
          </a:prstGeom>
          <a:noFill/>
          <a:ln w="9525" cap="flat" cmpd="sng">
            <a:solidFill>
              <a:srgbClr val="000000"/>
            </a:solidFill>
            <a:prstDash val="solid"/>
            <a:round/>
            <a:headEnd type="none" w="sm" len="sm"/>
            <a:tailEnd type="none" w="sm" len="sm"/>
          </a:ln>
        </p:spPr>
      </p:cxnSp>
      <p:cxnSp>
        <p:nvCxnSpPr>
          <p:cNvPr id="1334" name="Google Shape;1334;p59"/>
          <p:cNvCxnSpPr>
            <a:stCxn id="1322" idx="3"/>
            <a:endCxn id="1331" idx="5"/>
          </p:cNvCxnSpPr>
          <p:nvPr/>
        </p:nvCxnSpPr>
        <p:spPr>
          <a:xfrm>
            <a:off x="1547813" y="2430463"/>
            <a:ext cx="251700" cy="989700"/>
          </a:xfrm>
          <a:prstGeom prst="straightConnector1">
            <a:avLst/>
          </a:prstGeom>
          <a:noFill/>
          <a:ln w="9525" cap="flat" cmpd="sng">
            <a:solidFill>
              <a:srgbClr val="000000"/>
            </a:solidFill>
            <a:prstDash val="solid"/>
            <a:round/>
            <a:headEnd type="none" w="sm" len="sm"/>
            <a:tailEnd type="none" w="sm" len="sm"/>
          </a:ln>
        </p:spPr>
      </p:cxnSp>
      <p:cxnSp>
        <p:nvCxnSpPr>
          <p:cNvPr id="1335" name="Google Shape;1335;p59"/>
          <p:cNvCxnSpPr>
            <a:stCxn id="1322" idx="3"/>
            <a:endCxn id="1332" idx="5"/>
          </p:cNvCxnSpPr>
          <p:nvPr/>
        </p:nvCxnSpPr>
        <p:spPr>
          <a:xfrm>
            <a:off x="1547813" y="2430463"/>
            <a:ext cx="251700" cy="1313700"/>
          </a:xfrm>
          <a:prstGeom prst="straightConnector1">
            <a:avLst/>
          </a:prstGeom>
          <a:noFill/>
          <a:ln w="9525" cap="flat" cmpd="sng">
            <a:solidFill>
              <a:srgbClr val="000000"/>
            </a:solidFill>
            <a:prstDash val="solid"/>
            <a:round/>
            <a:headEnd type="none" w="sm" len="sm"/>
            <a:tailEnd type="none" w="sm" len="sm"/>
          </a:ln>
        </p:spPr>
      </p:cxnSp>
      <p:cxnSp>
        <p:nvCxnSpPr>
          <p:cNvPr id="1336" name="Google Shape;1336;p59"/>
          <p:cNvCxnSpPr>
            <a:stCxn id="1322" idx="3"/>
            <a:endCxn id="1333" idx="5"/>
          </p:cNvCxnSpPr>
          <p:nvPr/>
        </p:nvCxnSpPr>
        <p:spPr>
          <a:xfrm>
            <a:off x="1547813" y="2430463"/>
            <a:ext cx="251700" cy="1637400"/>
          </a:xfrm>
          <a:prstGeom prst="straightConnector1">
            <a:avLst/>
          </a:prstGeom>
          <a:noFill/>
          <a:ln w="9525" cap="flat" cmpd="sng">
            <a:solidFill>
              <a:srgbClr val="000000"/>
            </a:solidFill>
            <a:prstDash val="solid"/>
            <a:round/>
            <a:headEnd type="none" w="sm" len="sm"/>
            <a:tailEnd type="none" w="sm" len="sm"/>
          </a:ln>
        </p:spPr>
      </p:cxnSp>
      <p:cxnSp>
        <p:nvCxnSpPr>
          <p:cNvPr id="1340" name="Google Shape;1340;p59"/>
          <p:cNvCxnSpPr>
            <a:stCxn id="1322" idx="3"/>
            <a:endCxn id="1337" idx="5"/>
          </p:cNvCxnSpPr>
          <p:nvPr/>
        </p:nvCxnSpPr>
        <p:spPr>
          <a:xfrm>
            <a:off x="1547813" y="2430463"/>
            <a:ext cx="252000" cy="2933700"/>
          </a:xfrm>
          <a:prstGeom prst="straightConnector1">
            <a:avLst/>
          </a:prstGeom>
          <a:noFill/>
          <a:ln w="9525" cap="flat" cmpd="sng">
            <a:solidFill>
              <a:srgbClr val="000000"/>
            </a:solidFill>
            <a:prstDash val="solid"/>
            <a:round/>
            <a:headEnd type="none" w="sm" len="sm"/>
            <a:tailEnd type="none" w="sm" len="sm"/>
          </a:ln>
        </p:spPr>
      </p:cxnSp>
      <p:cxnSp>
        <p:nvCxnSpPr>
          <p:cNvPr id="1341" name="Google Shape;1341;p59"/>
          <p:cNvCxnSpPr>
            <a:stCxn id="1322" idx="3"/>
            <a:endCxn id="1338" idx="5"/>
          </p:cNvCxnSpPr>
          <p:nvPr/>
        </p:nvCxnSpPr>
        <p:spPr>
          <a:xfrm>
            <a:off x="1547813" y="2430463"/>
            <a:ext cx="252000" cy="3257400"/>
          </a:xfrm>
          <a:prstGeom prst="straightConnector1">
            <a:avLst/>
          </a:prstGeom>
          <a:noFill/>
          <a:ln w="9525" cap="flat" cmpd="sng">
            <a:solidFill>
              <a:srgbClr val="000000"/>
            </a:solidFill>
            <a:prstDash val="solid"/>
            <a:round/>
            <a:headEnd type="none" w="sm" len="sm"/>
            <a:tailEnd type="none" w="sm" len="sm"/>
          </a:ln>
        </p:spPr>
      </p:cxnSp>
      <p:cxnSp>
        <p:nvCxnSpPr>
          <p:cNvPr id="1342" name="Google Shape;1342;p59"/>
          <p:cNvCxnSpPr>
            <a:stCxn id="1322" idx="3"/>
            <a:endCxn id="1339" idx="5"/>
          </p:cNvCxnSpPr>
          <p:nvPr/>
        </p:nvCxnSpPr>
        <p:spPr>
          <a:xfrm>
            <a:off x="1547813" y="2430463"/>
            <a:ext cx="252000" cy="3581400"/>
          </a:xfrm>
          <a:prstGeom prst="straightConnector1">
            <a:avLst/>
          </a:prstGeom>
          <a:noFill/>
          <a:ln w="9525" cap="flat" cmpd="sng">
            <a:solidFill>
              <a:srgbClr val="000000"/>
            </a:solidFill>
            <a:prstDash val="solid"/>
            <a:round/>
            <a:headEnd type="none" w="sm" len="sm"/>
            <a:tailEnd type="none" w="sm" len="sm"/>
          </a:ln>
        </p:spPr>
      </p:cxnSp>
      <p:cxnSp>
        <p:nvCxnSpPr>
          <p:cNvPr id="1346" name="Google Shape;1346;p59"/>
          <p:cNvCxnSpPr>
            <a:stCxn id="1322" idx="3"/>
            <a:endCxn id="1343" idx="5"/>
          </p:cNvCxnSpPr>
          <p:nvPr/>
        </p:nvCxnSpPr>
        <p:spPr>
          <a:xfrm>
            <a:off x="1547813" y="2430463"/>
            <a:ext cx="251700" cy="1961400"/>
          </a:xfrm>
          <a:prstGeom prst="straightConnector1">
            <a:avLst/>
          </a:prstGeom>
          <a:noFill/>
          <a:ln w="9525" cap="flat" cmpd="sng">
            <a:solidFill>
              <a:srgbClr val="000000"/>
            </a:solidFill>
            <a:prstDash val="solid"/>
            <a:round/>
            <a:headEnd type="none" w="sm" len="sm"/>
            <a:tailEnd type="none" w="sm" len="sm"/>
          </a:ln>
        </p:spPr>
      </p:cxnSp>
      <p:cxnSp>
        <p:nvCxnSpPr>
          <p:cNvPr id="1347" name="Google Shape;1347;p59"/>
          <p:cNvCxnSpPr>
            <a:stCxn id="1322" idx="3"/>
            <a:endCxn id="1344" idx="5"/>
          </p:cNvCxnSpPr>
          <p:nvPr/>
        </p:nvCxnSpPr>
        <p:spPr>
          <a:xfrm>
            <a:off x="1547813" y="2430463"/>
            <a:ext cx="251700" cy="2285100"/>
          </a:xfrm>
          <a:prstGeom prst="straightConnector1">
            <a:avLst/>
          </a:prstGeom>
          <a:noFill/>
          <a:ln w="9525" cap="flat" cmpd="sng">
            <a:solidFill>
              <a:srgbClr val="000000"/>
            </a:solidFill>
            <a:prstDash val="solid"/>
            <a:round/>
            <a:headEnd type="none" w="sm" len="sm"/>
            <a:tailEnd type="none" w="sm" len="sm"/>
          </a:ln>
        </p:spPr>
      </p:cxnSp>
      <p:cxnSp>
        <p:nvCxnSpPr>
          <p:cNvPr id="1348" name="Google Shape;1348;p59"/>
          <p:cNvCxnSpPr>
            <a:stCxn id="1322" idx="3"/>
            <a:endCxn id="1345" idx="5"/>
          </p:cNvCxnSpPr>
          <p:nvPr/>
        </p:nvCxnSpPr>
        <p:spPr>
          <a:xfrm>
            <a:off x="1547813" y="2430463"/>
            <a:ext cx="252000" cy="2609700"/>
          </a:xfrm>
          <a:prstGeom prst="straightConnector1">
            <a:avLst/>
          </a:prstGeom>
          <a:noFill/>
          <a:ln w="9525" cap="flat" cmpd="sng">
            <a:solidFill>
              <a:srgbClr val="000000"/>
            </a:solidFill>
            <a:prstDash val="solid"/>
            <a:round/>
            <a:headEnd type="none" w="sm" len="sm"/>
            <a:tailEnd type="none" w="sm" len="sm"/>
          </a:ln>
        </p:spPr>
      </p:cxnSp>
      <p:cxnSp>
        <p:nvCxnSpPr>
          <p:cNvPr id="1321" name="Google Shape;1321;p59"/>
          <p:cNvCxnSpPr>
            <a:stCxn id="1322" idx="3"/>
            <a:endCxn id="1318" idx="5"/>
          </p:cNvCxnSpPr>
          <p:nvPr/>
        </p:nvCxnSpPr>
        <p:spPr>
          <a:xfrm rot="10800000" flipH="1">
            <a:off x="1547813" y="1475563"/>
            <a:ext cx="251700" cy="954900"/>
          </a:xfrm>
          <a:prstGeom prst="straightConnector1">
            <a:avLst/>
          </a:prstGeom>
          <a:noFill/>
          <a:ln w="9525" cap="flat" cmpd="sng">
            <a:solidFill>
              <a:srgbClr val="000000"/>
            </a:solidFill>
            <a:prstDash val="solid"/>
            <a:round/>
            <a:headEnd type="none" w="sm" len="sm"/>
            <a:tailEnd type="none" w="sm" len="sm"/>
          </a:ln>
        </p:spPr>
      </p:cxnSp>
      <p:cxnSp>
        <p:nvCxnSpPr>
          <p:cNvPr id="1323" name="Google Shape;1323;p59"/>
          <p:cNvCxnSpPr>
            <a:stCxn id="1322" idx="3"/>
            <a:endCxn id="1319" idx="5"/>
          </p:cNvCxnSpPr>
          <p:nvPr/>
        </p:nvCxnSpPr>
        <p:spPr>
          <a:xfrm rot="10800000" flipH="1">
            <a:off x="1547813" y="1800163"/>
            <a:ext cx="252000" cy="630300"/>
          </a:xfrm>
          <a:prstGeom prst="straightConnector1">
            <a:avLst/>
          </a:prstGeom>
          <a:noFill/>
          <a:ln w="9525" cap="flat" cmpd="sng">
            <a:solidFill>
              <a:srgbClr val="000000"/>
            </a:solidFill>
            <a:prstDash val="solid"/>
            <a:round/>
            <a:headEnd type="none" w="sm" len="sm"/>
            <a:tailEnd type="none" w="sm" len="sm"/>
          </a:ln>
        </p:spPr>
      </p:cxnSp>
      <p:cxnSp>
        <p:nvCxnSpPr>
          <p:cNvPr id="1328" name="Google Shape;1328;p59"/>
          <p:cNvCxnSpPr>
            <a:stCxn id="1322" idx="3"/>
            <a:endCxn id="1325" idx="5"/>
          </p:cNvCxnSpPr>
          <p:nvPr/>
        </p:nvCxnSpPr>
        <p:spPr>
          <a:xfrm>
            <a:off x="1547813" y="2430463"/>
            <a:ext cx="252000" cy="17400"/>
          </a:xfrm>
          <a:prstGeom prst="straightConnector1">
            <a:avLst/>
          </a:prstGeom>
          <a:noFill/>
          <a:ln w="9525" cap="flat" cmpd="sng">
            <a:solidFill>
              <a:srgbClr val="000000"/>
            </a:solidFill>
            <a:prstDash val="solid"/>
            <a:round/>
            <a:headEnd type="none" w="sm" len="sm"/>
            <a:tailEnd type="none" w="sm" len="sm"/>
          </a:ln>
        </p:spPr>
      </p:cxnSp>
      <p:cxnSp>
        <p:nvCxnSpPr>
          <p:cNvPr id="1329" name="Google Shape;1329;p59"/>
          <p:cNvCxnSpPr>
            <a:stCxn id="1322" idx="3"/>
            <a:endCxn id="1326" idx="5"/>
          </p:cNvCxnSpPr>
          <p:nvPr/>
        </p:nvCxnSpPr>
        <p:spPr>
          <a:xfrm rot="10800000" flipH="1">
            <a:off x="1547813" y="2124463"/>
            <a:ext cx="252000" cy="306000"/>
          </a:xfrm>
          <a:prstGeom prst="straightConnector1">
            <a:avLst/>
          </a:prstGeom>
          <a:noFill/>
          <a:ln w="9525" cap="flat" cmpd="sng">
            <a:solidFill>
              <a:srgbClr val="000000"/>
            </a:solidFill>
            <a:prstDash val="solid"/>
            <a:round/>
            <a:headEnd type="none" w="sm" len="sm"/>
            <a:tailEnd type="none" w="sm" len="sm"/>
          </a:ln>
        </p:spPr>
      </p:cxnSp>
      <p:sp>
        <p:nvSpPr>
          <p:cNvPr id="45" name="Google Shape;3953;p142"/>
          <p:cNvSpPr txBox="1"/>
          <p:nvPr/>
        </p:nvSpPr>
        <p:spPr>
          <a:xfrm>
            <a:off x="3922055" y="2240168"/>
            <a:ext cx="4573587" cy="4619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Verdana"/>
              <a:buNone/>
            </a:pPr>
            <a:r>
              <a:rPr lang="en-US" sz="2400" b="1" i="0" u="none" strike="noStrike" cap="none" dirty="0">
                <a:solidFill>
                  <a:srgbClr val="000000"/>
                </a:solidFill>
                <a:latin typeface="Verdana"/>
                <a:ea typeface="Verdana"/>
                <a:cs typeface="Verdana"/>
                <a:sym typeface="Verdana"/>
              </a:rPr>
              <a:t> </a:t>
            </a:r>
            <a:r>
              <a:rPr lang="en-US" sz="1800" b="1" i="0" u="none" strike="noStrike" cap="none" dirty="0">
                <a:solidFill>
                  <a:srgbClr val="000000"/>
                </a:solidFill>
                <a:latin typeface="Verdana"/>
                <a:ea typeface="Verdana"/>
                <a:cs typeface="Verdana"/>
                <a:sym typeface="Verdana"/>
              </a:rPr>
              <a:t>mandatory for file or </a:t>
            </a:r>
            <a:r>
              <a:rPr lang="en-US" sz="1800" b="1" i="0" u="none" strike="noStrike" cap="none" dirty="0" err="1">
                <a:solidFill>
                  <a:srgbClr val="000000"/>
                </a:solidFill>
                <a:latin typeface="Verdana"/>
                <a:ea typeface="Verdana"/>
                <a:cs typeface="Verdana"/>
                <a:sym typeface="Verdana"/>
              </a:rPr>
              <a:t>bitstream</a:t>
            </a:r>
            <a:endParaRPr sz="1800" b="1" i="0" u="none" strike="noStrike" cap="none" dirty="0">
              <a:solidFill>
                <a:srgbClr val="000000"/>
              </a:solidFill>
              <a:latin typeface="Verdana"/>
              <a:ea typeface="Verdana"/>
              <a:cs typeface="Verdana"/>
              <a:sym typeface="Verdana"/>
            </a:endParaRPr>
          </a:p>
        </p:txBody>
      </p:sp>
      <p:sp>
        <p:nvSpPr>
          <p:cNvPr id="2" name="Rektangel 1"/>
          <p:cNvSpPr/>
          <p:nvPr/>
        </p:nvSpPr>
        <p:spPr>
          <a:xfrm>
            <a:off x="3973788" y="2989427"/>
            <a:ext cx="4572000" cy="646331"/>
          </a:xfrm>
          <a:prstGeom prst="rect">
            <a:avLst/>
          </a:prstGeom>
        </p:spPr>
        <p:txBody>
          <a:bodyPr>
            <a:spAutoFit/>
          </a:bodyPr>
          <a:lstStyle/>
          <a:p>
            <a:pPr marL="82550" lvl="0">
              <a:buSzPts val="1600"/>
            </a:pPr>
            <a:r>
              <a:rPr lang="en-US" sz="1800" dirty="0"/>
              <a:t>Technical properties common to all/most file formats</a:t>
            </a:r>
          </a:p>
        </p:txBody>
      </p:sp>
      <p:sp>
        <p:nvSpPr>
          <p:cNvPr id="47" name="Tekstfelt 46"/>
          <p:cNvSpPr txBox="1"/>
          <p:nvPr/>
        </p:nvSpPr>
        <p:spPr>
          <a:xfrm rot="21163264">
            <a:off x="3949736" y="4314219"/>
            <a:ext cx="4259499" cy="707886"/>
          </a:xfrm>
          <a:prstGeom prst="rect">
            <a:avLst/>
          </a:prstGeom>
          <a:noFill/>
        </p:spPr>
        <p:txBody>
          <a:bodyPr wrap="none" rtlCol="0">
            <a:spAutoFit/>
          </a:bodyPr>
          <a:lstStyle/>
          <a:p>
            <a:pPr marL="82550" lvl="0">
              <a:buSzPts val="1600"/>
            </a:pPr>
            <a:r>
              <a:rPr lang="en-US" sz="2000" dirty="0"/>
              <a:t>As technology agnostic as possible</a:t>
            </a:r>
          </a:p>
          <a:p>
            <a:endParaRPr lang="en-US" sz="2000" dirty="0"/>
          </a:p>
        </p:txBody>
      </p:sp>
    </p:spTree>
    <p:extLst>
      <p:ext uri="{BB962C8B-B14F-4D97-AF65-F5344CB8AC3E}">
        <p14:creationId xmlns:p14="http://schemas.microsoft.com/office/powerpoint/2010/main" val="2960102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250"/>
                                        <p:tgtEl>
                                          <p:spTgt spid="39"/>
                                        </p:tgtEl>
                                      </p:cBhvr>
                                    </p:animEffec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250"/>
                                        <p:tgtEl>
                                          <p:spTgt spid="40"/>
                                        </p:tgtEl>
                                      </p:cBhvr>
                                    </p:animEffect>
                                  </p:childTnLst>
                                </p:cTn>
                              </p:par>
                            </p:childTnLst>
                          </p:cTn>
                        </p:par>
                        <p:par>
                          <p:cTn id="11" fill="hold">
                            <p:stCondLst>
                              <p:cond delay="250"/>
                            </p:stCondLst>
                            <p:childTnLst>
                              <p:par>
                                <p:cTn id="12" presetID="10" presetClass="entr" presetSubtype="0" fill="hold" grpId="0"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250"/>
                                        <p:tgtEl>
                                          <p:spTgt spid="4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3" grpId="0" animBg="1"/>
      <p:bldP spid="44" grpId="0" animBg="1"/>
      <p:bldP spid="4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3950"/>
        <p:cNvGrpSpPr/>
        <p:nvPr/>
      </p:nvGrpSpPr>
      <p:grpSpPr>
        <a:xfrm>
          <a:off x="0" y="0"/>
          <a:ext cx="0" cy="0"/>
          <a:chOff x="0" y="0"/>
          <a:chExt cx="0" cy="0"/>
        </a:xfrm>
      </p:grpSpPr>
      <p:sp>
        <p:nvSpPr>
          <p:cNvPr id="3951" name="Google Shape;3951;p142"/>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objectCharacteristics </a:t>
            </a:r>
            <a:endParaRPr/>
          </a:p>
        </p:txBody>
      </p:sp>
      <p:sp>
        <p:nvSpPr>
          <p:cNvPr id="3952" name="Google Shape;3952;p142"/>
          <p:cNvSpPr txBox="1">
            <a:spLocks noGrp="1"/>
          </p:cNvSpPr>
          <p:nvPr>
            <p:ph type="body" idx="1"/>
          </p:nvPr>
        </p:nvSpPr>
        <p:spPr>
          <a:xfrm>
            <a:off x="530225" y="1658938"/>
            <a:ext cx="7497763" cy="4770437"/>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dirty="0"/>
              <a:t>Technical properties common to all/most file formats</a:t>
            </a:r>
          </a:p>
          <a:p>
            <a:pPr marL="365125" lvl="0" indent="-282575" algn="l" rtl="0">
              <a:spcBef>
                <a:spcPts val="0"/>
              </a:spcBef>
              <a:spcAft>
                <a:spcPts val="0"/>
              </a:spcAft>
              <a:buSzPts val="1600"/>
              <a:buChar char="▪"/>
            </a:pPr>
            <a:endParaRPr lang="en-US" dirty="0"/>
          </a:p>
          <a:p>
            <a:pPr marL="365125" lvl="0" indent="-282575" algn="l" rtl="0">
              <a:spcBef>
                <a:spcPts val="0"/>
              </a:spcBef>
              <a:spcAft>
                <a:spcPts val="0"/>
              </a:spcAft>
              <a:buSzPts val="1600"/>
              <a:buChar char="▪"/>
            </a:pPr>
            <a:endParaRPr lang="en-US" dirty="0"/>
          </a:p>
          <a:p>
            <a:pPr marL="365125" lvl="0" indent="-282575" algn="l" rtl="0">
              <a:spcBef>
                <a:spcPts val="0"/>
              </a:spcBef>
              <a:spcAft>
                <a:spcPts val="0"/>
              </a:spcAft>
              <a:buSzPts val="1600"/>
              <a:buChar char="▪"/>
            </a:pPr>
            <a:endParaRPr lang="en-US" dirty="0"/>
          </a:p>
          <a:p>
            <a:pPr marL="365125" lvl="0" indent="-282575" algn="l" rtl="0">
              <a:spcBef>
                <a:spcPts val="0"/>
              </a:spcBef>
              <a:spcAft>
                <a:spcPts val="0"/>
              </a:spcAft>
              <a:buSzPts val="1600"/>
              <a:buChar char="▪"/>
            </a:pPr>
            <a:endParaRPr lang="en-US" dirty="0"/>
          </a:p>
          <a:p>
            <a:pPr marL="365125" lvl="0" indent="-282575" algn="l" rtl="0">
              <a:spcBef>
                <a:spcPts val="0"/>
              </a:spcBef>
              <a:spcAft>
                <a:spcPts val="0"/>
              </a:spcAft>
              <a:buSzPts val="1600"/>
              <a:buChar char="▪"/>
            </a:pPr>
            <a:endParaRPr lang="en-US" dirty="0"/>
          </a:p>
          <a:p>
            <a:pPr marL="365125" lvl="0" indent="-282575" algn="l" rtl="0">
              <a:spcBef>
                <a:spcPts val="0"/>
              </a:spcBef>
              <a:spcAft>
                <a:spcPts val="0"/>
              </a:spcAft>
              <a:buSzPts val="1600"/>
              <a:buChar char="▪"/>
            </a:pPr>
            <a:endParaRPr lang="en-US" dirty="0"/>
          </a:p>
          <a:p>
            <a:pPr marL="365125" lvl="0" indent="-282575" algn="l" rtl="0">
              <a:spcBef>
                <a:spcPts val="0"/>
              </a:spcBef>
              <a:spcAft>
                <a:spcPts val="0"/>
              </a:spcAft>
              <a:buSzPts val="1600"/>
              <a:buChar char="▪"/>
            </a:pPr>
            <a:endParaRPr lang="en-US" dirty="0"/>
          </a:p>
          <a:p>
            <a:pPr marL="365125" lvl="0" indent="-282575" algn="l" rtl="0">
              <a:spcBef>
                <a:spcPts val="0"/>
              </a:spcBef>
              <a:spcAft>
                <a:spcPts val="0"/>
              </a:spcAft>
              <a:buSzPts val="1600"/>
              <a:buChar char="▪"/>
            </a:pPr>
            <a:endParaRPr lang="en-US" dirty="0"/>
          </a:p>
          <a:p>
            <a:pPr marL="365125" lvl="0" indent="-282575" algn="l" rtl="0">
              <a:spcBef>
                <a:spcPts val="0"/>
              </a:spcBef>
              <a:spcAft>
                <a:spcPts val="0"/>
              </a:spcAft>
              <a:buSzPts val="1600"/>
              <a:buChar char="▪"/>
            </a:pPr>
            <a:r>
              <a:rPr lang="en-US" dirty="0"/>
              <a:t> As technology agnostic as possible</a:t>
            </a:r>
          </a:p>
        </p:txBody>
      </p:sp>
      <p:sp>
        <p:nvSpPr>
          <p:cNvPr id="3953" name="Google Shape;3953;p142"/>
          <p:cNvSpPr txBox="1"/>
          <p:nvPr/>
        </p:nvSpPr>
        <p:spPr>
          <a:xfrm>
            <a:off x="395288" y="1196975"/>
            <a:ext cx="4573587" cy="4619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Verdana"/>
              <a:buNone/>
            </a:pPr>
            <a:r>
              <a:rPr lang="en-US" sz="2400" b="1" i="0" u="none" strike="noStrike" cap="none" dirty="0">
                <a:solidFill>
                  <a:srgbClr val="000000"/>
                </a:solidFill>
                <a:latin typeface="Verdana"/>
                <a:ea typeface="Verdana"/>
                <a:cs typeface="Verdana"/>
                <a:sym typeface="Verdana"/>
              </a:rPr>
              <a:t> </a:t>
            </a:r>
            <a:r>
              <a:rPr lang="en-US" sz="1800" b="1" i="0" u="none" strike="noStrike" cap="none" dirty="0">
                <a:solidFill>
                  <a:srgbClr val="000000"/>
                </a:solidFill>
                <a:latin typeface="Verdana"/>
                <a:ea typeface="Verdana"/>
                <a:cs typeface="Verdana"/>
                <a:sym typeface="Verdana"/>
              </a:rPr>
              <a:t>mandatory for file or </a:t>
            </a:r>
            <a:r>
              <a:rPr lang="en-US" sz="1800" b="1" i="0" u="none" strike="noStrike" cap="none" dirty="0" err="1">
                <a:solidFill>
                  <a:srgbClr val="000000"/>
                </a:solidFill>
                <a:latin typeface="Verdana"/>
                <a:ea typeface="Verdana"/>
                <a:cs typeface="Verdana"/>
                <a:sym typeface="Verdana"/>
              </a:rPr>
              <a:t>bitstream</a:t>
            </a:r>
            <a:endParaRPr sz="1800" b="1" i="0" u="none" strike="noStrike" cap="none" dirty="0">
              <a:solidFill>
                <a:srgbClr val="000000"/>
              </a:solidFill>
              <a:latin typeface="Verdana"/>
              <a:ea typeface="Verdana"/>
              <a:cs typeface="Verdana"/>
              <a:sym typeface="Verdan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952">
                                            <p:txEl>
                                              <p:pRg st="0" end="0"/>
                                            </p:txEl>
                                          </p:spTgt>
                                        </p:tgtEl>
                                        <p:attrNameLst>
                                          <p:attrName>style.visibility</p:attrName>
                                        </p:attrNameLst>
                                      </p:cBhvr>
                                      <p:to>
                                        <p:strVal val="visible"/>
                                      </p:to>
                                    </p:set>
                                    <p:animEffect transition="in" filter="fade">
                                      <p:cBhvr>
                                        <p:cTn id="7" dur="250"/>
                                        <p:tgtEl>
                                          <p:spTgt spid="39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52">
                                            <p:txEl>
                                              <p:pRg st="9" end="9"/>
                                            </p:txEl>
                                          </p:spTgt>
                                        </p:tgtEl>
                                        <p:attrNameLst>
                                          <p:attrName>style.visibility</p:attrName>
                                        </p:attrNameLst>
                                      </p:cBhvr>
                                      <p:to>
                                        <p:strVal val="visible"/>
                                      </p:to>
                                    </p:set>
                                    <p:animEffect transition="in" filter="fade">
                                      <p:cBhvr>
                                        <p:cTn id="12" dur="250"/>
                                        <p:tgtEl>
                                          <p:spTgt spid="395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4034"/>
        <p:cNvGrpSpPr/>
        <p:nvPr/>
      </p:nvGrpSpPr>
      <p:grpSpPr>
        <a:xfrm>
          <a:off x="0" y="0"/>
          <a:ext cx="0" cy="0"/>
          <a:chOff x="0" y="0"/>
          <a:chExt cx="0" cy="0"/>
        </a:xfrm>
      </p:grpSpPr>
      <p:sp>
        <p:nvSpPr>
          <p:cNvPr id="4035" name="Google Shape;4035;p145"/>
          <p:cNvSpPr/>
          <p:nvPr/>
        </p:nvSpPr>
        <p:spPr>
          <a:xfrm>
            <a:off x="1763713" y="1331913"/>
            <a:ext cx="4097337" cy="287337"/>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objectIdentifier</a:t>
            </a:r>
            <a:endParaRPr sz="1200"/>
          </a:p>
        </p:txBody>
      </p:sp>
      <p:sp>
        <p:nvSpPr>
          <p:cNvPr id="4036" name="Google Shape;4036;p145"/>
          <p:cNvSpPr/>
          <p:nvPr/>
        </p:nvSpPr>
        <p:spPr>
          <a:xfrm>
            <a:off x="1763713" y="1655763"/>
            <a:ext cx="409733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objectCategory</a:t>
            </a:r>
            <a:endParaRPr sz="1200"/>
          </a:p>
        </p:txBody>
      </p:sp>
      <p:sp>
        <p:nvSpPr>
          <p:cNvPr id="4037" name="Google Shape;4037;p145"/>
          <p:cNvSpPr/>
          <p:nvPr/>
        </p:nvSpPr>
        <p:spPr>
          <a:xfrm>
            <a:off x="1763713" y="2628000"/>
            <a:ext cx="409733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preservationLevel</a:t>
            </a:r>
            <a:endParaRPr sz="1200"/>
          </a:p>
        </p:txBody>
      </p:sp>
      <p:sp>
        <p:nvSpPr>
          <p:cNvPr id="4038" name="Google Shape;4038;p145"/>
          <p:cNvSpPr/>
          <p:nvPr/>
        </p:nvSpPr>
        <p:spPr>
          <a:xfrm>
            <a:off x="1763713" y="2303463"/>
            <a:ext cx="409733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significantProperties</a:t>
            </a:r>
            <a:endParaRPr sz="1200"/>
          </a:p>
        </p:txBody>
      </p:sp>
      <p:sp>
        <p:nvSpPr>
          <p:cNvPr id="4039" name="Google Shape;4039;p145"/>
          <p:cNvSpPr/>
          <p:nvPr/>
        </p:nvSpPr>
        <p:spPr>
          <a:xfrm>
            <a:off x="1763713" y="1980000"/>
            <a:ext cx="409733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objectCharacteristics</a:t>
            </a:r>
            <a:endParaRPr sz="1200"/>
          </a:p>
        </p:txBody>
      </p:sp>
      <p:sp>
        <p:nvSpPr>
          <p:cNvPr id="4040" name="Google Shape;4040;p145"/>
          <p:cNvSpPr/>
          <p:nvPr/>
        </p:nvSpPr>
        <p:spPr>
          <a:xfrm>
            <a:off x="1763713" y="2952750"/>
            <a:ext cx="409733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originalName</a:t>
            </a:r>
            <a:endParaRPr sz="1200"/>
          </a:p>
        </p:txBody>
      </p:sp>
      <p:sp>
        <p:nvSpPr>
          <p:cNvPr id="4041" name="Google Shape;4041;p145"/>
          <p:cNvSpPr/>
          <p:nvPr/>
        </p:nvSpPr>
        <p:spPr>
          <a:xfrm>
            <a:off x="1763713" y="3276600"/>
            <a:ext cx="409733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storage</a:t>
            </a:r>
            <a:endParaRPr sz="1600" b="0" i="0" u="none" strike="noStrike" cap="none">
              <a:solidFill>
                <a:srgbClr val="FFFFFF"/>
              </a:solidFill>
              <a:latin typeface="Verdana"/>
              <a:ea typeface="Verdana"/>
              <a:cs typeface="Verdana"/>
              <a:sym typeface="Verdana"/>
            </a:endParaRPr>
          </a:p>
        </p:txBody>
      </p:sp>
      <p:sp>
        <p:nvSpPr>
          <p:cNvPr id="4042" name="Google Shape;4042;p145"/>
          <p:cNvSpPr/>
          <p:nvPr/>
        </p:nvSpPr>
        <p:spPr>
          <a:xfrm>
            <a:off x="1763713" y="3600450"/>
            <a:ext cx="409733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signatureInformation</a:t>
            </a:r>
            <a:endParaRPr sz="1200"/>
          </a:p>
        </p:txBody>
      </p:sp>
      <p:sp>
        <p:nvSpPr>
          <p:cNvPr id="4043" name="Google Shape;4043;p145"/>
          <p:cNvSpPr/>
          <p:nvPr/>
        </p:nvSpPr>
        <p:spPr>
          <a:xfrm>
            <a:off x="1763713" y="3924300"/>
            <a:ext cx="409733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environmentFunction</a:t>
            </a:r>
            <a:endParaRPr sz="1200"/>
          </a:p>
        </p:txBody>
      </p:sp>
      <p:sp>
        <p:nvSpPr>
          <p:cNvPr id="4044" name="Google Shape;4044;p145"/>
          <p:cNvSpPr/>
          <p:nvPr/>
        </p:nvSpPr>
        <p:spPr>
          <a:xfrm>
            <a:off x="1763713" y="5219700"/>
            <a:ext cx="409733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relationship</a:t>
            </a:r>
            <a:endParaRPr sz="1600" b="0" i="0" u="none" strike="noStrike" cap="none">
              <a:solidFill>
                <a:srgbClr val="FFFFFF"/>
              </a:solidFill>
              <a:latin typeface="Verdana"/>
              <a:ea typeface="Verdana"/>
              <a:cs typeface="Verdana"/>
              <a:sym typeface="Verdana"/>
            </a:endParaRPr>
          </a:p>
        </p:txBody>
      </p:sp>
      <p:sp>
        <p:nvSpPr>
          <p:cNvPr id="4045" name="Google Shape;4045;p145"/>
          <p:cNvSpPr/>
          <p:nvPr/>
        </p:nvSpPr>
        <p:spPr>
          <a:xfrm>
            <a:off x="1763713" y="5543550"/>
            <a:ext cx="409733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linkingEventIdentifier</a:t>
            </a:r>
            <a:endParaRPr sz="1200"/>
          </a:p>
        </p:txBody>
      </p:sp>
      <p:sp>
        <p:nvSpPr>
          <p:cNvPr id="4046" name="Google Shape;4046;p145"/>
          <p:cNvSpPr/>
          <p:nvPr/>
        </p:nvSpPr>
        <p:spPr>
          <a:xfrm>
            <a:off x="1763713" y="5867400"/>
            <a:ext cx="409733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linkingRightsStatementIdentifier</a:t>
            </a:r>
            <a:endParaRPr sz="1200"/>
          </a:p>
        </p:txBody>
      </p:sp>
      <p:sp>
        <p:nvSpPr>
          <p:cNvPr id="4047" name="Google Shape;4047;p145"/>
          <p:cNvSpPr/>
          <p:nvPr/>
        </p:nvSpPr>
        <p:spPr>
          <a:xfrm>
            <a:off x="1763713" y="4248150"/>
            <a:ext cx="409733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environmentDesignation</a:t>
            </a:r>
            <a:endParaRPr sz="1200"/>
          </a:p>
        </p:txBody>
      </p:sp>
      <p:sp>
        <p:nvSpPr>
          <p:cNvPr id="4048" name="Google Shape;4048;p145"/>
          <p:cNvSpPr/>
          <p:nvPr/>
        </p:nvSpPr>
        <p:spPr>
          <a:xfrm>
            <a:off x="1763713" y="4572000"/>
            <a:ext cx="409733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environmentRegistry</a:t>
            </a:r>
            <a:endParaRPr sz="1600" b="0" i="0" u="none" strike="noStrike" cap="none">
              <a:solidFill>
                <a:srgbClr val="FFFFFF"/>
              </a:solidFill>
              <a:latin typeface="Verdana"/>
              <a:ea typeface="Verdana"/>
              <a:cs typeface="Verdana"/>
              <a:sym typeface="Verdana"/>
            </a:endParaRPr>
          </a:p>
        </p:txBody>
      </p:sp>
      <p:sp>
        <p:nvSpPr>
          <p:cNvPr id="4049" name="Google Shape;4049;p145"/>
          <p:cNvSpPr/>
          <p:nvPr/>
        </p:nvSpPr>
        <p:spPr>
          <a:xfrm>
            <a:off x="1763713" y="4895850"/>
            <a:ext cx="409733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environmentExtension</a:t>
            </a:r>
            <a:endParaRPr sz="1200"/>
          </a:p>
        </p:txBody>
      </p:sp>
      <p:grpSp>
        <p:nvGrpSpPr>
          <p:cNvPr id="4050" name="Google Shape;4050;p145"/>
          <p:cNvGrpSpPr/>
          <p:nvPr/>
        </p:nvGrpSpPr>
        <p:grpSpPr>
          <a:xfrm>
            <a:off x="463550" y="1116013"/>
            <a:ext cx="1012825" cy="1008062"/>
            <a:chOff x="1475656" y="4797152"/>
            <a:chExt cx="1372080" cy="1252440"/>
          </a:xfrm>
        </p:grpSpPr>
        <p:pic>
          <p:nvPicPr>
            <p:cNvPr id="4051" name="Google Shape;4051;p145"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4052" name="Google Shape;4052;p145"/>
            <p:cNvSpPr/>
            <p:nvPr/>
          </p:nvSpPr>
          <p:spPr>
            <a:xfrm>
              <a:off x="1834806" y="4797152"/>
              <a:ext cx="288180" cy="360939"/>
            </a:xfrm>
            <a:prstGeom prst="rect">
              <a:avLst/>
            </a:prstGeom>
            <a:solidFill>
              <a:schemeClr val="lt1"/>
            </a:solidFill>
            <a:ln>
              <a:noFill/>
            </a:ln>
          </p:spPr>
          <p:txBody>
            <a:bodyPr spcFirstLastPara="1" wrap="square" lIns="91425" tIns="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Verdana"/>
                <a:ea typeface="Verdana"/>
                <a:cs typeface="Verdana"/>
                <a:sym typeface="Verdana"/>
              </a:endParaRPr>
            </a:p>
          </p:txBody>
        </p:sp>
      </p:grpSp>
      <p:sp>
        <p:nvSpPr>
          <p:cNvPr id="4053" name="Google Shape;4053;p145"/>
          <p:cNvSpPr/>
          <p:nvPr/>
        </p:nvSpPr>
        <p:spPr>
          <a:xfrm>
            <a:off x="485775" y="2268538"/>
            <a:ext cx="1062038"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object</a:t>
            </a:r>
            <a:endParaRPr/>
          </a:p>
        </p:txBody>
      </p:sp>
      <p:sp>
        <p:nvSpPr>
          <p:cNvPr id="4054" name="Google Shape;4054;p145"/>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Object Entity</a:t>
            </a:r>
            <a:endParaRPr/>
          </a:p>
        </p:txBody>
      </p:sp>
      <p:sp>
        <p:nvSpPr>
          <p:cNvPr id="4055" name="Google Shape;4055;p145"/>
          <p:cNvSpPr/>
          <p:nvPr/>
        </p:nvSpPr>
        <p:spPr>
          <a:xfrm>
            <a:off x="1674018" y="2303463"/>
            <a:ext cx="4496075" cy="4149873"/>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sp>
        <p:nvSpPr>
          <p:cNvPr id="4056" name="Google Shape;4056;p145"/>
          <p:cNvSpPr/>
          <p:nvPr/>
        </p:nvSpPr>
        <p:spPr>
          <a:xfrm>
            <a:off x="4427538" y="2816225"/>
            <a:ext cx="3889375" cy="325438"/>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dirty="0" err="1">
                <a:solidFill>
                  <a:srgbClr val="FFFFFF"/>
                </a:solidFill>
                <a:latin typeface="Verdana"/>
                <a:ea typeface="Verdana"/>
                <a:cs typeface="Verdana"/>
                <a:sym typeface="Verdana"/>
              </a:rPr>
              <a:t>compositionLevel</a:t>
            </a:r>
            <a:endParaRPr sz="1200" dirty="0"/>
          </a:p>
        </p:txBody>
      </p:sp>
      <p:sp>
        <p:nvSpPr>
          <p:cNvPr id="4057" name="Google Shape;4057;p145"/>
          <p:cNvSpPr/>
          <p:nvPr/>
        </p:nvSpPr>
        <p:spPr>
          <a:xfrm>
            <a:off x="4427538" y="3178175"/>
            <a:ext cx="3889375" cy="322263"/>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fixity</a:t>
            </a:r>
            <a:endParaRPr sz="1200"/>
          </a:p>
        </p:txBody>
      </p:sp>
      <p:sp>
        <p:nvSpPr>
          <p:cNvPr id="4058" name="Google Shape;4058;p145"/>
          <p:cNvSpPr/>
          <p:nvPr/>
        </p:nvSpPr>
        <p:spPr>
          <a:xfrm>
            <a:off x="4427538" y="3536950"/>
            <a:ext cx="3889375" cy="323850"/>
          </a:xfrm>
          <a:prstGeom prst="parallelogram">
            <a:avLst>
              <a:gd name="adj" fmla="val 25000"/>
            </a:avLst>
          </a:prstGeom>
          <a:solidFill>
            <a:srgbClr val="AE8034"/>
          </a:solidFill>
          <a:ln w="9525" cap="flat" cmpd="sng">
            <a:solidFill>
              <a:srgbClr val="595959"/>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size</a:t>
            </a:r>
            <a:endParaRPr sz="1200"/>
          </a:p>
        </p:txBody>
      </p:sp>
      <p:sp>
        <p:nvSpPr>
          <p:cNvPr id="4059" name="Google Shape;4059;p145"/>
          <p:cNvSpPr/>
          <p:nvPr/>
        </p:nvSpPr>
        <p:spPr>
          <a:xfrm>
            <a:off x="4427538" y="3897313"/>
            <a:ext cx="3889375"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format</a:t>
            </a:r>
            <a:endParaRPr sz="1200"/>
          </a:p>
        </p:txBody>
      </p:sp>
      <p:sp>
        <p:nvSpPr>
          <p:cNvPr id="4060" name="Google Shape;4060;p145"/>
          <p:cNvSpPr/>
          <p:nvPr/>
        </p:nvSpPr>
        <p:spPr>
          <a:xfrm>
            <a:off x="4427538" y="4256088"/>
            <a:ext cx="3889375" cy="325437"/>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creatingApplication</a:t>
            </a:r>
            <a:endParaRPr sz="1200"/>
          </a:p>
        </p:txBody>
      </p:sp>
      <p:sp>
        <p:nvSpPr>
          <p:cNvPr id="4061" name="Google Shape;4061;p145"/>
          <p:cNvSpPr/>
          <p:nvPr/>
        </p:nvSpPr>
        <p:spPr>
          <a:xfrm>
            <a:off x="4427538" y="4616450"/>
            <a:ext cx="3889375" cy="325438"/>
          </a:xfrm>
          <a:prstGeom prst="parallelogram">
            <a:avLst>
              <a:gd name="adj" fmla="val 25000"/>
            </a:avLst>
          </a:prstGeom>
          <a:solidFill>
            <a:srgbClr val="AE8034"/>
          </a:solidFill>
          <a:ln w="9525" cap="flat" cmpd="sng">
            <a:solidFill>
              <a:srgbClr val="595959"/>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inhibitors</a:t>
            </a:r>
            <a:endParaRPr sz="1200"/>
          </a:p>
        </p:txBody>
      </p:sp>
      <p:sp>
        <p:nvSpPr>
          <p:cNvPr id="4062" name="Google Shape;4062;p145"/>
          <p:cNvSpPr/>
          <p:nvPr/>
        </p:nvSpPr>
        <p:spPr>
          <a:xfrm>
            <a:off x="4427538" y="4976813"/>
            <a:ext cx="3889375" cy="323850"/>
          </a:xfrm>
          <a:prstGeom prst="parallelogram">
            <a:avLst>
              <a:gd name="adj" fmla="val 25000"/>
            </a:avLst>
          </a:prstGeom>
          <a:solidFill>
            <a:srgbClr val="AE8034"/>
          </a:solidFill>
          <a:ln w="9525" cap="flat" cmpd="sng">
            <a:solidFill>
              <a:srgbClr val="595959"/>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objectCharacteristicsExtension</a:t>
            </a:r>
            <a:endParaRPr sz="1200"/>
          </a:p>
        </p:txBody>
      </p:sp>
      <p:cxnSp>
        <p:nvCxnSpPr>
          <p:cNvPr id="4063" name="Google Shape;4063;p145"/>
          <p:cNvCxnSpPr>
            <a:stCxn id="4056" idx="5"/>
            <a:endCxn id="4039" idx="4"/>
          </p:cNvCxnSpPr>
          <p:nvPr/>
        </p:nvCxnSpPr>
        <p:spPr>
          <a:xfrm flipH="1" flipV="1">
            <a:off x="3812382" y="2268925"/>
            <a:ext cx="655836" cy="710019"/>
          </a:xfrm>
          <a:prstGeom prst="straightConnector1">
            <a:avLst/>
          </a:prstGeom>
          <a:noFill/>
          <a:ln w="9525" cap="flat" cmpd="sng">
            <a:solidFill>
              <a:srgbClr val="000000"/>
            </a:solidFill>
            <a:prstDash val="solid"/>
            <a:round/>
            <a:headEnd type="none" w="sm" len="sm"/>
            <a:tailEnd type="none" w="sm" len="sm"/>
          </a:ln>
        </p:spPr>
      </p:cxnSp>
      <p:cxnSp>
        <p:nvCxnSpPr>
          <p:cNvPr id="4064" name="Google Shape;4064;p145"/>
          <p:cNvCxnSpPr>
            <a:stCxn id="4062" idx="5"/>
            <a:endCxn id="4039" idx="4"/>
          </p:cNvCxnSpPr>
          <p:nvPr/>
        </p:nvCxnSpPr>
        <p:spPr>
          <a:xfrm flipH="1" flipV="1">
            <a:off x="3812382" y="2268925"/>
            <a:ext cx="655637" cy="2869813"/>
          </a:xfrm>
          <a:prstGeom prst="straightConnector1">
            <a:avLst/>
          </a:prstGeom>
          <a:noFill/>
          <a:ln w="9525" cap="flat" cmpd="sng">
            <a:solidFill>
              <a:srgbClr val="000000"/>
            </a:solidFill>
            <a:prstDash val="solid"/>
            <a:round/>
            <a:headEnd type="none" w="sm" len="sm"/>
            <a:tailEnd type="none" w="sm" len="sm"/>
          </a:ln>
        </p:spPr>
      </p:cxnSp>
      <p:cxnSp>
        <p:nvCxnSpPr>
          <p:cNvPr id="4065" name="Google Shape;4065;p145"/>
          <p:cNvCxnSpPr>
            <a:stCxn id="4061" idx="5"/>
            <a:endCxn id="4038" idx="1"/>
          </p:cNvCxnSpPr>
          <p:nvPr/>
        </p:nvCxnSpPr>
        <p:spPr>
          <a:xfrm flipH="1" flipV="1">
            <a:off x="3848497" y="2303463"/>
            <a:ext cx="619721" cy="2475706"/>
          </a:xfrm>
          <a:prstGeom prst="straightConnector1">
            <a:avLst/>
          </a:prstGeom>
          <a:noFill/>
          <a:ln w="9525" cap="flat" cmpd="sng">
            <a:solidFill>
              <a:srgbClr val="000000"/>
            </a:solidFill>
            <a:prstDash val="solid"/>
            <a:round/>
            <a:headEnd type="none" w="sm" len="sm"/>
            <a:tailEnd type="none" w="sm" len="sm"/>
          </a:ln>
        </p:spPr>
      </p:cxnSp>
      <p:cxnSp>
        <p:nvCxnSpPr>
          <p:cNvPr id="4066" name="Google Shape;4066;p145"/>
          <p:cNvCxnSpPr>
            <a:stCxn id="4060" idx="5"/>
            <a:endCxn id="4039" idx="4"/>
          </p:cNvCxnSpPr>
          <p:nvPr/>
        </p:nvCxnSpPr>
        <p:spPr>
          <a:xfrm flipH="1" flipV="1">
            <a:off x="3812382" y="2268925"/>
            <a:ext cx="655836" cy="2149882"/>
          </a:xfrm>
          <a:prstGeom prst="straightConnector1">
            <a:avLst/>
          </a:prstGeom>
          <a:noFill/>
          <a:ln w="9525" cap="flat" cmpd="sng">
            <a:solidFill>
              <a:srgbClr val="000000"/>
            </a:solidFill>
            <a:prstDash val="solid"/>
            <a:round/>
            <a:headEnd type="none" w="sm" len="sm"/>
            <a:tailEnd type="none" w="sm" len="sm"/>
          </a:ln>
        </p:spPr>
      </p:cxnSp>
      <p:cxnSp>
        <p:nvCxnSpPr>
          <p:cNvPr id="4067" name="Google Shape;4067;p145"/>
          <p:cNvCxnSpPr>
            <a:stCxn id="4059" idx="5"/>
            <a:endCxn id="4039" idx="4"/>
          </p:cNvCxnSpPr>
          <p:nvPr/>
        </p:nvCxnSpPr>
        <p:spPr>
          <a:xfrm flipH="1" flipV="1">
            <a:off x="3812382" y="2268925"/>
            <a:ext cx="655637" cy="1790313"/>
          </a:xfrm>
          <a:prstGeom prst="straightConnector1">
            <a:avLst/>
          </a:prstGeom>
          <a:noFill/>
          <a:ln w="9525" cap="flat" cmpd="sng">
            <a:solidFill>
              <a:srgbClr val="000000"/>
            </a:solidFill>
            <a:prstDash val="solid"/>
            <a:round/>
            <a:headEnd type="none" w="sm" len="sm"/>
            <a:tailEnd type="none" w="sm" len="sm"/>
          </a:ln>
        </p:spPr>
      </p:cxnSp>
      <p:cxnSp>
        <p:nvCxnSpPr>
          <p:cNvPr id="4068" name="Google Shape;4068;p145"/>
          <p:cNvCxnSpPr>
            <a:stCxn id="4058" idx="5"/>
            <a:endCxn id="4039" idx="4"/>
          </p:cNvCxnSpPr>
          <p:nvPr/>
        </p:nvCxnSpPr>
        <p:spPr>
          <a:xfrm flipH="1" flipV="1">
            <a:off x="3812382" y="2268925"/>
            <a:ext cx="655637" cy="1429950"/>
          </a:xfrm>
          <a:prstGeom prst="straightConnector1">
            <a:avLst/>
          </a:prstGeom>
          <a:noFill/>
          <a:ln w="9525" cap="flat" cmpd="sng">
            <a:solidFill>
              <a:srgbClr val="000000"/>
            </a:solidFill>
            <a:prstDash val="solid"/>
            <a:round/>
            <a:headEnd type="none" w="sm" len="sm"/>
            <a:tailEnd type="none" w="sm" len="sm"/>
          </a:ln>
        </p:spPr>
      </p:cxnSp>
      <p:cxnSp>
        <p:nvCxnSpPr>
          <p:cNvPr id="4069" name="Google Shape;4069;p145"/>
          <p:cNvCxnSpPr>
            <a:stCxn id="4057" idx="5"/>
            <a:endCxn id="4039" idx="4"/>
          </p:cNvCxnSpPr>
          <p:nvPr/>
        </p:nvCxnSpPr>
        <p:spPr>
          <a:xfrm flipH="1" flipV="1">
            <a:off x="3812382" y="2268925"/>
            <a:ext cx="655439" cy="1070382"/>
          </a:xfrm>
          <a:prstGeom prst="straightConnector1">
            <a:avLst/>
          </a:prstGeom>
          <a:noFill/>
          <a:ln w="9525" cap="flat" cmpd="sng">
            <a:solidFill>
              <a:srgbClr val="000000"/>
            </a:solidFill>
            <a:prstDash val="solid"/>
            <a:round/>
            <a:headEnd type="none" w="sm" len="sm"/>
            <a:tailEnd type="none" w="sm" len="sm"/>
          </a:ln>
        </p:spPr>
      </p:cxnSp>
      <p:sp>
        <p:nvSpPr>
          <p:cNvPr id="4070" name="Google Shape;4070;p145"/>
          <p:cNvSpPr/>
          <p:nvPr/>
        </p:nvSpPr>
        <p:spPr>
          <a:xfrm>
            <a:off x="1741488" y="1225366"/>
            <a:ext cx="4266133" cy="735990"/>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cxnSp>
        <p:nvCxnSpPr>
          <p:cNvPr id="4071" name="Google Shape;4071;p145"/>
          <p:cNvCxnSpPr>
            <a:stCxn id="4053" idx="3"/>
            <a:endCxn id="4035" idx="5"/>
          </p:cNvCxnSpPr>
          <p:nvPr/>
        </p:nvCxnSpPr>
        <p:spPr>
          <a:xfrm flipV="1">
            <a:off x="1547813" y="1475582"/>
            <a:ext cx="251817" cy="954881"/>
          </a:xfrm>
          <a:prstGeom prst="straightConnector1">
            <a:avLst/>
          </a:prstGeom>
          <a:noFill/>
          <a:ln w="9525" cap="flat" cmpd="sng">
            <a:solidFill>
              <a:srgbClr val="000000"/>
            </a:solidFill>
            <a:prstDash val="solid"/>
            <a:round/>
            <a:headEnd type="none" w="sm" len="sm"/>
            <a:tailEnd type="none" w="sm" len="sm"/>
          </a:ln>
        </p:spPr>
      </p:cxnSp>
      <p:cxnSp>
        <p:nvCxnSpPr>
          <p:cNvPr id="4072" name="Google Shape;4072;p145"/>
          <p:cNvCxnSpPr>
            <a:stCxn id="4053" idx="3"/>
            <a:endCxn id="4036" idx="5"/>
          </p:cNvCxnSpPr>
          <p:nvPr/>
        </p:nvCxnSpPr>
        <p:spPr>
          <a:xfrm flipV="1">
            <a:off x="1547813" y="1800226"/>
            <a:ext cx="252016" cy="630237"/>
          </a:xfrm>
          <a:prstGeom prst="straightConnector1">
            <a:avLst/>
          </a:prstGeom>
          <a:noFill/>
          <a:ln w="9525" cap="flat" cmpd="sng">
            <a:solidFill>
              <a:srgbClr val="000000"/>
            </a:solidFill>
            <a:prstDash val="solid"/>
            <a:round/>
            <a:headEnd type="none" w="sm" len="sm"/>
            <a:tailEnd type="none" w="sm" len="sm"/>
          </a:ln>
        </p:spPr>
      </p:cxnSp>
      <p:cxnSp>
        <p:nvCxnSpPr>
          <p:cNvPr id="4073" name="Google Shape;4073;p145"/>
          <p:cNvCxnSpPr>
            <a:stCxn id="4053" idx="3"/>
            <a:endCxn id="4037" idx="5"/>
          </p:cNvCxnSpPr>
          <p:nvPr/>
        </p:nvCxnSpPr>
        <p:spPr>
          <a:xfrm>
            <a:off x="1547813" y="2430463"/>
            <a:ext cx="252016" cy="342000"/>
          </a:xfrm>
          <a:prstGeom prst="straightConnector1">
            <a:avLst/>
          </a:prstGeom>
          <a:noFill/>
          <a:ln w="9525" cap="flat" cmpd="sng">
            <a:solidFill>
              <a:srgbClr val="000000"/>
            </a:solidFill>
            <a:prstDash val="solid"/>
            <a:round/>
            <a:headEnd type="none" w="sm" len="sm"/>
            <a:tailEnd type="none" w="sm" len="sm"/>
          </a:ln>
        </p:spPr>
      </p:cxnSp>
      <p:cxnSp>
        <p:nvCxnSpPr>
          <p:cNvPr id="4074" name="Google Shape;4074;p145"/>
          <p:cNvCxnSpPr>
            <a:stCxn id="4053" idx="3"/>
            <a:endCxn id="4038" idx="5"/>
          </p:cNvCxnSpPr>
          <p:nvPr/>
        </p:nvCxnSpPr>
        <p:spPr>
          <a:xfrm>
            <a:off x="1547813" y="2430463"/>
            <a:ext cx="252016" cy="17463"/>
          </a:xfrm>
          <a:prstGeom prst="straightConnector1">
            <a:avLst/>
          </a:prstGeom>
          <a:noFill/>
          <a:ln w="9525" cap="flat" cmpd="sng">
            <a:solidFill>
              <a:srgbClr val="000000"/>
            </a:solidFill>
            <a:prstDash val="solid"/>
            <a:round/>
            <a:headEnd type="none" w="sm" len="sm"/>
            <a:tailEnd type="none" w="sm" len="sm"/>
          </a:ln>
        </p:spPr>
      </p:cxnSp>
      <p:cxnSp>
        <p:nvCxnSpPr>
          <p:cNvPr id="4075" name="Google Shape;4075;p145"/>
          <p:cNvCxnSpPr>
            <a:stCxn id="4053" idx="3"/>
            <a:endCxn id="4039" idx="5"/>
          </p:cNvCxnSpPr>
          <p:nvPr/>
        </p:nvCxnSpPr>
        <p:spPr>
          <a:xfrm flipV="1">
            <a:off x="1547813" y="2124463"/>
            <a:ext cx="252016" cy="306000"/>
          </a:xfrm>
          <a:prstGeom prst="straightConnector1">
            <a:avLst/>
          </a:prstGeom>
          <a:noFill/>
          <a:ln w="9525" cap="flat" cmpd="sng">
            <a:solidFill>
              <a:srgbClr val="000000"/>
            </a:solidFill>
            <a:prstDash val="solid"/>
            <a:round/>
            <a:headEnd type="none" w="sm" len="sm"/>
            <a:tailEnd type="none" w="sm" len="sm"/>
          </a:ln>
        </p:spPr>
      </p:cxnSp>
      <p:cxnSp>
        <p:nvCxnSpPr>
          <p:cNvPr id="4076" name="Google Shape;4076;p145"/>
          <p:cNvCxnSpPr>
            <a:stCxn id="4053" idx="3"/>
            <a:endCxn id="4040" idx="5"/>
          </p:cNvCxnSpPr>
          <p:nvPr/>
        </p:nvCxnSpPr>
        <p:spPr>
          <a:xfrm>
            <a:off x="1547813" y="2430463"/>
            <a:ext cx="251817" cy="665956"/>
          </a:xfrm>
          <a:prstGeom prst="straightConnector1">
            <a:avLst/>
          </a:prstGeom>
          <a:noFill/>
          <a:ln w="9525" cap="flat" cmpd="sng">
            <a:solidFill>
              <a:srgbClr val="000000"/>
            </a:solidFill>
            <a:prstDash val="solid"/>
            <a:round/>
            <a:headEnd type="none" w="sm" len="sm"/>
            <a:tailEnd type="none" w="sm" len="sm"/>
          </a:ln>
        </p:spPr>
      </p:cxnSp>
      <p:cxnSp>
        <p:nvCxnSpPr>
          <p:cNvPr id="4077" name="Google Shape;4077;p145"/>
          <p:cNvCxnSpPr>
            <a:stCxn id="4053" idx="3"/>
            <a:endCxn id="4041" idx="5"/>
          </p:cNvCxnSpPr>
          <p:nvPr/>
        </p:nvCxnSpPr>
        <p:spPr>
          <a:xfrm>
            <a:off x="1547813" y="2430463"/>
            <a:ext cx="251817" cy="989806"/>
          </a:xfrm>
          <a:prstGeom prst="straightConnector1">
            <a:avLst/>
          </a:prstGeom>
          <a:noFill/>
          <a:ln w="9525" cap="flat" cmpd="sng">
            <a:solidFill>
              <a:srgbClr val="000000"/>
            </a:solidFill>
            <a:prstDash val="solid"/>
            <a:round/>
            <a:headEnd type="none" w="sm" len="sm"/>
            <a:tailEnd type="none" w="sm" len="sm"/>
          </a:ln>
        </p:spPr>
      </p:cxnSp>
      <p:cxnSp>
        <p:nvCxnSpPr>
          <p:cNvPr id="4078" name="Google Shape;4078;p145"/>
          <p:cNvCxnSpPr>
            <a:stCxn id="4053" idx="3"/>
            <a:endCxn id="4042" idx="5"/>
          </p:cNvCxnSpPr>
          <p:nvPr/>
        </p:nvCxnSpPr>
        <p:spPr>
          <a:xfrm>
            <a:off x="1547813" y="2430463"/>
            <a:ext cx="251817" cy="1313656"/>
          </a:xfrm>
          <a:prstGeom prst="straightConnector1">
            <a:avLst/>
          </a:prstGeom>
          <a:noFill/>
          <a:ln w="9525" cap="flat" cmpd="sng">
            <a:solidFill>
              <a:srgbClr val="000000"/>
            </a:solidFill>
            <a:prstDash val="solid"/>
            <a:round/>
            <a:headEnd type="none" w="sm" len="sm"/>
            <a:tailEnd type="none" w="sm" len="sm"/>
          </a:ln>
        </p:spPr>
      </p:cxnSp>
      <p:cxnSp>
        <p:nvCxnSpPr>
          <p:cNvPr id="4079" name="Google Shape;4079;p145"/>
          <p:cNvCxnSpPr>
            <a:stCxn id="4053" idx="3"/>
            <a:endCxn id="4043" idx="5"/>
          </p:cNvCxnSpPr>
          <p:nvPr/>
        </p:nvCxnSpPr>
        <p:spPr>
          <a:xfrm>
            <a:off x="1547813" y="2430463"/>
            <a:ext cx="251817" cy="1637506"/>
          </a:xfrm>
          <a:prstGeom prst="straightConnector1">
            <a:avLst/>
          </a:prstGeom>
          <a:noFill/>
          <a:ln w="9525" cap="flat" cmpd="sng">
            <a:solidFill>
              <a:srgbClr val="000000"/>
            </a:solidFill>
            <a:prstDash val="solid"/>
            <a:round/>
            <a:headEnd type="none" w="sm" len="sm"/>
            <a:tailEnd type="none" w="sm" len="sm"/>
          </a:ln>
        </p:spPr>
      </p:cxnSp>
      <p:cxnSp>
        <p:nvCxnSpPr>
          <p:cNvPr id="4080" name="Google Shape;4080;p145"/>
          <p:cNvCxnSpPr>
            <a:stCxn id="4053" idx="3"/>
            <a:endCxn id="4044" idx="5"/>
          </p:cNvCxnSpPr>
          <p:nvPr/>
        </p:nvCxnSpPr>
        <p:spPr>
          <a:xfrm>
            <a:off x="1547813" y="2430463"/>
            <a:ext cx="252016" cy="2933700"/>
          </a:xfrm>
          <a:prstGeom prst="straightConnector1">
            <a:avLst/>
          </a:prstGeom>
          <a:noFill/>
          <a:ln w="9525" cap="flat" cmpd="sng">
            <a:solidFill>
              <a:srgbClr val="000000"/>
            </a:solidFill>
            <a:prstDash val="solid"/>
            <a:round/>
            <a:headEnd type="none" w="sm" len="sm"/>
            <a:tailEnd type="none" w="sm" len="sm"/>
          </a:ln>
        </p:spPr>
      </p:cxnSp>
      <p:cxnSp>
        <p:nvCxnSpPr>
          <p:cNvPr id="4081" name="Google Shape;4081;p145"/>
          <p:cNvCxnSpPr>
            <a:stCxn id="4053" idx="3"/>
            <a:endCxn id="4045" idx="5"/>
          </p:cNvCxnSpPr>
          <p:nvPr/>
        </p:nvCxnSpPr>
        <p:spPr>
          <a:xfrm>
            <a:off x="1547813" y="2430463"/>
            <a:ext cx="252016" cy="3257550"/>
          </a:xfrm>
          <a:prstGeom prst="straightConnector1">
            <a:avLst/>
          </a:prstGeom>
          <a:noFill/>
          <a:ln w="9525" cap="flat" cmpd="sng">
            <a:solidFill>
              <a:srgbClr val="000000"/>
            </a:solidFill>
            <a:prstDash val="solid"/>
            <a:round/>
            <a:headEnd type="none" w="sm" len="sm"/>
            <a:tailEnd type="none" w="sm" len="sm"/>
          </a:ln>
        </p:spPr>
      </p:cxnSp>
      <p:cxnSp>
        <p:nvCxnSpPr>
          <p:cNvPr id="4082" name="Google Shape;4082;p145"/>
          <p:cNvCxnSpPr>
            <a:stCxn id="4053" idx="3"/>
            <a:endCxn id="4046" idx="5"/>
          </p:cNvCxnSpPr>
          <p:nvPr/>
        </p:nvCxnSpPr>
        <p:spPr>
          <a:xfrm>
            <a:off x="1547813" y="2430463"/>
            <a:ext cx="252016" cy="3581400"/>
          </a:xfrm>
          <a:prstGeom prst="straightConnector1">
            <a:avLst/>
          </a:prstGeom>
          <a:noFill/>
          <a:ln w="9525" cap="flat" cmpd="sng">
            <a:solidFill>
              <a:srgbClr val="000000"/>
            </a:solidFill>
            <a:prstDash val="solid"/>
            <a:round/>
            <a:headEnd type="none" w="sm" len="sm"/>
            <a:tailEnd type="none" w="sm" len="sm"/>
          </a:ln>
        </p:spPr>
      </p:cxnSp>
      <p:cxnSp>
        <p:nvCxnSpPr>
          <p:cNvPr id="4083" name="Google Shape;4083;p145"/>
          <p:cNvCxnSpPr>
            <a:stCxn id="4053" idx="3"/>
            <a:endCxn id="4047" idx="5"/>
          </p:cNvCxnSpPr>
          <p:nvPr/>
        </p:nvCxnSpPr>
        <p:spPr>
          <a:xfrm>
            <a:off x="1547813" y="2430463"/>
            <a:ext cx="251817" cy="1961356"/>
          </a:xfrm>
          <a:prstGeom prst="straightConnector1">
            <a:avLst/>
          </a:prstGeom>
          <a:noFill/>
          <a:ln w="9525" cap="flat" cmpd="sng">
            <a:solidFill>
              <a:srgbClr val="000000"/>
            </a:solidFill>
            <a:prstDash val="solid"/>
            <a:round/>
            <a:headEnd type="none" w="sm" len="sm"/>
            <a:tailEnd type="none" w="sm" len="sm"/>
          </a:ln>
        </p:spPr>
      </p:cxnSp>
      <p:cxnSp>
        <p:nvCxnSpPr>
          <p:cNvPr id="4084" name="Google Shape;4084;p145"/>
          <p:cNvCxnSpPr>
            <a:stCxn id="4053" idx="3"/>
            <a:endCxn id="4048" idx="5"/>
          </p:cNvCxnSpPr>
          <p:nvPr/>
        </p:nvCxnSpPr>
        <p:spPr>
          <a:xfrm>
            <a:off x="1547813" y="2430463"/>
            <a:ext cx="251817" cy="2285206"/>
          </a:xfrm>
          <a:prstGeom prst="straightConnector1">
            <a:avLst/>
          </a:prstGeom>
          <a:noFill/>
          <a:ln w="9525" cap="flat" cmpd="sng">
            <a:solidFill>
              <a:srgbClr val="000000"/>
            </a:solidFill>
            <a:prstDash val="solid"/>
            <a:round/>
            <a:headEnd type="none" w="sm" len="sm"/>
            <a:tailEnd type="none" w="sm" len="sm"/>
          </a:ln>
        </p:spPr>
      </p:cxnSp>
      <p:cxnSp>
        <p:nvCxnSpPr>
          <p:cNvPr id="4085" name="Google Shape;4085;p145"/>
          <p:cNvCxnSpPr>
            <a:stCxn id="4053" idx="3"/>
            <a:endCxn id="4049" idx="5"/>
          </p:cNvCxnSpPr>
          <p:nvPr/>
        </p:nvCxnSpPr>
        <p:spPr>
          <a:xfrm>
            <a:off x="1547813" y="2430463"/>
            <a:ext cx="252016" cy="2609850"/>
          </a:xfrm>
          <a:prstGeom prst="straightConnector1">
            <a:avLst/>
          </a:prstGeom>
          <a:noFill/>
          <a:ln w="9525" cap="flat" cmpd="sng">
            <a:solidFill>
              <a:srgbClr val="000000"/>
            </a:solidFill>
            <a:prstDash val="solid"/>
            <a:round/>
            <a:headEnd type="none" w="sm" len="sm"/>
            <a:tailEnd type="none" w="sm" len="sm"/>
          </a:ln>
        </p:spPr>
      </p:cxnSp>
      <p:sp>
        <p:nvSpPr>
          <p:cNvPr id="53" name="Google Shape;3943;p141"/>
          <p:cNvSpPr/>
          <p:nvPr/>
        </p:nvSpPr>
        <p:spPr>
          <a:xfrm>
            <a:off x="5833000" y="1952872"/>
            <a:ext cx="216049" cy="324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4" name="Google Shape;3944;p141"/>
          <p:cNvSpPr txBox="1"/>
          <p:nvPr/>
        </p:nvSpPr>
        <p:spPr>
          <a:xfrm>
            <a:off x="6037493" y="1916832"/>
            <a:ext cx="2177199"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Gill Sans"/>
              <a:buNone/>
            </a:pPr>
            <a:r>
              <a:rPr lang="en-US" sz="1800" b="0" i="0" u="none" strike="noStrike" cap="none">
                <a:solidFill>
                  <a:srgbClr val="000000"/>
                </a:solidFill>
                <a:latin typeface="Gill Sans"/>
                <a:ea typeface="Gill Sans"/>
                <a:cs typeface="Gill Sans"/>
                <a:sym typeface="Gill Sans"/>
              </a:rPr>
              <a:t>specific characteristic</a:t>
            </a:r>
            <a:endParaRPr/>
          </a:p>
        </p:txBody>
      </p:sp>
      <p:sp>
        <p:nvSpPr>
          <p:cNvPr id="55" name="Google Shape;3953;p142"/>
          <p:cNvSpPr txBox="1"/>
          <p:nvPr/>
        </p:nvSpPr>
        <p:spPr>
          <a:xfrm>
            <a:off x="3922055" y="2240168"/>
            <a:ext cx="4573587" cy="4619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Verdana"/>
              <a:buNone/>
            </a:pPr>
            <a:r>
              <a:rPr lang="en-US" sz="2400" b="1" i="0" u="none" strike="noStrike" cap="none" dirty="0">
                <a:solidFill>
                  <a:srgbClr val="000000"/>
                </a:solidFill>
                <a:latin typeface="Verdana"/>
                <a:ea typeface="Verdana"/>
                <a:cs typeface="Verdana"/>
                <a:sym typeface="Verdana"/>
              </a:rPr>
              <a:t> </a:t>
            </a:r>
            <a:r>
              <a:rPr lang="en-US" sz="1800" b="1" i="0" u="none" strike="noStrike" cap="none" dirty="0">
                <a:solidFill>
                  <a:srgbClr val="000000"/>
                </a:solidFill>
                <a:latin typeface="Verdana"/>
                <a:ea typeface="Verdana"/>
                <a:cs typeface="Verdana"/>
                <a:sym typeface="Verdana"/>
              </a:rPr>
              <a:t>mandatory for file or </a:t>
            </a:r>
            <a:r>
              <a:rPr lang="en-US" sz="1800" b="1" i="0" u="none" strike="noStrike" cap="none" dirty="0" err="1">
                <a:solidFill>
                  <a:srgbClr val="000000"/>
                </a:solidFill>
                <a:latin typeface="Verdana"/>
                <a:ea typeface="Verdana"/>
                <a:cs typeface="Verdana"/>
                <a:sym typeface="Verdana"/>
              </a:rPr>
              <a:t>bitstream</a:t>
            </a:r>
            <a:endParaRPr sz="1800" b="1" i="0" u="none" strike="noStrike" cap="none" dirty="0">
              <a:solidFill>
                <a:srgbClr val="000000"/>
              </a:solidFill>
              <a:latin typeface="Verdana"/>
              <a:ea typeface="Verdana"/>
              <a:cs typeface="Verdana"/>
              <a:sym typeface="Verdana"/>
            </a:endParaRPr>
          </a:p>
        </p:txBody>
      </p:sp>
      <p:sp>
        <p:nvSpPr>
          <p:cNvPr id="56" name="Rektangel 55"/>
          <p:cNvSpPr/>
          <p:nvPr/>
        </p:nvSpPr>
        <p:spPr>
          <a:xfrm>
            <a:off x="3973788" y="2989427"/>
            <a:ext cx="4572000" cy="646331"/>
          </a:xfrm>
          <a:prstGeom prst="rect">
            <a:avLst/>
          </a:prstGeom>
        </p:spPr>
        <p:txBody>
          <a:bodyPr>
            <a:spAutoFit/>
          </a:bodyPr>
          <a:lstStyle/>
          <a:p>
            <a:pPr marL="82550" lvl="0">
              <a:buSzPts val="1600"/>
            </a:pPr>
            <a:r>
              <a:rPr lang="en-US" sz="1800" dirty="0"/>
              <a:t>Technical properties common to all/most file formats</a:t>
            </a:r>
          </a:p>
        </p:txBody>
      </p:sp>
      <p:sp>
        <p:nvSpPr>
          <p:cNvPr id="57" name="Tekstfelt 56"/>
          <p:cNvSpPr txBox="1"/>
          <p:nvPr/>
        </p:nvSpPr>
        <p:spPr>
          <a:xfrm rot="21163264">
            <a:off x="3949736" y="4314219"/>
            <a:ext cx="4259499" cy="707886"/>
          </a:xfrm>
          <a:prstGeom prst="rect">
            <a:avLst/>
          </a:prstGeom>
          <a:noFill/>
        </p:spPr>
        <p:txBody>
          <a:bodyPr wrap="none" rtlCol="0">
            <a:spAutoFit/>
          </a:bodyPr>
          <a:lstStyle/>
          <a:p>
            <a:pPr marL="82550" lvl="0">
              <a:buSzPts val="1600"/>
            </a:pPr>
            <a:r>
              <a:rPr lang="en-US" sz="2000" dirty="0"/>
              <a:t>As technology agnostic as possible</a:t>
            </a:r>
          </a:p>
          <a:p>
            <a:endParaRPr lang="en-US" sz="2000" dirty="0"/>
          </a:p>
        </p:txBody>
      </p:sp>
    </p:spTree>
    <p:extLst>
      <p:ext uri="{BB962C8B-B14F-4D97-AF65-F5344CB8AC3E}">
        <p14:creationId xmlns:p14="http://schemas.microsoft.com/office/powerpoint/2010/main" val="1323901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250"/>
                                        <p:tgtEl>
                                          <p:spTgt spid="53"/>
                                        </p:tgtEl>
                                      </p:cBhvr>
                                    </p:animEffect>
                                  </p:childTnLst>
                                </p:cTn>
                              </p:par>
                              <p:par>
                                <p:cTn id="8" presetID="10" presetClass="entr" presetSubtype="0"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250"/>
                                        <p:tgtEl>
                                          <p:spTgt spid="54"/>
                                        </p:tgtEl>
                                      </p:cBhvr>
                                    </p:animEffect>
                                  </p:childTnLst>
                                </p:cTn>
                              </p:par>
                            </p:childTnLst>
                          </p:cTn>
                        </p:par>
                        <p:par>
                          <p:cTn id="11" fill="hold">
                            <p:stCondLst>
                              <p:cond delay="250"/>
                            </p:stCondLst>
                            <p:childTnLst>
                              <p:par>
                                <p:cTn id="12" presetID="10" presetClass="entr" presetSubtype="0" fill="hold" grpId="0"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250"/>
                                        <p:tgtEl>
                                          <p:spTgt spid="5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250"/>
                                        <p:tgtEl>
                                          <p:spTgt spid="5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250"/>
                                        <p:tgtEl>
                                          <p:spTgt spid="5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56"/>
                                        </p:tgtEl>
                                        <p:attrNameLst>
                                          <p:attrName>style.visibility</p:attrName>
                                        </p:attrNameLst>
                                      </p:cBhvr>
                                      <p:to>
                                        <p:strVal val="visible"/>
                                      </p:to>
                                    </p:set>
                                    <p:animEffect transition="in" filter="fade">
                                      <p:cBhvr>
                                        <p:cTn id="27" dur="250"/>
                                        <p:tgtEl>
                                          <p:spTgt spid="405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057"/>
                                        </p:tgtEl>
                                        <p:attrNameLst>
                                          <p:attrName>style.visibility</p:attrName>
                                        </p:attrNameLst>
                                      </p:cBhvr>
                                      <p:to>
                                        <p:strVal val="visible"/>
                                      </p:to>
                                    </p:set>
                                    <p:animEffect transition="in" filter="fade">
                                      <p:cBhvr>
                                        <p:cTn id="30" dur="250"/>
                                        <p:tgtEl>
                                          <p:spTgt spid="405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058"/>
                                        </p:tgtEl>
                                        <p:attrNameLst>
                                          <p:attrName>style.visibility</p:attrName>
                                        </p:attrNameLst>
                                      </p:cBhvr>
                                      <p:to>
                                        <p:strVal val="visible"/>
                                      </p:to>
                                    </p:set>
                                    <p:animEffect transition="in" filter="fade">
                                      <p:cBhvr>
                                        <p:cTn id="33" dur="250"/>
                                        <p:tgtEl>
                                          <p:spTgt spid="405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059"/>
                                        </p:tgtEl>
                                        <p:attrNameLst>
                                          <p:attrName>style.visibility</p:attrName>
                                        </p:attrNameLst>
                                      </p:cBhvr>
                                      <p:to>
                                        <p:strVal val="visible"/>
                                      </p:to>
                                    </p:set>
                                    <p:animEffect transition="in" filter="fade">
                                      <p:cBhvr>
                                        <p:cTn id="36" dur="250"/>
                                        <p:tgtEl>
                                          <p:spTgt spid="405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060"/>
                                        </p:tgtEl>
                                        <p:attrNameLst>
                                          <p:attrName>style.visibility</p:attrName>
                                        </p:attrNameLst>
                                      </p:cBhvr>
                                      <p:to>
                                        <p:strVal val="visible"/>
                                      </p:to>
                                    </p:set>
                                    <p:animEffect transition="in" filter="fade">
                                      <p:cBhvr>
                                        <p:cTn id="39" dur="250"/>
                                        <p:tgtEl>
                                          <p:spTgt spid="406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61"/>
                                        </p:tgtEl>
                                        <p:attrNameLst>
                                          <p:attrName>style.visibility</p:attrName>
                                        </p:attrNameLst>
                                      </p:cBhvr>
                                      <p:to>
                                        <p:strVal val="visible"/>
                                      </p:to>
                                    </p:set>
                                    <p:animEffect transition="in" filter="fade">
                                      <p:cBhvr>
                                        <p:cTn id="42" dur="250"/>
                                        <p:tgtEl>
                                          <p:spTgt spid="406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062"/>
                                        </p:tgtEl>
                                        <p:attrNameLst>
                                          <p:attrName>style.visibility</p:attrName>
                                        </p:attrNameLst>
                                      </p:cBhvr>
                                      <p:to>
                                        <p:strVal val="visible"/>
                                      </p:to>
                                    </p:set>
                                    <p:animEffect transition="in" filter="fade">
                                      <p:cBhvr>
                                        <p:cTn id="45" dur="250"/>
                                        <p:tgtEl>
                                          <p:spTgt spid="4062"/>
                                        </p:tgtEl>
                                      </p:cBhvr>
                                    </p:animEffect>
                                  </p:childTnLst>
                                </p:cTn>
                              </p:par>
                              <p:par>
                                <p:cTn id="46" presetID="10" presetClass="entr" presetSubtype="0" fill="hold" nodeType="withEffect">
                                  <p:stCondLst>
                                    <p:cond delay="0"/>
                                  </p:stCondLst>
                                  <p:childTnLst>
                                    <p:set>
                                      <p:cBhvr>
                                        <p:cTn id="47" dur="1" fill="hold">
                                          <p:stCondLst>
                                            <p:cond delay="0"/>
                                          </p:stCondLst>
                                        </p:cTn>
                                        <p:tgtEl>
                                          <p:spTgt spid="4063"/>
                                        </p:tgtEl>
                                        <p:attrNameLst>
                                          <p:attrName>style.visibility</p:attrName>
                                        </p:attrNameLst>
                                      </p:cBhvr>
                                      <p:to>
                                        <p:strVal val="visible"/>
                                      </p:to>
                                    </p:set>
                                    <p:animEffect transition="in" filter="fade">
                                      <p:cBhvr>
                                        <p:cTn id="48" dur="250"/>
                                        <p:tgtEl>
                                          <p:spTgt spid="4063"/>
                                        </p:tgtEl>
                                      </p:cBhvr>
                                    </p:animEffect>
                                  </p:childTnLst>
                                </p:cTn>
                              </p:par>
                              <p:par>
                                <p:cTn id="49" presetID="10" presetClass="entr" presetSubtype="0" fill="hold" nodeType="withEffect">
                                  <p:stCondLst>
                                    <p:cond delay="0"/>
                                  </p:stCondLst>
                                  <p:childTnLst>
                                    <p:set>
                                      <p:cBhvr>
                                        <p:cTn id="50" dur="1" fill="hold">
                                          <p:stCondLst>
                                            <p:cond delay="0"/>
                                          </p:stCondLst>
                                        </p:cTn>
                                        <p:tgtEl>
                                          <p:spTgt spid="4064"/>
                                        </p:tgtEl>
                                        <p:attrNameLst>
                                          <p:attrName>style.visibility</p:attrName>
                                        </p:attrNameLst>
                                      </p:cBhvr>
                                      <p:to>
                                        <p:strVal val="visible"/>
                                      </p:to>
                                    </p:set>
                                    <p:animEffect transition="in" filter="fade">
                                      <p:cBhvr>
                                        <p:cTn id="51" dur="250"/>
                                        <p:tgtEl>
                                          <p:spTgt spid="4064"/>
                                        </p:tgtEl>
                                      </p:cBhvr>
                                    </p:animEffect>
                                  </p:childTnLst>
                                </p:cTn>
                              </p:par>
                              <p:par>
                                <p:cTn id="52" presetID="10" presetClass="entr" presetSubtype="0" fill="hold" nodeType="withEffect">
                                  <p:stCondLst>
                                    <p:cond delay="0"/>
                                  </p:stCondLst>
                                  <p:childTnLst>
                                    <p:set>
                                      <p:cBhvr>
                                        <p:cTn id="53" dur="1" fill="hold">
                                          <p:stCondLst>
                                            <p:cond delay="0"/>
                                          </p:stCondLst>
                                        </p:cTn>
                                        <p:tgtEl>
                                          <p:spTgt spid="4065"/>
                                        </p:tgtEl>
                                        <p:attrNameLst>
                                          <p:attrName>style.visibility</p:attrName>
                                        </p:attrNameLst>
                                      </p:cBhvr>
                                      <p:to>
                                        <p:strVal val="visible"/>
                                      </p:to>
                                    </p:set>
                                    <p:animEffect transition="in" filter="fade">
                                      <p:cBhvr>
                                        <p:cTn id="54" dur="250"/>
                                        <p:tgtEl>
                                          <p:spTgt spid="4065"/>
                                        </p:tgtEl>
                                      </p:cBhvr>
                                    </p:animEffect>
                                  </p:childTnLst>
                                </p:cTn>
                              </p:par>
                              <p:par>
                                <p:cTn id="55" presetID="10" presetClass="entr" presetSubtype="0" fill="hold" nodeType="withEffect">
                                  <p:stCondLst>
                                    <p:cond delay="0"/>
                                  </p:stCondLst>
                                  <p:childTnLst>
                                    <p:set>
                                      <p:cBhvr>
                                        <p:cTn id="56" dur="1" fill="hold">
                                          <p:stCondLst>
                                            <p:cond delay="0"/>
                                          </p:stCondLst>
                                        </p:cTn>
                                        <p:tgtEl>
                                          <p:spTgt spid="4066"/>
                                        </p:tgtEl>
                                        <p:attrNameLst>
                                          <p:attrName>style.visibility</p:attrName>
                                        </p:attrNameLst>
                                      </p:cBhvr>
                                      <p:to>
                                        <p:strVal val="visible"/>
                                      </p:to>
                                    </p:set>
                                    <p:animEffect transition="in" filter="fade">
                                      <p:cBhvr>
                                        <p:cTn id="57" dur="250"/>
                                        <p:tgtEl>
                                          <p:spTgt spid="4066"/>
                                        </p:tgtEl>
                                      </p:cBhvr>
                                    </p:animEffect>
                                  </p:childTnLst>
                                </p:cTn>
                              </p:par>
                              <p:par>
                                <p:cTn id="58" presetID="10" presetClass="entr" presetSubtype="0" fill="hold" nodeType="withEffect">
                                  <p:stCondLst>
                                    <p:cond delay="0"/>
                                  </p:stCondLst>
                                  <p:childTnLst>
                                    <p:set>
                                      <p:cBhvr>
                                        <p:cTn id="59" dur="1" fill="hold">
                                          <p:stCondLst>
                                            <p:cond delay="0"/>
                                          </p:stCondLst>
                                        </p:cTn>
                                        <p:tgtEl>
                                          <p:spTgt spid="4067"/>
                                        </p:tgtEl>
                                        <p:attrNameLst>
                                          <p:attrName>style.visibility</p:attrName>
                                        </p:attrNameLst>
                                      </p:cBhvr>
                                      <p:to>
                                        <p:strVal val="visible"/>
                                      </p:to>
                                    </p:set>
                                    <p:animEffect transition="in" filter="fade">
                                      <p:cBhvr>
                                        <p:cTn id="60" dur="250"/>
                                        <p:tgtEl>
                                          <p:spTgt spid="4067"/>
                                        </p:tgtEl>
                                      </p:cBhvr>
                                    </p:animEffect>
                                  </p:childTnLst>
                                </p:cTn>
                              </p:par>
                              <p:par>
                                <p:cTn id="61" presetID="10" presetClass="entr" presetSubtype="0" fill="hold" nodeType="withEffect">
                                  <p:stCondLst>
                                    <p:cond delay="0"/>
                                  </p:stCondLst>
                                  <p:childTnLst>
                                    <p:set>
                                      <p:cBhvr>
                                        <p:cTn id="62" dur="1" fill="hold">
                                          <p:stCondLst>
                                            <p:cond delay="0"/>
                                          </p:stCondLst>
                                        </p:cTn>
                                        <p:tgtEl>
                                          <p:spTgt spid="4068"/>
                                        </p:tgtEl>
                                        <p:attrNameLst>
                                          <p:attrName>style.visibility</p:attrName>
                                        </p:attrNameLst>
                                      </p:cBhvr>
                                      <p:to>
                                        <p:strVal val="visible"/>
                                      </p:to>
                                    </p:set>
                                    <p:animEffect transition="in" filter="fade">
                                      <p:cBhvr>
                                        <p:cTn id="63" dur="250"/>
                                        <p:tgtEl>
                                          <p:spTgt spid="4068"/>
                                        </p:tgtEl>
                                      </p:cBhvr>
                                    </p:animEffect>
                                  </p:childTnLst>
                                </p:cTn>
                              </p:par>
                              <p:par>
                                <p:cTn id="64" presetID="10" presetClass="entr" presetSubtype="0" fill="hold" nodeType="withEffect">
                                  <p:stCondLst>
                                    <p:cond delay="0"/>
                                  </p:stCondLst>
                                  <p:childTnLst>
                                    <p:set>
                                      <p:cBhvr>
                                        <p:cTn id="65" dur="1" fill="hold">
                                          <p:stCondLst>
                                            <p:cond delay="0"/>
                                          </p:stCondLst>
                                        </p:cTn>
                                        <p:tgtEl>
                                          <p:spTgt spid="4069"/>
                                        </p:tgtEl>
                                        <p:attrNameLst>
                                          <p:attrName>style.visibility</p:attrName>
                                        </p:attrNameLst>
                                      </p:cBhvr>
                                      <p:to>
                                        <p:strVal val="visible"/>
                                      </p:to>
                                    </p:set>
                                    <p:animEffect transition="in" filter="fade">
                                      <p:cBhvr>
                                        <p:cTn id="66" dur="250"/>
                                        <p:tgtEl>
                                          <p:spTgt spid="4069"/>
                                        </p:tgtEl>
                                      </p:cBhvr>
                                    </p:animEffect>
                                  </p:childTnLst>
                                </p:cTn>
                              </p:par>
                              <p:par>
                                <p:cTn id="67" presetID="1" presetClass="exit" presetSubtype="0" fill="hold" grpId="1" nodeType="withEffect">
                                  <p:stCondLst>
                                    <p:cond delay="0"/>
                                  </p:stCondLst>
                                  <p:childTnLst>
                                    <p:set>
                                      <p:cBhvr>
                                        <p:cTn id="68" dur="1" fill="hold">
                                          <p:stCondLst>
                                            <p:cond delay="0"/>
                                          </p:stCondLst>
                                        </p:cTn>
                                        <p:tgtEl>
                                          <p:spTgt spid="5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57"/>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56"/>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6" presetClass="emph" presetSubtype="0" fill="hold" grpId="1" nodeType="clickEffect">
                                  <p:stCondLst>
                                    <p:cond delay="0"/>
                                  </p:stCondLst>
                                  <p:childTnLst>
                                    <p:animEffect transition="out" filter="fade">
                                      <p:cBhvr>
                                        <p:cTn id="76" dur="500" tmFilter="0, 0; .2, .5; .8, .5; 1, 0"/>
                                        <p:tgtEl>
                                          <p:spTgt spid="4056"/>
                                        </p:tgtEl>
                                      </p:cBhvr>
                                    </p:animEffect>
                                    <p:animScale>
                                      <p:cBhvr>
                                        <p:cTn id="77" dur="250" autoRev="1" fill="hold"/>
                                        <p:tgtEl>
                                          <p:spTgt spid="4056"/>
                                        </p:tgtEl>
                                      </p:cBhvr>
                                      <p:by x="105000" y="105000"/>
                                    </p:animScale>
                                  </p:childTnLst>
                                </p:cTn>
                              </p:par>
                              <p:par>
                                <p:cTn id="78" presetID="26" presetClass="emph" presetSubtype="0" fill="hold" grpId="1" nodeType="withEffect">
                                  <p:stCondLst>
                                    <p:cond delay="0"/>
                                  </p:stCondLst>
                                  <p:childTnLst>
                                    <p:animEffect transition="out" filter="fade">
                                      <p:cBhvr>
                                        <p:cTn id="79" dur="500" tmFilter="0, 0; .2, .5; .8, .5; 1, 0"/>
                                        <p:tgtEl>
                                          <p:spTgt spid="4062"/>
                                        </p:tgtEl>
                                      </p:cBhvr>
                                    </p:animEffect>
                                    <p:animScale>
                                      <p:cBhvr>
                                        <p:cTn id="80" dur="250" autoRev="1" fill="hold"/>
                                        <p:tgtEl>
                                          <p:spTgt spid="406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6" grpId="0" animBg="1"/>
      <p:bldP spid="4056" grpId="1" animBg="1"/>
      <p:bldP spid="4057" grpId="0" animBg="1"/>
      <p:bldP spid="4058" grpId="0" animBg="1"/>
      <p:bldP spid="4059" grpId="0" animBg="1"/>
      <p:bldP spid="4060" grpId="0" animBg="1"/>
      <p:bldP spid="4061" grpId="0" animBg="1"/>
      <p:bldP spid="4062" grpId="0" animBg="1"/>
      <p:bldP spid="4062" grpId="1" animBg="1"/>
      <p:bldP spid="55" grpId="0"/>
      <p:bldP spid="55" grpId="1"/>
      <p:bldP spid="56" grpId="0"/>
      <p:bldP spid="56" grpId="1"/>
      <p:bldP spid="57" grpId="0"/>
      <p:bldP spid="57"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4014"/>
        <p:cNvGrpSpPr/>
        <p:nvPr/>
      </p:nvGrpSpPr>
      <p:grpSpPr>
        <a:xfrm>
          <a:off x="0" y="0"/>
          <a:ext cx="0" cy="0"/>
          <a:chOff x="0" y="0"/>
          <a:chExt cx="0" cy="0"/>
        </a:xfrm>
      </p:grpSpPr>
      <p:sp>
        <p:nvSpPr>
          <p:cNvPr id="4015" name="Google Shape;4015;p144"/>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Composition Level</a:t>
            </a:r>
            <a:endParaRPr/>
          </a:p>
        </p:txBody>
      </p:sp>
      <p:sp>
        <p:nvSpPr>
          <p:cNvPr id="4016" name="Google Shape;4016;p144"/>
          <p:cNvSpPr/>
          <p:nvPr/>
        </p:nvSpPr>
        <p:spPr>
          <a:xfrm>
            <a:off x="539750" y="3954463"/>
            <a:ext cx="3887788" cy="2211387"/>
          </a:xfrm>
          <a:prstGeom prst="rect">
            <a:avLst/>
          </a:prstGeom>
          <a:noFill/>
          <a:ln>
            <a:noFill/>
          </a:ln>
        </p:spPr>
        <p:txBody>
          <a:bodyPr spcFirstLastPara="1" wrap="square" lIns="91425" tIns="45700" rIns="91425" bIns="45700" anchor="t" anchorCtr="0">
            <a:noAutofit/>
          </a:bodyPr>
          <a:lstStyle/>
          <a:p>
            <a:pPr marL="342900" marR="0" lvl="0" indent="-190500" algn="l" rtl="0">
              <a:spcBef>
                <a:spcPts val="0"/>
              </a:spcBef>
              <a:spcAft>
                <a:spcPts val="0"/>
              </a:spcAft>
              <a:buClr>
                <a:srgbClr val="FF6600"/>
              </a:buClr>
              <a:buSzPts val="2400"/>
              <a:buFont typeface="Noto Sans Symbols"/>
              <a:buNone/>
            </a:pPr>
            <a:endParaRPr sz="2400">
              <a:solidFill>
                <a:schemeClr val="dk1"/>
              </a:solidFill>
              <a:latin typeface="Verdana"/>
              <a:ea typeface="Verdana"/>
              <a:cs typeface="Verdana"/>
              <a:sym typeface="Verdana"/>
            </a:endParaRPr>
          </a:p>
        </p:txBody>
      </p:sp>
      <p:sp>
        <p:nvSpPr>
          <p:cNvPr id="4017" name="Google Shape;4017;p144"/>
          <p:cNvSpPr txBox="1"/>
          <p:nvPr/>
        </p:nvSpPr>
        <p:spPr>
          <a:xfrm>
            <a:off x="899592" y="3978275"/>
            <a:ext cx="8065021" cy="134806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chemeClr val="dk1"/>
                </a:solidFill>
                <a:latin typeface="Verdana"/>
                <a:ea typeface="Verdana"/>
                <a:cs typeface="Verdana"/>
                <a:sym typeface="Verdana"/>
              </a:rPr>
              <a:t>Or they be part of other files e.g.</a:t>
            </a:r>
            <a:endParaRPr dirty="0"/>
          </a:p>
          <a:p>
            <a:pPr marL="0" marR="0" lvl="0" indent="-152400" algn="l" rtl="0">
              <a:spcBef>
                <a:spcPts val="480"/>
              </a:spcBef>
              <a:spcAft>
                <a:spcPts val="0"/>
              </a:spcAft>
              <a:buClr>
                <a:schemeClr val="accent1"/>
              </a:buClr>
              <a:buSzPts val="2400"/>
              <a:buFont typeface="Verdana"/>
              <a:buChar char="-"/>
            </a:pPr>
            <a:r>
              <a:rPr lang="en-US" sz="2400" dirty="0">
                <a:solidFill>
                  <a:schemeClr val="dk1"/>
                </a:solidFill>
                <a:latin typeface="Verdana"/>
                <a:ea typeface="Verdana"/>
                <a:cs typeface="Verdana"/>
                <a:sym typeface="Verdana"/>
              </a:rPr>
              <a:t> Mail attachments</a:t>
            </a:r>
            <a:endParaRPr dirty="0"/>
          </a:p>
          <a:p>
            <a:pPr marL="0" marR="0" lvl="0" indent="-152400" algn="l" rtl="0">
              <a:spcBef>
                <a:spcPts val="480"/>
              </a:spcBef>
              <a:spcAft>
                <a:spcPts val="0"/>
              </a:spcAft>
              <a:buClr>
                <a:schemeClr val="accent1"/>
              </a:buClr>
              <a:buSzPts val="2400"/>
              <a:buFont typeface="Verdana"/>
              <a:buChar char="-"/>
            </a:pPr>
            <a:r>
              <a:rPr lang="en-US" sz="2400" dirty="0">
                <a:solidFill>
                  <a:schemeClr val="dk1"/>
                </a:solidFill>
                <a:latin typeface="Verdana"/>
                <a:ea typeface="Verdana"/>
                <a:cs typeface="Verdana"/>
                <a:sym typeface="Verdana"/>
              </a:rPr>
              <a:t> Images in PDF’s </a:t>
            </a:r>
            <a:r>
              <a:rPr lang="en-US" sz="2400" dirty="0" err="1">
                <a:solidFill>
                  <a:schemeClr val="dk1"/>
                </a:solidFill>
                <a:latin typeface="Verdana"/>
                <a:ea typeface="Verdana"/>
                <a:cs typeface="Verdana"/>
                <a:sym typeface="Verdana"/>
              </a:rPr>
              <a:t>etc</a:t>
            </a:r>
            <a:endParaRPr dirty="0"/>
          </a:p>
        </p:txBody>
      </p:sp>
      <p:grpSp>
        <p:nvGrpSpPr>
          <p:cNvPr id="4018" name="Google Shape;4018;p144"/>
          <p:cNvGrpSpPr/>
          <p:nvPr/>
        </p:nvGrpSpPr>
        <p:grpSpPr>
          <a:xfrm>
            <a:off x="1187450" y="2081932"/>
            <a:ext cx="1484313" cy="1193800"/>
            <a:chOff x="947" y="2115"/>
            <a:chExt cx="813" cy="567"/>
          </a:xfrm>
        </p:grpSpPr>
        <p:pic>
          <p:nvPicPr>
            <p:cNvPr id="4019" name="Google Shape;4019;p144"/>
            <p:cNvPicPr preferRelativeResize="0"/>
            <p:nvPr/>
          </p:nvPicPr>
          <p:blipFill rotWithShape="1">
            <a:blip r:embed="rId3">
              <a:alphaModFix/>
            </a:blip>
            <a:srcRect/>
            <a:stretch/>
          </p:blipFill>
          <p:spPr>
            <a:xfrm>
              <a:off x="1066" y="2115"/>
              <a:ext cx="408" cy="408"/>
            </a:xfrm>
            <a:prstGeom prst="rect">
              <a:avLst/>
            </a:prstGeom>
            <a:noFill/>
            <a:ln>
              <a:noFill/>
            </a:ln>
          </p:spPr>
        </p:pic>
        <p:sp>
          <p:nvSpPr>
            <p:cNvPr id="4020" name="Google Shape;4020;p144"/>
            <p:cNvSpPr/>
            <p:nvPr/>
          </p:nvSpPr>
          <p:spPr>
            <a:xfrm>
              <a:off x="947" y="2523"/>
              <a:ext cx="813" cy="1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chemeClr val="dk1"/>
                  </a:solidFill>
                  <a:latin typeface="Verdana"/>
                  <a:ea typeface="Verdana"/>
                  <a:cs typeface="Verdana"/>
                  <a:sym typeface="Verdana"/>
                </a:rPr>
                <a:t>chapter1.pdf</a:t>
              </a:r>
              <a:endParaRPr sz="1600">
                <a:solidFill>
                  <a:schemeClr val="dk1"/>
                </a:solidFill>
                <a:latin typeface="Verdana"/>
                <a:ea typeface="Verdana"/>
                <a:cs typeface="Verdana"/>
                <a:sym typeface="Verdana"/>
              </a:endParaRPr>
            </a:p>
          </p:txBody>
        </p:sp>
      </p:grpSp>
      <p:cxnSp>
        <p:nvCxnSpPr>
          <p:cNvPr id="4021" name="Google Shape;4021;p144"/>
          <p:cNvCxnSpPr/>
          <p:nvPr/>
        </p:nvCxnSpPr>
        <p:spPr>
          <a:xfrm flipH="1">
            <a:off x="2149475" y="2507382"/>
            <a:ext cx="4394200" cy="4763"/>
          </a:xfrm>
          <a:prstGeom prst="straightConnector1">
            <a:avLst/>
          </a:prstGeom>
          <a:noFill/>
          <a:ln w="63500" cap="flat" cmpd="sng">
            <a:solidFill>
              <a:schemeClr val="accent1"/>
            </a:solidFill>
            <a:prstDash val="solid"/>
            <a:round/>
            <a:headEnd type="stealth" w="med" len="med"/>
            <a:tailEnd type="none" w="med" len="med"/>
          </a:ln>
          <a:effectLst>
            <a:outerShdw blurRad="40000" dist="20000" dir="5400000" rotWithShape="0">
              <a:srgbClr val="808080">
                <a:alpha val="37647"/>
              </a:srgbClr>
            </a:outerShdw>
          </a:effectLst>
        </p:spPr>
      </p:cxnSp>
      <p:pic>
        <p:nvPicPr>
          <p:cNvPr id="4022" name="Google Shape;4022;p144" descr="gzip"/>
          <p:cNvPicPr preferRelativeResize="0"/>
          <p:nvPr/>
        </p:nvPicPr>
        <p:blipFill rotWithShape="1">
          <a:blip r:embed="rId4">
            <a:alphaModFix/>
          </a:blip>
          <a:srcRect/>
          <a:stretch/>
        </p:blipFill>
        <p:spPr>
          <a:xfrm>
            <a:off x="3492500" y="2059707"/>
            <a:ext cx="1584325" cy="1049338"/>
          </a:xfrm>
          <a:prstGeom prst="rect">
            <a:avLst/>
          </a:prstGeom>
          <a:noFill/>
          <a:ln>
            <a:noFill/>
          </a:ln>
        </p:spPr>
      </p:pic>
      <p:sp>
        <p:nvSpPr>
          <p:cNvPr id="4023" name="Google Shape;4023;p144"/>
          <p:cNvSpPr/>
          <p:nvPr/>
        </p:nvSpPr>
        <p:spPr>
          <a:xfrm>
            <a:off x="611560" y="1340768"/>
            <a:ext cx="7554913" cy="3968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2"/>
                </a:solidFill>
                <a:latin typeface="Verdana"/>
                <a:ea typeface="Verdana"/>
                <a:cs typeface="Verdana"/>
                <a:sym typeface="Verdana"/>
              </a:rPr>
              <a:t>sometimes there is more than one layer of characteristics</a:t>
            </a:r>
            <a:endParaRPr/>
          </a:p>
        </p:txBody>
      </p:sp>
      <p:grpSp>
        <p:nvGrpSpPr>
          <p:cNvPr id="4024" name="Google Shape;4024;p144"/>
          <p:cNvGrpSpPr/>
          <p:nvPr/>
        </p:nvGrpSpPr>
        <p:grpSpPr>
          <a:xfrm>
            <a:off x="6246538" y="1945407"/>
            <a:ext cx="1797050" cy="1382713"/>
            <a:chOff x="3923" y="1498"/>
            <a:chExt cx="1132" cy="871"/>
          </a:xfrm>
        </p:grpSpPr>
        <p:sp>
          <p:nvSpPr>
            <p:cNvPr id="4025" name="Google Shape;4025;p144"/>
            <p:cNvSpPr/>
            <p:nvPr/>
          </p:nvSpPr>
          <p:spPr>
            <a:xfrm>
              <a:off x="3923" y="2156"/>
              <a:ext cx="1132" cy="2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a:solidFill>
                    <a:schemeClr val="dk1"/>
                  </a:solidFill>
                  <a:latin typeface="Verdana"/>
                  <a:ea typeface="Verdana"/>
                  <a:cs typeface="Verdana"/>
                  <a:sym typeface="Verdana"/>
                </a:rPr>
                <a:t>chapter1.pdf.gz</a:t>
              </a:r>
              <a:endParaRPr sz="1600">
                <a:solidFill>
                  <a:schemeClr val="dk1"/>
                </a:solidFill>
                <a:latin typeface="Verdana"/>
                <a:ea typeface="Verdana"/>
                <a:cs typeface="Verdana"/>
                <a:sym typeface="Verdana"/>
              </a:endParaRPr>
            </a:p>
          </p:txBody>
        </p:sp>
        <p:pic>
          <p:nvPicPr>
            <p:cNvPr id="4026" name="Google Shape;4026;p144" descr="tgz icon">
              <a:hlinkClick r:id="rId5"/>
            </p:cNvPr>
            <p:cNvPicPr preferRelativeResize="0"/>
            <p:nvPr/>
          </p:nvPicPr>
          <p:blipFill rotWithShape="1">
            <a:blip r:embed="rId6">
              <a:alphaModFix/>
            </a:blip>
            <a:srcRect/>
            <a:stretch/>
          </p:blipFill>
          <p:spPr>
            <a:xfrm>
              <a:off x="4141" y="1498"/>
              <a:ext cx="726" cy="726"/>
            </a:xfrm>
            <a:prstGeom prst="rect">
              <a:avLst/>
            </a:prstGeom>
            <a:noFill/>
            <a:ln>
              <a:noFill/>
            </a:ln>
          </p:spPr>
        </p:pic>
      </p:grpSp>
      <p:sp>
        <p:nvSpPr>
          <p:cNvPr id="4027" name="Google Shape;4027;p144"/>
          <p:cNvSpPr txBox="1"/>
          <p:nvPr/>
        </p:nvSpPr>
        <p:spPr>
          <a:xfrm>
            <a:off x="795302" y="3274861"/>
            <a:ext cx="253261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i="1">
                <a:solidFill>
                  <a:srgbClr val="996633"/>
                </a:solidFill>
                <a:latin typeface="Verdana"/>
                <a:ea typeface="Verdana"/>
                <a:cs typeface="Verdana"/>
                <a:sym typeface="Verdana"/>
              </a:rPr>
              <a:t>Composition Level 0</a:t>
            </a:r>
            <a:endParaRPr sz="1800" i="1">
              <a:solidFill>
                <a:srgbClr val="996633"/>
              </a:solidFill>
              <a:latin typeface="Verdana"/>
              <a:ea typeface="Verdana"/>
              <a:cs typeface="Verdana"/>
              <a:sym typeface="Verdana"/>
            </a:endParaRPr>
          </a:p>
        </p:txBody>
      </p:sp>
      <p:sp>
        <p:nvSpPr>
          <p:cNvPr id="4028" name="Google Shape;4028;p144"/>
          <p:cNvSpPr txBox="1"/>
          <p:nvPr/>
        </p:nvSpPr>
        <p:spPr>
          <a:xfrm>
            <a:off x="5976384" y="3304448"/>
            <a:ext cx="253261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i="1">
                <a:solidFill>
                  <a:srgbClr val="996633"/>
                </a:solidFill>
                <a:latin typeface="Verdana"/>
                <a:ea typeface="Verdana"/>
                <a:cs typeface="Verdana"/>
                <a:sym typeface="Verdana"/>
              </a:rPr>
              <a:t>Composition Level 1</a:t>
            </a:r>
            <a:endParaRPr sz="1800" i="1">
              <a:solidFill>
                <a:srgbClr val="996633"/>
              </a:solidFill>
              <a:latin typeface="Verdana"/>
              <a:ea typeface="Verdana"/>
              <a:cs typeface="Verdana"/>
              <a:sym typeface="Verdan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21"/>
                                        </p:tgtEl>
                                        <p:attrNameLst>
                                          <p:attrName>style.visibility</p:attrName>
                                        </p:attrNameLst>
                                      </p:cBhvr>
                                      <p:to>
                                        <p:strVal val="visible"/>
                                      </p:to>
                                    </p:set>
                                    <p:animEffect transition="in" filter="fade">
                                      <p:cBhvr>
                                        <p:cTn id="7" dur="250"/>
                                        <p:tgtEl>
                                          <p:spTgt spid="4021"/>
                                        </p:tgtEl>
                                      </p:cBhvr>
                                    </p:animEffect>
                                  </p:childTnLst>
                                </p:cTn>
                              </p:par>
                              <p:par>
                                <p:cTn id="8" presetID="10" presetClass="entr" presetSubtype="0" fill="hold" nodeType="withEffect">
                                  <p:stCondLst>
                                    <p:cond delay="0"/>
                                  </p:stCondLst>
                                  <p:childTnLst>
                                    <p:set>
                                      <p:cBhvr>
                                        <p:cTn id="9" dur="1" fill="hold">
                                          <p:stCondLst>
                                            <p:cond delay="0"/>
                                          </p:stCondLst>
                                        </p:cTn>
                                        <p:tgtEl>
                                          <p:spTgt spid="4022"/>
                                        </p:tgtEl>
                                        <p:attrNameLst>
                                          <p:attrName>style.visibility</p:attrName>
                                        </p:attrNameLst>
                                      </p:cBhvr>
                                      <p:to>
                                        <p:strVal val="visible"/>
                                      </p:to>
                                    </p:set>
                                    <p:animEffect transition="in" filter="fade">
                                      <p:cBhvr>
                                        <p:cTn id="10" dur="250"/>
                                        <p:tgtEl>
                                          <p:spTgt spid="4022"/>
                                        </p:tgtEl>
                                      </p:cBhvr>
                                    </p:animEffect>
                                  </p:childTnLst>
                                </p:cTn>
                              </p:par>
                            </p:childTnLst>
                          </p:cTn>
                        </p:par>
                        <p:par>
                          <p:cTn id="11" fill="hold">
                            <p:stCondLst>
                              <p:cond delay="250"/>
                            </p:stCondLst>
                            <p:childTnLst>
                              <p:par>
                                <p:cTn id="12" presetID="10" presetClass="entr" presetSubtype="0" fill="hold" nodeType="afterEffect">
                                  <p:stCondLst>
                                    <p:cond delay="0"/>
                                  </p:stCondLst>
                                  <p:childTnLst>
                                    <p:set>
                                      <p:cBhvr>
                                        <p:cTn id="13" dur="1" fill="hold">
                                          <p:stCondLst>
                                            <p:cond delay="0"/>
                                          </p:stCondLst>
                                        </p:cTn>
                                        <p:tgtEl>
                                          <p:spTgt spid="4024"/>
                                        </p:tgtEl>
                                        <p:attrNameLst>
                                          <p:attrName>style.visibility</p:attrName>
                                        </p:attrNameLst>
                                      </p:cBhvr>
                                      <p:to>
                                        <p:strVal val="visible"/>
                                      </p:to>
                                    </p:set>
                                    <p:animEffect transition="in" filter="fade">
                                      <p:cBhvr>
                                        <p:cTn id="14" dur="250"/>
                                        <p:tgtEl>
                                          <p:spTgt spid="402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027"/>
                                        </p:tgtEl>
                                        <p:attrNameLst>
                                          <p:attrName>style.visibility</p:attrName>
                                        </p:attrNameLst>
                                      </p:cBhvr>
                                      <p:to>
                                        <p:strVal val="visible"/>
                                      </p:to>
                                    </p:set>
                                    <p:animEffect transition="in" filter="fade">
                                      <p:cBhvr>
                                        <p:cTn id="19" dur="250"/>
                                        <p:tgtEl>
                                          <p:spTgt spid="4027"/>
                                        </p:tgtEl>
                                      </p:cBhvr>
                                    </p:animEffect>
                                  </p:childTnLst>
                                </p:cTn>
                              </p:par>
                              <p:par>
                                <p:cTn id="20" presetID="10" presetClass="entr" presetSubtype="0" fill="hold" nodeType="withEffect">
                                  <p:stCondLst>
                                    <p:cond delay="0"/>
                                  </p:stCondLst>
                                  <p:childTnLst>
                                    <p:set>
                                      <p:cBhvr>
                                        <p:cTn id="21" dur="1" fill="hold">
                                          <p:stCondLst>
                                            <p:cond delay="0"/>
                                          </p:stCondLst>
                                        </p:cTn>
                                        <p:tgtEl>
                                          <p:spTgt spid="4028"/>
                                        </p:tgtEl>
                                        <p:attrNameLst>
                                          <p:attrName>style.visibility</p:attrName>
                                        </p:attrNameLst>
                                      </p:cBhvr>
                                      <p:to>
                                        <p:strVal val="visible"/>
                                      </p:to>
                                    </p:set>
                                    <p:animEffect transition="in" filter="fade">
                                      <p:cBhvr>
                                        <p:cTn id="22" dur="250"/>
                                        <p:tgtEl>
                                          <p:spTgt spid="40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17">
                                            <p:txEl>
                                              <p:pRg st="0" end="0"/>
                                            </p:txEl>
                                          </p:spTgt>
                                        </p:tgtEl>
                                        <p:attrNameLst>
                                          <p:attrName>style.visibility</p:attrName>
                                        </p:attrNameLst>
                                      </p:cBhvr>
                                      <p:to>
                                        <p:strVal val="visible"/>
                                      </p:to>
                                    </p:set>
                                    <p:animEffect transition="in" filter="fade">
                                      <p:cBhvr>
                                        <p:cTn id="27" dur="250"/>
                                        <p:tgtEl>
                                          <p:spTgt spid="4017">
                                            <p:txEl>
                                              <p:pRg st="0" end="0"/>
                                            </p:txEl>
                                          </p:spTgt>
                                        </p:tgtEl>
                                      </p:cBhvr>
                                    </p:animEffect>
                                  </p:childTnLst>
                                </p:cTn>
                              </p:par>
                            </p:childTnLst>
                          </p:cTn>
                        </p:par>
                        <p:par>
                          <p:cTn id="28" fill="hold">
                            <p:stCondLst>
                              <p:cond delay="250"/>
                            </p:stCondLst>
                            <p:childTnLst>
                              <p:par>
                                <p:cTn id="29" presetID="10" presetClass="entr" presetSubtype="0" fill="hold" nodeType="afterEffect">
                                  <p:stCondLst>
                                    <p:cond delay="0"/>
                                  </p:stCondLst>
                                  <p:childTnLst>
                                    <p:set>
                                      <p:cBhvr>
                                        <p:cTn id="30" dur="1" fill="hold">
                                          <p:stCondLst>
                                            <p:cond delay="0"/>
                                          </p:stCondLst>
                                        </p:cTn>
                                        <p:tgtEl>
                                          <p:spTgt spid="4017">
                                            <p:txEl>
                                              <p:pRg st="1" end="1"/>
                                            </p:txEl>
                                          </p:spTgt>
                                        </p:tgtEl>
                                        <p:attrNameLst>
                                          <p:attrName>style.visibility</p:attrName>
                                        </p:attrNameLst>
                                      </p:cBhvr>
                                      <p:to>
                                        <p:strVal val="visible"/>
                                      </p:to>
                                    </p:set>
                                    <p:animEffect transition="in" filter="fade">
                                      <p:cBhvr>
                                        <p:cTn id="31" dur="250"/>
                                        <p:tgtEl>
                                          <p:spTgt spid="4017">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4017">
                                            <p:txEl>
                                              <p:pRg st="2" end="2"/>
                                            </p:txEl>
                                          </p:spTgt>
                                        </p:tgtEl>
                                        <p:attrNameLst>
                                          <p:attrName>style.visibility</p:attrName>
                                        </p:attrNameLst>
                                      </p:cBhvr>
                                      <p:to>
                                        <p:strVal val="visible"/>
                                      </p:to>
                                    </p:set>
                                    <p:animEffect transition="in" filter="fade">
                                      <p:cBhvr>
                                        <p:cTn id="34" dur="250"/>
                                        <p:tgtEl>
                                          <p:spTgt spid="40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4089"/>
        <p:cNvGrpSpPr/>
        <p:nvPr/>
      </p:nvGrpSpPr>
      <p:grpSpPr>
        <a:xfrm>
          <a:off x="0" y="0"/>
          <a:ext cx="0" cy="0"/>
          <a:chOff x="0" y="0"/>
          <a:chExt cx="0" cy="0"/>
        </a:xfrm>
      </p:grpSpPr>
      <p:sp>
        <p:nvSpPr>
          <p:cNvPr id="4090" name="Google Shape;4090;p146"/>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dirty="0" err="1"/>
              <a:t>objectCharacteristicsExtension</a:t>
            </a:r>
            <a:endParaRPr dirty="0"/>
          </a:p>
        </p:txBody>
      </p:sp>
      <p:sp>
        <p:nvSpPr>
          <p:cNvPr id="4091" name="Google Shape;4091;p146"/>
          <p:cNvSpPr txBox="1">
            <a:spLocks noGrp="1"/>
          </p:cNvSpPr>
          <p:nvPr>
            <p:ph type="body" idx="1"/>
          </p:nvPr>
        </p:nvSpPr>
        <p:spPr>
          <a:xfrm>
            <a:off x="530225" y="1412875"/>
            <a:ext cx="7497763" cy="5016500"/>
          </a:xfrm>
          <a:prstGeom prst="rect">
            <a:avLst/>
          </a:prstGeom>
          <a:noFill/>
          <a:ln>
            <a:noFill/>
          </a:ln>
        </p:spPr>
        <p:txBody>
          <a:bodyPr spcFirstLastPara="1" wrap="square" lIns="91425" tIns="45700" rIns="91425" bIns="45700" anchor="t" anchorCtr="0">
            <a:noAutofit/>
          </a:bodyPr>
          <a:lstStyle/>
          <a:p>
            <a:pPr marL="82550" lvl="0" indent="0" algn="l" rtl="0">
              <a:spcBef>
                <a:spcPts val="0"/>
              </a:spcBef>
              <a:spcAft>
                <a:spcPts val="0"/>
              </a:spcAft>
              <a:buSzPts val="1600"/>
              <a:buFont typeface="Noto Sans Symbols"/>
              <a:buNone/>
            </a:pPr>
            <a:endParaRPr b="1"/>
          </a:p>
          <a:p>
            <a:pPr marL="82550" lvl="0" indent="0" algn="l" rtl="0">
              <a:spcBef>
                <a:spcPts val="600"/>
              </a:spcBef>
              <a:spcAft>
                <a:spcPts val="0"/>
              </a:spcAft>
              <a:buSzPts val="1600"/>
              <a:buFont typeface="Noto Sans Symbols"/>
              <a:buNone/>
            </a:pPr>
            <a:r>
              <a:rPr lang="en-US"/>
              <a:t>Container to include externally defined semantic units – e.g. for more granularity</a:t>
            </a:r>
            <a:br>
              <a:rPr lang="en-US" b="1"/>
            </a:br>
            <a:endParaRPr b="1"/>
          </a:p>
          <a:p>
            <a:pPr marL="82550" lvl="0" indent="0" algn="l" rtl="0">
              <a:spcBef>
                <a:spcPts val="600"/>
              </a:spcBef>
              <a:spcAft>
                <a:spcPts val="0"/>
              </a:spcAft>
              <a:buSzPts val="1600"/>
              <a:buFont typeface="Noto Sans Symbols"/>
              <a:buNone/>
            </a:pPr>
            <a:r>
              <a:rPr lang="en-US"/>
              <a:t>Might contain format specific metadata for a file – e.g. technical metadata for still images (MIX)</a:t>
            </a:r>
            <a:br>
              <a:rPr lang="en-US"/>
            </a:br>
            <a:endParaRPr/>
          </a:p>
          <a:p>
            <a:pPr marL="82550" lvl="0" indent="0" algn="l" rtl="0">
              <a:spcBef>
                <a:spcPts val="600"/>
              </a:spcBef>
              <a:spcAft>
                <a:spcPts val="0"/>
              </a:spcAft>
              <a:buSzPts val="1600"/>
              <a:buFont typeface="Noto Sans Symbols"/>
              <a:buNone/>
            </a:pPr>
            <a:endParaRPr b="1"/>
          </a:p>
          <a:p>
            <a:pPr marL="365125" lvl="0" indent="-180975" algn="l" rtl="0">
              <a:spcBef>
                <a:spcPts val="600"/>
              </a:spcBef>
              <a:spcAft>
                <a:spcPts val="0"/>
              </a:spcAft>
              <a:buSzPts val="1600"/>
              <a:buNone/>
            </a:pPr>
            <a:endParaRPr/>
          </a:p>
        </p:txBody>
      </p:sp>
      <p:pic>
        <p:nvPicPr>
          <p:cNvPr id="4092" name="Google Shape;4092;p146" descr="http://www.loc.gov/standards/textMD/images/textmd-banner.gif"/>
          <p:cNvPicPr preferRelativeResize="0"/>
          <p:nvPr/>
        </p:nvPicPr>
        <p:blipFill rotWithShape="1">
          <a:blip r:embed="rId3">
            <a:alphaModFix/>
          </a:blip>
          <a:srcRect r="64189" b="-890"/>
          <a:stretch/>
        </p:blipFill>
        <p:spPr>
          <a:xfrm>
            <a:off x="3860800" y="3951288"/>
            <a:ext cx="1441450" cy="400050"/>
          </a:xfrm>
          <a:prstGeom prst="rect">
            <a:avLst/>
          </a:prstGeom>
          <a:noFill/>
          <a:ln>
            <a:noFill/>
          </a:ln>
        </p:spPr>
      </p:pic>
      <p:pic>
        <p:nvPicPr>
          <p:cNvPr id="4093" name="Google Shape;4093;p146" descr="Metadata for Images in XML (MIX) Library  of Congress"/>
          <p:cNvPicPr preferRelativeResize="0"/>
          <p:nvPr/>
        </p:nvPicPr>
        <p:blipFill rotWithShape="1">
          <a:blip r:embed="rId4">
            <a:alphaModFix/>
          </a:blip>
          <a:srcRect r="71028"/>
          <a:stretch/>
        </p:blipFill>
        <p:spPr>
          <a:xfrm>
            <a:off x="3236913" y="4711700"/>
            <a:ext cx="936625" cy="404812"/>
          </a:xfrm>
          <a:prstGeom prst="rect">
            <a:avLst/>
          </a:prstGeom>
          <a:noFill/>
          <a:ln>
            <a:noFill/>
          </a:ln>
        </p:spPr>
      </p:pic>
      <p:pic>
        <p:nvPicPr>
          <p:cNvPr id="4094" name="Google Shape;4094;p146" descr="mpeg7logo"/>
          <p:cNvPicPr preferRelativeResize="0"/>
          <p:nvPr/>
        </p:nvPicPr>
        <p:blipFill rotWithShape="1">
          <a:blip r:embed="rId5">
            <a:alphaModFix/>
          </a:blip>
          <a:srcRect/>
          <a:stretch/>
        </p:blipFill>
        <p:spPr>
          <a:xfrm>
            <a:off x="5008563" y="4464844"/>
            <a:ext cx="936625" cy="449262"/>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4098"/>
        <p:cNvGrpSpPr/>
        <p:nvPr/>
      </p:nvGrpSpPr>
      <p:grpSpPr>
        <a:xfrm>
          <a:off x="0" y="0"/>
          <a:ext cx="0" cy="0"/>
          <a:chOff x="0" y="0"/>
          <a:chExt cx="0" cy="0"/>
        </a:xfrm>
      </p:grpSpPr>
      <p:sp>
        <p:nvSpPr>
          <p:cNvPr id="4099" name="Google Shape;4099;p147"/>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objectCharacteristicsExtension - example</a:t>
            </a:r>
            <a:endParaRPr/>
          </a:p>
        </p:txBody>
      </p:sp>
      <p:sp>
        <p:nvSpPr>
          <p:cNvPr id="4100" name="Google Shape;4100;p147"/>
          <p:cNvSpPr txBox="1">
            <a:spLocks noGrp="1"/>
          </p:cNvSpPr>
          <p:nvPr>
            <p:ph type="body" idx="1"/>
          </p:nvPr>
        </p:nvSpPr>
        <p:spPr>
          <a:xfrm>
            <a:off x="561975" y="1268413"/>
            <a:ext cx="7970838" cy="50165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280"/>
              <a:buFont typeface="Noto Sans Symbols"/>
              <a:buNone/>
            </a:pPr>
            <a:r>
              <a:rPr lang="en-US" sz="1600" dirty="0">
                <a:solidFill>
                  <a:srgbClr val="366092"/>
                </a:solidFill>
              </a:rPr>
              <a:t>&lt;</a:t>
            </a:r>
            <a:r>
              <a:rPr lang="en-US" sz="1600" b="1" dirty="0" err="1">
                <a:solidFill>
                  <a:srgbClr val="366092"/>
                </a:solidFill>
              </a:rPr>
              <a:t>premis</a:t>
            </a:r>
            <a:r>
              <a:rPr lang="en-US" sz="1600" dirty="0">
                <a:solidFill>
                  <a:srgbClr val="366092"/>
                </a:solidFill>
              </a:rPr>
              <a:t>&gt; ...</a:t>
            </a:r>
            <a:endParaRPr dirty="0"/>
          </a:p>
          <a:p>
            <a:pPr marL="0" lvl="0" indent="0" algn="l" rtl="0">
              <a:spcBef>
                <a:spcPts val="0"/>
              </a:spcBef>
              <a:spcAft>
                <a:spcPts val="0"/>
              </a:spcAft>
              <a:buSzPts val="1280"/>
              <a:buFont typeface="Noto Sans Symbols"/>
              <a:buNone/>
            </a:pPr>
            <a:r>
              <a:rPr lang="en-US" sz="1600" dirty="0">
                <a:solidFill>
                  <a:srgbClr val="366092"/>
                </a:solidFill>
              </a:rPr>
              <a:t>  &lt;</a:t>
            </a:r>
            <a:r>
              <a:rPr lang="en-US" sz="1600" b="1" dirty="0">
                <a:solidFill>
                  <a:srgbClr val="366092"/>
                </a:solidFill>
              </a:rPr>
              <a:t>object </a:t>
            </a:r>
            <a:r>
              <a:rPr lang="en-US" sz="1600" dirty="0" err="1">
                <a:solidFill>
                  <a:srgbClr val="366092"/>
                </a:solidFill>
              </a:rPr>
              <a:t>xsi:type</a:t>
            </a:r>
            <a:r>
              <a:rPr lang="en-US" sz="1600" dirty="0">
                <a:solidFill>
                  <a:srgbClr val="366092"/>
                </a:solidFill>
              </a:rPr>
              <a:t>="</a:t>
            </a:r>
            <a:r>
              <a:rPr lang="en-US" sz="1600" dirty="0">
                <a:solidFill>
                  <a:srgbClr val="974806"/>
                </a:solidFill>
              </a:rPr>
              <a:t>file</a:t>
            </a:r>
            <a:r>
              <a:rPr lang="en-US" sz="1600" dirty="0">
                <a:solidFill>
                  <a:srgbClr val="366092"/>
                </a:solidFill>
              </a:rPr>
              <a:t>"&gt;</a:t>
            </a:r>
            <a:endParaRPr dirty="0"/>
          </a:p>
          <a:p>
            <a:pPr marL="0" lvl="0" indent="0" algn="l" rtl="0">
              <a:spcBef>
                <a:spcPts val="0"/>
              </a:spcBef>
              <a:spcAft>
                <a:spcPts val="0"/>
              </a:spcAft>
              <a:buSzPts val="1280"/>
              <a:buFont typeface="Noto Sans Symbols"/>
              <a:buNone/>
            </a:pPr>
            <a:r>
              <a:rPr lang="en-US" sz="1600" dirty="0">
                <a:solidFill>
                  <a:srgbClr val="366092"/>
                </a:solidFill>
              </a:rPr>
              <a:t>    &lt;</a:t>
            </a:r>
            <a:r>
              <a:rPr lang="en-US" sz="1600" b="1" dirty="0" err="1">
                <a:solidFill>
                  <a:srgbClr val="366092"/>
                </a:solidFill>
              </a:rPr>
              <a:t>objectCharacteristics</a:t>
            </a:r>
            <a:r>
              <a:rPr lang="en-US" sz="1600" dirty="0">
                <a:solidFill>
                  <a:srgbClr val="366092"/>
                </a:solidFill>
              </a:rPr>
              <a:t>&gt;  ...</a:t>
            </a:r>
            <a:endParaRPr dirty="0"/>
          </a:p>
          <a:p>
            <a:pPr marL="0" lvl="0" indent="0" algn="l" rtl="0">
              <a:spcBef>
                <a:spcPts val="0"/>
              </a:spcBef>
              <a:spcAft>
                <a:spcPts val="0"/>
              </a:spcAft>
              <a:buSzPts val="1280"/>
              <a:buFont typeface="Noto Sans Symbols"/>
              <a:buNone/>
            </a:pPr>
            <a:r>
              <a:rPr lang="en-US" sz="1600" dirty="0">
                <a:solidFill>
                  <a:srgbClr val="366092"/>
                </a:solidFill>
              </a:rPr>
              <a:t>      &lt;</a:t>
            </a:r>
            <a:r>
              <a:rPr lang="en-US" sz="1600" b="1" dirty="0" err="1">
                <a:solidFill>
                  <a:srgbClr val="366092"/>
                </a:solidFill>
              </a:rPr>
              <a:t>objectCharacteristicsExtension</a:t>
            </a:r>
            <a:r>
              <a:rPr lang="en-US" sz="1600" dirty="0">
                <a:solidFill>
                  <a:srgbClr val="366092"/>
                </a:solidFill>
              </a:rPr>
              <a:t>&gt;</a:t>
            </a:r>
            <a:endParaRPr dirty="0"/>
          </a:p>
          <a:p>
            <a:pPr marL="82550" lvl="0" indent="0" algn="l" rtl="0">
              <a:spcBef>
                <a:spcPts val="0"/>
              </a:spcBef>
              <a:spcAft>
                <a:spcPts val="0"/>
              </a:spcAft>
              <a:buClr>
                <a:schemeClr val="accent1"/>
              </a:buClr>
              <a:buSzPts val="1280"/>
              <a:buFont typeface="Noto Sans Symbols"/>
              <a:buNone/>
            </a:pPr>
            <a:r>
              <a:rPr lang="en-US" sz="1600" dirty="0">
                <a:solidFill>
                  <a:srgbClr val="0000FF"/>
                </a:solidFill>
              </a:rPr>
              <a:t>        </a:t>
            </a:r>
            <a:r>
              <a:rPr lang="en-US" sz="1600" dirty="0">
                <a:solidFill>
                  <a:srgbClr val="974806"/>
                </a:solidFill>
              </a:rPr>
              <a:t>&lt;</a:t>
            </a:r>
            <a:r>
              <a:rPr lang="en-US" sz="1600" dirty="0" err="1">
                <a:solidFill>
                  <a:srgbClr val="974806"/>
                </a:solidFill>
              </a:rPr>
              <a:t>mix:mix</a:t>
            </a:r>
            <a:r>
              <a:rPr lang="en-US" sz="1600" dirty="0">
                <a:solidFill>
                  <a:srgbClr val="974806"/>
                </a:solidFill>
              </a:rPr>
              <a:t> </a:t>
            </a:r>
            <a:r>
              <a:rPr lang="en-US" sz="1600" dirty="0" err="1">
                <a:solidFill>
                  <a:srgbClr val="974806"/>
                </a:solidFill>
              </a:rPr>
              <a:t>xsi:schemaLocation</a:t>
            </a:r>
            <a:r>
              <a:rPr lang="en-US" sz="1600" dirty="0">
                <a:solidFill>
                  <a:srgbClr val="974806"/>
                </a:solidFill>
              </a:rPr>
              <a:t>=</a:t>
            </a:r>
            <a:br>
              <a:rPr lang="en-US" sz="1600" dirty="0">
                <a:solidFill>
                  <a:srgbClr val="974806"/>
                </a:solidFill>
              </a:rPr>
            </a:br>
            <a:r>
              <a:rPr lang="en-US" sz="1600" dirty="0">
                <a:solidFill>
                  <a:srgbClr val="974806"/>
                </a:solidFill>
              </a:rPr>
              <a:t>              "... http://www.loc.gov/standards/mix/mix20/mix20.xsd"&gt;</a:t>
            </a:r>
            <a:endParaRPr dirty="0"/>
          </a:p>
          <a:p>
            <a:pPr marL="82550" lvl="0" indent="0" algn="l" rtl="0">
              <a:spcBef>
                <a:spcPts val="0"/>
              </a:spcBef>
              <a:spcAft>
                <a:spcPts val="0"/>
              </a:spcAft>
              <a:buClr>
                <a:schemeClr val="accent1"/>
              </a:buClr>
              <a:buSzPts val="1280"/>
              <a:buFont typeface="Noto Sans Symbols"/>
              <a:buNone/>
            </a:pPr>
            <a:r>
              <a:rPr lang="en-US" sz="1600" dirty="0">
                <a:solidFill>
                  <a:srgbClr val="974806"/>
                </a:solidFill>
              </a:rPr>
              <a:t>            ...</a:t>
            </a:r>
            <a:endParaRPr dirty="0"/>
          </a:p>
          <a:p>
            <a:pPr marL="82550" lvl="0" indent="0" algn="l" rtl="0">
              <a:spcBef>
                <a:spcPts val="0"/>
              </a:spcBef>
              <a:spcAft>
                <a:spcPts val="0"/>
              </a:spcAft>
              <a:buClr>
                <a:schemeClr val="accent1"/>
              </a:buClr>
              <a:buSzPts val="1280"/>
              <a:buFont typeface="Noto Sans Symbols"/>
              <a:buNone/>
            </a:pPr>
            <a:r>
              <a:rPr lang="en-US" sz="1600" dirty="0">
                <a:solidFill>
                  <a:srgbClr val="974806"/>
                </a:solidFill>
              </a:rPr>
              <a:t>            &lt;</a:t>
            </a:r>
            <a:r>
              <a:rPr lang="en-US" sz="1600" dirty="0" err="1">
                <a:solidFill>
                  <a:srgbClr val="974806"/>
                </a:solidFill>
              </a:rPr>
              <a:t>mix:BasicImageInformation</a:t>
            </a:r>
            <a:r>
              <a:rPr lang="en-US" sz="1600" dirty="0">
                <a:solidFill>
                  <a:srgbClr val="974806"/>
                </a:solidFill>
              </a:rPr>
              <a:t>&gt;</a:t>
            </a:r>
            <a:endParaRPr dirty="0"/>
          </a:p>
          <a:p>
            <a:pPr marL="82550" lvl="0" indent="0" algn="l" rtl="0">
              <a:spcBef>
                <a:spcPts val="0"/>
              </a:spcBef>
              <a:spcAft>
                <a:spcPts val="0"/>
              </a:spcAft>
              <a:buClr>
                <a:schemeClr val="accent1"/>
              </a:buClr>
              <a:buSzPts val="1280"/>
              <a:buFont typeface="Noto Sans Symbols"/>
              <a:buNone/>
            </a:pPr>
            <a:r>
              <a:rPr lang="en-US" sz="1600" dirty="0">
                <a:solidFill>
                  <a:srgbClr val="974806"/>
                </a:solidFill>
              </a:rPr>
              <a:t>               &lt;</a:t>
            </a:r>
            <a:r>
              <a:rPr lang="en-US" sz="1600" dirty="0" err="1">
                <a:solidFill>
                  <a:srgbClr val="974806"/>
                </a:solidFill>
              </a:rPr>
              <a:t>mix:BasicImageCharacteristics</a:t>
            </a:r>
            <a:r>
              <a:rPr lang="en-US" sz="1600" dirty="0">
                <a:solidFill>
                  <a:srgbClr val="974806"/>
                </a:solidFill>
              </a:rPr>
              <a:t>&gt;</a:t>
            </a:r>
            <a:endParaRPr dirty="0"/>
          </a:p>
          <a:p>
            <a:pPr marL="82550" lvl="0" indent="0" algn="l" rtl="0">
              <a:spcBef>
                <a:spcPts val="0"/>
              </a:spcBef>
              <a:spcAft>
                <a:spcPts val="0"/>
              </a:spcAft>
              <a:buClr>
                <a:schemeClr val="accent1"/>
              </a:buClr>
              <a:buSzPts val="1280"/>
              <a:buFont typeface="Noto Sans Symbols"/>
              <a:buNone/>
            </a:pPr>
            <a:r>
              <a:rPr lang="en-US" sz="1600" dirty="0">
                <a:solidFill>
                  <a:srgbClr val="974806"/>
                </a:solidFill>
              </a:rPr>
              <a:t>                 &lt;</a:t>
            </a:r>
            <a:r>
              <a:rPr lang="en-US" sz="1600" dirty="0" err="1">
                <a:solidFill>
                  <a:srgbClr val="974806"/>
                </a:solidFill>
              </a:rPr>
              <a:t>mix:imageWidth</a:t>
            </a:r>
            <a:r>
              <a:rPr lang="en-US" sz="1600" dirty="0">
                <a:solidFill>
                  <a:srgbClr val="974806"/>
                </a:solidFill>
              </a:rPr>
              <a:t>&gt;5894&lt;/</a:t>
            </a:r>
            <a:r>
              <a:rPr lang="en-US" sz="1600" dirty="0" err="1">
                <a:solidFill>
                  <a:srgbClr val="974806"/>
                </a:solidFill>
              </a:rPr>
              <a:t>mix:imageWidth</a:t>
            </a:r>
            <a:r>
              <a:rPr lang="en-US" sz="1600" dirty="0">
                <a:solidFill>
                  <a:srgbClr val="974806"/>
                </a:solidFill>
              </a:rPr>
              <a:t>&gt;</a:t>
            </a:r>
            <a:endParaRPr dirty="0"/>
          </a:p>
          <a:p>
            <a:pPr marL="82550" lvl="0" indent="0" algn="l" rtl="0">
              <a:spcBef>
                <a:spcPts val="0"/>
              </a:spcBef>
              <a:spcAft>
                <a:spcPts val="0"/>
              </a:spcAft>
              <a:buClr>
                <a:schemeClr val="accent1"/>
              </a:buClr>
              <a:buSzPts val="1280"/>
              <a:buFont typeface="Noto Sans Symbols"/>
              <a:buNone/>
            </a:pPr>
            <a:r>
              <a:rPr lang="en-US" sz="1600" dirty="0">
                <a:solidFill>
                  <a:srgbClr val="974806"/>
                </a:solidFill>
              </a:rPr>
              <a:t>                 &lt;</a:t>
            </a:r>
            <a:r>
              <a:rPr lang="en-US" sz="1600" dirty="0" err="1">
                <a:solidFill>
                  <a:srgbClr val="974806"/>
                </a:solidFill>
              </a:rPr>
              <a:t>mix:imageHeight</a:t>
            </a:r>
            <a:r>
              <a:rPr lang="en-US" sz="1600" dirty="0">
                <a:solidFill>
                  <a:srgbClr val="974806"/>
                </a:solidFill>
              </a:rPr>
              <a:t>&gt;7768&lt;/</a:t>
            </a:r>
            <a:r>
              <a:rPr lang="en-US" sz="1600" dirty="0" err="1">
                <a:solidFill>
                  <a:srgbClr val="974806"/>
                </a:solidFill>
              </a:rPr>
              <a:t>mix:imageHeight</a:t>
            </a:r>
            <a:r>
              <a:rPr lang="en-US" sz="1600" dirty="0">
                <a:solidFill>
                  <a:srgbClr val="974806"/>
                </a:solidFill>
              </a:rPr>
              <a:t>&gt;</a:t>
            </a:r>
            <a:endParaRPr sz="1600" dirty="0">
              <a:solidFill>
                <a:srgbClr val="974806"/>
              </a:solidFill>
            </a:endParaRPr>
          </a:p>
          <a:p>
            <a:pPr marL="82550" lvl="0" indent="0" algn="l" rtl="0">
              <a:spcBef>
                <a:spcPts val="0"/>
              </a:spcBef>
              <a:spcAft>
                <a:spcPts val="0"/>
              </a:spcAft>
              <a:buClr>
                <a:schemeClr val="accent1"/>
              </a:buClr>
              <a:buSzPts val="1280"/>
              <a:buFont typeface="Noto Sans Symbols"/>
              <a:buNone/>
            </a:pPr>
            <a:r>
              <a:rPr lang="en-US" sz="1600" dirty="0">
                <a:solidFill>
                  <a:srgbClr val="974806"/>
                </a:solidFill>
              </a:rPr>
              <a:t>                 ...</a:t>
            </a:r>
            <a:endParaRPr dirty="0"/>
          </a:p>
          <a:p>
            <a:pPr marL="82550" lvl="0" indent="0" algn="l" rtl="0">
              <a:spcBef>
                <a:spcPts val="0"/>
              </a:spcBef>
              <a:spcAft>
                <a:spcPts val="0"/>
              </a:spcAft>
              <a:buClr>
                <a:schemeClr val="accent1"/>
              </a:buClr>
              <a:buSzPts val="1280"/>
              <a:buFont typeface="Noto Sans Symbols"/>
              <a:buNone/>
            </a:pPr>
            <a:r>
              <a:rPr lang="en-US" sz="1600" dirty="0">
                <a:solidFill>
                  <a:srgbClr val="974806"/>
                </a:solidFill>
              </a:rPr>
              <a:t>                &lt;/</a:t>
            </a:r>
            <a:r>
              <a:rPr lang="en-US" sz="1600" dirty="0" err="1">
                <a:solidFill>
                  <a:srgbClr val="974806"/>
                </a:solidFill>
              </a:rPr>
              <a:t>mix:BasicImageCharacteristics</a:t>
            </a:r>
            <a:r>
              <a:rPr lang="en-US" sz="1600" dirty="0">
                <a:solidFill>
                  <a:srgbClr val="974806"/>
                </a:solidFill>
              </a:rPr>
              <a:t>&gt;</a:t>
            </a:r>
            <a:endParaRPr dirty="0"/>
          </a:p>
          <a:p>
            <a:pPr marL="82550" lvl="0" indent="0" algn="l" rtl="0">
              <a:spcBef>
                <a:spcPts val="0"/>
              </a:spcBef>
              <a:spcAft>
                <a:spcPts val="0"/>
              </a:spcAft>
              <a:buClr>
                <a:schemeClr val="accent1"/>
              </a:buClr>
              <a:buSzPts val="1280"/>
              <a:buFont typeface="Noto Sans Symbols"/>
              <a:buNone/>
            </a:pPr>
            <a:r>
              <a:rPr lang="en-US" sz="1600" dirty="0">
                <a:solidFill>
                  <a:srgbClr val="974806"/>
                </a:solidFill>
              </a:rPr>
              <a:t>             &lt;/</a:t>
            </a:r>
            <a:r>
              <a:rPr lang="en-US" sz="1600" dirty="0" err="1">
                <a:solidFill>
                  <a:srgbClr val="974806"/>
                </a:solidFill>
              </a:rPr>
              <a:t>mix:BasicImageInformation</a:t>
            </a:r>
            <a:r>
              <a:rPr lang="en-US" sz="1600" dirty="0">
                <a:solidFill>
                  <a:srgbClr val="974806"/>
                </a:solidFill>
              </a:rPr>
              <a:t>&gt; </a:t>
            </a:r>
            <a:endParaRPr dirty="0"/>
          </a:p>
          <a:p>
            <a:pPr marL="82550" lvl="0" indent="0" algn="l" rtl="0">
              <a:spcBef>
                <a:spcPts val="0"/>
              </a:spcBef>
              <a:spcAft>
                <a:spcPts val="0"/>
              </a:spcAft>
              <a:buClr>
                <a:schemeClr val="accent1"/>
              </a:buClr>
              <a:buSzPts val="1280"/>
              <a:buFont typeface="Noto Sans Symbols"/>
              <a:buNone/>
            </a:pPr>
            <a:r>
              <a:rPr lang="en-US" sz="1600" dirty="0">
                <a:solidFill>
                  <a:srgbClr val="974806"/>
                </a:solidFill>
              </a:rPr>
              <a:t>             ...    </a:t>
            </a:r>
            <a:endParaRPr dirty="0"/>
          </a:p>
          <a:p>
            <a:pPr marL="82550" lvl="0" indent="0" algn="l" rtl="0">
              <a:spcBef>
                <a:spcPts val="0"/>
              </a:spcBef>
              <a:spcAft>
                <a:spcPts val="0"/>
              </a:spcAft>
              <a:buClr>
                <a:schemeClr val="accent1"/>
              </a:buClr>
              <a:buSzPts val="1280"/>
              <a:buFont typeface="Noto Sans Symbols"/>
              <a:buNone/>
            </a:pPr>
            <a:r>
              <a:rPr lang="en-US" sz="1600" dirty="0">
                <a:solidFill>
                  <a:srgbClr val="974806"/>
                </a:solidFill>
              </a:rPr>
              <a:t>          &lt;</a:t>
            </a:r>
            <a:r>
              <a:rPr lang="en-US" sz="1600" dirty="0" err="1">
                <a:solidFill>
                  <a:srgbClr val="974806"/>
                </a:solidFill>
              </a:rPr>
              <a:t>mix:mix</a:t>
            </a:r>
            <a:r>
              <a:rPr lang="en-US" sz="1600" dirty="0">
                <a:solidFill>
                  <a:srgbClr val="974806"/>
                </a:solidFill>
              </a:rPr>
              <a:t>&gt;</a:t>
            </a:r>
            <a:endParaRPr dirty="0"/>
          </a:p>
          <a:p>
            <a:pPr marL="82550" lvl="0" indent="0" algn="l" rtl="0">
              <a:spcBef>
                <a:spcPts val="0"/>
              </a:spcBef>
              <a:spcAft>
                <a:spcPts val="0"/>
              </a:spcAft>
              <a:buClr>
                <a:schemeClr val="accent1"/>
              </a:buClr>
              <a:buSzPts val="1280"/>
              <a:buFont typeface="Noto Sans Symbols"/>
              <a:buNone/>
            </a:pPr>
            <a:r>
              <a:rPr lang="en-US" sz="1600" dirty="0">
                <a:solidFill>
                  <a:srgbClr val="0000FF"/>
                </a:solidFill>
              </a:rPr>
              <a:t>      </a:t>
            </a:r>
            <a:r>
              <a:rPr lang="en-US" sz="1600" dirty="0">
                <a:solidFill>
                  <a:srgbClr val="974806"/>
                </a:solidFill>
              </a:rPr>
              <a:t> </a:t>
            </a:r>
            <a:r>
              <a:rPr lang="en-US" sz="1600" dirty="0">
                <a:solidFill>
                  <a:srgbClr val="366092"/>
                </a:solidFill>
              </a:rPr>
              <a:t>&lt;/</a:t>
            </a:r>
            <a:r>
              <a:rPr lang="en-US" sz="1600" b="1" dirty="0" err="1">
                <a:solidFill>
                  <a:srgbClr val="366092"/>
                </a:solidFill>
              </a:rPr>
              <a:t>objectCharacteristicsExtension</a:t>
            </a:r>
            <a:r>
              <a:rPr lang="en-US" sz="1600" dirty="0">
                <a:solidFill>
                  <a:srgbClr val="366092"/>
                </a:solidFill>
              </a:rPr>
              <a:t>&gt;   ...</a:t>
            </a:r>
            <a:endParaRPr dirty="0"/>
          </a:p>
          <a:p>
            <a:pPr marL="0" lvl="0" indent="0" algn="l" rtl="0">
              <a:spcBef>
                <a:spcPts val="0"/>
              </a:spcBef>
              <a:spcAft>
                <a:spcPts val="0"/>
              </a:spcAft>
              <a:buSzPts val="1280"/>
              <a:buFont typeface="Noto Sans Symbols"/>
              <a:buNone/>
            </a:pPr>
            <a:r>
              <a:rPr lang="en-US" sz="1600" dirty="0">
                <a:solidFill>
                  <a:srgbClr val="366092"/>
                </a:solidFill>
              </a:rPr>
              <a:t>    &lt;</a:t>
            </a:r>
            <a:r>
              <a:rPr lang="en-US" sz="1600" b="1" dirty="0" err="1">
                <a:solidFill>
                  <a:srgbClr val="366092"/>
                </a:solidFill>
              </a:rPr>
              <a:t>objectCharacteristics</a:t>
            </a:r>
            <a:r>
              <a:rPr lang="en-US" sz="1600" dirty="0">
                <a:solidFill>
                  <a:srgbClr val="366092"/>
                </a:solidFill>
              </a:rPr>
              <a:t>&gt;   ...</a:t>
            </a:r>
            <a:endParaRPr dirty="0"/>
          </a:p>
          <a:p>
            <a:pPr marL="0" lvl="0" indent="0" algn="l" rtl="0">
              <a:spcBef>
                <a:spcPts val="0"/>
              </a:spcBef>
              <a:spcAft>
                <a:spcPts val="0"/>
              </a:spcAft>
              <a:buSzPts val="1280"/>
              <a:buFont typeface="Noto Sans Symbols"/>
              <a:buNone/>
            </a:pPr>
            <a:r>
              <a:rPr lang="en-US" sz="1600" dirty="0">
                <a:solidFill>
                  <a:srgbClr val="366092"/>
                </a:solidFill>
              </a:rPr>
              <a:t>  &lt;/</a:t>
            </a:r>
            <a:r>
              <a:rPr lang="en-US" sz="1600" b="1" dirty="0">
                <a:solidFill>
                  <a:srgbClr val="366092"/>
                </a:solidFill>
              </a:rPr>
              <a:t>object</a:t>
            </a:r>
            <a:r>
              <a:rPr lang="en-US" sz="1600" dirty="0">
                <a:solidFill>
                  <a:srgbClr val="366092"/>
                </a:solidFill>
              </a:rPr>
              <a:t>&gt;  ...</a:t>
            </a:r>
            <a:endParaRPr dirty="0"/>
          </a:p>
          <a:p>
            <a:pPr marL="0" lvl="0" indent="0" algn="l" rtl="0">
              <a:spcBef>
                <a:spcPts val="0"/>
              </a:spcBef>
              <a:spcAft>
                <a:spcPts val="0"/>
              </a:spcAft>
              <a:buSzPts val="1280"/>
              <a:buFont typeface="Noto Sans Symbols"/>
              <a:buNone/>
            </a:pPr>
            <a:r>
              <a:rPr lang="en-US" sz="1600" dirty="0">
                <a:solidFill>
                  <a:srgbClr val="366092"/>
                </a:solidFill>
              </a:rPr>
              <a:t>&lt;/</a:t>
            </a:r>
            <a:r>
              <a:rPr lang="en-US" sz="1600" b="1" dirty="0" err="1">
                <a:solidFill>
                  <a:srgbClr val="366092"/>
                </a:solidFill>
              </a:rPr>
              <a:t>premis</a:t>
            </a:r>
            <a:r>
              <a:rPr lang="en-US" sz="1600" dirty="0">
                <a:solidFill>
                  <a:srgbClr val="366092"/>
                </a:solidFill>
              </a:rPr>
              <a:t>&gt;</a:t>
            </a:r>
            <a:endParaRPr dirty="0"/>
          </a:p>
          <a:p>
            <a:pPr marL="82550" lvl="0" indent="0" algn="l" rtl="0">
              <a:spcBef>
                <a:spcPts val="0"/>
              </a:spcBef>
              <a:spcAft>
                <a:spcPts val="0"/>
              </a:spcAft>
              <a:buClr>
                <a:schemeClr val="accent1"/>
              </a:buClr>
              <a:buSzPts val="1280"/>
              <a:buFont typeface="Noto Sans Symbols"/>
              <a:buNone/>
            </a:pPr>
            <a:r>
              <a:rPr lang="en-US" sz="1600" dirty="0">
                <a:solidFill>
                  <a:srgbClr val="0000FF"/>
                </a:solidFill>
              </a:rPr>
              <a:t> </a:t>
            </a:r>
            <a:endParaRPr dirty="0"/>
          </a:p>
          <a:p>
            <a:pPr marL="82550" lvl="0" indent="0" algn="l" rtl="0">
              <a:spcBef>
                <a:spcPts val="600"/>
              </a:spcBef>
              <a:spcAft>
                <a:spcPts val="0"/>
              </a:spcAft>
              <a:buSzPts val="1280"/>
              <a:buFont typeface="Noto Sans Symbols"/>
              <a:buNone/>
            </a:pPr>
            <a:endParaRPr sz="1600" dirty="0"/>
          </a:p>
        </p:txBody>
      </p:sp>
      <p:sp>
        <p:nvSpPr>
          <p:cNvPr id="2" name="Tekstfelt 1"/>
          <p:cNvSpPr txBox="1"/>
          <p:nvPr/>
        </p:nvSpPr>
        <p:spPr>
          <a:xfrm>
            <a:off x="5695950" y="4622800"/>
            <a:ext cx="3003550" cy="646331"/>
          </a:xfrm>
          <a:prstGeom prst="rect">
            <a:avLst/>
          </a:prstGeom>
          <a:noFill/>
        </p:spPr>
        <p:txBody>
          <a:bodyPr wrap="square" rtlCol="0">
            <a:spAutoFit/>
          </a:bodyPr>
          <a:lstStyle/>
          <a:p>
            <a:r>
              <a:rPr lang="da-DK" sz="1800" dirty="0"/>
              <a:t>All </a:t>
            </a:r>
            <a:r>
              <a:rPr lang="da-DK" sz="1800" dirty="0" err="1"/>
              <a:t>semantic</a:t>
            </a:r>
            <a:r>
              <a:rPr lang="da-DK" sz="1800" dirty="0"/>
              <a:t> units  </a:t>
            </a:r>
            <a:r>
              <a:rPr lang="da-DK" sz="1800" dirty="0" err="1"/>
              <a:t>named</a:t>
            </a:r>
            <a:r>
              <a:rPr lang="da-DK" sz="1800" dirty="0"/>
              <a:t> … Extension </a:t>
            </a:r>
            <a:r>
              <a:rPr lang="da-DK" sz="1800" dirty="0" err="1"/>
              <a:t>works</a:t>
            </a:r>
            <a:r>
              <a:rPr lang="da-DK" sz="1800" dirty="0"/>
              <a:t> </a:t>
            </a:r>
            <a:r>
              <a:rPr lang="da-DK" sz="1800" dirty="0" err="1"/>
              <a:t>like</a:t>
            </a:r>
            <a:r>
              <a:rPr lang="da-DK" sz="1800" dirty="0"/>
              <a:t> </a:t>
            </a:r>
            <a:r>
              <a:rPr lang="da-DK" sz="1800" dirty="0" err="1"/>
              <a:t>this</a:t>
            </a:r>
            <a:endParaRPr 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4106"/>
        <p:cNvGrpSpPr/>
        <p:nvPr/>
      </p:nvGrpSpPr>
      <p:grpSpPr>
        <a:xfrm>
          <a:off x="0" y="0"/>
          <a:ext cx="0" cy="0"/>
          <a:chOff x="0" y="0"/>
          <a:chExt cx="0" cy="0"/>
        </a:xfrm>
      </p:grpSpPr>
      <p:sp>
        <p:nvSpPr>
          <p:cNvPr id="4107" name="Google Shape;4107;p148"/>
          <p:cNvSpPr/>
          <p:nvPr/>
        </p:nvSpPr>
        <p:spPr>
          <a:xfrm>
            <a:off x="1763713" y="1331913"/>
            <a:ext cx="4088042" cy="287337"/>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objectIdentifier</a:t>
            </a:r>
            <a:endParaRPr sz="1200"/>
          </a:p>
        </p:txBody>
      </p:sp>
      <p:sp>
        <p:nvSpPr>
          <p:cNvPr id="4108" name="Google Shape;4108;p148"/>
          <p:cNvSpPr/>
          <p:nvPr/>
        </p:nvSpPr>
        <p:spPr>
          <a:xfrm>
            <a:off x="1763713" y="1655763"/>
            <a:ext cx="4088042"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objectCategory</a:t>
            </a:r>
            <a:endParaRPr sz="1200"/>
          </a:p>
        </p:txBody>
      </p:sp>
      <p:sp>
        <p:nvSpPr>
          <p:cNvPr id="4109" name="Google Shape;4109;p148"/>
          <p:cNvSpPr/>
          <p:nvPr/>
        </p:nvSpPr>
        <p:spPr>
          <a:xfrm>
            <a:off x="1763713" y="2628000"/>
            <a:ext cx="4088042"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dirty="0" err="1">
                <a:solidFill>
                  <a:srgbClr val="FFFFFF"/>
                </a:solidFill>
                <a:latin typeface="Verdana"/>
                <a:ea typeface="Verdana"/>
                <a:cs typeface="Verdana"/>
                <a:sym typeface="Verdana"/>
              </a:rPr>
              <a:t>preservationLevel</a:t>
            </a:r>
            <a:endParaRPr sz="1200" dirty="0"/>
          </a:p>
        </p:txBody>
      </p:sp>
      <p:sp>
        <p:nvSpPr>
          <p:cNvPr id="4114" name="Google Shape;4114;p148"/>
          <p:cNvSpPr/>
          <p:nvPr/>
        </p:nvSpPr>
        <p:spPr>
          <a:xfrm>
            <a:off x="1763713" y="2303463"/>
            <a:ext cx="4088042"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significantProperties</a:t>
            </a:r>
            <a:endParaRPr sz="1200"/>
          </a:p>
        </p:txBody>
      </p:sp>
      <p:sp>
        <p:nvSpPr>
          <p:cNvPr id="4115" name="Google Shape;4115;p148"/>
          <p:cNvSpPr/>
          <p:nvPr/>
        </p:nvSpPr>
        <p:spPr>
          <a:xfrm>
            <a:off x="1763713" y="1980000"/>
            <a:ext cx="4088042"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objectCharacteristics</a:t>
            </a:r>
            <a:endParaRPr sz="1200"/>
          </a:p>
        </p:txBody>
      </p:sp>
      <p:sp>
        <p:nvSpPr>
          <p:cNvPr id="4116" name="Google Shape;4116;p148"/>
          <p:cNvSpPr/>
          <p:nvPr/>
        </p:nvSpPr>
        <p:spPr>
          <a:xfrm>
            <a:off x="1763713" y="2952750"/>
            <a:ext cx="4088042"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originalName</a:t>
            </a:r>
            <a:endParaRPr sz="1200"/>
          </a:p>
        </p:txBody>
      </p:sp>
      <p:sp>
        <p:nvSpPr>
          <p:cNvPr id="4120" name="Google Shape;4120;p148"/>
          <p:cNvSpPr/>
          <p:nvPr/>
        </p:nvSpPr>
        <p:spPr>
          <a:xfrm>
            <a:off x="1763713" y="3276600"/>
            <a:ext cx="4088042"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storage</a:t>
            </a:r>
            <a:endParaRPr sz="1600" b="0" i="0" u="none" strike="noStrike" cap="none">
              <a:solidFill>
                <a:srgbClr val="FFFFFF"/>
              </a:solidFill>
              <a:latin typeface="Verdana"/>
              <a:ea typeface="Verdana"/>
              <a:cs typeface="Verdana"/>
              <a:sym typeface="Verdana"/>
            </a:endParaRPr>
          </a:p>
        </p:txBody>
      </p:sp>
      <p:sp>
        <p:nvSpPr>
          <p:cNvPr id="4121" name="Google Shape;4121;p148"/>
          <p:cNvSpPr/>
          <p:nvPr/>
        </p:nvSpPr>
        <p:spPr>
          <a:xfrm>
            <a:off x="1763713" y="3600450"/>
            <a:ext cx="4088042"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signatureInformation</a:t>
            </a:r>
            <a:endParaRPr sz="1200"/>
          </a:p>
        </p:txBody>
      </p:sp>
      <p:sp>
        <p:nvSpPr>
          <p:cNvPr id="4122" name="Google Shape;4122;p148"/>
          <p:cNvSpPr/>
          <p:nvPr/>
        </p:nvSpPr>
        <p:spPr>
          <a:xfrm>
            <a:off x="1763713" y="3924300"/>
            <a:ext cx="4088042"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environmentFunction</a:t>
            </a:r>
            <a:endParaRPr sz="1200"/>
          </a:p>
        </p:txBody>
      </p:sp>
      <p:sp>
        <p:nvSpPr>
          <p:cNvPr id="4126" name="Google Shape;4126;p148"/>
          <p:cNvSpPr/>
          <p:nvPr/>
        </p:nvSpPr>
        <p:spPr>
          <a:xfrm>
            <a:off x="1763713" y="5219700"/>
            <a:ext cx="4088042"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relationship</a:t>
            </a:r>
            <a:endParaRPr sz="1600" b="0" i="0" u="none" strike="noStrike" cap="none">
              <a:solidFill>
                <a:srgbClr val="FFFFFF"/>
              </a:solidFill>
              <a:latin typeface="Verdana"/>
              <a:ea typeface="Verdana"/>
              <a:cs typeface="Verdana"/>
              <a:sym typeface="Verdana"/>
            </a:endParaRPr>
          </a:p>
        </p:txBody>
      </p:sp>
      <p:sp>
        <p:nvSpPr>
          <p:cNvPr id="4127" name="Google Shape;4127;p148"/>
          <p:cNvSpPr/>
          <p:nvPr/>
        </p:nvSpPr>
        <p:spPr>
          <a:xfrm>
            <a:off x="1763713" y="5543550"/>
            <a:ext cx="4088042"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linkingEventIdentifier</a:t>
            </a:r>
            <a:endParaRPr sz="1200"/>
          </a:p>
        </p:txBody>
      </p:sp>
      <p:sp>
        <p:nvSpPr>
          <p:cNvPr id="4128" name="Google Shape;4128;p148"/>
          <p:cNvSpPr/>
          <p:nvPr/>
        </p:nvSpPr>
        <p:spPr>
          <a:xfrm>
            <a:off x="1763713" y="5867400"/>
            <a:ext cx="4088042"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linkingRightsStatementIdentifier</a:t>
            </a:r>
            <a:endParaRPr sz="1200"/>
          </a:p>
        </p:txBody>
      </p:sp>
      <p:sp>
        <p:nvSpPr>
          <p:cNvPr id="4132" name="Google Shape;4132;p148"/>
          <p:cNvSpPr/>
          <p:nvPr/>
        </p:nvSpPr>
        <p:spPr>
          <a:xfrm>
            <a:off x="1763713" y="4248150"/>
            <a:ext cx="4088042"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environmentDesignation</a:t>
            </a:r>
            <a:endParaRPr sz="1200"/>
          </a:p>
        </p:txBody>
      </p:sp>
      <p:sp>
        <p:nvSpPr>
          <p:cNvPr id="4133" name="Google Shape;4133;p148"/>
          <p:cNvSpPr/>
          <p:nvPr/>
        </p:nvSpPr>
        <p:spPr>
          <a:xfrm>
            <a:off x="1763713" y="4572000"/>
            <a:ext cx="4088042"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environmentRegistry</a:t>
            </a:r>
            <a:endParaRPr sz="1600" b="0" i="0" u="none" strike="noStrike" cap="none">
              <a:solidFill>
                <a:srgbClr val="FFFFFF"/>
              </a:solidFill>
              <a:latin typeface="Verdana"/>
              <a:ea typeface="Verdana"/>
              <a:cs typeface="Verdana"/>
              <a:sym typeface="Verdana"/>
            </a:endParaRPr>
          </a:p>
        </p:txBody>
      </p:sp>
      <p:sp>
        <p:nvSpPr>
          <p:cNvPr id="4134" name="Google Shape;4134;p148"/>
          <p:cNvSpPr/>
          <p:nvPr/>
        </p:nvSpPr>
        <p:spPr>
          <a:xfrm>
            <a:off x="1763713" y="4895850"/>
            <a:ext cx="4088042"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environmentExtension</a:t>
            </a:r>
            <a:endParaRPr sz="1200"/>
          </a:p>
        </p:txBody>
      </p:sp>
      <p:grpSp>
        <p:nvGrpSpPr>
          <p:cNvPr id="4138" name="Google Shape;4138;p148"/>
          <p:cNvGrpSpPr/>
          <p:nvPr/>
        </p:nvGrpSpPr>
        <p:grpSpPr>
          <a:xfrm>
            <a:off x="463550" y="1116013"/>
            <a:ext cx="1012825" cy="1008062"/>
            <a:chOff x="1475656" y="4797152"/>
            <a:chExt cx="1372080" cy="1252440"/>
          </a:xfrm>
        </p:grpSpPr>
        <p:pic>
          <p:nvPicPr>
            <p:cNvPr id="4139" name="Google Shape;4139;p148"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4140" name="Google Shape;4140;p148"/>
            <p:cNvSpPr/>
            <p:nvPr/>
          </p:nvSpPr>
          <p:spPr>
            <a:xfrm>
              <a:off x="1834806" y="4797152"/>
              <a:ext cx="288180" cy="360939"/>
            </a:xfrm>
            <a:prstGeom prst="rect">
              <a:avLst/>
            </a:prstGeom>
            <a:solidFill>
              <a:schemeClr val="lt1"/>
            </a:solidFill>
            <a:ln>
              <a:noFill/>
            </a:ln>
          </p:spPr>
          <p:txBody>
            <a:bodyPr spcFirstLastPara="1" wrap="square" lIns="91425" tIns="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Verdana"/>
                <a:ea typeface="Verdana"/>
                <a:cs typeface="Verdana"/>
                <a:sym typeface="Verdana"/>
              </a:endParaRPr>
            </a:p>
          </p:txBody>
        </p:sp>
      </p:grpSp>
      <p:sp>
        <p:nvSpPr>
          <p:cNvPr id="4111" name="Google Shape;4111;p148"/>
          <p:cNvSpPr/>
          <p:nvPr/>
        </p:nvSpPr>
        <p:spPr>
          <a:xfrm>
            <a:off x="485775" y="2268538"/>
            <a:ext cx="1062038"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800" b="0" i="0" u="none" strike="noStrike" cap="none">
                <a:solidFill>
                  <a:srgbClr val="FFFFFF"/>
                </a:solidFill>
                <a:latin typeface="Verdana"/>
                <a:ea typeface="Verdana"/>
                <a:cs typeface="Verdana"/>
                <a:sym typeface="Verdana"/>
              </a:rPr>
              <a:t>object</a:t>
            </a:r>
            <a:endParaRPr/>
          </a:p>
        </p:txBody>
      </p:sp>
      <p:sp>
        <p:nvSpPr>
          <p:cNvPr id="4141" name="Google Shape;4141;p148"/>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Object Entity – Semantic Units</a:t>
            </a:r>
            <a:endParaRPr/>
          </a:p>
        </p:txBody>
      </p:sp>
      <p:sp>
        <p:nvSpPr>
          <p:cNvPr id="4146" name="Google Shape;4146;p148"/>
          <p:cNvSpPr/>
          <p:nvPr/>
        </p:nvSpPr>
        <p:spPr>
          <a:xfrm>
            <a:off x="5839350" y="2321999"/>
            <a:ext cx="216049" cy="1584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4147" name="Google Shape;4147;p148"/>
          <p:cNvSpPr txBox="1"/>
          <p:nvPr/>
        </p:nvSpPr>
        <p:spPr>
          <a:xfrm>
            <a:off x="6073528" y="2915652"/>
            <a:ext cx="1838517"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Gill Sans"/>
              <a:buNone/>
            </a:pPr>
            <a:r>
              <a:rPr lang="en-US" sz="1800" b="0" i="0" u="none" strike="noStrike" cap="none">
                <a:solidFill>
                  <a:srgbClr val="000000"/>
                </a:solidFill>
                <a:latin typeface="Gill Sans"/>
                <a:ea typeface="Gill Sans"/>
                <a:cs typeface="Gill Sans"/>
                <a:sym typeface="Gill Sans"/>
              </a:rPr>
              <a:t>more general info</a:t>
            </a:r>
            <a:endParaRPr/>
          </a:p>
        </p:txBody>
      </p:sp>
      <p:sp>
        <p:nvSpPr>
          <p:cNvPr id="58" name="Google Shape;4195;p150"/>
          <p:cNvSpPr/>
          <p:nvPr/>
        </p:nvSpPr>
        <p:spPr>
          <a:xfrm>
            <a:off x="5833000" y="1952872"/>
            <a:ext cx="216049" cy="324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9" name="Google Shape;4197;p150"/>
          <p:cNvSpPr/>
          <p:nvPr/>
        </p:nvSpPr>
        <p:spPr>
          <a:xfrm>
            <a:off x="5834118" y="1340768"/>
            <a:ext cx="216049" cy="576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65" name="Google Shape;4055;p145"/>
          <p:cNvSpPr/>
          <p:nvPr/>
        </p:nvSpPr>
        <p:spPr>
          <a:xfrm>
            <a:off x="1674018" y="3902869"/>
            <a:ext cx="4496075" cy="2582217"/>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sp>
        <p:nvSpPr>
          <p:cNvPr id="66" name="Google Shape;4070;p145"/>
          <p:cNvSpPr/>
          <p:nvPr/>
        </p:nvSpPr>
        <p:spPr>
          <a:xfrm>
            <a:off x="1741488" y="1212665"/>
            <a:ext cx="4621212" cy="1078098"/>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cxnSp>
        <p:nvCxnSpPr>
          <p:cNvPr id="4110" name="Google Shape;4110;p148"/>
          <p:cNvCxnSpPr>
            <a:stCxn id="4111" idx="3"/>
            <a:endCxn id="4107" idx="5"/>
          </p:cNvCxnSpPr>
          <p:nvPr/>
        </p:nvCxnSpPr>
        <p:spPr>
          <a:xfrm flipV="1">
            <a:off x="1547813" y="1475582"/>
            <a:ext cx="251817" cy="954881"/>
          </a:xfrm>
          <a:prstGeom prst="straightConnector1">
            <a:avLst/>
          </a:prstGeom>
          <a:noFill/>
          <a:ln w="9525" cap="flat" cmpd="sng">
            <a:solidFill>
              <a:srgbClr val="000000"/>
            </a:solidFill>
            <a:prstDash val="solid"/>
            <a:round/>
            <a:headEnd type="none" w="sm" len="sm"/>
            <a:tailEnd type="none" w="sm" len="sm"/>
          </a:ln>
        </p:spPr>
      </p:cxnSp>
      <p:cxnSp>
        <p:nvCxnSpPr>
          <p:cNvPr id="4112" name="Google Shape;4112;p148"/>
          <p:cNvCxnSpPr>
            <a:stCxn id="4111" idx="3"/>
            <a:endCxn id="4108" idx="5"/>
          </p:cNvCxnSpPr>
          <p:nvPr/>
        </p:nvCxnSpPr>
        <p:spPr>
          <a:xfrm flipV="1">
            <a:off x="1547813" y="1800226"/>
            <a:ext cx="252016" cy="630237"/>
          </a:xfrm>
          <a:prstGeom prst="straightConnector1">
            <a:avLst/>
          </a:prstGeom>
          <a:noFill/>
          <a:ln w="9525" cap="flat" cmpd="sng">
            <a:solidFill>
              <a:srgbClr val="000000"/>
            </a:solidFill>
            <a:prstDash val="solid"/>
            <a:round/>
            <a:headEnd type="none" w="sm" len="sm"/>
            <a:tailEnd type="none" w="sm" len="sm"/>
          </a:ln>
        </p:spPr>
      </p:cxnSp>
      <p:cxnSp>
        <p:nvCxnSpPr>
          <p:cNvPr id="4113" name="Google Shape;4113;p148"/>
          <p:cNvCxnSpPr>
            <a:stCxn id="4111" idx="3"/>
            <a:endCxn id="4109" idx="5"/>
          </p:cNvCxnSpPr>
          <p:nvPr/>
        </p:nvCxnSpPr>
        <p:spPr>
          <a:xfrm>
            <a:off x="1547813" y="2430463"/>
            <a:ext cx="252016" cy="342000"/>
          </a:xfrm>
          <a:prstGeom prst="straightConnector1">
            <a:avLst/>
          </a:prstGeom>
          <a:noFill/>
          <a:ln w="9525" cap="flat" cmpd="sng">
            <a:solidFill>
              <a:srgbClr val="000000"/>
            </a:solidFill>
            <a:prstDash val="solid"/>
            <a:round/>
            <a:headEnd type="none" w="sm" len="sm"/>
            <a:tailEnd type="none" w="sm" len="sm"/>
          </a:ln>
        </p:spPr>
      </p:cxnSp>
      <p:cxnSp>
        <p:nvCxnSpPr>
          <p:cNvPr id="4117" name="Google Shape;4117;p148"/>
          <p:cNvCxnSpPr>
            <a:stCxn id="4111" idx="3"/>
            <a:endCxn id="4114" idx="5"/>
          </p:cNvCxnSpPr>
          <p:nvPr/>
        </p:nvCxnSpPr>
        <p:spPr>
          <a:xfrm>
            <a:off x="1547813" y="2430463"/>
            <a:ext cx="252016" cy="17463"/>
          </a:xfrm>
          <a:prstGeom prst="straightConnector1">
            <a:avLst/>
          </a:prstGeom>
          <a:noFill/>
          <a:ln w="9525" cap="flat" cmpd="sng">
            <a:solidFill>
              <a:srgbClr val="000000"/>
            </a:solidFill>
            <a:prstDash val="solid"/>
            <a:round/>
            <a:headEnd type="none" w="sm" len="sm"/>
            <a:tailEnd type="none" w="sm" len="sm"/>
          </a:ln>
        </p:spPr>
      </p:cxnSp>
      <p:cxnSp>
        <p:nvCxnSpPr>
          <p:cNvPr id="4118" name="Google Shape;4118;p148"/>
          <p:cNvCxnSpPr>
            <a:stCxn id="4111" idx="3"/>
            <a:endCxn id="4115" idx="5"/>
          </p:cNvCxnSpPr>
          <p:nvPr/>
        </p:nvCxnSpPr>
        <p:spPr>
          <a:xfrm flipV="1">
            <a:off x="1547813" y="2124463"/>
            <a:ext cx="252016" cy="306000"/>
          </a:xfrm>
          <a:prstGeom prst="straightConnector1">
            <a:avLst/>
          </a:prstGeom>
          <a:noFill/>
          <a:ln w="9525" cap="flat" cmpd="sng">
            <a:solidFill>
              <a:srgbClr val="000000"/>
            </a:solidFill>
            <a:prstDash val="solid"/>
            <a:round/>
            <a:headEnd type="none" w="sm" len="sm"/>
            <a:tailEnd type="none" w="sm" len="sm"/>
          </a:ln>
        </p:spPr>
      </p:cxnSp>
      <p:cxnSp>
        <p:nvCxnSpPr>
          <p:cNvPr id="4119" name="Google Shape;4119;p148"/>
          <p:cNvCxnSpPr>
            <a:stCxn id="4111" idx="3"/>
            <a:endCxn id="4116" idx="5"/>
          </p:cNvCxnSpPr>
          <p:nvPr/>
        </p:nvCxnSpPr>
        <p:spPr>
          <a:xfrm>
            <a:off x="1547813" y="2430463"/>
            <a:ext cx="251817" cy="665956"/>
          </a:xfrm>
          <a:prstGeom prst="straightConnector1">
            <a:avLst/>
          </a:prstGeom>
          <a:noFill/>
          <a:ln w="9525" cap="flat" cmpd="sng">
            <a:solidFill>
              <a:srgbClr val="000000"/>
            </a:solidFill>
            <a:prstDash val="solid"/>
            <a:round/>
            <a:headEnd type="none" w="sm" len="sm"/>
            <a:tailEnd type="none" w="sm" len="sm"/>
          </a:ln>
        </p:spPr>
      </p:cxnSp>
      <p:cxnSp>
        <p:nvCxnSpPr>
          <p:cNvPr id="4123" name="Google Shape;4123;p148"/>
          <p:cNvCxnSpPr>
            <a:stCxn id="4111" idx="3"/>
            <a:endCxn id="4120" idx="5"/>
          </p:cNvCxnSpPr>
          <p:nvPr/>
        </p:nvCxnSpPr>
        <p:spPr>
          <a:xfrm>
            <a:off x="1547813" y="2430463"/>
            <a:ext cx="251817" cy="989806"/>
          </a:xfrm>
          <a:prstGeom prst="straightConnector1">
            <a:avLst/>
          </a:prstGeom>
          <a:noFill/>
          <a:ln w="9525" cap="flat" cmpd="sng">
            <a:solidFill>
              <a:srgbClr val="000000"/>
            </a:solidFill>
            <a:prstDash val="solid"/>
            <a:round/>
            <a:headEnd type="none" w="sm" len="sm"/>
            <a:tailEnd type="none" w="sm" len="sm"/>
          </a:ln>
        </p:spPr>
      </p:cxnSp>
      <p:cxnSp>
        <p:nvCxnSpPr>
          <p:cNvPr id="4124" name="Google Shape;4124;p148"/>
          <p:cNvCxnSpPr>
            <a:stCxn id="4111" idx="3"/>
            <a:endCxn id="4121" idx="5"/>
          </p:cNvCxnSpPr>
          <p:nvPr/>
        </p:nvCxnSpPr>
        <p:spPr>
          <a:xfrm>
            <a:off x="1547813" y="2430463"/>
            <a:ext cx="251817" cy="1313656"/>
          </a:xfrm>
          <a:prstGeom prst="straightConnector1">
            <a:avLst/>
          </a:prstGeom>
          <a:noFill/>
          <a:ln w="9525" cap="flat" cmpd="sng">
            <a:solidFill>
              <a:srgbClr val="000000"/>
            </a:solidFill>
            <a:prstDash val="solid"/>
            <a:round/>
            <a:headEnd type="none" w="sm" len="sm"/>
            <a:tailEnd type="none" w="sm" len="sm"/>
          </a:ln>
        </p:spPr>
      </p:cxnSp>
      <p:cxnSp>
        <p:nvCxnSpPr>
          <p:cNvPr id="4125" name="Google Shape;4125;p148"/>
          <p:cNvCxnSpPr>
            <a:stCxn id="4111" idx="3"/>
            <a:endCxn id="4122" idx="5"/>
          </p:cNvCxnSpPr>
          <p:nvPr/>
        </p:nvCxnSpPr>
        <p:spPr>
          <a:xfrm>
            <a:off x="1547813" y="2430463"/>
            <a:ext cx="251817" cy="1637506"/>
          </a:xfrm>
          <a:prstGeom prst="straightConnector1">
            <a:avLst/>
          </a:prstGeom>
          <a:noFill/>
          <a:ln w="9525" cap="flat" cmpd="sng">
            <a:solidFill>
              <a:srgbClr val="000000"/>
            </a:solidFill>
            <a:prstDash val="solid"/>
            <a:round/>
            <a:headEnd type="none" w="sm" len="sm"/>
            <a:tailEnd type="none" w="sm" len="sm"/>
          </a:ln>
        </p:spPr>
      </p:cxnSp>
      <p:cxnSp>
        <p:nvCxnSpPr>
          <p:cNvPr id="4129" name="Google Shape;4129;p148"/>
          <p:cNvCxnSpPr>
            <a:stCxn id="4111" idx="3"/>
            <a:endCxn id="4126" idx="5"/>
          </p:cNvCxnSpPr>
          <p:nvPr/>
        </p:nvCxnSpPr>
        <p:spPr>
          <a:xfrm>
            <a:off x="1547813" y="2430463"/>
            <a:ext cx="252016" cy="2933700"/>
          </a:xfrm>
          <a:prstGeom prst="straightConnector1">
            <a:avLst/>
          </a:prstGeom>
          <a:noFill/>
          <a:ln w="9525" cap="flat" cmpd="sng">
            <a:solidFill>
              <a:srgbClr val="000000"/>
            </a:solidFill>
            <a:prstDash val="solid"/>
            <a:round/>
            <a:headEnd type="none" w="sm" len="sm"/>
            <a:tailEnd type="none" w="sm" len="sm"/>
          </a:ln>
        </p:spPr>
      </p:cxnSp>
      <p:cxnSp>
        <p:nvCxnSpPr>
          <p:cNvPr id="4130" name="Google Shape;4130;p148"/>
          <p:cNvCxnSpPr>
            <a:stCxn id="4111" idx="3"/>
            <a:endCxn id="4127" idx="5"/>
          </p:cNvCxnSpPr>
          <p:nvPr/>
        </p:nvCxnSpPr>
        <p:spPr>
          <a:xfrm>
            <a:off x="1547813" y="2430463"/>
            <a:ext cx="252016" cy="3257550"/>
          </a:xfrm>
          <a:prstGeom prst="straightConnector1">
            <a:avLst/>
          </a:prstGeom>
          <a:noFill/>
          <a:ln w="9525" cap="flat" cmpd="sng">
            <a:solidFill>
              <a:srgbClr val="000000"/>
            </a:solidFill>
            <a:prstDash val="solid"/>
            <a:round/>
            <a:headEnd type="none" w="sm" len="sm"/>
            <a:tailEnd type="none" w="sm" len="sm"/>
          </a:ln>
        </p:spPr>
      </p:cxnSp>
      <p:cxnSp>
        <p:nvCxnSpPr>
          <p:cNvPr id="4131" name="Google Shape;4131;p148"/>
          <p:cNvCxnSpPr>
            <a:stCxn id="4111" idx="3"/>
            <a:endCxn id="4128" idx="5"/>
          </p:cNvCxnSpPr>
          <p:nvPr/>
        </p:nvCxnSpPr>
        <p:spPr>
          <a:xfrm>
            <a:off x="1547813" y="2430463"/>
            <a:ext cx="252016" cy="3581400"/>
          </a:xfrm>
          <a:prstGeom prst="straightConnector1">
            <a:avLst/>
          </a:prstGeom>
          <a:noFill/>
          <a:ln w="9525" cap="flat" cmpd="sng">
            <a:solidFill>
              <a:srgbClr val="000000"/>
            </a:solidFill>
            <a:prstDash val="solid"/>
            <a:round/>
            <a:headEnd type="none" w="sm" len="sm"/>
            <a:tailEnd type="none" w="sm" len="sm"/>
          </a:ln>
        </p:spPr>
      </p:cxnSp>
      <p:cxnSp>
        <p:nvCxnSpPr>
          <p:cNvPr id="4135" name="Google Shape;4135;p148"/>
          <p:cNvCxnSpPr>
            <a:stCxn id="4111" idx="3"/>
            <a:endCxn id="4132" idx="5"/>
          </p:cNvCxnSpPr>
          <p:nvPr/>
        </p:nvCxnSpPr>
        <p:spPr>
          <a:xfrm>
            <a:off x="1547813" y="2430463"/>
            <a:ext cx="251817" cy="1961356"/>
          </a:xfrm>
          <a:prstGeom prst="straightConnector1">
            <a:avLst/>
          </a:prstGeom>
          <a:noFill/>
          <a:ln w="9525" cap="flat" cmpd="sng">
            <a:solidFill>
              <a:srgbClr val="000000"/>
            </a:solidFill>
            <a:prstDash val="solid"/>
            <a:round/>
            <a:headEnd type="none" w="sm" len="sm"/>
            <a:tailEnd type="none" w="sm" len="sm"/>
          </a:ln>
        </p:spPr>
      </p:cxnSp>
      <p:cxnSp>
        <p:nvCxnSpPr>
          <p:cNvPr id="4136" name="Google Shape;4136;p148"/>
          <p:cNvCxnSpPr>
            <a:stCxn id="4111" idx="3"/>
            <a:endCxn id="4133" idx="5"/>
          </p:cNvCxnSpPr>
          <p:nvPr/>
        </p:nvCxnSpPr>
        <p:spPr>
          <a:xfrm>
            <a:off x="1547813" y="2430463"/>
            <a:ext cx="251817" cy="2285206"/>
          </a:xfrm>
          <a:prstGeom prst="straightConnector1">
            <a:avLst/>
          </a:prstGeom>
          <a:noFill/>
          <a:ln w="9525" cap="flat" cmpd="sng">
            <a:solidFill>
              <a:srgbClr val="000000"/>
            </a:solidFill>
            <a:prstDash val="solid"/>
            <a:round/>
            <a:headEnd type="none" w="sm" len="sm"/>
            <a:tailEnd type="none" w="sm" len="sm"/>
          </a:ln>
        </p:spPr>
      </p:cxnSp>
      <p:cxnSp>
        <p:nvCxnSpPr>
          <p:cNvPr id="4137" name="Google Shape;4137;p148"/>
          <p:cNvCxnSpPr>
            <a:stCxn id="4111" idx="3"/>
            <a:endCxn id="4134" idx="5"/>
          </p:cNvCxnSpPr>
          <p:nvPr/>
        </p:nvCxnSpPr>
        <p:spPr>
          <a:xfrm>
            <a:off x="1547813" y="2430463"/>
            <a:ext cx="252016" cy="2609850"/>
          </a:xfrm>
          <a:prstGeom prst="straightConnector1">
            <a:avLst/>
          </a:prstGeom>
          <a:noFill/>
          <a:ln w="9525" cap="flat" cmpd="sng">
            <a:solidFill>
              <a:srgbClr val="000000"/>
            </a:solidFill>
            <a:prstDash val="solid"/>
            <a:round/>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46"/>
                                        </p:tgtEl>
                                        <p:attrNameLst>
                                          <p:attrName>style.visibility</p:attrName>
                                        </p:attrNameLst>
                                      </p:cBhvr>
                                      <p:to>
                                        <p:strVal val="visible"/>
                                      </p:to>
                                    </p:set>
                                    <p:animEffect transition="in" filter="fade">
                                      <p:cBhvr>
                                        <p:cTn id="7" dur="250"/>
                                        <p:tgtEl>
                                          <p:spTgt spid="4146"/>
                                        </p:tgtEl>
                                      </p:cBhvr>
                                    </p:animEffect>
                                  </p:childTnLst>
                                </p:cTn>
                              </p:par>
                              <p:par>
                                <p:cTn id="8" presetID="10" presetClass="entr" presetSubtype="0" fill="hold" nodeType="withEffect">
                                  <p:stCondLst>
                                    <p:cond delay="0"/>
                                  </p:stCondLst>
                                  <p:childTnLst>
                                    <p:set>
                                      <p:cBhvr>
                                        <p:cTn id="9" dur="1" fill="hold">
                                          <p:stCondLst>
                                            <p:cond delay="0"/>
                                          </p:stCondLst>
                                        </p:cTn>
                                        <p:tgtEl>
                                          <p:spTgt spid="4147"/>
                                        </p:tgtEl>
                                        <p:attrNameLst>
                                          <p:attrName>style.visibility</p:attrName>
                                        </p:attrNameLst>
                                      </p:cBhvr>
                                      <p:to>
                                        <p:strVal val="visible"/>
                                      </p:to>
                                    </p:set>
                                    <p:animEffect transition="in" filter="fade">
                                      <p:cBhvr>
                                        <p:cTn id="10" dur="250"/>
                                        <p:tgtEl>
                                          <p:spTgt spid="4147"/>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4109"/>
                                        </p:tgtEl>
                                      </p:cBhvr>
                                    </p:animEffect>
                                    <p:animScale>
                                      <p:cBhvr>
                                        <p:cTn id="15" dur="250" autoRev="1" fill="hold"/>
                                        <p:tgtEl>
                                          <p:spTgt spid="410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8"/>
          <p:cNvSpPr txBox="1">
            <a:spLocks noGrp="1"/>
          </p:cNvSpPr>
          <p:nvPr>
            <p:ph type="title"/>
          </p:nvPr>
        </p:nvSpPr>
        <p:spPr>
          <a:xfrm>
            <a:off x="2578100" y="2600325"/>
            <a:ext cx="6400800" cy="22860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dk1"/>
              </a:buClr>
              <a:buSzPts val="3600"/>
              <a:buFont typeface="Verdana"/>
              <a:buNone/>
            </a:pPr>
            <a:r>
              <a:rPr lang="en-US" sz="3600"/>
              <a:t>DIGITAL PRESERVATION METADATA - </a:t>
            </a:r>
            <a:br>
              <a:rPr lang="en-US" sz="3600"/>
            </a:br>
            <a:r>
              <a:rPr lang="en-US" sz="3600"/>
              <a:t>WHY IS IT NEEDED AND WHAT DOES IT LOOK LIKE?</a:t>
            </a:r>
            <a:endParaRPr/>
          </a:p>
        </p:txBody>
      </p:sp>
      <p:sp>
        <p:nvSpPr>
          <p:cNvPr id="248" name="Google Shape;248;p8"/>
          <p:cNvSpPr txBox="1">
            <a:spLocks noGrp="1"/>
          </p:cNvSpPr>
          <p:nvPr>
            <p:ph type="body" idx="1"/>
          </p:nvPr>
        </p:nvSpPr>
        <p:spPr>
          <a:xfrm>
            <a:off x="2578100" y="1066800"/>
            <a:ext cx="6400800" cy="1509713"/>
          </a:xfrm>
          <a:prstGeom prst="rect">
            <a:avLst/>
          </a:prstGeom>
          <a:noFill/>
          <a:ln>
            <a:noFill/>
          </a:ln>
        </p:spPr>
        <p:txBody>
          <a:bodyPr spcFirstLastPara="1" wrap="square" lIns="91425" tIns="45700" rIns="91425" bIns="45700" anchor="b" anchorCtr="0">
            <a:noAutofit/>
          </a:bodyPr>
          <a:lstStyle/>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endParaRPr sz="1800" b="1"/>
          </a:p>
          <a:p>
            <a:pPr marL="82550" lvl="0" indent="0" algn="l" rtl="0">
              <a:lnSpc>
                <a:spcPct val="127777"/>
              </a:lnSpc>
              <a:spcBef>
                <a:spcPts val="0"/>
              </a:spcBef>
              <a:spcAft>
                <a:spcPts val="0"/>
              </a:spcAft>
              <a:buSzPts val="1440"/>
              <a:buNone/>
            </a:pPr>
            <a:r>
              <a:rPr lang="en-US" sz="1800" b="1"/>
              <a:t>Karin Bredenberg</a:t>
            </a:r>
            <a:endParaRPr/>
          </a:p>
          <a:p>
            <a:pPr marL="82550" lvl="0" indent="0" algn="l" rtl="0">
              <a:lnSpc>
                <a:spcPct val="127777"/>
              </a:lnSpc>
              <a:spcBef>
                <a:spcPts val="0"/>
              </a:spcBef>
              <a:spcAft>
                <a:spcPts val="0"/>
              </a:spcAft>
              <a:buSzPts val="1440"/>
              <a:buNone/>
            </a:pPr>
            <a:r>
              <a:rPr lang="en-US" sz="1800"/>
              <a:t>Kommunalförbundet Sydarkivera</a:t>
            </a:r>
            <a:endParaRPr/>
          </a:p>
          <a:p>
            <a:pPr marL="18288" lvl="0" indent="0" algn="l" rtl="0">
              <a:lnSpc>
                <a:spcPct val="127777"/>
              </a:lnSpc>
              <a:spcBef>
                <a:spcPts val="0"/>
              </a:spcBef>
              <a:spcAft>
                <a:spcPts val="0"/>
              </a:spcAft>
              <a:buSzPts val="1440"/>
              <a:buNone/>
            </a:pPr>
            <a:endParaRPr sz="1800"/>
          </a:p>
        </p:txBody>
      </p:sp>
      <p:grpSp>
        <p:nvGrpSpPr>
          <p:cNvPr id="249" name="Google Shape;249;p8"/>
          <p:cNvGrpSpPr/>
          <p:nvPr/>
        </p:nvGrpSpPr>
        <p:grpSpPr>
          <a:xfrm flipH="1">
            <a:off x="179388" y="3135313"/>
            <a:ext cx="2160587" cy="3606800"/>
            <a:chOff x="6228184" y="1982391"/>
            <a:chExt cx="2592288" cy="4326930"/>
          </a:xfrm>
        </p:grpSpPr>
        <p:pic>
          <p:nvPicPr>
            <p:cNvPr id="250" name="Google Shape;250;p8"/>
            <p:cNvPicPr preferRelativeResize="0"/>
            <p:nvPr/>
          </p:nvPicPr>
          <p:blipFill rotWithShape="1">
            <a:blip r:embed="rId3">
              <a:alphaModFix/>
            </a:blip>
            <a:srcRect l="58854" b="6773"/>
            <a:stretch/>
          </p:blipFill>
          <p:spPr>
            <a:xfrm>
              <a:off x="6228184" y="1982391"/>
              <a:ext cx="2592288" cy="4326930"/>
            </a:xfrm>
            <a:prstGeom prst="rect">
              <a:avLst/>
            </a:prstGeom>
            <a:noFill/>
            <a:ln>
              <a:noFill/>
            </a:ln>
          </p:spPr>
        </p:pic>
        <p:pic>
          <p:nvPicPr>
            <p:cNvPr id="251" name="Google Shape;251;p8"/>
            <p:cNvPicPr preferRelativeResize="0"/>
            <p:nvPr/>
          </p:nvPicPr>
          <p:blipFill rotWithShape="1">
            <a:blip r:embed="rId4">
              <a:alphaModFix/>
            </a:blip>
            <a:srcRect l="51590" t="21001" r="36882" b="67451"/>
            <a:stretch/>
          </p:blipFill>
          <p:spPr>
            <a:xfrm rot="2601219" flipH="1">
              <a:off x="6380521" y="2253740"/>
              <a:ext cx="631738" cy="694912"/>
            </a:xfrm>
            <a:prstGeom prst="rect">
              <a:avLst/>
            </a:prstGeom>
            <a:noFill/>
            <a:ln>
              <a:noFill/>
            </a:ln>
          </p:spPr>
        </p:pic>
      </p:grpSp>
      <p:sp>
        <p:nvSpPr>
          <p:cNvPr id="252" name="Google Shape;252;p8"/>
          <p:cNvSpPr/>
          <p:nvPr/>
        </p:nvSpPr>
        <p:spPr>
          <a:xfrm>
            <a:off x="472029" y="887240"/>
            <a:ext cx="1575303" cy="1285592"/>
          </a:xfrm>
          <a:prstGeom prst="verticalScroll">
            <a:avLst>
              <a:gd name="adj" fmla="val 1250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0" i="0" u="none" strike="noStrike" cap="none">
                <a:solidFill>
                  <a:schemeClr val="lt1"/>
                </a:solidFill>
                <a:latin typeface="Gill Sans"/>
                <a:ea typeface="Gill Sans"/>
                <a:cs typeface="Gill Sans"/>
                <a:sym typeface="Gill Sans"/>
              </a:rPr>
              <a:t>Background (brief history and rationale) </a:t>
            </a:r>
            <a:endParaRPr sz="1800" b="0" i="0" u="none" strike="noStrike" cap="none">
              <a:solidFill>
                <a:schemeClr val="lt1"/>
              </a:solidFill>
              <a:latin typeface="Gill Sans"/>
              <a:ea typeface="Gill Sans"/>
              <a:cs typeface="Gill Sans"/>
              <a:sym typeface="Gill Sans"/>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4151"/>
        <p:cNvGrpSpPr/>
        <p:nvPr/>
      </p:nvGrpSpPr>
      <p:grpSpPr>
        <a:xfrm>
          <a:off x="0" y="0"/>
          <a:ext cx="0" cy="0"/>
          <a:chOff x="0" y="0"/>
          <a:chExt cx="0" cy="0"/>
        </a:xfrm>
      </p:grpSpPr>
      <p:sp>
        <p:nvSpPr>
          <p:cNvPr id="4152" name="Google Shape;4152;p149"/>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preservationLevel</a:t>
            </a:r>
            <a:endParaRPr/>
          </a:p>
        </p:txBody>
      </p:sp>
      <p:sp>
        <p:nvSpPr>
          <p:cNvPr id="4153" name="Google Shape;4153;p149"/>
          <p:cNvSpPr txBox="1">
            <a:spLocks noGrp="1"/>
          </p:cNvSpPr>
          <p:nvPr>
            <p:ph type="body" idx="1"/>
          </p:nvPr>
        </p:nvSpPr>
        <p:spPr>
          <a:xfrm>
            <a:off x="530225" y="1412875"/>
            <a:ext cx="8218488" cy="5016500"/>
          </a:xfrm>
          <a:prstGeom prst="rect">
            <a:avLst/>
          </a:prstGeom>
          <a:noFill/>
          <a:ln>
            <a:noFill/>
          </a:ln>
        </p:spPr>
        <p:txBody>
          <a:bodyPr spcFirstLastPara="1" wrap="square" lIns="91425" tIns="45700" rIns="91425" bIns="45700" anchor="t" anchorCtr="0">
            <a:noAutofit/>
          </a:bodyPr>
          <a:lstStyle/>
          <a:p>
            <a:pPr marL="82550" lvl="0" indent="0" algn="l" rtl="0">
              <a:spcBef>
                <a:spcPts val="0"/>
              </a:spcBef>
              <a:spcAft>
                <a:spcPts val="0"/>
              </a:spcAft>
              <a:buSzPts val="1600"/>
              <a:buFont typeface="Noto Sans Symbols"/>
              <a:buNone/>
            </a:pPr>
            <a:r>
              <a:rPr lang="en-US" b="1" dirty="0"/>
              <a:t>What preservation treatment/strategy the repository plans for this object</a:t>
            </a:r>
            <a:endParaRPr dirty="0"/>
          </a:p>
          <a:p>
            <a:pPr marL="365125" lvl="0" indent="-282575" algn="l" rtl="0">
              <a:spcBef>
                <a:spcPts val="600"/>
              </a:spcBef>
              <a:spcAft>
                <a:spcPts val="0"/>
              </a:spcAft>
              <a:buSzPts val="1600"/>
              <a:buChar char="▪"/>
            </a:pPr>
            <a:r>
              <a:rPr lang="en-US" dirty="0"/>
              <a:t>Varying preservation options dependent on factors such as value, uniqueness, preservability of format</a:t>
            </a:r>
            <a:endParaRPr dirty="0"/>
          </a:p>
          <a:p>
            <a:pPr marL="365125" lvl="0" indent="-282575" algn="l" rtl="0">
              <a:spcBef>
                <a:spcPts val="600"/>
              </a:spcBef>
              <a:spcAft>
                <a:spcPts val="0"/>
              </a:spcAft>
              <a:buSzPts val="1600"/>
              <a:buChar char="▪"/>
            </a:pPr>
            <a:r>
              <a:rPr lang="en-US" dirty="0"/>
              <a:t>A business rule only relevant in a given repository</a:t>
            </a:r>
            <a:br>
              <a:rPr lang="en-US" dirty="0"/>
            </a:br>
            <a:endParaRPr dirty="0"/>
          </a:p>
          <a:p>
            <a:pPr marL="82550" lvl="0" indent="0" algn="l" rtl="0">
              <a:spcBef>
                <a:spcPts val="600"/>
              </a:spcBef>
              <a:spcAft>
                <a:spcPts val="0"/>
              </a:spcAft>
              <a:buSzPts val="1600"/>
              <a:buFont typeface="Noto Sans Symbols"/>
              <a:buNone/>
            </a:pPr>
            <a:r>
              <a:rPr lang="en-US" b="1" dirty="0"/>
              <a:t>Contains</a:t>
            </a:r>
            <a:endParaRPr dirty="0"/>
          </a:p>
          <a:p>
            <a:pPr marL="365125" lvl="0" indent="-282575" algn="l" rtl="0">
              <a:spcBef>
                <a:spcPts val="600"/>
              </a:spcBef>
              <a:spcAft>
                <a:spcPts val="0"/>
              </a:spcAft>
              <a:buSzPts val="1440"/>
              <a:buChar char="▪"/>
            </a:pPr>
            <a:r>
              <a:rPr lang="en-US" sz="1800" b="1" dirty="0" err="1"/>
              <a:t>preservationLevelType</a:t>
            </a:r>
            <a:r>
              <a:rPr lang="en-US" sz="1800" b="1" dirty="0"/>
              <a:t>, e.g. </a:t>
            </a:r>
            <a:r>
              <a:rPr lang="en-US" sz="1800" dirty="0" err="1">
                <a:solidFill>
                  <a:srgbClr val="974806"/>
                </a:solidFill>
              </a:rPr>
              <a:t>logicalStrategy</a:t>
            </a:r>
            <a:r>
              <a:rPr lang="en-US" sz="1800" dirty="0">
                <a:solidFill>
                  <a:srgbClr val="974806"/>
                </a:solidFill>
              </a:rPr>
              <a:t> or </a:t>
            </a:r>
            <a:r>
              <a:rPr lang="en-US" sz="1800" dirty="0" err="1">
                <a:solidFill>
                  <a:srgbClr val="974806"/>
                </a:solidFill>
              </a:rPr>
              <a:t>BitSafety</a:t>
            </a:r>
            <a:endParaRPr sz="1800" dirty="0"/>
          </a:p>
          <a:p>
            <a:pPr marL="365125" lvl="0" indent="-282575" algn="l" rtl="0">
              <a:spcBef>
                <a:spcPts val="600"/>
              </a:spcBef>
              <a:spcAft>
                <a:spcPts val="0"/>
              </a:spcAft>
              <a:buSzPts val="1440"/>
              <a:buChar char="▪"/>
            </a:pPr>
            <a:r>
              <a:rPr lang="en-US" sz="1800" b="1" dirty="0" err="1"/>
              <a:t>preservationLevelValue</a:t>
            </a:r>
            <a:r>
              <a:rPr lang="en-US" sz="1800" b="1" dirty="0"/>
              <a:t>, e.g. </a:t>
            </a:r>
            <a:r>
              <a:rPr lang="en-US" sz="1800" dirty="0">
                <a:solidFill>
                  <a:srgbClr val="974806"/>
                </a:solidFill>
              </a:rPr>
              <a:t>migration       or High </a:t>
            </a:r>
            <a:endParaRPr dirty="0"/>
          </a:p>
          <a:p>
            <a:pPr marL="365125" lvl="0" indent="-282575" algn="l" rtl="0">
              <a:spcBef>
                <a:spcPts val="600"/>
              </a:spcBef>
              <a:spcAft>
                <a:spcPts val="0"/>
              </a:spcAft>
              <a:buSzPts val="1440"/>
              <a:buChar char="▪"/>
            </a:pPr>
            <a:r>
              <a:rPr lang="en-US" sz="1800" b="1" dirty="0" err="1"/>
              <a:t>preservationLevelRole</a:t>
            </a:r>
            <a:r>
              <a:rPr lang="en-US" sz="1800" b="1" dirty="0"/>
              <a:t> </a:t>
            </a:r>
            <a:r>
              <a:rPr lang="en-US" sz="1800" dirty="0"/>
              <a:t>(context), e.g. </a:t>
            </a:r>
            <a:r>
              <a:rPr lang="en-US" sz="1800" dirty="0">
                <a:solidFill>
                  <a:srgbClr val="974806"/>
                </a:solidFill>
              </a:rPr>
              <a:t>intention</a:t>
            </a:r>
            <a:r>
              <a:rPr lang="en-US" sz="1800" dirty="0"/>
              <a:t> or </a:t>
            </a:r>
            <a:r>
              <a:rPr lang="en-US" sz="1800" dirty="0">
                <a:solidFill>
                  <a:srgbClr val="974806"/>
                </a:solidFill>
              </a:rPr>
              <a:t>requirement</a:t>
            </a:r>
            <a:endParaRPr dirty="0"/>
          </a:p>
          <a:p>
            <a:pPr marL="365125" lvl="0" indent="-282575" algn="l" rtl="0">
              <a:spcBef>
                <a:spcPts val="600"/>
              </a:spcBef>
              <a:spcAft>
                <a:spcPts val="0"/>
              </a:spcAft>
              <a:buSzPts val="1440"/>
              <a:buChar char="▪"/>
            </a:pPr>
            <a:r>
              <a:rPr lang="en-US" sz="1800" b="1" dirty="0" err="1"/>
              <a:t>preservationLevelRationale</a:t>
            </a:r>
            <a:r>
              <a:rPr lang="en-US" sz="1800" dirty="0"/>
              <a:t>,  when differs from policy</a:t>
            </a:r>
            <a:endParaRPr dirty="0"/>
          </a:p>
          <a:p>
            <a:pPr marL="365125" lvl="0" indent="-282575" algn="l" rtl="0">
              <a:spcBef>
                <a:spcPts val="600"/>
              </a:spcBef>
              <a:spcAft>
                <a:spcPts val="0"/>
              </a:spcAft>
              <a:buSzPts val="1440"/>
              <a:buChar char="▪"/>
            </a:pPr>
            <a:r>
              <a:rPr lang="en-US" sz="1800" b="1" dirty="0" err="1"/>
              <a:t>preservationLevelDateAssigned</a:t>
            </a:r>
            <a:r>
              <a:rPr lang="en-US" sz="1800" dirty="0"/>
              <a:t> when Level was assigned</a:t>
            </a:r>
            <a:endParaRPr dirty="0"/>
          </a:p>
          <a:p>
            <a:pPr marL="365125" lvl="0" indent="-160655" algn="l" rtl="0">
              <a:spcBef>
                <a:spcPts val="600"/>
              </a:spcBef>
              <a:spcAft>
                <a:spcPts val="0"/>
              </a:spcAft>
              <a:buSzPts val="1920"/>
              <a:buNone/>
            </a:pPr>
            <a:endParaRPr sz="2400" dirty="0"/>
          </a:p>
          <a:p>
            <a:pPr marL="82550" lvl="0" indent="0" algn="l" rtl="0">
              <a:spcBef>
                <a:spcPts val="600"/>
              </a:spcBef>
              <a:spcAft>
                <a:spcPts val="0"/>
              </a:spcAft>
              <a:buSzPts val="1600"/>
              <a:buFont typeface="Noto Sans Symbols"/>
              <a:buNone/>
            </a:pPr>
            <a:endParaRPr b="1" dirty="0"/>
          </a:p>
          <a:p>
            <a:pPr marL="365125" lvl="0" indent="-180975" algn="l" rtl="0">
              <a:spcBef>
                <a:spcPts val="600"/>
              </a:spcBef>
              <a:spcAft>
                <a:spcPts val="0"/>
              </a:spcAft>
              <a:buSzPts val="1600"/>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53">
                                            <p:txEl>
                                              <p:pRg st="0" end="0"/>
                                            </p:txEl>
                                          </p:spTgt>
                                        </p:tgtEl>
                                        <p:attrNameLst>
                                          <p:attrName>style.visibility</p:attrName>
                                        </p:attrNameLst>
                                      </p:cBhvr>
                                      <p:to>
                                        <p:strVal val="visible"/>
                                      </p:to>
                                    </p:set>
                                    <p:animEffect transition="in" filter="fade">
                                      <p:cBhvr>
                                        <p:cTn id="7" dur="250"/>
                                        <p:tgtEl>
                                          <p:spTgt spid="415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153">
                                            <p:txEl>
                                              <p:pRg st="1" end="1"/>
                                            </p:txEl>
                                          </p:spTgt>
                                        </p:tgtEl>
                                        <p:attrNameLst>
                                          <p:attrName>style.visibility</p:attrName>
                                        </p:attrNameLst>
                                      </p:cBhvr>
                                      <p:to>
                                        <p:strVal val="visible"/>
                                      </p:to>
                                    </p:set>
                                    <p:animEffect transition="in" filter="fade">
                                      <p:cBhvr>
                                        <p:cTn id="10" dur="250"/>
                                        <p:tgtEl>
                                          <p:spTgt spid="415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153">
                                            <p:txEl>
                                              <p:pRg st="2" end="2"/>
                                            </p:txEl>
                                          </p:spTgt>
                                        </p:tgtEl>
                                        <p:attrNameLst>
                                          <p:attrName>style.visibility</p:attrName>
                                        </p:attrNameLst>
                                      </p:cBhvr>
                                      <p:to>
                                        <p:strVal val="visible"/>
                                      </p:to>
                                    </p:set>
                                    <p:animEffect transition="in" filter="fade">
                                      <p:cBhvr>
                                        <p:cTn id="13" dur="250"/>
                                        <p:tgtEl>
                                          <p:spTgt spid="415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153">
                                            <p:txEl>
                                              <p:pRg st="3" end="3"/>
                                            </p:txEl>
                                          </p:spTgt>
                                        </p:tgtEl>
                                        <p:attrNameLst>
                                          <p:attrName>style.visibility</p:attrName>
                                        </p:attrNameLst>
                                      </p:cBhvr>
                                      <p:to>
                                        <p:strVal val="visible"/>
                                      </p:to>
                                    </p:set>
                                    <p:animEffect transition="in" filter="fade">
                                      <p:cBhvr>
                                        <p:cTn id="18" dur="250"/>
                                        <p:tgtEl>
                                          <p:spTgt spid="415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153">
                                            <p:txEl>
                                              <p:pRg st="4" end="4"/>
                                            </p:txEl>
                                          </p:spTgt>
                                        </p:tgtEl>
                                        <p:attrNameLst>
                                          <p:attrName>style.visibility</p:attrName>
                                        </p:attrNameLst>
                                      </p:cBhvr>
                                      <p:to>
                                        <p:strVal val="visible"/>
                                      </p:to>
                                    </p:set>
                                    <p:animEffect transition="in" filter="fade">
                                      <p:cBhvr>
                                        <p:cTn id="21" dur="250"/>
                                        <p:tgtEl>
                                          <p:spTgt spid="415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153">
                                            <p:txEl>
                                              <p:pRg st="5" end="5"/>
                                            </p:txEl>
                                          </p:spTgt>
                                        </p:tgtEl>
                                        <p:attrNameLst>
                                          <p:attrName>style.visibility</p:attrName>
                                        </p:attrNameLst>
                                      </p:cBhvr>
                                      <p:to>
                                        <p:strVal val="visible"/>
                                      </p:to>
                                    </p:set>
                                    <p:animEffect transition="in" filter="fade">
                                      <p:cBhvr>
                                        <p:cTn id="24" dur="250"/>
                                        <p:tgtEl>
                                          <p:spTgt spid="415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4153">
                                            <p:txEl>
                                              <p:pRg st="6" end="6"/>
                                            </p:txEl>
                                          </p:spTgt>
                                        </p:tgtEl>
                                        <p:attrNameLst>
                                          <p:attrName>style.visibility</p:attrName>
                                        </p:attrNameLst>
                                      </p:cBhvr>
                                      <p:to>
                                        <p:strVal val="visible"/>
                                      </p:to>
                                    </p:set>
                                    <p:animEffect transition="in" filter="fade">
                                      <p:cBhvr>
                                        <p:cTn id="27" dur="250"/>
                                        <p:tgtEl>
                                          <p:spTgt spid="415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4153">
                                            <p:txEl>
                                              <p:pRg st="7" end="7"/>
                                            </p:txEl>
                                          </p:spTgt>
                                        </p:tgtEl>
                                        <p:attrNameLst>
                                          <p:attrName>style.visibility</p:attrName>
                                        </p:attrNameLst>
                                      </p:cBhvr>
                                      <p:to>
                                        <p:strVal val="visible"/>
                                      </p:to>
                                    </p:set>
                                    <p:animEffect transition="in" filter="fade">
                                      <p:cBhvr>
                                        <p:cTn id="30" dur="250"/>
                                        <p:tgtEl>
                                          <p:spTgt spid="415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4153">
                                            <p:txEl>
                                              <p:pRg st="8" end="8"/>
                                            </p:txEl>
                                          </p:spTgt>
                                        </p:tgtEl>
                                        <p:attrNameLst>
                                          <p:attrName>style.visibility</p:attrName>
                                        </p:attrNameLst>
                                      </p:cBhvr>
                                      <p:to>
                                        <p:strVal val="visible"/>
                                      </p:to>
                                    </p:set>
                                    <p:animEffect transition="in" filter="fade">
                                      <p:cBhvr>
                                        <p:cTn id="33" dur="250"/>
                                        <p:tgtEl>
                                          <p:spTgt spid="415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4478"/>
        <p:cNvGrpSpPr/>
        <p:nvPr/>
      </p:nvGrpSpPr>
      <p:grpSpPr>
        <a:xfrm>
          <a:off x="0" y="0"/>
          <a:ext cx="0" cy="0"/>
          <a:chOff x="0" y="0"/>
          <a:chExt cx="0" cy="0"/>
        </a:xfrm>
      </p:grpSpPr>
      <p:sp>
        <p:nvSpPr>
          <p:cNvPr id="4479" name="Google Shape;4479;p158"/>
          <p:cNvSpPr/>
          <p:nvPr/>
        </p:nvSpPr>
        <p:spPr>
          <a:xfrm>
            <a:off x="1763713" y="1331913"/>
            <a:ext cx="4094687" cy="287337"/>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595959"/>
              </a:buClr>
              <a:buSzPts val="1800"/>
              <a:buFont typeface="Verdana"/>
              <a:buNone/>
            </a:pPr>
            <a:r>
              <a:rPr lang="en-US" sz="1600" b="0" i="0" u="none" strike="noStrike" cap="none">
                <a:solidFill>
                  <a:schemeClr val="bg1"/>
                </a:solidFill>
                <a:latin typeface="Verdana"/>
                <a:ea typeface="Verdana"/>
                <a:cs typeface="Verdana"/>
                <a:sym typeface="Verdana"/>
              </a:rPr>
              <a:t>objectIdentifier</a:t>
            </a:r>
            <a:endParaRPr sz="1200">
              <a:solidFill>
                <a:schemeClr val="bg1"/>
              </a:solidFill>
            </a:endParaRPr>
          </a:p>
        </p:txBody>
      </p:sp>
      <p:sp>
        <p:nvSpPr>
          <p:cNvPr id="4480" name="Google Shape;4480;p158"/>
          <p:cNvSpPr/>
          <p:nvPr/>
        </p:nvSpPr>
        <p:spPr>
          <a:xfrm>
            <a:off x="1763713" y="1655763"/>
            <a:ext cx="40946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595959"/>
              </a:buClr>
              <a:buSzPts val="1800"/>
              <a:buFont typeface="Verdana"/>
              <a:buNone/>
            </a:pPr>
            <a:r>
              <a:rPr lang="en-US" sz="1600" b="0" i="0" u="none" strike="noStrike" cap="none">
                <a:solidFill>
                  <a:schemeClr val="bg1"/>
                </a:solidFill>
                <a:latin typeface="Verdana"/>
                <a:ea typeface="Verdana"/>
                <a:cs typeface="Verdana"/>
                <a:sym typeface="Verdana"/>
              </a:rPr>
              <a:t>objectCategory</a:t>
            </a:r>
            <a:endParaRPr sz="1200">
              <a:solidFill>
                <a:schemeClr val="bg1"/>
              </a:solidFill>
            </a:endParaRPr>
          </a:p>
        </p:txBody>
      </p:sp>
      <p:sp>
        <p:nvSpPr>
          <p:cNvPr id="4481" name="Google Shape;4481;p158"/>
          <p:cNvSpPr/>
          <p:nvPr/>
        </p:nvSpPr>
        <p:spPr>
          <a:xfrm>
            <a:off x="1763713" y="2628000"/>
            <a:ext cx="40946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595959"/>
              </a:buClr>
              <a:buSzPts val="1800"/>
              <a:buFont typeface="Verdana"/>
              <a:buNone/>
            </a:pPr>
            <a:r>
              <a:rPr lang="en-US" sz="1600" b="0" i="0" u="none" strike="noStrike" cap="none">
                <a:solidFill>
                  <a:schemeClr val="bg1"/>
                </a:solidFill>
                <a:latin typeface="Verdana"/>
                <a:ea typeface="Verdana"/>
                <a:cs typeface="Verdana"/>
                <a:sym typeface="Verdana"/>
              </a:rPr>
              <a:t>preservationLevel</a:t>
            </a:r>
            <a:endParaRPr sz="1200">
              <a:solidFill>
                <a:schemeClr val="bg1"/>
              </a:solidFill>
            </a:endParaRPr>
          </a:p>
        </p:txBody>
      </p:sp>
      <p:sp>
        <p:nvSpPr>
          <p:cNvPr id="4486" name="Google Shape;4486;p158"/>
          <p:cNvSpPr/>
          <p:nvPr/>
        </p:nvSpPr>
        <p:spPr>
          <a:xfrm>
            <a:off x="1763713" y="2303463"/>
            <a:ext cx="40946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595959"/>
              </a:buClr>
              <a:buSzPts val="1800"/>
              <a:buFont typeface="Verdana"/>
              <a:buNone/>
            </a:pPr>
            <a:r>
              <a:rPr lang="en-US" sz="1600" b="0" i="0" u="none" strike="noStrike" cap="none">
                <a:solidFill>
                  <a:schemeClr val="bg1"/>
                </a:solidFill>
                <a:latin typeface="Verdana"/>
                <a:ea typeface="Verdana"/>
                <a:cs typeface="Verdana"/>
                <a:sym typeface="Verdana"/>
              </a:rPr>
              <a:t>significantProperties</a:t>
            </a:r>
            <a:endParaRPr sz="1200">
              <a:solidFill>
                <a:schemeClr val="bg1"/>
              </a:solidFill>
            </a:endParaRPr>
          </a:p>
        </p:txBody>
      </p:sp>
      <p:sp>
        <p:nvSpPr>
          <p:cNvPr id="4487" name="Google Shape;4487;p158"/>
          <p:cNvSpPr/>
          <p:nvPr/>
        </p:nvSpPr>
        <p:spPr>
          <a:xfrm>
            <a:off x="1763713" y="1980000"/>
            <a:ext cx="40946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595959"/>
              </a:buClr>
              <a:buSzPts val="1800"/>
              <a:buFont typeface="Verdana"/>
              <a:buNone/>
            </a:pPr>
            <a:r>
              <a:rPr lang="en-US" sz="1600" b="0" i="0" u="none" strike="noStrike" cap="none">
                <a:solidFill>
                  <a:schemeClr val="bg1"/>
                </a:solidFill>
                <a:latin typeface="Verdana"/>
                <a:ea typeface="Verdana"/>
                <a:cs typeface="Verdana"/>
                <a:sym typeface="Verdana"/>
              </a:rPr>
              <a:t>objectCharacteristics</a:t>
            </a:r>
            <a:endParaRPr sz="1200">
              <a:solidFill>
                <a:schemeClr val="bg1"/>
              </a:solidFill>
            </a:endParaRPr>
          </a:p>
        </p:txBody>
      </p:sp>
      <p:sp>
        <p:nvSpPr>
          <p:cNvPr id="4488" name="Google Shape;4488;p158"/>
          <p:cNvSpPr/>
          <p:nvPr/>
        </p:nvSpPr>
        <p:spPr>
          <a:xfrm>
            <a:off x="1763713" y="2952750"/>
            <a:ext cx="40946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595959"/>
              </a:buClr>
              <a:buSzPts val="1800"/>
              <a:buFont typeface="Verdana"/>
              <a:buNone/>
            </a:pPr>
            <a:r>
              <a:rPr lang="en-US" sz="1600" b="0" i="0" u="none" strike="noStrike" cap="none">
                <a:solidFill>
                  <a:schemeClr val="bg1"/>
                </a:solidFill>
                <a:latin typeface="Verdana"/>
                <a:ea typeface="Verdana"/>
                <a:cs typeface="Verdana"/>
                <a:sym typeface="Verdana"/>
              </a:rPr>
              <a:t>originalName</a:t>
            </a:r>
            <a:endParaRPr sz="1200">
              <a:solidFill>
                <a:schemeClr val="bg1"/>
              </a:solidFill>
            </a:endParaRPr>
          </a:p>
        </p:txBody>
      </p:sp>
      <p:sp>
        <p:nvSpPr>
          <p:cNvPr id="4492" name="Google Shape;4492;p158"/>
          <p:cNvSpPr/>
          <p:nvPr/>
        </p:nvSpPr>
        <p:spPr>
          <a:xfrm>
            <a:off x="1763713" y="3276600"/>
            <a:ext cx="40946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595959"/>
              </a:buClr>
              <a:buSzPts val="1800"/>
              <a:buFont typeface="Verdana"/>
              <a:buNone/>
            </a:pPr>
            <a:r>
              <a:rPr lang="en-US" sz="1600" b="0" i="0" u="none" strike="noStrike" cap="none">
                <a:solidFill>
                  <a:schemeClr val="bg1"/>
                </a:solidFill>
                <a:latin typeface="Verdana"/>
                <a:ea typeface="Verdana"/>
                <a:cs typeface="Verdana"/>
                <a:sym typeface="Verdana"/>
              </a:rPr>
              <a:t>storage</a:t>
            </a:r>
            <a:endParaRPr sz="1600" b="0" i="0" u="none" strike="noStrike" cap="none">
              <a:solidFill>
                <a:schemeClr val="bg1"/>
              </a:solidFill>
              <a:latin typeface="Verdana"/>
              <a:ea typeface="Verdana"/>
              <a:cs typeface="Verdana"/>
              <a:sym typeface="Verdana"/>
            </a:endParaRPr>
          </a:p>
        </p:txBody>
      </p:sp>
      <p:sp>
        <p:nvSpPr>
          <p:cNvPr id="4493" name="Google Shape;4493;p158"/>
          <p:cNvSpPr/>
          <p:nvPr/>
        </p:nvSpPr>
        <p:spPr>
          <a:xfrm>
            <a:off x="1763713" y="3600450"/>
            <a:ext cx="40946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595959"/>
              </a:buClr>
              <a:buSzPts val="1800"/>
              <a:buFont typeface="Verdana"/>
              <a:buNone/>
            </a:pPr>
            <a:r>
              <a:rPr lang="en-US" sz="1600" b="0" i="0" u="none" strike="noStrike" cap="none">
                <a:solidFill>
                  <a:schemeClr val="bg1"/>
                </a:solidFill>
                <a:latin typeface="Verdana"/>
                <a:ea typeface="Verdana"/>
                <a:cs typeface="Verdana"/>
                <a:sym typeface="Verdana"/>
              </a:rPr>
              <a:t>signatureInformation</a:t>
            </a:r>
            <a:endParaRPr sz="1200">
              <a:solidFill>
                <a:schemeClr val="bg1"/>
              </a:solidFill>
            </a:endParaRPr>
          </a:p>
        </p:txBody>
      </p:sp>
      <p:sp>
        <p:nvSpPr>
          <p:cNvPr id="4494" name="Google Shape;4494;p158"/>
          <p:cNvSpPr/>
          <p:nvPr/>
        </p:nvSpPr>
        <p:spPr>
          <a:xfrm>
            <a:off x="1763713" y="3924300"/>
            <a:ext cx="40946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chemeClr val="bg1"/>
                </a:solidFill>
                <a:latin typeface="Verdana"/>
                <a:ea typeface="Verdana"/>
                <a:cs typeface="Verdana"/>
                <a:sym typeface="Verdana"/>
              </a:rPr>
              <a:t>environmentFunction</a:t>
            </a:r>
            <a:endParaRPr sz="1200">
              <a:solidFill>
                <a:schemeClr val="bg1"/>
              </a:solidFill>
            </a:endParaRPr>
          </a:p>
        </p:txBody>
      </p:sp>
      <p:sp>
        <p:nvSpPr>
          <p:cNvPr id="4498" name="Google Shape;4498;p158"/>
          <p:cNvSpPr/>
          <p:nvPr/>
        </p:nvSpPr>
        <p:spPr>
          <a:xfrm>
            <a:off x="1763713" y="5219700"/>
            <a:ext cx="40946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D6D100"/>
              </a:buClr>
              <a:buSzPts val="1800"/>
              <a:buFont typeface="Verdana"/>
              <a:buNone/>
            </a:pPr>
            <a:r>
              <a:rPr lang="en-US" sz="1600" b="0" i="0" u="none" strike="noStrike" cap="none" dirty="0">
                <a:solidFill>
                  <a:schemeClr val="bg1"/>
                </a:solidFill>
                <a:latin typeface="Verdana"/>
                <a:ea typeface="Verdana"/>
                <a:cs typeface="Verdana"/>
                <a:sym typeface="Verdana"/>
              </a:rPr>
              <a:t>relationship</a:t>
            </a:r>
            <a:endParaRPr sz="1600" b="0" i="0" u="none" strike="noStrike" cap="none" dirty="0">
              <a:solidFill>
                <a:schemeClr val="bg1"/>
              </a:solidFill>
              <a:latin typeface="Verdana"/>
              <a:ea typeface="Verdana"/>
              <a:cs typeface="Verdana"/>
              <a:sym typeface="Verdana"/>
            </a:endParaRPr>
          </a:p>
        </p:txBody>
      </p:sp>
      <p:sp>
        <p:nvSpPr>
          <p:cNvPr id="4499" name="Google Shape;4499;p158"/>
          <p:cNvSpPr/>
          <p:nvPr/>
        </p:nvSpPr>
        <p:spPr>
          <a:xfrm>
            <a:off x="1763713" y="5543550"/>
            <a:ext cx="40946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595959"/>
              </a:buClr>
              <a:buSzPts val="1800"/>
              <a:buFont typeface="Verdana"/>
              <a:buNone/>
            </a:pPr>
            <a:r>
              <a:rPr lang="en-US" sz="1600" b="0" i="0" u="none" strike="noStrike" cap="none">
                <a:solidFill>
                  <a:schemeClr val="bg1"/>
                </a:solidFill>
                <a:latin typeface="Verdana"/>
                <a:ea typeface="Verdana"/>
                <a:cs typeface="Verdana"/>
                <a:sym typeface="Verdana"/>
              </a:rPr>
              <a:t>linkingEventIdentifier</a:t>
            </a:r>
            <a:endParaRPr sz="1200">
              <a:solidFill>
                <a:schemeClr val="bg1"/>
              </a:solidFill>
            </a:endParaRPr>
          </a:p>
        </p:txBody>
      </p:sp>
      <p:sp>
        <p:nvSpPr>
          <p:cNvPr id="4500" name="Google Shape;4500;p158"/>
          <p:cNvSpPr/>
          <p:nvPr/>
        </p:nvSpPr>
        <p:spPr>
          <a:xfrm>
            <a:off x="1763713" y="5867400"/>
            <a:ext cx="40946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595959"/>
              </a:buClr>
              <a:buSzPts val="1800"/>
              <a:buFont typeface="Verdana"/>
              <a:buNone/>
            </a:pPr>
            <a:r>
              <a:rPr lang="en-US" sz="1600" b="0" i="0" u="none" strike="noStrike" cap="none">
                <a:solidFill>
                  <a:schemeClr val="bg1"/>
                </a:solidFill>
                <a:latin typeface="Verdana"/>
                <a:ea typeface="Verdana"/>
                <a:cs typeface="Verdana"/>
                <a:sym typeface="Verdana"/>
              </a:rPr>
              <a:t>linkingRightsStatementIdentifier</a:t>
            </a:r>
            <a:endParaRPr sz="1200">
              <a:solidFill>
                <a:schemeClr val="bg1"/>
              </a:solidFill>
            </a:endParaRPr>
          </a:p>
        </p:txBody>
      </p:sp>
      <p:sp>
        <p:nvSpPr>
          <p:cNvPr id="4504" name="Google Shape;4504;p158"/>
          <p:cNvSpPr/>
          <p:nvPr/>
        </p:nvSpPr>
        <p:spPr>
          <a:xfrm>
            <a:off x="1763713" y="4248150"/>
            <a:ext cx="40946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chemeClr val="bg1"/>
                </a:solidFill>
                <a:latin typeface="Verdana"/>
                <a:ea typeface="Verdana"/>
                <a:cs typeface="Verdana"/>
                <a:sym typeface="Verdana"/>
              </a:rPr>
              <a:t>environmentDesignation</a:t>
            </a:r>
            <a:endParaRPr sz="1200">
              <a:solidFill>
                <a:schemeClr val="bg1"/>
              </a:solidFill>
            </a:endParaRPr>
          </a:p>
        </p:txBody>
      </p:sp>
      <p:sp>
        <p:nvSpPr>
          <p:cNvPr id="4505" name="Google Shape;4505;p158"/>
          <p:cNvSpPr/>
          <p:nvPr/>
        </p:nvSpPr>
        <p:spPr>
          <a:xfrm>
            <a:off x="1763713" y="4572000"/>
            <a:ext cx="4094687"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chemeClr val="bg1"/>
                </a:solidFill>
                <a:latin typeface="Verdana"/>
                <a:ea typeface="Verdana"/>
                <a:cs typeface="Verdana"/>
                <a:sym typeface="Verdana"/>
              </a:rPr>
              <a:t>environmentRegistry</a:t>
            </a:r>
            <a:endParaRPr sz="1600" b="0" i="0" u="none" strike="noStrike" cap="none">
              <a:solidFill>
                <a:schemeClr val="bg1"/>
              </a:solidFill>
              <a:latin typeface="Verdana"/>
              <a:ea typeface="Verdana"/>
              <a:cs typeface="Verdana"/>
              <a:sym typeface="Verdana"/>
            </a:endParaRPr>
          </a:p>
        </p:txBody>
      </p:sp>
      <p:sp>
        <p:nvSpPr>
          <p:cNvPr id="4506" name="Google Shape;4506;p158"/>
          <p:cNvSpPr/>
          <p:nvPr/>
        </p:nvSpPr>
        <p:spPr>
          <a:xfrm>
            <a:off x="1763713" y="4895850"/>
            <a:ext cx="4094687"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chemeClr val="bg1"/>
                </a:solidFill>
                <a:latin typeface="Verdana"/>
                <a:ea typeface="Verdana"/>
                <a:cs typeface="Verdana"/>
                <a:sym typeface="Verdana"/>
              </a:rPr>
              <a:t>environmentExtension</a:t>
            </a:r>
            <a:endParaRPr sz="1200">
              <a:solidFill>
                <a:schemeClr val="bg1"/>
              </a:solidFill>
            </a:endParaRPr>
          </a:p>
        </p:txBody>
      </p:sp>
      <p:grpSp>
        <p:nvGrpSpPr>
          <p:cNvPr id="4510" name="Google Shape;4510;p158"/>
          <p:cNvGrpSpPr/>
          <p:nvPr/>
        </p:nvGrpSpPr>
        <p:grpSpPr>
          <a:xfrm>
            <a:off x="463550" y="1116013"/>
            <a:ext cx="1012825" cy="1008062"/>
            <a:chOff x="1475656" y="4797152"/>
            <a:chExt cx="1372080" cy="1252440"/>
          </a:xfrm>
        </p:grpSpPr>
        <p:pic>
          <p:nvPicPr>
            <p:cNvPr id="4511" name="Google Shape;4511;p158"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4512" name="Google Shape;4512;p158"/>
            <p:cNvSpPr/>
            <p:nvPr/>
          </p:nvSpPr>
          <p:spPr>
            <a:xfrm>
              <a:off x="1834806" y="4797152"/>
              <a:ext cx="288180" cy="360939"/>
            </a:xfrm>
            <a:prstGeom prst="rect">
              <a:avLst/>
            </a:prstGeom>
            <a:solidFill>
              <a:schemeClr val="lt1"/>
            </a:solidFill>
            <a:ln>
              <a:noFill/>
            </a:ln>
          </p:spPr>
          <p:txBody>
            <a:bodyPr spcFirstLastPara="1" wrap="square" lIns="91425" tIns="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b="0" i="0" u="none" strike="noStrike" cap="none">
                <a:solidFill>
                  <a:srgbClr val="FFFFFF"/>
                </a:solidFill>
                <a:latin typeface="Verdana"/>
                <a:ea typeface="Verdana"/>
                <a:cs typeface="Verdana"/>
                <a:sym typeface="Verdana"/>
              </a:endParaRPr>
            </a:p>
          </p:txBody>
        </p:sp>
      </p:grpSp>
      <p:sp>
        <p:nvSpPr>
          <p:cNvPr id="4483" name="Google Shape;4483;p158"/>
          <p:cNvSpPr/>
          <p:nvPr/>
        </p:nvSpPr>
        <p:spPr>
          <a:xfrm>
            <a:off x="485775" y="2268538"/>
            <a:ext cx="1062038"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object</a:t>
            </a:r>
            <a:endParaRPr sz="1200"/>
          </a:p>
        </p:txBody>
      </p:sp>
      <p:sp>
        <p:nvSpPr>
          <p:cNvPr id="4513" name="Google Shape;4513;p158"/>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Object Entity – Semantic Units</a:t>
            </a:r>
            <a:endParaRPr/>
          </a:p>
        </p:txBody>
      </p:sp>
      <p:sp>
        <p:nvSpPr>
          <p:cNvPr id="4514" name="Google Shape;4514;p158"/>
          <p:cNvSpPr/>
          <p:nvPr/>
        </p:nvSpPr>
        <p:spPr>
          <a:xfrm>
            <a:off x="5813950" y="1952872"/>
            <a:ext cx="216049" cy="324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b="0" i="0" u="none" strike="noStrike" cap="none">
              <a:solidFill>
                <a:srgbClr val="FFFFFF"/>
              </a:solidFill>
              <a:latin typeface="Gill Sans"/>
              <a:ea typeface="Gill Sans"/>
              <a:cs typeface="Gill Sans"/>
              <a:sym typeface="Gill Sans"/>
            </a:endParaRPr>
          </a:p>
        </p:txBody>
      </p:sp>
      <p:sp>
        <p:nvSpPr>
          <p:cNvPr id="4516" name="Google Shape;4516;p158"/>
          <p:cNvSpPr/>
          <p:nvPr/>
        </p:nvSpPr>
        <p:spPr>
          <a:xfrm>
            <a:off x="5815068" y="1340768"/>
            <a:ext cx="216049" cy="576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b="0" i="0" u="none" strike="noStrike" cap="none">
              <a:solidFill>
                <a:srgbClr val="FFFFFF"/>
              </a:solidFill>
              <a:latin typeface="Gill Sans"/>
              <a:ea typeface="Gill Sans"/>
              <a:cs typeface="Gill Sans"/>
              <a:sym typeface="Gill Sans"/>
            </a:endParaRPr>
          </a:p>
        </p:txBody>
      </p:sp>
      <p:sp>
        <p:nvSpPr>
          <p:cNvPr id="4518" name="Google Shape;4518;p158"/>
          <p:cNvSpPr/>
          <p:nvPr/>
        </p:nvSpPr>
        <p:spPr>
          <a:xfrm>
            <a:off x="5972700" y="5229200"/>
            <a:ext cx="215900" cy="936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b="0" i="0" u="none" strike="noStrike" cap="none">
              <a:solidFill>
                <a:srgbClr val="FFFFFF"/>
              </a:solidFill>
              <a:latin typeface="Gill Sans"/>
              <a:ea typeface="Gill Sans"/>
              <a:cs typeface="Gill Sans"/>
              <a:sym typeface="Gill Sans"/>
            </a:endParaRPr>
          </a:p>
        </p:txBody>
      </p:sp>
      <p:sp>
        <p:nvSpPr>
          <p:cNvPr id="4519" name="Google Shape;4519;p158"/>
          <p:cNvSpPr txBox="1"/>
          <p:nvPr/>
        </p:nvSpPr>
        <p:spPr>
          <a:xfrm>
            <a:off x="6163867" y="5579972"/>
            <a:ext cx="1374094"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Gill Sans"/>
              <a:buNone/>
            </a:pPr>
            <a:r>
              <a:rPr lang="en-US" sz="1800" b="0" i="0" u="none" strike="noStrike" cap="none">
                <a:solidFill>
                  <a:srgbClr val="000000"/>
                </a:solidFill>
                <a:latin typeface="Gill Sans"/>
                <a:ea typeface="Gill Sans"/>
                <a:cs typeface="Gill Sans"/>
                <a:sym typeface="Gill Sans"/>
              </a:rPr>
              <a:t>entity linking</a:t>
            </a:r>
            <a:endParaRPr/>
          </a:p>
        </p:txBody>
      </p:sp>
      <p:sp>
        <p:nvSpPr>
          <p:cNvPr id="4520" name="Google Shape;4520;p158"/>
          <p:cNvSpPr/>
          <p:nvPr/>
        </p:nvSpPr>
        <p:spPr>
          <a:xfrm>
            <a:off x="5813950" y="2321999"/>
            <a:ext cx="216049" cy="1584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b="0" i="0" u="none" strike="noStrike" cap="none">
              <a:solidFill>
                <a:srgbClr val="FFFFFF"/>
              </a:solidFill>
              <a:latin typeface="Gill Sans"/>
              <a:ea typeface="Gill Sans"/>
              <a:cs typeface="Gill Sans"/>
              <a:sym typeface="Gill Sans"/>
            </a:endParaRPr>
          </a:p>
        </p:txBody>
      </p:sp>
      <p:sp>
        <p:nvSpPr>
          <p:cNvPr id="4522" name="Google Shape;4522;p158"/>
          <p:cNvSpPr/>
          <p:nvPr/>
        </p:nvSpPr>
        <p:spPr>
          <a:xfrm>
            <a:off x="5820300" y="3933056"/>
            <a:ext cx="216049" cy="1584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b="0" i="0" u="none" strike="noStrike" cap="none">
              <a:solidFill>
                <a:srgbClr val="FFFFFF"/>
              </a:solidFill>
              <a:latin typeface="Gill Sans"/>
              <a:ea typeface="Gill Sans"/>
              <a:cs typeface="Gill Sans"/>
              <a:sym typeface="Gill Sans"/>
            </a:endParaRPr>
          </a:p>
        </p:txBody>
      </p:sp>
      <p:sp>
        <p:nvSpPr>
          <p:cNvPr id="4523" name="Google Shape;4523;p158"/>
          <p:cNvSpPr txBox="1"/>
          <p:nvPr/>
        </p:nvSpPr>
        <p:spPr>
          <a:xfrm>
            <a:off x="6029999" y="4524092"/>
            <a:ext cx="2087816"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Gill Sans"/>
              <a:buNone/>
            </a:pPr>
            <a:r>
              <a:rPr lang="en-US" sz="1800" b="0" i="0" u="none" strike="noStrike" cap="none" dirty="0">
                <a:solidFill>
                  <a:srgbClr val="000000"/>
                </a:solidFill>
                <a:latin typeface="Gill Sans"/>
                <a:ea typeface="Gill Sans"/>
                <a:cs typeface="Gill Sans"/>
                <a:sym typeface="Gill Sans"/>
              </a:rPr>
              <a:t>environments</a:t>
            </a:r>
            <a:endParaRPr dirty="0"/>
          </a:p>
        </p:txBody>
      </p:sp>
      <p:sp>
        <p:nvSpPr>
          <p:cNvPr id="47" name="Google Shape;4055;p145"/>
          <p:cNvSpPr/>
          <p:nvPr/>
        </p:nvSpPr>
        <p:spPr>
          <a:xfrm>
            <a:off x="1699418" y="5534687"/>
            <a:ext cx="4496075" cy="982149"/>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sp>
        <p:nvSpPr>
          <p:cNvPr id="48" name="Google Shape;4070;p145"/>
          <p:cNvSpPr/>
          <p:nvPr/>
        </p:nvSpPr>
        <p:spPr>
          <a:xfrm>
            <a:off x="1741488" y="1212665"/>
            <a:ext cx="4621212" cy="2702760"/>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49" name="Google Shape;4070;p145"/>
          <p:cNvSpPr/>
          <p:nvPr/>
        </p:nvSpPr>
        <p:spPr>
          <a:xfrm>
            <a:off x="1673721" y="3909351"/>
            <a:ext cx="4621212" cy="1296000"/>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50" name="Google Shape;4055;p145"/>
          <p:cNvSpPr/>
          <p:nvPr/>
        </p:nvSpPr>
        <p:spPr>
          <a:xfrm>
            <a:off x="1638227" y="5203805"/>
            <a:ext cx="4496075" cy="330882"/>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sp>
        <p:nvSpPr>
          <p:cNvPr id="51" name="Google Shape;4055;p145"/>
          <p:cNvSpPr/>
          <p:nvPr/>
        </p:nvSpPr>
        <p:spPr>
          <a:xfrm>
            <a:off x="5866352" y="5203805"/>
            <a:ext cx="98101" cy="330882"/>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sp>
        <p:nvSpPr>
          <p:cNvPr id="52" name="Google Shape;4055;p145"/>
          <p:cNvSpPr/>
          <p:nvPr/>
        </p:nvSpPr>
        <p:spPr>
          <a:xfrm rot="5400000">
            <a:off x="5812341" y="5464776"/>
            <a:ext cx="57914" cy="58488"/>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cxnSp>
        <p:nvCxnSpPr>
          <p:cNvPr id="4482" name="Google Shape;4482;p158"/>
          <p:cNvCxnSpPr>
            <a:stCxn id="4483" idx="3"/>
            <a:endCxn id="4479" idx="5"/>
          </p:cNvCxnSpPr>
          <p:nvPr/>
        </p:nvCxnSpPr>
        <p:spPr>
          <a:xfrm flipV="1">
            <a:off x="1547813" y="1475582"/>
            <a:ext cx="251817" cy="954881"/>
          </a:xfrm>
          <a:prstGeom prst="straightConnector1">
            <a:avLst/>
          </a:prstGeom>
          <a:noFill/>
          <a:ln w="9525" cap="flat" cmpd="sng">
            <a:solidFill>
              <a:srgbClr val="000000"/>
            </a:solidFill>
            <a:prstDash val="solid"/>
            <a:round/>
            <a:headEnd type="none" w="sm" len="sm"/>
            <a:tailEnd type="none" w="sm" len="sm"/>
          </a:ln>
        </p:spPr>
      </p:cxnSp>
      <p:cxnSp>
        <p:nvCxnSpPr>
          <p:cNvPr id="4484" name="Google Shape;4484;p158"/>
          <p:cNvCxnSpPr>
            <a:stCxn id="4483" idx="3"/>
            <a:endCxn id="4480" idx="5"/>
          </p:cNvCxnSpPr>
          <p:nvPr/>
        </p:nvCxnSpPr>
        <p:spPr>
          <a:xfrm flipV="1">
            <a:off x="1547813" y="1800226"/>
            <a:ext cx="252016" cy="630237"/>
          </a:xfrm>
          <a:prstGeom prst="straightConnector1">
            <a:avLst/>
          </a:prstGeom>
          <a:noFill/>
          <a:ln w="9525" cap="flat" cmpd="sng">
            <a:solidFill>
              <a:srgbClr val="000000"/>
            </a:solidFill>
            <a:prstDash val="solid"/>
            <a:round/>
            <a:headEnd type="none" w="sm" len="sm"/>
            <a:tailEnd type="none" w="sm" len="sm"/>
          </a:ln>
        </p:spPr>
      </p:cxnSp>
      <p:cxnSp>
        <p:nvCxnSpPr>
          <p:cNvPr id="4485" name="Google Shape;4485;p158"/>
          <p:cNvCxnSpPr>
            <a:stCxn id="4483" idx="3"/>
            <a:endCxn id="4481" idx="5"/>
          </p:cNvCxnSpPr>
          <p:nvPr/>
        </p:nvCxnSpPr>
        <p:spPr>
          <a:xfrm>
            <a:off x="1547813" y="2430463"/>
            <a:ext cx="252016" cy="342000"/>
          </a:xfrm>
          <a:prstGeom prst="straightConnector1">
            <a:avLst/>
          </a:prstGeom>
          <a:noFill/>
          <a:ln w="9525" cap="flat" cmpd="sng">
            <a:solidFill>
              <a:srgbClr val="000000"/>
            </a:solidFill>
            <a:prstDash val="solid"/>
            <a:round/>
            <a:headEnd type="none" w="sm" len="sm"/>
            <a:tailEnd type="none" w="sm" len="sm"/>
          </a:ln>
        </p:spPr>
      </p:cxnSp>
      <p:cxnSp>
        <p:nvCxnSpPr>
          <p:cNvPr id="4489" name="Google Shape;4489;p158"/>
          <p:cNvCxnSpPr>
            <a:stCxn id="4483" idx="3"/>
            <a:endCxn id="4486" idx="5"/>
          </p:cNvCxnSpPr>
          <p:nvPr/>
        </p:nvCxnSpPr>
        <p:spPr>
          <a:xfrm>
            <a:off x="1547813" y="2430463"/>
            <a:ext cx="252016" cy="17463"/>
          </a:xfrm>
          <a:prstGeom prst="straightConnector1">
            <a:avLst/>
          </a:prstGeom>
          <a:noFill/>
          <a:ln w="9525" cap="flat" cmpd="sng">
            <a:solidFill>
              <a:srgbClr val="000000"/>
            </a:solidFill>
            <a:prstDash val="solid"/>
            <a:round/>
            <a:headEnd type="none" w="sm" len="sm"/>
            <a:tailEnd type="none" w="sm" len="sm"/>
          </a:ln>
        </p:spPr>
      </p:cxnSp>
      <p:cxnSp>
        <p:nvCxnSpPr>
          <p:cNvPr id="4490" name="Google Shape;4490;p158"/>
          <p:cNvCxnSpPr>
            <a:stCxn id="4483" idx="3"/>
            <a:endCxn id="4487" idx="5"/>
          </p:cNvCxnSpPr>
          <p:nvPr/>
        </p:nvCxnSpPr>
        <p:spPr>
          <a:xfrm flipV="1">
            <a:off x="1547813" y="2124463"/>
            <a:ext cx="252016" cy="306000"/>
          </a:xfrm>
          <a:prstGeom prst="straightConnector1">
            <a:avLst/>
          </a:prstGeom>
          <a:noFill/>
          <a:ln w="9525" cap="flat" cmpd="sng">
            <a:solidFill>
              <a:srgbClr val="000000"/>
            </a:solidFill>
            <a:prstDash val="solid"/>
            <a:round/>
            <a:headEnd type="none" w="sm" len="sm"/>
            <a:tailEnd type="none" w="sm" len="sm"/>
          </a:ln>
        </p:spPr>
      </p:cxnSp>
      <p:cxnSp>
        <p:nvCxnSpPr>
          <p:cNvPr id="4491" name="Google Shape;4491;p158"/>
          <p:cNvCxnSpPr>
            <a:stCxn id="4483" idx="3"/>
            <a:endCxn id="4488" idx="5"/>
          </p:cNvCxnSpPr>
          <p:nvPr/>
        </p:nvCxnSpPr>
        <p:spPr>
          <a:xfrm>
            <a:off x="1547813" y="2430463"/>
            <a:ext cx="251817" cy="665956"/>
          </a:xfrm>
          <a:prstGeom prst="straightConnector1">
            <a:avLst/>
          </a:prstGeom>
          <a:noFill/>
          <a:ln w="9525" cap="flat" cmpd="sng">
            <a:solidFill>
              <a:srgbClr val="000000"/>
            </a:solidFill>
            <a:prstDash val="solid"/>
            <a:round/>
            <a:headEnd type="none" w="sm" len="sm"/>
            <a:tailEnd type="none" w="sm" len="sm"/>
          </a:ln>
        </p:spPr>
      </p:cxnSp>
      <p:cxnSp>
        <p:nvCxnSpPr>
          <p:cNvPr id="4495" name="Google Shape;4495;p158"/>
          <p:cNvCxnSpPr>
            <a:stCxn id="4483" idx="3"/>
            <a:endCxn id="4492" idx="5"/>
          </p:cNvCxnSpPr>
          <p:nvPr/>
        </p:nvCxnSpPr>
        <p:spPr>
          <a:xfrm>
            <a:off x="1547813" y="2430463"/>
            <a:ext cx="251817" cy="989806"/>
          </a:xfrm>
          <a:prstGeom prst="straightConnector1">
            <a:avLst/>
          </a:prstGeom>
          <a:noFill/>
          <a:ln w="9525" cap="flat" cmpd="sng">
            <a:solidFill>
              <a:srgbClr val="000000"/>
            </a:solidFill>
            <a:prstDash val="solid"/>
            <a:round/>
            <a:headEnd type="none" w="sm" len="sm"/>
            <a:tailEnd type="none" w="sm" len="sm"/>
          </a:ln>
        </p:spPr>
      </p:cxnSp>
      <p:cxnSp>
        <p:nvCxnSpPr>
          <p:cNvPr id="4496" name="Google Shape;4496;p158"/>
          <p:cNvCxnSpPr>
            <a:stCxn id="4483" idx="3"/>
            <a:endCxn id="4493" idx="5"/>
          </p:cNvCxnSpPr>
          <p:nvPr/>
        </p:nvCxnSpPr>
        <p:spPr>
          <a:xfrm>
            <a:off x="1547813" y="2430463"/>
            <a:ext cx="251817" cy="1313656"/>
          </a:xfrm>
          <a:prstGeom prst="straightConnector1">
            <a:avLst/>
          </a:prstGeom>
          <a:noFill/>
          <a:ln w="9525" cap="flat" cmpd="sng">
            <a:solidFill>
              <a:srgbClr val="000000"/>
            </a:solidFill>
            <a:prstDash val="solid"/>
            <a:round/>
            <a:headEnd type="none" w="sm" len="sm"/>
            <a:tailEnd type="none" w="sm" len="sm"/>
          </a:ln>
        </p:spPr>
      </p:cxnSp>
      <p:cxnSp>
        <p:nvCxnSpPr>
          <p:cNvPr id="4497" name="Google Shape;4497;p158"/>
          <p:cNvCxnSpPr>
            <a:stCxn id="4483" idx="3"/>
            <a:endCxn id="4494" idx="5"/>
          </p:cNvCxnSpPr>
          <p:nvPr/>
        </p:nvCxnSpPr>
        <p:spPr>
          <a:xfrm>
            <a:off x="1547813" y="2430463"/>
            <a:ext cx="251817" cy="1637506"/>
          </a:xfrm>
          <a:prstGeom prst="straightConnector1">
            <a:avLst/>
          </a:prstGeom>
          <a:noFill/>
          <a:ln w="9525" cap="flat" cmpd="sng">
            <a:solidFill>
              <a:srgbClr val="000000"/>
            </a:solidFill>
            <a:prstDash val="solid"/>
            <a:round/>
            <a:headEnd type="none" w="sm" len="sm"/>
            <a:tailEnd type="none" w="sm" len="sm"/>
          </a:ln>
        </p:spPr>
      </p:cxnSp>
      <p:cxnSp>
        <p:nvCxnSpPr>
          <p:cNvPr id="4501" name="Google Shape;4501;p158"/>
          <p:cNvCxnSpPr>
            <a:stCxn id="4483" idx="3"/>
            <a:endCxn id="4498" idx="5"/>
          </p:cNvCxnSpPr>
          <p:nvPr/>
        </p:nvCxnSpPr>
        <p:spPr>
          <a:xfrm>
            <a:off x="1547813" y="2430463"/>
            <a:ext cx="252016" cy="2933700"/>
          </a:xfrm>
          <a:prstGeom prst="straightConnector1">
            <a:avLst/>
          </a:prstGeom>
          <a:noFill/>
          <a:ln w="9525" cap="flat" cmpd="sng">
            <a:solidFill>
              <a:srgbClr val="000000"/>
            </a:solidFill>
            <a:prstDash val="solid"/>
            <a:round/>
            <a:headEnd type="none" w="sm" len="sm"/>
            <a:tailEnd type="none" w="sm" len="sm"/>
          </a:ln>
        </p:spPr>
      </p:cxnSp>
      <p:cxnSp>
        <p:nvCxnSpPr>
          <p:cNvPr id="4502" name="Google Shape;4502;p158"/>
          <p:cNvCxnSpPr>
            <a:stCxn id="4483" idx="3"/>
            <a:endCxn id="4499" idx="5"/>
          </p:cNvCxnSpPr>
          <p:nvPr/>
        </p:nvCxnSpPr>
        <p:spPr>
          <a:xfrm>
            <a:off x="1547813" y="2430463"/>
            <a:ext cx="252016" cy="3257550"/>
          </a:xfrm>
          <a:prstGeom prst="straightConnector1">
            <a:avLst/>
          </a:prstGeom>
          <a:noFill/>
          <a:ln w="9525" cap="flat" cmpd="sng">
            <a:solidFill>
              <a:srgbClr val="000000"/>
            </a:solidFill>
            <a:prstDash val="solid"/>
            <a:round/>
            <a:headEnd type="none" w="sm" len="sm"/>
            <a:tailEnd type="none" w="sm" len="sm"/>
          </a:ln>
        </p:spPr>
      </p:cxnSp>
      <p:cxnSp>
        <p:nvCxnSpPr>
          <p:cNvPr id="4503" name="Google Shape;4503;p158"/>
          <p:cNvCxnSpPr>
            <a:stCxn id="4483" idx="3"/>
            <a:endCxn id="4500" idx="5"/>
          </p:cNvCxnSpPr>
          <p:nvPr/>
        </p:nvCxnSpPr>
        <p:spPr>
          <a:xfrm>
            <a:off x="1547813" y="2430463"/>
            <a:ext cx="252016" cy="3581400"/>
          </a:xfrm>
          <a:prstGeom prst="straightConnector1">
            <a:avLst/>
          </a:prstGeom>
          <a:noFill/>
          <a:ln w="9525" cap="flat" cmpd="sng">
            <a:solidFill>
              <a:srgbClr val="000000"/>
            </a:solidFill>
            <a:prstDash val="solid"/>
            <a:round/>
            <a:headEnd type="none" w="sm" len="sm"/>
            <a:tailEnd type="none" w="sm" len="sm"/>
          </a:ln>
        </p:spPr>
      </p:cxnSp>
      <p:cxnSp>
        <p:nvCxnSpPr>
          <p:cNvPr id="4507" name="Google Shape;4507;p158"/>
          <p:cNvCxnSpPr>
            <a:stCxn id="4483" idx="3"/>
            <a:endCxn id="4504" idx="5"/>
          </p:cNvCxnSpPr>
          <p:nvPr/>
        </p:nvCxnSpPr>
        <p:spPr>
          <a:xfrm>
            <a:off x="1547813" y="2430463"/>
            <a:ext cx="251817" cy="1961356"/>
          </a:xfrm>
          <a:prstGeom prst="straightConnector1">
            <a:avLst/>
          </a:prstGeom>
          <a:noFill/>
          <a:ln w="9525" cap="flat" cmpd="sng">
            <a:solidFill>
              <a:srgbClr val="000000"/>
            </a:solidFill>
            <a:prstDash val="solid"/>
            <a:round/>
            <a:headEnd type="none" w="sm" len="sm"/>
            <a:tailEnd type="none" w="sm" len="sm"/>
          </a:ln>
        </p:spPr>
      </p:cxnSp>
      <p:cxnSp>
        <p:nvCxnSpPr>
          <p:cNvPr id="4508" name="Google Shape;4508;p158"/>
          <p:cNvCxnSpPr>
            <a:stCxn id="4483" idx="3"/>
            <a:endCxn id="4505" idx="5"/>
          </p:cNvCxnSpPr>
          <p:nvPr/>
        </p:nvCxnSpPr>
        <p:spPr>
          <a:xfrm>
            <a:off x="1547813" y="2430463"/>
            <a:ext cx="251817" cy="2285206"/>
          </a:xfrm>
          <a:prstGeom prst="straightConnector1">
            <a:avLst/>
          </a:prstGeom>
          <a:noFill/>
          <a:ln w="9525" cap="flat" cmpd="sng">
            <a:solidFill>
              <a:srgbClr val="000000"/>
            </a:solidFill>
            <a:prstDash val="solid"/>
            <a:round/>
            <a:headEnd type="none" w="sm" len="sm"/>
            <a:tailEnd type="none" w="sm" len="sm"/>
          </a:ln>
        </p:spPr>
      </p:cxnSp>
      <p:cxnSp>
        <p:nvCxnSpPr>
          <p:cNvPr id="4509" name="Google Shape;4509;p158"/>
          <p:cNvCxnSpPr>
            <a:stCxn id="4483" idx="3"/>
            <a:endCxn id="4506" idx="5"/>
          </p:cNvCxnSpPr>
          <p:nvPr/>
        </p:nvCxnSpPr>
        <p:spPr>
          <a:xfrm>
            <a:off x="1547813" y="2430463"/>
            <a:ext cx="252016" cy="2609850"/>
          </a:xfrm>
          <a:prstGeom prst="straightConnector1">
            <a:avLst/>
          </a:prstGeom>
          <a:noFill/>
          <a:ln w="9525" cap="flat" cmpd="sng">
            <a:solidFill>
              <a:srgbClr val="000000"/>
            </a:solidFill>
            <a:prstDash val="solid"/>
            <a:round/>
            <a:headEnd type="none" w="sm" len="sm"/>
            <a:tailEnd type="none" w="sm" len="sm"/>
          </a:ln>
        </p:spPr>
      </p:cxnSp>
    </p:spTree>
    <p:extLst>
      <p:ext uri="{BB962C8B-B14F-4D97-AF65-F5344CB8AC3E}">
        <p14:creationId xmlns:p14="http://schemas.microsoft.com/office/powerpoint/2010/main" val="3563764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23"/>
                                        </p:tgtEl>
                                        <p:attrNameLst>
                                          <p:attrName>style.visibility</p:attrName>
                                        </p:attrNameLst>
                                      </p:cBhvr>
                                      <p:to>
                                        <p:strVal val="visible"/>
                                      </p:to>
                                    </p:set>
                                    <p:animEffect transition="in" filter="fade">
                                      <p:cBhvr>
                                        <p:cTn id="7" dur="750"/>
                                        <p:tgtEl>
                                          <p:spTgt spid="4523"/>
                                        </p:tgtEl>
                                      </p:cBhvr>
                                    </p:animEffect>
                                  </p:childTnLst>
                                </p:cTn>
                              </p:par>
                              <p:par>
                                <p:cTn id="8" presetID="10" presetClass="entr" presetSubtype="0" fill="hold" nodeType="withEffect">
                                  <p:stCondLst>
                                    <p:cond delay="0"/>
                                  </p:stCondLst>
                                  <p:childTnLst>
                                    <p:set>
                                      <p:cBhvr>
                                        <p:cTn id="9" dur="1" fill="hold">
                                          <p:stCondLst>
                                            <p:cond delay="0"/>
                                          </p:stCondLst>
                                        </p:cTn>
                                        <p:tgtEl>
                                          <p:spTgt spid="4522"/>
                                        </p:tgtEl>
                                        <p:attrNameLst>
                                          <p:attrName>style.visibility</p:attrName>
                                        </p:attrNameLst>
                                      </p:cBhvr>
                                      <p:to>
                                        <p:strVal val="visible"/>
                                      </p:to>
                                    </p:set>
                                    <p:animEffect transition="in" filter="fade">
                                      <p:cBhvr>
                                        <p:cTn id="10" dur="750"/>
                                        <p:tgtEl>
                                          <p:spTgt spid="452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518"/>
                                        </p:tgtEl>
                                        <p:attrNameLst>
                                          <p:attrName>style.visibility</p:attrName>
                                        </p:attrNameLst>
                                      </p:cBhvr>
                                      <p:to>
                                        <p:strVal val="visible"/>
                                      </p:to>
                                    </p:set>
                                    <p:animEffect transition="in" filter="fade">
                                      <p:cBhvr>
                                        <p:cTn id="15" dur="500"/>
                                        <p:tgtEl>
                                          <p:spTgt spid="4518"/>
                                        </p:tgtEl>
                                      </p:cBhvr>
                                    </p:animEffect>
                                  </p:childTnLst>
                                </p:cTn>
                              </p:par>
                              <p:par>
                                <p:cTn id="16" presetID="1" presetClass="exit" presetSubtype="0" fill="hold" grpId="0" nodeType="withEffect">
                                  <p:stCondLst>
                                    <p:cond delay="0"/>
                                  </p:stCondLst>
                                  <p:childTnLst>
                                    <p:set>
                                      <p:cBhvr>
                                        <p:cTn id="17" dur="1" fill="hold">
                                          <p:stCondLst>
                                            <p:cond delay="0"/>
                                          </p:stCondLst>
                                        </p:cTn>
                                        <p:tgtEl>
                                          <p:spTgt spid="4523"/>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4519"/>
                                        </p:tgtEl>
                                        <p:attrNameLst>
                                          <p:attrName>style.visibility</p:attrName>
                                        </p:attrNameLst>
                                      </p:cBhvr>
                                      <p:to>
                                        <p:strVal val="visible"/>
                                      </p:to>
                                    </p:set>
                                    <p:animEffect transition="in" filter="fade">
                                      <p:cBhvr>
                                        <p:cTn id="20" dur="500"/>
                                        <p:tgtEl>
                                          <p:spTgt spid="45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500"/>
                                        <p:tgtEl>
                                          <p:spTgt spid="49"/>
                                        </p:tgtEl>
                                      </p:cBhvr>
                                    </p:animEffect>
                                  </p:childTnLst>
                                </p:cTn>
                              </p:par>
                              <p:par>
                                <p:cTn id="27" presetID="1" presetClass="exit"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grpId="1" nodeType="afterEffect">
                                  <p:stCondLst>
                                    <p:cond delay="0"/>
                                  </p:stCondLst>
                                  <p:childTnLst>
                                    <p:animEffect transition="out" filter="fade">
                                      <p:cBhvr>
                                        <p:cTn id="31" dur="500"/>
                                        <p:tgtEl>
                                          <p:spTgt spid="50"/>
                                        </p:tgtEl>
                                      </p:cBhvr>
                                    </p:animEffect>
                                    <p:set>
                                      <p:cBhvr>
                                        <p:cTn id="32" dur="1" fill="hold">
                                          <p:stCondLst>
                                            <p:cond delay="499"/>
                                          </p:stCondLst>
                                        </p:cTn>
                                        <p:tgtEl>
                                          <p:spTgt spid="50"/>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500"/>
                                        <p:tgtEl>
                                          <p:spTgt spid="5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500"/>
                                        <p:tgtEl>
                                          <p:spTgt spid="52"/>
                                        </p:tgtEl>
                                      </p:cBhvr>
                                    </p:animEffect>
                                  </p:childTnLst>
                                </p:cTn>
                              </p:par>
                            </p:childTnLst>
                          </p:cTn>
                        </p:par>
                      </p:childTnLst>
                    </p:cTn>
                  </p:par>
                  <p:par>
                    <p:cTn id="39" fill="hold">
                      <p:stCondLst>
                        <p:cond delay="indefinite"/>
                      </p:stCondLst>
                      <p:childTnLst>
                        <p:par>
                          <p:cTn id="40" fill="hold">
                            <p:stCondLst>
                              <p:cond delay="0"/>
                            </p:stCondLst>
                            <p:childTnLst>
                              <p:par>
                                <p:cTn id="41" presetID="26" presetClass="emph" presetSubtype="0" fill="hold" grpId="0" nodeType="clickEffect">
                                  <p:stCondLst>
                                    <p:cond delay="0"/>
                                  </p:stCondLst>
                                  <p:childTnLst>
                                    <p:animEffect transition="out" filter="fade">
                                      <p:cBhvr>
                                        <p:cTn id="42" dur="500" tmFilter="0, 0; .2, .5; .8, .5; 1, 0"/>
                                        <p:tgtEl>
                                          <p:spTgt spid="4499"/>
                                        </p:tgtEl>
                                      </p:cBhvr>
                                    </p:animEffect>
                                    <p:animScale>
                                      <p:cBhvr>
                                        <p:cTn id="43" dur="250" autoRev="1" fill="hold"/>
                                        <p:tgtEl>
                                          <p:spTgt spid="4499"/>
                                        </p:tgtEl>
                                      </p:cBhvr>
                                      <p:by x="105000" y="105000"/>
                                    </p:animScale>
                                  </p:childTnLst>
                                </p:cTn>
                              </p:par>
                              <p:par>
                                <p:cTn id="44" presetID="26" presetClass="emph" presetSubtype="0" fill="hold" grpId="0" nodeType="withEffect">
                                  <p:stCondLst>
                                    <p:cond delay="0"/>
                                  </p:stCondLst>
                                  <p:childTnLst>
                                    <p:animEffect transition="out" filter="fade">
                                      <p:cBhvr>
                                        <p:cTn id="45" dur="500" tmFilter="0, 0; .2, .5; .8, .5; 1, 0"/>
                                        <p:tgtEl>
                                          <p:spTgt spid="4500"/>
                                        </p:tgtEl>
                                      </p:cBhvr>
                                    </p:animEffect>
                                    <p:animScale>
                                      <p:cBhvr>
                                        <p:cTn id="46" dur="250" autoRev="1" fill="hold"/>
                                        <p:tgtEl>
                                          <p:spTgt spid="4500"/>
                                        </p:tgtEl>
                                      </p:cBhvr>
                                      <p:by x="105000" y="105000"/>
                                    </p:animScale>
                                  </p:childTnLst>
                                </p:cTn>
                              </p:par>
                            </p:childTnLst>
                          </p:cTn>
                        </p:par>
                        <p:par>
                          <p:cTn id="47" fill="hold">
                            <p:stCondLst>
                              <p:cond delay="500"/>
                            </p:stCondLst>
                            <p:childTnLst>
                              <p:par>
                                <p:cTn id="48" presetID="26" presetClass="emph" presetSubtype="0" fill="hold" grpId="0" nodeType="afterEffect">
                                  <p:stCondLst>
                                    <p:cond delay="0"/>
                                  </p:stCondLst>
                                  <p:childTnLst>
                                    <p:animEffect transition="out" filter="fade">
                                      <p:cBhvr>
                                        <p:cTn id="49" dur="500" tmFilter="0, 0; .2, .5; .8, .5; 1, 0"/>
                                        <p:tgtEl>
                                          <p:spTgt spid="4498"/>
                                        </p:tgtEl>
                                      </p:cBhvr>
                                    </p:animEffect>
                                    <p:animScale>
                                      <p:cBhvr>
                                        <p:cTn id="50" dur="250" autoRev="1" fill="hold"/>
                                        <p:tgtEl>
                                          <p:spTgt spid="449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98" grpId="0" animBg="1"/>
      <p:bldP spid="4499" grpId="0" animBg="1"/>
      <p:bldP spid="4500" grpId="0" animBg="1"/>
      <p:bldP spid="4518" grpId="0" animBg="1"/>
      <p:bldP spid="4519" grpId="0"/>
      <p:bldP spid="4523" grpId="0"/>
      <p:bldP spid="47" grpId="0" animBg="1"/>
      <p:bldP spid="49" grpId="0" animBg="1"/>
      <p:bldP spid="50" grpId="0" animBg="1"/>
      <p:bldP spid="50" grpId="1" animBg="1"/>
      <p:bldP spid="51" grpId="0" animBg="1"/>
      <p:bldP spid="5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4206"/>
        <p:cNvGrpSpPr/>
        <p:nvPr/>
      </p:nvGrpSpPr>
      <p:grpSpPr>
        <a:xfrm>
          <a:off x="0" y="0"/>
          <a:ext cx="0" cy="0"/>
          <a:chOff x="0" y="0"/>
          <a:chExt cx="0" cy="0"/>
        </a:xfrm>
      </p:grpSpPr>
      <p:sp>
        <p:nvSpPr>
          <p:cNvPr id="4207" name="Google Shape;4207;p151"/>
          <p:cNvSpPr/>
          <p:nvPr/>
        </p:nvSpPr>
        <p:spPr>
          <a:xfrm rot="-5400000">
            <a:off x="610395" y="3536156"/>
            <a:ext cx="550862" cy="4794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sp>
        <p:nvSpPr>
          <p:cNvPr id="4208" name="Google Shape;4208;p151"/>
          <p:cNvSpPr/>
          <p:nvPr/>
        </p:nvSpPr>
        <p:spPr>
          <a:xfrm rot="-5400000">
            <a:off x="610395" y="3536156"/>
            <a:ext cx="550862" cy="4794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stealth" w="med" len="med"/>
            <a:tailEnd type="stealth" w="med" len="med"/>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sp>
        <p:nvSpPr>
          <p:cNvPr id="4229" name="Google Shape;4229;p151"/>
          <p:cNvSpPr txBox="1"/>
          <p:nvPr/>
        </p:nvSpPr>
        <p:spPr>
          <a:xfrm rot="-3109843">
            <a:off x="102394" y="3064669"/>
            <a:ext cx="1247775" cy="369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1800"/>
              <a:buFont typeface="Verdana"/>
              <a:buNone/>
            </a:pPr>
            <a:r>
              <a:rPr lang="en-US" sz="1800" dirty="0">
                <a:latin typeface="Verdana"/>
                <a:ea typeface="Verdana"/>
                <a:cs typeface="Verdana"/>
                <a:sym typeface="Verdana"/>
              </a:rPr>
              <a:t>Identifier</a:t>
            </a:r>
            <a:endParaRPr sz="1800" dirty="0">
              <a:latin typeface="Verdana"/>
              <a:ea typeface="Verdana"/>
              <a:cs typeface="Verdana"/>
            </a:endParaRPr>
          </a:p>
        </p:txBody>
      </p:sp>
      <p:sp>
        <p:nvSpPr>
          <p:cNvPr id="59" name="Google Shape;4055;p145"/>
          <p:cNvSpPr/>
          <p:nvPr/>
        </p:nvSpPr>
        <p:spPr>
          <a:xfrm rot="16200000">
            <a:off x="-117597" y="2948531"/>
            <a:ext cx="1589560" cy="982149"/>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cxnSp>
        <p:nvCxnSpPr>
          <p:cNvPr id="4227" name="Google Shape;4227;p151"/>
          <p:cNvCxnSpPr>
            <a:stCxn id="4221" idx="3"/>
            <a:endCxn id="4224" idx="1"/>
          </p:cNvCxnSpPr>
          <p:nvPr/>
        </p:nvCxnSpPr>
        <p:spPr>
          <a:xfrm rot="10800000" flipH="1">
            <a:off x="2555875" y="3770401"/>
            <a:ext cx="3913200" cy="1500"/>
          </a:xfrm>
          <a:prstGeom prst="straightConnector1">
            <a:avLst/>
          </a:prstGeom>
          <a:noFill/>
          <a:ln w="28575" cap="flat" cmpd="sng">
            <a:solidFill>
              <a:schemeClr val="accent1"/>
            </a:solidFill>
            <a:prstDash val="solid"/>
            <a:round/>
            <a:headEnd type="triangle" w="med" len="med"/>
            <a:tailEnd type="none" w="med" len="med"/>
          </a:ln>
        </p:spPr>
      </p:cxnSp>
      <p:sp>
        <p:nvSpPr>
          <p:cNvPr id="4228" name="Google Shape;4228;p151"/>
          <p:cNvSpPr txBox="1"/>
          <p:nvPr/>
        </p:nvSpPr>
        <p:spPr>
          <a:xfrm>
            <a:off x="3895725" y="3419475"/>
            <a:ext cx="1247775" cy="3698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L="0" indent="0">
              <a:buSzPts val="1800"/>
              <a:buFont typeface="Verdana"/>
              <a:buNone/>
              <a:defRPr sz="1800">
                <a:latin typeface="Verdana"/>
                <a:ea typeface="Verdana"/>
                <a:cs typeface="Verdana"/>
              </a:defRPr>
            </a:lvl1pPr>
          </a:lstStyle>
          <a:p>
            <a:r>
              <a:rPr lang="en-US" dirty="0">
                <a:sym typeface="Verdana"/>
              </a:rPr>
              <a:t>Identifier</a:t>
            </a:r>
            <a:endParaRPr dirty="0"/>
          </a:p>
        </p:txBody>
      </p:sp>
      <p:sp>
        <p:nvSpPr>
          <p:cNvPr id="56" name="Google Shape;4523;p158"/>
          <p:cNvSpPr txBox="1"/>
          <p:nvPr/>
        </p:nvSpPr>
        <p:spPr>
          <a:xfrm>
            <a:off x="4158698" y="3092683"/>
            <a:ext cx="2463235"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Gill Sans"/>
              <a:buNone/>
            </a:pPr>
            <a:r>
              <a:rPr lang="en-US" sz="2400" b="0" i="0" u="none" strike="noStrike" cap="none" dirty="0">
                <a:solidFill>
                  <a:srgbClr val="000000"/>
                </a:solidFill>
                <a:latin typeface="Gill Sans"/>
                <a:ea typeface="Gill Sans"/>
                <a:cs typeface="Gill Sans"/>
                <a:sym typeface="Gill Sans"/>
              </a:rPr>
              <a:t>environments</a:t>
            </a:r>
            <a:endParaRPr sz="1800" dirty="0"/>
          </a:p>
        </p:txBody>
      </p:sp>
      <p:sp>
        <p:nvSpPr>
          <p:cNvPr id="57" name="Google Shape;4055;p145"/>
          <p:cNvSpPr/>
          <p:nvPr/>
        </p:nvSpPr>
        <p:spPr>
          <a:xfrm>
            <a:off x="2355650" y="3319976"/>
            <a:ext cx="4496075" cy="982149"/>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sp>
        <p:nvSpPr>
          <p:cNvPr id="4209" name="Google Shape;4209;p151"/>
          <p:cNvSpPr txBox="1">
            <a:spLocks noGrp="1"/>
          </p:cNvSpPr>
          <p:nvPr>
            <p:ph type="title"/>
          </p:nvPr>
        </p:nvSpPr>
        <p:spPr>
          <a:xfrm>
            <a:off x="530225" y="692150"/>
            <a:ext cx="7497763" cy="70643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Relationships: Semantic Unit Identifiers</a:t>
            </a:r>
            <a:endParaRPr/>
          </a:p>
        </p:txBody>
      </p:sp>
      <p:pic>
        <p:nvPicPr>
          <p:cNvPr id="4210" name="Google Shape;4210;p151" descr="P:\digital.bevaring.dk\Illustrations\web\Lovgivning_LegalRestrictions_DigitalPreservation.png"/>
          <p:cNvPicPr preferRelativeResize="0"/>
          <p:nvPr/>
        </p:nvPicPr>
        <p:blipFill rotWithShape="1">
          <a:blip r:embed="rId3">
            <a:alphaModFix/>
          </a:blip>
          <a:srcRect/>
          <a:stretch/>
        </p:blipFill>
        <p:spPr>
          <a:xfrm>
            <a:off x="4356100" y="1125538"/>
            <a:ext cx="630238" cy="854075"/>
          </a:xfrm>
          <a:prstGeom prst="rect">
            <a:avLst/>
          </a:prstGeom>
          <a:noFill/>
          <a:ln>
            <a:noFill/>
          </a:ln>
        </p:spPr>
      </p:pic>
      <p:grpSp>
        <p:nvGrpSpPr>
          <p:cNvPr id="4211" name="Google Shape;4211;p151"/>
          <p:cNvGrpSpPr/>
          <p:nvPr/>
        </p:nvGrpSpPr>
        <p:grpSpPr>
          <a:xfrm>
            <a:off x="468313" y="4148138"/>
            <a:ext cx="1104900" cy="1071562"/>
            <a:chOff x="1475656" y="4797152"/>
            <a:chExt cx="1372080" cy="1252440"/>
          </a:xfrm>
        </p:grpSpPr>
        <p:pic>
          <p:nvPicPr>
            <p:cNvPr id="4212" name="Google Shape;4212;p151" descr="P:\digital.bevaring.dk\Illustrations\web\Bevaringsmetoder_PreservationMethods_DigitalPreservation.png"/>
            <p:cNvPicPr preferRelativeResize="0"/>
            <p:nvPr/>
          </p:nvPicPr>
          <p:blipFill rotWithShape="1">
            <a:blip r:embed="rId4">
              <a:alphaModFix/>
            </a:blip>
            <a:srcRect/>
            <a:stretch/>
          </p:blipFill>
          <p:spPr>
            <a:xfrm>
              <a:off x="1475656" y="4797152"/>
              <a:ext cx="1372080" cy="1252440"/>
            </a:xfrm>
            <a:prstGeom prst="rect">
              <a:avLst/>
            </a:prstGeom>
            <a:noFill/>
            <a:ln>
              <a:noFill/>
            </a:ln>
          </p:spPr>
        </p:pic>
        <p:sp>
          <p:nvSpPr>
            <p:cNvPr id="4213" name="Google Shape;4213;p151"/>
            <p:cNvSpPr/>
            <p:nvPr/>
          </p:nvSpPr>
          <p:spPr>
            <a:xfrm>
              <a:off x="1836418" y="4797152"/>
              <a:ext cx="287821" cy="35996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sp>
        <p:nvSpPr>
          <p:cNvPr id="4214" name="Google Shape;4214;p151"/>
          <p:cNvSpPr/>
          <p:nvPr/>
        </p:nvSpPr>
        <p:spPr>
          <a:xfrm>
            <a:off x="3924300" y="4795838"/>
            <a:ext cx="1417638" cy="82867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Event</a:t>
            </a:r>
            <a:endParaRPr/>
          </a:p>
        </p:txBody>
      </p:sp>
      <p:sp>
        <p:nvSpPr>
          <p:cNvPr id="4215" name="Google Shape;4215;p151"/>
          <p:cNvSpPr txBox="1"/>
          <p:nvPr/>
        </p:nvSpPr>
        <p:spPr>
          <a:xfrm rot="1560000">
            <a:off x="1881188" y="4679950"/>
            <a:ext cx="2124075" cy="39528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Noto Sans Symbols"/>
              <a:buNone/>
            </a:pPr>
            <a:r>
              <a:rPr lang="en-US" sz="1800" b="0" i="0" u="none" strike="noStrike" cap="none">
                <a:solidFill>
                  <a:srgbClr val="000000"/>
                </a:solidFill>
                <a:latin typeface="Verdana"/>
                <a:ea typeface="Verdana"/>
                <a:cs typeface="Verdana"/>
                <a:sym typeface="Verdana"/>
              </a:rPr>
              <a:t>Identifier </a:t>
            </a:r>
            <a:endParaRPr/>
          </a:p>
        </p:txBody>
      </p:sp>
      <p:pic>
        <p:nvPicPr>
          <p:cNvPr id="4216" name="Google Shape;4216;p151" descr="P:\digital.bevaring.dk\Illustrations\web\Begivenheder_Events_DigitalPreservation.png"/>
          <p:cNvPicPr preferRelativeResize="0"/>
          <p:nvPr/>
        </p:nvPicPr>
        <p:blipFill rotWithShape="1">
          <a:blip r:embed="rId5">
            <a:alphaModFix/>
          </a:blip>
          <a:srcRect/>
          <a:stretch/>
        </p:blipFill>
        <p:spPr>
          <a:xfrm>
            <a:off x="4340225" y="5746750"/>
            <a:ext cx="942975" cy="777875"/>
          </a:xfrm>
          <a:prstGeom prst="rect">
            <a:avLst/>
          </a:prstGeom>
          <a:noFill/>
          <a:ln>
            <a:noFill/>
          </a:ln>
        </p:spPr>
      </p:pic>
      <p:sp>
        <p:nvSpPr>
          <p:cNvPr id="4217" name="Google Shape;4217;p151"/>
          <p:cNvSpPr txBox="1"/>
          <p:nvPr/>
        </p:nvSpPr>
        <p:spPr>
          <a:xfrm rot="-1440000">
            <a:off x="2338388" y="2557463"/>
            <a:ext cx="1247775" cy="368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dirty="0">
                <a:solidFill>
                  <a:srgbClr val="000000"/>
                </a:solidFill>
                <a:latin typeface="Verdana"/>
                <a:ea typeface="Verdana"/>
                <a:cs typeface="Verdana"/>
                <a:sym typeface="Verdana"/>
              </a:rPr>
              <a:t>Identifier</a:t>
            </a:r>
            <a:endParaRPr dirty="0"/>
          </a:p>
        </p:txBody>
      </p:sp>
      <p:sp>
        <p:nvSpPr>
          <p:cNvPr id="4218" name="Google Shape;4218;p151"/>
          <p:cNvSpPr txBox="1"/>
          <p:nvPr/>
        </p:nvSpPr>
        <p:spPr>
          <a:xfrm rot="1800000">
            <a:off x="5584825" y="2576513"/>
            <a:ext cx="1247775" cy="368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a:t>
            </a:r>
            <a:endParaRPr/>
          </a:p>
        </p:txBody>
      </p:sp>
      <p:cxnSp>
        <p:nvCxnSpPr>
          <p:cNvPr id="4219" name="Google Shape;4219;p151"/>
          <p:cNvCxnSpPr>
            <a:stCxn id="4220" idx="1"/>
            <a:endCxn id="4221" idx="0"/>
          </p:cNvCxnSpPr>
          <p:nvPr/>
        </p:nvCxnSpPr>
        <p:spPr>
          <a:xfrm flipH="1">
            <a:off x="1847188" y="2404269"/>
            <a:ext cx="2078700" cy="953400"/>
          </a:xfrm>
          <a:prstGeom prst="straightConnector1">
            <a:avLst/>
          </a:prstGeom>
          <a:noFill/>
          <a:ln w="28575" cap="flat" cmpd="sng">
            <a:solidFill>
              <a:schemeClr val="accent1"/>
            </a:solidFill>
            <a:prstDash val="solid"/>
            <a:round/>
            <a:headEnd type="stealth" w="med" len="med"/>
            <a:tailEnd type="stealth" w="med" len="med"/>
          </a:ln>
        </p:spPr>
      </p:cxnSp>
      <p:sp>
        <p:nvSpPr>
          <p:cNvPr id="4220" name="Google Shape;4220;p151"/>
          <p:cNvSpPr/>
          <p:nvPr/>
        </p:nvSpPr>
        <p:spPr>
          <a:xfrm>
            <a:off x="3925888" y="1990725"/>
            <a:ext cx="1417637" cy="827088"/>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Rights</a:t>
            </a:r>
            <a:endParaRPr/>
          </a:p>
        </p:txBody>
      </p:sp>
      <p:sp>
        <p:nvSpPr>
          <p:cNvPr id="4222" name="Google Shape;4222;p151"/>
          <p:cNvSpPr txBox="1"/>
          <p:nvPr/>
        </p:nvSpPr>
        <p:spPr>
          <a:xfrm rot="-1860000" flipH="1">
            <a:off x="5643563" y="4651375"/>
            <a:ext cx="1247775" cy="3698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dirty="0">
                <a:solidFill>
                  <a:srgbClr val="000000"/>
                </a:solidFill>
                <a:latin typeface="Verdana"/>
                <a:ea typeface="Verdana"/>
                <a:cs typeface="Verdana"/>
                <a:sym typeface="Verdana"/>
              </a:rPr>
              <a:t>Identifier</a:t>
            </a:r>
            <a:endParaRPr dirty="0"/>
          </a:p>
        </p:txBody>
      </p:sp>
      <p:sp>
        <p:nvSpPr>
          <p:cNvPr id="4221" name="Google Shape;4221;p151"/>
          <p:cNvSpPr/>
          <p:nvPr/>
        </p:nvSpPr>
        <p:spPr>
          <a:xfrm>
            <a:off x="1138238" y="3357563"/>
            <a:ext cx="1417637" cy="82867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Object</a:t>
            </a:r>
            <a:endParaRPr/>
          </a:p>
        </p:txBody>
      </p:sp>
      <p:cxnSp>
        <p:nvCxnSpPr>
          <p:cNvPr id="4223" name="Google Shape;4223;p151"/>
          <p:cNvCxnSpPr>
            <a:stCxn id="4221" idx="2"/>
            <a:endCxn id="4214" idx="1"/>
          </p:cNvCxnSpPr>
          <p:nvPr/>
        </p:nvCxnSpPr>
        <p:spPr>
          <a:xfrm>
            <a:off x="1847056" y="4186238"/>
            <a:ext cx="2077200" cy="1023900"/>
          </a:xfrm>
          <a:prstGeom prst="straightConnector1">
            <a:avLst/>
          </a:prstGeom>
          <a:noFill/>
          <a:ln w="28575" cap="flat" cmpd="sng">
            <a:solidFill>
              <a:schemeClr val="accent1"/>
            </a:solidFill>
            <a:prstDash val="solid"/>
            <a:round/>
            <a:headEnd type="stealth" w="med" len="med"/>
            <a:tailEnd type="stealth" w="med" len="med"/>
          </a:ln>
        </p:spPr>
      </p:cxnSp>
      <p:sp>
        <p:nvSpPr>
          <p:cNvPr id="4224" name="Google Shape;4224;p151"/>
          <p:cNvSpPr/>
          <p:nvPr/>
        </p:nvSpPr>
        <p:spPr>
          <a:xfrm>
            <a:off x="6469200" y="3355975"/>
            <a:ext cx="1417637" cy="82867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Agent</a:t>
            </a:r>
            <a:endParaRPr/>
          </a:p>
        </p:txBody>
      </p:sp>
      <p:cxnSp>
        <p:nvCxnSpPr>
          <p:cNvPr id="4225" name="Google Shape;4225;p151"/>
          <p:cNvCxnSpPr>
            <a:stCxn id="4224" idx="2"/>
            <a:endCxn id="4214" idx="3"/>
          </p:cNvCxnSpPr>
          <p:nvPr/>
        </p:nvCxnSpPr>
        <p:spPr>
          <a:xfrm flipH="1">
            <a:off x="5342019" y="4184650"/>
            <a:ext cx="1836000" cy="1025400"/>
          </a:xfrm>
          <a:prstGeom prst="straightConnector1">
            <a:avLst/>
          </a:prstGeom>
          <a:noFill/>
          <a:ln w="28575" cap="flat" cmpd="sng">
            <a:solidFill>
              <a:schemeClr val="accent1"/>
            </a:solidFill>
            <a:prstDash val="solid"/>
            <a:round/>
            <a:headEnd type="stealth" w="med" len="med"/>
            <a:tailEnd type="stealth" w="med" len="med"/>
          </a:ln>
        </p:spPr>
      </p:cxnSp>
      <p:cxnSp>
        <p:nvCxnSpPr>
          <p:cNvPr id="4226" name="Google Shape;4226;p151"/>
          <p:cNvCxnSpPr>
            <a:stCxn id="4220" idx="3"/>
            <a:endCxn id="4224" idx="0"/>
          </p:cNvCxnSpPr>
          <p:nvPr/>
        </p:nvCxnSpPr>
        <p:spPr>
          <a:xfrm>
            <a:off x="5343525" y="2404269"/>
            <a:ext cx="1834500" cy="951600"/>
          </a:xfrm>
          <a:prstGeom prst="straightConnector1">
            <a:avLst/>
          </a:prstGeom>
          <a:noFill/>
          <a:ln w="28575" cap="flat" cmpd="sng">
            <a:solidFill>
              <a:schemeClr val="accent1"/>
            </a:solidFill>
            <a:prstDash val="solid"/>
            <a:round/>
            <a:headEnd type="stealth" w="med" len="med"/>
            <a:tailEnd type="stealth" w="med" len="med"/>
          </a:ln>
        </p:spPr>
      </p:cxnSp>
      <p:grpSp>
        <p:nvGrpSpPr>
          <p:cNvPr id="40" name="Gruppe 39"/>
          <p:cNvGrpSpPr/>
          <p:nvPr/>
        </p:nvGrpSpPr>
        <p:grpSpPr>
          <a:xfrm>
            <a:off x="7391778" y="4276745"/>
            <a:ext cx="1143840" cy="814348"/>
            <a:chOff x="7310207" y="3514369"/>
            <a:chExt cx="1143840" cy="814348"/>
          </a:xfrm>
        </p:grpSpPr>
        <p:grpSp>
          <p:nvGrpSpPr>
            <p:cNvPr id="41" name="Gruppe 60"/>
            <p:cNvGrpSpPr>
              <a:grpSpLocks/>
            </p:cNvGrpSpPr>
            <p:nvPr/>
          </p:nvGrpSpPr>
          <p:grpSpPr bwMode="auto">
            <a:xfrm>
              <a:off x="7990869" y="3623913"/>
              <a:ext cx="463178" cy="556102"/>
              <a:chOff x="8551729" y="4221090"/>
              <a:chExt cx="592277" cy="504056"/>
            </a:xfrm>
          </p:grpSpPr>
          <p:grpSp>
            <p:nvGrpSpPr>
              <p:cNvPr id="50" name="Gruppe 39"/>
              <p:cNvGrpSpPr>
                <a:grpSpLocks/>
              </p:cNvGrpSpPr>
              <p:nvPr/>
            </p:nvGrpSpPr>
            <p:grpSpPr bwMode="auto">
              <a:xfrm>
                <a:off x="8573490" y="4221090"/>
                <a:ext cx="570516" cy="504056"/>
                <a:chOff x="1547677" y="4797157"/>
                <a:chExt cx="901205" cy="1196752"/>
              </a:xfrm>
            </p:grpSpPr>
            <p:sp>
              <p:nvSpPr>
                <p:cNvPr id="52" name="Rektangel 51"/>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53" name="Billede 52" descr="house.png"/>
                <p:cNvPicPr>
                  <a:picLocks noChangeAspect="1"/>
                </p:cNvPicPr>
                <p:nvPr/>
              </p:nvPicPr>
              <p:blipFill>
                <a:blip r:embed="rId6"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51" name="Picture 3" descr="P:\ConferencesAndJournals\iPres\2016\PREMIS\Karakterisering_DigitalBevaring.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2" name="Billede 4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43" name="Gruppe 42"/>
            <p:cNvGrpSpPr/>
            <p:nvPr/>
          </p:nvGrpSpPr>
          <p:grpSpPr>
            <a:xfrm>
              <a:off x="7675295" y="3799563"/>
              <a:ext cx="316631" cy="529154"/>
              <a:chOff x="7520134" y="4865665"/>
              <a:chExt cx="331676" cy="583948"/>
            </a:xfrm>
          </p:grpSpPr>
          <p:sp>
            <p:nvSpPr>
              <p:cNvPr id="45" name="Rektangel 44"/>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6" name="Rektangel 45"/>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7" name="Rektangel 46"/>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8" name="Rektangel 47"/>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49" name="Billede 4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44" name="Billede 4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
        <p:nvSpPr>
          <p:cNvPr id="54" name="Google Shape;3279;p122"/>
          <p:cNvSpPr txBox="1"/>
          <p:nvPr/>
        </p:nvSpPr>
        <p:spPr>
          <a:xfrm>
            <a:off x="468313" y="5445680"/>
            <a:ext cx="2337499"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1" i="0" u="none" strike="noStrike" cap="none">
                <a:solidFill>
                  <a:srgbClr val="000000"/>
                </a:solidFill>
                <a:latin typeface="Verdana"/>
                <a:ea typeface="Verdana"/>
                <a:cs typeface="Verdana"/>
                <a:sym typeface="Verdana"/>
              </a:rPr>
              <a:t>Relationships</a:t>
            </a:r>
            <a:endParaRPr/>
          </a:p>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specifies relations </a:t>
            </a:r>
            <a:br>
              <a:rPr lang="en-US" sz="1800" b="0" i="0" u="none" strike="noStrike" cap="none">
                <a:solidFill>
                  <a:srgbClr val="000000"/>
                </a:solidFill>
                <a:latin typeface="Verdana"/>
                <a:ea typeface="Verdana"/>
                <a:cs typeface="Verdana"/>
                <a:sym typeface="Verdana"/>
              </a:rPr>
            </a:br>
            <a:r>
              <a:rPr lang="en-US" sz="1800" b="0" i="0" u="none" strike="noStrike" cap="none">
                <a:solidFill>
                  <a:srgbClr val="000000"/>
                </a:solidFill>
                <a:latin typeface="Verdana"/>
                <a:ea typeface="Verdana"/>
                <a:cs typeface="Verdana"/>
                <a:sym typeface="Verdana"/>
              </a:rPr>
              <a:t>between entities</a:t>
            </a:r>
            <a:endParaRPr/>
          </a:p>
        </p:txBody>
      </p:sp>
      <p:cxnSp>
        <p:nvCxnSpPr>
          <p:cNvPr id="55" name="Google Shape;3280;p122"/>
          <p:cNvCxnSpPr/>
          <p:nvPr/>
        </p:nvCxnSpPr>
        <p:spPr>
          <a:xfrm rot="10800000">
            <a:off x="2389115" y="5629374"/>
            <a:ext cx="468312" cy="0"/>
          </a:xfrm>
          <a:prstGeom prst="straightConnector1">
            <a:avLst/>
          </a:prstGeom>
          <a:noFill/>
          <a:ln w="28575" cap="flat" cmpd="sng">
            <a:solidFill>
              <a:schemeClr val="accent1"/>
            </a:solidFill>
            <a:prstDash val="solid"/>
            <a:round/>
            <a:headEnd type="stealth" w="med" len="med"/>
            <a:tailEnd type="stealth" w="med" len="med"/>
          </a:ln>
        </p:spPr>
      </p:cxnSp>
      <p:sp>
        <p:nvSpPr>
          <p:cNvPr id="58" name="Google Shape;4523;p158"/>
          <p:cNvSpPr txBox="1"/>
          <p:nvPr/>
        </p:nvSpPr>
        <p:spPr>
          <a:xfrm>
            <a:off x="297312" y="2365595"/>
            <a:ext cx="1938286"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Gill Sans"/>
              <a:buNone/>
            </a:pPr>
            <a:r>
              <a:rPr lang="en-US" sz="2400" b="0" i="0" u="none" strike="noStrike" cap="none" dirty="0" err="1">
                <a:solidFill>
                  <a:srgbClr val="000000"/>
                </a:solidFill>
                <a:latin typeface="Gill Sans"/>
                <a:ea typeface="Gill Sans"/>
                <a:cs typeface="Gill Sans"/>
                <a:sym typeface="Gill Sans"/>
              </a:rPr>
              <a:t>Realtionship</a:t>
            </a:r>
            <a:endParaRPr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228"/>
                                        </p:tgtEl>
                                      </p:cBhvr>
                                    </p:animEffect>
                                    <p:animScale>
                                      <p:cBhvr>
                                        <p:cTn id="7" dur="250" autoRev="1" fill="hold"/>
                                        <p:tgtEl>
                                          <p:spTgt spid="4228"/>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4227"/>
                                        </p:tgtEl>
                                      </p:cBhvr>
                                    </p:animEffect>
                                    <p:animScale>
                                      <p:cBhvr>
                                        <p:cTn id="10" dur="250" autoRev="1" fill="hold"/>
                                        <p:tgtEl>
                                          <p:spTgt spid="4227"/>
                                        </p:tgtEl>
                                      </p:cBhvr>
                                      <p:by x="105000" y="105000"/>
                                    </p:animScale>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750"/>
                                        <p:tgtEl>
                                          <p:spTgt spid="56"/>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grpId="0" nodeType="clickEffect">
                                  <p:stCondLst>
                                    <p:cond delay="0"/>
                                  </p:stCondLst>
                                  <p:childTnLst>
                                    <p:animEffect transition="out" filter="fade">
                                      <p:cBhvr>
                                        <p:cTn id="18" dur="500" tmFilter="0, 0; .2, .5; .8, .5; 1, 0"/>
                                        <p:tgtEl>
                                          <p:spTgt spid="4207"/>
                                        </p:tgtEl>
                                      </p:cBhvr>
                                    </p:animEffect>
                                    <p:animScale>
                                      <p:cBhvr>
                                        <p:cTn id="19" dur="250" autoRev="1" fill="hold"/>
                                        <p:tgtEl>
                                          <p:spTgt spid="4207"/>
                                        </p:tgtEl>
                                      </p:cBhvr>
                                      <p:by x="105000" y="105000"/>
                                    </p:animScale>
                                  </p:childTnLst>
                                </p:cTn>
                              </p:par>
                              <p:par>
                                <p:cTn id="20" presetID="26" presetClass="emph" presetSubtype="0" fill="hold" grpId="0" nodeType="withEffect">
                                  <p:stCondLst>
                                    <p:cond delay="0"/>
                                  </p:stCondLst>
                                  <p:childTnLst>
                                    <p:animEffect transition="out" filter="fade">
                                      <p:cBhvr>
                                        <p:cTn id="21" dur="500" tmFilter="0, 0; .2, .5; .8, .5; 1, 0"/>
                                        <p:tgtEl>
                                          <p:spTgt spid="4208"/>
                                        </p:tgtEl>
                                      </p:cBhvr>
                                    </p:animEffect>
                                    <p:animScale>
                                      <p:cBhvr>
                                        <p:cTn id="22" dur="250" autoRev="1" fill="hold"/>
                                        <p:tgtEl>
                                          <p:spTgt spid="4208"/>
                                        </p:tgtEl>
                                      </p:cBhvr>
                                      <p:by x="105000" y="105000"/>
                                    </p:animScale>
                                  </p:childTnLst>
                                </p:cTn>
                              </p:par>
                              <p:par>
                                <p:cTn id="23" presetID="26" presetClass="emph" presetSubtype="0" fill="hold" grpId="0" nodeType="withEffect">
                                  <p:stCondLst>
                                    <p:cond delay="0"/>
                                  </p:stCondLst>
                                  <p:childTnLst>
                                    <p:animEffect transition="out" filter="fade">
                                      <p:cBhvr>
                                        <p:cTn id="24" dur="500" tmFilter="0, 0; .2, .5; .8, .5; 1, 0"/>
                                        <p:tgtEl>
                                          <p:spTgt spid="4229"/>
                                        </p:tgtEl>
                                      </p:cBhvr>
                                    </p:animEffect>
                                    <p:animScale>
                                      <p:cBhvr>
                                        <p:cTn id="25" dur="250" autoRev="1" fill="hold"/>
                                        <p:tgtEl>
                                          <p:spTgt spid="4229"/>
                                        </p:tgtEl>
                                      </p:cBhvr>
                                      <p:by x="105000" y="105000"/>
                                    </p:animScale>
                                  </p:childTnLst>
                                </p:cTn>
                              </p:par>
                              <p:par>
                                <p:cTn id="26" presetID="1" presetClass="exit" presetSubtype="0" fill="hold" grpId="0" nodeType="withEffect">
                                  <p:stCondLst>
                                    <p:cond delay="0"/>
                                  </p:stCondLst>
                                  <p:childTnLst>
                                    <p:set>
                                      <p:cBhvr>
                                        <p:cTn id="27" dur="1" fill="hold">
                                          <p:stCondLst>
                                            <p:cond delay="0"/>
                                          </p:stCondLst>
                                        </p:cTn>
                                        <p:tgtEl>
                                          <p:spTgt spid="56"/>
                                        </p:tgtEl>
                                        <p:attrNameLst>
                                          <p:attrName>style.visibility</p:attrName>
                                        </p:attrNameLst>
                                      </p:cBhvr>
                                      <p:to>
                                        <p:strVal val="hidden"/>
                                      </p:to>
                                    </p:set>
                                  </p:childTnLst>
                                </p:cTn>
                              </p:par>
                              <p:par>
                                <p:cTn id="28" presetID="1" presetClass="entr" presetSubtype="0" fill="hold" grpId="0" nodeType="withEffect">
                                  <p:stCondLst>
                                    <p:cond delay="0"/>
                                  </p:stCondLst>
                                  <p:childTnLst>
                                    <p:set>
                                      <p:cBhvr>
                                        <p:cTn id="29" dur="1" fill="hold">
                                          <p:stCondLst>
                                            <p:cond delay="0"/>
                                          </p:stCondLst>
                                        </p:cTn>
                                        <p:tgtEl>
                                          <p:spTgt spid="57"/>
                                        </p:tgtEl>
                                        <p:attrNameLst>
                                          <p:attrName>style.visibility</p:attrName>
                                        </p:attrNameLst>
                                      </p:cBhvr>
                                      <p:to>
                                        <p:strVal val="visible"/>
                                      </p:to>
                                    </p:se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750"/>
                                        <p:tgtEl>
                                          <p:spTgt spid="58"/>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0" nodeType="clickEffect">
                                  <p:stCondLst>
                                    <p:cond delay="0"/>
                                  </p:stCondLst>
                                  <p:childTnLst>
                                    <p:set>
                                      <p:cBhvr>
                                        <p:cTn id="37" dur="1" fill="hold">
                                          <p:stCondLst>
                                            <p:cond delay="0"/>
                                          </p:stCondLst>
                                        </p:cTn>
                                        <p:tgtEl>
                                          <p:spTgt spid="58"/>
                                        </p:tgtEl>
                                        <p:attrNameLst>
                                          <p:attrName>style.visibility</p:attrName>
                                        </p:attrNameLst>
                                      </p:cBhvr>
                                      <p:to>
                                        <p:strVal val="hidden"/>
                                      </p:to>
                                    </p:set>
                                  </p:childTnLst>
                                </p:cTn>
                              </p:par>
                              <p:par>
                                <p:cTn id="38" presetID="1" presetClass="entr" presetSubtype="0" fill="hold" grpId="0" nodeType="withEffect">
                                  <p:stCondLst>
                                    <p:cond delay="0"/>
                                  </p:stCondLst>
                                  <p:childTnLst>
                                    <p:set>
                                      <p:cBhvr>
                                        <p:cTn id="39" dur="1" fill="hold">
                                          <p:stCondLst>
                                            <p:cond delay="0"/>
                                          </p:stCondLst>
                                        </p:cTn>
                                        <p:tgtEl>
                                          <p:spTgt spid="59"/>
                                        </p:tgtEl>
                                        <p:attrNameLst>
                                          <p:attrName>style.visibility</p:attrName>
                                        </p:attrNameLst>
                                      </p:cBhvr>
                                      <p:to>
                                        <p:strVal val="visible"/>
                                      </p:to>
                                    </p:set>
                                  </p:childTnLst>
                                </p:cTn>
                              </p:par>
                            </p:childTnLst>
                          </p:cTn>
                        </p:par>
                        <p:par>
                          <p:cTn id="40" fill="hold">
                            <p:stCondLst>
                              <p:cond delay="0"/>
                            </p:stCondLst>
                            <p:childTnLst>
                              <p:par>
                                <p:cTn id="41" presetID="26" presetClass="emph" presetSubtype="0" fill="hold" grpId="0" nodeType="afterEffect">
                                  <p:stCondLst>
                                    <p:cond delay="0"/>
                                  </p:stCondLst>
                                  <p:childTnLst>
                                    <p:animEffect transition="out" filter="fade">
                                      <p:cBhvr>
                                        <p:cTn id="42" dur="500" tmFilter="0, 0; .2, .5; .8, .5; 1, 0"/>
                                        <p:tgtEl>
                                          <p:spTgt spid="4217"/>
                                        </p:tgtEl>
                                      </p:cBhvr>
                                    </p:animEffect>
                                    <p:animScale>
                                      <p:cBhvr>
                                        <p:cTn id="43" dur="250" autoRev="1" fill="hold"/>
                                        <p:tgtEl>
                                          <p:spTgt spid="4217"/>
                                        </p:tgtEl>
                                      </p:cBhvr>
                                      <p:by x="105000" y="105000"/>
                                    </p:animScale>
                                  </p:childTnLst>
                                </p:cTn>
                              </p:par>
                              <p:par>
                                <p:cTn id="44" presetID="26" presetClass="emph" presetSubtype="0" fill="hold" nodeType="withEffect">
                                  <p:stCondLst>
                                    <p:cond delay="0"/>
                                  </p:stCondLst>
                                  <p:childTnLst>
                                    <p:animEffect transition="out" filter="fade">
                                      <p:cBhvr>
                                        <p:cTn id="45" dur="500" tmFilter="0, 0; .2, .5; .8, .5; 1, 0"/>
                                        <p:tgtEl>
                                          <p:spTgt spid="4219"/>
                                        </p:tgtEl>
                                      </p:cBhvr>
                                    </p:animEffect>
                                    <p:animScale>
                                      <p:cBhvr>
                                        <p:cTn id="46" dur="250" autoRev="1" fill="hold"/>
                                        <p:tgtEl>
                                          <p:spTgt spid="4219"/>
                                        </p:tgtEl>
                                      </p:cBhvr>
                                      <p:by x="105000" y="105000"/>
                                    </p:animScale>
                                  </p:childTnLst>
                                </p:cTn>
                              </p:par>
                              <p:par>
                                <p:cTn id="47" presetID="26" presetClass="emph" presetSubtype="0" fill="hold" grpId="0" nodeType="withEffect">
                                  <p:stCondLst>
                                    <p:cond delay="0"/>
                                  </p:stCondLst>
                                  <p:childTnLst>
                                    <p:animEffect transition="out" filter="fade">
                                      <p:cBhvr>
                                        <p:cTn id="48" dur="500" tmFilter="0, 0; .2, .5; .8, .5; 1, 0"/>
                                        <p:tgtEl>
                                          <p:spTgt spid="4218"/>
                                        </p:tgtEl>
                                      </p:cBhvr>
                                    </p:animEffect>
                                    <p:animScale>
                                      <p:cBhvr>
                                        <p:cTn id="49" dur="250" autoRev="1" fill="hold"/>
                                        <p:tgtEl>
                                          <p:spTgt spid="4218"/>
                                        </p:tgtEl>
                                      </p:cBhvr>
                                      <p:by x="105000" y="105000"/>
                                    </p:animScale>
                                  </p:childTnLst>
                                </p:cTn>
                              </p:par>
                              <p:par>
                                <p:cTn id="50" presetID="26" presetClass="emph" presetSubtype="0" fill="hold" nodeType="withEffect">
                                  <p:stCondLst>
                                    <p:cond delay="0"/>
                                  </p:stCondLst>
                                  <p:childTnLst>
                                    <p:animEffect transition="out" filter="fade">
                                      <p:cBhvr>
                                        <p:cTn id="51" dur="500" tmFilter="0, 0; .2, .5; .8, .5; 1, 0"/>
                                        <p:tgtEl>
                                          <p:spTgt spid="4226"/>
                                        </p:tgtEl>
                                      </p:cBhvr>
                                    </p:animEffect>
                                    <p:animScale>
                                      <p:cBhvr>
                                        <p:cTn id="52" dur="250" autoRev="1" fill="hold"/>
                                        <p:tgtEl>
                                          <p:spTgt spid="4226"/>
                                        </p:tgtEl>
                                      </p:cBhvr>
                                      <p:by x="105000" y="105000"/>
                                    </p:animScale>
                                  </p:childTnLst>
                                </p:cTn>
                              </p:par>
                              <p:par>
                                <p:cTn id="53" presetID="26" presetClass="emph" presetSubtype="0" fill="hold" nodeType="withEffect">
                                  <p:stCondLst>
                                    <p:cond delay="0"/>
                                  </p:stCondLst>
                                  <p:childTnLst>
                                    <p:animEffect transition="out" filter="fade">
                                      <p:cBhvr>
                                        <p:cTn id="54" dur="500" tmFilter="0, 0; .2, .5; .8, .5; 1, 0"/>
                                        <p:tgtEl>
                                          <p:spTgt spid="4225"/>
                                        </p:tgtEl>
                                      </p:cBhvr>
                                    </p:animEffect>
                                    <p:animScale>
                                      <p:cBhvr>
                                        <p:cTn id="55" dur="250" autoRev="1" fill="hold"/>
                                        <p:tgtEl>
                                          <p:spTgt spid="4225"/>
                                        </p:tgtEl>
                                      </p:cBhvr>
                                      <p:by x="105000" y="105000"/>
                                    </p:animScale>
                                  </p:childTnLst>
                                </p:cTn>
                              </p:par>
                              <p:par>
                                <p:cTn id="56" presetID="26" presetClass="emph" presetSubtype="0" fill="hold" grpId="0" nodeType="withEffect">
                                  <p:stCondLst>
                                    <p:cond delay="0"/>
                                  </p:stCondLst>
                                  <p:childTnLst>
                                    <p:animEffect transition="out" filter="fade">
                                      <p:cBhvr>
                                        <p:cTn id="57" dur="500" tmFilter="0, 0; .2, .5; .8, .5; 1, 0"/>
                                        <p:tgtEl>
                                          <p:spTgt spid="4222"/>
                                        </p:tgtEl>
                                      </p:cBhvr>
                                    </p:animEffect>
                                    <p:animScale>
                                      <p:cBhvr>
                                        <p:cTn id="58" dur="250" autoRev="1" fill="hold"/>
                                        <p:tgtEl>
                                          <p:spTgt spid="4222"/>
                                        </p:tgtEl>
                                      </p:cBhvr>
                                      <p:by x="105000" y="105000"/>
                                    </p:animScale>
                                  </p:childTnLst>
                                </p:cTn>
                              </p:par>
                              <p:par>
                                <p:cTn id="59" presetID="26" presetClass="emph" presetSubtype="0" fill="hold" nodeType="withEffect">
                                  <p:stCondLst>
                                    <p:cond delay="0"/>
                                  </p:stCondLst>
                                  <p:childTnLst>
                                    <p:animEffect transition="out" filter="fade">
                                      <p:cBhvr>
                                        <p:cTn id="60" dur="500" tmFilter="0, 0; .2, .5; .8, .5; 1, 0"/>
                                        <p:tgtEl>
                                          <p:spTgt spid="4223"/>
                                        </p:tgtEl>
                                      </p:cBhvr>
                                    </p:animEffect>
                                    <p:animScale>
                                      <p:cBhvr>
                                        <p:cTn id="61" dur="250" autoRev="1" fill="hold"/>
                                        <p:tgtEl>
                                          <p:spTgt spid="4223"/>
                                        </p:tgtEl>
                                      </p:cBhvr>
                                      <p:by x="105000" y="105000"/>
                                    </p:animScale>
                                  </p:childTnLst>
                                </p:cTn>
                              </p:par>
                              <p:par>
                                <p:cTn id="62" presetID="26" presetClass="emph" presetSubtype="0" fill="hold" grpId="0" nodeType="withEffect">
                                  <p:stCondLst>
                                    <p:cond delay="0"/>
                                  </p:stCondLst>
                                  <p:childTnLst>
                                    <p:animEffect transition="out" filter="fade">
                                      <p:cBhvr>
                                        <p:cTn id="63" dur="500" tmFilter="0, 0; .2, .5; .8, .5; 1, 0"/>
                                        <p:tgtEl>
                                          <p:spTgt spid="4215"/>
                                        </p:tgtEl>
                                      </p:cBhvr>
                                    </p:animEffect>
                                    <p:animScale>
                                      <p:cBhvr>
                                        <p:cTn id="64" dur="250" autoRev="1" fill="hold"/>
                                        <p:tgtEl>
                                          <p:spTgt spid="42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7" grpId="0" animBg="1"/>
      <p:bldP spid="4208" grpId="0" animBg="1"/>
      <p:bldP spid="4229" grpId="0"/>
      <p:bldP spid="59" grpId="0" animBg="1"/>
      <p:bldP spid="4228" grpId="0"/>
      <p:bldP spid="56" grpId="0"/>
      <p:bldP spid="57" grpId="0" animBg="1"/>
      <p:bldP spid="4215" grpId="0"/>
      <p:bldP spid="4217" grpId="0"/>
      <p:bldP spid="4218" grpId="0"/>
      <p:bldP spid="4222" grpId="0"/>
      <p:bldP spid="5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4248"/>
        <p:cNvGrpSpPr/>
        <p:nvPr/>
      </p:nvGrpSpPr>
      <p:grpSpPr>
        <a:xfrm>
          <a:off x="0" y="0"/>
          <a:ext cx="0" cy="0"/>
          <a:chOff x="0" y="0"/>
          <a:chExt cx="0" cy="0"/>
        </a:xfrm>
      </p:grpSpPr>
      <p:sp>
        <p:nvSpPr>
          <p:cNvPr id="4249" name="Google Shape;4249;p152"/>
          <p:cNvSpPr txBox="1">
            <a:spLocks noGrp="1"/>
          </p:cNvSpPr>
          <p:nvPr>
            <p:ph type="title"/>
          </p:nvPr>
        </p:nvSpPr>
        <p:spPr>
          <a:xfrm>
            <a:off x="530225" y="692150"/>
            <a:ext cx="7497763" cy="70643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Relationships: Semantic Unit Identifiers</a:t>
            </a:r>
            <a:endParaRPr/>
          </a:p>
        </p:txBody>
      </p:sp>
      <p:pic>
        <p:nvPicPr>
          <p:cNvPr id="4250" name="Google Shape;4250;p152" descr="P:\digital.bevaring.dk\Illustrations\web\Lovgivning_LegalRestrictions_DigitalPreservation.png"/>
          <p:cNvPicPr preferRelativeResize="0"/>
          <p:nvPr/>
        </p:nvPicPr>
        <p:blipFill rotWithShape="1">
          <a:blip r:embed="rId3">
            <a:alphaModFix/>
          </a:blip>
          <a:srcRect/>
          <a:stretch/>
        </p:blipFill>
        <p:spPr>
          <a:xfrm>
            <a:off x="4356100" y="1125538"/>
            <a:ext cx="630238" cy="854075"/>
          </a:xfrm>
          <a:prstGeom prst="rect">
            <a:avLst/>
          </a:prstGeom>
          <a:noFill/>
          <a:ln>
            <a:noFill/>
          </a:ln>
        </p:spPr>
      </p:pic>
      <p:grpSp>
        <p:nvGrpSpPr>
          <p:cNvPr id="4251" name="Google Shape;4251;p152"/>
          <p:cNvGrpSpPr/>
          <p:nvPr/>
        </p:nvGrpSpPr>
        <p:grpSpPr>
          <a:xfrm>
            <a:off x="468313" y="4148138"/>
            <a:ext cx="1104900" cy="1071562"/>
            <a:chOff x="1475656" y="4797152"/>
            <a:chExt cx="1372080" cy="1252440"/>
          </a:xfrm>
        </p:grpSpPr>
        <p:pic>
          <p:nvPicPr>
            <p:cNvPr id="4252" name="Google Shape;4252;p152" descr="P:\digital.bevaring.dk\Illustrations\web\Bevaringsmetoder_PreservationMethods_DigitalPreservation.png"/>
            <p:cNvPicPr preferRelativeResize="0"/>
            <p:nvPr/>
          </p:nvPicPr>
          <p:blipFill rotWithShape="1">
            <a:blip r:embed="rId4">
              <a:alphaModFix/>
            </a:blip>
            <a:srcRect/>
            <a:stretch/>
          </p:blipFill>
          <p:spPr>
            <a:xfrm>
              <a:off x="1475656" y="4797152"/>
              <a:ext cx="1372080" cy="1252440"/>
            </a:xfrm>
            <a:prstGeom prst="rect">
              <a:avLst/>
            </a:prstGeom>
            <a:noFill/>
            <a:ln>
              <a:noFill/>
            </a:ln>
          </p:spPr>
        </p:pic>
        <p:sp>
          <p:nvSpPr>
            <p:cNvPr id="4253" name="Google Shape;4253;p152"/>
            <p:cNvSpPr/>
            <p:nvPr/>
          </p:nvSpPr>
          <p:spPr>
            <a:xfrm>
              <a:off x="1836418" y="4797152"/>
              <a:ext cx="287821" cy="35996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sp>
        <p:nvSpPr>
          <p:cNvPr id="4254" name="Google Shape;4254;p152"/>
          <p:cNvSpPr/>
          <p:nvPr/>
        </p:nvSpPr>
        <p:spPr>
          <a:xfrm>
            <a:off x="3924300" y="4795838"/>
            <a:ext cx="1417638" cy="82867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Event</a:t>
            </a:r>
            <a:endParaRPr/>
          </a:p>
        </p:txBody>
      </p:sp>
      <p:sp>
        <p:nvSpPr>
          <p:cNvPr id="4255" name="Google Shape;4255;p152"/>
          <p:cNvSpPr txBox="1"/>
          <p:nvPr/>
        </p:nvSpPr>
        <p:spPr>
          <a:xfrm rot="1560000">
            <a:off x="1541463" y="4603750"/>
            <a:ext cx="2493962" cy="39528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Noto Sans Symbols"/>
              <a:buNone/>
            </a:pPr>
            <a:r>
              <a:rPr lang="en-US" sz="1600" b="0" i="0" u="none" strike="noStrike" cap="none" dirty="0" err="1">
                <a:solidFill>
                  <a:srgbClr val="000000"/>
                </a:solidFill>
                <a:latin typeface="Verdana"/>
                <a:ea typeface="Verdana"/>
                <a:cs typeface="Verdana"/>
                <a:sym typeface="Verdana"/>
              </a:rPr>
              <a:t>linkingObjectIdentifier</a:t>
            </a:r>
            <a:r>
              <a:rPr lang="en-US" sz="1600" b="0" i="0" u="none" strike="noStrike" cap="none" dirty="0">
                <a:solidFill>
                  <a:srgbClr val="000000"/>
                </a:solidFill>
                <a:latin typeface="Verdana"/>
                <a:ea typeface="Verdana"/>
                <a:cs typeface="Verdana"/>
                <a:sym typeface="Verdana"/>
              </a:rPr>
              <a:t> </a:t>
            </a:r>
            <a:endParaRPr sz="1600" b="0" i="0" u="none" strike="noStrike" cap="none" dirty="0">
              <a:solidFill>
                <a:srgbClr val="000000"/>
              </a:solidFill>
              <a:latin typeface="Verdana"/>
              <a:ea typeface="Verdana"/>
              <a:cs typeface="Verdana"/>
              <a:sym typeface="Verdana"/>
            </a:endParaRPr>
          </a:p>
        </p:txBody>
      </p:sp>
      <p:pic>
        <p:nvPicPr>
          <p:cNvPr id="4257" name="Google Shape;4257;p152" descr="P:\digital.bevaring.dk\Illustrations\web\Begivenheder_Events_DigitalPreservation.png"/>
          <p:cNvPicPr preferRelativeResize="0"/>
          <p:nvPr/>
        </p:nvPicPr>
        <p:blipFill rotWithShape="1">
          <a:blip r:embed="rId5">
            <a:alphaModFix/>
          </a:blip>
          <a:srcRect/>
          <a:stretch/>
        </p:blipFill>
        <p:spPr>
          <a:xfrm>
            <a:off x="4340225" y="5746750"/>
            <a:ext cx="942975" cy="777875"/>
          </a:xfrm>
          <a:prstGeom prst="rect">
            <a:avLst/>
          </a:prstGeom>
          <a:noFill/>
          <a:ln>
            <a:noFill/>
          </a:ln>
        </p:spPr>
      </p:pic>
      <p:sp>
        <p:nvSpPr>
          <p:cNvPr id="4258" name="Google Shape;4258;p152"/>
          <p:cNvSpPr txBox="1"/>
          <p:nvPr/>
        </p:nvSpPr>
        <p:spPr>
          <a:xfrm rot="-1440000">
            <a:off x="1654175" y="2571750"/>
            <a:ext cx="2473325" cy="3397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Verdana"/>
              <a:buNone/>
            </a:pPr>
            <a:r>
              <a:rPr lang="en-US" sz="1600" b="0" i="0" u="none" strike="noStrike" cap="none">
                <a:solidFill>
                  <a:srgbClr val="000000"/>
                </a:solidFill>
                <a:latin typeface="Verdana"/>
                <a:ea typeface="Verdana"/>
                <a:cs typeface="Verdana"/>
                <a:sym typeface="Verdana"/>
              </a:rPr>
              <a:t>linkingObjectIdentifier</a:t>
            </a:r>
            <a:endParaRPr/>
          </a:p>
        </p:txBody>
      </p:sp>
      <p:sp>
        <p:nvSpPr>
          <p:cNvPr id="4259" name="Google Shape;4259;p152"/>
          <p:cNvSpPr txBox="1"/>
          <p:nvPr/>
        </p:nvSpPr>
        <p:spPr>
          <a:xfrm rot="1670113">
            <a:off x="5180013" y="2620963"/>
            <a:ext cx="2405062" cy="3381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Verdana"/>
              <a:buNone/>
            </a:pPr>
            <a:r>
              <a:rPr lang="en-US" sz="1600" b="0" i="0" u="none" strike="noStrike" cap="none">
                <a:solidFill>
                  <a:srgbClr val="000000"/>
                </a:solidFill>
                <a:latin typeface="Verdana"/>
                <a:ea typeface="Verdana"/>
                <a:cs typeface="Verdana"/>
                <a:sym typeface="Verdana"/>
              </a:rPr>
              <a:t>linkingAgentIdentifier</a:t>
            </a:r>
            <a:endParaRPr/>
          </a:p>
        </p:txBody>
      </p:sp>
      <p:cxnSp>
        <p:nvCxnSpPr>
          <p:cNvPr id="4260" name="Google Shape;4260;p152"/>
          <p:cNvCxnSpPr/>
          <p:nvPr/>
        </p:nvCxnSpPr>
        <p:spPr>
          <a:xfrm flipH="1">
            <a:off x="1260475" y="2060575"/>
            <a:ext cx="2663825" cy="1295400"/>
          </a:xfrm>
          <a:prstGeom prst="straightConnector1">
            <a:avLst/>
          </a:prstGeom>
          <a:noFill/>
          <a:ln w="28575" cap="flat" cmpd="sng">
            <a:solidFill>
              <a:schemeClr val="accent1"/>
            </a:solidFill>
            <a:prstDash val="solid"/>
            <a:round/>
            <a:headEnd type="stealth" w="med" len="med"/>
            <a:tailEnd type="none" w="sm" len="sm"/>
          </a:ln>
        </p:spPr>
      </p:cxnSp>
      <p:cxnSp>
        <p:nvCxnSpPr>
          <p:cNvPr id="4261" name="Google Shape;4261;p152"/>
          <p:cNvCxnSpPr>
            <a:stCxn id="4262" idx="1"/>
            <a:endCxn id="4263" idx="0"/>
          </p:cNvCxnSpPr>
          <p:nvPr/>
        </p:nvCxnSpPr>
        <p:spPr>
          <a:xfrm flipH="1">
            <a:off x="1847188" y="2404269"/>
            <a:ext cx="2078700" cy="953400"/>
          </a:xfrm>
          <a:prstGeom prst="straightConnector1">
            <a:avLst/>
          </a:prstGeom>
          <a:noFill/>
          <a:ln w="28575" cap="flat" cmpd="sng">
            <a:solidFill>
              <a:schemeClr val="accent1"/>
            </a:solidFill>
            <a:prstDash val="solid"/>
            <a:round/>
            <a:headEnd type="none" w="sm" len="sm"/>
            <a:tailEnd type="stealth" w="med" len="med"/>
          </a:ln>
        </p:spPr>
      </p:cxnSp>
      <p:cxnSp>
        <p:nvCxnSpPr>
          <p:cNvPr id="4264" name="Google Shape;4264;p152"/>
          <p:cNvCxnSpPr/>
          <p:nvPr/>
        </p:nvCxnSpPr>
        <p:spPr>
          <a:xfrm rot="10800000">
            <a:off x="5292725" y="2016125"/>
            <a:ext cx="2468563" cy="1339850"/>
          </a:xfrm>
          <a:prstGeom prst="straightConnector1">
            <a:avLst/>
          </a:prstGeom>
          <a:noFill/>
          <a:ln w="28575" cap="flat" cmpd="sng">
            <a:solidFill>
              <a:schemeClr val="accent1"/>
            </a:solidFill>
            <a:prstDash val="solid"/>
            <a:round/>
            <a:headEnd type="none" w="sm" len="sm"/>
            <a:tailEnd type="stealth" w="med" len="med"/>
          </a:ln>
        </p:spPr>
      </p:cxnSp>
      <p:sp>
        <p:nvSpPr>
          <p:cNvPr id="4265" name="Google Shape;4265;p152"/>
          <p:cNvSpPr txBox="1"/>
          <p:nvPr/>
        </p:nvSpPr>
        <p:spPr>
          <a:xfrm rot="-1800000">
            <a:off x="5292725" y="4867275"/>
            <a:ext cx="2384425" cy="3349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Verdana"/>
              <a:buNone/>
            </a:pPr>
            <a:r>
              <a:rPr lang="en-US" sz="1600" b="0" i="0" u="none" strike="noStrike" cap="none">
                <a:solidFill>
                  <a:srgbClr val="000000"/>
                </a:solidFill>
                <a:latin typeface="Verdana"/>
                <a:ea typeface="Verdana"/>
                <a:cs typeface="Verdana"/>
                <a:sym typeface="Verdana"/>
              </a:rPr>
              <a:t>linkingEventIdentifier</a:t>
            </a:r>
            <a:endParaRPr sz="1800" b="0" i="0" u="none" strike="noStrike" cap="none">
              <a:solidFill>
                <a:srgbClr val="000000"/>
              </a:solidFill>
              <a:latin typeface="Verdana"/>
              <a:ea typeface="Verdana"/>
              <a:cs typeface="Verdana"/>
              <a:sym typeface="Verdana"/>
            </a:endParaRPr>
          </a:p>
        </p:txBody>
      </p:sp>
      <p:sp>
        <p:nvSpPr>
          <p:cNvPr id="4266" name="Google Shape;4266;p152"/>
          <p:cNvSpPr txBox="1"/>
          <p:nvPr/>
        </p:nvSpPr>
        <p:spPr>
          <a:xfrm rot="1679500">
            <a:off x="4703763" y="2338388"/>
            <a:ext cx="3598862" cy="3381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Verdana"/>
              <a:buNone/>
            </a:pPr>
            <a:r>
              <a:rPr lang="en-US" sz="1600" b="0" i="0" u="none" strike="noStrike" cap="none">
                <a:solidFill>
                  <a:srgbClr val="000000"/>
                </a:solidFill>
                <a:latin typeface="Verdana"/>
                <a:ea typeface="Verdana"/>
                <a:cs typeface="Verdana"/>
                <a:sym typeface="Verdana"/>
              </a:rPr>
              <a:t>linkingRightsStatementIdentifier </a:t>
            </a:r>
            <a:endParaRPr/>
          </a:p>
        </p:txBody>
      </p:sp>
      <p:cxnSp>
        <p:nvCxnSpPr>
          <p:cNvPr id="4267" name="Google Shape;4267;p152"/>
          <p:cNvCxnSpPr/>
          <p:nvPr/>
        </p:nvCxnSpPr>
        <p:spPr>
          <a:xfrm rot="10800000">
            <a:off x="1189038" y="4148138"/>
            <a:ext cx="2808287" cy="1439862"/>
          </a:xfrm>
          <a:prstGeom prst="straightConnector1">
            <a:avLst/>
          </a:prstGeom>
          <a:noFill/>
          <a:ln w="28575" cap="flat" cmpd="sng">
            <a:solidFill>
              <a:schemeClr val="accent1"/>
            </a:solidFill>
            <a:prstDash val="solid"/>
            <a:round/>
            <a:headEnd type="stealth" w="med" len="med"/>
            <a:tailEnd type="none" w="sm" len="sm"/>
          </a:ln>
        </p:spPr>
      </p:cxnSp>
      <p:sp>
        <p:nvSpPr>
          <p:cNvPr id="4268" name="Google Shape;4268;p152"/>
          <p:cNvSpPr/>
          <p:nvPr/>
        </p:nvSpPr>
        <p:spPr>
          <a:xfrm rot="1620000">
            <a:off x="1601788" y="4976813"/>
            <a:ext cx="2459037" cy="3381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Verdana"/>
              <a:buNone/>
            </a:pPr>
            <a:r>
              <a:rPr lang="en-US" sz="1600" b="0" i="0" u="none" strike="noStrike" cap="none" dirty="0" err="1">
                <a:solidFill>
                  <a:srgbClr val="000000"/>
                </a:solidFill>
                <a:latin typeface="Verdana"/>
                <a:ea typeface="Verdana"/>
                <a:cs typeface="Verdana"/>
                <a:sym typeface="Verdana"/>
              </a:rPr>
              <a:t>linkingEventIdentifier</a:t>
            </a:r>
            <a:r>
              <a:rPr lang="en-US" sz="1600" b="0" i="0" u="none" strike="noStrike" cap="none" dirty="0">
                <a:solidFill>
                  <a:srgbClr val="000000"/>
                </a:solidFill>
                <a:latin typeface="Verdana"/>
                <a:ea typeface="Verdana"/>
                <a:cs typeface="Verdana"/>
                <a:sym typeface="Verdana"/>
              </a:rPr>
              <a:t> </a:t>
            </a:r>
            <a:endParaRPr dirty="0"/>
          </a:p>
        </p:txBody>
      </p:sp>
      <p:sp>
        <p:nvSpPr>
          <p:cNvPr id="4269" name="Google Shape;4269;p152"/>
          <p:cNvSpPr/>
          <p:nvPr/>
        </p:nvSpPr>
        <p:spPr>
          <a:xfrm rot="-1560000">
            <a:off x="731838" y="2416175"/>
            <a:ext cx="3600450" cy="3397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Verdana"/>
              <a:buNone/>
            </a:pPr>
            <a:r>
              <a:rPr lang="en-US" sz="1600" b="0" i="0" u="none" strike="noStrike" cap="none">
                <a:solidFill>
                  <a:srgbClr val="000000"/>
                </a:solidFill>
                <a:latin typeface="Verdana"/>
                <a:ea typeface="Verdana"/>
                <a:cs typeface="Verdana"/>
                <a:sym typeface="Verdana"/>
              </a:rPr>
              <a:t>linkingRightsStatementIdentifier </a:t>
            </a:r>
            <a:endParaRPr/>
          </a:p>
        </p:txBody>
      </p:sp>
      <p:sp>
        <p:nvSpPr>
          <p:cNvPr id="4262" name="Google Shape;4262;p152"/>
          <p:cNvSpPr/>
          <p:nvPr/>
        </p:nvSpPr>
        <p:spPr>
          <a:xfrm>
            <a:off x="3925888" y="1990725"/>
            <a:ext cx="1417637" cy="827088"/>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Rights</a:t>
            </a:r>
            <a:endParaRPr/>
          </a:p>
        </p:txBody>
      </p:sp>
      <p:sp>
        <p:nvSpPr>
          <p:cNvPr id="4270" name="Google Shape;4270;p152"/>
          <p:cNvSpPr txBox="1"/>
          <p:nvPr/>
        </p:nvSpPr>
        <p:spPr>
          <a:xfrm rot="-1800000" flipH="1">
            <a:off x="5124450" y="4600575"/>
            <a:ext cx="2405063" cy="33813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Verdana"/>
              <a:buNone/>
            </a:pPr>
            <a:r>
              <a:rPr lang="en-US" sz="1600" b="0" i="0" u="none" strike="noStrike" cap="none">
                <a:solidFill>
                  <a:srgbClr val="000000"/>
                </a:solidFill>
                <a:latin typeface="Verdana"/>
                <a:ea typeface="Verdana"/>
                <a:cs typeface="Verdana"/>
                <a:sym typeface="Verdana"/>
              </a:rPr>
              <a:t>linkingAgentIdentifier</a:t>
            </a:r>
            <a:endParaRPr/>
          </a:p>
        </p:txBody>
      </p:sp>
      <p:cxnSp>
        <p:nvCxnSpPr>
          <p:cNvPr id="4271" name="Google Shape;4271;p152"/>
          <p:cNvCxnSpPr/>
          <p:nvPr/>
        </p:nvCxnSpPr>
        <p:spPr>
          <a:xfrm flipH="1">
            <a:off x="5292725" y="4184650"/>
            <a:ext cx="2468563" cy="1403350"/>
          </a:xfrm>
          <a:prstGeom prst="straightConnector1">
            <a:avLst/>
          </a:prstGeom>
          <a:noFill/>
          <a:ln w="28575" cap="flat" cmpd="sng">
            <a:solidFill>
              <a:schemeClr val="accent1"/>
            </a:solidFill>
            <a:prstDash val="solid"/>
            <a:round/>
            <a:headEnd type="none" w="sm" len="sm"/>
            <a:tailEnd type="stealth" w="med" len="med"/>
          </a:ln>
        </p:spPr>
      </p:cxnSp>
      <p:cxnSp>
        <p:nvCxnSpPr>
          <p:cNvPr id="4272" name="Google Shape;4272;p152"/>
          <p:cNvCxnSpPr>
            <a:stCxn id="4263" idx="2"/>
            <a:endCxn id="4254" idx="1"/>
          </p:cNvCxnSpPr>
          <p:nvPr/>
        </p:nvCxnSpPr>
        <p:spPr>
          <a:xfrm>
            <a:off x="1847056" y="4186238"/>
            <a:ext cx="2077200" cy="1023900"/>
          </a:xfrm>
          <a:prstGeom prst="straightConnector1">
            <a:avLst/>
          </a:prstGeom>
          <a:noFill/>
          <a:ln w="28575" cap="flat" cmpd="sng">
            <a:solidFill>
              <a:schemeClr val="accent1"/>
            </a:solidFill>
            <a:prstDash val="solid"/>
            <a:round/>
            <a:headEnd type="stealth" w="med" len="med"/>
            <a:tailEnd type="none" w="sm" len="sm"/>
          </a:ln>
        </p:spPr>
      </p:cxnSp>
      <p:sp>
        <p:nvSpPr>
          <p:cNvPr id="4273" name="Google Shape;4273;p152"/>
          <p:cNvSpPr/>
          <p:nvPr/>
        </p:nvSpPr>
        <p:spPr>
          <a:xfrm>
            <a:off x="6469200" y="3355975"/>
            <a:ext cx="1417638" cy="82867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Agent</a:t>
            </a:r>
            <a:endParaRPr/>
          </a:p>
        </p:txBody>
      </p:sp>
      <p:cxnSp>
        <p:nvCxnSpPr>
          <p:cNvPr id="4274" name="Google Shape;4274;p152"/>
          <p:cNvCxnSpPr>
            <a:stCxn id="4273" idx="2"/>
            <a:endCxn id="4254" idx="3"/>
          </p:cNvCxnSpPr>
          <p:nvPr/>
        </p:nvCxnSpPr>
        <p:spPr>
          <a:xfrm flipH="1">
            <a:off x="5342019" y="4184650"/>
            <a:ext cx="1836000" cy="1025400"/>
          </a:xfrm>
          <a:prstGeom prst="straightConnector1">
            <a:avLst/>
          </a:prstGeom>
          <a:noFill/>
          <a:ln w="28575" cap="flat" cmpd="sng">
            <a:solidFill>
              <a:schemeClr val="accent1"/>
            </a:solidFill>
            <a:prstDash val="solid"/>
            <a:round/>
            <a:headEnd type="stealth" w="med" len="med"/>
            <a:tailEnd type="none" w="sm" len="sm"/>
          </a:ln>
        </p:spPr>
      </p:cxnSp>
      <p:cxnSp>
        <p:nvCxnSpPr>
          <p:cNvPr id="4275" name="Google Shape;4275;p152"/>
          <p:cNvCxnSpPr>
            <a:stCxn id="4262" idx="3"/>
          </p:cNvCxnSpPr>
          <p:nvPr/>
        </p:nvCxnSpPr>
        <p:spPr>
          <a:xfrm>
            <a:off x="5343525" y="2404269"/>
            <a:ext cx="1819200" cy="951000"/>
          </a:xfrm>
          <a:prstGeom prst="straightConnector1">
            <a:avLst/>
          </a:prstGeom>
          <a:noFill/>
          <a:ln w="28575" cap="flat" cmpd="sng">
            <a:solidFill>
              <a:schemeClr val="accent1"/>
            </a:solidFill>
            <a:prstDash val="solid"/>
            <a:round/>
            <a:headEnd type="none" w="sm" len="sm"/>
            <a:tailEnd type="stealth" w="med" len="med"/>
          </a:ln>
        </p:spPr>
      </p:cxnSp>
      <p:cxnSp>
        <p:nvCxnSpPr>
          <p:cNvPr id="4276" name="Google Shape;4276;p152"/>
          <p:cNvCxnSpPr>
            <a:stCxn id="4263" idx="3"/>
            <a:endCxn id="4273" idx="1"/>
          </p:cNvCxnSpPr>
          <p:nvPr/>
        </p:nvCxnSpPr>
        <p:spPr>
          <a:xfrm rot="10800000" flipH="1">
            <a:off x="2555875" y="3770401"/>
            <a:ext cx="3913200" cy="1500"/>
          </a:xfrm>
          <a:prstGeom prst="straightConnector1">
            <a:avLst/>
          </a:prstGeom>
          <a:noFill/>
          <a:ln w="28575" cap="flat" cmpd="sng">
            <a:solidFill>
              <a:srgbClr val="C0C0C0"/>
            </a:solidFill>
            <a:prstDash val="solid"/>
            <a:round/>
            <a:headEnd type="stealth" w="med" len="med"/>
            <a:tailEnd type="none" w="sm" len="sm"/>
          </a:ln>
        </p:spPr>
      </p:cxnSp>
      <p:grpSp>
        <p:nvGrpSpPr>
          <p:cNvPr id="45" name="Gruppe 44"/>
          <p:cNvGrpSpPr/>
          <p:nvPr/>
        </p:nvGrpSpPr>
        <p:grpSpPr>
          <a:xfrm>
            <a:off x="7626728" y="4276745"/>
            <a:ext cx="1143840" cy="814348"/>
            <a:chOff x="7310207" y="3514369"/>
            <a:chExt cx="1143840" cy="814348"/>
          </a:xfrm>
        </p:grpSpPr>
        <p:grpSp>
          <p:nvGrpSpPr>
            <p:cNvPr id="46" name="Gruppe 60"/>
            <p:cNvGrpSpPr>
              <a:grpSpLocks/>
            </p:cNvGrpSpPr>
            <p:nvPr/>
          </p:nvGrpSpPr>
          <p:grpSpPr bwMode="auto">
            <a:xfrm>
              <a:off x="7990869" y="3623913"/>
              <a:ext cx="463178" cy="556102"/>
              <a:chOff x="8551729" y="4221090"/>
              <a:chExt cx="592277" cy="504056"/>
            </a:xfrm>
          </p:grpSpPr>
          <p:grpSp>
            <p:nvGrpSpPr>
              <p:cNvPr id="55" name="Gruppe 39"/>
              <p:cNvGrpSpPr>
                <a:grpSpLocks/>
              </p:cNvGrpSpPr>
              <p:nvPr/>
            </p:nvGrpSpPr>
            <p:grpSpPr bwMode="auto">
              <a:xfrm>
                <a:off x="8573490" y="4221090"/>
                <a:ext cx="570516" cy="504056"/>
                <a:chOff x="1547677" y="4797157"/>
                <a:chExt cx="901205" cy="1196752"/>
              </a:xfrm>
            </p:grpSpPr>
            <p:sp>
              <p:nvSpPr>
                <p:cNvPr id="57" name="Rektangel 56"/>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58" name="Billede 57" descr="house.png"/>
                <p:cNvPicPr>
                  <a:picLocks noChangeAspect="1"/>
                </p:cNvPicPr>
                <p:nvPr/>
              </p:nvPicPr>
              <p:blipFill>
                <a:blip r:embed="rId6"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56" name="Picture 3" descr="P:\ConferencesAndJournals\iPres\2016\PREMIS\Karakterisering_DigitalBevaring.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7" name="Billede 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48" name="Gruppe 47"/>
            <p:cNvGrpSpPr/>
            <p:nvPr/>
          </p:nvGrpSpPr>
          <p:grpSpPr>
            <a:xfrm>
              <a:off x="7675295" y="3799563"/>
              <a:ext cx="316631" cy="529154"/>
              <a:chOff x="7520134" y="4865665"/>
              <a:chExt cx="331676" cy="583948"/>
            </a:xfrm>
          </p:grpSpPr>
          <p:sp>
            <p:nvSpPr>
              <p:cNvPr id="50" name="Rektangel 49"/>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1" name="Rektangel 50"/>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2" name="Rektangel 51"/>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3" name="Rektangel 52"/>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54" name="Billede 5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49" name="Billede 4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
        <p:nvSpPr>
          <p:cNvPr id="59" name="Google Shape;4207;p151"/>
          <p:cNvSpPr/>
          <p:nvPr/>
        </p:nvSpPr>
        <p:spPr>
          <a:xfrm rot="-5400000">
            <a:off x="629445" y="3536156"/>
            <a:ext cx="550862" cy="4794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C0C0C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sp>
        <p:nvSpPr>
          <p:cNvPr id="60" name="Google Shape;4208;p151"/>
          <p:cNvSpPr/>
          <p:nvPr/>
        </p:nvSpPr>
        <p:spPr>
          <a:xfrm rot="-5400000">
            <a:off x="629445" y="3536156"/>
            <a:ext cx="550862" cy="4794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C0C0C0"/>
            </a:solidFill>
            <a:prstDash val="solid"/>
            <a:round/>
            <a:headEnd type="stealth" w="med" len="med"/>
            <a:tailEnd type="stealth" w="med" len="med"/>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sp>
        <p:nvSpPr>
          <p:cNvPr id="4263" name="Google Shape;4263;p152"/>
          <p:cNvSpPr/>
          <p:nvPr/>
        </p:nvSpPr>
        <p:spPr>
          <a:xfrm>
            <a:off x="1138238" y="3357563"/>
            <a:ext cx="1417637" cy="82867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Object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4260"/>
                                        </p:tgtEl>
                                      </p:cBhvr>
                                    </p:animEffect>
                                    <p:animScale>
                                      <p:cBhvr>
                                        <p:cTn id="7" dur="250" autoRev="1" fill="hold"/>
                                        <p:tgtEl>
                                          <p:spTgt spid="4260"/>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4269"/>
                                        </p:tgtEl>
                                      </p:cBhvr>
                                    </p:animEffect>
                                    <p:animScale>
                                      <p:cBhvr>
                                        <p:cTn id="10" dur="250" autoRev="1" fill="hold"/>
                                        <p:tgtEl>
                                          <p:spTgt spid="4269"/>
                                        </p:tgtEl>
                                      </p:cBhvr>
                                      <p:by x="105000" y="105000"/>
                                    </p:animScale>
                                  </p:childTnLst>
                                </p:cTn>
                              </p:par>
                              <p:par>
                                <p:cTn id="11" presetID="26" presetClass="emph" presetSubtype="0" fill="hold" grpId="0" nodeType="withEffect">
                                  <p:stCondLst>
                                    <p:cond delay="0"/>
                                  </p:stCondLst>
                                  <p:childTnLst>
                                    <p:animEffect transition="out" filter="fade">
                                      <p:cBhvr>
                                        <p:cTn id="12" dur="500" tmFilter="0, 0; .2, .5; .8, .5; 1, 0"/>
                                        <p:tgtEl>
                                          <p:spTgt spid="4268"/>
                                        </p:tgtEl>
                                      </p:cBhvr>
                                    </p:animEffect>
                                    <p:animScale>
                                      <p:cBhvr>
                                        <p:cTn id="13" dur="250" autoRev="1" fill="hold"/>
                                        <p:tgtEl>
                                          <p:spTgt spid="4268"/>
                                        </p:tgtEl>
                                      </p:cBhvr>
                                      <p:by x="105000" y="105000"/>
                                    </p:animScale>
                                  </p:childTnLst>
                                </p:cTn>
                              </p:par>
                              <p:par>
                                <p:cTn id="14" presetID="26" presetClass="emph" presetSubtype="0" fill="hold" nodeType="withEffect">
                                  <p:stCondLst>
                                    <p:cond delay="0"/>
                                  </p:stCondLst>
                                  <p:childTnLst>
                                    <p:animEffect transition="out" filter="fade">
                                      <p:cBhvr>
                                        <p:cTn id="15" dur="500" tmFilter="0, 0; .2, .5; .8, .5; 1, 0"/>
                                        <p:tgtEl>
                                          <p:spTgt spid="4267"/>
                                        </p:tgtEl>
                                      </p:cBhvr>
                                    </p:animEffect>
                                    <p:animScale>
                                      <p:cBhvr>
                                        <p:cTn id="16" dur="250" autoRev="1" fill="hold"/>
                                        <p:tgtEl>
                                          <p:spTgt spid="426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68" grpId="0"/>
      <p:bldP spid="426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4295"/>
        <p:cNvGrpSpPr/>
        <p:nvPr/>
      </p:nvGrpSpPr>
      <p:grpSpPr>
        <a:xfrm>
          <a:off x="0" y="0"/>
          <a:ext cx="0" cy="0"/>
          <a:chOff x="0" y="0"/>
          <a:chExt cx="0" cy="0"/>
        </a:xfrm>
      </p:grpSpPr>
      <p:sp>
        <p:nvSpPr>
          <p:cNvPr id="4296" name="Google Shape;4296;p153"/>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Linking </a:t>
            </a:r>
            <a:r>
              <a:rPr lang="en-US" u="sng"/>
              <a:t>Objects</a:t>
            </a:r>
            <a:r>
              <a:rPr lang="en-US"/>
              <a:t> with Agents and Events</a:t>
            </a:r>
            <a:endParaRPr/>
          </a:p>
        </p:txBody>
      </p:sp>
      <p:sp>
        <p:nvSpPr>
          <p:cNvPr id="4297" name="Google Shape;4297;p153"/>
          <p:cNvSpPr txBox="1">
            <a:spLocks noGrp="1"/>
          </p:cNvSpPr>
          <p:nvPr>
            <p:ph type="body" idx="1"/>
          </p:nvPr>
        </p:nvSpPr>
        <p:spPr>
          <a:xfrm>
            <a:off x="530225" y="1412875"/>
            <a:ext cx="7497763" cy="5016500"/>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920"/>
              <a:buChar char="▪"/>
            </a:pPr>
            <a:r>
              <a:rPr lang="en-US" sz="2400" b="1"/>
              <a:t>linkingRightsStatementIdentifier</a:t>
            </a:r>
            <a:endParaRPr/>
          </a:p>
          <a:p>
            <a:pPr marL="639763" lvl="1" indent="-236537" algn="l" rtl="0">
              <a:spcBef>
                <a:spcPts val="550"/>
              </a:spcBef>
              <a:spcAft>
                <a:spcPts val="0"/>
              </a:spcAft>
              <a:buSzPts val="2000"/>
              <a:buChar char="◦"/>
            </a:pPr>
            <a:r>
              <a:rPr lang="en-US" b="1"/>
              <a:t>linkingRightsStatementIdentifierType</a:t>
            </a:r>
            <a:endParaRPr b="1"/>
          </a:p>
          <a:p>
            <a:pPr marL="639763" lvl="1" indent="-236537" algn="l" rtl="0">
              <a:spcBef>
                <a:spcPts val="550"/>
              </a:spcBef>
              <a:spcAft>
                <a:spcPts val="0"/>
              </a:spcAft>
              <a:buSzPts val="2000"/>
              <a:buChar char="◦"/>
            </a:pPr>
            <a:r>
              <a:rPr lang="en-US" b="1"/>
              <a:t>linkingRightsStatementIdentifierValue </a:t>
            </a:r>
            <a:endParaRPr b="1"/>
          </a:p>
          <a:p>
            <a:pPr marL="365125" lvl="0" indent="-282575" algn="l" rtl="0">
              <a:spcBef>
                <a:spcPts val="600"/>
              </a:spcBef>
              <a:spcAft>
                <a:spcPts val="0"/>
              </a:spcAft>
              <a:buSzPts val="1920"/>
              <a:buChar char="▪"/>
            </a:pPr>
            <a:r>
              <a:rPr lang="en-US" sz="2400" b="1"/>
              <a:t>linkingEventIdentifier</a:t>
            </a:r>
            <a:endParaRPr/>
          </a:p>
          <a:p>
            <a:pPr marL="639763" lvl="1" indent="-236537" algn="l" rtl="0">
              <a:spcBef>
                <a:spcPts val="550"/>
              </a:spcBef>
              <a:spcAft>
                <a:spcPts val="0"/>
              </a:spcAft>
              <a:buSzPts val="2000"/>
              <a:buChar char="◦"/>
            </a:pPr>
            <a:r>
              <a:rPr lang="en-US" b="1"/>
              <a:t>linkingEventIdentifierType</a:t>
            </a:r>
            <a:endParaRPr/>
          </a:p>
          <a:p>
            <a:pPr marL="639763" lvl="1" indent="-236537" algn="l" rtl="0">
              <a:spcBef>
                <a:spcPts val="550"/>
              </a:spcBef>
              <a:spcAft>
                <a:spcPts val="0"/>
              </a:spcAft>
              <a:buSzPts val="2000"/>
              <a:buChar char="◦"/>
            </a:pPr>
            <a:r>
              <a:rPr lang="en-US" b="1"/>
              <a:t>linkingEventIdentifierValue</a:t>
            </a:r>
            <a:endParaRPr/>
          </a:p>
          <a:p>
            <a:pPr marL="639763" lvl="1" indent="-109537" algn="l" rtl="0">
              <a:spcBef>
                <a:spcPts val="550"/>
              </a:spcBef>
              <a:spcAft>
                <a:spcPts val="0"/>
              </a:spcAft>
              <a:buSzPts val="2000"/>
              <a:buNone/>
            </a:pPr>
            <a:endParaRPr/>
          </a:p>
          <a:p>
            <a:pPr marL="128587" lvl="0" indent="0" algn="l" rtl="0">
              <a:spcBef>
                <a:spcPts val="600"/>
              </a:spcBef>
              <a:spcAft>
                <a:spcPts val="0"/>
              </a:spcAft>
              <a:buSzPts val="1600"/>
              <a:buFont typeface="Noto Sans Symbols"/>
              <a:buNone/>
            </a:pPr>
            <a:r>
              <a:rPr lang="en-US" b="1"/>
              <a:t>Likewise for the other entities </a:t>
            </a:r>
            <a:endParaRPr/>
          </a:p>
          <a:p>
            <a:pPr marL="128587" lvl="0" indent="0" algn="l" rtl="0">
              <a:spcBef>
                <a:spcPts val="600"/>
              </a:spcBef>
              <a:spcAft>
                <a:spcPts val="0"/>
              </a:spcAft>
              <a:buSzPts val="1600"/>
              <a:buFont typeface="Noto Sans Symbols"/>
              <a:buNone/>
            </a:pPr>
            <a:r>
              <a:rPr lang="en-US" b="1"/>
              <a:t>except</a:t>
            </a:r>
            <a:r>
              <a:rPr lang="en-US"/>
              <a:t> there may be possibility of specifying roles, e.g. for Event because the same Agent may have a different Role in the digital Archive system</a:t>
            </a:r>
            <a:endParaRPr/>
          </a:p>
          <a:p>
            <a:pPr marL="365125" lvl="0" indent="-180975" algn="l" rtl="0">
              <a:spcBef>
                <a:spcPts val="600"/>
              </a:spcBef>
              <a:spcAft>
                <a:spcPts val="0"/>
              </a:spcAft>
              <a:buSzPts val="1600"/>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297">
                                            <p:txEl>
                                              <p:pRg st="0" end="0"/>
                                            </p:txEl>
                                          </p:spTgt>
                                        </p:tgtEl>
                                        <p:attrNameLst>
                                          <p:attrName>style.visibility</p:attrName>
                                        </p:attrNameLst>
                                      </p:cBhvr>
                                      <p:to>
                                        <p:strVal val="visible"/>
                                      </p:to>
                                    </p:set>
                                    <p:animEffect transition="in" filter="fade">
                                      <p:cBhvr>
                                        <p:cTn id="7" dur="250"/>
                                        <p:tgtEl>
                                          <p:spTgt spid="429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297">
                                            <p:txEl>
                                              <p:pRg st="1" end="1"/>
                                            </p:txEl>
                                          </p:spTgt>
                                        </p:tgtEl>
                                        <p:attrNameLst>
                                          <p:attrName>style.visibility</p:attrName>
                                        </p:attrNameLst>
                                      </p:cBhvr>
                                      <p:to>
                                        <p:strVal val="visible"/>
                                      </p:to>
                                    </p:set>
                                    <p:animEffect transition="in" filter="fade">
                                      <p:cBhvr>
                                        <p:cTn id="10" dur="250"/>
                                        <p:tgtEl>
                                          <p:spTgt spid="429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297">
                                            <p:txEl>
                                              <p:pRg st="2" end="2"/>
                                            </p:txEl>
                                          </p:spTgt>
                                        </p:tgtEl>
                                        <p:attrNameLst>
                                          <p:attrName>style.visibility</p:attrName>
                                        </p:attrNameLst>
                                      </p:cBhvr>
                                      <p:to>
                                        <p:strVal val="visible"/>
                                      </p:to>
                                    </p:set>
                                    <p:animEffect transition="in" filter="fade">
                                      <p:cBhvr>
                                        <p:cTn id="13" dur="250"/>
                                        <p:tgtEl>
                                          <p:spTgt spid="4297">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297">
                                            <p:txEl>
                                              <p:pRg st="3" end="3"/>
                                            </p:txEl>
                                          </p:spTgt>
                                        </p:tgtEl>
                                        <p:attrNameLst>
                                          <p:attrName>style.visibility</p:attrName>
                                        </p:attrNameLst>
                                      </p:cBhvr>
                                      <p:to>
                                        <p:strVal val="visible"/>
                                      </p:to>
                                    </p:set>
                                    <p:animEffect transition="in" filter="fade">
                                      <p:cBhvr>
                                        <p:cTn id="16" dur="250"/>
                                        <p:tgtEl>
                                          <p:spTgt spid="4297">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297">
                                            <p:txEl>
                                              <p:pRg st="4" end="4"/>
                                            </p:txEl>
                                          </p:spTgt>
                                        </p:tgtEl>
                                        <p:attrNameLst>
                                          <p:attrName>style.visibility</p:attrName>
                                        </p:attrNameLst>
                                      </p:cBhvr>
                                      <p:to>
                                        <p:strVal val="visible"/>
                                      </p:to>
                                    </p:set>
                                    <p:animEffect transition="in" filter="fade">
                                      <p:cBhvr>
                                        <p:cTn id="19" dur="250"/>
                                        <p:tgtEl>
                                          <p:spTgt spid="4297">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4297">
                                            <p:txEl>
                                              <p:pRg st="5" end="5"/>
                                            </p:txEl>
                                          </p:spTgt>
                                        </p:tgtEl>
                                        <p:attrNameLst>
                                          <p:attrName>style.visibility</p:attrName>
                                        </p:attrNameLst>
                                      </p:cBhvr>
                                      <p:to>
                                        <p:strVal val="visible"/>
                                      </p:to>
                                    </p:set>
                                    <p:animEffect transition="in" filter="fade">
                                      <p:cBhvr>
                                        <p:cTn id="22" dur="250"/>
                                        <p:tgtEl>
                                          <p:spTgt spid="4297">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297">
                                            <p:txEl>
                                              <p:pRg st="6" end="6"/>
                                            </p:txEl>
                                          </p:spTgt>
                                        </p:tgtEl>
                                        <p:attrNameLst>
                                          <p:attrName>style.visibility</p:attrName>
                                        </p:attrNameLst>
                                      </p:cBhvr>
                                      <p:to>
                                        <p:strVal val="visible"/>
                                      </p:to>
                                    </p:set>
                                    <p:animEffect transition="in" filter="fade">
                                      <p:cBhvr>
                                        <p:cTn id="25" dur="250"/>
                                        <p:tgtEl>
                                          <p:spTgt spid="4297">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4297">
                                            <p:txEl>
                                              <p:pRg st="7" end="7"/>
                                            </p:txEl>
                                          </p:spTgt>
                                        </p:tgtEl>
                                        <p:attrNameLst>
                                          <p:attrName>style.visibility</p:attrName>
                                        </p:attrNameLst>
                                      </p:cBhvr>
                                      <p:to>
                                        <p:strVal val="visible"/>
                                      </p:to>
                                    </p:set>
                                    <p:animEffect transition="in" filter="fade">
                                      <p:cBhvr>
                                        <p:cTn id="28" dur="250"/>
                                        <p:tgtEl>
                                          <p:spTgt spid="4297">
                                            <p:txEl>
                                              <p:pRg st="7" end="7"/>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4297">
                                            <p:txEl>
                                              <p:pRg st="8" end="8"/>
                                            </p:txEl>
                                          </p:spTgt>
                                        </p:tgtEl>
                                        <p:attrNameLst>
                                          <p:attrName>style.visibility</p:attrName>
                                        </p:attrNameLst>
                                      </p:cBhvr>
                                      <p:to>
                                        <p:strVal val="visible"/>
                                      </p:to>
                                    </p:set>
                                    <p:animEffect transition="in" filter="fade">
                                      <p:cBhvr>
                                        <p:cTn id="31" dur="250"/>
                                        <p:tgtEl>
                                          <p:spTgt spid="4297">
                                            <p:txEl>
                                              <p:pRg st="8" end="8"/>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4297">
                                            <p:txEl>
                                              <p:pRg st="9" end="9"/>
                                            </p:txEl>
                                          </p:spTgt>
                                        </p:tgtEl>
                                        <p:attrNameLst>
                                          <p:attrName>style.visibility</p:attrName>
                                        </p:attrNameLst>
                                      </p:cBhvr>
                                      <p:to>
                                        <p:strVal val="visible"/>
                                      </p:to>
                                    </p:set>
                                    <p:animEffect transition="in" filter="fade">
                                      <p:cBhvr>
                                        <p:cTn id="34" dur="250"/>
                                        <p:tgtEl>
                                          <p:spTgt spid="429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4350"/>
        <p:cNvGrpSpPr/>
        <p:nvPr/>
      </p:nvGrpSpPr>
      <p:grpSpPr>
        <a:xfrm>
          <a:off x="0" y="0"/>
          <a:ext cx="0" cy="0"/>
          <a:chOff x="0" y="0"/>
          <a:chExt cx="0" cy="0"/>
        </a:xfrm>
      </p:grpSpPr>
      <p:sp>
        <p:nvSpPr>
          <p:cNvPr id="4352" name="Google Shape;4352;p155"/>
          <p:cNvSpPr txBox="1">
            <a:spLocks noGrp="1"/>
          </p:cNvSpPr>
          <p:nvPr>
            <p:ph type="title"/>
          </p:nvPr>
        </p:nvSpPr>
        <p:spPr>
          <a:xfrm>
            <a:off x="530225" y="692150"/>
            <a:ext cx="7497763" cy="70643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Relationships: Semantic Unit Identifiers</a:t>
            </a:r>
            <a:endParaRPr/>
          </a:p>
        </p:txBody>
      </p:sp>
      <p:pic>
        <p:nvPicPr>
          <p:cNvPr id="4353" name="Google Shape;4353;p155" descr="P:\digital.bevaring.dk\Illustrations\web\Lovgivning_LegalRestrictions_DigitalPreservation.png"/>
          <p:cNvPicPr preferRelativeResize="0"/>
          <p:nvPr/>
        </p:nvPicPr>
        <p:blipFill rotWithShape="1">
          <a:blip r:embed="rId3">
            <a:alphaModFix/>
          </a:blip>
          <a:srcRect/>
          <a:stretch/>
        </p:blipFill>
        <p:spPr>
          <a:xfrm>
            <a:off x="4356100" y="1125538"/>
            <a:ext cx="630238" cy="854075"/>
          </a:xfrm>
          <a:prstGeom prst="rect">
            <a:avLst/>
          </a:prstGeom>
          <a:noFill/>
          <a:ln>
            <a:noFill/>
          </a:ln>
        </p:spPr>
      </p:pic>
      <p:grpSp>
        <p:nvGrpSpPr>
          <p:cNvPr id="4354" name="Google Shape;4354;p155"/>
          <p:cNvGrpSpPr/>
          <p:nvPr/>
        </p:nvGrpSpPr>
        <p:grpSpPr>
          <a:xfrm>
            <a:off x="468313" y="4148138"/>
            <a:ext cx="1104900" cy="1071562"/>
            <a:chOff x="1475656" y="4797152"/>
            <a:chExt cx="1372080" cy="1252440"/>
          </a:xfrm>
        </p:grpSpPr>
        <p:pic>
          <p:nvPicPr>
            <p:cNvPr id="4355" name="Google Shape;4355;p155" descr="P:\digital.bevaring.dk\Illustrations\web\Bevaringsmetoder_PreservationMethods_DigitalPreservation.png"/>
            <p:cNvPicPr preferRelativeResize="0"/>
            <p:nvPr/>
          </p:nvPicPr>
          <p:blipFill rotWithShape="1">
            <a:blip r:embed="rId4">
              <a:alphaModFix/>
            </a:blip>
            <a:srcRect/>
            <a:stretch/>
          </p:blipFill>
          <p:spPr>
            <a:xfrm>
              <a:off x="1475656" y="4797152"/>
              <a:ext cx="1372080" cy="1252440"/>
            </a:xfrm>
            <a:prstGeom prst="rect">
              <a:avLst/>
            </a:prstGeom>
            <a:noFill/>
            <a:ln>
              <a:noFill/>
            </a:ln>
          </p:spPr>
        </p:pic>
        <p:sp>
          <p:nvSpPr>
            <p:cNvPr id="4356" name="Google Shape;4356;p155"/>
            <p:cNvSpPr/>
            <p:nvPr/>
          </p:nvSpPr>
          <p:spPr>
            <a:xfrm>
              <a:off x="1836418" y="4797152"/>
              <a:ext cx="287821" cy="35996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sp>
        <p:nvSpPr>
          <p:cNvPr id="4357" name="Google Shape;4357;p155"/>
          <p:cNvSpPr/>
          <p:nvPr/>
        </p:nvSpPr>
        <p:spPr>
          <a:xfrm>
            <a:off x="3924300" y="4795838"/>
            <a:ext cx="1417638" cy="82867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Event</a:t>
            </a:r>
            <a:endParaRPr/>
          </a:p>
        </p:txBody>
      </p:sp>
      <p:sp>
        <p:nvSpPr>
          <p:cNvPr id="4358" name="Google Shape;4358;p155"/>
          <p:cNvSpPr txBox="1"/>
          <p:nvPr/>
        </p:nvSpPr>
        <p:spPr>
          <a:xfrm rot="1560000">
            <a:off x="1881188" y="4679950"/>
            <a:ext cx="2124075" cy="39528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Noto Sans Symbols"/>
              <a:buNone/>
            </a:pPr>
            <a:r>
              <a:rPr lang="en-US" sz="1800" b="0" i="0" u="none" strike="noStrike" cap="none">
                <a:solidFill>
                  <a:srgbClr val="000000"/>
                </a:solidFill>
                <a:latin typeface="Verdana"/>
                <a:ea typeface="Verdana"/>
                <a:cs typeface="Verdana"/>
                <a:sym typeface="Verdana"/>
              </a:rPr>
              <a:t>Identifier </a:t>
            </a:r>
            <a:endParaRPr/>
          </a:p>
        </p:txBody>
      </p:sp>
      <p:pic>
        <p:nvPicPr>
          <p:cNvPr id="4359" name="Google Shape;4359;p155" descr="P:\digital.bevaring.dk\Illustrations\web\Begivenheder_Events_DigitalPreservation.png"/>
          <p:cNvPicPr preferRelativeResize="0"/>
          <p:nvPr/>
        </p:nvPicPr>
        <p:blipFill rotWithShape="1">
          <a:blip r:embed="rId5">
            <a:alphaModFix/>
          </a:blip>
          <a:srcRect/>
          <a:stretch/>
        </p:blipFill>
        <p:spPr>
          <a:xfrm>
            <a:off x="4340225" y="5746750"/>
            <a:ext cx="942975" cy="777875"/>
          </a:xfrm>
          <a:prstGeom prst="rect">
            <a:avLst/>
          </a:prstGeom>
          <a:noFill/>
          <a:ln>
            <a:noFill/>
          </a:ln>
        </p:spPr>
      </p:pic>
      <p:sp>
        <p:nvSpPr>
          <p:cNvPr id="4360" name="Google Shape;4360;p155"/>
          <p:cNvSpPr txBox="1"/>
          <p:nvPr/>
        </p:nvSpPr>
        <p:spPr>
          <a:xfrm rot="-1440000">
            <a:off x="2338388" y="2557463"/>
            <a:ext cx="1247775" cy="368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a:t>
            </a:r>
            <a:endParaRPr/>
          </a:p>
        </p:txBody>
      </p:sp>
      <p:sp>
        <p:nvSpPr>
          <p:cNvPr id="4361" name="Google Shape;4361;p155"/>
          <p:cNvSpPr txBox="1"/>
          <p:nvPr/>
        </p:nvSpPr>
        <p:spPr>
          <a:xfrm rot="1800000">
            <a:off x="5584825" y="2576513"/>
            <a:ext cx="1247775" cy="368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a:t>
            </a:r>
            <a:endParaRPr/>
          </a:p>
        </p:txBody>
      </p:sp>
      <p:cxnSp>
        <p:nvCxnSpPr>
          <p:cNvPr id="4362" name="Google Shape;4362;p155"/>
          <p:cNvCxnSpPr>
            <a:stCxn id="4363" idx="1"/>
            <a:endCxn id="4364" idx="0"/>
          </p:cNvCxnSpPr>
          <p:nvPr/>
        </p:nvCxnSpPr>
        <p:spPr>
          <a:xfrm flipH="1">
            <a:off x="1847188" y="2404269"/>
            <a:ext cx="2078700" cy="953400"/>
          </a:xfrm>
          <a:prstGeom prst="straightConnector1">
            <a:avLst/>
          </a:prstGeom>
          <a:noFill/>
          <a:ln w="28575" cap="flat" cmpd="sng">
            <a:solidFill>
              <a:schemeClr val="accent1"/>
            </a:solidFill>
            <a:prstDash val="solid"/>
            <a:round/>
            <a:headEnd type="stealth" w="med" len="med"/>
            <a:tailEnd type="stealth" w="med" len="med"/>
          </a:ln>
        </p:spPr>
      </p:cxnSp>
      <p:sp>
        <p:nvSpPr>
          <p:cNvPr id="4363" name="Google Shape;4363;p155"/>
          <p:cNvSpPr/>
          <p:nvPr/>
        </p:nvSpPr>
        <p:spPr>
          <a:xfrm>
            <a:off x="3925888" y="1990725"/>
            <a:ext cx="1417637" cy="827088"/>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Rights</a:t>
            </a:r>
            <a:endParaRPr/>
          </a:p>
        </p:txBody>
      </p:sp>
      <p:sp>
        <p:nvSpPr>
          <p:cNvPr id="4365" name="Google Shape;4365;p155"/>
          <p:cNvSpPr txBox="1"/>
          <p:nvPr/>
        </p:nvSpPr>
        <p:spPr>
          <a:xfrm rot="-1860000" flipH="1">
            <a:off x="5643563" y="4587875"/>
            <a:ext cx="1247775" cy="3698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Identifier</a:t>
            </a:r>
            <a:endParaRPr/>
          </a:p>
        </p:txBody>
      </p:sp>
      <p:sp>
        <p:nvSpPr>
          <p:cNvPr id="4364" name="Google Shape;4364;p155"/>
          <p:cNvSpPr/>
          <p:nvPr/>
        </p:nvSpPr>
        <p:spPr>
          <a:xfrm>
            <a:off x="1138238" y="3357563"/>
            <a:ext cx="1417637" cy="82867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Object</a:t>
            </a:r>
            <a:endParaRPr/>
          </a:p>
        </p:txBody>
      </p:sp>
      <p:cxnSp>
        <p:nvCxnSpPr>
          <p:cNvPr id="4366" name="Google Shape;4366;p155"/>
          <p:cNvCxnSpPr>
            <a:stCxn id="4364" idx="2"/>
            <a:endCxn id="4357" idx="1"/>
          </p:cNvCxnSpPr>
          <p:nvPr/>
        </p:nvCxnSpPr>
        <p:spPr>
          <a:xfrm>
            <a:off x="1847056" y="4186238"/>
            <a:ext cx="2077200" cy="1023900"/>
          </a:xfrm>
          <a:prstGeom prst="straightConnector1">
            <a:avLst/>
          </a:prstGeom>
          <a:noFill/>
          <a:ln w="28575" cap="flat" cmpd="sng">
            <a:solidFill>
              <a:schemeClr val="accent1"/>
            </a:solidFill>
            <a:prstDash val="solid"/>
            <a:round/>
            <a:headEnd type="stealth" w="med" len="med"/>
            <a:tailEnd type="stealth" w="med" len="med"/>
          </a:ln>
        </p:spPr>
      </p:cxnSp>
      <p:sp>
        <p:nvSpPr>
          <p:cNvPr id="4367" name="Google Shape;4367;p155"/>
          <p:cNvSpPr/>
          <p:nvPr/>
        </p:nvSpPr>
        <p:spPr>
          <a:xfrm>
            <a:off x="6469200" y="3355975"/>
            <a:ext cx="1417637" cy="828675"/>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Agent</a:t>
            </a:r>
            <a:endParaRPr/>
          </a:p>
        </p:txBody>
      </p:sp>
      <p:cxnSp>
        <p:nvCxnSpPr>
          <p:cNvPr id="4368" name="Google Shape;4368;p155"/>
          <p:cNvCxnSpPr>
            <a:stCxn id="4367" idx="2"/>
            <a:endCxn id="4357" idx="3"/>
          </p:cNvCxnSpPr>
          <p:nvPr/>
        </p:nvCxnSpPr>
        <p:spPr>
          <a:xfrm flipH="1">
            <a:off x="5342019" y="4184650"/>
            <a:ext cx="1836000" cy="1025400"/>
          </a:xfrm>
          <a:prstGeom prst="straightConnector1">
            <a:avLst/>
          </a:prstGeom>
          <a:noFill/>
          <a:ln w="28575" cap="flat" cmpd="sng">
            <a:solidFill>
              <a:schemeClr val="accent1"/>
            </a:solidFill>
            <a:prstDash val="solid"/>
            <a:round/>
            <a:headEnd type="stealth" w="med" len="med"/>
            <a:tailEnd type="stealth" w="med" len="med"/>
          </a:ln>
        </p:spPr>
      </p:cxnSp>
      <p:cxnSp>
        <p:nvCxnSpPr>
          <p:cNvPr id="4369" name="Google Shape;4369;p155"/>
          <p:cNvCxnSpPr>
            <a:stCxn id="4363" idx="3"/>
            <a:endCxn id="4367" idx="0"/>
          </p:cNvCxnSpPr>
          <p:nvPr/>
        </p:nvCxnSpPr>
        <p:spPr>
          <a:xfrm>
            <a:off x="5343525" y="2404269"/>
            <a:ext cx="1834500" cy="951600"/>
          </a:xfrm>
          <a:prstGeom prst="straightConnector1">
            <a:avLst/>
          </a:prstGeom>
          <a:noFill/>
          <a:ln w="28575" cap="flat" cmpd="sng">
            <a:solidFill>
              <a:schemeClr val="accent1"/>
            </a:solidFill>
            <a:prstDash val="solid"/>
            <a:round/>
            <a:headEnd type="stealth" w="med" len="med"/>
            <a:tailEnd type="stealth" w="med" len="med"/>
          </a:ln>
        </p:spPr>
      </p:cxnSp>
      <p:cxnSp>
        <p:nvCxnSpPr>
          <p:cNvPr id="4370" name="Google Shape;4370;p155"/>
          <p:cNvCxnSpPr>
            <a:stCxn id="4364" idx="3"/>
            <a:endCxn id="4367" idx="1"/>
          </p:cNvCxnSpPr>
          <p:nvPr/>
        </p:nvCxnSpPr>
        <p:spPr>
          <a:xfrm rot="10800000" flipH="1">
            <a:off x="2555875" y="3770401"/>
            <a:ext cx="3913200" cy="1500"/>
          </a:xfrm>
          <a:prstGeom prst="straightConnector1">
            <a:avLst/>
          </a:prstGeom>
          <a:noFill/>
          <a:ln w="28575" cap="flat" cmpd="sng">
            <a:solidFill>
              <a:srgbClr val="A5A5A5"/>
            </a:solidFill>
            <a:prstDash val="solid"/>
            <a:round/>
            <a:headEnd type="stealth" w="med" len="med"/>
            <a:tailEnd type="none" w="sm" len="sm"/>
          </a:ln>
        </p:spPr>
      </p:cxnSp>
      <p:sp>
        <p:nvSpPr>
          <p:cNvPr id="4371" name="Google Shape;4371;p155"/>
          <p:cNvSpPr txBox="1"/>
          <p:nvPr/>
        </p:nvSpPr>
        <p:spPr>
          <a:xfrm>
            <a:off x="3895725" y="3419475"/>
            <a:ext cx="1247775" cy="3698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1800"/>
              <a:buFont typeface="Verdana"/>
              <a:buNone/>
            </a:pPr>
            <a:r>
              <a:rPr lang="en-US" sz="1800" b="0" i="0" u="none" strike="noStrike" cap="none">
                <a:solidFill>
                  <a:srgbClr val="7F7F7F"/>
                </a:solidFill>
                <a:latin typeface="Verdana"/>
                <a:ea typeface="Verdana"/>
                <a:cs typeface="Verdana"/>
                <a:sym typeface="Verdana"/>
              </a:rPr>
              <a:t>Identifier</a:t>
            </a:r>
            <a:endParaRPr/>
          </a:p>
        </p:txBody>
      </p:sp>
      <p:sp>
        <p:nvSpPr>
          <p:cNvPr id="4372" name="Google Shape;4372;p155"/>
          <p:cNvSpPr txBox="1"/>
          <p:nvPr/>
        </p:nvSpPr>
        <p:spPr>
          <a:xfrm rot="-3109843">
            <a:off x="102394" y="3064669"/>
            <a:ext cx="1247775" cy="369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dirty="0">
                <a:solidFill>
                  <a:srgbClr val="000000"/>
                </a:solidFill>
                <a:latin typeface="Verdana"/>
                <a:ea typeface="Verdana"/>
                <a:cs typeface="Verdana"/>
                <a:sym typeface="Verdana"/>
              </a:rPr>
              <a:t>Identifier</a:t>
            </a:r>
            <a:endParaRPr dirty="0"/>
          </a:p>
        </p:txBody>
      </p:sp>
      <p:grpSp>
        <p:nvGrpSpPr>
          <p:cNvPr id="39" name="Gruppe 38"/>
          <p:cNvGrpSpPr/>
          <p:nvPr/>
        </p:nvGrpSpPr>
        <p:grpSpPr>
          <a:xfrm>
            <a:off x="7626728" y="4276745"/>
            <a:ext cx="1143840" cy="814348"/>
            <a:chOff x="7310207" y="3514369"/>
            <a:chExt cx="1143840" cy="814348"/>
          </a:xfrm>
        </p:grpSpPr>
        <p:grpSp>
          <p:nvGrpSpPr>
            <p:cNvPr id="40" name="Gruppe 60"/>
            <p:cNvGrpSpPr>
              <a:grpSpLocks/>
            </p:cNvGrpSpPr>
            <p:nvPr/>
          </p:nvGrpSpPr>
          <p:grpSpPr bwMode="auto">
            <a:xfrm>
              <a:off x="7990869" y="3623913"/>
              <a:ext cx="463178" cy="556102"/>
              <a:chOff x="8551729" y="4221090"/>
              <a:chExt cx="592277" cy="504056"/>
            </a:xfrm>
          </p:grpSpPr>
          <p:grpSp>
            <p:nvGrpSpPr>
              <p:cNvPr id="49" name="Gruppe 39"/>
              <p:cNvGrpSpPr>
                <a:grpSpLocks/>
              </p:cNvGrpSpPr>
              <p:nvPr/>
            </p:nvGrpSpPr>
            <p:grpSpPr bwMode="auto">
              <a:xfrm>
                <a:off x="8573490" y="4221090"/>
                <a:ext cx="570516" cy="504056"/>
                <a:chOff x="1547677" y="4797157"/>
                <a:chExt cx="901205" cy="1196752"/>
              </a:xfrm>
            </p:grpSpPr>
            <p:sp>
              <p:nvSpPr>
                <p:cNvPr id="51" name="Rektangel 50"/>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52" name="Billede 51" descr="house.png"/>
                <p:cNvPicPr>
                  <a:picLocks noChangeAspect="1"/>
                </p:cNvPicPr>
                <p:nvPr/>
              </p:nvPicPr>
              <p:blipFill>
                <a:blip r:embed="rId6"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50" name="Picture 3" descr="P:\ConferencesAndJournals\iPres\2016\PREMIS\Karakterisering_DigitalBevaring.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1" name="Billede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42" name="Gruppe 41"/>
            <p:cNvGrpSpPr/>
            <p:nvPr/>
          </p:nvGrpSpPr>
          <p:grpSpPr>
            <a:xfrm>
              <a:off x="7675295" y="3799563"/>
              <a:ext cx="316631" cy="529154"/>
              <a:chOff x="7520134" y="4865665"/>
              <a:chExt cx="331676" cy="583948"/>
            </a:xfrm>
          </p:grpSpPr>
          <p:sp>
            <p:nvSpPr>
              <p:cNvPr id="44" name="Rektangel 43"/>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5" name="Rektangel 44"/>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6" name="Rektangel 45"/>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7" name="Rektangel 46"/>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48" name="Billede 4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43" name="Billede 4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
        <p:nvSpPr>
          <p:cNvPr id="53" name="Google Shape;4207;p151"/>
          <p:cNvSpPr/>
          <p:nvPr/>
        </p:nvSpPr>
        <p:spPr>
          <a:xfrm rot="-5400000">
            <a:off x="610395" y="3536156"/>
            <a:ext cx="550862" cy="4794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sp>
        <p:nvSpPr>
          <p:cNvPr id="54" name="Google Shape;4208;p151"/>
          <p:cNvSpPr/>
          <p:nvPr/>
        </p:nvSpPr>
        <p:spPr>
          <a:xfrm rot="-5400000">
            <a:off x="610395" y="3536156"/>
            <a:ext cx="550862" cy="479425"/>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stealth" w="med" len="med"/>
            <a:tailEnd type="stealth" w="med" len="med"/>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53"/>
                                        </p:tgtEl>
                                      </p:cBhvr>
                                    </p:animEffect>
                                    <p:animScale>
                                      <p:cBhvr>
                                        <p:cTn id="7" dur="250" autoRev="1" fill="hold"/>
                                        <p:tgtEl>
                                          <p:spTgt spid="53"/>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4372"/>
                                        </p:tgtEl>
                                      </p:cBhvr>
                                    </p:animEffect>
                                    <p:animScale>
                                      <p:cBhvr>
                                        <p:cTn id="10" dur="250" autoRev="1" fill="hold"/>
                                        <p:tgtEl>
                                          <p:spTgt spid="437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72" grpId="0"/>
      <p:bldP spid="53"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4393"/>
        <p:cNvGrpSpPr/>
        <p:nvPr/>
      </p:nvGrpSpPr>
      <p:grpSpPr>
        <a:xfrm>
          <a:off x="0" y="0"/>
          <a:ext cx="0" cy="0"/>
          <a:chOff x="0" y="0"/>
          <a:chExt cx="0" cy="0"/>
        </a:xfrm>
      </p:grpSpPr>
      <p:grpSp>
        <p:nvGrpSpPr>
          <p:cNvPr id="4394" name="Google Shape;4394;p156"/>
          <p:cNvGrpSpPr/>
          <p:nvPr/>
        </p:nvGrpSpPr>
        <p:grpSpPr>
          <a:xfrm>
            <a:off x="395288" y="692150"/>
            <a:ext cx="1012825" cy="1008063"/>
            <a:chOff x="1475656" y="4797152"/>
            <a:chExt cx="1372080" cy="1252440"/>
          </a:xfrm>
        </p:grpSpPr>
        <p:pic>
          <p:nvPicPr>
            <p:cNvPr id="4395" name="Google Shape;4395;p156"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4396" name="Google Shape;4396;p156"/>
            <p:cNvSpPr/>
            <p:nvPr/>
          </p:nvSpPr>
          <p:spPr>
            <a:xfrm>
              <a:off x="1834805" y="4797152"/>
              <a:ext cx="288180" cy="36094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grpSp>
        <p:nvGrpSpPr>
          <p:cNvPr id="4397" name="Google Shape;4397;p156"/>
          <p:cNvGrpSpPr/>
          <p:nvPr/>
        </p:nvGrpSpPr>
        <p:grpSpPr>
          <a:xfrm>
            <a:off x="1466851" y="1168796"/>
            <a:ext cx="1089026" cy="392907"/>
            <a:chOff x="965497" y="3194850"/>
            <a:chExt cx="1686094" cy="645705"/>
          </a:xfrm>
        </p:grpSpPr>
        <p:sp>
          <p:nvSpPr>
            <p:cNvPr id="4398" name="Google Shape;4398;p156"/>
            <p:cNvSpPr/>
            <p:nvPr/>
          </p:nvSpPr>
          <p:spPr>
            <a:xfrm>
              <a:off x="1358463" y="3194850"/>
              <a:ext cx="1293128" cy="645705"/>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Object</a:t>
              </a:r>
              <a:endParaRPr sz="1200" b="1" i="0" u="none" strike="noStrike" cap="none">
                <a:solidFill>
                  <a:srgbClr val="FFFFFF"/>
                </a:solidFill>
                <a:latin typeface="Times New Roman"/>
                <a:ea typeface="Times New Roman"/>
                <a:cs typeface="Times New Roman"/>
                <a:sym typeface="Times New Roman"/>
              </a:endParaRPr>
            </a:p>
          </p:txBody>
        </p:sp>
        <p:sp>
          <p:nvSpPr>
            <p:cNvPr id="4399" name="Google Shape;4399;p156"/>
            <p:cNvSpPr/>
            <p:nvPr/>
          </p:nvSpPr>
          <p:spPr>
            <a:xfrm rot="-5400000">
              <a:off x="968976" y="3302065"/>
              <a:ext cx="431700" cy="438658"/>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1905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200" b="0" i="0" u="none" strike="noStrike" cap="none">
                <a:solidFill>
                  <a:srgbClr val="000000"/>
                </a:solidFill>
                <a:latin typeface="Gill Sans"/>
                <a:ea typeface="Gill Sans"/>
                <a:cs typeface="Gill Sans"/>
                <a:sym typeface="Gill Sans"/>
              </a:endParaRPr>
            </a:p>
          </p:txBody>
        </p:sp>
      </p:grpSp>
      <p:sp>
        <p:nvSpPr>
          <p:cNvPr id="4400" name="Google Shape;4400;p156"/>
          <p:cNvSpPr txBox="1">
            <a:spLocks noGrp="1"/>
          </p:cNvSpPr>
          <p:nvPr>
            <p:ph type="title"/>
          </p:nvPr>
        </p:nvSpPr>
        <p:spPr>
          <a:xfrm>
            <a:off x="3203575" y="698501"/>
            <a:ext cx="5113338" cy="706437"/>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dirty="0"/>
              <a:t>Objects and their interrelations</a:t>
            </a:r>
            <a:endParaRPr dirty="0"/>
          </a:p>
        </p:txBody>
      </p:sp>
      <p:sp>
        <p:nvSpPr>
          <p:cNvPr id="4401" name="Google Shape;4401;p156"/>
          <p:cNvSpPr txBox="1"/>
          <p:nvPr/>
        </p:nvSpPr>
        <p:spPr>
          <a:xfrm>
            <a:off x="3600450" y="2052638"/>
            <a:ext cx="1466850" cy="615950"/>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632423"/>
              </a:buClr>
              <a:buSzPts val="1700"/>
              <a:buFont typeface="Verdana"/>
              <a:buNone/>
            </a:pPr>
            <a:r>
              <a:rPr lang="en-US" sz="1700" b="1" i="0" u="none" strike="noStrike" cap="none">
                <a:solidFill>
                  <a:srgbClr val="632423"/>
                </a:solidFill>
                <a:latin typeface="Verdana"/>
                <a:ea typeface="Verdana"/>
                <a:cs typeface="Verdana"/>
                <a:sym typeface="Verdana"/>
              </a:rPr>
              <a:t>Intellectual Entity</a:t>
            </a:r>
            <a:endParaRPr/>
          </a:p>
        </p:txBody>
      </p:sp>
      <p:sp>
        <p:nvSpPr>
          <p:cNvPr id="4402" name="Google Shape;4402;p156"/>
          <p:cNvSpPr txBox="1"/>
          <p:nvPr/>
        </p:nvSpPr>
        <p:spPr>
          <a:xfrm>
            <a:off x="3384550" y="3441700"/>
            <a:ext cx="1871663" cy="354013"/>
          </a:xfrm>
          <a:prstGeom prst="rect">
            <a:avLst/>
          </a:prstGeom>
          <a:noFill/>
          <a:ln>
            <a:noFill/>
          </a:ln>
        </p:spPr>
        <p:txBody>
          <a:bodyPr spcFirstLastPara="1" wrap="square" lIns="0" tIns="45700" rIns="0" bIns="45700" anchor="t" anchorCtr="0">
            <a:spAutoFit/>
          </a:bodyPr>
          <a:lstStyle/>
          <a:p>
            <a:pPr marL="0" marR="0" lvl="0" indent="0" algn="l" rtl="0">
              <a:lnSpc>
                <a:spcPct val="100000"/>
              </a:lnSpc>
              <a:spcBef>
                <a:spcPts val="0"/>
              </a:spcBef>
              <a:spcAft>
                <a:spcPts val="0"/>
              </a:spcAft>
              <a:buClr>
                <a:srgbClr val="632423"/>
              </a:buClr>
              <a:buSzPts val="1700"/>
              <a:buFont typeface="Verdana"/>
              <a:buNone/>
            </a:pPr>
            <a:r>
              <a:rPr lang="en-US" sz="1700" b="1" i="0" u="none" strike="noStrike" cap="none">
                <a:solidFill>
                  <a:srgbClr val="632423"/>
                </a:solidFill>
                <a:latin typeface="Verdana"/>
                <a:ea typeface="Verdana"/>
                <a:cs typeface="Verdana"/>
                <a:sym typeface="Verdana"/>
              </a:rPr>
              <a:t>Representation</a:t>
            </a:r>
            <a:endParaRPr/>
          </a:p>
        </p:txBody>
      </p:sp>
      <p:sp>
        <p:nvSpPr>
          <p:cNvPr id="4403" name="Google Shape;4403;p156"/>
          <p:cNvSpPr txBox="1"/>
          <p:nvPr/>
        </p:nvSpPr>
        <p:spPr>
          <a:xfrm>
            <a:off x="4103688" y="4705350"/>
            <a:ext cx="439737" cy="354013"/>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632423"/>
              </a:buClr>
              <a:buSzPts val="1700"/>
              <a:buFont typeface="Verdana"/>
              <a:buNone/>
            </a:pPr>
            <a:r>
              <a:rPr lang="en-US" sz="1700" b="1" i="0" u="none" strike="noStrike" cap="none">
                <a:solidFill>
                  <a:srgbClr val="632423"/>
                </a:solidFill>
                <a:latin typeface="Verdana"/>
                <a:ea typeface="Verdana"/>
                <a:cs typeface="Verdana"/>
                <a:sym typeface="Verdana"/>
              </a:rPr>
              <a:t>File</a:t>
            </a:r>
            <a:endParaRPr/>
          </a:p>
        </p:txBody>
      </p:sp>
      <p:cxnSp>
        <p:nvCxnSpPr>
          <p:cNvPr id="4404" name="Google Shape;4404;p156"/>
          <p:cNvCxnSpPr>
            <a:stCxn id="4403" idx="0"/>
            <a:endCxn id="4402" idx="2"/>
          </p:cNvCxnSpPr>
          <p:nvPr/>
        </p:nvCxnSpPr>
        <p:spPr>
          <a:xfrm rot="10800000">
            <a:off x="4320257" y="3795750"/>
            <a:ext cx="3300" cy="909600"/>
          </a:xfrm>
          <a:prstGeom prst="straightConnector1">
            <a:avLst/>
          </a:prstGeom>
          <a:noFill/>
          <a:ln w="15875" cap="flat" cmpd="sng">
            <a:solidFill>
              <a:schemeClr val="accent1"/>
            </a:solidFill>
            <a:prstDash val="solid"/>
            <a:round/>
            <a:headEnd type="none" w="sm" len="sm"/>
            <a:tailEnd type="triangle" w="lg" len="lg"/>
          </a:ln>
        </p:spPr>
      </p:cxnSp>
      <p:sp>
        <p:nvSpPr>
          <p:cNvPr id="4405" name="Google Shape;4405;p156"/>
          <p:cNvSpPr txBox="1"/>
          <p:nvPr/>
        </p:nvSpPr>
        <p:spPr>
          <a:xfrm>
            <a:off x="7092950" y="3336925"/>
            <a:ext cx="1827213" cy="3079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Verdana"/>
              <a:buNone/>
            </a:pPr>
            <a:r>
              <a:rPr lang="en-US" sz="1400" b="0" i="0" u="none" strike="noStrike" cap="none">
                <a:solidFill>
                  <a:srgbClr val="000000"/>
                </a:solidFill>
                <a:latin typeface="Verdana"/>
                <a:ea typeface="Verdana"/>
                <a:cs typeface="Verdana"/>
                <a:sym typeface="Verdana"/>
              </a:rPr>
              <a:t>represents</a:t>
            </a:r>
            <a:endParaRPr/>
          </a:p>
        </p:txBody>
      </p:sp>
      <p:sp>
        <p:nvSpPr>
          <p:cNvPr id="4406" name="Google Shape;4406;p156"/>
          <p:cNvSpPr txBox="1"/>
          <p:nvPr/>
        </p:nvSpPr>
        <p:spPr>
          <a:xfrm>
            <a:off x="1187450" y="4508500"/>
            <a:ext cx="977900" cy="739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Verdana"/>
              <a:buNone/>
            </a:pPr>
            <a:r>
              <a:rPr lang="en-US" sz="1400" b="0" i="0" u="none" strike="noStrike" cap="none" dirty="0">
                <a:solidFill>
                  <a:srgbClr val="000000"/>
                </a:solidFill>
                <a:latin typeface="Verdana"/>
                <a:ea typeface="Verdana"/>
                <a:cs typeface="Verdana"/>
                <a:sym typeface="Verdana"/>
              </a:rPr>
              <a:t>is included in</a:t>
            </a:r>
            <a:endParaRPr dirty="0"/>
          </a:p>
        </p:txBody>
      </p:sp>
      <p:sp>
        <p:nvSpPr>
          <p:cNvPr id="4407" name="Google Shape;4407;p156"/>
          <p:cNvSpPr txBox="1"/>
          <p:nvPr/>
        </p:nvSpPr>
        <p:spPr>
          <a:xfrm>
            <a:off x="2224088" y="2133600"/>
            <a:ext cx="1195387" cy="30797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Verdana"/>
              <a:buNone/>
            </a:pPr>
            <a:r>
              <a:rPr lang="en-US" sz="1400" b="0" i="0" u="none" strike="noStrike" cap="none">
                <a:solidFill>
                  <a:srgbClr val="000000"/>
                </a:solidFill>
                <a:latin typeface="Verdana"/>
                <a:ea typeface="Verdana"/>
                <a:cs typeface="Verdana"/>
                <a:sym typeface="Verdana"/>
              </a:rPr>
              <a:t>is part of</a:t>
            </a:r>
            <a:endParaRPr/>
          </a:p>
        </p:txBody>
      </p:sp>
      <p:sp>
        <p:nvSpPr>
          <p:cNvPr id="4408" name="Google Shape;4408;p156"/>
          <p:cNvSpPr txBox="1"/>
          <p:nvPr/>
        </p:nvSpPr>
        <p:spPr>
          <a:xfrm>
            <a:off x="3635375" y="6000750"/>
            <a:ext cx="1368425" cy="261938"/>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632423"/>
              </a:buClr>
              <a:buSzPts val="1700"/>
              <a:buFont typeface="Verdana"/>
              <a:buNone/>
            </a:pPr>
            <a:r>
              <a:rPr lang="en-US" sz="1700" b="1" i="0" u="none" strike="noStrike" cap="none">
                <a:solidFill>
                  <a:srgbClr val="632423"/>
                </a:solidFill>
                <a:latin typeface="Verdana"/>
                <a:ea typeface="Verdana"/>
                <a:cs typeface="Verdana"/>
                <a:sym typeface="Verdana"/>
              </a:rPr>
              <a:t>Bitstream</a:t>
            </a:r>
            <a:endParaRPr/>
          </a:p>
        </p:txBody>
      </p:sp>
      <p:cxnSp>
        <p:nvCxnSpPr>
          <p:cNvPr id="4409" name="Google Shape;4409;p156"/>
          <p:cNvCxnSpPr/>
          <p:nvPr/>
        </p:nvCxnSpPr>
        <p:spPr>
          <a:xfrm rot="10800000" flipH="1">
            <a:off x="6156325" y="3490913"/>
            <a:ext cx="863600" cy="134937"/>
          </a:xfrm>
          <a:prstGeom prst="straightConnector1">
            <a:avLst/>
          </a:prstGeom>
          <a:noFill/>
          <a:ln w="9525" cap="flat" cmpd="sng">
            <a:solidFill>
              <a:schemeClr val="accent1"/>
            </a:solidFill>
            <a:prstDash val="solid"/>
            <a:round/>
            <a:headEnd type="none" w="sm" len="sm"/>
            <a:tailEnd type="none" w="sm" len="sm"/>
          </a:ln>
        </p:spPr>
      </p:cxnSp>
      <p:cxnSp>
        <p:nvCxnSpPr>
          <p:cNvPr id="4410" name="Google Shape;4410;p156"/>
          <p:cNvCxnSpPr/>
          <p:nvPr/>
        </p:nvCxnSpPr>
        <p:spPr>
          <a:xfrm>
            <a:off x="5508625" y="3409950"/>
            <a:ext cx="1584325" cy="71438"/>
          </a:xfrm>
          <a:prstGeom prst="straightConnector1">
            <a:avLst/>
          </a:prstGeom>
          <a:noFill/>
          <a:ln w="9525" cap="flat" cmpd="sng">
            <a:solidFill>
              <a:schemeClr val="accent1"/>
            </a:solidFill>
            <a:prstDash val="solid"/>
            <a:round/>
            <a:headEnd type="none" w="sm" len="sm"/>
            <a:tailEnd type="none" w="sm" len="sm"/>
          </a:ln>
        </p:spPr>
      </p:cxnSp>
      <p:cxnSp>
        <p:nvCxnSpPr>
          <p:cNvPr id="4411" name="Google Shape;4411;p156"/>
          <p:cNvCxnSpPr/>
          <p:nvPr/>
        </p:nvCxnSpPr>
        <p:spPr>
          <a:xfrm rot="10800000" flipH="1">
            <a:off x="6443663" y="3481388"/>
            <a:ext cx="649287" cy="431800"/>
          </a:xfrm>
          <a:prstGeom prst="straightConnector1">
            <a:avLst/>
          </a:prstGeom>
          <a:noFill/>
          <a:ln w="9525" cap="flat" cmpd="sng">
            <a:solidFill>
              <a:schemeClr val="accent1"/>
            </a:solidFill>
            <a:prstDash val="solid"/>
            <a:round/>
            <a:headEnd type="none" w="sm" len="sm"/>
            <a:tailEnd type="none" w="sm" len="sm"/>
          </a:ln>
        </p:spPr>
      </p:cxnSp>
      <p:sp>
        <p:nvSpPr>
          <p:cNvPr id="4412" name="Google Shape;4412;p156"/>
          <p:cNvSpPr/>
          <p:nvPr/>
        </p:nvSpPr>
        <p:spPr>
          <a:xfrm>
            <a:off x="3708400" y="2328863"/>
            <a:ext cx="2735263" cy="3889375"/>
          </a:xfrm>
          <a:prstGeom prst="arc">
            <a:avLst>
              <a:gd name="adj1" fmla="val 16200000"/>
              <a:gd name="adj2" fmla="val 5470714"/>
            </a:avLst>
          </a:prstGeom>
          <a:noFill/>
          <a:ln w="28575" cap="flat" cmpd="sng">
            <a:solidFill>
              <a:schemeClr val="accent1"/>
            </a:solidFill>
            <a:prstDash val="solid"/>
            <a:round/>
            <a:headEnd type="stealth" w="lg" len="lg"/>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sp>
        <p:nvSpPr>
          <p:cNvPr id="4413" name="Google Shape;4413;p156"/>
          <p:cNvSpPr/>
          <p:nvPr/>
        </p:nvSpPr>
        <p:spPr>
          <a:xfrm>
            <a:off x="3787775" y="2422525"/>
            <a:ext cx="2297113" cy="2498725"/>
          </a:xfrm>
          <a:prstGeom prst="arc">
            <a:avLst>
              <a:gd name="adj1" fmla="val 16200000"/>
              <a:gd name="adj2" fmla="val 5470714"/>
            </a:avLst>
          </a:prstGeom>
          <a:noFill/>
          <a:ln w="28575" cap="flat" cmpd="sng">
            <a:solidFill>
              <a:schemeClr val="accent1"/>
            </a:solidFill>
            <a:prstDash val="solid"/>
            <a:round/>
            <a:headEnd type="stealth" w="lg" len="lg"/>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sp>
        <p:nvSpPr>
          <p:cNvPr id="4414" name="Google Shape;4414;p156"/>
          <p:cNvSpPr/>
          <p:nvPr/>
        </p:nvSpPr>
        <p:spPr>
          <a:xfrm>
            <a:off x="3924300" y="2514600"/>
            <a:ext cx="1655763" cy="1182688"/>
          </a:xfrm>
          <a:prstGeom prst="arc">
            <a:avLst>
              <a:gd name="adj1" fmla="val 16200000"/>
              <a:gd name="adj2" fmla="val 2245545"/>
            </a:avLst>
          </a:prstGeom>
          <a:noFill/>
          <a:ln w="28575" cap="flat" cmpd="sng">
            <a:solidFill>
              <a:schemeClr val="accent1"/>
            </a:solidFill>
            <a:prstDash val="solid"/>
            <a:round/>
            <a:headEnd type="stealth" w="lg" len="lg"/>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sp>
        <p:nvSpPr>
          <p:cNvPr id="4415" name="Google Shape;4415;p156"/>
          <p:cNvSpPr txBox="1"/>
          <p:nvPr/>
        </p:nvSpPr>
        <p:spPr>
          <a:xfrm>
            <a:off x="2051050" y="3336925"/>
            <a:ext cx="1106488" cy="30797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Verdana"/>
              <a:buNone/>
            </a:pPr>
            <a:r>
              <a:rPr lang="en-US" sz="1400" b="0" i="0" u="none" strike="noStrike" cap="none" dirty="0">
                <a:solidFill>
                  <a:srgbClr val="000000"/>
                </a:solidFill>
                <a:latin typeface="Verdana"/>
                <a:ea typeface="Verdana"/>
                <a:cs typeface="Verdana"/>
                <a:sym typeface="Verdana"/>
              </a:rPr>
              <a:t>is part of</a:t>
            </a:r>
            <a:endParaRPr dirty="0"/>
          </a:p>
        </p:txBody>
      </p:sp>
      <p:sp>
        <p:nvSpPr>
          <p:cNvPr id="4416" name="Google Shape;4416;p156"/>
          <p:cNvSpPr txBox="1"/>
          <p:nvPr/>
        </p:nvSpPr>
        <p:spPr>
          <a:xfrm>
            <a:off x="2960689" y="4633913"/>
            <a:ext cx="1008062"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Gill Sans"/>
              <a:buNone/>
            </a:pPr>
            <a:r>
              <a:rPr lang="en-US" sz="1600" b="0" i="0" u="none" strike="noStrike" cap="none" dirty="0">
                <a:solidFill>
                  <a:srgbClr val="000000"/>
                </a:solidFill>
                <a:latin typeface="Gill Sans"/>
                <a:ea typeface="Gill Sans"/>
                <a:cs typeface="Gill Sans"/>
                <a:sym typeface="Gill Sans"/>
              </a:rPr>
              <a:t>is part of</a:t>
            </a:r>
            <a:endParaRPr sz="1600" dirty="0"/>
          </a:p>
        </p:txBody>
      </p:sp>
      <p:sp>
        <p:nvSpPr>
          <p:cNvPr id="4417" name="Google Shape;4417;p156"/>
          <p:cNvSpPr txBox="1"/>
          <p:nvPr/>
        </p:nvSpPr>
        <p:spPr>
          <a:xfrm>
            <a:off x="2960689" y="5568950"/>
            <a:ext cx="1008062"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Gill Sans"/>
              <a:buNone/>
            </a:pPr>
            <a:r>
              <a:rPr lang="en-US" sz="1600" b="0" i="0" u="none" strike="noStrike" cap="none">
                <a:solidFill>
                  <a:srgbClr val="000000"/>
                </a:solidFill>
                <a:latin typeface="Gill Sans"/>
                <a:ea typeface="Gill Sans"/>
                <a:cs typeface="Gill Sans"/>
                <a:sym typeface="Gill Sans"/>
              </a:rPr>
              <a:t>is part of</a:t>
            </a:r>
            <a:endParaRPr sz="1600"/>
          </a:p>
        </p:txBody>
      </p:sp>
      <p:sp>
        <p:nvSpPr>
          <p:cNvPr id="4418" name="Google Shape;4418;p156"/>
          <p:cNvSpPr/>
          <p:nvPr/>
        </p:nvSpPr>
        <p:spPr>
          <a:xfrm>
            <a:off x="3563938" y="5857875"/>
            <a:ext cx="287337" cy="287338"/>
          </a:xfrm>
          <a:prstGeom prst="arc">
            <a:avLst>
              <a:gd name="adj1" fmla="val 5888471"/>
              <a:gd name="adj2" fmla="val 497830"/>
            </a:avLst>
          </a:prstGeom>
          <a:noFill/>
          <a:ln w="28575" cap="flat" cmpd="sng">
            <a:solidFill>
              <a:schemeClr val="accent1"/>
            </a:solidFill>
            <a:prstDash val="solid"/>
            <a:round/>
            <a:headEnd type="stealth" w="lg" len="lg"/>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sp>
        <p:nvSpPr>
          <p:cNvPr id="4419" name="Google Shape;4419;p156"/>
          <p:cNvSpPr/>
          <p:nvPr/>
        </p:nvSpPr>
        <p:spPr>
          <a:xfrm flipH="1">
            <a:off x="2492375" y="3717925"/>
            <a:ext cx="2295525" cy="2500313"/>
          </a:xfrm>
          <a:prstGeom prst="arc">
            <a:avLst>
              <a:gd name="adj1" fmla="val 16832094"/>
              <a:gd name="adj2" fmla="val 5470714"/>
            </a:avLst>
          </a:prstGeom>
          <a:noFill/>
          <a:ln w="28575" cap="flat" cmpd="sng">
            <a:solidFill>
              <a:schemeClr val="accent1"/>
            </a:solidFill>
            <a:prstDash val="solid"/>
            <a:round/>
            <a:headEnd type="stealth" w="lg" len="lg"/>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sp>
        <p:nvSpPr>
          <p:cNvPr id="4420" name="Google Shape;4420;p156"/>
          <p:cNvSpPr/>
          <p:nvPr/>
        </p:nvSpPr>
        <p:spPr>
          <a:xfrm>
            <a:off x="3959225" y="4624388"/>
            <a:ext cx="288925" cy="287337"/>
          </a:xfrm>
          <a:prstGeom prst="arc">
            <a:avLst>
              <a:gd name="adj1" fmla="val 5888471"/>
              <a:gd name="adj2" fmla="val 497830"/>
            </a:avLst>
          </a:prstGeom>
          <a:noFill/>
          <a:ln w="28575" cap="flat" cmpd="sng">
            <a:solidFill>
              <a:schemeClr val="accent1"/>
            </a:solidFill>
            <a:prstDash val="solid"/>
            <a:round/>
            <a:headEnd type="stealth" w="lg" len="lg"/>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cxnSp>
        <p:nvCxnSpPr>
          <p:cNvPr id="4421" name="Google Shape;4421;p156"/>
          <p:cNvCxnSpPr>
            <a:stCxn id="4408" idx="0"/>
            <a:endCxn id="4403" idx="2"/>
          </p:cNvCxnSpPr>
          <p:nvPr/>
        </p:nvCxnSpPr>
        <p:spPr>
          <a:xfrm rot="10800000" flipH="1">
            <a:off x="4319588" y="5059350"/>
            <a:ext cx="3900" cy="941400"/>
          </a:xfrm>
          <a:prstGeom prst="straightConnector1">
            <a:avLst/>
          </a:prstGeom>
          <a:noFill/>
          <a:ln w="15875" cap="flat" cmpd="sng">
            <a:solidFill>
              <a:schemeClr val="accent1"/>
            </a:solidFill>
            <a:prstDash val="solid"/>
            <a:round/>
            <a:headEnd type="none" w="sm" len="sm"/>
            <a:tailEnd type="triangle" w="lg" len="lg"/>
          </a:ln>
        </p:spPr>
      </p:cxnSp>
      <p:sp>
        <p:nvSpPr>
          <p:cNvPr id="4422" name="Google Shape;4422;p156"/>
          <p:cNvSpPr/>
          <p:nvPr/>
        </p:nvSpPr>
        <p:spPr>
          <a:xfrm>
            <a:off x="3203575" y="3265488"/>
            <a:ext cx="288925" cy="287337"/>
          </a:xfrm>
          <a:prstGeom prst="arc">
            <a:avLst>
              <a:gd name="adj1" fmla="val 5888471"/>
              <a:gd name="adj2" fmla="val 497830"/>
            </a:avLst>
          </a:prstGeom>
          <a:noFill/>
          <a:ln w="28575" cap="flat" cmpd="sng">
            <a:solidFill>
              <a:schemeClr val="accent1"/>
            </a:solidFill>
            <a:prstDash val="solid"/>
            <a:round/>
            <a:headEnd type="stealth" w="lg" len="lg"/>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sp>
        <p:nvSpPr>
          <p:cNvPr id="4423" name="Google Shape;4423;p156"/>
          <p:cNvSpPr/>
          <p:nvPr/>
        </p:nvSpPr>
        <p:spPr>
          <a:xfrm>
            <a:off x="3492500" y="1968500"/>
            <a:ext cx="287338" cy="288925"/>
          </a:xfrm>
          <a:prstGeom prst="arc">
            <a:avLst>
              <a:gd name="adj1" fmla="val 5888471"/>
              <a:gd name="adj2" fmla="val 497830"/>
            </a:avLst>
          </a:prstGeom>
          <a:noFill/>
          <a:ln w="28575" cap="flat" cmpd="sng">
            <a:solidFill>
              <a:schemeClr val="accent1"/>
            </a:solidFill>
            <a:prstDash val="solid"/>
            <a:round/>
            <a:headEnd type="stealth" w="lg" len="lg"/>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cxnSp>
        <p:nvCxnSpPr>
          <p:cNvPr id="4424" name="Google Shape;4424;p156"/>
          <p:cNvCxnSpPr/>
          <p:nvPr/>
        </p:nvCxnSpPr>
        <p:spPr>
          <a:xfrm rot="10800000" flipH="1">
            <a:off x="2051050" y="4202113"/>
            <a:ext cx="649288" cy="647700"/>
          </a:xfrm>
          <a:prstGeom prst="straightConnector1">
            <a:avLst/>
          </a:prstGeom>
          <a:noFill/>
          <a:ln w="9525" cap="flat" cmpd="sng">
            <a:solidFill>
              <a:schemeClr val="accent1"/>
            </a:solidFill>
            <a:prstDash val="solid"/>
            <a:round/>
            <a:headEnd type="none" w="sm" len="sm"/>
            <a:tailEnd type="none" w="sm" len="sm"/>
          </a:ln>
        </p:spPr>
      </p:cxnSp>
      <p:cxnSp>
        <p:nvCxnSpPr>
          <p:cNvPr id="4425" name="Google Shape;4425;p156"/>
          <p:cNvCxnSpPr/>
          <p:nvPr/>
        </p:nvCxnSpPr>
        <p:spPr>
          <a:xfrm rot="10800000">
            <a:off x="2051050" y="4849813"/>
            <a:ext cx="2160588" cy="647700"/>
          </a:xfrm>
          <a:prstGeom prst="straightConnector1">
            <a:avLst/>
          </a:prstGeom>
          <a:noFill/>
          <a:ln w="9525" cap="flat" cmpd="sng">
            <a:solidFill>
              <a:schemeClr val="accent1"/>
            </a:solidFill>
            <a:prstDash val="solid"/>
            <a:round/>
            <a:headEnd type="none" w="sm" len="sm"/>
            <a:tailEnd type="none" w="sm" len="sm"/>
          </a:ln>
        </p:spPr>
      </p:cxnSp>
      <p:cxnSp>
        <p:nvCxnSpPr>
          <p:cNvPr id="4426" name="Google Shape;4426;p156"/>
          <p:cNvCxnSpPr/>
          <p:nvPr/>
        </p:nvCxnSpPr>
        <p:spPr>
          <a:xfrm rot="10800000" flipH="1">
            <a:off x="2051050" y="4057650"/>
            <a:ext cx="2160588" cy="792163"/>
          </a:xfrm>
          <a:prstGeom prst="straightConnector1">
            <a:avLst/>
          </a:prstGeom>
          <a:noFill/>
          <a:ln w="9525" cap="flat" cmpd="sng">
            <a:solidFill>
              <a:schemeClr val="accent1"/>
            </a:solidFill>
            <a:prstDash val="solid"/>
            <a:round/>
            <a:headEnd type="none" w="sm" len="sm"/>
            <a:tailEnd type="none" w="sm" len="sm"/>
          </a:ln>
        </p:spPr>
      </p:cxnSp>
      <p:pic>
        <p:nvPicPr>
          <p:cNvPr id="4427" name="Google Shape;4427;p156" descr="relations.png"/>
          <p:cNvPicPr preferRelativeResize="0"/>
          <p:nvPr/>
        </p:nvPicPr>
        <p:blipFill rotWithShape="1">
          <a:blip r:embed="rId4">
            <a:alphaModFix/>
          </a:blip>
          <a:srcRect/>
          <a:stretch/>
        </p:blipFill>
        <p:spPr>
          <a:xfrm>
            <a:off x="6516688" y="1557338"/>
            <a:ext cx="1954212" cy="13747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401"/>
                                        </p:tgtEl>
                                        <p:attrNameLst>
                                          <p:attrName>style.visibility</p:attrName>
                                        </p:attrNameLst>
                                      </p:cBhvr>
                                      <p:to>
                                        <p:strVal val="visible"/>
                                      </p:to>
                                    </p:set>
                                    <p:animEffect transition="in" filter="fade">
                                      <p:cBhvr>
                                        <p:cTn id="7" dur="250"/>
                                        <p:tgtEl>
                                          <p:spTgt spid="4401"/>
                                        </p:tgtEl>
                                      </p:cBhvr>
                                    </p:animEffect>
                                  </p:childTnLst>
                                </p:cTn>
                              </p:par>
                              <p:par>
                                <p:cTn id="8" presetID="10" presetClass="entr" presetSubtype="0" fill="hold" nodeType="withEffect">
                                  <p:stCondLst>
                                    <p:cond delay="0"/>
                                  </p:stCondLst>
                                  <p:childTnLst>
                                    <p:set>
                                      <p:cBhvr>
                                        <p:cTn id="9" dur="1" fill="hold">
                                          <p:stCondLst>
                                            <p:cond delay="0"/>
                                          </p:stCondLst>
                                        </p:cTn>
                                        <p:tgtEl>
                                          <p:spTgt spid="4402"/>
                                        </p:tgtEl>
                                        <p:attrNameLst>
                                          <p:attrName>style.visibility</p:attrName>
                                        </p:attrNameLst>
                                      </p:cBhvr>
                                      <p:to>
                                        <p:strVal val="visible"/>
                                      </p:to>
                                    </p:set>
                                    <p:animEffect transition="in" filter="fade">
                                      <p:cBhvr>
                                        <p:cTn id="10" dur="250"/>
                                        <p:tgtEl>
                                          <p:spTgt spid="4402"/>
                                        </p:tgtEl>
                                      </p:cBhvr>
                                    </p:animEffect>
                                  </p:childTnLst>
                                </p:cTn>
                              </p:par>
                              <p:par>
                                <p:cTn id="11" presetID="10" presetClass="entr" presetSubtype="0" fill="hold" nodeType="withEffect">
                                  <p:stCondLst>
                                    <p:cond delay="0"/>
                                  </p:stCondLst>
                                  <p:childTnLst>
                                    <p:set>
                                      <p:cBhvr>
                                        <p:cTn id="12" dur="1" fill="hold">
                                          <p:stCondLst>
                                            <p:cond delay="0"/>
                                          </p:stCondLst>
                                        </p:cTn>
                                        <p:tgtEl>
                                          <p:spTgt spid="4403"/>
                                        </p:tgtEl>
                                        <p:attrNameLst>
                                          <p:attrName>style.visibility</p:attrName>
                                        </p:attrNameLst>
                                      </p:cBhvr>
                                      <p:to>
                                        <p:strVal val="visible"/>
                                      </p:to>
                                    </p:set>
                                    <p:animEffect transition="in" filter="fade">
                                      <p:cBhvr>
                                        <p:cTn id="13" dur="250"/>
                                        <p:tgtEl>
                                          <p:spTgt spid="4403"/>
                                        </p:tgtEl>
                                      </p:cBhvr>
                                    </p:animEffect>
                                  </p:childTnLst>
                                </p:cTn>
                              </p:par>
                              <p:par>
                                <p:cTn id="14" presetID="10" presetClass="entr" presetSubtype="0" fill="hold" nodeType="withEffect">
                                  <p:stCondLst>
                                    <p:cond delay="0"/>
                                  </p:stCondLst>
                                  <p:childTnLst>
                                    <p:set>
                                      <p:cBhvr>
                                        <p:cTn id="15" dur="1" fill="hold">
                                          <p:stCondLst>
                                            <p:cond delay="0"/>
                                          </p:stCondLst>
                                        </p:cTn>
                                        <p:tgtEl>
                                          <p:spTgt spid="4408"/>
                                        </p:tgtEl>
                                        <p:attrNameLst>
                                          <p:attrName>style.visibility</p:attrName>
                                        </p:attrNameLst>
                                      </p:cBhvr>
                                      <p:to>
                                        <p:strVal val="visible"/>
                                      </p:to>
                                    </p:set>
                                    <p:animEffect transition="in" filter="fade">
                                      <p:cBhvr>
                                        <p:cTn id="16" dur="250"/>
                                        <p:tgtEl>
                                          <p:spTgt spid="440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40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423"/>
                                        </p:tgtEl>
                                        <p:attrNameLst>
                                          <p:attrName>style.visibility</p:attrName>
                                        </p:attrNameLst>
                                      </p:cBhvr>
                                      <p:to>
                                        <p:strVal val="visible"/>
                                      </p:to>
                                    </p:set>
                                  </p:childTnLst>
                                </p:cTn>
                              </p:par>
                              <p:par>
                                <p:cTn id="23" presetID="10" presetClass="entr" presetSubtype="0" fill="hold" nodeType="withEffect">
                                  <p:stCondLst>
                                    <p:cond delay="0"/>
                                  </p:stCondLst>
                                  <p:childTnLst>
                                    <p:set>
                                      <p:cBhvr>
                                        <p:cTn id="24" dur="1" fill="hold">
                                          <p:stCondLst>
                                            <p:cond delay="0"/>
                                          </p:stCondLst>
                                        </p:cTn>
                                        <p:tgtEl>
                                          <p:spTgt spid="4415"/>
                                        </p:tgtEl>
                                        <p:attrNameLst>
                                          <p:attrName>style.visibility</p:attrName>
                                        </p:attrNameLst>
                                      </p:cBhvr>
                                      <p:to>
                                        <p:strVal val="visible"/>
                                      </p:to>
                                    </p:set>
                                    <p:animEffect transition="in" filter="fade">
                                      <p:cBhvr>
                                        <p:cTn id="25" dur="250"/>
                                        <p:tgtEl>
                                          <p:spTgt spid="4415"/>
                                        </p:tgtEl>
                                      </p:cBhvr>
                                    </p:animEffect>
                                  </p:childTnLst>
                                </p:cTn>
                              </p:par>
                              <p:par>
                                <p:cTn id="26" presetID="10" presetClass="entr" presetSubtype="0" fill="hold" nodeType="withEffect">
                                  <p:stCondLst>
                                    <p:cond delay="0"/>
                                  </p:stCondLst>
                                  <p:childTnLst>
                                    <p:set>
                                      <p:cBhvr>
                                        <p:cTn id="27" dur="1" fill="hold">
                                          <p:stCondLst>
                                            <p:cond delay="0"/>
                                          </p:stCondLst>
                                        </p:cTn>
                                        <p:tgtEl>
                                          <p:spTgt spid="4422"/>
                                        </p:tgtEl>
                                        <p:attrNameLst>
                                          <p:attrName>style.visibility</p:attrName>
                                        </p:attrNameLst>
                                      </p:cBhvr>
                                      <p:to>
                                        <p:strVal val="visible"/>
                                      </p:to>
                                    </p:set>
                                    <p:animEffect transition="in" filter="fade">
                                      <p:cBhvr>
                                        <p:cTn id="28" dur="250"/>
                                        <p:tgtEl>
                                          <p:spTgt spid="4422"/>
                                        </p:tgtEl>
                                      </p:cBhvr>
                                    </p:animEffect>
                                  </p:childTnLst>
                                </p:cTn>
                              </p:par>
                              <p:par>
                                <p:cTn id="29" presetID="10" presetClass="entr" presetSubtype="0" fill="hold" nodeType="withEffect">
                                  <p:stCondLst>
                                    <p:cond delay="0"/>
                                  </p:stCondLst>
                                  <p:childTnLst>
                                    <p:set>
                                      <p:cBhvr>
                                        <p:cTn id="30" dur="1" fill="hold">
                                          <p:stCondLst>
                                            <p:cond delay="0"/>
                                          </p:stCondLst>
                                        </p:cTn>
                                        <p:tgtEl>
                                          <p:spTgt spid="4416"/>
                                        </p:tgtEl>
                                        <p:attrNameLst>
                                          <p:attrName>style.visibility</p:attrName>
                                        </p:attrNameLst>
                                      </p:cBhvr>
                                      <p:to>
                                        <p:strVal val="visible"/>
                                      </p:to>
                                    </p:set>
                                    <p:animEffect transition="in" filter="fade">
                                      <p:cBhvr>
                                        <p:cTn id="31" dur="250"/>
                                        <p:tgtEl>
                                          <p:spTgt spid="4416"/>
                                        </p:tgtEl>
                                      </p:cBhvr>
                                    </p:animEffect>
                                  </p:childTnLst>
                                </p:cTn>
                              </p:par>
                              <p:par>
                                <p:cTn id="32" presetID="10" presetClass="entr" presetSubtype="0" fill="hold" nodeType="withEffect">
                                  <p:stCondLst>
                                    <p:cond delay="0"/>
                                  </p:stCondLst>
                                  <p:childTnLst>
                                    <p:set>
                                      <p:cBhvr>
                                        <p:cTn id="33" dur="1" fill="hold">
                                          <p:stCondLst>
                                            <p:cond delay="0"/>
                                          </p:stCondLst>
                                        </p:cTn>
                                        <p:tgtEl>
                                          <p:spTgt spid="4420"/>
                                        </p:tgtEl>
                                        <p:attrNameLst>
                                          <p:attrName>style.visibility</p:attrName>
                                        </p:attrNameLst>
                                      </p:cBhvr>
                                      <p:to>
                                        <p:strVal val="visible"/>
                                      </p:to>
                                    </p:set>
                                    <p:animEffect transition="in" filter="fade">
                                      <p:cBhvr>
                                        <p:cTn id="34" dur="250"/>
                                        <p:tgtEl>
                                          <p:spTgt spid="4420"/>
                                        </p:tgtEl>
                                      </p:cBhvr>
                                    </p:animEffect>
                                  </p:childTnLst>
                                </p:cTn>
                              </p:par>
                              <p:par>
                                <p:cTn id="35" presetID="10" presetClass="entr" presetSubtype="0" fill="hold" nodeType="withEffect">
                                  <p:stCondLst>
                                    <p:cond delay="0"/>
                                  </p:stCondLst>
                                  <p:childTnLst>
                                    <p:set>
                                      <p:cBhvr>
                                        <p:cTn id="36" dur="1" fill="hold">
                                          <p:stCondLst>
                                            <p:cond delay="0"/>
                                          </p:stCondLst>
                                        </p:cTn>
                                        <p:tgtEl>
                                          <p:spTgt spid="4417"/>
                                        </p:tgtEl>
                                        <p:attrNameLst>
                                          <p:attrName>style.visibility</p:attrName>
                                        </p:attrNameLst>
                                      </p:cBhvr>
                                      <p:to>
                                        <p:strVal val="visible"/>
                                      </p:to>
                                    </p:set>
                                    <p:animEffect transition="in" filter="fade">
                                      <p:cBhvr>
                                        <p:cTn id="37" dur="250"/>
                                        <p:tgtEl>
                                          <p:spTgt spid="4417"/>
                                        </p:tgtEl>
                                      </p:cBhvr>
                                    </p:animEffect>
                                  </p:childTnLst>
                                </p:cTn>
                              </p:par>
                              <p:par>
                                <p:cTn id="38" presetID="10" presetClass="entr" presetSubtype="0" fill="hold" nodeType="withEffect">
                                  <p:stCondLst>
                                    <p:cond delay="0"/>
                                  </p:stCondLst>
                                  <p:childTnLst>
                                    <p:set>
                                      <p:cBhvr>
                                        <p:cTn id="39" dur="1" fill="hold">
                                          <p:stCondLst>
                                            <p:cond delay="0"/>
                                          </p:stCondLst>
                                        </p:cTn>
                                        <p:tgtEl>
                                          <p:spTgt spid="4418"/>
                                        </p:tgtEl>
                                        <p:attrNameLst>
                                          <p:attrName>style.visibility</p:attrName>
                                        </p:attrNameLst>
                                      </p:cBhvr>
                                      <p:to>
                                        <p:strVal val="visible"/>
                                      </p:to>
                                    </p:set>
                                    <p:animEffect transition="in" filter="fade">
                                      <p:cBhvr>
                                        <p:cTn id="40" dur="250"/>
                                        <p:tgtEl>
                                          <p:spTgt spid="44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4421"/>
                                        </p:tgtEl>
                                        <p:attrNameLst>
                                          <p:attrName>style.visibility</p:attrName>
                                        </p:attrNameLst>
                                      </p:cBhvr>
                                      <p:to>
                                        <p:strVal val="visible"/>
                                      </p:to>
                                    </p:set>
                                    <p:animEffect transition="in" filter="fade">
                                      <p:cBhvr>
                                        <p:cTn id="45" dur="250"/>
                                        <p:tgtEl>
                                          <p:spTgt spid="4421"/>
                                        </p:tgtEl>
                                      </p:cBhvr>
                                    </p:animEffect>
                                  </p:childTnLst>
                                </p:cTn>
                              </p:par>
                              <p:par>
                                <p:cTn id="46" presetID="10" presetClass="entr" presetSubtype="0" fill="hold" nodeType="withEffect">
                                  <p:stCondLst>
                                    <p:cond delay="0"/>
                                  </p:stCondLst>
                                  <p:childTnLst>
                                    <p:set>
                                      <p:cBhvr>
                                        <p:cTn id="47" dur="1" fill="hold">
                                          <p:stCondLst>
                                            <p:cond delay="0"/>
                                          </p:stCondLst>
                                        </p:cTn>
                                        <p:tgtEl>
                                          <p:spTgt spid="4406"/>
                                        </p:tgtEl>
                                        <p:attrNameLst>
                                          <p:attrName>style.visibility</p:attrName>
                                        </p:attrNameLst>
                                      </p:cBhvr>
                                      <p:to>
                                        <p:strVal val="visible"/>
                                      </p:to>
                                    </p:set>
                                    <p:animEffect transition="in" filter="fade">
                                      <p:cBhvr>
                                        <p:cTn id="48" dur="250"/>
                                        <p:tgtEl>
                                          <p:spTgt spid="4406"/>
                                        </p:tgtEl>
                                      </p:cBhvr>
                                    </p:animEffect>
                                  </p:childTnLst>
                                </p:cTn>
                              </p:par>
                              <p:par>
                                <p:cTn id="49" presetID="10" presetClass="entr" presetSubtype="0" fill="hold" nodeType="withEffect">
                                  <p:stCondLst>
                                    <p:cond delay="0"/>
                                  </p:stCondLst>
                                  <p:childTnLst>
                                    <p:set>
                                      <p:cBhvr>
                                        <p:cTn id="50" dur="1" fill="hold">
                                          <p:stCondLst>
                                            <p:cond delay="0"/>
                                          </p:stCondLst>
                                        </p:cTn>
                                        <p:tgtEl>
                                          <p:spTgt spid="4425"/>
                                        </p:tgtEl>
                                        <p:attrNameLst>
                                          <p:attrName>style.visibility</p:attrName>
                                        </p:attrNameLst>
                                      </p:cBhvr>
                                      <p:to>
                                        <p:strVal val="visible"/>
                                      </p:to>
                                    </p:set>
                                    <p:animEffect transition="in" filter="fade">
                                      <p:cBhvr>
                                        <p:cTn id="51" dur="250"/>
                                        <p:tgtEl>
                                          <p:spTgt spid="4425"/>
                                        </p:tgtEl>
                                      </p:cBhvr>
                                    </p:animEffect>
                                  </p:childTnLst>
                                </p:cTn>
                              </p:par>
                              <p:par>
                                <p:cTn id="52" presetID="7" presetClass="emph" presetSubtype="2" fill="hold" nodeType="withEffect">
                                  <p:stCondLst>
                                    <p:cond delay="0"/>
                                  </p:stCondLst>
                                  <p:childTnLst>
                                    <p:animClr clrSpc="rgb" dir="cw">
                                      <p:cBhvr>
                                        <p:cTn id="53" dur="10" fill="hold"/>
                                        <p:tgtEl>
                                          <p:spTgt spid="4423"/>
                                        </p:tgtEl>
                                        <p:attrNameLst>
                                          <p:attrName>stroke.color</p:attrName>
                                        </p:attrNameLst>
                                      </p:cBhvr>
                                      <p:to>
                                        <a:srgbClr val="66CCFF"/>
                                      </p:to>
                                    </p:animClr>
                                    <p:set>
                                      <p:cBhvr>
                                        <p:cTn id="54" dur="10" fill="hold"/>
                                        <p:tgtEl>
                                          <p:spTgt spid="4423"/>
                                        </p:tgtEl>
                                        <p:attrNameLst>
                                          <p:attrName>stroke.on</p:attrName>
                                        </p:attrNameLst>
                                      </p:cBhvr>
                                      <p:to>
                                        <p:strVal val="true"/>
                                      </p:to>
                                    </p:set>
                                  </p:childTnLst>
                                </p:cTn>
                              </p:par>
                              <p:par>
                                <p:cTn id="55" presetID="7" presetClass="emph" presetSubtype="2" fill="hold" nodeType="withEffect">
                                  <p:stCondLst>
                                    <p:cond delay="0"/>
                                  </p:stCondLst>
                                  <p:childTnLst>
                                    <p:animClr clrSpc="rgb" dir="cw">
                                      <p:cBhvr>
                                        <p:cTn id="56" dur="10" fill="hold"/>
                                        <p:tgtEl>
                                          <p:spTgt spid="4422"/>
                                        </p:tgtEl>
                                        <p:attrNameLst>
                                          <p:attrName>stroke.color</p:attrName>
                                        </p:attrNameLst>
                                      </p:cBhvr>
                                      <p:to>
                                        <a:srgbClr val="66CCFF"/>
                                      </p:to>
                                    </p:animClr>
                                    <p:set>
                                      <p:cBhvr>
                                        <p:cTn id="57" dur="10" fill="hold"/>
                                        <p:tgtEl>
                                          <p:spTgt spid="4422"/>
                                        </p:tgtEl>
                                        <p:attrNameLst>
                                          <p:attrName>stroke.on</p:attrName>
                                        </p:attrNameLst>
                                      </p:cBhvr>
                                      <p:to>
                                        <p:strVal val="true"/>
                                      </p:to>
                                    </p:set>
                                  </p:childTnLst>
                                </p:cTn>
                              </p:par>
                              <p:par>
                                <p:cTn id="58" presetID="7" presetClass="emph" presetSubtype="2" fill="hold" nodeType="withEffect">
                                  <p:stCondLst>
                                    <p:cond delay="0"/>
                                  </p:stCondLst>
                                  <p:childTnLst>
                                    <p:animClr clrSpc="rgb" dir="cw">
                                      <p:cBhvr>
                                        <p:cTn id="59" dur="10" fill="hold"/>
                                        <p:tgtEl>
                                          <p:spTgt spid="4418"/>
                                        </p:tgtEl>
                                        <p:attrNameLst>
                                          <p:attrName>stroke.color</p:attrName>
                                        </p:attrNameLst>
                                      </p:cBhvr>
                                      <p:to>
                                        <a:srgbClr val="66CCFF"/>
                                      </p:to>
                                    </p:animClr>
                                    <p:set>
                                      <p:cBhvr>
                                        <p:cTn id="60" dur="10" fill="hold"/>
                                        <p:tgtEl>
                                          <p:spTgt spid="4418"/>
                                        </p:tgtEl>
                                        <p:attrNameLst>
                                          <p:attrName>stroke.on</p:attrName>
                                        </p:attrNameLst>
                                      </p:cBhvr>
                                      <p:to>
                                        <p:strVal val="true"/>
                                      </p:to>
                                    </p:set>
                                  </p:childTnLst>
                                </p:cTn>
                              </p:par>
                              <p:par>
                                <p:cTn id="61" presetID="7" presetClass="emph" presetSubtype="2" fill="hold" nodeType="withEffect">
                                  <p:stCondLst>
                                    <p:cond delay="0"/>
                                  </p:stCondLst>
                                  <p:childTnLst>
                                    <p:animClr clrSpc="rgb" dir="cw">
                                      <p:cBhvr>
                                        <p:cTn id="62" dur="10" fill="hold"/>
                                        <p:tgtEl>
                                          <p:spTgt spid="4420"/>
                                        </p:tgtEl>
                                        <p:attrNameLst>
                                          <p:attrName>stroke.color</p:attrName>
                                        </p:attrNameLst>
                                      </p:cBhvr>
                                      <p:to>
                                        <a:srgbClr val="99CCFF"/>
                                      </p:to>
                                    </p:animClr>
                                    <p:set>
                                      <p:cBhvr>
                                        <p:cTn id="63" dur="10" fill="hold"/>
                                        <p:tgtEl>
                                          <p:spTgt spid="4420"/>
                                        </p:tgtEl>
                                        <p:attrNameLst>
                                          <p:attrName>stroke.on</p:attrName>
                                        </p:attrNameLst>
                                      </p:cBhvr>
                                      <p:to>
                                        <p:strVal val="true"/>
                                      </p:to>
                                    </p:set>
                                  </p:childTnLst>
                                </p:cTn>
                              </p:par>
                              <p:par>
                                <p:cTn id="64" presetID="3" presetClass="emph" presetSubtype="2" fill="hold" grpId="1" nodeType="withEffect">
                                  <p:stCondLst>
                                    <p:cond delay="0"/>
                                  </p:stCondLst>
                                  <p:childTnLst>
                                    <p:animClr clrSpc="rgb" dir="cw">
                                      <p:cBhvr override="childStyle">
                                        <p:cTn id="65" dur="10" fill="hold"/>
                                        <p:tgtEl>
                                          <p:spTgt spid="4407"/>
                                        </p:tgtEl>
                                        <p:attrNameLst>
                                          <p:attrName>style.color</p:attrName>
                                        </p:attrNameLst>
                                      </p:cBhvr>
                                      <p:to>
                                        <a:srgbClr val="BFBFBF"/>
                                      </p:to>
                                    </p:animClr>
                                  </p:childTnLst>
                                </p:cTn>
                              </p:par>
                              <p:par>
                                <p:cTn id="66" presetID="3" presetClass="emph" presetSubtype="2" fill="hold" grpId="1" nodeType="withEffect">
                                  <p:stCondLst>
                                    <p:cond delay="0"/>
                                  </p:stCondLst>
                                  <p:childTnLst>
                                    <p:animClr clrSpc="rgb" dir="cw">
                                      <p:cBhvr override="childStyle">
                                        <p:cTn id="67" dur="10" fill="hold"/>
                                        <p:tgtEl>
                                          <p:spTgt spid="4415"/>
                                        </p:tgtEl>
                                        <p:attrNameLst>
                                          <p:attrName>style.color</p:attrName>
                                        </p:attrNameLst>
                                      </p:cBhvr>
                                      <p:to>
                                        <a:srgbClr val="BFBFBF"/>
                                      </p:to>
                                    </p:animClr>
                                  </p:childTnLst>
                                </p:cTn>
                              </p:par>
                              <p:par>
                                <p:cTn id="68" presetID="3" presetClass="emph" presetSubtype="2" fill="hold" grpId="0" nodeType="withEffect">
                                  <p:stCondLst>
                                    <p:cond delay="0"/>
                                  </p:stCondLst>
                                  <p:childTnLst>
                                    <p:animClr clrSpc="rgb" dir="cw">
                                      <p:cBhvr override="childStyle">
                                        <p:cTn id="69" dur="10" fill="hold"/>
                                        <p:tgtEl>
                                          <p:spTgt spid="4416"/>
                                        </p:tgtEl>
                                        <p:attrNameLst>
                                          <p:attrName>style.color</p:attrName>
                                        </p:attrNameLst>
                                      </p:cBhvr>
                                      <p:to>
                                        <a:srgbClr val="BFBFBF"/>
                                      </p:to>
                                    </p:animClr>
                                  </p:childTnLst>
                                </p:cTn>
                              </p:par>
                              <p:par>
                                <p:cTn id="70" presetID="3" presetClass="emph" presetSubtype="2" fill="hold" grpId="1" nodeType="withEffect">
                                  <p:stCondLst>
                                    <p:cond delay="0"/>
                                  </p:stCondLst>
                                  <p:childTnLst>
                                    <p:animClr clrSpc="rgb" dir="cw">
                                      <p:cBhvr override="childStyle">
                                        <p:cTn id="71" dur="10" fill="hold"/>
                                        <p:tgtEl>
                                          <p:spTgt spid="4417"/>
                                        </p:tgtEl>
                                        <p:attrNameLst>
                                          <p:attrName>style.color</p:attrName>
                                        </p:attrNameLst>
                                      </p:cBhvr>
                                      <p:to>
                                        <a:srgbClr val="BFBFBF"/>
                                      </p:to>
                                    </p:animClr>
                                  </p:childTnLst>
                                </p:cTn>
                              </p:par>
                              <p:par>
                                <p:cTn id="72" presetID="10" presetClass="entr" presetSubtype="0" fill="hold" nodeType="withEffect">
                                  <p:stCondLst>
                                    <p:cond delay="0"/>
                                  </p:stCondLst>
                                  <p:childTnLst>
                                    <p:set>
                                      <p:cBhvr>
                                        <p:cTn id="73" dur="1" fill="hold">
                                          <p:stCondLst>
                                            <p:cond delay="0"/>
                                          </p:stCondLst>
                                        </p:cTn>
                                        <p:tgtEl>
                                          <p:spTgt spid="4404"/>
                                        </p:tgtEl>
                                        <p:attrNameLst>
                                          <p:attrName>style.visibility</p:attrName>
                                        </p:attrNameLst>
                                      </p:cBhvr>
                                      <p:to>
                                        <p:strVal val="visible"/>
                                      </p:to>
                                    </p:set>
                                    <p:animEffect transition="in" filter="fade">
                                      <p:cBhvr>
                                        <p:cTn id="74" dur="250"/>
                                        <p:tgtEl>
                                          <p:spTgt spid="4404"/>
                                        </p:tgtEl>
                                      </p:cBhvr>
                                    </p:animEffect>
                                  </p:childTnLst>
                                </p:cTn>
                              </p:par>
                              <p:par>
                                <p:cTn id="75" presetID="10" presetClass="entr" presetSubtype="0" fill="hold" nodeType="withEffect">
                                  <p:stCondLst>
                                    <p:cond delay="0"/>
                                  </p:stCondLst>
                                  <p:childTnLst>
                                    <p:set>
                                      <p:cBhvr>
                                        <p:cTn id="76" dur="1" fill="hold">
                                          <p:stCondLst>
                                            <p:cond delay="0"/>
                                          </p:stCondLst>
                                        </p:cTn>
                                        <p:tgtEl>
                                          <p:spTgt spid="4426"/>
                                        </p:tgtEl>
                                        <p:attrNameLst>
                                          <p:attrName>style.visibility</p:attrName>
                                        </p:attrNameLst>
                                      </p:cBhvr>
                                      <p:to>
                                        <p:strVal val="visible"/>
                                      </p:to>
                                    </p:set>
                                    <p:animEffect transition="in" filter="fade">
                                      <p:cBhvr>
                                        <p:cTn id="77" dur="250"/>
                                        <p:tgtEl>
                                          <p:spTgt spid="4426"/>
                                        </p:tgtEl>
                                      </p:cBhvr>
                                    </p:animEffect>
                                  </p:childTnLst>
                                </p:cTn>
                              </p:par>
                            </p:childTnLst>
                          </p:cTn>
                        </p:par>
                        <p:par>
                          <p:cTn id="78" fill="hold">
                            <p:stCondLst>
                              <p:cond delay="250"/>
                            </p:stCondLst>
                            <p:childTnLst>
                              <p:par>
                                <p:cTn id="79" presetID="10" presetClass="entr" presetSubtype="0" fill="hold" nodeType="afterEffect">
                                  <p:stCondLst>
                                    <p:cond delay="0"/>
                                  </p:stCondLst>
                                  <p:childTnLst>
                                    <p:set>
                                      <p:cBhvr>
                                        <p:cTn id="80" dur="1" fill="hold">
                                          <p:stCondLst>
                                            <p:cond delay="0"/>
                                          </p:stCondLst>
                                        </p:cTn>
                                        <p:tgtEl>
                                          <p:spTgt spid="4419"/>
                                        </p:tgtEl>
                                        <p:attrNameLst>
                                          <p:attrName>style.visibility</p:attrName>
                                        </p:attrNameLst>
                                      </p:cBhvr>
                                      <p:to>
                                        <p:strVal val="visible"/>
                                      </p:to>
                                    </p:set>
                                    <p:animEffect transition="in" filter="fade">
                                      <p:cBhvr>
                                        <p:cTn id="81" dur="250"/>
                                        <p:tgtEl>
                                          <p:spTgt spid="4419"/>
                                        </p:tgtEl>
                                      </p:cBhvr>
                                    </p:animEffect>
                                  </p:childTnLst>
                                </p:cTn>
                              </p:par>
                              <p:par>
                                <p:cTn id="82" presetID="10" presetClass="entr" presetSubtype="0" fill="hold" nodeType="withEffect">
                                  <p:stCondLst>
                                    <p:cond delay="0"/>
                                  </p:stCondLst>
                                  <p:childTnLst>
                                    <p:set>
                                      <p:cBhvr>
                                        <p:cTn id="83" dur="1" fill="hold">
                                          <p:stCondLst>
                                            <p:cond delay="0"/>
                                          </p:stCondLst>
                                        </p:cTn>
                                        <p:tgtEl>
                                          <p:spTgt spid="4424"/>
                                        </p:tgtEl>
                                        <p:attrNameLst>
                                          <p:attrName>style.visibility</p:attrName>
                                        </p:attrNameLst>
                                      </p:cBhvr>
                                      <p:to>
                                        <p:strVal val="visible"/>
                                      </p:to>
                                    </p:set>
                                    <p:animEffect transition="in" filter="fade">
                                      <p:cBhvr>
                                        <p:cTn id="84" dur="250"/>
                                        <p:tgtEl>
                                          <p:spTgt spid="442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4412"/>
                                        </p:tgtEl>
                                        <p:attrNameLst>
                                          <p:attrName>style.visibility</p:attrName>
                                        </p:attrNameLst>
                                      </p:cBhvr>
                                      <p:to>
                                        <p:strVal val="visible"/>
                                      </p:to>
                                    </p:set>
                                    <p:animEffect transition="in" filter="fade">
                                      <p:cBhvr>
                                        <p:cTn id="89" dur="250"/>
                                        <p:tgtEl>
                                          <p:spTgt spid="4412"/>
                                        </p:tgtEl>
                                      </p:cBhvr>
                                    </p:animEffect>
                                  </p:childTnLst>
                                </p:cTn>
                              </p:par>
                              <p:par>
                                <p:cTn id="90" presetID="10" presetClass="entr" presetSubtype="0" fill="hold" nodeType="withEffect">
                                  <p:stCondLst>
                                    <p:cond delay="0"/>
                                  </p:stCondLst>
                                  <p:childTnLst>
                                    <p:set>
                                      <p:cBhvr>
                                        <p:cTn id="91" dur="1" fill="hold">
                                          <p:stCondLst>
                                            <p:cond delay="0"/>
                                          </p:stCondLst>
                                        </p:cTn>
                                        <p:tgtEl>
                                          <p:spTgt spid="4405"/>
                                        </p:tgtEl>
                                        <p:attrNameLst>
                                          <p:attrName>style.visibility</p:attrName>
                                        </p:attrNameLst>
                                      </p:cBhvr>
                                      <p:to>
                                        <p:strVal val="visible"/>
                                      </p:to>
                                    </p:set>
                                    <p:animEffect transition="in" filter="fade">
                                      <p:cBhvr>
                                        <p:cTn id="92" dur="250"/>
                                        <p:tgtEl>
                                          <p:spTgt spid="4405"/>
                                        </p:tgtEl>
                                      </p:cBhvr>
                                    </p:animEffect>
                                  </p:childTnLst>
                                </p:cTn>
                              </p:par>
                              <p:par>
                                <p:cTn id="93" presetID="10" presetClass="entr" presetSubtype="0" fill="hold" nodeType="withEffect">
                                  <p:stCondLst>
                                    <p:cond delay="0"/>
                                  </p:stCondLst>
                                  <p:childTnLst>
                                    <p:set>
                                      <p:cBhvr>
                                        <p:cTn id="94" dur="1" fill="hold">
                                          <p:stCondLst>
                                            <p:cond delay="0"/>
                                          </p:stCondLst>
                                        </p:cTn>
                                        <p:tgtEl>
                                          <p:spTgt spid="4411"/>
                                        </p:tgtEl>
                                        <p:attrNameLst>
                                          <p:attrName>style.visibility</p:attrName>
                                        </p:attrNameLst>
                                      </p:cBhvr>
                                      <p:to>
                                        <p:strVal val="visible"/>
                                      </p:to>
                                    </p:set>
                                    <p:animEffect transition="in" filter="fade">
                                      <p:cBhvr>
                                        <p:cTn id="95" dur="250"/>
                                        <p:tgtEl>
                                          <p:spTgt spid="4411"/>
                                        </p:tgtEl>
                                      </p:cBhvr>
                                    </p:animEffect>
                                  </p:childTnLst>
                                </p:cTn>
                              </p:par>
                              <p:par>
                                <p:cTn id="96" presetID="10" presetClass="entr" presetSubtype="0" fill="hold" nodeType="withEffect">
                                  <p:stCondLst>
                                    <p:cond delay="0"/>
                                  </p:stCondLst>
                                  <p:childTnLst>
                                    <p:set>
                                      <p:cBhvr>
                                        <p:cTn id="97" dur="1" fill="hold">
                                          <p:stCondLst>
                                            <p:cond delay="0"/>
                                          </p:stCondLst>
                                        </p:cTn>
                                        <p:tgtEl>
                                          <p:spTgt spid="4413"/>
                                        </p:tgtEl>
                                        <p:attrNameLst>
                                          <p:attrName>style.visibility</p:attrName>
                                        </p:attrNameLst>
                                      </p:cBhvr>
                                      <p:to>
                                        <p:strVal val="visible"/>
                                      </p:to>
                                    </p:set>
                                    <p:animEffect transition="in" filter="fade">
                                      <p:cBhvr>
                                        <p:cTn id="98" dur="250"/>
                                        <p:tgtEl>
                                          <p:spTgt spid="4413"/>
                                        </p:tgtEl>
                                      </p:cBhvr>
                                    </p:animEffect>
                                  </p:childTnLst>
                                </p:cTn>
                              </p:par>
                              <p:par>
                                <p:cTn id="99" presetID="10" presetClass="entr" presetSubtype="0" fill="hold" nodeType="withEffect">
                                  <p:stCondLst>
                                    <p:cond delay="0"/>
                                  </p:stCondLst>
                                  <p:childTnLst>
                                    <p:set>
                                      <p:cBhvr>
                                        <p:cTn id="100" dur="1" fill="hold">
                                          <p:stCondLst>
                                            <p:cond delay="0"/>
                                          </p:stCondLst>
                                        </p:cTn>
                                        <p:tgtEl>
                                          <p:spTgt spid="4409"/>
                                        </p:tgtEl>
                                        <p:attrNameLst>
                                          <p:attrName>style.visibility</p:attrName>
                                        </p:attrNameLst>
                                      </p:cBhvr>
                                      <p:to>
                                        <p:strVal val="visible"/>
                                      </p:to>
                                    </p:set>
                                    <p:animEffect transition="in" filter="fade">
                                      <p:cBhvr>
                                        <p:cTn id="101" dur="250"/>
                                        <p:tgtEl>
                                          <p:spTgt spid="4409"/>
                                        </p:tgtEl>
                                      </p:cBhvr>
                                    </p:animEffect>
                                  </p:childTnLst>
                                </p:cTn>
                              </p:par>
                              <p:par>
                                <p:cTn id="102" presetID="10" presetClass="entr" presetSubtype="0" fill="hold" nodeType="withEffect">
                                  <p:stCondLst>
                                    <p:cond delay="0"/>
                                  </p:stCondLst>
                                  <p:childTnLst>
                                    <p:set>
                                      <p:cBhvr>
                                        <p:cTn id="103" dur="1" fill="hold">
                                          <p:stCondLst>
                                            <p:cond delay="0"/>
                                          </p:stCondLst>
                                        </p:cTn>
                                        <p:tgtEl>
                                          <p:spTgt spid="4414"/>
                                        </p:tgtEl>
                                        <p:attrNameLst>
                                          <p:attrName>style.visibility</p:attrName>
                                        </p:attrNameLst>
                                      </p:cBhvr>
                                      <p:to>
                                        <p:strVal val="visible"/>
                                      </p:to>
                                    </p:set>
                                    <p:animEffect transition="in" filter="fade">
                                      <p:cBhvr>
                                        <p:cTn id="104" dur="250"/>
                                        <p:tgtEl>
                                          <p:spTgt spid="4414"/>
                                        </p:tgtEl>
                                      </p:cBhvr>
                                    </p:animEffect>
                                  </p:childTnLst>
                                </p:cTn>
                              </p:par>
                              <p:par>
                                <p:cTn id="105" presetID="10" presetClass="entr" presetSubtype="0" fill="hold" nodeType="withEffect">
                                  <p:stCondLst>
                                    <p:cond delay="0"/>
                                  </p:stCondLst>
                                  <p:childTnLst>
                                    <p:set>
                                      <p:cBhvr>
                                        <p:cTn id="106" dur="1" fill="hold">
                                          <p:stCondLst>
                                            <p:cond delay="0"/>
                                          </p:stCondLst>
                                        </p:cTn>
                                        <p:tgtEl>
                                          <p:spTgt spid="4410"/>
                                        </p:tgtEl>
                                        <p:attrNameLst>
                                          <p:attrName>style.visibility</p:attrName>
                                        </p:attrNameLst>
                                      </p:cBhvr>
                                      <p:to>
                                        <p:strVal val="visible"/>
                                      </p:to>
                                    </p:set>
                                    <p:animEffect transition="in" filter="fade">
                                      <p:cBhvr>
                                        <p:cTn id="107" dur="250"/>
                                        <p:tgtEl>
                                          <p:spTgt spid="4410"/>
                                        </p:tgtEl>
                                      </p:cBhvr>
                                    </p:animEffect>
                                  </p:childTnLst>
                                </p:cTn>
                              </p:par>
                              <p:par>
                                <p:cTn id="108" presetID="7" presetClass="emph" presetSubtype="2" fill="hold" nodeType="withEffect">
                                  <p:stCondLst>
                                    <p:cond delay="0"/>
                                  </p:stCondLst>
                                  <p:childTnLst>
                                    <p:animClr clrSpc="rgb" dir="cw">
                                      <p:cBhvr>
                                        <p:cTn id="109" dur="10" fill="hold"/>
                                        <p:tgtEl>
                                          <p:spTgt spid="4421"/>
                                        </p:tgtEl>
                                        <p:attrNameLst>
                                          <p:attrName>stroke.color</p:attrName>
                                        </p:attrNameLst>
                                      </p:cBhvr>
                                      <p:to>
                                        <a:srgbClr val="99CCFF"/>
                                      </p:to>
                                    </p:animClr>
                                    <p:set>
                                      <p:cBhvr>
                                        <p:cTn id="110" dur="10" fill="hold"/>
                                        <p:tgtEl>
                                          <p:spTgt spid="4421"/>
                                        </p:tgtEl>
                                        <p:attrNameLst>
                                          <p:attrName>stroke.on</p:attrName>
                                        </p:attrNameLst>
                                      </p:cBhvr>
                                      <p:to>
                                        <p:strVal val="true"/>
                                      </p:to>
                                    </p:set>
                                  </p:childTnLst>
                                </p:cTn>
                              </p:par>
                              <p:par>
                                <p:cTn id="111" presetID="7" presetClass="emph" presetSubtype="2" fill="hold" nodeType="withEffect">
                                  <p:stCondLst>
                                    <p:cond delay="0"/>
                                  </p:stCondLst>
                                  <p:childTnLst>
                                    <p:animClr clrSpc="rgb" dir="cw">
                                      <p:cBhvr>
                                        <p:cTn id="112" dur="10" fill="hold"/>
                                        <p:tgtEl>
                                          <p:spTgt spid="4404"/>
                                        </p:tgtEl>
                                        <p:attrNameLst>
                                          <p:attrName>stroke.color</p:attrName>
                                        </p:attrNameLst>
                                      </p:cBhvr>
                                      <p:to>
                                        <a:srgbClr val="99CCFF"/>
                                      </p:to>
                                    </p:animClr>
                                    <p:set>
                                      <p:cBhvr>
                                        <p:cTn id="113" dur="10" fill="hold"/>
                                        <p:tgtEl>
                                          <p:spTgt spid="4404"/>
                                        </p:tgtEl>
                                        <p:attrNameLst>
                                          <p:attrName>stroke.on</p:attrName>
                                        </p:attrNameLst>
                                      </p:cBhvr>
                                      <p:to>
                                        <p:strVal val="true"/>
                                      </p:to>
                                    </p:set>
                                  </p:childTnLst>
                                </p:cTn>
                              </p:par>
                              <p:par>
                                <p:cTn id="114" presetID="7" presetClass="emph" presetSubtype="2" fill="hold" nodeType="withEffect">
                                  <p:stCondLst>
                                    <p:cond delay="0"/>
                                  </p:stCondLst>
                                  <p:childTnLst>
                                    <p:animClr clrSpc="rgb" dir="cw">
                                      <p:cBhvr>
                                        <p:cTn id="115" dur="10" fill="hold"/>
                                        <p:tgtEl>
                                          <p:spTgt spid="4419"/>
                                        </p:tgtEl>
                                        <p:attrNameLst>
                                          <p:attrName>stroke.color</p:attrName>
                                        </p:attrNameLst>
                                      </p:cBhvr>
                                      <p:to>
                                        <a:srgbClr val="99CCFF"/>
                                      </p:to>
                                    </p:animClr>
                                    <p:set>
                                      <p:cBhvr>
                                        <p:cTn id="116" dur="10" fill="hold"/>
                                        <p:tgtEl>
                                          <p:spTgt spid="4419"/>
                                        </p:tgtEl>
                                        <p:attrNameLst>
                                          <p:attrName>stroke.on</p:attrName>
                                        </p:attrNameLst>
                                      </p:cBhvr>
                                      <p:to>
                                        <p:strVal val="true"/>
                                      </p:to>
                                    </p:set>
                                  </p:childTnLst>
                                </p:cTn>
                              </p:par>
                              <p:par>
                                <p:cTn id="117" presetID="7" presetClass="emph" presetSubtype="2" fill="hold" nodeType="withEffect">
                                  <p:stCondLst>
                                    <p:cond delay="0"/>
                                  </p:stCondLst>
                                  <p:childTnLst>
                                    <p:animClr clrSpc="rgb" dir="cw">
                                      <p:cBhvr>
                                        <p:cTn id="118" dur="10" fill="hold"/>
                                        <p:tgtEl>
                                          <p:spTgt spid="4425"/>
                                        </p:tgtEl>
                                        <p:attrNameLst>
                                          <p:attrName>stroke.color</p:attrName>
                                        </p:attrNameLst>
                                      </p:cBhvr>
                                      <p:to>
                                        <a:srgbClr val="BFBFBF"/>
                                      </p:to>
                                    </p:animClr>
                                    <p:set>
                                      <p:cBhvr>
                                        <p:cTn id="119" dur="10" fill="hold"/>
                                        <p:tgtEl>
                                          <p:spTgt spid="4425"/>
                                        </p:tgtEl>
                                        <p:attrNameLst>
                                          <p:attrName>stroke.on</p:attrName>
                                        </p:attrNameLst>
                                      </p:cBhvr>
                                      <p:to>
                                        <p:strVal val="true"/>
                                      </p:to>
                                    </p:set>
                                  </p:childTnLst>
                                </p:cTn>
                              </p:par>
                              <p:par>
                                <p:cTn id="120" presetID="7" presetClass="emph" presetSubtype="2" fill="hold" nodeType="withEffect">
                                  <p:stCondLst>
                                    <p:cond delay="0"/>
                                  </p:stCondLst>
                                  <p:childTnLst>
                                    <p:animClr clrSpc="rgb" dir="cw">
                                      <p:cBhvr>
                                        <p:cTn id="121" dur="10" fill="hold"/>
                                        <p:tgtEl>
                                          <p:spTgt spid="4426"/>
                                        </p:tgtEl>
                                        <p:attrNameLst>
                                          <p:attrName>stroke.color</p:attrName>
                                        </p:attrNameLst>
                                      </p:cBhvr>
                                      <p:to>
                                        <a:srgbClr val="BFBFBF"/>
                                      </p:to>
                                    </p:animClr>
                                    <p:set>
                                      <p:cBhvr>
                                        <p:cTn id="122" dur="10" fill="hold"/>
                                        <p:tgtEl>
                                          <p:spTgt spid="4426"/>
                                        </p:tgtEl>
                                        <p:attrNameLst>
                                          <p:attrName>stroke.on</p:attrName>
                                        </p:attrNameLst>
                                      </p:cBhvr>
                                      <p:to>
                                        <p:strVal val="true"/>
                                      </p:to>
                                    </p:set>
                                  </p:childTnLst>
                                </p:cTn>
                              </p:par>
                              <p:par>
                                <p:cTn id="123" presetID="7" presetClass="emph" presetSubtype="2" fill="hold" nodeType="withEffect">
                                  <p:stCondLst>
                                    <p:cond delay="0"/>
                                  </p:stCondLst>
                                  <p:childTnLst>
                                    <p:animClr clrSpc="rgb" dir="cw">
                                      <p:cBhvr>
                                        <p:cTn id="124" dur="10" fill="hold"/>
                                        <p:tgtEl>
                                          <p:spTgt spid="4424"/>
                                        </p:tgtEl>
                                        <p:attrNameLst>
                                          <p:attrName>stroke.color</p:attrName>
                                        </p:attrNameLst>
                                      </p:cBhvr>
                                      <p:to>
                                        <a:srgbClr val="BFBFBF"/>
                                      </p:to>
                                    </p:animClr>
                                    <p:set>
                                      <p:cBhvr>
                                        <p:cTn id="125" dur="10" fill="hold"/>
                                        <p:tgtEl>
                                          <p:spTgt spid="4424"/>
                                        </p:tgtEl>
                                        <p:attrNameLst>
                                          <p:attrName>stroke.on</p:attrName>
                                        </p:attrNameLst>
                                      </p:cBhvr>
                                      <p:to>
                                        <p:strVal val="true"/>
                                      </p:to>
                                    </p:set>
                                  </p:childTnLst>
                                </p:cTn>
                              </p:par>
                              <p:par>
                                <p:cTn id="126" presetID="3" presetClass="emph" presetSubtype="2" fill="hold" grpId="0" nodeType="withEffect">
                                  <p:stCondLst>
                                    <p:cond delay="0"/>
                                  </p:stCondLst>
                                  <p:childTnLst>
                                    <p:animClr clrSpc="rgb" dir="cw">
                                      <p:cBhvr override="childStyle">
                                        <p:cTn id="127" dur="10" fill="hold"/>
                                        <p:tgtEl>
                                          <p:spTgt spid="4406"/>
                                        </p:tgtEl>
                                        <p:attrNameLst>
                                          <p:attrName>style.color</p:attrName>
                                        </p:attrNameLst>
                                      </p:cBhvr>
                                      <p:to>
                                        <a:srgbClr val="B2B2B2"/>
                                      </p:to>
                                    </p:animClr>
                                  </p:childTnLst>
                                </p:cTn>
                              </p:par>
                              <p:par>
                                <p:cTn id="128" presetID="3" presetClass="emph" presetSubtype="2" fill="hold" grpId="0" nodeType="withEffect">
                                  <p:stCondLst>
                                    <p:cond delay="0"/>
                                  </p:stCondLst>
                                  <p:childTnLst>
                                    <p:animClr clrSpc="rgb" dir="cw">
                                      <p:cBhvr override="childStyle">
                                        <p:cTn id="129" dur="10" fill="hold"/>
                                        <p:tgtEl>
                                          <p:spTgt spid="4407"/>
                                        </p:tgtEl>
                                        <p:attrNameLst>
                                          <p:attrName>style.color</p:attrName>
                                        </p:attrNameLst>
                                      </p:cBhvr>
                                      <p:to>
                                        <a:srgbClr val="B2B2B2"/>
                                      </p:to>
                                    </p:animClr>
                                  </p:childTnLst>
                                </p:cTn>
                              </p:par>
                              <p:par>
                                <p:cTn id="130" presetID="3" presetClass="emph" presetSubtype="2" fill="hold" grpId="0" nodeType="withEffect">
                                  <p:stCondLst>
                                    <p:cond delay="0"/>
                                  </p:stCondLst>
                                  <p:childTnLst>
                                    <p:animClr clrSpc="rgb" dir="cw">
                                      <p:cBhvr override="childStyle">
                                        <p:cTn id="131" dur="10" fill="hold"/>
                                        <p:tgtEl>
                                          <p:spTgt spid="4415"/>
                                        </p:tgtEl>
                                        <p:attrNameLst>
                                          <p:attrName>style.color</p:attrName>
                                        </p:attrNameLst>
                                      </p:cBhvr>
                                      <p:to>
                                        <a:srgbClr val="B2B2B2"/>
                                      </p:to>
                                    </p:animClr>
                                  </p:childTnLst>
                                </p:cTn>
                              </p:par>
                              <p:par>
                                <p:cTn id="132" presetID="3" presetClass="emph" presetSubtype="2" fill="hold" grpId="0" nodeType="withEffect">
                                  <p:stCondLst>
                                    <p:cond delay="0"/>
                                  </p:stCondLst>
                                  <p:childTnLst>
                                    <p:animClr clrSpc="rgb" dir="cw">
                                      <p:cBhvr override="childStyle">
                                        <p:cTn id="133" dur="10" fill="hold"/>
                                        <p:tgtEl>
                                          <p:spTgt spid="4417"/>
                                        </p:tgtEl>
                                        <p:attrNameLst>
                                          <p:attrName>style.color</p:attrName>
                                        </p:attrNameLst>
                                      </p:cBhvr>
                                      <p:to>
                                        <a:srgbClr val="B2B2B2"/>
                                      </p:to>
                                    </p:animClr>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nodeType="clickEffect">
                                  <p:stCondLst>
                                    <p:cond delay="0"/>
                                  </p:stCondLst>
                                  <p:childTnLst>
                                    <p:set>
                                      <p:cBhvr>
                                        <p:cTn id="137" dur="1" fill="hold">
                                          <p:stCondLst>
                                            <p:cond delay="0"/>
                                          </p:stCondLst>
                                        </p:cTn>
                                        <p:tgtEl>
                                          <p:spTgt spid="4427"/>
                                        </p:tgtEl>
                                        <p:attrNameLst>
                                          <p:attrName>style.visibility</p:attrName>
                                        </p:attrNameLst>
                                      </p:cBhvr>
                                      <p:to>
                                        <p:strVal val="visible"/>
                                      </p:to>
                                    </p:set>
                                  </p:childTnLst>
                                </p:cTn>
                              </p:par>
                              <p:par>
                                <p:cTn id="138" presetID="7" presetClass="emph" presetSubtype="2" fill="hold" nodeType="withEffect">
                                  <p:stCondLst>
                                    <p:cond delay="0"/>
                                  </p:stCondLst>
                                  <p:childTnLst>
                                    <p:animClr clrSpc="rgb" dir="cw">
                                      <p:cBhvr>
                                        <p:cTn id="139" dur="10" fill="hold"/>
                                        <p:tgtEl>
                                          <p:spTgt spid="4423"/>
                                        </p:tgtEl>
                                        <p:attrNameLst>
                                          <p:attrName>stroke.color</p:attrName>
                                        </p:attrNameLst>
                                      </p:cBhvr>
                                      <p:to>
                                        <a:srgbClr val="4F81BD"/>
                                      </p:to>
                                    </p:animClr>
                                    <p:set>
                                      <p:cBhvr>
                                        <p:cTn id="140" dur="10" fill="hold"/>
                                        <p:tgtEl>
                                          <p:spTgt spid="4423"/>
                                        </p:tgtEl>
                                        <p:attrNameLst>
                                          <p:attrName>stroke.on</p:attrName>
                                        </p:attrNameLst>
                                      </p:cBhvr>
                                      <p:to>
                                        <p:strVal val="true"/>
                                      </p:to>
                                    </p:set>
                                  </p:childTnLst>
                                </p:cTn>
                              </p:par>
                              <p:par>
                                <p:cTn id="141" presetID="7" presetClass="emph" presetSubtype="2" fill="hold" nodeType="withEffect">
                                  <p:stCondLst>
                                    <p:cond delay="0"/>
                                  </p:stCondLst>
                                  <p:childTnLst>
                                    <p:animClr clrSpc="rgb" dir="cw">
                                      <p:cBhvr>
                                        <p:cTn id="142" dur="10" fill="hold"/>
                                        <p:tgtEl>
                                          <p:spTgt spid="4422"/>
                                        </p:tgtEl>
                                        <p:attrNameLst>
                                          <p:attrName>stroke.color</p:attrName>
                                        </p:attrNameLst>
                                      </p:cBhvr>
                                      <p:to>
                                        <a:srgbClr val="4F81BD"/>
                                      </p:to>
                                    </p:animClr>
                                    <p:set>
                                      <p:cBhvr>
                                        <p:cTn id="143" dur="10" fill="hold"/>
                                        <p:tgtEl>
                                          <p:spTgt spid="4422"/>
                                        </p:tgtEl>
                                        <p:attrNameLst>
                                          <p:attrName>stroke.on</p:attrName>
                                        </p:attrNameLst>
                                      </p:cBhvr>
                                      <p:to>
                                        <p:strVal val="true"/>
                                      </p:to>
                                    </p:set>
                                  </p:childTnLst>
                                </p:cTn>
                              </p:par>
                              <p:par>
                                <p:cTn id="144" presetID="7" presetClass="emph" presetSubtype="2" fill="hold" nodeType="withEffect">
                                  <p:stCondLst>
                                    <p:cond delay="0"/>
                                  </p:stCondLst>
                                  <p:childTnLst>
                                    <p:animClr clrSpc="rgb" dir="cw">
                                      <p:cBhvr>
                                        <p:cTn id="145" dur="10" fill="hold"/>
                                        <p:tgtEl>
                                          <p:spTgt spid="4420"/>
                                        </p:tgtEl>
                                        <p:attrNameLst>
                                          <p:attrName>stroke.color</p:attrName>
                                        </p:attrNameLst>
                                      </p:cBhvr>
                                      <p:to>
                                        <a:srgbClr val="4F81BD"/>
                                      </p:to>
                                    </p:animClr>
                                    <p:set>
                                      <p:cBhvr>
                                        <p:cTn id="146" dur="10" fill="hold"/>
                                        <p:tgtEl>
                                          <p:spTgt spid="4420"/>
                                        </p:tgtEl>
                                        <p:attrNameLst>
                                          <p:attrName>stroke.on</p:attrName>
                                        </p:attrNameLst>
                                      </p:cBhvr>
                                      <p:to>
                                        <p:strVal val="true"/>
                                      </p:to>
                                    </p:set>
                                  </p:childTnLst>
                                </p:cTn>
                              </p:par>
                              <p:par>
                                <p:cTn id="147" presetID="7" presetClass="emph" presetSubtype="2" fill="hold" nodeType="withEffect">
                                  <p:stCondLst>
                                    <p:cond delay="0"/>
                                  </p:stCondLst>
                                  <p:childTnLst>
                                    <p:animClr clrSpc="rgb" dir="cw">
                                      <p:cBhvr>
                                        <p:cTn id="148" dur="10" fill="hold"/>
                                        <p:tgtEl>
                                          <p:spTgt spid="4418"/>
                                        </p:tgtEl>
                                        <p:attrNameLst>
                                          <p:attrName>stroke.color</p:attrName>
                                        </p:attrNameLst>
                                      </p:cBhvr>
                                      <p:to>
                                        <a:srgbClr val="4F81BD"/>
                                      </p:to>
                                    </p:animClr>
                                    <p:set>
                                      <p:cBhvr>
                                        <p:cTn id="149" dur="10" fill="hold"/>
                                        <p:tgtEl>
                                          <p:spTgt spid="4418"/>
                                        </p:tgtEl>
                                        <p:attrNameLst>
                                          <p:attrName>stroke.on</p:attrName>
                                        </p:attrNameLst>
                                      </p:cBhvr>
                                      <p:to>
                                        <p:strVal val="true"/>
                                      </p:to>
                                    </p:set>
                                  </p:childTnLst>
                                </p:cTn>
                              </p:par>
                              <p:par>
                                <p:cTn id="150" presetID="7" presetClass="emph" presetSubtype="2" fill="hold" nodeType="withEffect">
                                  <p:stCondLst>
                                    <p:cond delay="0"/>
                                  </p:stCondLst>
                                  <p:childTnLst>
                                    <p:animClr clrSpc="rgb" dir="cw">
                                      <p:cBhvr>
                                        <p:cTn id="151" dur="10" fill="hold"/>
                                        <p:tgtEl>
                                          <p:spTgt spid="4425"/>
                                        </p:tgtEl>
                                        <p:attrNameLst>
                                          <p:attrName>stroke.color</p:attrName>
                                        </p:attrNameLst>
                                      </p:cBhvr>
                                      <p:to>
                                        <a:srgbClr val="4F81BD"/>
                                      </p:to>
                                    </p:animClr>
                                    <p:set>
                                      <p:cBhvr>
                                        <p:cTn id="152" dur="10" fill="hold"/>
                                        <p:tgtEl>
                                          <p:spTgt spid="4425"/>
                                        </p:tgtEl>
                                        <p:attrNameLst>
                                          <p:attrName>stroke.on</p:attrName>
                                        </p:attrNameLst>
                                      </p:cBhvr>
                                      <p:to>
                                        <p:strVal val="true"/>
                                      </p:to>
                                    </p:set>
                                  </p:childTnLst>
                                </p:cTn>
                              </p:par>
                              <p:par>
                                <p:cTn id="153" presetID="7" presetClass="emph" presetSubtype="2" fill="hold" nodeType="withEffect">
                                  <p:stCondLst>
                                    <p:cond delay="0"/>
                                  </p:stCondLst>
                                  <p:childTnLst>
                                    <p:animClr clrSpc="rgb" dir="cw">
                                      <p:cBhvr>
                                        <p:cTn id="154" dur="10" fill="hold"/>
                                        <p:tgtEl>
                                          <p:spTgt spid="4426"/>
                                        </p:tgtEl>
                                        <p:attrNameLst>
                                          <p:attrName>stroke.color</p:attrName>
                                        </p:attrNameLst>
                                      </p:cBhvr>
                                      <p:to>
                                        <a:srgbClr val="4F81BD"/>
                                      </p:to>
                                    </p:animClr>
                                    <p:set>
                                      <p:cBhvr>
                                        <p:cTn id="155" dur="10" fill="hold"/>
                                        <p:tgtEl>
                                          <p:spTgt spid="4426"/>
                                        </p:tgtEl>
                                        <p:attrNameLst>
                                          <p:attrName>stroke.on</p:attrName>
                                        </p:attrNameLst>
                                      </p:cBhvr>
                                      <p:to>
                                        <p:strVal val="true"/>
                                      </p:to>
                                    </p:set>
                                  </p:childTnLst>
                                </p:cTn>
                              </p:par>
                              <p:par>
                                <p:cTn id="156" presetID="7" presetClass="emph" presetSubtype="2" fill="hold" nodeType="withEffect">
                                  <p:stCondLst>
                                    <p:cond delay="0"/>
                                  </p:stCondLst>
                                  <p:childTnLst>
                                    <p:animClr clrSpc="rgb" dir="cw">
                                      <p:cBhvr>
                                        <p:cTn id="157" dur="10" fill="hold"/>
                                        <p:tgtEl>
                                          <p:spTgt spid="4419"/>
                                        </p:tgtEl>
                                        <p:attrNameLst>
                                          <p:attrName>stroke.color</p:attrName>
                                        </p:attrNameLst>
                                      </p:cBhvr>
                                      <p:to>
                                        <a:srgbClr val="4F81BD"/>
                                      </p:to>
                                    </p:animClr>
                                    <p:set>
                                      <p:cBhvr>
                                        <p:cTn id="158" dur="10" fill="hold"/>
                                        <p:tgtEl>
                                          <p:spTgt spid="4419"/>
                                        </p:tgtEl>
                                        <p:attrNameLst>
                                          <p:attrName>stroke.on</p:attrName>
                                        </p:attrNameLst>
                                      </p:cBhvr>
                                      <p:to>
                                        <p:strVal val="true"/>
                                      </p:to>
                                    </p:set>
                                  </p:childTnLst>
                                </p:cTn>
                              </p:par>
                              <p:par>
                                <p:cTn id="159" presetID="7" presetClass="emph" presetSubtype="2" fill="hold" nodeType="withEffect">
                                  <p:stCondLst>
                                    <p:cond delay="0"/>
                                  </p:stCondLst>
                                  <p:childTnLst>
                                    <p:animClr clrSpc="rgb" dir="cw">
                                      <p:cBhvr>
                                        <p:cTn id="160" dur="10" fill="hold"/>
                                        <p:tgtEl>
                                          <p:spTgt spid="4424"/>
                                        </p:tgtEl>
                                        <p:attrNameLst>
                                          <p:attrName>stroke.color</p:attrName>
                                        </p:attrNameLst>
                                      </p:cBhvr>
                                      <p:to>
                                        <a:srgbClr val="4F81BD"/>
                                      </p:to>
                                    </p:animClr>
                                    <p:set>
                                      <p:cBhvr>
                                        <p:cTn id="161" dur="10" fill="hold"/>
                                        <p:tgtEl>
                                          <p:spTgt spid="4424"/>
                                        </p:tgtEl>
                                        <p:attrNameLst>
                                          <p:attrName>stroke.on</p:attrName>
                                        </p:attrNameLst>
                                      </p:cBhvr>
                                      <p:to>
                                        <p:strVal val="true"/>
                                      </p:to>
                                    </p:set>
                                  </p:childTnLst>
                                </p:cTn>
                              </p:par>
                              <p:par>
                                <p:cTn id="162" presetID="3" presetClass="emph" presetSubtype="2" fill="hold" grpId="2" nodeType="withEffect">
                                  <p:stCondLst>
                                    <p:cond delay="0"/>
                                  </p:stCondLst>
                                  <p:childTnLst>
                                    <p:animClr clrSpc="rgb" dir="cw">
                                      <p:cBhvr override="childStyle">
                                        <p:cTn id="163" dur="10" fill="hold"/>
                                        <p:tgtEl>
                                          <p:spTgt spid="4407"/>
                                        </p:tgtEl>
                                        <p:attrNameLst>
                                          <p:attrName>style.color</p:attrName>
                                        </p:attrNameLst>
                                      </p:cBhvr>
                                      <p:to>
                                        <a:schemeClr val="tx1"/>
                                      </p:to>
                                    </p:animClr>
                                  </p:childTnLst>
                                </p:cTn>
                              </p:par>
                              <p:par>
                                <p:cTn id="164" presetID="3" presetClass="emph" presetSubtype="2" fill="hold" grpId="2" nodeType="withEffect">
                                  <p:stCondLst>
                                    <p:cond delay="0"/>
                                  </p:stCondLst>
                                  <p:childTnLst>
                                    <p:animClr clrSpc="rgb" dir="cw">
                                      <p:cBhvr override="childStyle">
                                        <p:cTn id="165" dur="10" fill="hold"/>
                                        <p:tgtEl>
                                          <p:spTgt spid="4415"/>
                                        </p:tgtEl>
                                        <p:attrNameLst>
                                          <p:attrName>style.color</p:attrName>
                                        </p:attrNameLst>
                                      </p:cBhvr>
                                      <p:to>
                                        <a:schemeClr val="tx1"/>
                                      </p:to>
                                    </p:animClr>
                                  </p:childTnLst>
                                </p:cTn>
                              </p:par>
                              <p:par>
                                <p:cTn id="166" presetID="3" presetClass="emph" presetSubtype="2" fill="hold" grpId="1" nodeType="withEffect">
                                  <p:stCondLst>
                                    <p:cond delay="0"/>
                                  </p:stCondLst>
                                  <p:childTnLst>
                                    <p:animClr clrSpc="rgb" dir="cw">
                                      <p:cBhvr override="childStyle">
                                        <p:cTn id="167" dur="10" fill="hold"/>
                                        <p:tgtEl>
                                          <p:spTgt spid="4416"/>
                                        </p:tgtEl>
                                        <p:attrNameLst>
                                          <p:attrName>style.color</p:attrName>
                                        </p:attrNameLst>
                                      </p:cBhvr>
                                      <p:to>
                                        <a:schemeClr val="tx1"/>
                                      </p:to>
                                    </p:animClr>
                                  </p:childTnLst>
                                </p:cTn>
                              </p:par>
                              <p:par>
                                <p:cTn id="168" presetID="3" presetClass="emph" presetSubtype="2" fill="hold" grpId="2" nodeType="withEffect">
                                  <p:stCondLst>
                                    <p:cond delay="0"/>
                                  </p:stCondLst>
                                  <p:childTnLst>
                                    <p:animClr clrSpc="rgb" dir="cw">
                                      <p:cBhvr override="childStyle">
                                        <p:cTn id="169" dur="10" fill="hold"/>
                                        <p:tgtEl>
                                          <p:spTgt spid="4417"/>
                                        </p:tgtEl>
                                        <p:attrNameLst>
                                          <p:attrName>style.color</p:attrName>
                                        </p:attrNameLst>
                                      </p:cBhvr>
                                      <p:to>
                                        <a:schemeClr val="tx1"/>
                                      </p:to>
                                    </p:animClr>
                                  </p:childTnLst>
                                </p:cTn>
                              </p:par>
                              <p:par>
                                <p:cTn id="170" presetID="3" presetClass="emph" presetSubtype="2" fill="hold" grpId="1" nodeType="withEffect">
                                  <p:stCondLst>
                                    <p:cond delay="0"/>
                                  </p:stCondLst>
                                  <p:childTnLst>
                                    <p:animClr clrSpc="rgb" dir="cw">
                                      <p:cBhvr override="childStyle">
                                        <p:cTn id="171" dur="10" fill="hold"/>
                                        <p:tgtEl>
                                          <p:spTgt spid="4406"/>
                                        </p:tgtEl>
                                        <p:attrNameLst>
                                          <p:attrName>style.color</p:attrName>
                                        </p:attrNameLst>
                                      </p:cBhvr>
                                      <p:to>
                                        <a:schemeClr val="tx1"/>
                                      </p:to>
                                    </p:animClr>
                                  </p:childTnLst>
                                </p:cTn>
                              </p:par>
                              <p:par>
                                <p:cTn id="172" presetID="7" presetClass="emph" presetSubtype="2" fill="hold" nodeType="withEffect">
                                  <p:stCondLst>
                                    <p:cond delay="0"/>
                                  </p:stCondLst>
                                  <p:childTnLst>
                                    <p:animClr clrSpc="rgb" dir="cw">
                                      <p:cBhvr>
                                        <p:cTn id="173" dur="10" fill="hold"/>
                                        <p:tgtEl>
                                          <p:spTgt spid="4421"/>
                                        </p:tgtEl>
                                        <p:attrNameLst>
                                          <p:attrName>stroke.color</p:attrName>
                                        </p:attrNameLst>
                                      </p:cBhvr>
                                      <p:to>
                                        <a:srgbClr val="4F81BD"/>
                                      </p:to>
                                    </p:animClr>
                                    <p:set>
                                      <p:cBhvr>
                                        <p:cTn id="174" dur="10" fill="hold"/>
                                        <p:tgtEl>
                                          <p:spTgt spid="4421"/>
                                        </p:tgtEl>
                                        <p:attrNameLst>
                                          <p:attrName>stroke.on</p:attrName>
                                        </p:attrNameLst>
                                      </p:cBhvr>
                                      <p:to>
                                        <p:strVal val="true"/>
                                      </p:to>
                                    </p:set>
                                  </p:childTnLst>
                                </p:cTn>
                              </p:par>
                              <p:par>
                                <p:cTn id="175" presetID="7" presetClass="emph" presetSubtype="2" fill="hold" nodeType="withEffect">
                                  <p:stCondLst>
                                    <p:cond delay="0"/>
                                  </p:stCondLst>
                                  <p:childTnLst>
                                    <p:animClr clrSpc="rgb" dir="cw">
                                      <p:cBhvr>
                                        <p:cTn id="176" dur="10" fill="hold"/>
                                        <p:tgtEl>
                                          <p:spTgt spid="4404"/>
                                        </p:tgtEl>
                                        <p:attrNameLst>
                                          <p:attrName>stroke.color</p:attrName>
                                        </p:attrNameLst>
                                      </p:cBhvr>
                                      <p:to>
                                        <a:srgbClr val="4F81BD"/>
                                      </p:to>
                                    </p:animClr>
                                    <p:set>
                                      <p:cBhvr>
                                        <p:cTn id="177" dur="10" fill="hold"/>
                                        <p:tgtEl>
                                          <p:spTgt spid="4404"/>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6" grpId="0"/>
      <p:bldP spid="4406" grpId="1"/>
      <p:bldP spid="4407" grpId="0"/>
      <p:bldP spid="4407" grpId="1"/>
      <p:bldP spid="4407" grpId="2"/>
      <p:bldP spid="4415" grpId="0"/>
      <p:bldP spid="4415" grpId="1"/>
      <p:bldP spid="4415" grpId="2"/>
      <p:bldP spid="4416" grpId="0"/>
      <p:bldP spid="4416" grpId="1"/>
      <p:bldP spid="4417" grpId="0"/>
      <p:bldP spid="4417" grpId="1"/>
      <p:bldP spid="4417" grpId="2"/>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4442"/>
        <p:cNvGrpSpPr/>
        <p:nvPr/>
      </p:nvGrpSpPr>
      <p:grpSpPr>
        <a:xfrm>
          <a:off x="0" y="0"/>
          <a:ext cx="0" cy="0"/>
          <a:chOff x="0" y="0"/>
          <a:chExt cx="0" cy="0"/>
        </a:xfrm>
      </p:grpSpPr>
      <p:grpSp>
        <p:nvGrpSpPr>
          <p:cNvPr id="4443" name="Google Shape;4443;p157"/>
          <p:cNvGrpSpPr/>
          <p:nvPr/>
        </p:nvGrpSpPr>
        <p:grpSpPr>
          <a:xfrm>
            <a:off x="3779912" y="1027398"/>
            <a:ext cx="588031" cy="630543"/>
            <a:chOff x="3016585" y="521165"/>
            <a:chExt cx="588031" cy="630543"/>
          </a:xfrm>
        </p:grpSpPr>
        <p:pic>
          <p:nvPicPr>
            <p:cNvPr id="4444" name="Google Shape;4444;p157" descr="P:\digital.bevaring.dk\Illustrations\web\Bevaringsmetoder_PreservationMethods_DigitalPreservation.png"/>
            <p:cNvPicPr preferRelativeResize="0"/>
            <p:nvPr/>
          </p:nvPicPr>
          <p:blipFill rotWithShape="1">
            <a:blip r:embed="rId3">
              <a:alphaModFix/>
            </a:blip>
            <a:srcRect/>
            <a:stretch/>
          </p:blipFill>
          <p:spPr>
            <a:xfrm>
              <a:off x="3016585" y="625859"/>
              <a:ext cx="588031" cy="525849"/>
            </a:xfrm>
            <a:prstGeom prst="rect">
              <a:avLst/>
            </a:prstGeom>
            <a:noFill/>
            <a:ln>
              <a:noFill/>
            </a:ln>
          </p:spPr>
        </p:pic>
        <p:sp>
          <p:nvSpPr>
            <p:cNvPr id="4445" name="Google Shape;4445;p157"/>
            <p:cNvSpPr/>
            <p:nvPr/>
          </p:nvSpPr>
          <p:spPr>
            <a:xfrm>
              <a:off x="3139971" y="521165"/>
              <a:ext cx="203200" cy="2476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2000"/>
                <a:buFont typeface="Gill Sans"/>
                <a:buNone/>
              </a:pPr>
              <a:endParaRPr sz="2000" b="0" i="0" u="none" strike="noStrike" cap="none">
                <a:solidFill>
                  <a:srgbClr val="FFFFFF"/>
                </a:solidFill>
                <a:latin typeface="Gill Sans"/>
                <a:ea typeface="Gill Sans"/>
                <a:cs typeface="Gill Sans"/>
                <a:sym typeface="Gill Sans"/>
              </a:endParaRPr>
            </a:p>
          </p:txBody>
        </p:sp>
      </p:grpSp>
      <p:sp>
        <p:nvSpPr>
          <p:cNvPr id="4446" name="Google Shape;4446;p157"/>
          <p:cNvSpPr/>
          <p:nvPr/>
        </p:nvSpPr>
        <p:spPr>
          <a:xfrm rot="-5400000">
            <a:off x="2671036" y="1183496"/>
            <a:ext cx="273096" cy="463417"/>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38100" cap="flat" cmpd="sng">
            <a:solidFill>
              <a:srgbClr val="36609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sp>
        <p:nvSpPr>
          <p:cNvPr id="4447" name="Google Shape;4447;p157"/>
          <p:cNvSpPr/>
          <p:nvPr/>
        </p:nvSpPr>
        <p:spPr>
          <a:xfrm>
            <a:off x="3007542" y="1235646"/>
            <a:ext cx="695669" cy="398234"/>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FFFFFF"/>
              </a:buClr>
              <a:buSzPts val="1400"/>
              <a:buFont typeface="Calibri"/>
              <a:buNone/>
            </a:pPr>
            <a:r>
              <a:rPr lang="en-US" sz="1400" b="0" i="0" u="none" strike="noStrike" cap="none">
                <a:solidFill>
                  <a:srgbClr val="FFFFFF"/>
                </a:solidFill>
                <a:latin typeface="Calibri"/>
                <a:ea typeface="Calibri"/>
                <a:cs typeface="Calibri"/>
                <a:sym typeface="Calibri"/>
              </a:rPr>
              <a:t>Object</a:t>
            </a:r>
            <a:endParaRPr sz="1400" b="0" i="0" u="none" strike="noStrike" cap="none">
              <a:solidFill>
                <a:srgbClr val="FFFFFF"/>
              </a:solidFill>
              <a:latin typeface="Times New Roman"/>
              <a:ea typeface="Times New Roman"/>
              <a:cs typeface="Times New Roman"/>
              <a:sym typeface="Times New Roman"/>
            </a:endParaRPr>
          </a:p>
        </p:txBody>
      </p:sp>
      <p:sp>
        <p:nvSpPr>
          <p:cNvPr id="4448" name="Google Shape;4448;p157"/>
          <p:cNvSpPr/>
          <p:nvPr/>
        </p:nvSpPr>
        <p:spPr>
          <a:xfrm>
            <a:off x="631981" y="2064070"/>
            <a:ext cx="4221854" cy="287337"/>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relationshipType</a:t>
            </a:r>
            <a:endParaRPr sz="1600" b="0" i="0" u="none" strike="noStrike" cap="none">
              <a:solidFill>
                <a:srgbClr val="FFFFFF"/>
              </a:solidFill>
              <a:latin typeface="Verdana"/>
              <a:ea typeface="Verdana"/>
              <a:cs typeface="Verdana"/>
              <a:sym typeface="Verdana"/>
            </a:endParaRPr>
          </a:p>
        </p:txBody>
      </p:sp>
      <p:sp>
        <p:nvSpPr>
          <p:cNvPr id="4449" name="Google Shape;4449;p157"/>
          <p:cNvSpPr/>
          <p:nvPr/>
        </p:nvSpPr>
        <p:spPr>
          <a:xfrm>
            <a:off x="631981" y="2387920"/>
            <a:ext cx="4221854"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relationshipSubType</a:t>
            </a:r>
            <a:endParaRPr sz="1600" b="0" i="0" u="none" strike="noStrike" cap="none">
              <a:solidFill>
                <a:srgbClr val="FFFFFF"/>
              </a:solidFill>
              <a:latin typeface="Verdana"/>
              <a:ea typeface="Verdana"/>
              <a:cs typeface="Verdana"/>
              <a:sym typeface="Verdana"/>
            </a:endParaRPr>
          </a:p>
        </p:txBody>
      </p:sp>
      <p:sp>
        <p:nvSpPr>
          <p:cNvPr id="4453" name="Google Shape;4453;p157"/>
          <p:cNvSpPr/>
          <p:nvPr/>
        </p:nvSpPr>
        <p:spPr>
          <a:xfrm>
            <a:off x="631981" y="2712157"/>
            <a:ext cx="4221854" cy="288925"/>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dirty="0" err="1">
                <a:solidFill>
                  <a:srgbClr val="FFFFFF"/>
                </a:solidFill>
                <a:latin typeface="Verdana"/>
                <a:ea typeface="Verdana"/>
                <a:cs typeface="Verdana"/>
                <a:sym typeface="Verdana"/>
              </a:rPr>
              <a:t>relatedObjectIdentifier</a:t>
            </a:r>
            <a:endParaRPr sz="1600" b="0" i="0" u="none" strike="noStrike" cap="none" dirty="0">
              <a:solidFill>
                <a:srgbClr val="FFFFFF"/>
              </a:solidFill>
              <a:latin typeface="Verdana"/>
              <a:ea typeface="Verdana"/>
              <a:cs typeface="Verdana"/>
              <a:sym typeface="Verdana"/>
            </a:endParaRPr>
          </a:p>
        </p:txBody>
      </p:sp>
      <p:sp>
        <p:nvSpPr>
          <p:cNvPr id="4455" name="Google Shape;4455;p157"/>
          <p:cNvSpPr/>
          <p:nvPr/>
        </p:nvSpPr>
        <p:spPr>
          <a:xfrm>
            <a:off x="631980" y="3379055"/>
            <a:ext cx="4221854"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relatedEventIdentifier</a:t>
            </a:r>
            <a:endParaRPr sz="1600" b="0" i="0" u="none" strike="noStrike" cap="none">
              <a:solidFill>
                <a:srgbClr val="FFFFFF"/>
              </a:solidFill>
              <a:latin typeface="Verdana"/>
              <a:ea typeface="Verdana"/>
              <a:cs typeface="Verdana"/>
              <a:sym typeface="Verdana"/>
            </a:endParaRPr>
          </a:p>
        </p:txBody>
      </p:sp>
      <p:sp>
        <p:nvSpPr>
          <p:cNvPr id="4456" name="Google Shape;4456;p157"/>
          <p:cNvSpPr/>
          <p:nvPr/>
        </p:nvSpPr>
        <p:spPr>
          <a:xfrm>
            <a:off x="612204" y="4053393"/>
            <a:ext cx="4221854"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relatedEnvironmentPurpose</a:t>
            </a:r>
            <a:endParaRPr sz="1600" b="0" i="0" u="none" strike="noStrike" cap="none">
              <a:solidFill>
                <a:srgbClr val="FFFFFF"/>
              </a:solidFill>
              <a:latin typeface="Verdana"/>
              <a:ea typeface="Verdana"/>
              <a:cs typeface="Verdana"/>
              <a:sym typeface="Verdana"/>
            </a:endParaRPr>
          </a:p>
        </p:txBody>
      </p:sp>
      <p:sp>
        <p:nvSpPr>
          <p:cNvPr id="4457" name="Google Shape;4457;p157"/>
          <p:cNvSpPr/>
          <p:nvPr/>
        </p:nvSpPr>
        <p:spPr>
          <a:xfrm>
            <a:off x="612204" y="4377243"/>
            <a:ext cx="4221854" cy="287338"/>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relatedEnvironmentCharacteristic</a:t>
            </a:r>
            <a:endParaRPr sz="1600" b="0" i="0" u="none" strike="noStrike" cap="none">
              <a:solidFill>
                <a:srgbClr val="FFFFFF"/>
              </a:solidFill>
              <a:latin typeface="Verdana"/>
              <a:ea typeface="Verdana"/>
              <a:cs typeface="Verdana"/>
              <a:sym typeface="Verdana"/>
            </a:endParaRPr>
          </a:p>
        </p:txBody>
      </p:sp>
      <p:sp>
        <p:nvSpPr>
          <p:cNvPr id="4451" name="Google Shape;4451;p157"/>
          <p:cNvSpPr/>
          <p:nvPr/>
        </p:nvSpPr>
        <p:spPr>
          <a:xfrm>
            <a:off x="485775" y="1578161"/>
            <a:ext cx="1512000"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relationship</a:t>
            </a:r>
            <a:endParaRPr sz="1200"/>
          </a:p>
        </p:txBody>
      </p:sp>
      <p:sp>
        <p:nvSpPr>
          <p:cNvPr id="4461" name="Google Shape;4461;p157"/>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Object Entity – Semantic Units</a:t>
            </a:r>
            <a:endParaRPr/>
          </a:p>
        </p:txBody>
      </p:sp>
      <p:sp>
        <p:nvSpPr>
          <p:cNvPr id="4462" name="Google Shape;4462;p157"/>
          <p:cNvSpPr txBox="1"/>
          <p:nvPr/>
        </p:nvSpPr>
        <p:spPr>
          <a:xfrm>
            <a:off x="395536" y="2930416"/>
            <a:ext cx="2738185" cy="375937"/>
          </a:xfrm>
          <a:prstGeom prst="rect">
            <a:avLst/>
          </a:prstGeom>
          <a:noFill/>
          <a:ln>
            <a:noFill/>
          </a:ln>
        </p:spPr>
        <p:txBody>
          <a:bodyPr spcFirstLastPara="1" wrap="square" lIns="91425" tIns="45700" rIns="91425" bIns="45700" anchor="t" anchorCtr="0">
            <a:spAutoFit/>
          </a:bodyPr>
          <a:lstStyle/>
          <a:p>
            <a:pPr marL="742950" marR="0" lvl="1" indent="-285750" algn="l" rtl="0">
              <a:lnSpc>
                <a:spcPct val="110000"/>
              </a:lnSpc>
              <a:spcBef>
                <a:spcPts val="0"/>
              </a:spcBef>
              <a:spcAft>
                <a:spcPts val="0"/>
              </a:spcAft>
              <a:buClr>
                <a:srgbClr val="000000"/>
              </a:buClr>
              <a:buSzPts val="1800"/>
              <a:buFont typeface="Gill Sans"/>
              <a:buNone/>
            </a:pPr>
            <a:r>
              <a:rPr lang="en-US" sz="1600" b="0" i="0" u="none" strike="noStrike" cap="none" dirty="0">
                <a:solidFill>
                  <a:srgbClr val="000000"/>
                </a:solidFill>
                <a:latin typeface="Gill Sans"/>
                <a:ea typeface="Gill Sans"/>
                <a:cs typeface="Gill Sans"/>
                <a:sym typeface="Gill Sans"/>
              </a:rPr>
              <a:t>(type, value, sequence)</a:t>
            </a:r>
            <a:endParaRPr sz="1600" b="1" i="0" u="none" strike="noStrike" cap="none" dirty="0">
              <a:solidFill>
                <a:srgbClr val="000000"/>
              </a:solidFill>
              <a:latin typeface="Gill Sans"/>
              <a:ea typeface="Gill Sans"/>
              <a:cs typeface="Gill Sans"/>
              <a:sym typeface="Gill Sans"/>
            </a:endParaRPr>
          </a:p>
        </p:txBody>
      </p:sp>
      <p:sp>
        <p:nvSpPr>
          <p:cNvPr id="4463" name="Google Shape;4463;p157"/>
          <p:cNvSpPr txBox="1"/>
          <p:nvPr/>
        </p:nvSpPr>
        <p:spPr>
          <a:xfrm>
            <a:off x="4846628" y="1931851"/>
            <a:ext cx="1393330"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974806"/>
              </a:buClr>
              <a:buSzPts val="2400"/>
              <a:buFont typeface="Gill Sans"/>
              <a:buNone/>
            </a:pPr>
            <a:r>
              <a:rPr lang="en-US" sz="2000" b="0" i="0" u="none" strike="noStrike" cap="none" dirty="0">
                <a:solidFill>
                  <a:srgbClr val="974806"/>
                </a:solidFill>
                <a:latin typeface="Gill Sans"/>
                <a:ea typeface="Gill Sans"/>
                <a:cs typeface="Gill Sans"/>
                <a:sym typeface="Gill Sans"/>
              </a:rPr>
              <a:t>structural</a:t>
            </a:r>
            <a:endParaRPr sz="2000" b="0" i="0" u="none" strike="noStrike" cap="none" dirty="0">
              <a:solidFill>
                <a:srgbClr val="000000"/>
              </a:solidFill>
              <a:latin typeface="Gill Sans"/>
              <a:ea typeface="Gill Sans"/>
              <a:cs typeface="Gill Sans"/>
              <a:sym typeface="Gill Sans"/>
            </a:endParaRPr>
          </a:p>
        </p:txBody>
      </p:sp>
      <p:sp>
        <p:nvSpPr>
          <p:cNvPr id="4464" name="Google Shape;4464;p157"/>
          <p:cNvSpPr/>
          <p:nvPr/>
        </p:nvSpPr>
        <p:spPr>
          <a:xfrm>
            <a:off x="4841460" y="2303929"/>
            <a:ext cx="1506053"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974806"/>
              </a:buClr>
              <a:buSzPts val="2400"/>
              <a:buFont typeface="Gill Sans"/>
              <a:buNone/>
            </a:pPr>
            <a:r>
              <a:rPr lang="en-US" sz="2000" b="0" i="0" u="none" strike="noStrike" cap="none">
                <a:solidFill>
                  <a:srgbClr val="974806"/>
                </a:solidFill>
                <a:latin typeface="Gill Sans"/>
                <a:ea typeface="Gill Sans"/>
                <a:cs typeface="Gill Sans"/>
                <a:sym typeface="Gill Sans"/>
              </a:rPr>
              <a:t>represents</a:t>
            </a:r>
            <a:endParaRPr sz="2000" b="0" i="0" u="none" strike="noStrike" cap="none">
              <a:solidFill>
                <a:srgbClr val="000000"/>
              </a:solidFill>
              <a:latin typeface="Gill Sans"/>
              <a:ea typeface="Gill Sans"/>
              <a:cs typeface="Gill Sans"/>
              <a:sym typeface="Gill Sans"/>
            </a:endParaRPr>
          </a:p>
        </p:txBody>
      </p:sp>
      <p:sp>
        <p:nvSpPr>
          <p:cNvPr id="4465" name="Google Shape;4465;p157"/>
          <p:cNvSpPr txBox="1"/>
          <p:nvPr/>
        </p:nvSpPr>
        <p:spPr>
          <a:xfrm>
            <a:off x="393655" y="3621393"/>
            <a:ext cx="2738185" cy="375937"/>
          </a:xfrm>
          <a:prstGeom prst="rect">
            <a:avLst/>
          </a:prstGeom>
          <a:noFill/>
          <a:ln>
            <a:noFill/>
          </a:ln>
        </p:spPr>
        <p:txBody>
          <a:bodyPr spcFirstLastPara="1" wrap="square" lIns="91425" tIns="45700" rIns="91425" bIns="45700" anchor="t" anchorCtr="0">
            <a:spAutoFit/>
          </a:bodyPr>
          <a:lstStyle/>
          <a:p>
            <a:pPr marL="742950" marR="0" lvl="1" indent="-285750" algn="l" rtl="0">
              <a:lnSpc>
                <a:spcPct val="110000"/>
              </a:lnSpc>
              <a:spcBef>
                <a:spcPts val="0"/>
              </a:spcBef>
              <a:spcAft>
                <a:spcPts val="0"/>
              </a:spcAft>
              <a:buClr>
                <a:srgbClr val="000000"/>
              </a:buClr>
              <a:buSzPts val="1800"/>
              <a:buFont typeface="Gill Sans"/>
              <a:buNone/>
            </a:pPr>
            <a:r>
              <a:rPr lang="en-US" sz="1600" b="0" i="0" u="none" strike="noStrike" cap="none">
                <a:solidFill>
                  <a:srgbClr val="000000"/>
                </a:solidFill>
                <a:latin typeface="Gill Sans"/>
                <a:ea typeface="Gill Sans"/>
                <a:cs typeface="Gill Sans"/>
                <a:sym typeface="Gill Sans"/>
              </a:rPr>
              <a:t>(type, value, sequence)</a:t>
            </a:r>
            <a:endParaRPr sz="1600" b="1" i="0" u="none" strike="noStrike" cap="none">
              <a:solidFill>
                <a:srgbClr val="000000"/>
              </a:solidFill>
              <a:latin typeface="Gill Sans"/>
              <a:ea typeface="Gill Sans"/>
              <a:cs typeface="Gill Sans"/>
              <a:sym typeface="Gill Sans"/>
            </a:endParaRPr>
          </a:p>
        </p:txBody>
      </p:sp>
      <p:sp>
        <p:nvSpPr>
          <p:cNvPr id="4466" name="Google Shape;4466;p157"/>
          <p:cNvSpPr txBox="1"/>
          <p:nvPr/>
        </p:nvSpPr>
        <p:spPr>
          <a:xfrm>
            <a:off x="5678897" y="3169994"/>
            <a:ext cx="3342295" cy="75709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Verdana"/>
              <a:buNone/>
            </a:pPr>
            <a:r>
              <a:rPr lang="en-US" sz="1600" b="0" i="0" u="none" strike="noStrike" cap="none" dirty="0">
                <a:solidFill>
                  <a:srgbClr val="000000"/>
                </a:solidFill>
                <a:latin typeface="Verdana"/>
                <a:ea typeface="Verdana"/>
                <a:cs typeface="Verdana"/>
                <a:sym typeface="Verdana"/>
              </a:rPr>
              <a:t>relation through (because of) an Event – e.g. for </a:t>
            </a:r>
            <a:r>
              <a:rPr lang="en-US" sz="1800" b="0" i="0" u="none" strike="noStrike" cap="none" dirty="0">
                <a:solidFill>
                  <a:srgbClr val="974806"/>
                </a:solidFill>
                <a:latin typeface="Verdana"/>
                <a:ea typeface="Verdana"/>
                <a:cs typeface="Verdana"/>
                <a:sym typeface="Verdana"/>
              </a:rPr>
              <a:t>migration</a:t>
            </a:r>
            <a:endParaRPr sz="1200" dirty="0"/>
          </a:p>
          <a:p>
            <a:pPr marL="0" marR="0" lvl="0" indent="0" algn="l" rtl="0">
              <a:lnSpc>
                <a:spcPct val="100000"/>
              </a:lnSpc>
              <a:spcBef>
                <a:spcPts val="0"/>
              </a:spcBef>
              <a:spcAft>
                <a:spcPts val="0"/>
              </a:spcAft>
              <a:buClr>
                <a:schemeClr val="dk1"/>
              </a:buClr>
              <a:buSzPts val="1800"/>
              <a:buFont typeface="Gill Sans"/>
              <a:buNone/>
            </a:pPr>
            <a:endParaRPr sz="1600" b="0" i="0" u="none" strike="noStrike" cap="none" dirty="0">
              <a:solidFill>
                <a:srgbClr val="000000"/>
              </a:solidFill>
              <a:latin typeface="Verdana"/>
              <a:ea typeface="Verdana"/>
              <a:cs typeface="Verdana"/>
              <a:sym typeface="Verdana"/>
            </a:endParaRPr>
          </a:p>
        </p:txBody>
      </p:sp>
      <p:sp>
        <p:nvSpPr>
          <p:cNvPr id="4467" name="Google Shape;4467;p157"/>
          <p:cNvSpPr txBox="1"/>
          <p:nvPr/>
        </p:nvSpPr>
        <p:spPr>
          <a:xfrm>
            <a:off x="4833124" y="1262410"/>
            <a:ext cx="3097212" cy="683224"/>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Verdana"/>
              <a:buNone/>
            </a:pPr>
            <a:r>
              <a:rPr lang="en-US" sz="1600" b="0" i="1" u="none" strike="noStrike" cap="none" dirty="0">
                <a:solidFill>
                  <a:srgbClr val="000000"/>
                </a:solidFill>
                <a:latin typeface="Verdana"/>
                <a:ea typeface="Verdana"/>
                <a:cs typeface="Verdana"/>
                <a:sym typeface="Verdana"/>
              </a:rPr>
              <a:t>Example:</a:t>
            </a:r>
            <a:br>
              <a:rPr lang="en-US" sz="1600" b="0" i="1" u="none" strike="noStrike" cap="none" dirty="0">
                <a:solidFill>
                  <a:srgbClr val="000000"/>
                </a:solidFill>
                <a:latin typeface="Verdana"/>
                <a:ea typeface="Verdana"/>
                <a:cs typeface="Verdana"/>
                <a:sym typeface="Verdana"/>
              </a:rPr>
            </a:br>
            <a:r>
              <a:rPr lang="en-US" sz="1600" b="0" i="1" u="none" strike="noStrike" cap="none" dirty="0">
                <a:solidFill>
                  <a:srgbClr val="000000"/>
                </a:solidFill>
                <a:latin typeface="Verdana"/>
                <a:ea typeface="Verdana"/>
                <a:cs typeface="Verdana"/>
                <a:sym typeface="Verdana"/>
              </a:rPr>
              <a:t>Representation pointing to an Intellectual Entity</a:t>
            </a:r>
            <a:endParaRPr sz="1800" b="0" i="1" u="none" strike="noStrike" cap="none" dirty="0">
              <a:solidFill>
                <a:srgbClr val="974806"/>
              </a:solidFill>
              <a:latin typeface="Verdana"/>
              <a:ea typeface="Verdana"/>
              <a:cs typeface="Verdana"/>
              <a:sym typeface="Verdana"/>
            </a:endParaRPr>
          </a:p>
        </p:txBody>
      </p:sp>
      <p:sp>
        <p:nvSpPr>
          <p:cNvPr id="4468" name="Google Shape;4468;p157"/>
          <p:cNvSpPr/>
          <p:nvPr/>
        </p:nvSpPr>
        <p:spPr>
          <a:xfrm>
            <a:off x="4853835" y="2651931"/>
            <a:ext cx="3958135"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Gill Sans"/>
              <a:buNone/>
            </a:pPr>
            <a:r>
              <a:rPr lang="en-US" sz="2000" b="0" i="0" u="none" strike="noStrike" cap="none">
                <a:solidFill>
                  <a:srgbClr val="000000"/>
                </a:solidFill>
                <a:latin typeface="Gill Sans"/>
                <a:ea typeface="Gill Sans"/>
                <a:cs typeface="Gill Sans"/>
                <a:sym typeface="Gill Sans"/>
              </a:rPr>
              <a:t>Identifier of Intellectual Entity </a:t>
            </a:r>
            <a:endParaRPr sz="1200"/>
          </a:p>
        </p:txBody>
      </p:sp>
      <p:sp>
        <p:nvSpPr>
          <p:cNvPr id="4469" name="Google Shape;4469;p157"/>
          <p:cNvSpPr txBox="1">
            <a:spLocks noGrp="1"/>
          </p:cNvSpPr>
          <p:nvPr>
            <p:ph type="body" idx="1"/>
          </p:nvPr>
        </p:nvSpPr>
        <p:spPr>
          <a:xfrm>
            <a:off x="515367" y="4507545"/>
            <a:ext cx="8505825" cy="2223737"/>
          </a:xfrm>
          <a:prstGeom prst="rect">
            <a:avLst/>
          </a:prstGeom>
          <a:noFill/>
          <a:ln>
            <a:noFill/>
          </a:ln>
        </p:spPr>
        <p:txBody>
          <a:bodyPr spcFirstLastPara="1" wrap="square" lIns="91425" tIns="45700" rIns="91425" bIns="45700" anchor="t" anchorCtr="0">
            <a:noAutofit/>
          </a:bodyPr>
          <a:lstStyle/>
          <a:p>
            <a:pPr marL="639763" lvl="1" indent="-109537" algn="l" rtl="0">
              <a:lnSpc>
                <a:spcPct val="110000"/>
              </a:lnSpc>
              <a:spcBef>
                <a:spcPts val="0"/>
              </a:spcBef>
              <a:spcAft>
                <a:spcPts val="0"/>
              </a:spcAft>
              <a:buSzPts val="2000"/>
              <a:buNone/>
            </a:pPr>
            <a:endParaRPr sz="1800" b="1" dirty="0"/>
          </a:p>
          <a:p>
            <a:pPr marL="88900" lvl="0" indent="-6350" algn="l" rtl="0">
              <a:spcBef>
                <a:spcPts val="1000"/>
              </a:spcBef>
              <a:spcAft>
                <a:spcPts val="0"/>
              </a:spcAft>
              <a:buSzPts val="1600"/>
              <a:buFont typeface="Noto Sans Symbols"/>
              <a:buNone/>
            </a:pPr>
            <a:r>
              <a:rPr lang="en-US" sz="1800" dirty="0"/>
              <a:t>Objects can be associated with Events in two ways:</a:t>
            </a:r>
            <a:endParaRPr sz="1800" dirty="0"/>
          </a:p>
          <a:p>
            <a:pPr marL="354013" lvl="0" indent="-271463" algn="l" rtl="0">
              <a:spcBef>
                <a:spcPts val="0"/>
              </a:spcBef>
              <a:spcAft>
                <a:spcPts val="0"/>
              </a:spcAft>
              <a:buSzPts val="1600"/>
              <a:buChar char="▪"/>
            </a:pPr>
            <a:r>
              <a:rPr lang="en-US" sz="1800" dirty="0"/>
              <a:t>If the Object has an associated Event with </a:t>
            </a:r>
            <a:r>
              <a:rPr lang="en-US" sz="1800" b="1" i="1" dirty="0"/>
              <a:t>relationship</a:t>
            </a:r>
            <a:endParaRPr sz="1800" dirty="0"/>
          </a:p>
          <a:p>
            <a:pPr marL="354013" lvl="0" indent="-271463" algn="l" rtl="0">
              <a:spcBef>
                <a:spcPts val="300"/>
              </a:spcBef>
              <a:spcAft>
                <a:spcPts val="0"/>
              </a:spcAft>
              <a:buSzPts val="1600"/>
              <a:buChar char="▪"/>
            </a:pPr>
            <a:r>
              <a:rPr lang="en-US" sz="1800" dirty="0"/>
              <a:t>If the Object has an associated Event with </a:t>
            </a:r>
            <a:r>
              <a:rPr lang="en-US" sz="1800" b="1" i="1" dirty="0"/>
              <a:t>no relationship </a:t>
            </a:r>
            <a:r>
              <a:rPr lang="en-US" sz="1800" dirty="0"/>
              <a:t>to a second Object, e.g. </a:t>
            </a:r>
            <a:r>
              <a:rPr lang="en-US" sz="1800" dirty="0">
                <a:solidFill>
                  <a:srgbClr val="974806"/>
                </a:solidFill>
              </a:rPr>
              <a:t>ingest</a:t>
            </a:r>
            <a:r>
              <a:rPr lang="en-US" sz="1800" dirty="0"/>
              <a:t>: use </a:t>
            </a:r>
            <a:r>
              <a:rPr lang="en-US" sz="1800" b="1" dirty="0" err="1"/>
              <a:t>linkingEventIdentifier</a:t>
            </a:r>
            <a:br>
              <a:rPr lang="en-US" sz="1800" b="1" dirty="0"/>
            </a:br>
            <a:endParaRPr sz="1800" b="1" dirty="0"/>
          </a:p>
          <a:p>
            <a:pPr marL="82550" lvl="0" indent="0" algn="l" rtl="0">
              <a:spcBef>
                <a:spcPts val="300"/>
              </a:spcBef>
              <a:spcAft>
                <a:spcPts val="0"/>
              </a:spcAft>
              <a:buSzPts val="1600"/>
              <a:buFont typeface="Noto Sans Symbols"/>
              <a:buNone/>
            </a:pPr>
            <a:endParaRPr sz="1800" dirty="0"/>
          </a:p>
        </p:txBody>
      </p:sp>
      <p:sp>
        <p:nvSpPr>
          <p:cNvPr id="4471" name="Google Shape;4471;p157"/>
          <p:cNvSpPr/>
          <p:nvPr/>
        </p:nvSpPr>
        <p:spPr>
          <a:xfrm>
            <a:off x="4832502" y="4080917"/>
            <a:ext cx="216049" cy="576000"/>
          </a:xfrm>
          <a:prstGeom prst="rightBrace">
            <a:avLst>
              <a:gd name="adj1" fmla="val 8333"/>
              <a:gd name="adj2" fmla="val 50000"/>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sp>
        <p:nvSpPr>
          <p:cNvPr id="4472" name="Google Shape;4472;p157"/>
          <p:cNvSpPr txBox="1"/>
          <p:nvPr/>
        </p:nvSpPr>
        <p:spPr>
          <a:xfrm>
            <a:off x="5041881" y="4166735"/>
            <a:ext cx="2087816"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Gill Sans"/>
              <a:buNone/>
            </a:pPr>
            <a:r>
              <a:rPr lang="en-US" sz="1800" b="0" i="0" u="none" strike="noStrike" cap="none" dirty="0">
                <a:solidFill>
                  <a:srgbClr val="000000"/>
                </a:solidFill>
                <a:latin typeface="Gill Sans"/>
                <a:ea typeface="Gill Sans"/>
                <a:cs typeface="Gill Sans"/>
                <a:sym typeface="Gill Sans"/>
              </a:rPr>
              <a:t>environments</a:t>
            </a:r>
            <a:endParaRPr dirty="0"/>
          </a:p>
        </p:txBody>
      </p:sp>
      <p:sp>
        <p:nvSpPr>
          <p:cNvPr id="3" name="Bue 2"/>
          <p:cNvSpPr/>
          <p:nvPr/>
        </p:nvSpPr>
        <p:spPr>
          <a:xfrm>
            <a:off x="2456432" y="3517996"/>
            <a:ext cx="4869586" cy="3629473"/>
          </a:xfrm>
          <a:prstGeom prst="arc">
            <a:avLst>
              <a:gd name="adj1" fmla="val 16200000"/>
              <a:gd name="adj2" fmla="val 21593495"/>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Google Shape;4055;p145"/>
          <p:cNvSpPr/>
          <p:nvPr/>
        </p:nvSpPr>
        <p:spPr>
          <a:xfrm>
            <a:off x="576830" y="3949352"/>
            <a:ext cx="4510495" cy="835571"/>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sp>
        <p:nvSpPr>
          <p:cNvPr id="39" name="Google Shape;4055;p145"/>
          <p:cNvSpPr/>
          <p:nvPr/>
        </p:nvSpPr>
        <p:spPr>
          <a:xfrm>
            <a:off x="393655" y="2012793"/>
            <a:ext cx="4693670" cy="1238255"/>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sp>
        <p:nvSpPr>
          <p:cNvPr id="40" name="Google Shape;4055;p145"/>
          <p:cNvSpPr/>
          <p:nvPr/>
        </p:nvSpPr>
        <p:spPr>
          <a:xfrm>
            <a:off x="515367" y="3222824"/>
            <a:ext cx="4693670" cy="746800"/>
          </a:xfrm>
          <a:prstGeom prst="rect">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600" b="0" i="0" u="none" strike="noStrike" cap="none">
              <a:solidFill>
                <a:srgbClr val="FFFFFF"/>
              </a:solidFill>
              <a:latin typeface="Gill Sans"/>
              <a:ea typeface="Gill Sans"/>
              <a:cs typeface="Gill Sans"/>
              <a:sym typeface="Gill Sans"/>
            </a:endParaRPr>
          </a:p>
        </p:txBody>
      </p:sp>
      <p:cxnSp>
        <p:nvCxnSpPr>
          <p:cNvPr id="4450" name="Google Shape;4450;p157"/>
          <p:cNvCxnSpPr>
            <a:stCxn id="4451" idx="1"/>
            <a:endCxn id="4448" idx="5"/>
          </p:cNvCxnSpPr>
          <p:nvPr/>
        </p:nvCxnSpPr>
        <p:spPr>
          <a:xfrm>
            <a:off x="485775" y="1740086"/>
            <a:ext cx="182123" cy="467653"/>
          </a:xfrm>
          <a:prstGeom prst="straightConnector1">
            <a:avLst/>
          </a:prstGeom>
          <a:noFill/>
          <a:ln w="9525" cap="flat" cmpd="sng">
            <a:solidFill>
              <a:srgbClr val="000000"/>
            </a:solidFill>
            <a:prstDash val="solid"/>
            <a:round/>
            <a:headEnd type="none" w="sm" len="sm"/>
            <a:tailEnd type="none" w="sm" len="sm"/>
          </a:ln>
        </p:spPr>
      </p:cxnSp>
      <p:cxnSp>
        <p:nvCxnSpPr>
          <p:cNvPr id="4452" name="Google Shape;4452;p157"/>
          <p:cNvCxnSpPr>
            <a:stCxn id="4451" idx="1"/>
            <a:endCxn id="4449" idx="5"/>
          </p:cNvCxnSpPr>
          <p:nvPr/>
        </p:nvCxnSpPr>
        <p:spPr>
          <a:xfrm>
            <a:off x="485775" y="1740086"/>
            <a:ext cx="182322" cy="792297"/>
          </a:xfrm>
          <a:prstGeom prst="straightConnector1">
            <a:avLst/>
          </a:prstGeom>
          <a:noFill/>
          <a:ln w="9525" cap="flat" cmpd="sng">
            <a:solidFill>
              <a:srgbClr val="000000"/>
            </a:solidFill>
            <a:prstDash val="solid"/>
            <a:round/>
            <a:headEnd type="none" w="sm" len="sm"/>
            <a:tailEnd type="none" w="sm" len="sm"/>
          </a:ln>
        </p:spPr>
      </p:cxnSp>
      <p:cxnSp>
        <p:nvCxnSpPr>
          <p:cNvPr id="4454" name="Google Shape;4454;p157"/>
          <p:cNvCxnSpPr>
            <a:stCxn id="4451" idx="1"/>
            <a:endCxn id="4453" idx="5"/>
          </p:cNvCxnSpPr>
          <p:nvPr/>
        </p:nvCxnSpPr>
        <p:spPr>
          <a:xfrm>
            <a:off x="485775" y="1740086"/>
            <a:ext cx="182322" cy="1116534"/>
          </a:xfrm>
          <a:prstGeom prst="straightConnector1">
            <a:avLst/>
          </a:prstGeom>
          <a:noFill/>
          <a:ln w="9525" cap="flat" cmpd="sng">
            <a:solidFill>
              <a:srgbClr val="000000"/>
            </a:solidFill>
            <a:prstDash val="solid"/>
            <a:round/>
            <a:headEnd type="none" w="sm" len="sm"/>
            <a:tailEnd type="none" w="sm" len="sm"/>
          </a:ln>
        </p:spPr>
      </p:cxnSp>
      <p:cxnSp>
        <p:nvCxnSpPr>
          <p:cNvPr id="4458" name="Google Shape;4458;p157"/>
          <p:cNvCxnSpPr>
            <a:stCxn id="4451" idx="1"/>
            <a:endCxn id="4456" idx="5"/>
          </p:cNvCxnSpPr>
          <p:nvPr/>
        </p:nvCxnSpPr>
        <p:spPr>
          <a:xfrm>
            <a:off x="485775" y="1740086"/>
            <a:ext cx="162346" cy="2456976"/>
          </a:xfrm>
          <a:prstGeom prst="straightConnector1">
            <a:avLst/>
          </a:prstGeom>
          <a:noFill/>
          <a:ln w="9525" cap="flat" cmpd="sng">
            <a:solidFill>
              <a:srgbClr val="000000"/>
            </a:solidFill>
            <a:prstDash val="solid"/>
            <a:round/>
            <a:headEnd type="none" w="sm" len="sm"/>
            <a:tailEnd type="none" w="sm" len="sm"/>
          </a:ln>
        </p:spPr>
      </p:cxnSp>
      <p:cxnSp>
        <p:nvCxnSpPr>
          <p:cNvPr id="4459" name="Google Shape;4459;p157"/>
          <p:cNvCxnSpPr>
            <a:stCxn id="4451" idx="1"/>
            <a:endCxn id="4457" idx="5"/>
          </p:cNvCxnSpPr>
          <p:nvPr/>
        </p:nvCxnSpPr>
        <p:spPr>
          <a:xfrm>
            <a:off x="485775" y="1740086"/>
            <a:ext cx="162346" cy="2780826"/>
          </a:xfrm>
          <a:prstGeom prst="straightConnector1">
            <a:avLst/>
          </a:prstGeom>
          <a:noFill/>
          <a:ln w="9525" cap="flat" cmpd="sng">
            <a:solidFill>
              <a:srgbClr val="000000"/>
            </a:solidFill>
            <a:prstDash val="solid"/>
            <a:round/>
            <a:headEnd type="none" w="sm" len="sm"/>
            <a:tailEnd type="none" w="sm" len="sm"/>
          </a:ln>
        </p:spPr>
      </p:cxnSp>
      <p:cxnSp>
        <p:nvCxnSpPr>
          <p:cNvPr id="4460" name="Google Shape;4460;p157"/>
          <p:cNvCxnSpPr>
            <a:stCxn id="4451" idx="1"/>
            <a:endCxn id="4455" idx="5"/>
          </p:cNvCxnSpPr>
          <p:nvPr/>
        </p:nvCxnSpPr>
        <p:spPr>
          <a:xfrm>
            <a:off x="485775" y="1740086"/>
            <a:ext cx="182122" cy="1782638"/>
          </a:xfrm>
          <a:prstGeom prst="straightConnector1">
            <a:avLst/>
          </a:prstGeom>
          <a:noFill/>
          <a:ln w="9525" cap="flat" cmpd="sng">
            <a:solidFill>
              <a:srgbClr val="000000"/>
            </a:solidFill>
            <a:prstDash val="solid"/>
            <a:round/>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67"/>
                                        </p:tgtEl>
                                        <p:attrNameLst>
                                          <p:attrName>style.visibility</p:attrName>
                                        </p:attrNameLst>
                                      </p:cBhvr>
                                      <p:to>
                                        <p:strVal val="visible"/>
                                      </p:to>
                                    </p:set>
                                    <p:animEffect transition="in" filter="fade">
                                      <p:cBhvr>
                                        <p:cTn id="7" dur="250"/>
                                        <p:tgtEl>
                                          <p:spTgt spid="4467"/>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4463"/>
                                        </p:tgtEl>
                                        <p:attrNameLst>
                                          <p:attrName>style.visibility</p:attrName>
                                        </p:attrNameLst>
                                      </p:cBhvr>
                                      <p:to>
                                        <p:strVal val="visible"/>
                                      </p:to>
                                    </p:set>
                                    <p:animEffect transition="in" filter="fade">
                                      <p:cBhvr>
                                        <p:cTn id="11" dur="250"/>
                                        <p:tgtEl>
                                          <p:spTgt spid="4463"/>
                                        </p:tgtEl>
                                      </p:cBhvr>
                                    </p:animEffect>
                                  </p:childTnLst>
                                </p:cTn>
                              </p:par>
                              <p:par>
                                <p:cTn id="12" presetID="10" presetClass="entr" presetSubtype="0" fill="hold" nodeType="withEffect">
                                  <p:stCondLst>
                                    <p:cond delay="0"/>
                                  </p:stCondLst>
                                  <p:childTnLst>
                                    <p:set>
                                      <p:cBhvr>
                                        <p:cTn id="13" dur="1" fill="hold">
                                          <p:stCondLst>
                                            <p:cond delay="0"/>
                                          </p:stCondLst>
                                        </p:cTn>
                                        <p:tgtEl>
                                          <p:spTgt spid="4464"/>
                                        </p:tgtEl>
                                        <p:attrNameLst>
                                          <p:attrName>style.visibility</p:attrName>
                                        </p:attrNameLst>
                                      </p:cBhvr>
                                      <p:to>
                                        <p:strVal val="visible"/>
                                      </p:to>
                                    </p:set>
                                    <p:animEffect transition="in" filter="fade">
                                      <p:cBhvr>
                                        <p:cTn id="14" dur="250"/>
                                        <p:tgtEl>
                                          <p:spTgt spid="4464"/>
                                        </p:tgtEl>
                                      </p:cBhvr>
                                    </p:animEffect>
                                  </p:childTnLst>
                                </p:cTn>
                              </p:par>
                              <p:par>
                                <p:cTn id="15" presetID="10" presetClass="entr" presetSubtype="0" fill="hold" nodeType="withEffect">
                                  <p:stCondLst>
                                    <p:cond delay="0"/>
                                  </p:stCondLst>
                                  <p:childTnLst>
                                    <p:set>
                                      <p:cBhvr>
                                        <p:cTn id="16" dur="1" fill="hold">
                                          <p:stCondLst>
                                            <p:cond delay="0"/>
                                          </p:stCondLst>
                                        </p:cTn>
                                        <p:tgtEl>
                                          <p:spTgt spid="4468"/>
                                        </p:tgtEl>
                                        <p:attrNameLst>
                                          <p:attrName>style.visibility</p:attrName>
                                        </p:attrNameLst>
                                      </p:cBhvr>
                                      <p:to>
                                        <p:strVal val="visible"/>
                                      </p:to>
                                    </p:set>
                                    <p:animEffect transition="in" filter="fade">
                                      <p:cBhvr>
                                        <p:cTn id="17" dur="250"/>
                                        <p:tgtEl>
                                          <p:spTgt spid="4468"/>
                                        </p:tgtEl>
                                      </p:cBhvr>
                                    </p:animEffect>
                                  </p:childTnLst>
                                </p:cTn>
                              </p:par>
                            </p:childTnLst>
                          </p:cTn>
                        </p:par>
                        <p:par>
                          <p:cTn id="18" fill="hold">
                            <p:stCondLst>
                              <p:cond delay="500"/>
                            </p:stCondLst>
                            <p:childTnLst>
                              <p:par>
                                <p:cTn id="19" presetID="1" presetClass="entr" presetSubtype="0" fill="hold" grpId="0" nodeType="afterEffect">
                                  <p:stCondLst>
                                    <p:cond delay="0"/>
                                  </p:stCondLst>
                                  <p:childTnLst>
                                    <p:set>
                                      <p:cBhvr>
                                        <p:cTn id="20" dur="1" fill="hold">
                                          <p:stCondLst>
                                            <p:cond delay="0"/>
                                          </p:stCondLst>
                                        </p:cTn>
                                        <p:tgtEl>
                                          <p:spTgt spid="446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466"/>
                                        </p:tgtEl>
                                        <p:attrNameLst>
                                          <p:attrName>style.visibility</p:attrName>
                                        </p:attrNameLst>
                                      </p:cBhvr>
                                      <p:to>
                                        <p:strVal val="visible"/>
                                      </p:to>
                                    </p:set>
                                    <p:animEffect transition="in" filter="fade">
                                      <p:cBhvr>
                                        <p:cTn id="25" dur="250"/>
                                        <p:tgtEl>
                                          <p:spTgt spid="446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25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4469">
                                            <p:txEl>
                                              <p:pRg st="1" end="1"/>
                                            </p:txEl>
                                          </p:spTgt>
                                        </p:tgtEl>
                                        <p:attrNameLst>
                                          <p:attrName>style.visibility</p:attrName>
                                        </p:attrNameLst>
                                      </p:cBhvr>
                                      <p:to>
                                        <p:strVal val="visible"/>
                                      </p:to>
                                    </p:set>
                                    <p:animEffect transition="in" filter="fade">
                                      <p:cBhvr>
                                        <p:cTn id="31" dur="250"/>
                                        <p:tgtEl>
                                          <p:spTgt spid="4469">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4469">
                                            <p:txEl>
                                              <p:pRg st="2" end="2"/>
                                            </p:txEl>
                                          </p:spTgt>
                                        </p:tgtEl>
                                        <p:attrNameLst>
                                          <p:attrName>style.visibility</p:attrName>
                                        </p:attrNameLst>
                                      </p:cBhvr>
                                      <p:to>
                                        <p:strVal val="visible"/>
                                      </p:to>
                                    </p:set>
                                    <p:animEffect transition="in" filter="fade">
                                      <p:cBhvr>
                                        <p:cTn id="34" dur="250"/>
                                        <p:tgtEl>
                                          <p:spTgt spid="4469">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4469">
                                            <p:txEl>
                                              <p:pRg st="3" end="3"/>
                                            </p:txEl>
                                          </p:spTgt>
                                        </p:tgtEl>
                                        <p:attrNameLst>
                                          <p:attrName>style.visibility</p:attrName>
                                        </p:attrNameLst>
                                      </p:cBhvr>
                                      <p:to>
                                        <p:strVal val="visible"/>
                                      </p:to>
                                    </p:set>
                                    <p:animEffect transition="in" filter="fade">
                                      <p:cBhvr>
                                        <p:cTn id="37" dur="250"/>
                                        <p:tgtEl>
                                          <p:spTgt spid="4469">
                                            <p:txEl>
                                              <p:pRg st="3" end="3"/>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250"/>
                                        <p:tgtEl>
                                          <p:spTgt spid="39"/>
                                        </p:tgtEl>
                                      </p:cBhvr>
                                    </p:animEffect>
                                  </p:childTnLst>
                                </p:cTn>
                              </p:par>
                              <p:par>
                                <p:cTn id="41" presetID="10" presetClass="exit" presetSubtype="0" fill="hold" grpId="0" nodeType="withEffect">
                                  <p:stCondLst>
                                    <p:cond delay="0"/>
                                  </p:stCondLst>
                                  <p:childTnLst>
                                    <p:animEffect transition="out" filter="fade">
                                      <p:cBhvr>
                                        <p:cTn id="42" dur="250"/>
                                        <p:tgtEl>
                                          <p:spTgt spid="40"/>
                                        </p:tgtEl>
                                      </p:cBhvr>
                                    </p:animEffect>
                                    <p:set>
                                      <p:cBhvr>
                                        <p:cTn id="43" dur="1" fill="hold">
                                          <p:stCondLst>
                                            <p:cond delay="249"/>
                                          </p:stCondLst>
                                        </p:cTn>
                                        <p:tgtEl>
                                          <p:spTgt spid="40"/>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1"/>
                                          </p:stCondLst>
                                        </p:cTn>
                                        <p:tgtEl>
                                          <p:spTgt spid="4467"/>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1"/>
                                          </p:stCondLst>
                                        </p:cTn>
                                        <p:tgtEl>
                                          <p:spTgt spid="4463"/>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1"/>
                                          </p:stCondLst>
                                        </p:cTn>
                                        <p:tgtEl>
                                          <p:spTgt spid="4464"/>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1"/>
                                          </p:stCondLst>
                                        </p:cTn>
                                        <p:tgtEl>
                                          <p:spTgt spid="4468"/>
                                        </p:tgtEl>
                                        <p:attrNameLst>
                                          <p:attrName>style.visibility</p:attrName>
                                        </p:attrNameLst>
                                      </p:cBhvr>
                                      <p:to>
                                        <p:strVal val="hidden"/>
                                      </p:to>
                                    </p:set>
                                  </p:childTnLst>
                                </p:cTn>
                              </p:par>
                              <p:par>
                                <p:cTn id="52" presetID="1" presetClass="entr" presetSubtype="0" fill="hold" grpId="0" nodeType="withEffect">
                                  <p:stCondLst>
                                    <p:cond delay="0"/>
                                  </p:stCondLst>
                                  <p:childTnLst>
                                    <p:set>
                                      <p:cBhvr>
                                        <p:cTn id="53" dur="1" fill="hold">
                                          <p:stCondLst>
                                            <p:cond delay="0"/>
                                          </p:stCondLst>
                                        </p:cTn>
                                        <p:tgtEl>
                                          <p:spTgt spid="4465"/>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xit" presetSubtype="0" fill="hold" grpId="1" nodeType="clickEffect">
                                  <p:stCondLst>
                                    <p:cond delay="0"/>
                                  </p:stCondLst>
                                  <p:childTnLst>
                                    <p:set>
                                      <p:cBhvr>
                                        <p:cTn id="57" dur="1" fill="hold">
                                          <p:stCondLst>
                                            <p:cond delay="0"/>
                                          </p:stCondLst>
                                        </p:cTn>
                                        <p:tgtEl>
                                          <p:spTgt spid="3"/>
                                        </p:tgtEl>
                                        <p:attrNameLst>
                                          <p:attrName>style.visibility</p:attrName>
                                        </p:attrNameLst>
                                      </p:cBhvr>
                                      <p:to>
                                        <p:strVal val="hidden"/>
                                      </p:to>
                                    </p:set>
                                  </p:childTnLst>
                                </p:cTn>
                              </p:par>
                              <p:par>
                                <p:cTn id="58" presetID="1" presetClass="exit" presetSubtype="0" fill="hold" nodeType="withEffect">
                                  <p:stCondLst>
                                    <p:cond delay="0"/>
                                  </p:stCondLst>
                                  <p:childTnLst>
                                    <p:set>
                                      <p:cBhvr>
                                        <p:cTn id="59" dur="1" fill="hold">
                                          <p:stCondLst>
                                            <p:cond delay="1"/>
                                          </p:stCondLst>
                                        </p:cTn>
                                        <p:tgtEl>
                                          <p:spTgt spid="4466"/>
                                        </p:tgtEl>
                                        <p:attrNameLst>
                                          <p:attrName>style.visibility</p:attrName>
                                        </p:attrNameLst>
                                      </p:cBhvr>
                                      <p:to>
                                        <p:strVal val="hidden"/>
                                      </p:to>
                                    </p:set>
                                  </p:childTnLst>
                                </p:cTn>
                              </p:par>
                              <p:par>
                                <p:cTn id="60" presetID="10" presetClass="exit" presetSubtype="0" fill="hold" grpId="0" nodeType="withEffect">
                                  <p:stCondLst>
                                    <p:cond delay="0"/>
                                  </p:stCondLst>
                                  <p:childTnLst>
                                    <p:animEffect transition="out" filter="fade">
                                      <p:cBhvr>
                                        <p:cTn id="61" dur="250"/>
                                        <p:tgtEl>
                                          <p:spTgt spid="38"/>
                                        </p:tgtEl>
                                      </p:cBhvr>
                                    </p:animEffect>
                                    <p:set>
                                      <p:cBhvr>
                                        <p:cTn id="62" dur="1" fill="hold">
                                          <p:stCondLst>
                                            <p:cond delay="249"/>
                                          </p:stCondLst>
                                        </p:cTn>
                                        <p:tgtEl>
                                          <p:spTgt spid="38"/>
                                        </p:tgtEl>
                                        <p:attrNameLst>
                                          <p:attrName>style.visibility</p:attrName>
                                        </p:attrNameLst>
                                      </p:cBhvr>
                                      <p:to>
                                        <p:strVal val="hidden"/>
                                      </p:to>
                                    </p:set>
                                  </p:childTnLst>
                                </p:cTn>
                              </p:par>
                              <p:par>
                                <p:cTn id="63" presetID="10" presetClass="entr" presetSubtype="0" fill="hold" nodeType="withEffect">
                                  <p:stCondLst>
                                    <p:cond delay="0"/>
                                  </p:stCondLst>
                                  <p:childTnLst>
                                    <p:set>
                                      <p:cBhvr>
                                        <p:cTn id="64" dur="1" fill="hold">
                                          <p:stCondLst>
                                            <p:cond delay="0"/>
                                          </p:stCondLst>
                                        </p:cTn>
                                        <p:tgtEl>
                                          <p:spTgt spid="4472"/>
                                        </p:tgtEl>
                                        <p:attrNameLst>
                                          <p:attrName>style.visibility</p:attrName>
                                        </p:attrNameLst>
                                      </p:cBhvr>
                                      <p:to>
                                        <p:strVal val="visible"/>
                                      </p:to>
                                    </p:set>
                                    <p:animEffect transition="in" filter="fade">
                                      <p:cBhvr>
                                        <p:cTn id="65" dur="250"/>
                                        <p:tgtEl>
                                          <p:spTgt spid="4472"/>
                                        </p:tgtEl>
                                      </p:cBhvr>
                                    </p:animEffect>
                                  </p:childTnLst>
                                </p:cTn>
                              </p:par>
                              <p:par>
                                <p:cTn id="66" presetID="10" presetClass="entr" presetSubtype="0" fill="hold" nodeType="withEffect">
                                  <p:stCondLst>
                                    <p:cond delay="0"/>
                                  </p:stCondLst>
                                  <p:childTnLst>
                                    <p:set>
                                      <p:cBhvr>
                                        <p:cTn id="67" dur="1" fill="hold">
                                          <p:stCondLst>
                                            <p:cond delay="0"/>
                                          </p:stCondLst>
                                        </p:cTn>
                                        <p:tgtEl>
                                          <p:spTgt spid="4471"/>
                                        </p:tgtEl>
                                        <p:attrNameLst>
                                          <p:attrName>style.visibility</p:attrName>
                                        </p:attrNameLst>
                                      </p:cBhvr>
                                      <p:to>
                                        <p:strVal val="visible"/>
                                      </p:to>
                                    </p:set>
                                    <p:animEffect transition="in" filter="fade">
                                      <p:cBhvr>
                                        <p:cTn id="68" dur="250"/>
                                        <p:tgtEl>
                                          <p:spTgt spid="4471"/>
                                        </p:tgtEl>
                                      </p:cBhvr>
                                    </p:animEffect>
                                  </p:childTnLst>
                                </p:cTn>
                              </p:par>
                              <p:par>
                                <p:cTn id="69" presetID="10" presetClass="entr" presetSubtype="0" fill="hold" grpId="1"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250"/>
                                        <p:tgtEl>
                                          <p:spTgt spid="40"/>
                                        </p:tgtEl>
                                      </p:cBhvr>
                                    </p:animEffect>
                                  </p:childTnLst>
                                </p:cTn>
                              </p:par>
                              <p:par>
                                <p:cTn id="72" presetID="1" presetClass="exit" presetSubtype="0" fill="hold" grpId="0" nodeType="withEffect">
                                  <p:stCondLst>
                                    <p:cond delay="0"/>
                                  </p:stCondLst>
                                  <p:childTnLst>
                                    <p:set>
                                      <p:cBhvr>
                                        <p:cTn id="73" dur="1" fill="hold">
                                          <p:stCondLst>
                                            <p:cond delay="0"/>
                                          </p:stCondLst>
                                        </p:cTn>
                                        <p:tgtEl>
                                          <p:spTgt spid="4469">
                                            <p:txEl>
                                              <p:pRg st="1" end="1"/>
                                            </p:txEl>
                                          </p:spTgt>
                                        </p:tgtEl>
                                        <p:attrNameLst>
                                          <p:attrName>style.visibility</p:attrName>
                                        </p:attrNameLst>
                                      </p:cBhvr>
                                      <p:to>
                                        <p:strVal val="hidden"/>
                                      </p:to>
                                    </p:set>
                                  </p:childTnLst>
                                </p:cTn>
                              </p:par>
                              <p:par>
                                <p:cTn id="74" presetID="1" presetClass="exit" presetSubtype="0" fill="hold" grpId="0" nodeType="withEffect">
                                  <p:stCondLst>
                                    <p:cond delay="0"/>
                                  </p:stCondLst>
                                  <p:childTnLst>
                                    <p:set>
                                      <p:cBhvr>
                                        <p:cTn id="75" dur="1" fill="hold">
                                          <p:stCondLst>
                                            <p:cond delay="0"/>
                                          </p:stCondLst>
                                        </p:cTn>
                                        <p:tgtEl>
                                          <p:spTgt spid="4469">
                                            <p:txEl>
                                              <p:pRg st="2" end="2"/>
                                            </p:txEl>
                                          </p:spTgt>
                                        </p:tgtEl>
                                        <p:attrNameLst>
                                          <p:attrName>style.visibility</p:attrName>
                                        </p:attrNameLst>
                                      </p:cBhvr>
                                      <p:to>
                                        <p:strVal val="hidden"/>
                                      </p:to>
                                    </p:set>
                                  </p:childTnLst>
                                </p:cTn>
                              </p:par>
                              <p:par>
                                <p:cTn id="76" presetID="1" presetClass="exit" presetSubtype="0" fill="hold" grpId="0" nodeType="withEffect">
                                  <p:stCondLst>
                                    <p:cond delay="0"/>
                                  </p:stCondLst>
                                  <p:childTnLst>
                                    <p:set>
                                      <p:cBhvr>
                                        <p:cTn id="77" dur="1" fill="hold">
                                          <p:stCondLst>
                                            <p:cond delay="0"/>
                                          </p:stCondLst>
                                        </p:cTn>
                                        <p:tgtEl>
                                          <p:spTgt spid="4469">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62" grpId="0"/>
      <p:bldP spid="4465" grpId="0"/>
      <p:bldP spid="4469" grpId="0" build="p"/>
      <p:bldP spid="3" grpId="0" animBg="1"/>
      <p:bldP spid="3" grpId="1" animBg="1"/>
      <p:bldP spid="38" grpId="0" animBg="1"/>
      <p:bldP spid="39" grpId="0" animBg="1"/>
      <p:bldP spid="40" grpId="0" animBg="1"/>
      <p:bldP spid="40" grpId="1"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4527"/>
        <p:cNvGrpSpPr/>
        <p:nvPr/>
      </p:nvGrpSpPr>
      <p:grpSpPr>
        <a:xfrm>
          <a:off x="0" y="0"/>
          <a:ext cx="0" cy="0"/>
          <a:chOff x="0" y="0"/>
          <a:chExt cx="0" cy="0"/>
        </a:xfrm>
      </p:grpSpPr>
      <p:sp>
        <p:nvSpPr>
          <p:cNvPr id="4528" name="Google Shape;4528;p159"/>
          <p:cNvSpPr txBox="1">
            <a:spLocks noGrp="1"/>
          </p:cNvSpPr>
          <p:nvPr>
            <p:ph type="title"/>
          </p:nvPr>
        </p:nvSpPr>
        <p:spPr>
          <a:xfrm>
            <a:off x="900113" y="692150"/>
            <a:ext cx="7497762"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None/>
            </a:pPr>
            <a:r>
              <a:rPr lang="en-US"/>
              <a:t>Properties of Entities - Semantic units</a:t>
            </a:r>
            <a:endParaRPr/>
          </a:p>
        </p:txBody>
      </p:sp>
      <p:grpSp>
        <p:nvGrpSpPr>
          <p:cNvPr id="4529" name="Google Shape;4529;p159"/>
          <p:cNvGrpSpPr/>
          <p:nvPr/>
        </p:nvGrpSpPr>
        <p:grpSpPr>
          <a:xfrm>
            <a:off x="1033463" y="4076700"/>
            <a:ext cx="1011237" cy="1008063"/>
            <a:chOff x="1475656" y="4797152"/>
            <a:chExt cx="1372080" cy="1252440"/>
          </a:xfrm>
        </p:grpSpPr>
        <p:pic>
          <p:nvPicPr>
            <p:cNvPr id="4530" name="Google Shape;4530;p159"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4531" name="Google Shape;4531;p159"/>
            <p:cNvSpPr/>
            <p:nvPr/>
          </p:nvSpPr>
          <p:spPr>
            <a:xfrm>
              <a:off x="1835369" y="4797152"/>
              <a:ext cx="288632" cy="36094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sp>
        <p:nvSpPr>
          <p:cNvPr id="4532" name="Google Shape;4532;p159"/>
          <p:cNvSpPr/>
          <p:nvPr/>
        </p:nvSpPr>
        <p:spPr>
          <a:xfrm>
            <a:off x="1357313" y="3624263"/>
            <a:ext cx="1296987" cy="649287"/>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Object</a:t>
            </a:r>
            <a:endParaRPr/>
          </a:p>
        </p:txBody>
      </p:sp>
      <p:sp>
        <p:nvSpPr>
          <p:cNvPr id="4533" name="Google Shape;4533;p159"/>
          <p:cNvSpPr/>
          <p:nvPr/>
        </p:nvSpPr>
        <p:spPr>
          <a:xfrm>
            <a:off x="3856038" y="472281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Event</a:t>
            </a:r>
            <a:endParaRPr/>
          </a:p>
        </p:txBody>
      </p:sp>
      <p:sp>
        <p:nvSpPr>
          <p:cNvPr id="4534" name="Google Shape;4534;p159"/>
          <p:cNvSpPr/>
          <p:nvPr/>
        </p:nvSpPr>
        <p:spPr>
          <a:xfrm>
            <a:off x="5888038" y="362426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Agent</a:t>
            </a:r>
            <a:endParaRPr/>
          </a:p>
        </p:txBody>
      </p:sp>
      <p:sp>
        <p:nvSpPr>
          <p:cNvPr id="4535" name="Google Shape;4535;p159"/>
          <p:cNvSpPr/>
          <p:nvPr/>
        </p:nvSpPr>
        <p:spPr>
          <a:xfrm>
            <a:off x="3857625" y="2524125"/>
            <a:ext cx="1296988" cy="647700"/>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Rights</a:t>
            </a:r>
            <a:endParaRPr/>
          </a:p>
        </p:txBody>
      </p:sp>
      <p:sp>
        <p:nvSpPr>
          <p:cNvPr id="4536" name="Google Shape;4536;p159"/>
          <p:cNvSpPr/>
          <p:nvPr/>
        </p:nvSpPr>
        <p:spPr>
          <a:xfrm rot="-5400000">
            <a:off x="968375" y="3735388"/>
            <a:ext cx="431800" cy="438150"/>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pic>
        <p:nvPicPr>
          <p:cNvPr id="4537" name="Google Shape;4537;p159" descr="P:\digital.bevaring.dk\Illustrations\web\Lovgivning_LegalRestrictions_DigitalPreservation.png"/>
          <p:cNvPicPr preferRelativeResize="0"/>
          <p:nvPr/>
        </p:nvPicPr>
        <p:blipFill rotWithShape="1">
          <a:blip r:embed="rId4">
            <a:alphaModFix/>
          </a:blip>
          <a:srcRect/>
          <a:stretch/>
        </p:blipFill>
        <p:spPr>
          <a:xfrm>
            <a:off x="4233863" y="1844675"/>
            <a:ext cx="576262" cy="669925"/>
          </a:xfrm>
          <a:prstGeom prst="rect">
            <a:avLst/>
          </a:prstGeom>
          <a:noFill/>
          <a:ln>
            <a:noFill/>
          </a:ln>
        </p:spPr>
      </p:pic>
      <p:pic>
        <p:nvPicPr>
          <p:cNvPr id="4538" name="Google Shape;4538;p159" descr="P:\digital.bevaring.dk\Illustrations\web\Begivenheder_Events_DigitalPreservation.png"/>
          <p:cNvPicPr preferRelativeResize="0"/>
          <p:nvPr/>
        </p:nvPicPr>
        <p:blipFill rotWithShape="1">
          <a:blip r:embed="rId5">
            <a:alphaModFix/>
          </a:blip>
          <a:srcRect/>
          <a:stretch/>
        </p:blipFill>
        <p:spPr>
          <a:xfrm>
            <a:off x="4090988" y="5467350"/>
            <a:ext cx="863600" cy="609600"/>
          </a:xfrm>
          <a:prstGeom prst="rect">
            <a:avLst/>
          </a:prstGeom>
          <a:noFill/>
          <a:ln>
            <a:noFill/>
          </a:ln>
        </p:spPr>
      </p:pic>
      <p:cxnSp>
        <p:nvCxnSpPr>
          <p:cNvPr id="4539" name="Google Shape;4539;p159"/>
          <p:cNvCxnSpPr>
            <a:stCxn id="4535" idx="1"/>
            <a:endCxn id="4532" idx="0"/>
          </p:cNvCxnSpPr>
          <p:nvPr/>
        </p:nvCxnSpPr>
        <p:spPr>
          <a:xfrm flipH="1">
            <a:off x="2005725" y="2847975"/>
            <a:ext cx="18519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4540" name="Google Shape;4540;p159"/>
          <p:cNvCxnSpPr>
            <a:stCxn id="4535" idx="3"/>
            <a:endCxn id="4534" idx="0"/>
          </p:cNvCxnSpPr>
          <p:nvPr/>
        </p:nvCxnSpPr>
        <p:spPr>
          <a:xfrm>
            <a:off x="5154613" y="2847975"/>
            <a:ext cx="13818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4541" name="Google Shape;4541;p159"/>
          <p:cNvCxnSpPr>
            <a:stCxn id="4533" idx="3"/>
            <a:endCxn id="4534" idx="2"/>
          </p:cNvCxnSpPr>
          <p:nvPr/>
        </p:nvCxnSpPr>
        <p:spPr>
          <a:xfrm rot="10800000" flipH="1">
            <a:off x="5153025" y="4270369"/>
            <a:ext cx="1383600" cy="775500"/>
          </a:xfrm>
          <a:prstGeom prst="straightConnector1">
            <a:avLst/>
          </a:prstGeom>
          <a:noFill/>
          <a:ln w="28575" cap="flat" cmpd="sng">
            <a:solidFill>
              <a:schemeClr val="accent1"/>
            </a:solidFill>
            <a:prstDash val="solid"/>
            <a:round/>
            <a:headEnd type="stealth" w="med" len="med"/>
            <a:tailEnd type="stealth" w="med" len="med"/>
          </a:ln>
        </p:spPr>
      </p:cxnSp>
      <p:cxnSp>
        <p:nvCxnSpPr>
          <p:cNvPr id="4542" name="Google Shape;4542;p159"/>
          <p:cNvCxnSpPr>
            <a:stCxn id="4533" idx="1"/>
            <a:endCxn id="4532" idx="2"/>
          </p:cNvCxnSpPr>
          <p:nvPr/>
        </p:nvCxnSpPr>
        <p:spPr>
          <a:xfrm rot="10800000">
            <a:off x="2005938" y="4273669"/>
            <a:ext cx="1850100" cy="772200"/>
          </a:xfrm>
          <a:prstGeom prst="straightConnector1">
            <a:avLst/>
          </a:prstGeom>
          <a:noFill/>
          <a:ln w="28575" cap="flat" cmpd="sng">
            <a:solidFill>
              <a:schemeClr val="accent1"/>
            </a:solidFill>
            <a:prstDash val="solid"/>
            <a:round/>
            <a:headEnd type="stealth" w="med" len="med"/>
            <a:tailEnd type="stealth" w="med" len="med"/>
          </a:ln>
        </p:spPr>
      </p:cxnSp>
      <p:cxnSp>
        <p:nvCxnSpPr>
          <p:cNvPr id="4543" name="Google Shape;4543;p159"/>
          <p:cNvCxnSpPr>
            <a:stCxn id="4532" idx="3"/>
            <a:endCxn id="4534" idx="1"/>
          </p:cNvCxnSpPr>
          <p:nvPr/>
        </p:nvCxnSpPr>
        <p:spPr>
          <a:xfrm rot="10800000" flipH="1">
            <a:off x="2654300" y="3947407"/>
            <a:ext cx="3233700" cy="1500"/>
          </a:xfrm>
          <a:prstGeom prst="straightConnector1">
            <a:avLst/>
          </a:prstGeom>
          <a:noFill/>
          <a:ln w="28575" cap="flat" cmpd="sng">
            <a:solidFill>
              <a:schemeClr val="accent1"/>
            </a:solidFill>
            <a:prstDash val="solid"/>
            <a:round/>
            <a:headEnd type="stealth" w="med" len="med"/>
            <a:tailEnd type="none" w="sm" len="sm"/>
          </a:ln>
        </p:spPr>
      </p:cxnSp>
      <p:sp>
        <p:nvSpPr>
          <p:cNvPr id="4544" name="Google Shape;4544;p159"/>
          <p:cNvSpPr/>
          <p:nvPr/>
        </p:nvSpPr>
        <p:spPr>
          <a:xfrm>
            <a:off x="3492500" y="4389438"/>
            <a:ext cx="2130425" cy="1776412"/>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nvGrpSpPr>
          <p:cNvPr id="35" name="Gruppe 34"/>
          <p:cNvGrpSpPr/>
          <p:nvPr/>
        </p:nvGrpSpPr>
        <p:grpSpPr>
          <a:xfrm>
            <a:off x="7269838" y="3552865"/>
            <a:ext cx="1143840" cy="814348"/>
            <a:chOff x="7310207" y="3514369"/>
            <a:chExt cx="1143840" cy="814348"/>
          </a:xfrm>
        </p:grpSpPr>
        <p:grpSp>
          <p:nvGrpSpPr>
            <p:cNvPr id="36" name="Gruppe 60"/>
            <p:cNvGrpSpPr>
              <a:grpSpLocks/>
            </p:cNvGrpSpPr>
            <p:nvPr/>
          </p:nvGrpSpPr>
          <p:grpSpPr bwMode="auto">
            <a:xfrm>
              <a:off x="7990869" y="3623913"/>
              <a:ext cx="463178" cy="556102"/>
              <a:chOff x="8551729" y="4221090"/>
              <a:chExt cx="592277" cy="504056"/>
            </a:xfrm>
          </p:grpSpPr>
          <p:grpSp>
            <p:nvGrpSpPr>
              <p:cNvPr id="45" name="Gruppe 39"/>
              <p:cNvGrpSpPr>
                <a:grpSpLocks/>
              </p:cNvGrpSpPr>
              <p:nvPr/>
            </p:nvGrpSpPr>
            <p:grpSpPr bwMode="auto">
              <a:xfrm>
                <a:off x="8573490" y="4221090"/>
                <a:ext cx="570516" cy="504056"/>
                <a:chOff x="1547677" y="4797157"/>
                <a:chExt cx="901205" cy="1196752"/>
              </a:xfrm>
            </p:grpSpPr>
            <p:sp>
              <p:nvSpPr>
                <p:cNvPr id="47" name="Rektangel 46"/>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48" name="Billede 47" descr="house.png"/>
                <p:cNvPicPr>
                  <a:picLocks noChangeAspect="1"/>
                </p:cNvPicPr>
                <p:nvPr/>
              </p:nvPicPr>
              <p:blipFill>
                <a:blip r:embed="rId6"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46" name="Picture 3" descr="P:\ConferencesAndJournals\iPres\2016\PREMIS\Karakterisering_DigitalBevaring.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7" name="Billede 3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38" name="Gruppe 37"/>
            <p:cNvGrpSpPr/>
            <p:nvPr/>
          </p:nvGrpSpPr>
          <p:grpSpPr>
            <a:xfrm>
              <a:off x="7675295" y="3799563"/>
              <a:ext cx="316631" cy="529154"/>
              <a:chOff x="7520134" y="4865665"/>
              <a:chExt cx="331676" cy="583948"/>
            </a:xfrm>
          </p:grpSpPr>
          <p:sp>
            <p:nvSpPr>
              <p:cNvPr id="40" name="Rektangel 39"/>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1" name="Rektangel 40"/>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2" name="Rektangel 41"/>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3" name="Rektangel 42"/>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44" name="Billede 4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39" name="Billede 3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544"/>
                                        </p:tgtEl>
                                        <p:attrNameLst>
                                          <p:attrName>style.visibility</p:attrName>
                                        </p:attrNameLst>
                                      </p:cBhvr>
                                      <p:to>
                                        <p:strVal val="visible"/>
                                      </p:to>
                                    </p:set>
                                    <p:animEffect transition="in" filter="fade">
                                      <p:cBhvr>
                                        <p:cTn id="7" dur="500"/>
                                        <p:tgtEl>
                                          <p:spTgt spid="4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4566"/>
        <p:cNvGrpSpPr/>
        <p:nvPr/>
      </p:nvGrpSpPr>
      <p:grpSpPr>
        <a:xfrm>
          <a:off x="0" y="0"/>
          <a:ext cx="0" cy="0"/>
          <a:chOff x="0" y="0"/>
          <a:chExt cx="0" cy="0"/>
        </a:xfrm>
      </p:grpSpPr>
      <p:sp>
        <p:nvSpPr>
          <p:cNvPr id="4567" name="Google Shape;4567;p160"/>
          <p:cNvSpPr txBox="1">
            <a:spLocks noGrp="1"/>
          </p:cNvSpPr>
          <p:nvPr>
            <p:ph type="body" idx="1"/>
          </p:nvPr>
        </p:nvSpPr>
        <p:spPr>
          <a:xfrm>
            <a:off x="530225" y="1268413"/>
            <a:ext cx="7497763" cy="5160962"/>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a:t>Mandatory semantic units are: </a:t>
            </a:r>
            <a:r>
              <a:rPr lang="en-US" i="1"/>
              <a:t>eventIdentifier, eventType, and eventDateTime. </a:t>
            </a:r>
            <a:endParaRPr/>
          </a:p>
          <a:p>
            <a:pPr marL="365125" lvl="0" indent="-282575" algn="l" rtl="0">
              <a:spcBef>
                <a:spcPts val="600"/>
              </a:spcBef>
              <a:spcAft>
                <a:spcPts val="0"/>
              </a:spcAft>
              <a:buSzPts val="1600"/>
              <a:buChar char="▪"/>
            </a:pPr>
            <a:r>
              <a:rPr lang="en-US"/>
              <a:t>Must be related to one or more Objects. </a:t>
            </a:r>
            <a:endParaRPr/>
          </a:p>
          <a:p>
            <a:pPr marL="365125" lvl="0" indent="-282575" algn="l" rtl="0">
              <a:spcBef>
                <a:spcPts val="600"/>
              </a:spcBef>
              <a:spcAft>
                <a:spcPts val="0"/>
              </a:spcAft>
              <a:buSzPts val="1600"/>
              <a:buChar char="▪"/>
            </a:pPr>
            <a:r>
              <a:rPr lang="en-US"/>
              <a:t>Can be related to one or more Agents. </a:t>
            </a:r>
            <a:endParaRPr/>
          </a:p>
        </p:txBody>
      </p:sp>
      <p:sp>
        <p:nvSpPr>
          <p:cNvPr id="4568" name="Google Shape;4568;p160"/>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Event Entity</a:t>
            </a:r>
            <a:endParaRPr/>
          </a:p>
        </p:txBody>
      </p:sp>
      <p:sp>
        <p:nvSpPr>
          <p:cNvPr id="4569" name="Google Shape;4569;p160"/>
          <p:cNvSpPr/>
          <p:nvPr/>
        </p:nvSpPr>
        <p:spPr>
          <a:xfrm>
            <a:off x="2484438" y="3201988"/>
            <a:ext cx="1576387"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event</a:t>
            </a:r>
            <a:endParaRPr sz="1600" b="0" i="0" u="none" strike="noStrike" cap="none">
              <a:solidFill>
                <a:srgbClr val="FFFFFF"/>
              </a:solidFill>
              <a:latin typeface="Verdana"/>
              <a:ea typeface="Verdana"/>
              <a:cs typeface="Verdana"/>
              <a:sym typeface="Verdana"/>
            </a:endParaRPr>
          </a:p>
        </p:txBody>
      </p:sp>
      <p:cxnSp>
        <p:nvCxnSpPr>
          <p:cNvPr id="4570" name="Google Shape;4570;p160"/>
          <p:cNvCxnSpPr>
            <a:stCxn id="4569" idx="3"/>
            <a:endCxn id="4571" idx="5"/>
          </p:cNvCxnSpPr>
          <p:nvPr/>
        </p:nvCxnSpPr>
        <p:spPr>
          <a:xfrm>
            <a:off x="4060825" y="3363913"/>
            <a:ext cx="264319" cy="53975"/>
          </a:xfrm>
          <a:prstGeom prst="straightConnector1">
            <a:avLst/>
          </a:prstGeom>
          <a:noFill/>
          <a:ln w="9525" cap="flat" cmpd="sng">
            <a:solidFill>
              <a:schemeClr val="dk1"/>
            </a:solidFill>
            <a:prstDash val="solid"/>
            <a:round/>
            <a:headEnd type="none" w="sm" len="sm"/>
            <a:tailEnd type="none" w="sm" len="sm"/>
          </a:ln>
        </p:spPr>
      </p:cxnSp>
      <p:cxnSp>
        <p:nvCxnSpPr>
          <p:cNvPr id="4572" name="Google Shape;4572;p160"/>
          <p:cNvCxnSpPr>
            <a:stCxn id="4569" idx="3"/>
            <a:endCxn id="4571" idx="5"/>
          </p:cNvCxnSpPr>
          <p:nvPr/>
        </p:nvCxnSpPr>
        <p:spPr>
          <a:xfrm>
            <a:off x="4060825" y="3363913"/>
            <a:ext cx="264319" cy="53975"/>
          </a:xfrm>
          <a:prstGeom prst="straightConnector1">
            <a:avLst/>
          </a:prstGeom>
          <a:noFill/>
          <a:ln w="9525" cap="flat" cmpd="sng">
            <a:solidFill>
              <a:srgbClr val="595959"/>
            </a:solidFill>
            <a:prstDash val="solid"/>
            <a:round/>
            <a:headEnd type="none" w="sm" len="sm"/>
            <a:tailEnd type="none" w="sm" len="sm"/>
          </a:ln>
        </p:spPr>
      </p:cxnSp>
      <p:sp>
        <p:nvSpPr>
          <p:cNvPr id="4573" name="Google Shape;4573;p160"/>
          <p:cNvSpPr/>
          <p:nvPr/>
        </p:nvSpPr>
        <p:spPr>
          <a:xfrm>
            <a:off x="4284663" y="3616325"/>
            <a:ext cx="3443287"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dirty="0" err="1">
                <a:solidFill>
                  <a:srgbClr val="FFFFFF"/>
                </a:solidFill>
                <a:latin typeface="Verdana"/>
                <a:ea typeface="Verdana"/>
                <a:cs typeface="Verdana"/>
                <a:sym typeface="Verdana"/>
              </a:rPr>
              <a:t>eventType</a:t>
            </a:r>
            <a:endParaRPr sz="1600" b="0" i="0" u="none" strike="noStrike" cap="none" dirty="0">
              <a:solidFill>
                <a:srgbClr val="FFFFFF"/>
              </a:solidFill>
              <a:latin typeface="Verdana"/>
              <a:ea typeface="Verdana"/>
              <a:cs typeface="Verdana"/>
              <a:sym typeface="Verdana"/>
            </a:endParaRPr>
          </a:p>
        </p:txBody>
      </p:sp>
      <p:cxnSp>
        <p:nvCxnSpPr>
          <p:cNvPr id="4574" name="Google Shape;4574;p160"/>
          <p:cNvCxnSpPr>
            <a:stCxn id="4569" idx="3"/>
            <a:endCxn id="4573" idx="5"/>
          </p:cNvCxnSpPr>
          <p:nvPr/>
        </p:nvCxnSpPr>
        <p:spPr>
          <a:xfrm>
            <a:off x="4060825" y="3363913"/>
            <a:ext cx="264319" cy="414337"/>
          </a:xfrm>
          <a:prstGeom prst="straightConnector1">
            <a:avLst/>
          </a:prstGeom>
          <a:noFill/>
          <a:ln w="9525" cap="flat" cmpd="sng">
            <a:solidFill>
              <a:srgbClr val="595959"/>
            </a:solidFill>
            <a:prstDash val="solid"/>
            <a:round/>
            <a:headEnd type="none" w="sm" len="sm"/>
            <a:tailEnd type="none" w="sm" len="sm"/>
          </a:ln>
        </p:spPr>
      </p:cxnSp>
      <p:sp>
        <p:nvSpPr>
          <p:cNvPr id="4575" name="Google Shape;4575;p160"/>
          <p:cNvSpPr/>
          <p:nvPr/>
        </p:nvSpPr>
        <p:spPr>
          <a:xfrm>
            <a:off x="4284663" y="3975100"/>
            <a:ext cx="3443287"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eventDateTime</a:t>
            </a:r>
            <a:endParaRPr sz="1600" b="0" i="0" u="none" strike="noStrike" cap="none">
              <a:solidFill>
                <a:srgbClr val="FFFFFF"/>
              </a:solidFill>
              <a:latin typeface="Verdana"/>
              <a:ea typeface="Verdana"/>
              <a:cs typeface="Verdana"/>
              <a:sym typeface="Verdana"/>
            </a:endParaRPr>
          </a:p>
        </p:txBody>
      </p:sp>
      <p:sp>
        <p:nvSpPr>
          <p:cNvPr id="4576" name="Google Shape;4576;p160"/>
          <p:cNvSpPr/>
          <p:nvPr/>
        </p:nvSpPr>
        <p:spPr>
          <a:xfrm>
            <a:off x="4314825" y="4335463"/>
            <a:ext cx="3443287" cy="322262"/>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eventDetailInformation</a:t>
            </a:r>
            <a:endParaRPr sz="1600" b="0" i="0" u="none" strike="noStrike" cap="none">
              <a:solidFill>
                <a:srgbClr val="FFFFFF"/>
              </a:solidFill>
              <a:latin typeface="Verdana"/>
              <a:ea typeface="Verdana"/>
              <a:cs typeface="Verdana"/>
              <a:sym typeface="Verdana"/>
            </a:endParaRPr>
          </a:p>
        </p:txBody>
      </p:sp>
      <p:sp>
        <p:nvSpPr>
          <p:cNvPr id="4577" name="Google Shape;4577;p160"/>
          <p:cNvSpPr/>
          <p:nvPr/>
        </p:nvSpPr>
        <p:spPr>
          <a:xfrm>
            <a:off x="4284663" y="4695825"/>
            <a:ext cx="3443287"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eventOutcomeInformation</a:t>
            </a:r>
            <a:endParaRPr sz="1600" b="0" i="0" u="none" strike="noStrike" cap="none">
              <a:solidFill>
                <a:srgbClr val="FFFFFF"/>
              </a:solidFill>
              <a:latin typeface="Verdana"/>
              <a:ea typeface="Verdana"/>
              <a:cs typeface="Verdana"/>
              <a:sym typeface="Verdana"/>
            </a:endParaRPr>
          </a:p>
        </p:txBody>
      </p:sp>
      <p:cxnSp>
        <p:nvCxnSpPr>
          <p:cNvPr id="4578" name="Google Shape;4578;p160"/>
          <p:cNvCxnSpPr>
            <a:stCxn id="4569" idx="3"/>
            <a:endCxn id="4575" idx="5"/>
          </p:cNvCxnSpPr>
          <p:nvPr/>
        </p:nvCxnSpPr>
        <p:spPr>
          <a:xfrm>
            <a:off x="4060825" y="3363913"/>
            <a:ext cx="264319" cy="773112"/>
          </a:xfrm>
          <a:prstGeom prst="straightConnector1">
            <a:avLst/>
          </a:prstGeom>
          <a:noFill/>
          <a:ln w="9525" cap="flat" cmpd="sng">
            <a:solidFill>
              <a:schemeClr val="dk1"/>
            </a:solidFill>
            <a:prstDash val="solid"/>
            <a:round/>
            <a:headEnd type="none" w="sm" len="sm"/>
            <a:tailEnd type="none" w="sm" len="sm"/>
          </a:ln>
        </p:spPr>
      </p:cxnSp>
      <p:cxnSp>
        <p:nvCxnSpPr>
          <p:cNvPr id="4579" name="Google Shape;4579;p160"/>
          <p:cNvCxnSpPr>
            <a:stCxn id="4569" idx="3"/>
            <a:endCxn id="4576" idx="5"/>
          </p:cNvCxnSpPr>
          <p:nvPr/>
        </p:nvCxnSpPr>
        <p:spPr>
          <a:xfrm>
            <a:off x="4060825" y="3363913"/>
            <a:ext cx="294283" cy="1132681"/>
          </a:xfrm>
          <a:prstGeom prst="straightConnector1">
            <a:avLst/>
          </a:prstGeom>
          <a:noFill/>
          <a:ln w="9525" cap="flat" cmpd="sng">
            <a:solidFill>
              <a:schemeClr val="dk1"/>
            </a:solidFill>
            <a:prstDash val="solid"/>
            <a:round/>
            <a:headEnd type="none" w="sm" len="sm"/>
            <a:tailEnd type="none" w="sm" len="sm"/>
          </a:ln>
        </p:spPr>
      </p:cxnSp>
      <p:cxnSp>
        <p:nvCxnSpPr>
          <p:cNvPr id="4580" name="Google Shape;4580;p160"/>
          <p:cNvCxnSpPr>
            <a:stCxn id="4569" idx="3"/>
            <a:endCxn id="4577" idx="5"/>
          </p:cNvCxnSpPr>
          <p:nvPr/>
        </p:nvCxnSpPr>
        <p:spPr>
          <a:xfrm>
            <a:off x="4060825" y="3363913"/>
            <a:ext cx="264319" cy="1493837"/>
          </a:xfrm>
          <a:prstGeom prst="straightConnector1">
            <a:avLst/>
          </a:prstGeom>
          <a:noFill/>
          <a:ln w="9525" cap="flat" cmpd="sng">
            <a:solidFill>
              <a:srgbClr val="595959"/>
            </a:solidFill>
            <a:prstDash val="solid"/>
            <a:round/>
            <a:headEnd type="none" w="sm" len="sm"/>
            <a:tailEnd type="none" w="sm" len="sm"/>
          </a:ln>
        </p:spPr>
      </p:cxnSp>
      <p:sp>
        <p:nvSpPr>
          <p:cNvPr id="4581" name="Google Shape;4581;p160"/>
          <p:cNvSpPr/>
          <p:nvPr/>
        </p:nvSpPr>
        <p:spPr>
          <a:xfrm>
            <a:off x="4284663" y="5056188"/>
            <a:ext cx="3443287" cy="322262"/>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linkingAgentIdentifier</a:t>
            </a:r>
            <a:endParaRPr sz="1600" b="0" i="0" u="none" strike="noStrike" cap="none">
              <a:solidFill>
                <a:srgbClr val="FFFFFF"/>
              </a:solidFill>
              <a:latin typeface="Verdana"/>
              <a:ea typeface="Verdana"/>
              <a:cs typeface="Verdana"/>
              <a:sym typeface="Verdana"/>
            </a:endParaRPr>
          </a:p>
        </p:txBody>
      </p:sp>
      <p:sp>
        <p:nvSpPr>
          <p:cNvPr id="4582" name="Google Shape;4582;p160"/>
          <p:cNvSpPr/>
          <p:nvPr/>
        </p:nvSpPr>
        <p:spPr>
          <a:xfrm>
            <a:off x="4284663" y="5414963"/>
            <a:ext cx="3443287" cy="325437"/>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linkingObjectIdentifier</a:t>
            </a:r>
            <a:endParaRPr sz="1600" b="0" i="0" u="none" strike="noStrike" cap="none">
              <a:solidFill>
                <a:srgbClr val="FFFFFF"/>
              </a:solidFill>
              <a:latin typeface="Verdana"/>
              <a:ea typeface="Verdana"/>
              <a:cs typeface="Verdana"/>
              <a:sym typeface="Verdana"/>
            </a:endParaRPr>
          </a:p>
        </p:txBody>
      </p:sp>
      <p:cxnSp>
        <p:nvCxnSpPr>
          <p:cNvPr id="4583" name="Google Shape;4583;p160"/>
          <p:cNvCxnSpPr>
            <a:stCxn id="4569" idx="3"/>
            <a:endCxn id="4581" idx="5"/>
          </p:cNvCxnSpPr>
          <p:nvPr/>
        </p:nvCxnSpPr>
        <p:spPr>
          <a:xfrm>
            <a:off x="4060825" y="3363913"/>
            <a:ext cx="264121" cy="1853406"/>
          </a:xfrm>
          <a:prstGeom prst="straightConnector1">
            <a:avLst/>
          </a:prstGeom>
          <a:noFill/>
          <a:ln w="9525" cap="flat" cmpd="sng">
            <a:solidFill>
              <a:schemeClr val="dk1"/>
            </a:solidFill>
            <a:prstDash val="solid"/>
            <a:round/>
            <a:headEnd type="none" w="sm" len="sm"/>
            <a:tailEnd type="none" w="sm" len="sm"/>
          </a:ln>
        </p:spPr>
      </p:cxnSp>
      <p:cxnSp>
        <p:nvCxnSpPr>
          <p:cNvPr id="4584" name="Google Shape;4584;p160"/>
          <p:cNvCxnSpPr>
            <a:stCxn id="4569" idx="3"/>
            <a:endCxn id="4582" idx="5"/>
          </p:cNvCxnSpPr>
          <p:nvPr/>
        </p:nvCxnSpPr>
        <p:spPr>
          <a:xfrm>
            <a:off x="4060825" y="3363913"/>
            <a:ext cx="264518" cy="2213769"/>
          </a:xfrm>
          <a:prstGeom prst="straightConnector1">
            <a:avLst/>
          </a:prstGeom>
          <a:noFill/>
          <a:ln w="9525" cap="flat" cmpd="sng">
            <a:solidFill>
              <a:schemeClr val="dk1"/>
            </a:solidFill>
            <a:prstDash val="solid"/>
            <a:round/>
            <a:headEnd type="none" w="sm" len="sm"/>
            <a:tailEnd type="none" w="sm" len="sm"/>
          </a:ln>
        </p:spPr>
      </p:cxnSp>
      <p:sp>
        <p:nvSpPr>
          <p:cNvPr id="4571" name="Google Shape;4571;p160"/>
          <p:cNvSpPr/>
          <p:nvPr/>
        </p:nvSpPr>
        <p:spPr>
          <a:xfrm>
            <a:off x="4284663" y="3255963"/>
            <a:ext cx="3443287"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eventIdentifier</a:t>
            </a:r>
            <a:endParaRPr sz="1600" b="0" i="0" u="none" strike="noStrike" cap="none">
              <a:solidFill>
                <a:srgbClr val="FFFFFF"/>
              </a:solidFill>
              <a:latin typeface="Verdana"/>
              <a:ea typeface="Verdana"/>
              <a:cs typeface="Verdana"/>
              <a:sym typeface="Verdana"/>
            </a:endParaRPr>
          </a:p>
        </p:txBody>
      </p:sp>
      <p:grpSp>
        <p:nvGrpSpPr>
          <p:cNvPr id="4585" name="Google Shape;4585;p160"/>
          <p:cNvGrpSpPr/>
          <p:nvPr/>
        </p:nvGrpSpPr>
        <p:grpSpPr>
          <a:xfrm>
            <a:off x="971550" y="3903663"/>
            <a:ext cx="2447925" cy="1223962"/>
            <a:chOff x="965500" y="2523661"/>
            <a:chExt cx="6218887" cy="2844800"/>
          </a:xfrm>
        </p:grpSpPr>
        <p:sp>
          <p:nvSpPr>
            <p:cNvPr id="4586" name="Google Shape;4586;p160"/>
            <p:cNvSpPr/>
            <p:nvPr/>
          </p:nvSpPr>
          <p:spPr>
            <a:xfrm>
              <a:off x="1356701" y="3626897"/>
              <a:ext cx="1298626" cy="645708"/>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Object</a:t>
              </a:r>
              <a:endParaRPr sz="1200" b="1" i="0" u="none" strike="noStrike" cap="none">
                <a:solidFill>
                  <a:srgbClr val="FFFFFF"/>
                </a:solidFill>
                <a:latin typeface="Times New Roman"/>
                <a:ea typeface="Times New Roman"/>
                <a:cs typeface="Times New Roman"/>
                <a:sym typeface="Times New Roman"/>
              </a:endParaRPr>
            </a:p>
          </p:txBody>
        </p:sp>
        <p:sp>
          <p:nvSpPr>
            <p:cNvPr id="4587" name="Google Shape;4587;p160"/>
            <p:cNvSpPr/>
            <p:nvPr/>
          </p:nvSpPr>
          <p:spPr>
            <a:xfrm>
              <a:off x="3857162" y="4722755"/>
              <a:ext cx="1294592" cy="645706"/>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Event</a:t>
              </a:r>
              <a:endParaRPr sz="1200" b="1" i="0" u="none" strike="noStrike" cap="none">
                <a:solidFill>
                  <a:srgbClr val="FFFFFF"/>
                </a:solidFill>
                <a:latin typeface="Times New Roman"/>
                <a:ea typeface="Times New Roman"/>
                <a:cs typeface="Times New Roman"/>
                <a:sym typeface="Times New Roman"/>
              </a:endParaRPr>
            </a:p>
          </p:txBody>
        </p:sp>
        <p:sp>
          <p:nvSpPr>
            <p:cNvPr id="4588" name="Google Shape;4588;p160"/>
            <p:cNvSpPr/>
            <p:nvPr/>
          </p:nvSpPr>
          <p:spPr>
            <a:xfrm>
              <a:off x="5889794" y="3623208"/>
              <a:ext cx="1294592" cy="645706"/>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Agent</a:t>
              </a:r>
              <a:endParaRPr sz="1200" b="1" i="0" u="none" strike="noStrike" cap="none">
                <a:solidFill>
                  <a:srgbClr val="FFFFFF"/>
                </a:solidFill>
                <a:latin typeface="Times New Roman"/>
                <a:ea typeface="Times New Roman"/>
                <a:cs typeface="Times New Roman"/>
                <a:sym typeface="Times New Roman"/>
              </a:endParaRPr>
            </a:p>
          </p:txBody>
        </p:sp>
        <p:sp>
          <p:nvSpPr>
            <p:cNvPr id="4589" name="Google Shape;4589;p160"/>
            <p:cNvSpPr/>
            <p:nvPr/>
          </p:nvSpPr>
          <p:spPr>
            <a:xfrm>
              <a:off x="3857162" y="2523661"/>
              <a:ext cx="1298626" cy="649397"/>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Rights</a:t>
              </a:r>
              <a:endParaRPr sz="1200" b="1" i="0" u="none" strike="noStrike" cap="none">
                <a:solidFill>
                  <a:srgbClr val="FFFFFF"/>
                </a:solidFill>
                <a:latin typeface="Times New Roman"/>
                <a:ea typeface="Times New Roman"/>
                <a:cs typeface="Times New Roman"/>
                <a:sym typeface="Times New Roman"/>
              </a:endParaRPr>
            </a:p>
          </p:txBody>
        </p:sp>
        <p:sp>
          <p:nvSpPr>
            <p:cNvPr id="4590" name="Google Shape;4590;p160"/>
            <p:cNvSpPr/>
            <p:nvPr/>
          </p:nvSpPr>
          <p:spPr>
            <a:xfrm rot="-5400000">
              <a:off x="969447" y="3733641"/>
              <a:ext cx="431703" cy="439598"/>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1905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200" b="1" i="0" u="none" strike="noStrike" cap="none">
                <a:solidFill>
                  <a:srgbClr val="000000"/>
                </a:solidFill>
                <a:latin typeface="Gill Sans"/>
                <a:ea typeface="Gill Sans"/>
                <a:cs typeface="Gill Sans"/>
                <a:sym typeface="Gill Sans"/>
              </a:endParaRPr>
            </a:p>
          </p:txBody>
        </p:sp>
        <p:cxnSp>
          <p:nvCxnSpPr>
            <p:cNvPr id="4591" name="Google Shape;4591;p160"/>
            <p:cNvCxnSpPr>
              <a:stCxn id="4589" idx="1"/>
              <a:endCxn id="4586" idx="0"/>
            </p:cNvCxnSpPr>
            <p:nvPr/>
          </p:nvCxnSpPr>
          <p:spPr>
            <a:xfrm flipH="1">
              <a:off x="2006162" y="2848360"/>
              <a:ext cx="1851000" cy="778500"/>
            </a:xfrm>
            <a:prstGeom prst="straightConnector1">
              <a:avLst/>
            </a:prstGeom>
            <a:noFill/>
            <a:ln w="19050" cap="flat" cmpd="sng">
              <a:solidFill>
                <a:schemeClr val="accent1"/>
              </a:solidFill>
              <a:prstDash val="solid"/>
              <a:round/>
              <a:headEnd type="stealth" w="med" len="med"/>
              <a:tailEnd type="stealth" w="med" len="med"/>
            </a:ln>
          </p:spPr>
        </p:cxnSp>
        <p:cxnSp>
          <p:nvCxnSpPr>
            <p:cNvPr id="4592" name="Google Shape;4592;p160"/>
            <p:cNvCxnSpPr>
              <a:stCxn id="4589" idx="3"/>
              <a:endCxn id="4588" idx="0"/>
            </p:cNvCxnSpPr>
            <p:nvPr/>
          </p:nvCxnSpPr>
          <p:spPr>
            <a:xfrm>
              <a:off x="5155788" y="2848360"/>
              <a:ext cx="1381200" cy="774900"/>
            </a:xfrm>
            <a:prstGeom prst="straightConnector1">
              <a:avLst/>
            </a:prstGeom>
            <a:noFill/>
            <a:ln w="19050" cap="flat" cmpd="sng">
              <a:solidFill>
                <a:schemeClr val="accent1"/>
              </a:solidFill>
              <a:prstDash val="solid"/>
              <a:round/>
              <a:headEnd type="stealth" w="med" len="med"/>
              <a:tailEnd type="stealth" w="med" len="med"/>
            </a:ln>
          </p:spPr>
        </p:cxnSp>
        <p:cxnSp>
          <p:nvCxnSpPr>
            <p:cNvPr id="4593" name="Google Shape;4593;p160"/>
            <p:cNvCxnSpPr>
              <a:stCxn id="4587" idx="3"/>
              <a:endCxn id="4588" idx="2"/>
            </p:cNvCxnSpPr>
            <p:nvPr/>
          </p:nvCxnSpPr>
          <p:spPr>
            <a:xfrm rot="10800000" flipH="1">
              <a:off x="5151754" y="4268908"/>
              <a:ext cx="1385400" cy="776700"/>
            </a:xfrm>
            <a:prstGeom prst="straightConnector1">
              <a:avLst/>
            </a:prstGeom>
            <a:noFill/>
            <a:ln w="19050" cap="flat" cmpd="sng">
              <a:solidFill>
                <a:schemeClr val="accent1"/>
              </a:solidFill>
              <a:prstDash val="solid"/>
              <a:round/>
              <a:headEnd type="stealth" w="med" len="med"/>
              <a:tailEnd type="stealth" w="med" len="med"/>
            </a:ln>
          </p:spPr>
        </p:cxnSp>
        <p:cxnSp>
          <p:nvCxnSpPr>
            <p:cNvPr id="4594" name="Google Shape;4594;p160"/>
            <p:cNvCxnSpPr>
              <a:stCxn id="4587" idx="1"/>
              <a:endCxn id="4586" idx="2"/>
            </p:cNvCxnSpPr>
            <p:nvPr/>
          </p:nvCxnSpPr>
          <p:spPr>
            <a:xfrm rot="10800000">
              <a:off x="2006162" y="4272508"/>
              <a:ext cx="1851000" cy="773100"/>
            </a:xfrm>
            <a:prstGeom prst="straightConnector1">
              <a:avLst/>
            </a:prstGeom>
            <a:noFill/>
            <a:ln w="19050" cap="flat" cmpd="sng">
              <a:solidFill>
                <a:schemeClr val="accent1"/>
              </a:solidFill>
              <a:prstDash val="solid"/>
              <a:round/>
              <a:headEnd type="stealth" w="med" len="med"/>
              <a:tailEnd type="stealth" w="med" len="med"/>
            </a:ln>
          </p:spPr>
        </p:cxnSp>
        <p:cxnSp>
          <p:nvCxnSpPr>
            <p:cNvPr id="4595" name="Google Shape;4595;p160"/>
            <p:cNvCxnSpPr>
              <a:stCxn id="4586" idx="3"/>
              <a:endCxn id="4588" idx="1"/>
            </p:cNvCxnSpPr>
            <p:nvPr/>
          </p:nvCxnSpPr>
          <p:spPr>
            <a:xfrm rot="10800000" flipH="1">
              <a:off x="2655327" y="3946151"/>
              <a:ext cx="3234600" cy="3600"/>
            </a:xfrm>
            <a:prstGeom prst="straightConnector1">
              <a:avLst/>
            </a:prstGeom>
            <a:noFill/>
            <a:ln w="19050" cap="flat" cmpd="sng">
              <a:solidFill>
                <a:schemeClr val="accent1"/>
              </a:solidFill>
              <a:prstDash val="solid"/>
              <a:round/>
              <a:headEnd type="stealth" w="med" len="med"/>
              <a:tailEnd type="none" w="sm" len="sm"/>
            </a:ln>
          </p:spPr>
        </p:cxnSp>
      </p:grpSp>
      <p:cxnSp>
        <p:nvCxnSpPr>
          <p:cNvPr id="4596" name="Google Shape;4596;p160"/>
          <p:cNvCxnSpPr>
            <a:endCxn id="4587" idx="0"/>
          </p:cNvCxnSpPr>
          <p:nvPr/>
        </p:nvCxnSpPr>
        <p:spPr>
          <a:xfrm flipH="1">
            <a:off x="2364582" y="3525913"/>
            <a:ext cx="798600" cy="1323900"/>
          </a:xfrm>
          <a:prstGeom prst="straightConnector1">
            <a:avLst/>
          </a:prstGeom>
          <a:noFill/>
          <a:ln w="9525" cap="flat" cmpd="sng">
            <a:solidFill>
              <a:schemeClr val="accent1"/>
            </a:solidFill>
            <a:prstDash val="solid"/>
            <a:round/>
            <a:headEnd type="none" w="sm" len="sm"/>
            <a:tailEnd type="none" w="sm" len="sm"/>
          </a:ln>
        </p:spPr>
      </p:cxnSp>
      <p:pic>
        <p:nvPicPr>
          <p:cNvPr id="4597" name="Google Shape;4597;p160" descr="P:\digital.bevaring.dk\Illustrations\web\Begivenheder_Events_DigitalPreservation.png"/>
          <p:cNvPicPr preferRelativeResize="0"/>
          <p:nvPr/>
        </p:nvPicPr>
        <p:blipFill rotWithShape="1">
          <a:blip r:embed="rId3">
            <a:alphaModFix/>
          </a:blip>
          <a:srcRect/>
          <a:stretch/>
        </p:blipFill>
        <p:spPr>
          <a:xfrm>
            <a:off x="1835150" y="5199063"/>
            <a:ext cx="865188" cy="609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597"/>
                                        </p:tgtEl>
                                        <p:attrNameLst>
                                          <p:attrName>style.visibility</p:attrName>
                                        </p:attrNameLst>
                                      </p:cBhvr>
                                      <p:to>
                                        <p:strVal val="visible"/>
                                      </p:to>
                                    </p:set>
                                    <p:animEffect transition="in" filter="fade">
                                      <p:cBhvr>
                                        <p:cTn id="7" dur="250"/>
                                        <p:tgtEl>
                                          <p:spTgt spid="4597"/>
                                        </p:tgtEl>
                                      </p:cBhvr>
                                    </p:animEffect>
                                  </p:childTnLst>
                                </p:cTn>
                              </p:par>
                              <p:par>
                                <p:cTn id="8" presetID="10" presetClass="entr" presetSubtype="0" fill="hold" nodeType="withEffect">
                                  <p:stCondLst>
                                    <p:cond delay="0"/>
                                  </p:stCondLst>
                                  <p:childTnLst>
                                    <p:set>
                                      <p:cBhvr>
                                        <p:cTn id="9" dur="1" fill="hold">
                                          <p:stCondLst>
                                            <p:cond delay="0"/>
                                          </p:stCondLst>
                                        </p:cTn>
                                        <p:tgtEl>
                                          <p:spTgt spid="4585"/>
                                        </p:tgtEl>
                                        <p:attrNameLst>
                                          <p:attrName>style.visibility</p:attrName>
                                        </p:attrNameLst>
                                      </p:cBhvr>
                                      <p:to>
                                        <p:strVal val="visible"/>
                                      </p:to>
                                    </p:set>
                                    <p:animEffect transition="in" filter="fade">
                                      <p:cBhvr>
                                        <p:cTn id="10" dur="250"/>
                                        <p:tgtEl>
                                          <p:spTgt spid="4585"/>
                                        </p:tgtEl>
                                      </p:cBhvr>
                                    </p:animEffect>
                                  </p:childTnLst>
                                </p:cTn>
                              </p:par>
                              <p:par>
                                <p:cTn id="11" presetID="10" presetClass="entr" presetSubtype="0" fill="hold" nodeType="withEffect">
                                  <p:stCondLst>
                                    <p:cond delay="0"/>
                                  </p:stCondLst>
                                  <p:childTnLst>
                                    <p:set>
                                      <p:cBhvr>
                                        <p:cTn id="12" dur="1" fill="hold">
                                          <p:stCondLst>
                                            <p:cond delay="0"/>
                                          </p:stCondLst>
                                        </p:cTn>
                                        <p:tgtEl>
                                          <p:spTgt spid="4596"/>
                                        </p:tgtEl>
                                        <p:attrNameLst>
                                          <p:attrName>style.visibility</p:attrName>
                                        </p:attrNameLst>
                                      </p:cBhvr>
                                      <p:to>
                                        <p:strVal val="visible"/>
                                      </p:to>
                                    </p:set>
                                    <p:animEffect transition="in" filter="fade">
                                      <p:cBhvr>
                                        <p:cTn id="13" dur="250"/>
                                        <p:tgtEl>
                                          <p:spTgt spid="4596"/>
                                        </p:tgtEl>
                                      </p:cBhvr>
                                    </p:animEffect>
                                  </p:childTnLst>
                                </p:cTn>
                              </p:par>
                            </p:childTnLst>
                          </p:cTn>
                        </p:par>
                        <p:par>
                          <p:cTn id="14" fill="hold">
                            <p:stCondLst>
                              <p:cond delay="250"/>
                            </p:stCondLst>
                            <p:childTnLst>
                              <p:par>
                                <p:cTn id="15" presetID="1" presetClass="entr" presetSubtype="0" fill="hold" nodeType="afterEffect">
                                  <p:stCondLst>
                                    <p:cond delay="0"/>
                                  </p:stCondLst>
                                  <p:childTnLst>
                                    <p:set>
                                      <p:cBhvr>
                                        <p:cTn id="16" dur="1" fill="hold">
                                          <p:stCondLst>
                                            <p:cond delay="0"/>
                                          </p:stCondLst>
                                        </p:cTn>
                                        <p:tgtEl>
                                          <p:spTgt spid="4569"/>
                                        </p:tgtEl>
                                        <p:attrNameLst>
                                          <p:attrName>style.visibility</p:attrName>
                                        </p:attrNameLst>
                                      </p:cBhvr>
                                      <p:to>
                                        <p:strVal val="visible"/>
                                      </p:to>
                                    </p:set>
                                  </p:childTnLst>
                                </p:cTn>
                              </p:par>
                            </p:childTnLst>
                          </p:cTn>
                        </p:par>
                        <p:par>
                          <p:cTn id="17" fill="hold">
                            <p:stCondLst>
                              <p:cond delay="251"/>
                            </p:stCondLst>
                            <p:childTnLst>
                              <p:par>
                                <p:cTn id="18" presetID="10" presetClass="entr" presetSubtype="0" fill="hold" nodeType="afterEffect">
                                  <p:stCondLst>
                                    <p:cond delay="0"/>
                                  </p:stCondLst>
                                  <p:childTnLst>
                                    <p:set>
                                      <p:cBhvr>
                                        <p:cTn id="19" dur="1" fill="hold">
                                          <p:stCondLst>
                                            <p:cond delay="0"/>
                                          </p:stCondLst>
                                        </p:cTn>
                                        <p:tgtEl>
                                          <p:spTgt spid="4570"/>
                                        </p:tgtEl>
                                        <p:attrNameLst>
                                          <p:attrName>style.visibility</p:attrName>
                                        </p:attrNameLst>
                                      </p:cBhvr>
                                      <p:to>
                                        <p:strVal val="visible"/>
                                      </p:to>
                                    </p:set>
                                    <p:animEffect transition="in" filter="fade">
                                      <p:cBhvr>
                                        <p:cTn id="20" dur="200"/>
                                        <p:tgtEl>
                                          <p:spTgt spid="4570"/>
                                        </p:tgtEl>
                                      </p:cBhvr>
                                    </p:animEffect>
                                  </p:childTnLst>
                                </p:cTn>
                              </p:par>
                              <p:par>
                                <p:cTn id="21" presetID="10" presetClass="entr" presetSubtype="0" fill="hold" nodeType="withEffect">
                                  <p:stCondLst>
                                    <p:cond delay="0"/>
                                  </p:stCondLst>
                                  <p:childTnLst>
                                    <p:set>
                                      <p:cBhvr>
                                        <p:cTn id="22" dur="1" fill="hold">
                                          <p:stCondLst>
                                            <p:cond delay="0"/>
                                          </p:stCondLst>
                                        </p:cTn>
                                        <p:tgtEl>
                                          <p:spTgt spid="4571"/>
                                        </p:tgtEl>
                                        <p:attrNameLst>
                                          <p:attrName>style.visibility</p:attrName>
                                        </p:attrNameLst>
                                      </p:cBhvr>
                                      <p:to>
                                        <p:strVal val="visible"/>
                                      </p:to>
                                    </p:set>
                                    <p:animEffect transition="in" filter="fade">
                                      <p:cBhvr>
                                        <p:cTn id="23" dur="200"/>
                                        <p:tgtEl>
                                          <p:spTgt spid="4571"/>
                                        </p:tgtEl>
                                      </p:cBhvr>
                                    </p:animEffect>
                                  </p:childTnLst>
                                </p:cTn>
                              </p:par>
                              <p:par>
                                <p:cTn id="24" presetID="10" presetClass="entr" presetSubtype="0" fill="hold" nodeType="withEffect">
                                  <p:stCondLst>
                                    <p:cond delay="0"/>
                                  </p:stCondLst>
                                  <p:childTnLst>
                                    <p:set>
                                      <p:cBhvr>
                                        <p:cTn id="25" dur="1" fill="hold">
                                          <p:stCondLst>
                                            <p:cond delay="0"/>
                                          </p:stCondLst>
                                        </p:cTn>
                                        <p:tgtEl>
                                          <p:spTgt spid="4572"/>
                                        </p:tgtEl>
                                        <p:attrNameLst>
                                          <p:attrName>style.visibility</p:attrName>
                                        </p:attrNameLst>
                                      </p:cBhvr>
                                      <p:to>
                                        <p:strVal val="visible"/>
                                      </p:to>
                                    </p:set>
                                    <p:animEffect transition="in" filter="fade">
                                      <p:cBhvr>
                                        <p:cTn id="26" dur="200"/>
                                        <p:tgtEl>
                                          <p:spTgt spid="4572"/>
                                        </p:tgtEl>
                                      </p:cBhvr>
                                    </p:animEffect>
                                  </p:childTnLst>
                                </p:cTn>
                              </p:par>
                              <p:par>
                                <p:cTn id="27" presetID="10" presetClass="entr" presetSubtype="0" fill="hold" nodeType="withEffect">
                                  <p:stCondLst>
                                    <p:cond delay="0"/>
                                  </p:stCondLst>
                                  <p:childTnLst>
                                    <p:set>
                                      <p:cBhvr>
                                        <p:cTn id="28" dur="1" fill="hold">
                                          <p:stCondLst>
                                            <p:cond delay="0"/>
                                          </p:stCondLst>
                                        </p:cTn>
                                        <p:tgtEl>
                                          <p:spTgt spid="4573"/>
                                        </p:tgtEl>
                                        <p:attrNameLst>
                                          <p:attrName>style.visibility</p:attrName>
                                        </p:attrNameLst>
                                      </p:cBhvr>
                                      <p:to>
                                        <p:strVal val="visible"/>
                                      </p:to>
                                    </p:set>
                                    <p:animEffect transition="in" filter="fade">
                                      <p:cBhvr>
                                        <p:cTn id="29" dur="200"/>
                                        <p:tgtEl>
                                          <p:spTgt spid="4573"/>
                                        </p:tgtEl>
                                      </p:cBhvr>
                                    </p:animEffect>
                                  </p:childTnLst>
                                </p:cTn>
                              </p:par>
                              <p:par>
                                <p:cTn id="30" presetID="10" presetClass="entr" presetSubtype="0" fill="hold" nodeType="withEffect">
                                  <p:stCondLst>
                                    <p:cond delay="0"/>
                                  </p:stCondLst>
                                  <p:childTnLst>
                                    <p:set>
                                      <p:cBhvr>
                                        <p:cTn id="31" dur="1" fill="hold">
                                          <p:stCondLst>
                                            <p:cond delay="0"/>
                                          </p:stCondLst>
                                        </p:cTn>
                                        <p:tgtEl>
                                          <p:spTgt spid="4574"/>
                                        </p:tgtEl>
                                        <p:attrNameLst>
                                          <p:attrName>style.visibility</p:attrName>
                                        </p:attrNameLst>
                                      </p:cBhvr>
                                      <p:to>
                                        <p:strVal val="visible"/>
                                      </p:to>
                                    </p:set>
                                    <p:animEffect transition="in" filter="fade">
                                      <p:cBhvr>
                                        <p:cTn id="32" dur="200"/>
                                        <p:tgtEl>
                                          <p:spTgt spid="4574"/>
                                        </p:tgtEl>
                                      </p:cBhvr>
                                    </p:animEffect>
                                  </p:childTnLst>
                                </p:cTn>
                              </p:par>
                              <p:par>
                                <p:cTn id="33" presetID="10" presetClass="entr" presetSubtype="0" fill="hold" nodeType="withEffect">
                                  <p:stCondLst>
                                    <p:cond delay="0"/>
                                  </p:stCondLst>
                                  <p:childTnLst>
                                    <p:set>
                                      <p:cBhvr>
                                        <p:cTn id="34" dur="1" fill="hold">
                                          <p:stCondLst>
                                            <p:cond delay="0"/>
                                          </p:stCondLst>
                                        </p:cTn>
                                        <p:tgtEl>
                                          <p:spTgt spid="4578"/>
                                        </p:tgtEl>
                                        <p:attrNameLst>
                                          <p:attrName>style.visibility</p:attrName>
                                        </p:attrNameLst>
                                      </p:cBhvr>
                                      <p:to>
                                        <p:strVal val="visible"/>
                                      </p:to>
                                    </p:set>
                                    <p:animEffect transition="in" filter="fade">
                                      <p:cBhvr>
                                        <p:cTn id="35" dur="200"/>
                                        <p:tgtEl>
                                          <p:spTgt spid="4578"/>
                                        </p:tgtEl>
                                      </p:cBhvr>
                                    </p:animEffect>
                                  </p:childTnLst>
                                </p:cTn>
                              </p:par>
                              <p:par>
                                <p:cTn id="36" presetID="10" presetClass="entr" presetSubtype="0" fill="hold" nodeType="withEffect">
                                  <p:stCondLst>
                                    <p:cond delay="0"/>
                                  </p:stCondLst>
                                  <p:childTnLst>
                                    <p:set>
                                      <p:cBhvr>
                                        <p:cTn id="37" dur="1" fill="hold">
                                          <p:stCondLst>
                                            <p:cond delay="0"/>
                                          </p:stCondLst>
                                        </p:cTn>
                                        <p:tgtEl>
                                          <p:spTgt spid="4575"/>
                                        </p:tgtEl>
                                        <p:attrNameLst>
                                          <p:attrName>style.visibility</p:attrName>
                                        </p:attrNameLst>
                                      </p:cBhvr>
                                      <p:to>
                                        <p:strVal val="visible"/>
                                      </p:to>
                                    </p:set>
                                    <p:animEffect transition="in" filter="fade">
                                      <p:cBhvr>
                                        <p:cTn id="38" dur="200"/>
                                        <p:tgtEl>
                                          <p:spTgt spid="4575"/>
                                        </p:tgtEl>
                                      </p:cBhvr>
                                    </p:animEffect>
                                  </p:childTnLst>
                                </p:cTn>
                              </p:par>
                              <p:par>
                                <p:cTn id="39" presetID="10" presetClass="entr" presetSubtype="0" fill="hold" nodeType="withEffect">
                                  <p:stCondLst>
                                    <p:cond delay="0"/>
                                  </p:stCondLst>
                                  <p:childTnLst>
                                    <p:set>
                                      <p:cBhvr>
                                        <p:cTn id="40" dur="1" fill="hold">
                                          <p:stCondLst>
                                            <p:cond delay="0"/>
                                          </p:stCondLst>
                                        </p:cTn>
                                        <p:tgtEl>
                                          <p:spTgt spid="4576"/>
                                        </p:tgtEl>
                                        <p:attrNameLst>
                                          <p:attrName>style.visibility</p:attrName>
                                        </p:attrNameLst>
                                      </p:cBhvr>
                                      <p:to>
                                        <p:strVal val="visible"/>
                                      </p:to>
                                    </p:set>
                                    <p:animEffect transition="in" filter="fade">
                                      <p:cBhvr>
                                        <p:cTn id="41" dur="200"/>
                                        <p:tgtEl>
                                          <p:spTgt spid="4576"/>
                                        </p:tgtEl>
                                      </p:cBhvr>
                                    </p:animEffect>
                                  </p:childTnLst>
                                </p:cTn>
                              </p:par>
                              <p:par>
                                <p:cTn id="42" presetID="10" presetClass="entr" presetSubtype="0" fill="hold" nodeType="withEffect">
                                  <p:stCondLst>
                                    <p:cond delay="0"/>
                                  </p:stCondLst>
                                  <p:childTnLst>
                                    <p:set>
                                      <p:cBhvr>
                                        <p:cTn id="43" dur="1" fill="hold">
                                          <p:stCondLst>
                                            <p:cond delay="0"/>
                                          </p:stCondLst>
                                        </p:cTn>
                                        <p:tgtEl>
                                          <p:spTgt spid="4579"/>
                                        </p:tgtEl>
                                        <p:attrNameLst>
                                          <p:attrName>style.visibility</p:attrName>
                                        </p:attrNameLst>
                                      </p:cBhvr>
                                      <p:to>
                                        <p:strVal val="visible"/>
                                      </p:to>
                                    </p:set>
                                    <p:animEffect transition="in" filter="fade">
                                      <p:cBhvr>
                                        <p:cTn id="44" dur="200"/>
                                        <p:tgtEl>
                                          <p:spTgt spid="4579"/>
                                        </p:tgtEl>
                                      </p:cBhvr>
                                    </p:animEffect>
                                  </p:childTnLst>
                                </p:cTn>
                              </p:par>
                              <p:par>
                                <p:cTn id="45" presetID="10" presetClass="entr" presetSubtype="0" fill="hold" nodeType="withEffect">
                                  <p:stCondLst>
                                    <p:cond delay="0"/>
                                  </p:stCondLst>
                                  <p:childTnLst>
                                    <p:set>
                                      <p:cBhvr>
                                        <p:cTn id="46" dur="1" fill="hold">
                                          <p:stCondLst>
                                            <p:cond delay="0"/>
                                          </p:stCondLst>
                                        </p:cTn>
                                        <p:tgtEl>
                                          <p:spTgt spid="4577"/>
                                        </p:tgtEl>
                                        <p:attrNameLst>
                                          <p:attrName>style.visibility</p:attrName>
                                        </p:attrNameLst>
                                      </p:cBhvr>
                                      <p:to>
                                        <p:strVal val="visible"/>
                                      </p:to>
                                    </p:set>
                                    <p:animEffect transition="in" filter="fade">
                                      <p:cBhvr>
                                        <p:cTn id="47" dur="200"/>
                                        <p:tgtEl>
                                          <p:spTgt spid="4577"/>
                                        </p:tgtEl>
                                      </p:cBhvr>
                                    </p:animEffect>
                                  </p:childTnLst>
                                </p:cTn>
                              </p:par>
                              <p:par>
                                <p:cTn id="48" presetID="10" presetClass="entr" presetSubtype="0" fill="hold" nodeType="withEffect">
                                  <p:stCondLst>
                                    <p:cond delay="0"/>
                                  </p:stCondLst>
                                  <p:childTnLst>
                                    <p:set>
                                      <p:cBhvr>
                                        <p:cTn id="49" dur="1" fill="hold">
                                          <p:stCondLst>
                                            <p:cond delay="0"/>
                                          </p:stCondLst>
                                        </p:cTn>
                                        <p:tgtEl>
                                          <p:spTgt spid="4580"/>
                                        </p:tgtEl>
                                        <p:attrNameLst>
                                          <p:attrName>style.visibility</p:attrName>
                                        </p:attrNameLst>
                                      </p:cBhvr>
                                      <p:to>
                                        <p:strVal val="visible"/>
                                      </p:to>
                                    </p:set>
                                    <p:animEffect transition="in" filter="fade">
                                      <p:cBhvr>
                                        <p:cTn id="50" dur="200"/>
                                        <p:tgtEl>
                                          <p:spTgt spid="4580"/>
                                        </p:tgtEl>
                                      </p:cBhvr>
                                    </p:animEffect>
                                  </p:childTnLst>
                                </p:cTn>
                              </p:par>
                              <p:par>
                                <p:cTn id="51" presetID="10" presetClass="entr" presetSubtype="0" fill="hold" nodeType="withEffect">
                                  <p:stCondLst>
                                    <p:cond delay="0"/>
                                  </p:stCondLst>
                                  <p:childTnLst>
                                    <p:set>
                                      <p:cBhvr>
                                        <p:cTn id="52" dur="1" fill="hold">
                                          <p:stCondLst>
                                            <p:cond delay="0"/>
                                          </p:stCondLst>
                                        </p:cTn>
                                        <p:tgtEl>
                                          <p:spTgt spid="4583"/>
                                        </p:tgtEl>
                                        <p:attrNameLst>
                                          <p:attrName>style.visibility</p:attrName>
                                        </p:attrNameLst>
                                      </p:cBhvr>
                                      <p:to>
                                        <p:strVal val="visible"/>
                                      </p:to>
                                    </p:set>
                                    <p:animEffect transition="in" filter="fade">
                                      <p:cBhvr>
                                        <p:cTn id="53" dur="200"/>
                                        <p:tgtEl>
                                          <p:spTgt spid="4583"/>
                                        </p:tgtEl>
                                      </p:cBhvr>
                                    </p:animEffect>
                                  </p:childTnLst>
                                </p:cTn>
                              </p:par>
                              <p:par>
                                <p:cTn id="54" presetID="10" presetClass="entr" presetSubtype="0" fill="hold" nodeType="withEffect">
                                  <p:stCondLst>
                                    <p:cond delay="0"/>
                                  </p:stCondLst>
                                  <p:childTnLst>
                                    <p:set>
                                      <p:cBhvr>
                                        <p:cTn id="55" dur="1" fill="hold">
                                          <p:stCondLst>
                                            <p:cond delay="0"/>
                                          </p:stCondLst>
                                        </p:cTn>
                                        <p:tgtEl>
                                          <p:spTgt spid="4581"/>
                                        </p:tgtEl>
                                        <p:attrNameLst>
                                          <p:attrName>style.visibility</p:attrName>
                                        </p:attrNameLst>
                                      </p:cBhvr>
                                      <p:to>
                                        <p:strVal val="visible"/>
                                      </p:to>
                                    </p:set>
                                    <p:animEffect transition="in" filter="fade">
                                      <p:cBhvr>
                                        <p:cTn id="56" dur="200"/>
                                        <p:tgtEl>
                                          <p:spTgt spid="4581"/>
                                        </p:tgtEl>
                                      </p:cBhvr>
                                    </p:animEffect>
                                  </p:childTnLst>
                                </p:cTn>
                              </p:par>
                              <p:par>
                                <p:cTn id="57" presetID="10" presetClass="entr" presetSubtype="0" fill="hold" nodeType="withEffect">
                                  <p:stCondLst>
                                    <p:cond delay="0"/>
                                  </p:stCondLst>
                                  <p:childTnLst>
                                    <p:set>
                                      <p:cBhvr>
                                        <p:cTn id="58" dur="1" fill="hold">
                                          <p:stCondLst>
                                            <p:cond delay="0"/>
                                          </p:stCondLst>
                                        </p:cTn>
                                        <p:tgtEl>
                                          <p:spTgt spid="4582"/>
                                        </p:tgtEl>
                                        <p:attrNameLst>
                                          <p:attrName>style.visibility</p:attrName>
                                        </p:attrNameLst>
                                      </p:cBhvr>
                                      <p:to>
                                        <p:strVal val="visible"/>
                                      </p:to>
                                    </p:set>
                                    <p:animEffect transition="in" filter="fade">
                                      <p:cBhvr>
                                        <p:cTn id="59" dur="200"/>
                                        <p:tgtEl>
                                          <p:spTgt spid="4582"/>
                                        </p:tgtEl>
                                      </p:cBhvr>
                                    </p:animEffect>
                                  </p:childTnLst>
                                </p:cTn>
                              </p:par>
                              <p:par>
                                <p:cTn id="60" presetID="10" presetClass="entr" presetSubtype="0" fill="hold" nodeType="withEffect">
                                  <p:stCondLst>
                                    <p:cond delay="0"/>
                                  </p:stCondLst>
                                  <p:childTnLst>
                                    <p:set>
                                      <p:cBhvr>
                                        <p:cTn id="61" dur="1" fill="hold">
                                          <p:stCondLst>
                                            <p:cond delay="0"/>
                                          </p:stCondLst>
                                        </p:cTn>
                                        <p:tgtEl>
                                          <p:spTgt spid="4584"/>
                                        </p:tgtEl>
                                        <p:attrNameLst>
                                          <p:attrName>style.visibility</p:attrName>
                                        </p:attrNameLst>
                                      </p:cBhvr>
                                      <p:to>
                                        <p:strVal val="visible"/>
                                      </p:to>
                                    </p:set>
                                    <p:animEffect transition="in" filter="fade">
                                      <p:cBhvr>
                                        <p:cTn id="62" dur="200"/>
                                        <p:tgtEl>
                                          <p:spTgt spid="4584"/>
                                        </p:tgtEl>
                                      </p:cBhvr>
                                    </p:animEffect>
                                  </p:childTnLst>
                                </p:cTn>
                              </p:par>
                            </p:childTnLst>
                          </p:cTn>
                        </p:par>
                        <p:par>
                          <p:cTn id="63" fill="hold">
                            <p:stCondLst>
                              <p:cond delay="451"/>
                            </p:stCondLst>
                            <p:childTnLst>
                              <p:par>
                                <p:cTn id="64" presetID="10" presetClass="entr" presetSubtype="0" fill="hold" nodeType="afterEffect">
                                  <p:stCondLst>
                                    <p:cond delay="0"/>
                                  </p:stCondLst>
                                  <p:childTnLst>
                                    <p:set>
                                      <p:cBhvr>
                                        <p:cTn id="65" dur="1" fill="hold">
                                          <p:stCondLst>
                                            <p:cond delay="0"/>
                                          </p:stCondLst>
                                        </p:cTn>
                                        <p:tgtEl>
                                          <p:spTgt spid="4567">
                                            <p:txEl>
                                              <p:pRg st="0" end="0"/>
                                            </p:txEl>
                                          </p:spTgt>
                                        </p:tgtEl>
                                        <p:attrNameLst>
                                          <p:attrName>style.visibility</p:attrName>
                                        </p:attrNameLst>
                                      </p:cBhvr>
                                      <p:to>
                                        <p:strVal val="visible"/>
                                      </p:to>
                                    </p:set>
                                    <p:animEffect transition="in" filter="fade">
                                      <p:cBhvr>
                                        <p:cTn id="66" dur="200"/>
                                        <p:tgtEl>
                                          <p:spTgt spid="4567">
                                            <p:txEl>
                                              <p:pRg st="0" end="0"/>
                                            </p:txEl>
                                          </p:spTgt>
                                        </p:tgtEl>
                                      </p:cBhvr>
                                    </p:animEffect>
                                  </p:childTnLst>
                                </p:cTn>
                              </p:par>
                            </p:childTnLst>
                          </p:cTn>
                        </p:par>
                        <p:par>
                          <p:cTn id="67" fill="hold">
                            <p:stCondLst>
                              <p:cond delay="651"/>
                            </p:stCondLst>
                            <p:childTnLst>
                              <p:par>
                                <p:cTn id="68" presetID="10" presetClass="entr" presetSubtype="0" fill="hold" nodeType="afterEffect">
                                  <p:stCondLst>
                                    <p:cond delay="0"/>
                                  </p:stCondLst>
                                  <p:childTnLst>
                                    <p:set>
                                      <p:cBhvr>
                                        <p:cTn id="69" dur="1" fill="hold">
                                          <p:stCondLst>
                                            <p:cond delay="0"/>
                                          </p:stCondLst>
                                        </p:cTn>
                                        <p:tgtEl>
                                          <p:spTgt spid="4567">
                                            <p:txEl>
                                              <p:pRg st="1" end="1"/>
                                            </p:txEl>
                                          </p:spTgt>
                                        </p:tgtEl>
                                        <p:attrNameLst>
                                          <p:attrName>style.visibility</p:attrName>
                                        </p:attrNameLst>
                                      </p:cBhvr>
                                      <p:to>
                                        <p:strVal val="visible"/>
                                      </p:to>
                                    </p:set>
                                    <p:animEffect transition="in" filter="fade">
                                      <p:cBhvr>
                                        <p:cTn id="70" dur="200"/>
                                        <p:tgtEl>
                                          <p:spTgt spid="4567">
                                            <p:txEl>
                                              <p:pRg st="1" end="1"/>
                                            </p:txEl>
                                          </p:spTgt>
                                        </p:tgtEl>
                                      </p:cBhvr>
                                    </p:animEffect>
                                  </p:childTnLst>
                                </p:cTn>
                              </p:par>
                            </p:childTnLst>
                          </p:cTn>
                        </p:par>
                        <p:par>
                          <p:cTn id="71" fill="hold">
                            <p:stCondLst>
                              <p:cond delay="851"/>
                            </p:stCondLst>
                            <p:childTnLst>
                              <p:par>
                                <p:cTn id="72" presetID="10" presetClass="entr" presetSubtype="0" fill="hold" nodeType="afterEffect">
                                  <p:stCondLst>
                                    <p:cond delay="0"/>
                                  </p:stCondLst>
                                  <p:childTnLst>
                                    <p:set>
                                      <p:cBhvr>
                                        <p:cTn id="73" dur="1" fill="hold">
                                          <p:stCondLst>
                                            <p:cond delay="0"/>
                                          </p:stCondLst>
                                        </p:cTn>
                                        <p:tgtEl>
                                          <p:spTgt spid="4567">
                                            <p:txEl>
                                              <p:pRg st="2" end="2"/>
                                            </p:txEl>
                                          </p:spTgt>
                                        </p:tgtEl>
                                        <p:attrNameLst>
                                          <p:attrName>style.visibility</p:attrName>
                                        </p:attrNameLst>
                                      </p:cBhvr>
                                      <p:to>
                                        <p:strVal val="visible"/>
                                      </p:to>
                                    </p:set>
                                    <p:animEffect transition="in" filter="fade">
                                      <p:cBhvr>
                                        <p:cTn id="74" dur="200"/>
                                        <p:tgtEl>
                                          <p:spTgt spid="4567">
                                            <p:txEl>
                                              <p:pRg st="2" end="2"/>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6" presetClass="emph" presetSubtype="0" fill="hold" grpId="0" nodeType="clickEffect">
                                  <p:stCondLst>
                                    <p:cond delay="0"/>
                                  </p:stCondLst>
                                  <p:childTnLst>
                                    <p:animEffect transition="out" filter="fade">
                                      <p:cBhvr>
                                        <p:cTn id="78" dur="500" tmFilter="0, 0; .2, .5; .8, .5; 1, 0"/>
                                        <p:tgtEl>
                                          <p:spTgt spid="4573"/>
                                        </p:tgtEl>
                                      </p:cBhvr>
                                    </p:animEffect>
                                    <p:animScale>
                                      <p:cBhvr>
                                        <p:cTn id="79" dur="250" autoRev="1" fill="hold"/>
                                        <p:tgtEl>
                                          <p:spTgt spid="457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9"/>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What is digital preservation metadata?</a:t>
            </a:r>
            <a:endParaRPr/>
          </a:p>
        </p:txBody>
      </p:sp>
      <p:sp>
        <p:nvSpPr>
          <p:cNvPr id="258" name="Google Shape;258;p9"/>
          <p:cNvSpPr txBox="1">
            <a:spLocks noGrp="1"/>
          </p:cNvSpPr>
          <p:nvPr>
            <p:ph type="body" idx="1"/>
          </p:nvPr>
        </p:nvSpPr>
        <p:spPr>
          <a:xfrm>
            <a:off x="530225" y="1268413"/>
            <a:ext cx="7497763" cy="5160962"/>
          </a:xfrm>
          <a:prstGeom prst="rect">
            <a:avLst/>
          </a:prstGeom>
          <a:noFill/>
          <a:ln>
            <a:noFill/>
          </a:ln>
        </p:spPr>
        <p:txBody>
          <a:bodyPr spcFirstLastPara="1" wrap="square" lIns="91425" tIns="45700" rIns="91425" bIns="45700" anchor="t" anchorCtr="0">
            <a:normAutofit/>
          </a:bodyPr>
          <a:lstStyle/>
          <a:p>
            <a:pPr marL="365125" lvl="0" indent="-180975" algn="l" rtl="0">
              <a:spcBef>
                <a:spcPts val="0"/>
              </a:spcBef>
              <a:spcAft>
                <a:spcPts val="0"/>
              </a:spcAft>
              <a:buSzPts val="1600"/>
              <a:buNone/>
            </a:pPr>
            <a:endParaRPr/>
          </a:p>
          <a:p>
            <a:pPr marL="365125" lvl="0" indent="-282575" algn="l" rtl="0">
              <a:spcBef>
                <a:spcPts val="600"/>
              </a:spcBef>
              <a:spcAft>
                <a:spcPts val="0"/>
              </a:spcAft>
              <a:buSzPts val="1600"/>
              <a:buChar char="▪"/>
            </a:pPr>
            <a:r>
              <a:rPr lang="en-US"/>
              <a:t>Digital preservation metadata = </a:t>
            </a:r>
            <a:endParaRPr/>
          </a:p>
          <a:p>
            <a:pPr marL="548640" lvl="2" indent="0" algn="l" rtl="0">
              <a:spcBef>
                <a:spcPts val="360"/>
              </a:spcBef>
              <a:spcAft>
                <a:spcPts val="0"/>
              </a:spcAft>
              <a:buSzPts val="1800"/>
              <a:buFont typeface="Noto Sans Symbols"/>
              <a:buNone/>
            </a:pPr>
            <a:r>
              <a:rPr lang="en-US"/>
              <a:t>Metadata to ensure </a:t>
            </a:r>
            <a:r>
              <a:rPr lang="en-US" u="sng"/>
              <a:t>long-term accessibility </a:t>
            </a:r>
            <a:br>
              <a:rPr lang="en-US"/>
            </a:br>
            <a:r>
              <a:rPr lang="en-US"/>
              <a:t>of </a:t>
            </a:r>
            <a:r>
              <a:rPr lang="en-US" u="sng"/>
              <a:t>digital resources</a:t>
            </a:r>
            <a:endParaRPr/>
          </a:p>
          <a:p>
            <a:pPr marL="365125" lvl="0" indent="-180975" algn="l" rtl="0">
              <a:spcBef>
                <a:spcPts val="600"/>
              </a:spcBef>
              <a:spcAft>
                <a:spcPts val="0"/>
              </a:spcAft>
              <a:buSzPts val="1600"/>
              <a:buNone/>
            </a:pPr>
            <a:endParaRPr/>
          </a:p>
          <a:p>
            <a:pPr marL="365125" lvl="0" indent="-282575" algn="l" rtl="0">
              <a:spcBef>
                <a:spcPts val="600"/>
              </a:spcBef>
              <a:spcAft>
                <a:spcPts val="0"/>
              </a:spcAft>
              <a:buSzPts val="1600"/>
              <a:buChar char="▪"/>
            </a:pPr>
            <a:r>
              <a:rPr lang="en-US"/>
              <a:t>Digital objects must be self-descriptive</a:t>
            </a:r>
            <a:endParaRPr/>
          </a:p>
          <a:p>
            <a:pPr marL="365125" lvl="0" indent="-180975" algn="l" rtl="0">
              <a:spcBef>
                <a:spcPts val="600"/>
              </a:spcBef>
              <a:spcAft>
                <a:spcPts val="0"/>
              </a:spcAft>
              <a:buSzPts val="1600"/>
              <a:buNone/>
            </a:pPr>
            <a:endParaRPr/>
          </a:p>
          <a:p>
            <a:pPr marL="365125" lvl="0" indent="-282575" algn="l" rtl="0">
              <a:spcBef>
                <a:spcPts val="600"/>
              </a:spcBef>
              <a:spcAft>
                <a:spcPts val="0"/>
              </a:spcAft>
              <a:buSzPts val="1600"/>
              <a:buChar char="▪"/>
            </a:pPr>
            <a:r>
              <a:rPr lang="en-US"/>
              <a:t>Must be able to describe, manage and discover independently from the systems that were used to create them</a:t>
            </a:r>
            <a:endParaRPr/>
          </a:p>
          <a:p>
            <a:pPr marL="548640" lvl="2" indent="0" algn="l" rtl="0">
              <a:spcBef>
                <a:spcPts val="360"/>
              </a:spcBef>
              <a:spcAft>
                <a:spcPts val="0"/>
              </a:spcAft>
              <a:buSzPts val="1800"/>
              <a:buFont typeface="Noto Sans Symbols"/>
              <a:buNone/>
            </a:pPr>
            <a:r>
              <a:rPr lang="en-US"/>
              <a:t>XML (machine and human readable)</a:t>
            </a:r>
            <a:endParaRPr/>
          </a:p>
          <a:p>
            <a:pPr marL="548640" lvl="2" indent="0" algn="l" rtl="0">
              <a:spcBef>
                <a:spcPts val="360"/>
              </a:spcBef>
              <a:spcAft>
                <a:spcPts val="0"/>
              </a:spcAft>
              <a:buSzPts val="1800"/>
              <a:buFont typeface="Noto Sans Symbols"/>
              <a:buNone/>
            </a:pPr>
            <a:endParaRPr/>
          </a:p>
          <a:p>
            <a:pPr marL="365125" lvl="0" indent="-282575" algn="l" rtl="0">
              <a:spcBef>
                <a:spcPts val="600"/>
              </a:spcBef>
              <a:spcAft>
                <a:spcPts val="0"/>
              </a:spcAft>
              <a:buSzPts val="1600"/>
              <a:buChar char="▪"/>
            </a:pPr>
            <a:r>
              <a:rPr lang="en-US">
                <a:solidFill>
                  <a:srgbClr val="000000"/>
                </a:solidFill>
              </a:rPr>
              <a:t>Often bundled with the content files </a:t>
            </a:r>
            <a:br>
              <a:rPr lang="en-US">
                <a:solidFill>
                  <a:srgbClr val="000000"/>
                </a:solidFill>
              </a:rPr>
            </a:br>
            <a:r>
              <a:rPr lang="en-US">
                <a:solidFill>
                  <a:srgbClr val="000000"/>
                </a:solidFill>
              </a:rPr>
              <a:t>in an information package</a:t>
            </a:r>
            <a:endParaRPr/>
          </a:p>
          <a:p>
            <a:pPr marL="548640" lvl="2" indent="0" algn="l" rtl="0">
              <a:spcBef>
                <a:spcPts val="360"/>
              </a:spcBef>
              <a:spcAft>
                <a:spcPts val="0"/>
              </a:spcAft>
              <a:buSzPts val="1800"/>
              <a:buFont typeface="Noto Sans Symbols"/>
              <a:buNone/>
            </a:pPr>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4601"/>
        <p:cNvGrpSpPr/>
        <p:nvPr/>
      </p:nvGrpSpPr>
      <p:grpSpPr>
        <a:xfrm>
          <a:off x="0" y="0"/>
          <a:ext cx="0" cy="0"/>
          <a:chOff x="0" y="0"/>
          <a:chExt cx="0" cy="0"/>
        </a:xfrm>
      </p:grpSpPr>
      <p:sp>
        <p:nvSpPr>
          <p:cNvPr id="4602" name="Google Shape;4602;p161"/>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eventType</a:t>
            </a:r>
            <a:endParaRPr/>
          </a:p>
        </p:txBody>
      </p:sp>
      <p:sp>
        <p:nvSpPr>
          <p:cNvPr id="4603" name="Google Shape;4603;p161"/>
          <p:cNvSpPr txBox="1">
            <a:spLocks noGrp="1"/>
          </p:cNvSpPr>
          <p:nvPr>
            <p:ph type="body" idx="1"/>
          </p:nvPr>
        </p:nvSpPr>
        <p:spPr>
          <a:xfrm>
            <a:off x="530225" y="1412875"/>
            <a:ext cx="8362950" cy="5016500"/>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920"/>
              <a:buChar char="▪"/>
            </a:pPr>
            <a:r>
              <a:rPr lang="en-US" dirty="0"/>
              <a:t>Names the event</a:t>
            </a:r>
            <a:endParaRPr sz="1800" dirty="0"/>
          </a:p>
          <a:p>
            <a:pPr marL="365125" lvl="0" indent="-160655" algn="l" rtl="0">
              <a:spcBef>
                <a:spcPts val="600"/>
              </a:spcBef>
              <a:spcAft>
                <a:spcPts val="0"/>
              </a:spcAft>
              <a:buSzPts val="1920"/>
              <a:buNone/>
            </a:pPr>
            <a:endParaRPr dirty="0"/>
          </a:p>
          <a:p>
            <a:pPr marL="365125" lvl="0" indent="-160655" algn="l" rtl="0">
              <a:spcBef>
                <a:spcPts val="600"/>
              </a:spcBef>
              <a:spcAft>
                <a:spcPts val="0"/>
              </a:spcAft>
              <a:buSzPts val="1920"/>
              <a:buNone/>
            </a:pPr>
            <a:endParaRPr dirty="0"/>
          </a:p>
          <a:p>
            <a:pPr marL="365125" lvl="0" indent="-160655" algn="l" rtl="0">
              <a:spcBef>
                <a:spcPts val="600"/>
              </a:spcBef>
              <a:spcAft>
                <a:spcPts val="0"/>
              </a:spcAft>
              <a:buSzPts val="1920"/>
              <a:buNone/>
            </a:pPr>
            <a:endParaRPr dirty="0"/>
          </a:p>
          <a:p>
            <a:pPr marL="365125" lvl="0" indent="-282575" algn="l" rtl="0">
              <a:spcBef>
                <a:spcPts val="600"/>
              </a:spcBef>
              <a:spcAft>
                <a:spcPts val="0"/>
              </a:spcAft>
              <a:buSzPts val="1920"/>
              <a:buChar char="▪"/>
            </a:pPr>
            <a:endParaRPr lang="en-US" sz="600" dirty="0"/>
          </a:p>
          <a:p>
            <a:pPr marL="365125" lvl="0" indent="-282575" algn="l" rtl="0">
              <a:spcBef>
                <a:spcPts val="600"/>
              </a:spcBef>
              <a:spcAft>
                <a:spcPts val="0"/>
              </a:spcAft>
              <a:buSzPts val="1920"/>
              <a:buChar char="▪"/>
            </a:pPr>
            <a:r>
              <a:rPr lang="en-US" dirty="0"/>
              <a:t>Recommended to use a controlled vocabulary, e.g.</a:t>
            </a:r>
            <a:endParaRPr sz="1800" dirty="0"/>
          </a:p>
          <a:p>
            <a:pPr marL="357188" lvl="1" indent="0" algn="l" rtl="0">
              <a:spcBef>
                <a:spcPts val="550"/>
              </a:spcBef>
              <a:spcAft>
                <a:spcPts val="0"/>
              </a:spcAft>
              <a:buSzPts val="2000"/>
              <a:buFont typeface="Verdana"/>
              <a:buNone/>
            </a:pPr>
            <a:r>
              <a:rPr lang="en-US" sz="1800" u="sng" dirty="0">
                <a:solidFill>
                  <a:schemeClr val="hlink"/>
                </a:solidFill>
                <a:hlinkClick r:id="rId3"/>
              </a:rPr>
              <a:t>http://id.loc.gov/vocabulary/preservation/eventType.html</a:t>
            </a:r>
            <a:endParaRPr dirty="0"/>
          </a:p>
          <a:p>
            <a:pPr marL="365125" lvl="0" indent="-282575" algn="l" rtl="0">
              <a:spcBef>
                <a:spcPts val="600"/>
              </a:spcBef>
              <a:spcAft>
                <a:spcPts val="0"/>
              </a:spcAft>
              <a:buSzPts val="1920"/>
              <a:buChar char="▪"/>
            </a:pPr>
            <a:r>
              <a:rPr lang="en-US" dirty="0"/>
              <a:t>Could use coded values</a:t>
            </a:r>
            <a:endParaRPr sz="1800" dirty="0"/>
          </a:p>
          <a:p>
            <a:pPr marL="365125" lvl="0" indent="-282575" algn="l" rtl="0">
              <a:spcBef>
                <a:spcPts val="600"/>
              </a:spcBef>
              <a:spcAft>
                <a:spcPts val="0"/>
              </a:spcAft>
              <a:buSzPts val="1920"/>
              <a:buChar char="▪"/>
            </a:pPr>
            <a:r>
              <a:rPr lang="en-US" dirty="0"/>
              <a:t>Granularity is implementation-specific</a:t>
            </a:r>
            <a:endParaRPr sz="1800" dirty="0"/>
          </a:p>
        </p:txBody>
      </p:sp>
      <p:sp>
        <p:nvSpPr>
          <p:cNvPr id="4604" name="Google Shape;4604;p161"/>
          <p:cNvSpPr txBox="1"/>
          <p:nvPr/>
        </p:nvSpPr>
        <p:spPr>
          <a:xfrm>
            <a:off x="919163" y="2726609"/>
            <a:ext cx="1630362" cy="31389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974806"/>
              </a:buClr>
              <a:buSzPts val="2000"/>
              <a:buFont typeface="Verdana"/>
              <a:buNone/>
            </a:pPr>
            <a:r>
              <a:rPr lang="en-US" sz="1800" b="1" i="0" u="none" strike="noStrike" cap="none">
                <a:solidFill>
                  <a:srgbClr val="974806"/>
                </a:solidFill>
                <a:latin typeface="Verdana"/>
                <a:ea typeface="Verdana"/>
                <a:cs typeface="Verdana"/>
                <a:sym typeface="Verdana"/>
              </a:rPr>
              <a:t>migration</a:t>
            </a:r>
            <a:endParaRPr sz="1800" b="0" i="0" u="none" strike="noStrike" cap="none">
              <a:solidFill>
                <a:srgbClr val="974806"/>
              </a:solidFill>
              <a:latin typeface="Verdana"/>
              <a:ea typeface="Verdana"/>
              <a:cs typeface="Verdana"/>
              <a:sym typeface="Verdana"/>
            </a:endParaRPr>
          </a:p>
        </p:txBody>
      </p:sp>
      <p:sp>
        <p:nvSpPr>
          <p:cNvPr id="4605" name="Google Shape;4605;p161"/>
          <p:cNvSpPr txBox="1"/>
          <p:nvPr/>
        </p:nvSpPr>
        <p:spPr>
          <a:xfrm>
            <a:off x="1187450" y="1801097"/>
            <a:ext cx="1631950" cy="31389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974806"/>
              </a:buClr>
              <a:buSzPts val="2000"/>
              <a:buFont typeface="Verdana"/>
              <a:buNone/>
            </a:pPr>
            <a:r>
              <a:rPr lang="en-US" sz="1800" b="1" i="0" u="none" strike="noStrike" cap="none">
                <a:solidFill>
                  <a:srgbClr val="974806"/>
                </a:solidFill>
                <a:latin typeface="Verdana"/>
                <a:ea typeface="Verdana"/>
                <a:cs typeface="Verdana"/>
                <a:sym typeface="Verdana"/>
              </a:rPr>
              <a:t>Ingestion</a:t>
            </a:r>
            <a:endParaRPr sz="1800" b="0" i="0" u="none" strike="noStrike" cap="none">
              <a:solidFill>
                <a:srgbClr val="974806"/>
              </a:solidFill>
              <a:latin typeface="Verdana"/>
              <a:ea typeface="Verdana"/>
              <a:cs typeface="Verdana"/>
              <a:sym typeface="Verdana"/>
            </a:endParaRPr>
          </a:p>
        </p:txBody>
      </p:sp>
      <p:sp>
        <p:nvSpPr>
          <p:cNvPr id="4606" name="Google Shape;4606;p161"/>
          <p:cNvSpPr txBox="1"/>
          <p:nvPr/>
        </p:nvSpPr>
        <p:spPr>
          <a:xfrm>
            <a:off x="4183063" y="1789984"/>
            <a:ext cx="2035175" cy="31389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974806"/>
              </a:buClr>
              <a:buSzPts val="2000"/>
              <a:buFont typeface="Verdana"/>
              <a:buNone/>
            </a:pPr>
            <a:r>
              <a:rPr lang="en-US" sz="1800" b="1" i="0" u="none" strike="noStrike" cap="none" dirty="0">
                <a:solidFill>
                  <a:srgbClr val="974806"/>
                </a:solidFill>
                <a:latin typeface="Verdana"/>
                <a:ea typeface="Verdana"/>
                <a:cs typeface="Verdana"/>
                <a:sym typeface="Verdana"/>
              </a:rPr>
              <a:t>Virus check</a:t>
            </a:r>
            <a:endParaRPr sz="1200" dirty="0"/>
          </a:p>
        </p:txBody>
      </p:sp>
      <p:sp>
        <p:nvSpPr>
          <p:cNvPr id="4607" name="Google Shape;4607;p161"/>
          <p:cNvSpPr txBox="1"/>
          <p:nvPr/>
        </p:nvSpPr>
        <p:spPr>
          <a:xfrm>
            <a:off x="4692650" y="2559922"/>
            <a:ext cx="2481263" cy="31389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974806"/>
              </a:buClr>
              <a:buSzPts val="2000"/>
              <a:buFont typeface="Verdana"/>
              <a:buNone/>
            </a:pPr>
            <a:r>
              <a:rPr lang="en-US" sz="1800" b="1" i="0" u="none" strike="noStrike" cap="none">
                <a:solidFill>
                  <a:srgbClr val="974806"/>
                </a:solidFill>
                <a:latin typeface="Verdana"/>
                <a:ea typeface="Verdana"/>
                <a:cs typeface="Verdana"/>
                <a:sym typeface="Verdana"/>
              </a:rPr>
              <a:t>Decompression</a:t>
            </a:r>
            <a:endParaRPr sz="1800" b="0" i="0" u="none" strike="noStrike" cap="none">
              <a:solidFill>
                <a:srgbClr val="974806"/>
              </a:solidFill>
              <a:latin typeface="Verdana"/>
              <a:ea typeface="Verdana"/>
              <a:cs typeface="Verdana"/>
              <a:sym typeface="Verdana"/>
            </a:endParaRPr>
          </a:p>
        </p:txBody>
      </p:sp>
      <p:sp>
        <p:nvSpPr>
          <p:cNvPr id="4608" name="Google Shape;4608;p161"/>
          <p:cNvSpPr txBox="1"/>
          <p:nvPr/>
        </p:nvSpPr>
        <p:spPr>
          <a:xfrm>
            <a:off x="5078413" y="2093197"/>
            <a:ext cx="2035175" cy="31389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974806"/>
              </a:buClr>
              <a:buSzPts val="2000"/>
              <a:buFont typeface="Verdana"/>
              <a:buNone/>
            </a:pPr>
            <a:r>
              <a:rPr lang="en-US" sz="1800" b="1" i="0" u="none" strike="noStrike" cap="none">
                <a:solidFill>
                  <a:srgbClr val="974806"/>
                </a:solidFill>
                <a:latin typeface="Verdana"/>
                <a:ea typeface="Verdana"/>
                <a:cs typeface="Verdana"/>
                <a:sym typeface="Verdana"/>
              </a:rPr>
              <a:t>Compression</a:t>
            </a:r>
            <a:endParaRPr sz="1800" b="0" i="0" u="none" strike="noStrike" cap="none">
              <a:solidFill>
                <a:srgbClr val="974806"/>
              </a:solidFill>
              <a:latin typeface="Verdana"/>
              <a:ea typeface="Verdana"/>
              <a:cs typeface="Verdana"/>
              <a:sym typeface="Verdana"/>
            </a:endParaRPr>
          </a:p>
        </p:txBody>
      </p:sp>
      <p:sp>
        <p:nvSpPr>
          <p:cNvPr id="4609" name="Google Shape;4609;p161"/>
          <p:cNvSpPr txBox="1"/>
          <p:nvPr/>
        </p:nvSpPr>
        <p:spPr>
          <a:xfrm>
            <a:off x="2760663" y="2736134"/>
            <a:ext cx="2035175" cy="31389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974806"/>
              </a:buClr>
              <a:buSzPts val="2000"/>
              <a:buFont typeface="Verdana"/>
              <a:buNone/>
            </a:pPr>
            <a:r>
              <a:rPr lang="en-US" sz="1800" b="1" i="0" u="none" strike="noStrike" cap="none">
                <a:solidFill>
                  <a:srgbClr val="974806"/>
                </a:solidFill>
                <a:latin typeface="Verdana"/>
                <a:ea typeface="Verdana"/>
                <a:cs typeface="Verdana"/>
                <a:sym typeface="Verdana"/>
              </a:rPr>
              <a:t>Fixity check</a:t>
            </a:r>
            <a:endParaRPr sz="1200"/>
          </a:p>
        </p:txBody>
      </p:sp>
      <p:sp>
        <p:nvSpPr>
          <p:cNvPr id="4610" name="Google Shape;4610;p161"/>
          <p:cNvSpPr txBox="1"/>
          <p:nvPr/>
        </p:nvSpPr>
        <p:spPr>
          <a:xfrm>
            <a:off x="1047750" y="2263059"/>
            <a:ext cx="4249738" cy="535491"/>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974806"/>
              </a:buClr>
              <a:buSzPts val="2000"/>
              <a:buFont typeface="Verdana"/>
              <a:buNone/>
            </a:pPr>
            <a:r>
              <a:rPr lang="en-US" sz="1800" b="1" i="0" u="none" strike="noStrike" cap="none">
                <a:solidFill>
                  <a:srgbClr val="974806"/>
                </a:solidFill>
                <a:latin typeface="Verdana"/>
                <a:ea typeface="Verdana"/>
                <a:cs typeface="Verdana"/>
                <a:sym typeface="Verdana"/>
              </a:rPr>
              <a:t>Message digest calculation</a:t>
            </a:r>
            <a:endParaRPr sz="1200"/>
          </a:p>
          <a:p>
            <a:pPr marL="0" marR="0" lvl="0" indent="0" algn="l" rtl="0">
              <a:lnSpc>
                <a:spcPct val="80000"/>
              </a:lnSpc>
              <a:spcBef>
                <a:spcPts val="0"/>
              </a:spcBef>
              <a:spcAft>
                <a:spcPts val="0"/>
              </a:spcAft>
              <a:buClr>
                <a:schemeClr val="dk1"/>
              </a:buClr>
              <a:buSzPts val="2000"/>
              <a:buFont typeface="Gill Sans"/>
              <a:buNone/>
            </a:pPr>
            <a:endParaRPr sz="1800" b="1" i="0" u="none" strike="noStrike" cap="none">
              <a:solidFill>
                <a:srgbClr val="974806"/>
              </a:solidFill>
              <a:latin typeface="Verdana"/>
              <a:ea typeface="Verdana"/>
              <a:cs typeface="Verdana"/>
              <a:sym typeface="Verdana"/>
            </a:endParaRPr>
          </a:p>
        </p:txBody>
      </p:sp>
      <p:sp>
        <p:nvSpPr>
          <p:cNvPr id="4611" name="Google Shape;4611;p161"/>
          <p:cNvSpPr txBox="1"/>
          <p:nvPr/>
        </p:nvSpPr>
        <p:spPr>
          <a:xfrm>
            <a:off x="2760663" y="1980484"/>
            <a:ext cx="2035175" cy="31389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974806"/>
              </a:buClr>
              <a:buSzPts val="2000"/>
              <a:buFont typeface="Verdana"/>
              <a:buNone/>
            </a:pPr>
            <a:r>
              <a:rPr lang="en-US" sz="1800" b="1" i="0" u="none" strike="noStrike" cap="none">
                <a:solidFill>
                  <a:srgbClr val="974806"/>
                </a:solidFill>
                <a:latin typeface="Verdana"/>
                <a:ea typeface="Verdana"/>
                <a:cs typeface="Verdana"/>
                <a:sym typeface="Verdana"/>
              </a:rPr>
              <a:t>Validation</a:t>
            </a:r>
            <a:endParaRPr sz="1200"/>
          </a:p>
        </p:txBody>
      </p:sp>
      <p:sp>
        <p:nvSpPr>
          <p:cNvPr id="4612" name="Google Shape;4612;p161"/>
          <p:cNvSpPr txBox="1"/>
          <p:nvPr/>
        </p:nvSpPr>
        <p:spPr>
          <a:xfrm>
            <a:off x="7215188" y="2359897"/>
            <a:ext cx="492125"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974806"/>
              </a:buClr>
              <a:buSzPts val="2400"/>
              <a:buFont typeface="Gill Sans"/>
              <a:buNone/>
            </a:pPr>
            <a:r>
              <a:rPr lang="en-US" sz="2000" b="1" i="0" u="none" strike="noStrike" cap="none">
                <a:solidFill>
                  <a:srgbClr val="974806"/>
                </a:solidFill>
                <a:latin typeface="Gill Sans"/>
                <a:ea typeface="Gill Sans"/>
                <a:cs typeface="Gill Sans"/>
                <a:sym typeface="Gill Sans"/>
              </a:rPr>
              <a:t>…</a:t>
            </a:r>
            <a:endParaRPr sz="1200"/>
          </a:p>
        </p:txBody>
      </p:sp>
      <p:sp>
        <p:nvSpPr>
          <p:cNvPr id="13" name="Google Shape;4606;p161"/>
          <p:cNvSpPr txBox="1"/>
          <p:nvPr/>
        </p:nvSpPr>
        <p:spPr>
          <a:xfrm>
            <a:off x="6159501" y="1756286"/>
            <a:ext cx="2035175" cy="313892"/>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974806"/>
              </a:buClr>
              <a:buSzPts val="2000"/>
              <a:buFont typeface="Verdana"/>
              <a:buNone/>
            </a:pPr>
            <a:r>
              <a:rPr lang="en-US" sz="1800" b="1" i="0" u="none" strike="noStrike" cap="none" dirty="0">
                <a:solidFill>
                  <a:srgbClr val="974806"/>
                </a:solidFill>
                <a:latin typeface="Verdana"/>
                <a:ea typeface="Verdana"/>
                <a:cs typeface="Verdana"/>
                <a:sym typeface="Verdana"/>
              </a:rPr>
              <a:t>creation</a:t>
            </a:r>
            <a:endParaRPr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605"/>
                                        </p:tgtEl>
                                        <p:attrNameLst>
                                          <p:attrName>style.visibility</p:attrName>
                                        </p:attrNameLst>
                                      </p:cBhvr>
                                      <p:to>
                                        <p:strVal val="visible"/>
                                      </p:to>
                                    </p:set>
                                    <p:animEffect transition="in" filter="fade">
                                      <p:cBhvr>
                                        <p:cTn id="7" dur="250"/>
                                        <p:tgtEl>
                                          <p:spTgt spid="4605"/>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4604"/>
                                        </p:tgtEl>
                                        <p:attrNameLst>
                                          <p:attrName>style.visibility</p:attrName>
                                        </p:attrNameLst>
                                      </p:cBhvr>
                                      <p:to>
                                        <p:strVal val="visible"/>
                                      </p:to>
                                    </p:set>
                                    <p:animEffect transition="in" filter="fade">
                                      <p:cBhvr>
                                        <p:cTn id="11" dur="250"/>
                                        <p:tgtEl>
                                          <p:spTgt spid="4604"/>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4606"/>
                                        </p:tgtEl>
                                        <p:attrNameLst>
                                          <p:attrName>style.visibility</p:attrName>
                                        </p:attrNameLst>
                                      </p:cBhvr>
                                      <p:to>
                                        <p:strVal val="visible"/>
                                      </p:to>
                                    </p:set>
                                    <p:animEffect transition="in" filter="fade">
                                      <p:cBhvr>
                                        <p:cTn id="15" dur="10"/>
                                        <p:tgtEl>
                                          <p:spTgt spid="4606"/>
                                        </p:tgtEl>
                                      </p:cBhvr>
                                    </p:animEffect>
                                  </p:childTnLst>
                                </p:cTn>
                              </p:par>
                            </p:childTnLst>
                          </p:cTn>
                        </p:par>
                        <p:par>
                          <p:cTn id="16" fill="hold">
                            <p:stCondLst>
                              <p:cond delay="510"/>
                            </p:stCondLst>
                            <p:childTnLst>
                              <p:par>
                                <p:cTn id="17" presetID="10" presetClass="entr" presetSubtype="0" fill="hold" nodeType="afterEffect">
                                  <p:stCondLst>
                                    <p:cond delay="0"/>
                                  </p:stCondLst>
                                  <p:childTnLst>
                                    <p:set>
                                      <p:cBhvr>
                                        <p:cTn id="18" dur="1" fill="hold">
                                          <p:stCondLst>
                                            <p:cond delay="0"/>
                                          </p:stCondLst>
                                        </p:cTn>
                                        <p:tgtEl>
                                          <p:spTgt spid="4607"/>
                                        </p:tgtEl>
                                        <p:attrNameLst>
                                          <p:attrName>style.visibility</p:attrName>
                                        </p:attrNameLst>
                                      </p:cBhvr>
                                      <p:to>
                                        <p:strVal val="visible"/>
                                      </p:to>
                                    </p:set>
                                    <p:animEffect transition="in" filter="fade">
                                      <p:cBhvr>
                                        <p:cTn id="19" dur="10"/>
                                        <p:tgtEl>
                                          <p:spTgt spid="4607"/>
                                        </p:tgtEl>
                                      </p:cBhvr>
                                    </p:animEffect>
                                  </p:childTnLst>
                                </p:cTn>
                              </p:par>
                            </p:childTnLst>
                          </p:cTn>
                        </p:par>
                        <p:par>
                          <p:cTn id="20" fill="hold">
                            <p:stCondLst>
                              <p:cond delay="520"/>
                            </p:stCondLst>
                            <p:childTnLst>
                              <p:par>
                                <p:cTn id="21" presetID="10" presetClass="entr" presetSubtype="0" fill="hold" nodeType="afterEffect">
                                  <p:stCondLst>
                                    <p:cond delay="0"/>
                                  </p:stCondLst>
                                  <p:childTnLst>
                                    <p:set>
                                      <p:cBhvr>
                                        <p:cTn id="22" dur="1" fill="hold">
                                          <p:stCondLst>
                                            <p:cond delay="0"/>
                                          </p:stCondLst>
                                        </p:cTn>
                                        <p:tgtEl>
                                          <p:spTgt spid="4608"/>
                                        </p:tgtEl>
                                        <p:attrNameLst>
                                          <p:attrName>style.visibility</p:attrName>
                                        </p:attrNameLst>
                                      </p:cBhvr>
                                      <p:to>
                                        <p:strVal val="visible"/>
                                      </p:to>
                                    </p:set>
                                    <p:animEffect transition="in" filter="fade">
                                      <p:cBhvr>
                                        <p:cTn id="23" dur="10"/>
                                        <p:tgtEl>
                                          <p:spTgt spid="4608"/>
                                        </p:tgtEl>
                                      </p:cBhvr>
                                    </p:animEffect>
                                  </p:childTnLst>
                                </p:cTn>
                              </p:par>
                            </p:childTnLst>
                          </p:cTn>
                        </p:par>
                        <p:par>
                          <p:cTn id="24" fill="hold">
                            <p:stCondLst>
                              <p:cond delay="530"/>
                            </p:stCondLst>
                            <p:childTnLst>
                              <p:par>
                                <p:cTn id="25" presetID="10" presetClass="entr" presetSubtype="0" fill="hold" nodeType="afterEffect">
                                  <p:stCondLst>
                                    <p:cond delay="0"/>
                                  </p:stCondLst>
                                  <p:childTnLst>
                                    <p:set>
                                      <p:cBhvr>
                                        <p:cTn id="26" dur="1" fill="hold">
                                          <p:stCondLst>
                                            <p:cond delay="0"/>
                                          </p:stCondLst>
                                        </p:cTn>
                                        <p:tgtEl>
                                          <p:spTgt spid="4609"/>
                                        </p:tgtEl>
                                        <p:attrNameLst>
                                          <p:attrName>style.visibility</p:attrName>
                                        </p:attrNameLst>
                                      </p:cBhvr>
                                      <p:to>
                                        <p:strVal val="visible"/>
                                      </p:to>
                                    </p:set>
                                    <p:animEffect transition="in" filter="fade">
                                      <p:cBhvr>
                                        <p:cTn id="27" dur="10"/>
                                        <p:tgtEl>
                                          <p:spTgt spid="4609"/>
                                        </p:tgtEl>
                                      </p:cBhvr>
                                    </p:animEffect>
                                  </p:childTnLst>
                                </p:cTn>
                              </p:par>
                            </p:childTnLst>
                          </p:cTn>
                        </p:par>
                        <p:par>
                          <p:cTn id="28" fill="hold">
                            <p:stCondLst>
                              <p:cond delay="540"/>
                            </p:stCondLst>
                            <p:childTnLst>
                              <p:par>
                                <p:cTn id="29" presetID="10" presetClass="entr" presetSubtype="0" fill="hold" nodeType="afterEffect">
                                  <p:stCondLst>
                                    <p:cond delay="0"/>
                                  </p:stCondLst>
                                  <p:childTnLst>
                                    <p:set>
                                      <p:cBhvr>
                                        <p:cTn id="30" dur="1" fill="hold">
                                          <p:stCondLst>
                                            <p:cond delay="0"/>
                                          </p:stCondLst>
                                        </p:cTn>
                                        <p:tgtEl>
                                          <p:spTgt spid="4610"/>
                                        </p:tgtEl>
                                        <p:attrNameLst>
                                          <p:attrName>style.visibility</p:attrName>
                                        </p:attrNameLst>
                                      </p:cBhvr>
                                      <p:to>
                                        <p:strVal val="visible"/>
                                      </p:to>
                                    </p:set>
                                    <p:animEffect transition="in" filter="fade">
                                      <p:cBhvr>
                                        <p:cTn id="31" dur="10"/>
                                        <p:tgtEl>
                                          <p:spTgt spid="4610"/>
                                        </p:tgtEl>
                                      </p:cBhvr>
                                    </p:animEffect>
                                  </p:childTnLst>
                                </p:cTn>
                              </p:par>
                            </p:childTnLst>
                          </p:cTn>
                        </p:par>
                        <p:par>
                          <p:cTn id="32" fill="hold">
                            <p:stCondLst>
                              <p:cond delay="55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
                                        <p:tgtEl>
                                          <p:spTgt spid="13"/>
                                        </p:tgtEl>
                                      </p:cBhvr>
                                    </p:animEffect>
                                  </p:childTnLst>
                                </p:cTn>
                              </p:par>
                            </p:childTnLst>
                          </p:cTn>
                        </p:par>
                        <p:par>
                          <p:cTn id="36" fill="hold">
                            <p:stCondLst>
                              <p:cond delay="560"/>
                            </p:stCondLst>
                            <p:childTnLst>
                              <p:par>
                                <p:cTn id="37" presetID="10" presetClass="entr" presetSubtype="0" fill="hold" nodeType="afterEffect">
                                  <p:stCondLst>
                                    <p:cond delay="0"/>
                                  </p:stCondLst>
                                  <p:childTnLst>
                                    <p:set>
                                      <p:cBhvr>
                                        <p:cTn id="38" dur="1" fill="hold">
                                          <p:stCondLst>
                                            <p:cond delay="0"/>
                                          </p:stCondLst>
                                        </p:cTn>
                                        <p:tgtEl>
                                          <p:spTgt spid="4611"/>
                                        </p:tgtEl>
                                        <p:attrNameLst>
                                          <p:attrName>style.visibility</p:attrName>
                                        </p:attrNameLst>
                                      </p:cBhvr>
                                      <p:to>
                                        <p:strVal val="visible"/>
                                      </p:to>
                                    </p:set>
                                    <p:animEffect transition="in" filter="fade">
                                      <p:cBhvr>
                                        <p:cTn id="39" dur="10"/>
                                        <p:tgtEl>
                                          <p:spTgt spid="4611"/>
                                        </p:tgtEl>
                                      </p:cBhvr>
                                    </p:animEffect>
                                  </p:childTnLst>
                                </p:cTn>
                              </p:par>
                            </p:childTnLst>
                          </p:cTn>
                        </p:par>
                        <p:par>
                          <p:cTn id="40" fill="hold">
                            <p:stCondLst>
                              <p:cond delay="570"/>
                            </p:stCondLst>
                            <p:childTnLst>
                              <p:par>
                                <p:cTn id="41" presetID="10" presetClass="entr" presetSubtype="0" fill="hold" nodeType="afterEffect">
                                  <p:stCondLst>
                                    <p:cond delay="0"/>
                                  </p:stCondLst>
                                  <p:childTnLst>
                                    <p:set>
                                      <p:cBhvr>
                                        <p:cTn id="42" dur="1" fill="hold">
                                          <p:stCondLst>
                                            <p:cond delay="0"/>
                                          </p:stCondLst>
                                        </p:cTn>
                                        <p:tgtEl>
                                          <p:spTgt spid="4612"/>
                                        </p:tgtEl>
                                        <p:attrNameLst>
                                          <p:attrName>style.visibility</p:attrName>
                                        </p:attrNameLst>
                                      </p:cBhvr>
                                      <p:to>
                                        <p:strVal val="visible"/>
                                      </p:to>
                                    </p:set>
                                    <p:animEffect transition="in" filter="fade">
                                      <p:cBhvr>
                                        <p:cTn id="43" dur="500"/>
                                        <p:tgtEl>
                                          <p:spTgt spid="4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4566"/>
        <p:cNvGrpSpPr/>
        <p:nvPr/>
      </p:nvGrpSpPr>
      <p:grpSpPr>
        <a:xfrm>
          <a:off x="0" y="0"/>
          <a:ext cx="0" cy="0"/>
          <a:chOff x="0" y="0"/>
          <a:chExt cx="0" cy="0"/>
        </a:xfrm>
      </p:grpSpPr>
      <p:sp>
        <p:nvSpPr>
          <p:cNvPr id="4567" name="Google Shape;4567;p160"/>
          <p:cNvSpPr txBox="1">
            <a:spLocks noGrp="1"/>
          </p:cNvSpPr>
          <p:nvPr>
            <p:ph type="body" idx="1"/>
          </p:nvPr>
        </p:nvSpPr>
        <p:spPr>
          <a:xfrm>
            <a:off x="530225" y="1268413"/>
            <a:ext cx="7497763" cy="5160962"/>
          </a:xfrm>
          <a:prstGeom prst="rect">
            <a:avLst/>
          </a:prstGeom>
          <a:noFill/>
          <a:ln>
            <a:noFill/>
          </a:ln>
        </p:spPr>
        <p:txBody>
          <a:bodyPr spcFirstLastPara="1" wrap="square" lIns="91425" tIns="45700" rIns="91425" bIns="45700" anchor="t" anchorCtr="0">
            <a:noAutofit/>
          </a:bodyPr>
          <a:lstStyle/>
          <a:p>
            <a:pPr marL="82550" lvl="0" indent="0">
              <a:spcBef>
                <a:spcPts val="0"/>
              </a:spcBef>
              <a:buNone/>
            </a:pPr>
            <a:r>
              <a:rPr lang="en-US" dirty="0" err="1"/>
              <a:t>eventDetailInformation</a:t>
            </a:r>
            <a:r>
              <a:rPr lang="en-US" dirty="0"/>
              <a:t> and </a:t>
            </a:r>
            <a:r>
              <a:rPr lang="en-US" dirty="0" err="1"/>
              <a:t>eventOutcomeInformation</a:t>
            </a:r>
            <a:endParaRPr lang="en-US" dirty="0"/>
          </a:p>
          <a:p>
            <a:pPr marL="82550" lvl="0" indent="0">
              <a:spcBef>
                <a:spcPts val="0"/>
              </a:spcBef>
              <a:buNone/>
            </a:pPr>
            <a:r>
              <a:rPr lang="da-DK" dirty="0" err="1"/>
              <a:t>Includes</a:t>
            </a:r>
            <a:r>
              <a:rPr lang="da-DK" dirty="0"/>
              <a:t> </a:t>
            </a:r>
            <a:r>
              <a:rPr lang="da-DK" dirty="0" err="1"/>
              <a:t>extension</a:t>
            </a:r>
            <a:r>
              <a:rPr lang="da-DK" dirty="0"/>
              <a:t> to </a:t>
            </a:r>
            <a:r>
              <a:rPr lang="da-DK" dirty="0" err="1"/>
              <a:t>allow</a:t>
            </a:r>
            <a:r>
              <a:rPr lang="da-DK" dirty="0"/>
              <a:t> </a:t>
            </a:r>
            <a:r>
              <a:rPr lang="da-DK" dirty="0" err="1"/>
              <a:t>use</a:t>
            </a:r>
            <a:r>
              <a:rPr lang="da-DK" dirty="0"/>
              <a:t> of </a:t>
            </a:r>
            <a:r>
              <a:rPr lang="da-DK" dirty="0" err="1"/>
              <a:t>other</a:t>
            </a:r>
            <a:r>
              <a:rPr lang="da-DK" dirty="0"/>
              <a:t> standards for the information</a:t>
            </a:r>
            <a:endParaRPr lang="en-US" dirty="0"/>
          </a:p>
          <a:p>
            <a:pPr marL="365125" lvl="0" indent="-282575" algn="l" rtl="0">
              <a:spcBef>
                <a:spcPts val="600"/>
              </a:spcBef>
              <a:spcAft>
                <a:spcPts val="0"/>
              </a:spcAft>
              <a:buSzPts val="1600"/>
              <a:buChar char="▪"/>
            </a:pPr>
            <a:r>
              <a:rPr lang="en-US" dirty="0"/>
              <a:t> </a:t>
            </a:r>
            <a:endParaRPr dirty="0"/>
          </a:p>
        </p:txBody>
      </p:sp>
      <p:sp>
        <p:nvSpPr>
          <p:cNvPr id="4568" name="Google Shape;4568;p160"/>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dirty="0"/>
              <a:t>PREMIS Event Entity</a:t>
            </a:r>
            <a:endParaRPr dirty="0"/>
          </a:p>
        </p:txBody>
      </p:sp>
      <p:sp>
        <p:nvSpPr>
          <p:cNvPr id="4569" name="Google Shape;4569;p160"/>
          <p:cNvSpPr/>
          <p:nvPr/>
        </p:nvSpPr>
        <p:spPr>
          <a:xfrm>
            <a:off x="2484438" y="3024188"/>
            <a:ext cx="1576387"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event</a:t>
            </a:r>
            <a:endParaRPr sz="1600" b="0" i="0" u="none" strike="noStrike" cap="none">
              <a:solidFill>
                <a:srgbClr val="FFFFFF"/>
              </a:solidFill>
              <a:latin typeface="Verdana"/>
              <a:ea typeface="Verdana"/>
              <a:cs typeface="Verdana"/>
              <a:sym typeface="Verdana"/>
            </a:endParaRPr>
          </a:p>
        </p:txBody>
      </p:sp>
      <p:cxnSp>
        <p:nvCxnSpPr>
          <p:cNvPr id="4570" name="Google Shape;4570;p160"/>
          <p:cNvCxnSpPr>
            <a:stCxn id="4569" idx="3"/>
            <a:endCxn id="4571" idx="5"/>
          </p:cNvCxnSpPr>
          <p:nvPr/>
        </p:nvCxnSpPr>
        <p:spPr>
          <a:xfrm>
            <a:off x="4060825" y="3186113"/>
            <a:ext cx="264300" cy="54000"/>
          </a:xfrm>
          <a:prstGeom prst="straightConnector1">
            <a:avLst/>
          </a:prstGeom>
          <a:noFill/>
          <a:ln w="9525" cap="flat" cmpd="sng">
            <a:solidFill>
              <a:schemeClr val="dk1"/>
            </a:solidFill>
            <a:prstDash val="solid"/>
            <a:round/>
            <a:headEnd type="none" w="sm" len="sm"/>
            <a:tailEnd type="none" w="sm" len="sm"/>
          </a:ln>
        </p:spPr>
      </p:cxnSp>
      <p:cxnSp>
        <p:nvCxnSpPr>
          <p:cNvPr id="4572" name="Google Shape;4572;p160"/>
          <p:cNvCxnSpPr>
            <a:stCxn id="4569" idx="3"/>
            <a:endCxn id="4571" idx="5"/>
          </p:cNvCxnSpPr>
          <p:nvPr/>
        </p:nvCxnSpPr>
        <p:spPr>
          <a:xfrm>
            <a:off x="4060825" y="3186113"/>
            <a:ext cx="264300" cy="54000"/>
          </a:xfrm>
          <a:prstGeom prst="straightConnector1">
            <a:avLst/>
          </a:prstGeom>
          <a:noFill/>
          <a:ln w="9525" cap="flat" cmpd="sng">
            <a:solidFill>
              <a:srgbClr val="595959"/>
            </a:solidFill>
            <a:prstDash val="solid"/>
            <a:round/>
            <a:headEnd type="none" w="sm" len="sm"/>
            <a:tailEnd type="none" w="sm" len="sm"/>
          </a:ln>
        </p:spPr>
      </p:cxnSp>
      <p:sp>
        <p:nvSpPr>
          <p:cNvPr id="4573" name="Google Shape;4573;p160"/>
          <p:cNvSpPr/>
          <p:nvPr/>
        </p:nvSpPr>
        <p:spPr>
          <a:xfrm>
            <a:off x="4284663" y="3438525"/>
            <a:ext cx="3468687"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eventType</a:t>
            </a:r>
            <a:endParaRPr sz="1600" b="0" i="0" u="none" strike="noStrike" cap="none">
              <a:solidFill>
                <a:srgbClr val="FFFFFF"/>
              </a:solidFill>
              <a:latin typeface="Verdana"/>
              <a:ea typeface="Verdana"/>
              <a:cs typeface="Verdana"/>
              <a:sym typeface="Verdana"/>
            </a:endParaRPr>
          </a:p>
        </p:txBody>
      </p:sp>
      <p:cxnSp>
        <p:nvCxnSpPr>
          <p:cNvPr id="4574" name="Google Shape;4574;p160"/>
          <p:cNvCxnSpPr>
            <a:stCxn id="4569" idx="3"/>
            <a:endCxn id="4573" idx="5"/>
          </p:cNvCxnSpPr>
          <p:nvPr/>
        </p:nvCxnSpPr>
        <p:spPr>
          <a:xfrm>
            <a:off x="4060825" y="3186113"/>
            <a:ext cx="264300" cy="414300"/>
          </a:xfrm>
          <a:prstGeom prst="straightConnector1">
            <a:avLst/>
          </a:prstGeom>
          <a:noFill/>
          <a:ln w="9525" cap="flat" cmpd="sng">
            <a:solidFill>
              <a:srgbClr val="595959"/>
            </a:solidFill>
            <a:prstDash val="solid"/>
            <a:round/>
            <a:headEnd type="none" w="sm" len="sm"/>
            <a:tailEnd type="none" w="sm" len="sm"/>
          </a:ln>
        </p:spPr>
      </p:cxnSp>
      <p:sp>
        <p:nvSpPr>
          <p:cNvPr id="4575" name="Google Shape;4575;p160"/>
          <p:cNvSpPr/>
          <p:nvPr/>
        </p:nvSpPr>
        <p:spPr>
          <a:xfrm>
            <a:off x="4284663" y="3797300"/>
            <a:ext cx="3468687"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eventDateTime</a:t>
            </a:r>
            <a:endParaRPr sz="1600" b="0" i="0" u="none" strike="noStrike" cap="none">
              <a:solidFill>
                <a:srgbClr val="FFFFFF"/>
              </a:solidFill>
              <a:latin typeface="Verdana"/>
              <a:ea typeface="Verdana"/>
              <a:cs typeface="Verdana"/>
              <a:sym typeface="Verdana"/>
            </a:endParaRPr>
          </a:p>
        </p:txBody>
      </p:sp>
      <p:sp>
        <p:nvSpPr>
          <p:cNvPr id="4576" name="Google Shape;4576;p160"/>
          <p:cNvSpPr/>
          <p:nvPr/>
        </p:nvSpPr>
        <p:spPr>
          <a:xfrm>
            <a:off x="4314825" y="4157663"/>
            <a:ext cx="3468687" cy="322262"/>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dirty="0" err="1">
                <a:solidFill>
                  <a:srgbClr val="FFFFFF"/>
                </a:solidFill>
                <a:latin typeface="Verdana"/>
                <a:ea typeface="Verdana"/>
                <a:cs typeface="Verdana"/>
                <a:sym typeface="Verdana"/>
              </a:rPr>
              <a:t>eventDetailInformation</a:t>
            </a:r>
            <a:endParaRPr sz="1600" b="0" i="0" u="none" strike="noStrike" cap="none" dirty="0">
              <a:solidFill>
                <a:srgbClr val="FFFFFF"/>
              </a:solidFill>
              <a:latin typeface="Verdana"/>
              <a:ea typeface="Verdana"/>
              <a:cs typeface="Verdana"/>
              <a:sym typeface="Verdana"/>
            </a:endParaRPr>
          </a:p>
        </p:txBody>
      </p:sp>
      <p:sp>
        <p:nvSpPr>
          <p:cNvPr id="4577" name="Google Shape;4577;p160"/>
          <p:cNvSpPr/>
          <p:nvPr/>
        </p:nvSpPr>
        <p:spPr>
          <a:xfrm>
            <a:off x="4284663" y="4518025"/>
            <a:ext cx="3468687"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dirty="0" err="1">
                <a:solidFill>
                  <a:srgbClr val="FFFFFF"/>
                </a:solidFill>
                <a:latin typeface="Verdana"/>
                <a:ea typeface="Verdana"/>
                <a:cs typeface="Verdana"/>
                <a:sym typeface="Verdana"/>
              </a:rPr>
              <a:t>eventOutcomeInformation</a:t>
            </a:r>
            <a:endParaRPr sz="1600" b="0" i="0" u="none" strike="noStrike" cap="none" dirty="0">
              <a:solidFill>
                <a:srgbClr val="FFFFFF"/>
              </a:solidFill>
              <a:latin typeface="Verdana"/>
              <a:ea typeface="Verdana"/>
              <a:cs typeface="Verdana"/>
              <a:sym typeface="Verdana"/>
            </a:endParaRPr>
          </a:p>
        </p:txBody>
      </p:sp>
      <p:cxnSp>
        <p:nvCxnSpPr>
          <p:cNvPr id="4578" name="Google Shape;4578;p160"/>
          <p:cNvCxnSpPr>
            <a:stCxn id="4569" idx="3"/>
            <a:endCxn id="4575" idx="5"/>
          </p:cNvCxnSpPr>
          <p:nvPr/>
        </p:nvCxnSpPr>
        <p:spPr>
          <a:xfrm>
            <a:off x="4060825" y="3186113"/>
            <a:ext cx="264300" cy="773100"/>
          </a:xfrm>
          <a:prstGeom prst="straightConnector1">
            <a:avLst/>
          </a:prstGeom>
          <a:noFill/>
          <a:ln w="9525" cap="flat" cmpd="sng">
            <a:solidFill>
              <a:schemeClr val="dk1"/>
            </a:solidFill>
            <a:prstDash val="solid"/>
            <a:round/>
            <a:headEnd type="none" w="sm" len="sm"/>
            <a:tailEnd type="none" w="sm" len="sm"/>
          </a:ln>
        </p:spPr>
      </p:cxnSp>
      <p:cxnSp>
        <p:nvCxnSpPr>
          <p:cNvPr id="4579" name="Google Shape;4579;p160"/>
          <p:cNvCxnSpPr>
            <a:stCxn id="4569" idx="3"/>
            <a:endCxn id="4576" idx="5"/>
          </p:cNvCxnSpPr>
          <p:nvPr/>
        </p:nvCxnSpPr>
        <p:spPr>
          <a:xfrm>
            <a:off x="4060825" y="3186113"/>
            <a:ext cx="294300" cy="1132800"/>
          </a:xfrm>
          <a:prstGeom prst="straightConnector1">
            <a:avLst/>
          </a:prstGeom>
          <a:noFill/>
          <a:ln w="9525" cap="flat" cmpd="sng">
            <a:solidFill>
              <a:schemeClr val="dk1"/>
            </a:solidFill>
            <a:prstDash val="solid"/>
            <a:round/>
            <a:headEnd type="none" w="sm" len="sm"/>
            <a:tailEnd type="none" w="sm" len="sm"/>
          </a:ln>
        </p:spPr>
      </p:cxnSp>
      <p:cxnSp>
        <p:nvCxnSpPr>
          <p:cNvPr id="4580" name="Google Shape;4580;p160"/>
          <p:cNvCxnSpPr>
            <a:stCxn id="4569" idx="3"/>
            <a:endCxn id="4577" idx="5"/>
          </p:cNvCxnSpPr>
          <p:nvPr/>
        </p:nvCxnSpPr>
        <p:spPr>
          <a:xfrm>
            <a:off x="4060825" y="3186113"/>
            <a:ext cx="264300" cy="1493700"/>
          </a:xfrm>
          <a:prstGeom prst="straightConnector1">
            <a:avLst/>
          </a:prstGeom>
          <a:noFill/>
          <a:ln w="9525" cap="flat" cmpd="sng">
            <a:solidFill>
              <a:srgbClr val="595959"/>
            </a:solidFill>
            <a:prstDash val="solid"/>
            <a:round/>
            <a:headEnd type="none" w="sm" len="sm"/>
            <a:tailEnd type="none" w="sm" len="sm"/>
          </a:ln>
        </p:spPr>
      </p:cxnSp>
      <p:sp>
        <p:nvSpPr>
          <p:cNvPr id="4581" name="Google Shape;4581;p160"/>
          <p:cNvSpPr/>
          <p:nvPr/>
        </p:nvSpPr>
        <p:spPr>
          <a:xfrm>
            <a:off x="4284663" y="4878388"/>
            <a:ext cx="3468687" cy="322262"/>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linkingAgentIdentifier</a:t>
            </a:r>
            <a:endParaRPr sz="1600" b="0" i="0" u="none" strike="noStrike" cap="none">
              <a:solidFill>
                <a:srgbClr val="FFFFFF"/>
              </a:solidFill>
              <a:latin typeface="Verdana"/>
              <a:ea typeface="Verdana"/>
              <a:cs typeface="Verdana"/>
              <a:sym typeface="Verdana"/>
            </a:endParaRPr>
          </a:p>
        </p:txBody>
      </p:sp>
      <p:sp>
        <p:nvSpPr>
          <p:cNvPr id="4582" name="Google Shape;4582;p160"/>
          <p:cNvSpPr/>
          <p:nvPr/>
        </p:nvSpPr>
        <p:spPr>
          <a:xfrm>
            <a:off x="4284663" y="5237163"/>
            <a:ext cx="3468687" cy="325437"/>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linkingObjectIdentifier</a:t>
            </a:r>
            <a:endParaRPr sz="1600" b="0" i="0" u="none" strike="noStrike" cap="none">
              <a:solidFill>
                <a:srgbClr val="FFFFFF"/>
              </a:solidFill>
              <a:latin typeface="Verdana"/>
              <a:ea typeface="Verdana"/>
              <a:cs typeface="Verdana"/>
              <a:sym typeface="Verdana"/>
            </a:endParaRPr>
          </a:p>
        </p:txBody>
      </p:sp>
      <p:cxnSp>
        <p:nvCxnSpPr>
          <p:cNvPr id="4583" name="Google Shape;4583;p160"/>
          <p:cNvCxnSpPr>
            <a:stCxn id="4569" idx="3"/>
            <a:endCxn id="4581" idx="5"/>
          </p:cNvCxnSpPr>
          <p:nvPr/>
        </p:nvCxnSpPr>
        <p:spPr>
          <a:xfrm>
            <a:off x="4060825" y="3186113"/>
            <a:ext cx="264000" cy="1853400"/>
          </a:xfrm>
          <a:prstGeom prst="straightConnector1">
            <a:avLst/>
          </a:prstGeom>
          <a:noFill/>
          <a:ln w="9525" cap="flat" cmpd="sng">
            <a:solidFill>
              <a:schemeClr val="dk1"/>
            </a:solidFill>
            <a:prstDash val="solid"/>
            <a:round/>
            <a:headEnd type="none" w="sm" len="sm"/>
            <a:tailEnd type="none" w="sm" len="sm"/>
          </a:ln>
        </p:spPr>
      </p:cxnSp>
      <p:cxnSp>
        <p:nvCxnSpPr>
          <p:cNvPr id="4584" name="Google Shape;4584;p160"/>
          <p:cNvCxnSpPr>
            <a:stCxn id="4569" idx="3"/>
            <a:endCxn id="4582" idx="5"/>
          </p:cNvCxnSpPr>
          <p:nvPr/>
        </p:nvCxnSpPr>
        <p:spPr>
          <a:xfrm>
            <a:off x="4060825" y="3186113"/>
            <a:ext cx="264600" cy="2213700"/>
          </a:xfrm>
          <a:prstGeom prst="straightConnector1">
            <a:avLst/>
          </a:prstGeom>
          <a:noFill/>
          <a:ln w="9525" cap="flat" cmpd="sng">
            <a:solidFill>
              <a:schemeClr val="dk1"/>
            </a:solidFill>
            <a:prstDash val="solid"/>
            <a:round/>
            <a:headEnd type="none" w="sm" len="sm"/>
            <a:tailEnd type="none" w="sm" len="sm"/>
          </a:ln>
        </p:spPr>
      </p:cxnSp>
      <p:sp>
        <p:nvSpPr>
          <p:cNvPr id="4571" name="Google Shape;4571;p160"/>
          <p:cNvSpPr/>
          <p:nvPr/>
        </p:nvSpPr>
        <p:spPr>
          <a:xfrm>
            <a:off x="4284663" y="3078163"/>
            <a:ext cx="3468687"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eventIdentifier</a:t>
            </a:r>
            <a:endParaRPr sz="1600" b="0" i="0" u="none" strike="noStrike" cap="none">
              <a:solidFill>
                <a:srgbClr val="FFFFFF"/>
              </a:solidFill>
              <a:latin typeface="Verdana"/>
              <a:ea typeface="Verdana"/>
              <a:cs typeface="Verdana"/>
              <a:sym typeface="Verdana"/>
            </a:endParaRPr>
          </a:p>
        </p:txBody>
      </p:sp>
      <p:grpSp>
        <p:nvGrpSpPr>
          <p:cNvPr id="4585" name="Google Shape;4585;p160"/>
          <p:cNvGrpSpPr/>
          <p:nvPr/>
        </p:nvGrpSpPr>
        <p:grpSpPr>
          <a:xfrm>
            <a:off x="971550" y="3725863"/>
            <a:ext cx="2447925" cy="1223962"/>
            <a:chOff x="965500" y="2523661"/>
            <a:chExt cx="6218887" cy="2844800"/>
          </a:xfrm>
        </p:grpSpPr>
        <p:sp>
          <p:nvSpPr>
            <p:cNvPr id="4586" name="Google Shape;4586;p160"/>
            <p:cNvSpPr/>
            <p:nvPr/>
          </p:nvSpPr>
          <p:spPr>
            <a:xfrm>
              <a:off x="1356701" y="3626897"/>
              <a:ext cx="1298626" cy="645708"/>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Object</a:t>
              </a:r>
              <a:endParaRPr sz="1200" b="1" i="0" u="none" strike="noStrike" cap="none">
                <a:solidFill>
                  <a:srgbClr val="FFFFFF"/>
                </a:solidFill>
                <a:latin typeface="Times New Roman"/>
                <a:ea typeface="Times New Roman"/>
                <a:cs typeface="Times New Roman"/>
                <a:sym typeface="Times New Roman"/>
              </a:endParaRPr>
            </a:p>
          </p:txBody>
        </p:sp>
        <p:sp>
          <p:nvSpPr>
            <p:cNvPr id="4587" name="Google Shape;4587;p160"/>
            <p:cNvSpPr/>
            <p:nvPr/>
          </p:nvSpPr>
          <p:spPr>
            <a:xfrm>
              <a:off x="3857162" y="4722755"/>
              <a:ext cx="1294592" cy="645706"/>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Event</a:t>
              </a:r>
              <a:endParaRPr sz="1200" b="1" i="0" u="none" strike="noStrike" cap="none">
                <a:solidFill>
                  <a:srgbClr val="FFFFFF"/>
                </a:solidFill>
                <a:latin typeface="Times New Roman"/>
                <a:ea typeface="Times New Roman"/>
                <a:cs typeface="Times New Roman"/>
                <a:sym typeface="Times New Roman"/>
              </a:endParaRPr>
            </a:p>
          </p:txBody>
        </p:sp>
        <p:sp>
          <p:nvSpPr>
            <p:cNvPr id="4588" name="Google Shape;4588;p160"/>
            <p:cNvSpPr/>
            <p:nvPr/>
          </p:nvSpPr>
          <p:spPr>
            <a:xfrm>
              <a:off x="5889794" y="3623208"/>
              <a:ext cx="1294592" cy="645706"/>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Agent</a:t>
              </a:r>
              <a:endParaRPr sz="1200" b="1" i="0" u="none" strike="noStrike" cap="none">
                <a:solidFill>
                  <a:srgbClr val="FFFFFF"/>
                </a:solidFill>
                <a:latin typeface="Times New Roman"/>
                <a:ea typeface="Times New Roman"/>
                <a:cs typeface="Times New Roman"/>
                <a:sym typeface="Times New Roman"/>
              </a:endParaRPr>
            </a:p>
          </p:txBody>
        </p:sp>
        <p:sp>
          <p:nvSpPr>
            <p:cNvPr id="4589" name="Google Shape;4589;p160"/>
            <p:cNvSpPr/>
            <p:nvPr/>
          </p:nvSpPr>
          <p:spPr>
            <a:xfrm>
              <a:off x="3857162" y="2523661"/>
              <a:ext cx="1298626" cy="649397"/>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Rights</a:t>
              </a:r>
              <a:endParaRPr sz="1200" b="1" i="0" u="none" strike="noStrike" cap="none">
                <a:solidFill>
                  <a:srgbClr val="FFFFFF"/>
                </a:solidFill>
                <a:latin typeface="Times New Roman"/>
                <a:ea typeface="Times New Roman"/>
                <a:cs typeface="Times New Roman"/>
                <a:sym typeface="Times New Roman"/>
              </a:endParaRPr>
            </a:p>
          </p:txBody>
        </p:sp>
        <p:sp>
          <p:nvSpPr>
            <p:cNvPr id="4590" name="Google Shape;4590;p160"/>
            <p:cNvSpPr/>
            <p:nvPr/>
          </p:nvSpPr>
          <p:spPr>
            <a:xfrm rot="-5400000">
              <a:off x="969447" y="3733641"/>
              <a:ext cx="431703" cy="439598"/>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1905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200" b="1" i="0" u="none" strike="noStrike" cap="none">
                <a:solidFill>
                  <a:srgbClr val="000000"/>
                </a:solidFill>
                <a:latin typeface="Gill Sans"/>
                <a:ea typeface="Gill Sans"/>
                <a:cs typeface="Gill Sans"/>
                <a:sym typeface="Gill Sans"/>
              </a:endParaRPr>
            </a:p>
          </p:txBody>
        </p:sp>
        <p:cxnSp>
          <p:nvCxnSpPr>
            <p:cNvPr id="4591" name="Google Shape;4591;p160"/>
            <p:cNvCxnSpPr>
              <a:stCxn id="4589" idx="1"/>
              <a:endCxn id="4586" idx="0"/>
            </p:cNvCxnSpPr>
            <p:nvPr/>
          </p:nvCxnSpPr>
          <p:spPr>
            <a:xfrm flipH="1">
              <a:off x="2006162" y="2848360"/>
              <a:ext cx="1851000" cy="778500"/>
            </a:xfrm>
            <a:prstGeom prst="straightConnector1">
              <a:avLst/>
            </a:prstGeom>
            <a:noFill/>
            <a:ln w="19050" cap="flat" cmpd="sng">
              <a:solidFill>
                <a:schemeClr val="accent1"/>
              </a:solidFill>
              <a:prstDash val="solid"/>
              <a:round/>
              <a:headEnd type="stealth" w="med" len="med"/>
              <a:tailEnd type="stealth" w="med" len="med"/>
            </a:ln>
          </p:spPr>
        </p:cxnSp>
        <p:cxnSp>
          <p:nvCxnSpPr>
            <p:cNvPr id="4592" name="Google Shape;4592;p160"/>
            <p:cNvCxnSpPr>
              <a:stCxn id="4589" idx="3"/>
              <a:endCxn id="4588" idx="0"/>
            </p:cNvCxnSpPr>
            <p:nvPr/>
          </p:nvCxnSpPr>
          <p:spPr>
            <a:xfrm>
              <a:off x="5155788" y="2848360"/>
              <a:ext cx="1381200" cy="774900"/>
            </a:xfrm>
            <a:prstGeom prst="straightConnector1">
              <a:avLst/>
            </a:prstGeom>
            <a:noFill/>
            <a:ln w="19050" cap="flat" cmpd="sng">
              <a:solidFill>
                <a:schemeClr val="accent1"/>
              </a:solidFill>
              <a:prstDash val="solid"/>
              <a:round/>
              <a:headEnd type="stealth" w="med" len="med"/>
              <a:tailEnd type="stealth" w="med" len="med"/>
            </a:ln>
          </p:spPr>
        </p:cxnSp>
        <p:cxnSp>
          <p:nvCxnSpPr>
            <p:cNvPr id="4593" name="Google Shape;4593;p160"/>
            <p:cNvCxnSpPr>
              <a:stCxn id="4587" idx="3"/>
              <a:endCxn id="4588" idx="2"/>
            </p:cNvCxnSpPr>
            <p:nvPr/>
          </p:nvCxnSpPr>
          <p:spPr>
            <a:xfrm rot="10800000" flipH="1">
              <a:off x="5151754" y="4268908"/>
              <a:ext cx="1385400" cy="776700"/>
            </a:xfrm>
            <a:prstGeom prst="straightConnector1">
              <a:avLst/>
            </a:prstGeom>
            <a:noFill/>
            <a:ln w="19050" cap="flat" cmpd="sng">
              <a:solidFill>
                <a:schemeClr val="accent1"/>
              </a:solidFill>
              <a:prstDash val="solid"/>
              <a:round/>
              <a:headEnd type="stealth" w="med" len="med"/>
              <a:tailEnd type="stealth" w="med" len="med"/>
            </a:ln>
          </p:spPr>
        </p:cxnSp>
        <p:cxnSp>
          <p:nvCxnSpPr>
            <p:cNvPr id="4594" name="Google Shape;4594;p160"/>
            <p:cNvCxnSpPr>
              <a:stCxn id="4587" idx="1"/>
              <a:endCxn id="4586" idx="2"/>
            </p:cNvCxnSpPr>
            <p:nvPr/>
          </p:nvCxnSpPr>
          <p:spPr>
            <a:xfrm rot="10800000">
              <a:off x="2006162" y="4272508"/>
              <a:ext cx="1851000" cy="773100"/>
            </a:xfrm>
            <a:prstGeom prst="straightConnector1">
              <a:avLst/>
            </a:prstGeom>
            <a:noFill/>
            <a:ln w="19050" cap="flat" cmpd="sng">
              <a:solidFill>
                <a:schemeClr val="accent1"/>
              </a:solidFill>
              <a:prstDash val="solid"/>
              <a:round/>
              <a:headEnd type="stealth" w="med" len="med"/>
              <a:tailEnd type="stealth" w="med" len="med"/>
            </a:ln>
          </p:spPr>
        </p:cxnSp>
        <p:cxnSp>
          <p:nvCxnSpPr>
            <p:cNvPr id="4595" name="Google Shape;4595;p160"/>
            <p:cNvCxnSpPr>
              <a:stCxn id="4586" idx="3"/>
              <a:endCxn id="4588" idx="1"/>
            </p:cNvCxnSpPr>
            <p:nvPr/>
          </p:nvCxnSpPr>
          <p:spPr>
            <a:xfrm rot="10800000" flipH="1">
              <a:off x="2655327" y="3946151"/>
              <a:ext cx="3234600" cy="3600"/>
            </a:xfrm>
            <a:prstGeom prst="straightConnector1">
              <a:avLst/>
            </a:prstGeom>
            <a:noFill/>
            <a:ln w="19050" cap="flat" cmpd="sng">
              <a:solidFill>
                <a:schemeClr val="accent1"/>
              </a:solidFill>
              <a:prstDash val="solid"/>
              <a:round/>
              <a:headEnd type="stealth" w="med" len="med"/>
              <a:tailEnd type="none" w="sm" len="sm"/>
            </a:ln>
          </p:spPr>
        </p:cxnSp>
      </p:grpSp>
      <p:cxnSp>
        <p:nvCxnSpPr>
          <p:cNvPr id="4596" name="Google Shape;4596;p160"/>
          <p:cNvCxnSpPr>
            <a:endCxn id="4587" idx="0"/>
          </p:cNvCxnSpPr>
          <p:nvPr/>
        </p:nvCxnSpPr>
        <p:spPr>
          <a:xfrm flipH="1">
            <a:off x="2364582" y="3348113"/>
            <a:ext cx="798600" cy="1323900"/>
          </a:xfrm>
          <a:prstGeom prst="straightConnector1">
            <a:avLst/>
          </a:prstGeom>
          <a:noFill/>
          <a:ln w="9525" cap="flat" cmpd="sng">
            <a:solidFill>
              <a:schemeClr val="accent1"/>
            </a:solidFill>
            <a:prstDash val="solid"/>
            <a:round/>
            <a:headEnd type="none" w="sm" len="sm"/>
            <a:tailEnd type="none" w="sm" len="sm"/>
          </a:ln>
        </p:spPr>
      </p:cxnSp>
      <p:pic>
        <p:nvPicPr>
          <p:cNvPr id="4597" name="Google Shape;4597;p160" descr="P:\digital.bevaring.dk\Illustrations\web\Begivenheder_Events_DigitalPreservation.png"/>
          <p:cNvPicPr preferRelativeResize="0"/>
          <p:nvPr/>
        </p:nvPicPr>
        <p:blipFill rotWithShape="1">
          <a:blip r:embed="rId3">
            <a:alphaModFix/>
          </a:blip>
          <a:srcRect/>
          <a:stretch/>
        </p:blipFill>
        <p:spPr>
          <a:xfrm>
            <a:off x="1835150" y="5021263"/>
            <a:ext cx="865188" cy="609600"/>
          </a:xfrm>
          <a:prstGeom prst="rect">
            <a:avLst/>
          </a:prstGeom>
          <a:noFill/>
          <a:ln>
            <a:noFill/>
          </a:ln>
        </p:spPr>
      </p:pic>
    </p:spTree>
    <p:extLst>
      <p:ext uri="{BB962C8B-B14F-4D97-AF65-F5344CB8AC3E}">
        <p14:creationId xmlns:p14="http://schemas.microsoft.com/office/powerpoint/2010/main" val="2766602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4576"/>
                                        </p:tgtEl>
                                      </p:cBhvr>
                                    </p:animEffect>
                                    <p:animScale>
                                      <p:cBhvr>
                                        <p:cTn id="7" dur="250" autoRev="1" fill="hold"/>
                                        <p:tgtEl>
                                          <p:spTgt spid="4576"/>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4577"/>
                                        </p:tgtEl>
                                      </p:cBhvr>
                                    </p:animEffect>
                                    <p:animScale>
                                      <p:cBhvr>
                                        <p:cTn id="10" dur="250" autoRev="1" fill="hold"/>
                                        <p:tgtEl>
                                          <p:spTgt spid="45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6" grpId="0" animBg="1"/>
      <p:bldP spid="4577"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4652"/>
        <p:cNvGrpSpPr/>
        <p:nvPr/>
      </p:nvGrpSpPr>
      <p:grpSpPr>
        <a:xfrm>
          <a:off x="0" y="0"/>
          <a:ext cx="0" cy="0"/>
          <a:chOff x="0" y="0"/>
          <a:chExt cx="0" cy="0"/>
        </a:xfrm>
      </p:grpSpPr>
      <p:sp>
        <p:nvSpPr>
          <p:cNvPr id="4653" name="Google Shape;4653;p163"/>
          <p:cNvSpPr txBox="1">
            <a:spLocks noGrp="1"/>
          </p:cNvSpPr>
          <p:nvPr>
            <p:ph type="title"/>
          </p:nvPr>
        </p:nvSpPr>
        <p:spPr>
          <a:xfrm>
            <a:off x="900113" y="692150"/>
            <a:ext cx="7497762"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None/>
            </a:pPr>
            <a:r>
              <a:rPr lang="en-US"/>
              <a:t>Properties of Entities - Semantic units</a:t>
            </a:r>
            <a:endParaRPr/>
          </a:p>
        </p:txBody>
      </p:sp>
      <p:grpSp>
        <p:nvGrpSpPr>
          <p:cNvPr id="4654" name="Google Shape;4654;p163"/>
          <p:cNvGrpSpPr/>
          <p:nvPr/>
        </p:nvGrpSpPr>
        <p:grpSpPr>
          <a:xfrm>
            <a:off x="1033463" y="4076700"/>
            <a:ext cx="1011237" cy="1008063"/>
            <a:chOff x="1475656" y="4797152"/>
            <a:chExt cx="1372080" cy="1252440"/>
          </a:xfrm>
        </p:grpSpPr>
        <p:pic>
          <p:nvPicPr>
            <p:cNvPr id="4655" name="Google Shape;4655;p163"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4656" name="Google Shape;4656;p163"/>
            <p:cNvSpPr/>
            <p:nvPr/>
          </p:nvSpPr>
          <p:spPr>
            <a:xfrm>
              <a:off x="1835369" y="4797152"/>
              <a:ext cx="288632" cy="36094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sp>
        <p:nvSpPr>
          <p:cNvPr id="4657" name="Google Shape;4657;p163"/>
          <p:cNvSpPr/>
          <p:nvPr/>
        </p:nvSpPr>
        <p:spPr>
          <a:xfrm>
            <a:off x="1357313" y="3624263"/>
            <a:ext cx="1296987" cy="649287"/>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Object</a:t>
            </a:r>
            <a:endParaRPr/>
          </a:p>
        </p:txBody>
      </p:sp>
      <p:sp>
        <p:nvSpPr>
          <p:cNvPr id="4658" name="Google Shape;4658;p163"/>
          <p:cNvSpPr/>
          <p:nvPr/>
        </p:nvSpPr>
        <p:spPr>
          <a:xfrm>
            <a:off x="3856038" y="472281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Event</a:t>
            </a:r>
            <a:endParaRPr/>
          </a:p>
        </p:txBody>
      </p:sp>
      <p:sp>
        <p:nvSpPr>
          <p:cNvPr id="4659" name="Google Shape;4659;p163"/>
          <p:cNvSpPr/>
          <p:nvPr/>
        </p:nvSpPr>
        <p:spPr>
          <a:xfrm>
            <a:off x="5888038" y="362426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Agent</a:t>
            </a:r>
            <a:endParaRPr/>
          </a:p>
        </p:txBody>
      </p:sp>
      <p:sp>
        <p:nvSpPr>
          <p:cNvPr id="4660" name="Google Shape;4660;p163"/>
          <p:cNvSpPr/>
          <p:nvPr/>
        </p:nvSpPr>
        <p:spPr>
          <a:xfrm>
            <a:off x="3857625" y="2524125"/>
            <a:ext cx="1296988" cy="647700"/>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Rights</a:t>
            </a:r>
            <a:endParaRPr/>
          </a:p>
        </p:txBody>
      </p:sp>
      <p:sp>
        <p:nvSpPr>
          <p:cNvPr id="4661" name="Google Shape;4661;p163"/>
          <p:cNvSpPr/>
          <p:nvPr/>
        </p:nvSpPr>
        <p:spPr>
          <a:xfrm rot="-5400000">
            <a:off x="968375" y="3735388"/>
            <a:ext cx="431800" cy="438150"/>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pic>
        <p:nvPicPr>
          <p:cNvPr id="4662" name="Google Shape;4662;p163" descr="P:\digital.bevaring.dk\Illustrations\web\Lovgivning_LegalRestrictions_DigitalPreservation.png"/>
          <p:cNvPicPr preferRelativeResize="0"/>
          <p:nvPr/>
        </p:nvPicPr>
        <p:blipFill rotWithShape="1">
          <a:blip r:embed="rId4">
            <a:alphaModFix/>
          </a:blip>
          <a:srcRect/>
          <a:stretch/>
        </p:blipFill>
        <p:spPr>
          <a:xfrm>
            <a:off x="4233863" y="1844675"/>
            <a:ext cx="576262" cy="669925"/>
          </a:xfrm>
          <a:prstGeom prst="rect">
            <a:avLst/>
          </a:prstGeom>
          <a:noFill/>
          <a:ln>
            <a:noFill/>
          </a:ln>
        </p:spPr>
      </p:pic>
      <p:pic>
        <p:nvPicPr>
          <p:cNvPr id="4663" name="Google Shape;4663;p163" descr="P:\digital.bevaring.dk\Illustrations\web\Begivenheder_Events_DigitalPreservation.png"/>
          <p:cNvPicPr preferRelativeResize="0"/>
          <p:nvPr/>
        </p:nvPicPr>
        <p:blipFill rotWithShape="1">
          <a:blip r:embed="rId5">
            <a:alphaModFix/>
          </a:blip>
          <a:srcRect/>
          <a:stretch/>
        </p:blipFill>
        <p:spPr>
          <a:xfrm>
            <a:off x="4090988" y="5467350"/>
            <a:ext cx="863600" cy="609600"/>
          </a:xfrm>
          <a:prstGeom prst="rect">
            <a:avLst/>
          </a:prstGeom>
          <a:noFill/>
          <a:ln>
            <a:noFill/>
          </a:ln>
        </p:spPr>
      </p:pic>
      <p:cxnSp>
        <p:nvCxnSpPr>
          <p:cNvPr id="4664" name="Google Shape;4664;p163"/>
          <p:cNvCxnSpPr>
            <a:stCxn id="4660" idx="1"/>
            <a:endCxn id="4657" idx="0"/>
          </p:cNvCxnSpPr>
          <p:nvPr/>
        </p:nvCxnSpPr>
        <p:spPr>
          <a:xfrm flipH="1">
            <a:off x="2005725" y="2847975"/>
            <a:ext cx="18519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4665" name="Google Shape;4665;p163"/>
          <p:cNvCxnSpPr>
            <a:stCxn id="4660" idx="3"/>
            <a:endCxn id="4659" idx="0"/>
          </p:cNvCxnSpPr>
          <p:nvPr/>
        </p:nvCxnSpPr>
        <p:spPr>
          <a:xfrm>
            <a:off x="5154613" y="2847975"/>
            <a:ext cx="13818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4666" name="Google Shape;4666;p163"/>
          <p:cNvCxnSpPr>
            <a:stCxn id="4658" idx="3"/>
            <a:endCxn id="4659" idx="2"/>
          </p:cNvCxnSpPr>
          <p:nvPr/>
        </p:nvCxnSpPr>
        <p:spPr>
          <a:xfrm rot="10800000" flipH="1">
            <a:off x="5153025" y="4270369"/>
            <a:ext cx="1383600" cy="775500"/>
          </a:xfrm>
          <a:prstGeom prst="straightConnector1">
            <a:avLst/>
          </a:prstGeom>
          <a:noFill/>
          <a:ln w="28575" cap="flat" cmpd="sng">
            <a:solidFill>
              <a:schemeClr val="accent1"/>
            </a:solidFill>
            <a:prstDash val="solid"/>
            <a:round/>
            <a:headEnd type="stealth" w="med" len="med"/>
            <a:tailEnd type="stealth" w="med" len="med"/>
          </a:ln>
        </p:spPr>
      </p:cxnSp>
      <p:cxnSp>
        <p:nvCxnSpPr>
          <p:cNvPr id="4667" name="Google Shape;4667;p163"/>
          <p:cNvCxnSpPr>
            <a:stCxn id="4658" idx="1"/>
            <a:endCxn id="4657" idx="2"/>
          </p:cNvCxnSpPr>
          <p:nvPr/>
        </p:nvCxnSpPr>
        <p:spPr>
          <a:xfrm rot="10800000">
            <a:off x="2005938" y="4273669"/>
            <a:ext cx="1850100" cy="772200"/>
          </a:xfrm>
          <a:prstGeom prst="straightConnector1">
            <a:avLst/>
          </a:prstGeom>
          <a:noFill/>
          <a:ln w="28575" cap="flat" cmpd="sng">
            <a:solidFill>
              <a:schemeClr val="accent1"/>
            </a:solidFill>
            <a:prstDash val="solid"/>
            <a:round/>
            <a:headEnd type="stealth" w="med" len="med"/>
            <a:tailEnd type="stealth" w="med" len="med"/>
          </a:ln>
        </p:spPr>
      </p:cxnSp>
      <p:cxnSp>
        <p:nvCxnSpPr>
          <p:cNvPr id="4668" name="Google Shape;4668;p163"/>
          <p:cNvCxnSpPr>
            <a:stCxn id="4657" idx="3"/>
            <a:endCxn id="4659" idx="1"/>
          </p:cNvCxnSpPr>
          <p:nvPr/>
        </p:nvCxnSpPr>
        <p:spPr>
          <a:xfrm rot="10800000" flipH="1">
            <a:off x="2654300" y="3947407"/>
            <a:ext cx="3233700" cy="1500"/>
          </a:xfrm>
          <a:prstGeom prst="straightConnector1">
            <a:avLst/>
          </a:prstGeom>
          <a:noFill/>
          <a:ln w="28575" cap="flat" cmpd="sng">
            <a:solidFill>
              <a:schemeClr val="accent1"/>
            </a:solidFill>
            <a:prstDash val="solid"/>
            <a:round/>
            <a:headEnd type="stealth" w="med" len="med"/>
            <a:tailEnd type="none" w="sm" len="sm"/>
          </a:ln>
        </p:spPr>
      </p:cxnSp>
      <p:sp>
        <p:nvSpPr>
          <p:cNvPr id="4669" name="Google Shape;4669;p163"/>
          <p:cNvSpPr/>
          <p:nvPr/>
        </p:nvSpPr>
        <p:spPr>
          <a:xfrm>
            <a:off x="5630863" y="3067050"/>
            <a:ext cx="3111500" cy="1774825"/>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nvGrpSpPr>
          <p:cNvPr id="3" name="Gruppe 2"/>
          <p:cNvGrpSpPr/>
          <p:nvPr/>
        </p:nvGrpSpPr>
        <p:grpSpPr>
          <a:xfrm>
            <a:off x="7310207" y="3514369"/>
            <a:ext cx="1143840" cy="814348"/>
            <a:chOff x="7310207" y="3514369"/>
            <a:chExt cx="1143840" cy="814348"/>
          </a:xfrm>
        </p:grpSpPr>
        <p:grpSp>
          <p:nvGrpSpPr>
            <p:cNvPr id="36" name="Gruppe 60"/>
            <p:cNvGrpSpPr>
              <a:grpSpLocks/>
            </p:cNvGrpSpPr>
            <p:nvPr/>
          </p:nvGrpSpPr>
          <p:grpSpPr bwMode="auto">
            <a:xfrm>
              <a:off x="7990869" y="3623913"/>
              <a:ext cx="463178" cy="556102"/>
              <a:chOff x="8551729" y="4221090"/>
              <a:chExt cx="592277" cy="504056"/>
            </a:xfrm>
          </p:grpSpPr>
          <p:grpSp>
            <p:nvGrpSpPr>
              <p:cNvPr id="44" name="Gruppe 39"/>
              <p:cNvGrpSpPr>
                <a:grpSpLocks/>
              </p:cNvGrpSpPr>
              <p:nvPr/>
            </p:nvGrpSpPr>
            <p:grpSpPr bwMode="auto">
              <a:xfrm>
                <a:off x="8573490" y="4221090"/>
                <a:ext cx="570516" cy="504056"/>
                <a:chOff x="1547677" y="4797157"/>
                <a:chExt cx="901205" cy="1196752"/>
              </a:xfrm>
            </p:grpSpPr>
            <p:sp>
              <p:nvSpPr>
                <p:cNvPr id="46" name="Rektangel 45"/>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47" name="Billede 46" descr="house.png"/>
                <p:cNvPicPr>
                  <a:picLocks noChangeAspect="1"/>
                </p:cNvPicPr>
                <p:nvPr/>
              </p:nvPicPr>
              <p:blipFill>
                <a:blip r:embed="rId6"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45" name="Picture 3" descr="P:\ConferencesAndJournals\iPres\2016\PREMIS\Karakterisering_DigitalBevaring.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7" name="Billede 3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38" name="Gruppe 37"/>
            <p:cNvGrpSpPr/>
            <p:nvPr/>
          </p:nvGrpSpPr>
          <p:grpSpPr>
            <a:xfrm>
              <a:off x="7675295" y="3799563"/>
              <a:ext cx="316631" cy="529154"/>
              <a:chOff x="7520134" y="4865665"/>
              <a:chExt cx="331676" cy="583948"/>
            </a:xfrm>
          </p:grpSpPr>
          <p:sp>
            <p:nvSpPr>
              <p:cNvPr id="39" name="Rektangel 38"/>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0" name="Rektangel 39"/>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1" name="Rektangel 40"/>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42" name="Rektangel 41"/>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43" name="Billede 4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2" name="Billed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669"/>
                                        </p:tgtEl>
                                        <p:attrNameLst>
                                          <p:attrName>style.visibility</p:attrName>
                                        </p:attrNameLst>
                                      </p:cBhvr>
                                      <p:to>
                                        <p:strVal val="visible"/>
                                      </p:to>
                                    </p:set>
                                    <p:animEffect transition="in" filter="fade">
                                      <p:cBhvr>
                                        <p:cTn id="7" dur="500"/>
                                        <p:tgtEl>
                                          <p:spTgt spid="46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4691"/>
        <p:cNvGrpSpPr/>
        <p:nvPr/>
      </p:nvGrpSpPr>
      <p:grpSpPr>
        <a:xfrm>
          <a:off x="0" y="0"/>
          <a:ext cx="0" cy="0"/>
          <a:chOff x="0" y="0"/>
          <a:chExt cx="0" cy="0"/>
        </a:xfrm>
      </p:grpSpPr>
      <p:sp>
        <p:nvSpPr>
          <p:cNvPr id="4692" name="Google Shape;4692;p164"/>
          <p:cNvSpPr txBox="1">
            <a:spLocks noGrp="1"/>
          </p:cNvSpPr>
          <p:nvPr>
            <p:ph type="body" idx="1"/>
          </p:nvPr>
        </p:nvSpPr>
        <p:spPr>
          <a:xfrm>
            <a:off x="530225" y="1268413"/>
            <a:ext cx="8362950" cy="5160962"/>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Font typeface="Noto Sans Symbols"/>
              <a:buNone/>
            </a:pPr>
            <a:r>
              <a:rPr lang="en-US" dirty="0"/>
              <a:t>The only mandatory semantic unit is </a:t>
            </a:r>
            <a:r>
              <a:rPr lang="en-US" i="1" dirty="0" err="1"/>
              <a:t>agentIdentifier</a:t>
            </a:r>
            <a:r>
              <a:rPr lang="en-US" i="1" dirty="0"/>
              <a:t> </a:t>
            </a:r>
            <a:endParaRPr dirty="0"/>
          </a:p>
          <a:p>
            <a:pPr marL="365125" lvl="0" indent="-282575" algn="l" rtl="0">
              <a:spcBef>
                <a:spcPts val="600"/>
              </a:spcBef>
              <a:spcAft>
                <a:spcPts val="0"/>
              </a:spcAft>
              <a:buSzPts val="1600"/>
              <a:buChar char="▪"/>
            </a:pPr>
            <a:r>
              <a:rPr lang="en-US" dirty="0"/>
              <a:t>May hold or grant one or more Rights. </a:t>
            </a:r>
            <a:endParaRPr dirty="0"/>
          </a:p>
          <a:p>
            <a:pPr marL="365125" lvl="0" indent="-282575" algn="l" rtl="0">
              <a:spcBef>
                <a:spcPts val="600"/>
              </a:spcBef>
              <a:spcAft>
                <a:spcPts val="0"/>
              </a:spcAft>
              <a:buSzPts val="1600"/>
              <a:buChar char="▪"/>
            </a:pPr>
            <a:r>
              <a:rPr lang="en-US" dirty="0"/>
              <a:t>May carry out, authorize, or compel one or more Events. </a:t>
            </a:r>
            <a:endParaRPr dirty="0"/>
          </a:p>
          <a:p>
            <a:pPr marL="365125" lvl="0" indent="-282575" algn="l" rtl="0">
              <a:spcBef>
                <a:spcPts val="600"/>
              </a:spcBef>
              <a:spcAft>
                <a:spcPts val="0"/>
              </a:spcAft>
              <a:buSzPts val="1600"/>
              <a:buChar char="▪"/>
            </a:pPr>
            <a:r>
              <a:rPr lang="en-US" dirty="0"/>
              <a:t>May create or act upon one or more Objects through an Event or with respect to a Rights statement. </a:t>
            </a:r>
            <a:endParaRPr dirty="0"/>
          </a:p>
          <a:p>
            <a:pPr marL="365125" lvl="0" indent="-191135" algn="l" rtl="0">
              <a:spcBef>
                <a:spcPts val="600"/>
              </a:spcBef>
              <a:spcAft>
                <a:spcPts val="0"/>
              </a:spcAft>
              <a:buSzPts val="1440"/>
              <a:buNone/>
            </a:pPr>
            <a:endParaRPr sz="1800" dirty="0"/>
          </a:p>
        </p:txBody>
      </p:sp>
      <p:sp>
        <p:nvSpPr>
          <p:cNvPr id="4693" name="Google Shape;4693;p164"/>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Agent Entity</a:t>
            </a:r>
            <a:endParaRPr/>
          </a:p>
        </p:txBody>
      </p:sp>
      <p:sp>
        <p:nvSpPr>
          <p:cNvPr id="4694" name="Google Shape;4694;p164"/>
          <p:cNvSpPr/>
          <p:nvPr/>
        </p:nvSpPr>
        <p:spPr>
          <a:xfrm>
            <a:off x="2041525" y="3284538"/>
            <a:ext cx="1439863" cy="323850"/>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3600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agent</a:t>
            </a:r>
            <a:endParaRPr sz="1600" b="0" i="0" u="none" strike="noStrike" cap="none">
              <a:solidFill>
                <a:srgbClr val="FFFFFF"/>
              </a:solidFill>
              <a:latin typeface="Verdana"/>
              <a:ea typeface="Verdana"/>
              <a:cs typeface="Verdana"/>
              <a:sym typeface="Verdana"/>
            </a:endParaRPr>
          </a:p>
        </p:txBody>
      </p:sp>
      <p:cxnSp>
        <p:nvCxnSpPr>
          <p:cNvPr id="4695" name="Google Shape;4695;p164"/>
          <p:cNvCxnSpPr>
            <a:stCxn id="4694" idx="3"/>
            <a:endCxn id="4696" idx="5"/>
          </p:cNvCxnSpPr>
          <p:nvPr/>
        </p:nvCxnSpPr>
        <p:spPr>
          <a:xfrm rot="10800000" flipH="1">
            <a:off x="3481388" y="3303663"/>
            <a:ext cx="400800" cy="142800"/>
          </a:xfrm>
          <a:prstGeom prst="straightConnector1">
            <a:avLst/>
          </a:prstGeom>
          <a:noFill/>
          <a:ln w="9525" cap="flat" cmpd="sng">
            <a:solidFill>
              <a:schemeClr val="dk1"/>
            </a:solidFill>
            <a:prstDash val="solid"/>
            <a:round/>
            <a:headEnd type="none" w="sm" len="sm"/>
            <a:tailEnd type="none" w="sm" len="sm"/>
          </a:ln>
        </p:spPr>
      </p:cxnSp>
      <p:cxnSp>
        <p:nvCxnSpPr>
          <p:cNvPr id="4697" name="Google Shape;4697;p164"/>
          <p:cNvCxnSpPr>
            <a:stCxn id="4694" idx="3"/>
            <a:endCxn id="4696" idx="5"/>
          </p:cNvCxnSpPr>
          <p:nvPr/>
        </p:nvCxnSpPr>
        <p:spPr>
          <a:xfrm rot="10800000" flipH="1">
            <a:off x="3481388" y="3303663"/>
            <a:ext cx="400800" cy="142800"/>
          </a:xfrm>
          <a:prstGeom prst="straightConnector1">
            <a:avLst/>
          </a:prstGeom>
          <a:noFill/>
          <a:ln w="9525" cap="flat" cmpd="sng">
            <a:solidFill>
              <a:srgbClr val="595959"/>
            </a:solidFill>
            <a:prstDash val="solid"/>
            <a:round/>
            <a:headEnd type="none" w="sm" len="sm"/>
            <a:tailEnd type="none" w="sm" len="sm"/>
          </a:ln>
        </p:spPr>
      </p:cxnSp>
      <p:sp>
        <p:nvSpPr>
          <p:cNvPr id="4698" name="Google Shape;4698;p164"/>
          <p:cNvSpPr/>
          <p:nvPr/>
        </p:nvSpPr>
        <p:spPr>
          <a:xfrm>
            <a:off x="3841750" y="3500438"/>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agentName</a:t>
            </a:r>
            <a:endParaRPr sz="1600" b="0" i="0" u="none" strike="noStrike" cap="none">
              <a:solidFill>
                <a:srgbClr val="FFFFFF"/>
              </a:solidFill>
              <a:latin typeface="Verdana"/>
              <a:ea typeface="Verdana"/>
              <a:cs typeface="Verdana"/>
              <a:sym typeface="Verdana"/>
            </a:endParaRPr>
          </a:p>
        </p:txBody>
      </p:sp>
      <p:cxnSp>
        <p:nvCxnSpPr>
          <p:cNvPr id="4699" name="Google Shape;4699;p164"/>
          <p:cNvCxnSpPr>
            <a:stCxn id="4694" idx="3"/>
            <a:endCxn id="4698" idx="5"/>
          </p:cNvCxnSpPr>
          <p:nvPr/>
        </p:nvCxnSpPr>
        <p:spPr>
          <a:xfrm>
            <a:off x="3481388" y="3446463"/>
            <a:ext cx="400800" cy="216000"/>
          </a:xfrm>
          <a:prstGeom prst="straightConnector1">
            <a:avLst/>
          </a:prstGeom>
          <a:noFill/>
          <a:ln w="9525" cap="flat" cmpd="sng">
            <a:solidFill>
              <a:srgbClr val="595959"/>
            </a:solidFill>
            <a:prstDash val="solid"/>
            <a:round/>
            <a:headEnd type="none" w="sm" len="sm"/>
            <a:tailEnd type="none" w="sm" len="sm"/>
          </a:ln>
        </p:spPr>
      </p:cxnSp>
      <p:sp>
        <p:nvSpPr>
          <p:cNvPr id="4700" name="Google Shape;4700;p164"/>
          <p:cNvSpPr/>
          <p:nvPr/>
        </p:nvSpPr>
        <p:spPr>
          <a:xfrm>
            <a:off x="3841750" y="3860800"/>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agentType</a:t>
            </a:r>
            <a:endParaRPr sz="1600" b="0" i="0" u="none" strike="noStrike" cap="none">
              <a:solidFill>
                <a:srgbClr val="FFFFFF"/>
              </a:solidFill>
              <a:latin typeface="Verdana"/>
              <a:ea typeface="Verdana"/>
              <a:cs typeface="Verdana"/>
              <a:sym typeface="Verdana"/>
            </a:endParaRPr>
          </a:p>
        </p:txBody>
      </p:sp>
      <p:sp>
        <p:nvSpPr>
          <p:cNvPr id="4701" name="Google Shape;4701;p164"/>
          <p:cNvSpPr/>
          <p:nvPr/>
        </p:nvSpPr>
        <p:spPr>
          <a:xfrm>
            <a:off x="3841750" y="4221163"/>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agentVersion</a:t>
            </a:r>
            <a:endParaRPr sz="1600" b="0" i="0" u="none" strike="noStrike" cap="none">
              <a:solidFill>
                <a:srgbClr val="FFFFFF"/>
              </a:solidFill>
              <a:latin typeface="Verdana"/>
              <a:ea typeface="Verdana"/>
              <a:cs typeface="Verdana"/>
              <a:sym typeface="Verdana"/>
            </a:endParaRPr>
          </a:p>
        </p:txBody>
      </p:sp>
      <p:sp>
        <p:nvSpPr>
          <p:cNvPr id="4702" name="Google Shape;4702;p164"/>
          <p:cNvSpPr/>
          <p:nvPr/>
        </p:nvSpPr>
        <p:spPr>
          <a:xfrm>
            <a:off x="3841750" y="4581525"/>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agentNote</a:t>
            </a:r>
            <a:endParaRPr sz="1600" b="0" i="0" u="none" strike="noStrike" cap="none">
              <a:solidFill>
                <a:srgbClr val="FFFFFF"/>
              </a:solidFill>
              <a:latin typeface="Verdana"/>
              <a:ea typeface="Verdana"/>
              <a:cs typeface="Verdana"/>
              <a:sym typeface="Verdana"/>
            </a:endParaRPr>
          </a:p>
        </p:txBody>
      </p:sp>
      <p:cxnSp>
        <p:nvCxnSpPr>
          <p:cNvPr id="4703" name="Google Shape;4703;p164"/>
          <p:cNvCxnSpPr>
            <a:stCxn id="4694" idx="3"/>
            <a:endCxn id="4700" idx="5"/>
          </p:cNvCxnSpPr>
          <p:nvPr/>
        </p:nvCxnSpPr>
        <p:spPr>
          <a:xfrm>
            <a:off x="3481388" y="3446463"/>
            <a:ext cx="400800" cy="576300"/>
          </a:xfrm>
          <a:prstGeom prst="straightConnector1">
            <a:avLst/>
          </a:prstGeom>
          <a:noFill/>
          <a:ln w="9525" cap="flat" cmpd="sng">
            <a:solidFill>
              <a:schemeClr val="dk1"/>
            </a:solidFill>
            <a:prstDash val="solid"/>
            <a:round/>
            <a:headEnd type="none" w="sm" len="sm"/>
            <a:tailEnd type="none" w="sm" len="sm"/>
          </a:ln>
        </p:spPr>
      </p:cxnSp>
      <p:cxnSp>
        <p:nvCxnSpPr>
          <p:cNvPr id="4704" name="Google Shape;4704;p164"/>
          <p:cNvCxnSpPr>
            <a:stCxn id="4694" idx="3"/>
            <a:endCxn id="4701" idx="5"/>
          </p:cNvCxnSpPr>
          <p:nvPr/>
        </p:nvCxnSpPr>
        <p:spPr>
          <a:xfrm>
            <a:off x="3481388" y="3446463"/>
            <a:ext cx="400800" cy="936600"/>
          </a:xfrm>
          <a:prstGeom prst="straightConnector1">
            <a:avLst/>
          </a:prstGeom>
          <a:noFill/>
          <a:ln w="9525" cap="flat" cmpd="sng">
            <a:solidFill>
              <a:schemeClr val="dk1"/>
            </a:solidFill>
            <a:prstDash val="solid"/>
            <a:round/>
            <a:headEnd type="none" w="sm" len="sm"/>
            <a:tailEnd type="none" w="sm" len="sm"/>
          </a:ln>
        </p:spPr>
      </p:cxnSp>
      <p:cxnSp>
        <p:nvCxnSpPr>
          <p:cNvPr id="4705" name="Google Shape;4705;p164"/>
          <p:cNvCxnSpPr>
            <a:stCxn id="4694" idx="3"/>
            <a:endCxn id="4702" idx="5"/>
          </p:cNvCxnSpPr>
          <p:nvPr/>
        </p:nvCxnSpPr>
        <p:spPr>
          <a:xfrm>
            <a:off x="3481388" y="3446463"/>
            <a:ext cx="400800" cy="1296900"/>
          </a:xfrm>
          <a:prstGeom prst="straightConnector1">
            <a:avLst/>
          </a:prstGeom>
          <a:noFill/>
          <a:ln w="9525" cap="flat" cmpd="sng">
            <a:solidFill>
              <a:srgbClr val="595959"/>
            </a:solidFill>
            <a:prstDash val="solid"/>
            <a:round/>
            <a:headEnd type="none" w="sm" len="sm"/>
            <a:tailEnd type="none" w="sm" len="sm"/>
          </a:ln>
        </p:spPr>
      </p:cxnSp>
      <p:sp>
        <p:nvSpPr>
          <p:cNvPr id="4706" name="Google Shape;4706;p164"/>
          <p:cNvSpPr/>
          <p:nvPr/>
        </p:nvSpPr>
        <p:spPr>
          <a:xfrm>
            <a:off x="3841750" y="4941888"/>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agentExtension</a:t>
            </a:r>
            <a:endParaRPr sz="1600" b="0" i="0" u="none" strike="noStrike" cap="none">
              <a:solidFill>
                <a:srgbClr val="FFFFFF"/>
              </a:solidFill>
              <a:latin typeface="Verdana"/>
              <a:ea typeface="Verdana"/>
              <a:cs typeface="Verdana"/>
              <a:sym typeface="Verdana"/>
            </a:endParaRPr>
          </a:p>
        </p:txBody>
      </p:sp>
      <p:sp>
        <p:nvSpPr>
          <p:cNvPr id="4707" name="Google Shape;4707;p164"/>
          <p:cNvSpPr/>
          <p:nvPr/>
        </p:nvSpPr>
        <p:spPr>
          <a:xfrm>
            <a:off x="3841750" y="5300663"/>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linkingEventIdentifier</a:t>
            </a:r>
            <a:endParaRPr sz="1600" b="0" i="0" u="none" strike="noStrike" cap="none">
              <a:solidFill>
                <a:srgbClr val="FFFFFF"/>
              </a:solidFill>
              <a:latin typeface="Verdana"/>
              <a:ea typeface="Verdana"/>
              <a:cs typeface="Verdana"/>
              <a:sym typeface="Verdana"/>
            </a:endParaRPr>
          </a:p>
        </p:txBody>
      </p:sp>
      <p:cxnSp>
        <p:nvCxnSpPr>
          <p:cNvPr id="4708" name="Google Shape;4708;p164"/>
          <p:cNvCxnSpPr>
            <a:stCxn id="4694" idx="3"/>
            <a:endCxn id="4706" idx="5"/>
          </p:cNvCxnSpPr>
          <p:nvPr/>
        </p:nvCxnSpPr>
        <p:spPr>
          <a:xfrm>
            <a:off x="3481388" y="3446463"/>
            <a:ext cx="400800" cy="1657500"/>
          </a:xfrm>
          <a:prstGeom prst="straightConnector1">
            <a:avLst/>
          </a:prstGeom>
          <a:noFill/>
          <a:ln w="9525" cap="flat" cmpd="sng">
            <a:solidFill>
              <a:schemeClr val="dk1"/>
            </a:solidFill>
            <a:prstDash val="solid"/>
            <a:round/>
            <a:headEnd type="none" w="sm" len="sm"/>
            <a:tailEnd type="none" w="sm" len="sm"/>
          </a:ln>
        </p:spPr>
      </p:cxnSp>
      <p:cxnSp>
        <p:nvCxnSpPr>
          <p:cNvPr id="4709" name="Google Shape;4709;p164"/>
          <p:cNvCxnSpPr>
            <a:stCxn id="4694" idx="3"/>
            <a:endCxn id="4707" idx="5"/>
          </p:cNvCxnSpPr>
          <p:nvPr/>
        </p:nvCxnSpPr>
        <p:spPr>
          <a:xfrm>
            <a:off x="3481388" y="3446463"/>
            <a:ext cx="400800" cy="2016000"/>
          </a:xfrm>
          <a:prstGeom prst="straightConnector1">
            <a:avLst/>
          </a:prstGeom>
          <a:noFill/>
          <a:ln w="9525" cap="flat" cmpd="sng">
            <a:solidFill>
              <a:schemeClr val="dk1"/>
            </a:solidFill>
            <a:prstDash val="solid"/>
            <a:round/>
            <a:headEnd type="none" w="sm" len="sm"/>
            <a:tailEnd type="none" w="sm" len="sm"/>
          </a:ln>
        </p:spPr>
      </p:cxnSp>
      <p:sp>
        <p:nvSpPr>
          <p:cNvPr id="4696" name="Google Shape;4696;p164"/>
          <p:cNvSpPr/>
          <p:nvPr/>
        </p:nvSpPr>
        <p:spPr>
          <a:xfrm>
            <a:off x="3841750" y="3141663"/>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agentIdentifier</a:t>
            </a:r>
            <a:endParaRPr sz="1600" b="0" i="0" u="none" strike="noStrike" cap="none">
              <a:solidFill>
                <a:srgbClr val="FFFFFF"/>
              </a:solidFill>
              <a:latin typeface="Verdana"/>
              <a:ea typeface="Verdana"/>
              <a:cs typeface="Verdana"/>
              <a:sym typeface="Verdana"/>
            </a:endParaRPr>
          </a:p>
        </p:txBody>
      </p:sp>
      <p:sp>
        <p:nvSpPr>
          <p:cNvPr id="4710" name="Google Shape;4710;p164"/>
          <p:cNvSpPr/>
          <p:nvPr/>
        </p:nvSpPr>
        <p:spPr>
          <a:xfrm>
            <a:off x="3841750" y="5661025"/>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linkingRightsStatementIdentifier</a:t>
            </a:r>
            <a:endParaRPr sz="1600" b="0" i="0" u="none" strike="noStrike" cap="none">
              <a:solidFill>
                <a:srgbClr val="FFFFFF"/>
              </a:solidFill>
              <a:latin typeface="Verdana"/>
              <a:ea typeface="Verdana"/>
              <a:cs typeface="Verdana"/>
              <a:sym typeface="Verdana"/>
            </a:endParaRPr>
          </a:p>
        </p:txBody>
      </p:sp>
      <p:sp>
        <p:nvSpPr>
          <p:cNvPr id="4711" name="Google Shape;4711;p164"/>
          <p:cNvSpPr/>
          <p:nvPr/>
        </p:nvSpPr>
        <p:spPr>
          <a:xfrm>
            <a:off x="3841750" y="6021388"/>
            <a:ext cx="4068763" cy="323850"/>
          </a:xfrm>
          <a:prstGeom prst="parallelogram">
            <a:avLst>
              <a:gd name="adj" fmla="val 25000"/>
            </a:avLst>
          </a:prstGeom>
          <a:solidFill>
            <a:srgbClr val="AE8034"/>
          </a:solidFill>
          <a:ln w="9525" cap="flat" cmpd="sng">
            <a:solidFill>
              <a:schemeClr val="dk1"/>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linkingEnvironmentIdentifier</a:t>
            </a:r>
            <a:endParaRPr sz="1600" b="0" i="0" u="none" strike="noStrike" cap="none">
              <a:solidFill>
                <a:srgbClr val="FFFFFF"/>
              </a:solidFill>
              <a:latin typeface="Verdana"/>
              <a:ea typeface="Verdana"/>
              <a:cs typeface="Verdana"/>
              <a:sym typeface="Verdana"/>
            </a:endParaRPr>
          </a:p>
        </p:txBody>
      </p:sp>
      <p:cxnSp>
        <p:nvCxnSpPr>
          <p:cNvPr id="4712" name="Google Shape;4712;p164"/>
          <p:cNvCxnSpPr>
            <a:stCxn id="4694" idx="3"/>
            <a:endCxn id="4710" idx="5"/>
          </p:cNvCxnSpPr>
          <p:nvPr/>
        </p:nvCxnSpPr>
        <p:spPr>
          <a:xfrm>
            <a:off x="3481388" y="3446463"/>
            <a:ext cx="400800" cy="2376600"/>
          </a:xfrm>
          <a:prstGeom prst="straightConnector1">
            <a:avLst/>
          </a:prstGeom>
          <a:noFill/>
          <a:ln w="9525" cap="flat" cmpd="sng">
            <a:solidFill>
              <a:schemeClr val="dk1"/>
            </a:solidFill>
            <a:prstDash val="solid"/>
            <a:round/>
            <a:headEnd type="none" w="sm" len="sm"/>
            <a:tailEnd type="none" w="sm" len="sm"/>
          </a:ln>
        </p:spPr>
      </p:cxnSp>
      <p:cxnSp>
        <p:nvCxnSpPr>
          <p:cNvPr id="4713" name="Google Shape;4713;p164"/>
          <p:cNvCxnSpPr>
            <a:stCxn id="4694" idx="3"/>
            <a:endCxn id="4711" idx="5"/>
          </p:cNvCxnSpPr>
          <p:nvPr/>
        </p:nvCxnSpPr>
        <p:spPr>
          <a:xfrm>
            <a:off x="3481388" y="3446463"/>
            <a:ext cx="400800" cy="2736900"/>
          </a:xfrm>
          <a:prstGeom prst="straightConnector1">
            <a:avLst/>
          </a:prstGeom>
          <a:noFill/>
          <a:ln w="9525" cap="flat" cmpd="sng">
            <a:solidFill>
              <a:schemeClr val="dk1"/>
            </a:solidFill>
            <a:prstDash val="solid"/>
            <a:round/>
            <a:headEnd type="none" w="sm" len="sm"/>
            <a:tailEnd type="none" w="sm" len="sm"/>
          </a:ln>
        </p:spPr>
      </p:cxnSp>
      <p:cxnSp>
        <p:nvCxnSpPr>
          <p:cNvPr id="4714" name="Google Shape;4714;p164"/>
          <p:cNvCxnSpPr>
            <a:endCxn id="4715" idx="0"/>
          </p:cNvCxnSpPr>
          <p:nvPr/>
        </p:nvCxnSpPr>
        <p:spPr>
          <a:xfrm>
            <a:off x="2743301" y="3608413"/>
            <a:ext cx="12600" cy="860400"/>
          </a:xfrm>
          <a:prstGeom prst="straightConnector1">
            <a:avLst/>
          </a:prstGeom>
          <a:noFill/>
          <a:ln w="9525" cap="flat" cmpd="sng">
            <a:solidFill>
              <a:schemeClr val="accent1"/>
            </a:solidFill>
            <a:prstDash val="solid"/>
            <a:round/>
            <a:headEnd type="none" w="sm" len="sm"/>
            <a:tailEnd type="none" w="sm" len="sm"/>
          </a:ln>
        </p:spPr>
      </p:cxnSp>
      <p:sp>
        <p:nvSpPr>
          <p:cNvPr id="4716" name="Google Shape;4716;p164"/>
          <p:cNvSpPr/>
          <p:nvPr/>
        </p:nvSpPr>
        <p:spPr>
          <a:xfrm>
            <a:off x="765175" y="4470400"/>
            <a:ext cx="719138" cy="287338"/>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400"/>
              <a:buFont typeface="Verdana"/>
              <a:buNone/>
            </a:pPr>
            <a:r>
              <a:rPr lang="en-US" sz="1400" b="1" i="0" u="none" strike="noStrike" cap="none">
                <a:solidFill>
                  <a:srgbClr val="FFFFFF"/>
                </a:solidFill>
                <a:latin typeface="Verdana"/>
                <a:ea typeface="Verdana"/>
                <a:cs typeface="Verdana"/>
                <a:sym typeface="Verdana"/>
              </a:rPr>
              <a:t>Object</a:t>
            </a:r>
            <a:endParaRPr/>
          </a:p>
        </p:txBody>
      </p:sp>
      <p:sp>
        <p:nvSpPr>
          <p:cNvPr id="4717" name="Google Shape;4717;p164"/>
          <p:cNvSpPr/>
          <p:nvPr/>
        </p:nvSpPr>
        <p:spPr>
          <a:xfrm>
            <a:off x="1547813" y="4941888"/>
            <a:ext cx="720725" cy="287337"/>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400"/>
              <a:buFont typeface="Verdana"/>
              <a:buNone/>
            </a:pPr>
            <a:r>
              <a:rPr lang="en-US" sz="1400" b="1" i="0" u="none" strike="noStrike" cap="none">
                <a:solidFill>
                  <a:srgbClr val="FFFFFF"/>
                </a:solidFill>
                <a:latin typeface="Verdana"/>
                <a:ea typeface="Verdana"/>
                <a:cs typeface="Verdana"/>
                <a:sym typeface="Verdana"/>
              </a:rPr>
              <a:t>Event</a:t>
            </a:r>
            <a:endParaRPr/>
          </a:p>
        </p:txBody>
      </p:sp>
      <p:sp>
        <p:nvSpPr>
          <p:cNvPr id="4715" name="Google Shape;4715;p164"/>
          <p:cNvSpPr/>
          <p:nvPr/>
        </p:nvSpPr>
        <p:spPr>
          <a:xfrm>
            <a:off x="2395538" y="4468813"/>
            <a:ext cx="720725" cy="287337"/>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400"/>
              <a:buFont typeface="Verdana"/>
              <a:buNone/>
            </a:pPr>
            <a:r>
              <a:rPr lang="en-US" sz="1400" b="1" i="0" u="none" strike="noStrike" cap="none">
                <a:solidFill>
                  <a:srgbClr val="FFFFFF"/>
                </a:solidFill>
                <a:latin typeface="Verdana"/>
                <a:ea typeface="Verdana"/>
                <a:cs typeface="Verdana"/>
                <a:sym typeface="Verdana"/>
              </a:rPr>
              <a:t>Agent</a:t>
            </a:r>
            <a:endParaRPr/>
          </a:p>
        </p:txBody>
      </p:sp>
      <p:sp>
        <p:nvSpPr>
          <p:cNvPr id="4718" name="Google Shape;4718;p164"/>
          <p:cNvSpPr/>
          <p:nvPr/>
        </p:nvSpPr>
        <p:spPr>
          <a:xfrm>
            <a:off x="1547813" y="3995738"/>
            <a:ext cx="719137" cy="287337"/>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400"/>
              <a:buFont typeface="Verdana"/>
              <a:buNone/>
            </a:pPr>
            <a:r>
              <a:rPr lang="en-US" sz="1400" b="1" i="0" u="none" strike="noStrike" cap="none">
                <a:solidFill>
                  <a:srgbClr val="FFFFFF"/>
                </a:solidFill>
                <a:latin typeface="Verdana"/>
                <a:ea typeface="Verdana"/>
                <a:cs typeface="Verdana"/>
                <a:sym typeface="Verdana"/>
              </a:rPr>
              <a:t>Rights</a:t>
            </a:r>
            <a:endParaRPr/>
          </a:p>
        </p:txBody>
      </p:sp>
      <p:sp>
        <p:nvSpPr>
          <p:cNvPr id="4719" name="Google Shape;4719;p164"/>
          <p:cNvSpPr/>
          <p:nvPr/>
        </p:nvSpPr>
        <p:spPr>
          <a:xfrm rot="-5400000">
            <a:off x="604838" y="4524375"/>
            <a:ext cx="185738" cy="173037"/>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1905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200" b="1" i="0" u="none" strike="noStrike" cap="none">
              <a:solidFill>
                <a:srgbClr val="000000"/>
              </a:solidFill>
              <a:latin typeface="Gill Sans"/>
              <a:ea typeface="Gill Sans"/>
              <a:cs typeface="Gill Sans"/>
              <a:sym typeface="Gill Sans"/>
            </a:endParaRPr>
          </a:p>
        </p:txBody>
      </p:sp>
      <p:cxnSp>
        <p:nvCxnSpPr>
          <p:cNvPr id="4720" name="Google Shape;4720;p164"/>
          <p:cNvCxnSpPr>
            <a:stCxn id="4718" idx="1"/>
            <a:endCxn id="4716" idx="0"/>
          </p:cNvCxnSpPr>
          <p:nvPr/>
        </p:nvCxnSpPr>
        <p:spPr>
          <a:xfrm flipH="1">
            <a:off x="1124813" y="4139407"/>
            <a:ext cx="423000" cy="330900"/>
          </a:xfrm>
          <a:prstGeom prst="straightConnector1">
            <a:avLst/>
          </a:prstGeom>
          <a:noFill/>
          <a:ln w="19050" cap="flat" cmpd="sng">
            <a:solidFill>
              <a:schemeClr val="accent1"/>
            </a:solidFill>
            <a:prstDash val="solid"/>
            <a:round/>
            <a:headEnd type="stealth" w="med" len="med"/>
            <a:tailEnd type="stealth" w="med" len="med"/>
          </a:ln>
        </p:spPr>
      </p:cxnSp>
      <p:cxnSp>
        <p:nvCxnSpPr>
          <p:cNvPr id="4721" name="Google Shape;4721;p164"/>
          <p:cNvCxnSpPr>
            <a:stCxn id="4718" idx="3"/>
            <a:endCxn id="4715" idx="0"/>
          </p:cNvCxnSpPr>
          <p:nvPr/>
        </p:nvCxnSpPr>
        <p:spPr>
          <a:xfrm>
            <a:off x="2266950" y="4139407"/>
            <a:ext cx="489000" cy="329400"/>
          </a:xfrm>
          <a:prstGeom prst="straightConnector1">
            <a:avLst/>
          </a:prstGeom>
          <a:noFill/>
          <a:ln w="19050" cap="flat" cmpd="sng">
            <a:solidFill>
              <a:schemeClr val="accent1"/>
            </a:solidFill>
            <a:prstDash val="solid"/>
            <a:round/>
            <a:headEnd type="stealth" w="med" len="med"/>
            <a:tailEnd type="stealth" w="med" len="med"/>
          </a:ln>
        </p:spPr>
      </p:cxnSp>
      <p:cxnSp>
        <p:nvCxnSpPr>
          <p:cNvPr id="4722" name="Google Shape;4722;p164"/>
          <p:cNvCxnSpPr>
            <a:stCxn id="4717" idx="3"/>
            <a:endCxn id="4715" idx="2"/>
          </p:cNvCxnSpPr>
          <p:nvPr/>
        </p:nvCxnSpPr>
        <p:spPr>
          <a:xfrm rot="10800000" flipH="1">
            <a:off x="2268538" y="4756157"/>
            <a:ext cx="487500" cy="329400"/>
          </a:xfrm>
          <a:prstGeom prst="straightConnector1">
            <a:avLst/>
          </a:prstGeom>
          <a:noFill/>
          <a:ln w="19050" cap="flat" cmpd="sng">
            <a:solidFill>
              <a:schemeClr val="accent1"/>
            </a:solidFill>
            <a:prstDash val="solid"/>
            <a:round/>
            <a:headEnd type="stealth" w="med" len="med"/>
            <a:tailEnd type="stealth" w="med" len="med"/>
          </a:ln>
        </p:spPr>
      </p:cxnSp>
      <p:cxnSp>
        <p:nvCxnSpPr>
          <p:cNvPr id="4723" name="Google Shape;4723;p164"/>
          <p:cNvCxnSpPr>
            <a:stCxn id="4717" idx="1"/>
            <a:endCxn id="4716" idx="2"/>
          </p:cNvCxnSpPr>
          <p:nvPr/>
        </p:nvCxnSpPr>
        <p:spPr>
          <a:xfrm rot="10800000">
            <a:off x="1124813" y="4757657"/>
            <a:ext cx="423000" cy="327900"/>
          </a:xfrm>
          <a:prstGeom prst="straightConnector1">
            <a:avLst/>
          </a:prstGeom>
          <a:noFill/>
          <a:ln w="19050" cap="flat" cmpd="sng">
            <a:solidFill>
              <a:schemeClr val="accent1"/>
            </a:solidFill>
            <a:prstDash val="solid"/>
            <a:round/>
            <a:headEnd type="stealth" w="med" len="med"/>
            <a:tailEnd type="stealth" w="med" len="med"/>
          </a:ln>
        </p:spPr>
      </p:cxnSp>
      <p:cxnSp>
        <p:nvCxnSpPr>
          <p:cNvPr id="4724" name="Google Shape;4724;p164"/>
          <p:cNvCxnSpPr>
            <a:stCxn id="4716" idx="3"/>
            <a:endCxn id="4715" idx="1"/>
          </p:cNvCxnSpPr>
          <p:nvPr/>
        </p:nvCxnSpPr>
        <p:spPr>
          <a:xfrm rot="10800000" flipH="1">
            <a:off x="1484313" y="4612569"/>
            <a:ext cx="911100" cy="1500"/>
          </a:xfrm>
          <a:prstGeom prst="straightConnector1">
            <a:avLst/>
          </a:prstGeom>
          <a:noFill/>
          <a:ln w="19050" cap="flat" cmpd="sng">
            <a:solidFill>
              <a:schemeClr val="accent1"/>
            </a:solidFill>
            <a:prstDash val="solid"/>
            <a:round/>
            <a:headEnd type="stealth" w="med" len="med"/>
            <a:tailEnd type="none" w="sm" len="sm"/>
          </a:ln>
        </p:spPr>
      </p:cxnSp>
      <p:grpSp>
        <p:nvGrpSpPr>
          <p:cNvPr id="50" name="Gruppe 49"/>
          <p:cNvGrpSpPr>
            <a:grpSpLocks noChangeAspect="1"/>
          </p:cNvGrpSpPr>
          <p:nvPr/>
        </p:nvGrpSpPr>
        <p:grpSpPr>
          <a:xfrm>
            <a:off x="2602247" y="4822254"/>
            <a:ext cx="1120302" cy="756000"/>
            <a:chOff x="7661273" y="4260893"/>
            <a:chExt cx="870561" cy="587471"/>
          </a:xfrm>
        </p:grpSpPr>
        <p:grpSp>
          <p:nvGrpSpPr>
            <p:cNvPr id="51" name="Gruppe 60"/>
            <p:cNvGrpSpPr>
              <a:grpSpLocks/>
            </p:cNvGrpSpPr>
            <p:nvPr/>
          </p:nvGrpSpPr>
          <p:grpSpPr bwMode="auto">
            <a:xfrm>
              <a:off x="8171909" y="4346017"/>
              <a:ext cx="359925" cy="432135"/>
              <a:chOff x="8551729" y="4221090"/>
              <a:chExt cx="592277" cy="504056"/>
            </a:xfrm>
          </p:grpSpPr>
          <p:grpSp>
            <p:nvGrpSpPr>
              <p:cNvPr id="59" name="Gruppe 39"/>
              <p:cNvGrpSpPr>
                <a:grpSpLocks/>
              </p:cNvGrpSpPr>
              <p:nvPr/>
            </p:nvGrpSpPr>
            <p:grpSpPr bwMode="auto">
              <a:xfrm>
                <a:off x="8573490" y="4221090"/>
                <a:ext cx="570516" cy="504056"/>
                <a:chOff x="1547677" y="4797157"/>
                <a:chExt cx="901205" cy="1196752"/>
              </a:xfrm>
            </p:grpSpPr>
            <p:sp>
              <p:nvSpPr>
                <p:cNvPr id="61" name="Rektangel 60"/>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62" name="Billede 61" descr="house.png"/>
                <p:cNvPicPr>
                  <a:picLocks noChangeAspect="1"/>
                </p:cNvPicPr>
                <p:nvPr/>
              </p:nvPicPr>
              <p:blipFill>
                <a:blip r:embed="rId3"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60" name="Picture 3" descr="P:\ConferencesAndJournals\iPres\2016\PREMIS\Karakterisering_DigitalBevaring.pn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2" name="Billede 5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1273" y="4260893"/>
              <a:ext cx="568881" cy="422967"/>
            </a:xfrm>
            <a:prstGeom prst="rect">
              <a:avLst/>
            </a:prstGeom>
          </p:spPr>
        </p:pic>
        <p:grpSp>
          <p:nvGrpSpPr>
            <p:cNvPr id="53" name="Gruppe 52"/>
            <p:cNvGrpSpPr/>
            <p:nvPr/>
          </p:nvGrpSpPr>
          <p:grpSpPr>
            <a:xfrm>
              <a:off x="7833611" y="4437170"/>
              <a:ext cx="246047" cy="411194"/>
              <a:chOff x="7520134" y="4865665"/>
              <a:chExt cx="331676" cy="583948"/>
            </a:xfrm>
          </p:grpSpPr>
          <p:sp>
            <p:nvSpPr>
              <p:cNvPr id="54" name="Rektangel 53"/>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5" name="Rektangel 54"/>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6" name="Rektangel 55"/>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7" name="Rektangel 56"/>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58" name="Billede 5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694"/>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4714"/>
                                        </p:tgtEl>
                                        <p:attrNameLst>
                                          <p:attrName>style.visibility</p:attrName>
                                        </p:attrNameLst>
                                      </p:cBhvr>
                                      <p:to>
                                        <p:strVal val="visible"/>
                                      </p:to>
                                    </p:set>
                                    <p:animEffect transition="in" filter="fade">
                                      <p:cBhvr>
                                        <p:cTn id="9" dur="250"/>
                                        <p:tgtEl>
                                          <p:spTgt spid="4714"/>
                                        </p:tgtEl>
                                      </p:cBhvr>
                                    </p:animEffect>
                                  </p:childTnLst>
                                </p:cTn>
                              </p:par>
                            </p:childTnLst>
                          </p:cTn>
                        </p:par>
                        <p:par>
                          <p:cTn id="10" fill="hold">
                            <p:stCondLst>
                              <p:cond delay="250"/>
                            </p:stCondLst>
                            <p:childTnLst>
                              <p:par>
                                <p:cTn id="11" presetID="10" presetClass="entr" presetSubtype="0" fill="hold" nodeType="afterEffect">
                                  <p:stCondLst>
                                    <p:cond delay="0"/>
                                  </p:stCondLst>
                                  <p:childTnLst>
                                    <p:set>
                                      <p:cBhvr>
                                        <p:cTn id="12" dur="1" fill="hold">
                                          <p:stCondLst>
                                            <p:cond delay="0"/>
                                          </p:stCondLst>
                                        </p:cTn>
                                        <p:tgtEl>
                                          <p:spTgt spid="4695"/>
                                        </p:tgtEl>
                                        <p:attrNameLst>
                                          <p:attrName>style.visibility</p:attrName>
                                        </p:attrNameLst>
                                      </p:cBhvr>
                                      <p:to>
                                        <p:strVal val="visible"/>
                                      </p:to>
                                    </p:set>
                                    <p:animEffect transition="in" filter="fade">
                                      <p:cBhvr>
                                        <p:cTn id="13" dur="200"/>
                                        <p:tgtEl>
                                          <p:spTgt spid="4695"/>
                                        </p:tgtEl>
                                      </p:cBhvr>
                                    </p:animEffect>
                                  </p:childTnLst>
                                </p:cTn>
                              </p:par>
                              <p:par>
                                <p:cTn id="14" presetID="10" presetClass="entr" presetSubtype="0" fill="hold" nodeType="withEffect">
                                  <p:stCondLst>
                                    <p:cond delay="0"/>
                                  </p:stCondLst>
                                  <p:childTnLst>
                                    <p:set>
                                      <p:cBhvr>
                                        <p:cTn id="15" dur="1" fill="hold">
                                          <p:stCondLst>
                                            <p:cond delay="0"/>
                                          </p:stCondLst>
                                        </p:cTn>
                                        <p:tgtEl>
                                          <p:spTgt spid="4696"/>
                                        </p:tgtEl>
                                        <p:attrNameLst>
                                          <p:attrName>style.visibility</p:attrName>
                                        </p:attrNameLst>
                                      </p:cBhvr>
                                      <p:to>
                                        <p:strVal val="visible"/>
                                      </p:to>
                                    </p:set>
                                    <p:animEffect transition="in" filter="fade">
                                      <p:cBhvr>
                                        <p:cTn id="16" dur="200"/>
                                        <p:tgtEl>
                                          <p:spTgt spid="4696"/>
                                        </p:tgtEl>
                                      </p:cBhvr>
                                    </p:animEffect>
                                  </p:childTnLst>
                                </p:cTn>
                              </p:par>
                              <p:par>
                                <p:cTn id="17" presetID="10" presetClass="entr" presetSubtype="0" fill="hold" nodeType="withEffect">
                                  <p:stCondLst>
                                    <p:cond delay="0"/>
                                  </p:stCondLst>
                                  <p:childTnLst>
                                    <p:set>
                                      <p:cBhvr>
                                        <p:cTn id="18" dur="1" fill="hold">
                                          <p:stCondLst>
                                            <p:cond delay="0"/>
                                          </p:stCondLst>
                                        </p:cTn>
                                        <p:tgtEl>
                                          <p:spTgt spid="4697"/>
                                        </p:tgtEl>
                                        <p:attrNameLst>
                                          <p:attrName>style.visibility</p:attrName>
                                        </p:attrNameLst>
                                      </p:cBhvr>
                                      <p:to>
                                        <p:strVal val="visible"/>
                                      </p:to>
                                    </p:set>
                                    <p:animEffect transition="in" filter="fade">
                                      <p:cBhvr>
                                        <p:cTn id="19" dur="200"/>
                                        <p:tgtEl>
                                          <p:spTgt spid="4697"/>
                                        </p:tgtEl>
                                      </p:cBhvr>
                                    </p:animEffect>
                                  </p:childTnLst>
                                </p:cTn>
                              </p:par>
                              <p:par>
                                <p:cTn id="20" presetID="10" presetClass="entr" presetSubtype="0" fill="hold" nodeType="withEffect">
                                  <p:stCondLst>
                                    <p:cond delay="0"/>
                                  </p:stCondLst>
                                  <p:childTnLst>
                                    <p:set>
                                      <p:cBhvr>
                                        <p:cTn id="21" dur="1" fill="hold">
                                          <p:stCondLst>
                                            <p:cond delay="0"/>
                                          </p:stCondLst>
                                        </p:cTn>
                                        <p:tgtEl>
                                          <p:spTgt spid="4698"/>
                                        </p:tgtEl>
                                        <p:attrNameLst>
                                          <p:attrName>style.visibility</p:attrName>
                                        </p:attrNameLst>
                                      </p:cBhvr>
                                      <p:to>
                                        <p:strVal val="visible"/>
                                      </p:to>
                                    </p:set>
                                    <p:animEffect transition="in" filter="fade">
                                      <p:cBhvr>
                                        <p:cTn id="22" dur="200"/>
                                        <p:tgtEl>
                                          <p:spTgt spid="4698"/>
                                        </p:tgtEl>
                                      </p:cBhvr>
                                    </p:animEffect>
                                  </p:childTnLst>
                                </p:cTn>
                              </p:par>
                              <p:par>
                                <p:cTn id="23" presetID="10" presetClass="entr" presetSubtype="0" fill="hold" nodeType="withEffect">
                                  <p:stCondLst>
                                    <p:cond delay="0"/>
                                  </p:stCondLst>
                                  <p:childTnLst>
                                    <p:set>
                                      <p:cBhvr>
                                        <p:cTn id="24" dur="1" fill="hold">
                                          <p:stCondLst>
                                            <p:cond delay="0"/>
                                          </p:stCondLst>
                                        </p:cTn>
                                        <p:tgtEl>
                                          <p:spTgt spid="4699"/>
                                        </p:tgtEl>
                                        <p:attrNameLst>
                                          <p:attrName>style.visibility</p:attrName>
                                        </p:attrNameLst>
                                      </p:cBhvr>
                                      <p:to>
                                        <p:strVal val="visible"/>
                                      </p:to>
                                    </p:set>
                                    <p:animEffect transition="in" filter="fade">
                                      <p:cBhvr>
                                        <p:cTn id="25" dur="200"/>
                                        <p:tgtEl>
                                          <p:spTgt spid="4699"/>
                                        </p:tgtEl>
                                      </p:cBhvr>
                                    </p:animEffect>
                                  </p:childTnLst>
                                </p:cTn>
                              </p:par>
                              <p:par>
                                <p:cTn id="26" presetID="10" presetClass="entr" presetSubtype="0" fill="hold" nodeType="withEffect">
                                  <p:stCondLst>
                                    <p:cond delay="0"/>
                                  </p:stCondLst>
                                  <p:childTnLst>
                                    <p:set>
                                      <p:cBhvr>
                                        <p:cTn id="27" dur="1" fill="hold">
                                          <p:stCondLst>
                                            <p:cond delay="0"/>
                                          </p:stCondLst>
                                        </p:cTn>
                                        <p:tgtEl>
                                          <p:spTgt spid="4703"/>
                                        </p:tgtEl>
                                        <p:attrNameLst>
                                          <p:attrName>style.visibility</p:attrName>
                                        </p:attrNameLst>
                                      </p:cBhvr>
                                      <p:to>
                                        <p:strVal val="visible"/>
                                      </p:to>
                                    </p:set>
                                    <p:animEffect transition="in" filter="fade">
                                      <p:cBhvr>
                                        <p:cTn id="28" dur="200"/>
                                        <p:tgtEl>
                                          <p:spTgt spid="4703"/>
                                        </p:tgtEl>
                                      </p:cBhvr>
                                    </p:animEffect>
                                  </p:childTnLst>
                                </p:cTn>
                              </p:par>
                              <p:par>
                                <p:cTn id="29" presetID="10" presetClass="entr" presetSubtype="0" fill="hold" nodeType="withEffect">
                                  <p:stCondLst>
                                    <p:cond delay="0"/>
                                  </p:stCondLst>
                                  <p:childTnLst>
                                    <p:set>
                                      <p:cBhvr>
                                        <p:cTn id="30" dur="1" fill="hold">
                                          <p:stCondLst>
                                            <p:cond delay="0"/>
                                          </p:stCondLst>
                                        </p:cTn>
                                        <p:tgtEl>
                                          <p:spTgt spid="4700"/>
                                        </p:tgtEl>
                                        <p:attrNameLst>
                                          <p:attrName>style.visibility</p:attrName>
                                        </p:attrNameLst>
                                      </p:cBhvr>
                                      <p:to>
                                        <p:strVal val="visible"/>
                                      </p:to>
                                    </p:set>
                                    <p:animEffect transition="in" filter="fade">
                                      <p:cBhvr>
                                        <p:cTn id="31" dur="200"/>
                                        <p:tgtEl>
                                          <p:spTgt spid="4700"/>
                                        </p:tgtEl>
                                      </p:cBhvr>
                                    </p:animEffect>
                                  </p:childTnLst>
                                </p:cTn>
                              </p:par>
                              <p:par>
                                <p:cTn id="32" presetID="10" presetClass="entr" presetSubtype="0" fill="hold" nodeType="withEffect">
                                  <p:stCondLst>
                                    <p:cond delay="0"/>
                                  </p:stCondLst>
                                  <p:childTnLst>
                                    <p:set>
                                      <p:cBhvr>
                                        <p:cTn id="33" dur="1" fill="hold">
                                          <p:stCondLst>
                                            <p:cond delay="0"/>
                                          </p:stCondLst>
                                        </p:cTn>
                                        <p:tgtEl>
                                          <p:spTgt spid="4701"/>
                                        </p:tgtEl>
                                        <p:attrNameLst>
                                          <p:attrName>style.visibility</p:attrName>
                                        </p:attrNameLst>
                                      </p:cBhvr>
                                      <p:to>
                                        <p:strVal val="visible"/>
                                      </p:to>
                                    </p:set>
                                    <p:animEffect transition="in" filter="fade">
                                      <p:cBhvr>
                                        <p:cTn id="34" dur="200"/>
                                        <p:tgtEl>
                                          <p:spTgt spid="4701"/>
                                        </p:tgtEl>
                                      </p:cBhvr>
                                    </p:animEffect>
                                  </p:childTnLst>
                                </p:cTn>
                              </p:par>
                              <p:par>
                                <p:cTn id="35" presetID="10" presetClass="entr" presetSubtype="0" fill="hold" nodeType="withEffect">
                                  <p:stCondLst>
                                    <p:cond delay="0"/>
                                  </p:stCondLst>
                                  <p:childTnLst>
                                    <p:set>
                                      <p:cBhvr>
                                        <p:cTn id="36" dur="1" fill="hold">
                                          <p:stCondLst>
                                            <p:cond delay="0"/>
                                          </p:stCondLst>
                                        </p:cTn>
                                        <p:tgtEl>
                                          <p:spTgt spid="4704"/>
                                        </p:tgtEl>
                                        <p:attrNameLst>
                                          <p:attrName>style.visibility</p:attrName>
                                        </p:attrNameLst>
                                      </p:cBhvr>
                                      <p:to>
                                        <p:strVal val="visible"/>
                                      </p:to>
                                    </p:set>
                                    <p:animEffect transition="in" filter="fade">
                                      <p:cBhvr>
                                        <p:cTn id="37" dur="200"/>
                                        <p:tgtEl>
                                          <p:spTgt spid="4704"/>
                                        </p:tgtEl>
                                      </p:cBhvr>
                                    </p:animEffect>
                                  </p:childTnLst>
                                </p:cTn>
                              </p:par>
                              <p:par>
                                <p:cTn id="38" presetID="10" presetClass="entr" presetSubtype="0" fill="hold" nodeType="withEffect">
                                  <p:stCondLst>
                                    <p:cond delay="0"/>
                                  </p:stCondLst>
                                  <p:childTnLst>
                                    <p:set>
                                      <p:cBhvr>
                                        <p:cTn id="39" dur="1" fill="hold">
                                          <p:stCondLst>
                                            <p:cond delay="0"/>
                                          </p:stCondLst>
                                        </p:cTn>
                                        <p:tgtEl>
                                          <p:spTgt spid="4702"/>
                                        </p:tgtEl>
                                        <p:attrNameLst>
                                          <p:attrName>style.visibility</p:attrName>
                                        </p:attrNameLst>
                                      </p:cBhvr>
                                      <p:to>
                                        <p:strVal val="visible"/>
                                      </p:to>
                                    </p:set>
                                    <p:animEffect transition="in" filter="fade">
                                      <p:cBhvr>
                                        <p:cTn id="40" dur="200"/>
                                        <p:tgtEl>
                                          <p:spTgt spid="4702"/>
                                        </p:tgtEl>
                                      </p:cBhvr>
                                    </p:animEffect>
                                  </p:childTnLst>
                                </p:cTn>
                              </p:par>
                              <p:par>
                                <p:cTn id="41" presetID="10" presetClass="entr" presetSubtype="0" fill="hold" nodeType="withEffect">
                                  <p:stCondLst>
                                    <p:cond delay="0"/>
                                  </p:stCondLst>
                                  <p:childTnLst>
                                    <p:set>
                                      <p:cBhvr>
                                        <p:cTn id="42" dur="1" fill="hold">
                                          <p:stCondLst>
                                            <p:cond delay="0"/>
                                          </p:stCondLst>
                                        </p:cTn>
                                        <p:tgtEl>
                                          <p:spTgt spid="4705"/>
                                        </p:tgtEl>
                                        <p:attrNameLst>
                                          <p:attrName>style.visibility</p:attrName>
                                        </p:attrNameLst>
                                      </p:cBhvr>
                                      <p:to>
                                        <p:strVal val="visible"/>
                                      </p:to>
                                    </p:set>
                                    <p:animEffect transition="in" filter="fade">
                                      <p:cBhvr>
                                        <p:cTn id="43" dur="200"/>
                                        <p:tgtEl>
                                          <p:spTgt spid="4705"/>
                                        </p:tgtEl>
                                      </p:cBhvr>
                                    </p:animEffect>
                                  </p:childTnLst>
                                </p:cTn>
                              </p:par>
                              <p:par>
                                <p:cTn id="44" presetID="10" presetClass="entr" presetSubtype="0" fill="hold" nodeType="withEffect">
                                  <p:stCondLst>
                                    <p:cond delay="0"/>
                                  </p:stCondLst>
                                  <p:childTnLst>
                                    <p:set>
                                      <p:cBhvr>
                                        <p:cTn id="45" dur="1" fill="hold">
                                          <p:stCondLst>
                                            <p:cond delay="0"/>
                                          </p:stCondLst>
                                        </p:cTn>
                                        <p:tgtEl>
                                          <p:spTgt spid="4708"/>
                                        </p:tgtEl>
                                        <p:attrNameLst>
                                          <p:attrName>style.visibility</p:attrName>
                                        </p:attrNameLst>
                                      </p:cBhvr>
                                      <p:to>
                                        <p:strVal val="visible"/>
                                      </p:to>
                                    </p:set>
                                    <p:animEffect transition="in" filter="fade">
                                      <p:cBhvr>
                                        <p:cTn id="46" dur="200"/>
                                        <p:tgtEl>
                                          <p:spTgt spid="4708"/>
                                        </p:tgtEl>
                                      </p:cBhvr>
                                    </p:animEffect>
                                  </p:childTnLst>
                                </p:cTn>
                              </p:par>
                              <p:par>
                                <p:cTn id="47" presetID="10" presetClass="entr" presetSubtype="0" fill="hold" nodeType="withEffect">
                                  <p:stCondLst>
                                    <p:cond delay="0"/>
                                  </p:stCondLst>
                                  <p:childTnLst>
                                    <p:set>
                                      <p:cBhvr>
                                        <p:cTn id="48" dur="1" fill="hold">
                                          <p:stCondLst>
                                            <p:cond delay="0"/>
                                          </p:stCondLst>
                                        </p:cTn>
                                        <p:tgtEl>
                                          <p:spTgt spid="4706"/>
                                        </p:tgtEl>
                                        <p:attrNameLst>
                                          <p:attrName>style.visibility</p:attrName>
                                        </p:attrNameLst>
                                      </p:cBhvr>
                                      <p:to>
                                        <p:strVal val="visible"/>
                                      </p:to>
                                    </p:set>
                                    <p:animEffect transition="in" filter="fade">
                                      <p:cBhvr>
                                        <p:cTn id="49" dur="200"/>
                                        <p:tgtEl>
                                          <p:spTgt spid="4706"/>
                                        </p:tgtEl>
                                      </p:cBhvr>
                                    </p:animEffect>
                                  </p:childTnLst>
                                </p:cTn>
                              </p:par>
                              <p:par>
                                <p:cTn id="50" presetID="10" presetClass="entr" presetSubtype="0" fill="hold" nodeType="withEffect">
                                  <p:stCondLst>
                                    <p:cond delay="0"/>
                                  </p:stCondLst>
                                  <p:childTnLst>
                                    <p:set>
                                      <p:cBhvr>
                                        <p:cTn id="51" dur="1" fill="hold">
                                          <p:stCondLst>
                                            <p:cond delay="0"/>
                                          </p:stCondLst>
                                        </p:cTn>
                                        <p:tgtEl>
                                          <p:spTgt spid="4707"/>
                                        </p:tgtEl>
                                        <p:attrNameLst>
                                          <p:attrName>style.visibility</p:attrName>
                                        </p:attrNameLst>
                                      </p:cBhvr>
                                      <p:to>
                                        <p:strVal val="visible"/>
                                      </p:to>
                                    </p:set>
                                    <p:animEffect transition="in" filter="fade">
                                      <p:cBhvr>
                                        <p:cTn id="52" dur="200"/>
                                        <p:tgtEl>
                                          <p:spTgt spid="4707"/>
                                        </p:tgtEl>
                                      </p:cBhvr>
                                    </p:animEffect>
                                  </p:childTnLst>
                                </p:cTn>
                              </p:par>
                              <p:par>
                                <p:cTn id="53" presetID="10" presetClass="entr" presetSubtype="0" fill="hold" nodeType="withEffect">
                                  <p:stCondLst>
                                    <p:cond delay="0"/>
                                  </p:stCondLst>
                                  <p:childTnLst>
                                    <p:set>
                                      <p:cBhvr>
                                        <p:cTn id="54" dur="1" fill="hold">
                                          <p:stCondLst>
                                            <p:cond delay="0"/>
                                          </p:stCondLst>
                                        </p:cTn>
                                        <p:tgtEl>
                                          <p:spTgt spid="4709"/>
                                        </p:tgtEl>
                                        <p:attrNameLst>
                                          <p:attrName>style.visibility</p:attrName>
                                        </p:attrNameLst>
                                      </p:cBhvr>
                                      <p:to>
                                        <p:strVal val="visible"/>
                                      </p:to>
                                    </p:set>
                                    <p:animEffect transition="in" filter="fade">
                                      <p:cBhvr>
                                        <p:cTn id="55" dur="200"/>
                                        <p:tgtEl>
                                          <p:spTgt spid="4709"/>
                                        </p:tgtEl>
                                      </p:cBhvr>
                                    </p:animEffect>
                                  </p:childTnLst>
                                </p:cTn>
                              </p:par>
                              <p:par>
                                <p:cTn id="56" presetID="10" presetClass="entr" presetSubtype="0" fill="hold" nodeType="withEffect">
                                  <p:stCondLst>
                                    <p:cond delay="0"/>
                                  </p:stCondLst>
                                  <p:childTnLst>
                                    <p:set>
                                      <p:cBhvr>
                                        <p:cTn id="57" dur="1" fill="hold">
                                          <p:stCondLst>
                                            <p:cond delay="0"/>
                                          </p:stCondLst>
                                        </p:cTn>
                                        <p:tgtEl>
                                          <p:spTgt spid="4710"/>
                                        </p:tgtEl>
                                        <p:attrNameLst>
                                          <p:attrName>style.visibility</p:attrName>
                                        </p:attrNameLst>
                                      </p:cBhvr>
                                      <p:to>
                                        <p:strVal val="visible"/>
                                      </p:to>
                                    </p:set>
                                    <p:animEffect transition="in" filter="fade">
                                      <p:cBhvr>
                                        <p:cTn id="58" dur="200"/>
                                        <p:tgtEl>
                                          <p:spTgt spid="4710"/>
                                        </p:tgtEl>
                                      </p:cBhvr>
                                    </p:animEffect>
                                  </p:childTnLst>
                                </p:cTn>
                              </p:par>
                              <p:par>
                                <p:cTn id="59" presetID="10" presetClass="entr" presetSubtype="0" fill="hold" nodeType="withEffect">
                                  <p:stCondLst>
                                    <p:cond delay="0"/>
                                  </p:stCondLst>
                                  <p:childTnLst>
                                    <p:set>
                                      <p:cBhvr>
                                        <p:cTn id="60" dur="1" fill="hold">
                                          <p:stCondLst>
                                            <p:cond delay="0"/>
                                          </p:stCondLst>
                                        </p:cTn>
                                        <p:tgtEl>
                                          <p:spTgt spid="4711"/>
                                        </p:tgtEl>
                                        <p:attrNameLst>
                                          <p:attrName>style.visibility</p:attrName>
                                        </p:attrNameLst>
                                      </p:cBhvr>
                                      <p:to>
                                        <p:strVal val="visible"/>
                                      </p:to>
                                    </p:set>
                                    <p:animEffect transition="in" filter="fade">
                                      <p:cBhvr>
                                        <p:cTn id="61" dur="200"/>
                                        <p:tgtEl>
                                          <p:spTgt spid="4711"/>
                                        </p:tgtEl>
                                      </p:cBhvr>
                                    </p:animEffect>
                                  </p:childTnLst>
                                </p:cTn>
                              </p:par>
                              <p:par>
                                <p:cTn id="62" presetID="10" presetClass="entr" presetSubtype="0" fill="hold" nodeType="withEffect">
                                  <p:stCondLst>
                                    <p:cond delay="0"/>
                                  </p:stCondLst>
                                  <p:childTnLst>
                                    <p:set>
                                      <p:cBhvr>
                                        <p:cTn id="63" dur="1" fill="hold">
                                          <p:stCondLst>
                                            <p:cond delay="0"/>
                                          </p:stCondLst>
                                        </p:cTn>
                                        <p:tgtEl>
                                          <p:spTgt spid="4712"/>
                                        </p:tgtEl>
                                        <p:attrNameLst>
                                          <p:attrName>style.visibility</p:attrName>
                                        </p:attrNameLst>
                                      </p:cBhvr>
                                      <p:to>
                                        <p:strVal val="visible"/>
                                      </p:to>
                                    </p:set>
                                    <p:animEffect transition="in" filter="fade">
                                      <p:cBhvr>
                                        <p:cTn id="64" dur="200"/>
                                        <p:tgtEl>
                                          <p:spTgt spid="4712"/>
                                        </p:tgtEl>
                                      </p:cBhvr>
                                    </p:animEffect>
                                  </p:childTnLst>
                                </p:cTn>
                              </p:par>
                              <p:par>
                                <p:cTn id="65" presetID="10" presetClass="entr" presetSubtype="0" fill="hold" nodeType="withEffect">
                                  <p:stCondLst>
                                    <p:cond delay="0"/>
                                  </p:stCondLst>
                                  <p:childTnLst>
                                    <p:set>
                                      <p:cBhvr>
                                        <p:cTn id="66" dur="1" fill="hold">
                                          <p:stCondLst>
                                            <p:cond delay="0"/>
                                          </p:stCondLst>
                                        </p:cTn>
                                        <p:tgtEl>
                                          <p:spTgt spid="4713"/>
                                        </p:tgtEl>
                                        <p:attrNameLst>
                                          <p:attrName>style.visibility</p:attrName>
                                        </p:attrNameLst>
                                      </p:cBhvr>
                                      <p:to>
                                        <p:strVal val="visible"/>
                                      </p:to>
                                    </p:set>
                                    <p:animEffect transition="in" filter="fade">
                                      <p:cBhvr>
                                        <p:cTn id="67" dur="200"/>
                                        <p:tgtEl>
                                          <p:spTgt spid="4713"/>
                                        </p:tgtEl>
                                      </p:cBhvr>
                                    </p:animEffect>
                                  </p:childTnLst>
                                </p:cTn>
                              </p:par>
                            </p:childTnLst>
                          </p:cTn>
                        </p:par>
                        <p:par>
                          <p:cTn id="68" fill="hold">
                            <p:stCondLst>
                              <p:cond delay="450"/>
                            </p:stCondLst>
                            <p:childTnLst>
                              <p:par>
                                <p:cTn id="69" presetID="10" presetClass="entr" presetSubtype="0" fill="hold" nodeType="afterEffect">
                                  <p:stCondLst>
                                    <p:cond delay="0"/>
                                  </p:stCondLst>
                                  <p:childTnLst>
                                    <p:set>
                                      <p:cBhvr>
                                        <p:cTn id="70" dur="1" fill="hold">
                                          <p:stCondLst>
                                            <p:cond delay="0"/>
                                          </p:stCondLst>
                                        </p:cTn>
                                        <p:tgtEl>
                                          <p:spTgt spid="4692">
                                            <p:txEl>
                                              <p:pRg st="0" end="0"/>
                                            </p:txEl>
                                          </p:spTgt>
                                        </p:tgtEl>
                                        <p:attrNameLst>
                                          <p:attrName>style.visibility</p:attrName>
                                        </p:attrNameLst>
                                      </p:cBhvr>
                                      <p:to>
                                        <p:strVal val="visible"/>
                                      </p:to>
                                    </p:set>
                                    <p:animEffect transition="in" filter="fade">
                                      <p:cBhvr>
                                        <p:cTn id="71" dur="250"/>
                                        <p:tgtEl>
                                          <p:spTgt spid="4692">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4692">
                                            <p:txEl>
                                              <p:pRg st="1" end="1"/>
                                            </p:txEl>
                                          </p:spTgt>
                                        </p:tgtEl>
                                        <p:attrNameLst>
                                          <p:attrName>style.visibility</p:attrName>
                                        </p:attrNameLst>
                                      </p:cBhvr>
                                      <p:to>
                                        <p:strVal val="visible"/>
                                      </p:to>
                                    </p:set>
                                    <p:animEffect transition="in" filter="fade">
                                      <p:cBhvr>
                                        <p:cTn id="76" dur="250"/>
                                        <p:tgtEl>
                                          <p:spTgt spid="4692">
                                            <p:txEl>
                                              <p:pRg st="1" end="1"/>
                                            </p:txEl>
                                          </p:spTgt>
                                        </p:tgtEl>
                                      </p:cBhvr>
                                    </p:animEffect>
                                  </p:childTnLst>
                                </p:cTn>
                              </p:par>
                              <p:par>
                                <p:cTn id="77" presetID="10" presetClass="entr" presetSubtype="0" fill="hold" nodeType="withEffect">
                                  <p:stCondLst>
                                    <p:cond delay="0"/>
                                  </p:stCondLst>
                                  <p:childTnLst>
                                    <p:set>
                                      <p:cBhvr>
                                        <p:cTn id="78" dur="1" fill="hold">
                                          <p:stCondLst>
                                            <p:cond delay="0"/>
                                          </p:stCondLst>
                                        </p:cTn>
                                        <p:tgtEl>
                                          <p:spTgt spid="4692">
                                            <p:txEl>
                                              <p:pRg st="2" end="2"/>
                                            </p:txEl>
                                          </p:spTgt>
                                        </p:tgtEl>
                                        <p:attrNameLst>
                                          <p:attrName>style.visibility</p:attrName>
                                        </p:attrNameLst>
                                      </p:cBhvr>
                                      <p:to>
                                        <p:strVal val="visible"/>
                                      </p:to>
                                    </p:set>
                                    <p:animEffect transition="in" filter="fade">
                                      <p:cBhvr>
                                        <p:cTn id="79" dur="250"/>
                                        <p:tgtEl>
                                          <p:spTgt spid="4692">
                                            <p:txEl>
                                              <p:pRg st="2" end="2"/>
                                            </p:txEl>
                                          </p:spTgt>
                                        </p:tgtEl>
                                      </p:cBhvr>
                                    </p:animEffect>
                                  </p:childTnLst>
                                </p:cTn>
                              </p:par>
                              <p:par>
                                <p:cTn id="80" presetID="10" presetClass="entr" presetSubtype="0" fill="hold" nodeType="withEffect">
                                  <p:stCondLst>
                                    <p:cond delay="0"/>
                                  </p:stCondLst>
                                  <p:childTnLst>
                                    <p:set>
                                      <p:cBhvr>
                                        <p:cTn id="81" dur="1" fill="hold">
                                          <p:stCondLst>
                                            <p:cond delay="0"/>
                                          </p:stCondLst>
                                        </p:cTn>
                                        <p:tgtEl>
                                          <p:spTgt spid="4692">
                                            <p:txEl>
                                              <p:pRg st="3" end="3"/>
                                            </p:txEl>
                                          </p:spTgt>
                                        </p:tgtEl>
                                        <p:attrNameLst>
                                          <p:attrName>style.visibility</p:attrName>
                                        </p:attrNameLst>
                                      </p:cBhvr>
                                      <p:to>
                                        <p:strVal val="visible"/>
                                      </p:to>
                                    </p:set>
                                    <p:animEffect transition="in" filter="fade">
                                      <p:cBhvr>
                                        <p:cTn id="82" dur="250"/>
                                        <p:tgtEl>
                                          <p:spTgt spid="469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2367"/>
        <p:cNvGrpSpPr/>
        <p:nvPr/>
      </p:nvGrpSpPr>
      <p:grpSpPr>
        <a:xfrm>
          <a:off x="0" y="0"/>
          <a:ext cx="0" cy="0"/>
          <a:chOff x="0" y="0"/>
          <a:chExt cx="0" cy="0"/>
        </a:xfrm>
      </p:grpSpPr>
      <p:sp>
        <p:nvSpPr>
          <p:cNvPr id="2383" name="Google Shape;2383;p91"/>
          <p:cNvSpPr txBox="1">
            <a:spLocks noGrp="1"/>
          </p:cNvSpPr>
          <p:nvPr>
            <p:ph type="body" idx="1"/>
          </p:nvPr>
        </p:nvSpPr>
        <p:spPr>
          <a:xfrm>
            <a:off x="530225" y="1412875"/>
            <a:ext cx="8145463" cy="953637"/>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Char char="▪"/>
            </a:pPr>
            <a:r>
              <a:rPr lang="en-US" dirty="0"/>
              <a:t>Can use controlled vocabulary, e.g. </a:t>
            </a:r>
            <a:r>
              <a:rPr lang="en-US" u="sng" dirty="0">
                <a:solidFill>
                  <a:schemeClr val="hlink"/>
                </a:solidFill>
                <a:hlinkClick r:id="rId3"/>
              </a:rPr>
              <a:t>http://id.loc.gov/vocabulary/preservation/agentType.html</a:t>
            </a:r>
            <a:r>
              <a:rPr lang="en-US" dirty="0"/>
              <a:t> </a:t>
            </a:r>
            <a:endParaRPr dirty="0"/>
          </a:p>
          <a:p>
            <a:pPr marL="639763" lvl="1" indent="-236537" algn="l" rtl="0">
              <a:spcBef>
                <a:spcPts val="550"/>
              </a:spcBef>
              <a:spcAft>
                <a:spcPts val="0"/>
              </a:spcAft>
              <a:buSzPts val="2000"/>
              <a:buChar char="◦"/>
            </a:pPr>
            <a:r>
              <a:rPr lang="en-US" dirty="0"/>
              <a:t>hardware</a:t>
            </a:r>
            <a:br>
              <a:rPr lang="en-US" dirty="0"/>
            </a:br>
            <a:br>
              <a:rPr lang="en-US" dirty="0"/>
            </a:br>
            <a:endParaRPr dirty="0"/>
          </a:p>
          <a:p>
            <a:pPr marL="639763" lvl="1" indent="-236537" algn="l" rtl="0">
              <a:spcBef>
                <a:spcPts val="550"/>
              </a:spcBef>
              <a:spcAft>
                <a:spcPts val="0"/>
              </a:spcAft>
              <a:buSzPts val="2000"/>
              <a:buChar char="◦"/>
            </a:pPr>
            <a:r>
              <a:rPr lang="en-US" dirty="0"/>
              <a:t>organization</a:t>
            </a:r>
            <a:br>
              <a:rPr lang="en-US" dirty="0"/>
            </a:br>
            <a:br>
              <a:rPr lang="en-US" dirty="0"/>
            </a:br>
            <a:endParaRPr dirty="0"/>
          </a:p>
          <a:p>
            <a:pPr marL="639763" lvl="1" indent="-236537" algn="l" rtl="0">
              <a:spcBef>
                <a:spcPts val="550"/>
              </a:spcBef>
              <a:spcAft>
                <a:spcPts val="0"/>
              </a:spcAft>
              <a:buSzPts val="2000"/>
              <a:buChar char="◦"/>
            </a:pPr>
            <a:r>
              <a:rPr lang="en-US" dirty="0"/>
              <a:t>person</a:t>
            </a:r>
            <a:br>
              <a:rPr lang="en-US" dirty="0"/>
            </a:br>
            <a:br>
              <a:rPr lang="en-US" dirty="0"/>
            </a:br>
            <a:endParaRPr dirty="0"/>
          </a:p>
          <a:p>
            <a:pPr marL="639763" lvl="1" indent="-236537" algn="l" rtl="0">
              <a:spcBef>
                <a:spcPts val="550"/>
              </a:spcBef>
              <a:spcAft>
                <a:spcPts val="0"/>
              </a:spcAft>
              <a:buSzPts val="2000"/>
              <a:buChar char="◦"/>
            </a:pPr>
            <a:r>
              <a:rPr lang="en-US" dirty="0"/>
              <a:t>software</a:t>
            </a:r>
            <a:endParaRPr sz="2800" dirty="0"/>
          </a:p>
          <a:p>
            <a:pPr marL="365125" lvl="0" indent="-180975" algn="l" rtl="0">
              <a:spcBef>
                <a:spcPts val="600"/>
              </a:spcBef>
              <a:spcAft>
                <a:spcPts val="0"/>
              </a:spcAft>
              <a:buSzPts val="1600"/>
              <a:buNone/>
            </a:pPr>
            <a:endParaRPr dirty="0"/>
          </a:p>
        </p:txBody>
      </p:sp>
      <p:sp>
        <p:nvSpPr>
          <p:cNvPr id="2382" name="Google Shape;2382;p91"/>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agentType</a:t>
            </a:r>
            <a:endParaRPr/>
          </a:p>
        </p:txBody>
      </p:sp>
      <p:sp>
        <p:nvSpPr>
          <p:cNvPr id="2392" name="Google Shape;2392;p91"/>
          <p:cNvSpPr/>
          <p:nvPr/>
        </p:nvSpPr>
        <p:spPr>
          <a:xfrm rot="-180000">
            <a:off x="2766068" y="4310885"/>
            <a:ext cx="561975" cy="15716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nvGrpSpPr>
          <p:cNvPr id="29" name="Gruppe 60"/>
          <p:cNvGrpSpPr>
            <a:grpSpLocks/>
          </p:cNvGrpSpPr>
          <p:nvPr/>
        </p:nvGrpSpPr>
        <p:grpSpPr bwMode="auto">
          <a:xfrm>
            <a:off x="2963206" y="2999008"/>
            <a:ext cx="737129" cy="885013"/>
            <a:chOff x="8551729" y="4221090"/>
            <a:chExt cx="592277" cy="504056"/>
          </a:xfrm>
        </p:grpSpPr>
        <p:grpSp>
          <p:nvGrpSpPr>
            <p:cNvPr id="38" name="Gruppe 39"/>
            <p:cNvGrpSpPr>
              <a:grpSpLocks/>
            </p:cNvGrpSpPr>
            <p:nvPr/>
          </p:nvGrpSpPr>
          <p:grpSpPr bwMode="auto">
            <a:xfrm>
              <a:off x="8573490" y="4221090"/>
              <a:ext cx="570516" cy="504056"/>
              <a:chOff x="1547677" y="4797157"/>
              <a:chExt cx="901205" cy="1196752"/>
            </a:xfrm>
          </p:grpSpPr>
          <p:sp>
            <p:nvSpPr>
              <p:cNvPr id="40" name="Rektangel 39"/>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41" name="Billede 40" descr="house.png"/>
              <p:cNvPicPr>
                <a:picLocks noChangeAspect="1"/>
              </p:cNvPicPr>
              <p:nvPr/>
            </p:nvPicPr>
            <p:blipFill>
              <a:blip r:embed="rId4"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39" name="Picture 3" descr="P:\ConferencesAndJournals\iPres\2016\PREMIS\Karakterisering_DigitalBevaring.pn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Billed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33860" y="4076062"/>
            <a:ext cx="1165072" cy="866237"/>
          </a:xfrm>
          <a:prstGeom prst="rect">
            <a:avLst/>
          </a:prstGeom>
        </p:spPr>
      </p:pic>
      <p:grpSp>
        <p:nvGrpSpPr>
          <p:cNvPr id="31" name="Gruppe 30"/>
          <p:cNvGrpSpPr/>
          <p:nvPr/>
        </p:nvGrpSpPr>
        <p:grpSpPr>
          <a:xfrm>
            <a:off x="2550293" y="2095066"/>
            <a:ext cx="503905" cy="842126"/>
            <a:chOff x="7520134" y="4865665"/>
            <a:chExt cx="331676" cy="583948"/>
          </a:xfrm>
        </p:grpSpPr>
        <p:sp>
          <p:nvSpPr>
            <p:cNvPr id="33" name="Rektangel 32"/>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34" name="Rektangel 33"/>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35" name="Rektangel 34"/>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36" name="Rektangel 35"/>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37" name="Billed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32" name="Billede 3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11152" y="5162523"/>
            <a:ext cx="780851" cy="682476"/>
          </a:xfrm>
          <a:prstGeom prst="rect">
            <a:avLst/>
          </a:prstGeom>
        </p:spPr>
      </p:pic>
    </p:spTree>
    <p:extLst>
      <p:ext uri="{BB962C8B-B14F-4D97-AF65-F5344CB8AC3E}">
        <p14:creationId xmlns:p14="http://schemas.microsoft.com/office/powerpoint/2010/main" val="2378174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83">
                                            <p:txEl>
                                              <p:pRg st="0" end="0"/>
                                            </p:txEl>
                                          </p:spTgt>
                                        </p:tgtEl>
                                        <p:attrNameLst>
                                          <p:attrName>style.visibility</p:attrName>
                                        </p:attrNameLst>
                                      </p:cBhvr>
                                      <p:to>
                                        <p:strVal val="visible"/>
                                      </p:to>
                                    </p:set>
                                    <p:animEffect transition="in" filter="fade">
                                      <p:cBhvr>
                                        <p:cTn id="7" dur="250"/>
                                        <p:tgtEl>
                                          <p:spTgt spid="238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83">
                                            <p:txEl>
                                              <p:pRg st="1" end="1"/>
                                            </p:txEl>
                                          </p:spTgt>
                                        </p:tgtEl>
                                        <p:attrNameLst>
                                          <p:attrName>style.visibility</p:attrName>
                                        </p:attrNameLst>
                                      </p:cBhvr>
                                      <p:to>
                                        <p:strVal val="visible"/>
                                      </p:to>
                                    </p:set>
                                    <p:animEffect transition="in" filter="fade">
                                      <p:cBhvr>
                                        <p:cTn id="10" dur="250"/>
                                        <p:tgtEl>
                                          <p:spTgt spid="238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383">
                                            <p:txEl>
                                              <p:pRg st="2" end="2"/>
                                            </p:txEl>
                                          </p:spTgt>
                                        </p:tgtEl>
                                        <p:attrNameLst>
                                          <p:attrName>style.visibility</p:attrName>
                                        </p:attrNameLst>
                                      </p:cBhvr>
                                      <p:to>
                                        <p:strVal val="visible"/>
                                      </p:to>
                                    </p:set>
                                    <p:animEffect transition="in" filter="fade">
                                      <p:cBhvr>
                                        <p:cTn id="13" dur="250"/>
                                        <p:tgtEl>
                                          <p:spTgt spid="238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383">
                                            <p:txEl>
                                              <p:pRg st="3" end="3"/>
                                            </p:txEl>
                                          </p:spTgt>
                                        </p:tgtEl>
                                        <p:attrNameLst>
                                          <p:attrName>style.visibility</p:attrName>
                                        </p:attrNameLst>
                                      </p:cBhvr>
                                      <p:to>
                                        <p:strVal val="visible"/>
                                      </p:to>
                                    </p:set>
                                    <p:animEffect transition="in" filter="fade">
                                      <p:cBhvr>
                                        <p:cTn id="16" dur="250"/>
                                        <p:tgtEl>
                                          <p:spTgt spid="238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250"/>
                                        <p:tgtEl>
                                          <p:spTgt spid="32"/>
                                        </p:tgtEl>
                                      </p:cBhvr>
                                    </p:animEffect>
                                  </p:childTnLst>
                                </p:cTn>
                              </p:par>
                              <p:par>
                                <p:cTn id="20" presetID="10"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250"/>
                                        <p:tgtEl>
                                          <p:spTgt spid="30"/>
                                        </p:tgtEl>
                                      </p:cBhvr>
                                    </p:animEffect>
                                  </p:childTnLst>
                                </p:cTn>
                              </p:par>
                              <p:par>
                                <p:cTn id="23" presetID="10"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250"/>
                                        <p:tgtEl>
                                          <p:spTgt spid="29"/>
                                        </p:tgtEl>
                                      </p:cBhvr>
                                    </p:animEffect>
                                  </p:childTnLst>
                                </p:cTn>
                              </p:par>
                              <p:par>
                                <p:cTn id="26" presetID="10"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250"/>
                                        <p:tgtEl>
                                          <p:spTgt spid="31"/>
                                        </p:tgtEl>
                                      </p:cBhvr>
                                    </p:animEffect>
                                  </p:childTnLst>
                                </p:cTn>
                              </p:par>
                              <p:par>
                                <p:cTn id="29" presetID="10" presetClass="entr" presetSubtype="0" fill="hold" nodeType="withEffect">
                                  <p:stCondLst>
                                    <p:cond delay="0"/>
                                  </p:stCondLst>
                                  <p:childTnLst>
                                    <p:set>
                                      <p:cBhvr>
                                        <p:cTn id="30" dur="1" fill="hold">
                                          <p:stCondLst>
                                            <p:cond delay="0"/>
                                          </p:stCondLst>
                                        </p:cTn>
                                        <p:tgtEl>
                                          <p:spTgt spid="2383">
                                            <p:txEl>
                                              <p:pRg st="4" end="4"/>
                                            </p:txEl>
                                          </p:spTgt>
                                        </p:tgtEl>
                                        <p:attrNameLst>
                                          <p:attrName>style.visibility</p:attrName>
                                        </p:attrNameLst>
                                      </p:cBhvr>
                                      <p:to>
                                        <p:strVal val="visible"/>
                                      </p:to>
                                    </p:set>
                                    <p:animEffect transition="in" filter="fade">
                                      <p:cBhvr>
                                        <p:cTn id="31" dur="250"/>
                                        <p:tgtEl>
                                          <p:spTgt spid="23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4805"/>
        <p:cNvGrpSpPr/>
        <p:nvPr/>
      </p:nvGrpSpPr>
      <p:grpSpPr>
        <a:xfrm>
          <a:off x="0" y="0"/>
          <a:ext cx="0" cy="0"/>
          <a:chOff x="0" y="0"/>
          <a:chExt cx="0" cy="0"/>
        </a:xfrm>
      </p:grpSpPr>
      <p:sp>
        <p:nvSpPr>
          <p:cNvPr id="4806" name="Google Shape;4806;p167"/>
          <p:cNvSpPr txBox="1">
            <a:spLocks noGrp="1"/>
          </p:cNvSpPr>
          <p:nvPr>
            <p:ph type="title"/>
          </p:nvPr>
        </p:nvSpPr>
        <p:spPr>
          <a:xfrm>
            <a:off x="900113" y="692150"/>
            <a:ext cx="7497762"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None/>
            </a:pPr>
            <a:r>
              <a:rPr lang="en-US"/>
              <a:t>Properties of Entities - Semantic units</a:t>
            </a:r>
            <a:endParaRPr/>
          </a:p>
        </p:txBody>
      </p:sp>
      <p:grpSp>
        <p:nvGrpSpPr>
          <p:cNvPr id="4807" name="Google Shape;4807;p167"/>
          <p:cNvGrpSpPr/>
          <p:nvPr/>
        </p:nvGrpSpPr>
        <p:grpSpPr>
          <a:xfrm>
            <a:off x="1033463" y="4076700"/>
            <a:ext cx="1011237" cy="1008063"/>
            <a:chOff x="1475656" y="4797152"/>
            <a:chExt cx="1372080" cy="1252440"/>
          </a:xfrm>
        </p:grpSpPr>
        <p:pic>
          <p:nvPicPr>
            <p:cNvPr id="4808" name="Google Shape;4808;p167" descr="P:\digital.bevaring.dk\Illustrations\web\Bevaringsmetoder_PreservationMethods_DigitalPreservation.png"/>
            <p:cNvPicPr preferRelativeResize="0"/>
            <p:nvPr/>
          </p:nvPicPr>
          <p:blipFill rotWithShape="1">
            <a:blip r:embed="rId3">
              <a:alphaModFix/>
            </a:blip>
            <a:srcRect/>
            <a:stretch/>
          </p:blipFill>
          <p:spPr>
            <a:xfrm>
              <a:off x="1475656" y="4797152"/>
              <a:ext cx="1372080" cy="1252440"/>
            </a:xfrm>
            <a:prstGeom prst="rect">
              <a:avLst/>
            </a:prstGeom>
            <a:noFill/>
            <a:ln>
              <a:noFill/>
            </a:ln>
          </p:spPr>
        </p:pic>
        <p:sp>
          <p:nvSpPr>
            <p:cNvPr id="4809" name="Google Shape;4809;p167"/>
            <p:cNvSpPr/>
            <p:nvPr/>
          </p:nvSpPr>
          <p:spPr>
            <a:xfrm>
              <a:off x="1835369" y="4797152"/>
              <a:ext cx="288632" cy="36094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sp>
        <p:nvSpPr>
          <p:cNvPr id="4810" name="Google Shape;4810;p167"/>
          <p:cNvSpPr/>
          <p:nvPr/>
        </p:nvSpPr>
        <p:spPr>
          <a:xfrm>
            <a:off x="1357313" y="3624263"/>
            <a:ext cx="1296987" cy="649287"/>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Object</a:t>
            </a:r>
            <a:endParaRPr/>
          </a:p>
        </p:txBody>
      </p:sp>
      <p:sp>
        <p:nvSpPr>
          <p:cNvPr id="4811" name="Google Shape;4811;p167"/>
          <p:cNvSpPr/>
          <p:nvPr/>
        </p:nvSpPr>
        <p:spPr>
          <a:xfrm>
            <a:off x="3856038" y="472281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Event</a:t>
            </a:r>
            <a:endParaRPr/>
          </a:p>
        </p:txBody>
      </p:sp>
      <p:sp>
        <p:nvSpPr>
          <p:cNvPr id="4812" name="Google Shape;4812;p167"/>
          <p:cNvSpPr/>
          <p:nvPr/>
        </p:nvSpPr>
        <p:spPr>
          <a:xfrm>
            <a:off x="5888038" y="3624263"/>
            <a:ext cx="1296987" cy="646112"/>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Agent</a:t>
            </a:r>
            <a:endParaRPr/>
          </a:p>
        </p:txBody>
      </p:sp>
      <p:sp>
        <p:nvSpPr>
          <p:cNvPr id="4813" name="Google Shape;4813;p167"/>
          <p:cNvSpPr/>
          <p:nvPr/>
        </p:nvSpPr>
        <p:spPr>
          <a:xfrm>
            <a:off x="3857625" y="2524125"/>
            <a:ext cx="1296988" cy="647700"/>
          </a:xfrm>
          <a:prstGeom prst="roundRect">
            <a:avLst>
              <a:gd name="adj" fmla="val 16667"/>
            </a:avLst>
          </a:prstGeom>
          <a:solidFill>
            <a:srgbClr val="AE8034"/>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Verdana"/>
              <a:buNone/>
            </a:pPr>
            <a:r>
              <a:rPr lang="en-US" sz="2000" b="1" i="0" u="none" strike="noStrike" cap="none">
                <a:solidFill>
                  <a:srgbClr val="FFFFFF"/>
                </a:solidFill>
                <a:latin typeface="Verdana"/>
                <a:ea typeface="Verdana"/>
                <a:cs typeface="Verdana"/>
                <a:sym typeface="Verdana"/>
              </a:rPr>
              <a:t>Rights</a:t>
            </a:r>
            <a:endParaRPr/>
          </a:p>
        </p:txBody>
      </p:sp>
      <p:sp>
        <p:nvSpPr>
          <p:cNvPr id="4814" name="Google Shape;4814;p167"/>
          <p:cNvSpPr/>
          <p:nvPr/>
        </p:nvSpPr>
        <p:spPr>
          <a:xfrm rot="-5400000">
            <a:off x="968375" y="3735388"/>
            <a:ext cx="431800" cy="438150"/>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285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Gill Sans"/>
              <a:buNone/>
            </a:pPr>
            <a:endParaRPr sz="1600" b="0" i="0" u="none" strike="noStrike" cap="none">
              <a:solidFill>
                <a:srgbClr val="000000"/>
              </a:solidFill>
              <a:latin typeface="Gill Sans"/>
              <a:ea typeface="Gill Sans"/>
              <a:cs typeface="Gill Sans"/>
              <a:sym typeface="Gill Sans"/>
            </a:endParaRPr>
          </a:p>
        </p:txBody>
      </p:sp>
      <p:pic>
        <p:nvPicPr>
          <p:cNvPr id="4815" name="Google Shape;4815;p167" descr="P:\digital.bevaring.dk\Illustrations\web\Lovgivning_LegalRestrictions_DigitalPreservation.png"/>
          <p:cNvPicPr preferRelativeResize="0"/>
          <p:nvPr/>
        </p:nvPicPr>
        <p:blipFill rotWithShape="1">
          <a:blip r:embed="rId4">
            <a:alphaModFix/>
          </a:blip>
          <a:srcRect/>
          <a:stretch/>
        </p:blipFill>
        <p:spPr>
          <a:xfrm>
            <a:off x="4233863" y="1844675"/>
            <a:ext cx="576262" cy="669925"/>
          </a:xfrm>
          <a:prstGeom prst="rect">
            <a:avLst/>
          </a:prstGeom>
          <a:noFill/>
          <a:ln>
            <a:noFill/>
          </a:ln>
        </p:spPr>
      </p:pic>
      <p:pic>
        <p:nvPicPr>
          <p:cNvPr id="4816" name="Google Shape;4816;p167" descr="P:\digital.bevaring.dk\Illustrations\web\Begivenheder_Events_DigitalPreservation.png"/>
          <p:cNvPicPr preferRelativeResize="0"/>
          <p:nvPr/>
        </p:nvPicPr>
        <p:blipFill rotWithShape="1">
          <a:blip r:embed="rId5">
            <a:alphaModFix/>
          </a:blip>
          <a:srcRect/>
          <a:stretch/>
        </p:blipFill>
        <p:spPr>
          <a:xfrm>
            <a:off x="4090988" y="5467350"/>
            <a:ext cx="863600" cy="609600"/>
          </a:xfrm>
          <a:prstGeom prst="rect">
            <a:avLst/>
          </a:prstGeom>
          <a:noFill/>
          <a:ln>
            <a:noFill/>
          </a:ln>
        </p:spPr>
      </p:pic>
      <p:cxnSp>
        <p:nvCxnSpPr>
          <p:cNvPr id="4817" name="Google Shape;4817;p167"/>
          <p:cNvCxnSpPr>
            <a:stCxn id="4813" idx="1"/>
            <a:endCxn id="4810" idx="0"/>
          </p:cNvCxnSpPr>
          <p:nvPr/>
        </p:nvCxnSpPr>
        <p:spPr>
          <a:xfrm flipH="1">
            <a:off x="2005725" y="2847975"/>
            <a:ext cx="18519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4818" name="Google Shape;4818;p167"/>
          <p:cNvCxnSpPr>
            <a:stCxn id="4813" idx="3"/>
            <a:endCxn id="4812" idx="0"/>
          </p:cNvCxnSpPr>
          <p:nvPr/>
        </p:nvCxnSpPr>
        <p:spPr>
          <a:xfrm>
            <a:off x="5154613" y="2847975"/>
            <a:ext cx="1381800" cy="776400"/>
          </a:xfrm>
          <a:prstGeom prst="straightConnector1">
            <a:avLst/>
          </a:prstGeom>
          <a:noFill/>
          <a:ln w="28575" cap="flat" cmpd="sng">
            <a:solidFill>
              <a:schemeClr val="accent1"/>
            </a:solidFill>
            <a:prstDash val="solid"/>
            <a:round/>
            <a:headEnd type="stealth" w="med" len="med"/>
            <a:tailEnd type="stealth" w="med" len="med"/>
          </a:ln>
        </p:spPr>
      </p:cxnSp>
      <p:cxnSp>
        <p:nvCxnSpPr>
          <p:cNvPr id="4819" name="Google Shape;4819;p167"/>
          <p:cNvCxnSpPr>
            <a:stCxn id="4811" idx="3"/>
            <a:endCxn id="4812" idx="2"/>
          </p:cNvCxnSpPr>
          <p:nvPr/>
        </p:nvCxnSpPr>
        <p:spPr>
          <a:xfrm rot="10800000" flipH="1">
            <a:off x="5153025" y="4270369"/>
            <a:ext cx="1383600" cy="775500"/>
          </a:xfrm>
          <a:prstGeom prst="straightConnector1">
            <a:avLst/>
          </a:prstGeom>
          <a:noFill/>
          <a:ln w="28575" cap="flat" cmpd="sng">
            <a:solidFill>
              <a:schemeClr val="accent1"/>
            </a:solidFill>
            <a:prstDash val="solid"/>
            <a:round/>
            <a:headEnd type="stealth" w="med" len="med"/>
            <a:tailEnd type="stealth" w="med" len="med"/>
          </a:ln>
        </p:spPr>
      </p:cxnSp>
      <p:cxnSp>
        <p:nvCxnSpPr>
          <p:cNvPr id="4820" name="Google Shape;4820;p167"/>
          <p:cNvCxnSpPr>
            <a:stCxn id="4811" idx="1"/>
            <a:endCxn id="4810" idx="2"/>
          </p:cNvCxnSpPr>
          <p:nvPr/>
        </p:nvCxnSpPr>
        <p:spPr>
          <a:xfrm rot="10800000">
            <a:off x="2005938" y="4273669"/>
            <a:ext cx="1850100" cy="772200"/>
          </a:xfrm>
          <a:prstGeom prst="straightConnector1">
            <a:avLst/>
          </a:prstGeom>
          <a:noFill/>
          <a:ln w="28575" cap="flat" cmpd="sng">
            <a:solidFill>
              <a:schemeClr val="accent1"/>
            </a:solidFill>
            <a:prstDash val="solid"/>
            <a:round/>
            <a:headEnd type="stealth" w="med" len="med"/>
            <a:tailEnd type="stealth" w="med" len="med"/>
          </a:ln>
        </p:spPr>
      </p:cxnSp>
      <p:cxnSp>
        <p:nvCxnSpPr>
          <p:cNvPr id="4821" name="Google Shape;4821;p167"/>
          <p:cNvCxnSpPr>
            <a:stCxn id="4810" idx="3"/>
            <a:endCxn id="4812" idx="1"/>
          </p:cNvCxnSpPr>
          <p:nvPr/>
        </p:nvCxnSpPr>
        <p:spPr>
          <a:xfrm rot="10800000" flipH="1">
            <a:off x="2654300" y="3947407"/>
            <a:ext cx="3233700" cy="1500"/>
          </a:xfrm>
          <a:prstGeom prst="straightConnector1">
            <a:avLst/>
          </a:prstGeom>
          <a:noFill/>
          <a:ln w="28575" cap="flat" cmpd="sng">
            <a:solidFill>
              <a:schemeClr val="accent1"/>
            </a:solidFill>
            <a:prstDash val="solid"/>
            <a:round/>
            <a:headEnd type="stealth" w="med" len="med"/>
            <a:tailEnd type="none" w="sm" len="sm"/>
          </a:ln>
        </p:spPr>
      </p:cxnSp>
      <p:sp>
        <p:nvSpPr>
          <p:cNvPr id="4822" name="Google Shape;4822;p167"/>
          <p:cNvSpPr/>
          <p:nvPr/>
        </p:nvSpPr>
        <p:spPr>
          <a:xfrm>
            <a:off x="3492500" y="1773238"/>
            <a:ext cx="1943100" cy="1560512"/>
          </a:xfrm>
          <a:prstGeom prst="roundRect">
            <a:avLst>
              <a:gd name="adj" fmla="val 16667"/>
            </a:avLst>
          </a:prstGeom>
          <a:noFill/>
          <a:ln w="571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Gill Sans"/>
              <a:buNone/>
            </a:pPr>
            <a:endParaRPr sz="1800" b="0" i="0" u="none" strike="noStrike" cap="none">
              <a:solidFill>
                <a:srgbClr val="FFFFFF"/>
              </a:solidFill>
              <a:latin typeface="Gill Sans"/>
              <a:ea typeface="Gill Sans"/>
              <a:cs typeface="Gill Sans"/>
              <a:sym typeface="Gill Sans"/>
            </a:endParaRPr>
          </a:p>
        </p:txBody>
      </p:sp>
      <p:grpSp>
        <p:nvGrpSpPr>
          <p:cNvPr id="48" name="Gruppe 47"/>
          <p:cNvGrpSpPr/>
          <p:nvPr/>
        </p:nvGrpSpPr>
        <p:grpSpPr>
          <a:xfrm>
            <a:off x="7310207" y="3514369"/>
            <a:ext cx="1143840" cy="814348"/>
            <a:chOff x="7310207" y="3514369"/>
            <a:chExt cx="1143840" cy="814348"/>
          </a:xfrm>
        </p:grpSpPr>
        <p:grpSp>
          <p:nvGrpSpPr>
            <p:cNvPr id="49" name="Gruppe 60"/>
            <p:cNvGrpSpPr>
              <a:grpSpLocks/>
            </p:cNvGrpSpPr>
            <p:nvPr/>
          </p:nvGrpSpPr>
          <p:grpSpPr bwMode="auto">
            <a:xfrm>
              <a:off x="7990869" y="3623913"/>
              <a:ext cx="463178" cy="556102"/>
              <a:chOff x="8551729" y="4221090"/>
              <a:chExt cx="592277" cy="504056"/>
            </a:xfrm>
          </p:grpSpPr>
          <p:grpSp>
            <p:nvGrpSpPr>
              <p:cNvPr id="58" name="Gruppe 39"/>
              <p:cNvGrpSpPr>
                <a:grpSpLocks/>
              </p:cNvGrpSpPr>
              <p:nvPr/>
            </p:nvGrpSpPr>
            <p:grpSpPr bwMode="auto">
              <a:xfrm>
                <a:off x="8573490" y="4221090"/>
                <a:ext cx="570516" cy="504056"/>
                <a:chOff x="1547677" y="4797157"/>
                <a:chExt cx="901205" cy="1196752"/>
              </a:xfrm>
            </p:grpSpPr>
            <p:sp>
              <p:nvSpPr>
                <p:cNvPr id="60" name="Rektangel 59"/>
                <p:cNvSpPr/>
                <p:nvPr/>
              </p:nvSpPr>
              <p:spPr>
                <a:xfrm>
                  <a:off x="1583899" y="5159505"/>
                  <a:ext cx="812918" cy="79135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61" name="Billede 60" descr="house.png"/>
                <p:cNvPicPr>
                  <a:picLocks noChangeAspect="1"/>
                </p:cNvPicPr>
                <p:nvPr/>
              </p:nvPicPr>
              <p:blipFill>
                <a:blip r:embed="rId6" cstate="print">
                  <a:clrChange>
                    <a:clrFrom>
                      <a:srgbClr val="FFFFFF"/>
                    </a:clrFrom>
                    <a:clrTo>
                      <a:srgbClr val="FFFFFF">
                        <a:alpha val="0"/>
                      </a:srgbClr>
                    </a:clrTo>
                  </a:clrChange>
                  <a:duotone>
                    <a:prstClr val="black"/>
                    <a:schemeClr val="tx2">
                      <a:tint val="45000"/>
                      <a:satMod val="400000"/>
                    </a:schemeClr>
                  </a:duotone>
                </a:blip>
                <a:stretch>
                  <a:fillRect/>
                </a:stretch>
              </p:blipFill>
              <p:spPr>
                <a:xfrm>
                  <a:off x="1547677" y="4797157"/>
                  <a:ext cx="901205" cy="1196752"/>
                </a:xfrm>
                <a:prstGeom prst="rect">
                  <a:avLst/>
                </a:prstGeom>
              </p:spPr>
            </p:pic>
          </p:grpSp>
          <p:pic>
            <p:nvPicPr>
              <p:cNvPr id="59" name="Picture 3" descr="P:\ConferencesAndJournals\iPres\2016\PREMIS\Karakterisering_DigitalBevaring.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1729" y="4365105"/>
                <a:ext cx="592271" cy="3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0" name="Billede 4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33745" y="3514369"/>
              <a:ext cx="732078" cy="544304"/>
            </a:xfrm>
            <a:prstGeom prst="rect">
              <a:avLst/>
            </a:prstGeom>
          </p:spPr>
        </p:pic>
        <p:grpSp>
          <p:nvGrpSpPr>
            <p:cNvPr id="51" name="Gruppe 50"/>
            <p:cNvGrpSpPr/>
            <p:nvPr/>
          </p:nvGrpSpPr>
          <p:grpSpPr>
            <a:xfrm>
              <a:off x="7675295" y="3799563"/>
              <a:ext cx="316631" cy="529154"/>
              <a:chOff x="7520134" y="4865665"/>
              <a:chExt cx="331676" cy="583948"/>
            </a:xfrm>
          </p:grpSpPr>
          <p:sp>
            <p:nvSpPr>
              <p:cNvPr id="53" name="Rektangel 52"/>
              <p:cNvSpPr/>
              <p:nvPr/>
            </p:nvSpPr>
            <p:spPr bwMode="auto">
              <a:xfrm>
                <a:off x="7603154" y="4975463"/>
                <a:ext cx="45719" cy="4442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4" name="Rektangel 53"/>
              <p:cNvSpPr/>
              <p:nvPr/>
            </p:nvSpPr>
            <p:spPr bwMode="auto">
              <a:xfrm>
                <a:off x="7642274" y="5026574"/>
                <a:ext cx="207172" cy="296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5" name="Rektangel 54"/>
              <p:cNvSpPr/>
              <p:nvPr/>
            </p:nvSpPr>
            <p:spPr bwMode="auto">
              <a:xfrm>
                <a:off x="7556197" y="4936653"/>
                <a:ext cx="207172" cy="97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6" name="Rektangel 55"/>
              <p:cNvSpPr/>
              <p:nvPr/>
            </p:nvSpPr>
            <p:spPr bwMode="auto">
              <a:xfrm>
                <a:off x="7641657" y="4969202"/>
                <a:ext cx="207172" cy="63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a-DK" sz="1800" b="0" i="0" u="none" strike="noStrike" kern="1200" cap="none" spc="0" normalizeH="0" baseline="0" noProof="0" dirty="0">
                  <a:ln>
                    <a:noFill/>
                  </a:ln>
                  <a:solidFill>
                    <a:prstClr val="white"/>
                  </a:solidFill>
                  <a:effectLst/>
                  <a:uLnTx/>
                  <a:uFillTx/>
                  <a:latin typeface="Gill Sans MT"/>
                  <a:ea typeface="+mn-ea"/>
                  <a:cs typeface="+mn-cs"/>
                </a:endParaRPr>
              </a:p>
            </p:txBody>
          </p:sp>
          <p:pic>
            <p:nvPicPr>
              <p:cNvPr id="57" name="Billede 5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20134" y="4865665"/>
                <a:ext cx="331676" cy="583948"/>
              </a:xfrm>
              <a:prstGeom prst="rect">
                <a:avLst/>
              </a:prstGeom>
            </p:spPr>
          </p:pic>
        </p:grpSp>
        <p:pic>
          <p:nvPicPr>
            <p:cNvPr id="52" name="Billede 5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0207" y="3857816"/>
              <a:ext cx="490651" cy="42883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822"/>
                                        </p:tgtEl>
                                        <p:attrNameLst>
                                          <p:attrName>style.visibility</p:attrName>
                                        </p:attrNameLst>
                                      </p:cBhvr>
                                      <p:to>
                                        <p:strVal val="visible"/>
                                      </p:to>
                                    </p:set>
                                    <p:animEffect transition="in" filter="fade">
                                      <p:cBhvr>
                                        <p:cTn id="7" dur="500"/>
                                        <p:tgtEl>
                                          <p:spTgt spid="4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4844"/>
        <p:cNvGrpSpPr/>
        <p:nvPr/>
      </p:nvGrpSpPr>
      <p:grpSpPr>
        <a:xfrm>
          <a:off x="0" y="0"/>
          <a:ext cx="0" cy="0"/>
          <a:chOff x="0" y="0"/>
          <a:chExt cx="0" cy="0"/>
        </a:xfrm>
      </p:grpSpPr>
      <p:sp>
        <p:nvSpPr>
          <p:cNvPr id="4845" name="Google Shape;4845;p168"/>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Rights Entity</a:t>
            </a:r>
            <a:endParaRPr/>
          </a:p>
        </p:txBody>
      </p:sp>
      <p:sp>
        <p:nvSpPr>
          <p:cNvPr id="4846" name="Google Shape;4846;p168"/>
          <p:cNvSpPr/>
          <p:nvPr/>
        </p:nvSpPr>
        <p:spPr>
          <a:xfrm>
            <a:off x="2051050" y="2501900"/>
            <a:ext cx="1008063" cy="325438"/>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3600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b="0" i="0" u="none" strike="noStrike" cap="none">
                <a:solidFill>
                  <a:srgbClr val="FFFFFF"/>
                </a:solidFill>
                <a:latin typeface="Verdana"/>
                <a:ea typeface="Verdana"/>
                <a:cs typeface="Verdana"/>
                <a:sym typeface="Verdana"/>
              </a:rPr>
              <a:t>rights</a:t>
            </a:r>
            <a:endParaRPr b="0" i="0" u="none" strike="noStrike" cap="none">
              <a:solidFill>
                <a:srgbClr val="FFFFFF"/>
              </a:solidFill>
              <a:latin typeface="Verdana"/>
              <a:ea typeface="Verdana"/>
              <a:cs typeface="Verdana"/>
              <a:sym typeface="Verdana"/>
            </a:endParaRPr>
          </a:p>
        </p:txBody>
      </p:sp>
      <p:cxnSp>
        <p:nvCxnSpPr>
          <p:cNvPr id="4847" name="Google Shape;4847;p168"/>
          <p:cNvCxnSpPr>
            <a:stCxn id="4846" idx="3"/>
            <a:endCxn id="4848" idx="5"/>
          </p:cNvCxnSpPr>
          <p:nvPr/>
        </p:nvCxnSpPr>
        <p:spPr>
          <a:xfrm rot="10800000" flipH="1">
            <a:off x="3059113" y="2412319"/>
            <a:ext cx="401100" cy="252300"/>
          </a:xfrm>
          <a:prstGeom prst="straightConnector1">
            <a:avLst/>
          </a:prstGeom>
          <a:noFill/>
          <a:ln w="9525" cap="flat" cmpd="sng">
            <a:solidFill>
              <a:schemeClr val="dk1"/>
            </a:solidFill>
            <a:prstDash val="solid"/>
            <a:round/>
            <a:headEnd type="none" w="sm" len="sm"/>
            <a:tailEnd type="none" w="sm" len="sm"/>
          </a:ln>
        </p:spPr>
      </p:cxnSp>
      <p:cxnSp>
        <p:nvCxnSpPr>
          <p:cNvPr id="4849" name="Google Shape;4849;p168"/>
          <p:cNvCxnSpPr>
            <a:stCxn id="4846" idx="3"/>
            <a:endCxn id="4848" idx="5"/>
          </p:cNvCxnSpPr>
          <p:nvPr/>
        </p:nvCxnSpPr>
        <p:spPr>
          <a:xfrm rot="10800000" flipH="1">
            <a:off x="3059113" y="2412319"/>
            <a:ext cx="401100" cy="252300"/>
          </a:xfrm>
          <a:prstGeom prst="straightConnector1">
            <a:avLst/>
          </a:prstGeom>
          <a:noFill/>
          <a:ln w="9525" cap="flat" cmpd="sng">
            <a:solidFill>
              <a:srgbClr val="595959"/>
            </a:solidFill>
            <a:prstDash val="solid"/>
            <a:round/>
            <a:headEnd type="none" w="sm" len="sm"/>
            <a:tailEnd type="none" w="sm" len="sm"/>
          </a:ln>
        </p:spPr>
      </p:cxnSp>
      <p:sp>
        <p:nvSpPr>
          <p:cNvPr id="4850" name="Google Shape;4850;p168"/>
          <p:cNvSpPr/>
          <p:nvPr/>
        </p:nvSpPr>
        <p:spPr>
          <a:xfrm>
            <a:off x="3851274" y="2609850"/>
            <a:ext cx="3228975" cy="323850"/>
          </a:xfrm>
          <a:prstGeom prst="parallelogram">
            <a:avLst>
              <a:gd name="adj" fmla="val 25000"/>
            </a:avLst>
          </a:prstGeom>
          <a:solidFill>
            <a:srgbClr val="AE8034"/>
          </a:solidFill>
          <a:ln w="9525" cap="flat" cmpd="sng">
            <a:solidFill>
              <a:srgbClr val="595959"/>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rightsStatementIdentifier</a:t>
            </a:r>
            <a:endParaRPr sz="1600" b="0" i="0" u="none" strike="noStrike" cap="none">
              <a:solidFill>
                <a:srgbClr val="FFFFFF"/>
              </a:solidFill>
              <a:latin typeface="Verdana"/>
              <a:ea typeface="Verdana"/>
              <a:cs typeface="Verdana"/>
              <a:sym typeface="Verdana"/>
            </a:endParaRPr>
          </a:p>
        </p:txBody>
      </p:sp>
      <p:cxnSp>
        <p:nvCxnSpPr>
          <p:cNvPr id="4851" name="Google Shape;4851;p168"/>
          <p:cNvCxnSpPr>
            <a:stCxn id="4848" idx="5"/>
            <a:endCxn id="4850" idx="5"/>
          </p:cNvCxnSpPr>
          <p:nvPr/>
        </p:nvCxnSpPr>
        <p:spPr>
          <a:xfrm>
            <a:off x="3460155" y="2412207"/>
            <a:ext cx="431600" cy="359568"/>
          </a:xfrm>
          <a:prstGeom prst="straightConnector1">
            <a:avLst/>
          </a:prstGeom>
          <a:noFill/>
          <a:ln w="9525" cap="flat" cmpd="sng">
            <a:solidFill>
              <a:srgbClr val="595959"/>
            </a:solidFill>
            <a:prstDash val="solid"/>
            <a:round/>
            <a:headEnd type="none" w="sm" len="sm"/>
            <a:tailEnd type="none" w="sm" len="sm"/>
          </a:ln>
        </p:spPr>
      </p:cxnSp>
      <p:sp>
        <p:nvSpPr>
          <p:cNvPr id="4852" name="Google Shape;4852;p168"/>
          <p:cNvSpPr/>
          <p:nvPr/>
        </p:nvSpPr>
        <p:spPr>
          <a:xfrm>
            <a:off x="3851274" y="2970213"/>
            <a:ext cx="3228975"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rightsBasis</a:t>
            </a:r>
            <a:endParaRPr sz="1600" b="0" i="0" u="none" strike="noStrike" cap="none">
              <a:solidFill>
                <a:srgbClr val="FFFFFF"/>
              </a:solidFill>
              <a:latin typeface="Verdana"/>
              <a:ea typeface="Verdana"/>
              <a:cs typeface="Verdana"/>
              <a:sym typeface="Verdana"/>
            </a:endParaRPr>
          </a:p>
        </p:txBody>
      </p:sp>
      <p:sp>
        <p:nvSpPr>
          <p:cNvPr id="4853" name="Google Shape;4853;p168"/>
          <p:cNvSpPr/>
          <p:nvPr/>
        </p:nvSpPr>
        <p:spPr>
          <a:xfrm>
            <a:off x="3851274" y="3313113"/>
            <a:ext cx="3228975"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copyrightInformation</a:t>
            </a:r>
            <a:endParaRPr sz="1600" b="0" i="0" u="none" strike="noStrike" cap="none">
              <a:solidFill>
                <a:srgbClr val="FFFFFF"/>
              </a:solidFill>
              <a:latin typeface="Verdana"/>
              <a:ea typeface="Verdana"/>
              <a:cs typeface="Verdana"/>
              <a:sym typeface="Verdana"/>
            </a:endParaRPr>
          </a:p>
        </p:txBody>
      </p:sp>
      <p:sp>
        <p:nvSpPr>
          <p:cNvPr id="4854" name="Google Shape;4854;p168"/>
          <p:cNvSpPr/>
          <p:nvPr/>
        </p:nvSpPr>
        <p:spPr>
          <a:xfrm>
            <a:off x="3851274" y="3681413"/>
            <a:ext cx="3228975" cy="323850"/>
          </a:xfrm>
          <a:prstGeom prst="parallelogram">
            <a:avLst>
              <a:gd name="adj" fmla="val 25000"/>
            </a:avLst>
          </a:prstGeom>
          <a:solidFill>
            <a:srgbClr val="AE8034"/>
          </a:solidFill>
          <a:ln w="9525" cap="flat" cmpd="sng">
            <a:solidFill>
              <a:srgbClr val="595959"/>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licenseInformation</a:t>
            </a:r>
            <a:endParaRPr sz="1600" b="0" i="0" u="none" strike="noStrike" cap="none">
              <a:solidFill>
                <a:srgbClr val="FFFFFF"/>
              </a:solidFill>
              <a:latin typeface="Verdana"/>
              <a:ea typeface="Verdana"/>
              <a:cs typeface="Verdana"/>
              <a:sym typeface="Verdana"/>
            </a:endParaRPr>
          </a:p>
        </p:txBody>
      </p:sp>
      <p:cxnSp>
        <p:nvCxnSpPr>
          <p:cNvPr id="4855" name="Google Shape;4855;p168"/>
          <p:cNvCxnSpPr>
            <a:stCxn id="4848" idx="5"/>
            <a:endCxn id="4852" idx="5"/>
          </p:cNvCxnSpPr>
          <p:nvPr/>
        </p:nvCxnSpPr>
        <p:spPr>
          <a:xfrm>
            <a:off x="3460155" y="2412207"/>
            <a:ext cx="431600" cy="719931"/>
          </a:xfrm>
          <a:prstGeom prst="straightConnector1">
            <a:avLst/>
          </a:prstGeom>
          <a:noFill/>
          <a:ln w="9525" cap="flat" cmpd="sng">
            <a:solidFill>
              <a:schemeClr val="dk1"/>
            </a:solidFill>
            <a:prstDash val="solid"/>
            <a:round/>
            <a:headEnd type="none" w="sm" len="sm"/>
            <a:tailEnd type="none" w="sm" len="sm"/>
          </a:ln>
        </p:spPr>
      </p:cxnSp>
      <p:cxnSp>
        <p:nvCxnSpPr>
          <p:cNvPr id="4856" name="Google Shape;4856;p168"/>
          <p:cNvCxnSpPr>
            <a:stCxn id="4848" idx="5"/>
            <a:endCxn id="4853" idx="5"/>
          </p:cNvCxnSpPr>
          <p:nvPr/>
        </p:nvCxnSpPr>
        <p:spPr>
          <a:xfrm>
            <a:off x="3460155" y="2412207"/>
            <a:ext cx="431600" cy="1062831"/>
          </a:xfrm>
          <a:prstGeom prst="straightConnector1">
            <a:avLst/>
          </a:prstGeom>
          <a:noFill/>
          <a:ln w="9525" cap="flat" cmpd="sng">
            <a:solidFill>
              <a:schemeClr val="dk1"/>
            </a:solidFill>
            <a:prstDash val="solid"/>
            <a:round/>
            <a:headEnd type="none" w="sm" len="sm"/>
            <a:tailEnd type="none" w="sm" len="sm"/>
          </a:ln>
        </p:spPr>
      </p:cxnSp>
      <p:cxnSp>
        <p:nvCxnSpPr>
          <p:cNvPr id="4857" name="Google Shape;4857;p168"/>
          <p:cNvCxnSpPr>
            <a:stCxn id="4848" idx="5"/>
          </p:cNvCxnSpPr>
          <p:nvPr/>
        </p:nvCxnSpPr>
        <p:spPr>
          <a:xfrm>
            <a:off x="3460155" y="2412206"/>
            <a:ext cx="422400" cy="1133400"/>
          </a:xfrm>
          <a:prstGeom prst="straightConnector1">
            <a:avLst/>
          </a:prstGeom>
          <a:noFill/>
          <a:ln w="9525" cap="flat" cmpd="sng">
            <a:solidFill>
              <a:srgbClr val="595959"/>
            </a:solidFill>
            <a:prstDash val="solid"/>
            <a:round/>
            <a:headEnd type="none" w="sm" len="sm"/>
            <a:tailEnd type="none" w="sm" len="sm"/>
          </a:ln>
        </p:spPr>
      </p:cxnSp>
      <p:sp>
        <p:nvSpPr>
          <p:cNvPr id="4858" name="Google Shape;4858;p168"/>
          <p:cNvSpPr/>
          <p:nvPr/>
        </p:nvSpPr>
        <p:spPr>
          <a:xfrm>
            <a:off x="3851274" y="4041775"/>
            <a:ext cx="3228975"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statuteInformation</a:t>
            </a:r>
            <a:endParaRPr sz="1600" b="0" i="0" u="none" strike="noStrike" cap="none">
              <a:solidFill>
                <a:srgbClr val="FFFFFF"/>
              </a:solidFill>
              <a:latin typeface="Verdana"/>
              <a:ea typeface="Verdana"/>
              <a:cs typeface="Verdana"/>
              <a:sym typeface="Verdana"/>
            </a:endParaRPr>
          </a:p>
        </p:txBody>
      </p:sp>
      <p:sp>
        <p:nvSpPr>
          <p:cNvPr id="4859" name="Google Shape;4859;p168"/>
          <p:cNvSpPr/>
          <p:nvPr/>
        </p:nvSpPr>
        <p:spPr>
          <a:xfrm>
            <a:off x="3851274" y="4400550"/>
            <a:ext cx="3228975" cy="325438"/>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otherRightsInformation</a:t>
            </a:r>
            <a:endParaRPr sz="1600" b="0" i="0" u="none" strike="noStrike" cap="none">
              <a:solidFill>
                <a:srgbClr val="FFFFFF"/>
              </a:solidFill>
              <a:latin typeface="Verdana"/>
              <a:ea typeface="Verdana"/>
              <a:cs typeface="Verdana"/>
              <a:sym typeface="Verdana"/>
            </a:endParaRPr>
          </a:p>
        </p:txBody>
      </p:sp>
      <p:sp>
        <p:nvSpPr>
          <p:cNvPr id="4860" name="Google Shape;4860;p168"/>
          <p:cNvSpPr/>
          <p:nvPr/>
        </p:nvSpPr>
        <p:spPr>
          <a:xfrm>
            <a:off x="3851274" y="4760913"/>
            <a:ext cx="3228975" cy="323850"/>
          </a:xfrm>
          <a:prstGeom prst="parallelogram">
            <a:avLst>
              <a:gd name="adj" fmla="val 25000"/>
            </a:avLst>
          </a:prstGeom>
          <a:solidFill>
            <a:srgbClr val="AE8034"/>
          </a:solidFill>
          <a:ln w="9525" cap="flat" cmpd="sng">
            <a:solidFill>
              <a:srgbClr val="595959"/>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rightsGranted</a:t>
            </a:r>
            <a:endParaRPr sz="1600" b="0" i="0" u="none" strike="noStrike" cap="none">
              <a:solidFill>
                <a:srgbClr val="FFFFFF"/>
              </a:solidFill>
              <a:latin typeface="Verdana"/>
              <a:ea typeface="Verdana"/>
              <a:cs typeface="Verdana"/>
              <a:sym typeface="Verdana"/>
            </a:endParaRPr>
          </a:p>
        </p:txBody>
      </p:sp>
      <p:cxnSp>
        <p:nvCxnSpPr>
          <p:cNvPr id="4861" name="Google Shape;4861;p168"/>
          <p:cNvCxnSpPr>
            <a:stCxn id="4848" idx="5"/>
            <a:endCxn id="4858" idx="5"/>
          </p:cNvCxnSpPr>
          <p:nvPr/>
        </p:nvCxnSpPr>
        <p:spPr>
          <a:xfrm>
            <a:off x="3460155" y="2412207"/>
            <a:ext cx="431600" cy="1791493"/>
          </a:xfrm>
          <a:prstGeom prst="straightConnector1">
            <a:avLst/>
          </a:prstGeom>
          <a:noFill/>
          <a:ln w="9525" cap="flat" cmpd="sng">
            <a:solidFill>
              <a:schemeClr val="dk1"/>
            </a:solidFill>
            <a:prstDash val="solid"/>
            <a:round/>
            <a:headEnd type="none" w="sm" len="sm"/>
            <a:tailEnd type="none" w="sm" len="sm"/>
          </a:ln>
        </p:spPr>
      </p:cxnSp>
      <p:cxnSp>
        <p:nvCxnSpPr>
          <p:cNvPr id="4862" name="Google Shape;4862;p168"/>
          <p:cNvCxnSpPr>
            <a:stCxn id="4848" idx="5"/>
            <a:endCxn id="4859" idx="5"/>
          </p:cNvCxnSpPr>
          <p:nvPr/>
        </p:nvCxnSpPr>
        <p:spPr>
          <a:xfrm>
            <a:off x="3460155" y="2412207"/>
            <a:ext cx="431799" cy="2151062"/>
          </a:xfrm>
          <a:prstGeom prst="straightConnector1">
            <a:avLst/>
          </a:prstGeom>
          <a:noFill/>
          <a:ln w="9525" cap="flat" cmpd="sng">
            <a:solidFill>
              <a:schemeClr val="dk1"/>
            </a:solidFill>
            <a:prstDash val="solid"/>
            <a:round/>
            <a:headEnd type="none" w="sm" len="sm"/>
            <a:tailEnd type="none" w="sm" len="sm"/>
          </a:ln>
        </p:spPr>
      </p:cxnSp>
      <p:cxnSp>
        <p:nvCxnSpPr>
          <p:cNvPr id="4863" name="Google Shape;4863;p168"/>
          <p:cNvCxnSpPr>
            <a:stCxn id="4848" idx="5"/>
            <a:endCxn id="4860" idx="5"/>
          </p:cNvCxnSpPr>
          <p:nvPr/>
        </p:nvCxnSpPr>
        <p:spPr>
          <a:xfrm>
            <a:off x="3460155" y="2412207"/>
            <a:ext cx="431600" cy="2510631"/>
          </a:xfrm>
          <a:prstGeom prst="straightConnector1">
            <a:avLst/>
          </a:prstGeom>
          <a:noFill/>
          <a:ln w="9525" cap="flat" cmpd="sng">
            <a:solidFill>
              <a:srgbClr val="595959"/>
            </a:solidFill>
            <a:prstDash val="solid"/>
            <a:round/>
            <a:headEnd type="none" w="sm" len="sm"/>
            <a:tailEnd type="none" w="sm" len="sm"/>
          </a:ln>
        </p:spPr>
      </p:cxnSp>
      <p:sp>
        <p:nvSpPr>
          <p:cNvPr id="4864" name="Google Shape;4864;p168"/>
          <p:cNvSpPr/>
          <p:nvPr/>
        </p:nvSpPr>
        <p:spPr>
          <a:xfrm>
            <a:off x="3851274" y="5121275"/>
            <a:ext cx="3228975"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linkingObjectIdentifier</a:t>
            </a:r>
            <a:endParaRPr sz="1600" b="0" i="0" u="none" strike="noStrike" cap="none">
              <a:solidFill>
                <a:srgbClr val="FFFFFF"/>
              </a:solidFill>
              <a:latin typeface="Verdana"/>
              <a:ea typeface="Verdana"/>
              <a:cs typeface="Verdana"/>
              <a:sym typeface="Verdana"/>
            </a:endParaRPr>
          </a:p>
        </p:txBody>
      </p:sp>
      <p:sp>
        <p:nvSpPr>
          <p:cNvPr id="4865" name="Google Shape;4865;p168"/>
          <p:cNvSpPr/>
          <p:nvPr/>
        </p:nvSpPr>
        <p:spPr>
          <a:xfrm>
            <a:off x="3851274" y="5481638"/>
            <a:ext cx="3228975"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linkingAgentIdentifier</a:t>
            </a:r>
            <a:endParaRPr sz="1600" b="0" i="0" u="none" strike="noStrike" cap="none">
              <a:solidFill>
                <a:srgbClr val="FFFFFF"/>
              </a:solidFill>
              <a:latin typeface="Verdana"/>
              <a:ea typeface="Verdana"/>
              <a:cs typeface="Verdana"/>
              <a:sym typeface="Verdana"/>
            </a:endParaRPr>
          </a:p>
        </p:txBody>
      </p:sp>
      <p:sp>
        <p:nvSpPr>
          <p:cNvPr id="4866" name="Google Shape;4866;p168"/>
          <p:cNvSpPr/>
          <p:nvPr/>
        </p:nvSpPr>
        <p:spPr>
          <a:xfrm>
            <a:off x="3419475" y="5842000"/>
            <a:ext cx="3132138" cy="323850"/>
          </a:xfrm>
          <a:prstGeom prst="parallelogram">
            <a:avLst>
              <a:gd name="adj" fmla="val 25000"/>
            </a:avLst>
          </a:prstGeom>
          <a:solidFill>
            <a:srgbClr val="AE8034"/>
          </a:solidFill>
          <a:ln w="9525" cap="flat" cmpd="sng">
            <a:solidFill>
              <a:srgbClr val="595959"/>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rightsExtension</a:t>
            </a:r>
            <a:endParaRPr sz="1200"/>
          </a:p>
        </p:txBody>
      </p:sp>
      <p:cxnSp>
        <p:nvCxnSpPr>
          <p:cNvPr id="4867" name="Google Shape;4867;p168"/>
          <p:cNvCxnSpPr>
            <a:stCxn id="4848" idx="5"/>
            <a:endCxn id="4864" idx="5"/>
          </p:cNvCxnSpPr>
          <p:nvPr/>
        </p:nvCxnSpPr>
        <p:spPr>
          <a:xfrm>
            <a:off x="3460155" y="2412207"/>
            <a:ext cx="431600" cy="2870993"/>
          </a:xfrm>
          <a:prstGeom prst="straightConnector1">
            <a:avLst/>
          </a:prstGeom>
          <a:noFill/>
          <a:ln w="9525" cap="flat" cmpd="sng">
            <a:solidFill>
              <a:schemeClr val="dk1"/>
            </a:solidFill>
            <a:prstDash val="solid"/>
            <a:round/>
            <a:headEnd type="none" w="sm" len="sm"/>
            <a:tailEnd type="none" w="sm" len="sm"/>
          </a:ln>
        </p:spPr>
      </p:cxnSp>
      <p:cxnSp>
        <p:nvCxnSpPr>
          <p:cNvPr id="4868" name="Google Shape;4868;p168"/>
          <p:cNvCxnSpPr>
            <a:stCxn id="4848" idx="5"/>
            <a:endCxn id="4865" idx="5"/>
          </p:cNvCxnSpPr>
          <p:nvPr/>
        </p:nvCxnSpPr>
        <p:spPr>
          <a:xfrm>
            <a:off x="3460155" y="2412207"/>
            <a:ext cx="431600" cy="3231356"/>
          </a:xfrm>
          <a:prstGeom prst="straightConnector1">
            <a:avLst/>
          </a:prstGeom>
          <a:noFill/>
          <a:ln w="9525" cap="flat" cmpd="sng">
            <a:solidFill>
              <a:schemeClr val="dk1"/>
            </a:solidFill>
            <a:prstDash val="solid"/>
            <a:round/>
            <a:headEnd type="none" w="sm" len="sm"/>
            <a:tailEnd type="none" w="sm" len="sm"/>
          </a:ln>
        </p:spPr>
      </p:cxnSp>
      <p:cxnSp>
        <p:nvCxnSpPr>
          <p:cNvPr id="4869" name="Google Shape;4869;p168"/>
          <p:cNvCxnSpPr>
            <a:stCxn id="4846" idx="3"/>
            <a:endCxn id="4866" idx="5"/>
          </p:cNvCxnSpPr>
          <p:nvPr/>
        </p:nvCxnSpPr>
        <p:spPr>
          <a:xfrm>
            <a:off x="3059113" y="2664619"/>
            <a:ext cx="400800" cy="3339300"/>
          </a:xfrm>
          <a:prstGeom prst="straightConnector1">
            <a:avLst/>
          </a:prstGeom>
          <a:noFill/>
          <a:ln w="9525" cap="flat" cmpd="sng">
            <a:solidFill>
              <a:srgbClr val="595959"/>
            </a:solidFill>
            <a:prstDash val="solid"/>
            <a:round/>
            <a:headEnd type="none" w="sm" len="sm"/>
            <a:tailEnd type="none" w="sm" len="sm"/>
          </a:ln>
        </p:spPr>
      </p:cxnSp>
      <p:sp>
        <p:nvSpPr>
          <p:cNvPr id="4848" name="Google Shape;4848;p168"/>
          <p:cNvSpPr/>
          <p:nvPr/>
        </p:nvSpPr>
        <p:spPr>
          <a:xfrm>
            <a:off x="3419475" y="2249488"/>
            <a:ext cx="3132138" cy="325437"/>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dirty="0" err="1">
                <a:solidFill>
                  <a:srgbClr val="FFFFFF"/>
                </a:solidFill>
                <a:latin typeface="Verdana"/>
                <a:ea typeface="Verdana"/>
                <a:cs typeface="Verdana"/>
                <a:sym typeface="Verdana"/>
              </a:rPr>
              <a:t>rightsStatement</a:t>
            </a:r>
            <a:endParaRPr sz="1200" dirty="0"/>
          </a:p>
        </p:txBody>
      </p:sp>
      <p:cxnSp>
        <p:nvCxnSpPr>
          <p:cNvPr id="4870" name="Google Shape;4870;p168"/>
          <p:cNvCxnSpPr/>
          <p:nvPr/>
        </p:nvCxnSpPr>
        <p:spPr>
          <a:xfrm flipH="1">
            <a:off x="1979613" y="2825750"/>
            <a:ext cx="361950" cy="503238"/>
          </a:xfrm>
          <a:prstGeom prst="straightConnector1">
            <a:avLst/>
          </a:prstGeom>
          <a:noFill/>
          <a:ln w="9525" cap="flat" cmpd="sng">
            <a:solidFill>
              <a:schemeClr val="accent1"/>
            </a:solidFill>
            <a:prstDash val="solid"/>
            <a:round/>
            <a:headEnd type="none" w="sm" len="sm"/>
            <a:tailEnd type="none" w="sm" len="sm"/>
          </a:ln>
        </p:spPr>
      </p:cxnSp>
      <p:pic>
        <p:nvPicPr>
          <p:cNvPr id="4871" name="Google Shape;4871;p168" descr="P:\digital.bevaring.dk\Illustrations\web\Lovgivning_LegalRestrictions_DigitalPreservation.png"/>
          <p:cNvPicPr preferRelativeResize="0"/>
          <p:nvPr/>
        </p:nvPicPr>
        <p:blipFill rotWithShape="1">
          <a:blip r:embed="rId3">
            <a:alphaModFix/>
          </a:blip>
          <a:srcRect/>
          <a:stretch/>
        </p:blipFill>
        <p:spPr>
          <a:xfrm>
            <a:off x="1403350" y="2609850"/>
            <a:ext cx="576263" cy="669925"/>
          </a:xfrm>
          <a:prstGeom prst="rect">
            <a:avLst/>
          </a:prstGeom>
          <a:noFill/>
          <a:ln>
            <a:noFill/>
          </a:ln>
        </p:spPr>
      </p:pic>
      <p:grpSp>
        <p:nvGrpSpPr>
          <p:cNvPr id="4872" name="Google Shape;4872;p168"/>
          <p:cNvGrpSpPr/>
          <p:nvPr/>
        </p:nvGrpSpPr>
        <p:grpSpPr>
          <a:xfrm>
            <a:off x="539750" y="3321050"/>
            <a:ext cx="2505075" cy="1233488"/>
            <a:chOff x="965499" y="2523661"/>
            <a:chExt cx="6363783" cy="2868480"/>
          </a:xfrm>
        </p:grpSpPr>
        <p:sp>
          <p:nvSpPr>
            <p:cNvPr id="4873" name="Google Shape;4873;p168"/>
            <p:cNvSpPr/>
            <p:nvPr/>
          </p:nvSpPr>
          <p:spPr>
            <a:xfrm>
              <a:off x="1356684" y="3627491"/>
              <a:ext cx="1830898" cy="668203"/>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400"/>
                <a:buFont typeface="Verdana"/>
                <a:buNone/>
              </a:pPr>
              <a:r>
                <a:rPr lang="en-US" sz="1400" b="1" i="0" u="none" strike="noStrike" cap="none">
                  <a:solidFill>
                    <a:srgbClr val="FFFFFF"/>
                  </a:solidFill>
                  <a:latin typeface="Verdana"/>
                  <a:ea typeface="Verdana"/>
                  <a:cs typeface="Verdana"/>
                  <a:sym typeface="Verdana"/>
                </a:rPr>
                <a:t>Object</a:t>
              </a:r>
              <a:endParaRPr/>
            </a:p>
          </p:txBody>
        </p:sp>
        <p:sp>
          <p:nvSpPr>
            <p:cNvPr id="4874" name="Google Shape;4874;p168"/>
            <p:cNvSpPr/>
            <p:nvPr/>
          </p:nvSpPr>
          <p:spPr>
            <a:xfrm>
              <a:off x="3344861" y="4723936"/>
              <a:ext cx="1830898" cy="668205"/>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400"/>
                <a:buFont typeface="Verdana"/>
                <a:buNone/>
              </a:pPr>
              <a:r>
                <a:rPr lang="en-US" sz="1400" b="1" i="0" u="none" strike="noStrike" cap="none">
                  <a:solidFill>
                    <a:srgbClr val="FFFFFF"/>
                  </a:solidFill>
                  <a:latin typeface="Verdana"/>
                  <a:ea typeface="Verdana"/>
                  <a:cs typeface="Verdana"/>
                  <a:sym typeface="Verdana"/>
                </a:rPr>
                <a:t>Event</a:t>
              </a:r>
              <a:endParaRPr/>
            </a:p>
          </p:txBody>
        </p:sp>
        <p:sp>
          <p:nvSpPr>
            <p:cNvPr id="4875" name="Google Shape;4875;p168"/>
            <p:cNvSpPr/>
            <p:nvPr/>
          </p:nvSpPr>
          <p:spPr>
            <a:xfrm>
              <a:off x="5498384" y="3623798"/>
              <a:ext cx="1830898" cy="668205"/>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400"/>
                <a:buFont typeface="Verdana"/>
                <a:buNone/>
              </a:pPr>
              <a:r>
                <a:rPr lang="en-US" sz="1400" b="1" i="0" u="none" strike="noStrike" cap="none">
                  <a:solidFill>
                    <a:srgbClr val="FFFFFF"/>
                  </a:solidFill>
                  <a:latin typeface="Verdana"/>
                  <a:ea typeface="Verdana"/>
                  <a:cs typeface="Verdana"/>
                  <a:sym typeface="Verdana"/>
                </a:rPr>
                <a:t>Agent</a:t>
              </a:r>
              <a:endParaRPr/>
            </a:p>
          </p:txBody>
        </p:sp>
        <p:sp>
          <p:nvSpPr>
            <p:cNvPr id="4876" name="Google Shape;4876;p168"/>
            <p:cNvSpPr/>
            <p:nvPr/>
          </p:nvSpPr>
          <p:spPr>
            <a:xfrm>
              <a:off x="3344861" y="2523661"/>
              <a:ext cx="1830898" cy="668205"/>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400"/>
                <a:buFont typeface="Verdana"/>
                <a:buNone/>
              </a:pPr>
              <a:r>
                <a:rPr lang="en-US" sz="1400" b="1" i="0" u="none" strike="noStrike" cap="none">
                  <a:solidFill>
                    <a:srgbClr val="FFFFFF"/>
                  </a:solidFill>
                  <a:latin typeface="Verdana"/>
                  <a:ea typeface="Verdana"/>
                  <a:cs typeface="Verdana"/>
                  <a:sym typeface="Verdana"/>
                </a:rPr>
                <a:t>Rights</a:t>
              </a:r>
              <a:endParaRPr/>
            </a:p>
          </p:txBody>
        </p:sp>
        <p:sp>
          <p:nvSpPr>
            <p:cNvPr id="4877" name="Google Shape;4877;p168"/>
            <p:cNvSpPr/>
            <p:nvPr/>
          </p:nvSpPr>
          <p:spPr>
            <a:xfrm rot="-5400000">
              <a:off x="969322" y="3734421"/>
              <a:ext cx="431932" cy="439578"/>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1905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200" b="1" i="0" u="none" strike="noStrike" cap="none">
                <a:solidFill>
                  <a:srgbClr val="000000"/>
                </a:solidFill>
                <a:latin typeface="Gill Sans"/>
                <a:ea typeface="Gill Sans"/>
                <a:cs typeface="Gill Sans"/>
                <a:sym typeface="Gill Sans"/>
              </a:endParaRPr>
            </a:p>
          </p:txBody>
        </p:sp>
        <p:cxnSp>
          <p:nvCxnSpPr>
            <p:cNvPr id="4878" name="Google Shape;4878;p168"/>
            <p:cNvCxnSpPr>
              <a:stCxn id="4876" idx="1"/>
              <a:endCxn id="4873" idx="0"/>
            </p:cNvCxnSpPr>
            <p:nvPr/>
          </p:nvCxnSpPr>
          <p:spPr>
            <a:xfrm flipH="1">
              <a:off x="2272061" y="2857764"/>
              <a:ext cx="1072800" cy="769800"/>
            </a:xfrm>
            <a:prstGeom prst="straightConnector1">
              <a:avLst/>
            </a:prstGeom>
            <a:noFill/>
            <a:ln w="19050" cap="flat" cmpd="sng">
              <a:solidFill>
                <a:schemeClr val="accent1"/>
              </a:solidFill>
              <a:prstDash val="solid"/>
              <a:round/>
              <a:headEnd type="stealth" w="med" len="med"/>
              <a:tailEnd type="stealth" w="med" len="med"/>
            </a:ln>
          </p:spPr>
        </p:cxnSp>
        <p:cxnSp>
          <p:nvCxnSpPr>
            <p:cNvPr id="4879" name="Google Shape;4879;p168"/>
            <p:cNvCxnSpPr>
              <a:stCxn id="4876" idx="3"/>
              <a:endCxn id="4875" idx="0"/>
            </p:cNvCxnSpPr>
            <p:nvPr/>
          </p:nvCxnSpPr>
          <p:spPr>
            <a:xfrm>
              <a:off x="5175759" y="2857763"/>
              <a:ext cx="1238100" cy="765900"/>
            </a:xfrm>
            <a:prstGeom prst="straightConnector1">
              <a:avLst/>
            </a:prstGeom>
            <a:noFill/>
            <a:ln w="19050" cap="flat" cmpd="sng">
              <a:solidFill>
                <a:schemeClr val="accent1"/>
              </a:solidFill>
              <a:prstDash val="solid"/>
              <a:round/>
              <a:headEnd type="stealth" w="med" len="med"/>
              <a:tailEnd type="stealth" w="med" len="med"/>
            </a:ln>
          </p:spPr>
        </p:cxnSp>
        <p:cxnSp>
          <p:nvCxnSpPr>
            <p:cNvPr id="4880" name="Google Shape;4880;p168"/>
            <p:cNvCxnSpPr>
              <a:stCxn id="4874" idx="3"/>
              <a:endCxn id="4875" idx="2"/>
            </p:cNvCxnSpPr>
            <p:nvPr/>
          </p:nvCxnSpPr>
          <p:spPr>
            <a:xfrm rot="10800000" flipH="1">
              <a:off x="5175759" y="4292139"/>
              <a:ext cx="1238100" cy="765900"/>
            </a:xfrm>
            <a:prstGeom prst="straightConnector1">
              <a:avLst/>
            </a:prstGeom>
            <a:noFill/>
            <a:ln w="19050" cap="flat" cmpd="sng">
              <a:solidFill>
                <a:schemeClr val="accent1"/>
              </a:solidFill>
              <a:prstDash val="solid"/>
              <a:round/>
              <a:headEnd type="stealth" w="med" len="med"/>
              <a:tailEnd type="stealth" w="med" len="med"/>
            </a:ln>
          </p:spPr>
        </p:cxnSp>
        <p:cxnSp>
          <p:nvCxnSpPr>
            <p:cNvPr id="4881" name="Google Shape;4881;p168"/>
            <p:cNvCxnSpPr>
              <a:stCxn id="4874" idx="1"/>
              <a:endCxn id="4873" idx="2"/>
            </p:cNvCxnSpPr>
            <p:nvPr/>
          </p:nvCxnSpPr>
          <p:spPr>
            <a:xfrm rot="10800000">
              <a:off x="2272061" y="4295739"/>
              <a:ext cx="1072800" cy="762300"/>
            </a:xfrm>
            <a:prstGeom prst="straightConnector1">
              <a:avLst/>
            </a:prstGeom>
            <a:noFill/>
            <a:ln w="19050" cap="flat" cmpd="sng">
              <a:solidFill>
                <a:schemeClr val="accent1"/>
              </a:solidFill>
              <a:prstDash val="solid"/>
              <a:round/>
              <a:headEnd type="stealth" w="med" len="med"/>
              <a:tailEnd type="stealth" w="med" len="med"/>
            </a:ln>
          </p:spPr>
        </p:cxnSp>
        <p:cxnSp>
          <p:nvCxnSpPr>
            <p:cNvPr id="4882" name="Google Shape;4882;p168"/>
            <p:cNvCxnSpPr>
              <a:stCxn id="4873" idx="3"/>
              <a:endCxn id="4875" idx="1"/>
            </p:cNvCxnSpPr>
            <p:nvPr/>
          </p:nvCxnSpPr>
          <p:spPr>
            <a:xfrm rot="10800000" flipH="1">
              <a:off x="3187582" y="3957993"/>
              <a:ext cx="2310900" cy="3600"/>
            </a:xfrm>
            <a:prstGeom prst="straightConnector1">
              <a:avLst/>
            </a:prstGeom>
            <a:noFill/>
            <a:ln w="19050" cap="flat" cmpd="sng">
              <a:solidFill>
                <a:schemeClr val="accent1"/>
              </a:solidFill>
              <a:prstDash val="solid"/>
              <a:round/>
              <a:headEnd type="stealth" w="med" len="med"/>
              <a:tailEnd type="none" w="sm" len="sm"/>
            </a:ln>
          </p:spPr>
        </p:cxnSp>
      </p:grpSp>
      <p:sp>
        <p:nvSpPr>
          <p:cNvPr id="4883" name="Google Shape;4883;p168"/>
          <p:cNvSpPr/>
          <p:nvPr/>
        </p:nvSpPr>
        <p:spPr>
          <a:xfrm>
            <a:off x="6119813" y="2401888"/>
            <a:ext cx="2124075" cy="3602037"/>
          </a:xfrm>
          <a:prstGeom prst="arc">
            <a:avLst>
              <a:gd name="adj1" fmla="val 16200000"/>
              <a:gd name="adj2" fmla="val 5394051"/>
            </a:avLst>
          </a:prstGeom>
          <a:noFill/>
          <a:ln w="28575" cap="flat" cmpd="sng">
            <a:solidFill>
              <a:srgbClr val="C00000"/>
            </a:solidFill>
            <a:prstDash val="solid"/>
            <a:round/>
            <a:headEnd type="stealth" w="med" len="med"/>
            <a:tailEnd type="stealth" w="med" len="med"/>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Gill Sans"/>
              <a:buNone/>
            </a:pPr>
            <a:endParaRPr sz="1800" b="0" i="0" u="none" strike="noStrike" cap="none">
              <a:solidFill>
                <a:srgbClr val="000000"/>
              </a:solidFill>
              <a:latin typeface="Gill Sans"/>
              <a:ea typeface="Gill Sans"/>
              <a:cs typeface="Gill Sans"/>
              <a:sym typeface="Gill Sans"/>
            </a:endParaRPr>
          </a:p>
        </p:txBody>
      </p:sp>
      <p:sp>
        <p:nvSpPr>
          <p:cNvPr id="4884" name="Google Shape;4884;p168"/>
          <p:cNvSpPr txBox="1"/>
          <p:nvPr/>
        </p:nvSpPr>
        <p:spPr>
          <a:xfrm>
            <a:off x="7451725" y="3721100"/>
            <a:ext cx="1584325" cy="1076325"/>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4F81BD"/>
              </a:buClr>
              <a:buSzPts val="1600"/>
              <a:buFont typeface="Noto Sans Symbols"/>
              <a:buNone/>
            </a:pPr>
            <a:r>
              <a:rPr lang="en-US" sz="1600" b="0" i="0" u="none" strike="noStrike" cap="none">
                <a:solidFill>
                  <a:srgbClr val="000000"/>
                </a:solidFill>
                <a:latin typeface="Verdana"/>
                <a:ea typeface="Verdana"/>
                <a:cs typeface="Verdana"/>
                <a:sym typeface="Verdana"/>
              </a:rPr>
              <a:t>One of </a:t>
            </a:r>
            <a:br>
              <a:rPr lang="en-US" sz="1600" b="0" i="0" u="none" strike="noStrike" cap="none">
                <a:solidFill>
                  <a:srgbClr val="000000"/>
                </a:solidFill>
                <a:latin typeface="Verdana"/>
                <a:ea typeface="Verdana"/>
                <a:cs typeface="Verdana"/>
                <a:sym typeface="Verdana"/>
              </a:rPr>
            </a:br>
            <a:r>
              <a:rPr lang="en-US" sz="1600" b="0" i="0" u="none" strike="noStrike" cap="none">
                <a:solidFill>
                  <a:srgbClr val="000000"/>
                </a:solidFill>
                <a:latin typeface="Verdana"/>
                <a:ea typeface="Verdana"/>
                <a:cs typeface="Verdana"/>
                <a:sym typeface="Verdana"/>
              </a:rPr>
              <a:t>these</a:t>
            </a:r>
            <a:br>
              <a:rPr lang="en-US" sz="1600" b="0" i="0" u="none" strike="noStrike" cap="none">
                <a:solidFill>
                  <a:srgbClr val="000000"/>
                </a:solidFill>
                <a:latin typeface="Verdana"/>
                <a:ea typeface="Verdana"/>
                <a:cs typeface="Verdana"/>
                <a:sym typeface="Verdana"/>
              </a:rPr>
            </a:br>
            <a:r>
              <a:rPr lang="en-US" sz="1600" b="0" i="0" u="none" strike="noStrike" cap="none">
                <a:solidFill>
                  <a:srgbClr val="000000"/>
                </a:solidFill>
                <a:latin typeface="Verdana"/>
                <a:ea typeface="Verdana"/>
                <a:cs typeface="Verdana"/>
                <a:sym typeface="Verdana"/>
              </a:rPr>
              <a:t>must be present!</a:t>
            </a:r>
            <a:endParaRPr/>
          </a:p>
        </p:txBody>
      </p:sp>
      <p:sp>
        <p:nvSpPr>
          <p:cNvPr id="4885" name="Google Shape;4885;p168"/>
          <p:cNvSpPr/>
          <p:nvPr/>
        </p:nvSpPr>
        <p:spPr>
          <a:xfrm>
            <a:off x="525463" y="1190625"/>
            <a:ext cx="2519362" cy="3667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C3300"/>
              </a:buClr>
              <a:buSzPts val="1800"/>
              <a:buFont typeface="Verdana"/>
              <a:buNone/>
            </a:pPr>
            <a:r>
              <a:rPr lang="en-US" sz="1800" b="0" i="0" u="none" strike="noStrike" cap="none">
                <a:solidFill>
                  <a:srgbClr val="CC3300"/>
                </a:solidFill>
                <a:latin typeface="Verdana"/>
                <a:ea typeface="Verdana"/>
                <a:cs typeface="Verdana"/>
                <a:sym typeface="Verdana"/>
              </a:rPr>
              <a:t>copyright</a:t>
            </a:r>
            <a:endParaRPr/>
          </a:p>
        </p:txBody>
      </p:sp>
      <p:grpSp>
        <p:nvGrpSpPr>
          <p:cNvPr id="4886" name="Google Shape;4886;p168"/>
          <p:cNvGrpSpPr/>
          <p:nvPr/>
        </p:nvGrpSpPr>
        <p:grpSpPr>
          <a:xfrm>
            <a:off x="4683125" y="1203325"/>
            <a:ext cx="828675" cy="962025"/>
            <a:chOff x="4558" y="2704"/>
            <a:chExt cx="843" cy="874"/>
          </a:xfrm>
        </p:grpSpPr>
        <p:pic>
          <p:nvPicPr>
            <p:cNvPr id="4887" name="Google Shape;4887;p168" descr="120px-Text-x-copying"/>
            <p:cNvPicPr preferRelativeResize="0"/>
            <p:nvPr/>
          </p:nvPicPr>
          <p:blipFill rotWithShape="1">
            <a:blip r:embed="rId4">
              <a:alphaModFix/>
            </a:blip>
            <a:srcRect/>
            <a:stretch/>
          </p:blipFill>
          <p:spPr>
            <a:xfrm>
              <a:off x="4558" y="2704"/>
              <a:ext cx="843" cy="874"/>
            </a:xfrm>
            <a:prstGeom prst="rect">
              <a:avLst/>
            </a:prstGeom>
            <a:noFill/>
            <a:ln>
              <a:noFill/>
            </a:ln>
          </p:spPr>
        </p:pic>
        <p:pic>
          <p:nvPicPr>
            <p:cNvPr id="4888" name="Google Shape;4888;p168"/>
            <p:cNvPicPr preferRelativeResize="0"/>
            <p:nvPr/>
          </p:nvPicPr>
          <p:blipFill rotWithShape="1">
            <a:blip r:embed="rId5">
              <a:alphaModFix/>
            </a:blip>
            <a:srcRect t="69176" r="53145"/>
            <a:stretch/>
          </p:blipFill>
          <p:spPr>
            <a:xfrm>
              <a:off x="4680" y="2750"/>
              <a:ext cx="604" cy="386"/>
            </a:xfrm>
            <a:prstGeom prst="rect">
              <a:avLst/>
            </a:prstGeom>
            <a:noFill/>
            <a:ln>
              <a:noFill/>
            </a:ln>
          </p:spPr>
        </p:pic>
      </p:grpSp>
      <p:sp>
        <p:nvSpPr>
          <p:cNvPr id="4889" name="Google Shape;4889;p168"/>
          <p:cNvSpPr/>
          <p:nvPr/>
        </p:nvSpPr>
        <p:spPr>
          <a:xfrm>
            <a:off x="2125663" y="1916113"/>
            <a:ext cx="1223962" cy="36671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C3300"/>
              </a:buClr>
              <a:buSzPts val="1800"/>
              <a:buFont typeface="Verdana"/>
              <a:buNone/>
            </a:pPr>
            <a:r>
              <a:rPr lang="en-US" sz="1800" b="0" i="0" u="none" strike="noStrike" cap="none">
                <a:solidFill>
                  <a:srgbClr val="CC3300"/>
                </a:solidFill>
                <a:latin typeface="Verdana"/>
                <a:ea typeface="Verdana"/>
                <a:cs typeface="Verdana"/>
                <a:sym typeface="Verdana"/>
              </a:rPr>
              <a:t>statute</a:t>
            </a:r>
            <a:endParaRPr/>
          </a:p>
        </p:txBody>
      </p:sp>
      <p:sp>
        <p:nvSpPr>
          <p:cNvPr id="4890" name="Google Shape;4890;p168"/>
          <p:cNvSpPr/>
          <p:nvPr/>
        </p:nvSpPr>
        <p:spPr>
          <a:xfrm>
            <a:off x="4502150" y="857250"/>
            <a:ext cx="1223963" cy="3667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C3300"/>
              </a:buClr>
              <a:buSzPts val="1800"/>
              <a:buFont typeface="Verdana"/>
              <a:buNone/>
            </a:pPr>
            <a:r>
              <a:rPr lang="en-US" sz="1800" b="0" i="0" u="none" strike="noStrike" cap="none">
                <a:solidFill>
                  <a:srgbClr val="CC3300"/>
                </a:solidFill>
                <a:latin typeface="Verdana"/>
                <a:ea typeface="Verdana"/>
                <a:cs typeface="Verdana"/>
                <a:sym typeface="Verdana"/>
              </a:rPr>
              <a:t>license</a:t>
            </a:r>
            <a:endParaRPr/>
          </a:p>
        </p:txBody>
      </p:sp>
      <p:sp>
        <p:nvSpPr>
          <p:cNvPr id="4891" name="Google Shape;4891;p168"/>
          <p:cNvSpPr/>
          <p:nvPr/>
        </p:nvSpPr>
        <p:spPr>
          <a:xfrm>
            <a:off x="6946900" y="1100138"/>
            <a:ext cx="1223963" cy="36671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C3300"/>
              </a:buClr>
              <a:buSzPts val="1800"/>
              <a:buFont typeface="Verdana"/>
              <a:buNone/>
            </a:pPr>
            <a:r>
              <a:rPr lang="en-US" sz="1800" b="0" i="0" u="none" strike="noStrike" cap="none">
                <a:solidFill>
                  <a:srgbClr val="CC3300"/>
                </a:solidFill>
                <a:latin typeface="Verdana"/>
                <a:ea typeface="Verdana"/>
                <a:cs typeface="Verdana"/>
                <a:sym typeface="Verdana"/>
              </a:rPr>
              <a:t>other</a:t>
            </a:r>
            <a:endParaRPr/>
          </a:p>
        </p:txBody>
      </p:sp>
      <p:pic>
        <p:nvPicPr>
          <p:cNvPr id="4892" name="Google Shape;4892;p168" descr="Copyright Clip Art"/>
          <p:cNvPicPr preferRelativeResize="0"/>
          <p:nvPr/>
        </p:nvPicPr>
        <p:blipFill rotWithShape="1">
          <a:blip r:embed="rId6">
            <a:alphaModFix/>
          </a:blip>
          <a:srcRect/>
          <a:stretch/>
        </p:blipFill>
        <p:spPr>
          <a:xfrm>
            <a:off x="725488" y="1590675"/>
            <a:ext cx="539750" cy="542925"/>
          </a:xfrm>
          <a:prstGeom prst="rect">
            <a:avLst/>
          </a:prstGeom>
          <a:noFill/>
          <a:ln>
            <a:noFill/>
          </a:ln>
        </p:spPr>
      </p:pic>
      <p:pic>
        <p:nvPicPr>
          <p:cNvPr id="4893" name="Google Shape;4893;p168" descr="US Department of Justice Scales Of Justice.svg">
            <a:hlinkClick r:id="rId7"/>
          </p:cNvPr>
          <p:cNvPicPr preferRelativeResize="0"/>
          <p:nvPr/>
        </p:nvPicPr>
        <p:blipFill rotWithShape="1">
          <a:blip r:embed="rId8">
            <a:alphaModFix/>
          </a:blip>
          <a:srcRect/>
          <a:stretch/>
        </p:blipFill>
        <p:spPr>
          <a:xfrm>
            <a:off x="2247900" y="1249363"/>
            <a:ext cx="614363" cy="715962"/>
          </a:xfrm>
          <a:prstGeom prst="rect">
            <a:avLst/>
          </a:prstGeom>
          <a:noFill/>
          <a:ln>
            <a:noFill/>
          </a:ln>
        </p:spPr>
      </p:pic>
      <p:sp>
        <p:nvSpPr>
          <p:cNvPr id="4894" name="Google Shape;4894;p168"/>
          <p:cNvSpPr/>
          <p:nvPr/>
        </p:nvSpPr>
        <p:spPr>
          <a:xfrm>
            <a:off x="6127750" y="1214438"/>
            <a:ext cx="790575" cy="390525"/>
          </a:xfrm>
          <a:prstGeom prst="rect">
            <a:avLst/>
          </a:prstGeom>
        </p:spPr>
        <p:txBody>
          <a:bodyPr>
            <a:prstTxWarp prst="textPlain">
              <a:avLst/>
            </a:prstTxWarp>
          </a:bodyPr>
          <a:lstStyle/>
          <a:p>
            <a:pPr lvl="0" algn="ctr"/>
            <a:r>
              <a:rPr b="0" i="0">
                <a:ln w="12700" cap="flat" cmpd="sng">
                  <a:solidFill>
                    <a:srgbClr val="000099"/>
                  </a:solidFill>
                  <a:prstDash val="solid"/>
                  <a:round/>
                  <a:headEnd type="none" w="sm" len="sm"/>
                  <a:tailEnd type="none" w="sm" len="sm"/>
                </a:ln>
                <a:solidFill>
                  <a:srgbClr val="33CCFF"/>
                </a:solidFill>
                <a:latin typeface="Impact"/>
              </a:rPr>
              <a:t>Other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8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70"/>
                                        </p:tgtEl>
                                        <p:attrNameLst>
                                          <p:attrName>style.visibility</p:attrName>
                                        </p:attrNameLst>
                                      </p:cBhvr>
                                      <p:to>
                                        <p:strVal val="visible"/>
                                      </p:to>
                                    </p:set>
                                  </p:childTnLst>
                                </p:cTn>
                              </p:par>
                              <p:par>
                                <p:cTn id="9" presetID="10" presetClass="entr" presetSubtype="0" fill="hold" nodeType="withEffect">
                                  <p:stCondLst>
                                    <p:cond delay="0"/>
                                  </p:stCondLst>
                                  <p:childTnLst>
                                    <p:set>
                                      <p:cBhvr>
                                        <p:cTn id="10" dur="1" fill="hold">
                                          <p:stCondLst>
                                            <p:cond delay="0"/>
                                          </p:stCondLst>
                                        </p:cTn>
                                        <p:tgtEl>
                                          <p:spTgt spid="4848"/>
                                        </p:tgtEl>
                                        <p:attrNameLst>
                                          <p:attrName>style.visibility</p:attrName>
                                        </p:attrNameLst>
                                      </p:cBhvr>
                                      <p:to>
                                        <p:strVal val="visible"/>
                                      </p:to>
                                    </p:set>
                                    <p:animEffect transition="in" filter="fade">
                                      <p:cBhvr>
                                        <p:cTn id="11" dur="200"/>
                                        <p:tgtEl>
                                          <p:spTgt spid="4848"/>
                                        </p:tgtEl>
                                      </p:cBhvr>
                                    </p:animEffect>
                                  </p:childTnLst>
                                </p:cTn>
                              </p:par>
                              <p:par>
                                <p:cTn id="12" presetID="10" presetClass="entr" presetSubtype="0" fill="hold" nodeType="withEffect">
                                  <p:stCondLst>
                                    <p:cond delay="0"/>
                                  </p:stCondLst>
                                  <p:childTnLst>
                                    <p:set>
                                      <p:cBhvr>
                                        <p:cTn id="13" dur="1" fill="hold">
                                          <p:stCondLst>
                                            <p:cond delay="0"/>
                                          </p:stCondLst>
                                        </p:cTn>
                                        <p:tgtEl>
                                          <p:spTgt spid="4849"/>
                                        </p:tgtEl>
                                        <p:attrNameLst>
                                          <p:attrName>style.visibility</p:attrName>
                                        </p:attrNameLst>
                                      </p:cBhvr>
                                      <p:to>
                                        <p:strVal val="visible"/>
                                      </p:to>
                                    </p:set>
                                    <p:animEffect transition="in" filter="fade">
                                      <p:cBhvr>
                                        <p:cTn id="14" dur="200"/>
                                        <p:tgtEl>
                                          <p:spTgt spid="4849"/>
                                        </p:tgtEl>
                                      </p:cBhvr>
                                    </p:animEffect>
                                  </p:childTnLst>
                                </p:cTn>
                              </p:par>
                            </p:childTnLst>
                          </p:cTn>
                        </p:par>
                        <p:par>
                          <p:cTn id="15" fill="hold">
                            <p:stCondLst>
                              <p:cond delay="200"/>
                            </p:stCondLst>
                            <p:childTnLst>
                              <p:par>
                                <p:cTn id="16" presetID="10" presetClass="entr" presetSubtype="0" fill="hold" nodeType="afterEffect">
                                  <p:stCondLst>
                                    <p:cond delay="0"/>
                                  </p:stCondLst>
                                  <p:childTnLst>
                                    <p:set>
                                      <p:cBhvr>
                                        <p:cTn id="17" dur="1" fill="hold">
                                          <p:stCondLst>
                                            <p:cond delay="0"/>
                                          </p:stCondLst>
                                        </p:cTn>
                                        <p:tgtEl>
                                          <p:spTgt spid="4866"/>
                                        </p:tgtEl>
                                        <p:attrNameLst>
                                          <p:attrName>style.visibility</p:attrName>
                                        </p:attrNameLst>
                                      </p:cBhvr>
                                      <p:to>
                                        <p:strVal val="visible"/>
                                      </p:to>
                                    </p:set>
                                    <p:animEffect transition="in" filter="fade">
                                      <p:cBhvr>
                                        <p:cTn id="18" dur="200"/>
                                        <p:tgtEl>
                                          <p:spTgt spid="4866"/>
                                        </p:tgtEl>
                                      </p:cBhvr>
                                    </p:animEffect>
                                  </p:childTnLst>
                                </p:cTn>
                              </p:par>
                              <p:par>
                                <p:cTn id="19" presetID="10" presetClass="entr" presetSubtype="0" fill="hold" nodeType="withEffect">
                                  <p:stCondLst>
                                    <p:cond delay="0"/>
                                  </p:stCondLst>
                                  <p:childTnLst>
                                    <p:set>
                                      <p:cBhvr>
                                        <p:cTn id="20" dur="1" fill="hold">
                                          <p:stCondLst>
                                            <p:cond delay="0"/>
                                          </p:stCondLst>
                                        </p:cTn>
                                        <p:tgtEl>
                                          <p:spTgt spid="4869"/>
                                        </p:tgtEl>
                                        <p:attrNameLst>
                                          <p:attrName>style.visibility</p:attrName>
                                        </p:attrNameLst>
                                      </p:cBhvr>
                                      <p:to>
                                        <p:strVal val="visible"/>
                                      </p:to>
                                    </p:set>
                                    <p:animEffect transition="in" filter="fade">
                                      <p:cBhvr>
                                        <p:cTn id="21" dur="200"/>
                                        <p:tgtEl>
                                          <p:spTgt spid="4869"/>
                                        </p:tgtEl>
                                      </p:cBhvr>
                                    </p:animEffect>
                                  </p:childTnLst>
                                </p:cTn>
                              </p:par>
                            </p:childTnLst>
                          </p:cTn>
                        </p:par>
                        <p:par>
                          <p:cTn id="22" fill="hold">
                            <p:stCondLst>
                              <p:cond delay="400"/>
                            </p:stCondLst>
                            <p:childTnLst>
                              <p:par>
                                <p:cTn id="23" presetID="10" presetClass="entr" presetSubtype="0" fill="hold" nodeType="afterEffect">
                                  <p:stCondLst>
                                    <p:cond delay="0"/>
                                  </p:stCondLst>
                                  <p:childTnLst>
                                    <p:set>
                                      <p:cBhvr>
                                        <p:cTn id="24" dur="1" fill="hold">
                                          <p:stCondLst>
                                            <p:cond delay="0"/>
                                          </p:stCondLst>
                                        </p:cTn>
                                        <p:tgtEl>
                                          <p:spTgt spid="4883"/>
                                        </p:tgtEl>
                                        <p:attrNameLst>
                                          <p:attrName>style.visibility</p:attrName>
                                        </p:attrNameLst>
                                      </p:cBhvr>
                                      <p:to>
                                        <p:strVal val="visible"/>
                                      </p:to>
                                    </p:set>
                                    <p:animEffect transition="in" filter="fade">
                                      <p:cBhvr>
                                        <p:cTn id="25" dur="250"/>
                                        <p:tgtEl>
                                          <p:spTgt spid="4883"/>
                                        </p:tgtEl>
                                      </p:cBhvr>
                                    </p:animEffect>
                                  </p:childTnLst>
                                </p:cTn>
                              </p:par>
                              <p:par>
                                <p:cTn id="26" presetID="10" presetClass="entr" presetSubtype="0" fill="hold" nodeType="withEffect">
                                  <p:stCondLst>
                                    <p:cond delay="0"/>
                                  </p:stCondLst>
                                  <p:childTnLst>
                                    <p:set>
                                      <p:cBhvr>
                                        <p:cTn id="27" dur="1" fill="hold">
                                          <p:stCondLst>
                                            <p:cond delay="0"/>
                                          </p:stCondLst>
                                        </p:cTn>
                                        <p:tgtEl>
                                          <p:spTgt spid="4884"/>
                                        </p:tgtEl>
                                        <p:attrNameLst>
                                          <p:attrName>style.visibility</p:attrName>
                                        </p:attrNameLst>
                                      </p:cBhvr>
                                      <p:to>
                                        <p:strVal val="visible"/>
                                      </p:to>
                                    </p:set>
                                    <p:animEffect transition="in" filter="fade">
                                      <p:cBhvr>
                                        <p:cTn id="28" dur="250"/>
                                        <p:tgtEl>
                                          <p:spTgt spid="4884"/>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1"/>
                                          </p:stCondLst>
                                        </p:cTn>
                                        <p:tgtEl>
                                          <p:spTgt spid="4883"/>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1"/>
                                          </p:stCondLst>
                                        </p:cTn>
                                        <p:tgtEl>
                                          <p:spTgt spid="4884"/>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4847"/>
                                        </p:tgtEl>
                                        <p:attrNameLst>
                                          <p:attrName>style.visibility</p:attrName>
                                        </p:attrNameLst>
                                      </p:cBhvr>
                                      <p:to>
                                        <p:strVal val="visible"/>
                                      </p:to>
                                    </p:set>
                                    <p:animEffect transition="in" filter="fade">
                                      <p:cBhvr>
                                        <p:cTn id="37" dur="200"/>
                                        <p:tgtEl>
                                          <p:spTgt spid="4847"/>
                                        </p:tgtEl>
                                      </p:cBhvr>
                                    </p:animEffect>
                                  </p:childTnLst>
                                </p:cTn>
                              </p:par>
                              <p:par>
                                <p:cTn id="38" presetID="10" presetClass="entr" presetSubtype="0" fill="hold" nodeType="withEffect">
                                  <p:stCondLst>
                                    <p:cond delay="0"/>
                                  </p:stCondLst>
                                  <p:childTnLst>
                                    <p:set>
                                      <p:cBhvr>
                                        <p:cTn id="39" dur="1" fill="hold">
                                          <p:stCondLst>
                                            <p:cond delay="0"/>
                                          </p:stCondLst>
                                        </p:cTn>
                                        <p:tgtEl>
                                          <p:spTgt spid="4850"/>
                                        </p:tgtEl>
                                        <p:attrNameLst>
                                          <p:attrName>style.visibility</p:attrName>
                                        </p:attrNameLst>
                                      </p:cBhvr>
                                      <p:to>
                                        <p:strVal val="visible"/>
                                      </p:to>
                                    </p:set>
                                    <p:animEffect transition="in" filter="fade">
                                      <p:cBhvr>
                                        <p:cTn id="40" dur="200"/>
                                        <p:tgtEl>
                                          <p:spTgt spid="4850"/>
                                        </p:tgtEl>
                                      </p:cBhvr>
                                    </p:animEffect>
                                  </p:childTnLst>
                                </p:cTn>
                              </p:par>
                              <p:par>
                                <p:cTn id="41" presetID="10" presetClass="entr" presetSubtype="0" fill="hold" nodeType="withEffect">
                                  <p:stCondLst>
                                    <p:cond delay="0"/>
                                  </p:stCondLst>
                                  <p:childTnLst>
                                    <p:set>
                                      <p:cBhvr>
                                        <p:cTn id="42" dur="1" fill="hold">
                                          <p:stCondLst>
                                            <p:cond delay="0"/>
                                          </p:stCondLst>
                                        </p:cTn>
                                        <p:tgtEl>
                                          <p:spTgt spid="4851"/>
                                        </p:tgtEl>
                                        <p:attrNameLst>
                                          <p:attrName>style.visibility</p:attrName>
                                        </p:attrNameLst>
                                      </p:cBhvr>
                                      <p:to>
                                        <p:strVal val="visible"/>
                                      </p:to>
                                    </p:set>
                                    <p:animEffect transition="in" filter="fade">
                                      <p:cBhvr>
                                        <p:cTn id="43" dur="200"/>
                                        <p:tgtEl>
                                          <p:spTgt spid="4851"/>
                                        </p:tgtEl>
                                      </p:cBhvr>
                                    </p:animEffect>
                                  </p:childTnLst>
                                </p:cTn>
                              </p:par>
                              <p:par>
                                <p:cTn id="44" presetID="10" presetClass="entr" presetSubtype="0" fill="hold" nodeType="withEffect">
                                  <p:stCondLst>
                                    <p:cond delay="0"/>
                                  </p:stCondLst>
                                  <p:childTnLst>
                                    <p:set>
                                      <p:cBhvr>
                                        <p:cTn id="45" dur="1" fill="hold">
                                          <p:stCondLst>
                                            <p:cond delay="0"/>
                                          </p:stCondLst>
                                        </p:cTn>
                                        <p:tgtEl>
                                          <p:spTgt spid="4855"/>
                                        </p:tgtEl>
                                        <p:attrNameLst>
                                          <p:attrName>style.visibility</p:attrName>
                                        </p:attrNameLst>
                                      </p:cBhvr>
                                      <p:to>
                                        <p:strVal val="visible"/>
                                      </p:to>
                                    </p:set>
                                    <p:animEffect transition="in" filter="fade">
                                      <p:cBhvr>
                                        <p:cTn id="46" dur="200"/>
                                        <p:tgtEl>
                                          <p:spTgt spid="4855"/>
                                        </p:tgtEl>
                                      </p:cBhvr>
                                    </p:animEffect>
                                  </p:childTnLst>
                                </p:cTn>
                              </p:par>
                              <p:par>
                                <p:cTn id="47" presetID="10" presetClass="entr" presetSubtype="0" fill="hold" nodeType="withEffect">
                                  <p:stCondLst>
                                    <p:cond delay="0"/>
                                  </p:stCondLst>
                                  <p:childTnLst>
                                    <p:set>
                                      <p:cBhvr>
                                        <p:cTn id="48" dur="1" fill="hold">
                                          <p:stCondLst>
                                            <p:cond delay="0"/>
                                          </p:stCondLst>
                                        </p:cTn>
                                        <p:tgtEl>
                                          <p:spTgt spid="4852"/>
                                        </p:tgtEl>
                                        <p:attrNameLst>
                                          <p:attrName>style.visibility</p:attrName>
                                        </p:attrNameLst>
                                      </p:cBhvr>
                                      <p:to>
                                        <p:strVal val="visible"/>
                                      </p:to>
                                    </p:set>
                                    <p:animEffect transition="in" filter="fade">
                                      <p:cBhvr>
                                        <p:cTn id="49" dur="200"/>
                                        <p:tgtEl>
                                          <p:spTgt spid="4852"/>
                                        </p:tgtEl>
                                      </p:cBhvr>
                                    </p:animEffect>
                                  </p:childTnLst>
                                </p:cTn>
                              </p:par>
                              <p:par>
                                <p:cTn id="50" presetID="10" presetClass="entr" presetSubtype="0" fill="hold" nodeType="withEffect">
                                  <p:stCondLst>
                                    <p:cond delay="0"/>
                                  </p:stCondLst>
                                  <p:childTnLst>
                                    <p:set>
                                      <p:cBhvr>
                                        <p:cTn id="51" dur="1" fill="hold">
                                          <p:stCondLst>
                                            <p:cond delay="0"/>
                                          </p:stCondLst>
                                        </p:cTn>
                                        <p:tgtEl>
                                          <p:spTgt spid="4853"/>
                                        </p:tgtEl>
                                        <p:attrNameLst>
                                          <p:attrName>style.visibility</p:attrName>
                                        </p:attrNameLst>
                                      </p:cBhvr>
                                      <p:to>
                                        <p:strVal val="visible"/>
                                      </p:to>
                                    </p:set>
                                    <p:animEffect transition="in" filter="fade">
                                      <p:cBhvr>
                                        <p:cTn id="52" dur="200"/>
                                        <p:tgtEl>
                                          <p:spTgt spid="4853"/>
                                        </p:tgtEl>
                                      </p:cBhvr>
                                    </p:animEffect>
                                  </p:childTnLst>
                                </p:cTn>
                              </p:par>
                              <p:par>
                                <p:cTn id="53" presetID="10" presetClass="entr" presetSubtype="0" fill="hold" nodeType="withEffect">
                                  <p:stCondLst>
                                    <p:cond delay="0"/>
                                  </p:stCondLst>
                                  <p:childTnLst>
                                    <p:set>
                                      <p:cBhvr>
                                        <p:cTn id="54" dur="1" fill="hold">
                                          <p:stCondLst>
                                            <p:cond delay="0"/>
                                          </p:stCondLst>
                                        </p:cTn>
                                        <p:tgtEl>
                                          <p:spTgt spid="4856"/>
                                        </p:tgtEl>
                                        <p:attrNameLst>
                                          <p:attrName>style.visibility</p:attrName>
                                        </p:attrNameLst>
                                      </p:cBhvr>
                                      <p:to>
                                        <p:strVal val="visible"/>
                                      </p:to>
                                    </p:set>
                                    <p:animEffect transition="in" filter="fade">
                                      <p:cBhvr>
                                        <p:cTn id="55" dur="200"/>
                                        <p:tgtEl>
                                          <p:spTgt spid="4856"/>
                                        </p:tgtEl>
                                      </p:cBhvr>
                                    </p:animEffect>
                                  </p:childTnLst>
                                </p:cTn>
                              </p:par>
                              <p:par>
                                <p:cTn id="56" presetID="10" presetClass="entr" presetSubtype="0" fill="hold" nodeType="withEffect">
                                  <p:stCondLst>
                                    <p:cond delay="0"/>
                                  </p:stCondLst>
                                  <p:childTnLst>
                                    <p:set>
                                      <p:cBhvr>
                                        <p:cTn id="57" dur="1" fill="hold">
                                          <p:stCondLst>
                                            <p:cond delay="0"/>
                                          </p:stCondLst>
                                        </p:cTn>
                                        <p:tgtEl>
                                          <p:spTgt spid="4854"/>
                                        </p:tgtEl>
                                        <p:attrNameLst>
                                          <p:attrName>style.visibility</p:attrName>
                                        </p:attrNameLst>
                                      </p:cBhvr>
                                      <p:to>
                                        <p:strVal val="visible"/>
                                      </p:to>
                                    </p:set>
                                    <p:animEffect transition="in" filter="fade">
                                      <p:cBhvr>
                                        <p:cTn id="58" dur="200"/>
                                        <p:tgtEl>
                                          <p:spTgt spid="4854"/>
                                        </p:tgtEl>
                                      </p:cBhvr>
                                    </p:animEffect>
                                  </p:childTnLst>
                                </p:cTn>
                              </p:par>
                              <p:par>
                                <p:cTn id="59" presetID="10" presetClass="entr" presetSubtype="0" fill="hold" nodeType="withEffect">
                                  <p:stCondLst>
                                    <p:cond delay="0"/>
                                  </p:stCondLst>
                                  <p:childTnLst>
                                    <p:set>
                                      <p:cBhvr>
                                        <p:cTn id="60" dur="1" fill="hold">
                                          <p:stCondLst>
                                            <p:cond delay="0"/>
                                          </p:stCondLst>
                                        </p:cTn>
                                        <p:tgtEl>
                                          <p:spTgt spid="4857"/>
                                        </p:tgtEl>
                                        <p:attrNameLst>
                                          <p:attrName>style.visibility</p:attrName>
                                        </p:attrNameLst>
                                      </p:cBhvr>
                                      <p:to>
                                        <p:strVal val="visible"/>
                                      </p:to>
                                    </p:set>
                                    <p:animEffect transition="in" filter="fade">
                                      <p:cBhvr>
                                        <p:cTn id="61" dur="200"/>
                                        <p:tgtEl>
                                          <p:spTgt spid="4857"/>
                                        </p:tgtEl>
                                      </p:cBhvr>
                                    </p:animEffect>
                                  </p:childTnLst>
                                </p:cTn>
                              </p:par>
                              <p:par>
                                <p:cTn id="62" presetID="10" presetClass="entr" presetSubtype="0" fill="hold" nodeType="withEffect">
                                  <p:stCondLst>
                                    <p:cond delay="0"/>
                                  </p:stCondLst>
                                  <p:childTnLst>
                                    <p:set>
                                      <p:cBhvr>
                                        <p:cTn id="63" dur="1" fill="hold">
                                          <p:stCondLst>
                                            <p:cond delay="0"/>
                                          </p:stCondLst>
                                        </p:cTn>
                                        <p:tgtEl>
                                          <p:spTgt spid="4861"/>
                                        </p:tgtEl>
                                        <p:attrNameLst>
                                          <p:attrName>style.visibility</p:attrName>
                                        </p:attrNameLst>
                                      </p:cBhvr>
                                      <p:to>
                                        <p:strVal val="visible"/>
                                      </p:to>
                                    </p:set>
                                    <p:animEffect transition="in" filter="fade">
                                      <p:cBhvr>
                                        <p:cTn id="64" dur="200"/>
                                        <p:tgtEl>
                                          <p:spTgt spid="4861"/>
                                        </p:tgtEl>
                                      </p:cBhvr>
                                    </p:animEffect>
                                  </p:childTnLst>
                                </p:cTn>
                              </p:par>
                              <p:par>
                                <p:cTn id="65" presetID="10" presetClass="entr" presetSubtype="0" fill="hold" nodeType="withEffect">
                                  <p:stCondLst>
                                    <p:cond delay="0"/>
                                  </p:stCondLst>
                                  <p:childTnLst>
                                    <p:set>
                                      <p:cBhvr>
                                        <p:cTn id="66" dur="1" fill="hold">
                                          <p:stCondLst>
                                            <p:cond delay="0"/>
                                          </p:stCondLst>
                                        </p:cTn>
                                        <p:tgtEl>
                                          <p:spTgt spid="4858"/>
                                        </p:tgtEl>
                                        <p:attrNameLst>
                                          <p:attrName>style.visibility</p:attrName>
                                        </p:attrNameLst>
                                      </p:cBhvr>
                                      <p:to>
                                        <p:strVal val="visible"/>
                                      </p:to>
                                    </p:set>
                                    <p:animEffect transition="in" filter="fade">
                                      <p:cBhvr>
                                        <p:cTn id="67" dur="200"/>
                                        <p:tgtEl>
                                          <p:spTgt spid="4858"/>
                                        </p:tgtEl>
                                      </p:cBhvr>
                                    </p:animEffect>
                                  </p:childTnLst>
                                </p:cTn>
                              </p:par>
                              <p:par>
                                <p:cTn id="68" presetID="10" presetClass="entr" presetSubtype="0" fill="hold" nodeType="withEffect">
                                  <p:stCondLst>
                                    <p:cond delay="0"/>
                                  </p:stCondLst>
                                  <p:childTnLst>
                                    <p:set>
                                      <p:cBhvr>
                                        <p:cTn id="69" dur="1" fill="hold">
                                          <p:stCondLst>
                                            <p:cond delay="0"/>
                                          </p:stCondLst>
                                        </p:cTn>
                                        <p:tgtEl>
                                          <p:spTgt spid="4859"/>
                                        </p:tgtEl>
                                        <p:attrNameLst>
                                          <p:attrName>style.visibility</p:attrName>
                                        </p:attrNameLst>
                                      </p:cBhvr>
                                      <p:to>
                                        <p:strVal val="visible"/>
                                      </p:to>
                                    </p:set>
                                    <p:animEffect transition="in" filter="fade">
                                      <p:cBhvr>
                                        <p:cTn id="70" dur="200"/>
                                        <p:tgtEl>
                                          <p:spTgt spid="4859"/>
                                        </p:tgtEl>
                                      </p:cBhvr>
                                    </p:animEffect>
                                  </p:childTnLst>
                                </p:cTn>
                              </p:par>
                              <p:par>
                                <p:cTn id="71" presetID="10" presetClass="entr" presetSubtype="0" fill="hold" nodeType="withEffect">
                                  <p:stCondLst>
                                    <p:cond delay="0"/>
                                  </p:stCondLst>
                                  <p:childTnLst>
                                    <p:set>
                                      <p:cBhvr>
                                        <p:cTn id="72" dur="1" fill="hold">
                                          <p:stCondLst>
                                            <p:cond delay="0"/>
                                          </p:stCondLst>
                                        </p:cTn>
                                        <p:tgtEl>
                                          <p:spTgt spid="4862"/>
                                        </p:tgtEl>
                                        <p:attrNameLst>
                                          <p:attrName>style.visibility</p:attrName>
                                        </p:attrNameLst>
                                      </p:cBhvr>
                                      <p:to>
                                        <p:strVal val="visible"/>
                                      </p:to>
                                    </p:set>
                                    <p:animEffect transition="in" filter="fade">
                                      <p:cBhvr>
                                        <p:cTn id="73" dur="200"/>
                                        <p:tgtEl>
                                          <p:spTgt spid="4862"/>
                                        </p:tgtEl>
                                      </p:cBhvr>
                                    </p:animEffect>
                                  </p:childTnLst>
                                </p:cTn>
                              </p:par>
                              <p:par>
                                <p:cTn id="74" presetID="10" presetClass="entr" presetSubtype="0" fill="hold" nodeType="withEffect">
                                  <p:stCondLst>
                                    <p:cond delay="0"/>
                                  </p:stCondLst>
                                  <p:childTnLst>
                                    <p:set>
                                      <p:cBhvr>
                                        <p:cTn id="75" dur="1" fill="hold">
                                          <p:stCondLst>
                                            <p:cond delay="0"/>
                                          </p:stCondLst>
                                        </p:cTn>
                                        <p:tgtEl>
                                          <p:spTgt spid="4860"/>
                                        </p:tgtEl>
                                        <p:attrNameLst>
                                          <p:attrName>style.visibility</p:attrName>
                                        </p:attrNameLst>
                                      </p:cBhvr>
                                      <p:to>
                                        <p:strVal val="visible"/>
                                      </p:to>
                                    </p:set>
                                    <p:animEffect transition="in" filter="fade">
                                      <p:cBhvr>
                                        <p:cTn id="76" dur="200"/>
                                        <p:tgtEl>
                                          <p:spTgt spid="4860"/>
                                        </p:tgtEl>
                                      </p:cBhvr>
                                    </p:animEffect>
                                  </p:childTnLst>
                                </p:cTn>
                              </p:par>
                              <p:par>
                                <p:cTn id="77" presetID="10" presetClass="entr" presetSubtype="0" fill="hold" nodeType="withEffect">
                                  <p:stCondLst>
                                    <p:cond delay="0"/>
                                  </p:stCondLst>
                                  <p:childTnLst>
                                    <p:set>
                                      <p:cBhvr>
                                        <p:cTn id="78" dur="1" fill="hold">
                                          <p:stCondLst>
                                            <p:cond delay="0"/>
                                          </p:stCondLst>
                                        </p:cTn>
                                        <p:tgtEl>
                                          <p:spTgt spid="4863"/>
                                        </p:tgtEl>
                                        <p:attrNameLst>
                                          <p:attrName>style.visibility</p:attrName>
                                        </p:attrNameLst>
                                      </p:cBhvr>
                                      <p:to>
                                        <p:strVal val="visible"/>
                                      </p:to>
                                    </p:set>
                                    <p:animEffect transition="in" filter="fade">
                                      <p:cBhvr>
                                        <p:cTn id="79" dur="200"/>
                                        <p:tgtEl>
                                          <p:spTgt spid="4863"/>
                                        </p:tgtEl>
                                      </p:cBhvr>
                                    </p:animEffect>
                                  </p:childTnLst>
                                </p:cTn>
                              </p:par>
                              <p:par>
                                <p:cTn id="80" presetID="10" presetClass="entr" presetSubtype="0" fill="hold" nodeType="withEffect">
                                  <p:stCondLst>
                                    <p:cond delay="0"/>
                                  </p:stCondLst>
                                  <p:childTnLst>
                                    <p:set>
                                      <p:cBhvr>
                                        <p:cTn id="81" dur="1" fill="hold">
                                          <p:stCondLst>
                                            <p:cond delay="0"/>
                                          </p:stCondLst>
                                        </p:cTn>
                                        <p:tgtEl>
                                          <p:spTgt spid="4867"/>
                                        </p:tgtEl>
                                        <p:attrNameLst>
                                          <p:attrName>style.visibility</p:attrName>
                                        </p:attrNameLst>
                                      </p:cBhvr>
                                      <p:to>
                                        <p:strVal val="visible"/>
                                      </p:to>
                                    </p:set>
                                    <p:animEffect transition="in" filter="fade">
                                      <p:cBhvr>
                                        <p:cTn id="82" dur="200"/>
                                        <p:tgtEl>
                                          <p:spTgt spid="4867"/>
                                        </p:tgtEl>
                                      </p:cBhvr>
                                    </p:animEffect>
                                  </p:childTnLst>
                                </p:cTn>
                              </p:par>
                              <p:par>
                                <p:cTn id="83" presetID="10" presetClass="entr" presetSubtype="0" fill="hold" nodeType="withEffect">
                                  <p:stCondLst>
                                    <p:cond delay="0"/>
                                  </p:stCondLst>
                                  <p:childTnLst>
                                    <p:set>
                                      <p:cBhvr>
                                        <p:cTn id="84" dur="1" fill="hold">
                                          <p:stCondLst>
                                            <p:cond delay="0"/>
                                          </p:stCondLst>
                                        </p:cTn>
                                        <p:tgtEl>
                                          <p:spTgt spid="4864"/>
                                        </p:tgtEl>
                                        <p:attrNameLst>
                                          <p:attrName>style.visibility</p:attrName>
                                        </p:attrNameLst>
                                      </p:cBhvr>
                                      <p:to>
                                        <p:strVal val="visible"/>
                                      </p:to>
                                    </p:set>
                                    <p:animEffect transition="in" filter="fade">
                                      <p:cBhvr>
                                        <p:cTn id="85" dur="200"/>
                                        <p:tgtEl>
                                          <p:spTgt spid="4864"/>
                                        </p:tgtEl>
                                      </p:cBhvr>
                                    </p:animEffect>
                                  </p:childTnLst>
                                </p:cTn>
                              </p:par>
                              <p:par>
                                <p:cTn id="86" presetID="10" presetClass="entr" presetSubtype="0" fill="hold" nodeType="withEffect">
                                  <p:stCondLst>
                                    <p:cond delay="0"/>
                                  </p:stCondLst>
                                  <p:childTnLst>
                                    <p:set>
                                      <p:cBhvr>
                                        <p:cTn id="87" dur="1" fill="hold">
                                          <p:stCondLst>
                                            <p:cond delay="0"/>
                                          </p:stCondLst>
                                        </p:cTn>
                                        <p:tgtEl>
                                          <p:spTgt spid="4865"/>
                                        </p:tgtEl>
                                        <p:attrNameLst>
                                          <p:attrName>style.visibility</p:attrName>
                                        </p:attrNameLst>
                                      </p:cBhvr>
                                      <p:to>
                                        <p:strVal val="visible"/>
                                      </p:to>
                                    </p:set>
                                    <p:animEffect transition="in" filter="fade">
                                      <p:cBhvr>
                                        <p:cTn id="88" dur="200"/>
                                        <p:tgtEl>
                                          <p:spTgt spid="4865"/>
                                        </p:tgtEl>
                                      </p:cBhvr>
                                    </p:animEffect>
                                  </p:childTnLst>
                                </p:cTn>
                              </p:par>
                              <p:par>
                                <p:cTn id="89" presetID="10" presetClass="entr" presetSubtype="0" fill="hold" nodeType="withEffect">
                                  <p:stCondLst>
                                    <p:cond delay="0"/>
                                  </p:stCondLst>
                                  <p:childTnLst>
                                    <p:set>
                                      <p:cBhvr>
                                        <p:cTn id="90" dur="1" fill="hold">
                                          <p:stCondLst>
                                            <p:cond delay="0"/>
                                          </p:stCondLst>
                                        </p:cTn>
                                        <p:tgtEl>
                                          <p:spTgt spid="4868"/>
                                        </p:tgtEl>
                                        <p:attrNameLst>
                                          <p:attrName>style.visibility</p:attrName>
                                        </p:attrNameLst>
                                      </p:cBhvr>
                                      <p:to>
                                        <p:strVal val="visible"/>
                                      </p:to>
                                    </p:set>
                                    <p:animEffect transition="in" filter="fade">
                                      <p:cBhvr>
                                        <p:cTn id="91" dur="200"/>
                                        <p:tgtEl>
                                          <p:spTgt spid="4868"/>
                                        </p:tgtEl>
                                      </p:cBhvr>
                                    </p:animEffect>
                                  </p:childTnLst>
                                </p:cTn>
                              </p:par>
                            </p:childTnLst>
                          </p:cTn>
                        </p:par>
                        <p:par>
                          <p:cTn id="92" fill="hold">
                            <p:stCondLst>
                              <p:cond delay="200"/>
                            </p:stCondLst>
                            <p:childTnLst>
                              <p:par>
                                <p:cTn id="93" presetID="10" presetClass="entr" presetSubtype="0" fill="hold" nodeType="afterEffect">
                                  <p:stCondLst>
                                    <p:cond delay="0"/>
                                  </p:stCondLst>
                                  <p:childTnLst>
                                    <p:set>
                                      <p:cBhvr>
                                        <p:cTn id="94" dur="1" fill="hold">
                                          <p:stCondLst>
                                            <p:cond delay="0"/>
                                          </p:stCondLst>
                                        </p:cTn>
                                        <p:tgtEl>
                                          <p:spTgt spid="4885"/>
                                        </p:tgtEl>
                                        <p:attrNameLst>
                                          <p:attrName>style.visibility</p:attrName>
                                        </p:attrNameLst>
                                      </p:cBhvr>
                                      <p:to>
                                        <p:strVal val="visible"/>
                                      </p:to>
                                    </p:set>
                                    <p:animEffect transition="in" filter="fade">
                                      <p:cBhvr>
                                        <p:cTn id="95" dur="250"/>
                                        <p:tgtEl>
                                          <p:spTgt spid="4885"/>
                                        </p:tgtEl>
                                      </p:cBhvr>
                                    </p:animEffect>
                                  </p:childTnLst>
                                </p:cTn>
                              </p:par>
                              <p:par>
                                <p:cTn id="96" presetID="10" presetClass="entr" presetSubtype="0" fill="hold" nodeType="withEffect">
                                  <p:stCondLst>
                                    <p:cond delay="0"/>
                                  </p:stCondLst>
                                  <p:childTnLst>
                                    <p:set>
                                      <p:cBhvr>
                                        <p:cTn id="97" dur="1" fill="hold">
                                          <p:stCondLst>
                                            <p:cond delay="0"/>
                                          </p:stCondLst>
                                        </p:cTn>
                                        <p:tgtEl>
                                          <p:spTgt spid="4892"/>
                                        </p:tgtEl>
                                        <p:attrNameLst>
                                          <p:attrName>style.visibility</p:attrName>
                                        </p:attrNameLst>
                                      </p:cBhvr>
                                      <p:to>
                                        <p:strVal val="visible"/>
                                      </p:to>
                                    </p:set>
                                    <p:animEffect transition="in" filter="fade">
                                      <p:cBhvr>
                                        <p:cTn id="98" dur="250"/>
                                        <p:tgtEl>
                                          <p:spTgt spid="4892"/>
                                        </p:tgtEl>
                                      </p:cBhvr>
                                    </p:animEffect>
                                  </p:childTnLst>
                                </p:cTn>
                              </p:par>
                              <p:par>
                                <p:cTn id="99" presetID="10" presetClass="entr" presetSubtype="0" fill="hold" nodeType="withEffect">
                                  <p:stCondLst>
                                    <p:cond delay="0"/>
                                  </p:stCondLst>
                                  <p:childTnLst>
                                    <p:set>
                                      <p:cBhvr>
                                        <p:cTn id="100" dur="1" fill="hold">
                                          <p:stCondLst>
                                            <p:cond delay="0"/>
                                          </p:stCondLst>
                                        </p:cTn>
                                        <p:tgtEl>
                                          <p:spTgt spid="4893"/>
                                        </p:tgtEl>
                                        <p:attrNameLst>
                                          <p:attrName>style.visibility</p:attrName>
                                        </p:attrNameLst>
                                      </p:cBhvr>
                                      <p:to>
                                        <p:strVal val="visible"/>
                                      </p:to>
                                    </p:set>
                                    <p:animEffect transition="in" filter="fade">
                                      <p:cBhvr>
                                        <p:cTn id="101" dur="250"/>
                                        <p:tgtEl>
                                          <p:spTgt spid="4893"/>
                                        </p:tgtEl>
                                      </p:cBhvr>
                                    </p:animEffect>
                                  </p:childTnLst>
                                </p:cTn>
                              </p:par>
                              <p:par>
                                <p:cTn id="102" presetID="10" presetClass="entr" presetSubtype="0" fill="hold" nodeType="withEffect">
                                  <p:stCondLst>
                                    <p:cond delay="0"/>
                                  </p:stCondLst>
                                  <p:childTnLst>
                                    <p:set>
                                      <p:cBhvr>
                                        <p:cTn id="103" dur="1" fill="hold">
                                          <p:stCondLst>
                                            <p:cond delay="0"/>
                                          </p:stCondLst>
                                        </p:cTn>
                                        <p:tgtEl>
                                          <p:spTgt spid="4889"/>
                                        </p:tgtEl>
                                        <p:attrNameLst>
                                          <p:attrName>style.visibility</p:attrName>
                                        </p:attrNameLst>
                                      </p:cBhvr>
                                      <p:to>
                                        <p:strVal val="visible"/>
                                      </p:to>
                                    </p:set>
                                    <p:animEffect transition="in" filter="fade">
                                      <p:cBhvr>
                                        <p:cTn id="104" dur="250"/>
                                        <p:tgtEl>
                                          <p:spTgt spid="4889"/>
                                        </p:tgtEl>
                                      </p:cBhvr>
                                    </p:animEffect>
                                  </p:childTnLst>
                                </p:cTn>
                              </p:par>
                              <p:par>
                                <p:cTn id="105" presetID="10" presetClass="entr" presetSubtype="0" fill="hold" nodeType="withEffect">
                                  <p:stCondLst>
                                    <p:cond delay="0"/>
                                  </p:stCondLst>
                                  <p:childTnLst>
                                    <p:set>
                                      <p:cBhvr>
                                        <p:cTn id="106" dur="1" fill="hold">
                                          <p:stCondLst>
                                            <p:cond delay="0"/>
                                          </p:stCondLst>
                                        </p:cTn>
                                        <p:tgtEl>
                                          <p:spTgt spid="4886"/>
                                        </p:tgtEl>
                                        <p:attrNameLst>
                                          <p:attrName>style.visibility</p:attrName>
                                        </p:attrNameLst>
                                      </p:cBhvr>
                                      <p:to>
                                        <p:strVal val="visible"/>
                                      </p:to>
                                    </p:set>
                                    <p:animEffect transition="in" filter="fade">
                                      <p:cBhvr>
                                        <p:cTn id="107" dur="250"/>
                                        <p:tgtEl>
                                          <p:spTgt spid="4886"/>
                                        </p:tgtEl>
                                      </p:cBhvr>
                                    </p:animEffect>
                                  </p:childTnLst>
                                </p:cTn>
                              </p:par>
                              <p:par>
                                <p:cTn id="108" presetID="10" presetClass="entr" presetSubtype="0" fill="hold" nodeType="withEffect">
                                  <p:stCondLst>
                                    <p:cond delay="0"/>
                                  </p:stCondLst>
                                  <p:childTnLst>
                                    <p:set>
                                      <p:cBhvr>
                                        <p:cTn id="109" dur="1" fill="hold">
                                          <p:stCondLst>
                                            <p:cond delay="0"/>
                                          </p:stCondLst>
                                        </p:cTn>
                                        <p:tgtEl>
                                          <p:spTgt spid="4894"/>
                                        </p:tgtEl>
                                        <p:attrNameLst>
                                          <p:attrName>style.visibility</p:attrName>
                                        </p:attrNameLst>
                                      </p:cBhvr>
                                      <p:to>
                                        <p:strVal val="visible"/>
                                      </p:to>
                                    </p:set>
                                    <p:animEffect transition="in" filter="fade">
                                      <p:cBhvr>
                                        <p:cTn id="110" dur="250"/>
                                        <p:tgtEl>
                                          <p:spTgt spid="4894"/>
                                        </p:tgtEl>
                                      </p:cBhvr>
                                    </p:animEffect>
                                  </p:childTnLst>
                                </p:cTn>
                              </p:par>
                              <p:par>
                                <p:cTn id="111" presetID="10" presetClass="entr" presetSubtype="0" fill="hold" nodeType="withEffect">
                                  <p:stCondLst>
                                    <p:cond delay="0"/>
                                  </p:stCondLst>
                                  <p:childTnLst>
                                    <p:set>
                                      <p:cBhvr>
                                        <p:cTn id="112" dur="1" fill="hold">
                                          <p:stCondLst>
                                            <p:cond delay="0"/>
                                          </p:stCondLst>
                                        </p:cTn>
                                        <p:tgtEl>
                                          <p:spTgt spid="4891"/>
                                        </p:tgtEl>
                                        <p:attrNameLst>
                                          <p:attrName>style.visibility</p:attrName>
                                        </p:attrNameLst>
                                      </p:cBhvr>
                                      <p:to>
                                        <p:strVal val="visible"/>
                                      </p:to>
                                    </p:set>
                                    <p:animEffect transition="in" filter="fade">
                                      <p:cBhvr>
                                        <p:cTn id="113" dur="250"/>
                                        <p:tgtEl>
                                          <p:spTgt spid="4891"/>
                                        </p:tgtEl>
                                      </p:cBhvr>
                                    </p:animEffect>
                                  </p:childTnLst>
                                </p:cTn>
                              </p:par>
                              <p:par>
                                <p:cTn id="114" presetID="10" presetClass="entr" presetSubtype="0" fill="hold" nodeType="withEffect">
                                  <p:stCondLst>
                                    <p:cond delay="0"/>
                                  </p:stCondLst>
                                  <p:childTnLst>
                                    <p:set>
                                      <p:cBhvr>
                                        <p:cTn id="115" dur="1" fill="hold">
                                          <p:stCondLst>
                                            <p:cond delay="0"/>
                                          </p:stCondLst>
                                        </p:cTn>
                                        <p:tgtEl>
                                          <p:spTgt spid="4890"/>
                                        </p:tgtEl>
                                        <p:attrNameLst>
                                          <p:attrName>style.visibility</p:attrName>
                                        </p:attrNameLst>
                                      </p:cBhvr>
                                      <p:to>
                                        <p:strVal val="visible"/>
                                      </p:to>
                                    </p:set>
                                    <p:animEffect transition="in" filter="fade">
                                      <p:cBhvr>
                                        <p:cTn id="116" dur="250"/>
                                        <p:tgtEl>
                                          <p:spTgt spid="4890"/>
                                        </p:tgtEl>
                                      </p:cBhvr>
                                    </p:animEffect>
                                  </p:childTnLst>
                                </p:cTn>
                              </p:par>
                            </p:childTnLst>
                          </p:cTn>
                        </p:par>
                      </p:childTnLst>
                    </p:cTn>
                  </p:par>
                  <p:par>
                    <p:cTn id="117" fill="hold">
                      <p:stCondLst>
                        <p:cond delay="indefinite"/>
                      </p:stCondLst>
                      <p:childTnLst>
                        <p:par>
                          <p:cTn id="118" fill="hold">
                            <p:stCondLst>
                              <p:cond delay="0"/>
                            </p:stCondLst>
                            <p:childTnLst>
                              <p:par>
                                <p:cTn id="119" presetID="26" presetClass="emph" presetSubtype="0" fill="hold" grpId="0" nodeType="clickEffect">
                                  <p:stCondLst>
                                    <p:cond delay="0"/>
                                  </p:stCondLst>
                                  <p:childTnLst>
                                    <p:animEffect transition="out" filter="fade">
                                      <p:cBhvr>
                                        <p:cTn id="120" dur="500" tmFilter="0, 0; .2, .5; .8, .5; 1, 0"/>
                                        <p:tgtEl>
                                          <p:spTgt spid="4852"/>
                                        </p:tgtEl>
                                      </p:cBhvr>
                                    </p:animEffect>
                                    <p:animScale>
                                      <p:cBhvr>
                                        <p:cTn id="121" dur="250" autoRev="1" fill="hold"/>
                                        <p:tgtEl>
                                          <p:spTgt spid="4852"/>
                                        </p:tgtEl>
                                      </p:cBhvr>
                                      <p:by x="105000" y="105000"/>
                                    </p:animScale>
                                  </p:childTnLst>
                                </p:cTn>
                              </p:par>
                            </p:childTnLst>
                          </p:cTn>
                        </p:par>
                        <p:par>
                          <p:cTn id="122" fill="hold">
                            <p:stCondLst>
                              <p:cond delay="500"/>
                            </p:stCondLst>
                            <p:childTnLst>
                              <p:par>
                                <p:cTn id="123" presetID="26" presetClass="emph" presetSubtype="0" fill="hold" grpId="0" nodeType="afterEffect">
                                  <p:stCondLst>
                                    <p:cond delay="0"/>
                                  </p:stCondLst>
                                  <p:childTnLst>
                                    <p:animEffect transition="out" filter="fade">
                                      <p:cBhvr>
                                        <p:cTn id="124" dur="500" tmFilter="0, 0; .2, .5; .8, .5; 1, 0"/>
                                        <p:tgtEl>
                                          <p:spTgt spid="4853"/>
                                        </p:tgtEl>
                                      </p:cBhvr>
                                    </p:animEffect>
                                    <p:animScale>
                                      <p:cBhvr>
                                        <p:cTn id="125" dur="250" autoRev="1" fill="hold"/>
                                        <p:tgtEl>
                                          <p:spTgt spid="4853"/>
                                        </p:tgtEl>
                                      </p:cBhvr>
                                      <p:by x="105000" y="105000"/>
                                    </p:animScale>
                                  </p:childTnLst>
                                </p:cTn>
                              </p:par>
                              <p:par>
                                <p:cTn id="126" presetID="26" presetClass="emph" presetSubtype="0" fill="hold" grpId="0" nodeType="withEffect">
                                  <p:stCondLst>
                                    <p:cond delay="0"/>
                                  </p:stCondLst>
                                  <p:childTnLst>
                                    <p:animEffect transition="out" filter="fade">
                                      <p:cBhvr>
                                        <p:cTn id="127" dur="500" tmFilter="0, 0; .2, .5; .8, .5; 1, 0"/>
                                        <p:tgtEl>
                                          <p:spTgt spid="4854"/>
                                        </p:tgtEl>
                                      </p:cBhvr>
                                    </p:animEffect>
                                    <p:animScale>
                                      <p:cBhvr>
                                        <p:cTn id="128" dur="250" autoRev="1" fill="hold"/>
                                        <p:tgtEl>
                                          <p:spTgt spid="4854"/>
                                        </p:tgtEl>
                                      </p:cBhvr>
                                      <p:by x="105000" y="105000"/>
                                    </p:animScale>
                                  </p:childTnLst>
                                </p:cTn>
                              </p:par>
                              <p:par>
                                <p:cTn id="129" presetID="26" presetClass="emph" presetSubtype="0" fill="hold" grpId="0" nodeType="withEffect">
                                  <p:stCondLst>
                                    <p:cond delay="0"/>
                                  </p:stCondLst>
                                  <p:childTnLst>
                                    <p:animEffect transition="out" filter="fade">
                                      <p:cBhvr>
                                        <p:cTn id="130" dur="500" tmFilter="0, 0; .2, .5; .8, .5; 1, 0"/>
                                        <p:tgtEl>
                                          <p:spTgt spid="4858"/>
                                        </p:tgtEl>
                                      </p:cBhvr>
                                    </p:animEffect>
                                    <p:animScale>
                                      <p:cBhvr>
                                        <p:cTn id="131" dur="250" autoRev="1" fill="hold"/>
                                        <p:tgtEl>
                                          <p:spTgt spid="4858"/>
                                        </p:tgtEl>
                                      </p:cBhvr>
                                      <p:by x="105000" y="105000"/>
                                    </p:animScale>
                                  </p:childTnLst>
                                </p:cTn>
                              </p:par>
                              <p:par>
                                <p:cTn id="132" presetID="26" presetClass="emph" presetSubtype="0" fill="hold" grpId="0" nodeType="withEffect">
                                  <p:stCondLst>
                                    <p:cond delay="0"/>
                                  </p:stCondLst>
                                  <p:childTnLst>
                                    <p:animEffect transition="out" filter="fade">
                                      <p:cBhvr>
                                        <p:cTn id="133" dur="500" tmFilter="0, 0; .2, .5; .8, .5; 1, 0"/>
                                        <p:tgtEl>
                                          <p:spTgt spid="4859"/>
                                        </p:tgtEl>
                                      </p:cBhvr>
                                    </p:animEffect>
                                    <p:animScale>
                                      <p:cBhvr>
                                        <p:cTn id="134" dur="250" autoRev="1" fill="hold"/>
                                        <p:tgtEl>
                                          <p:spTgt spid="48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2" grpId="0" animBg="1"/>
      <p:bldP spid="4853" grpId="0" animBg="1"/>
      <p:bldP spid="4854" grpId="0" animBg="1"/>
      <p:bldP spid="4858" grpId="0" animBg="1"/>
      <p:bldP spid="4859"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4931"/>
        <p:cNvGrpSpPr/>
        <p:nvPr/>
      </p:nvGrpSpPr>
      <p:grpSpPr>
        <a:xfrm>
          <a:off x="0" y="0"/>
          <a:ext cx="0" cy="0"/>
          <a:chOff x="0" y="0"/>
          <a:chExt cx="0" cy="0"/>
        </a:xfrm>
      </p:grpSpPr>
      <p:sp>
        <p:nvSpPr>
          <p:cNvPr id="4932" name="Google Shape;4932;p170"/>
          <p:cNvSpPr txBox="1">
            <a:spLocks noGrp="1"/>
          </p:cNvSpPr>
          <p:nvPr>
            <p:ph type="body" idx="1"/>
          </p:nvPr>
        </p:nvSpPr>
        <p:spPr>
          <a:xfrm>
            <a:off x="468313" y="1341438"/>
            <a:ext cx="8145462" cy="50165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rgbClr val="FF6600"/>
              </a:buClr>
              <a:buSzPts val="1600"/>
              <a:buFont typeface="Noto Sans Symbols"/>
              <a:buNone/>
            </a:pPr>
            <a:r>
              <a:rPr lang="en-US" dirty="0">
                <a:latin typeface="Verdana"/>
                <a:ea typeface="Verdana"/>
                <a:cs typeface="Verdana"/>
                <a:sym typeface="Verdana"/>
              </a:rPr>
              <a:t> Specifying different types of rights</a:t>
            </a:r>
            <a:endParaRPr dirty="0"/>
          </a:p>
          <a:p>
            <a:pPr marL="342900" lvl="0" indent="-342900" algn="l" rtl="0">
              <a:spcBef>
                <a:spcPts val="400"/>
              </a:spcBef>
              <a:spcAft>
                <a:spcPts val="0"/>
              </a:spcAft>
              <a:buClr>
                <a:srgbClr val="FF6600"/>
              </a:buClr>
              <a:buSzPts val="1600"/>
              <a:buFont typeface="Noto Sans Symbols"/>
              <a:buNone/>
            </a:pPr>
            <a:endParaRPr dirty="0">
              <a:latin typeface="Verdana"/>
              <a:ea typeface="Verdana"/>
              <a:cs typeface="Verdana"/>
              <a:sym typeface="Verdana"/>
            </a:endParaRPr>
          </a:p>
          <a:p>
            <a:pPr marL="342900" lvl="0" indent="-342900" algn="l" rtl="0">
              <a:spcBef>
                <a:spcPts val="400"/>
              </a:spcBef>
              <a:spcAft>
                <a:spcPts val="0"/>
              </a:spcAft>
              <a:buClr>
                <a:srgbClr val="FF6600"/>
              </a:buClr>
              <a:buSzPts val="1600"/>
              <a:buFont typeface="Noto Sans Symbols"/>
              <a:buNone/>
            </a:pPr>
            <a:endParaRPr dirty="0">
              <a:latin typeface="Verdana"/>
              <a:ea typeface="Verdana"/>
              <a:cs typeface="Verdana"/>
              <a:sym typeface="Verdana"/>
            </a:endParaRPr>
          </a:p>
          <a:p>
            <a:pPr marL="342900" lvl="0" indent="-342900" algn="l" rtl="0">
              <a:spcBef>
                <a:spcPts val="400"/>
              </a:spcBef>
              <a:spcAft>
                <a:spcPts val="0"/>
              </a:spcAft>
              <a:buClr>
                <a:srgbClr val="FF6600"/>
              </a:buClr>
              <a:buSzPts val="1600"/>
              <a:buFont typeface="Noto Sans Symbols"/>
              <a:buNone/>
            </a:pPr>
            <a:endParaRPr dirty="0">
              <a:latin typeface="Verdana"/>
              <a:ea typeface="Verdana"/>
              <a:cs typeface="Verdana"/>
              <a:sym typeface="Verdana"/>
            </a:endParaRPr>
          </a:p>
          <a:p>
            <a:pPr marL="342900" lvl="0" indent="-342900" algn="l" rtl="0">
              <a:spcBef>
                <a:spcPts val="400"/>
              </a:spcBef>
              <a:spcAft>
                <a:spcPts val="0"/>
              </a:spcAft>
              <a:buClr>
                <a:srgbClr val="FF6600"/>
              </a:buClr>
              <a:buSzPts val="1600"/>
              <a:buFont typeface="Noto Sans Symbols"/>
              <a:buNone/>
            </a:pPr>
            <a:endParaRPr dirty="0">
              <a:latin typeface="Verdana"/>
              <a:ea typeface="Verdana"/>
              <a:cs typeface="Verdana"/>
              <a:sym typeface="Verdana"/>
            </a:endParaRPr>
          </a:p>
          <a:p>
            <a:pPr marL="342900" lvl="0" indent="-342900" algn="l" rtl="0">
              <a:spcBef>
                <a:spcPts val="400"/>
              </a:spcBef>
              <a:spcAft>
                <a:spcPts val="0"/>
              </a:spcAft>
              <a:buClr>
                <a:srgbClr val="FF6600"/>
              </a:buClr>
              <a:buSzPts val="1600"/>
              <a:buFont typeface="Noto Sans Symbols"/>
              <a:buNone/>
            </a:pPr>
            <a:endParaRPr dirty="0">
              <a:latin typeface="Verdana"/>
              <a:ea typeface="Verdana"/>
              <a:cs typeface="Verdana"/>
              <a:sym typeface="Verdana"/>
            </a:endParaRPr>
          </a:p>
          <a:p>
            <a:pPr marL="342900" lvl="0" indent="-342900" algn="l" rtl="0">
              <a:spcBef>
                <a:spcPts val="400"/>
              </a:spcBef>
              <a:spcAft>
                <a:spcPts val="0"/>
              </a:spcAft>
              <a:buClr>
                <a:srgbClr val="FF6600"/>
              </a:buClr>
              <a:buSzPts val="1600"/>
              <a:buFont typeface="Noto Sans Symbols"/>
              <a:buNone/>
            </a:pPr>
            <a:endParaRPr dirty="0">
              <a:latin typeface="Verdana"/>
              <a:ea typeface="Verdana"/>
              <a:cs typeface="Verdana"/>
              <a:sym typeface="Verdana"/>
            </a:endParaRPr>
          </a:p>
          <a:p>
            <a:pPr marL="0" lvl="0" indent="0" algn="l" rtl="0">
              <a:spcBef>
                <a:spcPts val="400"/>
              </a:spcBef>
              <a:spcAft>
                <a:spcPts val="0"/>
              </a:spcAft>
              <a:buClr>
                <a:srgbClr val="FF6600"/>
              </a:buClr>
              <a:buSzPts val="1600"/>
              <a:buFont typeface="Noto Sans Symbols"/>
              <a:buNone/>
            </a:pPr>
            <a:r>
              <a:rPr lang="en-US" dirty="0"/>
              <a:t>If more than one basis applies, the entire rights entity should be </a:t>
            </a:r>
            <a:r>
              <a:rPr lang="en-US" i="1" dirty="0"/>
              <a:t>repeated</a:t>
            </a:r>
            <a:r>
              <a:rPr lang="en-US" dirty="0"/>
              <a:t>. 	</a:t>
            </a:r>
            <a:endParaRPr dirty="0"/>
          </a:p>
          <a:p>
            <a:pPr marL="0" lvl="0" indent="0" algn="l" rtl="0">
              <a:spcBef>
                <a:spcPts val="400"/>
              </a:spcBef>
              <a:spcAft>
                <a:spcPts val="0"/>
              </a:spcAft>
              <a:buClr>
                <a:srgbClr val="FF6600"/>
              </a:buClr>
              <a:buSzPts val="1600"/>
              <a:buFont typeface="Noto Sans Symbols"/>
              <a:buNone/>
            </a:pPr>
            <a:endParaRPr dirty="0">
              <a:latin typeface="Verdana"/>
              <a:ea typeface="Verdana"/>
              <a:cs typeface="Verdana"/>
              <a:sym typeface="Verdana"/>
            </a:endParaRPr>
          </a:p>
          <a:p>
            <a:pPr marL="365125" lvl="0" indent="-180975" algn="l" rtl="0">
              <a:spcBef>
                <a:spcPts val="600"/>
              </a:spcBef>
              <a:spcAft>
                <a:spcPts val="0"/>
              </a:spcAft>
              <a:buSzPts val="1600"/>
              <a:buNone/>
            </a:pPr>
            <a:endParaRPr dirty="0"/>
          </a:p>
        </p:txBody>
      </p:sp>
      <p:sp>
        <p:nvSpPr>
          <p:cNvPr id="4933" name="Google Shape;4933;p170"/>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Dependent units about rights</a:t>
            </a:r>
            <a:endParaRPr/>
          </a:p>
        </p:txBody>
      </p:sp>
      <p:sp>
        <p:nvSpPr>
          <p:cNvPr id="4934" name="Google Shape;4934;p170"/>
          <p:cNvSpPr/>
          <p:nvPr/>
        </p:nvSpPr>
        <p:spPr>
          <a:xfrm>
            <a:off x="719138" y="1881188"/>
            <a:ext cx="3132137"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rightsBasis</a:t>
            </a:r>
            <a:endParaRPr sz="1600" b="0" i="0" u="none" strike="noStrike" cap="none">
              <a:solidFill>
                <a:srgbClr val="FFFFFF"/>
              </a:solidFill>
              <a:latin typeface="Verdana"/>
              <a:ea typeface="Verdana"/>
              <a:cs typeface="Verdana"/>
              <a:sym typeface="Verdana"/>
            </a:endParaRPr>
          </a:p>
        </p:txBody>
      </p:sp>
      <p:cxnSp>
        <p:nvCxnSpPr>
          <p:cNvPr id="4935" name="Google Shape;4935;p170"/>
          <p:cNvCxnSpPr/>
          <p:nvPr/>
        </p:nvCxnSpPr>
        <p:spPr>
          <a:xfrm>
            <a:off x="827088" y="2205038"/>
            <a:ext cx="215900" cy="198437"/>
          </a:xfrm>
          <a:prstGeom prst="straightConnector1">
            <a:avLst/>
          </a:prstGeom>
          <a:noFill/>
          <a:ln w="28575" cap="flat" cmpd="sng">
            <a:solidFill>
              <a:schemeClr val="accent1"/>
            </a:solidFill>
            <a:prstDash val="solid"/>
            <a:round/>
            <a:headEnd type="none" w="sm" len="sm"/>
            <a:tailEnd type="stealth" w="med" len="med"/>
          </a:ln>
        </p:spPr>
      </p:cxnSp>
      <p:cxnSp>
        <p:nvCxnSpPr>
          <p:cNvPr id="4936" name="Google Shape;4936;p170"/>
          <p:cNvCxnSpPr>
            <a:stCxn id="4937" idx="3"/>
            <a:endCxn id="4938" idx="5"/>
          </p:cNvCxnSpPr>
          <p:nvPr/>
        </p:nvCxnSpPr>
        <p:spPr>
          <a:xfrm rot="10800000" flipH="1">
            <a:off x="2438400" y="2403394"/>
            <a:ext cx="608700" cy="23100"/>
          </a:xfrm>
          <a:prstGeom prst="straightConnector1">
            <a:avLst/>
          </a:prstGeom>
          <a:noFill/>
          <a:ln w="28575" cap="flat" cmpd="sng">
            <a:solidFill>
              <a:schemeClr val="accent1"/>
            </a:solidFill>
            <a:prstDash val="solid"/>
            <a:round/>
            <a:headEnd type="none" w="sm" len="sm"/>
            <a:tailEnd type="stealth" w="med" len="med"/>
          </a:ln>
        </p:spPr>
      </p:cxnSp>
      <p:sp>
        <p:nvSpPr>
          <p:cNvPr id="4938" name="Google Shape;4938;p170"/>
          <p:cNvSpPr/>
          <p:nvPr/>
        </p:nvSpPr>
        <p:spPr>
          <a:xfrm>
            <a:off x="3006725" y="2241550"/>
            <a:ext cx="3132138"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dirty="0" err="1">
                <a:solidFill>
                  <a:srgbClr val="FFFFFF"/>
                </a:solidFill>
                <a:latin typeface="Verdana"/>
                <a:ea typeface="Verdana"/>
                <a:cs typeface="Verdana"/>
                <a:sym typeface="Verdana"/>
              </a:rPr>
              <a:t>copyrightInformation</a:t>
            </a:r>
            <a:endParaRPr sz="1600" b="0" i="0" u="none" strike="noStrike" cap="none" dirty="0">
              <a:solidFill>
                <a:srgbClr val="FFFFFF"/>
              </a:solidFill>
              <a:latin typeface="Verdana"/>
              <a:ea typeface="Verdana"/>
              <a:cs typeface="Verdana"/>
              <a:sym typeface="Verdana"/>
            </a:endParaRPr>
          </a:p>
        </p:txBody>
      </p:sp>
      <p:sp>
        <p:nvSpPr>
          <p:cNvPr id="4939" name="Google Shape;4939;p170"/>
          <p:cNvSpPr/>
          <p:nvPr/>
        </p:nvSpPr>
        <p:spPr>
          <a:xfrm>
            <a:off x="3006725" y="2601913"/>
            <a:ext cx="3130550" cy="323850"/>
          </a:xfrm>
          <a:prstGeom prst="parallelogram">
            <a:avLst>
              <a:gd name="adj" fmla="val 25000"/>
            </a:avLst>
          </a:prstGeom>
          <a:solidFill>
            <a:srgbClr val="AE8034"/>
          </a:solidFill>
          <a:ln w="9525" cap="flat" cmpd="sng">
            <a:solidFill>
              <a:srgbClr val="595959"/>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licenseInformation</a:t>
            </a:r>
            <a:endParaRPr sz="1600" b="0" i="0" u="none" strike="noStrike" cap="none">
              <a:solidFill>
                <a:srgbClr val="FFFFFF"/>
              </a:solidFill>
              <a:latin typeface="Verdana"/>
              <a:ea typeface="Verdana"/>
              <a:cs typeface="Verdana"/>
              <a:sym typeface="Verdana"/>
            </a:endParaRPr>
          </a:p>
        </p:txBody>
      </p:sp>
      <p:sp>
        <p:nvSpPr>
          <p:cNvPr id="4940" name="Google Shape;4940;p170"/>
          <p:cNvSpPr/>
          <p:nvPr/>
        </p:nvSpPr>
        <p:spPr>
          <a:xfrm>
            <a:off x="3006725" y="2960688"/>
            <a:ext cx="3132138"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statuteInformation</a:t>
            </a:r>
            <a:endParaRPr sz="1600" b="0" i="0" u="none" strike="noStrike" cap="none">
              <a:solidFill>
                <a:srgbClr val="FFFFFF"/>
              </a:solidFill>
              <a:latin typeface="Verdana"/>
              <a:ea typeface="Verdana"/>
              <a:cs typeface="Verdana"/>
              <a:sym typeface="Verdana"/>
            </a:endParaRPr>
          </a:p>
        </p:txBody>
      </p:sp>
      <p:sp>
        <p:nvSpPr>
          <p:cNvPr id="4941" name="Google Shape;4941;p170"/>
          <p:cNvSpPr/>
          <p:nvPr/>
        </p:nvSpPr>
        <p:spPr>
          <a:xfrm>
            <a:off x="3006725" y="3321050"/>
            <a:ext cx="3132138"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otherRightsInformation</a:t>
            </a:r>
            <a:endParaRPr sz="1600" b="0" i="0" u="none" strike="noStrike" cap="none">
              <a:solidFill>
                <a:srgbClr val="FFFFFF"/>
              </a:solidFill>
              <a:latin typeface="Verdana"/>
              <a:ea typeface="Verdana"/>
              <a:cs typeface="Verdana"/>
              <a:sym typeface="Verdana"/>
            </a:endParaRPr>
          </a:p>
        </p:txBody>
      </p:sp>
      <p:grpSp>
        <p:nvGrpSpPr>
          <p:cNvPr id="4942" name="Google Shape;4942;p170"/>
          <p:cNvGrpSpPr/>
          <p:nvPr/>
        </p:nvGrpSpPr>
        <p:grpSpPr>
          <a:xfrm>
            <a:off x="6269038" y="2601913"/>
            <a:ext cx="361950" cy="323850"/>
            <a:chOff x="4558" y="2704"/>
            <a:chExt cx="843" cy="874"/>
          </a:xfrm>
        </p:grpSpPr>
        <p:pic>
          <p:nvPicPr>
            <p:cNvPr id="4943" name="Google Shape;4943;p170" descr="120px-Text-x-copying"/>
            <p:cNvPicPr preferRelativeResize="0"/>
            <p:nvPr/>
          </p:nvPicPr>
          <p:blipFill rotWithShape="1">
            <a:blip r:embed="rId3">
              <a:alphaModFix/>
            </a:blip>
            <a:srcRect/>
            <a:stretch/>
          </p:blipFill>
          <p:spPr>
            <a:xfrm>
              <a:off x="4558" y="2704"/>
              <a:ext cx="843" cy="874"/>
            </a:xfrm>
            <a:prstGeom prst="rect">
              <a:avLst/>
            </a:prstGeom>
            <a:noFill/>
            <a:ln>
              <a:noFill/>
            </a:ln>
          </p:spPr>
        </p:pic>
        <p:pic>
          <p:nvPicPr>
            <p:cNvPr id="4944" name="Google Shape;4944;p170"/>
            <p:cNvPicPr preferRelativeResize="0"/>
            <p:nvPr/>
          </p:nvPicPr>
          <p:blipFill rotWithShape="1">
            <a:blip r:embed="rId4">
              <a:alphaModFix/>
            </a:blip>
            <a:srcRect t="69176" r="53145"/>
            <a:stretch/>
          </p:blipFill>
          <p:spPr>
            <a:xfrm>
              <a:off x="4680" y="2751"/>
              <a:ext cx="604" cy="385"/>
            </a:xfrm>
            <a:prstGeom prst="rect">
              <a:avLst/>
            </a:prstGeom>
            <a:noFill/>
            <a:ln>
              <a:noFill/>
            </a:ln>
          </p:spPr>
        </p:pic>
      </p:grpSp>
      <p:pic>
        <p:nvPicPr>
          <p:cNvPr id="4945" name="Google Shape;4945;p170" descr="Copyright Clip Art"/>
          <p:cNvPicPr preferRelativeResize="0"/>
          <p:nvPr/>
        </p:nvPicPr>
        <p:blipFill rotWithShape="1">
          <a:blip r:embed="rId5">
            <a:alphaModFix/>
          </a:blip>
          <a:srcRect/>
          <a:stretch/>
        </p:blipFill>
        <p:spPr>
          <a:xfrm>
            <a:off x="6310313" y="2205038"/>
            <a:ext cx="320675" cy="323850"/>
          </a:xfrm>
          <a:prstGeom prst="rect">
            <a:avLst/>
          </a:prstGeom>
          <a:noFill/>
          <a:ln>
            <a:noFill/>
          </a:ln>
        </p:spPr>
      </p:pic>
      <p:pic>
        <p:nvPicPr>
          <p:cNvPr id="4946" name="Google Shape;4946;p170" descr="US Department of Justice Scales Of Justice.svg">
            <a:hlinkClick r:id="rId6"/>
          </p:cNvPr>
          <p:cNvPicPr preferRelativeResize="0"/>
          <p:nvPr/>
        </p:nvPicPr>
        <p:blipFill rotWithShape="1">
          <a:blip r:embed="rId7">
            <a:alphaModFix/>
          </a:blip>
          <a:srcRect/>
          <a:stretch/>
        </p:blipFill>
        <p:spPr>
          <a:xfrm>
            <a:off x="6270625" y="2960688"/>
            <a:ext cx="342900" cy="323850"/>
          </a:xfrm>
          <a:prstGeom prst="rect">
            <a:avLst/>
          </a:prstGeom>
          <a:noFill/>
          <a:ln>
            <a:noFill/>
          </a:ln>
        </p:spPr>
      </p:pic>
      <p:sp>
        <p:nvSpPr>
          <p:cNvPr id="4947" name="Google Shape;4947;p170"/>
          <p:cNvSpPr/>
          <p:nvPr/>
        </p:nvSpPr>
        <p:spPr>
          <a:xfrm>
            <a:off x="6269038" y="3392488"/>
            <a:ext cx="533400" cy="215900"/>
          </a:xfrm>
          <a:prstGeom prst="rect">
            <a:avLst/>
          </a:prstGeom>
        </p:spPr>
        <p:txBody>
          <a:bodyPr>
            <a:prstTxWarp prst="textPlain">
              <a:avLst/>
            </a:prstTxWarp>
          </a:bodyPr>
          <a:lstStyle/>
          <a:p>
            <a:pPr lvl="0" algn="ctr"/>
            <a:r>
              <a:rPr sz="1200" b="0" i="0">
                <a:ln w="12700" cap="flat" cmpd="sng">
                  <a:solidFill>
                    <a:srgbClr val="000099"/>
                  </a:solidFill>
                  <a:prstDash val="solid"/>
                  <a:round/>
                  <a:headEnd type="none" w="sm" len="sm"/>
                  <a:tailEnd type="none" w="sm" len="sm"/>
                </a:ln>
                <a:solidFill>
                  <a:srgbClr val="33CCFF"/>
                </a:solidFill>
                <a:latin typeface="Impact"/>
              </a:rPr>
              <a:t>Other</a:t>
            </a:r>
          </a:p>
        </p:txBody>
      </p:sp>
      <p:sp>
        <p:nvSpPr>
          <p:cNvPr id="4937" name="Google Shape;4937;p170"/>
          <p:cNvSpPr txBox="1"/>
          <p:nvPr/>
        </p:nvSpPr>
        <p:spPr>
          <a:xfrm>
            <a:off x="900113" y="2241550"/>
            <a:ext cx="1538287" cy="3698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 </a:t>
            </a:r>
            <a:r>
              <a:rPr lang="en-US" sz="1800" b="0" i="0" u="none" strike="noStrike" cap="none">
                <a:solidFill>
                  <a:srgbClr val="974806"/>
                </a:solidFill>
                <a:latin typeface="Verdana"/>
                <a:ea typeface="Verdana"/>
                <a:cs typeface="Verdana"/>
                <a:sym typeface="Verdana"/>
              </a:rPr>
              <a:t>copyright</a:t>
            </a:r>
            <a:endParaRPr sz="1800" b="0" i="0" u="none" strike="noStrike" cap="none">
              <a:solidFill>
                <a:srgbClr val="974806"/>
              </a:solidFill>
              <a:latin typeface="Gill Sans"/>
              <a:ea typeface="Gill Sans"/>
              <a:cs typeface="Gill Sans"/>
              <a:sym typeface="Gill Sans"/>
            </a:endParaRPr>
          </a:p>
        </p:txBody>
      </p:sp>
      <p:cxnSp>
        <p:nvCxnSpPr>
          <p:cNvPr id="4948" name="Google Shape;4948;p170"/>
          <p:cNvCxnSpPr/>
          <p:nvPr/>
        </p:nvCxnSpPr>
        <p:spPr>
          <a:xfrm>
            <a:off x="827088" y="2205038"/>
            <a:ext cx="215900" cy="557212"/>
          </a:xfrm>
          <a:prstGeom prst="straightConnector1">
            <a:avLst/>
          </a:prstGeom>
          <a:noFill/>
          <a:ln w="28575" cap="flat" cmpd="sng">
            <a:solidFill>
              <a:schemeClr val="accent1"/>
            </a:solidFill>
            <a:prstDash val="solid"/>
            <a:round/>
            <a:headEnd type="none" w="sm" len="sm"/>
            <a:tailEnd type="stealth" w="med" len="med"/>
          </a:ln>
        </p:spPr>
      </p:cxnSp>
      <p:cxnSp>
        <p:nvCxnSpPr>
          <p:cNvPr id="4949" name="Google Shape;4949;p170"/>
          <p:cNvCxnSpPr>
            <a:stCxn id="4950" idx="3"/>
            <a:endCxn id="4939" idx="5"/>
          </p:cNvCxnSpPr>
          <p:nvPr/>
        </p:nvCxnSpPr>
        <p:spPr>
          <a:xfrm rot="10800000" flipH="1">
            <a:off x="2144713" y="2763938"/>
            <a:ext cx="902400" cy="12600"/>
          </a:xfrm>
          <a:prstGeom prst="straightConnector1">
            <a:avLst/>
          </a:prstGeom>
          <a:noFill/>
          <a:ln w="28575" cap="flat" cmpd="sng">
            <a:solidFill>
              <a:schemeClr val="accent1"/>
            </a:solidFill>
            <a:prstDash val="solid"/>
            <a:round/>
            <a:headEnd type="none" w="sm" len="sm"/>
            <a:tailEnd type="stealth" w="med" len="med"/>
          </a:ln>
        </p:spPr>
      </p:cxnSp>
      <p:sp>
        <p:nvSpPr>
          <p:cNvPr id="4950" name="Google Shape;4950;p170"/>
          <p:cNvSpPr txBox="1"/>
          <p:nvPr/>
        </p:nvSpPr>
        <p:spPr>
          <a:xfrm>
            <a:off x="900113" y="2592388"/>
            <a:ext cx="1244600" cy="368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 </a:t>
            </a:r>
            <a:r>
              <a:rPr lang="en-US" sz="1800" b="0" i="0" u="none" strike="noStrike" cap="none">
                <a:solidFill>
                  <a:srgbClr val="974806"/>
                </a:solidFill>
                <a:latin typeface="Verdana"/>
                <a:ea typeface="Verdana"/>
                <a:cs typeface="Verdana"/>
                <a:sym typeface="Verdana"/>
              </a:rPr>
              <a:t>license</a:t>
            </a:r>
            <a:endParaRPr sz="1800" b="0" i="0" u="none" strike="noStrike" cap="none">
              <a:solidFill>
                <a:srgbClr val="974806"/>
              </a:solidFill>
              <a:latin typeface="Gill Sans"/>
              <a:ea typeface="Gill Sans"/>
              <a:cs typeface="Gill Sans"/>
              <a:sym typeface="Gill Sans"/>
            </a:endParaRPr>
          </a:p>
        </p:txBody>
      </p:sp>
      <p:cxnSp>
        <p:nvCxnSpPr>
          <p:cNvPr id="4951" name="Google Shape;4951;p170"/>
          <p:cNvCxnSpPr/>
          <p:nvPr/>
        </p:nvCxnSpPr>
        <p:spPr>
          <a:xfrm>
            <a:off x="827088" y="2205038"/>
            <a:ext cx="215900" cy="917575"/>
          </a:xfrm>
          <a:prstGeom prst="straightConnector1">
            <a:avLst/>
          </a:prstGeom>
          <a:noFill/>
          <a:ln w="28575" cap="flat" cmpd="sng">
            <a:solidFill>
              <a:schemeClr val="accent1"/>
            </a:solidFill>
            <a:prstDash val="solid"/>
            <a:round/>
            <a:headEnd type="none" w="sm" len="sm"/>
            <a:tailEnd type="stealth" w="med" len="med"/>
          </a:ln>
        </p:spPr>
      </p:cxnSp>
      <p:cxnSp>
        <p:nvCxnSpPr>
          <p:cNvPr id="4952" name="Google Shape;4952;p170"/>
          <p:cNvCxnSpPr>
            <a:stCxn id="4953" idx="3"/>
            <a:endCxn id="4940" idx="5"/>
          </p:cNvCxnSpPr>
          <p:nvPr/>
        </p:nvCxnSpPr>
        <p:spPr>
          <a:xfrm rot="10800000" flipH="1">
            <a:off x="2171700" y="3122500"/>
            <a:ext cx="875400" cy="14400"/>
          </a:xfrm>
          <a:prstGeom prst="straightConnector1">
            <a:avLst/>
          </a:prstGeom>
          <a:noFill/>
          <a:ln w="28575" cap="flat" cmpd="sng">
            <a:solidFill>
              <a:schemeClr val="accent1"/>
            </a:solidFill>
            <a:prstDash val="solid"/>
            <a:round/>
            <a:headEnd type="none" w="sm" len="sm"/>
            <a:tailEnd type="stealth" w="med" len="med"/>
          </a:ln>
        </p:spPr>
      </p:cxnSp>
      <p:sp>
        <p:nvSpPr>
          <p:cNvPr id="4953" name="Google Shape;4953;p170"/>
          <p:cNvSpPr txBox="1"/>
          <p:nvPr/>
        </p:nvSpPr>
        <p:spPr>
          <a:xfrm>
            <a:off x="900113" y="2952750"/>
            <a:ext cx="1271587" cy="368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 </a:t>
            </a:r>
            <a:r>
              <a:rPr lang="en-US" sz="1800" b="0" i="0" u="none" strike="noStrike" cap="none">
                <a:solidFill>
                  <a:srgbClr val="974806"/>
                </a:solidFill>
                <a:latin typeface="Verdana"/>
                <a:ea typeface="Verdana"/>
                <a:cs typeface="Verdana"/>
                <a:sym typeface="Verdana"/>
              </a:rPr>
              <a:t>statute</a:t>
            </a:r>
            <a:endParaRPr sz="1800" b="0" i="0" u="none" strike="noStrike" cap="none">
              <a:solidFill>
                <a:srgbClr val="974806"/>
              </a:solidFill>
              <a:latin typeface="Gill Sans"/>
              <a:ea typeface="Gill Sans"/>
              <a:cs typeface="Gill Sans"/>
              <a:sym typeface="Gill Sans"/>
            </a:endParaRPr>
          </a:p>
        </p:txBody>
      </p:sp>
      <p:cxnSp>
        <p:nvCxnSpPr>
          <p:cNvPr id="4954" name="Google Shape;4954;p170"/>
          <p:cNvCxnSpPr/>
          <p:nvPr/>
        </p:nvCxnSpPr>
        <p:spPr>
          <a:xfrm>
            <a:off x="827088" y="2205038"/>
            <a:ext cx="215900" cy="1277937"/>
          </a:xfrm>
          <a:prstGeom prst="straightConnector1">
            <a:avLst/>
          </a:prstGeom>
          <a:noFill/>
          <a:ln w="28575" cap="flat" cmpd="sng">
            <a:solidFill>
              <a:schemeClr val="accent1"/>
            </a:solidFill>
            <a:prstDash val="solid"/>
            <a:round/>
            <a:headEnd type="none" w="sm" len="sm"/>
            <a:tailEnd type="stealth" w="med" len="med"/>
          </a:ln>
        </p:spPr>
      </p:cxnSp>
      <p:cxnSp>
        <p:nvCxnSpPr>
          <p:cNvPr id="4955" name="Google Shape;4955;p170"/>
          <p:cNvCxnSpPr>
            <a:stCxn id="4956" idx="3"/>
          </p:cNvCxnSpPr>
          <p:nvPr/>
        </p:nvCxnSpPr>
        <p:spPr>
          <a:xfrm rot="10800000" flipH="1">
            <a:off x="1966913" y="3483794"/>
            <a:ext cx="1079400" cy="22200"/>
          </a:xfrm>
          <a:prstGeom prst="straightConnector1">
            <a:avLst/>
          </a:prstGeom>
          <a:noFill/>
          <a:ln w="28575" cap="flat" cmpd="sng">
            <a:solidFill>
              <a:schemeClr val="accent1"/>
            </a:solidFill>
            <a:prstDash val="solid"/>
            <a:round/>
            <a:headEnd type="none" w="sm" len="sm"/>
            <a:tailEnd type="stealth" w="med" len="med"/>
          </a:ln>
        </p:spPr>
      </p:cxnSp>
      <p:sp>
        <p:nvSpPr>
          <p:cNvPr id="4956" name="Google Shape;4956;p170"/>
          <p:cNvSpPr txBox="1"/>
          <p:nvPr/>
        </p:nvSpPr>
        <p:spPr>
          <a:xfrm>
            <a:off x="900113" y="3321050"/>
            <a:ext cx="1066800" cy="3698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Verdana"/>
              <a:buNone/>
            </a:pPr>
            <a:r>
              <a:rPr lang="en-US" sz="1800" b="0" i="0" u="none" strike="noStrike" cap="none">
                <a:solidFill>
                  <a:srgbClr val="000000"/>
                </a:solidFill>
                <a:latin typeface="Verdana"/>
                <a:ea typeface="Verdana"/>
                <a:cs typeface="Verdana"/>
                <a:sym typeface="Verdana"/>
              </a:rPr>
              <a:t>= </a:t>
            </a:r>
            <a:r>
              <a:rPr lang="en-US" sz="1800" b="0" i="0" u="none" strike="noStrike" cap="none">
                <a:solidFill>
                  <a:srgbClr val="974806"/>
                </a:solidFill>
                <a:latin typeface="Verdana"/>
                <a:ea typeface="Verdana"/>
                <a:cs typeface="Verdana"/>
                <a:sym typeface="Verdana"/>
              </a:rPr>
              <a:t>other</a:t>
            </a:r>
            <a:endParaRPr sz="1800" b="0" i="0" u="none" strike="noStrike" cap="none">
              <a:solidFill>
                <a:srgbClr val="974806"/>
              </a:solidFill>
              <a:latin typeface="Gill Sans"/>
              <a:ea typeface="Gill Sans"/>
              <a:cs typeface="Gill Sans"/>
              <a:sym typeface="Gill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32">
                                            <p:txEl>
                                              <p:pRg st="7" end="7"/>
                                            </p:txEl>
                                          </p:spTgt>
                                        </p:tgtEl>
                                        <p:attrNameLst>
                                          <p:attrName>style.visibility</p:attrName>
                                        </p:attrNameLst>
                                      </p:cBhvr>
                                      <p:to>
                                        <p:strVal val="visible"/>
                                      </p:to>
                                    </p:set>
                                    <p:animEffect transition="in" filter="fade">
                                      <p:cBhvr>
                                        <p:cTn id="7" dur="500"/>
                                        <p:tgtEl>
                                          <p:spTgt spid="493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4960"/>
        <p:cNvGrpSpPr/>
        <p:nvPr/>
      </p:nvGrpSpPr>
      <p:grpSpPr>
        <a:xfrm>
          <a:off x="0" y="0"/>
          <a:ext cx="0" cy="0"/>
          <a:chOff x="0" y="0"/>
          <a:chExt cx="0" cy="0"/>
        </a:xfrm>
      </p:grpSpPr>
      <p:sp>
        <p:nvSpPr>
          <p:cNvPr id="4961" name="Google Shape;4961;p171"/>
          <p:cNvSpPr txBox="1">
            <a:spLocks noGrp="1"/>
          </p:cNvSpPr>
          <p:nvPr>
            <p:ph type="title"/>
          </p:nvPr>
        </p:nvSpPr>
        <p:spPr>
          <a:xfrm>
            <a:off x="530225" y="777875"/>
            <a:ext cx="7497763" cy="706438"/>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Example rightsBasis </a:t>
            </a:r>
            <a:br>
              <a:rPr lang="en-US"/>
            </a:br>
            <a:r>
              <a:rPr lang="en-US"/>
              <a:t>and copyrightInformation</a:t>
            </a:r>
            <a:endParaRPr/>
          </a:p>
        </p:txBody>
      </p:sp>
      <p:sp>
        <p:nvSpPr>
          <p:cNvPr id="4962" name="Google Shape;4962;p171"/>
          <p:cNvSpPr txBox="1">
            <a:spLocks noGrp="1"/>
          </p:cNvSpPr>
          <p:nvPr>
            <p:ph type="body" idx="1"/>
          </p:nvPr>
        </p:nvSpPr>
        <p:spPr>
          <a:xfrm>
            <a:off x="530225" y="1412875"/>
            <a:ext cx="8145463" cy="5016500"/>
          </a:xfrm>
          <a:prstGeom prst="rect">
            <a:avLst/>
          </a:prstGeom>
          <a:noFill/>
          <a:ln>
            <a:noFill/>
          </a:ln>
        </p:spPr>
        <p:txBody>
          <a:bodyPr spcFirstLastPara="1" wrap="square" lIns="91425" tIns="45700" rIns="91425" bIns="45700" anchor="t" anchorCtr="0">
            <a:noAutofit/>
          </a:bodyPr>
          <a:lstStyle/>
          <a:p>
            <a:pPr marL="365125" lvl="0" indent="-282575" algn="l" rtl="0">
              <a:spcBef>
                <a:spcPts val="0"/>
              </a:spcBef>
              <a:spcAft>
                <a:spcPts val="0"/>
              </a:spcAft>
              <a:buSzPts val="1600"/>
              <a:buFont typeface="Noto Sans Symbols"/>
              <a:buNone/>
            </a:pPr>
            <a:endParaRPr/>
          </a:p>
          <a:p>
            <a:pPr marL="365125" lvl="0" indent="-282575" algn="l" rtl="0">
              <a:spcBef>
                <a:spcPts val="600"/>
              </a:spcBef>
              <a:spcAft>
                <a:spcPts val="0"/>
              </a:spcAft>
              <a:buSzPts val="1600"/>
              <a:buFont typeface="Noto Sans Symbols"/>
              <a:buNone/>
            </a:pPr>
            <a:r>
              <a:rPr lang="en-US" b="1"/>
              <a:t>rightsBasis</a:t>
            </a:r>
            <a:r>
              <a:rPr lang="en-US"/>
              <a:t> = </a:t>
            </a:r>
            <a:r>
              <a:rPr lang="en-US">
                <a:solidFill>
                  <a:srgbClr val="974806"/>
                </a:solidFill>
              </a:rPr>
              <a:t>copyright</a:t>
            </a:r>
            <a:endParaRPr/>
          </a:p>
          <a:p>
            <a:pPr marL="365125" lvl="0" indent="-282575" algn="l" rtl="0">
              <a:spcBef>
                <a:spcPts val="600"/>
              </a:spcBef>
              <a:spcAft>
                <a:spcPts val="0"/>
              </a:spcAft>
              <a:buSzPts val="1600"/>
              <a:buFont typeface="Noto Sans Symbols"/>
              <a:buNone/>
            </a:pPr>
            <a:endParaRPr>
              <a:solidFill>
                <a:srgbClr val="E36C09"/>
              </a:solidFill>
            </a:endParaRPr>
          </a:p>
          <a:p>
            <a:pPr marL="365125" lvl="0" indent="-282575" algn="l" rtl="0">
              <a:spcBef>
                <a:spcPts val="600"/>
              </a:spcBef>
              <a:spcAft>
                <a:spcPts val="0"/>
              </a:spcAft>
              <a:buSzPts val="1600"/>
              <a:buFont typeface="Noto Sans Symbols"/>
              <a:buNone/>
            </a:pPr>
            <a:r>
              <a:rPr lang="en-US" b="1"/>
              <a:t>copyrightInformation</a:t>
            </a:r>
            <a:r>
              <a:rPr lang="en-US"/>
              <a:t> </a:t>
            </a:r>
            <a:endParaRPr/>
          </a:p>
          <a:p>
            <a:pPr marL="365125" lvl="0" indent="-282575" algn="l" rtl="0">
              <a:spcBef>
                <a:spcPts val="600"/>
              </a:spcBef>
              <a:spcAft>
                <a:spcPts val="0"/>
              </a:spcAft>
              <a:buSzPts val="1600"/>
              <a:buFont typeface="Noto Sans Symbols"/>
              <a:buNone/>
            </a:pPr>
            <a:r>
              <a:rPr lang="en-US"/>
              <a:t>	</a:t>
            </a:r>
            <a:r>
              <a:rPr lang="en-US" b="1"/>
              <a:t>copyrightStatus</a:t>
            </a:r>
            <a:r>
              <a:rPr lang="en-US"/>
              <a:t> = </a:t>
            </a:r>
            <a:r>
              <a:rPr lang="en-US">
                <a:solidFill>
                  <a:srgbClr val="974806"/>
                </a:solidFill>
              </a:rPr>
              <a:t>copyrighted</a:t>
            </a:r>
            <a:endParaRPr/>
          </a:p>
          <a:p>
            <a:pPr marL="365125" lvl="0" indent="-282575" algn="l" rtl="0">
              <a:spcBef>
                <a:spcPts val="600"/>
              </a:spcBef>
              <a:spcAft>
                <a:spcPts val="0"/>
              </a:spcAft>
              <a:buSzPts val="1600"/>
              <a:buFont typeface="Noto Sans Symbols"/>
              <a:buNone/>
            </a:pPr>
            <a:r>
              <a:rPr lang="en-US"/>
              <a:t>	</a:t>
            </a:r>
            <a:r>
              <a:rPr lang="en-US" b="1"/>
              <a:t>copyrightJurisdiction</a:t>
            </a:r>
            <a:r>
              <a:rPr lang="en-US"/>
              <a:t> = </a:t>
            </a:r>
            <a:r>
              <a:rPr lang="en-US">
                <a:solidFill>
                  <a:srgbClr val="974806"/>
                </a:solidFill>
              </a:rPr>
              <a:t>us</a:t>
            </a:r>
            <a:r>
              <a:rPr lang="en-US"/>
              <a:t> 	</a:t>
            </a:r>
            <a:r>
              <a:rPr lang="en-US" b="1"/>
              <a:t>copyrightStatusDeterminationDate</a:t>
            </a:r>
            <a:r>
              <a:rPr lang="en-US"/>
              <a:t> = </a:t>
            </a:r>
            <a:r>
              <a:rPr lang="en-US">
                <a:solidFill>
                  <a:srgbClr val="974806"/>
                </a:solidFill>
              </a:rPr>
              <a:t>2008-09-10</a:t>
            </a:r>
            <a:endParaRPr/>
          </a:p>
          <a:p>
            <a:pPr marL="365125" lvl="0" indent="-282575" algn="l" rtl="0">
              <a:spcBef>
                <a:spcPts val="600"/>
              </a:spcBef>
              <a:spcAft>
                <a:spcPts val="0"/>
              </a:spcAft>
              <a:buSzPts val="1600"/>
              <a:buFont typeface="Noto Sans Symbols"/>
              <a:buNone/>
            </a:pPr>
            <a:r>
              <a:rPr lang="en-US"/>
              <a:t>	</a:t>
            </a:r>
            <a:r>
              <a:rPr lang="en-US" b="1"/>
              <a:t>copyrightNote</a:t>
            </a:r>
            <a:r>
              <a:rPr lang="en-US"/>
              <a:t> = </a:t>
            </a:r>
            <a:r>
              <a:rPr lang="en-US">
                <a:solidFill>
                  <a:srgbClr val="974806"/>
                </a:solidFill>
              </a:rPr>
              <a:t>Copyright expiration expected in 2022</a:t>
            </a:r>
            <a:endParaRPr/>
          </a:p>
          <a:p>
            <a:pPr marL="365125" lvl="0" indent="-282575" algn="l" rtl="0">
              <a:spcBef>
                <a:spcPts val="600"/>
              </a:spcBef>
              <a:spcAft>
                <a:spcPts val="0"/>
              </a:spcAft>
              <a:buSzPts val="1600"/>
              <a:buFont typeface="Noto Sans Symbols"/>
              <a:buNone/>
            </a:pPr>
            <a:r>
              <a:rPr lang="en-US"/>
              <a:t>	</a:t>
            </a:r>
            <a:r>
              <a:rPr lang="en-US" b="1"/>
              <a:t>copyrightDocumentationIdentifier</a:t>
            </a:r>
            <a:r>
              <a:rPr lang="en-US"/>
              <a:t> = </a:t>
            </a:r>
            <a:r>
              <a:rPr lang="en-US">
                <a:solidFill>
                  <a:srgbClr val="538CD5"/>
                </a:solidFill>
              </a:rPr>
              <a:t>[link]</a:t>
            </a:r>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4968"/>
        <p:cNvGrpSpPr/>
        <p:nvPr/>
      </p:nvGrpSpPr>
      <p:grpSpPr>
        <a:xfrm>
          <a:off x="0" y="0"/>
          <a:ext cx="0" cy="0"/>
          <a:chOff x="0" y="0"/>
          <a:chExt cx="0" cy="0"/>
        </a:xfrm>
      </p:grpSpPr>
      <p:sp>
        <p:nvSpPr>
          <p:cNvPr id="4969" name="Google Shape;4969;p172"/>
          <p:cNvSpPr txBox="1">
            <a:spLocks noGrp="1"/>
          </p:cNvSpPr>
          <p:nvPr>
            <p:ph type="title"/>
          </p:nvPr>
        </p:nvSpPr>
        <p:spPr>
          <a:xfrm>
            <a:off x="530225" y="658813"/>
            <a:ext cx="7497763" cy="70643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US"/>
              <a:t>PREMIS Rights Entity</a:t>
            </a:r>
            <a:endParaRPr/>
          </a:p>
        </p:txBody>
      </p:sp>
      <p:sp>
        <p:nvSpPr>
          <p:cNvPr id="4970" name="Google Shape;4970;p172"/>
          <p:cNvSpPr/>
          <p:nvPr/>
        </p:nvSpPr>
        <p:spPr>
          <a:xfrm>
            <a:off x="2051050" y="2501900"/>
            <a:ext cx="1008063" cy="325438"/>
          </a:xfrm>
          <a:prstGeom prst="rect">
            <a:avLst/>
          </a:prstGeom>
          <a:solidFill>
            <a:srgbClr val="AE8034"/>
          </a:solidFill>
          <a:ln w="9525" cap="flat" cmpd="sng">
            <a:solidFill>
              <a:schemeClr val="dk1"/>
            </a:solidFill>
            <a:prstDash val="solid"/>
            <a:round/>
            <a:headEnd type="none" w="sm" len="sm"/>
            <a:tailEnd type="none" w="sm" len="sm"/>
          </a:ln>
        </p:spPr>
        <p:txBody>
          <a:bodyPr spcFirstLastPara="1" wrap="square" lIns="36000" tIns="36000" rIns="3600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b="0" i="0" u="none" strike="noStrike" cap="none">
                <a:solidFill>
                  <a:srgbClr val="FFFFFF"/>
                </a:solidFill>
                <a:latin typeface="Verdana"/>
                <a:ea typeface="Verdana"/>
                <a:cs typeface="Verdana"/>
                <a:sym typeface="Verdana"/>
              </a:rPr>
              <a:t>rights</a:t>
            </a:r>
            <a:endParaRPr b="0" i="0" u="none" strike="noStrike" cap="none">
              <a:solidFill>
                <a:srgbClr val="FFFFFF"/>
              </a:solidFill>
              <a:latin typeface="Verdana"/>
              <a:ea typeface="Verdana"/>
              <a:cs typeface="Verdana"/>
              <a:sym typeface="Verdana"/>
            </a:endParaRPr>
          </a:p>
        </p:txBody>
      </p:sp>
      <p:cxnSp>
        <p:nvCxnSpPr>
          <p:cNvPr id="4971" name="Google Shape;4971;p172"/>
          <p:cNvCxnSpPr>
            <a:stCxn id="4970" idx="3"/>
            <a:endCxn id="4972" idx="5"/>
          </p:cNvCxnSpPr>
          <p:nvPr/>
        </p:nvCxnSpPr>
        <p:spPr>
          <a:xfrm flipV="1">
            <a:off x="3059113" y="2412207"/>
            <a:ext cx="401041" cy="252412"/>
          </a:xfrm>
          <a:prstGeom prst="straightConnector1">
            <a:avLst/>
          </a:prstGeom>
          <a:noFill/>
          <a:ln w="9525" cap="flat" cmpd="sng">
            <a:solidFill>
              <a:schemeClr val="dk1"/>
            </a:solidFill>
            <a:prstDash val="solid"/>
            <a:round/>
            <a:headEnd type="none" w="sm" len="sm"/>
            <a:tailEnd type="none" w="sm" len="sm"/>
          </a:ln>
        </p:spPr>
      </p:cxnSp>
      <p:cxnSp>
        <p:nvCxnSpPr>
          <p:cNvPr id="4973" name="Google Shape;4973;p172"/>
          <p:cNvCxnSpPr>
            <a:stCxn id="4970" idx="3"/>
            <a:endCxn id="4972" idx="5"/>
          </p:cNvCxnSpPr>
          <p:nvPr/>
        </p:nvCxnSpPr>
        <p:spPr>
          <a:xfrm flipV="1">
            <a:off x="3059113" y="2412207"/>
            <a:ext cx="401041" cy="252412"/>
          </a:xfrm>
          <a:prstGeom prst="straightConnector1">
            <a:avLst/>
          </a:prstGeom>
          <a:noFill/>
          <a:ln w="9525" cap="flat" cmpd="sng">
            <a:solidFill>
              <a:srgbClr val="595959"/>
            </a:solidFill>
            <a:prstDash val="solid"/>
            <a:round/>
            <a:headEnd type="none" w="sm" len="sm"/>
            <a:tailEnd type="none" w="sm" len="sm"/>
          </a:ln>
        </p:spPr>
      </p:cxnSp>
      <p:sp>
        <p:nvSpPr>
          <p:cNvPr id="4974" name="Google Shape;4974;p172"/>
          <p:cNvSpPr/>
          <p:nvPr/>
        </p:nvSpPr>
        <p:spPr>
          <a:xfrm>
            <a:off x="3851274" y="2609850"/>
            <a:ext cx="3292475" cy="323850"/>
          </a:xfrm>
          <a:prstGeom prst="parallelogram">
            <a:avLst>
              <a:gd name="adj" fmla="val 25000"/>
            </a:avLst>
          </a:prstGeom>
          <a:solidFill>
            <a:srgbClr val="AE8034"/>
          </a:solidFill>
          <a:ln w="9525" cap="flat" cmpd="sng">
            <a:solidFill>
              <a:srgbClr val="595959"/>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rightsStatementIdentifier</a:t>
            </a:r>
            <a:endParaRPr sz="1600" b="0" i="0" u="none" strike="noStrike" cap="none">
              <a:solidFill>
                <a:srgbClr val="FFFFFF"/>
              </a:solidFill>
              <a:latin typeface="Verdana"/>
              <a:ea typeface="Verdana"/>
              <a:cs typeface="Verdana"/>
              <a:sym typeface="Verdana"/>
            </a:endParaRPr>
          </a:p>
        </p:txBody>
      </p:sp>
      <p:cxnSp>
        <p:nvCxnSpPr>
          <p:cNvPr id="4975" name="Google Shape;4975;p172"/>
          <p:cNvCxnSpPr>
            <a:stCxn id="4972" idx="5"/>
            <a:endCxn id="4974" idx="5"/>
          </p:cNvCxnSpPr>
          <p:nvPr/>
        </p:nvCxnSpPr>
        <p:spPr>
          <a:xfrm>
            <a:off x="3460154" y="2412207"/>
            <a:ext cx="431601" cy="359568"/>
          </a:xfrm>
          <a:prstGeom prst="straightConnector1">
            <a:avLst/>
          </a:prstGeom>
          <a:noFill/>
          <a:ln w="9525" cap="flat" cmpd="sng">
            <a:solidFill>
              <a:srgbClr val="595959"/>
            </a:solidFill>
            <a:prstDash val="solid"/>
            <a:round/>
            <a:headEnd type="none" w="sm" len="sm"/>
            <a:tailEnd type="none" w="sm" len="sm"/>
          </a:ln>
        </p:spPr>
      </p:cxnSp>
      <p:sp>
        <p:nvSpPr>
          <p:cNvPr id="4976" name="Google Shape;4976;p172"/>
          <p:cNvSpPr/>
          <p:nvPr/>
        </p:nvSpPr>
        <p:spPr>
          <a:xfrm>
            <a:off x="3851274" y="2970213"/>
            <a:ext cx="3292475"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rightsBasis</a:t>
            </a:r>
            <a:endParaRPr sz="1600" b="0" i="0" u="none" strike="noStrike" cap="none">
              <a:solidFill>
                <a:srgbClr val="FFFFFF"/>
              </a:solidFill>
              <a:latin typeface="Verdana"/>
              <a:ea typeface="Verdana"/>
              <a:cs typeface="Verdana"/>
              <a:sym typeface="Verdana"/>
            </a:endParaRPr>
          </a:p>
        </p:txBody>
      </p:sp>
      <p:sp>
        <p:nvSpPr>
          <p:cNvPr id="4977" name="Google Shape;4977;p172"/>
          <p:cNvSpPr/>
          <p:nvPr/>
        </p:nvSpPr>
        <p:spPr>
          <a:xfrm>
            <a:off x="3851274" y="3313113"/>
            <a:ext cx="3292475"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copyrightInformation</a:t>
            </a:r>
            <a:endParaRPr sz="1600" b="0" i="0" u="none" strike="noStrike" cap="none">
              <a:solidFill>
                <a:srgbClr val="FFFFFF"/>
              </a:solidFill>
              <a:latin typeface="Verdana"/>
              <a:ea typeface="Verdana"/>
              <a:cs typeface="Verdana"/>
              <a:sym typeface="Verdana"/>
            </a:endParaRPr>
          </a:p>
        </p:txBody>
      </p:sp>
      <p:sp>
        <p:nvSpPr>
          <p:cNvPr id="4978" name="Google Shape;4978;p172"/>
          <p:cNvSpPr/>
          <p:nvPr/>
        </p:nvSpPr>
        <p:spPr>
          <a:xfrm>
            <a:off x="3851274" y="3681413"/>
            <a:ext cx="3292475" cy="323850"/>
          </a:xfrm>
          <a:prstGeom prst="parallelogram">
            <a:avLst>
              <a:gd name="adj" fmla="val 25000"/>
            </a:avLst>
          </a:prstGeom>
          <a:solidFill>
            <a:srgbClr val="AE8034"/>
          </a:solidFill>
          <a:ln w="9525" cap="flat" cmpd="sng">
            <a:solidFill>
              <a:srgbClr val="595959"/>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licenseInformation</a:t>
            </a:r>
            <a:endParaRPr sz="1600" b="0" i="0" u="none" strike="noStrike" cap="none">
              <a:solidFill>
                <a:srgbClr val="FFFFFF"/>
              </a:solidFill>
              <a:latin typeface="Verdana"/>
              <a:ea typeface="Verdana"/>
              <a:cs typeface="Verdana"/>
              <a:sym typeface="Verdana"/>
            </a:endParaRPr>
          </a:p>
        </p:txBody>
      </p:sp>
      <p:cxnSp>
        <p:nvCxnSpPr>
          <p:cNvPr id="4979" name="Google Shape;4979;p172"/>
          <p:cNvCxnSpPr>
            <a:stCxn id="4972" idx="5"/>
            <a:endCxn id="4976" idx="5"/>
          </p:cNvCxnSpPr>
          <p:nvPr/>
        </p:nvCxnSpPr>
        <p:spPr>
          <a:xfrm>
            <a:off x="3460154" y="2412207"/>
            <a:ext cx="431601" cy="719931"/>
          </a:xfrm>
          <a:prstGeom prst="straightConnector1">
            <a:avLst/>
          </a:prstGeom>
          <a:noFill/>
          <a:ln w="9525" cap="flat" cmpd="sng">
            <a:solidFill>
              <a:schemeClr val="dk1"/>
            </a:solidFill>
            <a:prstDash val="solid"/>
            <a:round/>
            <a:headEnd type="none" w="sm" len="sm"/>
            <a:tailEnd type="none" w="sm" len="sm"/>
          </a:ln>
        </p:spPr>
      </p:cxnSp>
      <p:cxnSp>
        <p:nvCxnSpPr>
          <p:cNvPr id="4980" name="Google Shape;4980;p172"/>
          <p:cNvCxnSpPr>
            <a:stCxn id="4972" idx="5"/>
            <a:endCxn id="4977" idx="5"/>
          </p:cNvCxnSpPr>
          <p:nvPr/>
        </p:nvCxnSpPr>
        <p:spPr>
          <a:xfrm>
            <a:off x="3460154" y="2412207"/>
            <a:ext cx="431601" cy="1062831"/>
          </a:xfrm>
          <a:prstGeom prst="straightConnector1">
            <a:avLst/>
          </a:prstGeom>
          <a:noFill/>
          <a:ln w="9525" cap="flat" cmpd="sng">
            <a:solidFill>
              <a:schemeClr val="dk1"/>
            </a:solidFill>
            <a:prstDash val="solid"/>
            <a:round/>
            <a:headEnd type="none" w="sm" len="sm"/>
            <a:tailEnd type="none" w="sm" len="sm"/>
          </a:ln>
        </p:spPr>
      </p:cxnSp>
      <p:cxnSp>
        <p:nvCxnSpPr>
          <p:cNvPr id="4981" name="Google Shape;4981;p172"/>
          <p:cNvCxnSpPr>
            <a:stCxn id="4972" idx="5"/>
          </p:cNvCxnSpPr>
          <p:nvPr/>
        </p:nvCxnSpPr>
        <p:spPr>
          <a:xfrm>
            <a:off x="3460154" y="2412207"/>
            <a:ext cx="422401" cy="1133399"/>
          </a:xfrm>
          <a:prstGeom prst="straightConnector1">
            <a:avLst/>
          </a:prstGeom>
          <a:noFill/>
          <a:ln w="9525" cap="flat" cmpd="sng">
            <a:solidFill>
              <a:srgbClr val="595959"/>
            </a:solidFill>
            <a:prstDash val="solid"/>
            <a:round/>
            <a:headEnd type="none" w="sm" len="sm"/>
            <a:tailEnd type="none" w="sm" len="sm"/>
          </a:ln>
        </p:spPr>
      </p:cxnSp>
      <p:sp>
        <p:nvSpPr>
          <p:cNvPr id="4982" name="Google Shape;4982;p172"/>
          <p:cNvSpPr/>
          <p:nvPr/>
        </p:nvSpPr>
        <p:spPr>
          <a:xfrm>
            <a:off x="3851274" y="4041775"/>
            <a:ext cx="3292475"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statuteInformation</a:t>
            </a:r>
            <a:endParaRPr sz="1600" b="0" i="0" u="none" strike="noStrike" cap="none">
              <a:solidFill>
                <a:srgbClr val="FFFFFF"/>
              </a:solidFill>
              <a:latin typeface="Verdana"/>
              <a:ea typeface="Verdana"/>
              <a:cs typeface="Verdana"/>
              <a:sym typeface="Verdana"/>
            </a:endParaRPr>
          </a:p>
        </p:txBody>
      </p:sp>
      <p:sp>
        <p:nvSpPr>
          <p:cNvPr id="4983" name="Google Shape;4983;p172"/>
          <p:cNvSpPr/>
          <p:nvPr/>
        </p:nvSpPr>
        <p:spPr>
          <a:xfrm>
            <a:off x="3851274" y="4400550"/>
            <a:ext cx="3292475" cy="325438"/>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otherRightsInformation</a:t>
            </a:r>
            <a:endParaRPr sz="1600" b="0" i="0" u="none" strike="noStrike" cap="none">
              <a:solidFill>
                <a:srgbClr val="FFFFFF"/>
              </a:solidFill>
              <a:latin typeface="Verdana"/>
              <a:ea typeface="Verdana"/>
              <a:cs typeface="Verdana"/>
              <a:sym typeface="Verdana"/>
            </a:endParaRPr>
          </a:p>
        </p:txBody>
      </p:sp>
      <p:sp>
        <p:nvSpPr>
          <p:cNvPr id="4984" name="Google Shape;4984;p172"/>
          <p:cNvSpPr/>
          <p:nvPr/>
        </p:nvSpPr>
        <p:spPr>
          <a:xfrm>
            <a:off x="3851274" y="4760913"/>
            <a:ext cx="3292475" cy="323850"/>
          </a:xfrm>
          <a:prstGeom prst="parallelogram">
            <a:avLst>
              <a:gd name="adj" fmla="val 25000"/>
            </a:avLst>
          </a:prstGeom>
          <a:solidFill>
            <a:srgbClr val="AE8034"/>
          </a:solidFill>
          <a:ln w="9525" cap="flat" cmpd="sng">
            <a:solidFill>
              <a:srgbClr val="595959"/>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rightsGranted</a:t>
            </a:r>
            <a:endParaRPr sz="1600" b="0" i="0" u="none" strike="noStrike" cap="none">
              <a:solidFill>
                <a:srgbClr val="FFFFFF"/>
              </a:solidFill>
              <a:latin typeface="Verdana"/>
              <a:ea typeface="Verdana"/>
              <a:cs typeface="Verdana"/>
              <a:sym typeface="Verdana"/>
            </a:endParaRPr>
          </a:p>
        </p:txBody>
      </p:sp>
      <p:cxnSp>
        <p:nvCxnSpPr>
          <p:cNvPr id="4985" name="Google Shape;4985;p172"/>
          <p:cNvCxnSpPr>
            <a:stCxn id="4972" idx="5"/>
            <a:endCxn id="4982" idx="5"/>
          </p:cNvCxnSpPr>
          <p:nvPr/>
        </p:nvCxnSpPr>
        <p:spPr>
          <a:xfrm>
            <a:off x="3460154" y="2412207"/>
            <a:ext cx="431601" cy="1791493"/>
          </a:xfrm>
          <a:prstGeom prst="straightConnector1">
            <a:avLst/>
          </a:prstGeom>
          <a:noFill/>
          <a:ln w="9525" cap="flat" cmpd="sng">
            <a:solidFill>
              <a:schemeClr val="dk1"/>
            </a:solidFill>
            <a:prstDash val="solid"/>
            <a:round/>
            <a:headEnd type="none" w="sm" len="sm"/>
            <a:tailEnd type="none" w="sm" len="sm"/>
          </a:ln>
        </p:spPr>
      </p:cxnSp>
      <p:cxnSp>
        <p:nvCxnSpPr>
          <p:cNvPr id="4986" name="Google Shape;4986;p172"/>
          <p:cNvCxnSpPr>
            <a:stCxn id="4972" idx="5"/>
            <a:endCxn id="4983" idx="5"/>
          </p:cNvCxnSpPr>
          <p:nvPr/>
        </p:nvCxnSpPr>
        <p:spPr>
          <a:xfrm>
            <a:off x="3460154" y="2412207"/>
            <a:ext cx="431800" cy="2151062"/>
          </a:xfrm>
          <a:prstGeom prst="straightConnector1">
            <a:avLst/>
          </a:prstGeom>
          <a:noFill/>
          <a:ln w="9525" cap="flat" cmpd="sng">
            <a:solidFill>
              <a:schemeClr val="dk1"/>
            </a:solidFill>
            <a:prstDash val="solid"/>
            <a:round/>
            <a:headEnd type="none" w="sm" len="sm"/>
            <a:tailEnd type="none" w="sm" len="sm"/>
          </a:ln>
        </p:spPr>
      </p:cxnSp>
      <p:cxnSp>
        <p:nvCxnSpPr>
          <p:cNvPr id="4987" name="Google Shape;4987;p172"/>
          <p:cNvCxnSpPr>
            <a:stCxn id="4972" idx="5"/>
            <a:endCxn id="4984" idx="5"/>
          </p:cNvCxnSpPr>
          <p:nvPr/>
        </p:nvCxnSpPr>
        <p:spPr>
          <a:xfrm>
            <a:off x="3460154" y="2412207"/>
            <a:ext cx="431601" cy="2510631"/>
          </a:xfrm>
          <a:prstGeom prst="straightConnector1">
            <a:avLst/>
          </a:prstGeom>
          <a:noFill/>
          <a:ln w="9525" cap="flat" cmpd="sng">
            <a:solidFill>
              <a:srgbClr val="595959"/>
            </a:solidFill>
            <a:prstDash val="solid"/>
            <a:round/>
            <a:headEnd type="none" w="sm" len="sm"/>
            <a:tailEnd type="none" w="sm" len="sm"/>
          </a:ln>
        </p:spPr>
      </p:cxnSp>
      <p:sp>
        <p:nvSpPr>
          <p:cNvPr id="4988" name="Google Shape;4988;p172"/>
          <p:cNvSpPr/>
          <p:nvPr/>
        </p:nvSpPr>
        <p:spPr>
          <a:xfrm>
            <a:off x="3851274" y="5121275"/>
            <a:ext cx="3292475"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linkingObjectIdentifier</a:t>
            </a:r>
            <a:endParaRPr sz="1600" b="0" i="0" u="none" strike="noStrike" cap="none">
              <a:solidFill>
                <a:srgbClr val="FFFFFF"/>
              </a:solidFill>
              <a:latin typeface="Verdana"/>
              <a:ea typeface="Verdana"/>
              <a:cs typeface="Verdana"/>
              <a:sym typeface="Verdana"/>
            </a:endParaRPr>
          </a:p>
        </p:txBody>
      </p:sp>
      <p:sp>
        <p:nvSpPr>
          <p:cNvPr id="4989" name="Google Shape;4989;p172"/>
          <p:cNvSpPr/>
          <p:nvPr/>
        </p:nvSpPr>
        <p:spPr>
          <a:xfrm>
            <a:off x="3851274" y="5481638"/>
            <a:ext cx="3292475" cy="323850"/>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linkingAgentIdentifier</a:t>
            </a:r>
            <a:endParaRPr sz="1600" b="0" i="0" u="none" strike="noStrike" cap="none">
              <a:solidFill>
                <a:srgbClr val="FFFFFF"/>
              </a:solidFill>
              <a:latin typeface="Verdana"/>
              <a:ea typeface="Verdana"/>
              <a:cs typeface="Verdana"/>
              <a:sym typeface="Verdana"/>
            </a:endParaRPr>
          </a:p>
        </p:txBody>
      </p:sp>
      <p:sp>
        <p:nvSpPr>
          <p:cNvPr id="4990" name="Google Shape;4990;p172"/>
          <p:cNvSpPr/>
          <p:nvPr/>
        </p:nvSpPr>
        <p:spPr>
          <a:xfrm>
            <a:off x="3419474" y="5842000"/>
            <a:ext cx="3292475" cy="323850"/>
          </a:xfrm>
          <a:prstGeom prst="parallelogram">
            <a:avLst>
              <a:gd name="adj" fmla="val 25000"/>
            </a:avLst>
          </a:prstGeom>
          <a:solidFill>
            <a:srgbClr val="AE8034"/>
          </a:solidFill>
          <a:ln w="9525" cap="flat" cmpd="sng">
            <a:solidFill>
              <a:srgbClr val="595959"/>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rightsExtension</a:t>
            </a:r>
            <a:endParaRPr sz="1200"/>
          </a:p>
        </p:txBody>
      </p:sp>
      <p:cxnSp>
        <p:nvCxnSpPr>
          <p:cNvPr id="4991" name="Google Shape;4991;p172"/>
          <p:cNvCxnSpPr>
            <a:stCxn id="4972" idx="5"/>
            <a:endCxn id="4988" idx="5"/>
          </p:cNvCxnSpPr>
          <p:nvPr/>
        </p:nvCxnSpPr>
        <p:spPr>
          <a:xfrm>
            <a:off x="3460154" y="2412207"/>
            <a:ext cx="431601" cy="2870993"/>
          </a:xfrm>
          <a:prstGeom prst="straightConnector1">
            <a:avLst/>
          </a:prstGeom>
          <a:noFill/>
          <a:ln w="9525" cap="flat" cmpd="sng">
            <a:solidFill>
              <a:schemeClr val="dk1"/>
            </a:solidFill>
            <a:prstDash val="solid"/>
            <a:round/>
            <a:headEnd type="none" w="sm" len="sm"/>
            <a:tailEnd type="none" w="sm" len="sm"/>
          </a:ln>
        </p:spPr>
      </p:cxnSp>
      <p:cxnSp>
        <p:nvCxnSpPr>
          <p:cNvPr id="4992" name="Google Shape;4992;p172"/>
          <p:cNvCxnSpPr>
            <a:stCxn id="4972" idx="5"/>
            <a:endCxn id="4989" idx="5"/>
          </p:cNvCxnSpPr>
          <p:nvPr/>
        </p:nvCxnSpPr>
        <p:spPr>
          <a:xfrm>
            <a:off x="3460154" y="2412207"/>
            <a:ext cx="431601" cy="3231356"/>
          </a:xfrm>
          <a:prstGeom prst="straightConnector1">
            <a:avLst/>
          </a:prstGeom>
          <a:noFill/>
          <a:ln w="9525" cap="flat" cmpd="sng">
            <a:solidFill>
              <a:schemeClr val="dk1"/>
            </a:solidFill>
            <a:prstDash val="solid"/>
            <a:round/>
            <a:headEnd type="none" w="sm" len="sm"/>
            <a:tailEnd type="none" w="sm" len="sm"/>
          </a:ln>
        </p:spPr>
      </p:cxnSp>
      <p:cxnSp>
        <p:nvCxnSpPr>
          <p:cNvPr id="4993" name="Google Shape;4993;p172"/>
          <p:cNvCxnSpPr>
            <a:stCxn id="4970" idx="3"/>
            <a:endCxn id="4990" idx="5"/>
          </p:cNvCxnSpPr>
          <p:nvPr/>
        </p:nvCxnSpPr>
        <p:spPr>
          <a:xfrm>
            <a:off x="3059113" y="2664619"/>
            <a:ext cx="400842" cy="3339306"/>
          </a:xfrm>
          <a:prstGeom prst="straightConnector1">
            <a:avLst/>
          </a:prstGeom>
          <a:noFill/>
          <a:ln w="9525" cap="flat" cmpd="sng">
            <a:solidFill>
              <a:srgbClr val="595959"/>
            </a:solidFill>
            <a:prstDash val="solid"/>
            <a:round/>
            <a:headEnd type="none" w="sm" len="sm"/>
            <a:tailEnd type="none" w="sm" len="sm"/>
          </a:ln>
        </p:spPr>
      </p:cxnSp>
      <p:sp>
        <p:nvSpPr>
          <p:cNvPr id="4972" name="Google Shape;4972;p172"/>
          <p:cNvSpPr/>
          <p:nvPr/>
        </p:nvSpPr>
        <p:spPr>
          <a:xfrm>
            <a:off x="3419474" y="2249488"/>
            <a:ext cx="3292475" cy="325437"/>
          </a:xfrm>
          <a:prstGeom prst="parallelogram">
            <a:avLst>
              <a:gd name="adj" fmla="val 25000"/>
            </a:avLst>
          </a:prstGeom>
          <a:solidFill>
            <a:srgbClr val="AE8034"/>
          </a:solidFill>
          <a:ln w="9525" cap="flat" cmpd="sng">
            <a:solidFill>
              <a:srgbClr val="000000"/>
            </a:solidFill>
            <a:prstDash val="solid"/>
            <a:round/>
            <a:headEnd type="none" w="sm" len="sm"/>
            <a:tailEnd type="none" w="sm" len="sm"/>
          </a:ln>
        </p:spPr>
        <p:txBody>
          <a:bodyPr spcFirstLastPara="1" wrap="square" lIns="0" tIns="36000" rIns="0" bIns="36000" anchor="ctr" anchorCtr="0">
            <a:noAutofit/>
          </a:bodyPr>
          <a:lstStyle/>
          <a:p>
            <a:pPr marL="0" marR="0" lvl="0" indent="0" algn="ctr" rtl="0">
              <a:lnSpc>
                <a:spcPct val="100000"/>
              </a:lnSpc>
              <a:spcBef>
                <a:spcPts val="0"/>
              </a:spcBef>
              <a:spcAft>
                <a:spcPts val="0"/>
              </a:spcAft>
              <a:buClr>
                <a:srgbClr val="FFFFFF"/>
              </a:buClr>
              <a:buSzPts val="1800"/>
              <a:buFont typeface="Verdana"/>
              <a:buNone/>
            </a:pPr>
            <a:r>
              <a:rPr lang="en-US" sz="1600" b="0" i="0" u="none" strike="noStrike" cap="none">
                <a:solidFill>
                  <a:srgbClr val="FFFFFF"/>
                </a:solidFill>
                <a:latin typeface="Verdana"/>
                <a:ea typeface="Verdana"/>
                <a:cs typeface="Verdana"/>
                <a:sym typeface="Verdana"/>
              </a:rPr>
              <a:t>rightsStatement</a:t>
            </a:r>
            <a:endParaRPr sz="1200"/>
          </a:p>
        </p:txBody>
      </p:sp>
      <p:cxnSp>
        <p:nvCxnSpPr>
          <p:cNvPr id="4994" name="Google Shape;4994;p172"/>
          <p:cNvCxnSpPr/>
          <p:nvPr/>
        </p:nvCxnSpPr>
        <p:spPr>
          <a:xfrm flipH="1">
            <a:off x="1979613" y="2825750"/>
            <a:ext cx="361950" cy="503238"/>
          </a:xfrm>
          <a:prstGeom prst="straightConnector1">
            <a:avLst/>
          </a:prstGeom>
          <a:noFill/>
          <a:ln w="9525" cap="flat" cmpd="sng">
            <a:solidFill>
              <a:schemeClr val="accent1"/>
            </a:solidFill>
            <a:prstDash val="solid"/>
            <a:round/>
            <a:headEnd type="none" w="sm" len="sm"/>
            <a:tailEnd type="none" w="sm" len="sm"/>
          </a:ln>
        </p:spPr>
      </p:cxnSp>
      <p:pic>
        <p:nvPicPr>
          <p:cNvPr id="4995" name="Google Shape;4995;p172" descr="P:\digital.bevaring.dk\Illustrations\web\Lovgivning_LegalRestrictions_DigitalPreservation.png"/>
          <p:cNvPicPr preferRelativeResize="0"/>
          <p:nvPr/>
        </p:nvPicPr>
        <p:blipFill rotWithShape="1">
          <a:blip r:embed="rId3">
            <a:alphaModFix/>
          </a:blip>
          <a:srcRect/>
          <a:stretch/>
        </p:blipFill>
        <p:spPr>
          <a:xfrm>
            <a:off x="1403350" y="2609850"/>
            <a:ext cx="576263" cy="669925"/>
          </a:xfrm>
          <a:prstGeom prst="rect">
            <a:avLst/>
          </a:prstGeom>
          <a:noFill/>
          <a:ln>
            <a:noFill/>
          </a:ln>
        </p:spPr>
      </p:pic>
      <p:grpSp>
        <p:nvGrpSpPr>
          <p:cNvPr id="4996" name="Google Shape;4996;p172"/>
          <p:cNvGrpSpPr/>
          <p:nvPr/>
        </p:nvGrpSpPr>
        <p:grpSpPr>
          <a:xfrm>
            <a:off x="539750" y="3321050"/>
            <a:ext cx="2505075" cy="1233488"/>
            <a:chOff x="965499" y="2523661"/>
            <a:chExt cx="6363783" cy="2868480"/>
          </a:xfrm>
        </p:grpSpPr>
        <p:sp>
          <p:nvSpPr>
            <p:cNvPr id="4997" name="Google Shape;4997;p172"/>
            <p:cNvSpPr/>
            <p:nvPr/>
          </p:nvSpPr>
          <p:spPr>
            <a:xfrm>
              <a:off x="1356684" y="3627491"/>
              <a:ext cx="1830898" cy="668203"/>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400"/>
                <a:buFont typeface="Verdana"/>
                <a:buNone/>
              </a:pPr>
              <a:r>
                <a:rPr lang="en-US" sz="1100" b="1" i="0" u="none" strike="noStrike" cap="none">
                  <a:solidFill>
                    <a:srgbClr val="FFFFFF"/>
                  </a:solidFill>
                  <a:latin typeface="Verdana"/>
                  <a:ea typeface="Verdana"/>
                  <a:cs typeface="Verdana"/>
                  <a:sym typeface="Verdana"/>
                </a:rPr>
                <a:t>Object</a:t>
              </a:r>
              <a:endParaRPr sz="1100"/>
            </a:p>
          </p:txBody>
        </p:sp>
        <p:sp>
          <p:nvSpPr>
            <p:cNvPr id="4998" name="Google Shape;4998;p172"/>
            <p:cNvSpPr/>
            <p:nvPr/>
          </p:nvSpPr>
          <p:spPr>
            <a:xfrm>
              <a:off x="3344861" y="4723936"/>
              <a:ext cx="1830898" cy="668205"/>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400"/>
                <a:buFont typeface="Verdana"/>
                <a:buNone/>
              </a:pPr>
              <a:r>
                <a:rPr lang="en-US" sz="1100" b="1" i="0" u="none" strike="noStrike" cap="none">
                  <a:solidFill>
                    <a:srgbClr val="FFFFFF"/>
                  </a:solidFill>
                  <a:latin typeface="Verdana"/>
                  <a:ea typeface="Verdana"/>
                  <a:cs typeface="Verdana"/>
                  <a:sym typeface="Verdana"/>
                </a:rPr>
                <a:t>Event</a:t>
              </a:r>
              <a:endParaRPr sz="1100"/>
            </a:p>
          </p:txBody>
        </p:sp>
        <p:sp>
          <p:nvSpPr>
            <p:cNvPr id="4999" name="Google Shape;4999;p172"/>
            <p:cNvSpPr/>
            <p:nvPr/>
          </p:nvSpPr>
          <p:spPr>
            <a:xfrm>
              <a:off x="5498384" y="3623798"/>
              <a:ext cx="1830898" cy="668205"/>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400"/>
                <a:buFont typeface="Verdana"/>
                <a:buNone/>
              </a:pPr>
              <a:r>
                <a:rPr lang="en-US" sz="1100" b="1" i="0" u="none" strike="noStrike" cap="none">
                  <a:solidFill>
                    <a:srgbClr val="FFFFFF"/>
                  </a:solidFill>
                  <a:latin typeface="Verdana"/>
                  <a:ea typeface="Verdana"/>
                  <a:cs typeface="Verdana"/>
                  <a:sym typeface="Verdana"/>
                </a:rPr>
                <a:t>Agent</a:t>
              </a:r>
              <a:endParaRPr sz="1100"/>
            </a:p>
          </p:txBody>
        </p:sp>
        <p:sp>
          <p:nvSpPr>
            <p:cNvPr id="5000" name="Google Shape;5000;p172"/>
            <p:cNvSpPr/>
            <p:nvPr/>
          </p:nvSpPr>
          <p:spPr>
            <a:xfrm>
              <a:off x="3344861" y="2523661"/>
              <a:ext cx="1830898" cy="668205"/>
            </a:xfrm>
            <a:prstGeom prst="roundRect">
              <a:avLst>
                <a:gd name="adj" fmla="val 16667"/>
              </a:avLst>
            </a:prstGeom>
            <a:solidFill>
              <a:srgbClr val="AE8034"/>
            </a:solidFill>
            <a:ln w="19050"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400"/>
                <a:buFont typeface="Verdana"/>
                <a:buNone/>
              </a:pPr>
              <a:r>
                <a:rPr lang="en-US" sz="1100" b="1" i="0" u="none" strike="noStrike" cap="none">
                  <a:solidFill>
                    <a:srgbClr val="FFFFFF"/>
                  </a:solidFill>
                  <a:latin typeface="Verdana"/>
                  <a:ea typeface="Verdana"/>
                  <a:cs typeface="Verdana"/>
                  <a:sym typeface="Verdana"/>
                </a:rPr>
                <a:t>Rights</a:t>
              </a:r>
              <a:endParaRPr sz="1100"/>
            </a:p>
          </p:txBody>
        </p:sp>
        <p:sp>
          <p:nvSpPr>
            <p:cNvPr id="5001" name="Google Shape;5001;p172"/>
            <p:cNvSpPr/>
            <p:nvPr/>
          </p:nvSpPr>
          <p:spPr>
            <a:xfrm rot="-5400000">
              <a:off x="969322" y="3734421"/>
              <a:ext cx="431932" cy="439578"/>
            </a:xfrm>
            <a:custGeom>
              <a:avLst/>
              <a:gdLst/>
              <a:ahLst/>
              <a:cxnLst/>
              <a:rect l="l" t="t" r="r" b="b"/>
              <a:pathLst>
                <a:path w="770830" h="438150" extrusionOk="0">
                  <a:moveTo>
                    <a:pt x="64370" y="438150"/>
                  </a:moveTo>
                  <a:cubicBezTo>
                    <a:pt x="-113430" y="168275"/>
                    <a:pt x="104058" y="1588"/>
                    <a:pt x="388220" y="0"/>
                  </a:cubicBezTo>
                  <a:cubicBezTo>
                    <a:pt x="658095" y="0"/>
                    <a:pt x="870820" y="142875"/>
                    <a:pt x="721595" y="428625"/>
                  </a:cubicBezTo>
                </a:path>
              </a:pathLst>
            </a:custGeom>
            <a:noFill/>
            <a:ln w="1905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200"/>
                <a:buFont typeface="Gill Sans"/>
                <a:buNone/>
              </a:pPr>
              <a:endParaRPr sz="1050" b="1" i="0" u="none" strike="noStrike" cap="none">
                <a:solidFill>
                  <a:srgbClr val="000000"/>
                </a:solidFill>
                <a:latin typeface="Gill Sans"/>
                <a:ea typeface="Gill Sans"/>
                <a:cs typeface="Gill Sans"/>
                <a:sym typeface="Gill Sans"/>
              </a:endParaRPr>
            </a:p>
          </p:txBody>
        </p:sp>
        <p:cxnSp>
          <p:nvCxnSpPr>
            <p:cNvPr id="5002" name="Google Shape;5002;p172"/>
            <p:cNvCxnSpPr>
              <a:stCxn id="5000" idx="1"/>
              <a:endCxn id="4997" idx="0"/>
            </p:cNvCxnSpPr>
            <p:nvPr/>
          </p:nvCxnSpPr>
          <p:spPr>
            <a:xfrm flipH="1">
              <a:off x="2272061" y="2857764"/>
              <a:ext cx="1072800" cy="769800"/>
            </a:xfrm>
            <a:prstGeom prst="straightConnector1">
              <a:avLst/>
            </a:prstGeom>
            <a:noFill/>
            <a:ln w="19050" cap="flat" cmpd="sng">
              <a:solidFill>
                <a:schemeClr val="accent1"/>
              </a:solidFill>
              <a:prstDash val="solid"/>
              <a:round/>
              <a:headEnd type="stealth" w="med" len="med"/>
              <a:tailEnd type="stealth" w="med" len="med"/>
            </a:ln>
          </p:spPr>
        </p:cxnSp>
        <p:cxnSp>
          <p:nvCxnSpPr>
            <p:cNvPr id="5003" name="Google Shape;5003;p172"/>
            <p:cNvCxnSpPr>
              <a:stCxn id="5000" idx="3"/>
              <a:endCxn id="4999" idx="0"/>
            </p:cNvCxnSpPr>
            <p:nvPr/>
          </p:nvCxnSpPr>
          <p:spPr>
            <a:xfrm>
              <a:off x="5175759" y="2857763"/>
              <a:ext cx="1238100" cy="765900"/>
            </a:xfrm>
            <a:prstGeom prst="straightConnector1">
              <a:avLst/>
            </a:prstGeom>
            <a:noFill/>
            <a:ln w="19050" cap="flat" cmpd="sng">
              <a:solidFill>
                <a:schemeClr val="accent1"/>
              </a:solidFill>
              <a:prstDash val="solid"/>
              <a:round/>
              <a:headEnd type="stealth" w="med" len="med"/>
              <a:tailEnd type="stealth" w="med" len="med"/>
            </a:ln>
          </p:spPr>
        </p:cxnSp>
        <p:cxnSp>
          <p:nvCxnSpPr>
            <p:cNvPr id="5004" name="Google Shape;5004;p172"/>
            <p:cNvCxnSpPr>
              <a:stCxn id="4998" idx="3"/>
              <a:endCxn id="4999" idx="2"/>
            </p:cNvCxnSpPr>
            <p:nvPr/>
          </p:nvCxnSpPr>
          <p:spPr>
            <a:xfrm rot="10800000" flipH="1">
              <a:off x="5175759" y="4292139"/>
              <a:ext cx="1238100" cy="765900"/>
            </a:xfrm>
            <a:prstGeom prst="straightConnector1">
              <a:avLst/>
            </a:prstGeom>
            <a:noFill/>
            <a:ln w="19050" cap="flat" cmpd="sng">
              <a:solidFill>
                <a:schemeClr val="accent1"/>
              </a:solidFill>
              <a:prstDash val="solid"/>
              <a:round/>
              <a:headEnd type="stealth" w="med" len="med"/>
              <a:tailEnd type="stealth" w="med" len="med"/>
            </a:ln>
          </p:spPr>
        </p:cxnSp>
        <p:cxnSp>
          <p:nvCxnSpPr>
            <p:cNvPr id="5005" name="Google Shape;5005;p172"/>
            <p:cNvCxnSpPr>
              <a:stCxn id="4998" idx="1"/>
              <a:endCxn id="4997" idx="2"/>
            </p:cNvCxnSpPr>
            <p:nvPr/>
          </p:nvCxnSpPr>
          <p:spPr>
            <a:xfrm rot="10800000">
              <a:off x="2272061" y="4295739"/>
              <a:ext cx="1072800" cy="762300"/>
            </a:xfrm>
            <a:prstGeom prst="straightConnector1">
              <a:avLst/>
            </a:prstGeom>
            <a:noFill/>
            <a:ln w="19050" cap="flat" cmpd="sng">
              <a:solidFill>
                <a:schemeClr val="accent1"/>
              </a:solidFill>
              <a:prstDash val="solid"/>
              <a:round/>
              <a:headEnd type="stealth" w="med" len="med"/>
              <a:tailEnd type="stealth" w="med" len="med"/>
            </a:ln>
          </p:spPr>
        </p:cxnSp>
        <p:cxnSp>
          <p:nvCxnSpPr>
            <p:cNvPr id="5006" name="Google Shape;5006;p172"/>
            <p:cNvCxnSpPr>
              <a:stCxn id="4997" idx="3"/>
              <a:endCxn id="4999" idx="1"/>
            </p:cNvCxnSpPr>
            <p:nvPr/>
          </p:nvCxnSpPr>
          <p:spPr>
            <a:xfrm rot="10800000" flipH="1">
              <a:off x="3187582" y="3957993"/>
              <a:ext cx="2310900" cy="3600"/>
            </a:xfrm>
            <a:prstGeom prst="straightConnector1">
              <a:avLst/>
            </a:prstGeom>
            <a:noFill/>
            <a:ln w="19050" cap="flat" cmpd="sng">
              <a:solidFill>
                <a:schemeClr val="accent1"/>
              </a:solidFill>
              <a:prstDash val="solid"/>
              <a:round/>
              <a:headEnd type="stealth" w="med" len="med"/>
              <a:tailEnd type="none" w="sm" len="sm"/>
            </a:ln>
          </p:spPr>
        </p:cxnSp>
      </p:grpSp>
      <p:grpSp>
        <p:nvGrpSpPr>
          <p:cNvPr id="5007" name="Google Shape;5007;p172"/>
          <p:cNvGrpSpPr/>
          <p:nvPr/>
        </p:nvGrpSpPr>
        <p:grpSpPr>
          <a:xfrm>
            <a:off x="8098730" y="4509120"/>
            <a:ext cx="793750" cy="765175"/>
            <a:chOff x="2916238" y="5084763"/>
            <a:chExt cx="1511300" cy="1584325"/>
          </a:xfrm>
        </p:grpSpPr>
        <p:pic>
          <p:nvPicPr>
            <p:cNvPr id="5008" name="Google Shape;5008;p172" descr="120px-Nuvola_apps_edu_languages"/>
            <p:cNvPicPr preferRelativeResize="0"/>
            <p:nvPr/>
          </p:nvPicPr>
          <p:blipFill rotWithShape="1">
            <a:blip r:embed="rId4">
              <a:alphaModFix/>
            </a:blip>
            <a:srcRect/>
            <a:stretch/>
          </p:blipFill>
          <p:spPr>
            <a:xfrm>
              <a:off x="3059113" y="5084763"/>
              <a:ext cx="1368425" cy="1368425"/>
            </a:xfrm>
            <a:prstGeom prst="rect">
              <a:avLst/>
            </a:prstGeom>
            <a:noFill/>
            <a:ln>
              <a:noFill/>
            </a:ln>
          </p:spPr>
        </p:pic>
        <p:pic>
          <p:nvPicPr>
            <p:cNvPr id="5009" name="Google Shape;5009;p172" descr="Cross Clip Art">
              <a:hlinkClick r:id="rId5"/>
            </p:cNvPr>
            <p:cNvPicPr preferRelativeResize="0"/>
            <p:nvPr/>
          </p:nvPicPr>
          <p:blipFill rotWithShape="1">
            <a:blip r:embed="rId6">
              <a:alphaModFix/>
            </a:blip>
            <a:srcRect/>
            <a:stretch/>
          </p:blipFill>
          <p:spPr>
            <a:xfrm>
              <a:off x="2916238" y="5734050"/>
              <a:ext cx="935037" cy="935038"/>
            </a:xfrm>
            <a:prstGeom prst="rect">
              <a:avLst/>
            </a:prstGeom>
            <a:noFill/>
            <a:ln>
              <a:noFill/>
            </a:ln>
          </p:spPr>
        </p:pic>
      </p:grpSp>
      <p:grpSp>
        <p:nvGrpSpPr>
          <p:cNvPr id="5010" name="Google Shape;5010;p172"/>
          <p:cNvGrpSpPr/>
          <p:nvPr/>
        </p:nvGrpSpPr>
        <p:grpSpPr>
          <a:xfrm>
            <a:off x="7273230" y="4524995"/>
            <a:ext cx="758825" cy="792162"/>
            <a:chOff x="4643438" y="4941888"/>
            <a:chExt cx="1754187" cy="1760537"/>
          </a:xfrm>
        </p:grpSpPr>
        <p:pic>
          <p:nvPicPr>
            <p:cNvPr id="5011" name="Google Shape;5011;p172" descr="120px-Nuvola_apps_edu_languages2"/>
            <p:cNvPicPr preferRelativeResize="0"/>
            <p:nvPr/>
          </p:nvPicPr>
          <p:blipFill rotWithShape="1">
            <a:blip r:embed="rId7">
              <a:alphaModFix/>
            </a:blip>
            <a:srcRect/>
            <a:stretch/>
          </p:blipFill>
          <p:spPr>
            <a:xfrm>
              <a:off x="4643438" y="4941888"/>
              <a:ext cx="1584325" cy="1584325"/>
            </a:xfrm>
            <a:prstGeom prst="rect">
              <a:avLst/>
            </a:prstGeom>
            <a:noFill/>
            <a:ln>
              <a:noFill/>
            </a:ln>
          </p:spPr>
        </p:pic>
        <p:pic>
          <p:nvPicPr>
            <p:cNvPr id="5012" name="Google Shape;5012;p172" descr="active, check, ok, yes icon">
              <a:hlinkClick r:id="rId8"/>
            </p:cNvPr>
            <p:cNvPicPr preferRelativeResize="0"/>
            <p:nvPr/>
          </p:nvPicPr>
          <p:blipFill rotWithShape="1">
            <a:blip r:embed="rId9">
              <a:alphaModFix/>
            </a:blip>
            <a:srcRect/>
            <a:stretch/>
          </p:blipFill>
          <p:spPr>
            <a:xfrm>
              <a:off x="5029200" y="5334000"/>
              <a:ext cx="1368425" cy="1368425"/>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00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0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ambusfletværk">
  <a:themeElements>
    <a:clrScheme name="Kontor">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Bambusfletværk">
  <a:themeElements>
    <a:clrScheme name="Kontor">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6995</Words>
  <Application>Microsoft Office PowerPoint</Application>
  <PresentationFormat>Bildspel på skärmen (4:3)</PresentationFormat>
  <Paragraphs>1681</Paragraphs>
  <Slides>137</Slides>
  <Notes>133</Notes>
  <HiddenSlides>0</HiddenSlides>
  <MMClips>0</MMClips>
  <ScaleCrop>false</ScaleCrop>
  <HeadingPairs>
    <vt:vector size="6" baseType="variant">
      <vt:variant>
        <vt:lpstr>Använt teckensnitt</vt:lpstr>
      </vt:variant>
      <vt:variant>
        <vt:i4>9</vt:i4>
      </vt:variant>
      <vt:variant>
        <vt:lpstr>Tema</vt:lpstr>
      </vt:variant>
      <vt:variant>
        <vt:i4>2</vt:i4>
      </vt:variant>
      <vt:variant>
        <vt:lpstr>Bildrubriker</vt:lpstr>
      </vt:variant>
      <vt:variant>
        <vt:i4>137</vt:i4>
      </vt:variant>
    </vt:vector>
  </HeadingPairs>
  <TitlesOfParts>
    <vt:vector size="148" baseType="lpstr">
      <vt:lpstr>Verdana</vt:lpstr>
      <vt:lpstr>Times New Roman</vt:lpstr>
      <vt:lpstr>Calibri</vt:lpstr>
      <vt:lpstr>Gill Sans</vt:lpstr>
      <vt:lpstr>Gill Sans MT</vt:lpstr>
      <vt:lpstr>Noto Sans Symbols</vt:lpstr>
      <vt:lpstr>Courier New</vt:lpstr>
      <vt:lpstr>Arial</vt:lpstr>
      <vt:lpstr>Impact</vt:lpstr>
      <vt:lpstr>Bambusfletværk</vt:lpstr>
      <vt:lpstr>1_Bambusfletværk</vt:lpstr>
      <vt:lpstr>UNDERSTANDING AND IMPLEMENTING PREMIS  A tutorial in two parts  </vt:lpstr>
      <vt:lpstr>Purpose of the Tutorial</vt:lpstr>
      <vt:lpstr>Who are we?</vt:lpstr>
      <vt:lpstr>What do we want you to think about?</vt:lpstr>
      <vt:lpstr>Agenda</vt:lpstr>
      <vt:lpstr>TODAY WE WONT TALK ABOUT SOME THINGS</vt:lpstr>
      <vt:lpstr>Not today</vt:lpstr>
      <vt:lpstr>DIGITAL PRESERVATION METADATA -  WHY IS IT NEEDED AND WHAT DOES IT LOOK LIKE?</vt:lpstr>
      <vt:lpstr>What is digital preservation metadata?</vt:lpstr>
      <vt:lpstr>Domain</vt:lpstr>
      <vt:lpstr>DP metadata supports preservation goals </vt:lpstr>
      <vt:lpstr>Availability</vt:lpstr>
      <vt:lpstr>Identity</vt:lpstr>
      <vt:lpstr>Understandability</vt:lpstr>
      <vt:lpstr>Fixity</vt:lpstr>
      <vt:lpstr>Viability</vt:lpstr>
      <vt:lpstr>Renderability</vt:lpstr>
      <vt:lpstr>Authenticity</vt:lpstr>
      <vt:lpstr>Authenticity</vt:lpstr>
      <vt:lpstr>Rights</vt:lpstr>
      <vt:lpstr>WHAT IS PREMIS?</vt:lpstr>
      <vt:lpstr>The PREMIS standard</vt:lpstr>
      <vt:lpstr>The PREMIS standard</vt:lpstr>
      <vt:lpstr>Activities</vt:lpstr>
      <vt:lpstr>Scope</vt:lpstr>
      <vt:lpstr>Scope</vt:lpstr>
      <vt:lpstr>Scope</vt:lpstr>
      <vt:lpstr>Tailoring PREMIS to needs</vt:lpstr>
      <vt:lpstr>ON-LINE RESOURCES</vt:lpstr>
      <vt:lpstr>Webpages</vt:lpstr>
      <vt:lpstr>E-mail list</vt:lpstr>
      <vt:lpstr>PowerPoint-presentation</vt:lpstr>
      <vt:lpstr>Implementable, core preservation metadata</vt:lpstr>
      <vt:lpstr>Benefits of implementing PREMIS (1)</vt:lpstr>
      <vt:lpstr>Interoperability through implementable preservation metadata </vt:lpstr>
      <vt:lpstr>Benefits of implementing PREMIS (2)</vt:lpstr>
      <vt:lpstr>De-facto standard for preservation metadata</vt:lpstr>
      <vt:lpstr>PowerPoint-presentation</vt:lpstr>
      <vt:lpstr>The PREMIS Data Model </vt:lpstr>
      <vt:lpstr>PREMIS - Data model includes:</vt:lpstr>
      <vt:lpstr>Objects</vt:lpstr>
      <vt:lpstr>Events</vt:lpstr>
      <vt:lpstr>Agents</vt:lpstr>
      <vt:lpstr>Rights Statements</vt:lpstr>
      <vt:lpstr>A digitization example</vt:lpstr>
      <vt:lpstr>A digitization example</vt:lpstr>
      <vt:lpstr>Sample Data Dictionary Entry</vt:lpstr>
      <vt:lpstr>PowerPoint-presentation</vt:lpstr>
      <vt:lpstr>objectCategory (types of objects)</vt:lpstr>
      <vt:lpstr>PREMIS 3 - Data model includes:</vt:lpstr>
      <vt:lpstr>WHAT USE CASES DO YOU SEE?</vt:lpstr>
      <vt:lpstr>LET’S HAVE A BREAK! 11.00-11.30</vt:lpstr>
      <vt:lpstr>HOW TO USE PREMIS? The Data Dictionary in action: PREMIS Conformance and repository interoperability</vt:lpstr>
      <vt:lpstr>PREMIS Conformance statement</vt:lpstr>
      <vt:lpstr>PREMIS Conformance Levels</vt:lpstr>
      <vt:lpstr>Example: What‘s conformant and what isn‘t?</vt:lpstr>
      <vt:lpstr>Which Entities to implement?</vt:lpstr>
      <vt:lpstr>Use case: For building other standards</vt:lpstr>
      <vt:lpstr>Use case: As a self-assessment tool</vt:lpstr>
      <vt:lpstr>Use Case: As an export format</vt:lpstr>
      <vt:lpstr>Use case: As the native format of the repository Data Management module</vt:lpstr>
      <vt:lpstr>Examples for different implementations:  RDF and XML</vt:lpstr>
      <vt:lpstr>Examples for different implementations: CSV and spreadsheet</vt:lpstr>
      <vt:lpstr>PowerPoint-presentation</vt:lpstr>
      <vt:lpstr>PREMIS - Data model includes:</vt:lpstr>
      <vt:lpstr>Semantic Units</vt:lpstr>
      <vt:lpstr>Semantic Units</vt:lpstr>
      <vt:lpstr>Semantic units - Properties of Entities</vt:lpstr>
      <vt:lpstr>High level semantic units for Objects</vt:lpstr>
      <vt:lpstr>PREMIS Object Entity – Semantic Units</vt:lpstr>
      <vt:lpstr>PREMIS Object Entity – Semantic Units</vt:lpstr>
      <vt:lpstr>objectCategory</vt:lpstr>
      <vt:lpstr>PREMIS Object Entity – Semantic Units</vt:lpstr>
      <vt:lpstr>objectCharacteristics </vt:lpstr>
      <vt:lpstr>PREMIS Object Entity</vt:lpstr>
      <vt:lpstr>Composition Level</vt:lpstr>
      <vt:lpstr>objectCharacteristicsExtension</vt:lpstr>
      <vt:lpstr>objectCharacteristicsExtension - example</vt:lpstr>
      <vt:lpstr>PREMIS Object Entity – Semantic Units</vt:lpstr>
      <vt:lpstr>preservationLevel</vt:lpstr>
      <vt:lpstr>PREMIS Object Entity – Semantic Units</vt:lpstr>
      <vt:lpstr>Relationships: Semantic Unit Identifiers</vt:lpstr>
      <vt:lpstr>Relationships: Semantic Unit Identifiers</vt:lpstr>
      <vt:lpstr>Linking Objects with Agents and Events</vt:lpstr>
      <vt:lpstr>Relationships: Semantic Unit Identifiers</vt:lpstr>
      <vt:lpstr>Objects and their interrelations</vt:lpstr>
      <vt:lpstr>PREMIS Object Entity – Semantic Units</vt:lpstr>
      <vt:lpstr>Properties of Entities - Semantic units</vt:lpstr>
      <vt:lpstr>PREMIS Event Entity</vt:lpstr>
      <vt:lpstr>eventType</vt:lpstr>
      <vt:lpstr>PREMIS Event Entity</vt:lpstr>
      <vt:lpstr>Properties of Entities - Semantic units</vt:lpstr>
      <vt:lpstr>PREMIS Agent Entity</vt:lpstr>
      <vt:lpstr>agentType</vt:lpstr>
      <vt:lpstr>Properties of Entities - Semantic units</vt:lpstr>
      <vt:lpstr>PREMIS Rights Entity</vt:lpstr>
      <vt:lpstr>Dependent units about rights</vt:lpstr>
      <vt:lpstr>Example rightsBasis  and copyrightInformation</vt:lpstr>
      <vt:lpstr>PREMIS Rights Entity</vt:lpstr>
      <vt:lpstr>rightsGranted</vt:lpstr>
      <vt:lpstr>PREMIS 3 - Entities</vt:lpstr>
      <vt:lpstr>Data Model - environments</vt:lpstr>
      <vt:lpstr>Environments as independent objects</vt:lpstr>
      <vt:lpstr>Example: An object and its rendering environment</vt:lpstr>
      <vt:lpstr>PowerPoint-presentation</vt:lpstr>
      <vt:lpstr>PowerPoint-presentation</vt:lpstr>
      <vt:lpstr>PowerPoint-presentation</vt:lpstr>
      <vt:lpstr>Additional environment information</vt:lpstr>
      <vt:lpstr>PREMIS Object Entity – Semantic Units</vt:lpstr>
      <vt:lpstr>WRAP UP</vt:lpstr>
      <vt:lpstr>Sum up – Data Dictionary</vt:lpstr>
      <vt:lpstr>Where? and What??</vt:lpstr>
      <vt:lpstr>Resources</vt:lpstr>
      <vt:lpstr>Current activity</vt:lpstr>
      <vt:lpstr>Book</vt:lpstr>
      <vt:lpstr>Exercises </vt:lpstr>
      <vt:lpstr>Exercises </vt:lpstr>
      <vt:lpstr>Sample Data Dictionary table of contents </vt:lpstr>
      <vt:lpstr>PREMIS Object Entity – Exercise</vt:lpstr>
      <vt:lpstr>PREMIS Object Entity – Exercise</vt:lpstr>
      <vt:lpstr>PREMIS Object Entity – Exercise</vt:lpstr>
      <vt:lpstr>Exercise answers</vt:lpstr>
      <vt:lpstr>PREMIS Events, Agents and Rights Entity – Exercise</vt:lpstr>
      <vt:lpstr>PREMIS Events, Agents and Rights Entity – Exercise</vt:lpstr>
      <vt:lpstr>PREMIS Events, Agents and Rights Entity – Exercise</vt:lpstr>
      <vt:lpstr>PREMIS Events, Agents and Rights Entity – Exercise</vt:lpstr>
      <vt:lpstr>PREMIS Events, Agents and Rights Entity – Exercise</vt:lpstr>
      <vt:lpstr>Exercise answers</vt:lpstr>
      <vt:lpstr>PREMIS Environments – Exercise </vt:lpstr>
      <vt:lpstr>PREMIS Environments – Exercise </vt:lpstr>
      <vt:lpstr>PREMIS Environments – Exercise </vt:lpstr>
      <vt:lpstr>Exercise answers</vt:lpstr>
      <vt:lpstr>Extra example to look at on your own</vt:lpstr>
      <vt:lpstr>Questions in parking?!</vt:lpstr>
      <vt:lpstr>Today</vt:lpstr>
      <vt:lpstr>Finally… </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AND IMPLEMENTING PREMIS  A tutorial in two parts</dc:title>
  <dc:creator>PREMIS Editorial Committee</dc:creator>
  <cp:lastModifiedBy>Karin Bredenberg</cp:lastModifiedBy>
  <cp:revision>73</cp:revision>
  <dcterms:created xsi:type="dcterms:W3CDTF">2017-09-06T17:25:21Z</dcterms:created>
  <dcterms:modified xsi:type="dcterms:W3CDTF">2022-09-20T13:46:51Z</dcterms:modified>
</cp:coreProperties>
</file>