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2"/>
  </p:normalViewPr>
  <p:slideViewPr>
    <p:cSldViewPr snapToGrid="0">
      <p:cViewPr varScale="1">
        <p:scale>
          <a:sx n="120" d="100"/>
          <a:sy n="120" d="100"/>
        </p:scale>
        <p:origin x="200" y="5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endParaRPr sz="10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45f1c1871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245f1c1871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endParaRPr sz="10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45f1c187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45f1c187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endParaRPr sz="1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21d9f72eee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21d9f72eee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endParaRPr sz="10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245f1c1871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245f1c1871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endParaRPr sz="10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Georgia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ing/Contact info">
  <p:cSld name="Ending/Contact info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>
            <a:spLocks noGrp="1"/>
          </p:cNvSpPr>
          <p:nvPr>
            <p:ph type="pic" idx="2"/>
          </p:nvPr>
        </p:nvSpPr>
        <p:spPr>
          <a:xfrm>
            <a:off x="886930" y="1348946"/>
            <a:ext cx="2703900" cy="1896000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11"/>
          <p:cNvSpPr txBox="1">
            <a:spLocks noGrp="1"/>
          </p:cNvSpPr>
          <p:nvPr>
            <p:ph type="body" idx="1"/>
          </p:nvPr>
        </p:nvSpPr>
        <p:spPr>
          <a:xfrm>
            <a:off x="3880625" y="1348946"/>
            <a:ext cx="4539300" cy="18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i="0"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2" descr="yale_newlogo_whit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61607" y="2001014"/>
            <a:ext cx="2273298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2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rtl="0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1pPr>
            <a:lvl2pPr marL="914400" lvl="1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2pPr>
            <a:lvl3pPr marL="1371600" lvl="2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4pPr>
            <a:lvl5pPr marL="2286000" lvl="4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5pPr>
            <a:lvl6pPr marL="2743200" lvl="5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6pPr>
            <a:lvl7pPr marL="3200400" lvl="6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7pPr>
            <a:lvl8pPr marL="3657600" lvl="7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8pPr>
            <a:lvl9pPr marL="4114800" lvl="8" indent="-304800" rtl="0">
              <a:spcBef>
                <a:spcPts val="400"/>
              </a:spcBef>
              <a:spcAft>
                <a:spcPts val="0"/>
              </a:spcAft>
              <a:buSzPts val="1200"/>
              <a:buChar char="•"/>
              <a:defRPr sz="12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ctr" rtl="0">
              <a:spcBef>
                <a:spcPts val="800"/>
              </a:spcBef>
              <a:spcAft>
                <a:spcPts val="0"/>
              </a:spcAft>
              <a:buSzPts val="2100"/>
              <a:buChar char="•"/>
              <a:defRPr/>
            </a:lvl1pPr>
            <a:lvl2pPr marL="914400" lvl="1" indent="-342900" algn="ctr" rtl="0"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23850" algn="ctr" rtl="0">
              <a:spcBef>
                <a:spcPts val="400"/>
              </a:spcBef>
              <a:spcAft>
                <a:spcPts val="0"/>
              </a:spcAft>
              <a:buSzPts val="1500"/>
              <a:buChar char="•"/>
              <a:defRPr/>
            </a:lvl3pPr>
            <a:lvl4pPr marL="1828800" lvl="3" indent="-317500" algn="ctr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algn="ctr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algn="ctr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algn="ctr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algn="ctr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algn="ctr" rtl="0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2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623888" y="1282305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Georgia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623888" y="3442099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500"/>
              <a:buNone/>
              <a:defRPr sz="1500">
                <a:solidFill>
                  <a:srgbClr val="8A8A8A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400"/>
              <a:buNone/>
              <a:defRPr sz="1400">
                <a:solidFill>
                  <a:srgbClr val="8A8A8A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200"/>
              <a:buNone/>
              <a:defRPr sz="1200">
                <a:solidFill>
                  <a:srgbClr val="8A8A8A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200"/>
              <a:buNone/>
              <a:defRPr sz="1200">
                <a:solidFill>
                  <a:srgbClr val="8A8A8A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200"/>
              <a:buNone/>
              <a:defRPr sz="1200">
                <a:solidFill>
                  <a:srgbClr val="8A8A8A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200"/>
              <a:buNone/>
              <a:defRPr sz="1200">
                <a:solidFill>
                  <a:srgbClr val="8A8A8A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200"/>
              <a:buNone/>
              <a:defRPr sz="1200">
                <a:solidFill>
                  <a:srgbClr val="8A8A8A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A8A8A"/>
              </a:buClr>
              <a:buSzPts val="1200"/>
              <a:buNone/>
              <a:defRPr sz="1200">
                <a:solidFill>
                  <a:srgbClr val="8A8A8A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629841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630239" y="1589486"/>
            <a:ext cx="7989900" cy="29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main point" type="titleOnly">
  <p:cSld name="TITLE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1371600" y="1536720"/>
            <a:ext cx="6434400" cy="16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rtArt graphic">
  <p:cSld name="SmartArt graphic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>
            <a:spLocks noGrp="1"/>
          </p:cNvSpPr>
          <p:nvPr>
            <p:ph type="dgm" idx="2"/>
          </p:nvPr>
        </p:nvSpPr>
        <p:spPr>
          <a:xfrm>
            <a:off x="1081668" y="869795"/>
            <a:ext cx="6835800" cy="3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45" name="Google Shape;45;p9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">
  <p:cSld name="Pictur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>
            <a:spLocks noGrp="1"/>
          </p:cNvSpPr>
          <p:nvPr>
            <p:ph type="pic" idx="2"/>
          </p:nvPr>
        </p:nvSpPr>
        <p:spPr>
          <a:xfrm>
            <a:off x="1025914" y="579511"/>
            <a:ext cx="7089300" cy="3526800"/>
          </a:xfrm>
          <a:prstGeom prst="rect">
            <a:avLst/>
          </a:prstGeom>
          <a:noFill/>
          <a:ln>
            <a:noFill/>
          </a:ln>
        </p:spPr>
      </p:sp>
      <p:sp>
        <p:nvSpPr>
          <p:cNvPr id="48" name="Google Shape;48;p10"/>
          <p:cNvSpPr txBox="1">
            <a:spLocks noGrp="1"/>
          </p:cNvSpPr>
          <p:nvPr>
            <p:ph type="body" idx="1"/>
          </p:nvPr>
        </p:nvSpPr>
        <p:spPr>
          <a:xfrm>
            <a:off x="1014414" y="4198145"/>
            <a:ext cx="7081800" cy="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i="1"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Georgia"/>
              <a:buNone/>
              <a:defRPr sz="33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grpSp>
        <p:nvGrpSpPr>
          <p:cNvPr id="8" name="Google Shape;8;p1"/>
          <p:cNvGrpSpPr/>
          <p:nvPr/>
        </p:nvGrpSpPr>
        <p:grpSpPr>
          <a:xfrm>
            <a:off x="262607" y="195384"/>
            <a:ext cx="8633038" cy="4758919"/>
            <a:chOff x="262606" y="260511"/>
            <a:chExt cx="8633038" cy="6345225"/>
          </a:xfrm>
        </p:grpSpPr>
        <p:grpSp>
          <p:nvGrpSpPr>
            <p:cNvPr id="9" name="Google Shape;9;p1"/>
            <p:cNvGrpSpPr/>
            <p:nvPr/>
          </p:nvGrpSpPr>
          <p:grpSpPr>
            <a:xfrm>
              <a:off x="262606" y="5915322"/>
              <a:ext cx="682500" cy="690414"/>
              <a:chOff x="262606" y="5915322"/>
              <a:chExt cx="682500" cy="690414"/>
            </a:xfrm>
          </p:grpSpPr>
          <p:cxnSp>
            <p:nvCxnSpPr>
              <p:cNvPr id="10" name="Google Shape;10;p1"/>
              <p:cNvCxnSpPr/>
              <p:nvPr/>
            </p:nvCxnSpPr>
            <p:spPr>
              <a:xfrm>
                <a:off x="262606" y="6605736"/>
                <a:ext cx="682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1" name="Google Shape;11;p1"/>
              <p:cNvCxnSpPr/>
              <p:nvPr/>
            </p:nvCxnSpPr>
            <p:spPr>
              <a:xfrm>
                <a:off x="262606" y="5915322"/>
                <a:ext cx="0" cy="685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  <p:grpSp>
          <p:nvGrpSpPr>
            <p:cNvPr id="12" name="Google Shape;12;p1"/>
            <p:cNvGrpSpPr/>
            <p:nvPr/>
          </p:nvGrpSpPr>
          <p:grpSpPr>
            <a:xfrm>
              <a:off x="8213125" y="260511"/>
              <a:ext cx="682519" cy="685800"/>
              <a:chOff x="8213125" y="260511"/>
              <a:chExt cx="682519" cy="685800"/>
            </a:xfrm>
          </p:grpSpPr>
          <p:cxnSp>
            <p:nvCxnSpPr>
              <p:cNvPr id="13" name="Google Shape;13;p1"/>
              <p:cNvCxnSpPr/>
              <p:nvPr/>
            </p:nvCxnSpPr>
            <p:spPr>
              <a:xfrm>
                <a:off x="8213125" y="260512"/>
                <a:ext cx="6825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14" name="Google Shape;14;p1"/>
              <p:cNvCxnSpPr/>
              <p:nvPr/>
            </p:nvCxnSpPr>
            <p:spPr>
              <a:xfrm>
                <a:off x="8895644" y="260511"/>
                <a:ext cx="0" cy="685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</p:grpSp>
      </p:grpSp>
      <p:pic>
        <p:nvPicPr>
          <p:cNvPr id="15" name="Google Shape;15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5050823" y="4803153"/>
            <a:ext cx="3503560" cy="31495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945126" y="4803153"/>
            <a:ext cx="526800" cy="2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ayla.delbiondo@yale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kayla.delbiondo@yale.ed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ctrTitle"/>
          </p:nvPr>
        </p:nvSpPr>
        <p:spPr>
          <a:xfrm>
            <a:off x="311700" y="1154675"/>
            <a:ext cx="8520600" cy="11193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Communicating the Value of the Medical Library Early and Often at a School of Public Health</a:t>
            </a:r>
            <a:endParaRPr sz="2800" dirty="0"/>
          </a:p>
        </p:txBody>
      </p:sp>
      <p:sp>
        <p:nvSpPr>
          <p:cNvPr id="75" name="Google Shape;75;p16"/>
          <p:cNvSpPr txBox="1">
            <a:spLocks noGrp="1"/>
          </p:cNvSpPr>
          <p:nvPr>
            <p:ph type="subTitle" idx="1"/>
          </p:nvPr>
        </p:nvSpPr>
        <p:spPr>
          <a:xfrm>
            <a:off x="311700" y="2660075"/>
            <a:ext cx="8520600" cy="1757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 dirty="0"/>
              <a:t>By Kayla Del Biondo</a:t>
            </a:r>
            <a:endParaRPr dirty="0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 dirty="0"/>
              <a:t>Simbonis Librarian for Public Health</a:t>
            </a:r>
            <a:endParaRPr sz="1300" dirty="0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 dirty="0"/>
              <a:t>Cushing/Whitney Medical Library | Yale University</a:t>
            </a:r>
            <a:endParaRPr sz="1300" dirty="0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 u="sng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kayla.delbiondo@yale.edu</a:t>
            </a:r>
            <a:r>
              <a:rPr lang="en" sz="1300" dirty="0"/>
              <a:t> </a:t>
            </a:r>
            <a:endParaRPr sz="1300" dirty="0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1300" dirty="0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300" dirty="0"/>
              <a:t>Medical Library Association Annual Conference | May 2022</a:t>
            </a:r>
            <a:endParaRPr sz="13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It Began with an Email…</a:t>
            </a:r>
            <a:endParaRPr dirty="0"/>
          </a:p>
        </p:txBody>
      </p:sp>
      <p:sp>
        <p:nvSpPr>
          <p:cNvPr id="81" name="Google Shape;81;p17"/>
          <p:cNvSpPr txBox="1"/>
          <p:nvPr/>
        </p:nvSpPr>
        <p:spPr>
          <a:xfrm>
            <a:off x="347100" y="1376513"/>
            <a:ext cx="8449800" cy="12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“[Imagine] the benefits [we] all would reap if we were to articulate the </a:t>
            </a:r>
            <a:r>
              <a:rPr lang="en" sz="1500" b="1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differentiating factors</a:t>
            </a:r>
            <a:r>
              <a:rPr lang="en" sz="1500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15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of the Cushing/Whitney Medical Library at Yale. If students know how great the Library is and the ways in which it can support their success while at YSPH [...] this helps admissions</a:t>
            </a:r>
            <a:r>
              <a:rPr lang="en" sz="1500" b="1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1500" i="1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and</a:t>
            </a:r>
            <a:r>
              <a:rPr lang="en" sz="1500" b="1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 sz="1500" dirty="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this helps Kate and I have an eager audience of students at our workshops, office hours, etc.”</a:t>
            </a:r>
            <a:endParaRPr sz="1500" dirty="0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2" name="Google Shape;82;p17"/>
          <p:cNvSpPr/>
          <p:nvPr/>
        </p:nvSpPr>
        <p:spPr>
          <a:xfrm>
            <a:off x="1013700" y="2947325"/>
            <a:ext cx="7116600" cy="1627200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" name="Google Shape;83;p17"/>
          <p:cNvSpPr txBox="1"/>
          <p:nvPr/>
        </p:nvSpPr>
        <p:spPr>
          <a:xfrm>
            <a:off x="2228300" y="3150725"/>
            <a:ext cx="6054600" cy="12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1150" algn="l" rtl="0">
              <a:lnSpc>
                <a:spcPct val="10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●"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To </a:t>
            </a:r>
            <a:r>
              <a:rPr lang="en" sz="13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explore</a:t>
            </a: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 whether schools of public health view their subject-specific library services as a “selling point” for admissions on their websites</a:t>
            </a:r>
            <a:endParaRPr sz="13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11150" algn="l" rtl="0">
              <a:lnSpc>
                <a:spcPct val="10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●"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To </a:t>
            </a:r>
            <a:r>
              <a:rPr lang="en" sz="13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inspire and empower</a:t>
            </a: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 Yale School of Public Health to do this</a:t>
            </a:r>
            <a:endParaRPr sz="13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457200" lvl="0" indent="-311150" algn="l" rtl="0">
              <a:lnSpc>
                <a:spcPct val="105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1300"/>
              <a:buChar char="●"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To </a:t>
            </a:r>
            <a:r>
              <a:rPr lang="en" sz="13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leverage </a:t>
            </a: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library services to prospective and current students</a:t>
            </a:r>
            <a:endParaRPr sz="1300"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4" name="Google Shape;84;p17"/>
          <p:cNvSpPr/>
          <p:nvPr/>
        </p:nvSpPr>
        <p:spPr>
          <a:xfrm>
            <a:off x="1423400" y="2947300"/>
            <a:ext cx="804900" cy="844175"/>
          </a:xfrm>
          <a:prstGeom prst="flowChartOffpageConnector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5" name="Google Shape;85;p17"/>
          <p:cNvSpPr txBox="1"/>
          <p:nvPr/>
        </p:nvSpPr>
        <p:spPr>
          <a:xfrm>
            <a:off x="1423400" y="3076888"/>
            <a:ext cx="804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Project Goals</a:t>
            </a:r>
            <a:endParaRPr sz="1300"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" name="Google Shape;86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/>
          <p:nvPr/>
        </p:nvSpPr>
        <p:spPr>
          <a:xfrm>
            <a:off x="5330400" y="1487400"/>
            <a:ext cx="3714300" cy="2846700"/>
          </a:xfrm>
          <a:prstGeom prst="chevron">
            <a:avLst>
              <a:gd name="adj" fmla="val 50000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18"/>
          <p:cNvSpPr/>
          <p:nvPr/>
        </p:nvSpPr>
        <p:spPr>
          <a:xfrm>
            <a:off x="1796425" y="1487388"/>
            <a:ext cx="4976700" cy="2846700"/>
          </a:xfrm>
          <a:prstGeom prst="chevron">
            <a:avLst>
              <a:gd name="adj" fmla="val 50000"/>
            </a:avLst>
          </a:prstGeom>
          <a:solidFill>
            <a:srgbClr val="EFEFE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93;p18"/>
          <p:cNvSpPr/>
          <p:nvPr/>
        </p:nvSpPr>
        <p:spPr>
          <a:xfrm>
            <a:off x="392275" y="1487388"/>
            <a:ext cx="2864400" cy="2846700"/>
          </a:xfrm>
          <a:prstGeom prst="homePlate">
            <a:avLst>
              <a:gd name="adj" fmla="val 50000"/>
            </a:avLst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18"/>
          <p:cNvSpPr txBox="1"/>
          <p:nvPr/>
        </p:nvSpPr>
        <p:spPr>
          <a:xfrm>
            <a:off x="6578925" y="2318100"/>
            <a:ext cx="21330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780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Devised marketing messaging for 3 distinct audiences– prospective students, current students &amp; alumni</a:t>
            </a:r>
            <a:endParaRPr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3256675" y="1821550"/>
            <a:ext cx="2710200" cy="23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2 out of 6 schools mentioned the library on its website</a:t>
            </a:r>
            <a:endParaRPr sz="13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Only 1 school mentioned its public health librarian on its website</a:t>
            </a:r>
            <a:endParaRPr sz="13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5 out of 6 schools have public health librarians</a:t>
            </a:r>
            <a:endParaRPr sz="13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General observation: admissions departments use numbers to communicate value!</a:t>
            </a:r>
            <a:endParaRPr sz="13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6" name="Google Shape;96;p18"/>
          <p:cNvSpPr txBox="1"/>
          <p:nvPr/>
        </p:nvSpPr>
        <p:spPr>
          <a:xfrm>
            <a:off x="392275" y="1487388"/>
            <a:ext cx="152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October 2021</a:t>
            </a:r>
            <a:endParaRPr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7" name="Google Shape;97;p18"/>
          <p:cNvSpPr txBox="1"/>
          <p:nvPr/>
        </p:nvSpPr>
        <p:spPr>
          <a:xfrm>
            <a:off x="2861325" y="1487388"/>
            <a:ext cx="1521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Observations</a:t>
            </a:r>
            <a:endParaRPr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8" name="Google Shape;98;p18"/>
          <p:cNvSpPr txBox="1"/>
          <p:nvPr/>
        </p:nvSpPr>
        <p:spPr>
          <a:xfrm>
            <a:off x="5848075" y="1487388"/>
            <a:ext cx="1668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December 2021</a:t>
            </a:r>
            <a:endParaRPr b="1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Process &amp; Observations</a:t>
            </a:r>
            <a:endParaRPr dirty="0"/>
          </a:p>
        </p:txBody>
      </p:sp>
      <p:sp>
        <p:nvSpPr>
          <p:cNvPr id="100" name="Google Shape;100;p18"/>
          <p:cNvSpPr txBox="1"/>
          <p:nvPr/>
        </p:nvSpPr>
        <p:spPr>
          <a:xfrm>
            <a:off x="618375" y="2410500"/>
            <a:ext cx="1932300" cy="10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lang="en" sz="1300" dirty="0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rPr>
              <a:t>Studied six websites of schools of public health (including Yale)</a:t>
            </a:r>
            <a:endParaRPr sz="1300" dirty="0">
              <a:solidFill>
                <a:schemeClr val="accent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1" name="Google Shape;101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Quantifying Library Services</a:t>
            </a:r>
            <a:endParaRPr dirty="0"/>
          </a:p>
        </p:txBody>
      </p:sp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xfrm>
            <a:off x="311700" y="1142650"/>
            <a:ext cx="8620800" cy="3840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n" sz="1500" b="1" dirty="0">
                <a:solidFill>
                  <a:schemeClr val="accent2"/>
                </a:solidFill>
              </a:rPr>
              <a:t>Marketing Messaging for Prospective Students</a:t>
            </a:r>
            <a:endParaRPr sz="1500" b="1" dirty="0">
              <a:solidFill>
                <a:schemeClr val="accent2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lang="en" sz="1500" dirty="0">
                <a:solidFill>
                  <a:srgbClr val="FFFFFF"/>
                </a:solidFill>
              </a:rPr>
              <a:t>When you pursue a Master’s in Public Health (MPH) at Yale School of Public Health (YSPH), you will receive standout research support from the Yale University Library (YUL). As a YSPH student, you will have access to </a:t>
            </a:r>
            <a:r>
              <a:rPr lang="en" sz="1500" b="1" dirty="0">
                <a:solidFill>
                  <a:srgbClr val="FFFFFF"/>
                </a:solidFill>
              </a:rPr>
              <a:t>15 libraries, over 22,000 electronic biomedical journals, thousands</a:t>
            </a:r>
            <a:r>
              <a:rPr lang="en" sz="1500" dirty="0">
                <a:solidFill>
                  <a:srgbClr val="FFFFFF"/>
                </a:solidFill>
              </a:rPr>
              <a:t> </a:t>
            </a:r>
            <a:r>
              <a:rPr lang="en" sz="1500" b="1" dirty="0">
                <a:solidFill>
                  <a:srgbClr val="FFFFFF"/>
                </a:solidFill>
              </a:rPr>
              <a:t>of online resources</a:t>
            </a:r>
            <a:r>
              <a:rPr lang="en" sz="1500" dirty="0">
                <a:solidFill>
                  <a:srgbClr val="FFFFFF"/>
                </a:solidFill>
              </a:rPr>
              <a:t> including e-books, bioinformatics tools, and clinical resources, and </a:t>
            </a:r>
            <a:r>
              <a:rPr lang="en" sz="1500" b="1" dirty="0">
                <a:solidFill>
                  <a:srgbClr val="FFFFFF"/>
                </a:solidFill>
              </a:rPr>
              <a:t>two</a:t>
            </a:r>
            <a:r>
              <a:rPr lang="en" sz="1500" dirty="0">
                <a:solidFill>
                  <a:srgbClr val="FFFFFF"/>
                </a:solidFill>
              </a:rPr>
              <a:t> </a:t>
            </a:r>
            <a:r>
              <a:rPr lang="en" sz="1500" b="1" dirty="0">
                <a:solidFill>
                  <a:srgbClr val="FFFFFF"/>
                </a:solidFill>
              </a:rPr>
              <a:t>public health librarians</a:t>
            </a:r>
            <a:r>
              <a:rPr lang="en" sz="1500" dirty="0">
                <a:solidFill>
                  <a:srgbClr val="FFFFFF"/>
                </a:solidFill>
              </a:rPr>
              <a:t> dedicated to your information needs and subject specialty. YSPH MPH </a:t>
            </a:r>
            <a:r>
              <a:rPr lang="en" sz="1500" b="1" dirty="0">
                <a:solidFill>
                  <a:srgbClr val="FFFFFF"/>
                </a:solidFill>
              </a:rPr>
              <a:t>students collectively generate 60 publications per year </a:t>
            </a:r>
            <a:r>
              <a:rPr lang="en" sz="1500" dirty="0">
                <a:solidFill>
                  <a:srgbClr val="FFFFFF"/>
                </a:solidFill>
              </a:rPr>
              <a:t>on average, and are supported by librarians with citation management, database searching, searching grey literature, annotation of scholarly literature, literature reviews, critical appraisal, and publishing. The public health </a:t>
            </a:r>
            <a:r>
              <a:rPr lang="en" sz="1500" b="1" dirty="0">
                <a:solidFill>
                  <a:srgbClr val="FFFFFF"/>
                </a:solidFill>
              </a:rPr>
              <a:t>librarians meet with students one-on-one</a:t>
            </a:r>
            <a:r>
              <a:rPr lang="en" sz="1500" dirty="0">
                <a:solidFill>
                  <a:srgbClr val="FFFFFF"/>
                </a:solidFill>
              </a:rPr>
              <a:t> and in office hours, and visit classes to teach students research skills related to specific assignments.</a:t>
            </a:r>
            <a:endParaRPr sz="15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lang="en" sz="1500" dirty="0">
                <a:solidFill>
                  <a:srgbClr val="FFFFFF"/>
                </a:solidFill>
              </a:rPr>
              <a:t>As a member of the Yale Medical campus, your home library will be the Cushing/Whitney Medical Library. </a:t>
            </a:r>
            <a:r>
              <a:rPr lang="en" sz="1500" b="1" dirty="0">
                <a:solidFill>
                  <a:srgbClr val="FFFFFF"/>
                </a:solidFill>
              </a:rPr>
              <a:t>The Medical Library is open 106.5 hours each week,</a:t>
            </a:r>
            <a:r>
              <a:rPr lang="en" sz="1500" dirty="0">
                <a:solidFill>
                  <a:srgbClr val="FFFFFF"/>
                </a:solidFill>
              </a:rPr>
              <a:t> has a </a:t>
            </a:r>
            <a:r>
              <a:rPr lang="en" sz="1500" b="1" dirty="0">
                <a:solidFill>
                  <a:srgbClr val="FFFFFF"/>
                </a:solidFill>
              </a:rPr>
              <a:t>friendly staff of 38 </a:t>
            </a:r>
            <a:r>
              <a:rPr lang="en" sz="1500" dirty="0">
                <a:solidFill>
                  <a:srgbClr val="FFFFFF"/>
                </a:solidFill>
              </a:rPr>
              <a:t>[...]</a:t>
            </a:r>
            <a:endParaRPr sz="1500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800"/>
              </a:spcBef>
              <a:spcAft>
                <a:spcPts val="0"/>
              </a:spcAft>
              <a:buSzPts val="688"/>
              <a:buNone/>
            </a:pPr>
            <a:endParaRPr sz="1500" dirty="0">
              <a:solidFill>
                <a:srgbClr val="FFFFFF"/>
              </a:solidFill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350325" y="1497600"/>
            <a:ext cx="6954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9" name="Google Shape;109;p19"/>
          <p:cNvSpPr txBox="1">
            <a:spLocks noGrp="1"/>
          </p:cNvSpPr>
          <p:nvPr>
            <p:ph type="body" idx="1"/>
          </p:nvPr>
        </p:nvSpPr>
        <p:spPr>
          <a:xfrm>
            <a:off x="311700" y="1142650"/>
            <a:ext cx="8620800" cy="36498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n" sz="1500" b="1" dirty="0">
                <a:solidFill>
                  <a:srgbClr val="FFFFFF"/>
                </a:solidFill>
              </a:rPr>
              <a:t>Marketing Messaging for Prospective Students</a:t>
            </a:r>
            <a:endParaRPr sz="1500" b="1" dirty="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lang="en" sz="1500" dirty="0">
                <a:solidFill>
                  <a:srgbClr val="CCCCCC"/>
                </a:solidFill>
              </a:rPr>
              <a:t>When you pursue a Master’s in Public Health (MPH) at Yale School of Public Health (YSPH), you will receive standout research support from the Yale University Library (YUL). As a YSPH student, you will have access to</a:t>
            </a:r>
            <a:r>
              <a:rPr lang="en" sz="1500" dirty="0"/>
              <a:t> </a:t>
            </a:r>
            <a:r>
              <a:rPr lang="en" sz="1500" b="1" u="sng" dirty="0"/>
              <a:t>14</a:t>
            </a:r>
            <a:r>
              <a:rPr lang="en" sz="1500" b="1" dirty="0"/>
              <a:t> libraries, over </a:t>
            </a:r>
            <a:r>
              <a:rPr lang="en" sz="1500" b="1" u="sng" dirty="0"/>
              <a:t>22,000</a:t>
            </a:r>
            <a:r>
              <a:rPr lang="en" sz="1500" b="1" dirty="0"/>
              <a:t> electronic biomedical journals, </a:t>
            </a:r>
            <a:r>
              <a:rPr lang="en" sz="1500" b="1" u="sng" dirty="0"/>
              <a:t>thousands</a:t>
            </a:r>
            <a:r>
              <a:rPr lang="en" sz="1500" dirty="0"/>
              <a:t> </a:t>
            </a:r>
            <a:r>
              <a:rPr lang="en" sz="1500" b="1" dirty="0"/>
              <a:t>of online resources</a:t>
            </a:r>
            <a:r>
              <a:rPr lang="en" sz="1500" dirty="0">
                <a:solidFill>
                  <a:srgbClr val="CCCCCC"/>
                </a:solidFill>
              </a:rPr>
              <a:t> including e-books, bioinformatics tools, and clinical resources, and </a:t>
            </a:r>
            <a:r>
              <a:rPr lang="en" sz="1500" b="1" u="sng" dirty="0"/>
              <a:t>two</a:t>
            </a:r>
            <a:r>
              <a:rPr lang="en" sz="1500" dirty="0"/>
              <a:t> </a:t>
            </a:r>
            <a:r>
              <a:rPr lang="en" sz="1500" b="1" dirty="0"/>
              <a:t>public health librarians</a:t>
            </a:r>
            <a:r>
              <a:rPr lang="en" sz="1500" dirty="0">
                <a:solidFill>
                  <a:srgbClr val="CCCCCC"/>
                </a:solidFill>
              </a:rPr>
              <a:t> dedicated to your information needs and subject specialty. YSPH MPH </a:t>
            </a:r>
            <a:r>
              <a:rPr lang="en" sz="1500" b="1" dirty="0"/>
              <a:t>students collectively generate </a:t>
            </a:r>
            <a:r>
              <a:rPr lang="en" sz="1500" b="1" u="sng" dirty="0"/>
              <a:t>60</a:t>
            </a:r>
            <a:r>
              <a:rPr lang="en" sz="1500" b="1" dirty="0"/>
              <a:t> publications per year </a:t>
            </a:r>
            <a:r>
              <a:rPr lang="en" sz="1500" dirty="0">
                <a:solidFill>
                  <a:srgbClr val="CCCCCC"/>
                </a:solidFill>
              </a:rPr>
              <a:t>on average, and are supported by librarians with citation management, database searching, searching grey literature, annotation of scholarly literature, literature reviews, critical appraisal, and publishing. The public health </a:t>
            </a:r>
            <a:r>
              <a:rPr lang="en" sz="1500" b="1" dirty="0"/>
              <a:t>librarians meet with students </a:t>
            </a:r>
            <a:r>
              <a:rPr lang="en" sz="1500" b="1" u="sng" dirty="0"/>
              <a:t>one-on-one</a:t>
            </a:r>
            <a:r>
              <a:rPr lang="en" sz="1500" dirty="0"/>
              <a:t> </a:t>
            </a:r>
            <a:r>
              <a:rPr lang="en" sz="1500" dirty="0">
                <a:solidFill>
                  <a:srgbClr val="CCCCCC"/>
                </a:solidFill>
              </a:rPr>
              <a:t>and in office hours, and visit classes to teach students research skills related to specific assignments.</a:t>
            </a:r>
            <a:endParaRPr sz="1500" dirty="0">
              <a:solidFill>
                <a:srgbClr val="CCCCCC"/>
              </a:solidFill>
            </a:endParaRPr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lang="en" sz="1500" dirty="0">
                <a:solidFill>
                  <a:srgbClr val="CCCCCC"/>
                </a:solidFill>
              </a:rPr>
              <a:t>As a member of the Yale Medical campus, your home library will be the Cushing/Whitney Medical Library. </a:t>
            </a:r>
            <a:r>
              <a:rPr lang="en" sz="1500" b="1" dirty="0"/>
              <a:t>The Medical Library is open </a:t>
            </a:r>
            <a:r>
              <a:rPr lang="en" sz="1500" b="1" u="sng" dirty="0"/>
              <a:t>106.5</a:t>
            </a:r>
            <a:r>
              <a:rPr lang="en" sz="1500" b="1" dirty="0"/>
              <a:t> hours each week,</a:t>
            </a:r>
            <a:r>
              <a:rPr lang="en" sz="1500" dirty="0">
                <a:solidFill>
                  <a:srgbClr val="CCCCCC"/>
                </a:solidFill>
              </a:rPr>
              <a:t> has a</a:t>
            </a:r>
            <a:r>
              <a:rPr lang="en" sz="1500" dirty="0"/>
              <a:t> </a:t>
            </a:r>
            <a:r>
              <a:rPr lang="en" sz="1500" b="1" dirty="0"/>
              <a:t>friendly staff of </a:t>
            </a:r>
            <a:r>
              <a:rPr lang="en" sz="1500" b="1" u="sng" dirty="0"/>
              <a:t>38</a:t>
            </a:r>
            <a:r>
              <a:rPr lang="en" sz="1500" b="1" dirty="0"/>
              <a:t> </a:t>
            </a:r>
            <a:r>
              <a:rPr lang="en" sz="1500" dirty="0">
                <a:solidFill>
                  <a:srgbClr val="CCCCCC"/>
                </a:solidFill>
              </a:rPr>
              <a:t>[...]</a:t>
            </a:r>
            <a:endParaRPr sz="1500" dirty="0"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Recommendations</a:t>
            </a:r>
            <a:endParaRPr dirty="0"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83000" cy="341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Meet with marketing staff</a:t>
            </a:r>
            <a:endParaRPr sz="1800" dirty="0"/>
          </a:p>
          <a:p>
            <a:pPr marL="914400" lvl="1" indent="-33020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</a:pPr>
            <a:r>
              <a:rPr lang="en" sz="1600" dirty="0"/>
              <a:t>Both in the library (if applicable) and in the school/department you support</a:t>
            </a:r>
            <a:endParaRPr sz="1600" dirty="0"/>
          </a:p>
          <a:p>
            <a:pPr marL="457200" lvl="0" indent="-3429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Brainstorm quantifiable library services </a:t>
            </a:r>
            <a:endParaRPr sz="1800" dirty="0"/>
          </a:p>
          <a:p>
            <a:pPr marL="457200" lvl="0" indent="-3429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Consider prospective students, current students &amp; alumni</a:t>
            </a:r>
            <a:endParaRPr sz="1800" dirty="0"/>
          </a:p>
          <a:p>
            <a:pPr marL="457200" lvl="0" indent="-3429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Find out what newsletters exist </a:t>
            </a:r>
            <a:endParaRPr sz="1800" dirty="0"/>
          </a:p>
          <a:p>
            <a:pPr marL="457200" lvl="0" indent="-3429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sz="1800" dirty="0"/>
              <a:t>Email me at </a:t>
            </a:r>
            <a:r>
              <a:rPr lang="en" sz="1800" u="sng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kayla.delbiondo@yale.edu</a:t>
            </a:r>
            <a:r>
              <a:rPr lang="en" sz="1800" dirty="0"/>
              <a:t> to keep the conversation going! </a:t>
            </a:r>
            <a:endParaRPr sz="1800" dirty="0"/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5340" y="509825"/>
            <a:ext cx="2708285" cy="4123848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WML Brand">
      <a:dk1>
        <a:srgbClr val="222222"/>
      </a:dk1>
      <a:lt1>
        <a:srgbClr val="FFFFFF"/>
      </a:lt1>
      <a:dk2>
        <a:srgbClr val="494949"/>
      </a:dk2>
      <a:lt2>
        <a:srgbClr val="F8F8F8"/>
      </a:lt2>
      <a:accent1>
        <a:srgbClr val="00A0AB"/>
      </a:accent1>
      <a:accent2>
        <a:srgbClr val="B8DF71"/>
      </a:accent2>
      <a:accent3>
        <a:srgbClr val="5F712C"/>
      </a:accent3>
      <a:accent4>
        <a:srgbClr val="808080"/>
      </a:accent4>
      <a:accent5>
        <a:srgbClr val="5F5F5F"/>
      </a:accent5>
      <a:accent6>
        <a:srgbClr val="4D4D4D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Microsoft Macintosh PowerPoint</Application>
  <PresentationFormat>On-screen Show (16:9)</PresentationFormat>
  <Paragraphs>45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Georgia</vt:lpstr>
      <vt:lpstr>Office Theme</vt:lpstr>
      <vt:lpstr>Communicating the Value of the Medical Library Early and Often at a School of Public Health</vt:lpstr>
      <vt:lpstr>It Began with an Email…</vt:lpstr>
      <vt:lpstr>Process &amp; Observations</vt:lpstr>
      <vt:lpstr>Quantifying Library Services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 the Value of the Medical Library Early and Often at a School of Public Health</dc:title>
  <cp:lastModifiedBy>Del Biondo, Kayla</cp:lastModifiedBy>
  <cp:revision>2</cp:revision>
  <dcterms:modified xsi:type="dcterms:W3CDTF">2022-09-21T15:37:05Z</dcterms:modified>
</cp:coreProperties>
</file>