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3" r:id="rId5"/>
  </p:sldMasterIdLst>
  <p:notesMasterIdLst>
    <p:notesMasterId r:id="rId32"/>
  </p:notesMasterIdLst>
  <p:handoutMasterIdLst>
    <p:handoutMasterId r:id="rId33"/>
  </p:handoutMasterIdLst>
  <p:sldIdLst>
    <p:sldId id="256" r:id="rId6"/>
    <p:sldId id="326" r:id="rId7"/>
    <p:sldId id="267" r:id="rId8"/>
    <p:sldId id="271" r:id="rId9"/>
    <p:sldId id="266" r:id="rId10"/>
    <p:sldId id="430" r:id="rId11"/>
    <p:sldId id="471" r:id="rId12"/>
    <p:sldId id="288" r:id="rId13"/>
    <p:sldId id="468" r:id="rId14"/>
    <p:sldId id="480" r:id="rId15"/>
    <p:sldId id="481" r:id="rId16"/>
    <p:sldId id="482" r:id="rId17"/>
    <p:sldId id="487" r:id="rId18"/>
    <p:sldId id="492" r:id="rId19"/>
    <p:sldId id="493" r:id="rId20"/>
    <p:sldId id="498" r:id="rId21"/>
    <p:sldId id="494" r:id="rId22"/>
    <p:sldId id="488" r:id="rId23"/>
    <p:sldId id="495" r:id="rId24"/>
    <p:sldId id="496" r:id="rId25"/>
    <p:sldId id="497" r:id="rId26"/>
    <p:sldId id="489" r:id="rId27"/>
    <p:sldId id="491" r:id="rId28"/>
    <p:sldId id="425" r:id="rId29"/>
    <p:sldId id="427" r:id="rId30"/>
    <p:sldId id="486" r:id="rId31"/>
  </p:sldIdLst>
  <p:sldSz cx="9144000" cy="6858000" type="screen4x3"/>
  <p:notesSz cx="9929813" cy="67992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F845560-D446-2CC6-9514-6B7CC0DFE50E}" name="Camille Tedesco" initials="CT" userId="S::camille.tedesco@umontpellier.fr::1afb8295-d4f1-4af4-ab0e-0250a8e22dd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athalie" initials="N" lastIdx="8" clrIdx="4">
    <p:extLst>
      <p:ext uri="{19B8F6BF-5375-455C-9EA6-DF929625EA0E}">
        <p15:presenceInfo xmlns:p15="http://schemas.microsoft.com/office/powerpoint/2012/main" userId="Nathalie" providerId="None"/>
      </p:ext>
    </p:extLst>
  </p:cmAuthor>
  <p:cmAuthor id="2" name="Camille Tedesco" initials="CT" lastIdx="20" clrIdx="1"/>
  <p:cmAuthor id="3" name="Hugo Catherine" initials="HC" lastIdx="3" clrIdx="0"/>
  <p:cmAuthor id="4" name="tedesco" initials="tc" lastIdx="26"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495E"/>
    <a:srgbClr val="E8324B"/>
    <a:srgbClr val="FF0066"/>
    <a:srgbClr val="99FFCC"/>
    <a:srgbClr val="00CC99"/>
    <a:srgbClr val="E7354B"/>
    <a:srgbClr val="FFCCCC"/>
    <a:srgbClr val="FF7C80"/>
    <a:srgbClr val="FF505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19B4DD-1977-0C7F-6D1E-B5CBF636C752}" v="7160" dt="2022-03-11T14:17:27.778"/>
    <p1510:client id="{19073FED-538D-4580-8979-8964064B7978}" v="12" dt="2022-03-14T08:48:43.968"/>
    <p1510:client id="{1D16E4B1-99EC-42FE-A798-0960671CC9D3}" v="12" dt="2022-03-09T16:12:46.562"/>
    <p1510:client id="{2D353CCC-50A9-4A3D-B898-1DB1C27F743D}" v="9" dt="2022-03-11T13:41:43.387"/>
    <p1510:client id="{AF450CB6-A3E1-8B57-1D28-CA03C3DA8EF0}" v="1" dt="2022-03-17T10:55:48.951"/>
    <p1510:client id="{B28E8A88-7EA5-F5B5-6B4D-4D0623F977B8}" v="89" dt="2022-03-15T09:26:54.189"/>
    <p1510:client id="{EDAB461D-149C-46EA-8202-E384DDF0CA15}" v="6" dt="2022-03-14T15:21:43.526"/>
    <p1510:client id="{F075CAE9-D077-F9D3-7E39-002E8DAF569A}" v="90" dt="2022-03-09T16:17:30.882"/>
    <p1510:client id="{F17EE218-18E8-75D1-316D-3016434D4597}" v="7" dt="2022-03-15T14:32:32.2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mille Tedesco" userId="S::camille.tedesco@umontpellier.fr::1afb8295-d4f1-4af4-ab0e-0250a8e22ddd" providerId="AD" clId="Web-{B28E8A88-7EA5-F5B5-6B4D-4D0623F977B8}"/>
    <pc:docChg chg="modSld">
      <pc:chgData name="Camille Tedesco" userId="S::camille.tedesco@umontpellier.fr::1afb8295-d4f1-4af4-ab0e-0250a8e22ddd" providerId="AD" clId="Web-{B28E8A88-7EA5-F5B5-6B4D-4D0623F977B8}" dt="2022-03-15T09:26:53.877" v="74" actId="20577"/>
      <pc:docMkLst>
        <pc:docMk/>
      </pc:docMkLst>
      <pc:sldChg chg="modSp">
        <pc:chgData name="Camille Tedesco" userId="S::camille.tedesco@umontpellier.fr::1afb8295-d4f1-4af4-ab0e-0250a8e22ddd" providerId="AD" clId="Web-{B28E8A88-7EA5-F5B5-6B4D-4D0623F977B8}" dt="2022-03-15T09:25:37.125" v="59" actId="20577"/>
        <pc:sldMkLst>
          <pc:docMk/>
          <pc:sldMk cId="2598799575" sldId="494"/>
        </pc:sldMkLst>
        <pc:spChg chg="mod">
          <ac:chgData name="Camille Tedesco" userId="S::camille.tedesco@umontpellier.fr::1afb8295-d4f1-4af4-ab0e-0250a8e22ddd" providerId="AD" clId="Web-{B28E8A88-7EA5-F5B5-6B4D-4D0623F977B8}" dt="2022-03-15T09:25:37.125" v="59" actId="20577"/>
          <ac:spMkLst>
            <pc:docMk/>
            <pc:sldMk cId="2598799575" sldId="494"/>
            <ac:spMk id="3" creationId="{00000000-0000-0000-0000-000000000000}"/>
          </ac:spMkLst>
        </pc:spChg>
      </pc:sldChg>
      <pc:sldChg chg="modSp">
        <pc:chgData name="Camille Tedesco" userId="S::camille.tedesco@umontpellier.fr::1afb8295-d4f1-4af4-ab0e-0250a8e22ddd" providerId="AD" clId="Web-{B28E8A88-7EA5-F5B5-6B4D-4D0623F977B8}" dt="2022-03-15T09:26:53.877" v="74" actId="20577"/>
        <pc:sldMkLst>
          <pc:docMk/>
          <pc:sldMk cId="327979826" sldId="495"/>
        </pc:sldMkLst>
        <pc:spChg chg="mod">
          <ac:chgData name="Camille Tedesco" userId="S::camille.tedesco@umontpellier.fr::1afb8295-d4f1-4af4-ab0e-0250a8e22ddd" providerId="AD" clId="Web-{B28E8A88-7EA5-F5B5-6B4D-4D0623F977B8}" dt="2022-03-15T09:26:53.877" v="74" actId="20577"/>
          <ac:spMkLst>
            <pc:docMk/>
            <pc:sldMk cId="327979826" sldId="495"/>
            <ac:spMk id="3" creationId="{00000000-0000-0000-0000-000000000000}"/>
          </ac:spMkLst>
        </pc:spChg>
      </pc:sldChg>
      <pc:sldChg chg="modSp">
        <pc:chgData name="Camille Tedesco" userId="S::camille.tedesco@umontpellier.fr::1afb8295-d4f1-4af4-ab0e-0250a8e22ddd" providerId="AD" clId="Web-{B28E8A88-7EA5-F5B5-6B4D-4D0623F977B8}" dt="2022-03-15T08:01:34.535" v="36" actId="20577"/>
        <pc:sldMkLst>
          <pc:docMk/>
          <pc:sldMk cId="1083497150" sldId="498"/>
        </pc:sldMkLst>
        <pc:spChg chg="mod">
          <ac:chgData name="Camille Tedesco" userId="S::camille.tedesco@umontpellier.fr::1afb8295-d4f1-4af4-ab0e-0250a8e22ddd" providerId="AD" clId="Web-{B28E8A88-7EA5-F5B5-6B4D-4D0623F977B8}" dt="2022-03-15T08:01:34.535" v="36" actId="20577"/>
          <ac:spMkLst>
            <pc:docMk/>
            <pc:sldMk cId="1083497150" sldId="498"/>
            <ac:spMk id="3" creationId="{00000000-0000-0000-0000-000000000000}"/>
          </ac:spMkLst>
        </pc:spChg>
      </pc:sldChg>
    </pc:docChg>
  </pc:docChgLst>
  <pc:docChgLst>
    <pc:chgData name="Camille Tedesco" userId="S::camille.tedesco@umontpellier.fr::1afb8295-d4f1-4af4-ab0e-0250a8e22ddd" providerId="AD" clId="Web-{1019B4DD-1977-0C7F-6D1E-B5CBF636C752}"/>
    <pc:docChg chg="addSld delSld modSld sldOrd">
      <pc:chgData name="Camille Tedesco" userId="S::camille.tedesco@umontpellier.fr::1afb8295-d4f1-4af4-ab0e-0250a8e22ddd" providerId="AD" clId="Web-{1019B4DD-1977-0C7F-6D1E-B5CBF636C752}" dt="2022-03-11T14:17:27.763" v="4562" actId="20577"/>
      <pc:docMkLst>
        <pc:docMk/>
      </pc:docMkLst>
      <pc:sldChg chg="modSp">
        <pc:chgData name="Camille Tedesco" userId="S::camille.tedesco@umontpellier.fr::1afb8295-d4f1-4af4-ab0e-0250a8e22ddd" providerId="AD" clId="Web-{1019B4DD-1977-0C7F-6D1E-B5CBF636C752}" dt="2022-03-11T12:02:15.288" v="13" actId="20577"/>
        <pc:sldMkLst>
          <pc:docMk/>
          <pc:sldMk cId="867150797" sldId="326"/>
        </pc:sldMkLst>
        <pc:spChg chg="mod">
          <ac:chgData name="Camille Tedesco" userId="S::camille.tedesco@umontpellier.fr::1afb8295-d4f1-4af4-ab0e-0250a8e22ddd" providerId="AD" clId="Web-{1019B4DD-1977-0C7F-6D1E-B5CBF636C752}" dt="2022-03-11T12:02:15.288" v="13" actId="20577"/>
          <ac:spMkLst>
            <pc:docMk/>
            <pc:sldMk cId="867150797" sldId="326"/>
            <ac:spMk id="2" creationId="{6EE66228-F2B0-43B2-BCFD-4CC18E620E9B}"/>
          </ac:spMkLst>
        </pc:spChg>
      </pc:sldChg>
      <pc:sldChg chg="modSp del">
        <pc:chgData name="Camille Tedesco" userId="S::camille.tedesco@umontpellier.fr::1afb8295-d4f1-4af4-ab0e-0250a8e22ddd" providerId="AD" clId="Web-{1019B4DD-1977-0C7F-6D1E-B5CBF636C752}" dt="2022-03-11T13:05:41.310" v="1893"/>
        <pc:sldMkLst>
          <pc:docMk/>
          <pc:sldMk cId="297400420" sldId="483"/>
        </pc:sldMkLst>
        <pc:spChg chg="mod">
          <ac:chgData name="Camille Tedesco" userId="S::camille.tedesco@umontpellier.fr::1afb8295-d4f1-4af4-ab0e-0250a8e22ddd" providerId="AD" clId="Web-{1019B4DD-1977-0C7F-6D1E-B5CBF636C752}" dt="2022-03-11T13:05:38.450" v="1892" actId="20577"/>
          <ac:spMkLst>
            <pc:docMk/>
            <pc:sldMk cId="297400420" sldId="483"/>
            <ac:spMk id="3" creationId="{00000000-0000-0000-0000-000000000000}"/>
          </ac:spMkLst>
        </pc:spChg>
      </pc:sldChg>
      <pc:sldChg chg="modSp">
        <pc:chgData name="Camille Tedesco" userId="S::camille.tedesco@umontpellier.fr::1afb8295-d4f1-4af4-ab0e-0250a8e22ddd" providerId="AD" clId="Web-{1019B4DD-1977-0C7F-6D1E-B5CBF636C752}" dt="2022-03-11T13:12:11.209" v="1992" actId="20577"/>
        <pc:sldMkLst>
          <pc:docMk/>
          <pc:sldMk cId="582191730" sldId="486"/>
        </pc:sldMkLst>
        <pc:spChg chg="mod">
          <ac:chgData name="Camille Tedesco" userId="S::camille.tedesco@umontpellier.fr::1afb8295-d4f1-4af4-ab0e-0250a8e22ddd" providerId="AD" clId="Web-{1019B4DD-1977-0C7F-6D1E-B5CBF636C752}" dt="2022-03-11T13:12:11.209" v="1992" actId="20577"/>
          <ac:spMkLst>
            <pc:docMk/>
            <pc:sldMk cId="582191730" sldId="486"/>
            <ac:spMk id="3" creationId="{00000000-0000-0000-0000-000000000000}"/>
          </ac:spMkLst>
        </pc:spChg>
      </pc:sldChg>
      <pc:sldChg chg="modSp ord modNotes">
        <pc:chgData name="Camille Tedesco" userId="S::camille.tedesco@umontpellier.fr::1afb8295-d4f1-4af4-ab0e-0250a8e22ddd" providerId="AD" clId="Web-{1019B4DD-1977-0C7F-6D1E-B5CBF636C752}" dt="2022-03-11T13:27:39.901" v="3132" actId="1076"/>
        <pc:sldMkLst>
          <pc:docMk/>
          <pc:sldMk cId="2271112343" sldId="487"/>
        </pc:sldMkLst>
        <pc:spChg chg="mod">
          <ac:chgData name="Camille Tedesco" userId="S::camille.tedesco@umontpellier.fr::1afb8295-d4f1-4af4-ab0e-0250a8e22ddd" providerId="AD" clId="Web-{1019B4DD-1977-0C7F-6D1E-B5CBF636C752}" dt="2022-03-11T13:27:39.901" v="3132" actId="1076"/>
          <ac:spMkLst>
            <pc:docMk/>
            <pc:sldMk cId="2271112343" sldId="487"/>
            <ac:spMk id="10" creationId="{309C5367-B828-4852-ACE5-864E8A675231}"/>
          </ac:spMkLst>
        </pc:spChg>
        <pc:spChg chg="mod">
          <ac:chgData name="Camille Tedesco" userId="S::camille.tedesco@umontpellier.fr::1afb8295-d4f1-4af4-ab0e-0250a8e22ddd" providerId="AD" clId="Web-{1019B4DD-1977-0C7F-6D1E-B5CBF636C752}" dt="2022-03-11T12:01:32.162" v="3" actId="20577"/>
          <ac:spMkLst>
            <pc:docMk/>
            <pc:sldMk cId="2271112343" sldId="487"/>
            <ac:spMk id="14" creationId="{00000000-0000-0000-0000-000000000000}"/>
          </ac:spMkLst>
        </pc:spChg>
      </pc:sldChg>
      <pc:sldChg chg="addSp modSp modNotes">
        <pc:chgData name="Camille Tedesco" userId="S::camille.tedesco@umontpellier.fr::1afb8295-d4f1-4af4-ab0e-0250a8e22ddd" providerId="AD" clId="Web-{1019B4DD-1977-0C7F-6D1E-B5CBF636C752}" dt="2022-03-11T13:06:08.826" v="1900" actId="20577"/>
        <pc:sldMkLst>
          <pc:docMk/>
          <pc:sldMk cId="2960242776" sldId="488"/>
        </pc:sldMkLst>
        <pc:spChg chg="mod">
          <ac:chgData name="Camille Tedesco" userId="S::camille.tedesco@umontpellier.fr::1afb8295-d4f1-4af4-ab0e-0250a8e22ddd" providerId="AD" clId="Web-{1019B4DD-1977-0C7F-6D1E-B5CBF636C752}" dt="2022-03-11T13:06:08.826" v="1900" actId="20577"/>
          <ac:spMkLst>
            <pc:docMk/>
            <pc:sldMk cId="2960242776" sldId="488"/>
            <ac:spMk id="3" creationId="{00000000-0000-0000-0000-000000000000}"/>
          </ac:spMkLst>
        </pc:spChg>
        <pc:picChg chg="add mod">
          <ac:chgData name="Camille Tedesco" userId="S::camille.tedesco@umontpellier.fr::1afb8295-d4f1-4af4-ab0e-0250a8e22ddd" providerId="AD" clId="Web-{1019B4DD-1977-0C7F-6D1E-B5CBF636C752}" dt="2022-03-11T12:39:11.118" v="380" actId="1076"/>
          <ac:picMkLst>
            <pc:docMk/>
            <pc:sldMk cId="2960242776" sldId="488"/>
            <ac:picMk id="2" creationId="{2A4D88DB-ABD4-4AE4-B819-508978763FB3}"/>
          </ac:picMkLst>
        </pc:picChg>
        <pc:picChg chg="mod">
          <ac:chgData name="Camille Tedesco" userId="S::camille.tedesco@umontpellier.fr::1afb8295-d4f1-4af4-ab0e-0250a8e22ddd" providerId="AD" clId="Web-{1019B4DD-1977-0C7F-6D1E-B5CBF636C752}" dt="2022-03-11T12:38:55.446" v="377" actId="1076"/>
          <ac:picMkLst>
            <pc:docMk/>
            <pc:sldMk cId="2960242776" sldId="488"/>
            <ac:picMk id="8" creationId="{00000000-0000-0000-0000-000000000000}"/>
          </ac:picMkLst>
        </pc:picChg>
        <pc:picChg chg="mod">
          <ac:chgData name="Camille Tedesco" userId="S::camille.tedesco@umontpellier.fr::1afb8295-d4f1-4af4-ab0e-0250a8e22ddd" providerId="AD" clId="Web-{1019B4DD-1977-0C7F-6D1E-B5CBF636C752}" dt="2022-03-11T12:38:50.040" v="374" actId="1076"/>
          <ac:picMkLst>
            <pc:docMk/>
            <pc:sldMk cId="2960242776" sldId="488"/>
            <ac:picMk id="13" creationId="{00000000-0000-0000-0000-000000000000}"/>
          </ac:picMkLst>
        </pc:picChg>
      </pc:sldChg>
      <pc:sldChg chg="modSp modNotes">
        <pc:chgData name="Camille Tedesco" userId="S::camille.tedesco@umontpellier.fr::1afb8295-d4f1-4af4-ab0e-0250a8e22ddd" providerId="AD" clId="Web-{1019B4DD-1977-0C7F-6D1E-B5CBF636C752}" dt="2022-03-11T14:17:27.763" v="4562" actId="20577"/>
        <pc:sldMkLst>
          <pc:docMk/>
          <pc:sldMk cId="1489157993" sldId="489"/>
        </pc:sldMkLst>
        <pc:spChg chg="mod">
          <ac:chgData name="Camille Tedesco" userId="S::camille.tedesco@umontpellier.fr::1afb8295-d4f1-4af4-ab0e-0250a8e22ddd" providerId="AD" clId="Web-{1019B4DD-1977-0C7F-6D1E-B5CBF636C752}" dt="2022-03-11T14:17:27.763" v="4562" actId="20577"/>
          <ac:spMkLst>
            <pc:docMk/>
            <pc:sldMk cId="1489157993" sldId="489"/>
            <ac:spMk id="3" creationId="{00000000-0000-0000-0000-000000000000}"/>
          </ac:spMkLst>
        </pc:spChg>
      </pc:sldChg>
      <pc:sldChg chg="modSp modNotes">
        <pc:chgData name="Camille Tedesco" userId="S::camille.tedesco@umontpellier.fr::1afb8295-d4f1-4af4-ab0e-0250a8e22ddd" providerId="AD" clId="Web-{1019B4DD-1977-0C7F-6D1E-B5CBF636C752}" dt="2022-03-11T13:48:27.756" v="4240" actId="20577"/>
        <pc:sldMkLst>
          <pc:docMk/>
          <pc:sldMk cId="4213973926" sldId="491"/>
        </pc:sldMkLst>
        <pc:spChg chg="mod">
          <ac:chgData name="Camille Tedesco" userId="S::camille.tedesco@umontpellier.fr::1afb8295-d4f1-4af4-ab0e-0250a8e22ddd" providerId="AD" clId="Web-{1019B4DD-1977-0C7F-6D1E-B5CBF636C752}" dt="2022-03-11T13:48:27.756" v="4240" actId="20577"/>
          <ac:spMkLst>
            <pc:docMk/>
            <pc:sldMk cId="4213973926" sldId="491"/>
            <ac:spMk id="3" creationId="{00000000-0000-0000-0000-000000000000}"/>
          </ac:spMkLst>
        </pc:spChg>
      </pc:sldChg>
      <pc:sldChg chg="modSp ord modNotes">
        <pc:chgData name="Camille Tedesco" userId="S::camille.tedesco@umontpellier.fr::1afb8295-d4f1-4af4-ab0e-0250a8e22ddd" providerId="AD" clId="Web-{1019B4DD-1977-0C7F-6D1E-B5CBF636C752}" dt="2022-03-11T13:27:30.307" v="3130" actId="1076"/>
        <pc:sldMkLst>
          <pc:docMk/>
          <pc:sldMk cId="3181301130" sldId="492"/>
        </pc:sldMkLst>
        <pc:spChg chg="mod">
          <ac:chgData name="Camille Tedesco" userId="S::camille.tedesco@umontpellier.fr::1afb8295-d4f1-4af4-ab0e-0250a8e22ddd" providerId="AD" clId="Web-{1019B4DD-1977-0C7F-6D1E-B5CBF636C752}" dt="2022-03-11T13:27:30.307" v="3130" actId="1076"/>
          <ac:spMkLst>
            <pc:docMk/>
            <pc:sldMk cId="3181301130" sldId="492"/>
            <ac:spMk id="11" creationId="{0B4F2150-741D-4C88-92D0-AFCD9459C433}"/>
          </ac:spMkLst>
        </pc:spChg>
        <pc:spChg chg="mod">
          <ac:chgData name="Camille Tedesco" userId="S::camille.tedesco@umontpellier.fr::1afb8295-d4f1-4af4-ab0e-0250a8e22ddd" providerId="AD" clId="Web-{1019B4DD-1977-0C7F-6D1E-B5CBF636C752}" dt="2022-03-11T12:01:21.427" v="2" actId="20577"/>
          <ac:spMkLst>
            <pc:docMk/>
            <pc:sldMk cId="3181301130" sldId="492"/>
            <ac:spMk id="14" creationId="{00000000-0000-0000-0000-000000000000}"/>
          </ac:spMkLst>
        </pc:spChg>
      </pc:sldChg>
      <pc:sldChg chg="modSp modNotes">
        <pc:chgData name="Camille Tedesco" userId="S::camille.tedesco@umontpellier.fr::1afb8295-d4f1-4af4-ab0e-0250a8e22ddd" providerId="AD" clId="Web-{1019B4DD-1977-0C7F-6D1E-B5CBF636C752}" dt="2022-03-11T13:29:00.184" v="3143" actId="20577"/>
        <pc:sldMkLst>
          <pc:docMk/>
          <pc:sldMk cId="1959855055" sldId="493"/>
        </pc:sldMkLst>
        <pc:spChg chg="mod">
          <ac:chgData name="Camille Tedesco" userId="S::camille.tedesco@umontpellier.fr::1afb8295-d4f1-4af4-ab0e-0250a8e22ddd" providerId="AD" clId="Web-{1019B4DD-1977-0C7F-6D1E-B5CBF636C752}" dt="2022-03-11T13:29:00.184" v="3143" actId="20577"/>
          <ac:spMkLst>
            <pc:docMk/>
            <pc:sldMk cId="1959855055" sldId="493"/>
            <ac:spMk id="3" creationId="{00000000-0000-0000-0000-000000000000}"/>
          </ac:spMkLst>
        </pc:spChg>
      </pc:sldChg>
      <pc:sldChg chg="modSp add replId modNotes">
        <pc:chgData name="Camille Tedesco" userId="S::camille.tedesco@umontpellier.fr::1afb8295-d4f1-4af4-ab0e-0250a8e22ddd" providerId="AD" clId="Web-{1019B4DD-1977-0C7F-6D1E-B5CBF636C752}" dt="2022-03-11T13:28:29.574" v="3138" actId="20577"/>
        <pc:sldMkLst>
          <pc:docMk/>
          <pc:sldMk cId="2598799575" sldId="494"/>
        </pc:sldMkLst>
        <pc:spChg chg="mod">
          <ac:chgData name="Camille Tedesco" userId="S::camille.tedesco@umontpellier.fr::1afb8295-d4f1-4af4-ab0e-0250a8e22ddd" providerId="AD" clId="Web-{1019B4DD-1977-0C7F-6D1E-B5CBF636C752}" dt="2022-03-11T13:28:29.574" v="3138" actId="20577"/>
          <ac:spMkLst>
            <pc:docMk/>
            <pc:sldMk cId="2598799575" sldId="494"/>
            <ac:spMk id="3" creationId="{00000000-0000-0000-0000-000000000000}"/>
          </ac:spMkLst>
        </pc:spChg>
        <pc:spChg chg="mod">
          <ac:chgData name="Camille Tedesco" userId="S::camille.tedesco@umontpellier.fr::1afb8295-d4f1-4af4-ab0e-0250a8e22ddd" providerId="AD" clId="Web-{1019B4DD-1977-0C7F-6D1E-B5CBF636C752}" dt="2022-03-11T13:00:42.866" v="1600" actId="20577"/>
          <ac:spMkLst>
            <pc:docMk/>
            <pc:sldMk cId="2598799575" sldId="494"/>
            <ac:spMk id="7" creationId="{00000000-0000-0000-0000-000000000000}"/>
          </ac:spMkLst>
        </pc:spChg>
      </pc:sldChg>
      <pc:sldChg chg="delSp modSp add replId modNotes">
        <pc:chgData name="Camille Tedesco" userId="S::camille.tedesco@umontpellier.fr::1afb8295-d4f1-4af4-ab0e-0250a8e22ddd" providerId="AD" clId="Web-{1019B4DD-1977-0C7F-6D1E-B5CBF636C752}" dt="2022-03-11T12:56:14.688" v="1188"/>
        <pc:sldMkLst>
          <pc:docMk/>
          <pc:sldMk cId="327979826" sldId="495"/>
        </pc:sldMkLst>
        <pc:spChg chg="mod">
          <ac:chgData name="Camille Tedesco" userId="S::camille.tedesco@umontpellier.fr::1afb8295-d4f1-4af4-ab0e-0250a8e22ddd" providerId="AD" clId="Web-{1019B4DD-1977-0C7F-6D1E-B5CBF636C752}" dt="2022-03-11T12:50:59.134" v="785" actId="20577"/>
          <ac:spMkLst>
            <pc:docMk/>
            <pc:sldMk cId="327979826" sldId="495"/>
            <ac:spMk id="3" creationId="{00000000-0000-0000-0000-000000000000}"/>
          </ac:spMkLst>
        </pc:spChg>
        <pc:picChg chg="del">
          <ac:chgData name="Camille Tedesco" userId="S::camille.tedesco@umontpellier.fr::1afb8295-d4f1-4af4-ab0e-0250a8e22ddd" providerId="AD" clId="Web-{1019B4DD-1977-0C7F-6D1E-B5CBF636C752}" dt="2022-03-11T12:38:14.242" v="363"/>
          <ac:picMkLst>
            <pc:docMk/>
            <pc:sldMk cId="327979826" sldId="495"/>
            <ac:picMk id="2" creationId="{2A4D88DB-ABD4-4AE4-B819-508978763FB3}"/>
          </ac:picMkLst>
        </pc:picChg>
        <pc:picChg chg="del">
          <ac:chgData name="Camille Tedesco" userId="S::camille.tedesco@umontpellier.fr::1afb8295-d4f1-4af4-ab0e-0250a8e22ddd" providerId="AD" clId="Web-{1019B4DD-1977-0C7F-6D1E-B5CBF636C752}" dt="2022-03-11T12:38:12.711" v="362"/>
          <ac:picMkLst>
            <pc:docMk/>
            <pc:sldMk cId="327979826" sldId="495"/>
            <ac:picMk id="8" creationId="{00000000-0000-0000-0000-000000000000}"/>
          </ac:picMkLst>
        </pc:picChg>
        <pc:picChg chg="mod">
          <ac:chgData name="Camille Tedesco" userId="S::camille.tedesco@umontpellier.fr::1afb8295-d4f1-4af4-ab0e-0250a8e22ddd" providerId="AD" clId="Web-{1019B4DD-1977-0C7F-6D1E-B5CBF636C752}" dt="2022-03-11T12:50:56.024" v="784" actId="1076"/>
          <ac:picMkLst>
            <pc:docMk/>
            <pc:sldMk cId="327979826" sldId="495"/>
            <ac:picMk id="13" creationId="{00000000-0000-0000-0000-000000000000}"/>
          </ac:picMkLst>
        </pc:picChg>
      </pc:sldChg>
      <pc:sldChg chg="delSp modSp add replId modNotes">
        <pc:chgData name="Camille Tedesco" userId="S::camille.tedesco@umontpellier.fr::1afb8295-d4f1-4af4-ab0e-0250a8e22ddd" providerId="AD" clId="Web-{1019B4DD-1977-0C7F-6D1E-B5CBF636C752}" dt="2022-03-11T13:06:27.358" v="1902" actId="20577"/>
        <pc:sldMkLst>
          <pc:docMk/>
          <pc:sldMk cId="755206751" sldId="496"/>
        </pc:sldMkLst>
        <pc:spChg chg="mod">
          <ac:chgData name="Camille Tedesco" userId="S::camille.tedesco@umontpellier.fr::1afb8295-d4f1-4af4-ab0e-0250a8e22ddd" providerId="AD" clId="Web-{1019B4DD-1977-0C7F-6D1E-B5CBF636C752}" dt="2022-03-11T13:06:27.358" v="1902" actId="20577"/>
          <ac:spMkLst>
            <pc:docMk/>
            <pc:sldMk cId="755206751" sldId="496"/>
            <ac:spMk id="3" creationId="{00000000-0000-0000-0000-000000000000}"/>
          </ac:spMkLst>
        </pc:spChg>
        <pc:picChg chg="del">
          <ac:chgData name="Camille Tedesco" userId="S::camille.tedesco@umontpellier.fr::1afb8295-d4f1-4af4-ab0e-0250a8e22ddd" providerId="AD" clId="Web-{1019B4DD-1977-0C7F-6D1E-B5CBF636C752}" dt="2022-03-11T12:37:44.694" v="344"/>
          <ac:picMkLst>
            <pc:docMk/>
            <pc:sldMk cId="755206751" sldId="496"/>
            <ac:picMk id="2" creationId="{2A4D88DB-ABD4-4AE4-B819-508978763FB3}"/>
          </ac:picMkLst>
        </pc:picChg>
        <pc:picChg chg="mod">
          <ac:chgData name="Camille Tedesco" userId="S::camille.tedesco@umontpellier.fr::1afb8295-d4f1-4af4-ab0e-0250a8e22ddd" providerId="AD" clId="Web-{1019B4DD-1977-0C7F-6D1E-B5CBF636C752}" dt="2022-03-11T12:50:42.071" v="781" actId="1076"/>
          <ac:picMkLst>
            <pc:docMk/>
            <pc:sldMk cId="755206751" sldId="496"/>
            <ac:picMk id="8" creationId="{00000000-0000-0000-0000-000000000000}"/>
          </ac:picMkLst>
        </pc:picChg>
        <pc:picChg chg="del">
          <ac:chgData name="Camille Tedesco" userId="S::camille.tedesco@umontpellier.fr::1afb8295-d4f1-4af4-ab0e-0250a8e22ddd" providerId="AD" clId="Web-{1019B4DD-1977-0C7F-6D1E-B5CBF636C752}" dt="2022-03-11T12:37:42.991" v="343"/>
          <ac:picMkLst>
            <pc:docMk/>
            <pc:sldMk cId="755206751" sldId="496"/>
            <ac:picMk id="13" creationId="{00000000-0000-0000-0000-000000000000}"/>
          </ac:picMkLst>
        </pc:picChg>
      </pc:sldChg>
      <pc:sldChg chg="delSp modSp add replId modNotes">
        <pc:chgData name="Camille Tedesco" userId="S::camille.tedesco@umontpellier.fr::1afb8295-d4f1-4af4-ab0e-0250a8e22ddd" providerId="AD" clId="Web-{1019B4DD-1977-0C7F-6D1E-B5CBF636C752}" dt="2022-03-11T13:06:31.952" v="1904" actId="20577"/>
        <pc:sldMkLst>
          <pc:docMk/>
          <pc:sldMk cId="4204325957" sldId="497"/>
        </pc:sldMkLst>
        <pc:spChg chg="mod">
          <ac:chgData name="Camille Tedesco" userId="S::camille.tedesco@umontpellier.fr::1afb8295-d4f1-4af4-ab0e-0250a8e22ddd" providerId="AD" clId="Web-{1019B4DD-1977-0C7F-6D1E-B5CBF636C752}" dt="2022-03-11T13:06:31.952" v="1904" actId="20577"/>
          <ac:spMkLst>
            <pc:docMk/>
            <pc:sldMk cId="4204325957" sldId="497"/>
            <ac:spMk id="3" creationId="{00000000-0000-0000-0000-000000000000}"/>
          </ac:spMkLst>
        </pc:spChg>
        <pc:picChg chg="mod">
          <ac:chgData name="Camille Tedesco" userId="S::camille.tedesco@umontpellier.fr::1afb8295-d4f1-4af4-ab0e-0250a8e22ddd" providerId="AD" clId="Web-{1019B4DD-1977-0C7F-6D1E-B5CBF636C752}" dt="2022-03-11T12:51:34.682" v="804" actId="1076"/>
          <ac:picMkLst>
            <pc:docMk/>
            <pc:sldMk cId="4204325957" sldId="497"/>
            <ac:picMk id="2" creationId="{2A4D88DB-ABD4-4AE4-B819-508978763FB3}"/>
          </ac:picMkLst>
        </pc:picChg>
        <pc:picChg chg="del">
          <ac:chgData name="Camille Tedesco" userId="S::camille.tedesco@umontpellier.fr::1afb8295-d4f1-4af4-ab0e-0250a8e22ddd" providerId="AD" clId="Web-{1019B4DD-1977-0C7F-6D1E-B5CBF636C752}" dt="2022-03-11T12:37:58.507" v="352"/>
          <ac:picMkLst>
            <pc:docMk/>
            <pc:sldMk cId="4204325957" sldId="497"/>
            <ac:picMk id="8" creationId="{00000000-0000-0000-0000-000000000000}"/>
          </ac:picMkLst>
        </pc:picChg>
        <pc:picChg chg="del">
          <ac:chgData name="Camille Tedesco" userId="S::camille.tedesco@umontpellier.fr::1afb8295-d4f1-4af4-ab0e-0250a8e22ddd" providerId="AD" clId="Web-{1019B4DD-1977-0C7F-6D1E-B5CBF636C752}" dt="2022-03-11T12:37:56.960" v="351"/>
          <ac:picMkLst>
            <pc:docMk/>
            <pc:sldMk cId="4204325957" sldId="497"/>
            <ac:picMk id="13" creationId="{00000000-0000-0000-0000-000000000000}"/>
          </ac:picMkLst>
        </pc:picChg>
      </pc:sldChg>
      <pc:sldChg chg="modSp add replId modNotes">
        <pc:chgData name="Camille Tedesco" userId="S::camille.tedesco@umontpellier.fr::1afb8295-d4f1-4af4-ab0e-0250a8e22ddd" providerId="AD" clId="Web-{1019B4DD-1977-0C7F-6D1E-B5CBF636C752}" dt="2022-03-11T13:50:03.462" v="4277" actId="20577"/>
        <pc:sldMkLst>
          <pc:docMk/>
          <pc:sldMk cId="1083497150" sldId="498"/>
        </pc:sldMkLst>
        <pc:spChg chg="mod">
          <ac:chgData name="Camille Tedesco" userId="S::camille.tedesco@umontpellier.fr::1afb8295-d4f1-4af4-ab0e-0250a8e22ddd" providerId="AD" clId="Web-{1019B4DD-1977-0C7F-6D1E-B5CBF636C752}" dt="2022-03-11T13:50:03.462" v="4277" actId="20577"/>
          <ac:spMkLst>
            <pc:docMk/>
            <pc:sldMk cId="1083497150" sldId="498"/>
            <ac:spMk id="3" creationId="{00000000-0000-0000-0000-000000000000}"/>
          </ac:spMkLst>
        </pc:spChg>
      </pc:sldChg>
    </pc:docChg>
  </pc:docChgLst>
  <pc:docChgLst>
    <pc:chgData name="Camille Tedesco" userId="S::camille.tedesco@umontpellier.fr::1afb8295-d4f1-4af4-ab0e-0250a8e22ddd" providerId="AD" clId="Web-{AF450CB6-A3E1-8B57-1D28-CA03C3DA8EF0}"/>
    <pc:docChg chg="delSld">
      <pc:chgData name="Camille Tedesco" userId="S::camille.tedesco@umontpellier.fr::1afb8295-d4f1-4af4-ab0e-0250a8e22ddd" providerId="AD" clId="Web-{AF450CB6-A3E1-8B57-1D28-CA03C3DA8EF0}" dt="2022-03-17T10:55:48.951" v="0"/>
      <pc:docMkLst>
        <pc:docMk/>
      </pc:docMkLst>
      <pc:sldChg chg="del">
        <pc:chgData name="Camille Tedesco" userId="S::camille.tedesco@umontpellier.fr::1afb8295-d4f1-4af4-ab0e-0250a8e22ddd" providerId="AD" clId="Web-{AF450CB6-A3E1-8B57-1D28-CA03C3DA8EF0}" dt="2022-03-17T10:55:48.951" v="0"/>
        <pc:sldMkLst>
          <pc:docMk/>
          <pc:sldMk cId="3740573385" sldId="428"/>
        </pc:sldMkLst>
      </pc:sldChg>
    </pc:docChg>
  </pc:docChgLst>
  <pc:docChgLst>
    <pc:chgData name="Camille Tedesco" userId="S::camille.tedesco@umontpellier.fr::1afb8295-d4f1-4af4-ab0e-0250a8e22ddd" providerId="AD" clId="Web-{F075CAE9-D077-F9D3-7E39-002E8DAF569A}"/>
    <pc:docChg chg="addSld modSld">
      <pc:chgData name="Camille Tedesco" userId="S::camille.tedesco@umontpellier.fr::1afb8295-d4f1-4af4-ab0e-0250a8e22ddd" providerId="AD" clId="Web-{F075CAE9-D077-F9D3-7E39-002E8DAF569A}" dt="2022-03-09T16:17:30.023" v="62" actId="20577"/>
      <pc:docMkLst>
        <pc:docMk/>
      </pc:docMkLst>
      <pc:sldChg chg="modSp">
        <pc:chgData name="Camille Tedesco" userId="S::camille.tedesco@umontpellier.fr::1afb8295-d4f1-4af4-ab0e-0250a8e22ddd" providerId="AD" clId="Web-{F075CAE9-D077-F9D3-7E39-002E8DAF569A}" dt="2022-03-09T16:15:45.942" v="41" actId="20577"/>
        <pc:sldMkLst>
          <pc:docMk/>
          <pc:sldMk cId="664242499" sldId="267"/>
        </pc:sldMkLst>
        <pc:spChg chg="mod">
          <ac:chgData name="Camille Tedesco" userId="S::camille.tedesco@umontpellier.fr::1afb8295-d4f1-4af4-ab0e-0250a8e22ddd" providerId="AD" clId="Web-{F075CAE9-D077-F9D3-7E39-002E8DAF569A}" dt="2022-03-09T16:15:45.942" v="41" actId="20577"/>
          <ac:spMkLst>
            <pc:docMk/>
            <pc:sldMk cId="664242499" sldId="267"/>
            <ac:spMk id="8" creationId="{67E51A67-D019-4171-A7AB-8D8E1AA075F2}"/>
          </ac:spMkLst>
        </pc:spChg>
        <pc:spChg chg="mod">
          <ac:chgData name="Camille Tedesco" userId="S::camille.tedesco@umontpellier.fr::1afb8295-d4f1-4af4-ab0e-0250a8e22ddd" providerId="AD" clId="Web-{F075CAE9-D077-F9D3-7E39-002E8DAF569A}" dt="2022-03-09T16:15:36.879" v="39" actId="20577"/>
          <ac:spMkLst>
            <pc:docMk/>
            <pc:sldMk cId="664242499" sldId="267"/>
            <ac:spMk id="10" creationId="{F63F228D-F231-48E1-8265-D49DCBA85298}"/>
          </ac:spMkLst>
        </pc:spChg>
      </pc:sldChg>
      <pc:sldChg chg="modSp">
        <pc:chgData name="Camille Tedesco" userId="S::camille.tedesco@umontpellier.fr::1afb8295-d4f1-4af4-ab0e-0250a8e22ddd" providerId="AD" clId="Web-{F075CAE9-D077-F9D3-7E39-002E8DAF569A}" dt="2022-03-09T16:16:05.833" v="45" actId="20577"/>
        <pc:sldMkLst>
          <pc:docMk/>
          <pc:sldMk cId="2468040708" sldId="288"/>
        </pc:sldMkLst>
        <pc:spChg chg="mod">
          <ac:chgData name="Camille Tedesco" userId="S::camille.tedesco@umontpellier.fr::1afb8295-d4f1-4af4-ab0e-0250a8e22ddd" providerId="AD" clId="Web-{F075CAE9-D077-F9D3-7E39-002E8DAF569A}" dt="2022-03-09T16:16:05.833" v="45" actId="20577"/>
          <ac:spMkLst>
            <pc:docMk/>
            <pc:sldMk cId="2468040708" sldId="288"/>
            <ac:spMk id="6" creationId="{11FA7620-0924-4CAF-96F7-2F7B0A67B1D0}"/>
          </ac:spMkLst>
        </pc:spChg>
      </pc:sldChg>
      <pc:sldChg chg="modSp">
        <pc:chgData name="Camille Tedesco" userId="S::camille.tedesco@umontpellier.fr::1afb8295-d4f1-4af4-ab0e-0250a8e22ddd" providerId="AD" clId="Web-{F075CAE9-D077-F9D3-7E39-002E8DAF569A}" dt="2022-03-09T16:17:23.570" v="59" actId="20577"/>
        <pc:sldMkLst>
          <pc:docMk/>
          <pc:sldMk cId="867150797" sldId="326"/>
        </pc:sldMkLst>
        <pc:spChg chg="mod">
          <ac:chgData name="Camille Tedesco" userId="S::camille.tedesco@umontpellier.fr::1afb8295-d4f1-4af4-ab0e-0250a8e22ddd" providerId="AD" clId="Web-{F075CAE9-D077-F9D3-7E39-002E8DAF569A}" dt="2022-03-09T16:17:23.570" v="59" actId="20577"/>
          <ac:spMkLst>
            <pc:docMk/>
            <pc:sldMk cId="867150797" sldId="326"/>
            <ac:spMk id="2" creationId="{6EE66228-F2B0-43B2-BCFD-4CC18E620E9B}"/>
          </ac:spMkLst>
        </pc:spChg>
        <pc:spChg chg="mod">
          <ac:chgData name="Camille Tedesco" userId="S::camille.tedesco@umontpellier.fr::1afb8295-d4f1-4af4-ab0e-0250a8e22ddd" providerId="AD" clId="Web-{F075CAE9-D077-F9D3-7E39-002E8DAF569A}" dt="2022-03-09T16:14:47.800" v="20" actId="20577"/>
          <ac:spMkLst>
            <pc:docMk/>
            <pc:sldMk cId="867150797" sldId="326"/>
            <ac:spMk id="3" creationId="{00000000-0000-0000-0000-000000000000}"/>
          </ac:spMkLst>
        </pc:spChg>
      </pc:sldChg>
      <pc:sldChg chg="modSp">
        <pc:chgData name="Camille Tedesco" userId="S::camille.tedesco@umontpellier.fr::1afb8295-d4f1-4af4-ab0e-0250a8e22ddd" providerId="AD" clId="Web-{F075CAE9-D077-F9D3-7E39-002E8DAF569A}" dt="2022-03-09T16:13:44.985" v="8" actId="20577"/>
        <pc:sldMkLst>
          <pc:docMk/>
          <pc:sldMk cId="3105165885" sldId="422"/>
        </pc:sldMkLst>
        <pc:spChg chg="mod">
          <ac:chgData name="Camille Tedesco" userId="S::camille.tedesco@umontpellier.fr::1afb8295-d4f1-4af4-ab0e-0250a8e22ddd" providerId="AD" clId="Web-{F075CAE9-D077-F9D3-7E39-002E8DAF569A}" dt="2022-03-09T16:13:36.985" v="6" actId="20577"/>
          <ac:spMkLst>
            <pc:docMk/>
            <pc:sldMk cId="3105165885" sldId="422"/>
            <ac:spMk id="2" creationId="{A65050F6-AA8A-4146-9D2A-B50E2E886BCC}"/>
          </ac:spMkLst>
        </pc:spChg>
        <pc:spChg chg="mod">
          <ac:chgData name="Camille Tedesco" userId="S::camille.tedesco@umontpellier.fr::1afb8295-d4f1-4af4-ab0e-0250a8e22ddd" providerId="AD" clId="Web-{F075CAE9-D077-F9D3-7E39-002E8DAF569A}" dt="2022-03-09T16:13:44.985" v="8" actId="20577"/>
          <ac:spMkLst>
            <pc:docMk/>
            <pc:sldMk cId="3105165885" sldId="422"/>
            <ac:spMk id="3" creationId="{74B997B9-A6E7-4DC7-882D-5C77C4BBFC63}"/>
          </ac:spMkLst>
        </pc:spChg>
      </pc:sldChg>
      <pc:sldChg chg="modSp">
        <pc:chgData name="Camille Tedesco" userId="S::camille.tedesco@umontpellier.fr::1afb8295-d4f1-4af4-ab0e-0250a8e22ddd" providerId="AD" clId="Web-{F075CAE9-D077-F9D3-7E39-002E8DAF569A}" dt="2022-03-09T16:12:04.154" v="1" actId="20577"/>
        <pc:sldMkLst>
          <pc:docMk/>
          <pc:sldMk cId="1038205280" sldId="425"/>
        </pc:sldMkLst>
        <pc:spChg chg="mod">
          <ac:chgData name="Camille Tedesco" userId="S::camille.tedesco@umontpellier.fr::1afb8295-d4f1-4af4-ab0e-0250a8e22ddd" providerId="AD" clId="Web-{F075CAE9-D077-F9D3-7E39-002E8DAF569A}" dt="2022-03-09T16:12:04.154" v="1" actId="20577"/>
          <ac:spMkLst>
            <pc:docMk/>
            <pc:sldMk cId="1038205280" sldId="425"/>
            <ac:spMk id="5" creationId="{2CFE2920-4605-4BAE-B7C4-1CBDFAF26AA3}"/>
          </ac:spMkLst>
        </pc:spChg>
      </pc:sldChg>
      <pc:sldChg chg="modSp">
        <pc:chgData name="Camille Tedesco" userId="S::camille.tedesco@umontpellier.fr::1afb8295-d4f1-4af4-ab0e-0250a8e22ddd" providerId="AD" clId="Web-{F075CAE9-D077-F9D3-7E39-002E8DAF569A}" dt="2022-03-09T16:15:55.895" v="42" actId="20577"/>
        <pc:sldMkLst>
          <pc:docMk/>
          <pc:sldMk cId="3174750275" sldId="430"/>
        </pc:sldMkLst>
        <pc:spChg chg="mod">
          <ac:chgData name="Camille Tedesco" userId="S::camille.tedesco@umontpellier.fr::1afb8295-d4f1-4af4-ab0e-0250a8e22ddd" providerId="AD" clId="Web-{F075CAE9-D077-F9D3-7E39-002E8DAF569A}" dt="2022-03-09T16:15:55.895" v="42" actId="20577"/>
          <ac:spMkLst>
            <pc:docMk/>
            <pc:sldMk cId="3174750275" sldId="430"/>
            <ac:spMk id="2" creationId="{00000000-0000-0000-0000-000000000000}"/>
          </ac:spMkLst>
        </pc:spChg>
      </pc:sldChg>
      <pc:sldChg chg="modSp">
        <pc:chgData name="Camille Tedesco" userId="S::camille.tedesco@umontpellier.fr::1afb8295-d4f1-4af4-ab0e-0250a8e22ddd" providerId="AD" clId="Web-{F075CAE9-D077-F9D3-7E39-002E8DAF569A}" dt="2022-03-09T16:16:09.771" v="46" actId="20577"/>
        <pc:sldMkLst>
          <pc:docMk/>
          <pc:sldMk cId="1297605870" sldId="468"/>
        </pc:sldMkLst>
        <pc:spChg chg="mod">
          <ac:chgData name="Camille Tedesco" userId="S::camille.tedesco@umontpellier.fr::1afb8295-d4f1-4af4-ab0e-0250a8e22ddd" providerId="AD" clId="Web-{F075CAE9-D077-F9D3-7E39-002E8DAF569A}" dt="2022-03-09T16:16:09.771" v="46" actId="20577"/>
          <ac:spMkLst>
            <pc:docMk/>
            <pc:sldMk cId="1297605870" sldId="468"/>
            <ac:spMk id="8" creationId="{6D2DB013-ACD8-427D-82BF-25CC31FC0678}"/>
          </ac:spMkLst>
        </pc:spChg>
      </pc:sldChg>
      <pc:sldChg chg="modSp">
        <pc:chgData name="Camille Tedesco" userId="S::camille.tedesco@umontpellier.fr::1afb8295-d4f1-4af4-ab0e-0250a8e22ddd" providerId="AD" clId="Web-{F075CAE9-D077-F9D3-7E39-002E8DAF569A}" dt="2022-03-09T16:16:00.380" v="43" actId="20577"/>
        <pc:sldMkLst>
          <pc:docMk/>
          <pc:sldMk cId="2766681217" sldId="471"/>
        </pc:sldMkLst>
        <pc:spChg chg="mod">
          <ac:chgData name="Camille Tedesco" userId="S::camille.tedesco@umontpellier.fr::1afb8295-d4f1-4af4-ab0e-0250a8e22ddd" providerId="AD" clId="Web-{F075CAE9-D077-F9D3-7E39-002E8DAF569A}" dt="2022-03-09T16:16:00.380" v="43" actId="20577"/>
          <ac:spMkLst>
            <pc:docMk/>
            <pc:sldMk cId="2766681217" sldId="471"/>
            <ac:spMk id="6" creationId="{B65098A4-B1A0-4B27-97D7-D35C724E8811}"/>
          </ac:spMkLst>
        </pc:spChg>
      </pc:sldChg>
      <pc:sldChg chg="addSp delSp modSp">
        <pc:chgData name="Camille Tedesco" userId="S::camille.tedesco@umontpellier.fr::1afb8295-d4f1-4af4-ab0e-0250a8e22ddd" providerId="AD" clId="Web-{F075CAE9-D077-F9D3-7E39-002E8DAF569A}" dt="2022-03-09T16:16:18.349" v="49" actId="20577"/>
        <pc:sldMkLst>
          <pc:docMk/>
          <pc:sldMk cId="1304109023" sldId="480"/>
        </pc:sldMkLst>
        <pc:spChg chg="add del mod">
          <ac:chgData name="Camille Tedesco" userId="S::camille.tedesco@umontpellier.fr::1afb8295-d4f1-4af4-ab0e-0250a8e22ddd" providerId="AD" clId="Web-{F075CAE9-D077-F9D3-7E39-002E8DAF569A}" dt="2022-03-09T16:16:18.349" v="49" actId="20577"/>
          <ac:spMkLst>
            <pc:docMk/>
            <pc:sldMk cId="1304109023" sldId="480"/>
            <ac:spMk id="3" creationId="{FE36DE70-4137-41F5-91CA-84B07E719A25}"/>
          </ac:spMkLst>
        </pc:spChg>
      </pc:sldChg>
      <pc:sldChg chg="modSp">
        <pc:chgData name="Camille Tedesco" userId="S::camille.tedesco@umontpellier.fr::1afb8295-d4f1-4af4-ab0e-0250a8e22ddd" providerId="AD" clId="Web-{F075CAE9-D077-F9D3-7E39-002E8DAF569A}" dt="2022-03-09T16:16:43.084" v="55" actId="20577"/>
        <pc:sldMkLst>
          <pc:docMk/>
          <pc:sldMk cId="3467157317" sldId="481"/>
        </pc:sldMkLst>
        <pc:spChg chg="mod">
          <ac:chgData name="Camille Tedesco" userId="S::camille.tedesco@umontpellier.fr::1afb8295-d4f1-4af4-ab0e-0250a8e22ddd" providerId="AD" clId="Web-{F075CAE9-D077-F9D3-7E39-002E8DAF569A}" dt="2022-03-09T16:16:43.084" v="55" actId="20577"/>
          <ac:spMkLst>
            <pc:docMk/>
            <pc:sldMk cId="3467157317" sldId="481"/>
            <ac:spMk id="6" creationId="{00000000-0000-0000-0000-000000000000}"/>
          </ac:spMkLst>
        </pc:spChg>
      </pc:sldChg>
      <pc:sldChg chg="modSp">
        <pc:chgData name="Camille Tedesco" userId="S::camille.tedesco@umontpellier.fr::1afb8295-d4f1-4af4-ab0e-0250a8e22ddd" providerId="AD" clId="Web-{F075CAE9-D077-F9D3-7E39-002E8DAF569A}" dt="2022-03-09T16:16:44.803" v="56" actId="20577"/>
        <pc:sldMkLst>
          <pc:docMk/>
          <pc:sldMk cId="1298737578" sldId="482"/>
        </pc:sldMkLst>
        <pc:spChg chg="mod">
          <ac:chgData name="Camille Tedesco" userId="S::camille.tedesco@umontpellier.fr::1afb8295-d4f1-4af4-ab0e-0250a8e22ddd" providerId="AD" clId="Web-{F075CAE9-D077-F9D3-7E39-002E8DAF569A}" dt="2022-03-09T16:16:44.803" v="56" actId="20577"/>
          <ac:spMkLst>
            <pc:docMk/>
            <pc:sldMk cId="1298737578" sldId="482"/>
            <ac:spMk id="8" creationId="{00000000-0000-0000-0000-000000000000}"/>
          </ac:spMkLst>
        </pc:spChg>
      </pc:sldChg>
      <pc:sldChg chg="modSp">
        <pc:chgData name="Camille Tedesco" userId="S::camille.tedesco@umontpellier.fr::1afb8295-d4f1-4af4-ab0e-0250a8e22ddd" providerId="AD" clId="Web-{F075CAE9-D077-F9D3-7E39-002E8DAF569A}" dt="2022-03-09T16:16:48.131" v="57" actId="20577"/>
        <pc:sldMkLst>
          <pc:docMk/>
          <pc:sldMk cId="297400420" sldId="483"/>
        </pc:sldMkLst>
        <pc:spChg chg="mod">
          <ac:chgData name="Camille Tedesco" userId="S::camille.tedesco@umontpellier.fr::1afb8295-d4f1-4af4-ab0e-0250a8e22ddd" providerId="AD" clId="Web-{F075CAE9-D077-F9D3-7E39-002E8DAF569A}" dt="2022-03-09T16:16:48.131" v="57" actId="20577"/>
          <ac:spMkLst>
            <pc:docMk/>
            <pc:sldMk cId="297400420" sldId="483"/>
            <ac:spMk id="7" creationId="{00000000-0000-0000-0000-000000000000}"/>
          </ac:spMkLst>
        </pc:spChg>
      </pc:sldChg>
      <pc:sldChg chg="modSp new">
        <pc:chgData name="Camille Tedesco" userId="S::camille.tedesco@umontpellier.fr::1afb8295-d4f1-4af4-ab0e-0250a8e22ddd" providerId="AD" clId="Web-{F075CAE9-D077-F9D3-7E39-002E8DAF569A}" dt="2022-03-09T16:17:30.023" v="62" actId="20577"/>
        <pc:sldMkLst>
          <pc:docMk/>
          <pc:sldMk cId="3491224977" sldId="485"/>
        </pc:sldMkLst>
        <pc:spChg chg="mod">
          <ac:chgData name="Camille Tedesco" userId="S::camille.tedesco@umontpellier.fr::1afb8295-d4f1-4af4-ab0e-0250a8e22ddd" providerId="AD" clId="Web-{F075CAE9-D077-F9D3-7E39-002E8DAF569A}" dt="2022-03-09T16:17:30.023" v="62" actId="20577"/>
          <ac:spMkLst>
            <pc:docMk/>
            <pc:sldMk cId="3491224977" sldId="485"/>
            <ac:spMk id="3" creationId="{EC0440FD-2039-461B-96DA-9481D90F66AD}"/>
          </ac:spMkLst>
        </pc:spChg>
      </pc:sldChg>
    </pc:docChg>
  </pc:docChgLst>
  <pc:docChgLst>
    <pc:chgData name="Francois Gibier" userId="S::francois.gibier@umontpellier.fr::105132a9-af62-4011-a13e-a952457c5651" providerId="AD" clId="Web-{EDAB461D-149C-46EA-8202-E384DDF0CA15}"/>
    <pc:docChg chg="modSld">
      <pc:chgData name="Francois Gibier" userId="S::francois.gibier@umontpellier.fr::105132a9-af62-4011-a13e-a952457c5651" providerId="AD" clId="Web-{EDAB461D-149C-46EA-8202-E384DDF0CA15}" dt="2022-03-14T15:24:05.129" v="269"/>
      <pc:docMkLst>
        <pc:docMk/>
      </pc:docMkLst>
      <pc:sldChg chg="modNotes">
        <pc:chgData name="Francois Gibier" userId="S::francois.gibier@umontpellier.fr::105132a9-af62-4011-a13e-a952457c5651" providerId="AD" clId="Web-{EDAB461D-149C-46EA-8202-E384DDF0CA15}" dt="2022-03-14T15:17:52.840" v="73"/>
        <pc:sldMkLst>
          <pc:docMk/>
          <pc:sldMk cId="3768383276" sldId="256"/>
        </pc:sldMkLst>
      </pc:sldChg>
      <pc:sldChg chg="modNotes">
        <pc:chgData name="Francois Gibier" userId="S::francois.gibier@umontpellier.fr::105132a9-af62-4011-a13e-a952457c5651" providerId="AD" clId="Web-{EDAB461D-149C-46EA-8202-E384DDF0CA15}" dt="2022-03-14T15:20:37.835" v="223"/>
        <pc:sldMkLst>
          <pc:docMk/>
          <pc:sldMk cId="764932966" sldId="266"/>
        </pc:sldMkLst>
      </pc:sldChg>
      <pc:sldChg chg="modNotes">
        <pc:chgData name="Francois Gibier" userId="S::francois.gibier@umontpellier.fr::105132a9-af62-4011-a13e-a952457c5651" providerId="AD" clId="Web-{EDAB461D-149C-46EA-8202-E384DDF0CA15}" dt="2022-03-14T15:18:36.593" v="94"/>
        <pc:sldMkLst>
          <pc:docMk/>
          <pc:sldMk cId="664242499" sldId="267"/>
        </pc:sldMkLst>
      </pc:sldChg>
      <pc:sldChg chg="modNotes">
        <pc:chgData name="Francois Gibier" userId="S::francois.gibier@umontpellier.fr::105132a9-af62-4011-a13e-a952457c5651" providerId="AD" clId="Web-{EDAB461D-149C-46EA-8202-E384DDF0CA15}" dt="2022-03-14T15:20:28.100" v="221"/>
        <pc:sldMkLst>
          <pc:docMk/>
          <pc:sldMk cId="1617810648" sldId="271"/>
        </pc:sldMkLst>
      </pc:sldChg>
      <pc:sldChg chg="modSp modNotes">
        <pc:chgData name="Francois Gibier" userId="S::francois.gibier@umontpellier.fr::105132a9-af62-4011-a13e-a952457c5651" providerId="AD" clId="Web-{EDAB461D-149C-46EA-8202-E384DDF0CA15}" dt="2022-03-14T15:24:05.129" v="269"/>
        <pc:sldMkLst>
          <pc:docMk/>
          <pc:sldMk cId="2766681217" sldId="471"/>
        </pc:sldMkLst>
        <pc:spChg chg="mod">
          <ac:chgData name="Francois Gibier" userId="S::francois.gibier@umontpellier.fr::105132a9-af62-4011-a13e-a952457c5651" providerId="AD" clId="Web-{EDAB461D-149C-46EA-8202-E384DDF0CA15}" dt="2022-03-14T15:21:41.104" v="229" actId="20577"/>
          <ac:spMkLst>
            <pc:docMk/>
            <pc:sldMk cId="2766681217" sldId="471"/>
            <ac:spMk id="3" creationId="{0975368E-2368-4D05-962E-6716485A723B}"/>
          </ac:spMkLst>
        </pc:spChg>
      </pc:sldChg>
    </pc:docChg>
  </pc:docChgLst>
  <pc:docChgLst>
    <pc:chgData name="Camille Tedesco" userId="S::camille.tedesco@umontpellier.fr::1afb8295-d4f1-4af4-ab0e-0250a8e22ddd" providerId="AD" clId="Web-{F17EE218-18E8-75D1-316D-3016434D4597}"/>
    <pc:docChg chg="modSld">
      <pc:chgData name="Camille Tedesco" userId="S::camille.tedesco@umontpellier.fr::1afb8295-d4f1-4af4-ab0e-0250a8e22ddd" providerId="AD" clId="Web-{F17EE218-18E8-75D1-316D-3016434D4597}" dt="2022-03-15T14:32:32.244" v="5" actId="20577"/>
      <pc:docMkLst>
        <pc:docMk/>
      </pc:docMkLst>
      <pc:sldChg chg="modSp">
        <pc:chgData name="Camille Tedesco" userId="S::camille.tedesco@umontpellier.fr::1afb8295-d4f1-4af4-ab0e-0250a8e22ddd" providerId="AD" clId="Web-{F17EE218-18E8-75D1-316D-3016434D4597}" dt="2022-03-15T14:32:32.244" v="5" actId="20577"/>
        <pc:sldMkLst>
          <pc:docMk/>
          <pc:sldMk cId="3768383276" sldId="256"/>
        </pc:sldMkLst>
        <pc:spChg chg="mod">
          <ac:chgData name="Camille Tedesco" userId="S::camille.tedesco@umontpellier.fr::1afb8295-d4f1-4af4-ab0e-0250a8e22ddd" providerId="AD" clId="Web-{F17EE218-18E8-75D1-316D-3016434D4597}" dt="2022-03-15T14:32:32.244" v="5" actId="20577"/>
          <ac:spMkLst>
            <pc:docMk/>
            <pc:sldMk cId="3768383276" sldId="256"/>
            <ac:spMk id="4" creationId="{00000000-0000-0000-0000-000000000000}"/>
          </ac:spMkLst>
        </pc:spChg>
      </pc:sldChg>
    </pc:docChg>
  </pc:docChgLst>
  <pc:docChgLst>
    <pc:chgData name="Francois Gibier" userId="S::francois.gibier@umontpellier.fr::105132a9-af62-4011-a13e-a952457c5651" providerId="AD" clId="Web-{19073FED-538D-4580-8979-8964064B7978}"/>
    <pc:docChg chg="modSld">
      <pc:chgData name="Francois Gibier" userId="S::francois.gibier@umontpellier.fr::105132a9-af62-4011-a13e-a952457c5651" providerId="AD" clId="Web-{19073FED-538D-4580-8979-8964064B7978}" dt="2022-03-14T08:48:43.954" v="8" actId="20577"/>
      <pc:docMkLst>
        <pc:docMk/>
      </pc:docMkLst>
      <pc:sldChg chg="modSp">
        <pc:chgData name="Francois Gibier" userId="S::francois.gibier@umontpellier.fr::105132a9-af62-4011-a13e-a952457c5651" providerId="AD" clId="Web-{19073FED-538D-4580-8979-8964064B7978}" dt="2022-03-14T08:48:43.954" v="8" actId="20577"/>
        <pc:sldMkLst>
          <pc:docMk/>
          <pc:sldMk cId="2960242776" sldId="488"/>
        </pc:sldMkLst>
        <pc:spChg chg="mod">
          <ac:chgData name="Francois Gibier" userId="S::francois.gibier@umontpellier.fr::105132a9-af62-4011-a13e-a952457c5651" providerId="AD" clId="Web-{19073FED-538D-4580-8979-8964064B7978}" dt="2022-03-14T08:48:43.954" v="8" actId="20577"/>
          <ac:spMkLst>
            <pc:docMk/>
            <pc:sldMk cId="2960242776" sldId="488"/>
            <ac:spMk id="3" creationId="{00000000-0000-0000-0000-000000000000}"/>
          </ac:spMkLst>
        </pc:spChg>
      </pc:sldChg>
      <pc:sldChg chg="modSp">
        <pc:chgData name="Francois Gibier" userId="S::francois.gibier@umontpellier.fr::105132a9-af62-4011-a13e-a952457c5651" providerId="AD" clId="Web-{19073FED-538D-4580-8979-8964064B7978}" dt="2022-03-14T08:48:31.874" v="2" actId="14100"/>
        <pc:sldMkLst>
          <pc:docMk/>
          <pc:sldMk cId="1083497150" sldId="498"/>
        </pc:sldMkLst>
        <pc:spChg chg="mod">
          <ac:chgData name="Francois Gibier" userId="S::francois.gibier@umontpellier.fr::105132a9-af62-4011-a13e-a952457c5651" providerId="AD" clId="Web-{19073FED-538D-4580-8979-8964064B7978}" dt="2022-03-14T08:48:31.874" v="2" actId="14100"/>
          <ac:spMkLst>
            <pc:docMk/>
            <pc:sldMk cId="1083497150" sldId="498"/>
            <ac:spMk id="3" creationId="{00000000-0000-0000-0000-000000000000}"/>
          </ac:spMkLst>
        </pc:spChg>
      </pc:sldChg>
    </pc:docChg>
  </pc:docChgLst>
  <pc:docChgLst>
    <pc:chgData name="Francois Gibier" userId="S::francois.gibier@umontpellier.fr::105132a9-af62-4011-a13e-a952457c5651" providerId="AD" clId="Web-{1D16E4B1-99EC-42FE-A798-0960671CC9D3}"/>
    <pc:docChg chg="addSld delSld modSld">
      <pc:chgData name="Francois Gibier" userId="S::francois.gibier@umontpellier.fr::105132a9-af62-4011-a13e-a952457c5651" providerId="AD" clId="Web-{1D16E4B1-99EC-42FE-A798-0960671CC9D3}" dt="2022-03-09T16:12:46.562" v="6" actId="20577"/>
      <pc:docMkLst>
        <pc:docMk/>
      </pc:docMkLst>
      <pc:sldChg chg="add del">
        <pc:chgData name="Francois Gibier" userId="S::francois.gibier@umontpellier.fr::105132a9-af62-4011-a13e-a952457c5651" providerId="AD" clId="Web-{1D16E4B1-99EC-42FE-A798-0960671CC9D3}" dt="2022-03-09T16:12:12.014" v="1"/>
        <pc:sldMkLst>
          <pc:docMk/>
          <pc:sldMk cId="1304109023" sldId="480"/>
        </pc:sldMkLst>
      </pc:sldChg>
      <pc:sldChg chg="modSp">
        <pc:chgData name="Francois Gibier" userId="S::francois.gibier@umontpellier.fr::105132a9-af62-4011-a13e-a952457c5651" providerId="AD" clId="Web-{1D16E4B1-99EC-42FE-A798-0960671CC9D3}" dt="2022-03-09T16:12:46.562" v="6" actId="20577"/>
        <pc:sldMkLst>
          <pc:docMk/>
          <pc:sldMk cId="3467157317" sldId="481"/>
        </pc:sldMkLst>
        <pc:spChg chg="mod">
          <ac:chgData name="Francois Gibier" userId="S::francois.gibier@umontpellier.fr::105132a9-af62-4011-a13e-a952457c5651" providerId="AD" clId="Web-{1D16E4B1-99EC-42FE-A798-0960671CC9D3}" dt="2022-03-09T16:12:46.562" v="6" actId="20577"/>
          <ac:spMkLst>
            <pc:docMk/>
            <pc:sldMk cId="3467157317" sldId="481"/>
            <ac:spMk id="3" creationId="{00000000-0000-0000-0000-000000000000}"/>
          </ac:spMkLst>
        </pc:spChg>
      </pc:sldChg>
    </pc:docChg>
  </pc:docChgLst>
  <pc:docChgLst>
    <pc:chgData name="Francois Gibier" userId="S::francois.gibier@umontpellier.fr::105132a9-af62-4011-a13e-a952457c5651" providerId="AD" clId="Web-{2D353CCC-50A9-4A3D-B898-1DB1C27F743D}"/>
    <pc:docChg chg="modSld sldOrd">
      <pc:chgData name="Francois Gibier" userId="S::francois.gibier@umontpellier.fr::105132a9-af62-4011-a13e-a952457c5651" providerId="AD" clId="Web-{2D353CCC-50A9-4A3D-B898-1DB1C27F743D}" dt="2022-03-11T13:41:43.372" v="6" actId="20577"/>
      <pc:docMkLst>
        <pc:docMk/>
      </pc:docMkLst>
      <pc:sldChg chg="modSp">
        <pc:chgData name="Francois Gibier" userId="S::francois.gibier@umontpellier.fr::105132a9-af62-4011-a13e-a952457c5651" providerId="AD" clId="Web-{2D353CCC-50A9-4A3D-B898-1DB1C27F743D}" dt="2022-03-11T13:25:36.799" v="4" actId="20577"/>
        <pc:sldMkLst>
          <pc:docMk/>
          <pc:sldMk cId="867150797" sldId="326"/>
        </pc:sldMkLst>
        <pc:spChg chg="mod">
          <ac:chgData name="Francois Gibier" userId="S::francois.gibier@umontpellier.fr::105132a9-af62-4011-a13e-a952457c5651" providerId="AD" clId="Web-{2D353CCC-50A9-4A3D-B898-1DB1C27F743D}" dt="2022-03-11T13:25:36.799" v="4" actId="20577"/>
          <ac:spMkLst>
            <pc:docMk/>
            <pc:sldMk cId="867150797" sldId="326"/>
            <ac:spMk id="2" creationId="{6EE66228-F2B0-43B2-BCFD-4CC18E620E9B}"/>
          </ac:spMkLst>
        </pc:spChg>
      </pc:sldChg>
      <pc:sldChg chg="ord">
        <pc:chgData name="Francois Gibier" userId="S::francois.gibier@umontpellier.fr::105132a9-af62-4011-a13e-a952457c5651" providerId="AD" clId="Web-{2D353CCC-50A9-4A3D-B898-1DB1C27F743D}" dt="2022-03-11T13:08:59.569" v="1"/>
        <pc:sldMkLst>
          <pc:docMk/>
          <pc:sldMk cId="1304109023" sldId="480"/>
        </pc:sldMkLst>
      </pc:sldChg>
      <pc:sldChg chg="modSp">
        <pc:chgData name="Francois Gibier" userId="S::francois.gibier@umontpellier.fr::105132a9-af62-4011-a13e-a952457c5651" providerId="AD" clId="Web-{2D353CCC-50A9-4A3D-B898-1DB1C27F743D}" dt="2022-03-11T13:41:43.372" v="6" actId="20577"/>
        <pc:sldMkLst>
          <pc:docMk/>
          <pc:sldMk cId="3181301130" sldId="492"/>
        </pc:sldMkLst>
        <pc:spChg chg="mod">
          <ac:chgData name="Francois Gibier" userId="S::francois.gibier@umontpellier.fr::105132a9-af62-4011-a13e-a952457c5651" providerId="AD" clId="Web-{2D353CCC-50A9-4A3D-B898-1DB1C27F743D}" dt="2022-03-11T13:41:43.372" v="6" actId="20577"/>
          <ac:spMkLst>
            <pc:docMk/>
            <pc:sldMk cId="3181301130" sldId="492"/>
            <ac:spMk id="11" creationId="{0B4F2150-741D-4C88-92D0-AFCD9459C433}"/>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0CF8CA-7AD5-4C67-8ED3-1DFC767060F5}"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fr-FR"/>
        </a:p>
      </dgm:t>
    </dgm:pt>
    <dgm:pt modelId="{9E2B90CD-267F-4554-9409-0828CD8A5814}">
      <dgm:prSet phldrT="[Texte]"/>
      <dgm:spPr>
        <a:solidFill>
          <a:srgbClr val="E75152"/>
        </a:solidFill>
      </dgm:spPr>
      <dgm:t>
        <a:bodyPr/>
        <a:lstStyle/>
        <a:p>
          <a:r>
            <a:rPr lang="fr-FR">
              <a:latin typeface="Arial" panose="020B0604020202020204" pitchFamily="34" charset="0"/>
              <a:cs typeface="Arial" panose="020B0604020202020204" pitchFamily="34" charset="0"/>
            </a:rPr>
            <a:t>Open science</a:t>
          </a:r>
        </a:p>
      </dgm:t>
    </dgm:pt>
    <dgm:pt modelId="{D791D44F-25C3-4BC4-A13D-EAA0119B4E74}" type="parTrans" cxnId="{E94DC25B-E3CE-44F9-9BB5-6439167CABA2}">
      <dgm:prSet/>
      <dgm:spPr/>
      <dgm:t>
        <a:bodyPr/>
        <a:lstStyle/>
        <a:p>
          <a:endParaRPr lang="fr-FR">
            <a:latin typeface="Eurostile"/>
          </a:endParaRPr>
        </a:p>
      </dgm:t>
    </dgm:pt>
    <dgm:pt modelId="{0589E980-EB3A-404A-9F1F-3EA98BD767F4}" type="sibTrans" cxnId="{E94DC25B-E3CE-44F9-9BB5-6439167CABA2}">
      <dgm:prSet/>
      <dgm:spPr/>
      <dgm:t>
        <a:bodyPr/>
        <a:lstStyle/>
        <a:p>
          <a:endParaRPr lang="fr-FR">
            <a:latin typeface="Eurostile"/>
          </a:endParaRPr>
        </a:p>
      </dgm:t>
    </dgm:pt>
    <dgm:pt modelId="{8545268F-819E-413E-89F1-1327E7B99C57}">
      <dgm:prSet phldrT="[Texte]"/>
      <dgm:spPr>
        <a:solidFill>
          <a:srgbClr val="E75152"/>
        </a:solidFill>
      </dgm:spPr>
      <dgm:t>
        <a:bodyPr/>
        <a:lstStyle/>
        <a:p>
          <a:r>
            <a:rPr lang="fr-FR">
              <a:latin typeface="Arial" panose="020B0604020202020204" pitchFamily="34" charset="0"/>
              <a:cs typeface="Arial" panose="020B0604020202020204" pitchFamily="34" charset="0"/>
            </a:rPr>
            <a:t>Open Data</a:t>
          </a:r>
        </a:p>
      </dgm:t>
    </dgm:pt>
    <dgm:pt modelId="{76CBA482-0E2A-423E-8581-C6327885F1E0}" type="parTrans" cxnId="{2E99F2A5-7042-4CA5-8818-5C3117286E2B}">
      <dgm:prSet/>
      <dgm:spPr/>
      <dgm:t>
        <a:bodyPr/>
        <a:lstStyle/>
        <a:p>
          <a:endParaRPr lang="fr-FR">
            <a:latin typeface="Eurostile"/>
          </a:endParaRPr>
        </a:p>
      </dgm:t>
    </dgm:pt>
    <dgm:pt modelId="{87F34615-2A3E-47FC-BA14-A70156B077AE}" type="sibTrans" cxnId="{2E99F2A5-7042-4CA5-8818-5C3117286E2B}">
      <dgm:prSet/>
      <dgm:spPr/>
      <dgm:t>
        <a:bodyPr/>
        <a:lstStyle/>
        <a:p>
          <a:endParaRPr lang="fr-FR">
            <a:latin typeface="Eurostile"/>
          </a:endParaRPr>
        </a:p>
      </dgm:t>
    </dgm:pt>
    <dgm:pt modelId="{3D2D23D9-6955-4C91-9A09-D84CC8FF9E64}">
      <dgm:prSet phldrT="[Texte]"/>
      <dgm:spPr>
        <a:solidFill>
          <a:srgbClr val="E75152"/>
        </a:solidFill>
      </dgm:spPr>
      <dgm:t>
        <a:bodyPr/>
        <a:lstStyle/>
        <a:p>
          <a:r>
            <a:rPr lang="fr-FR">
              <a:latin typeface="Arial" panose="020B0604020202020204" pitchFamily="34" charset="0"/>
              <a:cs typeface="Arial" panose="020B0604020202020204" pitchFamily="34" charset="0"/>
            </a:rPr>
            <a:t>Open </a:t>
          </a:r>
          <a:r>
            <a:rPr lang="fr-FR" err="1">
              <a:latin typeface="Arial" panose="020B0604020202020204" pitchFamily="34" charset="0"/>
              <a:cs typeface="Arial" panose="020B0604020202020204" pitchFamily="34" charset="0"/>
            </a:rPr>
            <a:t>peer</a:t>
          </a:r>
          <a:r>
            <a:rPr lang="fr-FR">
              <a:latin typeface="Arial" panose="020B0604020202020204" pitchFamily="34" charset="0"/>
              <a:cs typeface="Arial" panose="020B0604020202020204" pitchFamily="34" charset="0"/>
            </a:rPr>
            <a:t> </a:t>
          </a:r>
          <a:r>
            <a:rPr lang="fr-FR" err="1">
              <a:latin typeface="Arial" panose="020B0604020202020204" pitchFamily="34" charset="0"/>
              <a:cs typeface="Arial" panose="020B0604020202020204" pitchFamily="34" charset="0"/>
            </a:rPr>
            <a:t>review</a:t>
          </a:r>
          <a:endParaRPr lang="fr-FR">
            <a:latin typeface="Arial" panose="020B0604020202020204" pitchFamily="34" charset="0"/>
            <a:cs typeface="Arial" panose="020B0604020202020204" pitchFamily="34" charset="0"/>
          </a:endParaRPr>
        </a:p>
      </dgm:t>
    </dgm:pt>
    <dgm:pt modelId="{6DF20704-1238-412B-8BAC-3BB020A558F1}" type="parTrans" cxnId="{F8918D35-E8FD-4A67-9327-85B5DD746611}">
      <dgm:prSet/>
      <dgm:spPr/>
      <dgm:t>
        <a:bodyPr/>
        <a:lstStyle/>
        <a:p>
          <a:endParaRPr lang="fr-FR">
            <a:latin typeface="Eurostile"/>
          </a:endParaRPr>
        </a:p>
      </dgm:t>
    </dgm:pt>
    <dgm:pt modelId="{F8CC0A9B-D56F-4EDC-B385-9FC923920600}" type="sibTrans" cxnId="{F8918D35-E8FD-4A67-9327-85B5DD746611}">
      <dgm:prSet/>
      <dgm:spPr/>
      <dgm:t>
        <a:bodyPr/>
        <a:lstStyle/>
        <a:p>
          <a:endParaRPr lang="fr-FR">
            <a:latin typeface="Eurostile"/>
          </a:endParaRPr>
        </a:p>
      </dgm:t>
    </dgm:pt>
    <dgm:pt modelId="{D60EED97-40AC-434A-A814-8721FA72CED8}">
      <dgm:prSet phldrT="[Texte]"/>
      <dgm:spPr>
        <a:solidFill>
          <a:srgbClr val="E75152"/>
        </a:solidFill>
      </dgm:spPr>
      <dgm:t>
        <a:bodyPr/>
        <a:lstStyle/>
        <a:p>
          <a:r>
            <a:rPr lang="fr-FR">
              <a:latin typeface="Arial" panose="020B0604020202020204" pitchFamily="34" charset="0"/>
              <a:cs typeface="Arial" panose="020B0604020202020204" pitchFamily="34" charset="0"/>
            </a:rPr>
            <a:t>Open </a:t>
          </a:r>
          <a:r>
            <a:rPr lang="fr-FR" err="1">
              <a:latin typeface="Arial" panose="020B0604020202020204" pitchFamily="34" charset="0"/>
              <a:cs typeface="Arial" panose="020B0604020202020204" pitchFamily="34" charset="0"/>
            </a:rPr>
            <a:t>educationnal</a:t>
          </a:r>
          <a:r>
            <a:rPr lang="fr-FR">
              <a:latin typeface="Arial" panose="020B0604020202020204" pitchFamily="34" charset="0"/>
              <a:cs typeface="Arial" panose="020B0604020202020204" pitchFamily="34" charset="0"/>
            </a:rPr>
            <a:t> ressources</a:t>
          </a:r>
        </a:p>
      </dgm:t>
    </dgm:pt>
    <dgm:pt modelId="{8275710A-FC52-4F6D-A01B-F01576DEF8CB}" type="parTrans" cxnId="{3DB034BC-C896-413E-9CCB-C11F36641B31}">
      <dgm:prSet/>
      <dgm:spPr/>
      <dgm:t>
        <a:bodyPr/>
        <a:lstStyle/>
        <a:p>
          <a:endParaRPr lang="fr-FR">
            <a:latin typeface="Eurostile"/>
          </a:endParaRPr>
        </a:p>
      </dgm:t>
    </dgm:pt>
    <dgm:pt modelId="{7012976F-9AC6-4378-B862-5744872D0D9E}" type="sibTrans" cxnId="{3DB034BC-C896-413E-9CCB-C11F36641B31}">
      <dgm:prSet/>
      <dgm:spPr/>
      <dgm:t>
        <a:bodyPr/>
        <a:lstStyle/>
        <a:p>
          <a:endParaRPr lang="fr-FR">
            <a:latin typeface="Eurostile"/>
          </a:endParaRPr>
        </a:p>
      </dgm:t>
    </dgm:pt>
    <dgm:pt modelId="{2238D678-8D7F-46B7-BD57-9294E72269AD}">
      <dgm:prSet phldrT="[Texte]"/>
      <dgm:spPr>
        <a:solidFill>
          <a:srgbClr val="E75152"/>
        </a:solidFill>
      </dgm:spPr>
      <dgm:t>
        <a:bodyPr/>
        <a:lstStyle/>
        <a:p>
          <a:r>
            <a:rPr lang="fr-FR">
              <a:latin typeface="Arial" panose="020B0604020202020204" pitchFamily="34" charset="0"/>
              <a:cs typeface="Arial" panose="020B0604020202020204" pitchFamily="34" charset="0"/>
            </a:rPr>
            <a:t>Open Access</a:t>
          </a:r>
        </a:p>
      </dgm:t>
    </dgm:pt>
    <dgm:pt modelId="{9686345A-A864-41D6-AC44-FC12DAB5848A}" type="parTrans" cxnId="{B9A391E4-09AA-4C97-81A0-722ED6580D49}">
      <dgm:prSet/>
      <dgm:spPr/>
      <dgm:t>
        <a:bodyPr/>
        <a:lstStyle/>
        <a:p>
          <a:endParaRPr lang="fr-FR">
            <a:latin typeface="Eurostile"/>
          </a:endParaRPr>
        </a:p>
      </dgm:t>
    </dgm:pt>
    <dgm:pt modelId="{BE21E279-1C6F-4FBE-8C97-776BECF4E4C6}" type="sibTrans" cxnId="{B9A391E4-09AA-4C97-81A0-722ED6580D49}">
      <dgm:prSet/>
      <dgm:spPr/>
      <dgm:t>
        <a:bodyPr/>
        <a:lstStyle/>
        <a:p>
          <a:endParaRPr lang="fr-FR">
            <a:latin typeface="Eurostile"/>
          </a:endParaRPr>
        </a:p>
      </dgm:t>
    </dgm:pt>
    <dgm:pt modelId="{83EB77E5-C0BA-4FC5-9B84-811430D2AAAC}">
      <dgm:prSet/>
      <dgm:spPr>
        <a:solidFill>
          <a:srgbClr val="E75152"/>
        </a:solidFill>
      </dgm:spPr>
      <dgm:t>
        <a:bodyPr/>
        <a:lstStyle/>
        <a:p>
          <a:r>
            <a:rPr lang="fr-FR">
              <a:latin typeface="Arial" panose="020B0604020202020204" pitchFamily="34" charset="0"/>
              <a:cs typeface="Arial" panose="020B0604020202020204" pitchFamily="34" charset="0"/>
            </a:rPr>
            <a:t>Open source</a:t>
          </a:r>
        </a:p>
      </dgm:t>
    </dgm:pt>
    <dgm:pt modelId="{06592C1D-1DDF-4E68-82CE-887E8AD09FD1}" type="parTrans" cxnId="{EA31D2EE-B471-450C-A120-92DF0DA308E3}">
      <dgm:prSet/>
      <dgm:spPr/>
      <dgm:t>
        <a:bodyPr/>
        <a:lstStyle/>
        <a:p>
          <a:endParaRPr lang="fr-FR">
            <a:latin typeface="Eurostile"/>
          </a:endParaRPr>
        </a:p>
      </dgm:t>
    </dgm:pt>
    <dgm:pt modelId="{5176BA34-10CD-4493-B311-7C2705BBC074}" type="sibTrans" cxnId="{EA31D2EE-B471-450C-A120-92DF0DA308E3}">
      <dgm:prSet/>
      <dgm:spPr/>
      <dgm:t>
        <a:bodyPr/>
        <a:lstStyle/>
        <a:p>
          <a:endParaRPr lang="fr-FR">
            <a:latin typeface="Eurostile"/>
          </a:endParaRPr>
        </a:p>
      </dgm:t>
    </dgm:pt>
    <dgm:pt modelId="{2AC3FFBE-4F2E-4EB2-A462-15220CE7E729}">
      <dgm:prSet/>
      <dgm:spPr>
        <a:solidFill>
          <a:srgbClr val="E75152"/>
        </a:solidFill>
      </dgm:spPr>
      <dgm:t>
        <a:bodyPr/>
        <a:lstStyle/>
        <a:p>
          <a:r>
            <a:rPr lang="fr-FR">
              <a:latin typeface="Arial" panose="020B0604020202020204" pitchFamily="34" charset="0"/>
              <a:cs typeface="Arial" panose="020B0604020202020204" pitchFamily="34" charset="0"/>
            </a:rPr>
            <a:t>Open </a:t>
          </a:r>
          <a:r>
            <a:rPr lang="fr-FR" err="1">
              <a:latin typeface="Arial" panose="020B0604020202020204" pitchFamily="34" charset="0"/>
              <a:cs typeface="Arial" panose="020B0604020202020204" pitchFamily="34" charset="0"/>
            </a:rPr>
            <a:t>methodology</a:t>
          </a:r>
          <a:endParaRPr lang="fr-FR">
            <a:latin typeface="Arial" panose="020B0604020202020204" pitchFamily="34" charset="0"/>
            <a:cs typeface="Arial" panose="020B0604020202020204" pitchFamily="34" charset="0"/>
          </a:endParaRPr>
        </a:p>
      </dgm:t>
    </dgm:pt>
    <dgm:pt modelId="{F243B28F-7F31-480C-87EC-8F898D3D0A17}" type="parTrans" cxnId="{220A1A8B-5196-4B10-AE75-5047D59A4C8A}">
      <dgm:prSet/>
      <dgm:spPr/>
      <dgm:t>
        <a:bodyPr/>
        <a:lstStyle/>
        <a:p>
          <a:endParaRPr lang="fr-FR">
            <a:latin typeface="Eurostile"/>
          </a:endParaRPr>
        </a:p>
      </dgm:t>
    </dgm:pt>
    <dgm:pt modelId="{E1306490-DEF4-4C23-AE1A-1228B61784B9}" type="sibTrans" cxnId="{220A1A8B-5196-4B10-AE75-5047D59A4C8A}">
      <dgm:prSet/>
      <dgm:spPr/>
      <dgm:t>
        <a:bodyPr/>
        <a:lstStyle/>
        <a:p>
          <a:endParaRPr lang="fr-FR">
            <a:latin typeface="Eurostile"/>
          </a:endParaRPr>
        </a:p>
      </dgm:t>
    </dgm:pt>
    <dgm:pt modelId="{76E3DE7E-C79C-43C8-AC62-6150BFE72F7C}" type="pres">
      <dgm:prSet presAssocID="{540CF8CA-7AD5-4C67-8ED3-1DFC767060F5}" presName="Name0" presStyleCnt="0">
        <dgm:presLayoutVars>
          <dgm:chMax val="1"/>
          <dgm:dir/>
          <dgm:animLvl val="ctr"/>
          <dgm:resizeHandles val="exact"/>
        </dgm:presLayoutVars>
      </dgm:prSet>
      <dgm:spPr/>
    </dgm:pt>
    <dgm:pt modelId="{70E77239-B459-4C72-B42A-5C48E4D1E489}" type="pres">
      <dgm:prSet presAssocID="{9E2B90CD-267F-4554-9409-0828CD8A5814}" presName="centerShape" presStyleLbl="node0" presStyleIdx="0" presStyleCnt="1"/>
      <dgm:spPr/>
    </dgm:pt>
    <dgm:pt modelId="{2A9BA1CA-1CED-4E88-90DE-BFB906D29317}" type="pres">
      <dgm:prSet presAssocID="{76CBA482-0E2A-423E-8581-C6327885F1E0}" presName="parTrans" presStyleLbl="sibTrans2D1" presStyleIdx="0" presStyleCnt="6"/>
      <dgm:spPr/>
    </dgm:pt>
    <dgm:pt modelId="{4EECDFF0-673A-46F4-99CA-8689D2207F69}" type="pres">
      <dgm:prSet presAssocID="{76CBA482-0E2A-423E-8581-C6327885F1E0}" presName="connectorText" presStyleLbl="sibTrans2D1" presStyleIdx="0" presStyleCnt="6"/>
      <dgm:spPr/>
    </dgm:pt>
    <dgm:pt modelId="{77A02C61-2E41-4F4E-AFBA-4F625FA3D1C4}" type="pres">
      <dgm:prSet presAssocID="{8545268F-819E-413E-89F1-1327E7B99C57}" presName="node" presStyleLbl="node1" presStyleIdx="0" presStyleCnt="6">
        <dgm:presLayoutVars>
          <dgm:bulletEnabled val="1"/>
        </dgm:presLayoutVars>
      </dgm:prSet>
      <dgm:spPr/>
    </dgm:pt>
    <dgm:pt modelId="{5C59B5C1-10A8-4374-BDD1-FF16A6409421}" type="pres">
      <dgm:prSet presAssocID="{6DF20704-1238-412B-8BAC-3BB020A558F1}" presName="parTrans" presStyleLbl="sibTrans2D1" presStyleIdx="1" presStyleCnt="6"/>
      <dgm:spPr/>
    </dgm:pt>
    <dgm:pt modelId="{1D924C80-C155-49C5-9761-A4E4A7D9D684}" type="pres">
      <dgm:prSet presAssocID="{6DF20704-1238-412B-8BAC-3BB020A558F1}" presName="connectorText" presStyleLbl="sibTrans2D1" presStyleIdx="1" presStyleCnt="6"/>
      <dgm:spPr/>
    </dgm:pt>
    <dgm:pt modelId="{EC9271AF-76FB-41F5-9CF9-F670B1335356}" type="pres">
      <dgm:prSet presAssocID="{3D2D23D9-6955-4C91-9A09-D84CC8FF9E64}" presName="node" presStyleLbl="node1" presStyleIdx="1" presStyleCnt="6">
        <dgm:presLayoutVars>
          <dgm:bulletEnabled val="1"/>
        </dgm:presLayoutVars>
      </dgm:prSet>
      <dgm:spPr/>
    </dgm:pt>
    <dgm:pt modelId="{DC8F6A1E-36E4-4727-8EEA-EE50A0D4C64C}" type="pres">
      <dgm:prSet presAssocID="{8275710A-FC52-4F6D-A01B-F01576DEF8CB}" presName="parTrans" presStyleLbl="sibTrans2D1" presStyleIdx="2" presStyleCnt="6"/>
      <dgm:spPr/>
    </dgm:pt>
    <dgm:pt modelId="{9E8D9306-F29F-4159-808F-CEC8D11AF866}" type="pres">
      <dgm:prSet presAssocID="{8275710A-FC52-4F6D-A01B-F01576DEF8CB}" presName="connectorText" presStyleLbl="sibTrans2D1" presStyleIdx="2" presStyleCnt="6"/>
      <dgm:spPr/>
    </dgm:pt>
    <dgm:pt modelId="{FD02AE08-86F8-4767-A0D2-C9A184C463CB}" type="pres">
      <dgm:prSet presAssocID="{D60EED97-40AC-434A-A814-8721FA72CED8}" presName="node" presStyleLbl="node1" presStyleIdx="2" presStyleCnt="6">
        <dgm:presLayoutVars>
          <dgm:bulletEnabled val="1"/>
        </dgm:presLayoutVars>
      </dgm:prSet>
      <dgm:spPr/>
    </dgm:pt>
    <dgm:pt modelId="{11F6C992-90E4-4A21-BC91-AC37C348CFA1}" type="pres">
      <dgm:prSet presAssocID="{F243B28F-7F31-480C-87EC-8F898D3D0A17}" presName="parTrans" presStyleLbl="sibTrans2D1" presStyleIdx="3" presStyleCnt="6"/>
      <dgm:spPr/>
    </dgm:pt>
    <dgm:pt modelId="{427E5AAB-06D1-4BAB-9187-B4F22457224B}" type="pres">
      <dgm:prSet presAssocID="{F243B28F-7F31-480C-87EC-8F898D3D0A17}" presName="connectorText" presStyleLbl="sibTrans2D1" presStyleIdx="3" presStyleCnt="6"/>
      <dgm:spPr/>
    </dgm:pt>
    <dgm:pt modelId="{9A72DA53-0B16-496A-93A8-34BEE8C0BC7B}" type="pres">
      <dgm:prSet presAssocID="{2AC3FFBE-4F2E-4EB2-A462-15220CE7E729}" presName="node" presStyleLbl="node1" presStyleIdx="3" presStyleCnt="6">
        <dgm:presLayoutVars>
          <dgm:bulletEnabled val="1"/>
        </dgm:presLayoutVars>
      </dgm:prSet>
      <dgm:spPr/>
    </dgm:pt>
    <dgm:pt modelId="{44C315F9-16FB-4DD3-B0F5-7C4107BF2458}" type="pres">
      <dgm:prSet presAssocID="{06592C1D-1DDF-4E68-82CE-887E8AD09FD1}" presName="parTrans" presStyleLbl="sibTrans2D1" presStyleIdx="4" presStyleCnt="6"/>
      <dgm:spPr/>
    </dgm:pt>
    <dgm:pt modelId="{2E302850-2C4C-433E-9BC8-9737CC4D9E02}" type="pres">
      <dgm:prSet presAssocID="{06592C1D-1DDF-4E68-82CE-887E8AD09FD1}" presName="connectorText" presStyleLbl="sibTrans2D1" presStyleIdx="4" presStyleCnt="6"/>
      <dgm:spPr/>
    </dgm:pt>
    <dgm:pt modelId="{3F159077-280B-48F2-88F1-38A7E04B6832}" type="pres">
      <dgm:prSet presAssocID="{83EB77E5-C0BA-4FC5-9B84-811430D2AAAC}" presName="node" presStyleLbl="node1" presStyleIdx="4" presStyleCnt="6">
        <dgm:presLayoutVars>
          <dgm:bulletEnabled val="1"/>
        </dgm:presLayoutVars>
      </dgm:prSet>
      <dgm:spPr/>
    </dgm:pt>
    <dgm:pt modelId="{2C74A4C1-562F-4101-B6D3-43DD0FA2BE72}" type="pres">
      <dgm:prSet presAssocID="{9686345A-A864-41D6-AC44-FC12DAB5848A}" presName="parTrans" presStyleLbl="sibTrans2D1" presStyleIdx="5" presStyleCnt="6"/>
      <dgm:spPr/>
    </dgm:pt>
    <dgm:pt modelId="{9FAAF3C6-E090-4949-A6EB-A6CF3FA26BE3}" type="pres">
      <dgm:prSet presAssocID="{9686345A-A864-41D6-AC44-FC12DAB5848A}" presName="connectorText" presStyleLbl="sibTrans2D1" presStyleIdx="5" presStyleCnt="6"/>
      <dgm:spPr/>
    </dgm:pt>
    <dgm:pt modelId="{835184DD-0210-4660-932A-A475EC209095}" type="pres">
      <dgm:prSet presAssocID="{2238D678-8D7F-46B7-BD57-9294E72269AD}" presName="node" presStyleLbl="node1" presStyleIdx="5" presStyleCnt="6">
        <dgm:presLayoutVars>
          <dgm:bulletEnabled val="1"/>
        </dgm:presLayoutVars>
      </dgm:prSet>
      <dgm:spPr/>
    </dgm:pt>
  </dgm:ptLst>
  <dgm:cxnLst>
    <dgm:cxn modelId="{081BD100-3C11-4396-88BE-1FFE5B910953}" type="presOf" srcId="{8275710A-FC52-4F6D-A01B-F01576DEF8CB}" destId="{DC8F6A1E-36E4-4727-8EEA-EE50A0D4C64C}" srcOrd="0" destOrd="0" presId="urn:microsoft.com/office/officeart/2005/8/layout/radial5"/>
    <dgm:cxn modelId="{F8918D35-E8FD-4A67-9327-85B5DD746611}" srcId="{9E2B90CD-267F-4554-9409-0828CD8A5814}" destId="{3D2D23D9-6955-4C91-9A09-D84CC8FF9E64}" srcOrd="1" destOrd="0" parTransId="{6DF20704-1238-412B-8BAC-3BB020A558F1}" sibTransId="{F8CC0A9B-D56F-4EDC-B385-9FC923920600}"/>
    <dgm:cxn modelId="{880D473A-F198-4C61-8AD8-E66794FF5408}" type="presOf" srcId="{76CBA482-0E2A-423E-8581-C6327885F1E0}" destId="{4EECDFF0-673A-46F4-99CA-8689D2207F69}" srcOrd="1" destOrd="0" presId="urn:microsoft.com/office/officeart/2005/8/layout/radial5"/>
    <dgm:cxn modelId="{E94DC25B-E3CE-44F9-9BB5-6439167CABA2}" srcId="{540CF8CA-7AD5-4C67-8ED3-1DFC767060F5}" destId="{9E2B90CD-267F-4554-9409-0828CD8A5814}" srcOrd="0" destOrd="0" parTransId="{D791D44F-25C3-4BC4-A13D-EAA0119B4E74}" sibTransId="{0589E980-EB3A-404A-9F1F-3EA98BD767F4}"/>
    <dgm:cxn modelId="{1276365C-3866-49C1-8F03-025E6012FCCA}" type="presOf" srcId="{9686345A-A864-41D6-AC44-FC12DAB5848A}" destId="{2C74A4C1-562F-4101-B6D3-43DD0FA2BE72}" srcOrd="0" destOrd="0" presId="urn:microsoft.com/office/officeart/2005/8/layout/radial5"/>
    <dgm:cxn modelId="{2518C343-5BA2-4352-A5EF-1B6049BC66C2}" type="presOf" srcId="{83EB77E5-C0BA-4FC5-9B84-811430D2AAAC}" destId="{3F159077-280B-48F2-88F1-38A7E04B6832}" srcOrd="0" destOrd="0" presId="urn:microsoft.com/office/officeart/2005/8/layout/radial5"/>
    <dgm:cxn modelId="{2CD5166A-9FB7-4CFE-9849-92C6C30BB786}" type="presOf" srcId="{3D2D23D9-6955-4C91-9A09-D84CC8FF9E64}" destId="{EC9271AF-76FB-41F5-9CF9-F670B1335356}" srcOrd="0" destOrd="0" presId="urn:microsoft.com/office/officeart/2005/8/layout/radial5"/>
    <dgm:cxn modelId="{2CC5B96F-B89F-408A-A846-1B8E92C75FA8}" type="presOf" srcId="{D60EED97-40AC-434A-A814-8721FA72CED8}" destId="{FD02AE08-86F8-4767-A0D2-C9A184C463CB}" srcOrd="0" destOrd="0" presId="urn:microsoft.com/office/officeart/2005/8/layout/radial5"/>
    <dgm:cxn modelId="{397AA374-A55E-432D-9530-EB528614790C}" type="presOf" srcId="{06592C1D-1DDF-4E68-82CE-887E8AD09FD1}" destId="{44C315F9-16FB-4DD3-B0F5-7C4107BF2458}" srcOrd="0" destOrd="0" presId="urn:microsoft.com/office/officeart/2005/8/layout/radial5"/>
    <dgm:cxn modelId="{814D3187-1333-45D4-896E-224D539FB923}" type="presOf" srcId="{540CF8CA-7AD5-4C67-8ED3-1DFC767060F5}" destId="{76E3DE7E-C79C-43C8-AC62-6150BFE72F7C}" srcOrd="0" destOrd="0" presId="urn:microsoft.com/office/officeart/2005/8/layout/radial5"/>
    <dgm:cxn modelId="{220A1A8B-5196-4B10-AE75-5047D59A4C8A}" srcId="{9E2B90CD-267F-4554-9409-0828CD8A5814}" destId="{2AC3FFBE-4F2E-4EB2-A462-15220CE7E729}" srcOrd="3" destOrd="0" parTransId="{F243B28F-7F31-480C-87EC-8F898D3D0A17}" sibTransId="{E1306490-DEF4-4C23-AE1A-1228B61784B9}"/>
    <dgm:cxn modelId="{9C5AB5A1-7C30-4CC2-891B-7979F2BEA572}" type="presOf" srcId="{9686345A-A864-41D6-AC44-FC12DAB5848A}" destId="{9FAAF3C6-E090-4949-A6EB-A6CF3FA26BE3}" srcOrd="1" destOrd="0" presId="urn:microsoft.com/office/officeart/2005/8/layout/radial5"/>
    <dgm:cxn modelId="{B87E21A3-B3BE-4D5B-A213-CB8A03735BF2}" type="presOf" srcId="{F243B28F-7F31-480C-87EC-8F898D3D0A17}" destId="{11F6C992-90E4-4A21-BC91-AC37C348CFA1}" srcOrd="0" destOrd="0" presId="urn:microsoft.com/office/officeart/2005/8/layout/radial5"/>
    <dgm:cxn modelId="{2E99F2A5-7042-4CA5-8818-5C3117286E2B}" srcId="{9E2B90CD-267F-4554-9409-0828CD8A5814}" destId="{8545268F-819E-413E-89F1-1327E7B99C57}" srcOrd="0" destOrd="0" parTransId="{76CBA482-0E2A-423E-8581-C6327885F1E0}" sibTransId="{87F34615-2A3E-47FC-BA14-A70156B077AE}"/>
    <dgm:cxn modelId="{511E25B1-1E82-4621-84BB-48CFCCFB0889}" type="presOf" srcId="{6DF20704-1238-412B-8BAC-3BB020A558F1}" destId="{1D924C80-C155-49C5-9761-A4E4A7D9D684}" srcOrd="1" destOrd="0" presId="urn:microsoft.com/office/officeart/2005/8/layout/radial5"/>
    <dgm:cxn modelId="{FDFF4BB7-8763-4CA2-A449-914503BAF9C7}" type="presOf" srcId="{2238D678-8D7F-46B7-BD57-9294E72269AD}" destId="{835184DD-0210-4660-932A-A475EC209095}" srcOrd="0" destOrd="0" presId="urn:microsoft.com/office/officeart/2005/8/layout/radial5"/>
    <dgm:cxn modelId="{3DB034BC-C896-413E-9CCB-C11F36641B31}" srcId="{9E2B90CD-267F-4554-9409-0828CD8A5814}" destId="{D60EED97-40AC-434A-A814-8721FA72CED8}" srcOrd="2" destOrd="0" parTransId="{8275710A-FC52-4F6D-A01B-F01576DEF8CB}" sibTransId="{7012976F-9AC6-4378-B862-5744872D0D9E}"/>
    <dgm:cxn modelId="{6FDCD0CB-5FFB-4D09-9DB0-2D4702A19B16}" type="presOf" srcId="{2AC3FFBE-4F2E-4EB2-A462-15220CE7E729}" destId="{9A72DA53-0B16-496A-93A8-34BEE8C0BC7B}" srcOrd="0" destOrd="0" presId="urn:microsoft.com/office/officeart/2005/8/layout/radial5"/>
    <dgm:cxn modelId="{0DF729CF-CF3C-498B-BF74-9856F41EB9AF}" type="presOf" srcId="{9E2B90CD-267F-4554-9409-0828CD8A5814}" destId="{70E77239-B459-4C72-B42A-5C48E4D1E489}" srcOrd="0" destOrd="0" presId="urn:microsoft.com/office/officeart/2005/8/layout/radial5"/>
    <dgm:cxn modelId="{8854EFD6-CD9E-4549-ADCE-C8F7BA7468EC}" type="presOf" srcId="{8545268F-819E-413E-89F1-1327E7B99C57}" destId="{77A02C61-2E41-4F4E-AFBA-4F625FA3D1C4}" srcOrd="0" destOrd="0" presId="urn:microsoft.com/office/officeart/2005/8/layout/radial5"/>
    <dgm:cxn modelId="{B9A391E4-09AA-4C97-81A0-722ED6580D49}" srcId="{9E2B90CD-267F-4554-9409-0828CD8A5814}" destId="{2238D678-8D7F-46B7-BD57-9294E72269AD}" srcOrd="5" destOrd="0" parTransId="{9686345A-A864-41D6-AC44-FC12DAB5848A}" sibTransId="{BE21E279-1C6F-4FBE-8C97-776BECF4E4C6}"/>
    <dgm:cxn modelId="{3DA03BE5-66ED-47D4-8D12-97B888A0DEA2}" type="presOf" srcId="{76CBA482-0E2A-423E-8581-C6327885F1E0}" destId="{2A9BA1CA-1CED-4E88-90DE-BFB906D29317}" srcOrd="0" destOrd="0" presId="urn:microsoft.com/office/officeart/2005/8/layout/radial5"/>
    <dgm:cxn modelId="{64E862E8-F4E5-4C47-AF52-7EBBC25FC686}" type="presOf" srcId="{6DF20704-1238-412B-8BAC-3BB020A558F1}" destId="{5C59B5C1-10A8-4374-BDD1-FF16A6409421}" srcOrd="0" destOrd="0" presId="urn:microsoft.com/office/officeart/2005/8/layout/radial5"/>
    <dgm:cxn modelId="{7455B0E9-FAF0-472C-97C9-7C0D9C60F281}" type="presOf" srcId="{F243B28F-7F31-480C-87EC-8F898D3D0A17}" destId="{427E5AAB-06D1-4BAB-9187-B4F22457224B}" srcOrd="1" destOrd="0" presId="urn:microsoft.com/office/officeart/2005/8/layout/radial5"/>
    <dgm:cxn modelId="{EA31D2EE-B471-450C-A120-92DF0DA308E3}" srcId="{9E2B90CD-267F-4554-9409-0828CD8A5814}" destId="{83EB77E5-C0BA-4FC5-9B84-811430D2AAAC}" srcOrd="4" destOrd="0" parTransId="{06592C1D-1DDF-4E68-82CE-887E8AD09FD1}" sibTransId="{5176BA34-10CD-4493-B311-7C2705BBC074}"/>
    <dgm:cxn modelId="{659049F1-4525-448A-8639-45FA10A65FE8}" type="presOf" srcId="{8275710A-FC52-4F6D-A01B-F01576DEF8CB}" destId="{9E8D9306-F29F-4159-808F-CEC8D11AF866}" srcOrd="1" destOrd="0" presId="urn:microsoft.com/office/officeart/2005/8/layout/radial5"/>
    <dgm:cxn modelId="{115349FE-E1A8-4D97-B5C9-8C8330E9800A}" type="presOf" srcId="{06592C1D-1DDF-4E68-82CE-887E8AD09FD1}" destId="{2E302850-2C4C-433E-9BC8-9737CC4D9E02}" srcOrd="1" destOrd="0" presId="urn:microsoft.com/office/officeart/2005/8/layout/radial5"/>
    <dgm:cxn modelId="{F9516D22-A873-4A33-A47A-127A580E05C0}" type="presParOf" srcId="{76E3DE7E-C79C-43C8-AC62-6150BFE72F7C}" destId="{70E77239-B459-4C72-B42A-5C48E4D1E489}" srcOrd="0" destOrd="0" presId="urn:microsoft.com/office/officeart/2005/8/layout/radial5"/>
    <dgm:cxn modelId="{D794103D-9474-44F6-AE35-501A381BAFA8}" type="presParOf" srcId="{76E3DE7E-C79C-43C8-AC62-6150BFE72F7C}" destId="{2A9BA1CA-1CED-4E88-90DE-BFB906D29317}" srcOrd="1" destOrd="0" presId="urn:microsoft.com/office/officeart/2005/8/layout/radial5"/>
    <dgm:cxn modelId="{3ACF7DB9-C791-4007-B5A6-E4189F449995}" type="presParOf" srcId="{2A9BA1CA-1CED-4E88-90DE-BFB906D29317}" destId="{4EECDFF0-673A-46F4-99CA-8689D2207F69}" srcOrd="0" destOrd="0" presId="urn:microsoft.com/office/officeart/2005/8/layout/radial5"/>
    <dgm:cxn modelId="{DF5F35F3-7374-4EF5-93F8-CCE85A1A710A}" type="presParOf" srcId="{76E3DE7E-C79C-43C8-AC62-6150BFE72F7C}" destId="{77A02C61-2E41-4F4E-AFBA-4F625FA3D1C4}" srcOrd="2" destOrd="0" presId="urn:microsoft.com/office/officeart/2005/8/layout/radial5"/>
    <dgm:cxn modelId="{FB0CD57D-E083-4EAB-9693-D852CD261B7C}" type="presParOf" srcId="{76E3DE7E-C79C-43C8-AC62-6150BFE72F7C}" destId="{5C59B5C1-10A8-4374-BDD1-FF16A6409421}" srcOrd="3" destOrd="0" presId="urn:microsoft.com/office/officeart/2005/8/layout/radial5"/>
    <dgm:cxn modelId="{D0B5F7D6-EA2C-4B4B-B80E-B68E7089FE85}" type="presParOf" srcId="{5C59B5C1-10A8-4374-BDD1-FF16A6409421}" destId="{1D924C80-C155-49C5-9761-A4E4A7D9D684}" srcOrd="0" destOrd="0" presId="urn:microsoft.com/office/officeart/2005/8/layout/radial5"/>
    <dgm:cxn modelId="{72C09F2A-2F9A-4D85-93C7-A517C8B571DD}" type="presParOf" srcId="{76E3DE7E-C79C-43C8-AC62-6150BFE72F7C}" destId="{EC9271AF-76FB-41F5-9CF9-F670B1335356}" srcOrd="4" destOrd="0" presId="urn:microsoft.com/office/officeart/2005/8/layout/radial5"/>
    <dgm:cxn modelId="{AB0CC2E6-C707-4473-912D-71FE09CC2FA9}" type="presParOf" srcId="{76E3DE7E-C79C-43C8-AC62-6150BFE72F7C}" destId="{DC8F6A1E-36E4-4727-8EEA-EE50A0D4C64C}" srcOrd="5" destOrd="0" presId="urn:microsoft.com/office/officeart/2005/8/layout/radial5"/>
    <dgm:cxn modelId="{1C0AF81E-139F-44F7-B38F-025BD75BEBB5}" type="presParOf" srcId="{DC8F6A1E-36E4-4727-8EEA-EE50A0D4C64C}" destId="{9E8D9306-F29F-4159-808F-CEC8D11AF866}" srcOrd="0" destOrd="0" presId="urn:microsoft.com/office/officeart/2005/8/layout/radial5"/>
    <dgm:cxn modelId="{A3217D95-3CAA-44CB-B826-21DCB5FB04B2}" type="presParOf" srcId="{76E3DE7E-C79C-43C8-AC62-6150BFE72F7C}" destId="{FD02AE08-86F8-4767-A0D2-C9A184C463CB}" srcOrd="6" destOrd="0" presId="urn:microsoft.com/office/officeart/2005/8/layout/radial5"/>
    <dgm:cxn modelId="{7557036F-53BE-4906-BF4C-2FF3E12D8EE3}" type="presParOf" srcId="{76E3DE7E-C79C-43C8-AC62-6150BFE72F7C}" destId="{11F6C992-90E4-4A21-BC91-AC37C348CFA1}" srcOrd="7" destOrd="0" presId="urn:microsoft.com/office/officeart/2005/8/layout/radial5"/>
    <dgm:cxn modelId="{6EF4145B-E4E0-43BC-B309-FCF4DD007E19}" type="presParOf" srcId="{11F6C992-90E4-4A21-BC91-AC37C348CFA1}" destId="{427E5AAB-06D1-4BAB-9187-B4F22457224B}" srcOrd="0" destOrd="0" presId="urn:microsoft.com/office/officeart/2005/8/layout/radial5"/>
    <dgm:cxn modelId="{7227C2DE-7FE8-47A0-A9C9-15817B4F5B8F}" type="presParOf" srcId="{76E3DE7E-C79C-43C8-AC62-6150BFE72F7C}" destId="{9A72DA53-0B16-496A-93A8-34BEE8C0BC7B}" srcOrd="8" destOrd="0" presId="urn:microsoft.com/office/officeart/2005/8/layout/radial5"/>
    <dgm:cxn modelId="{DE3A863F-A4B9-478E-BA58-E997A5FD0F11}" type="presParOf" srcId="{76E3DE7E-C79C-43C8-AC62-6150BFE72F7C}" destId="{44C315F9-16FB-4DD3-B0F5-7C4107BF2458}" srcOrd="9" destOrd="0" presId="urn:microsoft.com/office/officeart/2005/8/layout/radial5"/>
    <dgm:cxn modelId="{7717859D-13BC-4379-9F8D-9506BEEA00E7}" type="presParOf" srcId="{44C315F9-16FB-4DD3-B0F5-7C4107BF2458}" destId="{2E302850-2C4C-433E-9BC8-9737CC4D9E02}" srcOrd="0" destOrd="0" presId="urn:microsoft.com/office/officeart/2005/8/layout/radial5"/>
    <dgm:cxn modelId="{7F8BD6DB-97A7-4EB1-A5E8-6C88950FE2B4}" type="presParOf" srcId="{76E3DE7E-C79C-43C8-AC62-6150BFE72F7C}" destId="{3F159077-280B-48F2-88F1-38A7E04B6832}" srcOrd="10" destOrd="0" presId="urn:microsoft.com/office/officeart/2005/8/layout/radial5"/>
    <dgm:cxn modelId="{C8258F20-0EC7-4464-B8B4-1D7EC27B921A}" type="presParOf" srcId="{76E3DE7E-C79C-43C8-AC62-6150BFE72F7C}" destId="{2C74A4C1-562F-4101-B6D3-43DD0FA2BE72}" srcOrd="11" destOrd="0" presId="urn:microsoft.com/office/officeart/2005/8/layout/radial5"/>
    <dgm:cxn modelId="{B5B2F88D-1763-453A-B66D-1E9A898799D8}" type="presParOf" srcId="{2C74A4C1-562F-4101-B6D3-43DD0FA2BE72}" destId="{9FAAF3C6-E090-4949-A6EB-A6CF3FA26BE3}" srcOrd="0" destOrd="0" presId="urn:microsoft.com/office/officeart/2005/8/layout/radial5"/>
    <dgm:cxn modelId="{0A9F2A4E-D74E-405C-A8E5-FAC680E054F7}" type="presParOf" srcId="{76E3DE7E-C79C-43C8-AC62-6150BFE72F7C}" destId="{835184DD-0210-4660-932A-A475EC209095}" srcOrd="12"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E77239-B459-4C72-B42A-5C48E4D1E489}">
      <dsp:nvSpPr>
        <dsp:cNvPr id="0" name=""/>
        <dsp:cNvSpPr/>
      </dsp:nvSpPr>
      <dsp:spPr>
        <a:xfrm>
          <a:off x="2998785" y="1737353"/>
          <a:ext cx="1240511" cy="1240511"/>
        </a:xfrm>
        <a:prstGeom prst="ellipse">
          <a:avLst/>
        </a:prstGeom>
        <a:solidFill>
          <a:srgbClr val="E7515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fr-FR" sz="1900" kern="1200">
              <a:latin typeface="Arial" panose="020B0604020202020204" pitchFamily="34" charset="0"/>
              <a:cs typeface="Arial" panose="020B0604020202020204" pitchFamily="34" charset="0"/>
            </a:rPr>
            <a:t>Open science</a:t>
          </a:r>
        </a:p>
      </dsp:txBody>
      <dsp:txXfrm>
        <a:off x="3180454" y="1919022"/>
        <a:ext cx="877173" cy="877173"/>
      </dsp:txXfrm>
    </dsp:sp>
    <dsp:sp modelId="{2A9BA1CA-1CED-4E88-90DE-BFB906D29317}">
      <dsp:nvSpPr>
        <dsp:cNvPr id="0" name=""/>
        <dsp:cNvSpPr/>
      </dsp:nvSpPr>
      <dsp:spPr>
        <a:xfrm rot="16200000">
          <a:off x="3487936" y="1286521"/>
          <a:ext cx="262208" cy="4217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fr-FR" sz="1100" kern="1200">
            <a:latin typeface="Eurostile"/>
          </a:endParaRPr>
        </a:p>
      </dsp:txBody>
      <dsp:txXfrm>
        <a:off x="3527267" y="1410207"/>
        <a:ext cx="183546" cy="253063"/>
      </dsp:txXfrm>
    </dsp:sp>
    <dsp:sp modelId="{77A02C61-2E41-4F4E-AFBA-4F625FA3D1C4}">
      <dsp:nvSpPr>
        <dsp:cNvPr id="0" name=""/>
        <dsp:cNvSpPr/>
      </dsp:nvSpPr>
      <dsp:spPr>
        <a:xfrm>
          <a:off x="2998785" y="2109"/>
          <a:ext cx="1240511" cy="1240511"/>
        </a:xfrm>
        <a:prstGeom prst="ellipse">
          <a:avLst/>
        </a:prstGeom>
        <a:solidFill>
          <a:srgbClr val="E7515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fr-FR" sz="1100" kern="1200">
              <a:latin typeface="Arial" panose="020B0604020202020204" pitchFamily="34" charset="0"/>
              <a:cs typeface="Arial" panose="020B0604020202020204" pitchFamily="34" charset="0"/>
            </a:rPr>
            <a:t>Open Data</a:t>
          </a:r>
        </a:p>
      </dsp:txBody>
      <dsp:txXfrm>
        <a:off x="3180454" y="183778"/>
        <a:ext cx="877173" cy="877173"/>
      </dsp:txXfrm>
    </dsp:sp>
    <dsp:sp modelId="{5C59B5C1-10A8-4374-BDD1-FF16A6409421}">
      <dsp:nvSpPr>
        <dsp:cNvPr id="0" name=""/>
        <dsp:cNvSpPr/>
      </dsp:nvSpPr>
      <dsp:spPr>
        <a:xfrm rot="19800000">
          <a:off x="4232892" y="1716622"/>
          <a:ext cx="262208" cy="4217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fr-FR" sz="1100" kern="1200">
            <a:latin typeface="Eurostile"/>
          </a:endParaRPr>
        </a:p>
      </dsp:txBody>
      <dsp:txXfrm>
        <a:off x="4238161" y="1820643"/>
        <a:ext cx="183546" cy="253063"/>
      </dsp:txXfrm>
    </dsp:sp>
    <dsp:sp modelId="{EC9271AF-76FB-41F5-9CF9-F670B1335356}">
      <dsp:nvSpPr>
        <dsp:cNvPr id="0" name=""/>
        <dsp:cNvSpPr/>
      </dsp:nvSpPr>
      <dsp:spPr>
        <a:xfrm>
          <a:off x="4501550" y="869731"/>
          <a:ext cx="1240511" cy="1240511"/>
        </a:xfrm>
        <a:prstGeom prst="ellipse">
          <a:avLst/>
        </a:prstGeom>
        <a:solidFill>
          <a:srgbClr val="E7515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fr-FR" sz="1100" kern="1200">
              <a:latin typeface="Arial" panose="020B0604020202020204" pitchFamily="34" charset="0"/>
              <a:cs typeface="Arial" panose="020B0604020202020204" pitchFamily="34" charset="0"/>
            </a:rPr>
            <a:t>Open </a:t>
          </a:r>
          <a:r>
            <a:rPr lang="fr-FR" sz="1100" kern="1200" err="1">
              <a:latin typeface="Arial" panose="020B0604020202020204" pitchFamily="34" charset="0"/>
              <a:cs typeface="Arial" panose="020B0604020202020204" pitchFamily="34" charset="0"/>
            </a:rPr>
            <a:t>peer</a:t>
          </a:r>
          <a:r>
            <a:rPr lang="fr-FR" sz="1100" kern="1200">
              <a:latin typeface="Arial" panose="020B0604020202020204" pitchFamily="34" charset="0"/>
              <a:cs typeface="Arial" panose="020B0604020202020204" pitchFamily="34" charset="0"/>
            </a:rPr>
            <a:t> </a:t>
          </a:r>
          <a:r>
            <a:rPr lang="fr-FR" sz="1100" kern="1200" err="1">
              <a:latin typeface="Arial" panose="020B0604020202020204" pitchFamily="34" charset="0"/>
              <a:cs typeface="Arial" panose="020B0604020202020204" pitchFamily="34" charset="0"/>
            </a:rPr>
            <a:t>review</a:t>
          </a:r>
          <a:endParaRPr lang="fr-FR" sz="1100" kern="1200">
            <a:latin typeface="Arial" panose="020B0604020202020204" pitchFamily="34" charset="0"/>
            <a:cs typeface="Arial" panose="020B0604020202020204" pitchFamily="34" charset="0"/>
          </a:endParaRPr>
        </a:p>
      </dsp:txBody>
      <dsp:txXfrm>
        <a:off x="4683219" y="1051400"/>
        <a:ext cx="877173" cy="877173"/>
      </dsp:txXfrm>
    </dsp:sp>
    <dsp:sp modelId="{DC8F6A1E-36E4-4727-8EEA-EE50A0D4C64C}">
      <dsp:nvSpPr>
        <dsp:cNvPr id="0" name=""/>
        <dsp:cNvSpPr/>
      </dsp:nvSpPr>
      <dsp:spPr>
        <a:xfrm rot="1800000">
          <a:off x="4232892" y="2576823"/>
          <a:ext cx="262208" cy="4217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fr-FR" sz="1100" kern="1200">
            <a:latin typeface="Eurostile"/>
          </a:endParaRPr>
        </a:p>
      </dsp:txBody>
      <dsp:txXfrm>
        <a:off x="4238161" y="2641513"/>
        <a:ext cx="183546" cy="253063"/>
      </dsp:txXfrm>
    </dsp:sp>
    <dsp:sp modelId="{FD02AE08-86F8-4767-A0D2-C9A184C463CB}">
      <dsp:nvSpPr>
        <dsp:cNvPr id="0" name=""/>
        <dsp:cNvSpPr/>
      </dsp:nvSpPr>
      <dsp:spPr>
        <a:xfrm>
          <a:off x="4501550" y="2604976"/>
          <a:ext cx="1240511" cy="1240511"/>
        </a:xfrm>
        <a:prstGeom prst="ellipse">
          <a:avLst/>
        </a:prstGeom>
        <a:solidFill>
          <a:srgbClr val="E7515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fr-FR" sz="1100" kern="1200">
              <a:latin typeface="Arial" panose="020B0604020202020204" pitchFamily="34" charset="0"/>
              <a:cs typeface="Arial" panose="020B0604020202020204" pitchFamily="34" charset="0"/>
            </a:rPr>
            <a:t>Open </a:t>
          </a:r>
          <a:r>
            <a:rPr lang="fr-FR" sz="1100" kern="1200" err="1">
              <a:latin typeface="Arial" panose="020B0604020202020204" pitchFamily="34" charset="0"/>
              <a:cs typeface="Arial" panose="020B0604020202020204" pitchFamily="34" charset="0"/>
            </a:rPr>
            <a:t>educationnal</a:t>
          </a:r>
          <a:r>
            <a:rPr lang="fr-FR" sz="1100" kern="1200">
              <a:latin typeface="Arial" panose="020B0604020202020204" pitchFamily="34" charset="0"/>
              <a:cs typeface="Arial" panose="020B0604020202020204" pitchFamily="34" charset="0"/>
            </a:rPr>
            <a:t> ressources</a:t>
          </a:r>
        </a:p>
      </dsp:txBody>
      <dsp:txXfrm>
        <a:off x="4683219" y="2786645"/>
        <a:ext cx="877173" cy="877173"/>
      </dsp:txXfrm>
    </dsp:sp>
    <dsp:sp modelId="{11F6C992-90E4-4A21-BC91-AC37C348CFA1}">
      <dsp:nvSpPr>
        <dsp:cNvPr id="0" name=""/>
        <dsp:cNvSpPr/>
      </dsp:nvSpPr>
      <dsp:spPr>
        <a:xfrm rot="5400000">
          <a:off x="3487936" y="3006923"/>
          <a:ext cx="262208" cy="4217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fr-FR" sz="1100" kern="1200">
            <a:latin typeface="Eurostile"/>
          </a:endParaRPr>
        </a:p>
      </dsp:txBody>
      <dsp:txXfrm>
        <a:off x="3527267" y="3051947"/>
        <a:ext cx="183546" cy="253063"/>
      </dsp:txXfrm>
    </dsp:sp>
    <dsp:sp modelId="{9A72DA53-0B16-496A-93A8-34BEE8C0BC7B}">
      <dsp:nvSpPr>
        <dsp:cNvPr id="0" name=""/>
        <dsp:cNvSpPr/>
      </dsp:nvSpPr>
      <dsp:spPr>
        <a:xfrm>
          <a:off x="2998785" y="3472598"/>
          <a:ext cx="1240511" cy="1240511"/>
        </a:xfrm>
        <a:prstGeom prst="ellipse">
          <a:avLst/>
        </a:prstGeom>
        <a:solidFill>
          <a:srgbClr val="E7515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fr-FR" sz="1100" kern="1200">
              <a:latin typeface="Arial" panose="020B0604020202020204" pitchFamily="34" charset="0"/>
              <a:cs typeface="Arial" panose="020B0604020202020204" pitchFamily="34" charset="0"/>
            </a:rPr>
            <a:t>Open </a:t>
          </a:r>
          <a:r>
            <a:rPr lang="fr-FR" sz="1100" kern="1200" err="1">
              <a:latin typeface="Arial" panose="020B0604020202020204" pitchFamily="34" charset="0"/>
              <a:cs typeface="Arial" panose="020B0604020202020204" pitchFamily="34" charset="0"/>
            </a:rPr>
            <a:t>methodology</a:t>
          </a:r>
          <a:endParaRPr lang="fr-FR" sz="1100" kern="1200">
            <a:latin typeface="Arial" panose="020B0604020202020204" pitchFamily="34" charset="0"/>
            <a:cs typeface="Arial" panose="020B0604020202020204" pitchFamily="34" charset="0"/>
          </a:endParaRPr>
        </a:p>
      </dsp:txBody>
      <dsp:txXfrm>
        <a:off x="3180454" y="3654267"/>
        <a:ext cx="877173" cy="877173"/>
      </dsp:txXfrm>
    </dsp:sp>
    <dsp:sp modelId="{44C315F9-16FB-4DD3-B0F5-7C4107BF2458}">
      <dsp:nvSpPr>
        <dsp:cNvPr id="0" name=""/>
        <dsp:cNvSpPr/>
      </dsp:nvSpPr>
      <dsp:spPr>
        <a:xfrm rot="9000000">
          <a:off x="2742980" y="2576823"/>
          <a:ext cx="262208" cy="4217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fr-FR" sz="1100" kern="1200">
            <a:latin typeface="Eurostile"/>
          </a:endParaRPr>
        </a:p>
      </dsp:txBody>
      <dsp:txXfrm rot="10800000">
        <a:off x="2816373" y="2641513"/>
        <a:ext cx="183546" cy="253063"/>
      </dsp:txXfrm>
    </dsp:sp>
    <dsp:sp modelId="{3F159077-280B-48F2-88F1-38A7E04B6832}">
      <dsp:nvSpPr>
        <dsp:cNvPr id="0" name=""/>
        <dsp:cNvSpPr/>
      </dsp:nvSpPr>
      <dsp:spPr>
        <a:xfrm>
          <a:off x="1496019" y="2604976"/>
          <a:ext cx="1240511" cy="1240511"/>
        </a:xfrm>
        <a:prstGeom prst="ellipse">
          <a:avLst/>
        </a:prstGeom>
        <a:solidFill>
          <a:srgbClr val="E7515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fr-FR" sz="1100" kern="1200">
              <a:latin typeface="Arial" panose="020B0604020202020204" pitchFamily="34" charset="0"/>
              <a:cs typeface="Arial" panose="020B0604020202020204" pitchFamily="34" charset="0"/>
            </a:rPr>
            <a:t>Open source</a:t>
          </a:r>
        </a:p>
      </dsp:txBody>
      <dsp:txXfrm>
        <a:off x="1677688" y="2786645"/>
        <a:ext cx="877173" cy="877173"/>
      </dsp:txXfrm>
    </dsp:sp>
    <dsp:sp modelId="{2C74A4C1-562F-4101-B6D3-43DD0FA2BE72}">
      <dsp:nvSpPr>
        <dsp:cNvPr id="0" name=""/>
        <dsp:cNvSpPr/>
      </dsp:nvSpPr>
      <dsp:spPr>
        <a:xfrm rot="12600000">
          <a:off x="2742980" y="1716622"/>
          <a:ext cx="262208" cy="4217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fr-FR" sz="1100" kern="1200">
            <a:latin typeface="Eurostile"/>
          </a:endParaRPr>
        </a:p>
      </dsp:txBody>
      <dsp:txXfrm rot="10800000">
        <a:off x="2816373" y="1820643"/>
        <a:ext cx="183546" cy="253063"/>
      </dsp:txXfrm>
    </dsp:sp>
    <dsp:sp modelId="{835184DD-0210-4660-932A-A475EC209095}">
      <dsp:nvSpPr>
        <dsp:cNvPr id="0" name=""/>
        <dsp:cNvSpPr/>
      </dsp:nvSpPr>
      <dsp:spPr>
        <a:xfrm>
          <a:off x="1496019" y="869731"/>
          <a:ext cx="1240511" cy="1240511"/>
        </a:xfrm>
        <a:prstGeom prst="ellipse">
          <a:avLst/>
        </a:prstGeom>
        <a:solidFill>
          <a:srgbClr val="E7515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fr-FR" sz="1100" kern="1200">
              <a:latin typeface="Arial" panose="020B0604020202020204" pitchFamily="34" charset="0"/>
              <a:cs typeface="Arial" panose="020B0604020202020204" pitchFamily="34" charset="0"/>
            </a:rPr>
            <a:t>Open Access</a:t>
          </a:r>
        </a:p>
      </dsp:txBody>
      <dsp:txXfrm>
        <a:off x="1677688" y="1051400"/>
        <a:ext cx="877173" cy="877173"/>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302919" cy="341144"/>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5624596" y="0"/>
            <a:ext cx="4302919" cy="341144"/>
          </a:xfrm>
          <a:prstGeom prst="rect">
            <a:avLst/>
          </a:prstGeom>
        </p:spPr>
        <p:txBody>
          <a:bodyPr vert="horz" lIns="91440" tIns="45720" rIns="91440" bIns="45720" rtlCol="0"/>
          <a:lstStyle>
            <a:lvl1pPr algn="r">
              <a:defRPr sz="1200"/>
            </a:lvl1pPr>
          </a:lstStyle>
          <a:p>
            <a:fld id="{1CCDE23D-40F2-4F0C-965F-FFE80627BBC5}" type="datetimeFigureOut">
              <a:rPr lang="fr-FR" smtClean="0"/>
              <a:t>17/03/2022</a:t>
            </a:fld>
            <a:endParaRPr lang="fr-FR"/>
          </a:p>
        </p:txBody>
      </p:sp>
      <p:sp>
        <p:nvSpPr>
          <p:cNvPr id="4" name="Espace réservé du pied de page 3"/>
          <p:cNvSpPr>
            <a:spLocks noGrp="1"/>
          </p:cNvSpPr>
          <p:nvPr>
            <p:ph type="ftr" sz="quarter" idx="2"/>
          </p:nvPr>
        </p:nvSpPr>
        <p:spPr>
          <a:xfrm>
            <a:off x="0" y="6458120"/>
            <a:ext cx="4302919" cy="341143"/>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5624596" y="6458120"/>
            <a:ext cx="4302919" cy="341143"/>
          </a:xfrm>
          <a:prstGeom prst="rect">
            <a:avLst/>
          </a:prstGeom>
        </p:spPr>
        <p:txBody>
          <a:bodyPr vert="horz" lIns="91440" tIns="45720" rIns="91440" bIns="45720" rtlCol="0" anchor="b"/>
          <a:lstStyle>
            <a:lvl1pPr algn="r">
              <a:defRPr sz="1200"/>
            </a:lvl1pPr>
          </a:lstStyle>
          <a:p>
            <a:fld id="{FBEBF56C-9973-4EFA-8579-87AEC5C0F355}" type="slidenum">
              <a:rPr lang="fr-FR" smtClean="0"/>
              <a:t>‹#›</a:t>
            </a:fld>
            <a:endParaRPr lang="fr-FR"/>
          </a:p>
        </p:txBody>
      </p:sp>
    </p:spTree>
    <p:extLst>
      <p:ext uri="{BB962C8B-B14F-4D97-AF65-F5344CB8AC3E}">
        <p14:creationId xmlns:p14="http://schemas.microsoft.com/office/powerpoint/2010/main" val="308144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302919" cy="341144"/>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5624596" y="0"/>
            <a:ext cx="4302919" cy="341144"/>
          </a:xfrm>
          <a:prstGeom prst="rect">
            <a:avLst/>
          </a:prstGeom>
        </p:spPr>
        <p:txBody>
          <a:bodyPr vert="horz" lIns="91440" tIns="45720" rIns="91440" bIns="45720" rtlCol="0"/>
          <a:lstStyle>
            <a:lvl1pPr algn="r">
              <a:defRPr sz="1200"/>
            </a:lvl1pPr>
          </a:lstStyle>
          <a:p>
            <a:fld id="{7723754A-70D7-429F-A210-FC0612A9FA08}" type="datetimeFigureOut">
              <a:rPr lang="fr-FR" smtClean="0"/>
              <a:t>17/03/2022</a:t>
            </a:fld>
            <a:endParaRPr lang="fr-FR"/>
          </a:p>
        </p:txBody>
      </p:sp>
      <p:sp>
        <p:nvSpPr>
          <p:cNvPr id="4" name="Espace réservé de l'image des diapositives 3"/>
          <p:cNvSpPr>
            <a:spLocks noGrp="1" noRot="1" noChangeAspect="1"/>
          </p:cNvSpPr>
          <p:nvPr>
            <p:ph type="sldImg" idx="2"/>
          </p:nvPr>
        </p:nvSpPr>
        <p:spPr>
          <a:xfrm>
            <a:off x="3433763" y="849313"/>
            <a:ext cx="3062287" cy="22955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992982" y="3272145"/>
            <a:ext cx="7943850" cy="267721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6458120"/>
            <a:ext cx="4302919" cy="341143"/>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5624596" y="6458120"/>
            <a:ext cx="4302919" cy="341143"/>
          </a:xfrm>
          <a:prstGeom prst="rect">
            <a:avLst/>
          </a:prstGeom>
        </p:spPr>
        <p:txBody>
          <a:bodyPr vert="horz" lIns="91440" tIns="45720" rIns="91440" bIns="45720" rtlCol="0" anchor="b"/>
          <a:lstStyle>
            <a:lvl1pPr algn="r">
              <a:defRPr sz="1200"/>
            </a:lvl1pPr>
          </a:lstStyle>
          <a:p>
            <a:fld id="{B50BB2C9-6B2E-440D-AA28-CA4E058B8637}" type="slidenum">
              <a:rPr lang="fr-FR" smtClean="0"/>
              <a:t>‹#›</a:t>
            </a:fld>
            <a:endParaRPr lang="fr-FR"/>
          </a:p>
        </p:txBody>
      </p:sp>
    </p:spTree>
    <p:extLst>
      <p:ext uri="{BB962C8B-B14F-4D97-AF65-F5344CB8AC3E}">
        <p14:creationId xmlns:p14="http://schemas.microsoft.com/office/powerpoint/2010/main" val="39175788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openaire.eu/"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bibliotheques.edu.umontpellier.fr/2022/02/21/webinaire-creer-son-idhal-et-son-cv-dans-hal-en-lien-avec-orcid/"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ea typeface="Calibri"/>
                <a:cs typeface="Calibri"/>
              </a:rPr>
              <a:t>Partie d'un cycle de webinaires SO. Théoriques ou pratiques. Celui-ci très théorique, complété par webinaire très pratique sur "Comment rédiger son </a:t>
            </a:r>
            <a:r>
              <a:rPr lang="fr-FR" err="1">
                <a:ea typeface="Calibri"/>
                <a:cs typeface="Calibri"/>
              </a:rPr>
              <a:t>pgd</a:t>
            </a:r>
            <a:r>
              <a:rPr lang="fr-FR">
                <a:ea typeface="Calibri"/>
                <a:cs typeface="Calibri"/>
              </a:rPr>
              <a:t> </a:t>
            </a:r>
            <a:r>
              <a:rPr lang="fr-FR" err="1">
                <a:ea typeface="Calibri"/>
                <a:cs typeface="Calibri"/>
              </a:rPr>
              <a:t>ac</a:t>
            </a:r>
            <a:r>
              <a:rPr lang="fr-FR">
                <a:ea typeface="Calibri"/>
                <a:cs typeface="Calibri"/>
              </a:rPr>
              <a:t> DMP </a:t>
            </a:r>
            <a:r>
              <a:rPr lang="fr-FR" err="1">
                <a:ea typeface="Calibri"/>
                <a:cs typeface="Calibri"/>
              </a:rPr>
              <a:t>Opidor</a:t>
            </a:r>
            <a:r>
              <a:rPr lang="fr-FR">
                <a:ea typeface="Calibri"/>
                <a:cs typeface="Calibri"/>
              </a:rPr>
              <a:t> ?" Le 10 mai 2022</a:t>
            </a:r>
          </a:p>
        </p:txBody>
      </p:sp>
      <p:sp>
        <p:nvSpPr>
          <p:cNvPr id="4" name="Espace réservé du numéro de diapositive 3"/>
          <p:cNvSpPr>
            <a:spLocks noGrp="1"/>
          </p:cNvSpPr>
          <p:nvPr>
            <p:ph type="sldNum" sz="quarter" idx="10"/>
          </p:nvPr>
        </p:nvSpPr>
        <p:spPr/>
        <p:txBody>
          <a:bodyPr/>
          <a:lstStyle/>
          <a:p>
            <a:fld id="{B50BB2C9-6B2E-440D-AA28-CA4E058B8637}" type="slidenum">
              <a:rPr lang="fr-FR" smtClean="0"/>
              <a:t>2</a:t>
            </a:fld>
            <a:endParaRPr lang="fr-FR"/>
          </a:p>
        </p:txBody>
      </p:sp>
    </p:spTree>
    <p:extLst>
      <p:ext uri="{BB962C8B-B14F-4D97-AF65-F5344CB8AC3E}">
        <p14:creationId xmlns:p14="http://schemas.microsoft.com/office/powerpoint/2010/main" val="35339216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notes 2"/>
          <p:cNvSpPr>
            <a:spLocks noGrp="1"/>
          </p:cNvSpPr>
          <p:nvPr>
            <p:ph type="body" idx="1"/>
          </p:nvPr>
        </p:nvSpPr>
        <p:spPr/>
        <p:txBody>
          <a:bodyPr/>
          <a:lstStyle/>
          <a:p>
            <a:pPr fontAlgn="base"/>
            <a:r>
              <a:rPr lang="fr-FR"/>
              <a:t>2016. L’objectif</a:t>
            </a:r>
            <a:r>
              <a:rPr lang="fr-FR" sz="1200" b="0" i="0" u="none" strike="noStrike" kern="1200">
                <a:solidFill>
                  <a:schemeClr val="tx1"/>
                </a:solidFill>
                <a:effectLst/>
                <a:latin typeface="+mn-lt"/>
                <a:ea typeface="+mn-ea"/>
                <a:cs typeface="+mn-cs"/>
              </a:rPr>
              <a:t> des principes FAIR est de favoriser la découverte, l’accès, l’interopérabilité et la réutilisation des données partagées. Chaque principe FAIR se décline en un ensemble de caractéristiques que doivent présenter les données et les métadonnées pour faciliter leur découverte et leur utilisation par les hommes mais aussi par les machines.</a:t>
            </a:r>
            <a:r>
              <a:rPr lang="en-US" sz="1200" b="0" i="0" kern="1200">
                <a:solidFill>
                  <a:schemeClr val="tx1"/>
                </a:solidFill>
                <a:effectLst/>
                <a:latin typeface="+mn-lt"/>
                <a:ea typeface="+mn-ea"/>
                <a:cs typeface="+mn-cs"/>
              </a:rPr>
              <a:t>​</a:t>
            </a:r>
            <a:endParaRPr lang="en-US">
              <a:ea typeface="+mn-ea"/>
              <a:cs typeface="+mn-cs"/>
            </a:endParaRPr>
          </a:p>
          <a:p>
            <a:pPr rtl="0" fontAlgn="base"/>
            <a:r>
              <a:rPr lang="fr-FR" sz="1200" b="0" i="0" u="none" strike="noStrike" kern="1200">
                <a:solidFill>
                  <a:schemeClr val="tx1"/>
                </a:solidFill>
                <a:effectLst/>
                <a:latin typeface="+mn-lt"/>
                <a:ea typeface="+mn-ea"/>
                <a:cs typeface="+mn-cs"/>
              </a:rPr>
              <a:t>Les données ne peuvent pas toujours être OPEN, mais elles gagnent a minima à être FAIR.</a:t>
            </a:r>
            <a:r>
              <a:rPr lang="en-US" sz="1200" b="0" i="0" kern="1200">
                <a:solidFill>
                  <a:schemeClr val="tx1"/>
                </a:solidFill>
                <a:effectLst/>
                <a:latin typeface="+mn-lt"/>
                <a:ea typeface="+mn-ea"/>
                <a:cs typeface="+mn-cs"/>
              </a:rPr>
              <a:t>​</a:t>
            </a:r>
            <a:endParaRPr lang="en-US" sz="1200" b="0" i="0" kern="1200">
              <a:solidFill>
                <a:schemeClr val="tx1"/>
              </a:solidFill>
              <a:effectLst/>
              <a:latin typeface="+mn-lt"/>
              <a:cs typeface="Calibri"/>
            </a:endParaRP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8B11942-7D50-4AAB-8F92-5C491D0229E5}"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9227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commentaires 2"/>
          <p:cNvSpPr>
            <a:spLocks noGrp="1"/>
          </p:cNvSpPr>
          <p:nvPr>
            <p:ph type="body" idx="1"/>
          </p:nvPr>
        </p:nvSpPr>
        <p:spPr/>
        <p:txBody>
          <a:bodyPr/>
          <a:lstStyle/>
          <a:p>
            <a:r>
              <a:rPr lang="fr-FR"/>
              <a:t>Il n’est jamais trop tard : Si on s’y met après (au</a:t>
            </a:r>
            <a:r>
              <a:rPr lang="fr-FR" baseline="0"/>
              <a:t> moment du dépôt des données par ex.), ça permet tout de même de se poser les bonnes questions !</a:t>
            </a:r>
          </a:p>
          <a:p>
            <a:endParaRPr lang="fr-FR" baseline="0"/>
          </a:p>
          <a:p>
            <a:endParaRPr lang="fr-F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96621DD-D352-4457-A729-5C736315CAA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4094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notes 2"/>
          <p:cNvSpPr>
            <a:spLocks noGrp="1"/>
          </p:cNvSpPr>
          <p:nvPr>
            <p:ph type="body" idx="1"/>
          </p:nvPr>
        </p:nvSpPr>
        <p:spPr/>
        <p:txBody>
          <a:bodyPr/>
          <a:lstStyle/>
          <a:p>
            <a:endParaRPr lang="fr-FR">
              <a:cs typeface="Calibri"/>
            </a:endParaRP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50BB2C9-6B2E-440D-AA28-CA4E058B863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11435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notes 2"/>
          <p:cNvSpPr>
            <a:spLocks noGrp="1"/>
          </p:cNvSpPr>
          <p:nvPr>
            <p:ph type="body" idx="1"/>
          </p:nvPr>
        </p:nvSpPr>
        <p:spPr/>
        <p:txBody>
          <a:bodyPr/>
          <a:lstStyle/>
          <a:p>
            <a:endParaRPr lang="fr-FR">
              <a:cs typeface="Calibri"/>
            </a:endParaRP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50BB2C9-6B2E-440D-AA28-CA4E058B863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76860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notes 2"/>
          <p:cNvSpPr>
            <a:spLocks noGrp="1"/>
          </p:cNvSpPr>
          <p:nvPr>
            <p:ph type="body" idx="1"/>
          </p:nvPr>
        </p:nvSpPr>
        <p:spPr/>
        <p:txBody>
          <a:bodyPr/>
          <a:lstStyle/>
          <a:p>
            <a:pPr marL="171450" indent="-171450">
              <a:buFontTx/>
              <a:buChar char="-"/>
            </a:pPr>
            <a:endParaRPr lang="fr-FR">
              <a:solidFill>
                <a:srgbClr val="000000"/>
              </a:solidFill>
              <a:latin typeface="Calibri"/>
              <a:cs typeface="Calibri"/>
            </a:endParaRPr>
          </a:p>
          <a:p>
            <a:pPr marL="0" indent="0">
              <a:buFontTx/>
              <a:buNone/>
            </a:pPr>
            <a:endParaRPr lang="fr-FR"/>
          </a:p>
          <a:p>
            <a:pPr marL="171450" indent="-171450">
              <a:buFontTx/>
              <a:buChar char="-"/>
            </a:pPr>
            <a:endParaRPr lang="fr-F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009E43E-8D1B-44FB-8397-549D0A0A7C18}"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10252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notes 2"/>
          <p:cNvSpPr>
            <a:spLocks noGrp="1"/>
          </p:cNvSpPr>
          <p:nvPr>
            <p:ph type="body" idx="1"/>
          </p:nvPr>
        </p:nvSpPr>
        <p:spPr/>
        <p:txBody>
          <a:bodyPr/>
          <a:lstStyle/>
          <a:p>
            <a:r>
              <a:rPr lang="fr-FR">
                <a:cs typeface="Calibri"/>
              </a:rPr>
              <a:t>Les dates pour les différentes versions sont mentionnées sur la page principale, plus bas. En cas de besoin, il est possible de demander une prolongation du délai</a:t>
            </a:r>
          </a:p>
          <a:p>
            <a:pPr marL="171450" indent="-171450">
              <a:buFontTx/>
              <a:buChar char="-"/>
            </a:pPr>
            <a:r>
              <a:rPr lang="fr-FR" baseline="0"/>
              <a:t>C’est du temps de perdu au début, mais un temps très précieux gagné pour la suite. L</a:t>
            </a:r>
            <a:r>
              <a:rPr lang="fr-FR"/>
              <a:t>e PGD permet d’i</a:t>
            </a:r>
            <a:r>
              <a:rPr lang="fr-FR" sz="1200" b="0" i="0" u="none" strike="noStrike" cap="none">
                <a:solidFill>
                  <a:schemeClr val="tx1"/>
                </a:solidFill>
                <a:latin typeface="+mn-lt"/>
                <a:ea typeface="Calibri"/>
                <a:cs typeface="Calibri"/>
                <a:sym typeface="Calibri"/>
              </a:rPr>
              <a:t>dentifier les bonnes pratiques pour améliorer l'efficacité de sa recherche et garantir une bonne gestion des données,</a:t>
            </a:r>
            <a:r>
              <a:rPr lang="fr-FR" sz="1200" b="0" i="0" u="none" strike="noStrike" cap="none" baseline="0">
                <a:solidFill>
                  <a:schemeClr val="tx1"/>
                </a:solidFill>
                <a:latin typeface="+mn-lt"/>
                <a:ea typeface="Calibri"/>
                <a:cs typeface="Calibri"/>
                <a:sym typeface="Calibri"/>
              </a:rPr>
              <a:t> de p</a:t>
            </a:r>
            <a:r>
              <a:rPr lang="fr-FR" sz="1200" b="0" i="0" u="none" strike="noStrike" cap="none">
                <a:solidFill>
                  <a:schemeClr val="tx1"/>
                </a:solidFill>
                <a:latin typeface="+mn-lt"/>
                <a:ea typeface="Calibri"/>
                <a:cs typeface="Calibri"/>
                <a:sym typeface="Calibri"/>
              </a:rPr>
              <a:t>lanifier</a:t>
            </a:r>
            <a:r>
              <a:rPr lang="fr-FR" sz="1200" b="0" i="0" u="none" strike="noStrike" cap="none" baseline="0">
                <a:solidFill>
                  <a:schemeClr val="tx1"/>
                </a:solidFill>
                <a:latin typeface="+mn-lt"/>
                <a:ea typeface="Calibri"/>
                <a:cs typeface="Calibri"/>
                <a:sym typeface="Calibri"/>
              </a:rPr>
              <a:t> </a:t>
            </a:r>
            <a:r>
              <a:rPr lang="fr-FR" sz="1200" b="0" i="0" u="none" strike="noStrike" cap="none">
                <a:solidFill>
                  <a:schemeClr val="tx1"/>
                </a:solidFill>
                <a:latin typeface="+mn-lt"/>
                <a:ea typeface="Calibri"/>
                <a:cs typeface="Calibri"/>
                <a:sym typeface="Calibri"/>
              </a:rPr>
              <a:t>pour réduire risques et les coûts en temps et en effort,</a:t>
            </a:r>
            <a:r>
              <a:rPr lang="fr-FR" sz="1200" b="0" i="0" u="none" strike="noStrike" cap="none" baseline="0">
                <a:solidFill>
                  <a:schemeClr val="tx1"/>
                </a:solidFill>
                <a:latin typeface="+mn-lt"/>
                <a:ea typeface="Calibri"/>
                <a:cs typeface="Calibri"/>
                <a:sym typeface="Calibri"/>
              </a:rPr>
              <a:t> de p</a:t>
            </a:r>
            <a:r>
              <a:rPr lang="fr-FR" sz="1200" b="0" i="0" u="none" strike="noStrike" cap="none">
                <a:solidFill>
                  <a:schemeClr val="tx1"/>
                </a:solidFill>
                <a:latin typeface="+mn-lt"/>
                <a:ea typeface="Calibri"/>
                <a:cs typeface="Calibri"/>
                <a:sym typeface="Calibri"/>
              </a:rPr>
              <a:t>artagez plus facilement avec ses collaborateurs et les autres parties prenantes,</a:t>
            </a:r>
            <a:r>
              <a:rPr lang="fr-FR" sz="1200" b="0" i="0" u="none" strike="noStrike" cap="none" baseline="0">
                <a:solidFill>
                  <a:schemeClr val="tx1"/>
                </a:solidFill>
                <a:latin typeface="+mn-lt"/>
                <a:ea typeface="Calibri"/>
                <a:cs typeface="Calibri"/>
                <a:sym typeface="Calibri"/>
              </a:rPr>
              <a:t> éventuellement de faciliter et d’</a:t>
            </a:r>
            <a:r>
              <a:rPr lang="fr-FR" sz="1200" b="0" i="0" u="none" strike="noStrike" cap="none">
                <a:solidFill>
                  <a:schemeClr val="tx1"/>
                </a:solidFill>
                <a:latin typeface="+mn-lt"/>
                <a:ea typeface="Calibri"/>
                <a:cs typeface="Calibri"/>
                <a:sym typeface="Calibri"/>
              </a:rPr>
              <a:t>accélérer le processus de demande de subvention.</a:t>
            </a:r>
            <a:r>
              <a:rPr lang="fr-FR"/>
              <a:t> </a:t>
            </a:r>
            <a:endParaRPr lang="fr-FR">
              <a:cs typeface="Calibri"/>
            </a:endParaRPr>
          </a:p>
          <a:p>
            <a:pPr marL="171450" indent="-171450">
              <a:buFontTx/>
              <a:buChar char="-"/>
              <a:defRPr/>
            </a:pPr>
            <a:r>
              <a:rPr lang="fr-FR">
                <a:solidFill>
                  <a:srgbClr val="4A5D70"/>
                </a:solidFill>
                <a:latin typeface="Arial Narrow"/>
              </a:rPr>
              <a:t>Il permet de se questionner, de prendre du recul sur ses habitudes de travail </a:t>
            </a:r>
            <a:endParaRPr lang="fr-FR">
              <a:solidFill>
                <a:srgbClr val="4A5D70"/>
              </a:solidFill>
              <a:latin typeface="Arial Narrow" panose="020B0606020202030204" pitchFamily="34" charset="0"/>
            </a:endParaRPr>
          </a:p>
          <a:p>
            <a:pPr marL="0" indent="0">
              <a:buFontTx/>
              <a:buNone/>
            </a:pPr>
            <a:endParaRPr lang="fr-FR"/>
          </a:p>
          <a:p>
            <a:pPr marL="171450" indent="-171450">
              <a:buFontTx/>
              <a:buChar char="-"/>
            </a:pPr>
            <a:endParaRPr lang="fr-F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009E43E-8D1B-44FB-8397-549D0A0A7C18}"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8071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notes 2"/>
          <p:cNvSpPr>
            <a:spLocks noGrp="1"/>
          </p:cNvSpPr>
          <p:nvPr>
            <p:ph type="body" idx="1"/>
          </p:nvPr>
        </p:nvSpPr>
        <p:spPr/>
        <p:txBody>
          <a:bodyPr/>
          <a:lstStyle/>
          <a:p>
            <a:r>
              <a:rPr lang="fr-FR" baseline="0"/>
              <a:t>C’est du temps de perdu au début, mais un temps très précieux gagné pour la suite. L</a:t>
            </a:r>
            <a:r>
              <a:rPr lang="fr-FR"/>
              <a:t>e PGD permet d’i</a:t>
            </a:r>
            <a:r>
              <a:rPr lang="fr-FR" sz="1200" b="0" i="0" u="none" strike="noStrike" cap="none">
                <a:solidFill>
                  <a:schemeClr val="tx1"/>
                </a:solidFill>
                <a:latin typeface="+mn-lt"/>
                <a:ea typeface="Calibri"/>
                <a:cs typeface="Calibri"/>
                <a:sym typeface="Calibri"/>
              </a:rPr>
              <a:t>dentifier les bonnes pratiques pour améliorer l'efficacité de sa recherche et garantir une bonne gestion des données,</a:t>
            </a:r>
            <a:r>
              <a:rPr lang="fr-FR" sz="1200" b="0" i="0" u="none" strike="noStrike" cap="none" baseline="0">
                <a:solidFill>
                  <a:schemeClr val="tx1"/>
                </a:solidFill>
                <a:latin typeface="+mn-lt"/>
                <a:ea typeface="Calibri"/>
                <a:cs typeface="Calibri"/>
                <a:sym typeface="Calibri"/>
              </a:rPr>
              <a:t> de p</a:t>
            </a:r>
            <a:r>
              <a:rPr lang="fr-FR" sz="1200" b="0" i="0" u="none" strike="noStrike" cap="none">
                <a:solidFill>
                  <a:schemeClr val="tx1"/>
                </a:solidFill>
                <a:latin typeface="+mn-lt"/>
                <a:ea typeface="Calibri"/>
                <a:cs typeface="Calibri"/>
                <a:sym typeface="Calibri"/>
              </a:rPr>
              <a:t>lanifier</a:t>
            </a:r>
            <a:r>
              <a:rPr lang="fr-FR" sz="1200" b="0" i="0" u="none" strike="noStrike" cap="none" baseline="0">
                <a:solidFill>
                  <a:schemeClr val="tx1"/>
                </a:solidFill>
                <a:latin typeface="+mn-lt"/>
                <a:ea typeface="Calibri"/>
                <a:cs typeface="Calibri"/>
                <a:sym typeface="Calibri"/>
              </a:rPr>
              <a:t> </a:t>
            </a:r>
            <a:r>
              <a:rPr lang="fr-FR" sz="1200" b="0" i="0" u="none" strike="noStrike" cap="none">
                <a:solidFill>
                  <a:schemeClr val="tx1"/>
                </a:solidFill>
                <a:latin typeface="+mn-lt"/>
                <a:ea typeface="Calibri"/>
                <a:cs typeface="Calibri"/>
                <a:sym typeface="Calibri"/>
              </a:rPr>
              <a:t>pour réduire risques et les coûts en temps et en effort,</a:t>
            </a:r>
            <a:r>
              <a:rPr lang="fr-FR" sz="1200" b="0" i="0" u="none" strike="noStrike" cap="none" baseline="0">
                <a:solidFill>
                  <a:schemeClr val="tx1"/>
                </a:solidFill>
                <a:latin typeface="+mn-lt"/>
                <a:ea typeface="Calibri"/>
                <a:cs typeface="Calibri"/>
                <a:sym typeface="Calibri"/>
              </a:rPr>
              <a:t> de p</a:t>
            </a:r>
            <a:r>
              <a:rPr lang="fr-FR" sz="1200" b="0" i="0" u="none" strike="noStrike" cap="none">
                <a:solidFill>
                  <a:schemeClr val="tx1"/>
                </a:solidFill>
                <a:latin typeface="+mn-lt"/>
                <a:ea typeface="Calibri"/>
                <a:cs typeface="Calibri"/>
                <a:sym typeface="Calibri"/>
              </a:rPr>
              <a:t>artagez plus facilement avec ses collaborateurs et les autres parties prenantes,</a:t>
            </a:r>
            <a:r>
              <a:rPr lang="fr-FR" sz="1200" b="0" i="0" u="none" strike="noStrike" cap="none" baseline="0">
                <a:solidFill>
                  <a:schemeClr val="tx1"/>
                </a:solidFill>
                <a:latin typeface="+mn-lt"/>
                <a:ea typeface="Calibri"/>
                <a:cs typeface="Calibri"/>
                <a:sym typeface="Calibri"/>
              </a:rPr>
              <a:t> éventuellement de faciliter et d’</a:t>
            </a:r>
            <a:r>
              <a:rPr lang="fr-FR" sz="1200" b="0" i="0" u="none" strike="noStrike" cap="none">
                <a:solidFill>
                  <a:schemeClr val="tx1"/>
                </a:solidFill>
                <a:latin typeface="+mn-lt"/>
                <a:ea typeface="Calibri"/>
                <a:cs typeface="Calibri"/>
                <a:sym typeface="Calibri"/>
              </a:rPr>
              <a:t>accélérer le processus de demande de subvention.</a:t>
            </a:r>
            <a:r>
              <a:rPr lang="fr-FR"/>
              <a:t> </a:t>
            </a:r>
            <a:r>
              <a:rPr lang="fr-FR">
                <a:solidFill>
                  <a:srgbClr val="4A5D70"/>
                </a:solidFill>
                <a:latin typeface="Arial Narrow"/>
              </a:rPr>
              <a:t>Il permet de se questionner, de prendre du recul sur ses habitudes de travail </a:t>
            </a:r>
            <a:endParaRPr lang="en-US">
              <a:solidFill>
                <a:srgbClr val="000000"/>
              </a:solidFill>
              <a:latin typeface="Calibri" panose="020F0502020204030204"/>
              <a:cs typeface="Calibri" panose="020F0502020204030204"/>
            </a:endParaRPr>
          </a:p>
          <a:p>
            <a:pPr marL="0" indent="0">
              <a:buFontTx/>
              <a:buNone/>
            </a:pPr>
            <a:endParaRPr lang="fr-FR"/>
          </a:p>
          <a:p>
            <a:pPr marL="171450" indent="-171450">
              <a:buFontTx/>
              <a:buChar char="-"/>
            </a:pPr>
            <a:endParaRPr lang="fr-F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009E43E-8D1B-44FB-8397-549D0A0A7C18}"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567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notes 2"/>
          <p:cNvSpPr>
            <a:spLocks noGrp="1"/>
          </p:cNvSpPr>
          <p:nvPr>
            <p:ph type="body" idx="1"/>
          </p:nvPr>
        </p:nvSpPr>
        <p:spPr/>
        <p:txBody>
          <a:bodyPr/>
          <a:lstStyle/>
          <a:p>
            <a:endParaRPr lang="fr-FR">
              <a:cs typeface="Calibri"/>
            </a:endParaRP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50BB2C9-6B2E-440D-AA28-CA4E058B863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98845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notes 2"/>
          <p:cNvSpPr>
            <a:spLocks noGrp="1"/>
          </p:cNvSpPr>
          <p:nvPr>
            <p:ph type="body" idx="1"/>
          </p:nvPr>
        </p:nvSpPr>
        <p:spPr/>
        <p:txBody>
          <a:bodyPr/>
          <a:lstStyle/>
          <a:p>
            <a:r>
              <a:rPr lang="fr-FR" err="1"/>
              <a:t>DMPonline</a:t>
            </a:r>
            <a:r>
              <a:rPr lang="fr-FR"/>
              <a:t> est basé sur la base de code open source </a:t>
            </a:r>
            <a:r>
              <a:rPr lang="fr-FR" err="1"/>
              <a:t>DMPRoadmap</a:t>
            </a:r>
            <a:r>
              <a:rPr lang="fr-FR"/>
              <a:t>, développée conjointement par le Digital Curation Centre (DCC) et le </a:t>
            </a:r>
            <a:r>
              <a:rPr lang="fr-FR" err="1"/>
              <a:t>University</a:t>
            </a:r>
            <a:r>
              <a:rPr lang="fr-FR"/>
              <a:t> of </a:t>
            </a:r>
            <a:r>
              <a:rPr lang="fr-FR" err="1"/>
              <a:t>California</a:t>
            </a:r>
            <a:r>
              <a:rPr lang="fr-FR"/>
              <a:t> Curation Center (UC3). Le DCC et l'UC3 travaillent en étroite collaboration avec les organismes de financement de la recherche et les universités pour produire un outil qui génère des DMP actifs et prend en charge l'ensemble du cycle de vie d'un projet, de la préparation de l'offre à l'achèvement.</a:t>
            </a:r>
          </a:p>
          <a:p>
            <a:r>
              <a:rPr lang="fr-FR"/>
              <a:t>Document évolutif – adéquation entre l’outil et la logique du PGD</a:t>
            </a:r>
            <a:endParaRPr lang="fr-FR">
              <a:cs typeface="Calibri"/>
            </a:endParaRPr>
          </a:p>
          <a:p>
            <a:r>
              <a:rPr lang="fr-FR"/>
              <a:t>- Saisie à plusieurs mains</a:t>
            </a:r>
            <a:endParaRPr lang="fr-FR">
              <a:cs typeface="Calibri"/>
            </a:endParaRPr>
          </a:p>
          <a:p>
            <a:r>
              <a:rPr lang="fr-FR"/>
              <a:t>- Possibilité de revenir sur les saisies même après </a:t>
            </a:r>
            <a:r>
              <a:rPr lang="fr-FR" err="1"/>
              <a:t>enregist</a:t>
            </a:r>
            <a:endParaRPr lang="fr-F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50BB2C9-6B2E-440D-AA28-CA4E058B863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71951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notes 2"/>
          <p:cNvSpPr>
            <a:spLocks noGrp="1"/>
          </p:cNvSpPr>
          <p:nvPr>
            <p:ph type="body" idx="1"/>
          </p:nvPr>
        </p:nvSpPr>
        <p:spPr/>
        <p:txBody>
          <a:bodyPr/>
          <a:lstStyle/>
          <a:p>
            <a:r>
              <a:rPr lang="fr-FR" err="1"/>
              <a:t>OpenAIRE</a:t>
            </a:r>
            <a:r>
              <a:rPr lang="fr-FR"/>
              <a:t> (Open Access Infrastructure for </a:t>
            </a:r>
            <a:r>
              <a:rPr lang="fr-FR" err="1"/>
              <a:t>Research</a:t>
            </a:r>
            <a:r>
              <a:rPr lang="fr-FR"/>
              <a:t> in Europe) a pour objectif principal de soutenir le travail de recherche des scientifiques européens en créant et en exploitant une infrastructure d’accès ouvert, robuste, durable et participative, responsable de la gestion, de l’analyse, de la manipulation, de la fourniture et (surtout) de la mise en réseau d’un très large éventail de publications scientifiques et de données de la recherche.</a:t>
            </a:r>
            <a:endParaRPr lang="en-US"/>
          </a:p>
          <a:p>
            <a:r>
              <a:rPr lang="fr-FR" err="1"/>
              <a:t>OpenAIRE</a:t>
            </a:r>
            <a:r>
              <a:rPr lang="fr-FR"/>
              <a:t> a une architecture distribuée : les archives de chaque état sont moissonnées par </a:t>
            </a:r>
            <a:r>
              <a:rPr lang="fr-FR" err="1"/>
              <a:t>OpenAIRE</a:t>
            </a:r>
            <a:r>
              <a:rPr lang="fr-FR"/>
              <a:t> et visible sur le portail </a:t>
            </a:r>
            <a:r>
              <a:rPr lang="fr-FR" err="1"/>
              <a:t>OpenAIRE</a:t>
            </a:r>
            <a:r>
              <a:rPr lang="fr-FR"/>
              <a:t> : </a:t>
            </a:r>
            <a:r>
              <a:rPr lang="fr-FR">
                <a:hlinkClick r:id="rId3"/>
              </a:rPr>
              <a:t>https://www.openaire.eu/</a:t>
            </a:r>
            <a:endParaRPr lang="fr-FR"/>
          </a:p>
          <a:p>
            <a:r>
              <a:rPr lang="fr-FR"/>
              <a:t>50 partenaires, de tous les pays de l’UE et au-delà, collaborent pour travailler sur cette initiative qui vise à promouvoir la science ouverte et à améliorer substantiellement la diffusion et la réutilisation des publications et des données de la recherche.</a:t>
            </a:r>
            <a:endParaRPr lang="fr-FR">
              <a:cs typeface="Calibri"/>
            </a:endParaRP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50BB2C9-6B2E-440D-AA28-CA4E058B863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5317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B50BB2C9-6B2E-440D-AA28-CA4E058B8637}" type="slidenum">
              <a:rPr lang="fr-FR" smtClean="0"/>
              <a:t>3</a:t>
            </a:fld>
            <a:endParaRPr lang="fr-FR"/>
          </a:p>
        </p:txBody>
      </p:sp>
    </p:spTree>
    <p:extLst>
      <p:ext uri="{BB962C8B-B14F-4D97-AF65-F5344CB8AC3E}">
        <p14:creationId xmlns:p14="http://schemas.microsoft.com/office/powerpoint/2010/main" val="1141412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notes 2"/>
          <p:cNvSpPr>
            <a:spLocks noGrp="1"/>
          </p:cNvSpPr>
          <p:nvPr>
            <p:ph type="body" idx="1"/>
          </p:nvPr>
        </p:nvSpPr>
        <p:spPr/>
        <p:txBody>
          <a:bodyPr/>
          <a:lstStyle/>
          <a:p>
            <a:r>
              <a:rPr lang="fr-FR">
                <a:cs typeface="Calibri"/>
              </a:rPr>
              <a:t>Equipe tchèque et néerlandaise preneuse d'échanges pour l'amélioration de l'outil </a:t>
            </a: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50BB2C9-6B2E-440D-AA28-CA4E058B863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57837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notes 2"/>
          <p:cNvSpPr>
            <a:spLocks noGrp="1"/>
          </p:cNvSpPr>
          <p:nvPr>
            <p:ph type="body" idx="1"/>
          </p:nvPr>
        </p:nvSpPr>
        <p:spPr/>
        <p:txBody>
          <a:bodyPr/>
          <a:lstStyle/>
          <a:p>
            <a:r>
              <a:rPr lang="fr-FR">
                <a:cs typeface="Calibri"/>
              </a:rPr>
              <a:t>Renvoi vers le webinaire Créer son </a:t>
            </a:r>
            <a:r>
              <a:rPr lang="fr-FR" err="1">
                <a:cs typeface="Calibri"/>
              </a:rPr>
              <a:t>IdHAL</a:t>
            </a:r>
            <a:r>
              <a:rPr lang="fr-FR">
                <a:cs typeface="Calibri"/>
              </a:rPr>
              <a:t> et son CV dans HAL en lien avec </a:t>
            </a:r>
            <a:r>
              <a:rPr lang="fr-FR" err="1">
                <a:cs typeface="Calibri"/>
              </a:rPr>
              <a:t>Orcid</a:t>
            </a:r>
            <a:r>
              <a:rPr lang="fr-FR">
                <a:cs typeface="Calibri"/>
              </a:rPr>
              <a:t> le 5 avril 2022</a:t>
            </a:r>
          </a:p>
          <a:p>
            <a:r>
              <a:rPr lang="fr-FR">
                <a:hlinkClick r:id="rId3"/>
              </a:rPr>
              <a:t>https://bibliotheques.edu.umontpellier.fr/2022/02/21/webinaire-creer-son-idhal-et-son-cv-dans-hal-en-lien-avec-orcid/</a:t>
            </a:r>
            <a:r>
              <a:rPr lang="fr-FR"/>
              <a:t> </a:t>
            </a: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50BB2C9-6B2E-440D-AA28-CA4E058B863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8162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notes 2"/>
          <p:cNvSpPr>
            <a:spLocks noGrp="1"/>
          </p:cNvSpPr>
          <p:nvPr>
            <p:ph type="body" idx="1"/>
          </p:nvPr>
        </p:nvSpPr>
        <p:spPr/>
        <p:txBody>
          <a:bodyPr/>
          <a:lstStyle/>
          <a:p>
            <a:r>
              <a:rPr lang="fr-FR">
                <a:cs typeface="Calibri"/>
              </a:rPr>
              <a:t>PGD pour les doctorants </a:t>
            </a:r>
          </a:p>
          <a:p>
            <a:r>
              <a:rPr lang="fr-FR" err="1">
                <a:cs typeface="Calibri"/>
              </a:rPr>
              <a:t>Euromouv</a:t>
            </a:r>
            <a:r>
              <a:rPr lang="fr-FR">
                <a:cs typeface="Calibri"/>
              </a:rPr>
              <a:t>, l'INRAE et le GT de DMP-</a:t>
            </a:r>
            <a:r>
              <a:rPr lang="fr-FR" err="1">
                <a:cs typeface="Calibri"/>
              </a:rPr>
              <a:t>Opidor</a:t>
            </a: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50BB2C9-6B2E-440D-AA28-CA4E058B863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78720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B50BB2C9-6B2E-440D-AA28-CA4E058B8637}" type="slidenum">
              <a:rPr lang="fr-FR" smtClean="0"/>
              <a:t>26</a:t>
            </a:fld>
            <a:endParaRPr lang="fr-FR"/>
          </a:p>
        </p:txBody>
      </p:sp>
    </p:spTree>
    <p:extLst>
      <p:ext uri="{BB962C8B-B14F-4D97-AF65-F5344CB8AC3E}">
        <p14:creationId xmlns:p14="http://schemas.microsoft.com/office/powerpoint/2010/main" val="1228079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commentaires 2"/>
          <p:cNvSpPr>
            <a:spLocks noGrp="1"/>
          </p:cNvSpPr>
          <p:nvPr>
            <p:ph type="body" idx="1"/>
          </p:nvPr>
        </p:nvSpPr>
        <p:spPr/>
        <p:txBody>
          <a:bodyPr/>
          <a:lstStyle/>
          <a:p>
            <a:r>
              <a:rPr lang="fr-FR">
                <a:ea typeface="Calibri"/>
                <a:cs typeface="Calibri"/>
              </a:rPr>
              <a:t>SO = science transparente et reproductible !</a:t>
            </a:r>
            <a:endParaRPr lang="fr-F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96621DD-D352-4457-A729-5C736315CAA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08347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notes 2"/>
          <p:cNvSpPr>
            <a:spLocks noGrp="1"/>
          </p:cNvSpPr>
          <p:nvPr>
            <p:ph type="body" idx="1"/>
          </p:nvPr>
        </p:nvSpPr>
        <p:spPr/>
        <p:txBody>
          <a:bodyPr/>
          <a:lstStyle/>
          <a:p>
            <a:r>
              <a:rPr lang="fr-FR">
                <a:cs typeface="Calibri"/>
              </a:rPr>
              <a:t>2016 : Amsterdam Call for Action = acte naissance SO comme </a:t>
            </a:r>
            <a:r>
              <a:rPr lang="fr-FR" err="1">
                <a:cs typeface="Calibri"/>
              </a:rPr>
              <a:t>mvt</a:t>
            </a:r>
            <a:r>
              <a:rPr lang="fr-FR">
                <a:cs typeface="Calibri"/>
              </a:rPr>
              <a:t> international</a:t>
            </a:r>
            <a:endParaRPr lang="fr-FR"/>
          </a:p>
          <a:p>
            <a:r>
              <a:rPr lang="fr-FR">
                <a:ea typeface="Calibri"/>
                <a:cs typeface="Calibri"/>
              </a:rPr>
              <a:t>2019 : </a:t>
            </a:r>
            <a:r>
              <a:rPr lang="fr-FR" err="1">
                <a:ea typeface="Calibri"/>
                <a:cs typeface="Calibri"/>
              </a:rPr>
              <a:t>pltq</a:t>
            </a:r>
            <a:r>
              <a:rPr lang="fr-FR">
                <a:ea typeface="Calibri"/>
                <a:cs typeface="Calibri"/>
              </a:rPr>
              <a:t> SO ANR et axe PGD</a:t>
            </a:r>
          </a:p>
          <a:p>
            <a:r>
              <a:rPr lang="fr-FR">
                <a:ea typeface="Calibri"/>
                <a:cs typeface="Calibri"/>
              </a:rPr>
              <a:t>2022 : plateforme nationale fédérée française des données de la recherche =&gt; Recherche data </a:t>
            </a:r>
            <a:r>
              <a:rPr lang="fr-FR" err="1">
                <a:ea typeface="Calibri" panose="020F0502020204030204"/>
                <a:cs typeface="Calibri"/>
              </a:rPr>
              <a:t>gouv</a:t>
            </a:r>
            <a:r>
              <a:rPr lang="fr-FR">
                <a:ea typeface="Calibri" panose="020F0502020204030204"/>
                <a:cs typeface="Calibri"/>
              </a:rPr>
              <a:t>, pour signaler et moissonner les données produites par des recherches financées par fonds publics</a:t>
            </a:r>
          </a:p>
          <a:p>
            <a:endParaRPr lang="fr-FR">
              <a:ea typeface="Calibri" panose="020F0502020204030204"/>
              <a:cs typeface="Calibri"/>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009E43E-8D1B-44FB-8397-549D0A0A7C18}"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39921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notes 2"/>
          <p:cNvSpPr>
            <a:spLocks noGrp="1"/>
          </p:cNvSpPr>
          <p:nvPr>
            <p:ph type="body" idx="1"/>
          </p:nvPr>
        </p:nvSpPr>
        <p:spPr/>
        <p:txBody>
          <a:bodyPr/>
          <a:lstStyle/>
          <a:p>
            <a:endParaRPr lang="fr-FR">
              <a:ea typeface="Calibri"/>
              <a:cs typeface="Calibri"/>
            </a:endParaRPr>
          </a:p>
          <a:p>
            <a:endParaRPr lang="fr-FR">
              <a:cs typeface="Calibri" panose="020F0502020204030204"/>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009E43E-8D1B-44FB-8397-549D0A0A7C18}"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5919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Quelles sont les conséquences de la qualification des données en « document administratif » ? 1. Le principe posé par la réglementation française est celui de la diffusion  en ligne par défaut des documents administratifs disponibles sous format électronique. 2. La réglementation affirme également la liberté d’accès aux documents administratifs pour toute personne qui en fait la demande. Si les données ne font pas déjà l’objet d’une diffusion publique, tout un chacun (citoyen, association, entreprise, administration, etc.), peu importe sa nationalité, peut demander à l’établissement/l’organisme qui a produit les données la simple consultation de celles-ci en vue d’une utilisation privée ou interne (c’est-à-dire non communiquée au public, pour les besoins propres de l’utilisateur) ou encore leur mise en accès public.</a:t>
            </a:r>
          </a:p>
          <a:p>
            <a:endParaRPr lang="fr-FR"/>
          </a:p>
          <a:p>
            <a:r>
              <a:rPr lang="fr-FR"/>
              <a:t> </a:t>
            </a:r>
          </a:p>
        </p:txBody>
      </p:sp>
      <p:sp>
        <p:nvSpPr>
          <p:cNvPr id="4" name="Espace réservé du numéro de diapositive 3"/>
          <p:cNvSpPr>
            <a:spLocks noGrp="1"/>
          </p:cNvSpPr>
          <p:nvPr>
            <p:ph type="sldNum" sz="quarter" idx="10"/>
          </p:nvPr>
        </p:nvSpPr>
        <p:spPr/>
        <p:txBody>
          <a:bodyPr/>
          <a:lstStyle/>
          <a:p>
            <a:fld id="{B50BB2C9-6B2E-440D-AA28-CA4E058B8637}" type="slidenum">
              <a:rPr lang="fr-FR" smtClean="0"/>
              <a:t>7</a:t>
            </a:fld>
            <a:endParaRPr lang="fr-FR"/>
          </a:p>
        </p:txBody>
      </p:sp>
    </p:spTree>
    <p:extLst>
      <p:ext uri="{BB962C8B-B14F-4D97-AF65-F5344CB8AC3E}">
        <p14:creationId xmlns:p14="http://schemas.microsoft.com/office/powerpoint/2010/main" val="3836874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Le cadre légal a connu depuis la fin de l'année 2015 une refonte en profondeur avec l'adoption en France de deux lois : la loi relative à la gratuité et aux modalités de la réutilisation des informations du secteur public (dite « loi </a:t>
            </a:r>
            <a:r>
              <a:rPr lang="fr-FR" err="1"/>
              <a:t>Valter</a:t>
            </a:r>
            <a:r>
              <a:rPr lang="fr-FR"/>
              <a:t> ») et la loi pour une République numérique (dite « Loi Lemaire »). Les dispositions combinées de ces deux textes ont conduit à la mise en place d'un principe d'ouverture ou d'Open Data « par défaut »</a:t>
            </a:r>
          </a:p>
          <a:p>
            <a:r>
              <a:rPr lang="fr-FR">
                <a:ea typeface="Calibri"/>
                <a:cs typeface="Calibri"/>
              </a:rPr>
              <a:t>"Aussi ouvert que possible, aussi fermé que nécessaire"</a:t>
            </a:r>
          </a:p>
          <a:p>
            <a:r>
              <a:rPr lang="fr-FR"/>
              <a:t>Il est important de souligner que la période actuelle est une période de transition. Beaucoup de choses sont encore à construire.</a:t>
            </a:r>
            <a:endParaRPr lang="en-US"/>
          </a:p>
        </p:txBody>
      </p:sp>
      <p:sp>
        <p:nvSpPr>
          <p:cNvPr id="4" name="Slide Number Placeholder 3"/>
          <p:cNvSpPr>
            <a:spLocks noGrp="1"/>
          </p:cNvSpPr>
          <p:nvPr>
            <p:ph type="sldNum" sz="quarter" idx="5"/>
          </p:nvPr>
        </p:nvSpPr>
        <p:spPr/>
        <p:txBody>
          <a:bodyPr/>
          <a:lstStyle/>
          <a:p>
            <a:fld id="{B50BB2C9-6B2E-440D-AA28-CA4E058B8637}" type="slidenum">
              <a:rPr lang="fr-FR" smtClean="0"/>
              <a:t>8</a:t>
            </a:fld>
            <a:endParaRPr lang="fr-FR"/>
          </a:p>
        </p:txBody>
      </p:sp>
    </p:spTree>
    <p:extLst>
      <p:ext uri="{BB962C8B-B14F-4D97-AF65-F5344CB8AC3E}">
        <p14:creationId xmlns:p14="http://schemas.microsoft.com/office/powerpoint/2010/main" val="3626642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notes 2"/>
          <p:cNvSpPr>
            <a:spLocks noGrp="1"/>
          </p:cNvSpPr>
          <p:nvPr>
            <p:ph type="body" idx="1"/>
          </p:nvPr>
        </p:nvSpPr>
        <p:spPr/>
        <p:txBody>
          <a:bodyPr/>
          <a:lstStyle/>
          <a:p>
            <a:r>
              <a:rPr lang="fr-FR"/>
              <a:t>Expression relativement nouvelle qui fait émerger un objet jusqu’alors absent des discours des politiques publiques. Elles mettent en visibilité des produits de la science, dans le but de les rendre accessibles. L’expertise du chercheur joue ainsi un rôle important dans la détermination de ce qui constitue une donnée. C’est le chercheur qui, par un arbitrage scientifique, érige une entité en donnée, comme étant la preuve du phénomène étudié. Les données apparaissent donc comme des objets « fabriqués » par les chercheurs, produits dans le temps de travail du chercheur, ancrés dans sa pratique et ses interactions avec sa communauté et ses pairs. </a:t>
            </a: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8B11942-7D50-4AAB-8F92-5C491D0229E5}"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6763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433763" y="849313"/>
            <a:ext cx="3062287" cy="2295525"/>
          </a:xfrm>
        </p:spPr>
      </p:sp>
      <p:sp>
        <p:nvSpPr>
          <p:cNvPr id="3" name="Espace réservé des notes 2"/>
          <p:cNvSpPr>
            <a:spLocks noGrp="1"/>
          </p:cNvSpPr>
          <p:nvPr>
            <p:ph type="body" idx="1"/>
          </p:nvPr>
        </p:nvSpPr>
        <p:spPr/>
        <p:txBody>
          <a:bodyPr/>
          <a:lstStyle/>
          <a:p>
            <a:r>
              <a:rPr lang="fr-FR"/>
              <a:t>Le cycle de vie des données de recherche décrit le processus d'utilisation des données de leur création à la publication et à leur réutilisation ultérieure. Généralement, il</a:t>
            </a:r>
            <a:r>
              <a:rPr lang="fr-FR" baseline="0"/>
              <a:t> est représenté en six étapes. </a:t>
            </a:r>
            <a:r>
              <a:rPr lang="fr-FR"/>
              <a:t>Chacune de ces étapes est composée de plusieurs actions à réaliser pour assurer une gestion adéquate des données de recherche</a:t>
            </a:r>
            <a:r>
              <a:rPr lang="fr-FR" baseline="0"/>
              <a:t> :</a:t>
            </a:r>
            <a:endParaRPr lang="fr-FR"/>
          </a:p>
          <a:p>
            <a:r>
              <a:rPr lang="fr-FR"/>
              <a:t>- identifier un certain nombre d’outils et de ressources associés aux différentes étapes du cycle de vie pour aider à la gestion des données de la recherche, leur mise en qualité et ouverture. Cette ouverture pouvant se faire dans différents périmètres : du partage dans le collectif du projet jusqu’à l’open data</a:t>
            </a:r>
          </a:p>
          <a:p>
            <a:r>
              <a:rPr lang="fr-FR"/>
              <a:t>- identifier pour les données à caractère personnel un certain nombre d’actions à mettre en place pour garantir leur mise en conformité avec le Règlement Général pour la Protection des Données (RGPD).</a:t>
            </a: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8B11942-7D50-4AAB-8F92-5C491D0229E5}"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06974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a:t>Modifiez le style du titre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endParaRPr lang="en-US"/>
          </a:p>
        </p:txBody>
      </p:sp>
      <p:sp>
        <p:nvSpPr>
          <p:cNvPr id="4" name="Date Placeholder 3"/>
          <p:cNvSpPr>
            <a:spLocks noGrp="1"/>
          </p:cNvSpPr>
          <p:nvPr>
            <p:ph type="dt" sz="half" idx="10"/>
          </p:nvPr>
        </p:nvSpPr>
        <p:spPr/>
        <p:txBody>
          <a:bodyPr/>
          <a:lstStyle/>
          <a:p>
            <a:endParaRPr lang="fr-FR"/>
          </a:p>
        </p:txBody>
      </p:sp>
      <p:sp>
        <p:nvSpPr>
          <p:cNvPr id="5" name="Footer Placeholder 4"/>
          <p:cNvSpPr>
            <a:spLocks noGrp="1"/>
          </p:cNvSpPr>
          <p:nvPr>
            <p:ph type="ftr" sz="quarter" idx="11"/>
          </p:nvPr>
        </p:nvSpPr>
        <p:spPr/>
        <p:txBody>
          <a:bodyPr/>
          <a:lstStyle/>
          <a:p>
            <a:r>
              <a:rPr lang="fr-FR"/>
              <a:t>Webinaires Science ouverte</a:t>
            </a:r>
          </a:p>
        </p:txBody>
      </p:sp>
      <p:sp>
        <p:nvSpPr>
          <p:cNvPr id="6" name="Slide Number Placeholder 5"/>
          <p:cNvSpPr>
            <a:spLocks noGrp="1"/>
          </p:cNvSpPr>
          <p:nvPr>
            <p:ph type="sldNum" sz="quarter" idx="12"/>
          </p:nvPr>
        </p:nvSpPr>
        <p:spPr/>
        <p:txBody>
          <a:bodyPr/>
          <a:lstStyle/>
          <a:p>
            <a:fld id="{A881F5A3-1005-4072-9683-BF5A54A406CA}" type="slidenum">
              <a:rPr lang="fr-FR" smtClean="0"/>
              <a:t>‹#›</a:t>
            </a:fld>
            <a:endParaRPr lang="fr-FR"/>
          </a:p>
        </p:txBody>
      </p:sp>
      <p:pic>
        <p:nvPicPr>
          <p:cNvPr id="7" name="Imag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2601310"/>
          </a:xfrm>
          <a:prstGeom prst="rect">
            <a:avLst/>
          </a:prstGeom>
        </p:spPr>
      </p:pic>
      <p:pic>
        <p:nvPicPr>
          <p:cNvPr id="8" name="Imag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5387" y="805457"/>
            <a:ext cx="2712677" cy="990396"/>
          </a:xfrm>
          <a:prstGeom prst="rect">
            <a:avLst/>
          </a:prstGeom>
        </p:spPr>
      </p:pic>
      <p:sp>
        <p:nvSpPr>
          <p:cNvPr id="10" name="Triangle isocèle 9"/>
          <p:cNvSpPr/>
          <p:nvPr userDrawn="1"/>
        </p:nvSpPr>
        <p:spPr>
          <a:xfrm rot="5400000">
            <a:off x="-200471" y="4044696"/>
            <a:ext cx="775743" cy="374802"/>
          </a:xfrm>
          <a:prstGeom prst="triangle">
            <a:avLst/>
          </a:prstGeom>
          <a:solidFill>
            <a:srgbClr val="E73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3" name="Connecteur droit 12"/>
          <p:cNvCxnSpPr/>
          <p:nvPr userDrawn="1"/>
        </p:nvCxnSpPr>
        <p:spPr>
          <a:xfrm flipV="1">
            <a:off x="3465302" y="1561679"/>
            <a:ext cx="5678698" cy="723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2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Triangle isocèle 6"/>
          <p:cNvSpPr/>
          <p:nvPr userDrawn="1"/>
        </p:nvSpPr>
        <p:spPr>
          <a:xfrm rot="5400000">
            <a:off x="-197872" y="6290409"/>
            <a:ext cx="775743" cy="374802"/>
          </a:xfrm>
          <a:prstGeom prst="triangle">
            <a:avLst/>
          </a:prstGeom>
          <a:solidFill>
            <a:srgbClr val="E73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Slide Number Placeholder 5"/>
          <p:cNvSpPr>
            <a:spLocks noGrp="1"/>
          </p:cNvSpPr>
          <p:nvPr>
            <p:ph type="sldNum" sz="quarter" idx="12"/>
          </p:nvPr>
        </p:nvSpPr>
        <p:spPr>
          <a:xfrm>
            <a:off x="-46002" y="6297986"/>
            <a:ext cx="423436" cy="365125"/>
          </a:xfrm>
        </p:spPr>
        <p:txBody>
          <a:bodyPr/>
          <a:lstStyle>
            <a:lvl1pPr algn="l">
              <a:defRPr sz="1000">
                <a:solidFill>
                  <a:schemeClr val="bg1"/>
                </a:solidFill>
                <a:latin typeface="Klinic Slab Bold" pitchFamily="50" charset="0"/>
              </a:defRPr>
            </a:lvl1pPr>
          </a:lstStyle>
          <a:p>
            <a:fld id="{A881F5A3-1005-4072-9683-BF5A54A406CA}" type="slidenum">
              <a:rPr lang="fr-FR" smtClean="0"/>
              <a:pPr/>
              <a:t>‹#›</a:t>
            </a:fld>
            <a:endParaRPr lang="fr-FR"/>
          </a:p>
        </p:txBody>
      </p:sp>
      <p:pic>
        <p:nvPicPr>
          <p:cNvPr id="8" name="Imag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49074" y="6314176"/>
            <a:ext cx="1002532" cy="390207"/>
          </a:xfrm>
          <a:prstGeom prst="rect">
            <a:avLst/>
          </a:prstGeom>
        </p:spPr>
      </p:pic>
      <p:cxnSp>
        <p:nvCxnSpPr>
          <p:cNvPr id="9" name="Connecteur droit 8"/>
          <p:cNvCxnSpPr/>
          <p:nvPr userDrawn="1"/>
        </p:nvCxnSpPr>
        <p:spPr>
          <a:xfrm>
            <a:off x="-10638" y="358701"/>
            <a:ext cx="324000" cy="26"/>
          </a:xfrm>
          <a:prstGeom prst="line">
            <a:avLst/>
          </a:prstGeom>
          <a:ln w="19050">
            <a:solidFill>
              <a:srgbClr val="E832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0701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4500"/>
            </a:lvl1pPr>
          </a:lstStyle>
          <a:p>
            <a:r>
              <a:rPr lang="fr-FR"/>
              <a:t>Modifiez le style du titre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Modifier le style des sous-titres du masque</a:t>
            </a:r>
            <a:endParaRPr lang="en-US"/>
          </a:p>
        </p:txBody>
      </p:sp>
      <p:sp>
        <p:nvSpPr>
          <p:cNvPr id="4" name="Date Placeholder 3"/>
          <p:cNvSpPr>
            <a:spLocks noGrp="1"/>
          </p:cNvSpPr>
          <p:nvPr>
            <p:ph type="dt" sz="half" idx="10"/>
          </p:nvPr>
        </p:nvSpPr>
        <p:spPr/>
        <p:txBody>
          <a:bodyPr/>
          <a:lstStyle/>
          <a:p>
            <a:endParaRPr lang="fr-FR"/>
          </a:p>
        </p:txBody>
      </p:sp>
      <p:sp>
        <p:nvSpPr>
          <p:cNvPr id="5" name="Footer Placeholder 4"/>
          <p:cNvSpPr>
            <a:spLocks noGrp="1"/>
          </p:cNvSpPr>
          <p:nvPr>
            <p:ph type="ftr" sz="quarter" idx="11"/>
          </p:nvPr>
        </p:nvSpPr>
        <p:spPr/>
        <p:txBody>
          <a:bodyPr/>
          <a:lstStyle/>
          <a:p>
            <a:r>
              <a:rPr lang="fr-FR"/>
              <a:t>Webinaires Science ouverte</a:t>
            </a:r>
          </a:p>
        </p:txBody>
      </p:sp>
      <p:sp>
        <p:nvSpPr>
          <p:cNvPr id="6" name="Slide Number Placeholder 5"/>
          <p:cNvSpPr>
            <a:spLocks noGrp="1"/>
          </p:cNvSpPr>
          <p:nvPr>
            <p:ph type="sldNum" sz="quarter" idx="12"/>
          </p:nvPr>
        </p:nvSpPr>
        <p:spPr/>
        <p:txBody>
          <a:bodyPr/>
          <a:lstStyle/>
          <a:p>
            <a:fld id="{FE0F3141-A27E-4A6C-A8B5-0ADBE6C4249A}" type="slidenum">
              <a:rPr lang="fr-FR" smtClean="0"/>
              <a:t>‹#›</a:t>
            </a:fld>
            <a:endParaRPr lang="fr-FR"/>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2601310"/>
          </a:xfrm>
          <a:prstGeom prst="rect">
            <a:avLst/>
          </a:prstGeom>
        </p:spPr>
      </p:pic>
      <p:pic>
        <p:nvPicPr>
          <p:cNvPr id="8" name="Imag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388" y="805457"/>
            <a:ext cx="2712677" cy="990396"/>
          </a:xfrm>
          <a:prstGeom prst="rect">
            <a:avLst/>
          </a:prstGeom>
        </p:spPr>
      </p:pic>
      <p:sp>
        <p:nvSpPr>
          <p:cNvPr id="10" name="Triangle isocèle 9"/>
          <p:cNvSpPr/>
          <p:nvPr/>
        </p:nvSpPr>
        <p:spPr>
          <a:xfrm rot="5400000">
            <a:off x="-200471" y="4044696"/>
            <a:ext cx="775743" cy="374802"/>
          </a:xfrm>
          <a:prstGeom prst="triangle">
            <a:avLst/>
          </a:prstGeom>
          <a:solidFill>
            <a:srgbClr val="E73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cxnSp>
        <p:nvCxnSpPr>
          <p:cNvPr id="13" name="Connecteur droit 12"/>
          <p:cNvCxnSpPr/>
          <p:nvPr/>
        </p:nvCxnSpPr>
        <p:spPr>
          <a:xfrm flipV="1">
            <a:off x="3465303" y="1561681"/>
            <a:ext cx="5678698" cy="723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042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Triangle isocèle 6"/>
          <p:cNvSpPr/>
          <p:nvPr/>
        </p:nvSpPr>
        <p:spPr>
          <a:xfrm rot="5400000">
            <a:off x="-197871" y="6290409"/>
            <a:ext cx="775743" cy="374802"/>
          </a:xfrm>
          <a:prstGeom prst="triangle">
            <a:avLst/>
          </a:prstGeom>
          <a:solidFill>
            <a:srgbClr val="E73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
        <p:nvSpPr>
          <p:cNvPr id="6" name="Slide Number Placeholder 5"/>
          <p:cNvSpPr>
            <a:spLocks noGrp="1"/>
          </p:cNvSpPr>
          <p:nvPr>
            <p:ph type="sldNum" sz="quarter" idx="12"/>
          </p:nvPr>
        </p:nvSpPr>
        <p:spPr>
          <a:xfrm>
            <a:off x="-46002" y="6297988"/>
            <a:ext cx="423436" cy="365125"/>
          </a:xfrm>
        </p:spPr>
        <p:txBody>
          <a:bodyPr/>
          <a:lstStyle>
            <a:lvl1pPr algn="l">
              <a:defRPr sz="750">
                <a:solidFill>
                  <a:schemeClr val="bg1"/>
                </a:solidFill>
                <a:latin typeface="Klinic Slab Bold" pitchFamily="50" charset="0"/>
              </a:defRPr>
            </a:lvl1pPr>
          </a:lstStyle>
          <a:p>
            <a:fld id="{FE0F3141-A27E-4A6C-A8B5-0ADBE6C4249A}" type="slidenum">
              <a:rPr lang="fr-FR" smtClean="0"/>
              <a:t>‹#›</a:t>
            </a:fld>
            <a:endParaRPr lang="fr-FR"/>
          </a:p>
        </p:txBody>
      </p:sp>
      <p:pic>
        <p:nvPicPr>
          <p:cNvPr id="8" name="Imag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49075" y="6314178"/>
            <a:ext cx="1002532" cy="390207"/>
          </a:xfrm>
          <a:prstGeom prst="rect">
            <a:avLst/>
          </a:prstGeom>
        </p:spPr>
      </p:pic>
      <p:cxnSp>
        <p:nvCxnSpPr>
          <p:cNvPr id="9" name="Connecteur droit 8"/>
          <p:cNvCxnSpPr/>
          <p:nvPr/>
        </p:nvCxnSpPr>
        <p:spPr>
          <a:xfrm>
            <a:off x="-10638" y="358701"/>
            <a:ext cx="324000" cy="26"/>
          </a:xfrm>
          <a:prstGeom prst="line">
            <a:avLst/>
          </a:prstGeom>
          <a:ln w="19050">
            <a:solidFill>
              <a:srgbClr val="E832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8589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Webinaires Science ouverte</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81F5A3-1005-4072-9683-BF5A54A406CA}" type="slidenum">
              <a:rPr lang="fr-FR" smtClean="0"/>
              <a:t>‹#›</a:t>
            </a:fld>
            <a:endParaRPr lang="fr-FR"/>
          </a:p>
        </p:txBody>
      </p:sp>
    </p:spTree>
    <p:extLst>
      <p:ext uri="{BB962C8B-B14F-4D97-AF65-F5344CB8AC3E}">
        <p14:creationId xmlns:p14="http://schemas.microsoft.com/office/powerpoint/2010/main" val="221094444"/>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r-FR"/>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fr-FR"/>
              <a:t>Webinaires Science ouverte</a:t>
            </a:r>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881F5A3-1005-4072-9683-BF5A54A406CA}" type="slidenum">
              <a:rPr lang="fr-FR" smtClean="0"/>
              <a:t>‹#›</a:t>
            </a:fld>
            <a:endParaRPr lang="fr-FR"/>
          </a:p>
        </p:txBody>
      </p:sp>
    </p:spTree>
    <p:extLst>
      <p:ext uri="{BB962C8B-B14F-4D97-AF65-F5344CB8AC3E}">
        <p14:creationId xmlns:p14="http://schemas.microsoft.com/office/powerpoint/2010/main" val="418917029"/>
      </p:ext>
    </p:extLst>
  </p:cSld>
  <p:clrMap bg1="lt1" tx1="dk1" bg2="lt2" tx2="dk2" accent1="accent1" accent2="accent2" accent3="accent3" accent4="accent4" accent5="accent5" accent6="accent6" hlink="hlink" folHlink="folHlink"/>
  <p:sldLayoutIdLst>
    <p:sldLayoutId id="2147483664" r:id="rId1"/>
    <p:sldLayoutId id="2147483665" r:id="rId2"/>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unil.ch/files/live/sites/openscience/files/Donnees_de_recherche/Images/Cycle_Vie_Donnees_V3.jpg"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dmp.opidor.fr/public_templates"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suiviprojets.anr.fr/coheriscrm/Login?setFocus=LoginMainTuLib"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dmp.opidor.fr/"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hyperlink" Target="https://dmp.opidor.fr/"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hyperlink" Target="https://dmponline.dcc.ac.uk/" TargetMode="External"/><Relationship Id="rId4" Type="http://schemas.openxmlformats.org/officeDocument/2006/relationships/hyperlink" Target="http://www.inist.fr/"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argos.openaire.eu/splash/"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hyperlink" Target="https://www.openaire.eu/"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dmp.opidor.fr/"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8" Type="http://schemas.openxmlformats.org/officeDocument/2006/relationships/hyperlink" Target="https://hal.umontpellier.fr/" TargetMode="External"/><Relationship Id="rId3" Type="http://schemas.openxmlformats.org/officeDocument/2006/relationships/hyperlink" Target="https://zenodo.org/" TargetMode="External"/><Relationship Id="rId7" Type="http://schemas.openxmlformats.org/officeDocument/2006/relationships/hyperlink" Target="https://phaidra.univie.ac.at/view/o:1140797"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hyperlink" Target="https://dmponline.dcc.ac.uk/public_plans" TargetMode="External"/><Relationship Id="rId5" Type="http://schemas.openxmlformats.org/officeDocument/2006/relationships/hyperlink" Target="https://dmptool.org/public_plans" TargetMode="External"/><Relationship Id="rId4" Type="http://schemas.openxmlformats.org/officeDocument/2006/relationships/hyperlink" Target="https://dmp.opidor.fr/public_plans" TargetMode="External"/><Relationship Id="rId9" Type="http://schemas.openxmlformats.org/officeDocument/2006/relationships/hyperlink" Target="https://riojournal.com/"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openscience.pasteur.fr/2021/05/18/comment-mettre-en-place-un-plan-de-gestion-des-logiciels/"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hyperlink" Target="https://bibliotheques.edu.umontpellier.fr/2022/02/21/webinaire-peer-community-in-une-alternative-gratuite-pour-evaluer-valider-et-publier-les-preprints-intervenants-denis-bourguet-et-thomas-guillemaud-inrae-et-peer-community-in/" TargetMode="External"/><Relationship Id="rId2" Type="http://schemas.openxmlformats.org/officeDocument/2006/relationships/hyperlink" Target="https://bibliotheques.edu.umontpellier.fr/2022/02/21/webinaire-creer-son-idhal-et-son-cv-dans-hal-en-lien-avec-orcid/" TargetMode="External"/><Relationship Id="rId1" Type="http://schemas.openxmlformats.org/officeDocument/2006/relationships/slideLayout" Target="../slideLayouts/slideLayout2.xml"/><Relationship Id="rId4" Type="http://schemas.openxmlformats.org/officeDocument/2006/relationships/hyperlink" Target="https://bibliotheques.edu.umontpellier.fr/science-ouverte/"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mailto:donnees-recherche@umontpellier.fr" TargetMode="External"/><Relationship Id="rId2" Type="http://schemas.openxmlformats.org/officeDocument/2006/relationships/hyperlink" Target="mailto:hal-assistance@umontpellier.fr" TargetMode="External"/><Relationship Id="rId1" Type="http://schemas.openxmlformats.org/officeDocument/2006/relationships/slideLayout" Target="../slideLayouts/slideLayout2.xml"/><Relationship Id="rId4" Type="http://schemas.openxmlformats.org/officeDocument/2006/relationships/hyperlink" Target="mailto:laure.lefrancois@umontpellier.fr"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s://www.ouvrirlascience.fr/deuxieme-plan-national-pour-la-science-ouverte/" TargetMode="External"/><Relationship Id="rId13" Type="http://schemas.openxmlformats.org/officeDocument/2006/relationships/hyperlink" Target="https://datapartage.inrae.fr/Gerer/Rediger-un-PGD/Exemples-de-plans" TargetMode="External"/><Relationship Id="rId3" Type="http://schemas.openxmlformats.org/officeDocument/2006/relationships/hyperlink" Target="https://doranum.fr/" TargetMode="External"/><Relationship Id="rId7" Type="http://schemas.openxmlformats.org/officeDocument/2006/relationships/hyperlink" Target="https://datapartage.inrae.fr/Gerer/Cycle-de-la-donnee" TargetMode="External"/><Relationship Id="rId12" Type="http://schemas.openxmlformats.org/officeDocument/2006/relationships/hyperlink" Target="https://doranum.fr/stockage-archivage/conseils-pour-lorganisation-des-donnees/"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hyperlink" Target="https://openscience.pasteur.fr/2021/05/18/comment-mettre-en-place-un-plan-de-gestion-des-logiciels/" TargetMode="External"/><Relationship Id="rId11" Type="http://schemas.openxmlformats.org/officeDocument/2006/relationships/hyperlink" Target="https://doranum.fr/enjeux-benefices/parcours-interactif-sur-la-gestion-des-donnees-de-la-recherche/" TargetMode="External"/><Relationship Id="rId5" Type="http://schemas.openxmlformats.org/officeDocument/2006/relationships/hyperlink" Target="https://doranum.fr/plan-gestion-donnees-dmp/" TargetMode="External"/><Relationship Id="rId10" Type="http://schemas.openxmlformats.org/officeDocument/2006/relationships/hyperlink" Target="https://anr.fr/fr/pa2022/" TargetMode="External"/><Relationship Id="rId4" Type="http://schemas.openxmlformats.org/officeDocument/2006/relationships/hyperlink" Target="https://doranum.fr/enjeux-benefices/principes-fair/" TargetMode="External"/><Relationship Id="rId9" Type="http://schemas.openxmlformats.org/officeDocument/2006/relationships/hyperlink" Target="https://www.enseignementsup-recherche.gouv.fr/cid159462/la-feuille-de-route-2021-2024-du-mesri-sur-la-politique-des-donnees-des-algorithmes-et-des-codes-sources.html"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fosteropenscience.eu/foster-taxonomy/open-science-definitio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ouvrirlascience.fr/category/science_ouverte/"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www.legifrance.gouv.fr/jorf/article_jo/JORFARTI000033202841" TargetMode="External"/><Relationship Id="rId13" Type="http://schemas.openxmlformats.org/officeDocument/2006/relationships/hyperlink" Target="https://anr.fr/fr/lanr/engagements/la-science-ouverte/" TargetMode="External"/><Relationship Id="rId3" Type="http://schemas.openxmlformats.org/officeDocument/2006/relationships/hyperlink" Target="https://arxiv.org/" TargetMode="External"/><Relationship Id="rId7" Type="http://schemas.openxmlformats.org/officeDocument/2006/relationships/hyperlink" Target="https://www.ouvrirlascience.fr/category/science-ouverte/pnso/" TargetMode="External"/><Relationship Id="rId12" Type="http://schemas.openxmlformats.org/officeDocument/2006/relationships/hyperlink" Target="https://www.coalition-s.org/principes-du-plan-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www.budapestopenaccessinitiative.org/read/" TargetMode="External"/><Relationship Id="rId11" Type="http://schemas.openxmlformats.org/officeDocument/2006/relationships/hyperlink" Target="https://www.ouvrirlascience.fr/plan-national-pour-la-science-ouverte/" TargetMode="External"/><Relationship Id="rId5" Type="http://schemas.openxmlformats.org/officeDocument/2006/relationships/hyperlink" Target="https://creativecommons.org/licenses/?lang=fr-FR" TargetMode="External"/><Relationship Id="rId15" Type="http://schemas.openxmlformats.org/officeDocument/2006/relationships/hyperlink" Target="https://www.ouvrirlascience.fr/recherche-data-gouv-plateforme-nationale-federee-des-donnees-de-la-recherche/" TargetMode="External"/><Relationship Id="rId10" Type="http://schemas.openxmlformats.org/officeDocument/2006/relationships/hyperlink" Target="https://dmp.opidor.fr/" TargetMode="External"/><Relationship Id="rId4" Type="http://schemas.openxmlformats.org/officeDocument/2006/relationships/hyperlink" Target="https://hal.archives-ouvertes.fr/" TargetMode="External"/><Relationship Id="rId9" Type="http://schemas.openxmlformats.org/officeDocument/2006/relationships/hyperlink" Target="https://www.government.nl/topics/science/documents/reports/2016/04/04/amsterdam-call-for-action-on-open-science" TargetMode="External"/><Relationship Id="rId14" Type="http://schemas.openxmlformats.org/officeDocument/2006/relationships/hyperlink" Target="https://sfdora.org/" TargetMode="Externa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ouvrirlascience.fr/ouverture-des-donnees-de-recherche-guide-danalyse-du-cadre-juridique-en-france-v2/"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data.ird.fr/utiliser-des-donnees/"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25387" y="3154879"/>
            <a:ext cx="8108830" cy="3077766"/>
          </a:xfrm>
          <a:prstGeom prst="rect">
            <a:avLst/>
          </a:prstGeom>
          <a:noFill/>
        </p:spPr>
        <p:txBody>
          <a:bodyPr wrap="square" lIns="91440" tIns="45720" rIns="91440" bIns="45720" rtlCol="0" anchor="t">
            <a:spAutoFit/>
          </a:bodyPr>
          <a:lstStyle/>
          <a:p>
            <a:r>
              <a:rPr lang="fr-FR" sz="2600">
                <a:solidFill>
                  <a:srgbClr val="34495E"/>
                </a:solidFill>
                <a:latin typeface="Klinic Slab Bold"/>
              </a:rPr>
              <a:t>Pourquoi rédiger un Plan de Gestion de Données ?</a:t>
            </a:r>
            <a:endParaRPr lang="en-US">
              <a:cs typeface="Calibri" panose="020F0502020204030204"/>
            </a:endParaRPr>
          </a:p>
          <a:p>
            <a:endParaRPr lang="pt-BR">
              <a:solidFill>
                <a:srgbClr val="000000"/>
              </a:solidFill>
              <a:latin typeface="Calibri" panose="020F0502020204030204"/>
              <a:ea typeface="Open Sans Condensed Light" panose="020B0306030504020204" pitchFamily="34" charset="0"/>
              <a:cs typeface="Calibri" panose="020F0502020204030204"/>
            </a:endParaRPr>
          </a:p>
          <a:p>
            <a:endParaRPr lang="pt-BR">
              <a:solidFill>
                <a:srgbClr val="34495E"/>
              </a:solidFill>
              <a:latin typeface="Open Sans Condensed Light"/>
              <a:ea typeface="Open Sans Condensed Light" panose="020B0306030504020204" pitchFamily="34" charset="0"/>
              <a:cs typeface="Open Sans Condensed Light" panose="020B0306030504020204" pitchFamily="34" charset="0"/>
            </a:endParaRPr>
          </a:p>
          <a:p>
            <a:r>
              <a:rPr lang="pt-BR" sz="2000" err="1">
                <a:solidFill>
                  <a:srgbClr val="34495E"/>
                </a:solidFill>
                <a:latin typeface="Open Sans Condensed Light"/>
                <a:ea typeface="Open Sans Condensed Light" panose="020B0306030504020204" pitchFamily="34" charset="0"/>
                <a:cs typeface="Open Sans Condensed Light" panose="020B0306030504020204" pitchFamily="34" charset="0"/>
              </a:rPr>
              <a:t>Webinaire</a:t>
            </a:r>
            <a:r>
              <a:rPr lang="pt-BR" sz="2000">
                <a:solidFill>
                  <a:srgbClr val="34495E"/>
                </a:solidFill>
                <a:latin typeface="Open Sans Condensed Light"/>
                <a:ea typeface="Open Sans Condensed Light" panose="020B0306030504020204" pitchFamily="34" charset="0"/>
                <a:cs typeface="Open Sans Condensed Light" panose="020B0306030504020204" pitchFamily="34" charset="0"/>
              </a:rPr>
              <a:t> </a:t>
            </a:r>
            <a:r>
              <a:rPr lang="pt-BR" sz="2000" err="1">
                <a:solidFill>
                  <a:srgbClr val="34495E"/>
                </a:solidFill>
                <a:latin typeface="Open Sans Condensed Light"/>
                <a:ea typeface="Open Sans Condensed Light" panose="020B0306030504020204" pitchFamily="34" charset="0"/>
                <a:cs typeface="Open Sans Condensed Light" panose="020B0306030504020204" pitchFamily="34" charset="0"/>
              </a:rPr>
              <a:t>du</a:t>
            </a:r>
            <a:r>
              <a:rPr lang="pt-BR" sz="2000">
                <a:solidFill>
                  <a:srgbClr val="34495E"/>
                </a:solidFill>
                <a:latin typeface="Open Sans Condensed Light"/>
                <a:ea typeface="Open Sans Condensed Light" panose="020B0306030504020204" pitchFamily="34" charset="0"/>
                <a:cs typeface="Open Sans Condensed Light" panose="020B0306030504020204" pitchFamily="34" charset="0"/>
              </a:rPr>
              <a:t> 15 </a:t>
            </a:r>
            <a:r>
              <a:rPr lang="pt-BR" sz="2000" err="1">
                <a:solidFill>
                  <a:srgbClr val="34495E"/>
                </a:solidFill>
                <a:latin typeface="Open Sans Condensed Light"/>
                <a:cs typeface="Calibri" panose="020F0502020204030204"/>
              </a:rPr>
              <a:t>mars</a:t>
            </a:r>
            <a:r>
              <a:rPr lang="pt-BR" sz="2000">
                <a:solidFill>
                  <a:srgbClr val="34495E"/>
                </a:solidFill>
                <a:latin typeface="Open Sans Condensed Light"/>
                <a:cs typeface="Calibri" panose="020F0502020204030204"/>
              </a:rPr>
              <a:t> 2022</a:t>
            </a:r>
            <a:endParaRPr lang="pt-BR" sz="2000" b="1">
              <a:solidFill>
                <a:srgbClr val="34495E"/>
              </a:solidFill>
              <a:latin typeface="Open Sans Condensed Light"/>
              <a:cs typeface="Calibri" panose="020F0502020204030204"/>
            </a:endParaRPr>
          </a:p>
          <a:p>
            <a:endParaRPr lang="pt-BR" sz="2000">
              <a:solidFill>
                <a:srgbClr val="34495E"/>
              </a:solidFill>
              <a:latin typeface="Open Sans Condensed Light"/>
              <a:ea typeface="Open Sans Condensed Light" panose="020B0306030504020204" pitchFamily="34" charset="0"/>
              <a:cs typeface="Open Sans Condensed Light" panose="020B0306030504020204" pitchFamily="34" charset="0"/>
            </a:endParaRPr>
          </a:p>
          <a:p>
            <a:r>
              <a:rPr lang="pt-BR" sz="2000">
                <a:solidFill>
                  <a:srgbClr val="34495E"/>
                </a:solidFill>
                <a:ea typeface="+mn-lt"/>
                <a:cs typeface="+mn-lt"/>
              </a:rPr>
              <a:t>Equipe d'</a:t>
            </a:r>
            <a:r>
              <a:rPr lang="pt-BR" sz="2000" err="1">
                <a:solidFill>
                  <a:srgbClr val="34495E"/>
                </a:solidFill>
                <a:ea typeface="+mn-lt"/>
                <a:cs typeface="+mn-lt"/>
              </a:rPr>
              <a:t>Appui</a:t>
            </a:r>
            <a:r>
              <a:rPr lang="pt-BR" sz="2000">
                <a:solidFill>
                  <a:srgbClr val="34495E"/>
                </a:solidFill>
                <a:ea typeface="+mn-lt"/>
                <a:cs typeface="+mn-lt"/>
              </a:rPr>
              <a:t> à </a:t>
            </a:r>
            <a:r>
              <a:rPr lang="pt-BR" sz="2000" err="1">
                <a:solidFill>
                  <a:srgbClr val="34495E"/>
                </a:solidFill>
                <a:ea typeface="+mn-lt"/>
                <a:cs typeface="+mn-lt"/>
              </a:rPr>
              <a:t>la</a:t>
            </a:r>
            <a:r>
              <a:rPr lang="pt-BR" sz="2000">
                <a:solidFill>
                  <a:srgbClr val="34495E"/>
                </a:solidFill>
                <a:ea typeface="+mn-lt"/>
                <a:cs typeface="+mn-lt"/>
              </a:rPr>
              <a:t> Science </a:t>
            </a:r>
            <a:r>
              <a:rPr lang="pt-BR" sz="2000" err="1">
                <a:solidFill>
                  <a:srgbClr val="34495E"/>
                </a:solidFill>
                <a:ea typeface="+mn-lt"/>
                <a:cs typeface="+mn-lt"/>
              </a:rPr>
              <a:t>Ouverte</a:t>
            </a:r>
            <a:r>
              <a:rPr lang="pt-BR" sz="2000">
                <a:solidFill>
                  <a:srgbClr val="34495E"/>
                </a:solidFill>
                <a:ea typeface="+mn-lt"/>
                <a:cs typeface="+mn-lt"/>
              </a:rPr>
              <a:t> de </a:t>
            </a:r>
            <a:r>
              <a:rPr lang="pt-BR" sz="2000" err="1">
                <a:solidFill>
                  <a:srgbClr val="34495E"/>
                </a:solidFill>
                <a:ea typeface="+mn-lt"/>
                <a:cs typeface="+mn-lt"/>
              </a:rPr>
              <a:t>l'UM</a:t>
            </a:r>
            <a:endParaRPr lang="pt-BR" sz="2000" err="1"/>
          </a:p>
          <a:p>
            <a:endParaRPr lang="pt-BR">
              <a:cs typeface="Calibri" panose="020F0502020204030204"/>
            </a:endParaRPr>
          </a:p>
          <a:p>
            <a:endParaRPr lang="pt-BR">
              <a:solidFill>
                <a:srgbClr val="34495E"/>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endParaRPr>
          </a:p>
          <a:p>
            <a:endParaRPr lang="pt-BR" i="1">
              <a:solidFill>
                <a:srgbClr val="34495E"/>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endParaRPr>
          </a:p>
          <a:p>
            <a:endParaRPr lang="fr-FR">
              <a:solidFill>
                <a:srgbClr val="34495E"/>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endParaRPr>
          </a:p>
        </p:txBody>
      </p:sp>
      <p:sp>
        <p:nvSpPr>
          <p:cNvPr id="7" name="Triangle isocèle 6"/>
          <p:cNvSpPr/>
          <p:nvPr/>
        </p:nvSpPr>
        <p:spPr>
          <a:xfrm rot="5400000">
            <a:off x="-200471" y="4044696"/>
            <a:ext cx="775743" cy="374802"/>
          </a:xfrm>
          <a:prstGeom prst="triangle">
            <a:avLst/>
          </a:prstGeom>
          <a:solidFill>
            <a:srgbClr val="E73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flipV="1">
            <a:off x="1830300" y="6373465"/>
            <a:ext cx="2541002" cy="369332"/>
          </a:xfrm>
          <a:prstGeom prst="rect">
            <a:avLst/>
          </a:prstGeom>
        </p:spPr>
        <p:txBody>
          <a:bodyPr wrap="square">
            <a:spAutoFit/>
          </a:bodyPr>
          <a:lstStyle/>
          <a:p>
            <a:r>
              <a:rPr lang="fr-FR">
                <a:solidFill>
                  <a:srgbClr val="000000"/>
                </a:solidFill>
                <a:latin typeface="Times New Roman" panose="02020603050405020304" pitchFamily="18" charset="0"/>
              </a:rPr>
              <a:t> </a:t>
            </a:r>
            <a:endParaRPr lang="fr-FR"/>
          </a:p>
        </p:txBody>
      </p:sp>
      <p:sp>
        <p:nvSpPr>
          <p:cNvPr id="5" name="Espace réservé du numéro de diapositive 4"/>
          <p:cNvSpPr>
            <a:spLocks noGrp="1"/>
          </p:cNvSpPr>
          <p:nvPr>
            <p:ph type="sldNum" sz="quarter" idx="12"/>
          </p:nvPr>
        </p:nvSpPr>
        <p:spPr/>
        <p:txBody>
          <a:bodyPr/>
          <a:lstStyle/>
          <a:p>
            <a:fld id="{A881F5A3-1005-4072-9683-BF5A54A406CA}" type="slidenum">
              <a:rPr lang="fr-FR" smtClean="0"/>
              <a:t>1</a:t>
            </a:fld>
            <a:endParaRPr lang="fr-FR"/>
          </a:p>
        </p:txBody>
      </p:sp>
      <p:pic>
        <p:nvPicPr>
          <p:cNvPr id="2" name="Image 2">
            <a:extLst>
              <a:ext uri="{FF2B5EF4-FFF2-40B4-BE49-F238E27FC236}">
                <a16:creationId xmlns:a16="http://schemas.microsoft.com/office/drawing/2014/main" id="{161DA459-F912-4B34-AD0A-B4D4C9B1644A}"/>
              </a:ext>
            </a:extLst>
          </p:cNvPr>
          <p:cNvPicPr>
            <a:picLocks noChangeAspect="1"/>
          </p:cNvPicPr>
          <p:nvPr/>
        </p:nvPicPr>
        <p:blipFill>
          <a:blip r:embed="rId3"/>
          <a:stretch>
            <a:fillRect/>
          </a:stretch>
        </p:blipFill>
        <p:spPr>
          <a:xfrm>
            <a:off x="718161" y="5939700"/>
            <a:ext cx="1247775" cy="438150"/>
          </a:xfrm>
          <a:prstGeom prst="rect">
            <a:avLst/>
          </a:prstGeom>
        </p:spPr>
      </p:pic>
    </p:spTree>
    <p:extLst>
      <p:ext uri="{BB962C8B-B14F-4D97-AF65-F5344CB8AC3E}">
        <p14:creationId xmlns:p14="http://schemas.microsoft.com/office/powerpoint/2010/main" val="37683832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ce réservé du contenu 5"/>
          <p:cNvPicPr>
            <a:picLocks noGrp="1" noChangeAspect="1"/>
          </p:cNvPicPr>
          <p:nvPr>
            <p:ph idx="1"/>
          </p:nvPr>
        </p:nvPicPr>
        <p:blipFill>
          <a:blip r:embed="rId3"/>
          <a:stretch>
            <a:fillRect/>
          </a:stretch>
        </p:blipFill>
        <p:spPr>
          <a:xfrm>
            <a:off x="2444560" y="958468"/>
            <a:ext cx="4002529" cy="1359192"/>
          </a:xfrm>
          <a:prstGeom prst="rect">
            <a:avLst/>
          </a:prstGeom>
        </p:spPr>
      </p:pic>
      <p:sp>
        <p:nvSpPr>
          <p:cNvPr id="2" name="Espace réservé du numéro de diapositive 1"/>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E0F3141-A27E-4A6C-A8B5-0ADBE6C4249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10</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11" name="Rectangle 10"/>
          <p:cNvSpPr/>
          <p:nvPr/>
        </p:nvSpPr>
        <p:spPr>
          <a:xfrm>
            <a:off x="809635" y="2780197"/>
            <a:ext cx="7261859" cy="3225498"/>
          </a:xfrm>
          <a:prstGeom prst="rect">
            <a:avLst/>
          </a:prstGeom>
        </p:spPr>
        <p:txBody>
          <a:bodyPr wrap="square">
            <a:spAutoFit/>
          </a:bodyPr>
          <a:lstStyle/>
          <a:p>
            <a:pPr marL="171450" marR="0" lvl="0" indent="-171450" algn="l" defTabSz="457200" rtl="0" eaLnBrk="1" fontAlgn="auto" latinLnBrk="0" hangingPunct="1">
              <a:lnSpc>
                <a:spcPct val="90000"/>
              </a:lnSpc>
              <a:spcBef>
                <a:spcPts val="750"/>
              </a:spcBef>
              <a:spcAft>
                <a:spcPts val="0"/>
              </a:spcAft>
              <a:buClr>
                <a:srgbClr val="E75152"/>
              </a:buClr>
              <a:buSzTx/>
              <a:buFont typeface="Arial" panose="020B0604020202020204" pitchFamily="34" charset="0"/>
              <a:buChar char="•"/>
              <a:tabLst/>
              <a:defRPr/>
            </a:pPr>
            <a:r>
              <a:rPr kumimoji="0" lang="fr-FR" sz="1800" b="1"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rPr>
              <a:t>Faciles à trouver </a:t>
            </a:r>
            <a:r>
              <a:rPr kumimoji="0" lang="fr-FR" sz="1800" b="0"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rPr>
              <a:t>: dotées d’identifiants uniques et pérennes (ex. DOI), décrites par des métadonnées précises, déposées dans un entrepôt de données</a:t>
            </a:r>
          </a:p>
          <a:p>
            <a:pPr marL="257175" marR="0" lvl="0" indent="-257175" algn="l" defTabSz="457200" rtl="0" eaLnBrk="1" fontAlgn="auto" latinLnBrk="0" hangingPunct="1">
              <a:lnSpc>
                <a:spcPct val="100000"/>
              </a:lnSpc>
              <a:spcBef>
                <a:spcPts val="0"/>
              </a:spcBef>
              <a:spcAft>
                <a:spcPts val="0"/>
              </a:spcAft>
              <a:buClrTx/>
              <a:buSzTx/>
              <a:buFontTx/>
              <a:buChar char="-"/>
              <a:tabLst/>
              <a:defRPr/>
            </a:pPr>
            <a:endParaRPr kumimoji="0" lang="fr-FR" sz="1800" b="0"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endParaRPr>
          </a:p>
          <a:p>
            <a:pPr marL="171450" marR="0" lvl="0" indent="-171450" algn="l" defTabSz="457200" rtl="0" eaLnBrk="1" fontAlgn="auto" latinLnBrk="0" hangingPunct="1">
              <a:lnSpc>
                <a:spcPct val="90000"/>
              </a:lnSpc>
              <a:spcBef>
                <a:spcPts val="750"/>
              </a:spcBef>
              <a:spcAft>
                <a:spcPts val="0"/>
              </a:spcAft>
              <a:buClr>
                <a:srgbClr val="E75152"/>
              </a:buClr>
              <a:buSzTx/>
              <a:buFont typeface="Arial" panose="020B0604020202020204" pitchFamily="34" charset="0"/>
              <a:buChar char="•"/>
              <a:tabLst/>
              <a:defRPr/>
            </a:pPr>
            <a:r>
              <a:rPr kumimoji="0" lang="fr-FR" sz="1800" b="1"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rPr>
              <a:t>Accessibles</a:t>
            </a:r>
            <a:r>
              <a:rPr kumimoji="0" lang="fr-FR" sz="1800" b="0"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rPr>
              <a:t> : récupérables par des protocoles de communication standardisés, libres et ouverts, avec authentification en cas de données sensibles</a:t>
            </a:r>
          </a:p>
          <a:p>
            <a:pPr marL="257175" marR="0" lvl="0" indent="-257175" algn="l" defTabSz="457200" rtl="0" eaLnBrk="1" fontAlgn="auto" latinLnBrk="0" hangingPunct="1">
              <a:lnSpc>
                <a:spcPct val="100000"/>
              </a:lnSpc>
              <a:spcBef>
                <a:spcPts val="0"/>
              </a:spcBef>
              <a:spcAft>
                <a:spcPts val="0"/>
              </a:spcAft>
              <a:buClrTx/>
              <a:buSzTx/>
              <a:buFontTx/>
              <a:buChar char="-"/>
              <a:tabLst/>
              <a:defRPr/>
            </a:pPr>
            <a:endParaRPr kumimoji="0" lang="fr-FR" sz="1800" b="0"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endParaRPr>
          </a:p>
          <a:p>
            <a:pPr marL="171450" marR="0" lvl="0" indent="-171450" algn="l" defTabSz="457200" rtl="0" eaLnBrk="1" fontAlgn="auto" latinLnBrk="0" hangingPunct="1">
              <a:lnSpc>
                <a:spcPct val="90000"/>
              </a:lnSpc>
              <a:spcBef>
                <a:spcPts val="750"/>
              </a:spcBef>
              <a:spcAft>
                <a:spcPts val="0"/>
              </a:spcAft>
              <a:buClr>
                <a:srgbClr val="E75152"/>
              </a:buClr>
              <a:buSzTx/>
              <a:buFont typeface="Arial" panose="020B0604020202020204" pitchFamily="34" charset="0"/>
              <a:buChar char="•"/>
              <a:tabLst/>
              <a:defRPr/>
            </a:pPr>
            <a:r>
              <a:rPr kumimoji="0" lang="fr-FR" sz="1800" b="1"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rPr>
              <a:t>Interopérables</a:t>
            </a:r>
            <a:r>
              <a:rPr kumimoji="0" lang="fr-FR" sz="1800" b="0"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rPr>
              <a:t> : décrites avec un vocabulaire contrôlé permettant l’interopérabilité et les liens entre les données</a:t>
            </a:r>
          </a:p>
          <a:p>
            <a:pPr marL="257175" marR="0" lvl="0" indent="-257175" algn="l" defTabSz="457200" rtl="0" eaLnBrk="1" fontAlgn="auto" latinLnBrk="0" hangingPunct="1">
              <a:lnSpc>
                <a:spcPct val="100000"/>
              </a:lnSpc>
              <a:spcBef>
                <a:spcPts val="0"/>
              </a:spcBef>
              <a:spcAft>
                <a:spcPts val="0"/>
              </a:spcAft>
              <a:buClrTx/>
              <a:buSzTx/>
              <a:buFontTx/>
              <a:buChar char="-"/>
              <a:tabLst/>
              <a:defRPr/>
            </a:pPr>
            <a:endParaRPr kumimoji="0" lang="fr-FR" sz="1800" b="0"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endParaRPr>
          </a:p>
          <a:p>
            <a:pPr marL="171450" marR="0" lvl="0" indent="-171450" algn="l" defTabSz="457200" rtl="0" eaLnBrk="1" fontAlgn="auto" latinLnBrk="0" hangingPunct="1">
              <a:lnSpc>
                <a:spcPct val="90000"/>
              </a:lnSpc>
              <a:spcBef>
                <a:spcPts val="750"/>
              </a:spcBef>
              <a:spcAft>
                <a:spcPts val="0"/>
              </a:spcAft>
              <a:buClr>
                <a:srgbClr val="E75152"/>
              </a:buClr>
              <a:buSzTx/>
              <a:buFont typeface="Arial" panose="020B0604020202020204" pitchFamily="34" charset="0"/>
              <a:buChar char="•"/>
              <a:tabLst/>
              <a:defRPr/>
            </a:pPr>
            <a:r>
              <a:rPr kumimoji="0" lang="fr-FR" sz="1800" b="1"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rPr>
              <a:t>Réutilisables</a:t>
            </a:r>
            <a:r>
              <a:rPr kumimoji="0" lang="fr-FR" sz="1800" b="0"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rPr>
              <a:t> : publiées avec une licence d’utilisation claire et accessible, avec indication de leur provenance</a:t>
            </a:r>
          </a:p>
        </p:txBody>
      </p:sp>
      <p:sp>
        <p:nvSpPr>
          <p:cNvPr id="3" name="Titre 1">
            <a:extLst>
              <a:ext uri="{FF2B5EF4-FFF2-40B4-BE49-F238E27FC236}">
                <a16:creationId xmlns:a16="http://schemas.microsoft.com/office/drawing/2014/main" id="{FE36DE70-4137-41F5-91CA-84B07E719A25}"/>
              </a:ext>
            </a:extLst>
          </p:cNvPr>
          <p:cNvSpPr txBox="1">
            <a:spLocks/>
          </p:cNvSpPr>
          <p:nvPr/>
        </p:nvSpPr>
        <p:spPr>
          <a:xfrm>
            <a:off x="246580" y="169917"/>
            <a:ext cx="6933130" cy="36433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fr-FR" sz="2800">
                <a:solidFill>
                  <a:srgbClr val="E8324B"/>
                </a:solidFill>
                <a:latin typeface="Arial Narrow"/>
              </a:rPr>
              <a:t>I</a:t>
            </a:r>
            <a:r>
              <a:rPr kumimoji="0" lang="fr-FR" sz="2800" b="0" i="0" u="none" strike="noStrike" kern="1200" cap="none" spc="0" normalizeH="0" baseline="0" noProof="0">
                <a:ln>
                  <a:noFill/>
                </a:ln>
                <a:solidFill>
                  <a:srgbClr val="E8324B"/>
                </a:solidFill>
                <a:effectLst/>
                <a:uLnTx/>
                <a:uFillTx/>
                <a:latin typeface="Arial Narrow"/>
              </a:rPr>
              <a:t>. Données</a:t>
            </a:r>
            <a:r>
              <a:rPr kumimoji="0" lang="fr-FR" sz="2800" b="0" i="0" u="none" strike="noStrike" kern="1200" cap="none" spc="0" normalizeH="0" noProof="0">
                <a:ln>
                  <a:noFill/>
                </a:ln>
                <a:solidFill>
                  <a:srgbClr val="E8324B"/>
                </a:solidFill>
                <a:effectLst/>
                <a:uLnTx/>
                <a:uFillTx/>
                <a:latin typeface="Arial Narrow"/>
              </a:rPr>
              <a:t> de la recherche et </a:t>
            </a:r>
            <a:r>
              <a:rPr kumimoji="0" lang="fr-FR" sz="2800" b="0" i="0" u="none" strike="noStrike" kern="1200" cap="none" spc="0" normalizeH="0" baseline="0" noProof="0">
                <a:ln>
                  <a:noFill/>
                </a:ln>
                <a:solidFill>
                  <a:srgbClr val="E8324B"/>
                </a:solidFill>
                <a:effectLst/>
                <a:uLnTx/>
                <a:uFillTx/>
                <a:latin typeface="Arial Narrow"/>
              </a:rPr>
              <a:t>principes FAIR</a:t>
            </a:r>
          </a:p>
        </p:txBody>
      </p:sp>
    </p:spTree>
    <p:extLst>
      <p:ext uri="{BB962C8B-B14F-4D97-AF65-F5344CB8AC3E}">
        <p14:creationId xmlns:p14="http://schemas.microsoft.com/office/powerpoint/2010/main" val="13041090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77434" y="2126884"/>
            <a:ext cx="8177155" cy="2265005"/>
          </a:xfrm>
        </p:spPr>
        <p:txBody>
          <a:bodyPr vert="horz" lIns="68580" tIns="34290" rIns="68580" bIns="34290" rtlCol="0" anchor="t">
            <a:noAutofit/>
          </a:bodyPr>
          <a:lstStyle/>
          <a:p>
            <a:pPr marL="0" indent="0" algn="just">
              <a:buClr>
                <a:srgbClr val="E75152"/>
              </a:buClr>
              <a:buNone/>
            </a:pPr>
            <a:r>
              <a:rPr lang="fr-FR" sz="2400" b="1">
                <a:solidFill>
                  <a:srgbClr val="4A5D70"/>
                </a:solidFill>
                <a:latin typeface="Arial Narrow"/>
                <a:cs typeface="Arial"/>
              </a:rPr>
              <a:t>Le PGD ou Data Management Plan (DMP) est un document formalisé </a:t>
            </a:r>
            <a:r>
              <a:rPr lang="fr-FR" sz="2400">
                <a:solidFill>
                  <a:srgbClr val="4A5D70"/>
                </a:solidFill>
                <a:latin typeface="Arial Narrow"/>
                <a:cs typeface="Arial"/>
              </a:rPr>
              <a:t>rédigé de préférence au démarrage d'un projet de recherche </a:t>
            </a:r>
            <a:r>
              <a:rPr lang="fr-FR" sz="2400" b="1">
                <a:solidFill>
                  <a:srgbClr val="4A5D70"/>
                </a:solidFill>
                <a:latin typeface="Arial Narrow"/>
                <a:cs typeface="Arial"/>
              </a:rPr>
              <a:t>qui</a:t>
            </a:r>
            <a:r>
              <a:rPr lang="fr-FR" sz="2400">
                <a:solidFill>
                  <a:srgbClr val="4A5D70"/>
                </a:solidFill>
                <a:latin typeface="Arial Narrow"/>
                <a:cs typeface="Arial"/>
              </a:rPr>
              <a:t> </a:t>
            </a:r>
            <a:r>
              <a:rPr lang="fr-FR" sz="2400" b="1">
                <a:solidFill>
                  <a:srgbClr val="4A5D70"/>
                </a:solidFill>
                <a:latin typeface="Arial Narrow"/>
                <a:cs typeface="Arial"/>
              </a:rPr>
              <a:t>décrit la façon dont les données seront produites ou obtenues, (ré)utilisées, traitées, organisées, stockées, sécurisées, préservées, documentées, partagées</a:t>
            </a:r>
            <a:r>
              <a:rPr lang="fr-FR" sz="2400">
                <a:solidFill>
                  <a:srgbClr val="4A5D70"/>
                </a:solidFill>
                <a:latin typeface="Arial Narrow"/>
                <a:cs typeface="Arial"/>
              </a:rPr>
              <a:t>, au cours et à l’issue d’un projet, explicitant notamment leur mise à disposition.</a:t>
            </a:r>
            <a:endParaRPr lang="fr-FR" sz="2400" b="1">
              <a:solidFill>
                <a:srgbClr val="4A5D70"/>
              </a:solidFill>
              <a:latin typeface="Arial Narrow"/>
              <a:cs typeface="Arial" panose="020B0604020202020204" pitchFamily="34" charset="0"/>
            </a:endParaRPr>
          </a:p>
          <a:p>
            <a:pPr marL="0" indent="0">
              <a:buClr>
                <a:srgbClr val="E75152"/>
              </a:buClr>
              <a:buNone/>
            </a:pPr>
            <a:endParaRPr lang="fr-FR" sz="2400">
              <a:solidFill>
                <a:srgbClr val="4A5D70"/>
              </a:solidFill>
              <a:latin typeface="Arial Narrow" panose="020B0606020202030204" pitchFamily="34" charset="0"/>
              <a:cs typeface="Arial" panose="020B0604020202020204" pitchFamily="34" charset="0"/>
            </a:endParaRPr>
          </a:p>
          <a:p>
            <a:pPr marL="0" lvl="0" indent="0">
              <a:buClr>
                <a:srgbClr val="E75152"/>
              </a:buClr>
              <a:buNone/>
            </a:pPr>
            <a:endParaRPr lang="fr-FR" sz="2400">
              <a:solidFill>
                <a:srgbClr val="4A5D70"/>
              </a:solidFill>
              <a:latin typeface="Arial Narrow" panose="020B0606020202030204" pitchFamily="34" charset="0"/>
              <a:cs typeface="Arial"/>
              <a:sym typeface="Arial"/>
            </a:endParaRPr>
          </a:p>
        </p:txBody>
      </p:sp>
      <p:sp>
        <p:nvSpPr>
          <p:cNvPr id="2" name="Espace réservé du numéro de diapositive 1"/>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E0F3141-A27E-4A6C-A8B5-0ADBE6C4249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6" name="ZoneTexte 5"/>
          <p:cNvSpPr txBox="1"/>
          <p:nvPr/>
        </p:nvSpPr>
        <p:spPr>
          <a:xfrm>
            <a:off x="189444" y="99012"/>
            <a:ext cx="8108830" cy="523220"/>
          </a:xfrm>
          <a:prstGeom prst="rect">
            <a:avLst/>
          </a:prstGeom>
          <a:noFill/>
        </p:spPr>
        <p:txBody>
          <a:bodyPr wrap="square" lIns="91440" tIns="45720" rIns="91440" bIns="45720" rtlCol="0" anchor="t">
            <a:spAutoFit/>
          </a:bodyPr>
          <a:lstStyle/>
          <a:p>
            <a:r>
              <a:rPr lang="fr-FR" sz="2800">
                <a:solidFill>
                  <a:srgbClr val="E8324B"/>
                </a:solidFill>
                <a:latin typeface="Arial Narrow"/>
              </a:rPr>
              <a:t> II. Le PGD / DMP : définition</a:t>
            </a:r>
          </a:p>
        </p:txBody>
      </p:sp>
    </p:spTree>
    <p:extLst>
      <p:ext uri="{BB962C8B-B14F-4D97-AF65-F5344CB8AC3E}">
        <p14:creationId xmlns:p14="http://schemas.microsoft.com/office/powerpoint/2010/main" val="3467157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27179" y="1513175"/>
            <a:ext cx="4109294" cy="3833870"/>
          </a:xfrm>
        </p:spPr>
        <p:txBody>
          <a:bodyPr vert="horz" lIns="91440" tIns="45720" rIns="91440" bIns="45720" rtlCol="0" anchor="t">
            <a:normAutofit/>
          </a:bodyPr>
          <a:lstStyle/>
          <a:p>
            <a:pPr algn="just">
              <a:buClr>
                <a:srgbClr val="E75152"/>
              </a:buClr>
            </a:pPr>
            <a:r>
              <a:rPr lang="fr-FR" sz="2200">
                <a:solidFill>
                  <a:srgbClr val="4A5D70"/>
                </a:solidFill>
                <a:latin typeface="Arial Narrow"/>
                <a:cs typeface="Arial"/>
              </a:rPr>
              <a:t>Le PGD aide à mettre en place de </a:t>
            </a:r>
            <a:r>
              <a:rPr lang="fr-FR" sz="2200" b="1">
                <a:solidFill>
                  <a:srgbClr val="4A5D70"/>
                </a:solidFill>
                <a:latin typeface="Arial Narrow"/>
                <a:cs typeface="Arial"/>
              </a:rPr>
              <a:t>bonnes pratiques de gestion des données.</a:t>
            </a:r>
            <a:r>
              <a:rPr lang="fr-FR" sz="2200">
                <a:solidFill>
                  <a:srgbClr val="4A5D70"/>
                </a:solidFill>
                <a:latin typeface="Arial Narrow"/>
                <a:cs typeface="Arial"/>
              </a:rPr>
              <a:t> Il interroge le chercheur sur ses pratiques à chaque étape du cycle de vie des données. </a:t>
            </a:r>
            <a:endParaRPr lang="fr-FR" sz="2200">
              <a:solidFill>
                <a:srgbClr val="4A5D70"/>
              </a:solidFill>
              <a:latin typeface="Arial Narrow"/>
              <a:cs typeface="Calibri" panose="020F0502020204030204"/>
            </a:endParaRPr>
          </a:p>
          <a:p>
            <a:pPr marL="0" indent="0">
              <a:buClr>
                <a:srgbClr val="E75152"/>
              </a:buClr>
              <a:buNone/>
            </a:pPr>
            <a:endParaRPr lang="fr-FR" sz="2200">
              <a:solidFill>
                <a:srgbClr val="4A5D70"/>
              </a:solidFill>
              <a:latin typeface="Arial Narrow" panose="020B0606020202030204" pitchFamily="34" charset="0"/>
              <a:cs typeface="Arial" panose="020B0604020202020204" pitchFamily="34" charset="0"/>
            </a:endParaRPr>
          </a:p>
          <a:p>
            <a:pPr lvl="0" algn="just">
              <a:buClr>
                <a:srgbClr val="E75152"/>
              </a:buClr>
            </a:pPr>
            <a:r>
              <a:rPr lang="fr-FR" sz="2200">
                <a:solidFill>
                  <a:srgbClr val="4A5D70"/>
                </a:solidFill>
                <a:latin typeface="Arial Narrow" panose="020B0606020202030204" pitchFamily="34" charset="0"/>
                <a:cs typeface="Arial"/>
              </a:rPr>
              <a:t>Il vise à </a:t>
            </a:r>
            <a:r>
              <a:rPr lang="fr-FR" sz="2200">
                <a:solidFill>
                  <a:srgbClr val="4A5D70"/>
                </a:solidFill>
                <a:latin typeface="Arial Narrow" panose="020B0606020202030204" pitchFamily="34" charset="0"/>
                <a:cs typeface="Arial"/>
                <a:sym typeface="Arial"/>
              </a:rPr>
              <a:t>garantir </a:t>
            </a:r>
            <a:r>
              <a:rPr lang="fr-FR" sz="2200" b="1">
                <a:solidFill>
                  <a:srgbClr val="4A5D70"/>
                </a:solidFill>
                <a:latin typeface="Arial Narrow" panose="020B0606020202030204" pitchFamily="34" charset="0"/>
                <a:cs typeface="Arial"/>
                <a:sym typeface="Arial"/>
              </a:rPr>
              <a:t>des données fiables </a:t>
            </a:r>
            <a:r>
              <a:rPr lang="fr-FR" sz="2200">
                <a:solidFill>
                  <a:srgbClr val="4A5D70"/>
                </a:solidFill>
                <a:latin typeface="Arial Narrow" panose="020B0606020202030204" pitchFamily="34" charset="0"/>
                <a:cs typeface="Arial"/>
                <a:sym typeface="Arial"/>
              </a:rPr>
              <a:t>tout au long du projet, </a:t>
            </a:r>
            <a:r>
              <a:rPr lang="fr-FR" sz="2200" b="1">
                <a:solidFill>
                  <a:srgbClr val="4A5D70"/>
                </a:solidFill>
                <a:latin typeface="Arial Narrow" panose="020B0606020202030204" pitchFamily="34" charset="0"/>
                <a:cs typeface="Arial"/>
                <a:sym typeface="Arial"/>
              </a:rPr>
              <a:t>compréhensibles, disponibles et préservées </a:t>
            </a:r>
            <a:r>
              <a:rPr lang="fr-FR" sz="2200">
                <a:solidFill>
                  <a:srgbClr val="4A5D70"/>
                </a:solidFill>
                <a:latin typeface="Arial Narrow" panose="020B0606020202030204" pitchFamily="34" charset="0"/>
                <a:cs typeface="Arial"/>
                <a:sym typeface="Arial"/>
              </a:rPr>
              <a:t>sur le long terme </a:t>
            </a:r>
            <a:br>
              <a:rPr lang="fr-FR" sz="2200">
                <a:solidFill>
                  <a:srgbClr val="4A5D70"/>
                </a:solidFill>
                <a:latin typeface="Arial Narrow" panose="020B0606020202030204" pitchFamily="34" charset="0"/>
                <a:cs typeface="Arial" panose="020B0604020202020204" pitchFamily="34" charset="0"/>
              </a:rPr>
            </a:br>
            <a:r>
              <a:rPr lang="fr-FR" sz="2200">
                <a:solidFill>
                  <a:srgbClr val="4A5D70"/>
                </a:solidFill>
                <a:latin typeface="Arial Narrow" panose="020B0606020202030204" pitchFamily="34" charset="0"/>
                <a:cs typeface="Arial"/>
                <a:sym typeface="Arial"/>
              </a:rPr>
              <a:t>pour une réutilisation future.</a:t>
            </a:r>
          </a:p>
          <a:p>
            <a:endParaRPr lang="fr-FR"/>
          </a:p>
        </p:txBody>
      </p:sp>
      <p:sp>
        <p:nvSpPr>
          <p:cNvPr id="5" name="Espace réservé du numéro de diapositive 4"/>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881F5A3-1005-4072-9683-BF5A54A406C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7" name="ZoneTexte 6"/>
          <p:cNvSpPr txBox="1"/>
          <p:nvPr/>
        </p:nvSpPr>
        <p:spPr>
          <a:xfrm>
            <a:off x="5599837" y="5197004"/>
            <a:ext cx="3795824" cy="30008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srgbClr val="4A5D70"/>
                </a:solidFill>
                <a:effectLst/>
                <a:uLnTx/>
                <a:uFillTx/>
                <a:latin typeface="Arial Narrow" panose="020B0606020202030204" pitchFamily="34" charset="0"/>
                <a:ea typeface="+mn-ea"/>
                <a:cs typeface="+mn-cs"/>
              </a:rPr>
              <a:t>Source : </a:t>
            </a:r>
            <a:r>
              <a:rPr kumimoji="0" lang="fr-FR" sz="1350" b="0" i="0" u="none" strike="noStrike" kern="1200" cap="none" spc="0" normalizeH="0" baseline="0" noProof="0">
                <a:ln>
                  <a:noFill/>
                </a:ln>
                <a:solidFill>
                  <a:srgbClr val="4A5D70"/>
                </a:solidFill>
                <a:effectLst/>
                <a:uLnTx/>
                <a:uFillTx/>
                <a:latin typeface="Arial Narrow" panose="020B0606020202030204" pitchFamily="34" charset="0"/>
                <a:ea typeface="+mn-ea"/>
                <a:cs typeface="+mn-cs"/>
                <a:hlinkClick r:id="rId2"/>
              </a:rPr>
              <a:t>Université de Lausanne</a:t>
            </a:r>
            <a:endParaRPr kumimoji="0" lang="fr-FR" sz="1350" b="0" i="0" u="none" strike="noStrike" kern="1200" cap="none" spc="0" normalizeH="0" baseline="0" noProof="0">
              <a:ln>
                <a:noFill/>
              </a:ln>
              <a:solidFill>
                <a:srgbClr val="4A5D70"/>
              </a:solidFill>
              <a:effectLst/>
              <a:uLnTx/>
              <a:uFillTx/>
              <a:latin typeface="Arial Narrow" panose="020B0606020202030204" pitchFamily="34" charset="0"/>
              <a:ea typeface="+mn-ea"/>
              <a:cs typeface="+mn-cs"/>
            </a:endParaRPr>
          </a:p>
        </p:txBody>
      </p:sp>
      <p:pic>
        <p:nvPicPr>
          <p:cNvPr id="2" name="Image 1">
            <a:hlinkClick r:id="rId2"/>
          </p:cNvPr>
          <p:cNvPicPr>
            <a:picLocks noChangeAspect="1"/>
          </p:cNvPicPr>
          <p:nvPr/>
        </p:nvPicPr>
        <p:blipFill rotWithShape="1">
          <a:blip r:embed="rId3">
            <a:extLst>
              <a:ext uri="{28A0092B-C50C-407E-A947-70E740481C1C}">
                <a14:useLocalDpi xmlns:a14="http://schemas.microsoft.com/office/drawing/2010/main" val="0"/>
              </a:ext>
            </a:extLst>
          </a:blip>
          <a:srcRect t="12409" b="15167"/>
          <a:stretch/>
        </p:blipFill>
        <p:spPr>
          <a:xfrm>
            <a:off x="4396216" y="1513175"/>
            <a:ext cx="4300104" cy="3515765"/>
          </a:xfrm>
          <a:prstGeom prst="rect">
            <a:avLst/>
          </a:prstGeom>
        </p:spPr>
      </p:pic>
      <p:sp>
        <p:nvSpPr>
          <p:cNvPr id="8" name="ZoneTexte 7"/>
          <p:cNvSpPr txBox="1"/>
          <p:nvPr/>
        </p:nvSpPr>
        <p:spPr>
          <a:xfrm>
            <a:off x="189444" y="99012"/>
            <a:ext cx="8108830" cy="523220"/>
          </a:xfrm>
          <a:prstGeom prst="rect">
            <a:avLst/>
          </a:prstGeom>
          <a:noFill/>
        </p:spPr>
        <p:txBody>
          <a:bodyPr wrap="square" lIns="91440" tIns="45720" rIns="91440" bIns="45720" rtlCol="0" anchor="t">
            <a:spAutoFit/>
          </a:bodyPr>
          <a:lstStyle/>
          <a:p>
            <a:r>
              <a:rPr lang="fr-FR" sz="2800">
                <a:solidFill>
                  <a:srgbClr val="E8324B"/>
                </a:solidFill>
                <a:latin typeface="Arial Narrow"/>
              </a:rPr>
              <a:t> II. Le PGD / DMP : objectifs</a:t>
            </a:r>
          </a:p>
        </p:txBody>
      </p:sp>
    </p:spTree>
    <p:extLst>
      <p:ext uri="{BB962C8B-B14F-4D97-AF65-F5344CB8AC3E}">
        <p14:creationId xmlns:p14="http://schemas.microsoft.com/office/powerpoint/2010/main" val="1298737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881F5A3-1005-4072-9683-BF5A54A406C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13</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10" name="TextBox 9">
            <a:extLst>
              <a:ext uri="{FF2B5EF4-FFF2-40B4-BE49-F238E27FC236}">
                <a16:creationId xmlns:a16="http://schemas.microsoft.com/office/drawing/2014/main" id="{309C5367-B828-4852-ACE5-864E8A675231}"/>
              </a:ext>
            </a:extLst>
          </p:cNvPr>
          <p:cNvSpPr txBox="1"/>
          <p:nvPr/>
        </p:nvSpPr>
        <p:spPr>
          <a:xfrm>
            <a:off x="960465" y="1425383"/>
            <a:ext cx="7224183" cy="3424014"/>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just">
              <a:defRPr/>
            </a:pPr>
            <a:r>
              <a:rPr lang="fr-FR" sz="2200">
                <a:solidFill>
                  <a:srgbClr val="34495E"/>
                </a:solidFill>
                <a:latin typeface="Arial Narrow"/>
                <a:ea typeface="+mn-lt"/>
                <a:cs typeface="+mn-lt"/>
              </a:rPr>
              <a:t>Le PGD est un </a:t>
            </a:r>
            <a:r>
              <a:rPr lang="fr-FR" sz="2200" b="1">
                <a:solidFill>
                  <a:srgbClr val="34495E"/>
                </a:solidFill>
                <a:latin typeface="Arial Narrow"/>
                <a:ea typeface="+mn-lt"/>
                <a:cs typeface="+mn-lt"/>
              </a:rPr>
              <a:t>document formel</a:t>
            </a:r>
            <a:r>
              <a:rPr lang="fr-FR" sz="2200">
                <a:solidFill>
                  <a:srgbClr val="34495E"/>
                </a:solidFill>
                <a:latin typeface="Arial Narrow"/>
                <a:ea typeface="+mn-lt"/>
                <a:cs typeface="+mn-lt"/>
              </a:rPr>
              <a:t> qui décrit dans le détail les méthodes et processus de création, de fourniture, de maintenance, de conservation et de protection de données. </a:t>
            </a:r>
          </a:p>
          <a:p>
            <a:pPr algn="just">
              <a:defRPr/>
            </a:pPr>
            <a:endParaRPr lang="fr-FR" sz="2200">
              <a:solidFill>
                <a:srgbClr val="34495E"/>
              </a:solidFill>
              <a:latin typeface="Arial Narrow"/>
              <a:ea typeface="+mn-lt"/>
              <a:cs typeface="+mn-lt"/>
            </a:endParaRPr>
          </a:p>
          <a:p>
            <a:pPr algn="just">
              <a:defRPr/>
            </a:pPr>
            <a:r>
              <a:rPr lang="fr-FR" sz="2200">
                <a:solidFill>
                  <a:srgbClr val="34495E"/>
                </a:solidFill>
                <a:latin typeface="Arial Narrow"/>
                <a:ea typeface="+mn-lt"/>
                <a:cs typeface="+mn-lt"/>
              </a:rPr>
              <a:t>Ainsi, de </a:t>
            </a:r>
            <a:r>
              <a:rPr lang="fr-FR" sz="2200">
                <a:solidFill>
                  <a:srgbClr val="34495E"/>
                </a:solidFill>
                <a:latin typeface="Arial Narrow"/>
                <a:ea typeface="+mn-lt"/>
                <a:cs typeface="+mn-lt"/>
                <a:hlinkClick r:id="rId3">
                  <a:extLst>
                    <a:ext uri="{A12FA001-AC4F-418D-AE19-62706E023703}">
                      <ahyp:hlinkClr xmlns:ahyp="http://schemas.microsoft.com/office/drawing/2018/hyperlinkcolor" val="tx"/>
                    </a:ext>
                  </a:extLst>
                </a:hlinkClick>
              </a:rPr>
              <a:t>nombreux modèles</a:t>
            </a:r>
            <a:r>
              <a:rPr lang="fr-FR" sz="2200">
                <a:solidFill>
                  <a:srgbClr val="34495E"/>
                </a:solidFill>
                <a:latin typeface="Arial Narrow"/>
                <a:ea typeface="+mn-lt"/>
                <a:cs typeface="+mn-lt"/>
              </a:rPr>
              <a:t> ont été réalisés par :</a:t>
            </a:r>
          </a:p>
          <a:p>
            <a:pPr algn="just">
              <a:defRPr/>
            </a:pPr>
            <a:r>
              <a:rPr lang="fr-FR" sz="2200">
                <a:solidFill>
                  <a:srgbClr val="34495E"/>
                </a:solidFill>
                <a:latin typeface="Arial Narrow"/>
                <a:ea typeface="+mn-lt"/>
                <a:cs typeface="+mn-lt"/>
              </a:rPr>
              <a:t>- les </a:t>
            </a:r>
            <a:r>
              <a:rPr lang="fr-FR" sz="2200" b="1">
                <a:solidFill>
                  <a:srgbClr val="34495E"/>
                </a:solidFill>
                <a:latin typeface="Arial Narrow"/>
                <a:ea typeface="+mn-lt"/>
                <a:cs typeface="+mn-lt"/>
              </a:rPr>
              <a:t>financeurs</a:t>
            </a:r>
            <a:r>
              <a:rPr lang="fr-FR" sz="2200">
                <a:solidFill>
                  <a:srgbClr val="34495E"/>
                </a:solidFill>
                <a:latin typeface="Arial Narrow"/>
                <a:ea typeface="+mn-lt"/>
                <a:cs typeface="+mn-lt"/>
              </a:rPr>
              <a:t> : Science Europe, ANR...</a:t>
            </a:r>
          </a:p>
          <a:p>
            <a:pPr algn="just">
              <a:defRPr/>
            </a:pPr>
            <a:r>
              <a:rPr lang="fr-FR" sz="2200">
                <a:solidFill>
                  <a:srgbClr val="34495E"/>
                </a:solidFill>
                <a:latin typeface="Arial Narrow"/>
                <a:ea typeface="+mn-lt"/>
                <a:cs typeface="+mn-lt"/>
              </a:rPr>
              <a:t>- les </a:t>
            </a:r>
            <a:r>
              <a:rPr lang="fr-FR" sz="2200" b="1">
                <a:solidFill>
                  <a:srgbClr val="34495E"/>
                </a:solidFill>
                <a:latin typeface="Arial Narrow"/>
                <a:ea typeface="+mn-lt"/>
                <a:cs typeface="+mn-lt"/>
              </a:rPr>
              <a:t>institutions</a:t>
            </a:r>
            <a:r>
              <a:rPr lang="fr-FR" sz="2200">
                <a:solidFill>
                  <a:srgbClr val="34495E"/>
                </a:solidFill>
                <a:latin typeface="Arial Narrow"/>
                <a:ea typeface="+mn-lt"/>
                <a:cs typeface="+mn-lt"/>
              </a:rPr>
              <a:t> : l'université de Montpellier, l'INRAE... </a:t>
            </a:r>
          </a:p>
          <a:p>
            <a:pPr algn="just">
              <a:defRPr/>
            </a:pPr>
            <a:endParaRPr lang="fr-FR" sz="2200">
              <a:solidFill>
                <a:srgbClr val="34495E"/>
              </a:solidFill>
              <a:latin typeface="Arial Narrow"/>
              <a:cs typeface="Calibri"/>
            </a:endParaRPr>
          </a:p>
          <a:p>
            <a:pPr algn="just">
              <a:defRPr/>
            </a:pPr>
            <a:r>
              <a:rPr lang="fr-FR" sz="2200">
                <a:solidFill>
                  <a:srgbClr val="34495E"/>
                </a:solidFill>
                <a:latin typeface="Arial Narrow"/>
                <a:cs typeface="Calibri"/>
              </a:rPr>
              <a:t>Ces différents modèles existent en français et/ou en anglais. </a:t>
            </a:r>
          </a:p>
          <a:p>
            <a:pPr marL="0" marR="0" lvl="0" indent="0" algn="just" defTabSz="457200">
              <a:lnSpc>
                <a:spcPct val="100000"/>
              </a:lnSpc>
              <a:spcBef>
                <a:spcPts val="0"/>
              </a:spcBef>
              <a:spcAft>
                <a:spcPts val="0"/>
              </a:spcAft>
              <a:buClrTx/>
              <a:buSzTx/>
              <a:buFontTx/>
              <a:buNone/>
              <a:tabLst/>
              <a:defRPr/>
            </a:pPr>
            <a:r>
              <a:rPr kumimoji="0" lang="fr-FR" sz="2000" b="0" i="0" u="none" strike="noStrike" kern="1200" cap="none" spc="0" normalizeH="0" baseline="0" noProof="0">
                <a:ln>
                  <a:noFill/>
                </a:ln>
                <a:solidFill>
                  <a:srgbClr val="34495E"/>
                </a:solidFill>
                <a:effectLst/>
                <a:uLnTx/>
                <a:uFillTx/>
                <a:latin typeface="Arial Narrow"/>
                <a:ea typeface="+mn-ea"/>
                <a:cs typeface="Arial"/>
              </a:rPr>
              <a:t> </a:t>
            </a:r>
            <a:r>
              <a:rPr kumimoji="0" lang="fr-FR" sz="1800" b="0" i="0" u="none" strike="noStrike" kern="1200" cap="none" spc="0" normalizeH="0" baseline="0" noProof="0">
                <a:ln>
                  <a:noFill/>
                </a:ln>
                <a:solidFill>
                  <a:srgbClr val="34495E"/>
                </a:solidFill>
                <a:effectLst/>
                <a:uLnTx/>
                <a:uFillTx/>
                <a:latin typeface="Arial Narrow"/>
                <a:ea typeface="+mn-ea"/>
                <a:cs typeface="Arial"/>
              </a:rPr>
              <a:t> </a:t>
            </a:r>
            <a:r>
              <a:rPr kumimoji="0" lang="en-US" sz="1800" b="0" i="0" u="none" strike="noStrike" kern="1200" cap="none" spc="0" normalizeH="0" baseline="0" noProof="0">
                <a:ln>
                  <a:noFill/>
                </a:ln>
                <a:effectLst/>
                <a:uLnTx/>
                <a:uFillTx/>
                <a:latin typeface="Arial Narrow"/>
                <a:ea typeface="+mn-ea"/>
                <a:cs typeface="Arial"/>
              </a:rPr>
              <a:t>​</a:t>
            </a:r>
            <a:endParaRPr lang="en-US">
              <a:ea typeface="+mn-ea"/>
            </a:endParaRPr>
          </a:p>
        </p:txBody>
      </p:sp>
      <p:sp>
        <p:nvSpPr>
          <p:cNvPr id="7" name="AutoShape 2" descr="Argos"/>
          <p:cNvSpPr>
            <a:spLocks noChangeAspect="1" noChangeArrowheads="1"/>
          </p:cNvSpPr>
          <p:nvPr/>
        </p:nvSpPr>
        <p:spPr bwMode="auto">
          <a:xfrm>
            <a:off x="-1434942" y="3133582"/>
            <a:ext cx="1100614" cy="110061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ZoneTexte 13"/>
          <p:cNvSpPr txBox="1"/>
          <p:nvPr/>
        </p:nvSpPr>
        <p:spPr>
          <a:xfrm>
            <a:off x="189444" y="99012"/>
            <a:ext cx="8108830" cy="523220"/>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a:ln>
                  <a:noFill/>
                </a:ln>
                <a:solidFill>
                  <a:srgbClr val="E8324B"/>
                </a:solidFill>
                <a:effectLst/>
                <a:uLnTx/>
                <a:uFillTx/>
                <a:latin typeface="Arial Narrow"/>
              </a:rPr>
              <a:t> </a:t>
            </a:r>
            <a:r>
              <a:rPr lang="fr-FR" sz="2800">
                <a:solidFill>
                  <a:srgbClr val="E8324B"/>
                </a:solidFill>
                <a:latin typeface="Arial Narrow"/>
              </a:rPr>
              <a:t>II</a:t>
            </a:r>
            <a:r>
              <a:rPr kumimoji="0" lang="fr-FR" sz="2800" b="0" i="0" u="none" strike="noStrike" kern="1200" cap="none" spc="0" normalizeH="0" baseline="0" noProof="0">
                <a:ln>
                  <a:noFill/>
                </a:ln>
                <a:solidFill>
                  <a:srgbClr val="E8324B"/>
                </a:solidFill>
                <a:effectLst/>
                <a:uLnTx/>
                <a:uFillTx/>
                <a:latin typeface="Arial Narrow"/>
              </a:rPr>
              <a:t>. Le PGD / DMP : modèles</a:t>
            </a:r>
          </a:p>
        </p:txBody>
      </p:sp>
    </p:spTree>
    <p:extLst>
      <p:ext uri="{BB962C8B-B14F-4D97-AF65-F5344CB8AC3E}">
        <p14:creationId xmlns:p14="http://schemas.microsoft.com/office/powerpoint/2010/main" val="2271112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881F5A3-1005-4072-9683-BF5A54A406C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14</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11" name="TextBox 10">
            <a:extLst>
              <a:ext uri="{FF2B5EF4-FFF2-40B4-BE49-F238E27FC236}">
                <a16:creationId xmlns:a16="http://schemas.microsoft.com/office/drawing/2014/main" id="{0B4F2150-741D-4C88-92D0-AFCD9459C433}"/>
              </a:ext>
            </a:extLst>
          </p:cNvPr>
          <p:cNvSpPr txBox="1"/>
          <p:nvPr/>
        </p:nvSpPr>
        <p:spPr>
          <a:xfrm>
            <a:off x="927717" y="1111078"/>
            <a:ext cx="7299337" cy="4634245"/>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just">
              <a:defRPr/>
            </a:pPr>
            <a:r>
              <a:rPr lang="fr-FR" sz="2000">
                <a:solidFill>
                  <a:srgbClr val="34495E"/>
                </a:solidFill>
                <a:latin typeface="Arial Narrow"/>
                <a:cs typeface="Arial"/>
              </a:rPr>
              <a:t>Le fond reste sensiblement identique entre tous ces différents modèles (tous les aspects du cycle de vie des données sont interrogés). </a:t>
            </a:r>
          </a:p>
          <a:p>
            <a:pPr algn="just">
              <a:defRPr/>
            </a:pPr>
            <a:endParaRPr lang="fr-FR" sz="2000">
              <a:solidFill>
                <a:srgbClr val="34495E"/>
              </a:solidFill>
              <a:latin typeface="Arial Narrow"/>
              <a:cs typeface="Arial"/>
            </a:endParaRPr>
          </a:p>
          <a:p>
            <a:pPr algn="just">
              <a:defRPr/>
            </a:pPr>
            <a:r>
              <a:rPr lang="fr-FR" sz="2000">
                <a:solidFill>
                  <a:srgbClr val="34495E"/>
                </a:solidFill>
                <a:latin typeface="Arial Narrow"/>
                <a:ea typeface="+mn-lt"/>
                <a:cs typeface="Arial"/>
              </a:rPr>
              <a:t>On y retrouve les mêmes éléments : </a:t>
            </a:r>
          </a:p>
          <a:p>
            <a:pPr marL="342900" indent="-342900" algn="just">
              <a:buFont typeface="Arial"/>
              <a:buChar char="•"/>
              <a:defRPr/>
            </a:pPr>
            <a:r>
              <a:rPr lang="fr-FR" sz="2000">
                <a:solidFill>
                  <a:srgbClr val="34495E"/>
                </a:solidFill>
                <a:latin typeface="Arial Narrow"/>
                <a:ea typeface="+mn-lt"/>
                <a:cs typeface="Arial"/>
              </a:rPr>
              <a:t>Informations administratives et </a:t>
            </a:r>
            <a:r>
              <a:rPr lang="fr-FR" sz="2000" b="1">
                <a:solidFill>
                  <a:srgbClr val="34495E"/>
                </a:solidFill>
                <a:latin typeface="Arial Narrow"/>
                <a:ea typeface="+mn-lt"/>
                <a:cs typeface="Arial"/>
              </a:rPr>
              <a:t>responsabilités</a:t>
            </a:r>
          </a:p>
          <a:p>
            <a:pPr marL="342900" indent="-342900" algn="just">
              <a:buFont typeface="Arial"/>
              <a:buChar char="•"/>
              <a:defRPr/>
            </a:pPr>
            <a:r>
              <a:rPr lang="fr-FR" sz="2000">
                <a:solidFill>
                  <a:srgbClr val="34495E"/>
                </a:solidFill>
                <a:latin typeface="Arial Narrow"/>
                <a:ea typeface="+mn-lt"/>
                <a:cs typeface="Arial"/>
              </a:rPr>
              <a:t>Description des </a:t>
            </a:r>
            <a:r>
              <a:rPr lang="fr-FR" sz="2000" b="1">
                <a:solidFill>
                  <a:srgbClr val="34495E"/>
                </a:solidFill>
                <a:latin typeface="Arial Narrow"/>
                <a:ea typeface="+mn-lt"/>
                <a:cs typeface="Arial"/>
              </a:rPr>
              <a:t>données</a:t>
            </a:r>
            <a:r>
              <a:rPr lang="fr-FR" sz="2000">
                <a:solidFill>
                  <a:srgbClr val="34495E"/>
                </a:solidFill>
                <a:latin typeface="Arial Narrow"/>
                <a:ea typeface="+mn-lt"/>
                <a:cs typeface="Arial"/>
              </a:rPr>
              <a:t> et des </a:t>
            </a:r>
            <a:r>
              <a:rPr lang="fr-FR" sz="2000" b="1">
                <a:solidFill>
                  <a:srgbClr val="34495E"/>
                </a:solidFill>
                <a:latin typeface="Arial Narrow"/>
                <a:ea typeface="+mn-lt"/>
                <a:cs typeface="Arial"/>
              </a:rPr>
              <a:t>métadonnées</a:t>
            </a:r>
          </a:p>
          <a:p>
            <a:pPr marL="342900" indent="-342900" algn="just">
              <a:buFont typeface="Arial"/>
              <a:buChar char="•"/>
              <a:defRPr/>
            </a:pPr>
            <a:r>
              <a:rPr lang="fr-FR" sz="2000" b="1">
                <a:solidFill>
                  <a:srgbClr val="34495E"/>
                </a:solidFill>
                <a:latin typeface="Arial Narrow"/>
                <a:ea typeface="+mn-lt"/>
                <a:cs typeface="Arial"/>
              </a:rPr>
              <a:t>Sauvegarde et partage</a:t>
            </a:r>
            <a:r>
              <a:rPr lang="fr-FR" sz="2000">
                <a:solidFill>
                  <a:srgbClr val="34495E"/>
                </a:solidFill>
                <a:latin typeface="Arial Narrow"/>
                <a:ea typeface="+mn-lt"/>
                <a:cs typeface="Arial"/>
              </a:rPr>
              <a:t> des données </a:t>
            </a:r>
            <a:r>
              <a:rPr lang="fr-FR" sz="2000" b="1">
                <a:solidFill>
                  <a:srgbClr val="34495E"/>
                </a:solidFill>
                <a:latin typeface="Arial Narrow"/>
                <a:ea typeface="+mn-lt"/>
                <a:cs typeface="Arial"/>
              </a:rPr>
              <a:t>durant le projet</a:t>
            </a:r>
          </a:p>
          <a:p>
            <a:pPr marL="342900" indent="-342900" algn="just">
              <a:buFont typeface="Arial"/>
              <a:buChar char="•"/>
              <a:defRPr/>
            </a:pPr>
            <a:r>
              <a:rPr lang="fr-FR" sz="2000" b="1">
                <a:solidFill>
                  <a:srgbClr val="34495E"/>
                </a:solidFill>
                <a:latin typeface="Arial Narrow"/>
                <a:ea typeface="+mn-lt"/>
                <a:cs typeface="+mn-lt"/>
              </a:rPr>
              <a:t>Stockage et partage</a:t>
            </a:r>
            <a:r>
              <a:rPr lang="fr-FR" sz="2000">
                <a:solidFill>
                  <a:srgbClr val="34495E"/>
                </a:solidFill>
                <a:latin typeface="Arial Narrow"/>
                <a:ea typeface="+mn-lt"/>
                <a:cs typeface="+mn-lt"/>
              </a:rPr>
              <a:t> des données </a:t>
            </a:r>
            <a:r>
              <a:rPr lang="fr-FR" sz="2000" b="1">
                <a:solidFill>
                  <a:srgbClr val="34495E"/>
                </a:solidFill>
                <a:latin typeface="Arial Narrow"/>
                <a:ea typeface="+mn-lt"/>
                <a:cs typeface="+mn-lt"/>
              </a:rPr>
              <a:t>après le projet</a:t>
            </a:r>
          </a:p>
          <a:p>
            <a:pPr marL="342900" indent="-342900" algn="just">
              <a:buFont typeface="Arial"/>
              <a:buChar char="•"/>
              <a:defRPr/>
            </a:pPr>
            <a:r>
              <a:rPr lang="fr-FR" sz="2000" b="1">
                <a:solidFill>
                  <a:srgbClr val="34495E"/>
                </a:solidFill>
                <a:latin typeface="Arial Narrow"/>
                <a:ea typeface="+mn-lt"/>
                <a:cs typeface="+mn-lt"/>
              </a:rPr>
              <a:t>Archivage</a:t>
            </a:r>
            <a:r>
              <a:rPr lang="fr-FR" sz="2000">
                <a:solidFill>
                  <a:srgbClr val="34495E"/>
                </a:solidFill>
                <a:latin typeface="Arial Narrow"/>
                <a:ea typeface="+mn-lt"/>
                <a:cs typeface="+mn-lt"/>
              </a:rPr>
              <a:t> pérenne </a:t>
            </a:r>
          </a:p>
          <a:p>
            <a:pPr marL="342900" indent="-342900" algn="just">
              <a:buFont typeface="Arial"/>
              <a:buChar char="•"/>
              <a:defRPr/>
            </a:pPr>
            <a:r>
              <a:rPr lang="fr-FR" sz="2000" b="1">
                <a:solidFill>
                  <a:srgbClr val="34495E"/>
                </a:solidFill>
                <a:latin typeface="Arial Narrow"/>
                <a:ea typeface="+mn-lt"/>
                <a:cs typeface="+mn-lt"/>
              </a:rPr>
              <a:t>Aspects juridiques et éthiques </a:t>
            </a:r>
          </a:p>
          <a:p>
            <a:pPr algn="just">
              <a:defRPr/>
            </a:pPr>
            <a:endParaRPr lang="fr-FR">
              <a:solidFill>
                <a:srgbClr val="34495E"/>
              </a:solidFill>
              <a:latin typeface="Arial Narrow"/>
            </a:endParaRPr>
          </a:p>
          <a:p>
            <a:pPr algn="just">
              <a:defRPr/>
            </a:pPr>
            <a:r>
              <a:rPr lang="fr-FR" sz="2000">
                <a:solidFill>
                  <a:srgbClr val="34495E"/>
                </a:solidFill>
                <a:latin typeface="Arial Narrow"/>
                <a:ea typeface="+mn-lt"/>
                <a:cs typeface="+mn-lt"/>
              </a:rPr>
              <a:t>Les différences vont porter sur la </a:t>
            </a:r>
            <a:r>
              <a:rPr lang="fr-FR" sz="2000" b="1">
                <a:solidFill>
                  <a:srgbClr val="34495E"/>
                </a:solidFill>
                <a:latin typeface="Arial Narrow"/>
                <a:ea typeface="+mn-lt"/>
                <a:cs typeface="+mn-lt"/>
              </a:rPr>
              <a:t>forme</a:t>
            </a:r>
            <a:r>
              <a:rPr lang="fr-FR" sz="2000">
                <a:solidFill>
                  <a:srgbClr val="34495E"/>
                </a:solidFill>
                <a:latin typeface="Arial Narrow"/>
                <a:ea typeface="+mn-lt"/>
                <a:cs typeface="+mn-lt"/>
              </a:rPr>
              <a:t> (il y aura plus ou moins de rubriques et de questions) et sur les </a:t>
            </a:r>
            <a:r>
              <a:rPr lang="fr-FR" sz="2000" b="1">
                <a:solidFill>
                  <a:srgbClr val="34495E"/>
                </a:solidFill>
                <a:latin typeface="Arial Narrow"/>
                <a:ea typeface="+mn-lt"/>
                <a:cs typeface="+mn-lt"/>
              </a:rPr>
              <a:t>recommandations</a:t>
            </a:r>
            <a:r>
              <a:rPr lang="fr-FR" sz="2000">
                <a:solidFill>
                  <a:srgbClr val="34495E"/>
                </a:solidFill>
                <a:latin typeface="Arial Narrow"/>
                <a:ea typeface="+mn-lt"/>
                <a:cs typeface="+mn-lt"/>
              </a:rPr>
              <a:t> (qui sont ajoutées en complément du modèle pour aider à la rédaction).</a:t>
            </a:r>
            <a:endParaRPr lang="fr-FR">
              <a:solidFill>
                <a:srgbClr val="34495E"/>
              </a:solidFill>
              <a:latin typeface="Arial Narrow"/>
            </a:endParaRPr>
          </a:p>
          <a:p>
            <a:pPr algn="just">
              <a:defRPr/>
            </a:pPr>
            <a:endParaRPr lang="fr-FR" sz="2000">
              <a:solidFill>
                <a:srgbClr val="34495E"/>
              </a:solidFill>
              <a:latin typeface="Arial Narrow"/>
              <a:cs typeface="Arial"/>
            </a:endParaRPr>
          </a:p>
        </p:txBody>
      </p:sp>
      <p:sp>
        <p:nvSpPr>
          <p:cNvPr id="7" name="AutoShape 2" descr="Argos"/>
          <p:cNvSpPr>
            <a:spLocks noChangeAspect="1" noChangeArrowheads="1"/>
          </p:cNvSpPr>
          <p:nvPr/>
        </p:nvSpPr>
        <p:spPr bwMode="auto">
          <a:xfrm>
            <a:off x="-1434942" y="3133582"/>
            <a:ext cx="1100614" cy="110061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ZoneTexte 13"/>
          <p:cNvSpPr txBox="1"/>
          <p:nvPr/>
        </p:nvSpPr>
        <p:spPr>
          <a:xfrm>
            <a:off x="189444" y="99012"/>
            <a:ext cx="8108830" cy="523220"/>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a:ln>
                  <a:noFill/>
                </a:ln>
                <a:solidFill>
                  <a:srgbClr val="E8324B"/>
                </a:solidFill>
                <a:effectLst/>
                <a:uLnTx/>
                <a:uFillTx/>
                <a:latin typeface="Arial Narrow"/>
              </a:rPr>
              <a:t> </a:t>
            </a:r>
            <a:r>
              <a:rPr lang="fr-FR" sz="2800">
                <a:solidFill>
                  <a:srgbClr val="E8324B"/>
                </a:solidFill>
                <a:latin typeface="Arial Narrow"/>
              </a:rPr>
              <a:t>II</a:t>
            </a:r>
            <a:r>
              <a:rPr kumimoji="0" lang="fr-FR" sz="2800" b="0" i="0" u="none" strike="noStrike" kern="1200" cap="none" spc="0" normalizeH="0" baseline="0" noProof="0">
                <a:ln>
                  <a:noFill/>
                </a:ln>
                <a:solidFill>
                  <a:srgbClr val="E8324B"/>
                </a:solidFill>
                <a:effectLst/>
                <a:uLnTx/>
                <a:uFillTx/>
                <a:latin typeface="Arial Narrow"/>
              </a:rPr>
              <a:t>. Le PGD / DMP : </a:t>
            </a:r>
            <a:r>
              <a:rPr lang="fr-FR" sz="2800">
                <a:solidFill>
                  <a:srgbClr val="E8324B"/>
                </a:solidFill>
                <a:latin typeface="Arial Narrow"/>
              </a:rPr>
              <a:t>contenu</a:t>
            </a:r>
            <a:endParaRPr kumimoji="0" lang="fr-FR" sz="2800" b="0" i="0" u="none" strike="noStrike" kern="1200" cap="none" spc="0" normalizeH="0" baseline="0" noProof="0">
              <a:ln>
                <a:noFill/>
              </a:ln>
              <a:solidFill>
                <a:srgbClr val="E8324B"/>
              </a:solidFill>
              <a:effectLst/>
              <a:uLnTx/>
              <a:uFillTx/>
              <a:latin typeface="Arial Narrow"/>
            </a:endParaRPr>
          </a:p>
        </p:txBody>
      </p:sp>
    </p:spTree>
    <p:extLst>
      <p:ext uri="{BB962C8B-B14F-4D97-AF65-F5344CB8AC3E}">
        <p14:creationId xmlns:p14="http://schemas.microsoft.com/office/powerpoint/2010/main" val="31813011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89599" y="1552686"/>
            <a:ext cx="7961753" cy="3756881"/>
          </a:xfrm>
        </p:spPr>
        <p:txBody>
          <a:bodyPr vert="horz" lIns="68580" tIns="34290" rIns="68580" bIns="34290" rtlCol="0" anchor="t">
            <a:noAutofit/>
          </a:bodyPr>
          <a:lstStyle/>
          <a:p>
            <a:pPr marL="0" indent="0" algn="just">
              <a:buNone/>
            </a:pPr>
            <a:r>
              <a:rPr lang="fr-FR" sz="2200">
                <a:solidFill>
                  <a:srgbClr val="4A5D70"/>
                </a:solidFill>
                <a:latin typeface="Arial Narrow"/>
              </a:rPr>
              <a:t>C’est un </a:t>
            </a:r>
            <a:r>
              <a:rPr lang="fr-FR" sz="2200" b="1">
                <a:solidFill>
                  <a:srgbClr val="4A5D70"/>
                </a:solidFill>
                <a:latin typeface="Arial Narrow"/>
              </a:rPr>
              <a:t>livrable obligatoire</a:t>
            </a:r>
            <a:r>
              <a:rPr lang="fr-FR" sz="2200">
                <a:solidFill>
                  <a:srgbClr val="4A5D70"/>
                </a:solidFill>
                <a:latin typeface="Arial Narrow"/>
              </a:rPr>
              <a:t> de plus en plus demandé par les financeurs (</a:t>
            </a:r>
            <a:r>
              <a:rPr lang="fr-FR" sz="2200" b="1">
                <a:solidFill>
                  <a:srgbClr val="4A5D70"/>
                </a:solidFill>
                <a:latin typeface="Arial Narrow"/>
              </a:rPr>
              <a:t>Horizon Europe, ANR depuis 2019</a:t>
            </a:r>
            <a:r>
              <a:rPr lang="fr-FR" sz="2200">
                <a:solidFill>
                  <a:srgbClr val="4A5D70"/>
                </a:solidFill>
                <a:latin typeface="Arial Narrow"/>
              </a:rPr>
              <a:t>) pendant les projets de recherche, voire en amont, pendant le montage du projet. </a:t>
            </a:r>
            <a:endParaRPr lang="fr-FR" sz="2200">
              <a:solidFill>
                <a:srgbClr val="4A5D70"/>
              </a:solidFill>
              <a:latin typeface="Arial Narrow" panose="020B0606020202030204" pitchFamily="34" charset="0"/>
            </a:endParaRPr>
          </a:p>
          <a:p>
            <a:pPr marL="0" indent="0" algn="just">
              <a:buNone/>
            </a:pPr>
            <a:endParaRPr lang="fr-FR" sz="2200">
              <a:solidFill>
                <a:srgbClr val="4A5D70"/>
              </a:solidFill>
              <a:latin typeface="Arial Narrow" panose="020B0606020202030204" pitchFamily="34" charset="0"/>
            </a:endParaRPr>
          </a:p>
          <a:p>
            <a:pPr marL="0" indent="0" algn="just">
              <a:buNone/>
            </a:pPr>
            <a:r>
              <a:rPr lang="fr-FR" sz="2200">
                <a:solidFill>
                  <a:srgbClr val="4A5D70"/>
                </a:solidFill>
                <a:latin typeface="Arial Narrow"/>
                <a:ea typeface="+mn-lt"/>
                <a:cs typeface="+mn-lt"/>
              </a:rPr>
              <a:t>Il existe plusieurs versions pour un PGD :</a:t>
            </a:r>
            <a:endParaRPr lang="fr-FR" sz="2200">
              <a:solidFill>
                <a:srgbClr val="4A5D70"/>
              </a:solidFill>
              <a:latin typeface="Arial Narrow" panose="020B0606020202030204" pitchFamily="34" charset="0"/>
              <a:ea typeface="+mn-lt"/>
              <a:cs typeface="+mn-lt"/>
            </a:endParaRPr>
          </a:p>
          <a:p>
            <a:pPr marL="457200" indent="-457200" algn="just"/>
            <a:r>
              <a:rPr lang="fr-FR" sz="2200">
                <a:solidFill>
                  <a:srgbClr val="4A5D70"/>
                </a:solidFill>
                <a:latin typeface="Arial Narrow"/>
                <a:ea typeface="+mn-lt"/>
                <a:cs typeface="+mn-lt"/>
              </a:rPr>
              <a:t>La </a:t>
            </a:r>
            <a:r>
              <a:rPr lang="fr-FR" sz="2200" b="1">
                <a:solidFill>
                  <a:srgbClr val="4A5D70"/>
                </a:solidFill>
                <a:latin typeface="Arial Narrow"/>
                <a:ea typeface="+mn-lt"/>
                <a:cs typeface="+mn-lt"/>
              </a:rPr>
              <a:t>V1</a:t>
            </a:r>
            <a:r>
              <a:rPr lang="fr-FR" sz="2200">
                <a:solidFill>
                  <a:srgbClr val="4A5D70"/>
                </a:solidFill>
                <a:latin typeface="Arial Narrow"/>
                <a:ea typeface="+mn-lt"/>
                <a:cs typeface="+mn-lt"/>
              </a:rPr>
              <a:t> six mois après le début du projet</a:t>
            </a:r>
            <a:endParaRPr lang="fr-FR" sz="2200">
              <a:solidFill>
                <a:srgbClr val="4A5D70"/>
              </a:solidFill>
              <a:latin typeface="Arial Narrow" panose="020B0606020202030204" pitchFamily="34" charset="0"/>
              <a:ea typeface="+mn-lt"/>
              <a:cs typeface="+mn-lt"/>
            </a:endParaRPr>
          </a:p>
          <a:p>
            <a:pPr marL="457200" indent="-457200" algn="just"/>
            <a:r>
              <a:rPr lang="fr-FR" sz="2200">
                <a:solidFill>
                  <a:srgbClr val="4A5D70"/>
                </a:solidFill>
                <a:latin typeface="Arial Narrow"/>
                <a:ea typeface="+mn-lt"/>
                <a:cs typeface="+mn-lt"/>
              </a:rPr>
              <a:t>La </a:t>
            </a:r>
            <a:r>
              <a:rPr lang="fr-FR" sz="2200" b="1">
                <a:solidFill>
                  <a:srgbClr val="4A5D70"/>
                </a:solidFill>
                <a:latin typeface="Arial Narrow"/>
                <a:ea typeface="+mn-lt"/>
                <a:cs typeface="+mn-lt"/>
              </a:rPr>
              <a:t>V2</a:t>
            </a:r>
            <a:r>
              <a:rPr lang="fr-FR" sz="2200">
                <a:solidFill>
                  <a:srgbClr val="4A5D70"/>
                </a:solidFill>
                <a:latin typeface="Arial Narrow"/>
                <a:ea typeface="+mn-lt"/>
                <a:cs typeface="+mn-lt"/>
              </a:rPr>
              <a:t> intervient à mi-parcours (pour les projets de plus de 30 mois)</a:t>
            </a:r>
            <a:endParaRPr lang="fr-FR" sz="2200">
              <a:solidFill>
                <a:srgbClr val="4A5D70"/>
              </a:solidFill>
              <a:latin typeface="Arial Narrow" panose="020B0606020202030204" pitchFamily="34" charset="0"/>
              <a:ea typeface="+mn-lt"/>
              <a:cs typeface="+mn-lt"/>
            </a:endParaRPr>
          </a:p>
          <a:p>
            <a:pPr marL="457200" indent="-457200" algn="just"/>
            <a:r>
              <a:rPr lang="fr-FR" sz="2200">
                <a:solidFill>
                  <a:srgbClr val="4A5D70"/>
                </a:solidFill>
                <a:latin typeface="Arial Narrow"/>
                <a:ea typeface="+mn-lt"/>
                <a:cs typeface="+mn-lt"/>
              </a:rPr>
              <a:t>La </a:t>
            </a:r>
            <a:r>
              <a:rPr lang="fr-FR" sz="2200" b="1">
                <a:solidFill>
                  <a:srgbClr val="4A5D70"/>
                </a:solidFill>
                <a:latin typeface="Arial Narrow"/>
                <a:ea typeface="+mn-lt"/>
                <a:cs typeface="+mn-lt"/>
              </a:rPr>
              <a:t>V3</a:t>
            </a:r>
            <a:r>
              <a:rPr lang="fr-FR" sz="2200">
                <a:solidFill>
                  <a:srgbClr val="4A5D70"/>
                </a:solidFill>
                <a:latin typeface="Arial Narrow"/>
                <a:ea typeface="+mn-lt"/>
                <a:cs typeface="+mn-lt"/>
              </a:rPr>
              <a:t> à la fin du projet</a:t>
            </a:r>
            <a:endParaRPr lang="fr-FR" sz="2200">
              <a:solidFill>
                <a:srgbClr val="4A5D70"/>
              </a:solidFill>
              <a:latin typeface="Arial Narrow" panose="020B0606020202030204" pitchFamily="34" charset="0"/>
              <a:ea typeface="+mn-lt"/>
              <a:cs typeface="+mn-lt"/>
            </a:endParaRPr>
          </a:p>
          <a:p>
            <a:pPr marL="0" indent="0" algn="just">
              <a:buNone/>
            </a:pPr>
            <a:endParaRPr lang="fr-FR" sz="2200">
              <a:solidFill>
                <a:srgbClr val="4A5D70"/>
              </a:solidFill>
              <a:latin typeface="Arial Narrow" panose="020B0606020202030204" pitchFamily="34" charset="0"/>
              <a:ea typeface="+mn-lt"/>
              <a:cs typeface="+mn-lt"/>
            </a:endParaRPr>
          </a:p>
        </p:txBody>
      </p:sp>
      <p:sp>
        <p:nvSpPr>
          <p:cNvPr id="5" name="Espace réservé du numéro de diapositive 4"/>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881F5A3-1005-4072-9683-BF5A54A406C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15</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7" name="ZoneTexte 6"/>
          <p:cNvSpPr txBox="1"/>
          <p:nvPr/>
        </p:nvSpPr>
        <p:spPr>
          <a:xfrm>
            <a:off x="189444" y="99012"/>
            <a:ext cx="8108830" cy="523220"/>
          </a:xfrm>
          <a:prstGeom prst="rect">
            <a:avLst/>
          </a:prstGeom>
          <a:noFill/>
        </p:spPr>
        <p:txBody>
          <a:bodyPr wrap="square" lIns="91440" tIns="45720" rIns="91440" bIns="45720" rtlCol="0" anchor="t">
            <a:spAutoFit/>
          </a:bodyPr>
          <a:lstStyle/>
          <a:p>
            <a:r>
              <a:rPr lang="fr-FR" sz="2800">
                <a:solidFill>
                  <a:srgbClr val="E8324B"/>
                </a:solidFill>
                <a:latin typeface="Arial Narrow"/>
              </a:rPr>
              <a:t> III. Le PGD / DMP : obligations contractuelles</a:t>
            </a:r>
          </a:p>
        </p:txBody>
      </p:sp>
    </p:spTree>
    <p:extLst>
      <p:ext uri="{BB962C8B-B14F-4D97-AF65-F5344CB8AC3E}">
        <p14:creationId xmlns:p14="http://schemas.microsoft.com/office/powerpoint/2010/main" val="1959855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704421" y="1458741"/>
            <a:ext cx="7074493" cy="3467641"/>
          </a:xfrm>
        </p:spPr>
        <p:txBody>
          <a:bodyPr vert="horz" lIns="68580" tIns="34290" rIns="68580" bIns="34290" rtlCol="0" anchor="t">
            <a:normAutofit/>
          </a:bodyPr>
          <a:lstStyle/>
          <a:p>
            <a:pPr marL="0" indent="0" algn="just">
              <a:buNone/>
            </a:pPr>
            <a:r>
              <a:rPr lang="fr-FR" sz="2200">
                <a:solidFill>
                  <a:srgbClr val="4A5D70"/>
                </a:solidFill>
                <a:latin typeface="Arial Narrow"/>
                <a:ea typeface="+mn-lt"/>
                <a:cs typeface="+mn-lt"/>
              </a:rPr>
              <a:t>Les différentes versions du PGD sont à déposer sur la plateforme </a:t>
            </a:r>
            <a:r>
              <a:rPr lang="fr-FR" sz="2200" b="1">
                <a:solidFill>
                  <a:srgbClr val="4A5D70"/>
                </a:solidFill>
                <a:latin typeface="Arial Narrow"/>
                <a:ea typeface="+mn-lt"/>
                <a:cs typeface="+mn-lt"/>
                <a:hlinkClick r:id="rId3"/>
              </a:rPr>
              <a:t>Coheris</a:t>
            </a:r>
            <a:r>
              <a:rPr lang="fr-FR" sz="2200">
                <a:solidFill>
                  <a:srgbClr val="4A5D70"/>
                </a:solidFill>
                <a:latin typeface="Arial Narrow"/>
                <a:ea typeface="+mn-lt"/>
                <a:cs typeface="+mn-lt"/>
              </a:rPr>
              <a:t> : la plateforme usuelle de l'ANR. </a:t>
            </a:r>
          </a:p>
          <a:p>
            <a:pPr marL="0" indent="0" algn="just">
              <a:buNone/>
            </a:pPr>
            <a:endParaRPr lang="fr-FR" sz="2200">
              <a:solidFill>
                <a:srgbClr val="4A5D70"/>
              </a:solidFill>
              <a:latin typeface="Arial Narrow"/>
              <a:ea typeface="+mn-lt"/>
              <a:cs typeface="+mn-lt"/>
            </a:endParaRPr>
          </a:p>
          <a:p>
            <a:pPr marL="0" indent="0" algn="just">
              <a:buNone/>
            </a:pPr>
            <a:r>
              <a:rPr lang="fr-FR" sz="2200">
                <a:solidFill>
                  <a:srgbClr val="4A5D70"/>
                </a:solidFill>
                <a:latin typeface="Arial Narrow"/>
                <a:ea typeface="+mn-lt"/>
                <a:cs typeface="+mn-lt"/>
              </a:rPr>
              <a:t>A noter : pour les projets ANR 2021 et suivants, le </a:t>
            </a:r>
            <a:r>
              <a:rPr lang="fr-FR" sz="2200" b="1">
                <a:solidFill>
                  <a:srgbClr val="4A5D70"/>
                </a:solidFill>
                <a:latin typeface="Arial Narrow"/>
                <a:ea typeface="+mn-lt"/>
                <a:cs typeface="+mn-lt"/>
              </a:rPr>
              <a:t>dernier versement financier</a:t>
            </a:r>
            <a:r>
              <a:rPr lang="fr-FR" sz="2200">
                <a:solidFill>
                  <a:srgbClr val="4A5D70"/>
                </a:solidFill>
                <a:latin typeface="Arial Narrow"/>
                <a:ea typeface="+mn-lt"/>
                <a:cs typeface="+mn-lt"/>
              </a:rPr>
              <a:t> est conditionné par le dépôt de la V3.</a:t>
            </a:r>
            <a:endParaRPr lang="fr-FR" sz="2200">
              <a:solidFill>
                <a:srgbClr val="4A5D70"/>
              </a:solidFill>
              <a:latin typeface="Arial Narrow" panose="020B0606020202030204" pitchFamily="34" charset="0"/>
              <a:ea typeface="+mn-lt"/>
              <a:cs typeface="+mn-lt"/>
            </a:endParaRPr>
          </a:p>
          <a:p>
            <a:pPr marL="0" indent="0" algn="just">
              <a:buNone/>
            </a:pPr>
            <a:endParaRPr lang="fr-FR" sz="2200">
              <a:solidFill>
                <a:srgbClr val="4A5D70"/>
              </a:solidFill>
              <a:latin typeface="Arial Narrow" panose="020B0606020202030204" pitchFamily="34" charset="0"/>
              <a:ea typeface="+mn-lt"/>
              <a:cs typeface="+mn-lt"/>
            </a:endParaRPr>
          </a:p>
          <a:p>
            <a:pPr marL="0" indent="0" algn="just">
              <a:buNone/>
            </a:pPr>
            <a:endParaRPr lang="fr-FR" sz="2200">
              <a:solidFill>
                <a:srgbClr val="4A5D70"/>
              </a:solidFill>
              <a:latin typeface="Arial Narrow"/>
              <a:ea typeface="+mn-lt"/>
              <a:cs typeface="+mn-lt"/>
            </a:endParaRPr>
          </a:p>
          <a:p>
            <a:pPr marL="0" indent="0" algn="just">
              <a:buNone/>
            </a:pPr>
            <a:r>
              <a:rPr lang="fr-FR" sz="2200">
                <a:solidFill>
                  <a:srgbClr val="4A5D70"/>
                </a:solidFill>
                <a:latin typeface="Arial Narrow"/>
                <a:ea typeface="+mn-lt"/>
                <a:cs typeface="+mn-lt"/>
              </a:rPr>
              <a:t>Perspectives à court terme : vers une </a:t>
            </a:r>
            <a:r>
              <a:rPr lang="fr-FR" sz="2200" b="1">
                <a:solidFill>
                  <a:srgbClr val="4A5D70"/>
                </a:solidFill>
                <a:latin typeface="Arial Narrow"/>
                <a:ea typeface="+mn-lt"/>
                <a:cs typeface="+mn-lt"/>
              </a:rPr>
              <a:t>évaluation des PGD</a:t>
            </a:r>
            <a:r>
              <a:rPr lang="fr-FR" sz="2200">
                <a:solidFill>
                  <a:srgbClr val="4A5D70"/>
                </a:solidFill>
                <a:latin typeface="Arial Narrow"/>
                <a:ea typeface="+mn-lt"/>
                <a:cs typeface="+mn-lt"/>
              </a:rPr>
              <a:t> pour les projets européens et ARN dans les années à venir ?</a:t>
            </a:r>
            <a:endParaRPr lang="fr-FR" sz="2200">
              <a:solidFill>
                <a:srgbClr val="4A5D70"/>
              </a:solidFill>
              <a:latin typeface="Arial Narrow" panose="020B0606020202030204" pitchFamily="34" charset="0"/>
              <a:ea typeface="+mn-lt"/>
              <a:cs typeface="+mn-lt"/>
            </a:endParaRPr>
          </a:p>
          <a:p>
            <a:pPr marL="0" indent="0" algn="just">
              <a:buNone/>
            </a:pPr>
            <a:endParaRPr lang="fr-FR">
              <a:solidFill>
                <a:srgbClr val="4A5D70"/>
              </a:solidFill>
              <a:latin typeface="Arial Narrow" panose="020B0606020202030204" pitchFamily="34" charset="0"/>
              <a:ea typeface="+mn-lt"/>
              <a:cs typeface="+mn-lt"/>
            </a:endParaRPr>
          </a:p>
        </p:txBody>
      </p:sp>
      <p:sp>
        <p:nvSpPr>
          <p:cNvPr id="5" name="Espace réservé du numéro de diapositive 4"/>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881F5A3-1005-4072-9683-BF5A54A406C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7" name="ZoneTexte 6"/>
          <p:cNvSpPr txBox="1"/>
          <p:nvPr/>
        </p:nvSpPr>
        <p:spPr>
          <a:xfrm>
            <a:off x="189444" y="99012"/>
            <a:ext cx="8108830" cy="523220"/>
          </a:xfrm>
          <a:prstGeom prst="rect">
            <a:avLst/>
          </a:prstGeom>
          <a:noFill/>
        </p:spPr>
        <p:txBody>
          <a:bodyPr wrap="square" lIns="91440" tIns="45720" rIns="91440" bIns="45720" rtlCol="0" anchor="t">
            <a:spAutoFit/>
          </a:bodyPr>
          <a:lstStyle/>
          <a:p>
            <a:r>
              <a:rPr lang="fr-FR" sz="2800">
                <a:solidFill>
                  <a:srgbClr val="E8324B"/>
                </a:solidFill>
                <a:latin typeface="Arial Narrow"/>
              </a:rPr>
              <a:t> III. Le PGD / DMP : obligations contractuelles</a:t>
            </a:r>
          </a:p>
        </p:txBody>
      </p:sp>
    </p:spTree>
    <p:extLst>
      <p:ext uri="{BB962C8B-B14F-4D97-AF65-F5344CB8AC3E}">
        <p14:creationId xmlns:p14="http://schemas.microsoft.com/office/powerpoint/2010/main" val="1083497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47846" y="1531809"/>
            <a:ext cx="7961753" cy="3756881"/>
          </a:xfrm>
        </p:spPr>
        <p:txBody>
          <a:bodyPr vert="horz" lIns="68580" tIns="34290" rIns="68580" bIns="34290" rtlCol="0" anchor="t">
            <a:normAutofit/>
          </a:bodyPr>
          <a:lstStyle/>
          <a:p>
            <a:pPr marL="0" indent="0" algn="just">
              <a:buNone/>
            </a:pPr>
            <a:r>
              <a:rPr lang="fr-FR" sz="2200">
                <a:solidFill>
                  <a:srgbClr val="4A5D70"/>
                </a:solidFill>
                <a:latin typeface="Arial Narrow"/>
              </a:rPr>
              <a:t>En plus d'être un document administratif, on peut également voir un PGD comme un </a:t>
            </a:r>
            <a:r>
              <a:rPr lang="fr-FR" sz="2200" b="1">
                <a:solidFill>
                  <a:srgbClr val="4A5D70"/>
                </a:solidFill>
                <a:latin typeface="Arial Narrow"/>
              </a:rPr>
              <a:t>atout</a:t>
            </a:r>
            <a:r>
              <a:rPr lang="fr-FR" sz="2200">
                <a:solidFill>
                  <a:srgbClr val="4A5D70"/>
                </a:solidFill>
                <a:latin typeface="Arial Narrow"/>
              </a:rPr>
              <a:t> dans la construction et le développement </a:t>
            </a:r>
            <a:r>
              <a:rPr lang="fr-FR" sz="2200" b="1">
                <a:solidFill>
                  <a:srgbClr val="4A5D70"/>
                </a:solidFill>
                <a:latin typeface="Arial Narrow"/>
              </a:rPr>
              <a:t>de son projet de recherche </a:t>
            </a:r>
            <a:r>
              <a:rPr lang="fr-FR" sz="2200">
                <a:solidFill>
                  <a:srgbClr val="4A5D70"/>
                </a:solidFill>
                <a:latin typeface="Arial Narrow"/>
              </a:rPr>
              <a:t>: </a:t>
            </a:r>
            <a:endParaRPr lang="fr-FR" sz="2200">
              <a:solidFill>
                <a:srgbClr val="4A5D70"/>
              </a:solidFill>
              <a:latin typeface="Arial Narrow"/>
              <a:cs typeface="Calibri"/>
            </a:endParaRPr>
          </a:p>
          <a:p>
            <a:pPr marL="0" indent="0" algn="just">
              <a:buNone/>
            </a:pPr>
            <a:endParaRPr lang="fr-FR" sz="2200">
              <a:solidFill>
                <a:srgbClr val="4A5D70"/>
              </a:solidFill>
              <a:latin typeface="Arial Narrow"/>
            </a:endParaRPr>
          </a:p>
          <a:p>
            <a:pPr algn="just"/>
            <a:r>
              <a:rPr lang="fr-FR" sz="2200">
                <a:solidFill>
                  <a:srgbClr val="4A5D70"/>
                </a:solidFill>
                <a:latin typeface="Arial Narrow"/>
              </a:rPr>
              <a:t>Il offre la possibilité de mettre en place de nouvelles pratiques en adéquation avec les </a:t>
            </a:r>
            <a:r>
              <a:rPr lang="fr-FR" sz="2200" b="1">
                <a:solidFill>
                  <a:srgbClr val="4A5D70"/>
                </a:solidFill>
                <a:latin typeface="Arial Narrow"/>
              </a:rPr>
              <a:t>principes FAIR</a:t>
            </a:r>
            <a:r>
              <a:rPr lang="fr-FR" sz="2200">
                <a:solidFill>
                  <a:srgbClr val="4A5D70"/>
                </a:solidFill>
                <a:latin typeface="Arial Narrow"/>
              </a:rPr>
              <a:t> pour gérer ses données </a:t>
            </a:r>
            <a:endParaRPr lang="fr-FR" sz="2200">
              <a:solidFill>
                <a:srgbClr val="4A5D70"/>
              </a:solidFill>
              <a:latin typeface="Arial Narrow" panose="020B0606020202030204" pitchFamily="34" charset="0"/>
            </a:endParaRPr>
          </a:p>
          <a:p>
            <a:pPr algn="just"/>
            <a:r>
              <a:rPr lang="fr-FR" sz="2200">
                <a:solidFill>
                  <a:srgbClr val="4A5D70"/>
                </a:solidFill>
                <a:latin typeface="Arial Narrow"/>
              </a:rPr>
              <a:t>C’est un document évolutif et collaboratif qui vise à devenir un </a:t>
            </a:r>
            <a:r>
              <a:rPr lang="fr-FR" sz="2200" b="1">
                <a:solidFill>
                  <a:srgbClr val="4A5D70"/>
                </a:solidFill>
                <a:latin typeface="Arial Narrow"/>
              </a:rPr>
              <a:t>automatisme</a:t>
            </a:r>
            <a:r>
              <a:rPr lang="fr-FR" sz="2200">
                <a:solidFill>
                  <a:srgbClr val="4A5D70"/>
                </a:solidFill>
                <a:latin typeface="Arial Narrow"/>
              </a:rPr>
              <a:t> pendant les projets de recherche</a:t>
            </a:r>
          </a:p>
          <a:p>
            <a:pPr algn="just"/>
            <a:r>
              <a:rPr lang="fr-FR" sz="2200">
                <a:solidFill>
                  <a:srgbClr val="4A5D70"/>
                </a:solidFill>
                <a:latin typeface="Arial Narrow"/>
              </a:rPr>
              <a:t>C'est un document qui peut être </a:t>
            </a:r>
            <a:r>
              <a:rPr lang="fr-FR" sz="2200" b="1">
                <a:solidFill>
                  <a:srgbClr val="4A5D70"/>
                </a:solidFill>
                <a:latin typeface="Arial Narrow"/>
              </a:rPr>
              <a:t>publié</a:t>
            </a:r>
            <a:r>
              <a:rPr lang="fr-FR" sz="2200">
                <a:solidFill>
                  <a:srgbClr val="4A5D70"/>
                </a:solidFill>
                <a:latin typeface="Arial Narrow"/>
              </a:rPr>
              <a:t> suite au projet de recherche (dans un entrepôt, une revue et bientôt sur HAL)</a:t>
            </a:r>
          </a:p>
        </p:txBody>
      </p:sp>
      <p:sp>
        <p:nvSpPr>
          <p:cNvPr id="5" name="Espace réservé du numéro de diapositive 4"/>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881F5A3-1005-4072-9683-BF5A54A406C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17</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7" name="ZoneTexte 6"/>
          <p:cNvSpPr txBox="1"/>
          <p:nvPr/>
        </p:nvSpPr>
        <p:spPr>
          <a:xfrm>
            <a:off x="189444" y="99012"/>
            <a:ext cx="8108830" cy="523220"/>
          </a:xfrm>
          <a:prstGeom prst="rect">
            <a:avLst/>
          </a:prstGeom>
          <a:noFill/>
        </p:spPr>
        <p:txBody>
          <a:bodyPr wrap="square" lIns="91440" tIns="45720" rIns="91440" bIns="45720" rtlCol="0" anchor="t">
            <a:spAutoFit/>
          </a:bodyPr>
          <a:lstStyle/>
          <a:p>
            <a:r>
              <a:rPr lang="fr-FR" sz="2800">
                <a:solidFill>
                  <a:srgbClr val="E8324B"/>
                </a:solidFill>
                <a:latin typeface="Arial Narrow"/>
              </a:rPr>
              <a:t> III. Le PGD / DMP : conclusion</a:t>
            </a:r>
          </a:p>
        </p:txBody>
      </p:sp>
    </p:spTree>
    <p:extLst>
      <p:ext uri="{BB962C8B-B14F-4D97-AF65-F5344CB8AC3E}">
        <p14:creationId xmlns:p14="http://schemas.microsoft.com/office/powerpoint/2010/main" val="25987995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881F5A3-1005-4072-9683-BF5A54A406C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18</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3" name="ZoneTexte 2"/>
          <p:cNvSpPr txBox="1"/>
          <p:nvPr/>
        </p:nvSpPr>
        <p:spPr>
          <a:xfrm>
            <a:off x="786246" y="991724"/>
            <a:ext cx="7513118" cy="3816429"/>
          </a:xfrm>
          <a:prstGeom prst="rect">
            <a:avLst/>
          </a:prstGeom>
          <a:noFill/>
        </p:spPr>
        <p:txBody>
          <a:bodyPr wrap="square" lIns="91440" tIns="45720" rIns="91440" bIns="45720" rtlCol="0" anchor="t">
            <a:spAutoFit/>
          </a:bodyPr>
          <a:lstStyle/>
          <a:p>
            <a:pPr algn="just">
              <a:defRPr/>
            </a:pPr>
            <a:r>
              <a:rPr lang="fr-FR" sz="2200">
                <a:solidFill>
                  <a:srgbClr val="4A5D70"/>
                </a:solidFill>
                <a:latin typeface="Arial Narrow"/>
              </a:rPr>
              <a:t>Il existe des outils utiles pour </a:t>
            </a:r>
            <a:r>
              <a:rPr kumimoji="0" lang="fr-FR" sz="2200" b="0" i="0" u="none" strike="noStrike" kern="1200" cap="none" spc="0" normalizeH="0" baseline="0" noProof="0">
                <a:ln>
                  <a:noFill/>
                </a:ln>
                <a:solidFill>
                  <a:srgbClr val="4A5D70"/>
                </a:solidFill>
                <a:effectLst/>
                <a:uLnTx/>
                <a:uFillTx/>
                <a:latin typeface="Arial Narrow"/>
              </a:rPr>
              <a:t>simplifier la </a:t>
            </a:r>
            <a:r>
              <a:rPr lang="fr-FR" sz="2200">
                <a:solidFill>
                  <a:srgbClr val="4A5D70"/>
                </a:solidFill>
                <a:latin typeface="Arial Narrow"/>
              </a:rPr>
              <a:t>réalisation </a:t>
            </a:r>
            <a:r>
              <a:rPr kumimoji="0" lang="fr-FR" sz="2200" b="0" i="0" u="none" strike="noStrike" kern="1200" cap="none" spc="0" normalizeH="0" baseline="0" noProof="0">
                <a:ln>
                  <a:noFill/>
                </a:ln>
                <a:solidFill>
                  <a:srgbClr val="4A5D70"/>
                </a:solidFill>
                <a:effectLst/>
                <a:uLnTx/>
                <a:uFillTx/>
                <a:latin typeface="Arial Narrow"/>
              </a:rPr>
              <a:t>d’un PGD</a:t>
            </a:r>
            <a:r>
              <a:rPr lang="fr-FR" sz="2200">
                <a:solidFill>
                  <a:srgbClr val="4A5D70"/>
                </a:solidFill>
                <a:latin typeface="Arial Narrow"/>
              </a:rPr>
              <a:t> : les </a:t>
            </a:r>
            <a:r>
              <a:rPr lang="fr-FR" sz="2200" b="1">
                <a:solidFill>
                  <a:srgbClr val="4A5D70"/>
                </a:solidFill>
                <a:latin typeface="Arial Narrow"/>
              </a:rPr>
              <a:t>formulaires en ligne</a:t>
            </a:r>
            <a:r>
              <a:rPr lang="fr-FR" sz="2200">
                <a:solidFill>
                  <a:srgbClr val="4A5D70"/>
                </a:solidFill>
                <a:latin typeface="Arial Narrow"/>
              </a:rPr>
              <a:t>. Ils permettent de minimiser et de faciliter le travail de rédaction tout en assurant une certaine qualité des informations (notamment l'assurance que les données exigées par les financeurs sont bien présentes). </a:t>
            </a:r>
            <a:endParaRPr lang="fr-FR" sz="2200" b="0" i="0" u="none" strike="noStrike" kern="1200" cap="none" spc="0" normalizeH="0" baseline="0" noProof="0">
              <a:ln>
                <a:noFill/>
              </a:ln>
              <a:solidFill>
                <a:srgbClr val="4A5D70"/>
              </a:solidFill>
              <a:effectLst/>
              <a:uLnTx/>
              <a:uFillTx/>
              <a:latin typeface="Arial Narrow" panose="020B0606020202030204" pitchFamily="34" charset="0"/>
            </a:endParaRPr>
          </a:p>
          <a:p>
            <a:pPr>
              <a:defRPr/>
            </a:pPr>
            <a:endParaRPr lang="fr-FR" sz="2200">
              <a:cs typeface="Calibri"/>
            </a:endParaRPr>
          </a:p>
          <a:p>
            <a:pPr>
              <a:defRPr/>
            </a:pPr>
            <a:r>
              <a:rPr lang="fr-FR" sz="2200">
                <a:solidFill>
                  <a:srgbClr val="4A5D70"/>
                </a:solidFill>
                <a:latin typeface="Arial Narrow"/>
              </a:rPr>
              <a:t>Voici les </a:t>
            </a:r>
            <a:r>
              <a:rPr lang="fr-FR" sz="2200" b="1">
                <a:solidFill>
                  <a:srgbClr val="4A5D70"/>
                </a:solidFill>
                <a:latin typeface="Arial Narrow"/>
              </a:rPr>
              <a:t>trois principaux outils gratuits et en ligne </a:t>
            </a:r>
            <a:r>
              <a:rPr lang="fr-FR" sz="2200">
                <a:solidFill>
                  <a:srgbClr val="4A5D70"/>
                </a:solidFill>
                <a:latin typeface="Arial Narrow"/>
              </a:rPr>
              <a:t>: </a:t>
            </a:r>
          </a:p>
          <a:p>
            <a:pPr>
              <a:defRPr/>
            </a:pPr>
            <a:endParaRPr lang="fr-FR" sz="2200">
              <a:solidFill>
                <a:srgbClr val="4A5D70"/>
              </a:solidFill>
              <a:latin typeface="Arial Narrow"/>
            </a:endParaRPr>
          </a:p>
          <a:p>
            <a:pPr marL="213995" indent="-213995">
              <a:buFontTx/>
              <a:buChar char="-"/>
              <a:defRPr/>
            </a:pPr>
            <a:r>
              <a:rPr lang="fr-FR" sz="2200" b="1">
                <a:solidFill>
                  <a:srgbClr val="4A5D70"/>
                </a:solidFill>
                <a:latin typeface="Arial Narrow"/>
                <a:hlinkClick r:id="rId3">
                  <a:extLst>
                    <a:ext uri="{A12FA001-AC4F-418D-AE19-62706E023703}">
                      <ahyp:hlinkClr xmlns:ahyp="http://schemas.microsoft.com/office/drawing/2018/hyperlinkcolor" val="tx"/>
                    </a:ext>
                  </a:extLst>
                </a:hlinkClick>
              </a:rPr>
              <a:t>DMP Opidor</a:t>
            </a:r>
            <a:r>
              <a:rPr lang="fr-FR" sz="2200" b="1">
                <a:solidFill>
                  <a:srgbClr val="4A5D70"/>
                </a:solidFill>
                <a:latin typeface="Arial Narrow"/>
              </a:rPr>
              <a:t> </a:t>
            </a:r>
          </a:p>
          <a:p>
            <a:pPr marL="213995" indent="-213995">
              <a:buFontTx/>
              <a:buChar char="-"/>
              <a:defRPr/>
            </a:pPr>
            <a:r>
              <a:rPr lang="fr-FR" sz="2200" b="1">
                <a:solidFill>
                  <a:srgbClr val="4A5D70"/>
                </a:solidFill>
                <a:latin typeface="Arial Narrow"/>
                <a:hlinkClick r:id="rId3">
                  <a:extLst>
                    <a:ext uri="{A12FA001-AC4F-418D-AE19-62706E023703}">
                      <ahyp:hlinkClr xmlns:ahyp="http://schemas.microsoft.com/office/drawing/2018/hyperlinkcolor" val="tx"/>
                    </a:ext>
                  </a:extLst>
                </a:hlinkClick>
              </a:rPr>
              <a:t>Argos</a:t>
            </a:r>
            <a:endParaRPr lang="fr-FR" sz="2200" b="1">
              <a:solidFill>
                <a:srgbClr val="4A5D70"/>
              </a:solidFill>
              <a:latin typeface="Arial Narrow"/>
            </a:endParaRPr>
          </a:p>
          <a:p>
            <a:pPr marL="213995" indent="-213995">
              <a:buFontTx/>
              <a:buChar char="-"/>
              <a:defRPr/>
            </a:pPr>
            <a:r>
              <a:rPr lang="fr-FR" sz="2200" b="1">
                <a:solidFill>
                  <a:srgbClr val="4A5D70"/>
                </a:solidFill>
                <a:latin typeface="Arial Narrow"/>
                <a:hlinkClick r:id="rId3">
                  <a:extLst>
                    <a:ext uri="{A12FA001-AC4F-418D-AE19-62706E023703}">
                      <ahyp:hlinkClr xmlns:ahyp="http://schemas.microsoft.com/office/drawing/2018/hyperlinkcolor" val="tx"/>
                    </a:ext>
                  </a:extLst>
                </a:hlinkClick>
              </a:rPr>
              <a:t>DSW</a:t>
            </a:r>
            <a:endParaRPr lang="fr-FR" sz="2200" b="1">
              <a:solidFill>
                <a:srgbClr val="4A5D70"/>
              </a:solidFill>
              <a:latin typeface="Arial Narrow"/>
            </a:endParaRPr>
          </a:p>
        </p:txBody>
      </p:sp>
      <p:sp>
        <p:nvSpPr>
          <p:cNvPr id="7" name="AutoShape 2" descr="Argos"/>
          <p:cNvSpPr>
            <a:spLocks noChangeAspect="1" noChangeArrowheads="1"/>
          </p:cNvSpPr>
          <p:nvPr/>
        </p:nvSpPr>
        <p:spPr bwMode="auto">
          <a:xfrm>
            <a:off x="-1434942" y="3133582"/>
            <a:ext cx="1100614" cy="110061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8" name="Image 7"/>
          <p:cNvPicPr>
            <a:picLocks noChangeAspect="1"/>
          </p:cNvPicPr>
          <p:nvPr/>
        </p:nvPicPr>
        <p:blipFill>
          <a:blip r:embed="rId4"/>
          <a:stretch>
            <a:fillRect/>
          </a:stretch>
        </p:blipFill>
        <p:spPr>
          <a:xfrm>
            <a:off x="3612552" y="4955836"/>
            <a:ext cx="1859124" cy="832320"/>
          </a:xfrm>
          <a:prstGeom prst="rect">
            <a:avLst/>
          </a:prstGeom>
        </p:spPr>
      </p:pic>
      <p:pic>
        <p:nvPicPr>
          <p:cNvPr id="13" name="Image 12"/>
          <p:cNvPicPr>
            <a:picLocks noChangeAspect="1"/>
          </p:cNvPicPr>
          <p:nvPr/>
        </p:nvPicPr>
        <p:blipFill>
          <a:blip r:embed="rId5"/>
          <a:stretch>
            <a:fillRect/>
          </a:stretch>
        </p:blipFill>
        <p:spPr>
          <a:xfrm>
            <a:off x="855650" y="4959191"/>
            <a:ext cx="2316669" cy="825614"/>
          </a:xfrm>
          <a:prstGeom prst="rect">
            <a:avLst/>
          </a:prstGeom>
        </p:spPr>
      </p:pic>
      <p:sp>
        <p:nvSpPr>
          <p:cNvPr id="14" name="ZoneTexte 13"/>
          <p:cNvSpPr txBox="1"/>
          <p:nvPr/>
        </p:nvSpPr>
        <p:spPr>
          <a:xfrm>
            <a:off x="189444" y="99012"/>
            <a:ext cx="8108830" cy="523220"/>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a:ln>
                  <a:noFill/>
                </a:ln>
                <a:solidFill>
                  <a:srgbClr val="E8324B"/>
                </a:solidFill>
                <a:effectLst/>
                <a:uLnTx/>
                <a:uFillTx/>
                <a:latin typeface="Arial Narrow" panose="020B0606020202030204" pitchFamily="34" charset="0"/>
                <a:ea typeface="+mn-ea"/>
                <a:cs typeface="+mn-cs"/>
              </a:rPr>
              <a:t> IV. Le PGD / DMP : quels outils</a:t>
            </a:r>
            <a:r>
              <a:rPr kumimoji="0" lang="fr-FR" sz="2800" b="0" i="0" u="none" strike="noStrike" kern="1200" cap="none" spc="0" normalizeH="0" noProof="0">
                <a:ln>
                  <a:noFill/>
                </a:ln>
                <a:solidFill>
                  <a:srgbClr val="E8324B"/>
                </a:solidFill>
                <a:effectLst/>
                <a:uLnTx/>
                <a:uFillTx/>
                <a:latin typeface="Arial Narrow" panose="020B0606020202030204" pitchFamily="34" charset="0"/>
                <a:ea typeface="+mn-ea"/>
                <a:cs typeface="+mn-cs"/>
              </a:rPr>
              <a:t> pour les rédiger ?</a:t>
            </a:r>
            <a:endParaRPr kumimoji="0" lang="fr-FR" sz="2800" b="0" i="0" u="none" strike="noStrike" kern="1200" cap="none" spc="0" normalizeH="0" baseline="0" noProof="0">
              <a:ln>
                <a:noFill/>
              </a:ln>
              <a:solidFill>
                <a:srgbClr val="E8324B"/>
              </a:solidFill>
              <a:effectLst/>
              <a:uLnTx/>
              <a:uFillTx/>
              <a:latin typeface="Arial Narrow" panose="020B0606020202030204" pitchFamily="34" charset="0"/>
              <a:ea typeface="+mn-ea"/>
              <a:cs typeface="+mn-cs"/>
            </a:endParaRPr>
          </a:p>
        </p:txBody>
      </p:sp>
      <p:pic>
        <p:nvPicPr>
          <p:cNvPr id="2" name="Picture 4">
            <a:extLst>
              <a:ext uri="{FF2B5EF4-FFF2-40B4-BE49-F238E27FC236}">
                <a16:creationId xmlns:a16="http://schemas.microsoft.com/office/drawing/2014/main" id="{2A4D88DB-ABD4-4AE4-B819-508978763FB3}"/>
              </a:ext>
            </a:extLst>
          </p:cNvPr>
          <p:cNvPicPr>
            <a:picLocks noChangeAspect="1"/>
          </p:cNvPicPr>
          <p:nvPr/>
        </p:nvPicPr>
        <p:blipFill>
          <a:blip r:embed="rId6"/>
          <a:stretch>
            <a:fillRect/>
          </a:stretch>
        </p:blipFill>
        <p:spPr>
          <a:xfrm>
            <a:off x="5906278" y="4955927"/>
            <a:ext cx="1539551" cy="827680"/>
          </a:xfrm>
          <a:prstGeom prst="rect">
            <a:avLst/>
          </a:prstGeom>
        </p:spPr>
      </p:pic>
    </p:spTree>
    <p:extLst>
      <p:ext uri="{BB962C8B-B14F-4D97-AF65-F5344CB8AC3E}">
        <p14:creationId xmlns:p14="http://schemas.microsoft.com/office/powerpoint/2010/main" val="2960242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881F5A3-1005-4072-9683-BF5A54A406C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3" name="ZoneTexte 2"/>
          <p:cNvSpPr txBox="1"/>
          <p:nvPr/>
        </p:nvSpPr>
        <p:spPr>
          <a:xfrm>
            <a:off x="814238" y="1294905"/>
            <a:ext cx="7513118" cy="4339650"/>
          </a:xfrm>
          <a:prstGeom prst="rect">
            <a:avLst/>
          </a:prstGeom>
          <a:noFill/>
        </p:spPr>
        <p:txBody>
          <a:bodyPr wrap="square" lIns="91440" tIns="45720" rIns="91440" bIns="45720" rtlCol="0" anchor="t">
            <a:spAutoFit/>
          </a:bodyPr>
          <a:lstStyle/>
          <a:p>
            <a:pPr algn="just">
              <a:defRPr/>
            </a:pPr>
            <a:r>
              <a:rPr lang="fr-FR" sz="2000" b="1">
                <a:solidFill>
                  <a:srgbClr val="34495E"/>
                </a:solidFill>
                <a:latin typeface="Arial Narrow"/>
                <a:ea typeface="+mn-lt"/>
                <a:cs typeface="+mn-lt"/>
                <a:hlinkClick r:id="rId3">
                  <a:extLst>
                    <a:ext uri="{A12FA001-AC4F-418D-AE19-62706E023703}">
                      <ahyp:hlinkClr xmlns:ahyp="http://schemas.microsoft.com/office/drawing/2018/hyperlinkcolor" val="tx"/>
                    </a:ext>
                  </a:extLst>
                </a:hlinkClick>
              </a:rPr>
              <a:t>DMP-Opidor</a:t>
            </a:r>
            <a:r>
              <a:rPr lang="fr-FR" sz="2000">
                <a:solidFill>
                  <a:srgbClr val="34495E"/>
                </a:solidFill>
                <a:latin typeface="Arial Narrow"/>
                <a:ea typeface="+mn-lt"/>
                <a:cs typeface="+mn-lt"/>
              </a:rPr>
              <a:t> (</a:t>
            </a:r>
            <a:r>
              <a:rPr lang="fr-FR" sz="2000" b="1">
                <a:solidFill>
                  <a:srgbClr val="34495E"/>
                </a:solidFill>
                <a:latin typeface="Arial Narrow"/>
                <a:ea typeface="+mn-lt"/>
                <a:cs typeface="+mn-lt"/>
              </a:rPr>
              <a:t>DMP</a:t>
            </a:r>
            <a:r>
              <a:rPr lang="fr-FR" sz="2000">
                <a:solidFill>
                  <a:srgbClr val="34495E"/>
                </a:solidFill>
                <a:latin typeface="Arial Narrow"/>
                <a:ea typeface="+mn-lt"/>
                <a:cs typeface="+mn-lt"/>
              </a:rPr>
              <a:t> pour une </a:t>
            </a:r>
            <a:r>
              <a:rPr lang="fr-FR" sz="2000" b="1">
                <a:solidFill>
                  <a:srgbClr val="34495E"/>
                </a:solidFill>
                <a:latin typeface="Arial Narrow"/>
                <a:ea typeface="+mn-lt"/>
                <a:cs typeface="+mn-lt"/>
              </a:rPr>
              <a:t>O</a:t>
            </a:r>
            <a:r>
              <a:rPr lang="fr-FR" sz="2000">
                <a:solidFill>
                  <a:srgbClr val="34495E"/>
                </a:solidFill>
                <a:latin typeface="Arial Narrow"/>
                <a:ea typeface="+mn-lt"/>
                <a:cs typeface="+mn-lt"/>
              </a:rPr>
              <a:t>ptimisation du </a:t>
            </a:r>
            <a:r>
              <a:rPr lang="fr-FR" sz="2000" b="1">
                <a:solidFill>
                  <a:srgbClr val="34495E"/>
                </a:solidFill>
                <a:latin typeface="Arial Narrow"/>
                <a:ea typeface="+mn-lt"/>
                <a:cs typeface="+mn-lt"/>
              </a:rPr>
              <a:t>P</a:t>
            </a:r>
            <a:r>
              <a:rPr lang="fr-FR" sz="2000">
                <a:solidFill>
                  <a:srgbClr val="34495E"/>
                </a:solidFill>
                <a:latin typeface="Arial Narrow"/>
                <a:ea typeface="+mn-lt"/>
                <a:cs typeface="+mn-lt"/>
              </a:rPr>
              <a:t>artage et de l'</a:t>
            </a:r>
            <a:r>
              <a:rPr lang="fr-FR" sz="2000" b="1">
                <a:solidFill>
                  <a:srgbClr val="34495E"/>
                </a:solidFill>
                <a:latin typeface="Arial Narrow"/>
                <a:ea typeface="+mn-lt"/>
                <a:cs typeface="+mn-lt"/>
              </a:rPr>
              <a:t>I</a:t>
            </a:r>
            <a:r>
              <a:rPr lang="fr-FR" sz="2000">
                <a:solidFill>
                  <a:srgbClr val="34495E"/>
                </a:solidFill>
                <a:latin typeface="Arial Narrow"/>
                <a:ea typeface="+mn-lt"/>
                <a:cs typeface="+mn-lt"/>
              </a:rPr>
              <a:t>nteropérabilité des </a:t>
            </a:r>
            <a:r>
              <a:rPr lang="fr-FR" sz="2000" b="1">
                <a:solidFill>
                  <a:srgbClr val="34495E"/>
                </a:solidFill>
                <a:latin typeface="Arial Narrow"/>
                <a:ea typeface="+mn-lt"/>
                <a:cs typeface="+mn-lt"/>
              </a:rPr>
              <a:t>Do</a:t>
            </a:r>
            <a:r>
              <a:rPr lang="fr-FR" sz="2000">
                <a:solidFill>
                  <a:srgbClr val="34495E"/>
                </a:solidFill>
                <a:latin typeface="Arial Narrow"/>
                <a:ea typeface="+mn-lt"/>
                <a:cs typeface="+mn-lt"/>
              </a:rPr>
              <a:t>nnées de la </a:t>
            </a:r>
            <a:r>
              <a:rPr lang="fr-FR" sz="2000" b="1">
                <a:solidFill>
                  <a:srgbClr val="34495E"/>
                </a:solidFill>
                <a:latin typeface="Arial Narrow"/>
                <a:ea typeface="+mn-lt"/>
                <a:cs typeface="+mn-lt"/>
              </a:rPr>
              <a:t>R</a:t>
            </a:r>
            <a:r>
              <a:rPr lang="fr-FR" sz="2000">
                <a:solidFill>
                  <a:srgbClr val="34495E"/>
                </a:solidFill>
                <a:latin typeface="Arial Narrow"/>
                <a:ea typeface="+mn-lt"/>
                <a:cs typeface="+mn-lt"/>
              </a:rPr>
              <a:t>echerche) </a:t>
            </a:r>
            <a:endParaRPr lang="fr-FR" sz="2000">
              <a:solidFill>
                <a:srgbClr val="34495E"/>
              </a:solidFill>
              <a:latin typeface="Arial Narrow"/>
              <a:ea typeface="+mn-lt"/>
              <a:cs typeface="Arial"/>
            </a:endParaRPr>
          </a:p>
          <a:p>
            <a:pPr algn="just">
              <a:defRPr/>
            </a:pPr>
            <a:endParaRPr lang="fr-FR" sz="2000">
              <a:solidFill>
                <a:srgbClr val="34495E"/>
              </a:solidFill>
              <a:latin typeface="Arial Narrow"/>
              <a:ea typeface="+mn-lt"/>
              <a:cs typeface="+mn-lt"/>
            </a:endParaRPr>
          </a:p>
          <a:p>
            <a:pPr algn="just">
              <a:defRPr/>
            </a:pPr>
            <a:r>
              <a:rPr lang="fr-FR" sz="2000">
                <a:solidFill>
                  <a:srgbClr val="34495E"/>
                </a:solidFill>
                <a:latin typeface="Arial Narrow"/>
                <a:ea typeface="+mn-lt"/>
                <a:cs typeface="+mn-lt"/>
              </a:rPr>
              <a:t>Il permet de créer en ligne (et de partager) un PGD en fonction des exigences d'un financeur ou d'un organisme. </a:t>
            </a:r>
            <a:endParaRPr lang="fr-FR" sz="2000">
              <a:solidFill>
                <a:srgbClr val="34495E"/>
              </a:solidFill>
              <a:latin typeface="Arial Narrow"/>
              <a:ea typeface="+mn-lt"/>
              <a:cs typeface="Arial"/>
            </a:endParaRPr>
          </a:p>
          <a:p>
            <a:pPr algn="just">
              <a:defRPr/>
            </a:pPr>
            <a:endParaRPr lang="fr-FR" sz="2000">
              <a:solidFill>
                <a:srgbClr val="34495E"/>
              </a:solidFill>
              <a:latin typeface="Arial Narrow"/>
              <a:ea typeface="+mn-lt"/>
              <a:cs typeface="+mn-lt"/>
            </a:endParaRPr>
          </a:p>
          <a:p>
            <a:pPr algn="just">
              <a:defRPr/>
            </a:pPr>
            <a:r>
              <a:rPr lang="fr-FR" sz="2000">
                <a:solidFill>
                  <a:srgbClr val="34495E"/>
                </a:solidFill>
                <a:latin typeface="Arial Narrow"/>
                <a:ea typeface="+mn-lt"/>
                <a:cs typeface="+mn-lt"/>
              </a:rPr>
              <a:t>Ce service, mis à disposition par l'</a:t>
            </a:r>
            <a:r>
              <a:rPr lang="fr-FR" sz="2000">
                <a:solidFill>
                  <a:srgbClr val="34495E"/>
                </a:solidFill>
                <a:latin typeface="Arial Narrow"/>
                <a:ea typeface="+mn-lt"/>
                <a:cs typeface="+mn-lt"/>
                <a:hlinkClick r:id="rId4">
                  <a:extLst>
                    <a:ext uri="{A12FA001-AC4F-418D-AE19-62706E023703}">
                      <ahyp:hlinkClr xmlns:ahyp="http://schemas.microsoft.com/office/drawing/2018/hyperlinkcolor" val="tx"/>
                    </a:ext>
                  </a:extLst>
                </a:hlinkClick>
              </a:rPr>
              <a:t>Inist-CNRS</a:t>
            </a:r>
            <a:r>
              <a:rPr lang="fr-FR" sz="2000">
                <a:solidFill>
                  <a:srgbClr val="34495E"/>
                </a:solidFill>
                <a:latin typeface="Arial Narrow"/>
                <a:ea typeface="+mn-lt"/>
                <a:cs typeface="+mn-lt"/>
              </a:rPr>
              <a:t>, est basé sur l'outil </a:t>
            </a:r>
            <a:r>
              <a:rPr lang="fr-FR" sz="2000" b="1">
                <a:solidFill>
                  <a:srgbClr val="34495E"/>
                </a:solidFill>
                <a:latin typeface="Arial Narrow"/>
                <a:ea typeface="+mn-lt"/>
                <a:cs typeface="+mn-lt"/>
                <a:hlinkClick r:id="rId5"/>
              </a:rPr>
              <a:t>DMPOnline</a:t>
            </a:r>
            <a:r>
              <a:rPr lang="fr-FR" sz="2000" b="1">
                <a:solidFill>
                  <a:srgbClr val="34495E"/>
                </a:solidFill>
                <a:latin typeface="Arial Narrow"/>
                <a:ea typeface="+mn-lt"/>
                <a:cs typeface="+mn-lt"/>
              </a:rPr>
              <a:t>. </a:t>
            </a:r>
            <a:endParaRPr lang="fr-FR" sz="2000">
              <a:solidFill>
                <a:srgbClr val="34495E"/>
              </a:solidFill>
              <a:latin typeface="Arial Narrow"/>
              <a:ea typeface="+mn-lt"/>
              <a:cs typeface="Arial"/>
            </a:endParaRPr>
          </a:p>
          <a:p>
            <a:pPr algn="just">
              <a:defRPr/>
            </a:pPr>
            <a:r>
              <a:rPr lang="fr-FR" sz="2000">
                <a:solidFill>
                  <a:srgbClr val="34495E"/>
                </a:solidFill>
                <a:latin typeface="Arial Narrow"/>
                <a:ea typeface="+mn-lt"/>
                <a:cs typeface="+mn-lt"/>
              </a:rPr>
              <a:t>Il est recommandé par l'ANR et est actuellement le plus utilisé par la communauté scientifique française. </a:t>
            </a:r>
            <a:endParaRPr lang="fr-FR" sz="2000">
              <a:solidFill>
                <a:srgbClr val="34495E"/>
              </a:solidFill>
              <a:latin typeface="Arial Narrow"/>
              <a:cs typeface="Arial"/>
            </a:endParaRPr>
          </a:p>
          <a:p>
            <a:pPr marR="0" algn="just" defTabSz="457200">
              <a:lnSpc>
                <a:spcPct val="100000"/>
              </a:lnSpc>
              <a:spcBef>
                <a:spcPts val="0"/>
              </a:spcBef>
              <a:spcAft>
                <a:spcPts val="0"/>
              </a:spcAft>
              <a:buClrTx/>
              <a:buSzTx/>
              <a:tabLst/>
              <a:defRPr/>
            </a:pPr>
            <a:endParaRPr lang="fr-FR" sz="2000">
              <a:solidFill>
                <a:srgbClr val="34495E"/>
              </a:solidFill>
              <a:latin typeface="Arial Narrow"/>
              <a:ea typeface="+mn-lt"/>
              <a:cs typeface="+mn-lt"/>
            </a:endParaRPr>
          </a:p>
          <a:p>
            <a:pPr algn="just">
              <a:defRPr/>
            </a:pPr>
            <a:r>
              <a:rPr lang="fr-FR" sz="2000">
                <a:solidFill>
                  <a:srgbClr val="34495E"/>
                </a:solidFill>
                <a:latin typeface="Arial Narrow"/>
                <a:ea typeface="+mn-lt"/>
                <a:cs typeface="+mn-lt"/>
              </a:rPr>
              <a:t>Enfin, c'est un outil en perpétuelle évolution pour s'adapter aux besoins des chercheurs (V3 en novembre 2021). </a:t>
            </a:r>
            <a:endParaRPr lang="fr-FR" sz="2000">
              <a:solidFill>
                <a:srgbClr val="34495E"/>
              </a:solidFill>
              <a:latin typeface="Arial Narrow" panose="020B0606020202030204" pitchFamily="34" charset="0"/>
              <a:ea typeface="+mn-lt"/>
              <a:cs typeface="+mn-lt"/>
            </a:endParaRPr>
          </a:p>
          <a:p>
            <a:pPr marL="213995" lvl="1" indent="-213995">
              <a:buChar char="-"/>
              <a:defRPr/>
            </a:pPr>
            <a:endParaRPr lang="fr-FR">
              <a:solidFill>
                <a:srgbClr val="4A5D70"/>
              </a:solidFill>
              <a:latin typeface="Arial Narrow" panose="020B0606020202030204" pitchFamily="34" charset="0"/>
              <a:ea typeface="+mn-lt"/>
              <a:cs typeface="+mn-lt"/>
            </a:endParaRPr>
          </a:p>
          <a:p>
            <a:pPr marL="0" lvl="1">
              <a:defRPr/>
            </a:pPr>
            <a:endParaRPr lang="fr-FR">
              <a:solidFill>
                <a:srgbClr val="4A5D70"/>
              </a:solidFill>
              <a:latin typeface="Arial Narrow" panose="020B0606020202030204" pitchFamily="34" charset="0"/>
              <a:ea typeface="+mn-lt"/>
              <a:cs typeface="+mn-lt"/>
            </a:endParaRPr>
          </a:p>
        </p:txBody>
      </p:sp>
      <p:sp>
        <p:nvSpPr>
          <p:cNvPr id="7" name="AutoShape 2" descr="Argos"/>
          <p:cNvSpPr>
            <a:spLocks noChangeAspect="1" noChangeArrowheads="1"/>
          </p:cNvSpPr>
          <p:nvPr/>
        </p:nvSpPr>
        <p:spPr bwMode="auto">
          <a:xfrm>
            <a:off x="-1434942" y="3133582"/>
            <a:ext cx="1100614" cy="110061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Image 12"/>
          <p:cNvPicPr>
            <a:picLocks noChangeAspect="1"/>
          </p:cNvPicPr>
          <p:nvPr/>
        </p:nvPicPr>
        <p:blipFill>
          <a:blip r:embed="rId6"/>
          <a:stretch>
            <a:fillRect/>
          </a:stretch>
        </p:blipFill>
        <p:spPr>
          <a:xfrm>
            <a:off x="6080792" y="5149764"/>
            <a:ext cx="2769949" cy="993735"/>
          </a:xfrm>
          <a:prstGeom prst="rect">
            <a:avLst/>
          </a:prstGeom>
        </p:spPr>
      </p:pic>
      <p:sp>
        <p:nvSpPr>
          <p:cNvPr id="14" name="ZoneTexte 13"/>
          <p:cNvSpPr txBox="1"/>
          <p:nvPr/>
        </p:nvSpPr>
        <p:spPr>
          <a:xfrm>
            <a:off x="189444" y="99012"/>
            <a:ext cx="8108830" cy="523220"/>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a:ln>
                  <a:noFill/>
                </a:ln>
                <a:solidFill>
                  <a:srgbClr val="E8324B"/>
                </a:solidFill>
                <a:effectLst/>
                <a:uLnTx/>
                <a:uFillTx/>
                <a:latin typeface="Arial Narrow" panose="020B0606020202030204" pitchFamily="34" charset="0"/>
                <a:ea typeface="+mn-ea"/>
                <a:cs typeface="+mn-cs"/>
              </a:rPr>
              <a:t> IV. Le PGD / DMP : quels outils</a:t>
            </a:r>
            <a:r>
              <a:rPr kumimoji="0" lang="fr-FR" sz="2800" b="0" i="0" u="none" strike="noStrike" kern="1200" cap="none" spc="0" normalizeH="0" noProof="0">
                <a:ln>
                  <a:noFill/>
                </a:ln>
                <a:solidFill>
                  <a:srgbClr val="E8324B"/>
                </a:solidFill>
                <a:effectLst/>
                <a:uLnTx/>
                <a:uFillTx/>
                <a:latin typeface="Arial Narrow" panose="020B0606020202030204" pitchFamily="34" charset="0"/>
                <a:ea typeface="+mn-ea"/>
                <a:cs typeface="+mn-cs"/>
              </a:rPr>
              <a:t> pour les rédiger ?</a:t>
            </a:r>
            <a:endParaRPr kumimoji="0" lang="fr-FR" sz="2800" b="0" i="0" u="none" strike="noStrike" kern="1200" cap="none" spc="0" normalizeH="0" baseline="0" noProof="0">
              <a:ln>
                <a:noFill/>
              </a:ln>
              <a:solidFill>
                <a:srgbClr val="E8324B"/>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327979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37553" y="836348"/>
            <a:ext cx="8733531" cy="1429406"/>
          </a:xfrm>
        </p:spPr>
        <p:txBody>
          <a:bodyPr vert="horz" lIns="91440" tIns="45720" rIns="91440" bIns="45720" rtlCol="0" anchor="t">
            <a:normAutofit/>
          </a:bodyPr>
          <a:lstStyle/>
          <a:p>
            <a:pPr marL="0" indent="0" algn="ctr">
              <a:buNone/>
            </a:pPr>
            <a:r>
              <a:rPr lang="fr-FR" sz="1800" b="1" spc="300">
                <a:solidFill>
                  <a:srgbClr val="34495E"/>
                </a:solidFill>
                <a:latin typeface="Arial Narrow"/>
                <a:ea typeface="Open Sans Condensed Light" panose="020B0306030504020204" pitchFamily="34" charset="0"/>
                <a:cs typeface="Calibri" panose="020F0502020204030204"/>
              </a:rPr>
              <a:t>Objectif :</a:t>
            </a:r>
          </a:p>
          <a:p>
            <a:pPr marL="0" indent="0" algn="ctr">
              <a:buNone/>
            </a:pPr>
            <a:r>
              <a:rPr lang="fr-FR" sz="1800" b="1" spc="300">
                <a:solidFill>
                  <a:srgbClr val="34495E"/>
                </a:solidFill>
                <a:latin typeface="Arial Narrow"/>
                <a:ea typeface="Open Sans Condensed Light" panose="020B0306030504020204" pitchFamily="34" charset="0"/>
                <a:cs typeface="Calibri" panose="020F0502020204030204"/>
              </a:rPr>
              <a:t>Comprendre ce qu'est un PGD et l’intérêt d’en remplir un dans le cadre de son projet de recherche​ </a:t>
            </a:r>
            <a:endParaRPr lang="en-US">
              <a:solidFill>
                <a:srgbClr val="000000"/>
              </a:solidFill>
              <a:latin typeface="Calibri" panose="020F0502020204030204"/>
              <a:ea typeface="Open Sans Condensed Light" panose="020B0306030504020204" pitchFamily="34" charset="0"/>
              <a:cs typeface="Calibri" panose="020F0502020204030204"/>
            </a:endParaRPr>
          </a:p>
        </p:txBody>
      </p:sp>
      <p:sp>
        <p:nvSpPr>
          <p:cNvPr id="4" name="Espace réservé du numéro de diapositive 3"/>
          <p:cNvSpPr>
            <a:spLocks noGrp="1"/>
          </p:cNvSpPr>
          <p:nvPr>
            <p:ph type="sldNum" sz="quarter" idx="12"/>
          </p:nvPr>
        </p:nvSpPr>
        <p:spPr/>
        <p:txBody>
          <a:bodyPr/>
          <a:lstStyle/>
          <a:p>
            <a:fld id="{A881F5A3-1005-4072-9683-BF5A54A406CA}" type="slidenum">
              <a:rPr lang="fr-FR" smtClean="0"/>
              <a:pPr/>
              <a:t>2</a:t>
            </a:fld>
            <a:endParaRPr lang="fr-FR"/>
          </a:p>
        </p:txBody>
      </p:sp>
      <p:cxnSp>
        <p:nvCxnSpPr>
          <p:cNvPr id="6" name="Connecteur droit 5"/>
          <p:cNvCxnSpPr/>
          <p:nvPr/>
        </p:nvCxnSpPr>
        <p:spPr>
          <a:xfrm flipV="1">
            <a:off x="6961139" y="390344"/>
            <a:ext cx="2196000" cy="6027"/>
          </a:xfrm>
          <a:prstGeom prst="line">
            <a:avLst/>
          </a:prstGeom>
          <a:ln w="19050">
            <a:solidFill>
              <a:srgbClr val="E8324B"/>
            </a:solidFill>
          </a:ln>
        </p:spPr>
        <p:style>
          <a:lnRef idx="1">
            <a:schemeClr val="accent1"/>
          </a:lnRef>
          <a:fillRef idx="0">
            <a:schemeClr val="accent1"/>
          </a:fillRef>
          <a:effectRef idx="0">
            <a:schemeClr val="accent1"/>
          </a:effectRef>
          <a:fontRef idx="minor">
            <a:schemeClr val="tx1"/>
          </a:fontRef>
        </p:style>
      </p:cxnSp>
      <p:sp>
        <p:nvSpPr>
          <p:cNvPr id="7" name="ZoneTexte 6"/>
          <p:cNvSpPr txBox="1"/>
          <p:nvPr/>
        </p:nvSpPr>
        <p:spPr>
          <a:xfrm>
            <a:off x="198409" y="161765"/>
            <a:ext cx="8108830" cy="492443"/>
          </a:xfrm>
          <a:prstGeom prst="rect">
            <a:avLst/>
          </a:prstGeom>
          <a:noFill/>
        </p:spPr>
        <p:txBody>
          <a:bodyPr wrap="square" lIns="91440" tIns="45720" rIns="91440" bIns="45720" rtlCol="0" anchor="t">
            <a:spAutoFit/>
          </a:bodyPr>
          <a:lstStyle/>
          <a:p>
            <a:r>
              <a:rPr lang="fr-FR" sz="2600">
                <a:solidFill>
                  <a:srgbClr val="E8324B"/>
                </a:solidFill>
                <a:latin typeface="Klinic Slab Bold"/>
              </a:rPr>
              <a:t> Objectifs et plan schématique de la formation</a:t>
            </a:r>
          </a:p>
        </p:txBody>
      </p:sp>
      <p:sp>
        <p:nvSpPr>
          <p:cNvPr id="2" name="Espace réservé du contenu 2">
            <a:extLst>
              <a:ext uri="{FF2B5EF4-FFF2-40B4-BE49-F238E27FC236}">
                <a16:creationId xmlns:a16="http://schemas.microsoft.com/office/drawing/2014/main" id="{6EE66228-F2B0-43B2-BCFD-4CC18E620E9B}"/>
              </a:ext>
            </a:extLst>
          </p:cNvPr>
          <p:cNvSpPr txBox="1">
            <a:spLocks/>
          </p:cNvSpPr>
          <p:nvPr/>
        </p:nvSpPr>
        <p:spPr>
          <a:xfrm>
            <a:off x="591328" y="2447894"/>
            <a:ext cx="7715911" cy="3125930"/>
          </a:xfrm>
          <a:prstGeom prst="rect">
            <a:avLst/>
          </a:prstGeom>
        </p:spPr>
        <p:txBody>
          <a:bodyPr vert="horz" lIns="68580" tIns="34290" rIns="68580" bIns="3429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b="1">
                <a:solidFill>
                  <a:srgbClr val="34495E"/>
                </a:solidFill>
                <a:latin typeface="Arial Narrow"/>
              </a:rPr>
              <a:t>Axes du webinaire :</a:t>
            </a:r>
          </a:p>
          <a:p>
            <a:pPr marL="0" indent="0">
              <a:buNone/>
            </a:pPr>
            <a:endParaRPr lang="fr-FR" sz="1800" b="1">
              <a:solidFill>
                <a:srgbClr val="34495E"/>
              </a:solidFill>
              <a:latin typeface="Arial Narrow"/>
            </a:endParaRPr>
          </a:p>
          <a:p>
            <a:pPr marL="0" indent="0" fontAlgn="base">
              <a:buNone/>
            </a:pPr>
            <a:r>
              <a:rPr lang="fr-FR" sz="1800" b="1">
                <a:solidFill>
                  <a:srgbClr val="34495E"/>
                </a:solidFill>
                <a:latin typeface="Arial Narrow"/>
              </a:rPr>
              <a:t>1. Intro de contextualisation </a:t>
            </a:r>
            <a:endParaRPr lang="en-US" sz="1800">
              <a:solidFill>
                <a:srgbClr val="000000"/>
              </a:solidFill>
              <a:latin typeface="Arial Narrow"/>
              <a:cs typeface="Segoe UI" panose="020B0502040204020203" pitchFamily="34" charset="0"/>
            </a:endParaRPr>
          </a:p>
          <a:p>
            <a:pPr marL="0" indent="0">
              <a:buNone/>
            </a:pPr>
            <a:r>
              <a:rPr lang="fr-FR" sz="1800" b="1">
                <a:solidFill>
                  <a:srgbClr val="34495E"/>
                </a:solidFill>
                <a:latin typeface="Arial Narrow"/>
              </a:rPr>
              <a:t>2. Le PGD : définition, objectifs, modèles et contenu</a:t>
            </a:r>
            <a:r>
              <a:rPr lang="en-US" sz="1800">
                <a:solidFill>
                  <a:srgbClr val="000000"/>
                </a:solidFill>
                <a:latin typeface="Arial Narrow"/>
              </a:rPr>
              <a:t>​</a:t>
            </a:r>
            <a:endParaRPr lang="en-US" sz="1800">
              <a:solidFill>
                <a:srgbClr val="000000"/>
              </a:solidFill>
              <a:latin typeface="Arial Narrow"/>
              <a:cs typeface="Segoe UI" panose="020B0502040204020203" pitchFamily="34" charset="0"/>
            </a:endParaRPr>
          </a:p>
          <a:p>
            <a:pPr marL="0" indent="0" fontAlgn="base">
              <a:buNone/>
            </a:pPr>
            <a:r>
              <a:rPr lang="fr-FR" sz="1800" b="1">
                <a:solidFill>
                  <a:srgbClr val="34495E"/>
                </a:solidFill>
                <a:latin typeface="Arial Narrow"/>
              </a:rPr>
              <a:t>3. Obligations contractuelles</a:t>
            </a:r>
            <a:r>
              <a:rPr lang="en-US" sz="1800">
                <a:solidFill>
                  <a:srgbClr val="000000"/>
                </a:solidFill>
                <a:latin typeface="Arial Narrow"/>
              </a:rPr>
              <a:t>​</a:t>
            </a:r>
            <a:endParaRPr lang="en-US" sz="1800">
              <a:solidFill>
                <a:srgbClr val="000000"/>
              </a:solidFill>
              <a:latin typeface="Arial Narrow"/>
              <a:cs typeface="Segoe UI" panose="020B0502040204020203" pitchFamily="34" charset="0"/>
            </a:endParaRPr>
          </a:p>
          <a:p>
            <a:pPr marL="0" indent="0" fontAlgn="base">
              <a:buNone/>
            </a:pPr>
            <a:r>
              <a:rPr lang="fr-FR" sz="1800" b="1">
                <a:solidFill>
                  <a:srgbClr val="34495E"/>
                </a:solidFill>
                <a:latin typeface="Arial Narrow"/>
              </a:rPr>
              <a:t>4. Quels outils pour le rédiger ?</a:t>
            </a:r>
            <a:r>
              <a:rPr lang="en-US" sz="1800">
                <a:solidFill>
                  <a:srgbClr val="000000"/>
                </a:solidFill>
                <a:latin typeface="Arial Narrow"/>
              </a:rPr>
              <a:t>​</a:t>
            </a:r>
            <a:endParaRPr lang="en-US" sz="1800">
              <a:solidFill>
                <a:srgbClr val="000000"/>
              </a:solidFill>
              <a:latin typeface="Arial Narrow"/>
              <a:cs typeface="Segoe UI" panose="020B0502040204020203" pitchFamily="34" charset="0"/>
            </a:endParaRPr>
          </a:p>
          <a:p>
            <a:pPr marL="0" indent="0" fontAlgn="base">
              <a:buNone/>
            </a:pPr>
            <a:r>
              <a:rPr lang="fr-FR" sz="1800" b="1">
                <a:solidFill>
                  <a:srgbClr val="34495E"/>
                </a:solidFill>
                <a:latin typeface="Arial Narrow"/>
              </a:rPr>
              <a:t>5. Où trouver des PGD ? Que faire du mien ?</a:t>
            </a:r>
            <a:r>
              <a:rPr lang="en-US" sz="1800">
                <a:solidFill>
                  <a:srgbClr val="000000"/>
                </a:solidFill>
                <a:latin typeface="Arial Narrow"/>
              </a:rPr>
              <a:t>​</a:t>
            </a:r>
            <a:endParaRPr lang="en-US" sz="1800">
              <a:solidFill>
                <a:srgbClr val="000000"/>
              </a:solidFill>
              <a:latin typeface="Arial Narrow"/>
              <a:cs typeface="Segoe UI" panose="020B0502040204020203" pitchFamily="34" charset="0"/>
            </a:endParaRPr>
          </a:p>
          <a:p>
            <a:pPr marL="0" indent="0" fontAlgn="base">
              <a:buNone/>
            </a:pPr>
            <a:r>
              <a:rPr lang="fr-FR" sz="1800" b="1">
                <a:solidFill>
                  <a:srgbClr val="34495E"/>
                </a:solidFill>
                <a:latin typeface="Arial Narrow"/>
              </a:rPr>
              <a:t>6. D'autres types de PGD</a:t>
            </a:r>
            <a:endParaRPr lang="en-US" sz="1800">
              <a:solidFill>
                <a:srgbClr val="000000"/>
              </a:solidFill>
              <a:latin typeface="Arial Narrow"/>
              <a:cs typeface="Segoe UI" panose="020B0502040204020203" pitchFamily="34" charset="0"/>
            </a:endParaRPr>
          </a:p>
          <a:p>
            <a:pPr marL="0" indent="0">
              <a:buNone/>
            </a:pPr>
            <a:endParaRPr lang="fr-FR" sz="1800" b="1">
              <a:solidFill>
                <a:srgbClr val="34495E"/>
              </a:solidFill>
              <a:latin typeface="Arial Narrow"/>
            </a:endParaRPr>
          </a:p>
          <a:p>
            <a:pPr marL="571500" indent="-571500">
              <a:buFont typeface="Arial" panose="020B0604020202020204" pitchFamily="34" charset="0"/>
              <a:buAutoNum type="romanUcPeriod"/>
            </a:pPr>
            <a:endParaRPr lang="fr-FR" sz="1800" b="1">
              <a:solidFill>
                <a:srgbClr val="34495E"/>
              </a:solidFill>
              <a:latin typeface="Arial Narrow"/>
            </a:endParaRPr>
          </a:p>
        </p:txBody>
      </p:sp>
      <p:sp>
        <p:nvSpPr>
          <p:cNvPr id="5" name="Rectangle 4"/>
          <p:cNvSpPr/>
          <p:nvPr/>
        </p:nvSpPr>
        <p:spPr>
          <a:xfrm>
            <a:off x="1728440" y="6297986"/>
            <a:ext cx="1860777" cy="369332"/>
          </a:xfrm>
          <a:prstGeom prst="rect">
            <a:avLst/>
          </a:prstGeom>
        </p:spPr>
        <p:txBody>
          <a:bodyPr wrap="square">
            <a:spAutoFit/>
          </a:bodyPr>
          <a:lstStyle/>
          <a:p>
            <a:r>
              <a:rPr lang="fr-FR">
                <a:solidFill>
                  <a:srgbClr val="000000"/>
                </a:solidFill>
                <a:latin typeface="Times New Roman" panose="02020603050405020304" pitchFamily="18" charset="0"/>
              </a:rPr>
              <a:t> </a:t>
            </a:r>
            <a:endParaRPr lang="fr-FR"/>
          </a:p>
        </p:txBody>
      </p:sp>
    </p:spTree>
    <p:extLst>
      <p:ext uri="{BB962C8B-B14F-4D97-AF65-F5344CB8AC3E}">
        <p14:creationId xmlns:p14="http://schemas.microsoft.com/office/powerpoint/2010/main" val="8671507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881F5A3-1005-4072-9683-BF5A54A406C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20</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3" name="ZoneTexte 2"/>
          <p:cNvSpPr txBox="1"/>
          <p:nvPr/>
        </p:nvSpPr>
        <p:spPr>
          <a:xfrm>
            <a:off x="940436" y="1441213"/>
            <a:ext cx="7513118" cy="3016210"/>
          </a:xfrm>
          <a:prstGeom prst="rect">
            <a:avLst/>
          </a:prstGeom>
          <a:noFill/>
        </p:spPr>
        <p:txBody>
          <a:bodyPr wrap="square" lIns="91440" tIns="45720" rIns="91440" bIns="45720" rtlCol="0" anchor="t">
            <a:spAutoFit/>
          </a:bodyPr>
          <a:lstStyle/>
          <a:p>
            <a:pPr marL="0" lvl="1" algn="just">
              <a:defRPr/>
            </a:pPr>
            <a:r>
              <a:rPr kumimoji="0" lang="fr-FR" sz="2200" b="1" i="0" u="none" strike="noStrike" kern="1200" cap="none" spc="0" normalizeH="0" baseline="0" noProof="0">
                <a:ln>
                  <a:noFill/>
                </a:ln>
                <a:solidFill>
                  <a:srgbClr val="34495E"/>
                </a:solidFill>
                <a:effectLst/>
                <a:uLnTx/>
                <a:uFillTx/>
                <a:latin typeface="Arial Narrow"/>
                <a:cs typeface="Arial"/>
                <a:hlinkClick r:id="rId3">
                  <a:extLst>
                    <a:ext uri="{A12FA001-AC4F-418D-AE19-62706E023703}">
                      <ahyp:hlinkClr xmlns:ahyp="http://schemas.microsoft.com/office/drawing/2018/hyperlinkcolor" val="tx"/>
                    </a:ext>
                  </a:extLst>
                </a:hlinkClick>
              </a:rPr>
              <a:t>Argos</a:t>
            </a:r>
            <a:r>
              <a:rPr lang="fr-FR" sz="2200" b="1">
                <a:solidFill>
                  <a:srgbClr val="34495E"/>
                </a:solidFill>
                <a:latin typeface="Arial Narrow"/>
                <a:cs typeface="Arial"/>
              </a:rPr>
              <a:t> </a:t>
            </a:r>
            <a:r>
              <a:rPr lang="fr-FR" sz="2200">
                <a:solidFill>
                  <a:srgbClr val="34495E"/>
                </a:solidFill>
                <a:latin typeface="Arial Narrow"/>
                <a:cs typeface="Calibri"/>
              </a:rPr>
              <a:t>est</a:t>
            </a:r>
            <a:r>
              <a:rPr lang="fr-FR" sz="2200">
                <a:solidFill>
                  <a:srgbClr val="34495E"/>
                </a:solidFill>
                <a:latin typeface="Arial Narrow"/>
                <a:ea typeface="+mn-lt"/>
                <a:cs typeface="+mn-lt"/>
              </a:rPr>
              <a:t> un service intégré dans la plate-forme </a:t>
            </a:r>
            <a:r>
              <a:rPr lang="fr-FR" sz="2200" err="1">
                <a:solidFill>
                  <a:srgbClr val="34495E"/>
                </a:solidFill>
                <a:latin typeface="Arial Narrow"/>
                <a:ea typeface="+mn-lt"/>
                <a:cs typeface="+mn-lt"/>
                <a:hlinkClick r:id="rId4"/>
              </a:rPr>
              <a:t>OpenAIRE</a:t>
            </a:r>
            <a:r>
              <a:rPr lang="fr-FR" sz="2200">
                <a:solidFill>
                  <a:srgbClr val="34495E"/>
                </a:solidFill>
                <a:latin typeface="Arial Narrow"/>
                <a:ea typeface="+mn-lt"/>
                <a:cs typeface="+mn-lt"/>
              </a:rPr>
              <a:t>. </a:t>
            </a:r>
            <a:endParaRPr lang="fr-FR" sz="2200" b="1">
              <a:solidFill>
                <a:srgbClr val="34495E"/>
              </a:solidFill>
              <a:latin typeface="Arial Narrow"/>
              <a:ea typeface="+mn-lt"/>
              <a:cs typeface="+mn-lt"/>
            </a:endParaRPr>
          </a:p>
          <a:p>
            <a:pPr marL="0" lvl="1" algn="just">
              <a:defRPr/>
            </a:pPr>
            <a:endParaRPr lang="fr-FR" sz="2200" i="1">
              <a:solidFill>
                <a:srgbClr val="34495E"/>
              </a:solidFill>
              <a:latin typeface="Arial Narrow"/>
              <a:ea typeface="+mn-lt"/>
              <a:cs typeface="+mn-lt"/>
            </a:endParaRPr>
          </a:p>
          <a:p>
            <a:pPr marL="0" lvl="1" algn="just">
              <a:defRPr/>
            </a:pPr>
            <a:r>
              <a:rPr lang="fr-FR" sz="2200">
                <a:solidFill>
                  <a:srgbClr val="34495E"/>
                </a:solidFill>
                <a:latin typeface="Arial Narrow"/>
                <a:ea typeface="+mn-lt"/>
                <a:cs typeface="+mn-lt"/>
              </a:rPr>
              <a:t>Il s'appuie sur des processus automatisés pour la création, la gestion, le partage et le lien entre les plans de gestion de données et les données de la recherche auxquels ils correspondent. </a:t>
            </a:r>
          </a:p>
          <a:p>
            <a:pPr marL="0" lvl="1" algn="just">
              <a:defRPr/>
            </a:pPr>
            <a:endParaRPr lang="fr-FR" sz="2200">
              <a:solidFill>
                <a:srgbClr val="34495E"/>
              </a:solidFill>
              <a:latin typeface="Arial Narrow"/>
              <a:ea typeface="+mn-lt"/>
              <a:cs typeface="+mn-lt"/>
            </a:endParaRPr>
          </a:p>
          <a:p>
            <a:pPr marL="0" lvl="1" algn="just">
              <a:defRPr/>
            </a:pPr>
            <a:r>
              <a:rPr lang="fr-FR" sz="2200">
                <a:solidFill>
                  <a:srgbClr val="34495E"/>
                </a:solidFill>
                <a:latin typeface="Arial Narrow"/>
                <a:ea typeface="+mn-lt"/>
                <a:cs typeface="+mn-lt"/>
              </a:rPr>
              <a:t>Les PGD rédigés sont exploitables par les machines. </a:t>
            </a:r>
            <a:endParaRPr lang="fr-FR" sz="2200">
              <a:solidFill>
                <a:srgbClr val="000000"/>
              </a:solidFill>
              <a:latin typeface="Calibri"/>
              <a:ea typeface="+mn-lt"/>
              <a:cs typeface="+mn-lt"/>
            </a:endParaRPr>
          </a:p>
          <a:p>
            <a:pPr marL="0" lvl="1">
              <a:defRPr/>
            </a:pPr>
            <a:endParaRPr lang="fr-FR">
              <a:solidFill>
                <a:srgbClr val="000000"/>
              </a:solidFill>
              <a:latin typeface="Calibri"/>
              <a:ea typeface="+mn-lt"/>
              <a:cs typeface="+mn-lt"/>
            </a:endParaRPr>
          </a:p>
          <a:p>
            <a:pPr marL="0" lvl="1">
              <a:defRPr/>
            </a:pPr>
            <a:endParaRPr lang="fr-FR">
              <a:solidFill>
                <a:srgbClr val="4A5D70"/>
              </a:solidFill>
              <a:latin typeface="Arial Narrow" panose="020B0606020202030204" pitchFamily="34" charset="0"/>
              <a:ea typeface="+mn-lt"/>
              <a:cs typeface="+mn-lt"/>
            </a:endParaRPr>
          </a:p>
        </p:txBody>
      </p:sp>
      <p:sp>
        <p:nvSpPr>
          <p:cNvPr id="7" name="AutoShape 2" descr="Argos"/>
          <p:cNvSpPr>
            <a:spLocks noChangeAspect="1" noChangeArrowheads="1"/>
          </p:cNvSpPr>
          <p:nvPr/>
        </p:nvSpPr>
        <p:spPr bwMode="auto">
          <a:xfrm>
            <a:off x="-1434942" y="3133582"/>
            <a:ext cx="1100614" cy="110061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8" name="Image 7"/>
          <p:cNvPicPr>
            <a:picLocks noChangeAspect="1"/>
          </p:cNvPicPr>
          <p:nvPr/>
        </p:nvPicPr>
        <p:blipFill>
          <a:blip r:embed="rId5"/>
          <a:stretch>
            <a:fillRect/>
          </a:stretch>
        </p:blipFill>
        <p:spPr>
          <a:xfrm>
            <a:off x="6474665" y="4942501"/>
            <a:ext cx="1819927" cy="810505"/>
          </a:xfrm>
          <a:prstGeom prst="rect">
            <a:avLst/>
          </a:prstGeom>
        </p:spPr>
      </p:pic>
      <p:sp>
        <p:nvSpPr>
          <p:cNvPr id="14" name="ZoneTexte 13"/>
          <p:cNvSpPr txBox="1"/>
          <p:nvPr/>
        </p:nvSpPr>
        <p:spPr>
          <a:xfrm>
            <a:off x="189444" y="99012"/>
            <a:ext cx="8108830" cy="523220"/>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a:ln>
                  <a:noFill/>
                </a:ln>
                <a:solidFill>
                  <a:srgbClr val="E8324B"/>
                </a:solidFill>
                <a:effectLst/>
                <a:uLnTx/>
                <a:uFillTx/>
                <a:latin typeface="Arial Narrow" panose="020B0606020202030204" pitchFamily="34" charset="0"/>
                <a:ea typeface="+mn-ea"/>
                <a:cs typeface="+mn-cs"/>
              </a:rPr>
              <a:t> IV. Le PGD / DMP : quels outils</a:t>
            </a:r>
            <a:r>
              <a:rPr kumimoji="0" lang="fr-FR" sz="2800" b="0" i="0" u="none" strike="noStrike" kern="1200" cap="none" spc="0" normalizeH="0" noProof="0">
                <a:ln>
                  <a:noFill/>
                </a:ln>
                <a:solidFill>
                  <a:srgbClr val="E8324B"/>
                </a:solidFill>
                <a:effectLst/>
                <a:uLnTx/>
                <a:uFillTx/>
                <a:latin typeface="Arial Narrow" panose="020B0606020202030204" pitchFamily="34" charset="0"/>
                <a:ea typeface="+mn-ea"/>
                <a:cs typeface="+mn-cs"/>
              </a:rPr>
              <a:t> pour les rédiger ?</a:t>
            </a:r>
            <a:endParaRPr kumimoji="0" lang="fr-FR" sz="2800" b="0" i="0" u="none" strike="noStrike" kern="1200" cap="none" spc="0" normalizeH="0" baseline="0" noProof="0">
              <a:ln>
                <a:noFill/>
              </a:ln>
              <a:solidFill>
                <a:srgbClr val="E8324B"/>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7552067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881F5A3-1005-4072-9683-BF5A54A406C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21</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3" name="ZoneTexte 2"/>
          <p:cNvSpPr txBox="1"/>
          <p:nvPr/>
        </p:nvSpPr>
        <p:spPr>
          <a:xfrm>
            <a:off x="815174" y="1378582"/>
            <a:ext cx="7513118" cy="3139321"/>
          </a:xfrm>
          <a:prstGeom prst="rect">
            <a:avLst/>
          </a:prstGeom>
          <a:noFill/>
        </p:spPr>
        <p:txBody>
          <a:bodyPr wrap="square" lIns="91440" tIns="45720" rIns="91440" bIns="45720" rtlCol="0" anchor="t">
            <a:spAutoFit/>
          </a:bodyPr>
          <a:lstStyle/>
          <a:p>
            <a:pPr algn="just">
              <a:defRPr/>
            </a:pPr>
            <a:r>
              <a:rPr lang="fr-FR" sz="2200" b="1">
                <a:solidFill>
                  <a:srgbClr val="4A5D70"/>
                </a:solidFill>
                <a:latin typeface="Arial Narrow"/>
                <a:hlinkClick r:id="rId3">
                  <a:extLst>
                    <a:ext uri="{A12FA001-AC4F-418D-AE19-62706E023703}">
                      <ahyp:hlinkClr xmlns:ahyp="http://schemas.microsoft.com/office/drawing/2018/hyperlinkcolor" val="tx"/>
                    </a:ext>
                  </a:extLst>
                </a:hlinkClick>
              </a:rPr>
              <a:t>DSW</a:t>
            </a:r>
            <a:r>
              <a:rPr lang="fr-FR" sz="2200">
                <a:solidFill>
                  <a:srgbClr val="4A5D70"/>
                </a:solidFill>
                <a:latin typeface="Arial Narrow"/>
              </a:rPr>
              <a:t> (</a:t>
            </a:r>
            <a:r>
              <a:rPr lang="fr-FR" sz="2200" b="1">
                <a:solidFill>
                  <a:srgbClr val="4A5D70"/>
                </a:solidFill>
                <a:latin typeface="Arial Narrow"/>
              </a:rPr>
              <a:t>D</a:t>
            </a:r>
            <a:r>
              <a:rPr lang="fr-FR" sz="2200">
                <a:solidFill>
                  <a:srgbClr val="4A5D70"/>
                </a:solidFill>
                <a:latin typeface="Arial Narrow"/>
              </a:rPr>
              <a:t>ata </a:t>
            </a:r>
            <a:r>
              <a:rPr lang="fr-FR" sz="2200" b="1" err="1">
                <a:solidFill>
                  <a:srgbClr val="4A5D70"/>
                </a:solidFill>
                <a:latin typeface="Arial Narrow"/>
              </a:rPr>
              <a:t>S</a:t>
            </a:r>
            <a:r>
              <a:rPr lang="fr-FR" sz="2200" err="1">
                <a:solidFill>
                  <a:srgbClr val="4A5D70"/>
                </a:solidFill>
                <a:latin typeface="Arial Narrow"/>
              </a:rPr>
              <a:t>tewardship</a:t>
            </a:r>
            <a:r>
              <a:rPr lang="fr-FR" sz="2200">
                <a:solidFill>
                  <a:srgbClr val="4A5D70"/>
                </a:solidFill>
                <a:latin typeface="Arial Narrow"/>
              </a:rPr>
              <a:t> </a:t>
            </a:r>
            <a:r>
              <a:rPr lang="fr-FR" sz="2200" b="1" err="1">
                <a:solidFill>
                  <a:srgbClr val="4A5D70"/>
                </a:solidFill>
                <a:latin typeface="Arial Narrow"/>
              </a:rPr>
              <a:t>W</a:t>
            </a:r>
            <a:r>
              <a:rPr lang="fr-FR" sz="2200" err="1">
                <a:solidFill>
                  <a:srgbClr val="4A5D70"/>
                </a:solidFill>
                <a:latin typeface="Arial Narrow"/>
              </a:rPr>
              <a:t>izard</a:t>
            </a:r>
            <a:r>
              <a:rPr lang="fr-FR" sz="2200">
                <a:solidFill>
                  <a:srgbClr val="4A5D70"/>
                </a:solidFill>
                <a:latin typeface="Arial Narrow"/>
              </a:rPr>
              <a:t>) </a:t>
            </a:r>
            <a:endParaRPr lang="fr-FR" sz="2200">
              <a:cs typeface="Calibri"/>
            </a:endParaRPr>
          </a:p>
          <a:p>
            <a:pPr marL="0" algn="just">
              <a:defRPr/>
            </a:pPr>
            <a:endParaRPr lang="fr-FR" sz="2200">
              <a:solidFill>
                <a:srgbClr val="4A5D70"/>
              </a:solidFill>
              <a:latin typeface="Arial Narrow" panose="020B0606020202030204" pitchFamily="34" charset="0"/>
              <a:ea typeface="+mn-lt"/>
              <a:cs typeface="+mn-lt"/>
            </a:endParaRPr>
          </a:p>
          <a:p>
            <a:pPr algn="just">
              <a:defRPr/>
            </a:pPr>
            <a:r>
              <a:rPr lang="fr-FR" sz="2200">
                <a:solidFill>
                  <a:srgbClr val="4A5D70"/>
                </a:solidFill>
                <a:latin typeface="Arial Narrow"/>
                <a:ea typeface="+mn-lt"/>
                <a:cs typeface="+mn-lt"/>
              </a:rPr>
              <a:t>C'est un outil en Open Source développé par une équipe européenne. </a:t>
            </a:r>
          </a:p>
          <a:p>
            <a:pPr algn="just">
              <a:defRPr/>
            </a:pPr>
            <a:endParaRPr lang="fr-FR" sz="2200">
              <a:solidFill>
                <a:srgbClr val="4A5D70"/>
              </a:solidFill>
              <a:latin typeface="Arial Narrow"/>
              <a:cs typeface="Calibri"/>
            </a:endParaRPr>
          </a:p>
          <a:p>
            <a:pPr algn="just">
              <a:defRPr/>
            </a:pPr>
            <a:r>
              <a:rPr lang="fr-FR" sz="2200">
                <a:solidFill>
                  <a:srgbClr val="4A5D70"/>
                </a:solidFill>
                <a:latin typeface="Arial Narrow"/>
                <a:ea typeface="+mn-lt"/>
                <a:cs typeface="+mn-lt"/>
              </a:rPr>
              <a:t>Il possède quelques atouts intéressants :</a:t>
            </a:r>
          </a:p>
          <a:p>
            <a:pPr marL="342900" indent="-342900" algn="just">
              <a:buFont typeface="Arial"/>
              <a:buChar char="•"/>
              <a:defRPr/>
            </a:pPr>
            <a:r>
              <a:rPr lang="fr-FR" sz="2200" err="1">
                <a:solidFill>
                  <a:srgbClr val="4A5D70"/>
                </a:solidFill>
                <a:latin typeface="Arial Narrow"/>
                <a:ea typeface="+mn-lt"/>
                <a:cs typeface="+mn-lt"/>
              </a:rPr>
              <a:t>Histor</a:t>
            </a:r>
            <a:r>
              <a:rPr lang="fr-FR" sz="2200">
                <a:solidFill>
                  <a:srgbClr val="4A5D70"/>
                </a:solidFill>
                <a:latin typeface="Arial Narrow"/>
                <a:ea typeface="+mn-lt"/>
                <a:cs typeface="+mn-lt"/>
              </a:rPr>
              <a:t>​</a:t>
            </a:r>
            <a:r>
              <a:rPr lang="fr-FR" sz="2200" err="1">
                <a:solidFill>
                  <a:srgbClr val="4A5D70"/>
                </a:solidFill>
                <a:latin typeface="Arial Narrow"/>
                <a:ea typeface="+mn-lt"/>
                <a:cs typeface="+mn-lt"/>
              </a:rPr>
              <a:t>ique</a:t>
            </a:r>
            <a:r>
              <a:rPr lang="fr-FR" sz="2200">
                <a:solidFill>
                  <a:srgbClr val="4A5D70"/>
                </a:solidFill>
                <a:latin typeface="Arial Narrow"/>
                <a:ea typeface="+mn-lt"/>
                <a:cs typeface="+mn-lt"/>
              </a:rPr>
              <a:t> des démarches</a:t>
            </a:r>
            <a:endParaRPr lang="fr-FR" sz="2200">
              <a:solidFill>
                <a:srgbClr val="000000"/>
              </a:solidFill>
              <a:latin typeface="Calibri" panose="020F0502020204030204"/>
              <a:ea typeface="+mn-lt"/>
              <a:cs typeface="+mn-lt"/>
            </a:endParaRPr>
          </a:p>
          <a:p>
            <a:pPr marL="342900" indent="-342900" algn="just">
              <a:buFont typeface="Arial"/>
              <a:buChar char="•"/>
              <a:defRPr/>
            </a:pPr>
            <a:r>
              <a:rPr lang="fr-FR" sz="2200">
                <a:solidFill>
                  <a:srgbClr val="4A5D70"/>
                </a:solidFill>
                <a:latin typeface="Arial Narrow"/>
                <a:ea typeface="+mn-lt"/>
                <a:cs typeface="+mn-lt"/>
              </a:rPr>
              <a:t>Filtre des questions</a:t>
            </a:r>
            <a:endParaRPr lang="fr-FR" sz="2200">
              <a:cs typeface="Calibri"/>
            </a:endParaRPr>
          </a:p>
          <a:p>
            <a:pPr marL="342900" indent="-342900" algn="just">
              <a:buFont typeface="Arial"/>
              <a:buChar char="•"/>
              <a:defRPr/>
            </a:pPr>
            <a:r>
              <a:rPr lang="fr-FR" sz="2200">
                <a:solidFill>
                  <a:srgbClr val="4A5D70"/>
                </a:solidFill>
                <a:latin typeface="Arial Narrow"/>
                <a:ea typeface="+mn-lt"/>
                <a:cs typeface="+mn-lt"/>
              </a:rPr>
              <a:t>Alerte pour les éléments non finalisés ou à valider</a:t>
            </a:r>
          </a:p>
          <a:p>
            <a:pPr marL="342900" indent="-342900" algn="just">
              <a:buFont typeface="Arial"/>
              <a:buChar char="•"/>
              <a:defRPr/>
            </a:pPr>
            <a:r>
              <a:rPr lang="fr-FR" sz="2200">
                <a:solidFill>
                  <a:srgbClr val="4A5D70"/>
                </a:solidFill>
                <a:latin typeface="Arial Narrow"/>
                <a:ea typeface="+mn-lt"/>
                <a:cs typeface="+mn-lt"/>
              </a:rPr>
              <a:t>Possibilité d'avoir une trame individuelle prédéfinie</a:t>
            </a:r>
          </a:p>
        </p:txBody>
      </p:sp>
      <p:sp>
        <p:nvSpPr>
          <p:cNvPr id="7" name="AutoShape 2" descr="Argos"/>
          <p:cNvSpPr>
            <a:spLocks noChangeAspect="1" noChangeArrowheads="1"/>
          </p:cNvSpPr>
          <p:nvPr/>
        </p:nvSpPr>
        <p:spPr bwMode="auto">
          <a:xfrm>
            <a:off x="-1434942" y="3133582"/>
            <a:ext cx="1100614" cy="110061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ZoneTexte 13"/>
          <p:cNvSpPr txBox="1"/>
          <p:nvPr/>
        </p:nvSpPr>
        <p:spPr>
          <a:xfrm>
            <a:off x="189444" y="99012"/>
            <a:ext cx="8108830" cy="523220"/>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a:ln>
                  <a:noFill/>
                </a:ln>
                <a:solidFill>
                  <a:srgbClr val="E8324B"/>
                </a:solidFill>
                <a:effectLst/>
                <a:uLnTx/>
                <a:uFillTx/>
                <a:latin typeface="Arial Narrow" panose="020B0606020202030204" pitchFamily="34" charset="0"/>
                <a:ea typeface="+mn-ea"/>
                <a:cs typeface="+mn-cs"/>
              </a:rPr>
              <a:t> IV. Le PGD / DMP : quels outils</a:t>
            </a:r>
            <a:r>
              <a:rPr kumimoji="0" lang="fr-FR" sz="2800" b="0" i="0" u="none" strike="noStrike" kern="1200" cap="none" spc="0" normalizeH="0" noProof="0">
                <a:ln>
                  <a:noFill/>
                </a:ln>
                <a:solidFill>
                  <a:srgbClr val="E8324B"/>
                </a:solidFill>
                <a:effectLst/>
                <a:uLnTx/>
                <a:uFillTx/>
                <a:latin typeface="Arial Narrow" panose="020B0606020202030204" pitchFamily="34" charset="0"/>
                <a:ea typeface="+mn-ea"/>
                <a:cs typeface="+mn-cs"/>
              </a:rPr>
              <a:t> pour les rédiger ?</a:t>
            </a:r>
            <a:endParaRPr kumimoji="0" lang="fr-FR" sz="2800" b="0" i="0" u="none" strike="noStrike" kern="1200" cap="none" spc="0" normalizeH="0" baseline="0" noProof="0">
              <a:ln>
                <a:noFill/>
              </a:ln>
              <a:solidFill>
                <a:srgbClr val="E8324B"/>
              </a:solidFill>
              <a:effectLst/>
              <a:uLnTx/>
              <a:uFillTx/>
              <a:latin typeface="Arial Narrow" panose="020B0606020202030204" pitchFamily="34" charset="0"/>
              <a:ea typeface="+mn-ea"/>
              <a:cs typeface="+mn-cs"/>
            </a:endParaRPr>
          </a:p>
        </p:txBody>
      </p:sp>
      <p:pic>
        <p:nvPicPr>
          <p:cNvPr id="2" name="Picture 4">
            <a:extLst>
              <a:ext uri="{FF2B5EF4-FFF2-40B4-BE49-F238E27FC236}">
                <a16:creationId xmlns:a16="http://schemas.microsoft.com/office/drawing/2014/main" id="{2A4D88DB-ABD4-4AE4-B819-508978763FB3}"/>
              </a:ext>
            </a:extLst>
          </p:cNvPr>
          <p:cNvPicPr>
            <a:picLocks noChangeAspect="1"/>
          </p:cNvPicPr>
          <p:nvPr/>
        </p:nvPicPr>
        <p:blipFill>
          <a:blip r:embed="rId4"/>
          <a:stretch>
            <a:fillRect/>
          </a:stretch>
        </p:blipFill>
        <p:spPr>
          <a:xfrm>
            <a:off x="6479962" y="4718571"/>
            <a:ext cx="2063855" cy="1082163"/>
          </a:xfrm>
          <a:prstGeom prst="rect">
            <a:avLst/>
          </a:prstGeom>
        </p:spPr>
      </p:pic>
    </p:spTree>
    <p:extLst>
      <p:ext uri="{BB962C8B-B14F-4D97-AF65-F5344CB8AC3E}">
        <p14:creationId xmlns:p14="http://schemas.microsoft.com/office/powerpoint/2010/main" val="42043259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881F5A3-1005-4072-9683-BF5A54A406C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22</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3" name="ZoneTexte 2"/>
          <p:cNvSpPr txBox="1"/>
          <p:nvPr/>
        </p:nvSpPr>
        <p:spPr>
          <a:xfrm>
            <a:off x="1294232" y="1627227"/>
            <a:ext cx="6344491" cy="3970318"/>
          </a:xfrm>
          <a:prstGeom prst="rect">
            <a:avLst/>
          </a:prstGeom>
          <a:noFill/>
        </p:spPr>
        <p:txBody>
          <a:bodyPr wrap="square" lIns="91440" tIns="45720" rIns="91440" bIns="45720" rtlCol="0" anchor="t">
            <a:spAutoFit/>
          </a:bodyPr>
          <a:lstStyle/>
          <a:p>
            <a:pPr>
              <a:defRPr/>
            </a:pPr>
            <a:r>
              <a:rPr lang="fr-FR" sz="2400">
                <a:solidFill>
                  <a:srgbClr val="34495E"/>
                </a:solidFill>
                <a:latin typeface="Arial Narrow"/>
              </a:rPr>
              <a:t>Il existe plusieurs ressources pour rendre disponible ou pour trouver un PGD :</a:t>
            </a:r>
            <a:endParaRPr lang="en-US"/>
          </a:p>
          <a:p>
            <a:pPr>
              <a:defRPr/>
            </a:pPr>
            <a:endParaRPr lang="fr-FR" sz="2400">
              <a:solidFill>
                <a:srgbClr val="34495E"/>
              </a:solidFill>
              <a:latin typeface="Arial Narrow"/>
            </a:endParaRPr>
          </a:p>
          <a:p>
            <a:pPr marL="342900" indent="-342900">
              <a:buFont typeface="Arial"/>
              <a:buChar char="•"/>
              <a:defRPr/>
            </a:pPr>
            <a:r>
              <a:rPr lang="fr-FR" sz="2200">
                <a:solidFill>
                  <a:srgbClr val="34495E"/>
                </a:solidFill>
                <a:latin typeface="Arial Narrow"/>
              </a:rPr>
              <a:t>Les </a:t>
            </a:r>
            <a:r>
              <a:rPr lang="fr-FR" sz="2200" b="1">
                <a:solidFill>
                  <a:srgbClr val="34495E"/>
                </a:solidFill>
                <a:latin typeface="Arial Narrow"/>
              </a:rPr>
              <a:t>entrepôts généralistes</a:t>
            </a:r>
            <a:r>
              <a:rPr lang="fr-FR" sz="2200">
                <a:solidFill>
                  <a:srgbClr val="34495E"/>
                </a:solidFill>
                <a:latin typeface="Arial Narrow"/>
              </a:rPr>
              <a:t> (comme </a:t>
            </a:r>
            <a:r>
              <a:rPr lang="fr-FR" sz="2200" err="1">
                <a:solidFill>
                  <a:srgbClr val="34495E"/>
                </a:solidFill>
                <a:latin typeface="Arial Narrow"/>
                <a:hlinkClick r:id="rId3"/>
              </a:rPr>
              <a:t>Zenodo</a:t>
            </a:r>
            <a:r>
              <a:rPr lang="fr-FR" sz="2200">
                <a:solidFill>
                  <a:srgbClr val="34495E"/>
                </a:solidFill>
                <a:latin typeface="Arial Narrow"/>
              </a:rPr>
              <a:t>)</a:t>
            </a:r>
            <a:endParaRPr lang="fr-FR" sz="2200">
              <a:solidFill>
                <a:srgbClr val="34495E"/>
              </a:solidFill>
              <a:latin typeface="Calibri" panose="020F0502020204030204"/>
              <a:cs typeface="Calibri"/>
            </a:endParaRPr>
          </a:p>
          <a:p>
            <a:pPr marL="342900" indent="-342900">
              <a:buFont typeface="Arial"/>
              <a:buChar char="•"/>
              <a:defRPr/>
            </a:pPr>
            <a:r>
              <a:rPr lang="fr-FR" sz="2200">
                <a:solidFill>
                  <a:srgbClr val="34495E"/>
                </a:solidFill>
                <a:latin typeface="Arial Narrow"/>
              </a:rPr>
              <a:t>Les </a:t>
            </a:r>
            <a:r>
              <a:rPr lang="fr-FR" sz="2200" b="1">
                <a:solidFill>
                  <a:srgbClr val="34495E"/>
                </a:solidFill>
                <a:latin typeface="Arial Narrow"/>
              </a:rPr>
              <a:t>entrepôts spécialisés </a:t>
            </a:r>
            <a:r>
              <a:rPr lang="fr-FR" sz="2200">
                <a:solidFill>
                  <a:srgbClr val="34495E"/>
                </a:solidFill>
                <a:latin typeface="Calibri"/>
                <a:cs typeface="Calibri"/>
              </a:rPr>
              <a:t>(</a:t>
            </a:r>
            <a:r>
              <a:rPr lang="fr-FR" sz="2200">
                <a:solidFill>
                  <a:srgbClr val="34495E"/>
                </a:solidFill>
                <a:latin typeface="Calibri"/>
                <a:cs typeface="Calibri"/>
                <a:hlinkClick r:id="rId4">
                  <a:extLst>
                    <a:ext uri="{A12FA001-AC4F-418D-AE19-62706E023703}">
                      <ahyp:hlinkClr xmlns:ahyp="http://schemas.microsoft.com/office/drawing/2018/hyperlinkcolor" val="tx"/>
                    </a:ext>
                  </a:extLst>
                </a:hlinkClick>
              </a:rPr>
              <a:t>DMP-</a:t>
            </a:r>
            <a:r>
              <a:rPr lang="fr-FR" sz="2200" err="1">
                <a:solidFill>
                  <a:srgbClr val="34495E"/>
                </a:solidFill>
                <a:latin typeface="Calibri"/>
                <a:cs typeface="Calibri"/>
                <a:hlinkClick r:id="rId4">
                  <a:extLst>
                    <a:ext uri="{A12FA001-AC4F-418D-AE19-62706E023703}">
                      <ahyp:hlinkClr xmlns:ahyp="http://schemas.microsoft.com/office/drawing/2018/hyperlinkcolor" val="tx"/>
                    </a:ext>
                  </a:extLst>
                </a:hlinkClick>
              </a:rPr>
              <a:t>Opidor</a:t>
            </a:r>
            <a:r>
              <a:rPr lang="fr-FR" sz="2200">
                <a:solidFill>
                  <a:srgbClr val="34495E"/>
                </a:solidFill>
                <a:latin typeface="Calibri"/>
                <a:cs typeface="Calibri"/>
              </a:rPr>
              <a:t>, </a:t>
            </a:r>
            <a:r>
              <a:rPr lang="fr-FR" sz="2200">
                <a:solidFill>
                  <a:srgbClr val="34495E"/>
                </a:solidFill>
                <a:latin typeface="Calibri"/>
                <a:cs typeface="Calibri"/>
                <a:hlinkClick r:id="rId5">
                  <a:extLst>
                    <a:ext uri="{A12FA001-AC4F-418D-AE19-62706E023703}">
                      <ahyp:hlinkClr xmlns:ahyp="http://schemas.microsoft.com/office/drawing/2018/hyperlinkcolor" val="tx"/>
                    </a:ext>
                  </a:extLst>
                </a:hlinkClick>
              </a:rPr>
              <a:t>DMP </a:t>
            </a:r>
            <a:r>
              <a:rPr lang="fr-FR" sz="2200" err="1">
                <a:solidFill>
                  <a:srgbClr val="34495E"/>
                </a:solidFill>
                <a:latin typeface="Calibri"/>
                <a:cs typeface="Calibri"/>
                <a:hlinkClick r:id="rId5">
                  <a:extLst>
                    <a:ext uri="{A12FA001-AC4F-418D-AE19-62706E023703}">
                      <ahyp:hlinkClr xmlns:ahyp="http://schemas.microsoft.com/office/drawing/2018/hyperlinkcolor" val="tx"/>
                    </a:ext>
                  </a:extLst>
                </a:hlinkClick>
              </a:rPr>
              <a:t>Tool</a:t>
            </a:r>
            <a:r>
              <a:rPr lang="fr-FR" sz="2200">
                <a:solidFill>
                  <a:srgbClr val="34495E"/>
                </a:solidFill>
                <a:latin typeface="Calibri"/>
                <a:cs typeface="Calibri"/>
              </a:rPr>
              <a:t>, </a:t>
            </a:r>
            <a:r>
              <a:rPr lang="fr-FR" sz="2200">
                <a:solidFill>
                  <a:srgbClr val="34495E"/>
                </a:solidFill>
                <a:latin typeface="Calibri"/>
                <a:cs typeface="Calibri"/>
                <a:hlinkClick r:id="rId6"/>
              </a:rPr>
              <a:t>DMP Online</a:t>
            </a:r>
            <a:r>
              <a:rPr lang="fr-FR" sz="2200">
                <a:solidFill>
                  <a:srgbClr val="34495E"/>
                </a:solidFill>
                <a:latin typeface="Calibri"/>
                <a:cs typeface="Calibri"/>
              </a:rPr>
              <a:t>, </a:t>
            </a:r>
            <a:r>
              <a:rPr lang="fr-FR" sz="2200">
                <a:solidFill>
                  <a:srgbClr val="34495E"/>
                </a:solidFill>
                <a:latin typeface="Calibri"/>
                <a:cs typeface="Calibri"/>
                <a:hlinkClick r:id="rId7"/>
              </a:rPr>
              <a:t>l'université de Vienne</a:t>
            </a:r>
            <a:r>
              <a:rPr lang="fr-FR" sz="2200">
                <a:solidFill>
                  <a:srgbClr val="34495E"/>
                </a:solidFill>
                <a:latin typeface="Calibri"/>
                <a:cs typeface="Calibri"/>
              </a:rPr>
              <a:t>...)</a:t>
            </a:r>
            <a:endParaRPr lang="fr-FR" sz="2200" b="1">
              <a:solidFill>
                <a:srgbClr val="34495E"/>
              </a:solidFill>
              <a:cs typeface="Calibri"/>
            </a:endParaRPr>
          </a:p>
          <a:p>
            <a:pPr marL="342900" indent="-342900">
              <a:buFont typeface="Arial"/>
              <a:buChar char="•"/>
              <a:defRPr/>
            </a:pPr>
            <a:r>
              <a:rPr lang="fr-FR" sz="2200" b="1">
                <a:solidFill>
                  <a:srgbClr val="34495E"/>
                </a:solidFill>
                <a:latin typeface="Arial Narrow"/>
                <a:hlinkClick r:id="rId8"/>
              </a:rPr>
              <a:t>HAL</a:t>
            </a:r>
            <a:r>
              <a:rPr lang="fr-FR" sz="2200">
                <a:solidFill>
                  <a:srgbClr val="34495E"/>
                </a:solidFill>
                <a:latin typeface="Arial Narrow"/>
              </a:rPr>
              <a:t> (fonctionnalité disponible courant 2022)</a:t>
            </a:r>
            <a:endParaRPr lang="fr-FR" sz="2200" b="0" i="0" u="none" strike="noStrike" kern="1200" cap="none" spc="0" normalizeH="0" baseline="0" noProof="0">
              <a:ln>
                <a:noFill/>
              </a:ln>
              <a:solidFill>
                <a:srgbClr val="34495E"/>
              </a:solidFill>
              <a:effectLst/>
              <a:uLnTx/>
              <a:uFillTx/>
              <a:latin typeface="Arial Narrow" panose="020B0606020202030204" pitchFamily="34" charset="0"/>
            </a:endParaRPr>
          </a:p>
          <a:p>
            <a:pPr marL="342900" indent="-342900">
              <a:buFont typeface="Arial"/>
              <a:buChar char="•"/>
              <a:defRPr/>
            </a:pPr>
            <a:r>
              <a:rPr lang="fr-FR" sz="2200">
                <a:solidFill>
                  <a:srgbClr val="34495E"/>
                </a:solidFill>
                <a:latin typeface="Arial Narrow"/>
              </a:rPr>
              <a:t>Le </a:t>
            </a:r>
            <a:r>
              <a:rPr lang="fr-FR" sz="2200" err="1">
                <a:solidFill>
                  <a:srgbClr val="34495E"/>
                </a:solidFill>
                <a:latin typeface="Arial Narrow"/>
                <a:cs typeface="Calibri"/>
                <a:hlinkClick r:id="rId9"/>
              </a:rPr>
              <a:t>Research</a:t>
            </a:r>
            <a:r>
              <a:rPr lang="fr-FR" sz="2200">
                <a:solidFill>
                  <a:srgbClr val="34495E"/>
                </a:solidFill>
                <a:latin typeface="Arial Narrow"/>
                <a:cs typeface="Calibri"/>
                <a:hlinkClick r:id="rId9"/>
              </a:rPr>
              <a:t> </a:t>
            </a:r>
            <a:r>
              <a:rPr lang="fr-FR" sz="2200" err="1">
                <a:solidFill>
                  <a:srgbClr val="34495E"/>
                </a:solidFill>
                <a:latin typeface="Arial Narrow"/>
                <a:cs typeface="Calibri"/>
                <a:hlinkClick r:id="rId9"/>
              </a:rPr>
              <a:t>Ideas</a:t>
            </a:r>
            <a:r>
              <a:rPr lang="fr-FR" sz="2200">
                <a:solidFill>
                  <a:srgbClr val="34495E"/>
                </a:solidFill>
                <a:latin typeface="Arial Narrow"/>
                <a:cs typeface="Calibri"/>
                <a:hlinkClick r:id="rId9"/>
              </a:rPr>
              <a:t> and </a:t>
            </a:r>
            <a:r>
              <a:rPr lang="fr-FR" sz="2200" err="1">
                <a:solidFill>
                  <a:srgbClr val="34495E"/>
                </a:solidFill>
                <a:latin typeface="Arial Narrow"/>
                <a:cs typeface="Calibri"/>
                <a:hlinkClick r:id="rId9"/>
              </a:rPr>
              <a:t>Outcomes</a:t>
            </a:r>
            <a:r>
              <a:rPr lang="fr-FR" sz="2200">
                <a:solidFill>
                  <a:srgbClr val="34495E"/>
                </a:solidFill>
                <a:latin typeface="Arial Narrow"/>
                <a:cs typeface="Calibri"/>
              </a:rPr>
              <a:t> (RIO) Journal</a:t>
            </a:r>
            <a:endParaRPr lang="fr-FR" sz="2200">
              <a:solidFill>
                <a:srgbClr val="000000"/>
              </a:solidFill>
              <a:latin typeface="Calibri"/>
              <a:cs typeface="Calibri"/>
            </a:endParaRPr>
          </a:p>
          <a:p>
            <a:pPr>
              <a:defRPr/>
            </a:pPr>
            <a:endParaRPr lang="fr-FR" sz="2400">
              <a:solidFill>
                <a:srgbClr val="34495E"/>
              </a:solidFill>
              <a:latin typeface="Arial Narrow" panose="020B0606020202030204" pitchFamily="34" charset="0"/>
            </a:endParaRPr>
          </a:p>
          <a:p>
            <a:pPr>
              <a:defRPr/>
            </a:pPr>
            <a:endParaRPr lang="fr-FR" sz="2400">
              <a:solidFill>
                <a:srgbClr val="34495E"/>
              </a:solidFill>
              <a:latin typeface="Arial Narrow" panose="020B0606020202030204" pitchFamily="34" charset="0"/>
            </a:endParaRPr>
          </a:p>
          <a:p>
            <a:pPr>
              <a:defRPr/>
            </a:pPr>
            <a:endParaRPr lang="fr-FR">
              <a:solidFill>
                <a:srgbClr val="4A5D70"/>
              </a:solidFill>
              <a:latin typeface="Arial Narrow" panose="020B0606020202030204" pitchFamily="34" charset="0"/>
            </a:endParaRPr>
          </a:p>
        </p:txBody>
      </p:sp>
      <p:sp>
        <p:nvSpPr>
          <p:cNvPr id="7" name="AutoShape 2" descr="Argos"/>
          <p:cNvSpPr>
            <a:spLocks noChangeAspect="1" noChangeArrowheads="1"/>
          </p:cNvSpPr>
          <p:nvPr/>
        </p:nvSpPr>
        <p:spPr bwMode="auto">
          <a:xfrm>
            <a:off x="-1434942" y="3133582"/>
            <a:ext cx="1100614" cy="110061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ZoneTexte 13"/>
          <p:cNvSpPr txBox="1"/>
          <p:nvPr/>
        </p:nvSpPr>
        <p:spPr>
          <a:xfrm>
            <a:off x="189443" y="99012"/>
            <a:ext cx="8399169" cy="523220"/>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a:ln>
                  <a:noFill/>
                </a:ln>
                <a:solidFill>
                  <a:srgbClr val="E8324B"/>
                </a:solidFill>
                <a:effectLst/>
                <a:uLnTx/>
                <a:uFillTx/>
                <a:latin typeface="Arial Narrow" panose="020B0606020202030204" pitchFamily="34" charset="0"/>
                <a:ea typeface="+mn-ea"/>
                <a:cs typeface="+mn-cs"/>
              </a:rPr>
              <a:t> V. Le PGD / DMP : Où trouver des PGD ? Que faire du mien ?</a:t>
            </a:r>
          </a:p>
        </p:txBody>
      </p:sp>
    </p:spTree>
    <p:extLst>
      <p:ext uri="{BB962C8B-B14F-4D97-AF65-F5344CB8AC3E}">
        <p14:creationId xmlns:p14="http://schemas.microsoft.com/office/powerpoint/2010/main" val="14891579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881F5A3-1005-4072-9683-BF5A54A406C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23</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3" name="ZoneTexte 2"/>
          <p:cNvSpPr txBox="1"/>
          <p:nvPr/>
        </p:nvSpPr>
        <p:spPr>
          <a:xfrm>
            <a:off x="1001958" y="1731611"/>
            <a:ext cx="6772464" cy="2800767"/>
          </a:xfrm>
          <a:prstGeom prst="rect">
            <a:avLst/>
          </a:prstGeom>
          <a:noFill/>
        </p:spPr>
        <p:txBody>
          <a:bodyPr wrap="square" lIns="91440" tIns="45720" rIns="91440" bIns="45720" rtlCol="0" anchor="t">
            <a:spAutoFit/>
          </a:bodyPr>
          <a:lstStyle/>
          <a:p>
            <a:pPr algn="just">
              <a:defRPr/>
            </a:pPr>
            <a:r>
              <a:rPr lang="fr-FR" sz="2200">
                <a:solidFill>
                  <a:srgbClr val="34495E"/>
                </a:solidFill>
                <a:latin typeface="Arial Narrow"/>
              </a:rPr>
              <a:t>En dehors des PGD réalisés dans le cadre des projets européens et ANR, on note l'utilisation de PGD pour d'autres usages, voire d'autres échelles  :</a:t>
            </a:r>
            <a:endParaRPr lang="en-US">
              <a:cs typeface="Calibri" panose="020F0502020204030204"/>
            </a:endParaRPr>
          </a:p>
          <a:p>
            <a:pPr algn="just">
              <a:defRPr/>
            </a:pPr>
            <a:endParaRPr lang="fr-FR" sz="2200">
              <a:solidFill>
                <a:srgbClr val="34495E"/>
              </a:solidFill>
              <a:latin typeface="Arial Narrow"/>
            </a:endParaRPr>
          </a:p>
          <a:p>
            <a:pPr marL="342900" indent="-342900" algn="just">
              <a:buFont typeface="Arial"/>
              <a:buChar char="•"/>
              <a:defRPr/>
            </a:pPr>
            <a:r>
              <a:rPr lang="fr-FR" sz="2200">
                <a:solidFill>
                  <a:srgbClr val="34495E"/>
                </a:solidFill>
                <a:latin typeface="Arial Narrow"/>
              </a:rPr>
              <a:t>Les </a:t>
            </a:r>
            <a:r>
              <a:rPr lang="fr-FR" sz="2200" b="1">
                <a:solidFill>
                  <a:srgbClr val="34495E"/>
                </a:solidFill>
                <a:latin typeface="Arial Narrow"/>
              </a:rPr>
              <a:t>PGD projets </a:t>
            </a:r>
            <a:r>
              <a:rPr lang="fr-FR" sz="2200">
                <a:solidFill>
                  <a:srgbClr val="34495E"/>
                </a:solidFill>
                <a:latin typeface="Arial Narrow"/>
              </a:rPr>
              <a:t>pour les doctorants</a:t>
            </a:r>
          </a:p>
          <a:p>
            <a:pPr marL="342900" indent="-342900" algn="just">
              <a:buFont typeface="Arial"/>
              <a:buChar char="•"/>
              <a:defRPr/>
            </a:pPr>
            <a:r>
              <a:rPr lang="fr-FR" sz="2200">
                <a:solidFill>
                  <a:srgbClr val="34495E"/>
                </a:solidFill>
                <a:latin typeface="Arial Narrow"/>
              </a:rPr>
              <a:t>Les </a:t>
            </a:r>
            <a:r>
              <a:rPr lang="fr-FR" sz="2200" b="1">
                <a:solidFill>
                  <a:srgbClr val="34495E"/>
                </a:solidFill>
                <a:latin typeface="Arial Narrow"/>
              </a:rPr>
              <a:t>PGD structure</a:t>
            </a:r>
          </a:p>
          <a:p>
            <a:pPr marL="342900" indent="-342900" algn="just">
              <a:buFont typeface="Arial"/>
              <a:buChar char="•"/>
              <a:defRPr/>
            </a:pPr>
            <a:r>
              <a:rPr lang="fr-FR" sz="2200">
                <a:solidFill>
                  <a:srgbClr val="34495E"/>
                </a:solidFill>
                <a:latin typeface="Arial Narrow"/>
              </a:rPr>
              <a:t>Les </a:t>
            </a:r>
            <a:r>
              <a:rPr lang="fr-FR" sz="2200" b="1">
                <a:solidFill>
                  <a:srgbClr val="34495E"/>
                </a:solidFill>
                <a:latin typeface="Arial Narrow"/>
              </a:rPr>
              <a:t>PGD jeux de données</a:t>
            </a:r>
          </a:p>
          <a:p>
            <a:pPr marL="342900" indent="-342900" algn="just">
              <a:buFont typeface="Arial"/>
              <a:buChar char="•"/>
              <a:defRPr/>
            </a:pPr>
            <a:r>
              <a:rPr lang="fr-FR" sz="2200">
                <a:solidFill>
                  <a:srgbClr val="34495E"/>
                </a:solidFill>
                <a:latin typeface="Arial Narrow"/>
                <a:cs typeface="Calibri"/>
              </a:rPr>
              <a:t>Les </a:t>
            </a:r>
            <a:r>
              <a:rPr lang="fr-FR" sz="2200" b="1">
                <a:solidFill>
                  <a:srgbClr val="34495E"/>
                </a:solidFill>
                <a:latin typeface="Arial Narrow"/>
                <a:cs typeface="Calibri"/>
              </a:rPr>
              <a:t>Plans de Gestion de Logiciels </a:t>
            </a:r>
            <a:r>
              <a:rPr lang="fr-FR" sz="2200">
                <a:solidFill>
                  <a:srgbClr val="34495E"/>
                </a:solidFill>
                <a:latin typeface="Arial Narrow"/>
                <a:cs typeface="Calibri"/>
              </a:rPr>
              <a:t>(</a:t>
            </a:r>
            <a:r>
              <a:rPr lang="fr-FR" sz="2200">
                <a:solidFill>
                  <a:srgbClr val="34495E"/>
                </a:solidFill>
                <a:latin typeface="Arial Narrow"/>
                <a:cs typeface="Calibri"/>
                <a:hlinkClick r:id="rId3"/>
              </a:rPr>
              <a:t>PGL</a:t>
            </a:r>
            <a:r>
              <a:rPr lang="fr-FR" sz="2200">
                <a:solidFill>
                  <a:srgbClr val="34495E"/>
                </a:solidFill>
                <a:latin typeface="Arial Narrow"/>
                <a:cs typeface="Calibri"/>
              </a:rPr>
              <a:t>)</a:t>
            </a:r>
          </a:p>
        </p:txBody>
      </p:sp>
      <p:sp>
        <p:nvSpPr>
          <p:cNvPr id="7" name="AutoShape 2" descr="Argos"/>
          <p:cNvSpPr>
            <a:spLocks noChangeAspect="1" noChangeArrowheads="1"/>
          </p:cNvSpPr>
          <p:nvPr/>
        </p:nvSpPr>
        <p:spPr bwMode="auto">
          <a:xfrm>
            <a:off x="-1434942" y="3133582"/>
            <a:ext cx="1100614" cy="110061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ZoneTexte 13"/>
          <p:cNvSpPr txBox="1"/>
          <p:nvPr/>
        </p:nvSpPr>
        <p:spPr>
          <a:xfrm>
            <a:off x="189443" y="99012"/>
            <a:ext cx="8399169" cy="523220"/>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a:ln>
                  <a:noFill/>
                </a:ln>
                <a:solidFill>
                  <a:srgbClr val="E8324B"/>
                </a:solidFill>
                <a:effectLst/>
                <a:uLnTx/>
                <a:uFillTx/>
                <a:latin typeface="Arial Narrow" panose="020B0606020202030204" pitchFamily="34" charset="0"/>
                <a:ea typeface="+mn-ea"/>
                <a:cs typeface="+mn-cs"/>
              </a:rPr>
              <a:t> VI. Le PGD / DMP : les</a:t>
            </a:r>
            <a:r>
              <a:rPr kumimoji="0" lang="fr-FR" sz="2800" b="0" i="0" u="none" strike="noStrike" kern="1200" cap="none" spc="0" normalizeH="0" noProof="0">
                <a:ln>
                  <a:noFill/>
                </a:ln>
                <a:solidFill>
                  <a:srgbClr val="E8324B"/>
                </a:solidFill>
                <a:effectLst/>
                <a:uLnTx/>
                <a:uFillTx/>
                <a:latin typeface="Arial Narrow" panose="020B0606020202030204" pitchFamily="34" charset="0"/>
                <a:ea typeface="+mn-ea"/>
                <a:cs typeface="+mn-cs"/>
              </a:rPr>
              <a:t> autres types</a:t>
            </a:r>
            <a:endParaRPr kumimoji="0" lang="fr-FR" sz="2800" b="0" i="0" u="none" strike="noStrike" kern="1200" cap="none" spc="0" normalizeH="0" baseline="0" noProof="0">
              <a:ln>
                <a:noFill/>
              </a:ln>
              <a:solidFill>
                <a:srgbClr val="E8324B"/>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42139739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A881F5A3-1005-4072-9683-BF5A54A406CA}" type="slidenum">
              <a:rPr lang="fr-FR" smtClean="0"/>
              <a:pPr/>
              <a:t>24</a:t>
            </a:fld>
            <a:endParaRPr lang="fr-FR"/>
          </a:p>
        </p:txBody>
      </p:sp>
      <p:sp>
        <p:nvSpPr>
          <p:cNvPr id="5" name="Content Placeholder 2">
            <a:extLst>
              <a:ext uri="{FF2B5EF4-FFF2-40B4-BE49-F238E27FC236}">
                <a16:creationId xmlns:a16="http://schemas.microsoft.com/office/drawing/2014/main" id="{2CFE2920-4605-4BAE-B7C4-1CBDFAF26AA3}"/>
              </a:ext>
            </a:extLst>
          </p:cNvPr>
          <p:cNvSpPr txBox="1">
            <a:spLocks/>
          </p:cNvSpPr>
          <p:nvPr/>
        </p:nvSpPr>
        <p:spPr>
          <a:xfrm>
            <a:off x="180870" y="2089547"/>
            <a:ext cx="8732018" cy="3263504"/>
          </a:xfrm>
          <a:prstGeom prst="rect">
            <a:avLst/>
          </a:prstGeom>
        </p:spPr>
        <p:txBody>
          <a:bodyPr vert="horz" lIns="68580" tIns="34290" rIns="68580" bIns="34290" rtlCol="0" anchor="t">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US" b="1" u="sng">
                <a:solidFill>
                  <a:srgbClr val="34495E"/>
                </a:solidFill>
                <a:latin typeface="Arial Narrow"/>
                <a:hlinkClick r:id="rId2">
                  <a:extLst>
                    <a:ext uri="{A12FA001-AC4F-418D-AE19-62706E023703}">
                      <ahyp:hlinkClr xmlns:ahyp="http://schemas.microsoft.com/office/drawing/2018/hyperlinkcolor" val="tx"/>
                    </a:ext>
                  </a:extLst>
                </a:hlinkClick>
              </a:rPr>
              <a:t>Créer son IdHAL et son CV dans HAL en lien avec ORCID</a:t>
            </a:r>
            <a:r>
              <a:rPr lang="en-US" b="1">
                <a:solidFill>
                  <a:srgbClr val="34495E"/>
                </a:solidFill>
                <a:latin typeface="Arial Narrow"/>
              </a:rPr>
              <a:t>  </a:t>
            </a:r>
            <a:r>
              <a:rPr lang="en-US">
                <a:solidFill>
                  <a:srgbClr val="34495E"/>
                </a:solidFill>
                <a:latin typeface="Arial Narrow"/>
              </a:rPr>
              <a:t>​</a:t>
            </a:r>
          </a:p>
          <a:p>
            <a:pPr marL="0" indent="0" fontAlgn="base">
              <a:buNone/>
            </a:pPr>
            <a:r>
              <a:rPr lang="en-US">
                <a:solidFill>
                  <a:srgbClr val="34495E"/>
                </a:solidFill>
                <a:latin typeface="Arial Narrow"/>
              </a:rPr>
              <a:t>5 </a:t>
            </a:r>
            <a:r>
              <a:rPr lang="en-US" err="1">
                <a:solidFill>
                  <a:srgbClr val="34495E"/>
                </a:solidFill>
                <a:latin typeface="Arial Narrow"/>
              </a:rPr>
              <a:t>avril</a:t>
            </a:r>
            <a:r>
              <a:rPr lang="en-US">
                <a:solidFill>
                  <a:srgbClr val="34495E"/>
                </a:solidFill>
                <a:latin typeface="Arial Narrow"/>
              </a:rPr>
              <a:t> 2022 de 11h à 12h​</a:t>
            </a:r>
          </a:p>
          <a:p>
            <a:pPr marL="0" indent="0" fontAlgn="base">
              <a:buNone/>
            </a:pPr>
            <a:r>
              <a:rPr lang="en-US">
                <a:solidFill>
                  <a:srgbClr val="34495E"/>
                </a:solidFill>
                <a:latin typeface="Arial Narrow"/>
              </a:rPr>
              <a:t>​</a:t>
            </a:r>
          </a:p>
          <a:p>
            <a:pPr marL="0" indent="0" fontAlgn="base">
              <a:buNone/>
            </a:pPr>
            <a:r>
              <a:rPr lang="en-US" b="1" u="sng">
                <a:solidFill>
                  <a:srgbClr val="34495E"/>
                </a:solidFill>
                <a:latin typeface="Arial Narrow"/>
                <a:hlinkClick r:id="rId3">
                  <a:extLst>
                    <a:ext uri="{A12FA001-AC4F-418D-AE19-62706E023703}">
                      <ahyp:hlinkClr xmlns:ahyp="http://schemas.microsoft.com/office/drawing/2018/hyperlinkcolor" val="tx"/>
                    </a:ext>
                  </a:extLst>
                </a:hlinkClick>
              </a:rPr>
              <a:t>Peer Community In : Une alternative gratuite pour évaluer, valider (et publier ?) les preprints</a:t>
            </a:r>
            <a:r>
              <a:rPr lang="en-US">
                <a:solidFill>
                  <a:srgbClr val="34495E"/>
                </a:solidFill>
                <a:latin typeface="Arial Narrow"/>
              </a:rPr>
              <a:t>​</a:t>
            </a:r>
          </a:p>
          <a:p>
            <a:pPr marL="0" indent="0" fontAlgn="base">
              <a:buNone/>
            </a:pPr>
            <a:r>
              <a:rPr lang="en-US">
                <a:solidFill>
                  <a:srgbClr val="34495E"/>
                </a:solidFill>
                <a:latin typeface="Arial Narrow"/>
              </a:rPr>
              <a:t>19 </a:t>
            </a:r>
            <a:r>
              <a:rPr lang="en-US" err="1">
                <a:solidFill>
                  <a:srgbClr val="34495E"/>
                </a:solidFill>
                <a:latin typeface="Arial Narrow"/>
              </a:rPr>
              <a:t>avril</a:t>
            </a:r>
            <a:r>
              <a:rPr lang="en-US">
                <a:solidFill>
                  <a:srgbClr val="34495E"/>
                </a:solidFill>
                <a:latin typeface="Arial Narrow"/>
              </a:rPr>
              <a:t> 2022 de 13h à 14h</a:t>
            </a:r>
          </a:p>
          <a:p>
            <a:pPr marL="0" indent="0">
              <a:buFont typeface="Arial" panose="020B0604020202020204" pitchFamily="34" charset="0"/>
              <a:buNone/>
            </a:pPr>
            <a:endParaRPr lang="en-US" b="1">
              <a:solidFill>
                <a:srgbClr val="4A5D70"/>
              </a:solidFill>
              <a:latin typeface="Arial Narrow" panose="020B0606020202030204" pitchFamily="34" charset="0"/>
              <a:cs typeface="Calibri" panose="020F0502020204030204"/>
            </a:endParaRPr>
          </a:p>
          <a:p>
            <a:pPr marL="0" indent="0">
              <a:buFont typeface="Arial" panose="020B0604020202020204" pitchFamily="34" charset="0"/>
              <a:buNone/>
            </a:pPr>
            <a:endParaRPr lang="en-US" b="1">
              <a:solidFill>
                <a:srgbClr val="4A5D70"/>
              </a:solidFill>
              <a:latin typeface="Arial Narrow" panose="020B0606020202030204" pitchFamily="34" charset="0"/>
              <a:cs typeface="Calibri" panose="020F0502020204030204"/>
            </a:endParaRPr>
          </a:p>
          <a:p>
            <a:pPr marL="0" indent="0">
              <a:buFont typeface="Arial" panose="020B0604020202020204" pitchFamily="34" charset="0"/>
              <a:buNone/>
            </a:pPr>
            <a:r>
              <a:rPr lang="en-US" b="1">
                <a:solidFill>
                  <a:srgbClr val="4A5D70"/>
                </a:solidFill>
                <a:latin typeface="Arial Narrow"/>
                <a:cs typeface="Calibri" panose="020F0502020204030204"/>
              </a:rPr>
              <a:t>Pour se </a:t>
            </a:r>
            <a:r>
              <a:rPr lang="en-US" b="1" err="1">
                <a:solidFill>
                  <a:srgbClr val="4A5D70"/>
                </a:solidFill>
                <a:latin typeface="Arial Narrow"/>
                <a:cs typeface="Calibri" panose="020F0502020204030204"/>
              </a:rPr>
              <a:t>tenir</a:t>
            </a:r>
            <a:r>
              <a:rPr lang="en-US" b="1">
                <a:solidFill>
                  <a:srgbClr val="4A5D70"/>
                </a:solidFill>
                <a:latin typeface="Arial Narrow"/>
                <a:cs typeface="Calibri" panose="020F0502020204030204"/>
              </a:rPr>
              <a:t> </a:t>
            </a:r>
            <a:r>
              <a:rPr lang="en-US" b="1" err="1">
                <a:solidFill>
                  <a:srgbClr val="4A5D70"/>
                </a:solidFill>
                <a:latin typeface="Arial Narrow"/>
                <a:cs typeface="Calibri" panose="020F0502020204030204"/>
              </a:rPr>
              <a:t>informé</a:t>
            </a:r>
            <a:r>
              <a:rPr lang="en-US" b="1">
                <a:solidFill>
                  <a:srgbClr val="4A5D70"/>
                </a:solidFill>
                <a:latin typeface="Arial Narrow"/>
                <a:cs typeface="Calibri" panose="020F0502020204030204"/>
              </a:rPr>
              <a:t> des </a:t>
            </a:r>
            <a:r>
              <a:rPr lang="en-US" b="1" err="1">
                <a:solidFill>
                  <a:srgbClr val="4A5D70"/>
                </a:solidFill>
                <a:latin typeface="Arial Narrow"/>
                <a:cs typeface="Calibri" panose="020F0502020204030204"/>
              </a:rPr>
              <a:t>webinaires</a:t>
            </a:r>
            <a:r>
              <a:rPr lang="en-US" b="1">
                <a:solidFill>
                  <a:srgbClr val="4A5D70"/>
                </a:solidFill>
                <a:latin typeface="Arial Narrow"/>
                <a:cs typeface="Calibri" panose="020F0502020204030204"/>
              </a:rPr>
              <a:t> </a:t>
            </a:r>
            <a:r>
              <a:rPr lang="en-US" b="1" err="1">
                <a:solidFill>
                  <a:srgbClr val="4A5D70"/>
                </a:solidFill>
                <a:latin typeface="Arial Narrow"/>
                <a:cs typeface="Calibri" panose="020F0502020204030204"/>
              </a:rPr>
              <a:t>thématiques</a:t>
            </a:r>
            <a:r>
              <a:rPr lang="en-US" b="1">
                <a:solidFill>
                  <a:srgbClr val="4A5D70"/>
                </a:solidFill>
                <a:latin typeface="Arial Narrow"/>
                <a:cs typeface="Calibri" panose="020F0502020204030204"/>
              </a:rPr>
              <a:t> </a:t>
            </a:r>
            <a:r>
              <a:rPr lang="en-US" b="1" err="1">
                <a:solidFill>
                  <a:srgbClr val="4A5D70"/>
                </a:solidFill>
                <a:latin typeface="Arial Narrow"/>
                <a:cs typeface="Calibri" panose="020F0502020204030204"/>
              </a:rPr>
              <a:t>bimensuels</a:t>
            </a:r>
            <a:r>
              <a:rPr lang="en-US" b="1">
                <a:solidFill>
                  <a:srgbClr val="4A5D70"/>
                </a:solidFill>
                <a:latin typeface="Arial Narrow"/>
                <a:cs typeface="Calibri" panose="020F0502020204030204"/>
              </a:rPr>
              <a:t>, </a:t>
            </a:r>
            <a:r>
              <a:rPr lang="en-US" b="1" err="1">
                <a:solidFill>
                  <a:srgbClr val="4A5D70"/>
                </a:solidFill>
                <a:latin typeface="Arial Narrow"/>
                <a:cs typeface="Calibri" panose="020F0502020204030204"/>
              </a:rPr>
              <a:t>c’est</a:t>
            </a:r>
            <a:r>
              <a:rPr lang="en-US" b="1">
                <a:solidFill>
                  <a:srgbClr val="4A5D70"/>
                </a:solidFill>
                <a:latin typeface="Arial Narrow"/>
                <a:cs typeface="Calibri" panose="020F0502020204030204"/>
              </a:rPr>
              <a:t> </a:t>
            </a:r>
            <a:r>
              <a:rPr lang="en-US" b="1">
                <a:solidFill>
                  <a:srgbClr val="4A5D70"/>
                </a:solidFill>
                <a:latin typeface="Arial Narrow"/>
                <a:cs typeface="Calibri" panose="020F0502020204030204"/>
                <a:hlinkClick r:id="rId4"/>
              </a:rPr>
              <a:t>ici</a:t>
            </a:r>
            <a:r>
              <a:rPr lang="en-US" b="1">
                <a:solidFill>
                  <a:srgbClr val="4A5D70"/>
                </a:solidFill>
                <a:latin typeface="Arial Narrow"/>
                <a:cs typeface="Calibri" panose="020F0502020204030204"/>
              </a:rPr>
              <a:t> !</a:t>
            </a:r>
          </a:p>
          <a:p>
            <a:pPr marL="0" indent="0">
              <a:buFont typeface="Arial" panose="020B0604020202020204" pitchFamily="34" charset="0"/>
              <a:buNone/>
            </a:pPr>
            <a:endParaRPr lang="en-US">
              <a:cs typeface="Calibri" panose="020F0502020204030204"/>
            </a:endParaRPr>
          </a:p>
          <a:p>
            <a:pPr marL="342900" indent="-342900"/>
            <a:endParaRPr lang="en-US">
              <a:cs typeface="Calibri" panose="020F0502020204030204"/>
            </a:endParaRPr>
          </a:p>
        </p:txBody>
      </p:sp>
      <p:sp>
        <p:nvSpPr>
          <p:cNvPr id="6" name="Title 1">
            <a:extLst>
              <a:ext uri="{FF2B5EF4-FFF2-40B4-BE49-F238E27FC236}">
                <a16:creationId xmlns:a16="http://schemas.microsoft.com/office/drawing/2014/main" id="{A099A585-4398-43AD-B8D5-C89E3941C416}"/>
              </a:ext>
            </a:extLst>
          </p:cNvPr>
          <p:cNvSpPr>
            <a:spLocks noGrp="1"/>
          </p:cNvSpPr>
          <p:nvPr>
            <p:ph type="title"/>
          </p:nvPr>
        </p:nvSpPr>
        <p:spPr>
          <a:xfrm>
            <a:off x="685254" y="294752"/>
            <a:ext cx="7779446" cy="862893"/>
          </a:xfrm>
        </p:spPr>
        <p:txBody>
          <a:bodyPr>
            <a:normAutofit fontScale="90000"/>
          </a:bodyPr>
          <a:lstStyle/>
          <a:p>
            <a:pPr algn="ctr"/>
            <a:r>
              <a:rPr lang="en-US" b="1" err="1">
                <a:solidFill>
                  <a:srgbClr val="4A5D70"/>
                </a:solidFill>
                <a:latin typeface="Arial Narrow" panose="020B0606020202030204" pitchFamily="34" charset="0"/>
                <a:cs typeface="Calibri Light"/>
              </a:rPr>
              <a:t>Webinaires</a:t>
            </a:r>
            <a:r>
              <a:rPr lang="en-US" b="1">
                <a:solidFill>
                  <a:srgbClr val="4A5D70"/>
                </a:solidFill>
                <a:latin typeface="Arial Narrow" panose="020B0606020202030204" pitchFamily="34" charset="0"/>
                <a:cs typeface="Calibri Light"/>
              </a:rPr>
              <a:t> à </a:t>
            </a:r>
            <a:r>
              <a:rPr lang="en-US" b="1" err="1">
                <a:solidFill>
                  <a:srgbClr val="4A5D70"/>
                </a:solidFill>
                <a:latin typeface="Arial Narrow" panose="020B0606020202030204" pitchFamily="34" charset="0"/>
                <a:cs typeface="Calibri Light"/>
              </a:rPr>
              <a:t>venir</a:t>
            </a:r>
            <a:r>
              <a:rPr lang="en-US" b="1">
                <a:solidFill>
                  <a:srgbClr val="4A5D70"/>
                </a:solidFill>
                <a:latin typeface="Arial Narrow" panose="020B0606020202030204" pitchFamily="34" charset="0"/>
                <a:cs typeface="Calibri Light"/>
              </a:rPr>
              <a:t> </a:t>
            </a:r>
            <a:br>
              <a:rPr lang="en-US" b="1">
                <a:solidFill>
                  <a:srgbClr val="4A5D70"/>
                </a:solidFill>
                <a:latin typeface="Arial Narrow" panose="020B0606020202030204" pitchFamily="34" charset="0"/>
                <a:cs typeface="Calibri" panose="020F0502020204030204"/>
              </a:rPr>
            </a:br>
            <a:endParaRPr lang="en-US">
              <a:solidFill>
                <a:srgbClr val="4A5D70"/>
              </a:solidFill>
              <a:latin typeface="Arial Narrow" panose="020B0606020202030204" pitchFamily="34" charset="0"/>
            </a:endParaRPr>
          </a:p>
        </p:txBody>
      </p:sp>
    </p:spTree>
    <p:extLst>
      <p:ext uri="{BB962C8B-B14F-4D97-AF65-F5344CB8AC3E}">
        <p14:creationId xmlns:p14="http://schemas.microsoft.com/office/powerpoint/2010/main" val="10382052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A881F5A3-1005-4072-9683-BF5A54A406CA}" type="slidenum">
              <a:rPr lang="fr-FR" smtClean="0"/>
              <a:pPr/>
              <a:t>25</a:t>
            </a:fld>
            <a:endParaRPr lang="fr-FR"/>
          </a:p>
        </p:txBody>
      </p:sp>
      <p:sp>
        <p:nvSpPr>
          <p:cNvPr id="5" name="Espace réservé du contenu 2"/>
          <p:cNvSpPr>
            <a:spLocks noGrp="1"/>
          </p:cNvSpPr>
          <p:nvPr>
            <p:ph idx="1"/>
          </p:nvPr>
        </p:nvSpPr>
        <p:spPr>
          <a:xfrm>
            <a:off x="377433" y="1338146"/>
            <a:ext cx="8465483" cy="4850781"/>
          </a:xfrm>
        </p:spPr>
        <p:txBody>
          <a:bodyPr vert="horz" lIns="68580" tIns="34290" rIns="68580" bIns="34290" rtlCol="0" anchor="t">
            <a:normAutofit fontScale="92500" lnSpcReduction="10000"/>
          </a:bodyPr>
          <a:lstStyle/>
          <a:p>
            <a:pPr marL="0" indent="0">
              <a:buNone/>
            </a:pPr>
            <a:r>
              <a:rPr lang="fr-FR" u="sng">
                <a:solidFill>
                  <a:srgbClr val="4A5D70"/>
                </a:solidFill>
                <a:latin typeface="Arial Narrow" panose="020B0606020202030204" pitchFamily="34" charset="0"/>
              </a:rPr>
              <a:t>Gardons contact pour la suite :</a:t>
            </a:r>
          </a:p>
          <a:p>
            <a:pPr marL="0" indent="0">
              <a:buNone/>
            </a:pPr>
            <a:endParaRPr lang="fr-FR">
              <a:solidFill>
                <a:srgbClr val="4A5D70"/>
              </a:solidFill>
              <a:latin typeface="Arial Narrow" panose="020B0606020202030204" pitchFamily="34" charset="0"/>
            </a:endParaRPr>
          </a:p>
          <a:p>
            <a:r>
              <a:rPr lang="fr-FR">
                <a:solidFill>
                  <a:srgbClr val="4A5D70"/>
                </a:solidFill>
                <a:latin typeface="Arial Narrow" panose="020B0606020202030204" pitchFamily="34" charset="0"/>
              </a:rPr>
              <a:t>Pour des questions autour des publications ou de l’utilisation de HAL : </a:t>
            </a:r>
            <a:r>
              <a:rPr lang="fr-FR">
                <a:solidFill>
                  <a:srgbClr val="4A5D70"/>
                </a:solidFill>
                <a:latin typeface="Arial Narrow" panose="020B0606020202030204" pitchFamily="34" charset="0"/>
                <a:hlinkClick r:id="rId2"/>
              </a:rPr>
              <a:t>hal-assistance@umontpellier.fr</a:t>
            </a:r>
            <a:r>
              <a:rPr lang="fr-FR">
                <a:solidFill>
                  <a:srgbClr val="4A5D70"/>
                </a:solidFill>
                <a:latin typeface="Arial Narrow" panose="020B0606020202030204" pitchFamily="34" charset="0"/>
              </a:rPr>
              <a:t> </a:t>
            </a:r>
            <a:endParaRPr lang="fr-FR">
              <a:solidFill>
                <a:srgbClr val="4A5D70"/>
              </a:solidFill>
              <a:latin typeface="Arial Narrow" panose="020B0606020202030204" pitchFamily="34" charset="0"/>
              <a:cs typeface="Calibri" panose="020F0502020204030204"/>
            </a:endParaRPr>
          </a:p>
          <a:p>
            <a:endParaRPr lang="fr-FR">
              <a:solidFill>
                <a:srgbClr val="4A5D70"/>
              </a:solidFill>
              <a:latin typeface="Arial Narrow" panose="020B0606020202030204" pitchFamily="34" charset="0"/>
            </a:endParaRPr>
          </a:p>
          <a:p>
            <a:r>
              <a:rPr lang="fr-FR">
                <a:solidFill>
                  <a:srgbClr val="4A5D70"/>
                </a:solidFill>
                <a:latin typeface="Arial Narrow" panose="020B0606020202030204" pitchFamily="34" charset="0"/>
              </a:rPr>
              <a:t>Pour des questions autour de la gestion des données de la recherche ou pour toute relecture de PGD : 	            </a:t>
            </a:r>
            <a:r>
              <a:rPr lang="fr-FR">
                <a:solidFill>
                  <a:srgbClr val="4A5D70"/>
                </a:solidFill>
                <a:latin typeface="Arial Narrow" panose="020B0606020202030204" pitchFamily="34" charset="0"/>
                <a:hlinkClick r:id="rId3"/>
              </a:rPr>
              <a:t>donnees-recherche@umontpellier.fr</a:t>
            </a:r>
            <a:r>
              <a:rPr lang="fr-FR">
                <a:solidFill>
                  <a:srgbClr val="4A5D70"/>
                </a:solidFill>
                <a:latin typeface="Arial Narrow" panose="020B0606020202030204" pitchFamily="34" charset="0"/>
              </a:rPr>
              <a:t> </a:t>
            </a:r>
          </a:p>
          <a:p>
            <a:endParaRPr lang="fr-FR">
              <a:solidFill>
                <a:srgbClr val="4A5D70"/>
              </a:solidFill>
              <a:latin typeface="Arial Narrow" panose="020B0606020202030204" pitchFamily="34" charset="0"/>
            </a:endParaRPr>
          </a:p>
          <a:p>
            <a:r>
              <a:rPr lang="fr-FR">
                <a:solidFill>
                  <a:srgbClr val="4A5D70"/>
                </a:solidFill>
                <a:latin typeface="Arial Narrow" panose="020B0606020202030204" pitchFamily="34" charset="0"/>
              </a:rPr>
              <a:t>Pour toute autre question : </a:t>
            </a:r>
            <a:r>
              <a:rPr lang="fr-FR">
                <a:solidFill>
                  <a:srgbClr val="4A5D70"/>
                </a:solidFill>
                <a:latin typeface="Arial Narrow" panose="020B0606020202030204" pitchFamily="34" charset="0"/>
                <a:hlinkClick r:id="rId4"/>
              </a:rPr>
              <a:t>laure.lefrancois@umontpellier.fr</a:t>
            </a:r>
            <a:r>
              <a:rPr lang="fr-FR">
                <a:solidFill>
                  <a:srgbClr val="4A5D70"/>
                </a:solidFill>
                <a:latin typeface="Arial Narrow" panose="020B0606020202030204" pitchFamily="34" charset="0"/>
              </a:rPr>
              <a:t> </a:t>
            </a:r>
          </a:p>
          <a:p>
            <a:pPr marL="0" indent="0">
              <a:buNone/>
            </a:pPr>
            <a:r>
              <a:rPr lang="fr-FR">
                <a:solidFill>
                  <a:srgbClr val="4A5D70"/>
                </a:solidFill>
                <a:latin typeface="Arial Narrow" panose="020B0606020202030204" pitchFamily="34" charset="0"/>
              </a:rPr>
              <a:t>Chargée de mission Appui à la recherche pour l’université</a:t>
            </a:r>
          </a:p>
        </p:txBody>
      </p:sp>
      <p:sp>
        <p:nvSpPr>
          <p:cNvPr id="6" name="Titre 1"/>
          <p:cNvSpPr>
            <a:spLocks noGrp="1"/>
          </p:cNvSpPr>
          <p:nvPr>
            <p:ph type="title"/>
          </p:nvPr>
        </p:nvSpPr>
        <p:spPr>
          <a:xfrm>
            <a:off x="2089460" y="144967"/>
            <a:ext cx="4969262" cy="880946"/>
          </a:xfrm>
        </p:spPr>
        <p:txBody>
          <a:bodyPr>
            <a:normAutofit fontScale="90000"/>
          </a:bodyPr>
          <a:lstStyle/>
          <a:p>
            <a:r>
              <a:rPr lang="fr-FR">
                <a:solidFill>
                  <a:srgbClr val="4A5D70"/>
                </a:solidFill>
                <a:latin typeface="Arial Narrow" panose="020B0606020202030204" pitchFamily="34" charset="0"/>
              </a:rPr>
              <a:t>Merci pour votre écoute !</a:t>
            </a:r>
          </a:p>
        </p:txBody>
      </p:sp>
    </p:spTree>
    <p:extLst>
      <p:ext uri="{BB962C8B-B14F-4D97-AF65-F5344CB8AC3E}">
        <p14:creationId xmlns:p14="http://schemas.microsoft.com/office/powerpoint/2010/main" val="14750273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54374" y="221306"/>
            <a:ext cx="4889648" cy="587393"/>
          </a:xfrm>
        </p:spPr>
        <p:txBody>
          <a:bodyPr>
            <a:normAutofit/>
          </a:bodyPr>
          <a:lstStyle/>
          <a:p>
            <a:r>
              <a:rPr lang="fr-FR" sz="2800" b="1">
                <a:solidFill>
                  <a:srgbClr val="4A5D70"/>
                </a:solidFill>
                <a:latin typeface="Arial Narrow" panose="020B0606020202030204" pitchFamily="34" charset="0"/>
              </a:rPr>
              <a:t>Webographie récapitulative</a:t>
            </a:r>
          </a:p>
        </p:txBody>
      </p:sp>
      <p:sp>
        <p:nvSpPr>
          <p:cNvPr id="3" name="Espace réservé du contenu 2"/>
          <p:cNvSpPr>
            <a:spLocks noGrp="1"/>
          </p:cNvSpPr>
          <p:nvPr>
            <p:ph idx="1"/>
          </p:nvPr>
        </p:nvSpPr>
        <p:spPr>
          <a:xfrm>
            <a:off x="707759" y="799765"/>
            <a:ext cx="7807591" cy="5377198"/>
          </a:xfrm>
        </p:spPr>
        <p:txBody>
          <a:bodyPr vert="horz" lIns="91440" tIns="45720" rIns="91440" bIns="45720" rtlCol="0" anchor="t">
            <a:normAutofit fontScale="77500" lnSpcReduction="20000"/>
          </a:bodyPr>
          <a:lstStyle/>
          <a:p>
            <a:pPr algn="just"/>
            <a:r>
              <a:rPr lang="fr-FR" sz="2800">
                <a:solidFill>
                  <a:srgbClr val="4A5D70"/>
                </a:solidFill>
                <a:latin typeface="Arial Narrow"/>
                <a:hlinkClick r:id="rId3"/>
              </a:rPr>
              <a:t>Doranum</a:t>
            </a:r>
            <a:r>
              <a:rPr lang="fr-FR" sz="2800">
                <a:solidFill>
                  <a:srgbClr val="4A5D70"/>
                </a:solidFill>
                <a:latin typeface="Arial Narrow"/>
              </a:rPr>
              <a:t> (le site incontournable d’auto-formation pour les données de recherche)</a:t>
            </a:r>
          </a:p>
          <a:p>
            <a:pPr marL="0" indent="0" algn="just">
              <a:buNone/>
            </a:pPr>
            <a:endParaRPr lang="fr-FR" sz="2800">
              <a:solidFill>
                <a:srgbClr val="4A5D70"/>
              </a:solidFill>
              <a:latin typeface="Arial Narrow" panose="020B0606020202030204" pitchFamily="34" charset="0"/>
            </a:endParaRPr>
          </a:p>
          <a:p>
            <a:pPr marL="0" indent="0" algn="just">
              <a:buNone/>
            </a:pPr>
            <a:r>
              <a:rPr lang="fr-FR" sz="2800">
                <a:solidFill>
                  <a:srgbClr val="4A5D70"/>
                </a:solidFill>
                <a:latin typeface="Arial Narrow" panose="020B0606020202030204" pitchFamily="34" charset="0"/>
              </a:rPr>
              <a:t>Pour en savoir plus sur :</a:t>
            </a:r>
          </a:p>
          <a:p>
            <a:pPr algn="just"/>
            <a:r>
              <a:rPr lang="fr-FR" sz="2800">
                <a:solidFill>
                  <a:srgbClr val="4A5D70"/>
                </a:solidFill>
                <a:latin typeface="Arial Narrow" panose="020B0606020202030204" pitchFamily="34" charset="0"/>
              </a:rPr>
              <a:t>les </a:t>
            </a:r>
            <a:r>
              <a:rPr lang="fr-FR" sz="2800">
                <a:solidFill>
                  <a:srgbClr val="4A5D70"/>
                </a:solidFill>
                <a:latin typeface="Arial Narrow" panose="020B0606020202030204" pitchFamily="34" charset="0"/>
                <a:hlinkClick r:id="rId4"/>
              </a:rPr>
              <a:t>pratiques FAIR </a:t>
            </a:r>
            <a:endParaRPr lang="fr-FR" sz="2800">
              <a:solidFill>
                <a:srgbClr val="4A5D70"/>
              </a:solidFill>
              <a:latin typeface="Arial Narrow" panose="020B0606020202030204" pitchFamily="34" charset="0"/>
            </a:endParaRPr>
          </a:p>
          <a:p>
            <a:pPr algn="just"/>
            <a:r>
              <a:rPr lang="fr-FR" sz="2800">
                <a:solidFill>
                  <a:srgbClr val="4A5D70"/>
                </a:solidFill>
                <a:latin typeface="Arial Narrow" panose="020B0606020202030204" pitchFamily="34" charset="0"/>
              </a:rPr>
              <a:t>les </a:t>
            </a:r>
            <a:r>
              <a:rPr lang="fr-FR" sz="2800">
                <a:solidFill>
                  <a:srgbClr val="4A5D70"/>
                </a:solidFill>
                <a:latin typeface="Arial Narrow" panose="020B0606020202030204" pitchFamily="34" charset="0"/>
                <a:hlinkClick r:id="rId5"/>
              </a:rPr>
              <a:t>PGD</a:t>
            </a:r>
            <a:r>
              <a:rPr lang="fr-FR" sz="2800">
                <a:solidFill>
                  <a:srgbClr val="4A5D70"/>
                </a:solidFill>
                <a:latin typeface="Arial Narrow" panose="020B0606020202030204" pitchFamily="34" charset="0"/>
              </a:rPr>
              <a:t> (plan de gestion de données)</a:t>
            </a:r>
          </a:p>
          <a:p>
            <a:pPr algn="just"/>
            <a:r>
              <a:rPr lang="fr-FR" sz="2800">
                <a:solidFill>
                  <a:srgbClr val="4A5D70"/>
                </a:solidFill>
                <a:latin typeface="Arial Narrow" panose="020B0606020202030204" pitchFamily="34" charset="0"/>
              </a:rPr>
              <a:t>les </a:t>
            </a:r>
            <a:r>
              <a:rPr lang="fr-FR" sz="2800">
                <a:solidFill>
                  <a:srgbClr val="4A5D70"/>
                </a:solidFill>
                <a:latin typeface="Arial Narrow" panose="020B0606020202030204" pitchFamily="34" charset="0"/>
                <a:hlinkClick r:id="rId6"/>
              </a:rPr>
              <a:t>PGL</a:t>
            </a:r>
            <a:r>
              <a:rPr lang="fr-FR" sz="2800">
                <a:solidFill>
                  <a:srgbClr val="4A5D70"/>
                </a:solidFill>
                <a:latin typeface="Arial Narrow" panose="020B0606020202030204" pitchFamily="34" charset="0"/>
              </a:rPr>
              <a:t> (plan de gestion de logiciels)</a:t>
            </a:r>
          </a:p>
          <a:p>
            <a:pPr algn="just"/>
            <a:r>
              <a:rPr lang="fr-FR" sz="2800">
                <a:solidFill>
                  <a:srgbClr val="4A5D70"/>
                </a:solidFill>
                <a:latin typeface="Arial Narrow" panose="020B0606020202030204" pitchFamily="34" charset="0"/>
              </a:rPr>
              <a:t>le </a:t>
            </a:r>
            <a:r>
              <a:rPr lang="fr-FR" sz="2800">
                <a:solidFill>
                  <a:srgbClr val="4A5D70"/>
                </a:solidFill>
                <a:latin typeface="Arial Narrow" panose="020B0606020202030204" pitchFamily="34" charset="0"/>
                <a:hlinkClick r:id="rId7"/>
              </a:rPr>
              <a:t>cycle de vie des données</a:t>
            </a:r>
            <a:endParaRPr lang="fr-FR" sz="2800">
              <a:solidFill>
                <a:srgbClr val="4A5D70"/>
              </a:solidFill>
              <a:latin typeface="Arial Narrow" panose="020B0606020202030204" pitchFamily="34" charset="0"/>
            </a:endParaRPr>
          </a:p>
          <a:p>
            <a:pPr marL="257175" indent="-257175">
              <a:buFont typeface="Arial,Sans-Serif" panose="020B0604020202020204" pitchFamily="34" charset="0"/>
            </a:pPr>
            <a:r>
              <a:rPr lang="fr-FR" sz="2800">
                <a:solidFill>
                  <a:srgbClr val="34495E"/>
                </a:solidFill>
                <a:latin typeface="Arial Narrow"/>
                <a:hlinkClick r:id="rId8"/>
              </a:rPr>
              <a:t>Deuxième Plan national pour la science ouverte</a:t>
            </a:r>
            <a:r>
              <a:rPr lang="fr-FR" sz="2800">
                <a:solidFill>
                  <a:srgbClr val="34495E"/>
                </a:solidFill>
                <a:latin typeface="Arial Narrow"/>
              </a:rPr>
              <a:t> (MESRI)</a:t>
            </a:r>
            <a:endParaRPr lang="en-US" sz="2800">
              <a:solidFill>
                <a:srgbClr val="34495E"/>
              </a:solidFill>
              <a:latin typeface="Arial Narrow"/>
              <a:ea typeface="+mn-lt"/>
              <a:cs typeface="+mn-lt"/>
            </a:endParaRPr>
          </a:p>
          <a:p>
            <a:pPr marL="257175" indent="-257175">
              <a:buFont typeface="Arial,Sans-Serif" panose="020B0604020202020204" pitchFamily="34" charset="0"/>
            </a:pPr>
            <a:r>
              <a:rPr lang="fr-FR" sz="2800">
                <a:solidFill>
                  <a:srgbClr val="34495E"/>
                </a:solidFill>
                <a:latin typeface="Arial Narrow" panose="020B0606020202030204" pitchFamily="34" charset="0"/>
                <a:hlinkClick r:id="rId9"/>
              </a:rPr>
              <a:t>La feuille de route 2021-2024 du MESRI sur la politique des données, des algorithmes et des codes sources</a:t>
            </a:r>
            <a:endParaRPr lang="fr-FR" sz="2800">
              <a:solidFill>
                <a:srgbClr val="34495E"/>
              </a:solidFill>
              <a:latin typeface="Arial Narrow" panose="020B0606020202030204" pitchFamily="34" charset="0"/>
              <a:ea typeface="+mn-lt"/>
              <a:cs typeface="+mn-lt"/>
            </a:endParaRPr>
          </a:p>
          <a:p>
            <a:pPr marL="257175" indent="-257175">
              <a:buFont typeface="Arial,Sans-Serif" panose="020B0604020202020204" pitchFamily="34" charset="0"/>
            </a:pPr>
            <a:r>
              <a:rPr lang="fr-FR" sz="2800">
                <a:solidFill>
                  <a:srgbClr val="34495E"/>
                </a:solidFill>
                <a:latin typeface="Arial Narrow" panose="020B0606020202030204" pitchFamily="34" charset="0"/>
                <a:hlinkClick r:id="rId10"/>
              </a:rPr>
              <a:t>Plan d’action 2022 de l’ANR </a:t>
            </a:r>
            <a:endParaRPr lang="fr-FR" sz="2800">
              <a:solidFill>
                <a:srgbClr val="34495E"/>
              </a:solidFill>
              <a:latin typeface="Arial Narrow" panose="020B0606020202030204" pitchFamily="34" charset="0"/>
            </a:endParaRPr>
          </a:p>
          <a:p>
            <a:pPr marL="257175" indent="-257175">
              <a:buFont typeface="Arial,Sans-Serif" panose="020B0604020202020204" pitchFamily="34" charset="0"/>
            </a:pPr>
            <a:r>
              <a:rPr lang="fr-FR" sz="2800">
                <a:solidFill>
                  <a:srgbClr val="34495E"/>
                </a:solidFill>
                <a:latin typeface="Arial Narrow" panose="020B0606020202030204" pitchFamily="34" charset="0"/>
                <a:hlinkClick r:id="rId11"/>
              </a:rPr>
              <a:t>Parcours interactif sur la gestion des données de la recherche </a:t>
            </a:r>
            <a:r>
              <a:rPr lang="fr-FR" sz="2800">
                <a:solidFill>
                  <a:srgbClr val="34495E"/>
                </a:solidFill>
                <a:latin typeface="Arial Narrow" panose="020B0606020202030204" pitchFamily="34" charset="0"/>
              </a:rPr>
              <a:t>(</a:t>
            </a:r>
            <a:r>
              <a:rPr lang="fr-FR" sz="2800" err="1">
                <a:solidFill>
                  <a:srgbClr val="34495E"/>
                </a:solidFill>
                <a:latin typeface="Arial Narrow" panose="020B0606020202030204" pitchFamily="34" charset="0"/>
              </a:rPr>
              <a:t>Doranum</a:t>
            </a:r>
            <a:r>
              <a:rPr lang="fr-FR" sz="2800">
                <a:solidFill>
                  <a:srgbClr val="34495E"/>
                </a:solidFill>
                <a:latin typeface="Arial Narrow" panose="020B0606020202030204" pitchFamily="34" charset="0"/>
              </a:rPr>
              <a:t>)</a:t>
            </a:r>
            <a:endParaRPr lang="en-US" sz="2800">
              <a:solidFill>
                <a:srgbClr val="34495E"/>
              </a:solidFill>
              <a:latin typeface="Arial Narrow" panose="020B0606020202030204" pitchFamily="34" charset="0"/>
              <a:ea typeface="+mn-lt"/>
              <a:cs typeface="+mn-lt"/>
            </a:endParaRPr>
          </a:p>
          <a:p>
            <a:pPr marL="257175" indent="-257175">
              <a:buFont typeface="Arial,Sans-Serif" panose="020B0604020202020204" pitchFamily="34" charset="0"/>
            </a:pPr>
            <a:r>
              <a:rPr lang="fr-FR" sz="2800">
                <a:solidFill>
                  <a:srgbClr val="34495E"/>
                </a:solidFill>
                <a:latin typeface="Arial Narrow" panose="020B0606020202030204" pitchFamily="34" charset="0"/>
                <a:hlinkClick r:id="rId12"/>
              </a:rPr>
              <a:t>Conseils pour l’organisation des données</a:t>
            </a:r>
            <a:r>
              <a:rPr lang="fr-FR" sz="2800">
                <a:solidFill>
                  <a:srgbClr val="34495E"/>
                </a:solidFill>
                <a:latin typeface="Arial Narrow" panose="020B0606020202030204" pitchFamily="34" charset="0"/>
                <a:cs typeface="Calibri"/>
              </a:rPr>
              <a:t> (</a:t>
            </a:r>
            <a:r>
              <a:rPr lang="fr-FR" sz="2800" err="1">
                <a:solidFill>
                  <a:srgbClr val="34495E"/>
                </a:solidFill>
                <a:latin typeface="Arial Narrow" panose="020B0606020202030204" pitchFamily="34" charset="0"/>
                <a:cs typeface="Calibri"/>
              </a:rPr>
              <a:t>Doranum</a:t>
            </a:r>
            <a:r>
              <a:rPr lang="fr-FR" sz="2800">
                <a:solidFill>
                  <a:srgbClr val="34495E"/>
                </a:solidFill>
                <a:latin typeface="Arial Narrow" panose="020B0606020202030204" pitchFamily="34" charset="0"/>
                <a:cs typeface="Calibri"/>
              </a:rPr>
              <a:t>)</a:t>
            </a:r>
            <a:endParaRPr lang="fr-FR" sz="2800">
              <a:solidFill>
                <a:srgbClr val="34495E"/>
              </a:solidFill>
              <a:latin typeface="Arial Narrow" panose="020B0606020202030204" pitchFamily="34" charset="0"/>
              <a:ea typeface="+mn-lt"/>
              <a:cs typeface="+mn-lt"/>
            </a:endParaRPr>
          </a:p>
          <a:p>
            <a:pPr marL="257175" indent="-257175">
              <a:buFont typeface="Arial,Sans-Serif" panose="020B0604020202020204" pitchFamily="34" charset="0"/>
              <a:buChar char="•"/>
            </a:pPr>
            <a:r>
              <a:rPr lang="fr-FR" sz="2800">
                <a:solidFill>
                  <a:srgbClr val="34495E"/>
                </a:solidFill>
                <a:latin typeface="Arial Narrow"/>
                <a:cs typeface="Calibri"/>
                <a:hlinkClick r:id="rId13"/>
              </a:rPr>
              <a:t>Trouver des exemples de PGD</a:t>
            </a:r>
            <a:r>
              <a:rPr lang="fr-FR" sz="2800">
                <a:solidFill>
                  <a:srgbClr val="34495E"/>
                </a:solidFill>
                <a:latin typeface="Arial Narrow"/>
                <a:cs typeface="Calibri"/>
              </a:rPr>
              <a:t> (INRAE)</a:t>
            </a:r>
            <a:endParaRPr lang="fr-FR" sz="2800">
              <a:solidFill>
                <a:srgbClr val="34495E"/>
              </a:solidFill>
              <a:latin typeface="Arial Narrow" panose="020B0606020202030204" pitchFamily="34" charset="0"/>
              <a:cs typeface="Calibri"/>
            </a:endParaRPr>
          </a:p>
          <a:p>
            <a:pPr marL="0" indent="0">
              <a:buNone/>
            </a:pPr>
            <a:endParaRPr lang="fr-FR" sz="2800">
              <a:solidFill>
                <a:srgbClr val="34495E"/>
              </a:solidFill>
              <a:latin typeface="Arial Narrow" panose="020B0606020202030204" pitchFamily="34" charset="0"/>
              <a:cs typeface="Calibri"/>
            </a:endParaRPr>
          </a:p>
          <a:p>
            <a:pPr algn="just"/>
            <a:endParaRPr lang="fr-FR" sz="2800">
              <a:solidFill>
                <a:srgbClr val="4A5D70"/>
              </a:solidFill>
              <a:latin typeface="Arial Narrow" panose="020B0606020202030204" pitchFamily="34" charset="0"/>
            </a:endParaRPr>
          </a:p>
        </p:txBody>
      </p:sp>
      <p:sp>
        <p:nvSpPr>
          <p:cNvPr id="5" name="Espace réservé du numéro de diapositive 4"/>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881F5A3-1005-4072-9683-BF5A54A406C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26</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Tree>
    <p:extLst>
      <p:ext uri="{BB962C8B-B14F-4D97-AF65-F5344CB8AC3E}">
        <p14:creationId xmlns:p14="http://schemas.microsoft.com/office/powerpoint/2010/main" val="582191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E0F3141-A27E-4A6C-A8B5-0ADBE6C4249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8" name="ZoneTexte 7">
            <a:extLst>
              <a:ext uri="{FF2B5EF4-FFF2-40B4-BE49-F238E27FC236}">
                <a16:creationId xmlns:a16="http://schemas.microsoft.com/office/drawing/2014/main" id="{67E51A67-D019-4171-A7AB-8D8E1AA075F2}"/>
              </a:ext>
            </a:extLst>
          </p:cNvPr>
          <p:cNvSpPr txBox="1"/>
          <p:nvPr/>
        </p:nvSpPr>
        <p:spPr>
          <a:xfrm>
            <a:off x="170362" y="1405722"/>
            <a:ext cx="8694434" cy="1200329"/>
          </a:xfrm>
          <a:prstGeom prst="rect">
            <a:avLst/>
          </a:prstGeom>
          <a:noFill/>
        </p:spPr>
        <p:txBody>
          <a:bodyPr wrap="square" lIns="91440" tIns="45720" rIns="91440" bIns="45720" rtlCol="0" anchor="t">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a:ln>
                  <a:noFill/>
                </a:ln>
                <a:solidFill>
                  <a:srgbClr val="4A5D70"/>
                </a:solidFill>
                <a:effectLst/>
                <a:uLnTx/>
                <a:uFillTx/>
                <a:latin typeface="Arial Narrow"/>
                <a:ea typeface="+mn-ea"/>
                <a:cs typeface="Arial"/>
              </a:rPr>
              <a:t>La science ouverte est la diffusion sans entrave des publications et des données de la recherche. </a:t>
            </a:r>
            <a:r>
              <a:rPr kumimoji="0" lang="en-US" sz="2400" b="0" i="0" u="none" strike="noStrike" kern="1200" cap="none" spc="0" normalizeH="0" baseline="0" noProof="0">
                <a:ln>
                  <a:noFill/>
                </a:ln>
                <a:solidFill>
                  <a:srgbClr val="4A5D70"/>
                </a:solidFill>
                <a:effectLst/>
                <a:uLnTx/>
                <a:uFillTx/>
                <a:latin typeface="Arial Narrow"/>
                <a:ea typeface="+mn-ea"/>
                <a:cs typeface="Arial"/>
              </a:rPr>
              <a:t>​</a:t>
            </a:r>
            <a:r>
              <a:rPr kumimoji="0" lang="fr-FR" sz="2400" b="0" i="0" u="none" strike="noStrike" kern="1200" cap="none" spc="0" normalizeH="0" baseline="0" noProof="0">
                <a:ln>
                  <a:noFill/>
                </a:ln>
                <a:solidFill>
                  <a:srgbClr val="4A5D70"/>
                </a:solidFill>
                <a:effectLst/>
                <a:uLnTx/>
                <a:uFillTx/>
                <a:latin typeface="Arial Narrow"/>
                <a:ea typeface="+mn-ea"/>
                <a:cs typeface="Arial"/>
              </a:rPr>
              <a:t>Elle s’appuie sur l’opportunité que représente la mutation numérique. </a:t>
            </a:r>
            <a:endParaRPr lang="en-US" sz="2400" b="0" i="0" u="none" strike="noStrike" kern="1200" cap="none" spc="0" normalizeH="0" baseline="0" noProof="0">
              <a:ln>
                <a:noFill/>
              </a:ln>
              <a:solidFill>
                <a:srgbClr val="4A5D70"/>
              </a:solidFill>
              <a:effectLst/>
              <a:uLnTx/>
              <a:uFillTx/>
              <a:latin typeface="Arial Narrow"/>
              <a:cs typeface="Arial"/>
            </a:endParaRPr>
          </a:p>
        </p:txBody>
      </p:sp>
      <p:sp>
        <p:nvSpPr>
          <p:cNvPr id="10" name="Espace réservé du contenu 3">
            <a:extLst>
              <a:ext uri="{FF2B5EF4-FFF2-40B4-BE49-F238E27FC236}">
                <a16:creationId xmlns:a16="http://schemas.microsoft.com/office/drawing/2014/main" id="{F63F228D-F231-48E1-8265-D49DCBA85298}"/>
              </a:ext>
            </a:extLst>
          </p:cNvPr>
          <p:cNvSpPr txBox="1">
            <a:spLocks noChangeArrowheads="1"/>
          </p:cNvSpPr>
          <p:nvPr/>
        </p:nvSpPr>
        <p:spPr bwMode="auto">
          <a:xfrm>
            <a:off x="164861" y="3148615"/>
            <a:ext cx="8692700" cy="2337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ctr" anchorCtr="0" compatLnSpc="1">
            <a:prstTxWarp prst="textNoShape">
              <a:avLst/>
            </a:prstTxWarp>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fr-FR" altLang="fr-FR" sz="2400" b="0" i="0" u="none" strike="noStrike" kern="1200" cap="none" spc="0" normalizeH="0" baseline="0" noProof="0">
                <a:ln>
                  <a:noFill/>
                </a:ln>
                <a:solidFill>
                  <a:srgbClr val="4A5D70"/>
                </a:solidFill>
                <a:effectLst/>
                <a:uLnTx/>
                <a:uFillTx/>
                <a:latin typeface="Arial Narrow"/>
                <a:ea typeface="+mn-ea"/>
                <a:cs typeface="Arial"/>
              </a:rPr>
              <a:t>La science ouverte est la pratique de la science qui rend possible la collaboration et la contribution avec d’autres, où les données de recherche, les notes de laboratoire et autres processus de recherche sont librement disponibles, dans des conditions permettant la réutilisation, la redistribution et la reproduction de la recherche, ainsi que de ses données et méthodes sous-jacentes.</a:t>
            </a:r>
            <a:endParaRPr lang="fr-FR" sz="2800" b="0" i="0" u="none" strike="noStrike" kern="1200" cap="none" spc="0" normalizeH="0" baseline="0" noProof="0">
              <a:ln>
                <a:noFill/>
              </a:ln>
              <a:solidFill>
                <a:prstClr val="black"/>
              </a:solidFill>
              <a:effectLst/>
              <a:uLnTx/>
              <a:uFillTx/>
              <a:latin typeface="Arial Narrow"/>
              <a:cs typeface="Arial"/>
            </a:endParaRPr>
          </a:p>
        </p:txBody>
      </p:sp>
      <p:sp>
        <p:nvSpPr>
          <p:cNvPr id="11" name="Rectangle 10">
            <a:extLst>
              <a:ext uri="{FF2B5EF4-FFF2-40B4-BE49-F238E27FC236}">
                <a16:creationId xmlns:a16="http://schemas.microsoft.com/office/drawing/2014/main" id="{27DBE8C4-F98A-41E2-8C17-28174097753D}"/>
              </a:ext>
            </a:extLst>
          </p:cNvPr>
          <p:cNvSpPr/>
          <p:nvPr/>
        </p:nvSpPr>
        <p:spPr>
          <a:xfrm>
            <a:off x="344382" y="5707628"/>
            <a:ext cx="5509430" cy="276999"/>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hlinkClick r:id="rId3"/>
              </a:rPr>
              <a:t>https://www.fosteropenscience.eu/foster-taxonomy/open-science-definition</a:t>
            </a:r>
            <a:endParaRPr kumimoji="0" lang="fr-FR"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2" name="Rectangle 11">
            <a:extLst>
              <a:ext uri="{FF2B5EF4-FFF2-40B4-BE49-F238E27FC236}">
                <a16:creationId xmlns:a16="http://schemas.microsoft.com/office/drawing/2014/main" id="{C04FD398-76A7-4651-A874-660817EF6B53}"/>
              </a:ext>
            </a:extLst>
          </p:cNvPr>
          <p:cNvSpPr/>
          <p:nvPr/>
        </p:nvSpPr>
        <p:spPr>
          <a:xfrm>
            <a:off x="344382" y="2650388"/>
            <a:ext cx="4007379" cy="276999"/>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hlinkClick r:id="rId4"/>
              </a:rPr>
              <a:t>https://www.ouvrirlascience.fr/category/science_ouverte/</a:t>
            </a:r>
            <a:endParaRPr kumimoji="0" lang="fr-FR"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 name="Titre 1">
            <a:extLst>
              <a:ext uri="{FF2B5EF4-FFF2-40B4-BE49-F238E27FC236}">
                <a16:creationId xmlns:a16="http://schemas.microsoft.com/office/drawing/2014/main" id="{A88E2C11-98DF-4A98-A6D6-DAA2AEB6D307}"/>
              </a:ext>
            </a:extLst>
          </p:cNvPr>
          <p:cNvSpPr txBox="1">
            <a:spLocks/>
          </p:cNvSpPr>
          <p:nvPr/>
        </p:nvSpPr>
        <p:spPr>
          <a:xfrm>
            <a:off x="198140" y="1"/>
            <a:ext cx="7886700" cy="781396"/>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fr-FR" sz="2800">
                <a:solidFill>
                  <a:srgbClr val="E8324B"/>
                </a:solidFill>
                <a:latin typeface="Arial Narrow" panose="020B0606020202030204" pitchFamily="34" charset="0"/>
                <a:ea typeface="+mn-ea"/>
                <a:cs typeface="+mn-cs"/>
              </a:rPr>
              <a:t> I. La science ouverte : définition et contexte</a:t>
            </a:r>
            <a:endParaRPr lang="fr-FR" sz="2800">
              <a:latin typeface="Arial Narrow" panose="020B0606020202030204" pitchFamily="34" charset="0"/>
            </a:endParaRPr>
          </a:p>
        </p:txBody>
      </p:sp>
    </p:spTree>
    <p:extLst>
      <p:ext uri="{BB962C8B-B14F-4D97-AF65-F5344CB8AC3E}">
        <p14:creationId xmlns:p14="http://schemas.microsoft.com/office/powerpoint/2010/main" val="664242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Espace réservé du numéro de diapositive 16"/>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E0F3141-A27E-4A6C-A8B5-0ADBE6C4249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4" name="Ellipse 3">
            <a:extLst>
              <a:ext uri="{FF2B5EF4-FFF2-40B4-BE49-F238E27FC236}">
                <a16:creationId xmlns:a16="http://schemas.microsoft.com/office/drawing/2014/main" id="{B374EA7C-2226-4490-943E-8E367710831D}"/>
              </a:ext>
            </a:extLst>
          </p:cNvPr>
          <p:cNvSpPr/>
          <p:nvPr/>
        </p:nvSpPr>
        <p:spPr>
          <a:xfrm>
            <a:off x="317829" y="3206180"/>
            <a:ext cx="176693" cy="176693"/>
          </a:xfrm>
          <a:prstGeom prst="ellipse">
            <a:avLst/>
          </a:prstGeom>
          <a:solidFill>
            <a:srgbClr val="E75152"/>
          </a:solidFill>
          <a:ln>
            <a:solidFill>
              <a:srgbClr val="E75152"/>
            </a:solid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sp>
        <p:nvSpPr>
          <p:cNvPr id="6" name="ZoneTexte 5">
            <a:extLst>
              <a:ext uri="{FF2B5EF4-FFF2-40B4-BE49-F238E27FC236}">
                <a16:creationId xmlns:a16="http://schemas.microsoft.com/office/drawing/2014/main" id="{3BA6EBA2-12AB-4600-AFA4-FA60BA7826B2}"/>
              </a:ext>
            </a:extLst>
          </p:cNvPr>
          <p:cNvSpPr txBox="1"/>
          <p:nvPr/>
        </p:nvSpPr>
        <p:spPr>
          <a:xfrm>
            <a:off x="102467" y="3471671"/>
            <a:ext cx="792760" cy="692497"/>
          </a:xfrm>
          <a:prstGeom prst="rect">
            <a:avLst/>
          </a:prstGeom>
          <a:no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1991</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rId3"/>
              </a:rPr>
              <a:t>Arxiv</a:t>
            </a:r>
            <a:endParaRPr kumimoji="0" lang="fr-FR" sz="135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 name="Ellipse 6">
            <a:extLst>
              <a:ext uri="{FF2B5EF4-FFF2-40B4-BE49-F238E27FC236}">
                <a16:creationId xmlns:a16="http://schemas.microsoft.com/office/drawing/2014/main" id="{CA12A32C-7B58-423D-A9F6-86E5D996130D}"/>
              </a:ext>
            </a:extLst>
          </p:cNvPr>
          <p:cNvSpPr/>
          <p:nvPr/>
        </p:nvSpPr>
        <p:spPr>
          <a:xfrm>
            <a:off x="994640" y="3217126"/>
            <a:ext cx="176693" cy="176693"/>
          </a:xfrm>
          <a:prstGeom prst="ellipse">
            <a:avLst/>
          </a:prstGeom>
          <a:solidFill>
            <a:srgbClr val="E75152"/>
          </a:solidFill>
          <a:ln>
            <a:solidFill>
              <a:srgbClr val="E75152"/>
            </a:solid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sp>
        <p:nvSpPr>
          <p:cNvPr id="8" name="ZoneTexte 7">
            <a:extLst>
              <a:ext uri="{FF2B5EF4-FFF2-40B4-BE49-F238E27FC236}">
                <a16:creationId xmlns:a16="http://schemas.microsoft.com/office/drawing/2014/main" id="{B017875A-49BC-4E64-9FEF-049335E2DB4D}"/>
              </a:ext>
            </a:extLst>
          </p:cNvPr>
          <p:cNvSpPr txBox="1"/>
          <p:nvPr/>
        </p:nvSpPr>
        <p:spPr>
          <a:xfrm>
            <a:off x="814544" y="3465623"/>
            <a:ext cx="987084" cy="1315745"/>
          </a:xfrm>
          <a:prstGeom prst="rect">
            <a:avLst/>
          </a:prstGeom>
          <a:no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2001</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lt"/>
                <a:cs typeface="Arial"/>
                <a:hlinkClick r:id="rId4"/>
              </a:rPr>
              <a:t>HAL</a:t>
            </a:r>
            <a:endParaRPr kumimoji="0" lang="fr-FR" sz="135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rId5"/>
              </a:rPr>
              <a:t>Creative Commons</a:t>
            </a:r>
          </a:p>
        </p:txBody>
      </p:sp>
      <p:sp>
        <p:nvSpPr>
          <p:cNvPr id="9" name="Ellipse 8">
            <a:extLst>
              <a:ext uri="{FF2B5EF4-FFF2-40B4-BE49-F238E27FC236}">
                <a16:creationId xmlns:a16="http://schemas.microsoft.com/office/drawing/2014/main" id="{B001678F-79F4-4D2C-86BD-E4D2E4E9FA64}"/>
              </a:ext>
            </a:extLst>
          </p:cNvPr>
          <p:cNvSpPr/>
          <p:nvPr/>
        </p:nvSpPr>
        <p:spPr>
          <a:xfrm>
            <a:off x="1711573" y="3213544"/>
            <a:ext cx="176693" cy="176693"/>
          </a:xfrm>
          <a:prstGeom prst="ellipse">
            <a:avLst/>
          </a:prstGeom>
          <a:solidFill>
            <a:srgbClr val="E75152"/>
          </a:solidFill>
          <a:ln>
            <a:solidFill>
              <a:srgbClr val="E75152"/>
            </a:solid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sp>
        <p:nvSpPr>
          <p:cNvPr id="10" name="ZoneTexte 9">
            <a:extLst>
              <a:ext uri="{FF2B5EF4-FFF2-40B4-BE49-F238E27FC236}">
                <a16:creationId xmlns:a16="http://schemas.microsoft.com/office/drawing/2014/main" id="{4446CCE2-0B7D-4427-9F61-D31B9612735B}"/>
              </a:ext>
            </a:extLst>
          </p:cNvPr>
          <p:cNvSpPr txBox="1"/>
          <p:nvPr/>
        </p:nvSpPr>
        <p:spPr>
          <a:xfrm>
            <a:off x="1525964" y="3464456"/>
            <a:ext cx="792760" cy="692497"/>
          </a:xfrm>
          <a:prstGeom prst="rect">
            <a:avLst/>
          </a:prstGeom>
          <a:no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2002</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rId6"/>
              </a:rPr>
              <a:t>BOAI</a:t>
            </a:r>
            <a:endParaRPr kumimoji="0" lang="fr-FR" sz="135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hlinkClick r:id="rId6"/>
            </a:endParaRPr>
          </a:p>
        </p:txBody>
      </p:sp>
      <p:sp>
        <p:nvSpPr>
          <p:cNvPr id="11" name="Ellipse 10">
            <a:extLst>
              <a:ext uri="{FF2B5EF4-FFF2-40B4-BE49-F238E27FC236}">
                <a16:creationId xmlns:a16="http://schemas.microsoft.com/office/drawing/2014/main" id="{30A2891E-5CA1-4FCE-B6D8-94A875882E18}"/>
              </a:ext>
            </a:extLst>
          </p:cNvPr>
          <p:cNvSpPr/>
          <p:nvPr/>
        </p:nvSpPr>
        <p:spPr>
          <a:xfrm>
            <a:off x="3246738" y="3214844"/>
            <a:ext cx="176693" cy="176693"/>
          </a:xfrm>
          <a:prstGeom prst="ellipse">
            <a:avLst/>
          </a:prstGeom>
          <a:solidFill>
            <a:srgbClr val="E75152"/>
          </a:solidFill>
          <a:ln>
            <a:solidFill>
              <a:srgbClr val="E75152"/>
            </a:solid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sp>
        <p:nvSpPr>
          <p:cNvPr id="12" name="ZoneTexte 11">
            <a:extLst>
              <a:ext uri="{FF2B5EF4-FFF2-40B4-BE49-F238E27FC236}">
                <a16:creationId xmlns:a16="http://schemas.microsoft.com/office/drawing/2014/main" id="{2117E1D3-25F0-4155-86FC-D60DFC83151B}"/>
              </a:ext>
            </a:extLst>
          </p:cNvPr>
          <p:cNvSpPr txBox="1"/>
          <p:nvPr/>
        </p:nvSpPr>
        <p:spPr>
          <a:xfrm>
            <a:off x="6943099" y="3484499"/>
            <a:ext cx="934292" cy="692497"/>
          </a:xfrm>
          <a:prstGeom prst="rect">
            <a:avLst/>
          </a:prstGeom>
          <a:no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2021</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rId7"/>
              </a:rPr>
              <a:t>PNSO 2</a:t>
            </a:r>
            <a:endParaRPr kumimoji="0" lang="fr-FR" sz="135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hlinkClick r:id="rId7"/>
            </a:endParaRPr>
          </a:p>
        </p:txBody>
      </p:sp>
      <p:sp>
        <p:nvSpPr>
          <p:cNvPr id="13" name="Ellipse 12">
            <a:extLst>
              <a:ext uri="{FF2B5EF4-FFF2-40B4-BE49-F238E27FC236}">
                <a16:creationId xmlns:a16="http://schemas.microsoft.com/office/drawing/2014/main" id="{63F49224-1262-47C4-B3DE-5B517CDF9F49}"/>
              </a:ext>
            </a:extLst>
          </p:cNvPr>
          <p:cNvSpPr/>
          <p:nvPr/>
        </p:nvSpPr>
        <p:spPr>
          <a:xfrm>
            <a:off x="5094328" y="3212905"/>
            <a:ext cx="176693" cy="176693"/>
          </a:xfrm>
          <a:prstGeom prst="ellipse">
            <a:avLst/>
          </a:prstGeom>
          <a:solidFill>
            <a:srgbClr val="E75152"/>
          </a:solidFill>
          <a:ln>
            <a:solidFill>
              <a:srgbClr val="E75152"/>
            </a:solid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sp>
        <p:nvSpPr>
          <p:cNvPr id="14" name="ZoneTexte 13">
            <a:extLst>
              <a:ext uri="{FF2B5EF4-FFF2-40B4-BE49-F238E27FC236}">
                <a16:creationId xmlns:a16="http://schemas.microsoft.com/office/drawing/2014/main" id="{0AC0DD87-3D25-4F9D-B67E-F06E26125A23}"/>
              </a:ext>
            </a:extLst>
          </p:cNvPr>
          <p:cNvSpPr txBox="1"/>
          <p:nvPr/>
        </p:nvSpPr>
        <p:spPr>
          <a:xfrm>
            <a:off x="3850642" y="3474796"/>
            <a:ext cx="1139810" cy="1938992"/>
          </a:xfrm>
          <a:prstGeom prst="rect">
            <a:avLst/>
          </a:prstGeom>
          <a:no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2016</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rId8"/>
              </a:rPr>
              <a:t>LRN</a:t>
            </a:r>
            <a:endParaRPr kumimoji="0" lang="fr-FR" sz="135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hlinkClick r:id="rId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rId9"/>
              </a:rPr>
              <a:t>Amsterdam</a:t>
            </a:r>
            <a:endParaRPr kumimoji="0" lang="fr-FR" sz="135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hlinkClick r:id="rId9"/>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rId9"/>
              </a:rPr>
              <a:t>Call for Action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rId10"/>
              </a:rPr>
              <a:t>DMP-</a:t>
            </a:r>
            <a:r>
              <a:rPr kumimoji="0" lang="fr-FR" sz="1350" b="0" i="0" u="none" strike="noStrike" kern="1200" cap="none" spc="0" normalizeH="0" baseline="0" noProof="0" err="1">
                <a:ln>
                  <a:noFill/>
                </a:ln>
                <a:solidFill>
                  <a:prstClr val="black"/>
                </a:solidFill>
                <a:effectLst/>
                <a:uLnTx/>
                <a:uFillTx/>
                <a:latin typeface="Arial"/>
                <a:ea typeface="+mn-ea"/>
                <a:cs typeface="Arial"/>
                <a:hlinkClick r:id="rId10"/>
              </a:rPr>
              <a:t>Opidor</a:t>
            </a:r>
            <a:endParaRPr kumimoji="0" lang="fr-FR" sz="135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 name="Ellipse 14">
            <a:extLst>
              <a:ext uri="{FF2B5EF4-FFF2-40B4-BE49-F238E27FC236}">
                <a16:creationId xmlns:a16="http://schemas.microsoft.com/office/drawing/2014/main" id="{0AA03EB1-84DF-4E04-AF5A-65B593DC852C}"/>
              </a:ext>
            </a:extLst>
          </p:cNvPr>
          <p:cNvSpPr/>
          <p:nvPr/>
        </p:nvSpPr>
        <p:spPr>
          <a:xfrm>
            <a:off x="6070564" y="3213032"/>
            <a:ext cx="176693" cy="176693"/>
          </a:xfrm>
          <a:prstGeom prst="ellipse">
            <a:avLst/>
          </a:prstGeom>
          <a:solidFill>
            <a:srgbClr val="E75152"/>
          </a:solidFill>
          <a:ln>
            <a:solidFill>
              <a:srgbClr val="E75152"/>
            </a:solid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sp>
        <p:nvSpPr>
          <p:cNvPr id="16" name="ZoneTexte 15">
            <a:extLst>
              <a:ext uri="{FF2B5EF4-FFF2-40B4-BE49-F238E27FC236}">
                <a16:creationId xmlns:a16="http://schemas.microsoft.com/office/drawing/2014/main" id="{7BE2746C-DC8C-4D46-864D-1EDA9602991D}"/>
              </a:ext>
            </a:extLst>
          </p:cNvPr>
          <p:cNvSpPr txBox="1"/>
          <p:nvPr/>
        </p:nvSpPr>
        <p:spPr>
          <a:xfrm>
            <a:off x="4962916" y="3484626"/>
            <a:ext cx="1188409" cy="1731243"/>
          </a:xfrm>
          <a:prstGeom prst="rect">
            <a:avLst/>
          </a:prstGeom>
          <a:no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2018</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 action="ppaction://noaction"/>
              </a:rPr>
              <a:t>Plan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 action="ppaction://noaction"/>
              </a:rPr>
              <a:t>National </a:t>
            </a:r>
            <a:endParaRPr kumimoji="0" lang="fr-FR" sz="135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hlinkClick r:id="rId11"/>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rId11"/>
              </a:rPr>
              <a:t>Science Ouverte</a:t>
            </a:r>
            <a:endParaRPr kumimoji="0" lang="fr-FR" sz="135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hlinkClick r:id="rId11"/>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rId12"/>
              </a:rPr>
              <a:t>Plan S</a:t>
            </a:r>
            <a:r>
              <a:rPr kumimoji="0" lang="fr-FR" sz="1350" b="0" i="0" u="none" strike="noStrike" kern="1200" cap="none" spc="0" normalizeH="0" baseline="0" noProof="0">
                <a:ln>
                  <a:noFill/>
                </a:ln>
                <a:solidFill>
                  <a:prstClr val="black"/>
                </a:solidFill>
                <a:effectLst/>
                <a:uLnTx/>
                <a:uFillTx/>
                <a:latin typeface="Arial"/>
                <a:ea typeface="+mn-ea"/>
                <a:cs typeface="Arial"/>
              </a:rPr>
              <a:t> </a:t>
            </a:r>
            <a:endParaRPr kumimoji="0" lang="fr-FR" sz="135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19" name="Connecteur droit 18">
            <a:extLst>
              <a:ext uri="{FF2B5EF4-FFF2-40B4-BE49-F238E27FC236}">
                <a16:creationId xmlns:a16="http://schemas.microsoft.com/office/drawing/2014/main" id="{DBC77EB6-9009-40F9-A914-F3F7EA2B6DED}"/>
              </a:ext>
            </a:extLst>
          </p:cNvPr>
          <p:cNvCxnSpPr>
            <a:cxnSpLocks/>
          </p:cNvCxnSpPr>
          <p:nvPr/>
        </p:nvCxnSpPr>
        <p:spPr>
          <a:xfrm flipV="1">
            <a:off x="406175" y="2842442"/>
            <a:ext cx="0" cy="372402"/>
          </a:xfrm>
          <a:prstGeom prst="line">
            <a:avLst/>
          </a:prstGeom>
          <a:ln w="57150">
            <a:solidFill>
              <a:srgbClr val="E75152"/>
            </a:solidFill>
          </a:ln>
        </p:spPr>
        <p:style>
          <a:lnRef idx="1">
            <a:schemeClr val="accent1"/>
          </a:lnRef>
          <a:fillRef idx="0">
            <a:schemeClr val="accent1"/>
          </a:fillRef>
          <a:effectRef idx="0">
            <a:schemeClr val="accent1"/>
          </a:effectRef>
          <a:fontRef idx="minor">
            <a:schemeClr val="tx1"/>
          </a:fontRef>
        </p:style>
      </p:cxnSp>
      <p:cxnSp>
        <p:nvCxnSpPr>
          <p:cNvPr id="21" name="Connecteur droit 20">
            <a:extLst>
              <a:ext uri="{FF2B5EF4-FFF2-40B4-BE49-F238E27FC236}">
                <a16:creationId xmlns:a16="http://schemas.microsoft.com/office/drawing/2014/main" id="{F40A6843-CECE-4EEF-8648-889AF7AEB8E0}"/>
              </a:ext>
            </a:extLst>
          </p:cNvPr>
          <p:cNvCxnSpPr>
            <a:cxnSpLocks/>
          </p:cNvCxnSpPr>
          <p:nvPr/>
        </p:nvCxnSpPr>
        <p:spPr>
          <a:xfrm flipV="1">
            <a:off x="1082987" y="2849165"/>
            <a:ext cx="0" cy="372402"/>
          </a:xfrm>
          <a:prstGeom prst="line">
            <a:avLst/>
          </a:prstGeom>
          <a:ln w="57150">
            <a:solidFill>
              <a:srgbClr val="E75152"/>
            </a:solidFill>
          </a:ln>
        </p:spPr>
        <p:style>
          <a:lnRef idx="1">
            <a:schemeClr val="accent1"/>
          </a:lnRef>
          <a:fillRef idx="0">
            <a:schemeClr val="accent1"/>
          </a:fillRef>
          <a:effectRef idx="0">
            <a:schemeClr val="accent1"/>
          </a:effectRef>
          <a:fontRef idx="minor">
            <a:schemeClr val="tx1"/>
          </a:fontRef>
        </p:style>
      </p:cxnSp>
      <p:cxnSp>
        <p:nvCxnSpPr>
          <p:cNvPr id="22" name="Connecteur droit 21">
            <a:extLst>
              <a:ext uri="{FF2B5EF4-FFF2-40B4-BE49-F238E27FC236}">
                <a16:creationId xmlns:a16="http://schemas.microsoft.com/office/drawing/2014/main" id="{58238AF2-E323-47A2-A580-F489C81231D7}"/>
              </a:ext>
            </a:extLst>
          </p:cNvPr>
          <p:cNvCxnSpPr>
            <a:cxnSpLocks/>
          </p:cNvCxnSpPr>
          <p:nvPr/>
        </p:nvCxnSpPr>
        <p:spPr>
          <a:xfrm flipV="1">
            <a:off x="1799920" y="2849166"/>
            <a:ext cx="0" cy="372402"/>
          </a:xfrm>
          <a:prstGeom prst="line">
            <a:avLst/>
          </a:prstGeom>
          <a:ln w="57150">
            <a:solidFill>
              <a:srgbClr val="E75152"/>
            </a:solidFill>
          </a:ln>
        </p:spPr>
        <p:style>
          <a:lnRef idx="1">
            <a:schemeClr val="accent1"/>
          </a:lnRef>
          <a:fillRef idx="0">
            <a:schemeClr val="accent1"/>
          </a:fillRef>
          <a:effectRef idx="0">
            <a:schemeClr val="accent1"/>
          </a:effectRef>
          <a:fontRef idx="minor">
            <a:schemeClr val="tx1"/>
          </a:fontRef>
        </p:style>
      </p:cxnSp>
      <p:cxnSp>
        <p:nvCxnSpPr>
          <p:cNvPr id="23" name="Connecteur droit 22">
            <a:extLst>
              <a:ext uri="{FF2B5EF4-FFF2-40B4-BE49-F238E27FC236}">
                <a16:creationId xmlns:a16="http://schemas.microsoft.com/office/drawing/2014/main" id="{9C08BF8B-B2B5-431F-BF90-1961BE747CCB}"/>
              </a:ext>
            </a:extLst>
          </p:cNvPr>
          <p:cNvCxnSpPr>
            <a:cxnSpLocks/>
          </p:cNvCxnSpPr>
          <p:nvPr/>
        </p:nvCxnSpPr>
        <p:spPr>
          <a:xfrm flipV="1">
            <a:off x="3327464" y="2803506"/>
            <a:ext cx="0" cy="450275"/>
          </a:xfrm>
          <a:prstGeom prst="line">
            <a:avLst/>
          </a:prstGeom>
          <a:ln w="57150">
            <a:solidFill>
              <a:srgbClr val="E75152"/>
            </a:solidFill>
          </a:ln>
        </p:spPr>
        <p:style>
          <a:lnRef idx="1">
            <a:schemeClr val="accent1"/>
          </a:lnRef>
          <a:fillRef idx="0">
            <a:schemeClr val="accent1"/>
          </a:fillRef>
          <a:effectRef idx="0">
            <a:schemeClr val="accent1"/>
          </a:effectRef>
          <a:fontRef idx="minor">
            <a:schemeClr val="tx1"/>
          </a:fontRef>
        </p:style>
      </p:cxnSp>
      <p:cxnSp>
        <p:nvCxnSpPr>
          <p:cNvPr id="28" name="Connecteur droit 27">
            <a:extLst>
              <a:ext uri="{FF2B5EF4-FFF2-40B4-BE49-F238E27FC236}">
                <a16:creationId xmlns:a16="http://schemas.microsoft.com/office/drawing/2014/main" id="{50438C72-F7B5-49C2-B74A-5F857DAD313C}"/>
              </a:ext>
            </a:extLst>
          </p:cNvPr>
          <p:cNvCxnSpPr>
            <a:cxnSpLocks/>
          </p:cNvCxnSpPr>
          <p:nvPr/>
        </p:nvCxnSpPr>
        <p:spPr>
          <a:xfrm flipV="1">
            <a:off x="5179379" y="2849166"/>
            <a:ext cx="0" cy="450275"/>
          </a:xfrm>
          <a:prstGeom prst="line">
            <a:avLst/>
          </a:prstGeom>
          <a:ln w="57150">
            <a:solidFill>
              <a:srgbClr val="E75152"/>
            </a:solidFill>
          </a:ln>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a16="http://schemas.microsoft.com/office/drawing/2014/main" id="{C4FB01A2-AA36-42D5-90AA-C260D95597DE}"/>
              </a:ext>
            </a:extLst>
          </p:cNvPr>
          <p:cNvCxnSpPr>
            <a:cxnSpLocks/>
          </p:cNvCxnSpPr>
          <p:nvPr/>
        </p:nvCxnSpPr>
        <p:spPr>
          <a:xfrm flipV="1">
            <a:off x="6158910" y="2810230"/>
            <a:ext cx="0" cy="450275"/>
          </a:xfrm>
          <a:prstGeom prst="line">
            <a:avLst/>
          </a:prstGeom>
          <a:ln w="57150">
            <a:solidFill>
              <a:srgbClr val="E75152"/>
            </a:solidFill>
          </a:ln>
        </p:spPr>
        <p:style>
          <a:lnRef idx="1">
            <a:schemeClr val="accent1"/>
          </a:lnRef>
          <a:fillRef idx="0">
            <a:schemeClr val="accent1"/>
          </a:fillRef>
          <a:effectRef idx="0">
            <a:schemeClr val="accent1"/>
          </a:effectRef>
          <a:fontRef idx="minor">
            <a:schemeClr val="tx1"/>
          </a:fontRef>
        </p:style>
      </p:cxnSp>
      <p:sp>
        <p:nvSpPr>
          <p:cNvPr id="3" name="Flèche : droite 2">
            <a:extLst>
              <a:ext uri="{FF2B5EF4-FFF2-40B4-BE49-F238E27FC236}">
                <a16:creationId xmlns:a16="http://schemas.microsoft.com/office/drawing/2014/main" id="{50A1C3FC-A5CA-49DA-9923-3539C6053D6F}"/>
              </a:ext>
            </a:extLst>
          </p:cNvPr>
          <p:cNvSpPr/>
          <p:nvPr/>
        </p:nvSpPr>
        <p:spPr>
          <a:xfrm>
            <a:off x="0" y="2125101"/>
            <a:ext cx="9143999" cy="986605"/>
          </a:xfrm>
          <a:prstGeom prst="rightArrow">
            <a:avLst/>
          </a:prstGeom>
          <a:solidFill>
            <a:srgbClr val="E75152"/>
          </a:solidFill>
          <a:ln>
            <a:solidFill>
              <a:srgbClr val="E751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Ellipse 29">
            <a:extLst>
              <a:ext uri="{FF2B5EF4-FFF2-40B4-BE49-F238E27FC236}">
                <a16:creationId xmlns:a16="http://schemas.microsoft.com/office/drawing/2014/main" id="{770359FA-36D9-45C6-B4BF-B61EA2747DB6}"/>
              </a:ext>
            </a:extLst>
          </p:cNvPr>
          <p:cNvSpPr/>
          <p:nvPr/>
        </p:nvSpPr>
        <p:spPr>
          <a:xfrm>
            <a:off x="7114728" y="3212905"/>
            <a:ext cx="176693" cy="176693"/>
          </a:xfrm>
          <a:prstGeom prst="ellipse">
            <a:avLst/>
          </a:prstGeom>
          <a:solidFill>
            <a:srgbClr val="E75152"/>
          </a:solidFill>
          <a:ln>
            <a:solidFill>
              <a:srgbClr val="E75152"/>
            </a:solid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cxnSp>
        <p:nvCxnSpPr>
          <p:cNvPr id="31" name="Connecteur droit 30">
            <a:extLst>
              <a:ext uri="{FF2B5EF4-FFF2-40B4-BE49-F238E27FC236}">
                <a16:creationId xmlns:a16="http://schemas.microsoft.com/office/drawing/2014/main" id="{131BE82F-7020-4525-BACB-57F9AE7E6124}"/>
              </a:ext>
            </a:extLst>
          </p:cNvPr>
          <p:cNvCxnSpPr>
            <a:cxnSpLocks/>
          </p:cNvCxnSpPr>
          <p:nvPr/>
        </p:nvCxnSpPr>
        <p:spPr>
          <a:xfrm flipV="1">
            <a:off x="7203074" y="2810102"/>
            <a:ext cx="0" cy="450275"/>
          </a:xfrm>
          <a:prstGeom prst="line">
            <a:avLst/>
          </a:prstGeom>
          <a:ln w="57150">
            <a:solidFill>
              <a:srgbClr val="E75152"/>
            </a:solidFill>
          </a:ln>
        </p:spPr>
        <p:style>
          <a:lnRef idx="1">
            <a:schemeClr val="accent1"/>
          </a:lnRef>
          <a:fillRef idx="0">
            <a:schemeClr val="accent1"/>
          </a:fillRef>
          <a:effectRef idx="0">
            <a:schemeClr val="accent1"/>
          </a:effectRef>
          <a:fontRef idx="minor">
            <a:schemeClr val="tx1"/>
          </a:fontRef>
        </p:style>
      </p:cxnSp>
      <p:sp>
        <p:nvSpPr>
          <p:cNvPr id="32" name="ZoneTexte 31">
            <a:extLst>
              <a:ext uri="{FF2B5EF4-FFF2-40B4-BE49-F238E27FC236}">
                <a16:creationId xmlns:a16="http://schemas.microsoft.com/office/drawing/2014/main" id="{6AD9DB0E-A71E-42EA-8EF9-90D4D7E4FFA5}"/>
              </a:ext>
            </a:extLst>
          </p:cNvPr>
          <p:cNvSpPr txBox="1"/>
          <p:nvPr/>
        </p:nvSpPr>
        <p:spPr>
          <a:xfrm>
            <a:off x="5898068" y="3484626"/>
            <a:ext cx="1188409" cy="1731243"/>
          </a:xfrm>
          <a:prstGeom prst="rect">
            <a:avLst/>
          </a:prstGeom>
          <a:no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2019</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 action="ppaction://noaction"/>
              </a:rPr>
              <a:t>Feuille de route SO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 action="ppaction://noaction"/>
              </a:rPr>
              <a:t>CNRS</a:t>
            </a:r>
            <a:endParaRPr kumimoji="0" lang="fr-FR" sz="1350" b="0" i="0" u="none" strike="noStrike" kern="1200" cap="none" spc="0" normalizeH="0" baseline="0" noProof="0">
              <a:ln>
                <a:noFill/>
              </a:ln>
              <a:solidFill>
                <a:prstClr val="black"/>
              </a:solidFill>
              <a:effectLst/>
              <a:uLnTx/>
              <a:uFillTx/>
              <a:latin typeface="Calibri" panose="020F0502020204030204"/>
              <a:ea typeface="+mn-ea"/>
              <a:cs typeface="Calibri" panose="020F0502020204030204"/>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black"/>
              </a:solidFill>
              <a:effectLst/>
              <a:uLnTx/>
              <a:uFillTx/>
              <a:latin typeface="Arial"/>
              <a:ea typeface="+mn-ea"/>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rId13"/>
              </a:rPr>
              <a:t>Politique SO ANR (PGD)</a:t>
            </a:r>
            <a:endParaRPr kumimoji="0" lang="fr-FR" sz="1350" b="0" i="0" u="none" strike="noStrike" kern="1200" cap="none" spc="0" normalizeH="0" baseline="0" noProof="0">
              <a:ln>
                <a:noFill/>
              </a:ln>
              <a:solidFill>
                <a:prstClr val="black"/>
              </a:solidFill>
              <a:effectLst/>
              <a:uLnTx/>
              <a:uFillTx/>
              <a:latin typeface="Arial"/>
              <a:ea typeface="+mn-ea"/>
              <a:cs typeface="Arial"/>
            </a:endParaRPr>
          </a:p>
        </p:txBody>
      </p:sp>
      <p:sp>
        <p:nvSpPr>
          <p:cNvPr id="27" name="Ellipse 26">
            <a:extLst>
              <a:ext uri="{FF2B5EF4-FFF2-40B4-BE49-F238E27FC236}">
                <a16:creationId xmlns:a16="http://schemas.microsoft.com/office/drawing/2014/main" id="{37A5A5EB-39FC-4C32-A377-49FE5075347F}"/>
              </a:ext>
            </a:extLst>
          </p:cNvPr>
          <p:cNvSpPr/>
          <p:nvPr/>
        </p:nvSpPr>
        <p:spPr>
          <a:xfrm>
            <a:off x="4042960" y="3218858"/>
            <a:ext cx="176693" cy="176693"/>
          </a:xfrm>
          <a:prstGeom prst="ellipse">
            <a:avLst/>
          </a:prstGeom>
          <a:solidFill>
            <a:srgbClr val="E75152"/>
          </a:solidFill>
          <a:ln>
            <a:solidFill>
              <a:srgbClr val="E75152"/>
            </a:solid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cxnSp>
        <p:nvCxnSpPr>
          <p:cNvPr id="33" name="Connecteur droit 32">
            <a:extLst>
              <a:ext uri="{FF2B5EF4-FFF2-40B4-BE49-F238E27FC236}">
                <a16:creationId xmlns:a16="http://schemas.microsoft.com/office/drawing/2014/main" id="{DFDE03EE-41DC-4E7A-87BE-07A58D1B7B49}"/>
              </a:ext>
            </a:extLst>
          </p:cNvPr>
          <p:cNvCxnSpPr>
            <a:cxnSpLocks/>
          </p:cNvCxnSpPr>
          <p:nvPr/>
        </p:nvCxnSpPr>
        <p:spPr>
          <a:xfrm flipV="1">
            <a:off x="4131307" y="2849166"/>
            <a:ext cx="0" cy="372402"/>
          </a:xfrm>
          <a:prstGeom prst="line">
            <a:avLst/>
          </a:prstGeom>
          <a:ln w="57150">
            <a:solidFill>
              <a:srgbClr val="E75152"/>
            </a:solidFill>
          </a:ln>
        </p:spPr>
        <p:style>
          <a:lnRef idx="1">
            <a:schemeClr val="accent1"/>
          </a:lnRef>
          <a:fillRef idx="0">
            <a:schemeClr val="accent1"/>
          </a:fillRef>
          <a:effectRef idx="0">
            <a:schemeClr val="accent1"/>
          </a:effectRef>
          <a:fontRef idx="minor">
            <a:schemeClr val="tx1"/>
          </a:fontRef>
        </p:style>
      </p:cxnSp>
      <p:sp>
        <p:nvSpPr>
          <p:cNvPr id="36" name="ZoneTexte 35">
            <a:extLst>
              <a:ext uri="{FF2B5EF4-FFF2-40B4-BE49-F238E27FC236}">
                <a16:creationId xmlns:a16="http://schemas.microsoft.com/office/drawing/2014/main" id="{9B16A069-3848-4FB8-9404-C36D124252F5}"/>
              </a:ext>
            </a:extLst>
          </p:cNvPr>
          <p:cNvSpPr txBox="1"/>
          <p:nvPr/>
        </p:nvSpPr>
        <p:spPr>
          <a:xfrm>
            <a:off x="3079419" y="3469047"/>
            <a:ext cx="792760" cy="692497"/>
          </a:xfrm>
          <a:prstGeom prst="rect">
            <a:avLst/>
          </a:prstGeom>
          <a:no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2014</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rId14"/>
              </a:rPr>
              <a:t>DORA</a:t>
            </a:r>
            <a:endParaRPr kumimoji="0" lang="fr-FR" sz="135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hlinkClick r:id="rId14"/>
            </a:endParaRPr>
          </a:p>
        </p:txBody>
      </p:sp>
      <p:sp>
        <p:nvSpPr>
          <p:cNvPr id="34" name="Ellipse 33">
            <a:extLst>
              <a:ext uri="{FF2B5EF4-FFF2-40B4-BE49-F238E27FC236}">
                <a16:creationId xmlns:a16="http://schemas.microsoft.com/office/drawing/2014/main" id="{1CE21681-573F-41AA-AFC4-67F437A8967E}"/>
              </a:ext>
            </a:extLst>
          </p:cNvPr>
          <p:cNvSpPr/>
          <p:nvPr/>
        </p:nvSpPr>
        <p:spPr>
          <a:xfrm>
            <a:off x="2411380" y="3213544"/>
            <a:ext cx="176693" cy="176693"/>
          </a:xfrm>
          <a:prstGeom prst="ellipse">
            <a:avLst/>
          </a:prstGeom>
          <a:solidFill>
            <a:srgbClr val="E75152"/>
          </a:solidFill>
          <a:ln>
            <a:solidFill>
              <a:srgbClr val="E75152"/>
            </a:solid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cxnSp>
        <p:nvCxnSpPr>
          <p:cNvPr id="35" name="Connecteur droit 34">
            <a:extLst>
              <a:ext uri="{FF2B5EF4-FFF2-40B4-BE49-F238E27FC236}">
                <a16:creationId xmlns:a16="http://schemas.microsoft.com/office/drawing/2014/main" id="{8E081318-E8E2-46A1-B5DB-816C896DAD7D}"/>
              </a:ext>
            </a:extLst>
          </p:cNvPr>
          <p:cNvCxnSpPr>
            <a:cxnSpLocks/>
          </p:cNvCxnSpPr>
          <p:nvPr/>
        </p:nvCxnSpPr>
        <p:spPr>
          <a:xfrm flipV="1">
            <a:off x="2499727" y="2849166"/>
            <a:ext cx="0" cy="372402"/>
          </a:xfrm>
          <a:prstGeom prst="line">
            <a:avLst/>
          </a:prstGeom>
          <a:ln w="57150">
            <a:solidFill>
              <a:srgbClr val="E75152"/>
            </a:solidFill>
          </a:ln>
        </p:spPr>
        <p:style>
          <a:lnRef idx="1">
            <a:schemeClr val="accent1"/>
          </a:lnRef>
          <a:fillRef idx="0">
            <a:schemeClr val="accent1"/>
          </a:fillRef>
          <a:effectRef idx="0">
            <a:schemeClr val="accent1"/>
          </a:effectRef>
          <a:fontRef idx="minor">
            <a:schemeClr val="tx1"/>
          </a:fontRef>
        </p:style>
      </p:cxnSp>
      <p:sp>
        <p:nvSpPr>
          <p:cNvPr id="37" name="ZoneTexte 36">
            <a:extLst>
              <a:ext uri="{FF2B5EF4-FFF2-40B4-BE49-F238E27FC236}">
                <a16:creationId xmlns:a16="http://schemas.microsoft.com/office/drawing/2014/main" id="{90EF0D37-68C8-4D90-9111-BC1BF1E8A868}"/>
              </a:ext>
            </a:extLst>
          </p:cNvPr>
          <p:cNvSpPr txBox="1"/>
          <p:nvPr/>
        </p:nvSpPr>
        <p:spPr>
          <a:xfrm>
            <a:off x="2228352" y="3471179"/>
            <a:ext cx="845509" cy="1107996"/>
          </a:xfrm>
          <a:prstGeom prst="rect">
            <a:avLst/>
          </a:prstGeom>
          <a:no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1" i="0" u="none" strike="noStrike" kern="1200" cap="none" spc="0" normalizeH="0" baseline="0" noProof="0">
                <a:ln>
                  <a:noFill/>
                </a:ln>
                <a:solidFill>
                  <a:prstClr val="black"/>
                </a:solidFill>
                <a:effectLst/>
                <a:uLnTx/>
                <a:uFillTx/>
                <a:latin typeface="Arial"/>
                <a:ea typeface="+mn-ea"/>
                <a:cs typeface="Arial"/>
              </a:rPr>
              <a:t>2013</a:t>
            </a:r>
            <a:endPar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 action="ppaction://noaction"/>
              </a:rPr>
              <a:t>Politique SO ANR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0" u="none" strike="noStrike" kern="1200" cap="none" spc="0" normalizeH="0" baseline="0" noProof="0">
                <a:ln>
                  <a:noFill/>
                </a:ln>
                <a:solidFill>
                  <a:prstClr val="black"/>
                </a:solidFill>
                <a:effectLst/>
                <a:uLnTx/>
                <a:uFillTx/>
                <a:latin typeface="Arial"/>
                <a:ea typeface="+mn-ea"/>
                <a:cs typeface="Arial"/>
                <a:hlinkClick r:id="" action="ppaction://noaction"/>
              </a:rPr>
              <a:t>(Publis)</a:t>
            </a:r>
          </a:p>
        </p:txBody>
      </p:sp>
      <p:sp>
        <p:nvSpPr>
          <p:cNvPr id="38" name="Ellipse 37">
            <a:extLst>
              <a:ext uri="{FF2B5EF4-FFF2-40B4-BE49-F238E27FC236}">
                <a16:creationId xmlns:a16="http://schemas.microsoft.com/office/drawing/2014/main" id="{1B0EBF7C-50B1-4AD8-9E95-F0F16EE016C8}"/>
              </a:ext>
            </a:extLst>
          </p:cNvPr>
          <p:cNvSpPr/>
          <p:nvPr/>
        </p:nvSpPr>
        <p:spPr>
          <a:xfrm>
            <a:off x="7955169" y="3212904"/>
            <a:ext cx="176693" cy="176693"/>
          </a:xfrm>
          <a:prstGeom prst="ellipse">
            <a:avLst/>
          </a:prstGeom>
          <a:solidFill>
            <a:srgbClr val="E75152"/>
          </a:solidFill>
          <a:ln>
            <a:solidFill>
              <a:srgbClr val="E75152"/>
            </a:solid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cxnSp>
        <p:nvCxnSpPr>
          <p:cNvPr id="39" name="Connecteur droit 38">
            <a:extLst>
              <a:ext uri="{FF2B5EF4-FFF2-40B4-BE49-F238E27FC236}">
                <a16:creationId xmlns:a16="http://schemas.microsoft.com/office/drawing/2014/main" id="{BFA5DF03-ED26-4757-AE1D-E57C644269FE}"/>
              </a:ext>
            </a:extLst>
          </p:cNvPr>
          <p:cNvCxnSpPr>
            <a:cxnSpLocks/>
          </p:cNvCxnSpPr>
          <p:nvPr/>
        </p:nvCxnSpPr>
        <p:spPr>
          <a:xfrm flipV="1">
            <a:off x="8043515" y="2823549"/>
            <a:ext cx="0" cy="450275"/>
          </a:xfrm>
          <a:prstGeom prst="line">
            <a:avLst/>
          </a:prstGeom>
          <a:ln w="57150">
            <a:solidFill>
              <a:srgbClr val="E75152"/>
            </a:solidFill>
          </a:ln>
        </p:spPr>
        <p:style>
          <a:lnRef idx="1">
            <a:schemeClr val="accent1"/>
          </a:lnRef>
          <a:fillRef idx="0">
            <a:schemeClr val="accent1"/>
          </a:fillRef>
          <a:effectRef idx="0">
            <a:schemeClr val="accent1"/>
          </a:effectRef>
          <a:fontRef idx="minor">
            <a:schemeClr val="tx1"/>
          </a:fontRef>
        </p:style>
      </p:cxnSp>
      <p:sp>
        <p:nvSpPr>
          <p:cNvPr id="40" name="ZoneTexte 39">
            <a:extLst>
              <a:ext uri="{FF2B5EF4-FFF2-40B4-BE49-F238E27FC236}">
                <a16:creationId xmlns:a16="http://schemas.microsoft.com/office/drawing/2014/main" id="{E035FE80-7E08-43BC-8C5B-C765EC310000}"/>
              </a:ext>
            </a:extLst>
          </p:cNvPr>
          <p:cNvSpPr txBox="1"/>
          <p:nvPr/>
        </p:nvSpPr>
        <p:spPr>
          <a:xfrm>
            <a:off x="7803710" y="3471052"/>
            <a:ext cx="1021698" cy="1107996"/>
          </a:xfrm>
          <a:prstGeom prst="rect">
            <a:avLst/>
          </a:prstGeom>
          <a:no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1" i="0" u="none" strike="noStrike" kern="1200" cap="none" spc="0" normalizeH="0" baseline="0" noProof="0">
                <a:ln>
                  <a:noFill/>
                </a:ln>
                <a:solidFill>
                  <a:prstClr val="black"/>
                </a:solidFill>
                <a:effectLst/>
                <a:uLnTx/>
                <a:uFillTx/>
                <a:latin typeface="Arial"/>
                <a:ea typeface="+mn-ea"/>
                <a:cs typeface="Arial"/>
              </a:rPr>
              <a:t>2022</a:t>
            </a:r>
            <a:endPar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350" b="0" i="1" u="none" strike="noStrike" kern="1200" cap="none" spc="0" normalizeH="0" baseline="0" noProof="0">
                <a:ln>
                  <a:noFill/>
                </a:ln>
                <a:solidFill>
                  <a:prstClr val="black"/>
                </a:solidFill>
                <a:effectLst/>
                <a:uLnTx/>
                <a:uFillTx/>
                <a:latin typeface="Arial"/>
                <a:ea typeface="+mn-ea"/>
                <a:cs typeface="Arial"/>
                <a:hlinkClick r:id="rId15"/>
              </a:rPr>
              <a:t>Recherche Data Gouv</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a:ln>
                <a:noFill/>
              </a:ln>
              <a:solidFill>
                <a:prstClr val="black"/>
              </a:solidFill>
              <a:effectLst/>
              <a:uLnTx/>
              <a:uFillTx/>
              <a:latin typeface="Arial"/>
              <a:ea typeface="+mn-ea"/>
              <a:cs typeface="Arial"/>
            </a:endParaRPr>
          </a:p>
        </p:txBody>
      </p:sp>
      <p:sp>
        <p:nvSpPr>
          <p:cNvPr id="41" name="Titre 1">
            <a:extLst>
              <a:ext uri="{FF2B5EF4-FFF2-40B4-BE49-F238E27FC236}">
                <a16:creationId xmlns:a16="http://schemas.microsoft.com/office/drawing/2014/main" id="{28107558-82E7-4E0E-BB45-274C315B4F2E}"/>
              </a:ext>
            </a:extLst>
          </p:cNvPr>
          <p:cNvSpPr txBox="1">
            <a:spLocks/>
          </p:cNvSpPr>
          <p:nvPr/>
        </p:nvSpPr>
        <p:spPr>
          <a:xfrm>
            <a:off x="198140" y="1"/>
            <a:ext cx="7886700" cy="781396"/>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fr-FR" sz="2800">
                <a:solidFill>
                  <a:srgbClr val="E8324B"/>
                </a:solidFill>
                <a:latin typeface="Arial Narrow" panose="020B0606020202030204" pitchFamily="34" charset="0"/>
                <a:ea typeface="+mn-ea"/>
                <a:cs typeface="+mn-cs"/>
              </a:rPr>
              <a:t> I. La science ouverte : développement</a:t>
            </a:r>
            <a:endParaRPr lang="fr-FR" sz="2800">
              <a:latin typeface="Arial Narrow" panose="020B0606020202030204" pitchFamily="34" charset="0"/>
            </a:endParaRPr>
          </a:p>
        </p:txBody>
      </p:sp>
    </p:spTree>
    <p:extLst>
      <p:ext uri="{BB962C8B-B14F-4D97-AF65-F5344CB8AC3E}">
        <p14:creationId xmlns:p14="http://schemas.microsoft.com/office/powerpoint/2010/main" val="16178106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marL="0" indent="0">
              <a:buNone/>
            </a:pPr>
            <a:endParaRPr lang="en-US" sz="1800"/>
          </a:p>
          <a:p>
            <a:pPr marL="0" indent="0">
              <a:buNone/>
            </a:pPr>
            <a:endParaRPr lang="en-US" sz="1800"/>
          </a:p>
          <a:p>
            <a:pPr marL="0" indent="0">
              <a:buNone/>
            </a:pPr>
            <a:endParaRPr lang="en-US" sz="1800"/>
          </a:p>
          <a:p>
            <a:pPr marL="0" indent="0">
              <a:buNone/>
            </a:pPr>
            <a:endParaRPr lang="en-US" sz="1800"/>
          </a:p>
          <a:p>
            <a:pPr marL="0" indent="0">
              <a:buNone/>
            </a:pPr>
            <a:endParaRPr lang="en-US" sz="1800"/>
          </a:p>
          <a:p>
            <a:pPr marL="0" indent="0">
              <a:buNone/>
            </a:pPr>
            <a:endParaRPr lang="en-US" sz="1800"/>
          </a:p>
          <a:p>
            <a:pPr marL="0" indent="0">
              <a:buNone/>
            </a:pPr>
            <a:endParaRPr lang="en-US" sz="1800"/>
          </a:p>
          <a:p>
            <a:pPr marL="0" indent="0">
              <a:buNone/>
            </a:pPr>
            <a:endParaRPr lang="fr-FR"/>
          </a:p>
        </p:txBody>
      </p:sp>
      <p:sp>
        <p:nvSpPr>
          <p:cNvPr id="4" name="Espace réservé du numéro de diapositive 3"/>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E0F3141-A27E-4A6C-A8B5-0ADBE6C4249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graphicFrame>
        <p:nvGraphicFramePr>
          <p:cNvPr id="5" name="Diagramme 4"/>
          <p:cNvGraphicFramePr/>
          <p:nvPr/>
        </p:nvGraphicFramePr>
        <p:xfrm>
          <a:off x="936433" y="1255923"/>
          <a:ext cx="7238082" cy="47152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itre 1">
            <a:extLst>
              <a:ext uri="{FF2B5EF4-FFF2-40B4-BE49-F238E27FC236}">
                <a16:creationId xmlns:a16="http://schemas.microsoft.com/office/drawing/2014/main" id="{3A643E64-B982-437C-BFE2-5AF77413DA06}"/>
              </a:ext>
            </a:extLst>
          </p:cNvPr>
          <p:cNvSpPr txBox="1">
            <a:spLocks/>
          </p:cNvSpPr>
          <p:nvPr/>
        </p:nvSpPr>
        <p:spPr>
          <a:xfrm>
            <a:off x="198140" y="1"/>
            <a:ext cx="7886700" cy="781396"/>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fr-FR" sz="2800">
                <a:solidFill>
                  <a:srgbClr val="E8324B"/>
                </a:solidFill>
                <a:latin typeface="Arial Narrow" panose="020B0606020202030204" pitchFamily="34" charset="0"/>
                <a:ea typeface="+mn-ea"/>
                <a:cs typeface="+mn-cs"/>
              </a:rPr>
              <a:t> I. La science ouverte : périmètre</a:t>
            </a:r>
            <a:endParaRPr lang="fr-FR" sz="2800">
              <a:latin typeface="Arial Narrow" panose="020B0606020202030204" pitchFamily="34" charset="0"/>
            </a:endParaRPr>
          </a:p>
        </p:txBody>
      </p:sp>
    </p:spTree>
    <p:extLst>
      <p:ext uri="{BB962C8B-B14F-4D97-AF65-F5344CB8AC3E}">
        <p14:creationId xmlns:p14="http://schemas.microsoft.com/office/powerpoint/2010/main" val="764932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6580" y="169917"/>
            <a:ext cx="6933130" cy="364339"/>
          </a:xfrm>
        </p:spPr>
        <p:txBody>
          <a:bodyPr>
            <a:noAutofit/>
          </a:bodyPr>
          <a:lstStyle/>
          <a:p>
            <a:r>
              <a:rPr lang="fr-FR" sz="2800">
                <a:solidFill>
                  <a:srgbClr val="E8324B"/>
                </a:solidFill>
                <a:latin typeface="Arial Narrow"/>
              </a:rPr>
              <a:t>I. L’Open Data : définition</a:t>
            </a:r>
          </a:p>
        </p:txBody>
      </p:sp>
      <p:sp>
        <p:nvSpPr>
          <p:cNvPr id="3" name="Espace réservé du contenu 2"/>
          <p:cNvSpPr>
            <a:spLocks noGrp="1"/>
          </p:cNvSpPr>
          <p:nvPr>
            <p:ph idx="1"/>
          </p:nvPr>
        </p:nvSpPr>
        <p:spPr>
          <a:xfrm>
            <a:off x="377434" y="1894323"/>
            <a:ext cx="8494269" cy="3491717"/>
          </a:xfrm>
        </p:spPr>
        <p:txBody>
          <a:bodyPr vert="horz" lIns="91440" tIns="45720" rIns="91440" bIns="45720" rtlCol="0" anchor="t">
            <a:normAutofit fontScale="85000" lnSpcReduction="10000"/>
          </a:bodyPr>
          <a:lstStyle/>
          <a:p>
            <a:pPr marL="0" indent="0" algn="just">
              <a:buNone/>
            </a:pPr>
            <a:r>
              <a:rPr lang="fr-FR" sz="3300">
                <a:solidFill>
                  <a:srgbClr val="34495E"/>
                </a:solidFill>
                <a:latin typeface="Arial Narrow" panose="020B0606020202030204" pitchFamily="34" charset="0"/>
              </a:rPr>
              <a:t>L’</a:t>
            </a:r>
            <a:r>
              <a:rPr lang="fr-FR" sz="3300" b="1">
                <a:solidFill>
                  <a:srgbClr val="34495E"/>
                </a:solidFill>
                <a:latin typeface="Arial Narrow" panose="020B0606020202030204" pitchFamily="34" charset="0"/>
              </a:rPr>
              <a:t>Open Data</a:t>
            </a:r>
            <a:r>
              <a:rPr lang="fr-FR" sz="3300">
                <a:solidFill>
                  <a:srgbClr val="34495E"/>
                </a:solidFill>
                <a:latin typeface="Arial Narrow" panose="020B0606020202030204" pitchFamily="34" charset="0"/>
              </a:rPr>
              <a:t> est une démarche de communication des documents ou données publics, afin qu’ils soient diffusés de manière structurée selon une méthode garantissant leur libre accès et leur réutilisation par tous, sans restriction technique, juridique ou financière injustifiée. </a:t>
            </a:r>
          </a:p>
          <a:p>
            <a:pPr marL="0" indent="0" algn="just">
              <a:buNone/>
            </a:pPr>
            <a:endParaRPr lang="fr-FR" sz="900" b="1">
              <a:solidFill>
                <a:srgbClr val="34495E"/>
              </a:solidFill>
              <a:latin typeface="Arial Narrow" panose="020B0606020202030204" pitchFamily="34" charset="0"/>
            </a:endParaRPr>
          </a:p>
          <a:p>
            <a:pPr marL="0" indent="0" algn="just">
              <a:buNone/>
            </a:pPr>
            <a:r>
              <a:rPr lang="fr-FR" sz="1400" i="1">
                <a:solidFill>
                  <a:srgbClr val="34495E"/>
                </a:solidFill>
                <a:latin typeface="Arial Narrow"/>
              </a:rPr>
              <a:t>Source : </a:t>
            </a:r>
            <a:r>
              <a:rPr lang="fr-FR" sz="1400" i="1">
                <a:solidFill>
                  <a:srgbClr val="34495E"/>
                </a:solidFill>
                <a:latin typeface="Arial Narrow"/>
                <a:hlinkClick r:id="rId3"/>
              </a:rPr>
              <a:t>Ouvrir la science</a:t>
            </a:r>
            <a:r>
              <a:rPr lang="fr-FR" sz="1400" i="1">
                <a:solidFill>
                  <a:srgbClr val="34495E"/>
                </a:solidFill>
                <a:latin typeface="Arial Narrow"/>
              </a:rPr>
              <a:t> « Ouverture des données de recherche : Guide d’analyse du cadre juridique en France », 2021, MESRI</a:t>
            </a:r>
          </a:p>
          <a:p>
            <a:pPr marL="0" indent="0" algn="just">
              <a:buNone/>
            </a:pPr>
            <a:endParaRPr lang="fr-FR" sz="4200" i="1">
              <a:solidFill>
                <a:srgbClr val="34495E"/>
              </a:solidFill>
              <a:latin typeface="Arial Narrow" panose="020B0606020202030204" pitchFamily="34" charset="0"/>
            </a:endParaRPr>
          </a:p>
          <a:p>
            <a:pPr marL="0" indent="0" algn="just">
              <a:buNone/>
            </a:pPr>
            <a:r>
              <a:rPr lang="fr-FR" sz="4200">
                <a:solidFill>
                  <a:srgbClr val="34495E"/>
                </a:solidFill>
                <a:latin typeface="Arial Narrow" panose="020B0606020202030204" pitchFamily="34" charset="0"/>
              </a:rPr>
              <a:t> </a:t>
            </a:r>
            <a:endParaRPr lang="fr-FR" sz="4500"/>
          </a:p>
        </p:txBody>
      </p:sp>
      <p:sp>
        <p:nvSpPr>
          <p:cNvPr id="4" name="Espace réservé du numéro de diapositive 3"/>
          <p:cNvSpPr>
            <a:spLocks noGrp="1"/>
          </p:cNvSpPr>
          <p:nvPr>
            <p:ph type="sldNum" sz="quarter" idx="12"/>
          </p:nvPr>
        </p:nvSpPr>
        <p:spPr/>
        <p:txBody>
          <a:bodyPr/>
          <a:lstStyle/>
          <a:p>
            <a:fld id="{A881F5A3-1005-4072-9683-BF5A54A406CA}" type="slidenum">
              <a:rPr lang="fr-FR" smtClean="0"/>
              <a:pPr/>
              <a:t>6</a:t>
            </a:fld>
            <a:endParaRPr lang="fr-FR"/>
          </a:p>
        </p:txBody>
      </p:sp>
    </p:spTree>
    <p:extLst>
      <p:ext uri="{BB962C8B-B14F-4D97-AF65-F5344CB8AC3E}">
        <p14:creationId xmlns:p14="http://schemas.microsoft.com/office/powerpoint/2010/main" val="3174750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0975368E-2368-4D05-962E-6716485A723B}"/>
              </a:ext>
            </a:extLst>
          </p:cNvPr>
          <p:cNvSpPr>
            <a:spLocks noGrp="1"/>
          </p:cNvSpPr>
          <p:nvPr>
            <p:ph idx="1"/>
          </p:nvPr>
        </p:nvSpPr>
        <p:spPr>
          <a:xfrm>
            <a:off x="628650" y="1348865"/>
            <a:ext cx="7886700" cy="4351338"/>
          </a:xfrm>
        </p:spPr>
        <p:txBody>
          <a:bodyPr vert="horz" lIns="91440" tIns="45720" rIns="91440" bIns="45720" rtlCol="0" anchor="t">
            <a:normAutofit fontScale="92500" lnSpcReduction="10000"/>
          </a:bodyPr>
          <a:lstStyle/>
          <a:p>
            <a:pPr marL="0" indent="0" algn="just">
              <a:buNone/>
            </a:pPr>
            <a:r>
              <a:rPr lang="fr-FR" b="1">
                <a:solidFill>
                  <a:srgbClr val="34495E"/>
                </a:solidFill>
                <a:latin typeface="Arial Narrow"/>
              </a:rPr>
              <a:t>Les données de la recherche financée sur fonds publics sont des données publiques dont le principe est l’ouverture. </a:t>
            </a:r>
            <a:endParaRPr lang="en-US">
              <a:solidFill>
                <a:srgbClr val="34495E"/>
              </a:solidFill>
              <a:latin typeface="Arial Narrow"/>
              <a:cs typeface="Calibri" panose="020F0502020204030204"/>
            </a:endParaRPr>
          </a:p>
          <a:p>
            <a:pPr marL="0" indent="0" algn="just">
              <a:buNone/>
            </a:pPr>
            <a:endParaRPr lang="fr-FR" b="1">
              <a:solidFill>
                <a:srgbClr val="34495E"/>
              </a:solidFill>
              <a:latin typeface="Arial Narrow"/>
            </a:endParaRPr>
          </a:p>
          <a:p>
            <a:pPr marL="0" indent="0" algn="just">
              <a:buNone/>
            </a:pPr>
            <a:r>
              <a:rPr lang="fr-FR">
                <a:solidFill>
                  <a:srgbClr val="34495E"/>
                </a:solidFill>
                <a:latin typeface="Arial Narrow"/>
              </a:rPr>
              <a:t>Néanmoins, des </a:t>
            </a:r>
            <a:r>
              <a:rPr lang="fr-FR" b="1">
                <a:solidFill>
                  <a:srgbClr val="34495E"/>
                </a:solidFill>
                <a:latin typeface="Arial Narrow"/>
              </a:rPr>
              <a:t>restrictions juridiques et éthiques</a:t>
            </a:r>
            <a:r>
              <a:rPr lang="fr-FR">
                <a:solidFill>
                  <a:srgbClr val="34495E"/>
                </a:solidFill>
                <a:latin typeface="Arial Narrow"/>
              </a:rPr>
              <a:t> s’imposent notamment pour les données personnelles, les données sensibles, les données protégées par le droit d’auteur. </a:t>
            </a:r>
            <a:endParaRPr lang="en-US">
              <a:solidFill>
                <a:srgbClr val="34495E"/>
              </a:solidFill>
              <a:latin typeface="Arial Narrow"/>
              <a:cs typeface="Calibri" panose="020F0502020204030204"/>
            </a:endParaRPr>
          </a:p>
          <a:p>
            <a:pPr marL="0" indent="0" algn="just">
              <a:buNone/>
            </a:pPr>
            <a:r>
              <a:rPr lang="fr-FR">
                <a:solidFill>
                  <a:srgbClr val="34495E"/>
                </a:solidFill>
                <a:latin typeface="Arial Narrow"/>
              </a:rPr>
              <a:t>En revanche, la communication des données relatives aux secrets professionnels, au secret de la défense nationale, à la sûreté de l’Etat et à la sécurité publique est interdite par principe.</a:t>
            </a:r>
            <a:endParaRPr lang="en-US">
              <a:solidFill>
                <a:srgbClr val="34495E"/>
              </a:solidFill>
              <a:latin typeface="Arial Narrow"/>
              <a:cs typeface="Calibri" panose="020F0502020204030204"/>
            </a:endParaRPr>
          </a:p>
        </p:txBody>
      </p:sp>
      <p:sp>
        <p:nvSpPr>
          <p:cNvPr id="4" name="Espace réservé du numéro de diapositive 3">
            <a:extLst>
              <a:ext uri="{FF2B5EF4-FFF2-40B4-BE49-F238E27FC236}">
                <a16:creationId xmlns:a16="http://schemas.microsoft.com/office/drawing/2014/main" id="{08879417-CDF6-41CC-976A-B91DEFF7ACA1}"/>
              </a:ext>
            </a:extLst>
          </p:cNvPr>
          <p:cNvSpPr>
            <a:spLocks noGrp="1"/>
          </p:cNvSpPr>
          <p:nvPr>
            <p:ph type="sldNum" sz="quarter" idx="12"/>
          </p:nvPr>
        </p:nvSpPr>
        <p:spPr/>
        <p:txBody>
          <a:bodyPr/>
          <a:lstStyle/>
          <a:p>
            <a:fld id="{A881F5A3-1005-4072-9683-BF5A54A406CA}" type="slidenum">
              <a:rPr lang="fr-FR" dirty="0" smtClean="0"/>
              <a:pPr/>
              <a:t>7</a:t>
            </a:fld>
            <a:endParaRPr lang="fr-FR"/>
          </a:p>
        </p:txBody>
      </p:sp>
      <p:sp>
        <p:nvSpPr>
          <p:cNvPr id="6" name="Titre 1">
            <a:extLst>
              <a:ext uri="{FF2B5EF4-FFF2-40B4-BE49-F238E27FC236}">
                <a16:creationId xmlns:a16="http://schemas.microsoft.com/office/drawing/2014/main" id="{B65098A4-B1A0-4B27-97D7-D35C724E8811}"/>
              </a:ext>
            </a:extLst>
          </p:cNvPr>
          <p:cNvSpPr txBox="1">
            <a:spLocks/>
          </p:cNvSpPr>
          <p:nvPr/>
        </p:nvSpPr>
        <p:spPr>
          <a:xfrm>
            <a:off x="246580" y="169917"/>
            <a:ext cx="6933130" cy="36433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800">
                <a:solidFill>
                  <a:srgbClr val="E8324B"/>
                </a:solidFill>
                <a:latin typeface="Arial Narrow"/>
              </a:rPr>
              <a:t>I. L’Open Data : à noter</a:t>
            </a:r>
            <a:endParaRPr lang="fr-FR" sz="2800">
              <a:solidFill>
                <a:srgbClr val="E8324B"/>
              </a:solidFill>
              <a:latin typeface="Arial Narrow" panose="020B0606020202030204" pitchFamily="34" charset="0"/>
            </a:endParaRPr>
          </a:p>
        </p:txBody>
      </p:sp>
    </p:spTree>
    <p:extLst>
      <p:ext uri="{BB962C8B-B14F-4D97-AF65-F5344CB8AC3E}">
        <p14:creationId xmlns:p14="http://schemas.microsoft.com/office/powerpoint/2010/main" val="27666812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06689" y="1210053"/>
            <a:ext cx="8602420" cy="4050903"/>
          </a:xfrm>
        </p:spPr>
        <p:txBody>
          <a:bodyPr vert="horz" lIns="68580" tIns="34290" rIns="68580" bIns="34290" rtlCol="0" anchor="t">
            <a:normAutofit/>
          </a:bodyPr>
          <a:lstStyle/>
          <a:p>
            <a:pPr marL="0" indent="0" algn="just">
              <a:buClr>
                <a:srgbClr val="E75152"/>
              </a:buClr>
              <a:buNone/>
            </a:pPr>
            <a:r>
              <a:rPr lang="fr-FR" sz="2000" b="1">
                <a:solidFill>
                  <a:srgbClr val="4A5D70"/>
                </a:solidFill>
                <a:latin typeface="Arial Narrow" panose="020B0606020202030204" pitchFamily="34" charset="0"/>
                <a:cs typeface="Arial"/>
              </a:rPr>
              <a:t>« Les données de la recherche sont définies comme des enregistrements factuels (chiffres, textes, images et sons), qui sont utilisés comme sources principales pour la recherche scientifique et sont généralement reconnus par la communauté scientifique comme nécessaires pour valider les résultats de la recherche. »</a:t>
            </a:r>
            <a:endParaRPr lang="fr-FR" sz="2000" b="1" i="1">
              <a:solidFill>
                <a:srgbClr val="4A5D70"/>
              </a:solidFill>
              <a:latin typeface="Arial Narrow" panose="020B0606020202030204" pitchFamily="34" charset="0"/>
              <a:cs typeface="Arial"/>
            </a:endParaRPr>
          </a:p>
          <a:p>
            <a:pPr marL="0" indent="0">
              <a:buNone/>
            </a:pPr>
            <a:r>
              <a:rPr lang="fr-FR" sz="1350">
                <a:solidFill>
                  <a:srgbClr val="4A5D70"/>
                </a:solidFill>
                <a:latin typeface="Arial Narrow" panose="020B0606020202030204" pitchFamily="34" charset="0"/>
                <a:cs typeface="Arial"/>
              </a:rPr>
              <a:t>Définition de l’OCDE, rapport 2017 - </a:t>
            </a:r>
            <a:r>
              <a:rPr lang="fr-FR" sz="1350" i="1">
                <a:solidFill>
                  <a:srgbClr val="4A5D70"/>
                </a:solidFill>
                <a:latin typeface="Arial Narrow" panose="020B0606020202030204" pitchFamily="34" charset="0"/>
                <a:cs typeface="Arial"/>
              </a:rPr>
              <a:t>Principes et lignes directrices pour l’accès aux données de la recherche financée sur fonds publics</a:t>
            </a:r>
            <a:endParaRPr lang="fr-FR">
              <a:solidFill>
                <a:srgbClr val="4A5D70"/>
              </a:solidFill>
              <a:latin typeface="Arial Narrow" panose="020B0606020202030204" pitchFamily="34" charset="0"/>
            </a:endParaRPr>
          </a:p>
        </p:txBody>
      </p:sp>
      <p:sp>
        <p:nvSpPr>
          <p:cNvPr id="4" name="Espace réservé du numéro de diapositive 3"/>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E0F3141-A27E-4A6C-A8B5-0ADBE6C4249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8</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2" name="Rectangle 1">
            <a:extLst>
              <a:ext uri="{FF2B5EF4-FFF2-40B4-BE49-F238E27FC236}">
                <a16:creationId xmlns:a16="http://schemas.microsoft.com/office/drawing/2014/main" id="{9C0F2D33-3520-4BEC-89FF-4CAEBAA31AAA}"/>
              </a:ext>
            </a:extLst>
          </p:cNvPr>
          <p:cNvSpPr/>
          <p:nvPr/>
        </p:nvSpPr>
        <p:spPr>
          <a:xfrm>
            <a:off x="306689" y="2950515"/>
            <a:ext cx="8401575" cy="3116238"/>
          </a:xfrm>
          <a:prstGeom prst="rect">
            <a:avLst/>
          </a:prstGeom>
        </p:spPr>
        <p:txBody>
          <a:bodyPr wrap="square" lIns="68580" tIns="34290" rIns="68580" bIns="34290" anchor="t">
            <a:spAutoFit/>
          </a:bodyPr>
          <a:lstStyle/>
          <a:p>
            <a:pPr marL="0" marR="0" lvl="0" indent="0" algn="l" defTabSz="457200" rtl="0" eaLnBrk="1" fontAlgn="base"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4A5D70"/>
                </a:solidFill>
                <a:effectLst/>
                <a:uLnTx/>
                <a:uFillTx/>
                <a:latin typeface="Arial Narrow"/>
                <a:ea typeface="+mn-ea"/>
                <a:cs typeface="Arial"/>
              </a:rPr>
              <a:t>Elles peuvent avoir différents :​</a:t>
            </a: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457200" rtl="0" eaLnBrk="1" fontAlgn="base"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endParaRPr>
          </a:p>
          <a:p>
            <a:pPr marL="214313" marR="0" lvl="0" indent="-214313" algn="l" defTabSz="4572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fr-FR" sz="1800" b="1"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rPr>
              <a:t>supports</a:t>
            </a:r>
            <a:r>
              <a:rPr kumimoji="0" lang="fr-FR" sz="1800" b="0"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rPr>
              <a:t> : carnets de laboratoire, documents électroniques, logiciels, programmes informatiques…</a:t>
            </a:r>
            <a:r>
              <a:rPr kumimoji="0" lang="en-US" sz="1800" b="0"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rPr>
              <a:t>​</a:t>
            </a:r>
          </a:p>
          <a:p>
            <a:pPr marL="214313" marR="0" lvl="0" indent="-214313" algn="l" defTabSz="4572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endParaRPr>
          </a:p>
          <a:p>
            <a:pPr marL="214313" marR="0" lvl="0" indent="-214313" algn="l" defTabSz="4572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fr-FR" sz="1800" b="1"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rPr>
              <a:t>types</a:t>
            </a:r>
            <a:r>
              <a:rPr kumimoji="0" lang="fr-FR" sz="1800" b="0"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rPr>
              <a:t> : archives, audio, vidéo, bases de données, codes sources, données géospatiales, images, photographies,  numérisations, scans, qualitatives, quantitatives, statistiques…</a:t>
            </a:r>
            <a:r>
              <a:rPr kumimoji="0" lang="en-US" sz="1800" b="0"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rPr>
              <a:t>​</a:t>
            </a:r>
          </a:p>
          <a:p>
            <a:pPr marL="214313" marR="0" lvl="0" indent="-214313" algn="l" defTabSz="4572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endParaRPr>
          </a:p>
          <a:p>
            <a:pPr marL="214313" marR="0" lvl="0" indent="-214313" algn="l" defTabSz="4572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fr-FR" sz="1800" b="1"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rPr>
              <a:t>natures</a:t>
            </a:r>
            <a:r>
              <a:rPr kumimoji="0" lang="fr-FR" sz="1800" b="0"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rPr>
              <a:t> : brutes, expérimentales, produites ou collectées, issues d'observation ou de simulation... </a:t>
            </a:r>
            <a:endParaRPr kumimoji="0" lang="en-US" sz="1800" b="0" i="0" u="none" strike="noStrike" kern="1200" cap="none" spc="0" normalizeH="0" baseline="0" noProof="0">
              <a:ln>
                <a:noFill/>
              </a:ln>
              <a:solidFill>
                <a:srgbClr val="4A5D70"/>
              </a:solidFill>
              <a:effectLst/>
              <a:uLnTx/>
              <a:uFillTx/>
              <a:latin typeface="Arial Narrow" panose="020B0606020202030204" pitchFamily="34" charset="0"/>
              <a:ea typeface="+mn-ea"/>
              <a:cs typeface="Arial" panose="020B0604020202020204" pitchFamily="34" charset="0"/>
            </a:endParaRPr>
          </a:p>
        </p:txBody>
      </p:sp>
      <p:sp>
        <p:nvSpPr>
          <p:cNvPr id="6" name="Titre 1">
            <a:extLst>
              <a:ext uri="{FF2B5EF4-FFF2-40B4-BE49-F238E27FC236}">
                <a16:creationId xmlns:a16="http://schemas.microsoft.com/office/drawing/2014/main" id="{11FA7620-0924-4CAF-96F7-2F7B0A67B1D0}"/>
              </a:ext>
            </a:extLst>
          </p:cNvPr>
          <p:cNvSpPr txBox="1">
            <a:spLocks/>
          </p:cNvSpPr>
          <p:nvPr/>
        </p:nvSpPr>
        <p:spPr>
          <a:xfrm>
            <a:off x="198140" y="1"/>
            <a:ext cx="7886700" cy="781396"/>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fr-FR" sz="2800">
                <a:solidFill>
                  <a:srgbClr val="E8324B"/>
                </a:solidFill>
                <a:latin typeface="Arial Narrow"/>
                <a:ea typeface="+mn-ea"/>
                <a:cs typeface="+mn-cs"/>
              </a:rPr>
              <a:t> I. Données de la recherche : définition</a:t>
            </a:r>
            <a:endParaRPr lang="fr-FR" sz="2800">
              <a:latin typeface="Arial Narrow"/>
            </a:endParaRPr>
          </a:p>
        </p:txBody>
      </p:sp>
    </p:spTree>
    <p:extLst>
      <p:ext uri="{BB962C8B-B14F-4D97-AF65-F5344CB8AC3E}">
        <p14:creationId xmlns:p14="http://schemas.microsoft.com/office/powerpoint/2010/main" val="24680407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E0F3141-A27E-4A6C-A8B5-0ADBE6C4249A}" type="slidenum">
              <a:rPr kumimoji="0" lang="fr-FR" sz="750" b="0" i="0" u="none" strike="noStrike" kern="1200" cap="none" spc="0" normalizeH="0" baseline="0" noProof="0" smtClean="0">
                <a:ln>
                  <a:noFill/>
                </a:ln>
                <a:solidFill>
                  <a:prstClr val="white"/>
                </a:solidFill>
                <a:effectLst/>
                <a:uLnTx/>
                <a:uFillTx/>
                <a:latin typeface="Klinic Slab Bold" pitchFamily="50"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9</a:t>
            </a:fld>
            <a:endParaRPr kumimoji="0" lang="fr-FR" sz="750" b="0" i="0" u="none" strike="noStrike" kern="1200" cap="none" spc="0" normalizeH="0" baseline="0" noProof="0">
              <a:ln>
                <a:noFill/>
              </a:ln>
              <a:solidFill>
                <a:prstClr val="white"/>
              </a:solidFill>
              <a:effectLst/>
              <a:uLnTx/>
              <a:uFillTx/>
              <a:latin typeface="Klinic Slab Bold" pitchFamily="50" charset="0"/>
              <a:ea typeface="+mn-ea"/>
              <a:cs typeface="+mn-cs"/>
            </a:endParaRPr>
          </a:p>
        </p:txBody>
      </p:sp>
      <p:sp>
        <p:nvSpPr>
          <p:cNvPr id="2" name="TextBox 1">
            <a:extLst>
              <a:ext uri="{FF2B5EF4-FFF2-40B4-BE49-F238E27FC236}">
                <a16:creationId xmlns:a16="http://schemas.microsoft.com/office/drawing/2014/main" id="{FEADFCFE-81D3-4E78-AC40-FB12BF6EB95F}"/>
              </a:ext>
            </a:extLst>
          </p:cNvPr>
          <p:cNvSpPr txBox="1"/>
          <p:nvPr/>
        </p:nvSpPr>
        <p:spPr>
          <a:xfrm>
            <a:off x="5563519" y="6182572"/>
            <a:ext cx="2871005" cy="23083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1" u="none" strike="noStrike" kern="1200" cap="none" spc="0" normalizeH="0" baseline="0" noProof="0">
                <a:ln>
                  <a:noFill/>
                </a:ln>
                <a:solidFill>
                  <a:srgbClr val="4A5D70"/>
                </a:solidFill>
                <a:effectLst/>
                <a:uLnTx/>
                <a:uFillTx/>
                <a:latin typeface="Arial Narrow" panose="020B0606020202030204" pitchFamily="34" charset="0"/>
                <a:ea typeface="+mn-ea"/>
                <a:cs typeface="+mn-cs"/>
              </a:rPr>
              <a:t>Source</a:t>
            </a:r>
            <a:r>
              <a:rPr kumimoji="0" lang="fr-FR" sz="1050" b="0" i="0" u="none" strike="noStrike" kern="1200" cap="none" spc="0" normalizeH="0" baseline="0" noProof="0">
                <a:ln>
                  <a:noFill/>
                </a:ln>
                <a:solidFill>
                  <a:srgbClr val="4A5D70"/>
                </a:solidFill>
                <a:effectLst/>
                <a:uLnTx/>
                <a:uFillTx/>
                <a:latin typeface="Arial Narrow" panose="020B0606020202030204" pitchFamily="34" charset="0"/>
                <a:ea typeface="+mn-ea"/>
                <a:cs typeface="+mn-cs"/>
              </a:rPr>
              <a:t> : </a:t>
            </a:r>
            <a:r>
              <a:rPr kumimoji="0" lang="fr-FR" sz="1050" b="0" i="0" u="none" strike="noStrike" kern="1200" cap="none" spc="0" normalizeH="0" baseline="0" noProof="0">
                <a:ln>
                  <a:noFill/>
                </a:ln>
                <a:solidFill>
                  <a:srgbClr val="4A5D70"/>
                </a:solidFill>
                <a:effectLst/>
                <a:uLnTx/>
                <a:uFillTx/>
                <a:latin typeface="Arial Narrow" panose="020B0606020202030204" pitchFamily="34" charset="0"/>
                <a:ea typeface="+mn-ea"/>
                <a:cs typeface="+mn-cs"/>
                <a:hlinkClick r:id="rId3"/>
              </a:rPr>
              <a:t>https://data.ird.fr/utiliser-des-donnees/</a:t>
            </a:r>
            <a:endParaRPr kumimoji="0" lang="en-US" sz="1050" b="0" i="1" u="none" strike="noStrike" kern="1200" cap="none" spc="0" normalizeH="0" baseline="0" noProof="0">
              <a:ln>
                <a:noFill/>
              </a:ln>
              <a:solidFill>
                <a:srgbClr val="4A5D70"/>
              </a:solidFill>
              <a:effectLst/>
              <a:uLnTx/>
              <a:uFillTx/>
              <a:latin typeface="Arial Narrow" panose="020B0606020202030204" pitchFamily="34" charset="0"/>
              <a:ea typeface="+mn-ea"/>
              <a:cs typeface="+mn-cs"/>
            </a:endParaRPr>
          </a:p>
        </p:txBody>
      </p:sp>
      <p:pic>
        <p:nvPicPr>
          <p:cNvPr id="7" name="Image 6"/>
          <p:cNvPicPr>
            <a:picLocks noChangeAspect="1"/>
          </p:cNvPicPr>
          <p:nvPr/>
        </p:nvPicPr>
        <p:blipFill>
          <a:blip r:embed="rId4"/>
          <a:stretch>
            <a:fillRect/>
          </a:stretch>
        </p:blipFill>
        <p:spPr>
          <a:xfrm>
            <a:off x="1609767" y="817689"/>
            <a:ext cx="5924464" cy="5364883"/>
          </a:xfrm>
          <a:prstGeom prst="rect">
            <a:avLst/>
          </a:prstGeom>
        </p:spPr>
      </p:pic>
      <p:sp>
        <p:nvSpPr>
          <p:cNvPr id="8" name="Titre 1">
            <a:extLst>
              <a:ext uri="{FF2B5EF4-FFF2-40B4-BE49-F238E27FC236}">
                <a16:creationId xmlns:a16="http://schemas.microsoft.com/office/drawing/2014/main" id="{6D2DB013-ACD8-427D-82BF-25CC31FC0678}"/>
              </a:ext>
            </a:extLst>
          </p:cNvPr>
          <p:cNvSpPr txBox="1">
            <a:spLocks/>
          </p:cNvSpPr>
          <p:nvPr/>
        </p:nvSpPr>
        <p:spPr>
          <a:xfrm>
            <a:off x="198140" y="1"/>
            <a:ext cx="7886700" cy="781396"/>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fr-FR" sz="2800">
                <a:solidFill>
                  <a:srgbClr val="E8324B"/>
                </a:solidFill>
                <a:latin typeface="Arial Narrow"/>
                <a:ea typeface="+mn-ea"/>
                <a:cs typeface="+mn-cs"/>
              </a:rPr>
              <a:t> I. Données de la recherche : cycle de vie</a:t>
            </a:r>
            <a:endParaRPr lang="fr-FR" sz="2800">
              <a:latin typeface="Arial Narrow"/>
            </a:endParaRPr>
          </a:p>
        </p:txBody>
      </p:sp>
    </p:spTree>
    <p:extLst>
      <p:ext uri="{BB962C8B-B14F-4D97-AF65-F5344CB8AC3E}">
        <p14:creationId xmlns:p14="http://schemas.microsoft.com/office/powerpoint/2010/main" val="1297605870"/>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hème1">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ème1" id="{51072169-876A-45CC-ACBF-874EF24137AF}" vid="{E9D7D86B-A229-48CF-A85F-1EEA1C16C648}"/>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6CD8B9A9EFC6943BED46AA80C2C3628" ma:contentTypeVersion="5" ma:contentTypeDescription="Crée un document." ma:contentTypeScope="" ma:versionID="e0c00a536639a0039c91a50c238fdd6e">
  <xsd:schema xmlns:xsd="http://www.w3.org/2001/XMLSchema" xmlns:xs="http://www.w3.org/2001/XMLSchema" xmlns:p="http://schemas.microsoft.com/office/2006/metadata/properties" xmlns:ns2="41f6afcf-1f36-41b4-b745-56bacd6962cc" targetNamespace="http://schemas.microsoft.com/office/2006/metadata/properties" ma:root="true" ma:fieldsID="30c6295d684749eb836928f5c3177682" ns2:_="">
    <xsd:import namespace="41f6afcf-1f36-41b4-b745-56bacd6962c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f6afcf-1f36-41b4-b745-56bacd6962c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6FA0FA1-6760-44F2-A1EB-462D859D03A9}">
  <ds:schemaRefs>
    <ds:schemaRef ds:uri="41f6afcf-1f36-41b4-b745-56bacd6962c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03D178A-8AF9-402E-9086-134D727958EB}">
  <ds:schemaRefs>
    <ds:schemaRef ds:uri="41f6afcf-1f36-41b4-b745-56bacd6962c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C8A4023-E4EA-443F-A20E-D694B40DB24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On-screen Show (4:3)</PresentationFormat>
  <Slides>26</Slides>
  <Notes>23</Notes>
  <HiddenSlides>0</HiddenSlide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Thème Office</vt:lpstr>
      <vt:lpstr>1_Thème1</vt:lpstr>
      <vt:lpstr>PowerPoint Presentation</vt:lpstr>
      <vt:lpstr>PowerPoint Presentation</vt:lpstr>
      <vt:lpstr>PowerPoint Presentation</vt:lpstr>
      <vt:lpstr>PowerPoint Presentation</vt:lpstr>
      <vt:lpstr>PowerPoint Presentation</vt:lpstr>
      <vt:lpstr>I. L’Open Data : définition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Webinaires à venir  </vt:lpstr>
      <vt:lpstr>Merci pour votre écoute !</vt:lpstr>
      <vt:lpstr>Webographie récapitulative</vt:lpstr>
    </vt:vector>
  </TitlesOfParts>
  <Company>Universite de Montpellier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patrick.paris@umontpellier.fr</dc:creator>
  <cp:revision>2</cp:revision>
  <cp:lastPrinted>2021-05-20T16:19:15Z</cp:lastPrinted>
  <dcterms:created xsi:type="dcterms:W3CDTF">2020-02-28T17:26:29Z</dcterms:created>
  <dcterms:modified xsi:type="dcterms:W3CDTF">2022-03-17T10:55:49Z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0x010100D6CD8B9A9EFC6943BED46AA80C2C3628</vt:lpwstr>
  </property>
</Properties>
</file>