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066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066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1ed7fc96a7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11ed7fc96a7_0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886cc156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886cc15634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48afd084c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148afd084c5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42647f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3e42647f4a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48afd084c5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148afd084c5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89f3df4691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89f3df4691_0_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b6e517310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b6e5173104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b6e517310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b6e5173104_0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b6e517310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b6e5173104_0_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48afd084c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148afd084c5_0_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2.png"/><Relationship Id="rId6" Type="http://schemas.openxmlformats.org/officeDocument/2006/relationships/image" Target="../media/image9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hyperlink" Target="https://creativecommons.org/licenses/by-sa/4.0/" TargetMode="External"/><Relationship Id="rId7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elfolie mit Bild" showMasterSp="0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16;p2"/>
          <p:cNvGrpSpPr/>
          <p:nvPr/>
        </p:nvGrpSpPr>
        <p:grpSpPr>
          <a:xfrm>
            <a:off x="911225" y="692150"/>
            <a:ext cx="7296150" cy="5443538"/>
            <a:chOff x="107504" y="433201"/>
            <a:chExt cx="6912768" cy="5986816"/>
          </a:xfrm>
        </p:grpSpPr>
        <p:sp>
          <p:nvSpPr>
            <p:cNvPr id="17" name="Google Shape;17;p2"/>
            <p:cNvSpPr/>
            <p:nvPr/>
          </p:nvSpPr>
          <p:spPr>
            <a:xfrm>
              <a:off x="107504" y="515261"/>
              <a:ext cx="6912768" cy="5904756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07504" y="433201"/>
              <a:ext cx="6912768" cy="115232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9" name="Google Shape;1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3125" y="1108075"/>
            <a:ext cx="1870075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5400" y="1520825"/>
            <a:ext cx="2176463" cy="48418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1295468" y="5157192"/>
            <a:ext cx="6527917" cy="7490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2"/>
          <p:cNvSpPr txBox="1"/>
          <p:nvPr>
            <p:ph type="ctrTitle"/>
          </p:nvPr>
        </p:nvSpPr>
        <p:spPr>
          <a:xfrm>
            <a:off x="1295468" y="3356992"/>
            <a:ext cx="6527917" cy="155158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\\tib.tibub.de\DFS1\Bereiche\Marketing\_CI\03_Logos\andere interne Logos\Leibniz Gemeinschaft\NEU\Logo_DE\Web\PNG\Leibniz_Logo_DE_negativ_500px.png" id="23" name="Google Shape;23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48528" y="5805264"/>
            <a:ext cx="1152128" cy="951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extseite">
  <p:cSld name="1_Textseite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12"/>
          <p:cNvSpPr txBox="1"/>
          <p:nvPr>
            <p:ph idx="1" type="body"/>
          </p:nvPr>
        </p:nvSpPr>
        <p:spPr>
          <a:xfrm>
            <a:off x="911424" y="1484791"/>
            <a:ext cx="8064900" cy="41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seite">
  <p:cSld name="Textseit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idx="1" type="body"/>
          </p:nvPr>
        </p:nvSpPr>
        <p:spPr>
          <a:xfrm>
            <a:off x="912287" y="1484784"/>
            <a:ext cx="10368300" cy="44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13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13"/>
          <p:cNvSpPr txBox="1"/>
          <p:nvPr/>
        </p:nvSpPr>
        <p:spPr>
          <a:xfrm>
            <a:off x="10065750" y="5897775"/>
            <a:ext cx="198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dk2"/>
                </a:solidFill>
              </a:rPr>
              <a:t>#CS4RL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mit Bildern">
  <p:cSld name="Text mit Bildern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6192012" y="1484784"/>
            <a:ext cx="5088600" cy="44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14"/>
          <p:cNvSpPr/>
          <p:nvPr>
            <p:ph idx="2" type="pic"/>
          </p:nvPr>
        </p:nvSpPr>
        <p:spPr>
          <a:xfrm>
            <a:off x="911425" y="1484784"/>
            <a:ext cx="4992600" cy="21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14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14"/>
          <p:cNvSpPr/>
          <p:nvPr>
            <p:ph idx="3" type="pic"/>
          </p:nvPr>
        </p:nvSpPr>
        <p:spPr>
          <a:xfrm>
            <a:off x="911425" y="3789040"/>
            <a:ext cx="4992600" cy="21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elfolie mit Bild" showMasterSp="0">
  <p:cSld name="1_Titelfolie mit Bild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" name="Google Shape;99;p15"/>
          <p:cNvGrpSpPr/>
          <p:nvPr/>
        </p:nvGrpSpPr>
        <p:grpSpPr>
          <a:xfrm>
            <a:off x="911229" y="692170"/>
            <a:ext cx="7296566" cy="5443943"/>
            <a:chOff x="107504" y="433201"/>
            <a:chExt cx="6912900" cy="5986960"/>
          </a:xfrm>
        </p:grpSpPr>
        <p:sp>
          <p:nvSpPr>
            <p:cNvPr id="100" name="Google Shape;100;p15"/>
            <p:cNvSpPr/>
            <p:nvPr/>
          </p:nvSpPr>
          <p:spPr>
            <a:xfrm>
              <a:off x="107504" y="515261"/>
              <a:ext cx="6912900" cy="5904900"/>
            </a:xfrm>
            <a:prstGeom prst="rect">
              <a:avLst/>
            </a:prstGeom>
            <a:solidFill>
              <a:schemeClr val="lt1">
                <a:alpha val="898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07504" y="433201"/>
              <a:ext cx="6912900" cy="1152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2" name="Google Shape;10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3125" y="1108075"/>
            <a:ext cx="1870075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5468" y="1520990"/>
            <a:ext cx="1941281" cy="5400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\\tib.tibub.de\DFS1\Bereiche\Marketing\_CI\03_Logos\andere interne Logos\Leibniz Gemeinschaft\NEU\Logo_EN\Web\PNG\Leibniz_Logo_EN_negative_250px.png" id="104" name="Google Shape;104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48528" y="5771053"/>
            <a:ext cx="1175890" cy="97031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5"/>
          <p:cNvSpPr txBox="1"/>
          <p:nvPr>
            <p:ph idx="1" type="subTitle"/>
          </p:nvPr>
        </p:nvSpPr>
        <p:spPr>
          <a:xfrm>
            <a:off x="1295468" y="4509120"/>
            <a:ext cx="65280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15"/>
          <p:cNvSpPr txBox="1"/>
          <p:nvPr>
            <p:ph type="ctrTitle"/>
          </p:nvPr>
        </p:nvSpPr>
        <p:spPr>
          <a:xfrm>
            <a:off x="1295468" y="2708920"/>
            <a:ext cx="6528000" cy="155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15"/>
          <p:cNvSpPr txBox="1"/>
          <p:nvPr/>
        </p:nvSpPr>
        <p:spPr>
          <a:xfrm>
            <a:off x="2142952" y="5661248"/>
            <a:ext cx="402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0" i="0" lang="de-DE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Creative Commons Attribution 3.0 Germany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https://creativecommons.org/licenses/by/3.0/de/deed.en</a:t>
            </a:r>
            <a:endParaRPr/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83867" y="5713666"/>
            <a:ext cx="838200" cy="2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/>
          <p:nvPr>
            <p:ph type="title"/>
          </p:nvPr>
        </p:nvSpPr>
        <p:spPr>
          <a:xfrm>
            <a:off x="911424" y="620694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16"/>
          <p:cNvSpPr txBox="1"/>
          <p:nvPr>
            <p:ph idx="1" type="body"/>
          </p:nvPr>
        </p:nvSpPr>
        <p:spPr>
          <a:xfrm>
            <a:off x="912287" y="1483544"/>
            <a:ext cx="10368300" cy="4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16"/>
          <p:cNvSpPr txBox="1"/>
          <p:nvPr>
            <p:ph idx="12" type="sldNum"/>
          </p:nvPr>
        </p:nvSpPr>
        <p:spPr>
          <a:xfrm>
            <a:off x="9141201" y="6245079"/>
            <a:ext cx="28446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8350" lIns="96725" spcFirstLastPara="1" rIns="96725" wrap="square" tIns="4835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55555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genda mit Bild" showMasterSp="0">
  <p:cSld name="1_Agenda mit Bild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"/>
          <p:cNvSpPr/>
          <p:nvPr/>
        </p:nvSpPr>
        <p:spPr>
          <a:xfrm>
            <a:off x="911225" y="766763"/>
            <a:ext cx="7296150" cy="5368925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911225" y="692150"/>
            <a:ext cx="7296150" cy="10477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Google Shape;28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3"/>
          <p:cNvSpPr/>
          <p:nvPr/>
        </p:nvSpPr>
        <p:spPr>
          <a:xfrm>
            <a:off x="911225" y="766763"/>
            <a:ext cx="10369550" cy="5368925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911225" y="692150"/>
            <a:ext cx="10369550" cy="10477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 txBox="1"/>
          <p:nvPr>
            <p:ph type="title"/>
          </p:nvPr>
        </p:nvSpPr>
        <p:spPr>
          <a:xfrm>
            <a:off x="1295471" y="980735"/>
            <a:ext cx="6428271" cy="4333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3"/>
          <p:cNvSpPr txBox="1"/>
          <p:nvPr>
            <p:ph idx="1" type="body"/>
          </p:nvPr>
        </p:nvSpPr>
        <p:spPr>
          <a:xfrm>
            <a:off x="1295472" y="1700816"/>
            <a:ext cx="6416121" cy="41764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seite">
  <p:cSld name="Textseit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/>
          <p:nvPr>
            <p:ph idx="1" type="body"/>
          </p:nvPr>
        </p:nvSpPr>
        <p:spPr>
          <a:xfrm>
            <a:off x="912287" y="1484784"/>
            <a:ext cx="10368292" cy="44651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type="title"/>
          </p:nvPr>
        </p:nvSpPr>
        <p:spPr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mit Bildern">
  <p:cSld name="Text mit Bilder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>
            <p:ph idx="1" type="body"/>
          </p:nvPr>
        </p:nvSpPr>
        <p:spPr>
          <a:xfrm>
            <a:off x="6192012" y="1484784"/>
            <a:ext cx="5088565" cy="44651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5"/>
          <p:cNvSpPr/>
          <p:nvPr>
            <p:ph idx="2" type="pic"/>
          </p:nvPr>
        </p:nvSpPr>
        <p:spPr>
          <a:xfrm>
            <a:off x="911425" y="1484784"/>
            <a:ext cx="4992555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5"/>
          <p:cNvSpPr txBox="1"/>
          <p:nvPr>
            <p:ph type="title"/>
          </p:nvPr>
        </p:nvSpPr>
        <p:spPr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5"/>
          <p:cNvSpPr/>
          <p:nvPr>
            <p:ph idx="3" type="pic"/>
          </p:nvPr>
        </p:nvSpPr>
        <p:spPr>
          <a:xfrm>
            <a:off x="911425" y="3789040"/>
            <a:ext cx="4992555" cy="21609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mit Bildern">
  <p:cSld name="1_Text mit Bilder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idx="1" type="body"/>
          </p:nvPr>
        </p:nvSpPr>
        <p:spPr>
          <a:xfrm>
            <a:off x="6192012" y="1484784"/>
            <a:ext cx="5088565" cy="44651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/>
          <p:nvPr>
            <p:ph idx="2" type="pic"/>
          </p:nvPr>
        </p:nvSpPr>
        <p:spPr>
          <a:xfrm>
            <a:off x="911425" y="1484784"/>
            <a:ext cx="4992555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type="title"/>
          </p:nvPr>
        </p:nvSpPr>
        <p:spPr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6"/>
          <p:cNvSpPr/>
          <p:nvPr>
            <p:ph idx="3" type="pic"/>
          </p:nvPr>
        </p:nvSpPr>
        <p:spPr>
          <a:xfrm>
            <a:off x="911425" y="3789040"/>
            <a:ext cx="4992555" cy="216091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elfolie mit Bild" showMasterSp="0">
  <p:cSld name="2_Titelfolie mit Bild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" name="Google Shape;48;p7"/>
          <p:cNvGrpSpPr/>
          <p:nvPr/>
        </p:nvGrpSpPr>
        <p:grpSpPr>
          <a:xfrm>
            <a:off x="911225" y="692150"/>
            <a:ext cx="7296150" cy="5443538"/>
            <a:chOff x="107504" y="433201"/>
            <a:chExt cx="6912768" cy="5986816"/>
          </a:xfrm>
        </p:grpSpPr>
        <p:sp>
          <p:nvSpPr>
            <p:cNvPr id="49" name="Google Shape;49;p7"/>
            <p:cNvSpPr/>
            <p:nvPr/>
          </p:nvSpPr>
          <p:spPr>
            <a:xfrm>
              <a:off x="107504" y="515261"/>
              <a:ext cx="6912768" cy="5904756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7"/>
            <p:cNvSpPr/>
            <p:nvPr/>
          </p:nvSpPr>
          <p:spPr>
            <a:xfrm>
              <a:off x="107504" y="433201"/>
              <a:ext cx="6912768" cy="115232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1" name="Google Shape;5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3125" y="1108075"/>
            <a:ext cx="1870075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5400" y="1520825"/>
            <a:ext cx="2176463" cy="48418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7"/>
          <p:cNvSpPr txBox="1"/>
          <p:nvPr>
            <p:ph idx="1" type="subTitle"/>
          </p:nvPr>
        </p:nvSpPr>
        <p:spPr>
          <a:xfrm>
            <a:off x="1295468" y="4509120"/>
            <a:ext cx="6527917" cy="7490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7"/>
          <p:cNvSpPr txBox="1"/>
          <p:nvPr>
            <p:ph type="ctrTitle"/>
          </p:nvPr>
        </p:nvSpPr>
        <p:spPr>
          <a:xfrm>
            <a:off x="1295468" y="2708920"/>
            <a:ext cx="6527917" cy="155158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\\tib.tibub.de\DFS1\Bereiche\Marketing\_CI\03_Logos\andere interne Logos\Leibniz Gemeinschaft\NEU\Logo_DE\Web\PNG\Leibniz_Logo_DE_negativ_500px.png" id="55" name="Google Shape;5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48528" y="5805264"/>
            <a:ext cx="1152128" cy="95105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7"/>
          <p:cNvSpPr txBox="1"/>
          <p:nvPr/>
        </p:nvSpPr>
        <p:spPr>
          <a:xfrm>
            <a:off x="2142952" y="5661248"/>
            <a:ext cx="402505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chemeClr val="dk1"/>
                </a:solidFill>
              </a:rPr>
              <a:t>Creative Commons Attribution-ShareAlike 4.0 International License</a:t>
            </a:r>
            <a:br>
              <a:rPr lang="de-DE" sz="1000">
                <a:solidFill>
                  <a:schemeClr val="dk1"/>
                </a:solidFill>
              </a:rPr>
            </a:br>
            <a:r>
              <a:rPr lang="de-DE" sz="1000" u="sng">
                <a:solidFill>
                  <a:schemeClr val="hlink"/>
                </a:solidFill>
                <a:hlinkClick r:id="rId6"/>
              </a:rPr>
              <a:t>https://creativecommons.org/licenses/by-sa/4.0/</a:t>
            </a:r>
            <a:r>
              <a:rPr lang="de-DE" sz="1000">
                <a:solidFill>
                  <a:schemeClr val="dk1"/>
                </a:solidFill>
              </a:rPr>
              <a:t> </a:t>
            </a:r>
            <a:endParaRPr/>
          </a:p>
        </p:txBody>
      </p:sp>
      <p:pic>
        <p:nvPicPr>
          <p:cNvPr id="57" name="Google Shape;57;p7"/>
          <p:cNvPicPr preferRelativeResize="0"/>
          <p:nvPr/>
        </p:nvPicPr>
        <p:blipFill rotWithShape="1">
          <a:blip r:embed="rId7">
            <a:alphaModFix/>
          </a:blip>
          <a:srcRect b="0" l="99" r="99" t="0"/>
          <a:stretch/>
        </p:blipFill>
        <p:spPr>
          <a:xfrm>
            <a:off x="1283867" y="5713666"/>
            <a:ext cx="838200" cy="2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extseite">
  <p:cSld name="1_Textseit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"/>
          <p:cNvSpPr txBox="1"/>
          <p:nvPr>
            <p:ph type="title"/>
          </p:nvPr>
        </p:nvSpPr>
        <p:spPr>
          <a:xfrm>
            <a:off x="911424" y="620695"/>
            <a:ext cx="8064896" cy="4333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" type="body"/>
          </p:nvPr>
        </p:nvSpPr>
        <p:spPr>
          <a:xfrm>
            <a:off x="911424" y="1484791"/>
            <a:ext cx="8064896" cy="41764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elfolie mit Bild" showMasterSp="0" type="title">
  <p:cSld name="TITL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" name="Google Shape;68;p10"/>
          <p:cNvGrpSpPr/>
          <p:nvPr/>
        </p:nvGrpSpPr>
        <p:grpSpPr>
          <a:xfrm>
            <a:off x="911229" y="692170"/>
            <a:ext cx="7296566" cy="5443943"/>
            <a:chOff x="107504" y="433201"/>
            <a:chExt cx="6912900" cy="5986960"/>
          </a:xfrm>
        </p:grpSpPr>
        <p:sp>
          <p:nvSpPr>
            <p:cNvPr id="69" name="Google Shape;69;p10"/>
            <p:cNvSpPr/>
            <p:nvPr/>
          </p:nvSpPr>
          <p:spPr>
            <a:xfrm>
              <a:off x="107504" y="515261"/>
              <a:ext cx="6912900" cy="5904900"/>
            </a:xfrm>
            <a:prstGeom prst="rect">
              <a:avLst/>
            </a:prstGeom>
            <a:solidFill>
              <a:schemeClr val="lt1">
                <a:alpha val="898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0"/>
            <p:cNvSpPr/>
            <p:nvPr/>
          </p:nvSpPr>
          <p:spPr>
            <a:xfrm>
              <a:off x="107504" y="433201"/>
              <a:ext cx="6912900" cy="1152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1" name="Google Shape;7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3125" y="1108075"/>
            <a:ext cx="1870075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"/>
          <p:cNvSpPr txBox="1"/>
          <p:nvPr>
            <p:ph idx="1" type="subTitle"/>
          </p:nvPr>
        </p:nvSpPr>
        <p:spPr>
          <a:xfrm>
            <a:off x="1295468" y="5157192"/>
            <a:ext cx="65280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10"/>
          <p:cNvSpPr txBox="1"/>
          <p:nvPr>
            <p:ph type="ctrTitle"/>
          </p:nvPr>
        </p:nvSpPr>
        <p:spPr>
          <a:xfrm>
            <a:off x="1295468" y="3356992"/>
            <a:ext cx="6528000" cy="155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4" name="Google Shape;74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5468" y="1520990"/>
            <a:ext cx="1941281" cy="5400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\\tib.tibub.de\DFS1\Bereiche\Marketing\_CI\03_Logos\andere interne Logos\Leibniz Gemeinschaft\NEU\Logo_EN\Web\PNG\Leibniz_Logo_EN_negative_250px.png" id="75" name="Google Shape;75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48528" y="5771053"/>
            <a:ext cx="1175890" cy="9703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Agenda mit Bild" showMasterSp="0">
  <p:cSld name="1_Agenda mit Bild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911225" y="766763"/>
            <a:ext cx="7296000" cy="5368800"/>
          </a:xfrm>
          <a:prstGeom prst="rect">
            <a:avLst/>
          </a:prstGeom>
          <a:solidFill>
            <a:schemeClr val="lt1">
              <a:alpha val="8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1"/>
          <p:cNvSpPr/>
          <p:nvPr/>
        </p:nvSpPr>
        <p:spPr>
          <a:xfrm>
            <a:off x="911225" y="692150"/>
            <a:ext cx="7296000" cy="104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/>
          <p:nvPr/>
        </p:nvSpPr>
        <p:spPr>
          <a:xfrm>
            <a:off x="911225" y="766763"/>
            <a:ext cx="10369500" cy="5368800"/>
          </a:xfrm>
          <a:prstGeom prst="rect">
            <a:avLst/>
          </a:prstGeom>
          <a:solidFill>
            <a:schemeClr val="lt1">
              <a:alpha val="8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1"/>
          <p:cNvSpPr/>
          <p:nvPr/>
        </p:nvSpPr>
        <p:spPr>
          <a:xfrm>
            <a:off x="911225" y="692150"/>
            <a:ext cx="10369500" cy="104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1"/>
          <p:cNvSpPr txBox="1"/>
          <p:nvPr>
            <p:ph type="title"/>
          </p:nvPr>
        </p:nvSpPr>
        <p:spPr>
          <a:xfrm>
            <a:off x="1295471" y="980735"/>
            <a:ext cx="64284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Google Shape;84;p11"/>
          <p:cNvSpPr txBox="1"/>
          <p:nvPr>
            <p:ph idx="1" type="body"/>
          </p:nvPr>
        </p:nvSpPr>
        <p:spPr>
          <a:xfrm>
            <a:off x="1295472" y="1700816"/>
            <a:ext cx="6416100" cy="41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3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056813" y="390525"/>
            <a:ext cx="1220787" cy="80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>
            <p:ph type="title"/>
          </p:nvPr>
        </p:nvSpPr>
        <p:spPr>
          <a:xfrm>
            <a:off x="911225" y="620713"/>
            <a:ext cx="8064500" cy="4333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912813" y="1484313"/>
            <a:ext cx="10367962" cy="44656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/>
        </p:nvSpPr>
        <p:spPr>
          <a:xfrm>
            <a:off x="10106025" y="6538913"/>
            <a:ext cx="1582738" cy="1381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Seite </a:t>
            </a:r>
            <a:fld id="{00000000-1234-1234-1234-123412341234}" type="slidenum">
              <a:rPr b="0" i="0" lang="de-DE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056813" y="390525"/>
            <a:ext cx="1220787" cy="8096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9"/>
          <p:cNvSpPr txBox="1"/>
          <p:nvPr>
            <p:ph type="title"/>
          </p:nvPr>
        </p:nvSpPr>
        <p:spPr>
          <a:xfrm>
            <a:off x="911225" y="620713"/>
            <a:ext cx="8064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" type="body"/>
          </p:nvPr>
        </p:nvSpPr>
        <p:spPr>
          <a:xfrm>
            <a:off x="912813" y="1484313"/>
            <a:ext cx="10368000" cy="44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9"/>
          <p:cNvSpPr txBox="1"/>
          <p:nvPr/>
        </p:nvSpPr>
        <p:spPr>
          <a:xfrm>
            <a:off x="10106025" y="6538913"/>
            <a:ext cx="1582800" cy="1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Seite </a:t>
            </a:r>
            <a:fld id="{00000000-1234-1234-1234-123412341234}" type="slidenum">
              <a:rPr b="0" i="0" lang="de-DE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orcid.org/0000-0002-8579-9717" TargetMode="External"/><Relationship Id="rId4" Type="http://schemas.openxmlformats.org/officeDocument/2006/relationships/hyperlink" Target="https://twitter.com/mrchristian99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hyperlink" Target="https://github.com/NFDI4Culture/ADA-semantic-publishing" TargetMode="External"/><Relationship Id="rId5" Type="http://schemas.openxmlformats.org/officeDocument/2006/relationships/hyperlink" Target="https://write.handbuch.io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hyperlink" Target="https://doi.org/10.21428/785a6451.e0245b43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hyperlink" Target="mailto:simon.worthington@tib.eu" TargetMode="External"/><Relationship Id="rId4" Type="http://schemas.openxmlformats.org/officeDocument/2006/relationships/hyperlink" Target="mailto:simon.worthington@tib.eu" TargetMode="External"/><Relationship Id="rId11" Type="http://schemas.openxmlformats.org/officeDocument/2006/relationships/hyperlink" Target="mailto:simon.worthington@tib.eu" TargetMode="External"/><Relationship Id="rId10" Type="http://schemas.openxmlformats.org/officeDocument/2006/relationships/hyperlink" Target="mailto:simon.worthington@tib.eu" TargetMode="External"/><Relationship Id="rId9" Type="http://schemas.openxmlformats.org/officeDocument/2006/relationships/hyperlink" Target="mailto:simon.worthington@tib.eu" TargetMode="External"/><Relationship Id="rId5" Type="http://schemas.openxmlformats.org/officeDocument/2006/relationships/hyperlink" Target="mailto:simon.worthington@tib.eu" TargetMode="External"/><Relationship Id="rId6" Type="http://schemas.openxmlformats.org/officeDocument/2006/relationships/hyperlink" Target="mailto:simon.worthington@tib.eu" TargetMode="External"/><Relationship Id="rId7" Type="http://schemas.openxmlformats.org/officeDocument/2006/relationships/hyperlink" Target="https://twitter.com/mrchristian99" TargetMode="External"/><Relationship Id="rId8" Type="http://schemas.openxmlformats.org/officeDocument/2006/relationships/hyperlink" Target="mailto:simon.worthington@tib.e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jpg"/><Relationship Id="rId4" Type="http://schemas.openxmlformats.org/officeDocument/2006/relationships/hyperlink" Target="https://www.esa-photolibrary.com/ESA/media/20377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s4rl.github.io/guide/#/" TargetMode="External"/><Relationship Id="rId4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jpg"/><Relationship Id="rId4" Type="http://schemas.openxmlformats.org/officeDocument/2006/relationships/hyperlink" Target="https://www.esa-photolibrary.com/ESA/media/20377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 txBox="1"/>
          <p:nvPr>
            <p:ph idx="1" type="subTitle"/>
          </p:nvPr>
        </p:nvSpPr>
        <p:spPr>
          <a:xfrm>
            <a:off x="1295468" y="4509120"/>
            <a:ext cx="65280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Simon Worthington, </a:t>
            </a:r>
            <a:r>
              <a:rPr lang="de-DE" u="sng">
                <a:solidFill>
                  <a:schemeClr val="hlink"/>
                </a:solidFill>
                <a:hlinkClick r:id="rId3"/>
              </a:rPr>
              <a:t>ORCID 0000-0002-8579-9717</a:t>
            </a:r>
            <a:r>
              <a:rPr lang="de-DE"/>
              <a:t> – T: </a:t>
            </a:r>
            <a:r>
              <a:rPr lang="de-DE" u="sng">
                <a:solidFill>
                  <a:schemeClr val="hlink"/>
                </a:solidFill>
                <a:hlinkClick r:id="rId4"/>
              </a:rPr>
              <a:t>@mrchristian99</a:t>
            </a:r>
            <a:r>
              <a:rPr lang="de-DE"/>
              <a:t> </a:t>
            </a:r>
            <a:endParaRPr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Open Science Lab, TIB – German National Library of Science and Technology. Leiden</a:t>
            </a:r>
            <a:r>
              <a:rPr b="0" i="0" lang="de-DE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de-DE"/>
              <a:t>31 August </a:t>
            </a:r>
            <a:r>
              <a:rPr b="0" i="0" lang="de-DE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de-DE"/>
              <a:t>22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7"/>
          <p:cNvSpPr txBox="1"/>
          <p:nvPr>
            <p:ph type="ctrTitle"/>
          </p:nvPr>
        </p:nvSpPr>
        <p:spPr>
          <a:xfrm>
            <a:off x="1295475" y="2906476"/>
            <a:ext cx="6528000" cy="18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Citizen Science Guides and </a:t>
            </a:r>
            <a:br>
              <a:rPr lang="de-DE"/>
            </a:br>
            <a:r>
              <a:rPr lang="de-DE"/>
              <a:t>Enhanced OA Publishing</a:t>
            </a:r>
            <a:endParaRPr sz="1800"/>
          </a:p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/>
              <a:t>#CS4RL | Citizen Science for Research Libraries</a:t>
            </a:r>
            <a:endParaRPr sz="1800"/>
          </a:p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1100">
                <a:solidFill>
                  <a:srgbClr val="000000"/>
                </a:solidFill>
              </a:rPr>
              <a:t>I</a:t>
            </a:r>
            <a:endParaRPr b="0" sz="1100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1100">
                <a:solidFill>
                  <a:srgbClr val="000000"/>
                </a:solidFill>
              </a:rPr>
              <a:t>NOS Project event – </a:t>
            </a:r>
            <a:r>
              <a:rPr lang="de-DE" sz="1100">
                <a:solidFill>
                  <a:srgbClr val="000000"/>
                </a:solidFill>
              </a:rPr>
              <a:t>‘Fostering Change: Integrating Open and Citizen Science at HEIs</a:t>
            </a:r>
            <a:r>
              <a:rPr b="0" lang="de-DE" sz="1100">
                <a:solidFill>
                  <a:srgbClr val="000000"/>
                </a:solidFill>
              </a:rPr>
              <a:t>’ </a:t>
            </a:r>
            <a:br>
              <a:rPr b="0" lang="de-DE" sz="1100">
                <a:solidFill>
                  <a:srgbClr val="000000"/>
                </a:solidFill>
              </a:rPr>
            </a:br>
            <a:r>
              <a:rPr b="0" lang="de-DE" sz="1100">
                <a:solidFill>
                  <a:srgbClr val="000000"/>
                </a:solidFill>
              </a:rPr>
              <a:t>at Leiden University Library</a:t>
            </a:r>
            <a:endParaRPr sz="1800"/>
          </a:p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ADA Publishing Pipeline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/>
          </a:p>
        </p:txBody>
      </p:sp>
      <p:sp>
        <p:nvSpPr>
          <p:cNvPr id="183" name="Google Shape;183;p26"/>
          <p:cNvSpPr txBox="1"/>
          <p:nvPr>
            <p:ph idx="1" type="body"/>
          </p:nvPr>
        </p:nvSpPr>
        <p:spPr>
          <a:xfrm>
            <a:off x="912275" y="1744975"/>
            <a:ext cx="4738800" cy="317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de-DE" sz="1600"/>
              <a:t>Open Access Guides appear to have common OA problems.</a:t>
            </a:r>
            <a:r>
              <a:rPr lang="de-DE" sz="1600"/>
              <a:t>  </a:t>
            </a:r>
            <a:endParaRPr sz="1600"/>
          </a:p>
          <a:p>
            <a:pPr indent="45720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de-DE">
                <a:solidFill>
                  <a:srgbClr val="000000"/>
                </a:solidFill>
                <a:highlight>
                  <a:schemeClr val="lt1"/>
                </a:highlight>
              </a:rPr>
              <a:t>What is the ADA Pipeline?</a:t>
            </a:r>
            <a:endParaRPr b="1">
              <a:solidFill>
                <a:srgbClr val="000000"/>
              </a:solidFill>
              <a:highlight>
                <a:schemeClr val="lt1"/>
              </a:highlight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1800"/>
              <a:buChar char="●"/>
            </a:pPr>
            <a:r>
              <a:rPr b="1" lang="de-DE">
                <a:solidFill>
                  <a:srgbClr val="000000"/>
                </a:solidFill>
                <a:highlight>
                  <a:schemeClr val="lt1"/>
                </a:highlight>
              </a:rPr>
              <a:t>for multi-user document editing,</a:t>
            </a:r>
            <a:endParaRPr b="1">
              <a:solidFill>
                <a:srgbClr val="000000"/>
              </a:solidFill>
              <a:highlight>
                <a:schemeClr val="lt1"/>
              </a:highlight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de-DE">
                <a:solidFill>
                  <a:srgbClr val="000000"/>
                </a:solidFill>
                <a:highlight>
                  <a:schemeClr val="lt1"/>
                </a:highlight>
              </a:rPr>
              <a:t>automatic multi-format typesetting, </a:t>
            </a:r>
            <a:endParaRPr b="1">
              <a:solidFill>
                <a:srgbClr val="000000"/>
              </a:solidFill>
              <a:highlight>
                <a:schemeClr val="lt1"/>
              </a:highlight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de-DE">
                <a:solidFill>
                  <a:srgbClr val="000000"/>
                </a:solidFill>
                <a:highlight>
                  <a:schemeClr val="lt1"/>
                </a:highlight>
              </a:rPr>
              <a:t>Git based publication storage, with</a:t>
            </a:r>
            <a:endParaRPr b="1">
              <a:solidFill>
                <a:srgbClr val="000000"/>
              </a:solidFill>
              <a:highlight>
                <a:schemeClr val="lt1"/>
              </a:highlight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de-DE">
                <a:solidFill>
                  <a:srgbClr val="000000"/>
                </a:solidFill>
                <a:highlight>
                  <a:schemeClr val="lt1"/>
                </a:highlight>
              </a:rPr>
              <a:t>Data Sovereignty first architecture.</a:t>
            </a:r>
            <a:endParaRPr b="1">
              <a:solidFill>
                <a:srgbClr val="000000"/>
              </a:solidFill>
              <a:highlight>
                <a:schemeClr val="lt1"/>
              </a:highlight>
            </a:endParaRPr>
          </a:p>
          <a:p>
            <a:pPr indent="0" lvl="0" marL="457200" marR="0" rtl="0" algn="l">
              <a:lnSpc>
                <a:spcPct val="102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de-DE" sz="1600"/>
              <a:t>  </a:t>
            </a:r>
            <a:endParaRPr sz="16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b="1"/>
          </a:p>
        </p:txBody>
      </p:sp>
      <p:pic>
        <p:nvPicPr>
          <p:cNvPr id="184" name="Google Shape;184;p26"/>
          <p:cNvPicPr preferRelativeResize="0"/>
          <p:nvPr/>
        </p:nvPicPr>
        <p:blipFill rotWithShape="1">
          <a:blip r:embed="rId3">
            <a:alphaModFix/>
          </a:blip>
          <a:srcRect b="0" l="5518" r="7441" t="0"/>
          <a:stretch/>
        </p:blipFill>
        <p:spPr>
          <a:xfrm>
            <a:off x="5934100" y="1744975"/>
            <a:ext cx="5527776" cy="31754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5" name="Google Shape;185;p26"/>
          <p:cNvSpPr txBox="1"/>
          <p:nvPr/>
        </p:nvSpPr>
        <p:spPr>
          <a:xfrm>
            <a:off x="5862375" y="5300925"/>
            <a:ext cx="5599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/>
              <a:t> </a:t>
            </a:r>
            <a:endParaRPr i="1"/>
          </a:p>
        </p:txBody>
      </p:sp>
      <p:sp>
        <p:nvSpPr>
          <p:cNvPr id="186" name="Google Shape;186;p26"/>
          <p:cNvSpPr txBox="1"/>
          <p:nvPr/>
        </p:nvSpPr>
        <p:spPr>
          <a:xfrm>
            <a:off x="5917250" y="5108225"/>
            <a:ext cx="5527800" cy="933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2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de-DE" sz="1600">
                <a:solidFill>
                  <a:schemeClr val="dk1"/>
                </a:solidFill>
              </a:rPr>
              <a:t>Publishing as multi/format and multi/channel using ADA Semantic Publishing Pipeline </a:t>
            </a:r>
            <a:r>
              <a:rPr lang="de-DE" sz="1600" u="sng">
                <a:solidFill>
                  <a:schemeClr val="hlink"/>
                </a:solidFill>
                <a:hlinkClick r:id="rId4"/>
              </a:rPr>
              <a:t>https://github.com/NFDI4Culture/ADA-semantic-publishing</a:t>
            </a:r>
            <a:r>
              <a:rPr lang="de-DE" sz="1600">
                <a:solidFill>
                  <a:schemeClr val="dk1"/>
                </a:solidFill>
              </a:rPr>
              <a:t> </a:t>
            </a:r>
            <a:endParaRPr/>
          </a:p>
        </p:txBody>
      </p:sp>
      <p:sp>
        <p:nvSpPr>
          <p:cNvPr id="187" name="Google Shape;187;p26"/>
          <p:cNvSpPr txBox="1"/>
          <p:nvPr/>
        </p:nvSpPr>
        <p:spPr>
          <a:xfrm>
            <a:off x="1298250" y="5178625"/>
            <a:ext cx="450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DEMO Private Beta: </a:t>
            </a:r>
            <a:r>
              <a:rPr b="1" lang="de-DE" u="sng">
                <a:solidFill>
                  <a:schemeClr val="hlink"/>
                </a:solidFill>
                <a:hlinkClick r:id="rId5"/>
              </a:rPr>
              <a:t>https://write.handbuch.io/</a:t>
            </a:r>
            <a:r>
              <a:rPr b="1" lang="de-DE"/>
              <a:t> </a:t>
            </a:r>
            <a:endParaRPr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Designing an Open Peer Review 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Process for Open Access Guides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/>
          </a:p>
        </p:txBody>
      </p:sp>
      <p:sp>
        <p:nvSpPr>
          <p:cNvPr id="193" name="Google Shape;193;p27"/>
          <p:cNvSpPr txBox="1"/>
          <p:nvPr>
            <p:ph idx="1" type="body"/>
          </p:nvPr>
        </p:nvSpPr>
        <p:spPr>
          <a:xfrm>
            <a:off x="912275" y="2077550"/>
            <a:ext cx="5230800" cy="51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dk2"/>
                </a:solidFill>
              </a:rPr>
              <a:t>Collaborations:</a:t>
            </a:r>
            <a:endParaRPr b="1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3020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de-DE" sz="1600"/>
              <a:t>Consulting with COPIM (Community-led Open Publication Infrastructures for Monographs) on Open Peer Review.</a:t>
            </a:r>
            <a:endParaRPr b="1" sz="1600"/>
          </a:p>
          <a:p>
            <a:pPr indent="-330200" lvl="1" marL="91440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</a:pPr>
            <a:r>
              <a:rPr lang="de-DE" sz="1600"/>
              <a:t>‘How can new forms of peer review further contribute to this co-production of knowledge?’</a:t>
            </a:r>
            <a:endParaRPr sz="1600"/>
          </a:p>
          <a:p>
            <a:pPr indent="-330200" lvl="1" marL="91440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</a:pPr>
            <a:r>
              <a:rPr lang="de-DE" sz="1600"/>
              <a:t>‘Rethink how we conduct quality evaluation within scholarship’</a:t>
            </a:r>
            <a:endParaRPr sz="1600"/>
          </a:p>
          <a:p>
            <a:pPr indent="-330200" lvl="1" marL="91440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</a:pPr>
            <a:r>
              <a:rPr lang="de-DE" sz="1600"/>
              <a:t>Community and conversation – “deepening the relationship between the text and its audience” . (Fitzpatrick 2012)</a:t>
            </a:r>
            <a:endParaRPr sz="1600"/>
          </a:p>
          <a:p>
            <a:pPr indent="-330200" lvl="1" marL="91440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</a:pPr>
            <a:r>
              <a:rPr lang="de-DE" sz="1600"/>
              <a:t>Drawbacks of OPR – Reviewing in the open inevitably brings along new tensions and biases</a:t>
            </a:r>
            <a:endParaRPr sz="1600"/>
          </a:p>
          <a:p>
            <a:pPr indent="0" lvl="0" marL="45720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45720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0" rtl="0" algn="l">
              <a:lnSpc>
                <a:spcPct val="102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94" name="Google Shape;19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3675" y="2094700"/>
            <a:ext cx="5038175" cy="23173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5" name="Google Shape;195;p27"/>
          <p:cNvSpPr txBox="1"/>
          <p:nvPr/>
        </p:nvSpPr>
        <p:spPr>
          <a:xfrm>
            <a:off x="6423700" y="4698850"/>
            <a:ext cx="50382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/>
              <a:t>Worthington, S. (2022). Designing an Open Peer Review Process for Open Access Guides. Community-Led Open Publication Infrastructures for Monographs (COPIM). </a:t>
            </a:r>
            <a:r>
              <a:rPr i="1" lang="de-DE" u="sng">
                <a:solidFill>
                  <a:schemeClr val="hlink"/>
                </a:solidFill>
                <a:hlinkClick r:id="rId4"/>
              </a:rPr>
              <a:t>https://doi.org/10.21428/785a6451.e0245b43</a:t>
            </a:r>
            <a:r>
              <a:rPr i="1" lang="de-DE"/>
              <a:t> 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8"/>
          <p:cNvSpPr txBox="1"/>
          <p:nvPr>
            <p:ph idx="1" type="subTitle"/>
          </p:nvPr>
        </p:nvSpPr>
        <p:spPr>
          <a:xfrm>
            <a:off x="1295468" y="4509120"/>
            <a:ext cx="65280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Contact details:</a:t>
            </a:r>
            <a:endParaRPr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Simon Worthington </a:t>
            </a:r>
            <a:r>
              <a:rPr lang="de-DE" u="sng">
                <a:solidFill>
                  <a:schemeClr val="hlink"/>
                </a:solidFill>
                <a:hlinkClick r:id="rId3"/>
              </a:rPr>
              <a:t>Simon.Worthington</a:t>
            </a:r>
            <a:r>
              <a:rPr b="0" i="0" lang="de-DE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@</a:t>
            </a:r>
            <a:r>
              <a:rPr lang="de-DE" u="sng">
                <a:solidFill>
                  <a:schemeClr val="hlink"/>
                </a:solidFill>
                <a:hlinkClick r:id="rId5"/>
              </a:rPr>
              <a:t>tib</a:t>
            </a:r>
            <a:r>
              <a:rPr b="0" i="0" lang="de-DE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.eu</a:t>
            </a:r>
            <a:r>
              <a:rPr lang="de-DE">
                <a:solidFill>
                  <a:srgbClr val="000000"/>
                </a:solidFill>
              </a:rPr>
              <a:t> </a:t>
            </a:r>
            <a:r>
              <a:rPr lang="de-DE" u="sng">
                <a:solidFill>
                  <a:schemeClr val="hlink"/>
                </a:solidFill>
                <a:hlinkClick r:id="rId7"/>
              </a:rPr>
              <a:t>@mrchristian99</a:t>
            </a:r>
            <a:r>
              <a:rPr lang="de-DE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	</a:t>
            </a:r>
            <a:r>
              <a:rPr b="0" i="0" lang="de-DE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		</a:t>
            </a:r>
            <a:r>
              <a:rPr lang="de-DE" u="sng">
                <a:solidFill>
                  <a:schemeClr val="hlink"/>
                </a:solidFill>
                <a:hlinkClick r:id="rId10"/>
              </a:rPr>
              <a:t> </a:t>
            </a:r>
            <a:r>
              <a:rPr b="0" i="0" lang="de-DE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			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8"/>
          <p:cNvSpPr txBox="1"/>
          <p:nvPr>
            <p:ph type="ctrTitle"/>
          </p:nvPr>
        </p:nvSpPr>
        <p:spPr>
          <a:xfrm>
            <a:off x="1295468" y="2708920"/>
            <a:ext cx="6527917" cy="155158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Thank you!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de-DE" sz="2800"/>
              <a:t>Guides and </a:t>
            </a:r>
            <a:r>
              <a:rPr lang="de-DE" sz="2800"/>
              <a:t>Enhanced OA Publishing</a:t>
            </a:r>
            <a:endParaRPr sz="3400"/>
          </a:p>
        </p:txBody>
      </p:sp>
      <p:sp>
        <p:nvSpPr>
          <p:cNvPr id="124" name="Google Shape;124;p18"/>
          <p:cNvSpPr txBox="1"/>
          <p:nvPr>
            <p:ph idx="1" type="body"/>
          </p:nvPr>
        </p:nvSpPr>
        <p:spPr>
          <a:xfrm>
            <a:off x="912275" y="1484775"/>
            <a:ext cx="4806900" cy="50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chemeClr val="dk2"/>
                </a:solidFill>
              </a:rPr>
              <a:t>Many guide publications in </a:t>
            </a:r>
            <a:r>
              <a:rPr b="1" i="1" lang="de-DE" sz="2200">
                <a:solidFill>
                  <a:schemeClr val="dk2"/>
                </a:solidFill>
              </a:rPr>
              <a:t>research and innovation</a:t>
            </a:r>
            <a:r>
              <a:rPr b="1" lang="de-DE" sz="2200">
                <a:solidFill>
                  <a:schemeClr val="dk2"/>
                </a:solidFill>
              </a:rPr>
              <a:t> miss out on the </a:t>
            </a:r>
            <a:r>
              <a:rPr b="1" lang="de-DE" sz="2200">
                <a:solidFill>
                  <a:schemeClr val="dk2"/>
                </a:solidFill>
              </a:rPr>
              <a:t>opportunity to have the impact, dissemination, and reuse that is on offer from using Open Access and Open Science Publishing techniques. Such as: </a:t>
            </a:r>
            <a:r>
              <a:rPr b="1" lang="de-DE" sz="2200">
                <a:solidFill>
                  <a:schemeClr val="dk2"/>
                </a:solidFill>
              </a:rPr>
              <a:t>  </a:t>
            </a:r>
            <a:endParaRPr b="1" sz="22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</a:endParaRPr>
          </a:p>
          <a:p>
            <a:pPr indent="-31115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de-DE" sz="1700"/>
              <a:t>Reusable formats</a:t>
            </a:r>
            <a:endParaRPr b="1" sz="1700"/>
          </a:p>
          <a:p>
            <a:pPr indent="-31115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de-DE" sz="1700"/>
              <a:t>Full open licencing</a:t>
            </a:r>
            <a:endParaRPr b="1" sz="1700"/>
          </a:p>
          <a:p>
            <a:pPr indent="-31115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de-DE" sz="1700"/>
              <a:t>PIDs: ORCIDs, DOIs, Linked Open Data</a:t>
            </a:r>
            <a:endParaRPr b="1" sz="1700"/>
          </a:p>
          <a:p>
            <a:pPr indent="-31115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de-DE" sz="1700"/>
              <a:t>Versioning</a:t>
            </a:r>
            <a:endParaRPr b="1" sz="1700"/>
          </a:p>
          <a:p>
            <a:pPr indent="-31115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de-DE" sz="1700"/>
              <a:t>Real-time collaborative editing </a:t>
            </a:r>
            <a:endParaRPr b="1" sz="1700"/>
          </a:p>
          <a:p>
            <a:pPr indent="-311150" lvl="0" marL="45720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b="1" lang="de-DE" sz="1700"/>
              <a:t>Open Peer Review, etc.</a:t>
            </a:r>
            <a:endParaRPr b="1" sz="1700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25" name="Google Shape;125;p18"/>
          <p:cNvPicPr preferRelativeResize="0"/>
          <p:nvPr/>
        </p:nvPicPr>
        <p:blipFill rotWithShape="1">
          <a:blip r:embed="rId3">
            <a:alphaModFix/>
          </a:blip>
          <a:srcRect b="0" l="5518" r="7441" t="0"/>
          <a:stretch/>
        </p:blipFill>
        <p:spPr>
          <a:xfrm>
            <a:off x="6600225" y="1484775"/>
            <a:ext cx="3817251" cy="21928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26" name="Google Shape;126;p18"/>
          <p:cNvSpPr txBox="1"/>
          <p:nvPr/>
        </p:nvSpPr>
        <p:spPr>
          <a:xfrm>
            <a:off x="6524025" y="3804075"/>
            <a:ext cx="4593600" cy="202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dk2"/>
                </a:solidFill>
              </a:rPr>
              <a:t>OUR PROTOTYPING</a:t>
            </a:r>
            <a:br>
              <a:rPr b="1" lang="de-DE" sz="1800">
                <a:solidFill>
                  <a:schemeClr val="dk2"/>
                </a:solidFill>
              </a:rPr>
            </a:br>
            <a:endParaRPr b="1" sz="1800">
              <a:solidFill>
                <a:schemeClr val="dk2"/>
              </a:solidFill>
            </a:endParaRPr>
          </a:p>
          <a:p>
            <a:pPr indent="-342900" lvl="0" marL="45720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➔"/>
            </a:pPr>
            <a:r>
              <a:rPr b="1" lang="de-DE" sz="1800">
                <a:solidFill>
                  <a:schemeClr val="dk2"/>
                </a:solidFill>
              </a:rPr>
              <a:t>Modern Publishing: Single Source pipelines, &amp; </a:t>
            </a:r>
            <a:endParaRPr b="1" sz="1800">
              <a:solidFill>
                <a:schemeClr val="dk2"/>
              </a:solidFill>
            </a:endParaRPr>
          </a:p>
          <a:p>
            <a:pPr indent="-342900" lvl="0" marL="45720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➔"/>
            </a:pPr>
            <a:r>
              <a:rPr b="1" lang="de-DE" sz="1800">
                <a:solidFill>
                  <a:schemeClr val="dk2"/>
                </a:solidFill>
              </a:rPr>
              <a:t>Designing an Open Peer Review </a:t>
            </a:r>
            <a:endParaRPr b="1" sz="1800">
              <a:solidFill>
                <a:schemeClr val="dk2"/>
              </a:solidFill>
            </a:endParaRPr>
          </a:p>
          <a:p>
            <a:pPr indent="0" lvl="0" marL="45720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dk2"/>
                </a:solidFill>
              </a:rPr>
              <a:t>process for guides</a:t>
            </a:r>
            <a:endParaRPr sz="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9"/>
          <p:cNvPicPr preferRelativeResize="0"/>
          <p:nvPr/>
        </p:nvPicPr>
        <p:blipFill rotWithShape="1">
          <a:blip r:embed="rId3">
            <a:alphaModFix/>
          </a:blip>
          <a:srcRect b="1489" l="-5465" r="11559" t="-1490"/>
          <a:stretch/>
        </p:blipFill>
        <p:spPr>
          <a:xfrm>
            <a:off x="-665850" y="-1440525"/>
            <a:ext cx="10626273" cy="994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 txBox="1"/>
          <p:nvPr>
            <p:ph type="title"/>
          </p:nvPr>
        </p:nvSpPr>
        <p:spPr>
          <a:xfrm>
            <a:off x="911424" y="620700"/>
            <a:ext cx="3679500" cy="43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About the Guide</a:t>
            </a:r>
            <a:endParaRPr sz="3400"/>
          </a:p>
        </p:txBody>
      </p:sp>
      <p:sp>
        <p:nvSpPr>
          <p:cNvPr id="133" name="Google Shape;133;p19"/>
          <p:cNvSpPr txBox="1"/>
          <p:nvPr>
            <p:ph idx="1" type="body"/>
          </p:nvPr>
        </p:nvSpPr>
        <p:spPr>
          <a:xfrm>
            <a:off x="912275" y="1484775"/>
            <a:ext cx="36795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de-DE" sz="2200">
                <a:solidFill>
                  <a:schemeClr val="dk2"/>
                </a:solidFill>
              </a:rPr>
              <a:t>Citizen Science for Research Libraries</a:t>
            </a:r>
            <a:r>
              <a:rPr b="1" lang="de-DE" sz="2200">
                <a:solidFill>
                  <a:schemeClr val="dk2"/>
                </a:solidFill>
              </a:rPr>
              <a:t> </a:t>
            </a:r>
            <a:endParaRPr b="1" sz="22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34" name="Google Shape;134;p19"/>
          <p:cNvSpPr txBox="1"/>
          <p:nvPr/>
        </p:nvSpPr>
        <p:spPr>
          <a:xfrm>
            <a:off x="1764125" y="5805700"/>
            <a:ext cx="819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rgbClr val="4D4D4D"/>
                </a:solidFill>
                <a:highlight>
                  <a:srgbClr val="FFFFFF"/>
                </a:highlight>
              </a:rPr>
              <a:t>Image: European Space Agency (ESA), ASAR global monitoring Mode of the Antarctic, </a:t>
            </a:r>
            <a:r>
              <a:rPr lang="de-DE" sz="1200" u="sng">
                <a:solidFill>
                  <a:schemeClr val="hlink"/>
                </a:solidFill>
                <a:highlight>
                  <a:srgbClr val="FFFFFF"/>
                </a:highlight>
                <a:hlinkClick r:id="rId4"/>
              </a:rPr>
              <a:t>https://www.esa-photolibrary.com/ESA/media/20377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/>
          <p:nvPr>
            <p:ph type="title"/>
          </p:nvPr>
        </p:nvSpPr>
        <p:spPr>
          <a:xfrm>
            <a:off x="911424" y="620695"/>
            <a:ext cx="80649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About the Guide</a:t>
            </a:r>
            <a:endParaRPr sz="3400"/>
          </a:p>
        </p:txBody>
      </p:sp>
      <p:sp>
        <p:nvSpPr>
          <p:cNvPr id="140" name="Google Shape;140;p20"/>
          <p:cNvSpPr txBox="1"/>
          <p:nvPr>
            <p:ph idx="1" type="body"/>
          </p:nvPr>
        </p:nvSpPr>
        <p:spPr>
          <a:xfrm>
            <a:off x="912275" y="1484775"/>
            <a:ext cx="4260900" cy="50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de-DE" sz="2200">
                <a:solidFill>
                  <a:schemeClr val="dk2"/>
                </a:solidFill>
              </a:rPr>
              <a:t>Citizen Science for </a:t>
            </a:r>
            <a:br>
              <a:rPr b="1" i="1" lang="de-DE" sz="2200">
                <a:solidFill>
                  <a:schemeClr val="dk2"/>
                </a:solidFill>
              </a:rPr>
            </a:br>
            <a:r>
              <a:rPr b="1" i="1" lang="de-DE" sz="2200">
                <a:solidFill>
                  <a:schemeClr val="dk2"/>
                </a:solidFill>
              </a:rPr>
              <a:t>Research Libraries</a:t>
            </a:r>
            <a:r>
              <a:rPr b="1" lang="de-DE" sz="2200">
                <a:solidFill>
                  <a:schemeClr val="dk2"/>
                </a:solidFill>
              </a:rPr>
              <a:t> </a:t>
            </a:r>
            <a:endParaRPr b="1" sz="2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2"/>
              </a:solidFill>
            </a:endParaRPr>
          </a:p>
          <a:p>
            <a:pPr indent="-178899" lvl="0" marL="179999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de-DE"/>
              <a:t>Citizen Science Skilling for Staff, Researchers, and the Public </a:t>
            </a:r>
            <a:endParaRPr b="1">
              <a:solidFill>
                <a:schemeClr val="dk2"/>
              </a:solidFill>
            </a:endParaRPr>
          </a:p>
          <a:p>
            <a:pPr indent="-178899" lvl="0" marL="179999" marR="0" rtl="0" algn="l">
              <a:lnSpc>
                <a:spcPct val="102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de-DE"/>
              <a:t>Library Infrastructures &amp; </a:t>
            </a:r>
            <a:br>
              <a:rPr b="1" lang="de-DE"/>
            </a:br>
            <a:r>
              <a:rPr b="1" lang="de-DE"/>
              <a:t>Citizen Science </a:t>
            </a:r>
            <a:endParaRPr b="1"/>
          </a:p>
          <a:p>
            <a:pPr indent="-178899" lvl="0" marL="179999" marR="0" rtl="0" algn="l">
              <a:lnSpc>
                <a:spcPct val="102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de-DE"/>
              <a:t>Good (Open Science) Scholarly Practice in Citizen Science </a:t>
            </a:r>
            <a:endParaRPr b="1"/>
          </a:p>
          <a:p>
            <a:pPr indent="-178899" lvl="0" marL="179999" marR="0" rtl="0" algn="l">
              <a:lnSpc>
                <a:spcPct val="102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de-DE"/>
              <a:t>Guidelines for Citizen Science Programme Development in Libraries </a:t>
            </a:r>
            <a:endParaRPr b="1"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2"/>
                </a:solidFill>
              </a:rPr>
              <a:t>From the LIBER Citizen Science Working Group - Chaired by Paul Ayris, UCL.</a:t>
            </a:r>
            <a:endParaRPr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chemeClr val="dk2"/>
                </a:solidFill>
              </a:rPr>
              <a:t>Co-Editors-in-Chief Simon Worthington, TIB Hannover &amp;  Thomas Kaarsted, University of Southern Denmark (SDU)</a:t>
            </a:r>
            <a:endParaRPr b="1" sz="12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41" name="Google Shape;141;p20"/>
          <p:cNvPicPr preferRelativeResize="0"/>
          <p:nvPr/>
        </p:nvPicPr>
        <p:blipFill rotWithShape="1">
          <a:blip r:embed="rId3">
            <a:alphaModFix/>
          </a:blip>
          <a:srcRect b="1095" l="0" r="0" t="1095"/>
          <a:stretch/>
        </p:blipFill>
        <p:spPr>
          <a:xfrm>
            <a:off x="5333525" y="361900"/>
            <a:ext cx="4206724" cy="603655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1920000" dist="381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 txBox="1"/>
          <p:nvPr>
            <p:ph type="title"/>
          </p:nvPr>
        </p:nvSpPr>
        <p:spPr>
          <a:xfrm>
            <a:off x="911425" y="620700"/>
            <a:ext cx="4206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#1 Citizen Science Skilling for Staff, Researchers, </a:t>
            </a:r>
            <a:br>
              <a:rPr lang="de-DE" sz="3400"/>
            </a:br>
            <a:r>
              <a:rPr lang="de-DE" sz="3400"/>
              <a:t>and the Public</a:t>
            </a:r>
            <a:endParaRPr sz="3400"/>
          </a:p>
        </p:txBody>
      </p:sp>
      <p:sp>
        <p:nvSpPr>
          <p:cNvPr id="147" name="Google Shape;147;p21"/>
          <p:cNvSpPr txBox="1"/>
          <p:nvPr>
            <p:ph idx="1" type="body"/>
          </p:nvPr>
        </p:nvSpPr>
        <p:spPr>
          <a:xfrm>
            <a:off x="912275" y="3298954"/>
            <a:ext cx="10368300" cy="26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dk2"/>
                </a:solidFill>
                <a:highlight>
                  <a:schemeClr val="lt1"/>
                </a:highlight>
              </a:rPr>
              <a:t>Section editor:</a:t>
            </a:r>
            <a:endParaRPr b="1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Jitka Stilund Hansen,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Technical University of Denmark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u="sng">
                <a:solidFill>
                  <a:schemeClr val="hlink"/>
                </a:solidFill>
                <a:hlinkClick r:id="rId3"/>
              </a:rPr>
              <a:t>https://cs4rl.github.io/guide/#/</a:t>
            </a:r>
            <a:r>
              <a:rPr b="1" lang="de-DE"/>
              <a:t>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48" name="Google Shape;148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33525" y="361900"/>
            <a:ext cx="4206726" cy="6036548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1920000" dist="381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 txBox="1"/>
          <p:nvPr>
            <p:ph type="title"/>
          </p:nvPr>
        </p:nvSpPr>
        <p:spPr>
          <a:xfrm>
            <a:off x="911425" y="620700"/>
            <a:ext cx="4206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#2 Library  Infrastructures &amp; Citizen Science</a:t>
            </a:r>
            <a:endParaRPr sz="3400"/>
          </a:p>
        </p:txBody>
      </p:sp>
      <p:sp>
        <p:nvSpPr>
          <p:cNvPr id="154" name="Google Shape;154;p22"/>
          <p:cNvSpPr txBox="1"/>
          <p:nvPr>
            <p:ph idx="1" type="body"/>
          </p:nvPr>
        </p:nvSpPr>
        <p:spPr>
          <a:xfrm>
            <a:off x="912275" y="3298954"/>
            <a:ext cx="10368300" cy="26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dk2"/>
                </a:solidFill>
                <a:highlight>
                  <a:schemeClr val="lt1"/>
                </a:highlight>
              </a:rPr>
              <a:t>Section editor:</a:t>
            </a:r>
            <a:endParaRPr b="1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Kirsty Wallis,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University College London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55" name="Google Shape;155;p22"/>
          <p:cNvPicPr preferRelativeResize="0"/>
          <p:nvPr/>
        </p:nvPicPr>
        <p:blipFill rotWithShape="1">
          <a:blip r:embed="rId3">
            <a:alphaModFix/>
          </a:blip>
          <a:srcRect b="0" l="238" r="238" t="0"/>
          <a:stretch/>
        </p:blipFill>
        <p:spPr>
          <a:xfrm>
            <a:off x="5333525" y="361900"/>
            <a:ext cx="4206725" cy="603654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1920000" dist="381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/>
          <p:nvPr>
            <p:ph type="title"/>
          </p:nvPr>
        </p:nvSpPr>
        <p:spPr>
          <a:xfrm>
            <a:off x="911425" y="620700"/>
            <a:ext cx="4206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#3 Good (Open Science) Scholarly Practice in Citizen Science</a:t>
            </a:r>
            <a:endParaRPr sz="3400"/>
          </a:p>
        </p:txBody>
      </p:sp>
      <p:sp>
        <p:nvSpPr>
          <p:cNvPr id="161" name="Google Shape;161;p23"/>
          <p:cNvSpPr txBox="1"/>
          <p:nvPr>
            <p:ph idx="1" type="body"/>
          </p:nvPr>
        </p:nvSpPr>
        <p:spPr>
          <a:xfrm>
            <a:off x="912275" y="3298954"/>
            <a:ext cx="10368300" cy="26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dk2"/>
                </a:solidFill>
                <a:highlight>
                  <a:schemeClr val="lt1"/>
                </a:highlight>
              </a:rPr>
              <a:t>Section editor:</a:t>
            </a:r>
            <a:endParaRPr b="1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Bastian Greshake Tzovaras,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OpenHumans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62" name="Google Shape;162;p23"/>
          <p:cNvPicPr preferRelativeResize="0"/>
          <p:nvPr/>
        </p:nvPicPr>
        <p:blipFill rotWithShape="1">
          <a:blip r:embed="rId3">
            <a:alphaModFix/>
          </a:blip>
          <a:srcRect b="1409" l="0" r="0" t="1409"/>
          <a:stretch/>
        </p:blipFill>
        <p:spPr>
          <a:xfrm>
            <a:off x="5333525" y="361900"/>
            <a:ext cx="4206726" cy="603654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1920000" dist="381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 txBox="1"/>
          <p:nvPr>
            <p:ph type="title"/>
          </p:nvPr>
        </p:nvSpPr>
        <p:spPr>
          <a:xfrm>
            <a:off x="911425" y="620700"/>
            <a:ext cx="4206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400"/>
              <a:t>#4 Guidelines for Citizen Science Programme Development in Libraries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/>
          </a:p>
        </p:txBody>
      </p:sp>
      <p:sp>
        <p:nvSpPr>
          <p:cNvPr id="168" name="Google Shape;168;p24"/>
          <p:cNvSpPr txBox="1"/>
          <p:nvPr>
            <p:ph idx="1" type="body"/>
          </p:nvPr>
        </p:nvSpPr>
        <p:spPr>
          <a:xfrm>
            <a:off x="912275" y="3920251"/>
            <a:ext cx="10368300" cy="20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dk2"/>
                </a:solidFill>
                <a:highlight>
                  <a:schemeClr val="lt1"/>
                </a:highlight>
              </a:rPr>
              <a:t>Section editor:</a:t>
            </a:r>
            <a:endParaRPr b="1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Paul Ayris,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University College London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 </a:t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69" name="Google Shape;169;p24"/>
          <p:cNvPicPr preferRelativeResize="0"/>
          <p:nvPr/>
        </p:nvPicPr>
        <p:blipFill rotWithShape="1">
          <a:blip r:embed="rId3">
            <a:alphaModFix/>
          </a:blip>
          <a:srcRect b="219" l="0" r="0" t="219"/>
          <a:stretch/>
        </p:blipFill>
        <p:spPr>
          <a:xfrm>
            <a:off x="5333525" y="361900"/>
            <a:ext cx="4206725" cy="603654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1920000" dist="381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5"/>
          <p:cNvPicPr preferRelativeResize="0"/>
          <p:nvPr/>
        </p:nvPicPr>
        <p:blipFill rotWithShape="1">
          <a:blip r:embed="rId3">
            <a:alphaModFix/>
          </a:blip>
          <a:srcRect b="0" l="6941" r="6941" t="0"/>
          <a:stretch/>
        </p:blipFill>
        <p:spPr>
          <a:xfrm>
            <a:off x="-665850" y="-1440525"/>
            <a:ext cx="10626274" cy="994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5"/>
          <p:cNvSpPr txBox="1"/>
          <p:nvPr>
            <p:ph type="title"/>
          </p:nvPr>
        </p:nvSpPr>
        <p:spPr>
          <a:xfrm>
            <a:off x="911425" y="620700"/>
            <a:ext cx="5329800" cy="43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3400"/>
              <a:t>Enhanced OA Publishing</a:t>
            </a:r>
            <a:endParaRPr sz="3400"/>
          </a:p>
        </p:txBody>
      </p:sp>
      <p:sp>
        <p:nvSpPr>
          <p:cNvPr id="176" name="Google Shape;176;p25"/>
          <p:cNvSpPr txBox="1"/>
          <p:nvPr>
            <p:ph idx="1" type="body"/>
          </p:nvPr>
        </p:nvSpPr>
        <p:spPr>
          <a:xfrm>
            <a:off x="912275" y="1484775"/>
            <a:ext cx="2734500" cy="89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chemeClr val="dk2"/>
                </a:solidFill>
              </a:rPr>
              <a:t>ADA Pipeline</a:t>
            </a:r>
            <a:endParaRPr b="1" sz="22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200">
                <a:solidFill>
                  <a:schemeClr val="dk2"/>
                </a:solidFill>
              </a:rPr>
              <a:t>Open Peer Review</a:t>
            </a:r>
            <a:endParaRPr b="1" sz="22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77" name="Google Shape;177;p25"/>
          <p:cNvSpPr txBox="1"/>
          <p:nvPr/>
        </p:nvSpPr>
        <p:spPr>
          <a:xfrm>
            <a:off x="1764125" y="5805700"/>
            <a:ext cx="819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rgbClr val="4D4D4D"/>
                </a:solidFill>
                <a:highlight>
                  <a:srgbClr val="FFFFFF"/>
                </a:highlight>
              </a:rPr>
              <a:t>Image: European Space Agency (ESA), ASAR global monitoring Mode of the Antarctic, </a:t>
            </a:r>
            <a:r>
              <a:rPr lang="de-DE" sz="1200" u="sng">
                <a:solidFill>
                  <a:schemeClr val="hlink"/>
                </a:solidFill>
                <a:highlight>
                  <a:srgbClr val="FFFFFF"/>
                </a:highlight>
                <a:hlinkClick r:id="rId4"/>
              </a:rPr>
              <a:t>https://www.esa-photolibrary.com/ESA/media/20377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IB 2018 de 16-9 CC-By">
  <a:themeElements>
    <a:clrScheme name="TIB_Designfarben">
      <a:dk1>
        <a:srgbClr val="555555"/>
      </a:dk1>
      <a:lt1>
        <a:srgbClr val="FFFFFF"/>
      </a:lt1>
      <a:dk2>
        <a:srgbClr val="C21222"/>
      </a:dk2>
      <a:lt2>
        <a:srgbClr val="DDDDDD"/>
      </a:lt2>
      <a:accent1>
        <a:srgbClr val="F03205"/>
      </a:accent1>
      <a:accent2>
        <a:srgbClr val="555555"/>
      </a:accent2>
      <a:accent3>
        <a:srgbClr val="FB8063"/>
      </a:accent3>
      <a:accent4>
        <a:srgbClr val="999999"/>
      </a:accent4>
      <a:accent5>
        <a:srgbClr val="B32503"/>
      </a:accent5>
      <a:accent6>
        <a:srgbClr val="FFB921"/>
      </a:accent6>
      <a:hlink>
        <a:srgbClr val="555555"/>
      </a:hlink>
      <a:folHlink>
        <a:srgbClr val="9999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IB_PowerPoint_Vorlage_16-9_office2010">
  <a:themeElements>
    <a:clrScheme name="TIB_Designfarben">
      <a:dk1>
        <a:srgbClr val="555555"/>
      </a:dk1>
      <a:lt1>
        <a:srgbClr val="FFFFFF"/>
      </a:lt1>
      <a:dk2>
        <a:srgbClr val="C21222"/>
      </a:dk2>
      <a:lt2>
        <a:srgbClr val="DDDDDD"/>
      </a:lt2>
      <a:accent1>
        <a:srgbClr val="F03205"/>
      </a:accent1>
      <a:accent2>
        <a:srgbClr val="555555"/>
      </a:accent2>
      <a:accent3>
        <a:srgbClr val="FB8063"/>
      </a:accent3>
      <a:accent4>
        <a:srgbClr val="999999"/>
      </a:accent4>
      <a:accent5>
        <a:srgbClr val="B32503"/>
      </a:accent5>
      <a:accent6>
        <a:srgbClr val="FFB921"/>
      </a:accent6>
      <a:hlink>
        <a:srgbClr val="555555"/>
      </a:hlink>
      <a:folHlink>
        <a:srgbClr val="9999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